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0" r:id="rId4"/>
    <p:sldId id="259" r:id="rId5"/>
    <p:sldId id="266" r:id="rId6"/>
    <p:sldId id="269" r:id="rId7"/>
    <p:sldId id="268" r:id="rId8"/>
    <p:sldId id="270" r:id="rId9"/>
    <p:sldId id="286" r:id="rId10"/>
    <p:sldId id="271" r:id="rId11"/>
    <p:sldId id="280" r:id="rId12"/>
    <p:sldId id="281" r:id="rId13"/>
    <p:sldId id="285" r:id="rId14"/>
    <p:sldId id="284" r:id="rId15"/>
    <p:sldId id="282" r:id="rId16"/>
    <p:sldId id="272" r:id="rId17"/>
    <p:sldId id="278" r:id="rId18"/>
    <p:sldId id="279" r:id="rId19"/>
    <p:sldId id="277" r:id="rId20"/>
    <p:sldId id="261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7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3D6F8-2386-4023-B151-15DA77A2E90A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6F0AA-E9AB-4DAC-9F2B-9B58CD35A2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6F0AA-E9AB-4DAC-9F2B-9B58CD35A20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4AF6-6A7D-40B9-AF66-3A4110914ECD}" type="datetime1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0E77-C4E9-4835-8023-93E077E6C57E}" type="datetime1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3AF0-3D50-4F4B-A80D-06C325CD68ED}" type="datetime1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3091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19496"/>
            <a:ext cx="10515600" cy="4936853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2A37-E0BB-4D26-BC06-BE09AD70576E}" type="datetime1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fld id="{832AE6D1-0944-4B2D-A507-04E0F86B6A49}" type="slidenum">
              <a:rPr lang="zh-CN" altLang="en-US" smtClean="0"/>
              <a:pPr/>
              <a:t>‹#›</a:t>
            </a:fld>
            <a:r>
              <a:rPr lang="en-US" altLang="zh-CN" dirty="0"/>
              <a:t>/20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DE266-E659-4A7E-82FC-3328D91E77B3}" type="datetime1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626D4-B040-452A-8AE3-1FAA65DBD310}" type="datetime1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31F2-BFFB-4D8E-914C-9B54DC9034FD}" type="datetime1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62EED-C6A1-45F8-8D21-EA7B8DB1CF08}" type="datetime1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BA287-3F94-4F26-A779-D4558B7B3846}" type="datetime1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B60BB-B1D7-462E-A54B-84492C70BAD9}" type="datetime1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681C-56D1-4E54-8D57-0C24B6630B3A}" type="datetime1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C01F8-D648-4A16-B122-2B5A7403BB10}" type="datetime1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AE6D1-0944-4B2D-A507-04E0F86B6A4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3.xml"/><Relationship Id="rId7" Type="http://schemas.openxmlformats.org/officeDocument/2006/relationships/image" Target="../media/image4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对撞环永磁四极磁铁样机研究进展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>
            <a:normAutofit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陈福三，</a:t>
            </a:r>
            <a:r>
              <a:rPr lang="en-US" altLang="zh-CN" dirty="0"/>
              <a:t>2026.3.2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方案二研究进展 </a:t>
            </a:r>
            <a:r>
              <a:rPr lang="en-US" altLang="zh-CN" dirty="0"/>
              <a:t>— </a:t>
            </a:r>
            <a:r>
              <a:rPr lang="zh-CN" altLang="en-US" sz="3600" dirty="0"/>
              <a:t>磁铁物理设计优化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81" y="3026653"/>
            <a:ext cx="2771322" cy="2520000"/>
          </a:xfrm>
          <a:prstGeom prst="rect">
            <a:avLst/>
          </a:prstGeom>
        </p:spPr>
      </p:pic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1566545"/>
          </a:xfrm>
        </p:spPr>
        <p:txBody>
          <a:bodyPr/>
          <a:lstStyle/>
          <a:p>
            <a:r>
              <a:rPr lang="zh-CN" altLang="en-US"/>
              <a:t>使用</a:t>
            </a:r>
            <a:r>
              <a:rPr lang="en-US" altLang="zh-CN"/>
              <a:t>OPERA-3d</a:t>
            </a:r>
            <a:r>
              <a:rPr lang="zh-CN" altLang="en-US"/>
              <a:t>进行建模计算，通过改变外磁棒的角度，改变工作区域的磁场强度</a:t>
            </a:r>
          </a:p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897" y="2985920"/>
            <a:ext cx="2870297" cy="25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590" y="2891155"/>
            <a:ext cx="5252720" cy="31546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73810" y="5743575"/>
            <a:ext cx="10947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sym typeface="+mn-ea"/>
              </a:rPr>
              <a:t>转动</a:t>
            </a:r>
            <a:r>
              <a:rPr lang="en-US" altLang="zh-CN" sz="2000" b="1" dirty="0">
                <a:sym typeface="+mn-ea"/>
              </a:rPr>
              <a:t>0</a:t>
            </a:r>
            <a:r>
              <a:rPr lang="zh-CN" altLang="en-US" sz="2000" b="1" dirty="0">
                <a:sym typeface="+mn-ea"/>
              </a:rPr>
              <a:t>°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005580" y="5743575"/>
            <a:ext cx="13430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sym typeface="+mn-ea"/>
              </a:rPr>
              <a:t>转动</a:t>
            </a:r>
            <a:r>
              <a:rPr lang="en-US" altLang="zh-CN" sz="2000" b="1" dirty="0">
                <a:sym typeface="+mn-ea"/>
              </a:rPr>
              <a:t>180</a:t>
            </a:r>
            <a:r>
              <a:rPr lang="zh-CN" altLang="en-US" sz="2000" b="1" dirty="0">
                <a:sym typeface="+mn-ea"/>
              </a:rPr>
              <a:t>°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9FABE7-69FF-406F-BB78-606DD778E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10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方案二研究进展 </a:t>
            </a:r>
            <a:r>
              <a:rPr lang="en-US" altLang="zh-CN" dirty="0"/>
              <a:t>— </a:t>
            </a:r>
            <a:r>
              <a:rPr lang="zh-CN" altLang="en-US" sz="3600" dirty="0"/>
              <a:t>受力分析</a:t>
            </a:r>
            <a:endParaRPr lang="zh-CN" altLang="en-US" dirty="0"/>
          </a:p>
        </p:txBody>
      </p:sp>
      <p:sp>
        <p:nvSpPr>
          <p:cNvPr id="10" name="内容占位符 3"/>
          <p:cNvSpPr/>
          <p:nvPr/>
        </p:nvSpPr>
        <p:spPr>
          <a:xfrm>
            <a:off x="831850" y="1107440"/>
            <a:ext cx="10515600" cy="1566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分析内环框架及转动磁棒受力情况</a:t>
            </a:r>
          </a:p>
          <a:p>
            <a:pPr lvl="1"/>
            <a:r>
              <a:rPr lang="zh-CN" altLang="en-US" dirty="0"/>
              <a:t>机械结构和固定方式的强度校核和形变校核；确定传动结构的性能和驱动电机的扭矩</a:t>
            </a:r>
          </a:p>
          <a:p>
            <a:endParaRPr lang="zh-CN" altLang="en-US" dirty="0"/>
          </a:p>
        </p:txBody>
      </p:sp>
      <p:grpSp>
        <p:nvGrpSpPr>
          <p:cNvPr id="35" name="组合 34"/>
          <p:cNvGrpSpPr/>
          <p:nvPr/>
        </p:nvGrpSpPr>
        <p:grpSpPr>
          <a:xfrm>
            <a:off x="371528" y="3298887"/>
            <a:ext cx="2785760" cy="2806457"/>
            <a:chOff x="700379" y="1542936"/>
            <a:chExt cx="2785760" cy="2806457"/>
          </a:xfrm>
        </p:grpSpPr>
        <p:grpSp>
          <p:nvGrpSpPr>
            <p:cNvPr id="37" name="组合 36"/>
            <p:cNvGrpSpPr/>
            <p:nvPr/>
          </p:nvGrpSpPr>
          <p:grpSpPr>
            <a:xfrm>
              <a:off x="700379" y="1552925"/>
              <a:ext cx="2785760" cy="2796468"/>
              <a:chOff x="267080" y="1700807"/>
              <a:chExt cx="3083002" cy="3074293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267080" y="1700807"/>
                <a:ext cx="3083002" cy="3074293"/>
                <a:chOff x="267080" y="1700807"/>
                <a:chExt cx="3083002" cy="3074293"/>
              </a:xfrm>
            </p:grpSpPr>
            <p:pic>
              <p:nvPicPr>
                <p:cNvPr id="52" name="图片 5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67080" y="1700807"/>
                  <a:ext cx="3083002" cy="3074293"/>
                </a:xfrm>
                <a:prstGeom prst="rect">
                  <a:avLst/>
                </a:prstGeom>
              </p:spPr>
            </p:pic>
            <p:cxnSp>
              <p:nvCxnSpPr>
                <p:cNvPr id="53" name="直接箭头连接符 52"/>
                <p:cNvCxnSpPr/>
                <p:nvPr/>
              </p:nvCxnSpPr>
              <p:spPr>
                <a:xfrm>
                  <a:off x="1840188" y="3237954"/>
                  <a:ext cx="1071642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箭头连接符 53"/>
                <p:cNvCxnSpPr>
                  <a:endCxn id="56" idx="0"/>
                </p:cNvCxnSpPr>
                <p:nvPr/>
              </p:nvCxnSpPr>
              <p:spPr>
                <a:xfrm flipV="1">
                  <a:off x="1836104" y="1910308"/>
                  <a:ext cx="12977" cy="13384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文本框 54"/>
              <p:cNvSpPr txBox="1"/>
              <p:nvPr/>
            </p:nvSpPr>
            <p:spPr>
              <a:xfrm>
                <a:off x="2911830" y="3104912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X</a:t>
                </a:r>
                <a:endParaRPr lang="zh-CN" altLang="en-US" dirty="0"/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1696635" y="1910308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Y</a:t>
                </a:r>
                <a:endParaRPr lang="zh-CN" altLang="en-US" dirty="0"/>
              </a:p>
            </p:txBody>
          </p:sp>
        </p:grpSp>
        <p:sp>
          <p:nvSpPr>
            <p:cNvPr id="57" name="文本框 56"/>
            <p:cNvSpPr txBox="1"/>
            <p:nvPr/>
          </p:nvSpPr>
          <p:spPr>
            <a:xfrm>
              <a:off x="2566464" y="2105105"/>
              <a:ext cx="42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C1</a:t>
              </a:r>
              <a:endParaRPr lang="zh-CN" altLang="en-US" dirty="0"/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180501" y="2094758"/>
              <a:ext cx="42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C2</a:t>
              </a:r>
              <a:endParaRPr lang="zh-CN" altLang="en-US" dirty="0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235178" y="3456108"/>
              <a:ext cx="42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C3</a:t>
              </a:r>
              <a:endParaRPr lang="zh-CN" altLang="en-US" dirty="0"/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2546594" y="3420557"/>
              <a:ext cx="42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C4</a:t>
              </a:r>
              <a:endParaRPr lang="zh-CN" altLang="en-US" dirty="0"/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846324" y="2830141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O</a:t>
              </a:r>
              <a:endParaRPr lang="zh-CN" altLang="en-US" dirty="0"/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2102196" y="2447090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pole1</a:t>
              </a:r>
              <a:endParaRPr lang="zh-CN" altLang="en-US" dirty="0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2564142" y="2796764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V1</a:t>
              </a:r>
              <a:endParaRPr lang="zh-CN" altLang="en-US" dirty="0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1834470" y="3463345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V4</a:t>
              </a:r>
              <a:endParaRPr lang="zh-CN" altLang="en-US" dirty="0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160955" y="2787668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V3</a:t>
              </a:r>
              <a:endParaRPr lang="zh-CN" altLang="en-US" dirty="0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906833" y="2104091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V2</a:t>
              </a:r>
              <a:endParaRPr lang="zh-CN" altLang="en-US" dirty="0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1311605" y="2479572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pole2</a:t>
              </a:r>
              <a:endParaRPr lang="zh-CN" altLang="en-US" dirty="0"/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1396629" y="3061797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pole3</a:t>
              </a:r>
              <a:endParaRPr lang="zh-CN" altLang="en-US" dirty="0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2105439" y="3061797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pole4</a:t>
              </a:r>
              <a:endParaRPr lang="zh-CN" altLang="en-US" dirty="0"/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2451168" y="1542936"/>
              <a:ext cx="620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yoke</a:t>
              </a:r>
              <a:endParaRPr lang="zh-CN" altLang="en-US" dirty="0"/>
            </a:p>
          </p:txBody>
        </p:sp>
      </p:grpSp>
      <p:pic>
        <p:nvPicPr>
          <p:cNvPr id="71" name="图片 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687" y="2392871"/>
            <a:ext cx="3549251" cy="2160000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0173" y="2360378"/>
            <a:ext cx="3557086" cy="2160000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888" y="4612748"/>
            <a:ext cx="3557086" cy="2160000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0173" y="4561313"/>
            <a:ext cx="3507652" cy="216000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7BCD303-1E4C-497D-B2A3-B0FB9C91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11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方案二研究进展 </a:t>
            </a:r>
            <a:r>
              <a:rPr lang="en-US" altLang="zh-CN" dirty="0"/>
              <a:t>— </a:t>
            </a:r>
            <a:r>
              <a:rPr lang="zh-CN" altLang="en-US" sz="3600" dirty="0"/>
              <a:t>误差分析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6900" y="1118235"/>
            <a:ext cx="11267440" cy="5238750"/>
          </a:xfrm>
        </p:spPr>
        <p:txBody>
          <a:bodyPr/>
          <a:lstStyle/>
          <a:p>
            <a:r>
              <a:rPr lang="zh-CN" altLang="en-US" dirty="0"/>
              <a:t>内环软铁引入的误差：极头尺寸和位置偏差，磁材料差异</a:t>
            </a:r>
          </a:p>
          <a:p>
            <a:pPr lvl="1"/>
            <a:r>
              <a:rPr lang="zh-CN" altLang="en-US" dirty="0">
                <a:sym typeface="+mn-ea"/>
              </a:rPr>
              <a:t>极头</a:t>
            </a:r>
            <a:r>
              <a:rPr lang="en-US" altLang="zh-CN" dirty="0">
                <a:sym typeface="+mn-ea"/>
              </a:rPr>
              <a:t>profile </a:t>
            </a:r>
            <a:r>
              <a:rPr lang="zh-CN" altLang="en-US" dirty="0">
                <a:sym typeface="+mn-ea"/>
              </a:rPr>
              <a:t>平移</a:t>
            </a:r>
            <a:r>
              <a:rPr lang="en-US" altLang="zh-CN" dirty="0">
                <a:sym typeface="+mn-ea"/>
              </a:rPr>
              <a:t>0.05mm</a:t>
            </a:r>
          </a:p>
          <a:p>
            <a:pPr lvl="2"/>
            <a:endParaRPr lang="zh-CN" altLang="en-US" sz="2400" dirty="0">
              <a:sym typeface="+mn-ea"/>
            </a:endParaRPr>
          </a:p>
          <a:p>
            <a:pPr lvl="2"/>
            <a:endParaRPr lang="en-US" altLang="zh-CN" sz="2400" dirty="0">
              <a:sym typeface="+mn-ea"/>
            </a:endParaRPr>
          </a:p>
          <a:p>
            <a:pPr lvl="2"/>
            <a:endParaRPr lang="zh-CN" altLang="en-US" sz="1050" dirty="0">
              <a:sym typeface="+mn-ea"/>
            </a:endParaRPr>
          </a:p>
          <a:p>
            <a:pPr lvl="1"/>
            <a:r>
              <a:rPr lang="zh-CN" altLang="en-US" dirty="0">
                <a:sym typeface="+mn-ea"/>
              </a:rPr>
              <a:t>一个极头材料差异</a:t>
            </a:r>
            <a:r>
              <a:rPr lang="en-US" altLang="zh-CN" dirty="0">
                <a:sym typeface="+mn-ea"/>
              </a:rPr>
              <a:t>5%</a:t>
            </a:r>
            <a:r>
              <a:rPr lang="zh-CN" altLang="en-US" dirty="0">
                <a:sym typeface="+mn-ea"/>
              </a:rPr>
              <a:t>（减小），谐波变化</a:t>
            </a:r>
            <a:r>
              <a:rPr lang="en-US" altLang="zh-CN" dirty="0" err="1">
                <a:sym typeface="+mn-ea"/>
              </a:rPr>
              <a:t>db3</a:t>
            </a:r>
            <a:r>
              <a:rPr lang="en-US" altLang="zh-CN" dirty="0">
                <a:sym typeface="+mn-ea"/>
              </a:rPr>
              <a:t>=-1.68 units</a:t>
            </a:r>
            <a:r>
              <a:rPr lang="zh-CN" altLang="en-US" dirty="0">
                <a:sym typeface="+mn-ea"/>
              </a:rPr>
              <a:t>，</a:t>
            </a:r>
            <a:r>
              <a:rPr lang="en-US" altLang="zh-CN" dirty="0" err="1">
                <a:sym typeface="+mn-ea"/>
              </a:rPr>
              <a:t>da3</a:t>
            </a:r>
            <a:r>
              <a:rPr lang="en-US" altLang="zh-CN" dirty="0">
                <a:sym typeface="+mn-ea"/>
              </a:rPr>
              <a:t>=0.88 units</a:t>
            </a:r>
            <a:r>
              <a:rPr lang="en-US" altLang="zh-CN" sz="2095" dirty="0">
                <a:sym typeface="+mn-ea"/>
              </a:rPr>
              <a:t>	</a:t>
            </a:r>
            <a:endParaRPr lang="en-US" altLang="zh-CN" sz="2095" dirty="0"/>
          </a:p>
          <a:p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879830"/>
              </p:ext>
            </p:extLst>
          </p:nvPr>
        </p:nvGraphicFramePr>
        <p:xfrm>
          <a:off x="2031999" y="2198722"/>
          <a:ext cx="812800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b1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b3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P1</a:t>
                      </a:r>
                      <a:r>
                        <a:rPr lang="zh-CN" altLang="en-US" dirty="0"/>
                        <a:t>极头 水平</a:t>
                      </a:r>
                      <a:r>
                        <a:rPr lang="en-US" altLang="zh-CN" dirty="0"/>
                        <a:t>+0.05mm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-6.72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-4.97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-0.54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1.43 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P1</a:t>
                      </a:r>
                      <a:r>
                        <a:rPr lang="zh-CN" altLang="en-US" dirty="0"/>
                        <a:t>极头 高度</a:t>
                      </a:r>
                      <a:r>
                        <a:rPr lang="en-US" altLang="zh-CN" dirty="0"/>
                        <a:t>+0.05mm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-4.97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-6.71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-1.43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0.54 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272" y="3924909"/>
            <a:ext cx="3843865" cy="25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485" y="3924909"/>
            <a:ext cx="2640537" cy="252000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AFFAF9BC-90B0-4255-AD6F-BB7A24B619E7}"/>
              </a:ext>
            </a:extLst>
          </p:cNvPr>
          <p:cNvSpPr/>
          <p:nvPr/>
        </p:nvSpPr>
        <p:spPr>
          <a:xfrm>
            <a:off x="3454430" y="4467641"/>
            <a:ext cx="837651" cy="822817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2A9254-474F-4C91-A50B-A8D4C794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12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方案二研究进展 </a:t>
            </a:r>
            <a:r>
              <a:rPr lang="en-US" altLang="zh-CN" dirty="0"/>
              <a:t>— </a:t>
            </a:r>
            <a:r>
              <a:rPr lang="zh-CN" altLang="en-US" sz="3600" dirty="0"/>
              <a:t>误差分析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6900" y="1419225"/>
            <a:ext cx="11267440" cy="4937125"/>
          </a:xfrm>
        </p:spPr>
        <p:txBody>
          <a:bodyPr/>
          <a:lstStyle/>
          <a:p>
            <a:r>
              <a:rPr lang="zh-CN" altLang="en-US" dirty="0"/>
              <a:t>转动磁棒引入的误差：剩磁</a:t>
            </a:r>
            <a:r>
              <a:rPr lang="en-US" altLang="zh-CN" dirty="0" err="1"/>
              <a:t>ΔBr</a:t>
            </a:r>
            <a:r>
              <a:rPr lang="zh-CN" altLang="en-US" dirty="0"/>
              <a:t>，磁轴</a:t>
            </a:r>
            <a:r>
              <a:rPr lang="en-US" altLang="zh-CN" dirty="0"/>
              <a:t>Δβ</a:t>
            </a:r>
            <a:r>
              <a:rPr lang="zh-CN" altLang="en-US" dirty="0"/>
              <a:t>；尺寸</a:t>
            </a:r>
            <a:r>
              <a:rPr lang="en-US" altLang="zh-CN" dirty="0" err="1"/>
              <a:t>Δw</a:t>
            </a:r>
            <a:r>
              <a:rPr lang="en-US" altLang="zh-CN" dirty="0"/>
              <a:t>, </a:t>
            </a:r>
            <a:r>
              <a:rPr lang="en-US" altLang="zh-CN" dirty="0" err="1"/>
              <a:t>Δb</a:t>
            </a:r>
            <a:r>
              <a:rPr lang="en-US" altLang="zh-CN" dirty="0"/>
              <a:t>, ΔR</a:t>
            </a:r>
            <a:r>
              <a:rPr lang="zh-CN" altLang="en-US" dirty="0"/>
              <a:t>；磁棒位置</a:t>
            </a:r>
            <a:r>
              <a:rPr lang="en-US" altLang="zh-CN" dirty="0" err="1"/>
              <a:t>Δx</a:t>
            </a:r>
            <a:r>
              <a:rPr lang="en-US" altLang="zh-CN" dirty="0"/>
              <a:t>, </a:t>
            </a:r>
            <a:r>
              <a:rPr lang="en-US" altLang="zh-CN" dirty="0" err="1"/>
              <a:t>Δy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16" y="2525437"/>
            <a:ext cx="3682353" cy="3240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736" y="1985437"/>
            <a:ext cx="3242427" cy="216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950" y="1985437"/>
            <a:ext cx="3594062" cy="2160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9371" y="4358775"/>
            <a:ext cx="3235156" cy="2160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3012" y="4358775"/>
            <a:ext cx="3440000" cy="2160000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51EEAD6D-5D23-4010-8FC3-D2B2B9FA87D5}"/>
              </a:ext>
            </a:extLst>
          </p:cNvPr>
          <p:cNvSpPr/>
          <p:nvPr/>
        </p:nvSpPr>
        <p:spPr>
          <a:xfrm>
            <a:off x="2582918" y="3070781"/>
            <a:ext cx="716437" cy="716437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85CA7C-A463-47CB-9937-F3DC5EA1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13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方案二研究进展 </a:t>
            </a:r>
            <a:r>
              <a:rPr lang="en-US" altLang="zh-CN" dirty="0"/>
              <a:t>— </a:t>
            </a:r>
            <a:r>
              <a:rPr lang="zh-CN" altLang="en-US" sz="3600" dirty="0"/>
              <a:t>误差分析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6900" y="1419225"/>
            <a:ext cx="11267440" cy="4937125"/>
          </a:xfrm>
        </p:spPr>
        <p:txBody>
          <a:bodyPr/>
          <a:lstStyle/>
          <a:p>
            <a:r>
              <a:rPr lang="zh-CN" altLang="en-US" dirty="0"/>
              <a:t>固定永磁块引入的误差：剩磁</a:t>
            </a:r>
            <a:r>
              <a:rPr lang="en-US" altLang="zh-CN" dirty="0" err="1"/>
              <a:t>ΔBr</a:t>
            </a:r>
            <a:r>
              <a:rPr lang="zh-CN" altLang="en-US" dirty="0"/>
              <a:t>，磁轴</a:t>
            </a:r>
            <a:r>
              <a:rPr lang="en-US" altLang="zh-CN" dirty="0"/>
              <a:t>Δβ</a:t>
            </a:r>
            <a:r>
              <a:rPr lang="zh-CN" altLang="en-US" dirty="0"/>
              <a:t>；尺寸</a:t>
            </a:r>
            <a:r>
              <a:rPr lang="en-US" altLang="zh-CN" dirty="0" err="1"/>
              <a:t>Δw</a:t>
            </a:r>
            <a:r>
              <a:rPr lang="en-US" altLang="zh-CN" dirty="0"/>
              <a:t>, </a:t>
            </a:r>
            <a:r>
              <a:rPr lang="en-US" altLang="zh-CN" dirty="0" err="1"/>
              <a:t>Δb</a:t>
            </a:r>
            <a:r>
              <a:rPr lang="en-US" altLang="zh-CN" dirty="0"/>
              <a:t>, ΔR</a:t>
            </a:r>
            <a:r>
              <a:rPr lang="zh-CN" altLang="en-US" dirty="0"/>
              <a:t>；磁块位置</a:t>
            </a:r>
            <a:r>
              <a:rPr lang="en-US" altLang="zh-CN" dirty="0" err="1"/>
              <a:t>Δx</a:t>
            </a:r>
            <a:r>
              <a:rPr lang="en-US" altLang="zh-CN" dirty="0"/>
              <a:t>, </a:t>
            </a:r>
            <a:r>
              <a:rPr lang="en-US" altLang="zh-CN" dirty="0" err="1"/>
              <a:t>Δy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46" y="3167537"/>
            <a:ext cx="2794390" cy="25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007" y="2498725"/>
            <a:ext cx="2702022" cy="1800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681" y="2498725"/>
            <a:ext cx="3020000" cy="180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333" y="2498725"/>
            <a:ext cx="3006007" cy="180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7065" y="4427537"/>
            <a:ext cx="2695964" cy="180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3151" y="4427537"/>
            <a:ext cx="2866666" cy="180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9940" y="4427537"/>
            <a:ext cx="2994400" cy="1800000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7759907F-E737-4657-96DB-77990B61EB6C}"/>
              </a:ext>
            </a:extLst>
          </p:cNvPr>
          <p:cNvSpPr/>
          <p:nvPr/>
        </p:nvSpPr>
        <p:spPr>
          <a:xfrm>
            <a:off x="1976290" y="4069318"/>
            <a:ext cx="716437" cy="716437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431748-C95E-47C4-9138-5C9BB9691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14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方案三研究进展 </a:t>
            </a:r>
            <a:r>
              <a:rPr lang="en-US" altLang="zh-CN" dirty="0"/>
              <a:t>— </a:t>
            </a:r>
            <a:r>
              <a:rPr lang="zh-CN" altLang="en-US" sz="3600" dirty="0"/>
              <a:t>高阶场补偿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预留谐波补偿方案 </a:t>
            </a:r>
            <a:r>
              <a:rPr lang="en-US" altLang="zh-CN" dirty="0"/>
              <a:t>— </a:t>
            </a:r>
            <a:r>
              <a:rPr lang="zh-CN" altLang="en-US" dirty="0"/>
              <a:t>端部魔术指垫补</a:t>
            </a:r>
          </a:p>
          <a:p>
            <a:pPr lvl="1"/>
            <a:r>
              <a:rPr lang="zh-CN" altLang="en-US" dirty="0"/>
              <a:t>软铁魔术指：产生固定谐波补偿量</a:t>
            </a:r>
          </a:p>
          <a:p>
            <a:pPr lvl="1"/>
            <a:r>
              <a:rPr lang="zh-CN" altLang="en-US" dirty="0"/>
              <a:t>永磁魔术指：产生变化谐波补偿量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151" y="3172260"/>
            <a:ext cx="2665234" cy="252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423159" y="3172260"/>
            <a:ext cx="4192565" cy="25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623730" y="3172260"/>
            <a:ext cx="4192566" cy="252000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4850027" y="580235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软铁魔术指</a:t>
            </a: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9050599" y="580235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永磁魔术指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1EF84981-5A97-4ED3-ABFE-4FFCAAA662E0}"/>
              </a:ext>
            </a:extLst>
          </p:cNvPr>
          <p:cNvSpPr/>
          <p:nvPr/>
        </p:nvSpPr>
        <p:spPr>
          <a:xfrm>
            <a:off x="2000733" y="4018800"/>
            <a:ext cx="716437" cy="603316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C44CBD-412E-404F-A9DE-58E55653C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15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方案二研究进展 </a:t>
            </a:r>
            <a:r>
              <a:rPr lang="en-US" altLang="zh-CN" dirty="0"/>
              <a:t>— </a:t>
            </a:r>
            <a:r>
              <a:rPr lang="zh-CN" altLang="en-US" sz="3600" dirty="0"/>
              <a:t>磁铁机械设计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71" y="2384541"/>
            <a:ext cx="2037919" cy="1440000"/>
          </a:xfrm>
          <a:prstGeom prst="rect">
            <a:avLst/>
          </a:prstGeom>
        </p:spPr>
      </p:pic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838200" y="1419225"/>
            <a:ext cx="10050780" cy="1113790"/>
          </a:xfrm>
        </p:spPr>
        <p:txBody>
          <a:bodyPr/>
          <a:lstStyle/>
          <a:p>
            <a:r>
              <a:rPr lang="zh-CN" altLang="en-US" dirty="0"/>
              <a:t>完成机械结构、传动结构、调节结构的整体设计</a:t>
            </a:r>
          </a:p>
          <a:p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333" y="1967747"/>
            <a:ext cx="3179695" cy="43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176" y="2147747"/>
            <a:ext cx="3683427" cy="396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620" y="2957747"/>
            <a:ext cx="2431826" cy="234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13" y="4326158"/>
            <a:ext cx="1485233" cy="1440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99691" y="3852867"/>
            <a:ext cx="752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磁棒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43113" y="5953749"/>
            <a:ext cx="1865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内环磁极和磁铁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086743" y="5394315"/>
            <a:ext cx="121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内环结构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034634" y="6139815"/>
            <a:ext cx="1794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磁铁主体结构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647925" y="6137899"/>
            <a:ext cx="1794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磁棒传动结构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AAD01C5-9272-4DCD-871F-480B65778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16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方案二研究进展 </a:t>
            </a:r>
            <a:r>
              <a:rPr lang="en-US" altLang="zh-CN" dirty="0"/>
              <a:t>— </a:t>
            </a:r>
            <a:r>
              <a:rPr lang="zh-CN" altLang="en-US" sz="3600" dirty="0"/>
              <a:t>机械强度分析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74" y="4545749"/>
            <a:ext cx="2659380" cy="2178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929" y="4542790"/>
            <a:ext cx="2619332" cy="2184604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20861" y="2443478"/>
            <a:ext cx="3094990" cy="3298825"/>
          </a:xfrm>
        </p:spPr>
      </p:pic>
      <p:sp>
        <p:nvSpPr>
          <p:cNvPr id="8" name="内容占位符 2"/>
          <p:cNvSpPr>
            <a:spLocks noGrp="1"/>
          </p:cNvSpPr>
          <p:nvPr/>
        </p:nvSpPr>
        <p:spPr>
          <a:xfrm>
            <a:off x="838200" y="1378585"/>
            <a:ext cx="10515600" cy="555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加载物理模拟计算得到的受力数据，应力和形变均满足要求</a:t>
            </a:r>
          </a:p>
        </p:txBody>
      </p:sp>
      <p:pic>
        <p:nvPicPr>
          <p:cNvPr id="10" name="内容占位符 6"/>
          <p:cNvPicPr>
            <a:picLocks noChangeAspect="1"/>
          </p:cNvPicPr>
          <p:nvPr/>
        </p:nvPicPr>
        <p:blipFill>
          <a:blip r:embed="rId5"/>
          <a:srcRect r="31972"/>
          <a:stretch>
            <a:fillRect/>
          </a:stretch>
        </p:blipFill>
        <p:spPr>
          <a:xfrm>
            <a:off x="1411298" y="2023110"/>
            <a:ext cx="3028315" cy="24307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0236" y="2539364"/>
            <a:ext cx="2914650" cy="3107055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3C0AC9-F925-474D-B4E0-AFF3AD8AA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17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方案二研究进展 </a:t>
            </a:r>
            <a:r>
              <a:rPr lang="en-US" altLang="zh-CN" dirty="0"/>
              <a:t>— </a:t>
            </a:r>
            <a:r>
              <a:rPr lang="zh-CN" altLang="en-US" sz="3600" dirty="0">
                <a:sym typeface="+mn-ea"/>
              </a:rPr>
              <a:t>标准设备选型</a:t>
            </a:r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" y="2293620"/>
            <a:ext cx="2182495" cy="3943350"/>
          </a:xfrm>
          <a:prstGeom prst="rect">
            <a:avLst/>
          </a:prstGeom>
        </p:spPr>
      </p:pic>
      <p:sp>
        <p:nvSpPr>
          <p:cNvPr id="12" name="内容占位符 11"/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978535"/>
          </a:xfrm>
        </p:spPr>
        <p:txBody>
          <a:bodyPr/>
          <a:lstStyle/>
          <a:p>
            <a:r>
              <a:rPr lang="zh-CN" altLang="en-US" dirty="0"/>
              <a:t>完成电机</a:t>
            </a:r>
            <a:r>
              <a:rPr lang="en-US" altLang="zh-CN" dirty="0"/>
              <a:t>-</a:t>
            </a:r>
            <a:r>
              <a:rPr lang="zh-CN" altLang="en-US" dirty="0"/>
              <a:t>减速机、旋转编码器等标准设备的选型和订购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" r="7462" b="42595"/>
          <a:stretch/>
        </p:blipFill>
        <p:spPr>
          <a:xfrm>
            <a:off x="7181850" y="3021838"/>
            <a:ext cx="4719956" cy="2487167"/>
          </a:xfrm>
          <a:prstGeom prst="rect">
            <a:avLst/>
          </a:prstGeom>
        </p:spPr>
      </p:pic>
      <p:pic>
        <p:nvPicPr>
          <p:cNvPr id="15" name="内容占位符 4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626" y="2550795"/>
            <a:ext cx="4083050" cy="342900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B7E15FD-D6AC-4228-A0C0-A498E45DE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18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方案二研究进展 </a:t>
            </a:r>
            <a:r>
              <a:rPr lang="en-US" altLang="zh-CN" dirty="0"/>
              <a:t>— </a:t>
            </a:r>
            <a:r>
              <a:rPr lang="zh-CN" altLang="en-US" sz="3600" dirty="0"/>
              <a:t>签订采购和研制合同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695" y="1499870"/>
            <a:ext cx="3965575" cy="45065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伺服电机等设备已经采购，</a:t>
            </a:r>
            <a:endParaRPr lang="en-US" altLang="zh-CN" dirty="0"/>
          </a:p>
          <a:p>
            <a:r>
              <a:rPr lang="zh-CN" altLang="en-US" dirty="0"/>
              <a:t>与宁波宁港签订了永磁材料采购、零</a:t>
            </a:r>
            <a:br>
              <a:rPr lang="en-US" altLang="zh-CN" dirty="0"/>
            </a:br>
            <a:r>
              <a:rPr lang="zh-CN" altLang="en-US" dirty="0"/>
              <a:t>部件加工和设备集成合同</a:t>
            </a:r>
            <a:endParaRPr lang="en-US" altLang="zh-CN" dirty="0"/>
          </a:p>
          <a:p>
            <a:pPr lvl="1"/>
            <a:r>
              <a:rPr lang="zh-CN" altLang="en-US" dirty="0"/>
              <a:t>正在与厂家讨论技术细节：</a:t>
            </a:r>
            <a:endParaRPr lang="en-US" altLang="zh-CN" dirty="0"/>
          </a:p>
          <a:p>
            <a:pPr lvl="2"/>
            <a:r>
              <a:rPr lang="zh-CN" altLang="en-US" dirty="0"/>
              <a:t>材料处理流程</a:t>
            </a:r>
            <a:endParaRPr lang="en-US" altLang="zh-CN" dirty="0"/>
          </a:p>
          <a:p>
            <a:pPr lvl="2"/>
            <a:r>
              <a:rPr lang="zh-CN" altLang="en-US" dirty="0"/>
              <a:t>加工及装配工艺</a:t>
            </a:r>
            <a:endParaRPr lang="en-US" altLang="zh-CN" dirty="0"/>
          </a:p>
          <a:p>
            <a:pPr lvl="2"/>
            <a:r>
              <a:rPr lang="en-US" altLang="zh-CN" dirty="0"/>
              <a:t>……</a:t>
            </a:r>
          </a:p>
          <a:p>
            <a:pPr lvl="1"/>
            <a:r>
              <a:rPr lang="zh-CN" altLang="en-US" dirty="0"/>
              <a:t>预计于</a:t>
            </a:r>
            <a:r>
              <a:rPr lang="en-US" altLang="zh-CN" dirty="0"/>
              <a:t>2026</a:t>
            </a:r>
            <a:r>
              <a:rPr lang="zh-CN" altLang="en-US" dirty="0"/>
              <a:t>年</a:t>
            </a:r>
            <a:r>
              <a:rPr lang="en-US" altLang="zh-CN" dirty="0"/>
              <a:t>10</a:t>
            </a:r>
            <a:r>
              <a:rPr lang="zh-CN" altLang="en-US" dirty="0"/>
              <a:t>月份完成加工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44C976-F8BA-40C3-99F7-0362D7DF9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19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研究内容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永磁四极磁铁短样机设计参数</a:t>
            </a:r>
            <a:endParaRPr lang="en-US" altLang="zh-CN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970951"/>
              </p:ext>
            </p:extLst>
          </p:nvPr>
        </p:nvGraphicFramePr>
        <p:xfrm>
          <a:off x="952500" y="2164702"/>
          <a:ext cx="10287000" cy="40109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34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9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5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7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3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dirty="0"/>
                        <a:t>磁铁孔径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Φ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/>
                        <a:t>mm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≥</a:t>
                      </a:r>
                      <a:r>
                        <a:rPr lang="en-US" altLang="zh-CN" sz="2400" b="1" dirty="0"/>
                        <a:t>66</a:t>
                      </a:r>
                      <a:endParaRPr lang="zh-CN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374"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等效磁长度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err="1"/>
                        <a:t>L</a:t>
                      </a:r>
                      <a:r>
                        <a:rPr lang="en-US" altLang="zh-CN" sz="2400" b="1" baseline="-25000" dirty="0" err="1"/>
                        <a:t>eff</a:t>
                      </a:r>
                      <a:endParaRPr lang="zh-CN" altLang="en-US" sz="24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mm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dirty="0"/>
                        <a:t>≥</a:t>
                      </a:r>
                      <a:r>
                        <a:rPr lang="en-US" altLang="zh-CN" sz="2400" b="1" dirty="0"/>
                        <a:t>200</a:t>
                      </a:r>
                      <a:endParaRPr lang="zh-CN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374"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最大磁场梯度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err="1"/>
                        <a:t>G</a:t>
                      </a:r>
                      <a:r>
                        <a:rPr lang="en-US" altLang="zh-CN" sz="2400" b="1" baseline="-25000" dirty="0" err="1"/>
                        <a:t>max</a:t>
                      </a:r>
                      <a:endParaRPr lang="zh-CN" altLang="en-US" sz="24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T/m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dirty="0"/>
                        <a:t>≥</a:t>
                      </a:r>
                      <a:r>
                        <a:rPr lang="en-US" altLang="zh-CN" sz="2400" b="1" dirty="0"/>
                        <a:t>10.6</a:t>
                      </a:r>
                      <a:endParaRPr lang="zh-CN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374">
                <a:tc>
                  <a:txBody>
                    <a:bodyPr/>
                    <a:lstStyle/>
                    <a:p>
                      <a:r>
                        <a:rPr lang="zh-CN" altLang="en-US" sz="2400" b="1" dirty="0">
                          <a:solidFill>
                            <a:srgbClr val="FF0000"/>
                          </a:solidFill>
                        </a:rPr>
                        <a:t>梯度调节范围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FF0000"/>
                          </a:solidFill>
                        </a:rPr>
                        <a:t>T/m</a:t>
                      </a:r>
                      <a:endParaRPr lang="zh-CN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FF0000"/>
                          </a:solidFill>
                        </a:rPr>
                        <a:t>1.8 ~ 10.6</a:t>
                      </a:r>
                      <a:endParaRPr lang="zh-CN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374">
                <a:tc>
                  <a:txBody>
                    <a:bodyPr/>
                    <a:lstStyle/>
                    <a:p>
                      <a:r>
                        <a:rPr lang="zh-CN" altLang="en-US" sz="2400" b="1" dirty="0">
                          <a:solidFill>
                            <a:srgbClr val="0000FF"/>
                          </a:solidFill>
                        </a:rPr>
                        <a:t>梯度调节精度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00FF"/>
                          </a:solidFill>
                        </a:rPr>
                        <a:t>ΔG</a:t>
                      </a:r>
                      <a:endParaRPr lang="zh-CN" alt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00FF"/>
                          </a:solidFill>
                        </a:rPr>
                        <a:t>T/m</a:t>
                      </a:r>
                      <a:endParaRPr lang="zh-CN" alt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rgbClr val="0000FF"/>
                          </a:solidFill>
                        </a:rPr>
                        <a:t>≤</a:t>
                      </a:r>
                      <a:r>
                        <a:rPr lang="en-US" altLang="zh-CN" sz="2400" b="1" dirty="0">
                          <a:solidFill>
                            <a:srgbClr val="0000FF"/>
                          </a:solidFill>
                        </a:rPr>
                        <a:t>0.002</a:t>
                      </a:r>
                      <a:endParaRPr lang="zh-CN" alt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374"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内外环转动精度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err="1"/>
                        <a:t>Δθ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/>
                        <a:t>mrad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≤</a:t>
                      </a:r>
                      <a:r>
                        <a:rPr lang="en-US" altLang="zh-CN" sz="2400" b="1" dirty="0"/>
                        <a:t>0.08</a:t>
                      </a:r>
                      <a:endParaRPr lang="zh-CN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374"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好场区半径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GFR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/>
                        <a:t>mm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12</a:t>
                      </a:r>
                      <a:endParaRPr lang="zh-CN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374">
                <a:tc>
                  <a:txBody>
                    <a:bodyPr/>
                    <a:lstStyle/>
                    <a:p>
                      <a:r>
                        <a:rPr lang="zh-CN" altLang="en-US" sz="2400" b="1" dirty="0">
                          <a:solidFill>
                            <a:srgbClr val="00B050"/>
                          </a:solidFill>
                        </a:rPr>
                        <a:t>高阶场分量</a:t>
                      </a:r>
                      <a:r>
                        <a:rPr lang="en-US" altLang="zh-CN" sz="2400" b="1" dirty="0">
                          <a:solidFill>
                            <a:srgbClr val="00B050"/>
                          </a:solidFill>
                        </a:rPr>
                        <a:t>@G</a:t>
                      </a:r>
                      <a:r>
                        <a:rPr lang="en-US" altLang="zh-CN" sz="2400" b="1" baseline="-25000" dirty="0">
                          <a:solidFill>
                            <a:srgbClr val="00B050"/>
                          </a:solidFill>
                        </a:rPr>
                        <a:t>max</a:t>
                      </a:r>
                      <a:endParaRPr lang="zh-CN" altLang="en-US" sz="2400" b="1" baseline="-25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B050"/>
                          </a:solidFill>
                        </a:rPr>
                        <a:t>B</a:t>
                      </a:r>
                      <a:r>
                        <a:rPr lang="en-US" altLang="zh-CN" sz="2400" b="1" baseline="-25000" dirty="0">
                          <a:solidFill>
                            <a:srgbClr val="00B050"/>
                          </a:solidFill>
                        </a:rPr>
                        <a:t>n</a:t>
                      </a:r>
                      <a:r>
                        <a:rPr lang="en-US" altLang="zh-CN" sz="2400" b="1" dirty="0">
                          <a:solidFill>
                            <a:srgbClr val="00B050"/>
                          </a:solidFill>
                        </a:rPr>
                        <a:t>/B</a:t>
                      </a:r>
                      <a:r>
                        <a:rPr lang="en-US" altLang="zh-CN" sz="2400" b="1" baseline="-25000" dirty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CN" altLang="en-US" sz="2400" b="1" baseline="-25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B050"/>
                          </a:solidFill>
                        </a:rPr>
                        <a:t>10</a:t>
                      </a:r>
                      <a:r>
                        <a:rPr lang="en-US" altLang="zh-CN" sz="2400" b="1" baseline="30000" dirty="0">
                          <a:solidFill>
                            <a:srgbClr val="00B050"/>
                          </a:solidFill>
                        </a:rPr>
                        <a:t>-4</a:t>
                      </a:r>
                      <a:endParaRPr lang="zh-CN" altLang="en-US" sz="2400" b="1" baseline="30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rgbClr val="00B050"/>
                          </a:solidFill>
                        </a:rPr>
                        <a:t>＜</a:t>
                      </a:r>
                      <a:r>
                        <a:rPr lang="en-US" altLang="zh-CN" sz="2400" b="1" dirty="0">
                          <a:solidFill>
                            <a:srgbClr val="00B050"/>
                          </a:solidFill>
                        </a:rPr>
                        <a:t>5</a:t>
                      </a:r>
                      <a:endParaRPr lang="zh-CN" alt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3AEC9E-0FC3-4875-869C-F3CBAD38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2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其他成果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1354" y="1301750"/>
            <a:ext cx="11072495" cy="5153025"/>
          </a:xfrm>
        </p:spPr>
        <p:txBody>
          <a:bodyPr>
            <a:noAutofit/>
          </a:bodyPr>
          <a:lstStyle/>
          <a:p>
            <a:pPr marL="0" lv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20" dirty="0">
                <a:sym typeface="+mn-ea"/>
              </a:rPr>
              <a:t>投稿</a:t>
            </a:r>
            <a:r>
              <a:rPr lang="en-US" altLang="zh-CN" sz="2620" dirty="0">
                <a:sym typeface="+mn-ea"/>
              </a:rPr>
              <a:t>NIMA</a:t>
            </a:r>
            <a:r>
              <a:rPr lang="zh-CN" altLang="en-US" sz="2620" dirty="0">
                <a:sym typeface="+mn-ea"/>
              </a:rPr>
              <a:t>论文一篇，正在返修</a:t>
            </a:r>
            <a:endParaRPr lang="en-US" altLang="zh-CN" sz="2620" dirty="0">
              <a:sym typeface="+mn-ea"/>
            </a:endParaRPr>
          </a:p>
          <a:p>
            <a:pPr marL="457200" lvl="2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220" dirty="0">
                <a:sym typeface="+mn-ea"/>
              </a:rPr>
              <a:t>Field strength adjustable permanent quadrupole magnet based on Halbach arrays</a:t>
            </a:r>
          </a:p>
          <a:p>
            <a:pPr marL="0" lv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20" dirty="0">
                <a:sym typeface="+mn-ea"/>
              </a:rPr>
              <a:t>申请专利两项：</a:t>
            </a:r>
            <a:endParaRPr lang="en-US" altLang="zh-CN" sz="2620" dirty="0">
              <a:sym typeface="+mn-ea"/>
            </a:endParaRPr>
          </a:p>
          <a:p>
            <a:pPr marL="457200" lvl="2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20" dirty="0">
                <a:sym typeface="+mn-ea"/>
              </a:rPr>
              <a:t>一种粒子加速器纯永磁多极磁铁磁场质量提升方法</a:t>
            </a:r>
            <a:endParaRPr lang="en-US" altLang="zh-CN" sz="2220" dirty="0">
              <a:sym typeface="+mn-ea"/>
            </a:endParaRPr>
          </a:p>
          <a:p>
            <a:pPr marL="457200" lvl="2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20" dirty="0">
                <a:sym typeface="+mn-ea"/>
              </a:rPr>
              <a:t>一种磁场可调的永磁磁铁装置及其装配方法</a:t>
            </a:r>
            <a:endParaRPr lang="en-US" altLang="zh-CN" sz="2220" dirty="0">
              <a:sym typeface="+mn-ea"/>
            </a:endParaRPr>
          </a:p>
          <a:p>
            <a:pPr marL="0" lv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20" dirty="0"/>
              <a:t>获批国自然面上基金一项</a:t>
            </a:r>
            <a:endParaRPr lang="en-US" altLang="zh-CN" sz="2620" dirty="0"/>
          </a:p>
          <a:p>
            <a:pPr marL="457200" lvl="2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20" dirty="0"/>
              <a:t>磁场可调的永磁双孔径二极磁铁关键技术研究，负责人：杨梅</a:t>
            </a:r>
            <a:endParaRPr lang="en-US" altLang="zh-CN" sz="2220" dirty="0"/>
          </a:p>
          <a:p>
            <a:pPr marL="0" lv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20" dirty="0"/>
              <a:t>投稿国际会议</a:t>
            </a:r>
            <a:r>
              <a:rPr lang="en-US" altLang="zh-CN" sz="2620" dirty="0"/>
              <a:t>poster</a:t>
            </a:r>
            <a:r>
              <a:rPr lang="zh-CN" altLang="en-US" sz="2620" dirty="0"/>
              <a:t>一项</a:t>
            </a:r>
            <a:endParaRPr lang="en-US" altLang="zh-CN" sz="2620" dirty="0"/>
          </a:p>
          <a:p>
            <a:pPr marL="457200" lvl="2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20" dirty="0"/>
              <a:t>维也纳，第二届用于研究和可持续发展的加速器国际会议，</a:t>
            </a:r>
            <a:r>
              <a:rPr lang="en-US" altLang="zh-CN" sz="2220" dirty="0"/>
              <a:t>2026.6.22</a:t>
            </a:r>
          </a:p>
          <a:p>
            <a:pPr marL="457200" lvl="2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220" dirty="0"/>
              <a:t>Development of Strength Adjustable Pure Permanent Quadrupole with Dual Ring Halbach Structure,</a:t>
            </a:r>
            <a:endParaRPr lang="zh-CN" altLang="en-US" sz="222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7B45B0C-4262-4F59-AD7D-6403868F9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20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Wingdings" panose="05000000000000000000" pitchFamily="2" charset="2"/>
              </a:rPr>
              <a:t>两个研究方案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为了充分研究磁场可调永磁四极磁铁的工程化路线，本项目采用两条技术路线，同时开展相关研究工作</a:t>
            </a:r>
            <a:r>
              <a:rPr lang="en-US" altLang="zh-CN" dirty="0"/>
              <a:t>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52" y="2590614"/>
            <a:ext cx="3464946" cy="306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130" y="2590614"/>
            <a:ext cx="2951318" cy="3060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434964" y="5956239"/>
            <a:ext cx="481965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方案二：</a:t>
            </a:r>
            <a:r>
              <a:rPr lang="en-US" altLang="zh-CN" sz="2000" b="1" dirty="0">
                <a:sym typeface="+mn-ea"/>
              </a:rPr>
              <a:t>Hybrid</a:t>
            </a:r>
            <a:r>
              <a:rPr lang="zh-CN" altLang="en-US" sz="2000" b="1" dirty="0">
                <a:sym typeface="+mn-ea"/>
              </a:rPr>
              <a:t>混合型</a:t>
            </a:r>
            <a:endParaRPr lang="zh-CN" altLang="en-US" sz="2000" b="1" dirty="0">
              <a:solidFill>
                <a:srgbClr val="0000FF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94605" y="5956239"/>
            <a:ext cx="341884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方案一：</a:t>
            </a:r>
            <a:r>
              <a:rPr lang="en-US" altLang="zh-CN" sz="2000" b="1" dirty="0">
                <a:sym typeface="+mn-ea"/>
              </a:rPr>
              <a:t>Halbach</a:t>
            </a:r>
            <a:r>
              <a:rPr lang="zh-CN" altLang="en-US" sz="2000" b="1" dirty="0">
                <a:sym typeface="+mn-ea"/>
              </a:rPr>
              <a:t>双环纯永磁</a:t>
            </a:r>
            <a:endParaRPr lang="zh-CN" altLang="en-US" sz="2000" b="1" dirty="0">
              <a:solidFill>
                <a:srgbClr val="0000FF"/>
              </a:solidFill>
              <a:sym typeface="+mn-ea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4FA124-7822-4D18-9839-FB9075276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3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进展情况及后续工作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Halbach</a:t>
            </a:r>
            <a:r>
              <a:rPr lang="zh-CN" altLang="en-US" dirty="0"/>
              <a:t>双环纯永磁方案进展顺利，</a:t>
            </a:r>
            <a:r>
              <a:rPr lang="en-US" altLang="zh-CN" dirty="0"/>
              <a:t>Hybrid</a:t>
            </a:r>
            <a:r>
              <a:rPr lang="zh-CN" altLang="en-US" dirty="0"/>
              <a:t>混合型方案正在加工</a:t>
            </a:r>
          </a:p>
        </p:txBody>
      </p:sp>
      <p:graphicFrame>
        <p:nvGraphicFramePr>
          <p:cNvPr id="7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738589"/>
              </p:ext>
            </p:extLst>
          </p:nvPr>
        </p:nvGraphicFramePr>
        <p:xfrm>
          <a:off x="838200" y="2099511"/>
          <a:ext cx="105156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400" dirty="0"/>
                        <a:t>Halbach</a:t>
                      </a:r>
                      <a:r>
                        <a:rPr lang="zh-CN" altLang="en-US" sz="2400" dirty="0"/>
                        <a:t>双环方案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400" dirty="0"/>
                        <a:t>Hybrid</a:t>
                      </a:r>
                      <a:r>
                        <a:rPr lang="zh-CN" altLang="en-US" sz="2400" dirty="0"/>
                        <a:t>混合型方案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CN" altLang="en-US" sz="2000" dirty="0">
                          <a:solidFill>
                            <a:srgbClr val="0070C0"/>
                          </a:solidFill>
                        </a:rPr>
                        <a:t>完成永磁块的热处理、磁矩测量、数据分析及磁块筛选匹配</a:t>
                      </a:r>
                    </a:p>
                    <a:p>
                      <a:pPr marL="34290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CN" altLang="en-US" sz="2000" dirty="0">
                          <a:solidFill>
                            <a:srgbClr val="0070C0"/>
                          </a:solidFill>
                        </a:rPr>
                        <a:t>完成磁铁的设备装配及出厂验收</a:t>
                      </a:r>
                      <a:endParaRPr lang="en-US" altLang="zh-CN" sz="2000" dirty="0">
                        <a:solidFill>
                          <a:srgbClr val="0070C0"/>
                        </a:solidFill>
                      </a:endParaRPr>
                    </a:p>
                    <a:p>
                      <a:pPr marL="34290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CN" altLang="en-US" sz="2000" dirty="0">
                          <a:solidFill>
                            <a:srgbClr val="0070C0"/>
                          </a:solidFill>
                        </a:rPr>
                        <a:t>完成控制系统离线调试</a:t>
                      </a:r>
                      <a:endParaRPr lang="en-US" altLang="zh-CN" sz="2000" dirty="0">
                        <a:solidFill>
                          <a:srgbClr val="0070C0"/>
                        </a:solidFill>
                      </a:endParaRPr>
                    </a:p>
                    <a:p>
                      <a:pPr marL="34290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CN" altLang="en-US" sz="2000" dirty="0">
                          <a:solidFill>
                            <a:srgbClr val="0070C0"/>
                          </a:solidFill>
                        </a:rPr>
                        <a:t>完成内外环分离状态下的磁场测量</a:t>
                      </a:r>
                      <a:endParaRPr lang="en-US" altLang="zh-CN" sz="2000" dirty="0">
                        <a:solidFill>
                          <a:srgbClr val="0070C0"/>
                        </a:solidFill>
                      </a:endParaRPr>
                    </a:p>
                    <a:p>
                      <a:pPr marL="34290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CN" altLang="en-US" sz="2000" dirty="0">
                          <a:solidFill>
                            <a:srgbClr val="0070C0"/>
                          </a:solidFill>
                        </a:rPr>
                        <a:t>初步完成双环组合后叠加磁场的测量，验证了磁场的连续调节功能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CN" altLang="en-US" sz="2000" dirty="0">
                          <a:solidFill>
                            <a:srgbClr val="0000FF"/>
                          </a:solidFill>
                        </a:rPr>
                        <a:t>完成物理设计、机械设计、方案评审优化及工程设计</a:t>
                      </a:r>
                      <a:endParaRPr lang="en-US" altLang="zh-CN" sz="2000" dirty="0">
                        <a:solidFill>
                          <a:srgbClr val="0000FF"/>
                        </a:solidFill>
                      </a:endParaRPr>
                    </a:p>
                    <a:p>
                      <a:pPr marL="34290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CN" altLang="en-US" sz="2000" dirty="0">
                          <a:solidFill>
                            <a:srgbClr val="0000FF"/>
                          </a:solidFill>
                        </a:rPr>
                        <a:t>完成厂家调研</a:t>
                      </a:r>
                      <a:endParaRPr lang="en-US" altLang="zh-CN" sz="2000" dirty="0">
                        <a:solidFill>
                          <a:srgbClr val="0000FF"/>
                        </a:solidFill>
                      </a:endParaRPr>
                    </a:p>
                    <a:p>
                      <a:pPr marL="34290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CN" altLang="en-US" sz="2000" dirty="0">
                          <a:solidFill>
                            <a:srgbClr val="0000FF"/>
                          </a:solidFill>
                        </a:rPr>
                        <a:t>完成部分标准设备的采购</a:t>
                      </a:r>
                      <a:endParaRPr lang="en-US" altLang="zh-CN" sz="2000" dirty="0">
                        <a:solidFill>
                          <a:srgbClr val="0000FF"/>
                        </a:solidFill>
                      </a:endParaRPr>
                    </a:p>
                    <a:p>
                      <a:pPr marL="34290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zh-CN" altLang="en-US" sz="2000" dirty="0">
                          <a:solidFill>
                            <a:srgbClr val="0000FF"/>
                          </a:solidFill>
                        </a:rPr>
                        <a:t>签订磁铁制造合同，正在进行设备加工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000" dirty="0"/>
                        <a:t>完整磁场测量与高阶场补偿</a:t>
                      </a:r>
                      <a:endParaRPr lang="en-US" altLang="zh-CN" sz="2000" dirty="0"/>
                    </a:p>
                    <a:p>
                      <a:pPr marL="34290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000" dirty="0"/>
                        <a:t>基于外部角度编码器的双环同步控制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磁铁零部件加工及整机集成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磁场测量及测控联合调试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4EEF7E-1CBA-45B0-80B5-C8A3AB11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4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15" y="3279579"/>
            <a:ext cx="2790190" cy="27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399" y="3276555"/>
            <a:ext cx="1006777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294" y="3276555"/>
            <a:ext cx="103799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291" y="3276555"/>
            <a:ext cx="1071533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8817" y="4838027"/>
            <a:ext cx="108973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7037" y="4838027"/>
            <a:ext cx="1056238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354965" y="1179195"/>
            <a:ext cx="1155890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完成磁块、机械零部件加工制造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对磁块进行筛选匹配，使得构成四极场的16根磁轴的剩磁值保持一致，同时纵向5个磁块的合磁轴与理想方向偏差最小化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sym typeface="+mn-ea"/>
              </a:rPr>
              <a:t>在厂家完成磁铁硬件的初步组装和出厂验收</a:t>
            </a:r>
            <a:endParaRPr lang="zh-CN" altLang="en-US" sz="28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BA14703-A4E2-4240-AC41-8E85BE7441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5033" y="2936588"/>
            <a:ext cx="5040000" cy="18362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115871F-5852-44BB-9200-64F5036831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5033" y="4627131"/>
            <a:ext cx="5040000" cy="1837217"/>
          </a:xfrm>
          <a:prstGeom prst="rect">
            <a:avLst/>
          </a:prstGeom>
        </p:spPr>
      </p:pic>
      <p:sp>
        <p:nvSpPr>
          <p:cNvPr id="21" name="标题 22">
            <a:extLst>
              <a:ext uri="{FF2B5EF4-FFF2-40B4-BE49-F238E27FC236}">
                <a16:creationId xmlns:a16="http://schemas.microsoft.com/office/drawing/2014/main" id="{ABF1D0DC-2843-4297-8B9B-1EA3B653B820}"/>
              </a:ext>
            </a:extLst>
          </p:cNvPr>
          <p:cNvSpPr txBox="1">
            <a:spLocks/>
          </p:cNvSpPr>
          <p:nvPr/>
        </p:nvSpPr>
        <p:spPr>
          <a:xfrm>
            <a:off x="838800" y="54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方案一研究进展 </a:t>
            </a:r>
            <a:r>
              <a:rPr lang="en-US" altLang="zh-CN" dirty="0"/>
              <a:t>— </a:t>
            </a:r>
            <a:r>
              <a:rPr lang="zh-CN" altLang="en-US" sz="3600" dirty="0"/>
              <a:t>永磁块的筛选匹配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AEB1117-2FDE-4C98-BED7-84C1142E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5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方案一研究进展 </a:t>
            </a:r>
            <a:r>
              <a:rPr lang="en-US" altLang="zh-CN" dirty="0"/>
              <a:t>— </a:t>
            </a:r>
            <a:r>
              <a:rPr lang="zh-CN" altLang="en-US" sz="3600" dirty="0"/>
              <a:t>硬件设备集成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19686"/>
          <a:stretch/>
        </p:blipFill>
        <p:spPr>
          <a:xfrm>
            <a:off x="6762576" y="2390372"/>
            <a:ext cx="3696047" cy="396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1179830"/>
            <a:ext cx="1160081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在厂家完成装配及出厂验收，在测磁实验室完成磁铁的再组装</a:t>
            </a:r>
            <a:endParaRPr lang="en-US" altLang="zh-CN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进行电机驱动，双环转动稳定性测试，对转动机构进行调试优化</a:t>
            </a: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50A0ADCA-4132-40B0-A811-896D48B7C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3" t="7656" r="19446" b="11609"/>
          <a:stretch>
            <a:fillRect/>
          </a:stretch>
        </p:blipFill>
        <p:spPr>
          <a:xfrm>
            <a:off x="1608148" y="2390372"/>
            <a:ext cx="4388258" cy="3960000"/>
          </a:xfrm>
          <a:prstGeom prst="rect">
            <a:avLst/>
          </a:prstGeom>
        </p:spPr>
      </p:pic>
      <p:sp>
        <p:nvSpPr>
          <p:cNvPr id="8" name="箭头: 右 7">
            <a:extLst>
              <a:ext uri="{FF2B5EF4-FFF2-40B4-BE49-F238E27FC236}">
                <a16:creationId xmlns:a16="http://schemas.microsoft.com/office/drawing/2014/main" id="{B55E61BD-B6AF-4E49-8453-60475C320AA0}"/>
              </a:ext>
            </a:extLst>
          </p:cNvPr>
          <p:cNvSpPr/>
          <p:nvPr/>
        </p:nvSpPr>
        <p:spPr>
          <a:xfrm>
            <a:off x="5938887" y="4218491"/>
            <a:ext cx="659876" cy="424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CD4826-553E-4639-873D-DCBEC3D3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6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方案一研究进展 </a:t>
            </a:r>
            <a:r>
              <a:rPr lang="en-US" altLang="zh-CN" dirty="0"/>
              <a:t>— </a:t>
            </a:r>
            <a:r>
              <a:rPr lang="zh-CN" altLang="en-US" sz="3600" dirty="0"/>
              <a:t>磁铁控制程序研发</a:t>
            </a:r>
            <a:endParaRPr lang="zh-CN" altLang="en-US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47" y="2897910"/>
            <a:ext cx="5453353" cy="324000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63855" y="1179830"/>
            <a:ext cx="11600815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完成控制逻辑框架设计及硬件离线调试</a:t>
            </a:r>
            <a:endParaRPr lang="en-US" altLang="zh-CN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使用电机内部编码器完成逻辑闭环，实现磁环转动控制</a:t>
            </a:r>
            <a:endParaRPr lang="en-US" altLang="zh-CN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正在调试外部编码器与电机的反馈回路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842950" y="2897910"/>
            <a:ext cx="4320000" cy="324000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89B042-31B0-4803-840F-F15C18DC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7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方案一研究进展 </a:t>
            </a:r>
            <a:r>
              <a:rPr lang="en-US" altLang="zh-CN" dirty="0"/>
              <a:t>— </a:t>
            </a:r>
            <a:r>
              <a:rPr lang="zh-CN" altLang="en-US" sz="3600" dirty="0"/>
              <a:t>磁铁磁场测试与优化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363855" y="1179830"/>
            <a:ext cx="11600815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完成磁场质量初步优化，单环各阶谐波在</a:t>
            </a:r>
            <a:r>
              <a:rPr lang="zh-CN" altLang="en-US" sz="2800" b="1" dirty="0">
                <a:solidFill>
                  <a:srgbClr val="0000FF"/>
                </a:solidFill>
              </a:rPr>
              <a:t>万分之五</a:t>
            </a:r>
            <a:r>
              <a:rPr lang="zh-CN" altLang="en-US" sz="2800" dirty="0"/>
              <a:t>以内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进行双环转动磁场梯度测量，完成关键原理的验证：</a:t>
            </a:r>
            <a:endParaRPr lang="en-US" altLang="zh-CN" sz="28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</a:rPr>
              <a:t>磁场梯度随角度连续可调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20A1742-76D1-446A-B211-B535A527F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233" y="2072675"/>
            <a:ext cx="3960000" cy="2376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8D2F1CF-5674-46D7-BEB1-53B6D1D39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88" y="2919652"/>
            <a:ext cx="5516271" cy="324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D4A455B-9143-458C-8BAF-04FDEF192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233" y="4369970"/>
            <a:ext cx="3960000" cy="2351505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4CCADF1-FF64-4189-9A76-316F6FA0E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8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8B2F1C-48EB-4F85-953F-DE4E72E4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方案一发现的问题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43C3A0-6921-43A3-B6E3-C179A97D8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装配难度大</a:t>
            </a:r>
            <a:endParaRPr lang="en-US" altLang="zh-CN" dirty="0"/>
          </a:p>
          <a:p>
            <a:pPr lvl="1"/>
            <a:r>
              <a:rPr lang="zh-CN" altLang="en-US" dirty="0"/>
              <a:t>机械结构复杂，需要特殊的装配工装</a:t>
            </a:r>
            <a:endParaRPr lang="en-US" altLang="zh-CN" dirty="0"/>
          </a:p>
          <a:p>
            <a:pPr lvl="1"/>
            <a:r>
              <a:rPr lang="zh-CN" altLang="en-US" dirty="0"/>
              <a:t>内外环嵌套，旋转结构的同轴度不容易调整到位</a:t>
            </a:r>
            <a:endParaRPr lang="en-US" altLang="zh-CN" dirty="0"/>
          </a:p>
          <a:p>
            <a:r>
              <a:rPr lang="zh-CN" altLang="en-US" dirty="0"/>
              <a:t>高阶磁场补偿难度大</a:t>
            </a:r>
            <a:endParaRPr lang="en-US" altLang="zh-CN" dirty="0"/>
          </a:p>
          <a:p>
            <a:pPr lvl="1"/>
            <a:r>
              <a:rPr lang="zh-CN" altLang="en-US" dirty="0"/>
              <a:t>每个磁块由</a:t>
            </a:r>
            <a:r>
              <a:rPr lang="en-US" altLang="zh-CN" dirty="0"/>
              <a:t>5</a:t>
            </a:r>
            <a:r>
              <a:rPr lang="zh-CN" altLang="en-US" dirty="0"/>
              <a:t>个螺栓固定，调节磁块径向位置时容易引入角向误差</a:t>
            </a:r>
            <a:endParaRPr lang="en-US" altLang="zh-CN" dirty="0"/>
          </a:p>
          <a:p>
            <a:pPr lvl="1"/>
            <a:r>
              <a:rPr lang="zh-CN" altLang="en-US" dirty="0"/>
              <a:t>磁块数量多，高阶场补偿过程工作量大</a:t>
            </a:r>
            <a:endParaRPr lang="en-US" altLang="zh-CN" dirty="0"/>
          </a:p>
          <a:p>
            <a:r>
              <a:rPr lang="zh-CN" altLang="en-US" dirty="0"/>
              <a:t>硬件兼容性考虑不周造成外部角度编码器反馈信号存在噪声干扰</a:t>
            </a:r>
            <a:endParaRPr lang="en-US" altLang="zh-CN" dirty="0"/>
          </a:p>
          <a:p>
            <a:r>
              <a:rPr lang="zh-CN" altLang="en-US" dirty="0"/>
              <a:t>部分磁块粘接强度不够，初期有</a:t>
            </a:r>
            <a:r>
              <a:rPr lang="en-US" altLang="zh-CN" dirty="0"/>
              <a:t>4</a:t>
            </a:r>
            <a:r>
              <a:rPr lang="zh-CN" altLang="en-US" dirty="0"/>
              <a:t>块永磁块损伤</a:t>
            </a:r>
            <a:endParaRPr lang="en-US" altLang="zh-CN" dirty="0"/>
          </a:p>
          <a:p>
            <a:r>
              <a:rPr lang="zh-CN" altLang="en-US" dirty="0">
                <a:solidFill>
                  <a:srgbClr val="0000FF"/>
                </a:solidFill>
              </a:rPr>
              <a:t>问题已基本得到解决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C5C6109-0AB9-447D-BB19-1C22DBA30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E6D1-0944-4B2D-A507-04E0F86B6A49}" type="slidenum">
              <a:rPr lang="zh-CN" altLang="en-US" smtClean="0"/>
              <a:pPr/>
              <a:t>9</a:t>
            </a:fld>
            <a:r>
              <a:rPr lang="en-US" altLang="zh-CN"/>
              <a:t>/20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42122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38976377952753,&quot;left&quot;:65.59212598425196,&quot;top&quot;:213.62220472440944,&quot;width&quot;:592.530157480314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38976377952753,&quot;left&quot;:65.59212598425196,&quot;top&quot;:213.62220472440944,&quot;width&quot;:592.530157480314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38976377952753,&quot;left&quot;:65.59212598425196,&quot;top&quot;:213.62220472440944,&quot;width&quot;:592.530157480314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38976377952753,&quot;left&quot;:65.59212598425196,&quot;top&quot;:213.62220472440944,&quot;width&quot;:592.5301574803149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</TotalTime>
  <Words>1085</Words>
  <Application>Microsoft Office PowerPoint</Application>
  <PresentationFormat>宽屏</PresentationFormat>
  <Paragraphs>187</Paragraphs>
  <Slides>20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5" baseType="lpstr">
      <vt:lpstr>等线</vt:lpstr>
      <vt:lpstr>等线 Light</vt:lpstr>
      <vt:lpstr>Arial</vt:lpstr>
      <vt:lpstr>Wingdings</vt:lpstr>
      <vt:lpstr>Office 主题​​</vt:lpstr>
      <vt:lpstr>CEPC对撞环永磁四极磁铁样机研究进展</vt:lpstr>
      <vt:lpstr>研究内容</vt:lpstr>
      <vt:lpstr>两个研究方案</vt:lpstr>
      <vt:lpstr>进展情况及后续工作</vt:lpstr>
      <vt:lpstr>PowerPoint 演示文稿</vt:lpstr>
      <vt:lpstr>方案一研究进展 — 硬件设备集成</vt:lpstr>
      <vt:lpstr>方案一研究进展 — 磁铁控制程序研发</vt:lpstr>
      <vt:lpstr>方案一研究进展 — 磁铁磁场测试与优化</vt:lpstr>
      <vt:lpstr>方案一发现的问题</vt:lpstr>
      <vt:lpstr>方案二研究进展 — 磁铁物理设计优化</vt:lpstr>
      <vt:lpstr>方案二研究进展 — 受力分析</vt:lpstr>
      <vt:lpstr>方案二研究进展 — 误差分析</vt:lpstr>
      <vt:lpstr>方案二研究进展 — 误差分析</vt:lpstr>
      <vt:lpstr>方案二研究进展 — 误差分析</vt:lpstr>
      <vt:lpstr>方案三研究进展 — 高阶场补偿</vt:lpstr>
      <vt:lpstr>方案二研究进展 — 磁铁机械设计</vt:lpstr>
      <vt:lpstr>方案二研究进展 — 机械强度分析</vt:lpstr>
      <vt:lpstr>方案二研究进展 — 标准设备选型</vt:lpstr>
      <vt:lpstr>方案二研究进展 — 签订采购和研制合同</vt:lpstr>
      <vt:lpstr>其他成果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磁场可调加速器永磁磁铁关键技术研究</dc:title>
  <dc:creator>CHEN Fusan</dc:creator>
  <cp:lastModifiedBy>CHEN Fusan</cp:lastModifiedBy>
  <cp:revision>81</cp:revision>
  <dcterms:created xsi:type="dcterms:W3CDTF">2025-02-20T02:59:00Z</dcterms:created>
  <dcterms:modified xsi:type="dcterms:W3CDTF">2026-02-28T08:27:36Z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2052-12.1.0.25222</vt:lpwstr>
  </property>
  <property fmtid="{D5CDD505-2E9C-101B-9397-08002B2CF9AE}" pid="3" name="ICV">
    <vt:lpwstr>9D081870BF2140FAAE4C337F12DB98C1_12</vt:lpwstr>
  </property>
</Properties>
</file>