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953" r:id="rId2"/>
    <p:sldId id="907" r:id="rId3"/>
    <p:sldId id="1009" r:id="rId4"/>
    <p:sldId id="1010" r:id="rId5"/>
    <p:sldId id="1373" r:id="rId6"/>
    <p:sldId id="1375" r:id="rId7"/>
    <p:sldId id="1370" r:id="rId8"/>
    <p:sldId id="1379" r:id="rId9"/>
    <p:sldId id="1376" r:id="rId10"/>
    <p:sldId id="1377" r:id="rId11"/>
    <p:sldId id="1378" r:id="rId12"/>
    <p:sldId id="1382" r:id="rId13"/>
    <p:sldId id="1384" r:id="rId14"/>
    <p:sldId id="1383" r:id="rId15"/>
    <p:sldId id="1396" r:id="rId16"/>
    <p:sldId id="1371" r:id="rId17"/>
    <p:sldId id="1374" r:id="rId18"/>
    <p:sldId id="1381" r:id="rId19"/>
    <p:sldId id="1385" r:id="rId20"/>
    <p:sldId id="1386" r:id="rId21"/>
    <p:sldId id="1387" r:id="rId22"/>
    <p:sldId id="1388" r:id="rId23"/>
    <p:sldId id="1389" r:id="rId24"/>
    <p:sldId id="1392" r:id="rId25"/>
    <p:sldId id="1390" r:id="rId26"/>
    <p:sldId id="1393" r:id="rId27"/>
    <p:sldId id="1391" r:id="rId28"/>
    <p:sldId id="957" r:id="rId29"/>
    <p:sldId id="1394" r:id="rId30"/>
    <p:sldId id="1023" r:id="rId31"/>
    <p:sldId id="1024" r:id="rId32"/>
    <p:sldId id="1115" r:id="rId33"/>
    <p:sldId id="1366" r:id="rId34"/>
    <p:sldId id="1367" r:id="rId35"/>
    <p:sldId id="1368" r:id="rId36"/>
    <p:sldId id="1369" r:id="rId37"/>
    <p:sldId id="1395" r:id="rId38"/>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FFFFFF"/>
    <a:srgbClr val="003399"/>
    <a:srgbClr val="0000FF"/>
    <a:srgbClr val="008400"/>
    <a:srgbClr val="2214AC"/>
    <a:srgbClr val="005800"/>
    <a:srgbClr val="E6E6E6"/>
    <a:srgbClr val="4D8357"/>
    <a:srgbClr val="FDC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157" autoAdjust="0"/>
  </p:normalViewPr>
  <p:slideViewPr>
    <p:cSldViewPr>
      <p:cViewPr varScale="1">
        <p:scale>
          <a:sx n="110" d="100"/>
          <a:sy n="110" d="100"/>
        </p:scale>
        <p:origin x="555" y="45"/>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2026/3/1</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2026/3/1</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155335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在磁铁线圈结构设计上，需要解决好高重频带来的趋肤效应问题，考虑采用多根并排导体结构方案，降低磁铁导体在高频大电流激励下的功率损耗与温升</a:t>
            </a:r>
            <a:r>
              <a:rPr lang="en-US" altLang="zh-CN" sz="120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功率降为原先的</a:t>
            </a:r>
            <a:r>
              <a:rPr lang="en-US" altLang="zh-CN" sz="1200" b="0" i="0" kern="1200" dirty="0">
                <a:solidFill>
                  <a:schemeClr val="tx1"/>
                </a:solidFill>
                <a:effectLst/>
                <a:latin typeface="+mn-lt"/>
                <a:ea typeface="+mn-ea"/>
                <a:cs typeface="+mn-cs"/>
              </a:rPr>
              <a:t>30%</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当前研究只计算了</a:t>
            </a:r>
            <a:r>
              <a:rPr lang="en-US" altLang="zh-CN" sz="1200" kern="1200" dirty="0">
                <a:solidFill>
                  <a:schemeClr val="tx1"/>
                </a:solidFill>
                <a:effectLst/>
                <a:latin typeface="+mn-lt"/>
                <a:ea typeface="+mn-ea"/>
                <a:cs typeface="+mn-cs"/>
              </a:rPr>
              <a:t>kicker</a:t>
            </a:r>
            <a:r>
              <a:rPr lang="zh-CN" altLang="en-US" sz="1200" kern="1200" dirty="0">
                <a:solidFill>
                  <a:schemeClr val="tx1"/>
                </a:solidFill>
                <a:effectLst/>
                <a:latin typeface="+mn-lt"/>
                <a:ea typeface="+mn-ea"/>
                <a:cs typeface="+mn-cs"/>
              </a:rPr>
              <a:t>电极损耗，没有考虑铁芯损耗和涡流损耗。真空内的设计需要考虑高压穿墙件的设计、功耗和冷却问题。需要考虑如何实现水穿墙。导体间的绝缘层需要考虑抗辐射问题，使用无机材料二氧化硅或者陶瓷喷涂等工艺？以及</a:t>
            </a:r>
            <a:r>
              <a:rPr lang="zh-CN" altLang="en-US" sz="1200" b="0" i="0" kern="1200" dirty="0">
                <a:solidFill>
                  <a:schemeClr val="tx1"/>
                </a:solidFill>
                <a:effectLst/>
                <a:latin typeface="+mn-lt"/>
                <a:ea typeface="+mn-ea"/>
                <a:cs typeface="+mn-cs"/>
              </a:rPr>
              <a:t>高频大电流工况下</a:t>
            </a:r>
            <a:r>
              <a:rPr lang="en-US" altLang="zh-CN" sz="1200" b="0" i="0" kern="1200" dirty="0">
                <a:solidFill>
                  <a:schemeClr val="tx1"/>
                </a:solidFill>
                <a:effectLst/>
                <a:latin typeface="+mn-lt"/>
                <a:ea typeface="+mn-ea"/>
                <a:cs typeface="+mn-cs"/>
              </a:rPr>
              <a:t>kicker</a:t>
            </a:r>
            <a:r>
              <a:rPr lang="zh-CN" altLang="en-US" sz="1200" b="0" i="0" kern="1200" dirty="0">
                <a:solidFill>
                  <a:schemeClr val="tx1"/>
                </a:solidFill>
                <a:effectLst/>
                <a:latin typeface="+mn-lt"/>
                <a:ea typeface="+mn-ea"/>
                <a:cs typeface="+mn-cs"/>
              </a:rPr>
              <a:t>振动问题</a:t>
            </a:r>
            <a:endParaRPr lang="zh-CN" alt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14</a:t>
            </a:fld>
            <a:endParaRPr lang="zh-CN" altLang="en-US"/>
          </a:p>
        </p:txBody>
      </p:sp>
    </p:spTree>
    <p:extLst>
      <p:ext uri="{BB962C8B-B14F-4D97-AF65-F5344CB8AC3E}">
        <p14:creationId xmlns:p14="http://schemas.microsoft.com/office/powerpoint/2010/main" val="240283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在磁铁线圈结构设计上，需要解决好高重频带来的趋肤效应问题，考虑采用多根并排导体结构方案，降低磁铁导体在高频大电流激励下的功率损耗与温升</a:t>
            </a:r>
            <a:r>
              <a:rPr lang="en-US" altLang="zh-CN" sz="120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功率降为原先的</a:t>
            </a:r>
            <a:r>
              <a:rPr lang="en-US" altLang="zh-CN" sz="1200" b="0" i="0" kern="1200" dirty="0">
                <a:solidFill>
                  <a:schemeClr val="tx1"/>
                </a:solidFill>
                <a:effectLst/>
                <a:latin typeface="+mn-lt"/>
                <a:ea typeface="+mn-ea"/>
                <a:cs typeface="+mn-cs"/>
              </a:rPr>
              <a:t>30%</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当前研究只计算了</a:t>
            </a:r>
            <a:r>
              <a:rPr lang="en-US" altLang="zh-CN" sz="1200" kern="1200" dirty="0">
                <a:solidFill>
                  <a:schemeClr val="tx1"/>
                </a:solidFill>
                <a:effectLst/>
                <a:latin typeface="+mn-lt"/>
                <a:ea typeface="+mn-ea"/>
                <a:cs typeface="+mn-cs"/>
              </a:rPr>
              <a:t>kicker</a:t>
            </a:r>
            <a:r>
              <a:rPr lang="zh-CN" altLang="en-US" sz="1200" kern="1200" dirty="0">
                <a:solidFill>
                  <a:schemeClr val="tx1"/>
                </a:solidFill>
                <a:effectLst/>
                <a:latin typeface="+mn-lt"/>
                <a:ea typeface="+mn-ea"/>
                <a:cs typeface="+mn-cs"/>
              </a:rPr>
              <a:t>电极损耗，没有考虑铁芯损耗和涡流损耗。真空内的设计需要考虑高压穿墙件的设计、功耗和冷却问题。需要考虑如何实现水穿墙。导体间的绝缘层需要考虑抗辐射问题，使用无机材料二氧化硅或者陶瓷喷涂等工艺？以及</a:t>
            </a:r>
            <a:r>
              <a:rPr lang="zh-CN" altLang="en-US" sz="1200" b="0" i="0" kern="1200" dirty="0">
                <a:solidFill>
                  <a:schemeClr val="tx1"/>
                </a:solidFill>
                <a:effectLst/>
                <a:latin typeface="+mn-lt"/>
                <a:ea typeface="+mn-ea"/>
                <a:cs typeface="+mn-cs"/>
              </a:rPr>
              <a:t>高频大电流工况下</a:t>
            </a:r>
            <a:r>
              <a:rPr lang="en-US" altLang="zh-CN" sz="1200" b="0" i="0" kern="1200" dirty="0">
                <a:solidFill>
                  <a:schemeClr val="tx1"/>
                </a:solidFill>
                <a:effectLst/>
                <a:latin typeface="+mn-lt"/>
                <a:ea typeface="+mn-ea"/>
                <a:cs typeface="+mn-cs"/>
              </a:rPr>
              <a:t>kicker</a:t>
            </a:r>
            <a:r>
              <a:rPr lang="zh-CN" altLang="en-US" sz="1200" b="0" i="0" kern="1200" dirty="0">
                <a:solidFill>
                  <a:schemeClr val="tx1"/>
                </a:solidFill>
                <a:effectLst/>
                <a:latin typeface="+mn-lt"/>
                <a:ea typeface="+mn-ea"/>
                <a:cs typeface="+mn-cs"/>
              </a:rPr>
              <a:t>振动问题</a:t>
            </a:r>
            <a:endParaRPr lang="zh-CN" alt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15</a:t>
            </a:fld>
            <a:endParaRPr lang="zh-CN" altLang="en-US"/>
          </a:p>
        </p:txBody>
      </p:sp>
    </p:spTree>
    <p:extLst>
      <p:ext uri="{BB962C8B-B14F-4D97-AF65-F5344CB8AC3E}">
        <p14:creationId xmlns:p14="http://schemas.microsoft.com/office/powerpoint/2010/main" val="648415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提出了两种可行的</a:t>
            </a:r>
            <a:r>
              <a:rPr lang="en-US" altLang="zh-CN" dirty="0"/>
              <a:t>kicker</a:t>
            </a:r>
            <a:r>
              <a:rPr lang="zh-CN" altLang="en-US" dirty="0"/>
              <a:t>系统方案，第一种是方波</a:t>
            </a:r>
            <a:r>
              <a:rPr lang="en-US" altLang="zh-CN" dirty="0"/>
              <a:t>kicker</a:t>
            </a:r>
            <a:r>
              <a:rPr lang="zh-CN" altLang="en-US" dirty="0"/>
              <a:t>，脉冲波形为占空比</a:t>
            </a:r>
            <a:r>
              <a:rPr lang="en-US" altLang="zh-CN" dirty="0"/>
              <a:t>50%</a:t>
            </a:r>
            <a:r>
              <a:rPr lang="zh-CN" altLang="en-US" dirty="0"/>
              <a:t>的方波，脉宽为</a:t>
            </a:r>
            <a:r>
              <a:rPr lang="en-US" altLang="zh-CN" dirty="0"/>
              <a:t>165μs</a:t>
            </a:r>
            <a:r>
              <a:rPr lang="zh-CN" altLang="en-US" dirty="0"/>
              <a:t>，重复频率为</a:t>
            </a:r>
            <a:r>
              <a:rPr lang="en-US" altLang="zh-CN" dirty="0"/>
              <a:t>3.03kHz</a:t>
            </a:r>
            <a:r>
              <a:rPr lang="zh-CN" altLang="en-US" dirty="0"/>
              <a:t>。</a:t>
            </a:r>
          </a:p>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17</a:t>
            </a:fld>
            <a:endParaRPr lang="zh-CN" altLang="en-US"/>
          </a:p>
        </p:txBody>
      </p:sp>
    </p:spTree>
    <p:extLst>
      <p:ext uri="{BB962C8B-B14F-4D97-AF65-F5344CB8AC3E}">
        <p14:creationId xmlns:p14="http://schemas.microsoft.com/office/powerpoint/2010/main" val="303263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在方波</a:t>
            </a:r>
            <a:r>
              <a:rPr lang="en-US" altLang="zh-CN" sz="1200" kern="1200" dirty="0">
                <a:solidFill>
                  <a:schemeClr val="tx1"/>
                </a:solidFill>
                <a:effectLst/>
                <a:latin typeface="+mn-lt"/>
                <a:ea typeface="+mn-ea"/>
                <a:cs typeface="+mn-cs"/>
              </a:rPr>
              <a:t>kicker</a:t>
            </a:r>
            <a:r>
              <a:rPr lang="zh-CN" altLang="en-US" sz="1200" kern="1200" dirty="0">
                <a:solidFill>
                  <a:schemeClr val="tx1"/>
                </a:solidFill>
                <a:effectLst/>
                <a:latin typeface="+mn-lt"/>
                <a:ea typeface="+mn-ea"/>
                <a:cs typeface="+mn-cs"/>
              </a:rPr>
              <a:t>模式下，</a:t>
            </a:r>
            <a:r>
              <a:rPr lang="zh-CN" altLang="zh-CN" sz="1200" kern="1200" dirty="0">
                <a:solidFill>
                  <a:schemeClr val="tx1"/>
                </a:solidFill>
                <a:effectLst/>
                <a:latin typeface="+mn-lt"/>
                <a:ea typeface="+mn-ea"/>
                <a:cs typeface="+mn-cs"/>
              </a:rPr>
              <a:t>我们主要对通过固态开关进行支路切换生成方波电路方案展开研究。利用常规的直流源进行供电，通过两条支路的切换在</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主回路形成方波，能够降低电源研发难度。在方波</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工作模式下，对于导通关断时间和重复频率的要求远低于谐振</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模式。因此可以考虑使用</a:t>
            </a:r>
            <a:r>
              <a:rPr lang="en-US" altLang="zh-CN" sz="1200" kern="1200" dirty="0">
                <a:solidFill>
                  <a:schemeClr val="tx1"/>
                </a:solidFill>
                <a:effectLst/>
                <a:latin typeface="+mn-lt"/>
                <a:ea typeface="+mn-ea"/>
                <a:cs typeface="+mn-cs"/>
              </a:rPr>
              <a:t>IGBT</a:t>
            </a:r>
            <a:r>
              <a:rPr lang="zh-CN" altLang="zh-CN" sz="1200" kern="1200" dirty="0">
                <a:solidFill>
                  <a:schemeClr val="tx1"/>
                </a:solidFill>
                <a:effectLst/>
                <a:latin typeface="+mn-lt"/>
                <a:ea typeface="+mn-ea"/>
                <a:cs typeface="+mn-cs"/>
              </a:rPr>
              <a:t>固态开关，能够降低固态开关的使用数量、简化开关结构。这是支路切换时的电流电压变化，由于</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是感性负载，电流变化会在</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两端感应出感生电动势，感生电压作用在电源两端，会增加直流源的功率需求，是我们不希望看到的，考虑在直流源两端增加滤波电路对感生电压进行吸收。</a:t>
            </a:r>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132901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搭建试验电路进行测试验证，这是试验原理图。直流电源输出的电流经过储能电感到达</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支路和空载支路上，通过</a:t>
            </a:r>
            <a:r>
              <a:rPr lang="en-US" altLang="zh-CN" sz="1200" kern="1200" dirty="0">
                <a:solidFill>
                  <a:schemeClr val="tx1"/>
                </a:solidFill>
                <a:effectLst/>
                <a:latin typeface="+mn-lt"/>
                <a:ea typeface="+mn-ea"/>
                <a:cs typeface="+mn-cs"/>
              </a:rPr>
              <a:t>IGBT</a:t>
            </a:r>
            <a:r>
              <a:rPr lang="zh-CN" altLang="zh-CN" sz="1200" kern="1200" dirty="0">
                <a:solidFill>
                  <a:schemeClr val="tx1"/>
                </a:solidFill>
                <a:effectLst/>
                <a:latin typeface="+mn-lt"/>
                <a:ea typeface="+mn-ea"/>
                <a:cs typeface="+mn-cs"/>
              </a:rPr>
              <a:t>导通关断来切换支路，利用</a:t>
            </a:r>
            <a:r>
              <a:rPr lang="en-US" altLang="zh-CN" sz="1200" kern="1200" dirty="0">
                <a:solidFill>
                  <a:schemeClr val="tx1"/>
                </a:solidFill>
                <a:effectLst/>
                <a:latin typeface="+mn-lt"/>
                <a:ea typeface="+mn-ea"/>
                <a:cs typeface="+mn-cs"/>
              </a:rPr>
              <a:t>DCCT</a:t>
            </a:r>
            <a:r>
              <a:rPr lang="zh-CN" altLang="zh-CN" sz="1200" kern="1200" dirty="0">
                <a:solidFill>
                  <a:schemeClr val="tx1"/>
                </a:solidFill>
                <a:effectLst/>
                <a:latin typeface="+mn-lt"/>
                <a:ea typeface="+mn-ea"/>
                <a:cs typeface="+mn-cs"/>
              </a:rPr>
              <a:t>进行电流测量，在开关和直流源两端加电压探头测量端电压。测试了</a:t>
            </a:r>
            <a:r>
              <a:rPr lang="en-US" altLang="zh-CN" sz="1200" kern="1200" dirty="0">
                <a:solidFill>
                  <a:schemeClr val="tx1"/>
                </a:solidFill>
                <a:effectLst/>
                <a:latin typeface="+mn-lt"/>
                <a:ea typeface="+mn-ea"/>
                <a:cs typeface="+mn-cs"/>
              </a:rPr>
              <a:t>5A/10A/20A/25A/40A</a:t>
            </a:r>
            <a:r>
              <a:rPr lang="zh-CN" altLang="zh-CN" sz="1200" kern="1200" dirty="0">
                <a:solidFill>
                  <a:schemeClr val="tx1"/>
                </a:solidFill>
                <a:effectLst/>
                <a:latin typeface="+mn-lt"/>
                <a:ea typeface="+mn-ea"/>
                <a:cs typeface="+mn-cs"/>
              </a:rPr>
              <a:t>电流条件下各回路上的电流和电压值。</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磁铁支路和空载支路上的端电压与仿真结果基本一致；直流源内部有滤波电路，感生电动势被吸收，直流源端电压较低，降为理论值的二十分之一，这正是我们希望看到的。</a:t>
            </a:r>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154530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20A</a:t>
            </a:r>
            <a:r>
              <a:rPr lang="zh-CN" altLang="en-US" dirty="0"/>
              <a:t>和</a:t>
            </a:r>
            <a:r>
              <a:rPr lang="en-US" altLang="zh-CN" dirty="0"/>
              <a:t>40A</a:t>
            </a:r>
            <a:r>
              <a:rPr lang="zh-CN" altLang="en-US" dirty="0"/>
              <a:t>时的电流电压波形，各回路上电流在时序和幅值上与预期相符，但是在支路切换时总回路上的电流存在明显的波动，支路上的电流存在电流爬升段，考虑通过增大储能电感来改善这个问题。重新绕制了大小为</a:t>
            </a:r>
            <a:r>
              <a:rPr lang="en-US" altLang="zh-CN" dirty="0"/>
              <a:t>11.3μH</a:t>
            </a:r>
            <a:r>
              <a:rPr lang="zh-CN" altLang="en-US" dirty="0"/>
              <a:t>的电感，与之前</a:t>
            </a:r>
            <a:r>
              <a:rPr lang="en-US" altLang="zh-CN" dirty="0"/>
              <a:t>1.4μH</a:t>
            </a:r>
            <a:r>
              <a:rPr lang="zh-CN" altLang="en-US" dirty="0"/>
              <a:t>的电感串联起来，总电感值为</a:t>
            </a:r>
            <a:r>
              <a:rPr lang="en-US" altLang="zh-CN" dirty="0"/>
              <a:t>12.7μH</a:t>
            </a:r>
            <a:r>
              <a:rPr lang="zh-CN" altLang="en-US" dirty="0"/>
              <a:t>，相较于原先的电感增大了一个数量级。支路切换时总回路上的电流波动明显变小，</a:t>
            </a:r>
            <a:r>
              <a:rPr lang="en-US" altLang="zh-CN" dirty="0"/>
              <a:t>kicker</a:t>
            </a:r>
            <a:r>
              <a:rPr lang="zh-CN" altLang="en-US" dirty="0"/>
              <a:t>支路和空载支路上的电流爬升情况也得到了明显改善，直流源端电压减小，</a:t>
            </a:r>
            <a:r>
              <a:rPr lang="en-US" altLang="zh-CN" dirty="0"/>
              <a:t>20A</a:t>
            </a:r>
            <a:r>
              <a:rPr lang="zh-CN" altLang="en-US" dirty="0"/>
              <a:t>电流时从</a:t>
            </a:r>
            <a:r>
              <a:rPr lang="en-US" altLang="zh-CN" dirty="0"/>
              <a:t>7.3V</a:t>
            </a:r>
            <a:r>
              <a:rPr lang="zh-CN" altLang="en-US" dirty="0"/>
              <a:t>减小到</a:t>
            </a:r>
            <a:r>
              <a:rPr lang="en-US" altLang="zh-CN" dirty="0"/>
              <a:t>2.6V</a:t>
            </a:r>
            <a:r>
              <a:rPr lang="zh-CN" altLang="en-US" dirty="0"/>
              <a:t>，</a:t>
            </a:r>
            <a:r>
              <a:rPr lang="en-US" altLang="zh-CN" dirty="0"/>
              <a:t>40A</a:t>
            </a:r>
            <a:r>
              <a:rPr lang="zh-CN" altLang="en-US" dirty="0"/>
              <a:t>电流时从</a:t>
            </a:r>
            <a:r>
              <a:rPr lang="en-US" altLang="zh-CN" dirty="0"/>
              <a:t>14.8</a:t>
            </a:r>
            <a:r>
              <a:rPr lang="zh-CN" altLang="en-US" dirty="0"/>
              <a:t>减小到</a:t>
            </a:r>
            <a:r>
              <a:rPr lang="en-US" altLang="zh-CN" dirty="0"/>
              <a:t>5.6V</a:t>
            </a:r>
            <a:r>
              <a:rPr lang="zh-CN" altLang="en-US" dirty="0"/>
              <a:t>。经过前期研究，基于直流电流源的高速固态开关斩波电路用于产生连续方波方案，在性价比方面更具有优势。低电流下的桌面简易电路试验，已初步验证该方案的可行性。该方案有待大电流条件下的实验验证。</a:t>
            </a:r>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20</a:t>
            </a:fld>
            <a:endParaRPr lang="zh-CN" altLang="en-US"/>
          </a:p>
        </p:txBody>
      </p:sp>
    </p:spTree>
    <p:extLst>
      <p:ext uri="{BB962C8B-B14F-4D97-AF65-F5344CB8AC3E}">
        <p14:creationId xmlns:p14="http://schemas.microsoft.com/office/powerpoint/2010/main" val="203415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方波</a:t>
            </a:r>
            <a:r>
              <a:rPr lang="en-US" altLang="zh-CN" dirty="0"/>
              <a:t>kicker</a:t>
            </a:r>
            <a:r>
              <a:rPr lang="zh-CN" altLang="en-US" dirty="0"/>
              <a:t>模式下，采用真空外铁氧体型</a:t>
            </a:r>
            <a:r>
              <a:rPr lang="en-US" altLang="zh-CN" dirty="0"/>
              <a:t>kicker</a:t>
            </a:r>
            <a:r>
              <a:rPr lang="zh-CN" altLang="en-US" dirty="0"/>
              <a:t>结构来获得更好的场均匀性，且结构更为简单。</a:t>
            </a:r>
            <a:r>
              <a:rPr lang="zh-CN" altLang="zh-CN" sz="1200" kern="1200" dirty="0">
                <a:solidFill>
                  <a:schemeClr val="tx1"/>
                </a:solidFill>
                <a:effectLst/>
                <a:latin typeface="+mn-lt"/>
                <a:ea typeface="+mn-ea"/>
                <a:cs typeface="+mn-cs"/>
              </a:rPr>
              <a:t>真空盒</a:t>
            </a:r>
            <a:r>
              <a:rPr lang="zh-CN" altLang="en-US" sz="1200" kern="1200" dirty="0">
                <a:solidFill>
                  <a:schemeClr val="tx1"/>
                </a:solidFill>
                <a:effectLst/>
                <a:latin typeface="+mn-lt"/>
                <a:ea typeface="+mn-ea"/>
                <a:cs typeface="+mn-cs"/>
              </a:rPr>
              <a:t>是</a:t>
            </a:r>
            <a:r>
              <a:rPr lang="zh-CN" altLang="zh-CN" sz="1200" kern="1200" dirty="0">
                <a:solidFill>
                  <a:schemeClr val="tx1"/>
                </a:solidFill>
                <a:effectLst/>
                <a:latin typeface="+mn-lt"/>
                <a:ea typeface="+mn-ea"/>
                <a:cs typeface="+mn-cs"/>
              </a:rPr>
              <a:t>真空外</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磁铁</a:t>
            </a:r>
            <a:r>
              <a:rPr lang="zh-CN" altLang="en-US" sz="1200" kern="1200" dirty="0">
                <a:solidFill>
                  <a:schemeClr val="tx1"/>
                </a:solidFill>
                <a:effectLst/>
                <a:latin typeface="+mn-lt"/>
                <a:ea typeface="+mn-ea"/>
                <a:cs typeface="+mn-cs"/>
              </a:rPr>
              <a:t>的</a:t>
            </a:r>
            <a:r>
              <a:rPr lang="zh-CN" altLang="zh-CN" sz="1200" kern="1200" dirty="0">
                <a:solidFill>
                  <a:schemeClr val="tx1"/>
                </a:solidFill>
                <a:effectLst/>
                <a:latin typeface="+mn-lt"/>
                <a:ea typeface="+mn-ea"/>
                <a:cs typeface="+mn-cs"/>
              </a:rPr>
              <a:t>关键</a:t>
            </a:r>
            <a:r>
              <a:rPr lang="zh-CN" altLang="en-US" sz="1200" kern="1200" dirty="0">
                <a:solidFill>
                  <a:schemeClr val="tx1"/>
                </a:solidFill>
                <a:effectLst/>
                <a:latin typeface="+mn-lt"/>
                <a:ea typeface="+mn-ea"/>
                <a:cs typeface="+mn-cs"/>
              </a:rPr>
              <a:t>部件之一，对比</a:t>
            </a:r>
            <a:r>
              <a:rPr lang="zh-CN" altLang="zh-CN" sz="1200" kern="1200" dirty="0">
                <a:solidFill>
                  <a:schemeClr val="tx1"/>
                </a:solidFill>
                <a:effectLst/>
                <a:latin typeface="+mn-lt"/>
                <a:ea typeface="+mn-ea"/>
                <a:cs typeface="+mn-cs"/>
              </a:rPr>
              <a:t>金属与陶瓷镀膜两种真空盒方案</a:t>
            </a:r>
            <a:r>
              <a:rPr lang="zh-CN" altLang="en-US" sz="1200" kern="1200" dirty="0">
                <a:solidFill>
                  <a:schemeClr val="tx1"/>
                </a:solidFill>
                <a:effectLst/>
                <a:latin typeface="+mn-lt"/>
                <a:ea typeface="+mn-ea"/>
                <a:cs typeface="+mn-cs"/>
              </a:rPr>
              <a:t>，进行真空盒机械设计</a:t>
            </a:r>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21</a:t>
            </a:fld>
            <a:endParaRPr lang="zh-CN" altLang="en-US"/>
          </a:p>
        </p:txBody>
      </p:sp>
    </p:spTree>
    <p:extLst>
      <p:ext uri="{BB962C8B-B14F-4D97-AF65-F5344CB8AC3E}">
        <p14:creationId xmlns:p14="http://schemas.microsoft.com/office/powerpoint/2010/main" val="244228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a:t>
            </a:r>
            <a:r>
              <a:rPr lang="en-US" altLang="zh-CN" dirty="0"/>
              <a:t>OPERA</a:t>
            </a:r>
            <a:r>
              <a:rPr lang="zh-CN" altLang="en-US" dirty="0"/>
              <a:t>对磁场在时间和空间上的分布进行模拟计算，镀膜方案好场区场均匀性优于</a:t>
            </a:r>
            <a:r>
              <a:rPr lang="en-US" altLang="zh-CN" dirty="0"/>
              <a:t>±4‱</a:t>
            </a:r>
            <a:r>
              <a:rPr lang="zh-CN" altLang="en-US" dirty="0"/>
              <a:t>，畸变小于</a:t>
            </a:r>
            <a:r>
              <a:rPr lang="en-US" altLang="zh-CN" dirty="0"/>
              <a:t>1μs</a:t>
            </a:r>
            <a:r>
              <a:rPr lang="zh-CN" altLang="en-US" dirty="0"/>
              <a:t>。对真空盒上的涡流损耗进行计算，镀膜方案仅为</a:t>
            </a:r>
            <a:r>
              <a:rPr lang="en-US" altLang="zh-CN" dirty="0"/>
              <a:t>94.5W</a:t>
            </a:r>
            <a:r>
              <a:rPr lang="zh-CN" altLang="en-US" dirty="0"/>
              <a:t>。</a:t>
            </a:r>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22</a:t>
            </a:fld>
            <a:endParaRPr lang="zh-CN" altLang="en-US"/>
          </a:p>
        </p:txBody>
      </p:sp>
    </p:spTree>
    <p:extLst>
      <p:ext uri="{BB962C8B-B14F-4D97-AF65-F5344CB8AC3E}">
        <p14:creationId xmlns:p14="http://schemas.microsoft.com/office/powerpoint/2010/main" val="2697780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a:t>
            </a:r>
            <a:r>
              <a:rPr lang="en-US" altLang="zh-CN" dirty="0"/>
              <a:t>CST</a:t>
            </a:r>
            <a:r>
              <a:rPr lang="zh-CN" altLang="en-US" dirty="0"/>
              <a:t>对束流阻抗进行计算，根据损耗因子计算不同模式下真空盒上的束流沉积功率。</a:t>
            </a:r>
            <a:r>
              <a:rPr lang="zh-CN" altLang="en-US" sz="1200" b="0" i="0" kern="1200" dirty="0">
                <a:solidFill>
                  <a:schemeClr val="tx1"/>
                </a:solidFill>
                <a:effectLst/>
                <a:latin typeface="+mn-lt"/>
                <a:ea typeface="+mn-ea"/>
                <a:cs typeface="+mn-cs"/>
              </a:rPr>
              <a:t>束流损耗远低于涡流损耗。</a:t>
            </a:r>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23</a:t>
            </a:fld>
            <a:endParaRPr lang="zh-CN" altLang="en-US"/>
          </a:p>
        </p:txBody>
      </p:sp>
    </p:spTree>
    <p:extLst>
      <p:ext uri="{BB962C8B-B14F-4D97-AF65-F5344CB8AC3E}">
        <p14:creationId xmlns:p14="http://schemas.microsoft.com/office/powerpoint/2010/main" val="1060178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模拟计算</a:t>
            </a:r>
            <a:r>
              <a:rPr lang="en-US" altLang="zh-CN" dirty="0"/>
              <a:t>kicker</a:t>
            </a:r>
            <a:r>
              <a:rPr lang="zh-CN" altLang="en-US" dirty="0"/>
              <a:t>磁铁温升</a:t>
            </a:r>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24</a:t>
            </a:fld>
            <a:endParaRPr lang="zh-CN" altLang="en-US"/>
          </a:p>
        </p:txBody>
      </p:sp>
    </p:spTree>
    <p:extLst>
      <p:ext uri="{BB962C8B-B14F-4D97-AF65-F5344CB8AC3E}">
        <p14:creationId xmlns:p14="http://schemas.microsoft.com/office/powerpoint/2010/main" val="415939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基于结构强度与热损耗考虑，镀膜陶瓷真空盒方案为优选方案</a:t>
            </a:r>
            <a:r>
              <a:rPr lang="zh-CN" altLang="en-US" sz="1200" kern="1200" dirty="0">
                <a:solidFill>
                  <a:schemeClr val="tx1"/>
                </a:solidFill>
                <a:effectLst/>
                <a:latin typeface="+mn-lt"/>
                <a:ea typeface="+mn-ea"/>
                <a:cs typeface="+mn-cs"/>
              </a:rPr>
              <a:t>。最终方案：采用镀膜陶瓷真空盒设计的铁氧体</a:t>
            </a:r>
            <a:r>
              <a:rPr lang="en-US" altLang="zh-CN" sz="1200" kern="1200" dirty="0">
                <a:solidFill>
                  <a:schemeClr val="tx1"/>
                </a:solidFill>
                <a:effectLst/>
                <a:latin typeface="+mn-lt"/>
                <a:ea typeface="+mn-ea"/>
                <a:cs typeface="+mn-cs"/>
              </a:rPr>
              <a:t>kicker</a:t>
            </a:r>
            <a:r>
              <a:rPr lang="zh-CN" altLang="en-US" sz="1200" kern="1200" dirty="0">
                <a:solidFill>
                  <a:schemeClr val="tx1"/>
                </a:solidFill>
                <a:effectLst/>
                <a:latin typeface="+mn-lt"/>
                <a:ea typeface="+mn-ea"/>
                <a:cs typeface="+mn-cs"/>
              </a:rPr>
              <a:t>，基于直流电流源的高速固态开关斩波电路产生连续方波</a:t>
            </a:r>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25</a:t>
            </a:fld>
            <a:endParaRPr lang="zh-CN" altLang="en-US"/>
          </a:p>
        </p:txBody>
      </p:sp>
    </p:spTree>
    <p:extLst>
      <p:ext uri="{BB962C8B-B14F-4D97-AF65-F5344CB8AC3E}">
        <p14:creationId xmlns:p14="http://schemas.microsoft.com/office/powerpoint/2010/main" val="238383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26</a:t>
            </a:fld>
            <a:endParaRPr lang="zh-CN" altLang="en-US"/>
          </a:p>
        </p:txBody>
      </p:sp>
    </p:spTree>
    <p:extLst>
      <p:ext uri="{BB962C8B-B14F-4D97-AF65-F5344CB8AC3E}">
        <p14:creationId xmlns:p14="http://schemas.microsoft.com/office/powerpoint/2010/main" val="3281181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27</a:t>
            </a:fld>
            <a:endParaRPr lang="zh-CN" altLang="en-US"/>
          </a:p>
        </p:txBody>
      </p:sp>
    </p:spTree>
    <p:extLst>
      <p:ext uri="{BB962C8B-B14F-4D97-AF65-F5344CB8AC3E}">
        <p14:creationId xmlns:p14="http://schemas.microsoft.com/office/powerpoint/2010/main" val="145690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完成</a:t>
            </a:r>
            <a:r>
              <a:rPr lang="en-US" altLang="zh-CN" dirty="0"/>
              <a:t>kicker</a:t>
            </a:r>
            <a:r>
              <a:rPr lang="zh-CN" altLang="en-US" dirty="0"/>
              <a:t>磁铁物理设计与结构优化，完成</a:t>
            </a:r>
            <a:r>
              <a:rPr lang="zh-CN" altLang="zh-CN" sz="1200" kern="1200" dirty="0">
                <a:solidFill>
                  <a:schemeClr val="tx1"/>
                </a:solidFill>
                <a:effectLst/>
                <a:latin typeface="+mn-lt"/>
                <a:ea typeface="+mn-ea"/>
                <a:cs typeface="+mn-cs"/>
              </a:rPr>
              <a:t>真空盒设计与多物理场分析</a:t>
            </a:r>
            <a:r>
              <a:rPr lang="zh-CN" altLang="en-US" sz="1200" kern="1200" dirty="0">
                <a:solidFill>
                  <a:schemeClr val="tx1"/>
                </a:solidFill>
                <a:effectLst/>
                <a:latin typeface="+mn-lt"/>
                <a:ea typeface="+mn-ea"/>
                <a:cs typeface="+mn-cs"/>
              </a:rPr>
              <a:t>，完成</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磁铁机械结构设计</a:t>
            </a:r>
            <a:r>
              <a:rPr lang="zh-CN" altLang="en-US" sz="1200" kern="1200" dirty="0">
                <a:solidFill>
                  <a:schemeClr val="tx1"/>
                </a:solidFill>
                <a:effectLst/>
                <a:latin typeface="+mn-lt"/>
                <a:ea typeface="+mn-ea"/>
                <a:cs typeface="+mn-cs"/>
              </a:rPr>
              <a:t>，完成</a:t>
            </a:r>
            <a:r>
              <a:rPr lang="en-US" altLang="zh-CN" sz="1200" kern="1200" dirty="0">
                <a:solidFill>
                  <a:schemeClr val="tx1"/>
                </a:solidFill>
                <a:effectLst/>
                <a:latin typeface="+mn-lt"/>
                <a:ea typeface="+mn-ea"/>
                <a:cs typeface="+mn-cs"/>
              </a:rPr>
              <a:t>kicker</a:t>
            </a:r>
            <a:r>
              <a:rPr lang="zh-CN" altLang="zh-CN" sz="1200" kern="1200" dirty="0">
                <a:solidFill>
                  <a:schemeClr val="tx1"/>
                </a:solidFill>
                <a:effectLst/>
                <a:latin typeface="+mn-lt"/>
                <a:ea typeface="+mn-ea"/>
                <a:cs typeface="+mn-cs"/>
              </a:rPr>
              <a:t>磁铁励磁电路拓扑研究</a:t>
            </a: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28</a:t>
            </a:fld>
            <a:endParaRPr lang="zh-CN" altLang="en-US"/>
          </a:p>
        </p:txBody>
      </p:sp>
    </p:spTree>
    <p:extLst>
      <p:ext uri="{BB962C8B-B14F-4D97-AF65-F5344CB8AC3E}">
        <p14:creationId xmlns:p14="http://schemas.microsoft.com/office/powerpoint/2010/main" val="1985236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在以上研究基础上，研制一台完整的用于高频区分束系统的</a:t>
            </a:r>
            <a:r>
              <a:rPr lang="en-US" altLang="zh-CN" dirty="0"/>
              <a:t>kicker</a:t>
            </a:r>
            <a:r>
              <a:rPr lang="zh-CN" altLang="en-US" dirty="0"/>
              <a:t>磁铁系统性能样机，进行实验验证。样机系统拟采用镀膜陶瓷真空盒铁氧体型</a:t>
            </a:r>
            <a:r>
              <a:rPr lang="en-US" altLang="zh-CN" dirty="0"/>
              <a:t>kicker</a:t>
            </a:r>
            <a:r>
              <a:rPr lang="zh-CN" altLang="en-US" dirty="0"/>
              <a:t>和固态开关斩波电路生成连续方波脉冲方案，搭建综合测试平台，在大电流工况下对所研制的</a:t>
            </a:r>
            <a:r>
              <a:rPr lang="en-US" altLang="zh-CN" dirty="0"/>
              <a:t>kicker</a:t>
            </a:r>
            <a:r>
              <a:rPr lang="zh-CN" altLang="en-US" dirty="0"/>
              <a:t>磁铁系统进行测试：开展电路试验测试脉冲波形指标，通过磁测确认好场区的场均匀性。通过多维度仿真与试验数据的闭环校核，验证</a:t>
            </a:r>
            <a:r>
              <a:rPr lang="en-US" altLang="zh-CN" dirty="0"/>
              <a:t>CEPC</a:t>
            </a:r>
            <a:r>
              <a:rPr lang="zh-CN" altLang="en-US" dirty="0"/>
              <a:t>高频区束流分离系统</a:t>
            </a:r>
            <a:r>
              <a:rPr lang="en-US" altLang="zh-CN" dirty="0"/>
              <a:t>kicker</a:t>
            </a:r>
            <a:r>
              <a:rPr lang="zh-CN" altLang="en-US" dirty="0"/>
              <a:t>替代方案的可行性与技术优势。</a:t>
            </a:r>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29</a:t>
            </a:fld>
            <a:endParaRPr lang="zh-CN" altLang="en-US"/>
          </a:p>
        </p:txBody>
      </p:sp>
    </p:spTree>
    <p:extLst>
      <p:ext uri="{BB962C8B-B14F-4D97-AF65-F5344CB8AC3E}">
        <p14:creationId xmlns:p14="http://schemas.microsoft.com/office/powerpoint/2010/main" val="146994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30000"/>
              </a:lnSpc>
              <a:spcBef>
                <a:spcPts val="0"/>
              </a:spcBef>
              <a:spcAft>
                <a:spcPts val="600"/>
              </a:spcAft>
              <a:buClrTx/>
              <a:buSzTx/>
              <a:buFont typeface="Wingdings" panose="05000000000000000000" pitchFamily="2" charset="2"/>
              <a:buNone/>
              <a:tabLst/>
              <a:defRPr/>
            </a:pPr>
            <a:r>
              <a:rPr lang="en-US" altLang="zh-CN" sz="1200" dirty="0">
                <a:latin typeface="Times New Roman" panose="02020603050405020304" pitchFamily="18" charset="0"/>
                <a:cs typeface="Times New Roman" panose="02020603050405020304" pitchFamily="18" charset="0"/>
              </a:rPr>
              <a:t>CEPC</a:t>
            </a:r>
            <a:r>
              <a:rPr lang="zh-CN" altLang="en-US" sz="1200" dirty="0">
                <a:latin typeface="Times New Roman" panose="02020603050405020304" pitchFamily="18" charset="0"/>
                <a:cs typeface="Times New Roman" panose="02020603050405020304" pitchFamily="18" charset="0"/>
              </a:rPr>
              <a:t>对撞环中有两个高频区，每个高频区由两部分腔体组成；在</a:t>
            </a:r>
            <a:r>
              <a:rPr lang="en-US" altLang="zh-CN" sz="1200" dirty="0">
                <a:latin typeface="Times New Roman" panose="02020603050405020304" pitchFamily="18" charset="0"/>
                <a:cs typeface="Times New Roman" panose="02020603050405020304" pitchFamily="18" charset="0"/>
              </a:rPr>
              <a:t>Higgs</a:t>
            </a:r>
            <a:r>
              <a:rPr lang="zh-CN" altLang="en-US" sz="1200" dirty="0">
                <a:latin typeface="Times New Roman" panose="02020603050405020304" pitchFamily="18" charset="0"/>
                <a:cs typeface="Times New Roman" panose="02020603050405020304" pitchFamily="18" charset="0"/>
              </a:rPr>
              <a:t>模式下，电子束和正电子束共用两个高频腔，束团各自只填充一半的环；</a:t>
            </a:r>
            <a:r>
              <a:rPr lang="en-US" altLang="zh-CN" sz="1200" dirty="0">
                <a:solidFill>
                  <a:srgbClr val="FF0000"/>
                </a:solidFill>
                <a:latin typeface="Times New Roman" panose="02020603050405020304" pitchFamily="18" charset="0"/>
                <a:cs typeface="Times New Roman" panose="02020603050405020304" pitchFamily="18" charset="0"/>
              </a:rPr>
              <a:t>TDR</a:t>
            </a:r>
            <a:r>
              <a:rPr lang="zh-CN" altLang="en-US" sz="1200" dirty="0">
                <a:latin typeface="Times New Roman" panose="02020603050405020304" pitchFamily="18" charset="0"/>
                <a:cs typeface="Times New Roman" panose="02020603050405020304" pitchFamily="18" charset="0"/>
              </a:rPr>
              <a:t>中采用的是</a:t>
            </a:r>
            <a:r>
              <a:rPr lang="zh-CN" altLang="en-US" sz="1200" dirty="0">
                <a:solidFill>
                  <a:srgbClr val="FF0000"/>
                </a:solidFill>
                <a:latin typeface="Times New Roman" panose="02020603050405020304" pitchFamily="18" charset="0"/>
                <a:cs typeface="Times New Roman" panose="02020603050405020304" pitchFamily="18" charset="0"/>
              </a:rPr>
              <a:t>静电分离器</a:t>
            </a:r>
            <a:r>
              <a:rPr lang="zh-CN" altLang="en-US" sz="1200" dirty="0">
                <a:latin typeface="Times New Roman" panose="02020603050405020304" pitchFamily="18" charset="0"/>
                <a:cs typeface="Times New Roman" panose="02020603050405020304" pitchFamily="18" charset="0"/>
              </a:rPr>
              <a:t>方案，包含静电分离器和二极磁铁，利用</a:t>
            </a:r>
            <a:r>
              <a:rPr lang="zh-CN" altLang="en-US" sz="1200" dirty="0">
                <a:solidFill>
                  <a:srgbClr val="FF0000"/>
                </a:solidFill>
                <a:latin typeface="Times New Roman" panose="02020603050405020304" pitchFamily="18" charset="0"/>
                <a:cs typeface="Times New Roman" panose="02020603050405020304" pitchFamily="18" charset="0"/>
              </a:rPr>
              <a:t>电场</a:t>
            </a:r>
            <a:r>
              <a:rPr lang="zh-CN" altLang="en-US" sz="1200" dirty="0">
                <a:latin typeface="Times New Roman" panose="02020603050405020304" pitchFamily="18" charset="0"/>
                <a:cs typeface="Times New Roman" panose="02020603050405020304" pitchFamily="18" charset="0"/>
              </a:rPr>
              <a:t>和</a:t>
            </a:r>
            <a:r>
              <a:rPr lang="zh-CN" altLang="en-US" sz="1200" dirty="0">
                <a:solidFill>
                  <a:srgbClr val="FF0000"/>
                </a:solidFill>
                <a:latin typeface="Times New Roman" panose="02020603050405020304" pitchFamily="18" charset="0"/>
                <a:cs typeface="Times New Roman" panose="02020603050405020304" pitchFamily="18" charset="0"/>
              </a:rPr>
              <a:t>磁场</a:t>
            </a:r>
            <a:r>
              <a:rPr lang="zh-CN" altLang="en-US" sz="1200" dirty="0">
                <a:latin typeface="Times New Roman" panose="02020603050405020304" pitchFamily="18" charset="0"/>
                <a:cs typeface="Times New Roman" panose="02020603050405020304" pitchFamily="18" charset="0"/>
              </a:rPr>
              <a:t>共同作用，在高频区偏转电子束和正电子束；静电分离器的</a:t>
            </a:r>
            <a:r>
              <a:rPr lang="zh-CN" altLang="en-US" sz="1200" dirty="0">
                <a:solidFill>
                  <a:srgbClr val="FF0000"/>
                </a:solidFill>
                <a:latin typeface="Times New Roman" panose="02020603050405020304" pitchFamily="18" charset="0"/>
                <a:cs typeface="Times New Roman" panose="02020603050405020304" pitchFamily="18" charset="0"/>
              </a:rPr>
              <a:t>工作电压</a:t>
            </a:r>
            <a:r>
              <a:rPr lang="zh-CN" altLang="en-US" sz="1200" dirty="0">
                <a:latin typeface="Times New Roman" panose="02020603050405020304" pitchFamily="18" charset="0"/>
                <a:cs typeface="Times New Roman" panose="02020603050405020304" pitchFamily="18" charset="0"/>
              </a:rPr>
              <a:t>高达</a:t>
            </a:r>
            <a:r>
              <a:rPr lang="zh-CN" altLang="en-US" sz="1200" dirty="0">
                <a:solidFill>
                  <a:srgbClr val="FF0000"/>
                </a:solidFill>
                <a:latin typeface="Times New Roman" panose="02020603050405020304" pitchFamily="18" charset="0"/>
                <a:cs typeface="Times New Roman" panose="02020603050405020304" pitchFamily="18" charset="0"/>
              </a:rPr>
              <a:t>上百千伏，存在直流高压击穿风险</a:t>
            </a:r>
            <a:endParaRPr lang="zh-CN" alt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600"/>
              </a:spcAft>
              <a:buClrTx/>
              <a:buSzTx/>
              <a:buFont typeface="Wingdings" panose="05000000000000000000" pitchFamily="2" charset="2"/>
              <a:buNone/>
              <a:tabLst/>
              <a:defRPr/>
            </a:pPr>
            <a:endParaRPr lang="en-US" altLang="zh-CN" sz="1200" dirty="0">
              <a:latin typeface="Times New Roman" panose="02020603050405020304" pitchFamily="18" charset="0"/>
              <a:cs typeface="Times New Roman" panose="02020603050405020304" pitchFamily="18" charset="0"/>
            </a:endParaRPr>
          </a:p>
          <a:p>
            <a:pPr algn="just">
              <a:lnSpc>
                <a:spcPct val="130000"/>
              </a:lnSpc>
              <a:spcAft>
                <a:spcPts val="600"/>
              </a:spcAft>
              <a:buFont typeface="Wingdings" panose="05000000000000000000" pitchFamily="2" charset="2"/>
              <a:buNone/>
            </a:pPr>
            <a:endParaRPr lang="en-US" altLang="zh-CN" sz="12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18824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CEPC</a:t>
            </a:r>
            <a:r>
              <a:rPr lang="zh-CN" altLang="en-US" dirty="0"/>
              <a:t>高频束流分离系统替代方案：使用</a:t>
            </a:r>
            <a:r>
              <a:rPr lang="en-US" altLang="zh-CN" dirty="0"/>
              <a:t>kicker</a:t>
            </a:r>
            <a:r>
              <a:rPr lang="zh-CN" altLang="en-US" dirty="0"/>
              <a:t>磁铁与</a:t>
            </a:r>
            <a:r>
              <a:rPr lang="en-US" altLang="zh-CN" dirty="0"/>
              <a:t>septum</a:t>
            </a:r>
            <a:r>
              <a:rPr lang="zh-CN" altLang="en-US" dirty="0"/>
              <a:t>磁铁组合。</a:t>
            </a:r>
            <a:r>
              <a:rPr lang="en-US" altLang="zh-CN" dirty="0"/>
              <a:t>Higgs</a:t>
            </a:r>
            <a:r>
              <a:rPr lang="zh-CN" altLang="en-US" dirty="0"/>
              <a:t>模式中正负电子束流分别只填充满各自的半环，因此，使用</a:t>
            </a:r>
            <a:r>
              <a:rPr lang="en-US" altLang="zh-CN" dirty="0"/>
              <a:t>kicker</a:t>
            </a:r>
            <a:r>
              <a:rPr lang="zh-CN" altLang="en-US" dirty="0"/>
              <a:t>进行束流分离是有可能的。与静电分离器相比获得相同偏转强度，</a:t>
            </a:r>
            <a:r>
              <a:rPr lang="en-US" altLang="zh-CN" dirty="0"/>
              <a:t>kicker</a:t>
            </a:r>
            <a:r>
              <a:rPr lang="zh-CN" altLang="en-US" dirty="0"/>
              <a:t>磁铁电极间电压要低得多，更有利于解决束流阻抗问题。在高频区两侧设置</a:t>
            </a:r>
            <a:r>
              <a:rPr lang="en-US" altLang="zh-CN" dirty="0"/>
              <a:t>4</a:t>
            </a:r>
            <a:r>
              <a:rPr lang="zh-CN" altLang="en-US" dirty="0"/>
              <a:t>组冲击磁铁，</a:t>
            </a:r>
            <a:r>
              <a:rPr lang="en-US" altLang="zh-CN" dirty="0"/>
              <a:t>K1</a:t>
            </a:r>
            <a:r>
              <a:rPr lang="zh-CN" altLang="en-US" dirty="0"/>
              <a:t>、</a:t>
            </a:r>
            <a:r>
              <a:rPr lang="en-US" altLang="zh-CN" dirty="0"/>
              <a:t>K4</a:t>
            </a:r>
            <a:r>
              <a:rPr lang="zh-CN" altLang="en-US" dirty="0"/>
              <a:t>用于偏转正电子束，</a:t>
            </a:r>
            <a:r>
              <a:rPr lang="en-US" altLang="zh-CN" dirty="0"/>
              <a:t>K2</a:t>
            </a:r>
            <a:r>
              <a:rPr lang="zh-CN" altLang="en-US" dirty="0"/>
              <a:t>、</a:t>
            </a:r>
            <a:r>
              <a:rPr lang="en-US" altLang="zh-CN" dirty="0"/>
              <a:t>K3</a:t>
            </a:r>
            <a:r>
              <a:rPr lang="zh-CN" altLang="en-US" dirty="0"/>
              <a:t>用于偏转电子束。</a:t>
            </a:r>
            <a:r>
              <a:rPr lang="en-US" altLang="zh-CN" dirty="0"/>
              <a:t>K1</a:t>
            </a:r>
            <a:r>
              <a:rPr lang="zh-CN" altLang="en-US" dirty="0"/>
              <a:t>（</a:t>
            </a:r>
            <a:r>
              <a:rPr lang="en-US" altLang="zh-CN" dirty="0"/>
              <a:t>K3</a:t>
            </a:r>
            <a:r>
              <a:rPr lang="zh-CN" altLang="en-US" dirty="0"/>
              <a:t>）和</a:t>
            </a:r>
            <a:r>
              <a:rPr lang="en-US" altLang="zh-CN" dirty="0"/>
              <a:t>K2</a:t>
            </a:r>
            <a:r>
              <a:rPr lang="zh-CN" altLang="en-US" dirty="0"/>
              <a:t>（</a:t>
            </a:r>
            <a:r>
              <a:rPr lang="en-US" altLang="zh-CN" dirty="0"/>
              <a:t>K4</a:t>
            </a:r>
            <a:r>
              <a:rPr lang="zh-CN" altLang="en-US" dirty="0"/>
              <a:t>）的相位差是</a:t>
            </a:r>
            <a:r>
              <a:rPr lang="en-US" altLang="zh-CN" dirty="0"/>
              <a:t>π</a:t>
            </a:r>
            <a:r>
              <a:rPr lang="zh-CN" altLang="en-US" dirty="0"/>
              <a:t>。</a:t>
            </a:r>
          </a:p>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119513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lnSpc>
                <a:spcPct val="150000"/>
              </a:lnSpc>
              <a:buFont typeface="Wingdings" panose="05000000000000000000" pitchFamily="2" charset="2"/>
              <a:buNone/>
            </a:pPr>
            <a:r>
              <a:rPr lang="zh-CN" altLang="en-US" sz="1200" dirty="0">
                <a:latin typeface="Times New Roman" panose="02020603050405020304" pitchFamily="18" charset="0"/>
                <a:cs typeface="Times New Roman" panose="02020603050405020304" pitchFamily="18" charset="0"/>
              </a:rPr>
              <a:t>由于</a:t>
            </a:r>
            <a:r>
              <a:rPr lang="en-US" altLang="zh-CN" sz="1200" dirty="0">
                <a:latin typeface="Times New Roman" panose="02020603050405020304" pitchFamily="18" charset="0"/>
                <a:cs typeface="Times New Roman" panose="02020603050405020304" pitchFamily="18" charset="0"/>
              </a:rPr>
              <a:t>kicker</a:t>
            </a:r>
            <a:r>
              <a:rPr lang="zh-CN" altLang="en-US" sz="1200" dirty="0">
                <a:latin typeface="Times New Roman" panose="02020603050405020304" pitchFamily="18" charset="0"/>
                <a:cs typeface="Times New Roman" panose="02020603050405020304" pitchFamily="18" charset="0"/>
              </a:rPr>
              <a:t>重复频率高达</a:t>
            </a:r>
            <a:r>
              <a:rPr lang="en-US" altLang="zh-CN" sz="1200" dirty="0">
                <a:latin typeface="Times New Roman" panose="02020603050405020304" pitchFamily="18" charset="0"/>
                <a:cs typeface="Times New Roman" panose="02020603050405020304" pitchFamily="18" charset="0"/>
              </a:rPr>
              <a:t>3kHz</a:t>
            </a:r>
            <a:r>
              <a:rPr lang="zh-CN" altLang="en-US" sz="1200" dirty="0">
                <a:latin typeface="Times New Roman" panose="02020603050405020304" pitchFamily="18" charset="0"/>
                <a:cs typeface="Times New Roman" panose="02020603050405020304" pitchFamily="18" charset="0"/>
              </a:rPr>
              <a:t>和</a:t>
            </a:r>
            <a:r>
              <a:rPr lang="en-US" altLang="zh-CN" sz="1200" dirty="0">
                <a:latin typeface="Times New Roman" panose="02020603050405020304" pitchFamily="18" charset="0"/>
                <a:cs typeface="Times New Roman" panose="02020603050405020304" pitchFamily="18" charset="0"/>
              </a:rPr>
              <a:t>1.5MHz</a:t>
            </a:r>
            <a:r>
              <a:rPr lang="zh-CN" altLang="en-US" sz="1200" dirty="0">
                <a:latin typeface="Times New Roman" panose="02020603050405020304" pitchFamily="18" charset="0"/>
                <a:cs typeface="Times New Roman" panose="02020603050405020304" pitchFamily="18" charset="0"/>
              </a:rPr>
              <a:t>，传统的气体开关闸流管已经无法满足需求，考虑使用</a:t>
            </a:r>
            <a:r>
              <a:rPr lang="zh-CN" altLang="en-US" sz="1200" dirty="0">
                <a:solidFill>
                  <a:srgbClr val="FF0000"/>
                </a:solidFill>
                <a:latin typeface="Times New Roman" panose="02020603050405020304" pitchFamily="18" charset="0"/>
                <a:cs typeface="Times New Roman" panose="02020603050405020304" pitchFamily="18" charset="0"/>
              </a:rPr>
              <a:t>固态开关器件如</a:t>
            </a:r>
            <a:r>
              <a:rPr lang="en-US" altLang="zh-CN" sz="1200" dirty="0">
                <a:solidFill>
                  <a:srgbClr val="FF0000"/>
                </a:solidFill>
                <a:latin typeface="Times New Roman" panose="02020603050405020304" pitchFamily="18" charset="0"/>
                <a:cs typeface="Times New Roman" panose="02020603050405020304" pitchFamily="18" charset="0"/>
              </a:rPr>
              <a:t>MOSFET</a:t>
            </a:r>
            <a:r>
              <a:rPr lang="zh-CN" altLang="en-US" sz="1200" dirty="0">
                <a:solidFill>
                  <a:srgbClr val="FF0000"/>
                </a:solidFill>
                <a:latin typeface="Times New Roman" panose="02020603050405020304" pitchFamily="18" charset="0"/>
                <a:cs typeface="Times New Roman" panose="02020603050405020304" pitchFamily="18" charset="0"/>
              </a:rPr>
              <a:t>和</a:t>
            </a:r>
            <a:r>
              <a:rPr lang="en-US" altLang="zh-CN" sz="1200" dirty="0">
                <a:solidFill>
                  <a:srgbClr val="FF0000"/>
                </a:solidFill>
                <a:latin typeface="Times New Roman" panose="02020603050405020304" pitchFamily="18" charset="0"/>
                <a:cs typeface="Times New Roman" panose="02020603050405020304" pitchFamily="18" charset="0"/>
              </a:rPr>
              <a:t>IGBT</a:t>
            </a:r>
            <a:r>
              <a:rPr lang="zh-CN" altLang="en-US" sz="1200" dirty="0">
                <a:latin typeface="Times New Roman" panose="02020603050405020304" pitchFamily="18" charset="0"/>
                <a:cs typeface="Times New Roman" panose="02020603050405020304" pitchFamily="18" charset="0"/>
              </a:rPr>
              <a:t>来实现更快的速度、更高的重复频率、更长的使用寿命以及更加灵活的脉冲调控能力</a:t>
            </a:r>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161824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8</a:t>
            </a:fld>
            <a:endParaRPr lang="zh-CN" altLang="en-US"/>
          </a:p>
        </p:txBody>
      </p:sp>
    </p:spTree>
    <p:extLst>
      <p:ext uri="{BB962C8B-B14F-4D97-AF65-F5344CB8AC3E}">
        <p14:creationId xmlns:p14="http://schemas.microsoft.com/office/powerpoint/2010/main" val="252461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kicker</a:t>
            </a:r>
            <a:r>
              <a:rPr lang="zh-CN" altLang="en-US" sz="1200" b="0" i="0" kern="1200" dirty="0">
                <a:solidFill>
                  <a:schemeClr val="tx1"/>
                </a:solidFill>
                <a:effectLst/>
                <a:latin typeface="+mn-lt"/>
                <a:ea typeface="+mn-ea"/>
                <a:cs typeface="+mn-cs"/>
              </a:rPr>
              <a:t>电极功耗</a:t>
            </a:r>
            <a:r>
              <a:rPr lang="en-US" altLang="zh-CN" sz="1200" b="0" i="0" kern="1200" dirty="0">
                <a:solidFill>
                  <a:schemeClr val="tx1"/>
                </a:solidFill>
                <a:effectLst/>
                <a:latin typeface="+mn-lt"/>
                <a:ea typeface="+mn-ea"/>
                <a:cs typeface="+mn-cs"/>
              </a:rPr>
              <a:t>4.8kW</a:t>
            </a:r>
            <a:r>
              <a:rPr lang="zh-CN" altLang="en-US" sz="1200" b="0" i="0" kern="1200" dirty="0">
                <a:solidFill>
                  <a:schemeClr val="tx1"/>
                </a:solidFill>
                <a:effectLst/>
                <a:latin typeface="+mn-lt"/>
                <a:ea typeface="+mn-ea"/>
                <a:cs typeface="+mn-cs"/>
              </a:rPr>
              <a:t>，自然散热最大温度</a:t>
            </a:r>
            <a:r>
              <a:rPr lang="en-US" altLang="zh-CN" sz="1200" b="0" i="0" kern="1200" dirty="0">
                <a:solidFill>
                  <a:schemeClr val="tx1"/>
                </a:solidFill>
                <a:effectLst/>
                <a:latin typeface="+mn-lt"/>
                <a:ea typeface="+mn-ea"/>
                <a:cs typeface="+mn-cs"/>
              </a:rPr>
              <a:t>1141℃</a:t>
            </a:r>
            <a:r>
              <a:rPr lang="zh-CN" altLang="en-US" sz="1200" b="0" i="0" kern="1200" dirty="0">
                <a:solidFill>
                  <a:schemeClr val="tx1"/>
                </a:solidFill>
                <a:effectLst/>
                <a:latin typeface="+mn-lt"/>
                <a:ea typeface="+mn-ea"/>
                <a:cs typeface="+mn-cs"/>
              </a:rPr>
              <a:t>。电极板中埋入冷却水管，水冷最大温度</a:t>
            </a:r>
            <a:r>
              <a:rPr lang="en-US" altLang="zh-CN" sz="1200" b="0" i="0" kern="1200" dirty="0">
                <a:solidFill>
                  <a:schemeClr val="tx1"/>
                </a:solidFill>
                <a:effectLst/>
                <a:latin typeface="+mn-lt"/>
                <a:ea typeface="+mn-ea"/>
                <a:cs typeface="+mn-cs"/>
              </a:rPr>
              <a:t>49℃</a:t>
            </a:r>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11</a:t>
            </a:fld>
            <a:endParaRPr lang="zh-CN" altLang="en-US"/>
          </a:p>
        </p:txBody>
      </p:sp>
    </p:spTree>
    <p:extLst>
      <p:ext uri="{BB962C8B-B14F-4D97-AF65-F5344CB8AC3E}">
        <p14:creationId xmlns:p14="http://schemas.microsoft.com/office/powerpoint/2010/main" val="397646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全谐振不是</a:t>
            </a:r>
            <a:r>
              <a:rPr lang="en-US" altLang="zh-CN" sz="1200" b="0" i="0" kern="1200" dirty="0">
                <a:solidFill>
                  <a:schemeClr val="tx1"/>
                </a:solidFill>
                <a:effectLst/>
                <a:latin typeface="+mn-lt"/>
                <a:ea typeface="+mn-ea"/>
                <a:cs typeface="+mn-cs"/>
              </a:rPr>
              <a:t>CW</a:t>
            </a:r>
            <a:r>
              <a:rPr lang="zh-CN" altLang="en-US" sz="1200" b="0" i="0" kern="1200" dirty="0">
                <a:solidFill>
                  <a:schemeClr val="tx1"/>
                </a:solidFill>
                <a:effectLst/>
                <a:latin typeface="+mn-lt"/>
                <a:ea typeface="+mn-ea"/>
                <a:cs typeface="+mn-cs"/>
              </a:rPr>
              <a:t>模式，需要快速建立磁场，因此采用两台谐振电源进行供电。通过高压副谐振电源快速泵起电流，然后切换到精准控制相位的低压主谐振电源进行供电，补充电路中的能量损耗。</a:t>
            </a:r>
            <a:r>
              <a:rPr lang="en-US" altLang="zh-CN" sz="1200" b="0" i="0" kern="1200" dirty="0">
                <a:solidFill>
                  <a:schemeClr val="tx1"/>
                </a:solidFill>
                <a:effectLst/>
                <a:latin typeface="+mn-lt"/>
                <a:ea typeface="+mn-ea"/>
                <a:cs typeface="+mn-cs"/>
              </a:rPr>
              <a:t>kicker</a:t>
            </a:r>
            <a:r>
              <a:rPr lang="zh-CN" altLang="en-US" sz="1200" b="0" i="0" kern="1200" dirty="0">
                <a:solidFill>
                  <a:schemeClr val="tx1"/>
                </a:solidFill>
                <a:effectLst/>
                <a:latin typeface="+mn-lt"/>
                <a:ea typeface="+mn-ea"/>
                <a:cs typeface="+mn-cs"/>
              </a:rPr>
              <a:t>电极功耗</a:t>
            </a:r>
            <a:r>
              <a:rPr lang="en-US" altLang="zh-CN" sz="1200" b="0" i="0" kern="1200" dirty="0">
                <a:solidFill>
                  <a:schemeClr val="tx1"/>
                </a:solidFill>
                <a:effectLst/>
                <a:latin typeface="+mn-lt"/>
                <a:ea typeface="+mn-ea"/>
                <a:cs typeface="+mn-cs"/>
              </a:rPr>
              <a:t>6.8kW</a:t>
            </a:r>
            <a:r>
              <a:rPr lang="zh-CN" altLang="en-US" sz="1200" b="0" i="0" kern="1200" dirty="0">
                <a:solidFill>
                  <a:schemeClr val="tx1"/>
                </a:solidFill>
                <a:effectLst/>
                <a:latin typeface="+mn-lt"/>
                <a:ea typeface="+mn-ea"/>
                <a:cs typeface="+mn-cs"/>
              </a:rPr>
              <a:t>，电极上功耗过高，考虑其他的</a:t>
            </a:r>
            <a:r>
              <a:rPr lang="en-US" altLang="zh-CN" sz="1200" b="0" i="0" kern="1200" dirty="0">
                <a:solidFill>
                  <a:schemeClr val="tx1"/>
                </a:solidFill>
                <a:effectLst/>
                <a:latin typeface="+mn-lt"/>
                <a:ea typeface="+mn-ea"/>
                <a:cs typeface="+mn-cs"/>
              </a:rPr>
              <a:t>kicker</a:t>
            </a:r>
            <a:r>
              <a:rPr lang="zh-CN" altLang="en-US" sz="1200" b="0" i="0" kern="1200" dirty="0">
                <a:solidFill>
                  <a:schemeClr val="tx1"/>
                </a:solidFill>
                <a:effectLst/>
                <a:latin typeface="+mn-lt"/>
                <a:ea typeface="+mn-ea"/>
                <a:cs typeface="+mn-cs"/>
              </a:rPr>
              <a:t>结构。</a:t>
            </a:r>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12</a:t>
            </a:fld>
            <a:endParaRPr lang="zh-CN" altLang="en-US"/>
          </a:p>
        </p:txBody>
      </p:sp>
    </p:spTree>
    <p:extLst>
      <p:ext uri="{BB962C8B-B14F-4D97-AF65-F5344CB8AC3E}">
        <p14:creationId xmlns:p14="http://schemas.microsoft.com/office/powerpoint/2010/main" val="414909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与空心线圈型</a:t>
            </a:r>
            <a:r>
              <a:rPr lang="en-US" altLang="zh-CN" sz="1200" b="0" i="0" kern="1200" dirty="0">
                <a:solidFill>
                  <a:schemeClr val="tx1"/>
                </a:solidFill>
                <a:effectLst/>
                <a:latin typeface="+mn-lt"/>
                <a:ea typeface="+mn-ea"/>
                <a:cs typeface="+mn-cs"/>
              </a:rPr>
              <a:t>kicker</a:t>
            </a:r>
            <a:r>
              <a:rPr lang="zh-CN" altLang="en-US" sz="1200" b="0" i="0" kern="1200" dirty="0">
                <a:solidFill>
                  <a:schemeClr val="tx1"/>
                </a:solidFill>
                <a:effectLst/>
                <a:latin typeface="+mn-lt"/>
                <a:ea typeface="+mn-ea"/>
                <a:cs typeface="+mn-cs"/>
              </a:rPr>
              <a:t>相比，铁氧体型</a:t>
            </a:r>
            <a:r>
              <a:rPr lang="en-US" altLang="zh-CN" sz="1200" b="0" i="0" kern="1200" dirty="0">
                <a:solidFill>
                  <a:schemeClr val="tx1"/>
                </a:solidFill>
                <a:effectLst/>
                <a:latin typeface="+mn-lt"/>
                <a:ea typeface="+mn-ea"/>
                <a:cs typeface="+mn-cs"/>
              </a:rPr>
              <a:t>kicker</a:t>
            </a:r>
            <a:r>
              <a:rPr lang="zh-CN" altLang="en-US" sz="1200" b="0" i="0" kern="1200" dirty="0">
                <a:solidFill>
                  <a:schemeClr val="tx1"/>
                </a:solidFill>
                <a:effectLst/>
                <a:latin typeface="+mn-lt"/>
                <a:ea typeface="+mn-ea"/>
                <a:cs typeface="+mn-cs"/>
              </a:rPr>
              <a:t>场均匀性好、励磁电流效率高，是更优方案</a:t>
            </a:r>
            <a:r>
              <a:rPr lang="zh-CN" altLang="en-US" sz="1200" kern="1200" dirty="0">
                <a:solidFill>
                  <a:schemeClr val="tx1"/>
                </a:solidFill>
                <a:effectLst/>
                <a:latin typeface="+mn-lt"/>
                <a:ea typeface="+mn-ea"/>
                <a:cs typeface="+mn-cs"/>
              </a:rPr>
              <a:t>。由于在谐振模式下，真空盒上的涡流损耗功率至少为十几千瓦，因此采用真空内设计。真空内铁氧体</a:t>
            </a:r>
            <a:r>
              <a:rPr lang="en-US" altLang="zh-CN" sz="1200" kern="1200" dirty="0">
                <a:solidFill>
                  <a:schemeClr val="tx1"/>
                </a:solidFill>
                <a:effectLst/>
                <a:latin typeface="+mn-lt"/>
                <a:ea typeface="+mn-ea"/>
                <a:cs typeface="+mn-cs"/>
              </a:rPr>
              <a:t>kicker</a:t>
            </a:r>
            <a:r>
              <a:rPr lang="zh-CN" altLang="en-US" sz="1200" kern="1200" dirty="0">
                <a:solidFill>
                  <a:schemeClr val="tx1"/>
                </a:solidFill>
                <a:effectLst/>
                <a:latin typeface="+mn-lt"/>
                <a:ea typeface="+mn-ea"/>
                <a:cs typeface="+mn-cs"/>
              </a:rPr>
              <a:t>励磁电流从</a:t>
            </a:r>
            <a:r>
              <a:rPr lang="en-US" altLang="zh-CN" sz="1200" kern="1200" dirty="0">
                <a:solidFill>
                  <a:schemeClr val="tx1"/>
                </a:solidFill>
                <a:effectLst/>
                <a:latin typeface="+mn-lt"/>
                <a:ea typeface="+mn-ea"/>
                <a:cs typeface="+mn-cs"/>
              </a:rPr>
              <a:t>2176A</a:t>
            </a:r>
            <a:r>
              <a:rPr lang="zh-CN" altLang="en-US" sz="1200" kern="1200" dirty="0">
                <a:solidFill>
                  <a:schemeClr val="tx1"/>
                </a:solidFill>
                <a:effectLst/>
                <a:latin typeface="+mn-lt"/>
                <a:ea typeface="+mn-ea"/>
                <a:cs typeface="+mn-cs"/>
              </a:rPr>
              <a:t>降至</a:t>
            </a:r>
            <a:r>
              <a:rPr lang="en-US" altLang="zh-CN" sz="1200" kern="1200" dirty="0">
                <a:solidFill>
                  <a:schemeClr val="tx1"/>
                </a:solidFill>
                <a:effectLst/>
                <a:latin typeface="+mn-lt"/>
                <a:ea typeface="+mn-ea"/>
                <a:cs typeface="+mn-cs"/>
              </a:rPr>
              <a:t>905A</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kicker</a:t>
            </a:r>
            <a:r>
              <a:rPr lang="zh-CN" altLang="en-US" sz="1200" kern="1200" dirty="0">
                <a:solidFill>
                  <a:schemeClr val="tx1"/>
                </a:solidFill>
                <a:effectLst/>
                <a:latin typeface="+mn-lt"/>
                <a:ea typeface="+mn-ea"/>
                <a:cs typeface="+mn-cs"/>
              </a:rPr>
              <a:t>电极功耗下降一个数量级，好场区场场均匀性从</a:t>
            </a:r>
            <a:r>
              <a:rPr lang="en-US" altLang="zh-CN" sz="1200" kern="1200" dirty="0">
                <a:solidFill>
                  <a:schemeClr val="tx1"/>
                </a:solidFill>
                <a:effectLst/>
                <a:latin typeface="+mn-lt"/>
                <a:ea typeface="+mn-ea"/>
                <a:cs typeface="+mn-cs"/>
              </a:rPr>
              <a:t>±1.3%</a:t>
            </a:r>
            <a:r>
              <a:rPr lang="zh-CN" altLang="en-US" sz="1200" kern="1200" dirty="0">
                <a:solidFill>
                  <a:schemeClr val="tx1"/>
                </a:solidFill>
                <a:effectLst/>
                <a:latin typeface="+mn-lt"/>
                <a:ea typeface="+mn-ea"/>
                <a:cs typeface="+mn-cs"/>
              </a:rPr>
              <a:t>提升至</a:t>
            </a:r>
            <a:r>
              <a:rPr lang="en-US" altLang="zh-CN" sz="1200" kern="1200" dirty="0">
                <a:solidFill>
                  <a:schemeClr val="tx1"/>
                </a:solidFill>
                <a:effectLst/>
                <a:latin typeface="+mn-lt"/>
                <a:ea typeface="+mn-ea"/>
                <a:cs typeface="+mn-cs"/>
              </a:rPr>
              <a:t>±9‱</a:t>
            </a:r>
            <a:endParaRPr lang="zh-CN" alt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13</a:t>
            </a:fld>
            <a:endParaRPr lang="zh-CN" altLang="en-US"/>
          </a:p>
        </p:txBody>
      </p:sp>
    </p:spTree>
    <p:extLst>
      <p:ext uri="{BB962C8B-B14F-4D97-AF65-F5344CB8AC3E}">
        <p14:creationId xmlns:p14="http://schemas.microsoft.com/office/powerpoint/2010/main" val="187595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2026/3/1</a:t>
            </a:fld>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dirty="0"/>
              <a:t>CEPC Day</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r>
              <a:rPr lang="en-US" altLang="zh-CN" dirty="0"/>
              <a:t>5</a:t>
            </a:r>
            <a:endParaRPr lang="zh-CN" altLang="en-US" dirty="0"/>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dirty="0"/>
              <a:t>CEPC Day</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2026/3/1</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dirty="0"/>
              <a:t>CEPC Day</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2026/3/1</a:t>
            </a:fld>
            <a:endParaRPr lang="zh-CN" altLang="en-US"/>
          </a:p>
        </p:txBody>
      </p:sp>
      <p:sp>
        <p:nvSpPr>
          <p:cNvPr id="5" name="Footer Placeholder 4"/>
          <p:cNvSpPr>
            <a:spLocks noGrp="1"/>
          </p:cNvSpPr>
          <p:nvPr>
            <p:ph type="ftr" sz="quarter" idx="11"/>
          </p:nvPr>
        </p:nvSpPr>
        <p:spPr/>
        <p:txBody>
          <a:bodyPr/>
          <a:lstStyle/>
          <a:p>
            <a:r>
              <a:rPr lang="en-US" altLang="zh-CN" dirty="0"/>
              <a:t>CEPC Day</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2026/3/1</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dirty="0"/>
              <a:t>CEPC Day</a:t>
            </a:r>
            <a:endParaRPr lang="zh-CN" altLang="en-US" dirty="0"/>
          </a:p>
        </p:txBody>
      </p:sp>
      <p:sp>
        <p:nvSpPr>
          <p:cNvPr id="12" name="内容占位符 13"/>
          <p:cNvSpPr>
            <a:spLocks noGrp="1"/>
          </p:cNvSpPr>
          <p:nvPr>
            <p:ph sz="quarter" idx="13" hasCustomPrompt="1"/>
          </p:nvPr>
        </p:nvSpPr>
        <p:spPr>
          <a:xfrm>
            <a:off x="0" y="1329893"/>
            <a:ext cx="8783781" cy="1912071"/>
          </a:xfrm>
          <a:solidFill>
            <a:srgbClr val="00B0F0"/>
          </a:solidFill>
          <a:ln>
            <a:solidFill>
              <a:srgbClr val="00B0F0"/>
            </a:solidFill>
          </a:ln>
        </p:spPr>
        <p:txBody>
          <a:bodyPr anchor="ctr">
            <a:normAutofit/>
          </a:bodyPr>
          <a:lstStyle>
            <a:lvl1pPr marL="0" indent="0">
              <a:buNone/>
              <a:defRPr sz="4400" b="1" baseline="0">
                <a:solidFill>
                  <a:schemeClr val="bg1"/>
                </a:solidFill>
              </a:defRPr>
            </a:lvl1pPr>
          </a:lstStyle>
          <a:p>
            <a:pPr lvl="0"/>
            <a:r>
              <a:rPr lang="en-US" altLang="zh-CN" dirty="0"/>
              <a:t>Click here to add title</a:t>
            </a:r>
            <a:endParaRPr lang="zh-CN" altLang="en-US" dirty="0"/>
          </a:p>
        </p:txBody>
      </p:sp>
    </p:spTree>
    <p:extLst>
      <p:ext uri="{BB962C8B-B14F-4D97-AF65-F5344CB8AC3E}">
        <p14:creationId xmlns:p14="http://schemas.microsoft.com/office/powerpoint/2010/main" val="1788770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2026/3/1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Day</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 id="2147483675"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4.wmf"/><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1.png"/><Relationship Id="rId5" Type="http://schemas.openxmlformats.org/officeDocument/2006/relationships/image" Target="../media/image74.png"/><Relationship Id="rId10" Type="http://schemas.openxmlformats.org/officeDocument/2006/relationships/image" Target="../media/image80.png"/><Relationship Id="rId4" Type="http://schemas.openxmlformats.org/officeDocument/2006/relationships/image" Target="../media/image73.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1646770" y="2480570"/>
            <a:ext cx="9129750"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400" dirty="0">
                <a:solidFill>
                  <a:srgbClr val="C00000"/>
                </a:solidFill>
              </a:rPr>
              <a:t>CEPC</a:t>
            </a:r>
            <a:r>
              <a:rPr lang="zh-CN" altLang="en-US" sz="4400" dirty="0">
                <a:solidFill>
                  <a:srgbClr val="C00000"/>
                </a:solidFill>
              </a:rPr>
              <a:t>对撞环高频区束流分离系统</a:t>
            </a:r>
            <a:endParaRPr lang="en-US" altLang="zh-CN" sz="4400" dirty="0">
              <a:solidFill>
                <a:srgbClr val="C00000"/>
              </a:solidFill>
            </a:endParaRPr>
          </a:p>
          <a:p>
            <a:r>
              <a:rPr lang="en-US" altLang="zh-CN" sz="4400" dirty="0">
                <a:solidFill>
                  <a:srgbClr val="C00000"/>
                </a:solidFill>
              </a:rPr>
              <a:t>Kicker</a:t>
            </a:r>
            <a:r>
              <a:rPr lang="zh-CN" altLang="en-US" sz="4400" dirty="0">
                <a:solidFill>
                  <a:srgbClr val="C00000"/>
                </a:solidFill>
              </a:rPr>
              <a:t>方案研究进展</a:t>
            </a:r>
            <a:endParaRPr lang="en-US" altLang="zh-CN" sz="32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207568" y="4195678"/>
            <a:ext cx="8136904" cy="954107"/>
          </a:xfrm>
          <a:prstGeom prst="rect">
            <a:avLst/>
          </a:prstGeom>
          <a:noFill/>
        </p:spPr>
        <p:txBody>
          <a:bodyPr wrap="square" rtlCol="0">
            <a:spAutoFit/>
          </a:bodyPr>
          <a:lstStyle/>
          <a:p>
            <a:pPr algn="ctr"/>
            <a:r>
              <a:rPr lang="zh-CN" altLang="en-US" sz="2800" dirty="0">
                <a:latin typeface="Times New Roman" panose="02020603050405020304" pitchFamily="18" charset="0"/>
                <a:ea typeface="微软雅黑" panose="020B0503020204020204" pitchFamily="34" charset="-122"/>
              </a:rPr>
              <a:t>吴官健</a:t>
            </a:r>
            <a:r>
              <a:rPr lang="en-US" altLang="zh-CN" sz="2800" dirty="0">
                <a:latin typeface="Times New Roman" panose="02020603050405020304" pitchFamily="18" charset="0"/>
                <a:ea typeface="微软雅黑" panose="020B0503020204020204" pitchFamily="34" charset="-122"/>
              </a:rPr>
              <a:t>, </a:t>
            </a:r>
            <a:r>
              <a:rPr lang="zh-CN" altLang="en-US" sz="2800" dirty="0">
                <a:latin typeface="Times New Roman" panose="02020603050405020304" pitchFamily="18" charset="0"/>
                <a:ea typeface="微软雅黑" panose="020B0503020204020204" pitchFamily="34" charset="-122"/>
              </a:rPr>
              <a:t>陈锦晖</a:t>
            </a:r>
            <a:r>
              <a:rPr lang="en-US" altLang="zh-CN" sz="2800" dirty="0">
                <a:latin typeface="Times New Roman" panose="02020603050405020304" pitchFamily="18" charset="0"/>
                <a:ea typeface="微软雅黑" panose="020B0503020204020204" pitchFamily="34" charset="-122"/>
              </a:rPr>
              <a:t>, </a:t>
            </a:r>
            <a:r>
              <a:rPr lang="zh-CN" altLang="en-US" sz="2800" dirty="0">
                <a:latin typeface="Times New Roman" panose="02020603050405020304" pitchFamily="18" charset="0"/>
                <a:ea typeface="微软雅黑" panose="020B0503020204020204" pitchFamily="34" charset="-122"/>
              </a:rPr>
              <a:t>王磊</a:t>
            </a:r>
            <a:r>
              <a:rPr lang="en-US" altLang="zh-CN" sz="2800" dirty="0">
                <a:latin typeface="Times New Roman" panose="02020603050405020304" pitchFamily="18" charset="0"/>
                <a:ea typeface="微软雅黑" panose="020B0503020204020204" pitchFamily="34" charset="-122"/>
              </a:rPr>
              <a:t>, </a:t>
            </a:r>
            <a:r>
              <a:rPr lang="zh-CN" altLang="en-US" sz="2800" dirty="0">
                <a:latin typeface="Times New Roman" panose="02020603050405020304" pitchFamily="18" charset="0"/>
                <a:ea typeface="微软雅黑" panose="020B0503020204020204" pitchFamily="34" charset="-122"/>
              </a:rPr>
              <a:t>龙锋利</a:t>
            </a:r>
            <a:r>
              <a:rPr lang="en-US" altLang="zh-CN" sz="2800" dirty="0">
                <a:latin typeface="Times New Roman" panose="02020603050405020304" pitchFamily="18" charset="0"/>
                <a:ea typeface="微软雅黑" panose="020B0503020204020204" pitchFamily="34" charset="-122"/>
              </a:rPr>
              <a:t>, </a:t>
            </a:r>
          </a:p>
          <a:p>
            <a:pPr algn="ctr"/>
            <a:r>
              <a:rPr lang="zh-CN" altLang="en-US" sz="2800" dirty="0">
                <a:latin typeface="Times New Roman" panose="02020603050405020304" pitchFamily="18" charset="0"/>
                <a:ea typeface="微软雅黑" panose="020B0503020204020204" pitchFamily="34" charset="-122"/>
              </a:rPr>
              <a:t>魏鹏飞</a:t>
            </a:r>
            <a:r>
              <a:rPr lang="en-US" altLang="zh-CN" sz="2800" dirty="0">
                <a:latin typeface="Times New Roman" panose="02020603050405020304" pitchFamily="18" charset="0"/>
                <a:ea typeface="微软雅黑" panose="020B0503020204020204" pitchFamily="34" charset="-122"/>
              </a:rPr>
              <a:t>, </a:t>
            </a:r>
            <a:r>
              <a:rPr lang="zh-CN" altLang="en-US" sz="2800" dirty="0">
                <a:latin typeface="Times New Roman" panose="02020603050405020304" pitchFamily="18" charset="0"/>
                <a:ea typeface="微软雅黑" panose="020B0503020204020204" pitchFamily="34" charset="-122"/>
              </a:rPr>
              <a:t>王冠文</a:t>
            </a:r>
            <a:r>
              <a:rPr lang="en-US" altLang="zh-CN" sz="2800" dirty="0">
                <a:latin typeface="Times New Roman" panose="02020603050405020304" pitchFamily="18" charset="0"/>
                <a:ea typeface="微软雅黑" panose="020B0503020204020204" pitchFamily="34" charset="-122"/>
              </a:rPr>
              <a:t>, </a:t>
            </a:r>
            <a:r>
              <a:rPr lang="zh-CN" altLang="en-US" sz="2800" dirty="0">
                <a:latin typeface="Times New Roman" panose="02020603050405020304" pitchFamily="18" charset="0"/>
                <a:ea typeface="微软雅黑" panose="020B0503020204020204" pitchFamily="34" charset="-122"/>
              </a:rPr>
              <a:t>刘鹏</a:t>
            </a:r>
            <a:r>
              <a:rPr lang="en-US" altLang="zh-CN" sz="2800" dirty="0">
                <a:latin typeface="Times New Roman" panose="02020603050405020304" pitchFamily="18" charset="0"/>
                <a:ea typeface="微软雅黑" panose="020B0503020204020204" pitchFamily="34" charset="-122"/>
              </a:rPr>
              <a:t> , </a:t>
            </a:r>
            <a:r>
              <a:rPr lang="zh-CN" altLang="en-US" sz="2800" dirty="0">
                <a:latin typeface="Times New Roman" panose="02020603050405020304" pitchFamily="18" charset="0"/>
                <a:ea typeface="微软雅黑" panose="020B0503020204020204" pitchFamily="34" charset="-122"/>
              </a:rPr>
              <a:t>王毅伟</a:t>
            </a:r>
            <a:endParaRPr lang="en-US" altLang="zh-CN" sz="2800" dirty="0">
              <a:latin typeface="Times New Roman" panose="02020603050405020304" pitchFamily="18" charset="0"/>
              <a:ea typeface="微软雅黑" panose="020B0503020204020204" pitchFamily="34" charset="-122"/>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March 2. 2026, CEPC Day</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sv-SE" altLang="zh-CN" sz="3200" spc="-60" dirty="0">
                <a:solidFill>
                  <a:srgbClr val="C00000"/>
                </a:solidFill>
                <a:latin typeface="Arial" panose="020B0604020202020204" pitchFamily="34" charset="0"/>
                <a:ea typeface="+mj-ea"/>
                <a:cs typeface="Arial" panose="020B0604020202020204" pitchFamily="34" charset="0"/>
              </a:rPr>
              <a:t>Single Resonant Kicker Magnet System</a:t>
            </a:r>
            <a:endParaRPr lang="en-US" altLang="zh-CN" sz="3200" spc="-60" dirty="0">
              <a:solidFill>
                <a:srgbClr val="C00000"/>
              </a:solidFill>
              <a:latin typeface="Arial" panose="020B0604020202020204" pitchFamily="34" charset="0"/>
              <a:ea typeface="+mj-ea"/>
              <a:cs typeface="Arial" panose="020B0604020202020204" pitchFamily="34" charset="0"/>
            </a:endParaRP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132872"/>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对不同充放电时间占比的系统电路进行仿真，从电路系统电压和电源平均功率两方面综合考虑，选择充放电时间占比各为</a:t>
            </a:r>
            <a:r>
              <a:rPr lang="en-US" altLang="zh-CN" sz="1800" dirty="0">
                <a:latin typeface="Times New Roman" panose="02020603050405020304" pitchFamily="18" charset="0"/>
                <a:cs typeface="Times New Roman" panose="02020603050405020304" pitchFamily="18" charset="0"/>
              </a:rPr>
              <a:t>50%</a:t>
            </a:r>
            <a:r>
              <a:rPr lang="zh-CN" altLang="en-US" sz="1800" dirty="0">
                <a:latin typeface="Times New Roman" panose="02020603050405020304" pitchFamily="18" charset="0"/>
                <a:cs typeface="Times New Roman" panose="02020603050405020304" pitchFamily="18" charset="0"/>
              </a:rPr>
              <a:t>的分配方案。</a:t>
            </a:r>
          </a:p>
          <a:p>
            <a:pPr marL="0" indent="0" algn="just">
              <a:lnSpc>
                <a:spcPct val="150000"/>
              </a:lnSpc>
              <a:spcBef>
                <a:spcPts val="600"/>
              </a:spcBef>
              <a:spcAft>
                <a:spcPts val="0"/>
              </a:spcAft>
              <a:buClr>
                <a:srgbClr val="FF0000"/>
              </a:buClr>
              <a:buNone/>
            </a:pPr>
            <a:endParaRPr lang="en-US" altLang="zh-CN" sz="2000" dirty="0">
              <a:latin typeface="微软雅黑" panose="020B0503020204020204" pitchFamily="34" charset="-122"/>
              <a:cs typeface="Times New Roman" panose="02020603050405020304" pitchFamily="18" charset="0"/>
            </a:endParaRPr>
          </a:p>
        </p:txBody>
      </p:sp>
      <p:grpSp>
        <p:nvGrpSpPr>
          <p:cNvPr id="17" name="组合 16">
            <a:extLst>
              <a:ext uri="{FF2B5EF4-FFF2-40B4-BE49-F238E27FC236}">
                <a16:creationId xmlns:a16="http://schemas.microsoft.com/office/drawing/2014/main" id="{EA318FDA-DD42-4294-B94D-CF8324879041}"/>
              </a:ext>
            </a:extLst>
          </p:cNvPr>
          <p:cNvGrpSpPr/>
          <p:nvPr/>
        </p:nvGrpSpPr>
        <p:grpSpPr>
          <a:xfrm>
            <a:off x="268329" y="3933026"/>
            <a:ext cx="6007635" cy="2350742"/>
            <a:chOff x="305063" y="3914641"/>
            <a:chExt cx="6007635" cy="2350742"/>
          </a:xfrm>
        </p:grpSpPr>
        <p:pic>
          <p:nvPicPr>
            <p:cNvPr id="16" name="图片 15">
              <a:extLst>
                <a:ext uri="{FF2B5EF4-FFF2-40B4-BE49-F238E27FC236}">
                  <a16:creationId xmlns:a16="http://schemas.microsoft.com/office/drawing/2014/main" id="{07C6650E-4F11-4966-98BC-338D038E92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34" t="7182" r="8757" b="9508"/>
            <a:stretch/>
          </p:blipFill>
          <p:spPr>
            <a:xfrm>
              <a:off x="3071664" y="3933056"/>
              <a:ext cx="3241034" cy="2306703"/>
            </a:xfrm>
            <a:prstGeom prst="rect">
              <a:avLst/>
            </a:prstGeom>
          </p:spPr>
        </p:pic>
        <p:grpSp>
          <p:nvGrpSpPr>
            <p:cNvPr id="3" name="组合 2">
              <a:extLst>
                <a:ext uri="{FF2B5EF4-FFF2-40B4-BE49-F238E27FC236}">
                  <a16:creationId xmlns:a16="http://schemas.microsoft.com/office/drawing/2014/main" id="{E4076F11-3FEE-4B10-8DCE-AA5832739EBF}"/>
                </a:ext>
              </a:extLst>
            </p:cNvPr>
            <p:cNvGrpSpPr/>
            <p:nvPr/>
          </p:nvGrpSpPr>
          <p:grpSpPr>
            <a:xfrm>
              <a:off x="305063" y="3914641"/>
              <a:ext cx="2766601" cy="2350742"/>
              <a:chOff x="5727976" y="2204864"/>
              <a:chExt cx="2766601" cy="2350742"/>
            </a:xfrm>
          </p:grpSpPr>
          <p:pic>
            <p:nvPicPr>
              <p:cNvPr id="14" name="图片 13">
                <a:extLst>
                  <a:ext uri="{FF2B5EF4-FFF2-40B4-BE49-F238E27FC236}">
                    <a16:creationId xmlns:a16="http://schemas.microsoft.com/office/drawing/2014/main" id="{EB178DA6-10AC-49D0-8B4F-1BA7C486A186}"/>
                  </a:ext>
                </a:extLst>
              </p:cNvPr>
              <p:cNvPicPr/>
              <p:nvPr/>
            </p:nvPicPr>
            <p:blipFill rotWithShape="1">
              <a:blip r:embed="rId3" cstate="print">
                <a:extLst>
                  <a:ext uri="{28A0092B-C50C-407E-A947-70E740481C1C}">
                    <a14:useLocalDpi xmlns:a14="http://schemas.microsoft.com/office/drawing/2010/main" val="0"/>
                  </a:ext>
                </a:extLst>
              </a:blip>
              <a:srcRect l="12643" t="8336" r="11861" b="5629"/>
              <a:stretch/>
            </p:blipFill>
            <p:spPr bwMode="auto">
              <a:xfrm>
                <a:off x="5727976" y="2204864"/>
                <a:ext cx="2766601" cy="2350742"/>
              </a:xfrm>
              <a:prstGeom prst="rect">
                <a:avLst/>
              </a:prstGeom>
              <a:noFill/>
              <a:ln>
                <a:noFill/>
              </a:ln>
              <a:extLst>
                <a:ext uri="{53640926-AAD7-44D8-BBD7-CCE9431645EC}">
                  <a14:shadowObscured xmlns:a14="http://schemas.microsoft.com/office/drawing/2010/main"/>
                </a:ext>
              </a:extLst>
            </p:spPr>
          </p:pic>
          <p:sp>
            <p:nvSpPr>
              <p:cNvPr id="15" name="矩形: 圆角 14">
                <a:extLst>
                  <a:ext uri="{FF2B5EF4-FFF2-40B4-BE49-F238E27FC236}">
                    <a16:creationId xmlns:a16="http://schemas.microsoft.com/office/drawing/2014/main" id="{32959E58-2C12-4A9D-A465-7C7F49212355}"/>
                  </a:ext>
                </a:extLst>
              </p:cNvPr>
              <p:cNvSpPr/>
              <p:nvPr/>
            </p:nvSpPr>
            <p:spPr>
              <a:xfrm>
                <a:off x="6998046" y="3278232"/>
                <a:ext cx="334655" cy="1150500"/>
              </a:xfrm>
              <a:prstGeom prst="roundRect">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pic>
        <p:nvPicPr>
          <p:cNvPr id="19" name="图片 18">
            <a:extLst>
              <a:ext uri="{FF2B5EF4-FFF2-40B4-BE49-F238E27FC236}">
                <a16:creationId xmlns:a16="http://schemas.microsoft.com/office/drawing/2014/main" id="{B6979174-631E-4887-AA0B-A52C027CF7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2485392"/>
            <a:ext cx="5319477" cy="3677960"/>
          </a:xfrm>
          <a:prstGeom prst="rect">
            <a:avLst/>
          </a:prstGeom>
          <a:noFill/>
        </p:spPr>
      </p:pic>
      <p:grpSp>
        <p:nvGrpSpPr>
          <p:cNvPr id="26" name="组合 25">
            <a:extLst>
              <a:ext uri="{FF2B5EF4-FFF2-40B4-BE49-F238E27FC236}">
                <a16:creationId xmlns:a16="http://schemas.microsoft.com/office/drawing/2014/main" id="{B027636B-72A2-4C1A-9D47-98DD658CC7C2}"/>
              </a:ext>
            </a:extLst>
          </p:cNvPr>
          <p:cNvGrpSpPr/>
          <p:nvPr/>
        </p:nvGrpSpPr>
        <p:grpSpPr>
          <a:xfrm>
            <a:off x="494459" y="2276872"/>
            <a:ext cx="5760000" cy="1528741"/>
            <a:chOff x="5772144" y="4738683"/>
            <a:chExt cx="6444176" cy="1710319"/>
          </a:xfrm>
        </p:grpSpPr>
        <p:pic>
          <p:nvPicPr>
            <p:cNvPr id="28" name="图片 27">
              <a:extLst>
                <a:ext uri="{FF2B5EF4-FFF2-40B4-BE49-F238E27FC236}">
                  <a16:creationId xmlns:a16="http://schemas.microsoft.com/office/drawing/2014/main" id="{735E94EB-F593-4FEA-9482-75605EEEF4EF}"/>
                </a:ext>
              </a:extLst>
            </p:cNvPr>
            <p:cNvPicPr>
              <a:picLocks noChangeAspect="1"/>
            </p:cNvPicPr>
            <p:nvPr/>
          </p:nvPicPr>
          <p:blipFill>
            <a:blip r:embed="rId5"/>
            <a:stretch>
              <a:fillRect/>
            </a:stretch>
          </p:blipFill>
          <p:spPr>
            <a:xfrm>
              <a:off x="5772144" y="4920842"/>
              <a:ext cx="3240000" cy="1528160"/>
            </a:xfrm>
            <a:prstGeom prst="rect">
              <a:avLst/>
            </a:prstGeom>
          </p:spPr>
        </p:pic>
        <p:pic>
          <p:nvPicPr>
            <p:cNvPr id="30" name="图片 29">
              <a:extLst>
                <a:ext uri="{FF2B5EF4-FFF2-40B4-BE49-F238E27FC236}">
                  <a16:creationId xmlns:a16="http://schemas.microsoft.com/office/drawing/2014/main" id="{219A4D87-F145-4870-A08A-670DE4A37975}"/>
                </a:ext>
              </a:extLst>
            </p:cNvPr>
            <p:cNvPicPr>
              <a:picLocks noChangeAspect="1"/>
            </p:cNvPicPr>
            <p:nvPr/>
          </p:nvPicPr>
          <p:blipFill>
            <a:blip r:embed="rId6"/>
            <a:stretch>
              <a:fillRect/>
            </a:stretch>
          </p:blipFill>
          <p:spPr>
            <a:xfrm>
              <a:off x="8976320" y="4738683"/>
              <a:ext cx="3240000" cy="1609712"/>
            </a:xfrm>
            <a:prstGeom prst="rect">
              <a:avLst/>
            </a:prstGeom>
          </p:spPr>
        </p:pic>
      </p:grpSp>
    </p:spTree>
    <p:extLst>
      <p:ext uri="{BB962C8B-B14F-4D97-AF65-F5344CB8AC3E}">
        <p14:creationId xmlns:p14="http://schemas.microsoft.com/office/powerpoint/2010/main" val="862975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E54A925-ECCA-45CA-A11D-BD88F539D8A5}"/>
              </a:ext>
            </a:extLst>
          </p:cNvPr>
          <p:cNvGrpSpPr>
            <a:grpSpLocks noChangeAspect="1"/>
          </p:cNvGrpSpPr>
          <p:nvPr/>
        </p:nvGrpSpPr>
        <p:grpSpPr>
          <a:xfrm>
            <a:off x="551384" y="2628119"/>
            <a:ext cx="4695075" cy="2000717"/>
            <a:chOff x="5831759" y="1589147"/>
            <a:chExt cx="3672408" cy="1564927"/>
          </a:xfrm>
        </p:grpSpPr>
        <p:pic>
          <p:nvPicPr>
            <p:cNvPr id="6" name="图片 5">
              <a:extLst>
                <a:ext uri="{FF2B5EF4-FFF2-40B4-BE49-F238E27FC236}">
                  <a16:creationId xmlns:a16="http://schemas.microsoft.com/office/drawing/2014/main" id="{D7E58764-E2B3-48FA-A2FD-104DA70EC48C}"/>
                </a:ext>
              </a:extLst>
            </p:cNvPr>
            <p:cNvPicPr>
              <a:picLocks noChangeAspect="1"/>
            </p:cNvPicPr>
            <p:nvPr/>
          </p:nvPicPr>
          <p:blipFill>
            <a:blip r:embed="rId3"/>
            <a:stretch>
              <a:fillRect/>
            </a:stretch>
          </p:blipFill>
          <p:spPr>
            <a:xfrm>
              <a:off x="5831759" y="1589147"/>
              <a:ext cx="3672408" cy="1564927"/>
            </a:xfrm>
            <a:prstGeom prst="rect">
              <a:avLst/>
            </a:prstGeom>
          </p:spPr>
        </p:pic>
        <p:sp>
          <p:nvSpPr>
            <p:cNvPr id="7" name="矩形: 圆角 6">
              <a:extLst>
                <a:ext uri="{FF2B5EF4-FFF2-40B4-BE49-F238E27FC236}">
                  <a16:creationId xmlns:a16="http://schemas.microsoft.com/office/drawing/2014/main" id="{290BE1ED-5E11-4EEB-A5DB-0FE75771E964}"/>
                </a:ext>
              </a:extLst>
            </p:cNvPr>
            <p:cNvSpPr/>
            <p:nvPr/>
          </p:nvSpPr>
          <p:spPr>
            <a:xfrm>
              <a:off x="6700831" y="2281610"/>
              <a:ext cx="691313" cy="42731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sv-SE" altLang="zh-CN" sz="3200" spc="-60" dirty="0">
                <a:solidFill>
                  <a:srgbClr val="C00000"/>
                </a:solidFill>
                <a:latin typeface="Arial" panose="020B0604020202020204" pitchFamily="34" charset="0"/>
                <a:ea typeface="+mj-ea"/>
                <a:cs typeface="Arial" panose="020B0604020202020204" pitchFamily="34" charset="0"/>
              </a:rPr>
              <a:t>Single Resonant Kicker Magnet System</a:t>
            </a:r>
            <a:endParaRPr lang="en-US" altLang="zh-CN" sz="3200" spc="-60" dirty="0">
              <a:solidFill>
                <a:srgbClr val="C00000"/>
              </a:solidFill>
              <a:latin typeface="Arial" panose="020B0604020202020204" pitchFamily="34" charset="0"/>
              <a:ea typeface="+mj-ea"/>
              <a:cs typeface="Arial" panose="020B0604020202020204" pitchFamily="34" charset="0"/>
            </a:endParaRP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492288"/>
          </a:xfrm>
        </p:spPr>
        <p:txBody>
          <a:bodyPr>
            <a:normAutofit/>
          </a:bodyPr>
          <a:lstStyle/>
          <a:p>
            <a:r>
              <a:rPr lang="en-US" altLang="zh-CN" sz="1800" dirty="0">
                <a:solidFill>
                  <a:srgbClr val="FF0000"/>
                </a:solidFill>
              </a:rPr>
              <a:t>kicker</a:t>
            </a:r>
            <a:r>
              <a:rPr lang="zh-CN" altLang="en-US" sz="1800" dirty="0">
                <a:solidFill>
                  <a:srgbClr val="FF0000"/>
                </a:solidFill>
              </a:rPr>
              <a:t>电极功耗</a:t>
            </a:r>
            <a:r>
              <a:rPr lang="en-US" altLang="zh-CN" sz="1800" dirty="0">
                <a:solidFill>
                  <a:srgbClr val="FF0000"/>
                </a:solidFill>
              </a:rPr>
              <a:t>4.8kW</a:t>
            </a:r>
          </a:p>
          <a:p>
            <a:r>
              <a:rPr lang="zh-CN" altLang="en-US" sz="1800" dirty="0"/>
              <a:t>自然散热最大温度</a:t>
            </a:r>
            <a:r>
              <a:rPr lang="en-US" altLang="zh-CN" sz="1800" dirty="0"/>
              <a:t>1141℃</a:t>
            </a:r>
          </a:p>
          <a:p>
            <a:r>
              <a:rPr lang="zh-CN" altLang="en-US" sz="1800" dirty="0"/>
              <a:t>电极板中埋入冷却水管，水冷最大温度</a:t>
            </a:r>
            <a:r>
              <a:rPr lang="en-US" altLang="zh-CN" sz="1800" dirty="0"/>
              <a:t>49℃</a:t>
            </a:r>
            <a:endParaRPr lang="zh-CN" altLang="en-US" sz="1800" dirty="0"/>
          </a:p>
        </p:txBody>
      </p:sp>
      <p:pic>
        <p:nvPicPr>
          <p:cNvPr id="8" name="图片 7">
            <a:extLst>
              <a:ext uri="{FF2B5EF4-FFF2-40B4-BE49-F238E27FC236}">
                <a16:creationId xmlns:a16="http://schemas.microsoft.com/office/drawing/2014/main" id="{FA57DB68-2B68-49F1-9BC8-30551FD62833}"/>
              </a:ext>
            </a:extLst>
          </p:cNvPr>
          <p:cNvPicPr>
            <a:picLocks noChangeAspect="1"/>
          </p:cNvPicPr>
          <p:nvPr/>
        </p:nvPicPr>
        <p:blipFill>
          <a:blip r:embed="rId4"/>
          <a:stretch>
            <a:fillRect/>
          </a:stretch>
        </p:blipFill>
        <p:spPr>
          <a:xfrm>
            <a:off x="926186" y="4519804"/>
            <a:ext cx="4249833" cy="2077548"/>
          </a:xfrm>
          <a:prstGeom prst="rect">
            <a:avLst/>
          </a:prstGeom>
        </p:spPr>
      </p:pic>
      <p:grpSp>
        <p:nvGrpSpPr>
          <p:cNvPr id="18" name="组合 17">
            <a:extLst>
              <a:ext uri="{FF2B5EF4-FFF2-40B4-BE49-F238E27FC236}">
                <a16:creationId xmlns:a16="http://schemas.microsoft.com/office/drawing/2014/main" id="{CA4DE3DF-E399-48BD-ACBD-CFD0597815B0}"/>
              </a:ext>
            </a:extLst>
          </p:cNvPr>
          <p:cNvGrpSpPr>
            <a:grpSpLocks noChangeAspect="1"/>
          </p:cNvGrpSpPr>
          <p:nvPr/>
        </p:nvGrpSpPr>
        <p:grpSpPr>
          <a:xfrm>
            <a:off x="6031543" y="3573016"/>
            <a:ext cx="5404876" cy="2968875"/>
            <a:chOff x="6744072" y="3717032"/>
            <a:chExt cx="5112569" cy="2808312"/>
          </a:xfrm>
        </p:grpSpPr>
        <p:grpSp>
          <p:nvGrpSpPr>
            <p:cNvPr id="17" name="组合 16">
              <a:extLst>
                <a:ext uri="{FF2B5EF4-FFF2-40B4-BE49-F238E27FC236}">
                  <a16:creationId xmlns:a16="http://schemas.microsoft.com/office/drawing/2014/main" id="{6BA034C6-4987-419C-A76F-EB4F53E8C3D9}"/>
                </a:ext>
              </a:extLst>
            </p:cNvPr>
            <p:cNvGrpSpPr>
              <a:grpSpLocks noChangeAspect="1"/>
            </p:cNvGrpSpPr>
            <p:nvPr/>
          </p:nvGrpSpPr>
          <p:grpSpPr>
            <a:xfrm>
              <a:off x="6744072" y="3717032"/>
              <a:ext cx="5112569" cy="2808312"/>
              <a:chOff x="5655907" y="2815969"/>
              <a:chExt cx="6097509" cy="3349335"/>
            </a:xfrm>
          </p:grpSpPr>
          <p:grpSp>
            <p:nvGrpSpPr>
              <p:cNvPr id="4" name="组合 3">
                <a:extLst>
                  <a:ext uri="{FF2B5EF4-FFF2-40B4-BE49-F238E27FC236}">
                    <a16:creationId xmlns:a16="http://schemas.microsoft.com/office/drawing/2014/main" id="{24F65B04-1CA1-423F-8B24-0A87CDF44BC6}"/>
                  </a:ext>
                </a:extLst>
              </p:cNvPr>
              <p:cNvGrpSpPr/>
              <p:nvPr/>
            </p:nvGrpSpPr>
            <p:grpSpPr>
              <a:xfrm>
                <a:off x="10200460" y="2972636"/>
                <a:ext cx="1552956" cy="2996608"/>
                <a:chOff x="10336056" y="2904563"/>
                <a:chExt cx="1355056" cy="2879300"/>
              </a:xfrm>
            </p:grpSpPr>
            <p:pic>
              <p:nvPicPr>
                <p:cNvPr id="12" name="图片 11">
                  <a:extLst>
                    <a:ext uri="{FF2B5EF4-FFF2-40B4-BE49-F238E27FC236}">
                      <a16:creationId xmlns:a16="http://schemas.microsoft.com/office/drawing/2014/main" id="{4D234164-D99A-4307-9D4B-32E7C0C919F6}"/>
                    </a:ext>
                  </a:extLst>
                </p:cNvPr>
                <p:cNvPicPr>
                  <a:picLocks noChangeAspect="1"/>
                </p:cNvPicPr>
                <p:nvPr/>
              </p:nvPicPr>
              <p:blipFill>
                <a:blip r:embed="rId5"/>
                <a:stretch>
                  <a:fillRect/>
                </a:stretch>
              </p:blipFill>
              <p:spPr>
                <a:xfrm>
                  <a:off x="10336056" y="2904563"/>
                  <a:ext cx="983247" cy="2879300"/>
                </a:xfrm>
                <a:prstGeom prst="rect">
                  <a:avLst/>
                </a:prstGeom>
              </p:spPr>
            </p:pic>
            <p:cxnSp>
              <p:nvCxnSpPr>
                <p:cNvPr id="13" name="直接箭头连接符 12">
                  <a:extLst>
                    <a:ext uri="{FF2B5EF4-FFF2-40B4-BE49-F238E27FC236}">
                      <a16:creationId xmlns:a16="http://schemas.microsoft.com/office/drawing/2014/main" id="{3430AEBC-E053-4E57-A1B2-1E60B90D1E8C}"/>
                    </a:ext>
                  </a:extLst>
                </p:cNvPr>
                <p:cNvCxnSpPr>
                  <a:cxnSpLocks/>
                </p:cNvCxnSpPr>
                <p:nvPr/>
              </p:nvCxnSpPr>
              <p:spPr>
                <a:xfrm flipH="1" flipV="1">
                  <a:off x="10884032" y="4717364"/>
                  <a:ext cx="522868" cy="3935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98750063-010B-45FB-82C6-1CD94A25BE72}"/>
                    </a:ext>
                  </a:extLst>
                </p:cNvPr>
                <p:cNvSpPr txBox="1"/>
                <p:nvPr/>
              </p:nvSpPr>
              <p:spPr>
                <a:xfrm>
                  <a:off x="11358175" y="4663332"/>
                  <a:ext cx="332937" cy="952291"/>
                </a:xfrm>
                <a:prstGeom prst="rect">
                  <a:avLst/>
                </a:prstGeom>
                <a:noFill/>
              </p:spPr>
              <p:txBody>
                <a:bodyPr wrap="square" rtlCol="0">
                  <a:spAutoFit/>
                </a:bodyPr>
                <a:lstStyle/>
                <a:p>
                  <a:r>
                    <a:rPr lang="zh-CN" altLang="en-US" sz="1200" dirty="0">
                      <a:latin typeface="Times New Roman" panose="02020603050405020304" pitchFamily="18" charset="0"/>
                      <a:cs typeface="Times New Roman" panose="02020603050405020304" pitchFamily="18" charset="0"/>
                    </a:rPr>
                    <a:t>冷却水管</a:t>
                  </a:r>
                </a:p>
              </p:txBody>
            </p:sp>
          </p:grpSp>
          <p:grpSp>
            <p:nvGrpSpPr>
              <p:cNvPr id="2" name="组合 1">
                <a:extLst>
                  <a:ext uri="{FF2B5EF4-FFF2-40B4-BE49-F238E27FC236}">
                    <a16:creationId xmlns:a16="http://schemas.microsoft.com/office/drawing/2014/main" id="{A87D303F-6116-44B6-A0FB-66F7AF2BCBE6}"/>
                  </a:ext>
                </a:extLst>
              </p:cNvPr>
              <p:cNvGrpSpPr/>
              <p:nvPr/>
            </p:nvGrpSpPr>
            <p:grpSpPr>
              <a:xfrm>
                <a:off x="5655907" y="2815969"/>
                <a:ext cx="4500000" cy="1688163"/>
                <a:chOff x="5735960" y="2734650"/>
                <a:chExt cx="4500000" cy="1688163"/>
              </a:xfrm>
            </p:grpSpPr>
            <p:pic>
              <p:nvPicPr>
                <p:cNvPr id="10" name="图片 9">
                  <a:extLst>
                    <a:ext uri="{FF2B5EF4-FFF2-40B4-BE49-F238E27FC236}">
                      <a16:creationId xmlns:a16="http://schemas.microsoft.com/office/drawing/2014/main" id="{7395F4CC-5A3A-4C82-8C7F-D1A3297AF028}"/>
                    </a:ext>
                  </a:extLst>
                </p:cNvPr>
                <p:cNvPicPr>
                  <a:picLocks noChangeAspect="1"/>
                </p:cNvPicPr>
                <p:nvPr/>
              </p:nvPicPr>
              <p:blipFill>
                <a:blip r:embed="rId6"/>
                <a:stretch>
                  <a:fillRect/>
                </a:stretch>
              </p:blipFill>
              <p:spPr>
                <a:xfrm>
                  <a:off x="5735960" y="2734650"/>
                  <a:ext cx="4500000" cy="1688163"/>
                </a:xfrm>
                <a:prstGeom prst="rect">
                  <a:avLst/>
                </a:prstGeom>
              </p:spPr>
            </p:pic>
            <p:sp>
              <p:nvSpPr>
                <p:cNvPr id="15" name="矩形: 圆角 14">
                  <a:extLst>
                    <a:ext uri="{FF2B5EF4-FFF2-40B4-BE49-F238E27FC236}">
                      <a16:creationId xmlns:a16="http://schemas.microsoft.com/office/drawing/2014/main" id="{C4159A25-4D50-4886-A8E4-0ADDA9AF0A47}"/>
                    </a:ext>
                  </a:extLst>
                </p:cNvPr>
                <p:cNvSpPr/>
                <p:nvPr/>
              </p:nvSpPr>
              <p:spPr>
                <a:xfrm>
                  <a:off x="9731903" y="2831978"/>
                  <a:ext cx="504057" cy="11867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 name="组合 2">
                <a:extLst>
                  <a:ext uri="{FF2B5EF4-FFF2-40B4-BE49-F238E27FC236}">
                    <a16:creationId xmlns:a16="http://schemas.microsoft.com/office/drawing/2014/main" id="{97A0C46B-745E-47D2-AA83-411B8E2B5771}"/>
                  </a:ext>
                </a:extLst>
              </p:cNvPr>
              <p:cNvGrpSpPr/>
              <p:nvPr/>
            </p:nvGrpSpPr>
            <p:grpSpPr>
              <a:xfrm>
                <a:off x="5663952" y="4504132"/>
                <a:ext cx="4500000" cy="1661172"/>
                <a:chOff x="5735960" y="4280328"/>
                <a:chExt cx="4500000" cy="1661172"/>
              </a:xfrm>
            </p:grpSpPr>
            <p:pic>
              <p:nvPicPr>
                <p:cNvPr id="11" name="图片 10">
                  <a:extLst>
                    <a:ext uri="{FF2B5EF4-FFF2-40B4-BE49-F238E27FC236}">
                      <a16:creationId xmlns:a16="http://schemas.microsoft.com/office/drawing/2014/main" id="{E212E74B-76F1-43F1-A8FE-1F625DB04FB2}"/>
                    </a:ext>
                  </a:extLst>
                </p:cNvPr>
                <p:cNvPicPr>
                  <a:picLocks noChangeAspect="1"/>
                </p:cNvPicPr>
                <p:nvPr/>
              </p:nvPicPr>
              <p:blipFill>
                <a:blip r:embed="rId7"/>
                <a:stretch>
                  <a:fillRect/>
                </a:stretch>
              </p:blipFill>
              <p:spPr>
                <a:xfrm>
                  <a:off x="5735960" y="4280328"/>
                  <a:ext cx="4500000" cy="1661172"/>
                </a:xfrm>
                <a:prstGeom prst="rect">
                  <a:avLst/>
                </a:prstGeom>
              </p:spPr>
            </p:pic>
            <p:sp>
              <p:nvSpPr>
                <p:cNvPr id="16" name="矩形: 圆角 15">
                  <a:extLst>
                    <a:ext uri="{FF2B5EF4-FFF2-40B4-BE49-F238E27FC236}">
                      <a16:creationId xmlns:a16="http://schemas.microsoft.com/office/drawing/2014/main" id="{00E6384E-76E0-4FAA-9CF2-629EC7F7BE65}"/>
                    </a:ext>
                  </a:extLst>
                </p:cNvPr>
                <p:cNvSpPr/>
                <p:nvPr/>
              </p:nvSpPr>
              <p:spPr>
                <a:xfrm>
                  <a:off x="9723858" y="4363772"/>
                  <a:ext cx="504057" cy="11867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1" name="文本框 30">
              <a:extLst>
                <a:ext uri="{FF2B5EF4-FFF2-40B4-BE49-F238E27FC236}">
                  <a16:creationId xmlns:a16="http://schemas.microsoft.com/office/drawing/2014/main" id="{A2579A87-FB88-4B5C-A436-1299D23F1FF0}"/>
                </a:ext>
              </a:extLst>
            </p:cNvPr>
            <p:cNvSpPr txBox="1"/>
            <p:nvPr/>
          </p:nvSpPr>
          <p:spPr>
            <a:xfrm>
              <a:off x="8148228" y="4232996"/>
              <a:ext cx="661993" cy="276999"/>
            </a:xfrm>
            <a:prstGeom prst="rect">
              <a:avLst/>
            </a:prstGeom>
            <a:noFill/>
          </p:spPr>
          <p:txBody>
            <a:bodyPr wrap="square" rtlCol="0">
              <a:spAutoFit/>
            </a:bodyPr>
            <a:lstStyle/>
            <a:p>
              <a:pPr algn="ctr"/>
              <a:r>
                <a:rPr lang="en-US" altLang="zh-CN" sz="1200" dirty="0">
                  <a:solidFill>
                    <a:schemeClr val="bg1"/>
                  </a:solidFill>
                  <a:latin typeface="Times New Roman" panose="02020603050405020304" pitchFamily="18" charset="0"/>
                  <a:cs typeface="Times New Roman" panose="02020603050405020304" pitchFamily="18" charset="0"/>
                </a:rPr>
                <a:t>1141</a:t>
              </a:r>
              <a:r>
                <a:rPr lang="zh-CN" altLang="en-US" sz="1200" dirty="0">
                  <a:solidFill>
                    <a:schemeClr val="bg1"/>
                  </a:solidFill>
                  <a:latin typeface="Times New Roman" panose="02020603050405020304" pitchFamily="18" charset="0"/>
                  <a:cs typeface="Times New Roman" panose="02020603050405020304" pitchFamily="18" charset="0"/>
                </a:rPr>
                <a:t>℃</a:t>
              </a:r>
            </a:p>
          </p:txBody>
        </p:sp>
        <p:sp>
          <p:nvSpPr>
            <p:cNvPr id="32" name="文本框 31">
              <a:extLst>
                <a:ext uri="{FF2B5EF4-FFF2-40B4-BE49-F238E27FC236}">
                  <a16:creationId xmlns:a16="http://schemas.microsoft.com/office/drawing/2014/main" id="{FFDBCF0A-403A-41A4-93A8-73E1C458015A}"/>
                </a:ext>
              </a:extLst>
            </p:cNvPr>
            <p:cNvSpPr txBox="1"/>
            <p:nvPr/>
          </p:nvSpPr>
          <p:spPr>
            <a:xfrm>
              <a:off x="8148228" y="5645347"/>
              <a:ext cx="661993" cy="276999"/>
            </a:xfrm>
            <a:prstGeom prst="rect">
              <a:avLst/>
            </a:prstGeom>
            <a:noFill/>
          </p:spPr>
          <p:txBody>
            <a:bodyPr wrap="square" rtlCol="0">
              <a:spAutoFit/>
            </a:bodyPr>
            <a:lstStyle/>
            <a:p>
              <a:pPr algn="ctr"/>
              <a:r>
                <a:rPr lang="en-US" altLang="zh-CN" sz="1200" dirty="0">
                  <a:solidFill>
                    <a:schemeClr val="bg1"/>
                  </a:solidFill>
                  <a:latin typeface="Times New Roman" panose="02020603050405020304" pitchFamily="18" charset="0"/>
                  <a:cs typeface="Times New Roman" panose="02020603050405020304" pitchFamily="18" charset="0"/>
                </a:rPr>
                <a:t>49</a:t>
              </a:r>
              <a:r>
                <a:rPr lang="zh-CN" altLang="en-US" sz="1200" dirty="0">
                  <a:solidFill>
                    <a:schemeClr val="bg1"/>
                  </a:solidFill>
                  <a:latin typeface="Times New Roman" panose="02020603050405020304" pitchFamily="18" charset="0"/>
                  <a:cs typeface="Times New Roman" panose="02020603050405020304" pitchFamily="18" charset="0"/>
                </a:rPr>
                <a:t>℃</a:t>
              </a:r>
            </a:p>
          </p:txBody>
        </p:sp>
      </p:grpSp>
      <p:grpSp>
        <p:nvGrpSpPr>
          <p:cNvPr id="19" name="组合 18">
            <a:extLst>
              <a:ext uri="{FF2B5EF4-FFF2-40B4-BE49-F238E27FC236}">
                <a16:creationId xmlns:a16="http://schemas.microsoft.com/office/drawing/2014/main" id="{B2A1FA94-1DFB-49DD-80BE-F780A7373D6C}"/>
              </a:ext>
            </a:extLst>
          </p:cNvPr>
          <p:cNvGrpSpPr>
            <a:grpSpLocks noChangeAspect="1"/>
          </p:cNvGrpSpPr>
          <p:nvPr/>
        </p:nvGrpSpPr>
        <p:grpSpPr>
          <a:xfrm>
            <a:off x="5883731" y="1484784"/>
            <a:ext cx="5700501" cy="1804022"/>
            <a:chOff x="6908338" y="1917024"/>
            <a:chExt cx="4896544" cy="1549596"/>
          </a:xfrm>
        </p:grpSpPr>
        <p:pic>
          <p:nvPicPr>
            <p:cNvPr id="33" name="图片 32">
              <a:extLst>
                <a:ext uri="{FF2B5EF4-FFF2-40B4-BE49-F238E27FC236}">
                  <a16:creationId xmlns:a16="http://schemas.microsoft.com/office/drawing/2014/main" id="{8AC507D1-DB59-4164-B1BA-A86CC16F97F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8338" y="1917024"/>
              <a:ext cx="4896544" cy="1549596"/>
            </a:xfrm>
            <a:prstGeom prst="rect">
              <a:avLst/>
            </a:prstGeom>
            <a:noFill/>
          </p:spPr>
        </p:pic>
        <p:sp>
          <p:nvSpPr>
            <p:cNvPr id="36" name="矩形: 圆角 35">
              <a:extLst>
                <a:ext uri="{FF2B5EF4-FFF2-40B4-BE49-F238E27FC236}">
                  <a16:creationId xmlns:a16="http://schemas.microsoft.com/office/drawing/2014/main" id="{7B782DE4-1CFA-46AE-88C9-20466B4BC9CE}"/>
                </a:ext>
              </a:extLst>
            </p:cNvPr>
            <p:cNvSpPr/>
            <p:nvPr/>
          </p:nvSpPr>
          <p:spPr>
            <a:xfrm>
              <a:off x="10521254" y="2496280"/>
              <a:ext cx="1191370" cy="14000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6749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sv-SE" altLang="zh-CN" sz="3200" spc="-60" dirty="0">
                <a:solidFill>
                  <a:srgbClr val="C00000"/>
                </a:solidFill>
                <a:latin typeface="Arial" panose="020B0604020202020204" pitchFamily="34" charset="0"/>
                <a:ea typeface="+mj-ea"/>
                <a:cs typeface="Arial" panose="020B0604020202020204" pitchFamily="34" charset="0"/>
              </a:rPr>
              <a:t>Fully Resonant Kicker Magnet System</a:t>
            </a:r>
            <a:endParaRPr lang="en-US" altLang="zh-CN" sz="3200" spc="-60" dirty="0">
              <a:solidFill>
                <a:srgbClr val="C00000"/>
              </a:solidFill>
              <a:latin typeface="Arial" panose="020B0604020202020204" pitchFamily="34" charset="0"/>
              <a:ea typeface="+mj-ea"/>
              <a:cs typeface="Arial" panose="020B0604020202020204" pitchFamily="34" charset="0"/>
            </a:endParaRP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458447"/>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全谐振不是</a:t>
            </a:r>
            <a:r>
              <a:rPr lang="en-US" altLang="zh-CN" sz="1800" dirty="0">
                <a:latin typeface="Times New Roman" panose="02020603050405020304" pitchFamily="18" charset="0"/>
                <a:cs typeface="Times New Roman" panose="02020603050405020304" pitchFamily="18" charset="0"/>
              </a:rPr>
              <a:t>CW</a:t>
            </a:r>
            <a:r>
              <a:rPr lang="zh-CN" altLang="en-US" sz="1800" dirty="0">
                <a:latin typeface="Times New Roman" panose="02020603050405020304" pitchFamily="18" charset="0"/>
                <a:cs typeface="Times New Roman" panose="02020603050405020304" pitchFamily="18" charset="0"/>
              </a:rPr>
              <a:t>模式，需要快速建立磁场，因此采用两台谐振电源进行供电。通过高压副谐振电源快速泵起电流，然后切换到精准控制相位的低压主谐振电源进行供电，补充电路中的能量损耗。</a:t>
            </a:r>
            <a:endParaRPr lang="en-US" altLang="zh-CN" sz="1800" dirty="0">
              <a:latin typeface="微软雅黑" panose="020B0503020204020204" pitchFamily="34" charset="-122"/>
              <a:cs typeface="Times New Roman" panose="02020603050405020304" pitchFamily="18" charset="0"/>
            </a:endParaRPr>
          </a:p>
          <a:p>
            <a:pPr algn="just">
              <a:lnSpc>
                <a:spcPct val="128000"/>
              </a:lnSpc>
              <a:spcBef>
                <a:spcPts val="600"/>
              </a:spcBef>
              <a:spcAft>
                <a:spcPts val="0"/>
              </a:spcAft>
            </a:pPr>
            <a:r>
              <a:rPr lang="en-US" altLang="zh-CN" sz="1800" dirty="0">
                <a:solidFill>
                  <a:srgbClr val="FF0000"/>
                </a:solidFill>
              </a:rPr>
              <a:t>kicker</a:t>
            </a:r>
            <a:r>
              <a:rPr lang="zh-CN" altLang="en-US" sz="1800" dirty="0">
                <a:solidFill>
                  <a:srgbClr val="FF0000"/>
                </a:solidFill>
              </a:rPr>
              <a:t>电极功耗</a:t>
            </a:r>
            <a:r>
              <a:rPr lang="en-US" altLang="zh-CN" sz="1800" dirty="0">
                <a:solidFill>
                  <a:srgbClr val="FF0000"/>
                </a:solidFill>
              </a:rPr>
              <a:t>6.8kW</a:t>
            </a:r>
            <a:r>
              <a:rPr lang="zh-CN" altLang="en-US" sz="1800" dirty="0">
                <a:solidFill>
                  <a:srgbClr val="FF0000"/>
                </a:solidFill>
              </a:rPr>
              <a:t>，电极上功耗过高。</a:t>
            </a:r>
            <a:endParaRPr lang="en-US" altLang="zh-CN" sz="1800" dirty="0">
              <a:solidFill>
                <a:srgbClr val="FF0000"/>
              </a:solidFill>
              <a:latin typeface="Times New Roman" panose="02020603050405020304" pitchFamily="18" charset="0"/>
              <a:cs typeface="Times New Roman" panose="02020603050405020304" pitchFamily="18" charset="0"/>
            </a:endParaRPr>
          </a:p>
        </p:txBody>
      </p:sp>
      <p:grpSp>
        <p:nvGrpSpPr>
          <p:cNvPr id="18" name="组合 17">
            <a:extLst>
              <a:ext uri="{FF2B5EF4-FFF2-40B4-BE49-F238E27FC236}">
                <a16:creationId xmlns:a16="http://schemas.microsoft.com/office/drawing/2014/main" id="{8DB135FE-6BD4-457C-8AA5-51D48F0AA351}"/>
              </a:ext>
            </a:extLst>
          </p:cNvPr>
          <p:cNvGrpSpPr>
            <a:grpSpLocks noChangeAspect="1"/>
          </p:cNvGrpSpPr>
          <p:nvPr/>
        </p:nvGrpSpPr>
        <p:grpSpPr>
          <a:xfrm>
            <a:off x="470763" y="4087510"/>
            <a:ext cx="5523682" cy="2284838"/>
            <a:chOff x="943338" y="1340768"/>
            <a:chExt cx="3740953" cy="1547423"/>
          </a:xfrm>
        </p:grpSpPr>
        <p:pic>
          <p:nvPicPr>
            <p:cNvPr id="19" name="图片 18">
              <a:extLst>
                <a:ext uri="{FF2B5EF4-FFF2-40B4-BE49-F238E27FC236}">
                  <a16:creationId xmlns:a16="http://schemas.microsoft.com/office/drawing/2014/main" id="{443A3B5A-DEBB-4F3C-893C-377CDD57753D}"/>
                </a:ext>
              </a:extLst>
            </p:cNvPr>
            <p:cNvPicPr>
              <a:picLocks noChangeAspect="1"/>
            </p:cNvPicPr>
            <p:nvPr/>
          </p:nvPicPr>
          <p:blipFill>
            <a:blip r:embed="rId3"/>
            <a:stretch>
              <a:fillRect/>
            </a:stretch>
          </p:blipFill>
          <p:spPr>
            <a:xfrm>
              <a:off x="943338" y="1340768"/>
              <a:ext cx="3740953" cy="1547423"/>
            </a:xfrm>
            <a:prstGeom prst="rect">
              <a:avLst/>
            </a:prstGeom>
          </p:spPr>
        </p:pic>
        <p:sp>
          <p:nvSpPr>
            <p:cNvPr id="20" name="矩形: 圆角 19">
              <a:extLst>
                <a:ext uri="{FF2B5EF4-FFF2-40B4-BE49-F238E27FC236}">
                  <a16:creationId xmlns:a16="http://schemas.microsoft.com/office/drawing/2014/main" id="{44D4B27D-9357-4752-ACA7-621D7ADB17B9}"/>
                </a:ext>
              </a:extLst>
            </p:cNvPr>
            <p:cNvSpPr/>
            <p:nvPr/>
          </p:nvSpPr>
          <p:spPr>
            <a:xfrm>
              <a:off x="1766770" y="2024882"/>
              <a:ext cx="732355" cy="458072"/>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矩形: 圆角 20">
              <a:extLst>
                <a:ext uri="{FF2B5EF4-FFF2-40B4-BE49-F238E27FC236}">
                  <a16:creationId xmlns:a16="http://schemas.microsoft.com/office/drawing/2014/main" id="{B3209DE1-4013-441D-8CF3-FE24C8B7817E}"/>
                </a:ext>
              </a:extLst>
            </p:cNvPr>
            <p:cNvSpPr/>
            <p:nvPr/>
          </p:nvSpPr>
          <p:spPr>
            <a:xfrm>
              <a:off x="3111039" y="2071906"/>
              <a:ext cx="732355" cy="458072"/>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3" name="组合 22">
            <a:extLst>
              <a:ext uri="{FF2B5EF4-FFF2-40B4-BE49-F238E27FC236}">
                <a16:creationId xmlns:a16="http://schemas.microsoft.com/office/drawing/2014/main" id="{52D7AE7B-2373-4042-AC66-24CC3BBA6EF5}"/>
              </a:ext>
            </a:extLst>
          </p:cNvPr>
          <p:cNvGrpSpPr/>
          <p:nvPr/>
        </p:nvGrpSpPr>
        <p:grpSpPr>
          <a:xfrm>
            <a:off x="695400" y="2525376"/>
            <a:ext cx="5255944" cy="1384657"/>
            <a:chOff x="5772144" y="2739420"/>
            <a:chExt cx="6444176" cy="1697692"/>
          </a:xfrm>
        </p:grpSpPr>
        <p:pic>
          <p:nvPicPr>
            <p:cNvPr id="25" name="图片 24">
              <a:extLst>
                <a:ext uri="{FF2B5EF4-FFF2-40B4-BE49-F238E27FC236}">
                  <a16:creationId xmlns:a16="http://schemas.microsoft.com/office/drawing/2014/main" id="{D162B864-F081-42A1-83C3-8FF750EF8C61}"/>
                </a:ext>
              </a:extLst>
            </p:cNvPr>
            <p:cNvPicPr>
              <a:picLocks noChangeAspect="1"/>
            </p:cNvPicPr>
            <p:nvPr/>
          </p:nvPicPr>
          <p:blipFill>
            <a:blip r:embed="rId4"/>
            <a:stretch>
              <a:fillRect/>
            </a:stretch>
          </p:blipFill>
          <p:spPr>
            <a:xfrm>
              <a:off x="5772144" y="2898481"/>
              <a:ext cx="3240000" cy="1538631"/>
            </a:xfrm>
            <a:prstGeom prst="rect">
              <a:avLst/>
            </a:prstGeom>
          </p:spPr>
        </p:pic>
        <p:pic>
          <p:nvPicPr>
            <p:cNvPr id="26" name="图片 25">
              <a:extLst>
                <a:ext uri="{FF2B5EF4-FFF2-40B4-BE49-F238E27FC236}">
                  <a16:creationId xmlns:a16="http://schemas.microsoft.com/office/drawing/2014/main" id="{69213F5A-67A4-4696-8EE5-34BFE5059296}"/>
                </a:ext>
              </a:extLst>
            </p:cNvPr>
            <p:cNvPicPr>
              <a:picLocks noChangeAspect="1"/>
            </p:cNvPicPr>
            <p:nvPr/>
          </p:nvPicPr>
          <p:blipFill>
            <a:blip r:embed="rId5"/>
            <a:stretch>
              <a:fillRect/>
            </a:stretch>
          </p:blipFill>
          <p:spPr>
            <a:xfrm>
              <a:off x="8976320" y="2739420"/>
              <a:ext cx="3240000" cy="1620000"/>
            </a:xfrm>
            <a:prstGeom prst="rect">
              <a:avLst/>
            </a:prstGeom>
          </p:spPr>
        </p:pic>
      </p:grpSp>
      <p:grpSp>
        <p:nvGrpSpPr>
          <p:cNvPr id="27" name="组合 26">
            <a:extLst>
              <a:ext uri="{FF2B5EF4-FFF2-40B4-BE49-F238E27FC236}">
                <a16:creationId xmlns:a16="http://schemas.microsoft.com/office/drawing/2014/main" id="{A5EE5E9F-AF07-4FCC-8B7F-FB60453213B8}"/>
              </a:ext>
            </a:extLst>
          </p:cNvPr>
          <p:cNvGrpSpPr>
            <a:grpSpLocks noChangeAspect="1"/>
          </p:cNvGrpSpPr>
          <p:nvPr/>
        </p:nvGrpSpPr>
        <p:grpSpPr>
          <a:xfrm>
            <a:off x="6334021" y="2492896"/>
            <a:ext cx="5040000" cy="2061994"/>
            <a:chOff x="352069" y="2910341"/>
            <a:chExt cx="4963816" cy="2030827"/>
          </a:xfrm>
        </p:grpSpPr>
        <p:pic>
          <p:nvPicPr>
            <p:cNvPr id="28" name="图片 27">
              <a:extLst>
                <a:ext uri="{FF2B5EF4-FFF2-40B4-BE49-F238E27FC236}">
                  <a16:creationId xmlns:a16="http://schemas.microsoft.com/office/drawing/2014/main" id="{96D81D31-679C-4558-9788-65FA67336611}"/>
                </a:ext>
              </a:extLst>
            </p:cNvPr>
            <p:cNvPicPr>
              <a:picLocks noChangeAspect="1"/>
            </p:cNvPicPr>
            <p:nvPr/>
          </p:nvPicPr>
          <p:blipFill>
            <a:blip r:embed="rId6"/>
            <a:stretch>
              <a:fillRect/>
            </a:stretch>
          </p:blipFill>
          <p:spPr>
            <a:xfrm>
              <a:off x="352069" y="2910341"/>
              <a:ext cx="4963816" cy="2030827"/>
            </a:xfrm>
            <a:prstGeom prst="rect">
              <a:avLst/>
            </a:prstGeom>
          </p:spPr>
        </p:pic>
        <p:sp>
          <p:nvSpPr>
            <p:cNvPr id="30" name="文本框 29">
              <a:extLst>
                <a:ext uri="{FF2B5EF4-FFF2-40B4-BE49-F238E27FC236}">
                  <a16:creationId xmlns:a16="http://schemas.microsoft.com/office/drawing/2014/main" id="{E49369EC-5C1B-4EB6-B486-0B911D83E01C}"/>
                </a:ext>
              </a:extLst>
            </p:cNvPr>
            <p:cNvSpPr txBox="1"/>
            <p:nvPr/>
          </p:nvSpPr>
          <p:spPr>
            <a:xfrm>
              <a:off x="2507875" y="4638542"/>
              <a:ext cx="652204" cy="299313"/>
            </a:xfrm>
            <a:prstGeom prst="rect">
              <a:avLst/>
            </a:prstGeom>
            <a:noFill/>
          </p:spPr>
          <p:txBody>
            <a:bodyPr wrap="square" rtlCol="0">
              <a:spAutoFit/>
            </a:bodyPr>
            <a:lstStyle/>
            <a:p>
              <a:pPr algn="ctr">
                <a:lnSpc>
                  <a:spcPct val="150000"/>
                </a:lnSpc>
              </a:pPr>
              <a:r>
                <a:rPr lang="en-US" altLang="zh-CN" sz="1000" dirty="0">
                  <a:solidFill>
                    <a:srgbClr val="FF0000"/>
                  </a:solidFill>
                  <a:latin typeface="Times New Roman" panose="02020603050405020304" pitchFamily="18" charset="0"/>
                  <a:cs typeface="Times New Roman" panose="02020603050405020304" pitchFamily="18" charset="0"/>
                </a:rPr>
                <a:t>6μs</a:t>
              </a:r>
            </a:p>
          </p:txBody>
        </p:sp>
      </p:grpSp>
      <p:grpSp>
        <p:nvGrpSpPr>
          <p:cNvPr id="9" name="组合 8">
            <a:extLst>
              <a:ext uri="{FF2B5EF4-FFF2-40B4-BE49-F238E27FC236}">
                <a16:creationId xmlns:a16="http://schemas.microsoft.com/office/drawing/2014/main" id="{FD6849D0-2D4E-4060-AF98-A3AADEAE3E47}"/>
              </a:ext>
            </a:extLst>
          </p:cNvPr>
          <p:cNvGrpSpPr/>
          <p:nvPr/>
        </p:nvGrpSpPr>
        <p:grpSpPr>
          <a:xfrm>
            <a:off x="6321925" y="4671666"/>
            <a:ext cx="5040000" cy="1727862"/>
            <a:chOff x="6320558" y="4725474"/>
            <a:chExt cx="5040000" cy="1727862"/>
          </a:xfrm>
        </p:grpSpPr>
        <p:pic>
          <p:nvPicPr>
            <p:cNvPr id="31" name="图片 30">
              <a:extLst>
                <a:ext uri="{FF2B5EF4-FFF2-40B4-BE49-F238E27FC236}">
                  <a16:creationId xmlns:a16="http://schemas.microsoft.com/office/drawing/2014/main" id="{3B9BB364-CB29-4E23-B930-F2DF9A06637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0558" y="4725474"/>
              <a:ext cx="5040000" cy="1727862"/>
            </a:xfrm>
            <a:prstGeom prst="rect">
              <a:avLst/>
            </a:prstGeom>
            <a:noFill/>
          </p:spPr>
        </p:pic>
        <p:sp>
          <p:nvSpPr>
            <p:cNvPr id="32" name="文本框 31">
              <a:extLst>
                <a:ext uri="{FF2B5EF4-FFF2-40B4-BE49-F238E27FC236}">
                  <a16:creationId xmlns:a16="http://schemas.microsoft.com/office/drawing/2014/main" id="{8B7BD641-5057-426E-99C6-6DCA4866A9CA}"/>
                </a:ext>
              </a:extLst>
            </p:cNvPr>
            <p:cNvSpPr txBox="1"/>
            <p:nvPr/>
          </p:nvSpPr>
          <p:spPr>
            <a:xfrm>
              <a:off x="7392144" y="5614644"/>
              <a:ext cx="1656184" cy="259366"/>
            </a:xfrm>
            <a:prstGeom prst="rect">
              <a:avLst/>
            </a:prstGeom>
            <a:noFill/>
          </p:spPr>
          <p:txBody>
            <a:bodyPr wrap="square" rtlCol="0">
              <a:spAutoFit/>
            </a:bodyPr>
            <a:lstStyle/>
            <a:p>
              <a:pPr algn="just">
                <a:lnSpc>
                  <a:spcPct val="120000"/>
                </a:lnSpc>
              </a:pPr>
              <a:r>
                <a:rPr lang="en-US" altLang="zh-CN" sz="1000" dirty="0">
                  <a:solidFill>
                    <a:srgbClr val="FF0000"/>
                  </a:solidFill>
                  <a:latin typeface="Times New Roman" panose="02020603050405020304" pitchFamily="18" charset="0"/>
                  <a:cs typeface="Times New Roman" panose="02020603050405020304" pitchFamily="18" charset="0"/>
                </a:rPr>
                <a:t>kicker</a:t>
              </a:r>
              <a:r>
                <a:rPr lang="zh-CN" altLang="en-US" sz="1000" dirty="0">
                  <a:solidFill>
                    <a:srgbClr val="FF0000"/>
                  </a:solidFill>
                  <a:latin typeface="Times New Roman" panose="02020603050405020304" pitchFamily="18" charset="0"/>
                  <a:cs typeface="Times New Roman" panose="02020603050405020304" pitchFamily="18" charset="0"/>
                </a:rPr>
                <a:t>电极功耗</a:t>
              </a:r>
              <a:r>
                <a:rPr lang="en-US" altLang="zh-CN" sz="1000" dirty="0">
                  <a:solidFill>
                    <a:srgbClr val="FF0000"/>
                  </a:solidFill>
                  <a:latin typeface="Times New Roman" panose="02020603050405020304" pitchFamily="18" charset="0"/>
                  <a:cs typeface="Times New Roman" panose="02020603050405020304" pitchFamily="18" charset="0"/>
                </a:rPr>
                <a:t>6.8kW</a:t>
              </a:r>
            </a:p>
          </p:txBody>
        </p:sp>
      </p:grpSp>
    </p:spTree>
    <p:extLst>
      <p:ext uri="{BB962C8B-B14F-4D97-AF65-F5344CB8AC3E}">
        <p14:creationId xmlns:p14="http://schemas.microsoft.com/office/powerpoint/2010/main" val="3350141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7CC35361-40C5-4D46-A270-B5506F552188}"/>
              </a:ext>
            </a:extLst>
          </p:cNvPr>
          <p:cNvGraphicFramePr>
            <a:graphicFrameLocks noGrp="1"/>
          </p:cNvGraphicFramePr>
          <p:nvPr>
            <p:extLst>
              <p:ext uri="{D42A27DB-BD31-4B8C-83A1-F6EECF244321}">
                <p14:modId xmlns:p14="http://schemas.microsoft.com/office/powerpoint/2010/main" val="1968661699"/>
              </p:ext>
            </p:extLst>
          </p:nvPr>
        </p:nvGraphicFramePr>
        <p:xfrm>
          <a:off x="6384032" y="2348880"/>
          <a:ext cx="5652000" cy="406800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3407778082"/>
                    </a:ext>
                  </a:extLst>
                </a:gridCol>
                <a:gridCol w="756000">
                  <a:extLst>
                    <a:ext uri="{9D8B030D-6E8A-4147-A177-3AD203B41FA5}">
                      <a16:colId xmlns:a16="http://schemas.microsoft.com/office/drawing/2014/main" val="1481570109"/>
                    </a:ext>
                  </a:extLst>
                </a:gridCol>
                <a:gridCol w="756000">
                  <a:extLst>
                    <a:ext uri="{9D8B030D-6E8A-4147-A177-3AD203B41FA5}">
                      <a16:colId xmlns:a16="http://schemas.microsoft.com/office/drawing/2014/main" val="3212689567"/>
                    </a:ext>
                  </a:extLst>
                </a:gridCol>
                <a:gridCol w="756000">
                  <a:extLst>
                    <a:ext uri="{9D8B030D-6E8A-4147-A177-3AD203B41FA5}">
                      <a16:colId xmlns:a16="http://schemas.microsoft.com/office/drawing/2014/main" val="3435680681"/>
                    </a:ext>
                  </a:extLst>
                </a:gridCol>
                <a:gridCol w="756000">
                  <a:extLst>
                    <a:ext uri="{9D8B030D-6E8A-4147-A177-3AD203B41FA5}">
                      <a16:colId xmlns:a16="http://schemas.microsoft.com/office/drawing/2014/main" val="3786985952"/>
                    </a:ext>
                  </a:extLst>
                </a:gridCol>
                <a:gridCol w="756000">
                  <a:extLst>
                    <a:ext uri="{9D8B030D-6E8A-4147-A177-3AD203B41FA5}">
                      <a16:colId xmlns:a16="http://schemas.microsoft.com/office/drawing/2014/main" val="3020807832"/>
                    </a:ext>
                  </a:extLst>
                </a:gridCol>
                <a:gridCol w="756000">
                  <a:extLst>
                    <a:ext uri="{9D8B030D-6E8A-4147-A177-3AD203B41FA5}">
                      <a16:colId xmlns:a16="http://schemas.microsoft.com/office/drawing/2014/main" val="3706984633"/>
                    </a:ext>
                  </a:extLst>
                </a:gridCol>
              </a:tblGrid>
              <a:tr h="252000">
                <a:tc>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类型</a:t>
                      </a:r>
                    </a:p>
                  </a:txBody>
                  <a:tcPr marL="5080" marR="5080" marT="5080" marB="0" anchor="ctr"/>
                </a:tc>
                <a:tc gridSpan="2">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空心线圈型</a:t>
                      </a:r>
                      <a:r>
                        <a:rPr lang="en-US"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kicker</a:t>
                      </a:r>
                      <a:endPar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hMerge="1">
                  <a:txBody>
                    <a:bodyPr/>
                    <a:lstStyle/>
                    <a:p>
                      <a:endParaRPr lang="zh-CN" altLang="en-US"/>
                    </a:p>
                  </a:txBody>
                  <a:tcPr/>
                </a:tc>
                <a:tc gridSpan="2">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真空内铁氧体</a:t>
                      </a:r>
                      <a:r>
                        <a:rPr lang="en-US"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kicker</a:t>
                      </a:r>
                      <a:endPar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hMerge="1">
                  <a:txBody>
                    <a:bodyPr/>
                    <a:lstStyle/>
                    <a:p>
                      <a:endParaRPr lang="zh-CN" altLang="en-US"/>
                    </a:p>
                  </a:txBody>
                  <a:tcPr/>
                </a:tc>
                <a:tc gridSpan="2">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真空外铁氧体</a:t>
                      </a:r>
                      <a:r>
                        <a:rPr lang="en-US"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kicker</a:t>
                      </a:r>
                      <a:endPar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hMerge="1">
                  <a:txBody>
                    <a:bodyPr/>
                    <a:lstStyle/>
                    <a:p>
                      <a:endParaRPr lang="zh-CN" altLang="en-US"/>
                    </a:p>
                  </a:txBody>
                  <a:tcPr/>
                </a:tc>
                <a:extLst>
                  <a:ext uri="{0D108BD9-81ED-4DB2-BD59-A6C34878D82A}">
                    <a16:rowId xmlns:a16="http://schemas.microsoft.com/office/drawing/2014/main" val="857155791"/>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谐振方式</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单次谐振</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全谐振</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单次谐振</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全谐振</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单次谐振</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全谐振</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2669992446"/>
                  </a:ext>
                </a:extLst>
              </a:tr>
              <a:tr h="252000">
                <a:tc>
                  <a:txBody>
                    <a:bodyPr/>
                    <a:lstStyle/>
                    <a:p>
                      <a:pPr indent="0" algn="ctr">
                        <a:lnSpc>
                          <a:spcPct val="100000"/>
                        </a:lnSpc>
                        <a:spcAft>
                          <a:spcPts val="0"/>
                        </a:spcAft>
                      </a:pPr>
                      <a:r>
                        <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励磁电流</a:t>
                      </a: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2176A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2176A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905A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905A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1292A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1292A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2569010672"/>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谐振阻抗</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Z</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7.4Ω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3.7Ω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11.1Ω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11.1Ω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2117087208"/>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电容压差</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16.4kV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8.1kV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10.1kV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5kV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14.4kV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7.2kV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2592019837"/>
                  </a:ext>
                </a:extLst>
              </a:tr>
              <a:tr h="252000">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kicker</a:t>
                      </a: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电感</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400nH</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400nH</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600nH</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600nH</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600nH</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600nH</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3702562582"/>
                  </a:ext>
                </a:extLst>
              </a:tr>
              <a:tr h="252000">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kicker</a:t>
                      </a: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电阻</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5.6m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2.9m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1488715234"/>
                  </a:ext>
                </a:extLst>
              </a:tr>
              <a:tr h="252000">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谐振电容</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7.32nF</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29.28nF</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4.88nF</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19.52nF</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4.88nF</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19.52nF</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403722583"/>
                  </a:ext>
                </a:extLst>
              </a:tr>
              <a:tr h="43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谐振电压</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V1/V5</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16.4kV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367V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37.2V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10.1kV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223V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14.2V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14.4kV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318V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281372422"/>
                  </a:ext>
                </a:extLst>
              </a:tr>
              <a:tr h="432000">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开关电阻</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S2/S3</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850m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21.2m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11.3m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11.3m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550m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25m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13.6m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13.6m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750m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23.4m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12.5m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12.5m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1093863478"/>
                  </a:ext>
                </a:extLst>
              </a:tr>
              <a:tr h="252000">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kicker</a:t>
                      </a:r>
                      <a:r>
                        <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功耗</a:t>
                      </a: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4.8kW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6.8kW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299W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413W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419W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585W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1712295341"/>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开关功耗</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13.1kW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13.6kW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2.6kW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2.8kW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5.1kW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5.23kW</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691888035"/>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电源功率</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20.9kW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2.9kW</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3.3kW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6.07kW</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3797982020"/>
                  </a:ext>
                </a:extLst>
              </a:tr>
              <a:tr h="432000">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MOS</a:t>
                      </a: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管数量</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40×17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40×9</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40×9</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22×11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22×6</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22×6</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32×15</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32×8</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32×8</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080" marR="5080" marT="5080" marB="0" anchor="ctr"/>
                </a:tc>
                <a:extLst>
                  <a:ext uri="{0D108BD9-81ED-4DB2-BD59-A6C34878D82A}">
                    <a16:rowId xmlns:a16="http://schemas.microsoft.com/office/drawing/2014/main" val="3301705713"/>
                  </a:ext>
                </a:extLst>
              </a:tr>
            </a:tbl>
          </a:graphicData>
        </a:graphic>
      </p:graphicFrame>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Design of Ferrite Kicker Magnet</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7999"/>
            <a:ext cx="11268743" cy="1511181"/>
          </a:xfrm>
        </p:spPr>
        <p:txBody>
          <a:bodyPr>
            <a:normAutofit lnSpcReduction="10000"/>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与空心线圈型</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相比，铁氧体型</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场均匀性好、励磁电流效率高，是更优方案。由于在谐振模式下，真空盒上的涡流损耗功率至少为十几千瓦，因此采用真空内设计。</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solidFill>
                  <a:srgbClr val="FF0000"/>
                </a:solidFill>
                <a:latin typeface="Times New Roman" panose="02020603050405020304" pitchFamily="18" charset="0"/>
                <a:cs typeface="Times New Roman" panose="02020603050405020304" pitchFamily="18" charset="0"/>
              </a:rPr>
              <a:t>真空内铁氧体</a:t>
            </a:r>
            <a:r>
              <a:rPr lang="en-US" altLang="zh-CN" sz="1800" dirty="0">
                <a:solidFill>
                  <a:srgbClr val="FF0000"/>
                </a:solidFill>
                <a:latin typeface="Times New Roman" panose="02020603050405020304" pitchFamily="18" charset="0"/>
                <a:cs typeface="Times New Roman" panose="02020603050405020304" pitchFamily="18" charset="0"/>
              </a:rPr>
              <a:t>kicker</a:t>
            </a:r>
            <a:r>
              <a:rPr lang="zh-CN" altLang="en-US" sz="1800" dirty="0">
                <a:solidFill>
                  <a:srgbClr val="FF0000"/>
                </a:solidFill>
                <a:latin typeface="Times New Roman" panose="02020603050405020304" pitchFamily="18" charset="0"/>
                <a:cs typeface="Times New Roman" panose="02020603050405020304" pitchFamily="18" charset="0"/>
              </a:rPr>
              <a:t>励磁电流从</a:t>
            </a:r>
            <a:r>
              <a:rPr lang="en-US" altLang="zh-CN" sz="1800" dirty="0">
                <a:solidFill>
                  <a:srgbClr val="FF0000"/>
                </a:solidFill>
                <a:latin typeface="Times New Roman" panose="02020603050405020304" pitchFamily="18" charset="0"/>
                <a:cs typeface="Times New Roman" panose="02020603050405020304" pitchFamily="18" charset="0"/>
              </a:rPr>
              <a:t>2176A</a:t>
            </a:r>
            <a:r>
              <a:rPr lang="zh-CN" altLang="en-US" sz="1800" dirty="0">
                <a:solidFill>
                  <a:srgbClr val="FF0000"/>
                </a:solidFill>
                <a:latin typeface="Times New Roman" panose="02020603050405020304" pitchFamily="18" charset="0"/>
                <a:cs typeface="Times New Roman" panose="02020603050405020304" pitchFamily="18" charset="0"/>
              </a:rPr>
              <a:t>降至</a:t>
            </a:r>
            <a:r>
              <a:rPr lang="en-US" altLang="zh-CN" sz="1800" dirty="0">
                <a:solidFill>
                  <a:srgbClr val="FF0000"/>
                </a:solidFill>
                <a:latin typeface="Times New Roman" panose="02020603050405020304" pitchFamily="18" charset="0"/>
                <a:cs typeface="Times New Roman" panose="02020603050405020304" pitchFamily="18" charset="0"/>
              </a:rPr>
              <a:t>905A</a:t>
            </a:r>
            <a:r>
              <a:rPr lang="zh-CN" altLang="en-US" sz="1800" dirty="0">
                <a:solidFill>
                  <a:srgbClr val="FF0000"/>
                </a:solidFill>
                <a:latin typeface="Times New Roman" panose="02020603050405020304" pitchFamily="18" charset="0"/>
                <a:cs typeface="Times New Roman" panose="02020603050405020304" pitchFamily="18" charset="0"/>
              </a:rPr>
              <a:t>，</a:t>
            </a:r>
            <a:r>
              <a:rPr lang="en-US" altLang="zh-CN" sz="1800" dirty="0">
                <a:solidFill>
                  <a:srgbClr val="FF0000"/>
                </a:solidFill>
                <a:latin typeface="Times New Roman" panose="02020603050405020304" pitchFamily="18" charset="0"/>
                <a:cs typeface="Times New Roman" panose="02020603050405020304" pitchFamily="18" charset="0"/>
              </a:rPr>
              <a:t>kicker</a:t>
            </a:r>
            <a:r>
              <a:rPr lang="zh-CN" altLang="en-US" sz="1800" dirty="0">
                <a:solidFill>
                  <a:srgbClr val="FF0000"/>
                </a:solidFill>
                <a:latin typeface="Times New Roman" panose="02020603050405020304" pitchFamily="18" charset="0"/>
                <a:cs typeface="Times New Roman" panose="02020603050405020304" pitchFamily="18" charset="0"/>
              </a:rPr>
              <a:t>电极功耗下降一个数量级，好场区场场均匀性从</a:t>
            </a:r>
            <a:r>
              <a:rPr lang="en-US" altLang="zh-CN" sz="1800" dirty="0">
                <a:solidFill>
                  <a:srgbClr val="FF0000"/>
                </a:solidFill>
                <a:latin typeface="Times New Roman" panose="02020603050405020304" pitchFamily="18" charset="0"/>
                <a:cs typeface="Times New Roman" panose="02020603050405020304" pitchFamily="18" charset="0"/>
              </a:rPr>
              <a:t>±1.3%</a:t>
            </a:r>
            <a:r>
              <a:rPr lang="zh-CN" altLang="en-US" sz="1800" dirty="0">
                <a:solidFill>
                  <a:srgbClr val="FF0000"/>
                </a:solidFill>
                <a:latin typeface="Times New Roman" panose="02020603050405020304" pitchFamily="18" charset="0"/>
                <a:cs typeface="Times New Roman" panose="02020603050405020304" pitchFamily="18" charset="0"/>
              </a:rPr>
              <a:t>提升至</a:t>
            </a:r>
            <a:r>
              <a:rPr lang="en-US" altLang="zh-CN" sz="1800" dirty="0">
                <a:solidFill>
                  <a:srgbClr val="FF0000"/>
                </a:solidFill>
                <a:latin typeface="Times New Roman" panose="02020603050405020304" pitchFamily="18" charset="0"/>
                <a:cs typeface="Times New Roman" panose="02020603050405020304" pitchFamily="18" charset="0"/>
              </a:rPr>
              <a:t>±9‱</a:t>
            </a:r>
            <a:endParaRPr lang="en-US" altLang="zh-CN" sz="1800" dirty="0">
              <a:solidFill>
                <a:srgbClr val="FF0000"/>
              </a:solidFill>
              <a:latin typeface="微软雅黑" panose="020B0503020204020204" pitchFamily="34" charset="-122"/>
              <a:cs typeface="Times New Roman" panose="02020603050405020304" pitchFamily="18" charset="0"/>
            </a:endParaRPr>
          </a:p>
        </p:txBody>
      </p:sp>
      <p:grpSp>
        <p:nvGrpSpPr>
          <p:cNvPr id="11" name="组合 10">
            <a:extLst>
              <a:ext uri="{FF2B5EF4-FFF2-40B4-BE49-F238E27FC236}">
                <a16:creationId xmlns:a16="http://schemas.microsoft.com/office/drawing/2014/main" id="{0AF7AF4C-6C67-4B0F-AFEA-FFA21227D337}"/>
              </a:ext>
            </a:extLst>
          </p:cNvPr>
          <p:cNvGrpSpPr>
            <a:grpSpLocks noChangeAspect="1"/>
          </p:cNvGrpSpPr>
          <p:nvPr/>
        </p:nvGrpSpPr>
        <p:grpSpPr>
          <a:xfrm>
            <a:off x="454917" y="3068960"/>
            <a:ext cx="5697954" cy="1362826"/>
            <a:chOff x="6355021" y="2060268"/>
            <a:chExt cx="5330124" cy="1274849"/>
          </a:xfrm>
        </p:grpSpPr>
        <p:pic>
          <p:nvPicPr>
            <p:cNvPr id="12" name="图片 11">
              <a:extLst>
                <a:ext uri="{FF2B5EF4-FFF2-40B4-BE49-F238E27FC236}">
                  <a16:creationId xmlns:a16="http://schemas.microsoft.com/office/drawing/2014/main" id="{737674B5-6AE0-43EB-B74E-F391CC6C10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5021" y="2075277"/>
              <a:ext cx="5227955" cy="1259840"/>
            </a:xfrm>
            <a:prstGeom prst="rect">
              <a:avLst/>
            </a:prstGeom>
            <a:noFill/>
          </p:spPr>
        </p:pic>
        <p:pic>
          <p:nvPicPr>
            <p:cNvPr id="13" name="图片 12">
              <a:extLst>
                <a:ext uri="{FF2B5EF4-FFF2-40B4-BE49-F238E27FC236}">
                  <a16:creationId xmlns:a16="http://schemas.microsoft.com/office/drawing/2014/main" id="{F4CDDED9-F18C-4E71-9BFF-BF91498EF634}"/>
                </a:ext>
              </a:extLst>
            </p:cNvPr>
            <p:cNvPicPr>
              <a:picLocks noChangeAspect="1"/>
            </p:cNvPicPr>
            <p:nvPr/>
          </p:nvPicPr>
          <p:blipFill>
            <a:blip r:embed="rId4"/>
            <a:stretch>
              <a:fillRect/>
            </a:stretch>
          </p:blipFill>
          <p:spPr>
            <a:xfrm>
              <a:off x="8544272" y="2060268"/>
              <a:ext cx="3140873" cy="1245356"/>
            </a:xfrm>
            <a:prstGeom prst="rect">
              <a:avLst/>
            </a:prstGeom>
          </p:spPr>
        </p:pic>
        <p:sp>
          <p:nvSpPr>
            <p:cNvPr id="14" name="文本框 13">
              <a:extLst>
                <a:ext uri="{FF2B5EF4-FFF2-40B4-BE49-F238E27FC236}">
                  <a16:creationId xmlns:a16="http://schemas.microsoft.com/office/drawing/2014/main" id="{84068596-48F8-43A7-A772-7ABD3FA7176F}"/>
                </a:ext>
              </a:extLst>
            </p:cNvPr>
            <p:cNvSpPr txBox="1"/>
            <p:nvPr/>
          </p:nvSpPr>
          <p:spPr>
            <a:xfrm>
              <a:off x="7923101" y="2622191"/>
              <a:ext cx="864096" cy="374281"/>
            </a:xfrm>
            <a:prstGeom prst="rect">
              <a:avLst/>
            </a:prstGeom>
            <a:noFill/>
          </p:spPr>
          <p:txBody>
            <a:bodyPr wrap="square" rtlCol="0">
              <a:spAutoFit/>
            </a:bodyPr>
            <a:lstStyle/>
            <a:p>
              <a:pPr algn="ctr"/>
              <a:r>
                <a:rPr lang="en-US" altLang="zh-CN" sz="1000" dirty="0">
                  <a:solidFill>
                    <a:srgbClr val="FF0000"/>
                  </a:solidFill>
                  <a:latin typeface="Times New Roman" panose="02020603050405020304" pitchFamily="18" charset="0"/>
                  <a:cs typeface="Times New Roman" panose="02020603050405020304" pitchFamily="18" charset="0"/>
                </a:rPr>
                <a:t>In vacuum</a:t>
              </a:r>
            </a:p>
            <a:p>
              <a:pPr algn="ctr"/>
              <a:r>
                <a:rPr lang="en-US" altLang="zh-CN" sz="1000" dirty="0">
                  <a:solidFill>
                    <a:srgbClr val="FF0000"/>
                  </a:solidFill>
                  <a:latin typeface="Times New Roman" panose="02020603050405020304" pitchFamily="18" charset="0"/>
                  <a:cs typeface="Times New Roman" panose="02020603050405020304" pitchFamily="18" charset="0"/>
                </a:rPr>
                <a:t>905A</a:t>
              </a:r>
            </a:p>
          </p:txBody>
        </p:sp>
      </p:grpSp>
      <p:grpSp>
        <p:nvGrpSpPr>
          <p:cNvPr id="15" name="组合 14">
            <a:extLst>
              <a:ext uri="{FF2B5EF4-FFF2-40B4-BE49-F238E27FC236}">
                <a16:creationId xmlns:a16="http://schemas.microsoft.com/office/drawing/2014/main" id="{2854CB15-F8DF-489A-9491-574289FEAE97}"/>
              </a:ext>
            </a:extLst>
          </p:cNvPr>
          <p:cNvGrpSpPr>
            <a:grpSpLocks noChangeAspect="1"/>
          </p:cNvGrpSpPr>
          <p:nvPr/>
        </p:nvGrpSpPr>
        <p:grpSpPr>
          <a:xfrm>
            <a:off x="505111" y="4941168"/>
            <a:ext cx="5647760" cy="1362826"/>
            <a:chOff x="6362006" y="3356992"/>
            <a:chExt cx="5220970" cy="1259840"/>
          </a:xfrm>
        </p:grpSpPr>
        <p:pic>
          <p:nvPicPr>
            <p:cNvPr id="16" name="图片 15">
              <a:extLst>
                <a:ext uri="{FF2B5EF4-FFF2-40B4-BE49-F238E27FC236}">
                  <a16:creationId xmlns:a16="http://schemas.microsoft.com/office/drawing/2014/main" id="{BA413D4B-5B20-46A1-B31A-A6CA389C2E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006" y="3356992"/>
              <a:ext cx="5220970" cy="1259840"/>
            </a:xfrm>
            <a:prstGeom prst="rect">
              <a:avLst/>
            </a:prstGeom>
            <a:noFill/>
          </p:spPr>
        </p:pic>
        <p:sp>
          <p:nvSpPr>
            <p:cNvPr id="17" name="文本框 16">
              <a:extLst>
                <a:ext uri="{FF2B5EF4-FFF2-40B4-BE49-F238E27FC236}">
                  <a16:creationId xmlns:a16="http://schemas.microsoft.com/office/drawing/2014/main" id="{3014542F-5B3E-428E-BA82-5DA7E0A2EA9D}"/>
                </a:ext>
              </a:extLst>
            </p:cNvPr>
            <p:cNvSpPr txBox="1"/>
            <p:nvPr/>
          </p:nvSpPr>
          <p:spPr>
            <a:xfrm>
              <a:off x="7870269" y="3918550"/>
              <a:ext cx="864096" cy="369874"/>
            </a:xfrm>
            <a:prstGeom prst="rect">
              <a:avLst/>
            </a:prstGeom>
            <a:noFill/>
          </p:spPr>
          <p:txBody>
            <a:bodyPr wrap="square" rtlCol="0">
              <a:spAutoFit/>
            </a:bodyPr>
            <a:lstStyle/>
            <a:p>
              <a:pPr algn="ctr"/>
              <a:r>
                <a:rPr lang="en-US" altLang="zh-CN" sz="1000" dirty="0">
                  <a:solidFill>
                    <a:srgbClr val="FF0000"/>
                  </a:solidFill>
                  <a:latin typeface="Times New Roman" panose="02020603050405020304" pitchFamily="18" charset="0"/>
                  <a:cs typeface="Times New Roman" panose="02020603050405020304" pitchFamily="18" charset="0"/>
                </a:rPr>
                <a:t>In air</a:t>
              </a:r>
            </a:p>
            <a:p>
              <a:pPr algn="ctr"/>
              <a:r>
                <a:rPr lang="en-US" altLang="zh-CN" sz="1000" dirty="0">
                  <a:solidFill>
                    <a:srgbClr val="FF0000"/>
                  </a:solidFill>
                  <a:latin typeface="Times New Roman" panose="02020603050405020304" pitchFamily="18" charset="0"/>
                  <a:cs typeface="Times New Roman" panose="02020603050405020304" pitchFamily="18" charset="0"/>
                </a:rPr>
                <a:t>1292A</a:t>
              </a:r>
            </a:p>
          </p:txBody>
        </p:sp>
      </p:grpSp>
      <p:sp>
        <p:nvSpPr>
          <p:cNvPr id="19" name="矩形: 圆角 18">
            <a:extLst>
              <a:ext uri="{FF2B5EF4-FFF2-40B4-BE49-F238E27FC236}">
                <a16:creationId xmlns:a16="http://schemas.microsoft.com/office/drawing/2014/main" id="{D69DFB74-9BEE-4C5D-B55D-540E08A10A69}"/>
              </a:ext>
            </a:extLst>
          </p:cNvPr>
          <p:cNvSpPr/>
          <p:nvPr/>
        </p:nvSpPr>
        <p:spPr>
          <a:xfrm>
            <a:off x="9010992" y="2353699"/>
            <a:ext cx="1512000" cy="4068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66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Magnet Coil Structure Design</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930008"/>
          </a:xfrm>
        </p:spPr>
        <p:txBody>
          <a:bodyPr>
            <a:normAutofit/>
          </a:bodyPr>
          <a:lstStyle/>
          <a:p>
            <a:pPr algn="just">
              <a:lnSpc>
                <a:spcPct val="128000"/>
              </a:lnSpc>
              <a:spcBef>
                <a:spcPts val="600"/>
              </a:spcBef>
              <a:spcAft>
                <a:spcPts val="0"/>
              </a:spcAft>
              <a:buFont typeface="Wingdings" panose="05000000000000000000" pitchFamily="2" charset="2"/>
              <a:buChar char="u"/>
            </a:pPr>
            <a:r>
              <a:rPr lang="zh-CN" altLang="en-US" sz="2000" dirty="0">
                <a:latin typeface="微软雅黑" panose="020B0503020204020204" pitchFamily="34" charset="-122"/>
                <a:cs typeface="Times New Roman" panose="02020603050405020304" pitchFamily="18" charset="0"/>
              </a:rPr>
              <a:t>降低励磁电流</a:t>
            </a:r>
            <a:endParaRPr lang="en-US" altLang="zh-CN" sz="2000" dirty="0">
              <a:latin typeface="微软雅黑" panose="020B0503020204020204" pitchFamily="34" charset="-122"/>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尝试使用双匝线圈结构，励磁电流减半，但是功耗变化不大，效果不明显</a:t>
            </a:r>
          </a:p>
          <a:p>
            <a:pPr marL="0" indent="0" algn="just">
              <a:lnSpc>
                <a:spcPct val="128000"/>
              </a:lnSpc>
              <a:spcBef>
                <a:spcPts val="600"/>
              </a:spcBef>
              <a:spcAft>
                <a:spcPts val="0"/>
              </a:spcAft>
              <a:buNone/>
            </a:pPr>
            <a:endParaRPr lang="en-US" altLang="zh-CN" sz="2000" dirty="0">
              <a:latin typeface="微软雅黑" panose="020B0503020204020204" pitchFamily="34" charset="-122"/>
              <a:cs typeface="Times New Roman" panose="02020603050405020304" pitchFamily="18" charset="0"/>
            </a:endParaRPr>
          </a:p>
        </p:txBody>
      </p:sp>
      <p:grpSp>
        <p:nvGrpSpPr>
          <p:cNvPr id="10" name="组合 9">
            <a:extLst>
              <a:ext uri="{FF2B5EF4-FFF2-40B4-BE49-F238E27FC236}">
                <a16:creationId xmlns:a16="http://schemas.microsoft.com/office/drawing/2014/main" id="{A56DE764-965D-4266-92B6-88E3A47706F8}"/>
              </a:ext>
            </a:extLst>
          </p:cNvPr>
          <p:cNvGrpSpPr/>
          <p:nvPr/>
        </p:nvGrpSpPr>
        <p:grpSpPr>
          <a:xfrm>
            <a:off x="5663952" y="4293096"/>
            <a:ext cx="6336703" cy="2053776"/>
            <a:chOff x="2711624" y="2324377"/>
            <a:chExt cx="6336703" cy="2053776"/>
          </a:xfrm>
        </p:grpSpPr>
        <p:grpSp>
          <p:nvGrpSpPr>
            <p:cNvPr id="4" name="组合 3">
              <a:extLst>
                <a:ext uri="{FF2B5EF4-FFF2-40B4-BE49-F238E27FC236}">
                  <a16:creationId xmlns:a16="http://schemas.microsoft.com/office/drawing/2014/main" id="{52040538-F0B7-4B6F-B4E0-7C6B475FCBB0}"/>
                </a:ext>
              </a:extLst>
            </p:cNvPr>
            <p:cNvGrpSpPr/>
            <p:nvPr/>
          </p:nvGrpSpPr>
          <p:grpSpPr>
            <a:xfrm>
              <a:off x="2711624" y="2324377"/>
              <a:ext cx="6336703" cy="2053776"/>
              <a:chOff x="5159896" y="2481659"/>
              <a:chExt cx="6336703" cy="2053776"/>
            </a:xfrm>
          </p:grpSpPr>
          <p:pic>
            <p:nvPicPr>
              <p:cNvPr id="22" name="图片 21">
                <a:extLst>
                  <a:ext uri="{FF2B5EF4-FFF2-40B4-BE49-F238E27FC236}">
                    <a16:creationId xmlns:a16="http://schemas.microsoft.com/office/drawing/2014/main" id="{07496FDC-1CD3-47AB-95A3-D49D234B3B10}"/>
                  </a:ext>
                </a:extLst>
              </p:cNvPr>
              <p:cNvPicPr>
                <a:picLocks noChangeAspect="1"/>
              </p:cNvPicPr>
              <p:nvPr/>
            </p:nvPicPr>
            <p:blipFill>
              <a:blip r:embed="rId3"/>
              <a:stretch>
                <a:fillRect/>
              </a:stretch>
            </p:blipFill>
            <p:spPr>
              <a:xfrm>
                <a:off x="5159896" y="2487344"/>
                <a:ext cx="4320480" cy="2048091"/>
              </a:xfrm>
              <a:prstGeom prst="rect">
                <a:avLst/>
              </a:prstGeom>
            </p:spPr>
          </p:pic>
          <p:pic>
            <p:nvPicPr>
              <p:cNvPr id="21" name="图片 20">
                <a:extLst>
                  <a:ext uri="{FF2B5EF4-FFF2-40B4-BE49-F238E27FC236}">
                    <a16:creationId xmlns:a16="http://schemas.microsoft.com/office/drawing/2014/main" id="{5A26BE1E-94EF-4448-81B2-0A9761840976}"/>
                  </a:ext>
                </a:extLst>
              </p:cNvPr>
              <p:cNvPicPr>
                <a:picLocks noChangeAspect="1"/>
              </p:cNvPicPr>
              <p:nvPr/>
            </p:nvPicPr>
            <p:blipFill>
              <a:blip r:embed="rId4"/>
              <a:stretch>
                <a:fillRect/>
              </a:stretch>
            </p:blipFill>
            <p:spPr>
              <a:xfrm>
                <a:off x="8472263" y="2481659"/>
                <a:ext cx="3024336" cy="1877834"/>
              </a:xfrm>
              <a:prstGeom prst="rect">
                <a:avLst/>
              </a:prstGeom>
            </p:spPr>
          </p:pic>
          <p:cxnSp>
            <p:nvCxnSpPr>
              <p:cNvPr id="3" name="直接箭头连接符 2">
                <a:extLst>
                  <a:ext uri="{FF2B5EF4-FFF2-40B4-BE49-F238E27FC236}">
                    <a16:creationId xmlns:a16="http://schemas.microsoft.com/office/drawing/2014/main" id="{862E2A99-D4E9-4073-8268-8BFCEA110801}"/>
                  </a:ext>
                </a:extLst>
              </p:cNvPr>
              <p:cNvCxnSpPr/>
              <p:nvPr/>
            </p:nvCxnSpPr>
            <p:spPr>
              <a:xfrm>
                <a:off x="7320136" y="3447003"/>
                <a:ext cx="1152127" cy="504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6" name="直接箭头连接符 5">
              <a:extLst>
                <a:ext uri="{FF2B5EF4-FFF2-40B4-BE49-F238E27FC236}">
                  <a16:creationId xmlns:a16="http://schemas.microsoft.com/office/drawing/2014/main" id="{DEC7590E-921D-46AF-9E31-2E42B657969E}"/>
                </a:ext>
              </a:extLst>
            </p:cNvPr>
            <p:cNvCxnSpPr/>
            <p:nvPr/>
          </p:nvCxnSpPr>
          <p:spPr>
            <a:xfrm flipH="1">
              <a:off x="6240016" y="2728673"/>
              <a:ext cx="504056" cy="4122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文本框 6">
              <a:extLst>
                <a:ext uri="{FF2B5EF4-FFF2-40B4-BE49-F238E27FC236}">
                  <a16:creationId xmlns:a16="http://schemas.microsoft.com/office/drawing/2014/main" id="{C41A52FF-3DE1-46D1-81F3-7F9587B69B80}"/>
                </a:ext>
              </a:extLst>
            </p:cNvPr>
            <p:cNvSpPr txBox="1"/>
            <p:nvPr/>
          </p:nvSpPr>
          <p:spPr>
            <a:xfrm>
              <a:off x="6717667" y="2568389"/>
              <a:ext cx="720080" cy="261610"/>
            </a:xfrm>
            <a:prstGeom prst="rect">
              <a:avLst/>
            </a:prstGeom>
            <a:noFill/>
          </p:spPr>
          <p:txBody>
            <a:bodyPr wrap="square" rtlCol="0">
              <a:spAutoFit/>
            </a:bodyPr>
            <a:lstStyle/>
            <a:p>
              <a:r>
                <a:rPr lang="zh-CN" altLang="en-US" sz="1100" dirty="0"/>
                <a:t>汇流板</a:t>
              </a:r>
            </a:p>
          </p:txBody>
        </p:sp>
        <p:cxnSp>
          <p:nvCxnSpPr>
            <p:cNvPr id="24" name="直接箭头连接符 23">
              <a:extLst>
                <a:ext uri="{FF2B5EF4-FFF2-40B4-BE49-F238E27FC236}">
                  <a16:creationId xmlns:a16="http://schemas.microsoft.com/office/drawing/2014/main" id="{050B2D51-2B86-48D0-B2A6-5B6E0473AD84}"/>
                </a:ext>
              </a:extLst>
            </p:cNvPr>
            <p:cNvCxnSpPr>
              <a:cxnSpLocks/>
            </p:cNvCxnSpPr>
            <p:nvPr/>
          </p:nvCxnSpPr>
          <p:spPr>
            <a:xfrm flipH="1" flipV="1">
              <a:off x="6384032" y="4027781"/>
              <a:ext cx="864096" cy="85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9B9B75D9-157A-4D8E-B3CF-46AF0D1F334B}"/>
                </a:ext>
              </a:extLst>
            </p:cNvPr>
            <p:cNvSpPr txBox="1"/>
            <p:nvPr/>
          </p:nvSpPr>
          <p:spPr>
            <a:xfrm>
              <a:off x="7176118" y="3982709"/>
              <a:ext cx="792089" cy="261610"/>
            </a:xfrm>
            <a:prstGeom prst="rect">
              <a:avLst/>
            </a:prstGeom>
            <a:noFill/>
          </p:spPr>
          <p:txBody>
            <a:bodyPr wrap="square" rtlCol="0">
              <a:spAutoFit/>
            </a:bodyPr>
            <a:lstStyle/>
            <a:p>
              <a:r>
                <a:rPr lang="zh-CN" altLang="en-US" sz="1100" dirty="0"/>
                <a:t>单股导体</a:t>
              </a:r>
            </a:p>
          </p:txBody>
        </p:sp>
        <p:cxnSp>
          <p:nvCxnSpPr>
            <p:cNvPr id="26" name="直接箭头连接符 25">
              <a:extLst>
                <a:ext uri="{FF2B5EF4-FFF2-40B4-BE49-F238E27FC236}">
                  <a16:creationId xmlns:a16="http://schemas.microsoft.com/office/drawing/2014/main" id="{320E7C1E-538F-490D-AFE9-936126E5EDE5}"/>
                </a:ext>
              </a:extLst>
            </p:cNvPr>
            <p:cNvCxnSpPr>
              <a:cxnSpLocks/>
            </p:cNvCxnSpPr>
            <p:nvPr/>
          </p:nvCxnSpPr>
          <p:spPr>
            <a:xfrm flipH="1" flipV="1">
              <a:off x="7437747" y="3429000"/>
              <a:ext cx="602469" cy="251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文本框 27">
              <a:extLst>
                <a:ext uri="{FF2B5EF4-FFF2-40B4-BE49-F238E27FC236}">
                  <a16:creationId xmlns:a16="http://schemas.microsoft.com/office/drawing/2014/main" id="{367E00B2-E68C-4549-B4BD-6A3CF4F6F0D7}"/>
                </a:ext>
              </a:extLst>
            </p:cNvPr>
            <p:cNvSpPr txBox="1"/>
            <p:nvPr/>
          </p:nvSpPr>
          <p:spPr>
            <a:xfrm>
              <a:off x="7985798" y="3548574"/>
              <a:ext cx="720080" cy="261610"/>
            </a:xfrm>
            <a:prstGeom prst="rect">
              <a:avLst/>
            </a:prstGeom>
            <a:noFill/>
          </p:spPr>
          <p:txBody>
            <a:bodyPr wrap="square" rtlCol="0">
              <a:spAutoFit/>
            </a:bodyPr>
            <a:lstStyle/>
            <a:p>
              <a:r>
                <a:rPr lang="zh-CN" altLang="en-US" sz="1100" dirty="0"/>
                <a:t>绝缘层</a:t>
              </a:r>
            </a:p>
          </p:txBody>
        </p:sp>
      </p:grpSp>
      <p:grpSp>
        <p:nvGrpSpPr>
          <p:cNvPr id="16" name="组合 15">
            <a:extLst>
              <a:ext uri="{FF2B5EF4-FFF2-40B4-BE49-F238E27FC236}">
                <a16:creationId xmlns:a16="http://schemas.microsoft.com/office/drawing/2014/main" id="{218776F1-939B-456E-B140-D0E10E03DC60}"/>
              </a:ext>
            </a:extLst>
          </p:cNvPr>
          <p:cNvGrpSpPr>
            <a:grpSpLocks noChangeAspect="1"/>
          </p:cNvGrpSpPr>
          <p:nvPr/>
        </p:nvGrpSpPr>
        <p:grpSpPr>
          <a:xfrm>
            <a:off x="563257" y="2368357"/>
            <a:ext cx="4603355" cy="1121171"/>
            <a:chOff x="119336" y="1340768"/>
            <a:chExt cx="5184000" cy="1262590"/>
          </a:xfrm>
        </p:grpSpPr>
        <p:pic>
          <p:nvPicPr>
            <p:cNvPr id="17" name="图片 16">
              <a:extLst>
                <a:ext uri="{FF2B5EF4-FFF2-40B4-BE49-F238E27FC236}">
                  <a16:creationId xmlns:a16="http://schemas.microsoft.com/office/drawing/2014/main" id="{71D83EB0-746E-4836-ADF8-A23038571C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336" y="1340768"/>
              <a:ext cx="5184000" cy="1262590"/>
            </a:xfrm>
            <a:prstGeom prst="rect">
              <a:avLst/>
            </a:prstGeom>
            <a:noFill/>
          </p:spPr>
        </p:pic>
        <p:sp>
          <p:nvSpPr>
            <p:cNvPr id="18" name="文本框 17">
              <a:extLst>
                <a:ext uri="{FF2B5EF4-FFF2-40B4-BE49-F238E27FC236}">
                  <a16:creationId xmlns:a16="http://schemas.microsoft.com/office/drawing/2014/main" id="{CCC031FF-9AF3-4CDB-A958-32E983F32BD3}"/>
                </a:ext>
              </a:extLst>
            </p:cNvPr>
            <p:cNvSpPr txBox="1"/>
            <p:nvPr/>
          </p:nvSpPr>
          <p:spPr>
            <a:xfrm>
              <a:off x="1676587" y="1920258"/>
              <a:ext cx="864096" cy="369332"/>
            </a:xfrm>
            <a:prstGeom prst="rect">
              <a:avLst/>
            </a:prstGeom>
            <a:noFill/>
          </p:spPr>
          <p:txBody>
            <a:bodyPr wrap="square" rtlCol="0">
              <a:spAutoFit/>
            </a:bodyPr>
            <a:lstStyle/>
            <a:p>
              <a:pPr algn="ctr"/>
              <a:r>
                <a:rPr lang="zh-CN" altLang="en-US" sz="900" dirty="0">
                  <a:solidFill>
                    <a:srgbClr val="0000FF"/>
                  </a:solidFill>
                  <a:latin typeface="Times New Roman" panose="02020603050405020304" pitchFamily="18" charset="0"/>
                  <a:cs typeface="Times New Roman" panose="02020603050405020304" pitchFamily="18" charset="0"/>
                </a:rPr>
                <a:t>真空内</a:t>
              </a:r>
              <a:endParaRPr lang="en-US" altLang="zh-CN" sz="900" dirty="0">
                <a:solidFill>
                  <a:srgbClr val="0000FF"/>
                </a:solidFill>
                <a:latin typeface="Times New Roman" panose="02020603050405020304" pitchFamily="18" charset="0"/>
                <a:cs typeface="Times New Roman" panose="02020603050405020304" pitchFamily="18" charset="0"/>
              </a:endParaRPr>
            </a:p>
            <a:p>
              <a:pPr algn="ctr"/>
              <a:r>
                <a:rPr lang="en-US" altLang="zh-CN" sz="900" dirty="0">
                  <a:solidFill>
                    <a:srgbClr val="0000FF"/>
                  </a:solidFill>
                  <a:latin typeface="Times New Roman" panose="02020603050405020304" pitchFamily="18" charset="0"/>
                  <a:cs typeface="Times New Roman" panose="02020603050405020304" pitchFamily="18" charset="0"/>
                </a:rPr>
                <a:t>460A</a:t>
              </a:r>
            </a:p>
          </p:txBody>
        </p:sp>
      </p:grpSp>
      <p:graphicFrame>
        <p:nvGraphicFramePr>
          <p:cNvPr id="19" name="表格 18">
            <a:extLst>
              <a:ext uri="{FF2B5EF4-FFF2-40B4-BE49-F238E27FC236}">
                <a16:creationId xmlns:a16="http://schemas.microsoft.com/office/drawing/2014/main" id="{EA80B7A8-9C89-469A-ACB3-8BABAA63EB0A}"/>
              </a:ext>
            </a:extLst>
          </p:cNvPr>
          <p:cNvGraphicFramePr>
            <a:graphicFrameLocks noGrp="1"/>
          </p:cNvGraphicFramePr>
          <p:nvPr>
            <p:extLst>
              <p:ext uri="{D42A27DB-BD31-4B8C-83A1-F6EECF244321}">
                <p14:modId xmlns:p14="http://schemas.microsoft.com/office/powerpoint/2010/main" val="175705975"/>
              </p:ext>
            </p:extLst>
          </p:nvPr>
        </p:nvGraphicFramePr>
        <p:xfrm>
          <a:off x="534555" y="3734719"/>
          <a:ext cx="4625340" cy="2825805"/>
        </p:xfrm>
        <a:graphic>
          <a:graphicData uri="http://schemas.openxmlformats.org/drawingml/2006/table">
            <a:tbl>
              <a:tblPr/>
              <a:tblGrid>
                <a:gridCol w="1168400">
                  <a:extLst>
                    <a:ext uri="{9D8B030D-6E8A-4147-A177-3AD203B41FA5}">
                      <a16:colId xmlns:a16="http://schemas.microsoft.com/office/drawing/2014/main" val="1559809536"/>
                    </a:ext>
                  </a:extLst>
                </a:gridCol>
                <a:gridCol w="864235">
                  <a:extLst>
                    <a:ext uri="{9D8B030D-6E8A-4147-A177-3AD203B41FA5}">
                      <a16:colId xmlns:a16="http://schemas.microsoft.com/office/drawing/2014/main" val="3496749578"/>
                    </a:ext>
                  </a:extLst>
                </a:gridCol>
                <a:gridCol w="864235">
                  <a:extLst>
                    <a:ext uri="{9D8B030D-6E8A-4147-A177-3AD203B41FA5}">
                      <a16:colId xmlns:a16="http://schemas.microsoft.com/office/drawing/2014/main" val="1597802168"/>
                    </a:ext>
                  </a:extLst>
                </a:gridCol>
                <a:gridCol w="864235">
                  <a:extLst>
                    <a:ext uri="{9D8B030D-6E8A-4147-A177-3AD203B41FA5}">
                      <a16:colId xmlns:a16="http://schemas.microsoft.com/office/drawing/2014/main" val="206874505"/>
                    </a:ext>
                  </a:extLst>
                </a:gridCol>
                <a:gridCol w="864235">
                  <a:extLst>
                    <a:ext uri="{9D8B030D-6E8A-4147-A177-3AD203B41FA5}">
                      <a16:colId xmlns:a16="http://schemas.microsoft.com/office/drawing/2014/main" val="3145293329"/>
                    </a:ext>
                  </a:extLst>
                </a:gridCol>
              </a:tblGrid>
              <a:tr h="265997">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类型</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真空内铁氧体</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全谐振</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kicker</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zh-CN" altLang="en-US"/>
                    </a:p>
                  </a:txBody>
                  <a:tcPr/>
                </a:tc>
                <a:tc gridSpan="2">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真空外铁氧体</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全谐振</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kicker</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2995019636"/>
                  </a:ext>
                </a:extLst>
              </a:tr>
              <a:tr h="157285">
                <a:tc>
                  <a:txBody>
                    <a:bodyPr/>
                    <a:lstStyle/>
                    <a:p>
                      <a:pPr indent="0" algn="ctr">
                        <a:lnSpc>
                          <a:spcPct val="100000"/>
                        </a:lnSpc>
                        <a:spcAft>
                          <a:spcPts val="0"/>
                        </a:spcAft>
                      </a:pPr>
                      <a:r>
                        <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线圈匝数</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单匝</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双匝</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单匝</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双匝</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829502"/>
                  </a:ext>
                </a:extLst>
              </a:tr>
              <a:tr h="157285">
                <a:tc>
                  <a:txBody>
                    <a:bodyPr/>
                    <a:lstStyle/>
                    <a:p>
                      <a:pPr indent="0" algn="ctr">
                        <a:lnSpc>
                          <a:spcPct val="100000"/>
                        </a:lnSpc>
                        <a:spcAft>
                          <a:spcPts val="0"/>
                        </a:spcAft>
                      </a:pPr>
                      <a:r>
                        <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励磁电流</a:t>
                      </a: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905A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460A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1292A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657A</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67040"/>
                  </a:ext>
                </a:extLst>
              </a:tr>
              <a:tr h="157285">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谐振阻抗</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Z</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23Ω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23Ω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783724"/>
                  </a:ext>
                </a:extLst>
              </a:tr>
              <a:tr h="157285">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电容压差</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5kV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10.7kV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7.2kV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15.3kV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2919491"/>
                  </a:ext>
                </a:extLst>
              </a:tr>
              <a:tr h="157285">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kicker</a:t>
                      </a: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电感</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600nH</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2.5uH</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600nH</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2.5uH</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553933"/>
                  </a:ext>
                </a:extLst>
              </a:tr>
              <a:tr h="157285">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kicker</a:t>
                      </a: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电阻</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7.3m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5.2m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375265"/>
                  </a:ext>
                </a:extLst>
              </a:tr>
              <a:tr h="157285">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谐振电容</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19.52nF</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4.685nF</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19.52nF</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4.685nF</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189674"/>
                  </a:ext>
                </a:extLst>
              </a:tr>
              <a:tr h="314570">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谐振电压</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V1/V5</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223V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14.2V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470V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26.5V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318V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673V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36.5V</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966799"/>
                  </a:ext>
                </a:extLst>
              </a:tr>
              <a:tr h="314570">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开关电阻</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S2/S3</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13.6m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13.6m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50m</a:t>
                      </a:r>
                      <a:r>
                        <a:rPr lang="el-GR"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12.5m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12.5m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50m</a:t>
                      </a:r>
                      <a:r>
                        <a:rPr lang="el-GR"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9059788"/>
                  </a:ext>
                </a:extLst>
              </a:tr>
              <a:tr h="157285">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kicker</a:t>
                      </a:r>
                      <a:r>
                        <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功耗</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413W</a:t>
                      </a:r>
                      <a:endPar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389W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585W</a:t>
                      </a:r>
                      <a:endPar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566W</a:t>
                      </a:r>
                      <a:endPar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6780792"/>
                  </a:ext>
                </a:extLst>
              </a:tr>
              <a:tr h="157285">
                <a:tc>
                  <a:txBody>
                    <a:bodyPr/>
                    <a:lstStyle/>
                    <a:p>
                      <a:pPr indent="0" algn="ctr">
                        <a:lnSpc>
                          <a:spcPct val="100000"/>
                        </a:lnSpc>
                        <a:spcAft>
                          <a:spcPts val="0"/>
                        </a:spcAft>
                      </a:pPr>
                      <a:r>
                        <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开关功耗</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2.8kW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2.7kW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5.23kW</a:t>
                      </a:r>
                      <a:endPar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5.45kW</a:t>
                      </a:r>
                      <a:endPar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318987"/>
                  </a:ext>
                </a:extLst>
              </a:tr>
              <a:tr h="157285">
                <a:tc>
                  <a:txBody>
                    <a:bodyPr/>
                    <a:lstStyle/>
                    <a:p>
                      <a:pPr indent="0" algn="ctr">
                        <a:lnSpc>
                          <a:spcPct val="100000"/>
                        </a:lnSpc>
                        <a:spcAft>
                          <a:spcPts val="0"/>
                        </a:spcAft>
                      </a:pPr>
                      <a:r>
                        <a:rPr lang="zh-CN" sz="10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电源功率</a:t>
                      </a: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3.3kW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3.2kW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6.07kW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6.29kW</a:t>
                      </a:r>
                      <a:endParaRPr lang="zh-CN" sz="1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9070962"/>
                  </a:ext>
                </a:extLst>
              </a:tr>
              <a:tr h="314570">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MOS</a:t>
                      </a: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管数量</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22×6</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22×6</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11×11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11×11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32×8</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32×8</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16×16</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16×16</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445" marR="4445" marT="444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62504"/>
                  </a:ext>
                </a:extLst>
              </a:tr>
            </a:tbl>
          </a:graphicData>
        </a:graphic>
      </p:graphicFrame>
      <p:sp>
        <p:nvSpPr>
          <p:cNvPr id="20" name="内容占位符 1">
            <a:extLst>
              <a:ext uri="{FF2B5EF4-FFF2-40B4-BE49-F238E27FC236}">
                <a16:creationId xmlns:a16="http://schemas.microsoft.com/office/drawing/2014/main" id="{545441B4-11BF-4FA6-81D6-650A9B02EFB0}"/>
              </a:ext>
            </a:extLst>
          </p:cNvPr>
          <p:cNvSpPr txBox="1">
            <a:spLocks/>
          </p:cNvSpPr>
          <p:nvPr/>
        </p:nvSpPr>
        <p:spPr>
          <a:xfrm>
            <a:off x="5369869" y="2451726"/>
            <a:ext cx="6768752" cy="193000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8000"/>
              </a:lnSpc>
              <a:spcBef>
                <a:spcPts val="600"/>
              </a:spcBef>
              <a:spcAft>
                <a:spcPts val="0"/>
              </a:spcAft>
              <a:buFont typeface="Wingdings" panose="05000000000000000000" pitchFamily="2" charset="2"/>
              <a:buChar char="u"/>
            </a:pPr>
            <a:r>
              <a:rPr lang="zh-CN" altLang="en-US" sz="2000" dirty="0">
                <a:latin typeface="微软雅黑" panose="020B0503020204020204" pitchFamily="34" charset="-122"/>
                <a:cs typeface="Times New Roman" panose="02020603050405020304" pitchFamily="18" charset="0"/>
              </a:rPr>
              <a:t>降低导体电阻</a:t>
            </a:r>
            <a:endParaRPr lang="en-US" altLang="zh-CN" sz="2000" dirty="0">
              <a:latin typeface="微软雅黑" panose="020B0503020204020204" pitchFamily="34" charset="-122"/>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考虑采用多根并排导体结构方案，电阻减小</a:t>
            </a:r>
            <a:r>
              <a:rPr lang="en-US" altLang="zh-CN" sz="1800" dirty="0">
                <a:latin typeface="Times New Roman" panose="02020603050405020304" pitchFamily="18" charset="0"/>
                <a:cs typeface="Times New Roman" panose="02020603050405020304" pitchFamily="18" charset="0"/>
              </a:rPr>
              <a:t>70%</a:t>
            </a:r>
            <a:r>
              <a:rPr lang="zh-CN" altLang="en-US" sz="1800" dirty="0">
                <a:latin typeface="Times New Roman" panose="02020603050405020304" pitchFamily="18" charset="0"/>
                <a:cs typeface="Times New Roman" panose="02020603050405020304" pitchFamily="18" charset="0"/>
              </a:rPr>
              <a:t>，功率约降为原先的</a:t>
            </a:r>
            <a:r>
              <a:rPr lang="en-US" altLang="zh-CN" sz="1800" dirty="0">
                <a:latin typeface="Times New Roman" panose="02020603050405020304" pitchFamily="18" charset="0"/>
                <a:cs typeface="Times New Roman" panose="02020603050405020304" pitchFamily="18" charset="0"/>
              </a:rPr>
              <a:t>30%</a:t>
            </a:r>
            <a:r>
              <a:rPr lang="zh-CN" altLang="en-US" sz="1800" dirty="0">
                <a:latin typeface="Times New Roman" panose="02020603050405020304" pitchFamily="18" charset="0"/>
                <a:cs typeface="Times New Roman" panose="02020603050405020304" pitchFamily="18" charset="0"/>
              </a:rPr>
              <a:t>，降低磁铁导体在高频大电流激励下的功率损耗与温升。</a:t>
            </a:r>
            <a:endParaRPr lang="en-US" altLang="zh-CN" sz="2000" dirty="0">
              <a:latin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04443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Further research</a:t>
            </a:r>
          </a:p>
        </p:txBody>
      </p:sp>
      <p:sp>
        <p:nvSpPr>
          <p:cNvPr id="23" name="内容占位符 1">
            <a:extLst>
              <a:ext uri="{FF2B5EF4-FFF2-40B4-BE49-F238E27FC236}">
                <a16:creationId xmlns:a16="http://schemas.microsoft.com/office/drawing/2014/main" id="{9283B1F6-AA3D-44CA-8B3B-2649D479DF2F}"/>
              </a:ext>
            </a:extLst>
          </p:cNvPr>
          <p:cNvSpPr txBox="1">
            <a:spLocks/>
          </p:cNvSpPr>
          <p:nvPr/>
        </p:nvSpPr>
        <p:spPr>
          <a:xfrm>
            <a:off x="360000" y="1188000"/>
            <a:ext cx="11268743" cy="324911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8000"/>
              </a:lnSpc>
              <a:spcBef>
                <a:spcPts val="600"/>
              </a:spcBef>
              <a:spcAft>
                <a:spcPts val="0"/>
              </a:spcAft>
              <a:buFont typeface="Wingdings" panose="05000000000000000000" pitchFamily="2" charset="2"/>
              <a:buChar char="u"/>
            </a:pPr>
            <a:r>
              <a:rPr lang="zh-CN" altLang="en-US" sz="2000" dirty="0">
                <a:solidFill>
                  <a:srgbClr val="FF0000"/>
                </a:solidFill>
                <a:latin typeface="微软雅黑" panose="020B0503020204020204" pitchFamily="34" charset="-122"/>
                <a:cs typeface="Times New Roman" panose="02020603050405020304" pitchFamily="18" charset="0"/>
              </a:rPr>
              <a:t>真空内谐振</a:t>
            </a:r>
            <a:r>
              <a:rPr lang="en-US" altLang="zh-CN" sz="2000" dirty="0">
                <a:solidFill>
                  <a:srgbClr val="FF0000"/>
                </a:solidFill>
                <a:latin typeface="微软雅黑" panose="020B0503020204020204" pitchFamily="34" charset="-122"/>
                <a:cs typeface="Times New Roman" panose="02020603050405020304" pitchFamily="18" charset="0"/>
              </a:rPr>
              <a:t>kicker</a:t>
            </a:r>
            <a:r>
              <a:rPr lang="zh-CN" altLang="en-US" sz="2000" dirty="0">
                <a:solidFill>
                  <a:srgbClr val="FF0000"/>
                </a:solidFill>
                <a:latin typeface="微软雅黑" panose="020B0503020204020204" pitchFamily="34" charset="-122"/>
                <a:cs typeface="Times New Roman" panose="02020603050405020304" pitchFamily="18" charset="0"/>
              </a:rPr>
              <a:t>仍需解决的问题</a:t>
            </a:r>
            <a:endParaRPr lang="en-US" altLang="zh-CN" sz="2000" dirty="0">
              <a:solidFill>
                <a:srgbClr val="FF0000"/>
              </a:solidFill>
              <a:latin typeface="微软雅黑" panose="020B0503020204020204" pitchFamily="34" charset="-122"/>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当前研究只计算了</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电极损耗，没有考虑铁芯损耗和涡流损耗。</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真空内的设计需要考虑高压穿墙件的设计、功耗和冷却问题。</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需要考虑如何实现水穿墙。</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导体间的绝缘层需要考虑抗辐射问题，使用无机材料二氧化硅或者陶瓷喷涂等工艺？</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高频大电流工况下</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振动问题</a:t>
            </a:r>
            <a:endParaRPr lang="en-US" altLang="zh-C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32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16</a:t>
            </a:fld>
            <a:endParaRPr lang="zh-CN" altLang="en-US" dirty="0"/>
          </a:p>
        </p:txBody>
      </p:sp>
      <p:sp>
        <p:nvSpPr>
          <p:cNvPr id="5" name="内容占位符 4"/>
          <p:cNvSpPr>
            <a:spLocks noGrp="1"/>
          </p:cNvSpPr>
          <p:nvPr>
            <p:ph sz="quarter" idx="13"/>
          </p:nvPr>
        </p:nvSpPr>
        <p:spPr>
          <a:xfrm>
            <a:off x="1" y="1329893"/>
            <a:ext cx="7752183" cy="1912071"/>
          </a:xfrm>
        </p:spPr>
        <p:txBody>
          <a:bodyPr>
            <a:normAutofit/>
          </a:bodyPr>
          <a:lstStyle/>
          <a:p>
            <a:r>
              <a:rPr lang="en-US" altLang="zh-CN" dirty="0"/>
              <a:t>Square Wave Kicker System R&amp;D</a:t>
            </a:r>
            <a:endParaRPr lang="sv-SE" altLang="zh-CN" dirty="0"/>
          </a:p>
        </p:txBody>
      </p:sp>
    </p:spTree>
    <p:extLst>
      <p:ext uri="{BB962C8B-B14F-4D97-AF65-F5344CB8AC3E}">
        <p14:creationId xmlns:p14="http://schemas.microsoft.com/office/powerpoint/2010/main" val="320595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97100" y="142852"/>
            <a:ext cx="11032938" cy="725470"/>
          </a:xfrm>
        </p:spPr>
        <p:txBody>
          <a:bodyPr>
            <a:normAutofit/>
          </a:bodyPr>
          <a:lstStyle/>
          <a:p>
            <a:pPr algn="ctr"/>
            <a:r>
              <a:rPr lang="en-US" altLang="zh-CN" sz="4000" dirty="0">
                <a:solidFill>
                  <a:srgbClr val="C00000"/>
                </a:solidFill>
                <a:latin typeface="Arial" panose="020B0604020202020204" pitchFamily="34" charset="0"/>
                <a:ea typeface="+mj-ea"/>
                <a:cs typeface="Arial" panose="020B0604020202020204" pitchFamily="34" charset="0"/>
              </a:rPr>
              <a:t>Square Wave Kicker System</a:t>
            </a:r>
          </a:p>
        </p:txBody>
      </p:sp>
      <p:sp>
        <p:nvSpPr>
          <p:cNvPr id="12" name="内容占位符 1">
            <a:extLst>
              <a:ext uri="{FF2B5EF4-FFF2-40B4-BE49-F238E27FC236}">
                <a16:creationId xmlns:a16="http://schemas.microsoft.com/office/drawing/2014/main" id="{C41EE3E5-6D58-4214-BAFC-619D7074AEC3}"/>
              </a:ext>
            </a:extLst>
          </p:cNvPr>
          <p:cNvSpPr>
            <a:spLocks noGrp="1"/>
          </p:cNvSpPr>
          <p:nvPr>
            <p:ph idx="1"/>
          </p:nvPr>
        </p:nvSpPr>
        <p:spPr>
          <a:xfrm>
            <a:off x="360000" y="1188000"/>
            <a:ext cx="11268743" cy="4840303"/>
          </a:xfrm>
        </p:spPr>
        <p:txBody>
          <a:bodyPr>
            <a:normAutofit/>
          </a:bodyPr>
          <a:lstStyle/>
          <a:p>
            <a:pPr algn="just">
              <a:lnSpc>
                <a:spcPct val="128000"/>
              </a:lnSpc>
              <a:spcBef>
                <a:spcPts val="600"/>
              </a:spcBef>
              <a:spcAft>
                <a:spcPts val="0"/>
              </a:spcAft>
            </a:pP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磁铁脉冲波形为占空比为</a:t>
            </a:r>
            <a:r>
              <a:rPr lang="en-US" altLang="zh-CN" sz="1800" dirty="0">
                <a:latin typeface="Times New Roman" panose="02020603050405020304" pitchFamily="18" charset="0"/>
                <a:cs typeface="Times New Roman" panose="02020603050405020304" pitchFamily="18" charset="0"/>
              </a:rPr>
              <a:t>50%</a:t>
            </a:r>
            <a:r>
              <a:rPr lang="zh-CN" altLang="en-US" sz="1800" dirty="0">
                <a:latin typeface="Times New Roman" panose="02020603050405020304" pitchFamily="18" charset="0"/>
                <a:cs typeface="Times New Roman" panose="02020603050405020304" pitchFamily="18" charset="0"/>
              </a:rPr>
              <a:t>的方波，脉宽为</a:t>
            </a:r>
            <a:r>
              <a:rPr lang="en-US" altLang="zh-CN" sz="1800" dirty="0">
                <a:latin typeface="Times New Roman" panose="02020603050405020304" pitchFamily="18" charset="0"/>
                <a:cs typeface="Times New Roman" panose="02020603050405020304" pitchFamily="18" charset="0"/>
              </a:rPr>
              <a:t>165us</a:t>
            </a:r>
            <a:r>
              <a:rPr lang="zh-CN" altLang="en-US" sz="1800" dirty="0">
                <a:latin typeface="Times New Roman" panose="02020603050405020304" pitchFamily="18" charset="0"/>
                <a:cs typeface="Times New Roman" panose="02020603050405020304" pitchFamily="18" charset="0"/>
              </a:rPr>
              <a:t>，频率为</a:t>
            </a:r>
            <a:r>
              <a:rPr lang="en-US" altLang="zh-CN" sz="1800" dirty="0">
                <a:latin typeface="Times New Roman" panose="02020603050405020304" pitchFamily="18" charset="0"/>
                <a:cs typeface="Times New Roman" panose="02020603050405020304" pitchFamily="18" charset="0"/>
              </a:rPr>
              <a:t>3.03kHz</a:t>
            </a:r>
            <a:r>
              <a:rPr lang="zh-CN" altLang="en-US" sz="1800" dirty="0">
                <a:latin typeface="Times New Roman" panose="02020603050405020304" pitchFamily="18" charset="0"/>
                <a:cs typeface="Times New Roman" panose="02020603050405020304" pitchFamily="18" charset="0"/>
              </a:rPr>
              <a:t>。</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solidFill>
                  <a:srgbClr val="FF0000"/>
                </a:solidFill>
                <a:latin typeface="Times New Roman" panose="02020603050405020304" pitchFamily="18" charset="0"/>
                <a:cs typeface="Times New Roman" panose="02020603050405020304" pitchFamily="18" charset="0"/>
              </a:rPr>
              <a:t>多电平动态电源直接生成方波</a:t>
            </a:r>
            <a:endParaRPr lang="en-US" altLang="zh-CN" sz="1800" dirty="0">
              <a:solidFill>
                <a:srgbClr val="FF0000"/>
              </a:solidFill>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solidFill>
                  <a:srgbClr val="FF0000"/>
                </a:solidFill>
                <a:latin typeface="Times New Roman" panose="02020603050405020304" pitchFamily="18" charset="0"/>
                <a:cs typeface="Times New Roman" panose="02020603050405020304" pitchFamily="18" charset="0"/>
              </a:rPr>
              <a:t>基于直流源的高速固态开关斩波电路生成方波</a:t>
            </a:r>
            <a:endParaRPr lang="en-US" altLang="zh-CN" sz="1800" dirty="0">
              <a:solidFill>
                <a:srgbClr val="FF0000"/>
              </a:solidFill>
              <a:latin typeface="Times New Roman" panose="02020603050405020304" pitchFamily="18" charset="0"/>
              <a:cs typeface="Times New Roman" panose="02020603050405020304" pitchFamily="18" charset="0"/>
            </a:endParaRPr>
          </a:p>
          <a:p>
            <a:pPr marL="0" indent="0" algn="just">
              <a:lnSpc>
                <a:spcPct val="150000"/>
              </a:lnSpc>
              <a:spcBef>
                <a:spcPts val="600"/>
              </a:spcBef>
              <a:spcAft>
                <a:spcPts val="0"/>
              </a:spcAft>
              <a:buClr>
                <a:srgbClr val="FF0000"/>
              </a:buClr>
              <a:buNone/>
            </a:pPr>
            <a:endParaRPr lang="en-US" altLang="zh-CN" sz="1800" dirty="0">
              <a:latin typeface="微软雅黑" panose="020B0503020204020204" pitchFamily="34" charset="-122"/>
              <a:cs typeface="Times New Roman" panose="02020603050405020304" pitchFamily="18" charset="0"/>
            </a:endParaRPr>
          </a:p>
          <a:p>
            <a:pPr marL="0" indent="0" algn="just">
              <a:lnSpc>
                <a:spcPct val="150000"/>
              </a:lnSpc>
              <a:spcBef>
                <a:spcPts val="600"/>
              </a:spcBef>
              <a:spcAft>
                <a:spcPts val="0"/>
              </a:spcAft>
              <a:buClr>
                <a:srgbClr val="FF0000"/>
              </a:buClr>
              <a:buNone/>
            </a:pPr>
            <a:endParaRPr lang="en-US" altLang="zh-CN" sz="1800" dirty="0">
              <a:latin typeface="微软雅黑" panose="020B0503020204020204" pitchFamily="34" charset="-122"/>
              <a:cs typeface="Times New Roman" panose="02020603050405020304" pitchFamily="18" charset="0"/>
            </a:endParaRPr>
          </a:p>
        </p:txBody>
      </p:sp>
      <p:pic>
        <p:nvPicPr>
          <p:cNvPr id="64" name="图片 63">
            <a:extLst>
              <a:ext uri="{FF2B5EF4-FFF2-40B4-BE49-F238E27FC236}">
                <a16:creationId xmlns:a16="http://schemas.microsoft.com/office/drawing/2014/main" id="{AB620045-D226-40C8-9275-6A29DF23B38E}"/>
              </a:ext>
            </a:extLst>
          </p:cNvPr>
          <p:cNvPicPr>
            <a:picLocks noChangeAspect="1"/>
          </p:cNvPicPr>
          <p:nvPr/>
        </p:nvPicPr>
        <p:blipFill>
          <a:blip r:embed="rId3"/>
          <a:stretch>
            <a:fillRect/>
          </a:stretch>
        </p:blipFill>
        <p:spPr>
          <a:xfrm>
            <a:off x="6363075" y="2461915"/>
            <a:ext cx="4598935" cy="936104"/>
          </a:xfrm>
          <a:prstGeom prst="rect">
            <a:avLst/>
          </a:prstGeom>
        </p:spPr>
      </p:pic>
      <p:pic>
        <p:nvPicPr>
          <p:cNvPr id="79" name="图片 78">
            <a:extLst>
              <a:ext uri="{FF2B5EF4-FFF2-40B4-BE49-F238E27FC236}">
                <a16:creationId xmlns:a16="http://schemas.microsoft.com/office/drawing/2014/main" id="{29325339-D79C-4385-879B-912856E735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595"/>
          <a:stretch/>
        </p:blipFill>
        <p:spPr bwMode="auto">
          <a:xfrm>
            <a:off x="7780878" y="3436183"/>
            <a:ext cx="3600000" cy="1346246"/>
          </a:xfrm>
          <a:prstGeom prst="rect">
            <a:avLst/>
          </a:prstGeom>
          <a:noFill/>
        </p:spPr>
      </p:pic>
      <p:pic>
        <p:nvPicPr>
          <p:cNvPr id="82" name="图片 81">
            <a:extLst>
              <a:ext uri="{FF2B5EF4-FFF2-40B4-BE49-F238E27FC236}">
                <a16:creationId xmlns:a16="http://schemas.microsoft.com/office/drawing/2014/main" id="{4BF4262D-3052-4BF3-AE05-F3D528021A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7125" y="4947892"/>
            <a:ext cx="5400000" cy="1359635"/>
          </a:xfrm>
          <a:prstGeom prst="rect">
            <a:avLst/>
          </a:prstGeom>
          <a:noFill/>
        </p:spPr>
      </p:pic>
      <p:pic>
        <p:nvPicPr>
          <p:cNvPr id="84" name="图片 83">
            <a:extLst>
              <a:ext uri="{FF2B5EF4-FFF2-40B4-BE49-F238E27FC236}">
                <a16:creationId xmlns:a16="http://schemas.microsoft.com/office/drawing/2014/main" id="{BC86F317-8939-49A5-986A-BF13A5E22B03}"/>
              </a:ext>
            </a:extLst>
          </p:cNvPr>
          <p:cNvPicPr>
            <a:picLocks noChangeAspect="1"/>
          </p:cNvPicPr>
          <p:nvPr/>
        </p:nvPicPr>
        <p:blipFill>
          <a:blip r:embed="rId6"/>
          <a:stretch>
            <a:fillRect/>
          </a:stretch>
        </p:blipFill>
        <p:spPr>
          <a:xfrm>
            <a:off x="6051915" y="3508191"/>
            <a:ext cx="1548000" cy="1325454"/>
          </a:xfrm>
          <a:prstGeom prst="rect">
            <a:avLst/>
          </a:prstGeom>
        </p:spPr>
      </p:pic>
      <p:sp>
        <p:nvSpPr>
          <p:cNvPr id="88" name="矩形 87">
            <a:extLst>
              <a:ext uri="{FF2B5EF4-FFF2-40B4-BE49-F238E27FC236}">
                <a16:creationId xmlns:a16="http://schemas.microsoft.com/office/drawing/2014/main" id="{B279956F-0D00-4A2F-88E9-A6A784F7B803}"/>
              </a:ext>
            </a:extLst>
          </p:cNvPr>
          <p:cNvSpPr/>
          <p:nvPr/>
        </p:nvSpPr>
        <p:spPr>
          <a:xfrm>
            <a:off x="7985617" y="4614915"/>
            <a:ext cx="1851789" cy="246221"/>
          </a:xfrm>
          <a:prstGeom prst="rect">
            <a:avLst/>
          </a:prstGeom>
        </p:spPr>
        <p:txBody>
          <a:bodyPr wrap="none">
            <a:spAutoFit/>
          </a:bodyPr>
          <a:lstStyle/>
          <a:p>
            <a:r>
              <a:rPr lang="zh-CN" altLang="en-US" sz="1000" dirty="0">
                <a:solidFill>
                  <a:srgbClr val="FF0000"/>
                </a:solidFill>
                <a:latin typeface="Times New Roman" panose="02020603050405020304" pitchFamily="18" charset="0"/>
                <a:cs typeface="Times New Roman" panose="02020603050405020304" pitchFamily="18" charset="0"/>
              </a:rPr>
              <a:t>多电平动态电源直接生成方波</a:t>
            </a:r>
          </a:p>
        </p:txBody>
      </p:sp>
      <p:sp>
        <p:nvSpPr>
          <p:cNvPr id="89" name="矩形 88">
            <a:extLst>
              <a:ext uri="{FF2B5EF4-FFF2-40B4-BE49-F238E27FC236}">
                <a16:creationId xmlns:a16="http://schemas.microsoft.com/office/drawing/2014/main" id="{A34C3E81-E4B4-4F41-866E-9C49221085F3}"/>
              </a:ext>
            </a:extLst>
          </p:cNvPr>
          <p:cNvSpPr/>
          <p:nvPr/>
        </p:nvSpPr>
        <p:spPr>
          <a:xfrm>
            <a:off x="7985617" y="6135107"/>
            <a:ext cx="2749471" cy="246221"/>
          </a:xfrm>
          <a:prstGeom prst="rect">
            <a:avLst/>
          </a:prstGeom>
        </p:spPr>
        <p:txBody>
          <a:bodyPr wrap="none">
            <a:spAutoFit/>
          </a:bodyPr>
          <a:lstStyle/>
          <a:p>
            <a:r>
              <a:rPr lang="zh-CN" altLang="en-US" sz="1000" dirty="0">
                <a:solidFill>
                  <a:srgbClr val="FF0000"/>
                </a:solidFill>
                <a:latin typeface="Times New Roman" panose="02020603050405020304" pitchFamily="18" charset="0"/>
                <a:cs typeface="Times New Roman" panose="02020603050405020304" pitchFamily="18" charset="0"/>
              </a:rPr>
              <a:t>基于直流源的高速固态开关斩波电路生成方波</a:t>
            </a:r>
          </a:p>
        </p:txBody>
      </p:sp>
      <p:grpSp>
        <p:nvGrpSpPr>
          <p:cNvPr id="91" name="组合 90">
            <a:extLst>
              <a:ext uri="{FF2B5EF4-FFF2-40B4-BE49-F238E27FC236}">
                <a16:creationId xmlns:a16="http://schemas.microsoft.com/office/drawing/2014/main" id="{2054C6AC-1A70-4EE8-9457-1B58C5190408}"/>
              </a:ext>
            </a:extLst>
          </p:cNvPr>
          <p:cNvGrpSpPr/>
          <p:nvPr/>
        </p:nvGrpSpPr>
        <p:grpSpPr>
          <a:xfrm>
            <a:off x="525233" y="2636912"/>
            <a:ext cx="5322080" cy="3668470"/>
            <a:chOff x="525233" y="2780928"/>
            <a:chExt cx="5322080" cy="3668470"/>
          </a:xfrm>
        </p:grpSpPr>
        <p:grpSp>
          <p:nvGrpSpPr>
            <p:cNvPr id="86" name="组合 85">
              <a:extLst>
                <a:ext uri="{FF2B5EF4-FFF2-40B4-BE49-F238E27FC236}">
                  <a16:creationId xmlns:a16="http://schemas.microsoft.com/office/drawing/2014/main" id="{70C51DA7-22CD-4F00-9290-26C39710DFE7}"/>
                </a:ext>
              </a:extLst>
            </p:cNvPr>
            <p:cNvGrpSpPr/>
            <p:nvPr/>
          </p:nvGrpSpPr>
          <p:grpSpPr>
            <a:xfrm>
              <a:off x="525233" y="2780928"/>
              <a:ext cx="5222689" cy="3668470"/>
              <a:chOff x="6849974" y="2665195"/>
              <a:chExt cx="5222689" cy="3668470"/>
            </a:xfrm>
          </p:grpSpPr>
          <p:pic>
            <p:nvPicPr>
              <p:cNvPr id="10" name="图片 9">
                <a:extLst>
                  <a:ext uri="{FF2B5EF4-FFF2-40B4-BE49-F238E27FC236}">
                    <a16:creationId xmlns:a16="http://schemas.microsoft.com/office/drawing/2014/main" id="{67E10292-67B9-4333-8F41-A6723F1D5599}"/>
                  </a:ext>
                </a:extLst>
              </p:cNvPr>
              <p:cNvPicPr>
                <a:picLocks noChangeAspect="1"/>
              </p:cNvPicPr>
              <p:nvPr/>
            </p:nvPicPr>
            <p:blipFill>
              <a:blip r:embed="rId7"/>
              <a:stretch>
                <a:fillRect/>
              </a:stretch>
            </p:blipFill>
            <p:spPr>
              <a:xfrm>
                <a:off x="6861215" y="2665195"/>
                <a:ext cx="2670545" cy="2808000"/>
              </a:xfrm>
              <a:prstGeom prst="rect">
                <a:avLst/>
              </a:prstGeom>
            </p:spPr>
          </p:pic>
          <p:pic>
            <p:nvPicPr>
              <p:cNvPr id="85" name="图片 84">
                <a:extLst>
                  <a:ext uri="{FF2B5EF4-FFF2-40B4-BE49-F238E27FC236}">
                    <a16:creationId xmlns:a16="http://schemas.microsoft.com/office/drawing/2014/main" id="{8525A76A-6FF9-4B64-9ABA-0B0C257E4785}"/>
                  </a:ext>
                </a:extLst>
              </p:cNvPr>
              <p:cNvPicPr>
                <a:picLocks noChangeAspect="1"/>
              </p:cNvPicPr>
              <p:nvPr/>
            </p:nvPicPr>
            <p:blipFill>
              <a:blip r:embed="rId8"/>
              <a:stretch>
                <a:fillRect/>
              </a:stretch>
            </p:blipFill>
            <p:spPr>
              <a:xfrm>
                <a:off x="6849974" y="5515119"/>
                <a:ext cx="5222689" cy="818546"/>
              </a:xfrm>
              <a:prstGeom prst="rect">
                <a:avLst/>
              </a:prstGeom>
            </p:spPr>
          </p:pic>
        </p:grpSp>
        <p:pic>
          <p:nvPicPr>
            <p:cNvPr id="90" name="图片 89">
              <a:extLst>
                <a:ext uri="{FF2B5EF4-FFF2-40B4-BE49-F238E27FC236}">
                  <a16:creationId xmlns:a16="http://schemas.microsoft.com/office/drawing/2014/main" id="{BF7C54F3-B15B-4D4C-8AFA-404C7BE73EC0}"/>
                </a:ext>
              </a:extLst>
            </p:cNvPr>
            <p:cNvPicPr>
              <a:picLocks noChangeAspect="1"/>
            </p:cNvPicPr>
            <p:nvPr/>
          </p:nvPicPr>
          <p:blipFill>
            <a:blip r:embed="rId9"/>
            <a:stretch>
              <a:fillRect/>
            </a:stretch>
          </p:blipFill>
          <p:spPr>
            <a:xfrm>
              <a:off x="3235126" y="2790868"/>
              <a:ext cx="2612187" cy="2808000"/>
            </a:xfrm>
            <a:prstGeom prst="rect">
              <a:avLst/>
            </a:prstGeom>
          </p:spPr>
        </p:pic>
        <p:sp>
          <p:nvSpPr>
            <p:cNvPr id="87" name="乘号 86">
              <a:extLst>
                <a:ext uri="{FF2B5EF4-FFF2-40B4-BE49-F238E27FC236}">
                  <a16:creationId xmlns:a16="http://schemas.microsoft.com/office/drawing/2014/main" id="{0D37663F-B88C-4964-A876-B1F5131782AF}"/>
                </a:ext>
              </a:extLst>
            </p:cNvPr>
            <p:cNvSpPr/>
            <p:nvPr/>
          </p:nvSpPr>
          <p:spPr>
            <a:xfrm>
              <a:off x="2874891" y="5259012"/>
              <a:ext cx="601059" cy="537254"/>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14862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Square Wave Kicker System</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535584"/>
          </a:xfrm>
        </p:spPr>
        <p:txBody>
          <a:bodyPr>
            <a:no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利用常规的直流源进行供电，通过两条支路的切换在</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主回路形成方波，能够降低电源研发难度。</a:t>
            </a:r>
            <a:endParaRPr lang="en-US" altLang="zh-CN" sz="1800" dirty="0">
              <a:latin typeface="微软雅黑" panose="020B0503020204020204" pitchFamily="34" charset="-122"/>
              <a:cs typeface="Times New Roman" panose="02020603050405020304" pitchFamily="18" charset="0"/>
            </a:endParaRPr>
          </a:p>
          <a:p>
            <a:pPr algn="just">
              <a:lnSpc>
                <a:spcPct val="128000"/>
              </a:lnSpc>
              <a:spcBef>
                <a:spcPts val="600"/>
              </a:spcBef>
              <a:spcAft>
                <a:spcPts val="0"/>
              </a:spcAft>
            </a:pPr>
            <a:r>
              <a:rPr lang="zh-CN" altLang="en-US" sz="1800" dirty="0">
                <a:solidFill>
                  <a:srgbClr val="FF0000"/>
                </a:solidFill>
                <a:latin typeface="Times New Roman" panose="02020603050405020304" pitchFamily="18" charset="0"/>
                <a:cs typeface="Times New Roman" panose="02020603050405020304" pitchFamily="18" charset="0"/>
              </a:rPr>
              <a:t>由于</a:t>
            </a:r>
            <a:r>
              <a:rPr lang="en-US" altLang="zh-CN" sz="1800" dirty="0">
                <a:solidFill>
                  <a:srgbClr val="FF0000"/>
                </a:solidFill>
                <a:latin typeface="Times New Roman" panose="02020603050405020304" pitchFamily="18" charset="0"/>
                <a:cs typeface="Times New Roman" panose="02020603050405020304" pitchFamily="18" charset="0"/>
              </a:rPr>
              <a:t>kicker</a:t>
            </a:r>
            <a:r>
              <a:rPr lang="zh-CN" altLang="en-US" sz="1800" dirty="0">
                <a:solidFill>
                  <a:srgbClr val="FF0000"/>
                </a:solidFill>
                <a:latin typeface="Times New Roman" panose="02020603050405020304" pitchFamily="18" charset="0"/>
                <a:cs typeface="Times New Roman" panose="02020603050405020304" pitchFamily="18" charset="0"/>
              </a:rPr>
              <a:t>是感性负载，电流变化会在</a:t>
            </a:r>
            <a:r>
              <a:rPr lang="en-US" altLang="zh-CN" sz="1800" dirty="0">
                <a:solidFill>
                  <a:srgbClr val="FF0000"/>
                </a:solidFill>
                <a:latin typeface="Times New Roman" panose="02020603050405020304" pitchFamily="18" charset="0"/>
                <a:cs typeface="Times New Roman" panose="02020603050405020304" pitchFamily="18" charset="0"/>
              </a:rPr>
              <a:t>kicker</a:t>
            </a:r>
            <a:r>
              <a:rPr lang="zh-CN" altLang="en-US" sz="1800" dirty="0">
                <a:solidFill>
                  <a:srgbClr val="FF0000"/>
                </a:solidFill>
                <a:latin typeface="Times New Roman" panose="02020603050405020304" pitchFamily="18" charset="0"/>
                <a:cs typeface="Times New Roman" panose="02020603050405020304" pitchFamily="18" charset="0"/>
              </a:rPr>
              <a:t>两端感应出感生电动势，感生电压作用在电源两端，会增加直流源的功率需求，考虑在直流源两端增加滤波电路对感生电压进行吸收。</a:t>
            </a:r>
            <a:endParaRPr lang="en-US" altLang="zh-CN" sz="1800" dirty="0">
              <a:solidFill>
                <a:srgbClr val="FF0000"/>
              </a:solidFill>
              <a:latin typeface="Times New Roman" panose="02020603050405020304" pitchFamily="18" charset="0"/>
              <a:cs typeface="Times New Roman" panose="02020603050405020304" pitchFamily="18" charset="0"/>
            </a:endParaRPr>
          </a:p>
        </p:txBody>
      </p:sp>
      <p:grpSp>
        <p:nvGrpSpPr>
          <p:cNvPr id="18" name="组合 17">
            <a:extLst>
              <a:ext uri="{FF2B5EF4-FFF2-40B4-BE49-F238E27FC236}">
                <a16:creationId xmlns:a16="http://schemas.microsoft.com/office/drawing/2014/main" id="{1B2A905A-66C2-40FD-A7D6-BE938044ADA1}"/>
              </a:ext>
            </a:extLst>
          </p:cNvPr>
          <p:cNvGrpSpPr>
            <a:grpSpLocks noChangeAspect="1"/>
          </p:cNvGrpSpPr>
          <p:nvPr/>
        </p:nvGrpSpPr>
        <p:grpSpPr>
          <a:xfrm>
            <a:off x="797406" y="4458907"/>
            <a:ext cx="5064714" cy="2278454"/>
            <a:chOff x="415181" y="4509725"/>
            <a:chExt cx="4800600" cy="2159635"/>
          </a:xfrm>
        </p:grpSpPr>
        <p:pic>
          <p:nvPicPr>
            <p:cNvPr id="19" name="图片 18">
              <a:extLst>
                <a:ext uri="{FF2B5EF4-FFF2-40B4-BE49-F238E27FC236}">
                  <a16:creationId xmlns:a16="http://schemas.microsoft.com/office/drawing/2014/main" id="{EC06A9FF-8D2B-4B2E-9A30-2EB753E6085E}"/>
                </a:ext>
              </a:extLst>
            </p:cNvPr>
            <p:cNvPicPr>
              <a:picLocks noChangeAspect="1"/>
            </p:cNvPicPr>
            <p:nvPr/>
          </p:nvPicPr>
          <p:blipFill>
            <a:blip r:embed="rId3"/>
            <a:stretch>
              <a:fillRect/>
            </a:stretch>
          </p:blipFill>
          <p:spPr>
            <a:xfrm>
              <a:off x="415181" y="4509725"/>
              <a:ext cx="4800600" cy="2159635"/>
            </a:xfrm>
            <a:prstGeom prst="rect">
              <a:avLst/>
            </a:prstGeom>
          </p:spPr>
        </p:pic>
        <p:sp>
          <p:nvSpPr>
            <p:cNvPr id="20" name="矩形: 圆角 19">
              <a:extLst>
                <a:ext uri="{FF2B5EF4-FFF2-40B4-BE49-F238E27FC236}">
                  <a16:creationId xmlns:a16="http://schemas.microsoft.com/office/drawing/2014/main" id="{5F4ECF0D-8D50-4AC2-8685-206488436DE1}"/>
                </a:ext>
              </a:extLst>
            </p:cNvPr>
            <p:cNvSpPr/>
            <p:nvPr/>
          </p:nvSpPr>
          <p:spPr>
            <a:xfrm>
              <a:off x="2279576" y="5805264"/>
              <a:ext cx="789645" cy="504056"/>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Times New Roman" panose="02020603050405020304" pitchFamily="18" charset="0"/>
                <a:cs typeface="Times New Roman" panose="02020603050405020304" pitchFamily="18" charset="0"/>
              </a:endParaRPr>
            </a:p>
          </p:txBody>
        </p:sp>
      </p:grpSp>
      <p:pic>
        <p:nvPicPr>
          <p:cNvPr id="22" name="图片 21">
            <a:extLst>
              <a:ext uri="{FF2B5EF4-FFF2-40B4-BE49-F238E27FC236}">
                <a16:creationId xmlns:a16="http://schemas.microsoft.com/office/drawing/2014/main" id="{ED90B472-2CFF-426C-9563-F022DB3CF1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040" y="2564904"/>
            <a:ext cx="4536636" cy="2196000"/>
          </a:xfrm>
          <a:prstGeom prst="rect">
            <a:avLst/>
          </a:prstGeom>
          <a:noFill/>
        </p:spPr>
      </p:pic>
      <p:grpSp>
        <p:nvGrpSpPr>
          <p:cNvPr id="23" name="组合 22">
            <a:extLst>
              <a:ext uri="{FF2B5EF4-FFF2-40B4-BE49-F238E27FC236}">
                <a16:creationId xmlns:a16="http://schemas.microsoft.com/office/drawing/2014/main" id="{7806E57A-3CD8-4DC3-97A5-68FA0862566B}"/>
              </a:ext>
            </a:extLst>
          </p:cNvPr>
          <p:cNvGrpSpPr>
            <a:grpSpLocks noChangeAspect="1"/>
          </p:cNvGrpSpPr>
          <p:nvPr/>
        </p:nvGrpSpPr>
        <p:grpSpPr>
          <a:xfrm>
            <a:off x="6008186" y="4711163"/>
            <a:ext cx="5544458" cy="2052000"/>
            <a:chOff x="235941" y="956913"/>
            <a:chExt cx="12192000" cy="4512251"/>
          </a:xfrm>
        </p:grpSpPr>
        <p:pic>
          <p:nvPicPr>
            <p:cNvPr id="24" name="图片 23">
              <a:extLst>
                <a:ext uri="{FF2B5EF4-FFF2-40B4-BE49-F238E27FC236}">
                  <a16:creationId xmlns:a16="http://schemas.microsoft.com/office/drawing/2014/main" id="{B3ACF38B-7066-478E-A6ED-C192010996F1}"/>
                </a:ext>
              </a:extLst>
            </p:cNvPr>
            <p:cNvPicPr>
              <a:picLocks noChangeAspect="1"/>
            </p:cNvPicPr>
            <p:nvPr/>
          </p:nvPicPr>
          <p:blipFill>
            <a:blip r:embed="rId5"/>
            <a:stretch>
              <a:fillRect/>
            </a:stretch>
          </p:blipFill>
          <p:spPr>
            <a:xfrm>
              <a:off x="235941" y="956913"/>
              <a:ext cx="12192000" cy="4512251"/>
            </a:xfrm>
            <a:prstGeom prst="rect">
              <a:avLst/>
            </a:prstGeom>
          </p:spPr>
        </p:pic>
        <p:pic>
          <p:nvPicPr>
            <p:cNvPr id="25" name="图片 24">
              <a:extLst>
                <a:ext uri="{FF2B5EF4-FFF2-40B4-BE49-F238E27FC236}">
                  <a16:creationId xmlns:a16="http://schemas.microsoft.com/office/drawing/2014/main" id="{9815793A-BA0C-4B48-B646-9075E5485E67}"/>
                </a:ext>
              </a:extLst>
            </p:cNvPr>
            <p:cNvPicPr>
              <a:picLocks noChangeAspect="1"/>
            </p:cNvPicPr>
            <p:nvPr/>
          </p:nvPicPr>
          <p:blipFill>
            <a:blip r:embed="rId6"/>
            <a:stretch>
              <a:fillRect/>
            </a:stretch>
          </p:blipFill>
          <p:spPr>
            <a:xfrm>
              <a:off x="911424" y="3480830"/>
              <a:ext cx="10260000" cy="276049"/>
            </a:xfrm>
            <a:prstGeom prst="rect">
              <a:avLst/>
            </a:prstGeom>
          </p:spPr>
        </p:pic>
      </p:grpSp>
      <p:sp>
        <p:nvSpPr>
          <p:cNvPr id="26" name="椭圆 25">
            <a:extLst>
              <a:ext uri="{FF2B5EF4-FFF2-40B4-BE49-F238E27FC236}">
                <a16:creationId xmlns:a16="http://schemas.microsoft.com/office/drawing/2014/main" id="{3F5E8257-AEF8-47BC-8ED7-DE63ADA34C4A}"/>
              </a:ext>
            </a:extLst>
          </p:cNvPr>
          <p:cNvSpPr/>
          <p:nvPr/>
        </p:nvSpPr>
        <p:spPr>
          <a:xfrm>
            <a:off x="7025646" y="2680135"/>
            <a:ext cx="360040" cy="1944216"/>
          </a:xfrm>
          <a:prstGeom prst="ellipse">
            <a:avLst/>
          </a:prstGeom>
          <a:noFill/>
          <a:ln w="127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cxnSp>
        <p:nvCxnSpPr>
          <p:cNvPr id="27" name="直接箭头连接符 26">
            <a:extLst>
              <a:ext uri="{FF2B5EF4-FFF2-40B4-BE49-F238E27FC236}">
                <a16:creationId xmlns:a16="http://schemas.microsoft.com/office/drawing/2014/main" id="{B09ED301-C872-414F-9125-7A1193953113}"/>
              </a:ext>
            </a:extLst>
          </p:cNvPr>
          <p:cNvCxnSpPr>
            <a:cxnSpLocks/>
          </p:cNvCxnSpPr>
          <p:nvPr/>
        </p:nvCxnSpPr>
        <p:spPr>
          <a:xfrm>
            <a:off x="7205666" y="4630619"/>
            <a:ext cx="430979" cy="151369"/>
          </a:xfrm>
          <a:prstGeom prst="straightConnector1">
            <a:avLst/>
          </a:prstGeom>
          <a:ln>
            <a:solidFill>
              <a:srgbClr val="9933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26C490C6-C9B5-4BCE-823A-7E6DF34AC319}"/>
              </a:ext>
            </a:extLst>
          </p:cNvPr>
          <p:cNvCxnSpPr/>
          <p:nvPr/>
        </p:nvCxnSpPr>
        <p:spPr>
          <a:xfrm flipH="1" flipV="1">
            <a:off x="8560669" y="5414166"/>
            <a:ext cx="576064" cy="646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1C21B4B4-DDB4-43AA-826C-891B1BF03B3C}"/>
              </a:ext>
            </a:extLst>
          </p:cNvPr>
          <p:cNvCxnSpPr/>
          <p:nvPr/>
        </p:nvCxnSpPr>
        <p:spPr>
          <a:xfrm flipH="1" flipV="1">
            <a:off x="8492383" y="6055528"/>
            <a:ext cx="576064" cy="646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F35625F0-CF1D-441F-BA4C-B083039676BC}"/>
              </a:ext>
            </a:extLst>
          </p:cNvPr>
          <p:cNvSpPr txBox="1"/>
          <p:nvPr/>
        </p:nvSpPr>
        <p:spPr>
          <a:xfrm>
            <a:off x="9068447" y="5374751"/>
            <a:ext cx="1224137" cy="261610"/>
          </a:xfrm>
          <a:prstGeom prst="rect">
            <a:avLst/>
          </a:prstGeom>
          <a:noFill/>
        </p:spPr>
        <p:txBody>
          <a:bodyPr wrap="square" rtlCol="0">
            <a:spAutoFit/>
          </a:bodyPr>
          <a:lstStyle/>
          <a:p>
            <a:r>
              <a:rPr lang="zh-CN" altLang="en-US" sz="1100" dirty="0">
                <a:solidFill>
                  <a:srgbClr val="C00000"/>
                </a:solidFill>
                <a:latin typeface="Times New Roman" panose="02020603050405020304" pitchFamily="18" charset="0"/>
                <a:cs typeface="Times New Roman" panose="02020603050405020304" pitchFamily="18" charset="0"/>
              </a:rPr>
              <a:t>副回路开关电压</a:t>
            </a:r>
          </a:p>
        </p:txBody>
      </p:sp>
      <p:sp>
        <p:nvSpPr>
          <p:cNvPr id="32" name="文本框 31">
            <a:extLst>
              <a:ext uri="{FF2B5EF4-FFF2-40B4-BE49-F238E27FC236}">
                <a16:creationId xmlns:a16="http://schemas.microsoft.com/office/drawing/2014/main" id="{2AFB78B6-0AAB-4D90-87E4-1A4A096025E0}"/>
              </a:ext>
            </a:extLst>
          </p:cNvPr>
          <p:cNvSpPr txBox="1"/>
          <p:nvPr/>
        </p:nvSpPr>
        <p:spPr>
          <a:xfrm>
            <a:off x="8974701" y="5995677"/>
            <a:ext cx="1224137" cy="261610"/>
          </a:xfrm>
          <a:prstGeom prst="rect">
            <a:avLst/>
          </a:prstGeom>
          <a:noFill/>
        </p:spPr>
        <p:txBody>
          <a:bodyPr wrap="square" rtlCol="0">
            <a:spAutoFit/>
          </a:bodyPr>
          <a:lstStyle/>
          <a:p>
            <a:r>
              <a:rPr lang="zh-CN" altLang="en-US" sz="1100" dirty="0">
                <a:solidFill>
                  <a:srgbClr val="C00000"/>
                </a:solidFill>
                <a:latin typeface="Times New Roman" panose="02020603050405020304" pitchFamily="18" charset="0"/>
                <a:cs typeface="Times New Roman" panose="02020603050405020304" pitchFamily="18" charset="0"/>
              </a:rPr>
              <a:t>主回路开关电压</a:t>
            </a:r>
          </a:p>
        </p:txBody>
      </p:sp>
      <p:pic>
        <p:nvPicPr>
          <p:cNvPr id="33" name="图片 32">
            <a:extLst>
              <a:ext uri="{FF2B5EF4-FFF2-40B4-BE49-F238E27FC236}">
                <a16:creationId xmlns:a16="http://schemas.microsoft.com/office/drawing/2014/main" id="{391F3128-DB77-4F2B-A021-17CE4A6FC0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763" y="2700115"/>
            <a:ext cx="5400000" cy="1359635"/>
          </a:xfrm>
          <a:prstGeom prst="rect">
            <a:avLst/>
          </a:prstGeom>
          <a:noFill/>
        </p:spPr>
      </p:pic>
      <p:sp>
        <p:nvSpPr>
          <p:cNvPr id="34" name="矩形 33">
            <a:extLst>
              <a:ext uri="{FF2B5EF4-FFF2-40B4-BE49-F238E27FC236}">
                <a16:creationId xmlns:a16="http://schemas.microsoft.com/office/drawing/2014/main" id="{38E4D6EE-FF01-45CC-A18E-313E392C1AD8}"/>
              </a:ext>
            </a:extLst>
          </p:cNvPr>
          <p:cNvSpPr/>
          <p:nvPr/>
        </p:nvSpPr>
        <p:spPr>
          <a:xfrm>
            <a:off x="2594228" y="4013002"/>
            <a:ext cx="2749471" cy="246221"/>
          </a:xfrm>
          <a:prstGeom prst="rect">
            <a:avLst/>
          </a:prstGeom>
        </p:spPr>
        <p:txBody>
          <a:bodyPr wrap="none">
            <a:spAutoFit/>
          </a:bodyPr>
          <a:lstStyle/>
          <a:p>
            <a:r>
              <a:rPr lang="zh-CN" altLang="en-US" sz="1000" dirty="0">
                <a:solidFill>
                  <a:srgbClr val="FF0000"/>
                </a:solidFill>
                <a:latin typeface="Times New Roman" panose="02020603050405020304" pitchFamily="18" charset="0"/>
                <a:cs typeface="Times New Roman" panose="02020603050405020304" pitchFamily="18" charset="0"/>
              </a:rPr>
              <a:t>基于直流源的高速固态开关斩波电路生成方波</a:t>
            </a:r>
          </a:p>
        </p:txBody>
      </p:sp>
    </p:spTree>
    <p:extLst>
      <p:ext uri="{BB962C8B-B14F-4D97-AF65-F5344CB8AC3E}">
        <p14:creationId xmlns:p14="http://schemas.microsoft.com/office/powerpoint/2010/main" val="1284987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4307E9E9-5087-482B-B98A-E7D4ADB97F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02" y="2132856"/>
            <a:ext cx="4968552" cy="2310053"/>
          </a:xfrm>
          <a:prstGeom prst="rect">
            <a:avLst/>
          </a:prstGeom>
          <a:noFill/>
        </p:spPr>
      </p:pic>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Benchtop Circuit Experimental Verification</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411868"/>
          </a:xfrm>
        </p:spPr>
        <p:txBody>
          <a:bodyPr>
            <a:normAutofit/>
          </a:bodyPr>
          <a:lstStyle/>
          <a:p>
            <a:pPr algn="just">
              <a:lnSpc>
                <a:spcPct val="128000"/>
              </a:lnSpc>
              <a:spcBef>
                <a:spcPts val="600"/>
              </a:spcBef>
              <a:spcAft>
                <a:spcPts val="0"/>
              </a:spcAft>
            </a:pP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磁铁支路和空载支路上的端电压与仿真结果基本一致。</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直流源内部有滤波电路，感生电动势被吸收，直流源端电压较低，降为理论值的二十分之一。</a:t>
            </a:r>
            <a:endParaRPr lang="en-US" altLang="zh-CN" sz="1800" dirty="0">
              <a:latin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9244C404-CCF4-48B2-B5A8-622094741DF8}"/>
              </a:ext>
            </a:extLst>
          </p:cNvPr>
          <p:cNvGraphicFramePr>
            <a:graphicFrameLocks noGrp="1"/>
          </p:cNvGraphicFramePr>
          <p:nvPr>
            <p:extLst>
              <p:ext uri="{D42A27DB-BD31-4B8C-83A1-F6EECF244321}">
                <p14:modId xmlns:p14="http://schemas.microsoft.com/office/powerpoint/2010/main" val="3762123820"/>
              </p:ext>
            </p:extLst>
          </p:nvPr>
        </p:nvGraphicFramePr>
        <p:xfrm>
          <a:off x="6007529" y="3936579"/>
          <a:ext cx="2664000" cy="2520000"/>
        </p:xfrm>
        <a:graphic>
          <a:graphicData uri="http://schemas.openxmlformats.org/drawingml/2006/table">
            <a:tbl>
              <a:tblPr firstRow="1" bandRow="1">
                <a:tableStyleId>{5C22544A-7EE6-4342-B048-85BDC9FD1C3A}</a:tableStyleId>
              </a:tblPr>
              <a:tblGrid>
                <a:gridCol w="684000">
                  <a:extLst>
                    <a:ext uri="{9D8B030D-6E8A-4147-A177-3AD203B41FA5}">
                      <a16:colId xmlns:a16="http://schemas.microsoft.com/office/drawing/2014/main" val="2529721638"/>
                    </a:ext>
                  </a:extLst>
                </a:gridCol>
                <a:gridCol w="396000">
                  <a:extLst>
                    <a:ext uri="{9D8B030D-6E8A-4147-A177-3AD203B41FA5}">
                      <a16:colId xmlns:a16="http://schemas.microsoft.com/office/drawing/2014/main" val="4077769401"/>
                    </a:ext>
                  </a:extLst>
                </a:gridCol>
                <a:gridCol w="396000">
                  <a:extLst>
                    <a:ext uri="{9D8B030D-6E8A-4147-A177-3AD203B41FA5}">
                      <a16:colId xmlns:a16="http://schemas.microsoft.com/office/drawing/2014/main" val="2585377290"/>
                    </a:ext>
                  </a:extLst>
                </a:gridCol>
                <a:gridCol w="396000">
                  <a:extLst>
                    <a:ext uri="{9D8B030D-6E8A-4147-A177-3AD203B41FA5}">
                      <a16:colId xmlns:a16="http://schemas.microsoft.com/office/drawing/2014/main" val="41413220"/>
                    </a:ext>
                  </a:extLst>
                </a:gridCol>
                <a:gridCol w="396000">
                  <a:extLst>
                    <a:ext uri="{9D8B030D-6E8A-4147-A177-3AD203B41FA5}">
                      <a16:colId xmlns:a16="http://schemas.microsoft.com/office/drawing/2014/main" val="1374253973"/>
                    </a:ext>
                  </a:extLst>
                </a:gridCol>
                <a:gridCol w="396000">
                  <a:extLst>
                    <a:ext uri="{9D8B030D-6E8A-4147-A177-3AD203B41FA5}">
                      <a16:colId xmlns:a16="http://schemas.microsoft.com/office/drawing/2014/main" val="3650875048"/>
                    </a:ext>
                  </a:extLst>
                </a:gridCol>
              </a:tblGrid>
              <a:tr h="504000">
                <a:tc>
                  <a:txBody>
                    <a:bodyPr/>
                    <a:lstStyle/>
                    <a:p>
                      <a:pPr algn="ctr" fontAlgn="t"/>
                      <a:r>
                        <a:rPr lang="zh-CN" altLang="en-US" sz="1000" u="none" strike="noStrike" dirty="0">
                          <a:effectLst/>
                          <a:latin typeface="TImes new roma"/>
                        </a:rPr>
                        <a:t>          </a:t>
                      </a:r>
                      <a:endParaRPr lang="en-US" altLang="zh-CN" sz="1000" u="none" strike="noStrike" dirty="0">
                        <a:effectLst/>
                        <a:latin typeface="TImes new roma"/>
                      </a:endParaRPr>
                    </a:p>
                  </a:txBody>
                  <a:tcPr marL="4763" marR="4763" marT="4763" marB="0" anchor="ctr">
                    <a:lnTlToBr w="6350" cap="flat" cmpd="sng" algn="ctr">
                      <a:solidFill>
                        <a:schemeClr val="tx1"/>
                      </a:solidFill>
                      <a:prstDash val="solid"/>
                      <a:round/>
                      <a:headEnd type="none" w="med" len="med"/>
                      <a:tailEnd type="none" w="med" len="med"/>
                    </a:lnTlToBr>
                  </a:tcPr>
                </a:tc>
                <a:tc>
                  <a:txBody>
                    <a:bodyPr/>
                    <a:lstStyle/>
                    <a:p>
                      <a:pPr algn="ctr" rtl="0" fontAlgn="ctr"/>
                      <a:r>
                        <a:rPr lang="en-US" sz="1000" b="0" u="none" strike="noStrike" dirty="0">
                          <a:effectLst/>
                          <a:latin typeface="TImes new roma"/>
                        </a:rPr>
                        <a:t>5A</a:t>
                      </a:r>
                      <a:endParaRPr lang="en-US" sz="1000" b="0" i="0" u="none" strike="noStrike" dirty="0">
                        <a:solidFill>
                          <a:srgbClr val="FFFFFF"/>
                        </a:solidFill>
                        <a:effectLst/>
                        <a:latin typeface="TImes new roma"/>
                        <a:ea typeface="等线" panose="02010600030101010101" pitchFamily="2" charset="-122"/>
                      </a:endParaRPr>
                    </a:p>
                  </a:txBody>
                  <a:tcPr marL="4763" marR="4763" marT="4763" marB="0" anchor="ctr"/>
                </a:tc>
                <a:tc>
                  <a:txBody>
                    <a:bodyPr/>
                    <a:lstStyle/>
                    <a:p>
                      <a:pPr algn="ctr" rtl="0" fontAlgn="ctr"/>
                      <a:r>
                        <a:rPr lang="en-US" sz="1000" b="0" u="none" strike="noStrike" dirty="0">
                          <a:effectLst/>
                          <a:latin typeface="TImes new roma"/>
                        </a:rPr>
                        <a:t>10A</a:t>
                      </a:r>
                      <a:endParaRPr lang="en-US" sz="1000" b="0" i="0" u="none" strike="noStrike" dirty="0">
                        <a:solidFill>
                          <a:srgbClr val="FFFFFF"/>
                        </a:solidFill>
                        <a:effectLst/>
                        <a:latin typeface="TImes new roma"/>
                        <a:ea typeface="等线" panose="02010600030101010101" pitchFamily="2" charset="-122"/>
                      </a:endParaRPr>
                    </a:p>
                  </a:txBody>
                  <a:tcPr marL="4763" marR="4763" marT="4763" marB="0" anchor="ctr"/>
                </a:tc>
                <a:tc>
                  <a:txBody>
                    <a:bodyPr/>
                    <a:lstStyle/>
                    <a:p>
                      <a:pPr algn="ctr" rtl="0" fontAlgn="ctr"/>
                      <a:r>
                        <a:rPr lang="en-US" sz="1000" b="0" u="none" strike="noStrike" dirty="0">
                          <a:effectLst/>
                          <a:latin typeface="TImes new roma"/>
                        </a:rPr>
                        <a:t>20A</a:t>
                      </a:r>
                      <a:endParaRPr lang="en-US" sz="1000" b="0" i="0" u="none" strike="noStrike" dirty="0">
                        <a:solidFill>
                          <a:srgbClr val="FFFFFF"/>
                        </a:solidFill>
                        <a:effectLst/>
                        <a:latin typeface="TImes new roma"/>
                        <a:ea typeface="等线" panose="02010600030101010101" pitchFamily="2" charset="-122"/>
                      </a:endParaRPr>
                    </a:p>
                  </a:txBody>
                  <a:tcPr marL="4763" marR="4763" marT="4763" marB="0" anchor="ctr"/>
                </a:tc>
                <a:tc>
                  <a:txBody>
                    <a:bodyPr/>
                    <a:lstStyle/>
                    <a:p>
                      <a:pPr algn="ctr" rtl="0" fontAlgn="ctr"/>
                      <a:r>
                        <a:rPr lang="en-US" sz="1000" b="0" u="none" strike="noStrike" dirty="0">
                          <a:effectLst/>
                          <a:latin typeface="TImes new roma"/>
                        </a:rPr>
                        <a:t>25A</a:t>
                      </a:r>
                      <a:endParaRPr lang="en-US" sz="1000" b="0" i="0" u="none" strike="noStrike" dirty="0">
                        <a:solidFill>
                          <a:srgbClr val="FFFFFF"/>
                        </a:solidFill>
                        <a:effectLst/>
                        <a:latin typeface="TImes new roma"/>
                        <a:ea typeface="等线" panose="02010600030101010101" pitchFamily="2" charset="-122"/>
                      </a:endParaRPr>
                    </a:p>
                  </a:txBody>
                  <a:tcPr marL="4763" marR="4763" marT="4763" marB="0" anchor="ctr"/>
                </a:tc>
                <a:tc>
                  <a:txBody>
                    <a:bodyPr/>
                    <a:lstStyle/>
                    <a:p>
                      <a:pPr algn="ctr" rtl="0" fontAlgn="ctr"/>
                      <a:r>
                        <a:rPr lang="en-US" sz="1000" b="0" u="none" strike="noStrike" dirty="0">
                          <a:effectLst/>
                          <a:latin typeface="TImes new roma"/>
                        </a:rPr>
                        <a:t>40A</a:t>
                      </a:r>
                      <a:endParaRPr lang="en-US" sz="1000" b="0" i="0" u="none" strike="noStrike" dirty="0">
                        <a:solidFill>
                          <a:srgbClr val="FFFFFF"/>
                        </a:solidFill>
                        <a:effectLst/>
                        <a:latin typeface="TImes new roma"/>
                        <a:ea typeface="等线" panose="02010600030101010101" pitchFamily="2" charset="-122"/>
                      </a:endParaRPr>
                    </a:p>
                  </a:txBody>
                  <a:tcPr marL="4763" marR="4763" marT="4763" marB="0" anchor="ctr"/>
                </a:tc>
                <a:extLst>
                  <a:ext uri="{0D108BD9-81ED-4DB2-BD59-A6C34878D82A}">
                    <a16:rowId xmlns:a16="http://schemas.microsoft.com/office/drawing/2014/main" val="1408523900"/>
                  </a:ext>
                </a:extLst>
              </a:tr>
              <a:tr h="504000">
                <a:tc>
                  <a:txBody>
                    <a:bodyPr/>
                    <a:lstStyle/>
                    <a:p>
                      <a:pPr algn="ctr" rtl="0" fontAlgn="ctr"/>
                      <a:r>
                        <a:rPr lang="zh-CN" altLang="en-US" sz="1000" u="none" strike="noStrike" dirty="0">
                          <a:effectLst/>
                          <a:latin typeface="TImes new roma"/>
                        </a:rPr>
                        <a:t>磁铁支路</a:t>
                      </a:r>
                      <a:endParaRPr lang="en-US" altLang="zh-CN" sz="1000" u="none" strike="noStrike" dirty="0">
                        <a:effectLst/>
                        <a:latin typeface="TImes new roma"/>
                      </a:endParaRPr>
                    </a:p>
                    <a:p>
                      <a:pPr algn="ctr" rtl="0" fontAlgn="ctr"/>
                      <a:r>
                        <a:rPr lang="zh-CN" altLang="en-US" sz="1000" u="none" strike="noStrike" dirty="0">
                          <a:effectLst/>
                          <a:latin typeface="TImes new roma"/>
                        </a:rPr>
                        <a:t>端电压</a:t>
                      </a:r>
                      <a:r>
                        <a:rPr lang="en-US" altLang="zh-CN" sz="1000" u="none" strike="noStrike" dirty="0">
                          <a:effectLst/>
                          <a:latin typeface="TImes new roma"/>
                        </a:rPr>
                        <a:t>/</a:t>
                      </a:r>
                      <a:r>
                        <a:rPr lang="en-US" sz="1000" u="none" strike="noStrike" dirty="0">
                          <a:effectLst/>
                          <a:latin typeface="TImes new roma"/>
                        </a:rPr>
                        <a:t>V</a:t>
                      </a:r>
                      <a:endParaRPr lang="en-US"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36.8</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82</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168</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200</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a:effectLst/>
                          <a:latin typeface="TImes new roma"/>
                        </a:rPr>
                        <a:t>308</a:t>
                      </a:r>
                      <a:endParaRPr lang="en-US" altLang="zh-CN" sz="1000" b="0" i="0" u="none" strike="noStrike">
                        <a:solidFill>
                          <a:srgbClr val="000000"/>
                        </a:solidFill>
                        <a:effectLst/>
                        <a:latin typeface="TImes new roma"/>
                        <a:ea typeface="等线" panose="02010600030101010101" pitchFamily="2" charset="-122"/>
                      </a:endParaRPr>
                    </a:p>
                  </a:txBody>
                  <a:tcPr marL="4763" marR="4763" marT="4763" marB="0" anchor="ctr"/>
                </a:tc>
                <a:extLst>
                  <a:ext uri="{0D108BD9-81ED-4DB2-BD59-A6C34878D82A}">
                    <a16:rowId xmlns:a16="http://schemas.microsoft.com/office/drawing/2014/main" val="3074877253"/>
                  </a:ext>
                </a:extLst>
              </a:tr>
              <a:tr h="504000">
                <a:tc>
                  <a:txBody>
                    <a:bodyPr/>
                    <a:lstStyle/>
                    <a:p>
                      <a:pPr algn="ctr" rtl="0" fontAlgn="ctr"/>
                      <a:r>
                        <a:rPr lang="zh-CN" altLang="en-US" sz="1000" u="none" strike="noStrike" dirty="0">
                          <a:effectLst/>
                          <a:latin typeface="TImes new roma"/>
                        </a:rPr>
                        <a:t>空载支路</a:t>
                      </a:r>
                      <a:endParaRPr lang="en-US" altLang="zh-CN" sz="1000" u="none" strike="noStrike" dirty="0">
                        <a:effectLst/>
                        <a:latin typeface="TImes new roma"/>
                      </a:endParaRPr>
                    </a:p>
                    <a:p>
                      <a:pPr algn="ctr" rtl="0" fontAlgn="ctr"/>
                      <a:r>
                        <a:rPr lang="zh-CN" altLang="en-US" sz="1000" u="none" strike="noStrike" dirty="0">
                          <a:effectLst/>
                          <a:latin typeface="TImes new roma"/>
                        </a:rPr>
                        <a:t>端电压</a:t>
                      </a:r>
                      <a:r>
                        <a:rPr lang="en-US" altLang="zh-CN" sz="1000" u="none" strike="noStrike" dirty="0">
                          <a:effectLst/>
                          <a:latin typeface="TImes new roma"/>
                        </a:rPr>
                        <a:t>/V</a:t>
                      </a:r>
                      <a:endParaRPr lang="en-US" altLang="zh-CN" sz="1000" b="0" i="0" u="none" strike="noStrike" dirty="0">
                        <a:solidFill>
                          <a:srgbClr val="000000"/>
                        </a:solidFill>
                        <a:effectLst/>
                        <a:latin typeface="TImes new roma"/>
                        <a:ea typeface="微软雅黑" panose="020B0503020204020204" pitchFamily="34" charset="-122"/>
                      </a:endParaRPr>
                    </a:p>
                  </a:txBody>
                  <a:tcPr marL="4763" marR="4763" marT="4763" marB="0" anchor="ctr"/>
                </a:tc>
                <a:tc>
                  <a:txBody>
                    <a:bodyPr/>
                    <a:lstStyle/>
                    <a:p>
                      <a:pPr algn="ctr" rtl="0" fontAlgn="ctr"/>
                      <a:r>
                        <a:rPr lang="en-US" altLang="zh-CN" sz="1000" u="none" strike="noStrike">
                          <a:effectLst/>
                          <a:latin typeface="TImes new roma"/>
                        </a:rPr>
                        <a:t>35.2</a:t>
                      </a:r>
                      <a:endParaRPr lang="en-US" altLang="zh-CN" sz="1000" b="0" i="0" u="none" strike="noStrike">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82</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160</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188</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a:effectLst/>
                          <a:latin typeface="TImes new roma"/>
                        </a:rPr>
                        <a:t>280</a:t>
                      </a:r>
                      <a:endParaRPr lang="en-US" altLang="zh-CN" sz="1000" b="0" i="0" u="none" strike="noStrike">
                        <a:solidFill>
                          <a:srgbClr val="000000"/>
                        </a:solidFill>
                        <a:effectLst/>
                        <a:latin typeface="TImes new roma"/>
                        <a:ea typeface="等线" panose="02010600030101010101" pitchFamily="2" charset="-122"/>
                      </a:endParaRPr>
                    </a:p>
                  </a:txBody>
                  <a:tcPr marL="4763" marR="4763" marT="4763" marB="0" anchor="ctr"/>
                </a:tc>
                <a:extLst>
                  <a:ext uri="{0D108BD9-81ED-4DB2-BD59-A6C34878D82A}">
                    <a16:rowId xmlns:a16="http://schemas.microsoft.com/office/drawing/2014/main" val="2741452658"/>
                  </a:ext>
                </a:extLst>
              </a:tr>
              <a:tr h="504000">
                <a:tc>
                  <a:txBody>
                    <a:bodyPr/>
                    <a:lstStyle/>
                    <a:p>
                      <a:pPr algn="ctr" rtl="0" fontAlgn="ctr"/>
                      <a:r>
                        <a:rPr lang="zh-CN" altLang="en-US" sz="1000" u="none" strike="noStrike" dirty="0">
                          <a:effectLst/>
                          <a:latin typeface="TImes new roma"/>
                        </a:rPr>
                        <a:t>直流源</a:t>
                      </a:r>
                      <a:endParaRPr lang="en-US" altLang="zh-CN" sz="1000" u="none" strike="noStrike" dirty="0">
                        <a:effectLst/>
                        <a:latin typeface="TImes new roma"/>
                      </a:endParaRPr>
                    </a:p>
                    <a:p>
                      <a:pPr algn="ctr" rtl="0" fontAlgn="ctr"/>
                      <a:r>
                        <a:rPr lang="zh-CN" altLang="en-US" sz="1000" u="none" strike="noStrike" dirty="0">
                          <a:effectLst/>
                          <a:latin typeface="TImes new roma"/>
                        </a:rPr>
                        <a:t>端电压</a:t>
                      </a:r>
                      <a:r>
                        <a:rPr lang="en-US" altLang="zh-CN" sz="1000" u="none" strike="noStrike" dirty="0">
                          <a:effectLst/>
                          <a:latin typeface="TImes new roma"/>
                        </a:rPr>
                        <a:t>/V</a:t>
                      </a:r>
                      <a:endParaRPr lang="en-US" altLang="zh-CN" sz="1000" b="0" i="0" u="none" strike="noStrike" dirty="0">
                        <a:solidFill>
                          <a:srgbClr val="000000"/>
                        </a:solidFill>
                        <a:effectLst/>
                        <a:latin typeface="TImes new roma"/>
                        <a:ea typeface="微软雅黑" panose="020B0503020204020204" pitchFamily="34" charset="-122"/>
                      </a:endParaRPr>
                    </a:p>
                  </a:txBody>
                  <a:tcPr marL="4763" marR="4763" marT="4763" marB="0" anchor="ctr"/>
                </a:tc>
                <a:tc>
                  <a:txBody>
                    <a:bodyPr/>
                    <a:lstStyle/>
                    <a:p>
                      <a:pPr algn="ctr" rtl="0" fontAlgn="ctr"/>
                      <a:r>
                        <a:rPr lang="en-US" altLang="zh-CN" sz="1000" u="none" strike="noStrike">
                          <a:effectLst/>
                          <a:latin typeface="TImes new roma"/>
                        </a:rPr>
                        <a:t>2.4</a:t>
                      </a:r>
                      <a:endParaRPr lang="en-US" altLang="zh-CN" sz="1000" b="0" i="0" u="none" strike="noStrike">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4.2</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7.3</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9.4</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14.8</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extLst>
                  <a:ext uri="{0D108BD9-81ED-4DB2-BD59-A6C34878D82A}">
                    <a16:rowId xmlns:a16="http://schemas.microsoft.com/office/drawing/2014/main" val="3408508356"/>
                  </a:ext>
                </a:extLst>
              </a:tr>
              <a:tr h="504000">
                <a:tc>
                  <a:txBody>
                    <a:bodyPr/>
                    <a:lstStyle/>
                    <a:p>
                      <a:pPr algn="ctr" rtl="0" fontAlgn="ctr"/>
                      <a:r>
                        <a:rPr lang="zh-CN" altLang="en-US" sz="1000" u="none" strike="noStrike" dirty="0">
                          <a:effectLst/>
                          <a:latin typeface="TImes new roma"/>
                        </a:rPr>
                        <a:t>仿真端</a:t>
                      </a:r>
                      <a:endParaRPr lang="en-US" altLang="zh-CN" sz="1000" u="none" strike="noStrike" dirty="0">
                        <a:effectLst/>
                        <a:latin typeface="TImes new roma"/>
                      </a:endParaRPr>
                    </a:p>
                    <a:p>
                      <a:pPr algn="ctr" rtl="0" fontAlgn="ctr"/>
                      <a:r>
                        <a:rPr lang="zh-CN" altLang="en-US" sz="1000" u="none" strike="noStrike" dirty="0">
                          <a:effectLst/>
                          <a:latin typeface="TImes new roma"/>
                        </a:rPr>
                        <a:t>电压</a:t>
                      </a:r>
                      <a:r>
                        <a:rPr lang="en-US" altLang="zh-CN" sz="1000" u="none" strike="noStrike" dirty="0">
                          <a:effectLst/>
                          <a:latin typeface="TImes new roma"/>
                        </a:rPr>
                        <a:t>/</a:t>
                      </a:r>
                      <a:r>
                        <a:rPr lang="en-US" sz="1000" u="none" strike="noStrike" dirty="0">
                          <a:effectLst/>
                          <a:latin typeface="TImes new roma"/>
                        </a:rPr>
                        <a:t>V</a:t>
                      </a:r>
                      <a:endParaRPr lang="en-US" sz="1000" b="0" i="0" u="none" strike="noStrike" dirty="0">
                        <a:solidFill>
                          <a:srgbClr val="000000"/>
                        </a:solidFill>
                        <a:effectLst/>
                        <a:latin typeface="TImes new roma"/>
                        <a:ea typeface="微软雅黑" panose="020B0503020204020204" pitchFamily="34" charset="-122"/>
                      </a:endParaRPr>
                    </a:p>
                  </a:txBody>
                  <a:tcPr marL="4763" marR="4763" marT="4763" marB="0" anchor="ctr"/>
                </a:tc>
                <a:tc>
                  <a:txBody>
                    <a:bodyPr/>
                    <a:lstStyle/>
                    <a:p>
                      <a:pPr algn="ctr" rtl="0" fontAlgn="ctr"/>
                      <a:r>
                        <a:rPr lang="en-US" altLang="zh-CN" sz="1000" u="none" strike="noStrike">
                          <a:effectLst/>
                          <a:latin typeface="TImes new roma"/>
                        </a:rPr>
                        <a:t>35.5</a:t>
                      </a:r>
                      <a:endParaRPr lang="en-US" altLang="zh-CN" sz="1000" b="0" i="0" u="none" strike="noStrike">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a:effectLst/>
                          <a:latin typeface="TImes new roma"/>
                        </a:rPr>
                        <a:t>71</a:t>
                      </a:r>
                      <a:endParaRPr lang="en-US" altLang="zh-CN" sz="1000" b="0" i="0" u="none" strike="noStrike">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142</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177</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tc>
                  <a:txBody>
                    <a:bodyPr/>
                    <a:lstStyle/>
                    <a:p>
                      <a:pPr algn="ctr" rtl="0" fontAlgn="ctr"/>
                      <a:r>
                        <a:rPr lang="en-US" altLang="zh-CN" sz="1000" u="none" strike="noStrike" dirty="0">
                          <a:effectLst/>
                          <a:latin typeface="TImes new roma"/>
                        </a:rPr>
                        <a:t>284</a:t>
                      </a:r>
                      <a:endParaRPr lang="en-US" altLang="zh-CN" sz="1000" b="0" i="0" u="none" strike="noStrike" dirty="0">
                        <a:solidFill>
                          <a:srgbClr val="000000"/>
                        </a:solidFill>
                        <a:effectLst/>
                        <a:latin typeface="TImes new roma"/>
                        <a:ea typeface="等线" panose="02010600030101010101" pitchFamily="2" charset="-122"/>
                      </a:endParaRPr>
                    </a:p>
                  </a:txBody>
                  <a:tcPr marL="4763" marR="4763" marT="4763" marB="0" anchor="ctr"/>
                </a:tc>
                <a:extLst>
                  <a:ext uri="{0D108BD9-81ED-4DB2-BD59-A6C34878D82A}">
                    <a16:rowId xmlns:a16="http://schemas.microsoft.com/office/drawing/2014/main" val="3869153507"/>
                  </a:ext>
                </a:extLst>
              </a:tr>
            </a:tbl>
          </a:graphicData>
        </a:graphic>
      </p:graphicFrame>
      <p:pic>
        <p:nvPicPr>
          <p:cNvPr id="37" name="图片 36">
            <a:extLst>
              <a:ext uri="{FF2B5EF4-FFF2-40B4-BE49-F238E27FC236}">
                <a16:creationId xmlns:a16="http://schemas.microsoft.com/office/drawing/2014/main" id="{E34C482C-BDD0-46FC-82CB-7643C879AFEA}"/>
              </a:ext>
            </a:extLst>
          </p:cNvPr>
          <p:cNvPicPr/>
          <p:nvPr/>
        </p:nvPicPr>
        <p:blipFill rotWithShape="1">
          <a:blip r:embed="rId4" cstate="print">
            <a:extLst>
              <a:ext uri="{28A0092B-C50C-407E-A947-70E740481C1C}">
                <a14:useLocalDpi xmlns:a14="http://schemas.microsoft.com/office/drawing/2010/main" val="0"/>
              </a:ext>
            </a:extLst>
          </a:blip>
          <a:srcRect l="8399" t="8961" r="12296" b="5541"/>
          <a:stretch/>
        </p:blipFill>
        <p:spPr bwMode="auto">
          <a:xfrm>
            <a:off x="8760296" y="3846563"/>
            <a:ext cx="3169417" cy="2786326"/>
          </a:xfrm>
          <a:prstGeom prst="rect">
            <a:avLst/>
          </a:prstGeom>
          <a:noFill/>
          <a:ln>
            <a:noFill/>
          </a:ln>
          <a:extLst>
            <a:ext uri="{53640926-AAD7-44D8-BBD7-CCE9431645EC}">
              <a14:shadowObscured xmlns:a14="http://schemas.microsoft.com/office/drawing/2010/main"/>
            </a:ext>
          </a:extLst>
        </p:spPr>
      </p:pic>
      <p:grpSp>
        <p:nvGrpSpPr>
          <p:cNvPr id="4" name="组合 3">
            <a:extLst>
              <a:ext uri="{FF2B5EF4-FFF2-40B4-BE49-F238E27FC236}">
                <a16:creationId xmlns:a16="http://schemas.microsoft.com/office/drawing/2014/main" id="{ED393E02-0BEC-4965-87C6-5C76AC311240}"/>
              </a:ext>
            </a:extLst>
          </p:cNvPr>
          <p:cNvGrpSpPr/>
          <p:nvPr/>
        </p:nvGrpSpPr>
        <p:grpSpPr>
          <a:xfrm>
            <a:off x="547702" y="4303277"/>
            <a:ext cx="5106253" cy="2228523"/>
            <a:chOff x="365267" y="4468364"/>
            <a:chExt cx="5106253" cy="2228523"/>
          </a:xfrm>
        </p:grpSpPr>
        <p:pic>
          <p:nvPicPr>
            <p:cNvPr id="35" name="图片 34">
              <a:extLst>
                <a:ext uri="{FF2B5EF4-FFF2-40B4-BE49-F238E27FC236}">
                  <a16:creationId xmlns:a16="http://schemas.microsoft.com/office/drawing/2014/main" id="{FFA3C421-131D-4E85-AE19-72D3D2607E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67" y="4502625"/>
              <a:ext cx="3193471" cy="2160000"/>
            </a:xfrm>
            <a:prstGeom prst="rect">
              <a:avLst/>
            </a:prstGeom>
            <a:noFill/>
          </p:spPr>
        </p:pic>
        <p:grpSp>
          <p:nvGrpSpPr>
            <p:cNvPr id="3" name="组合 2">
              <a:extLst>
                <a:ext uri="{FF2B5EF4-FFF2-40B4-BE49-F238E27FC236}">
                  <a16:creationId xmlns:a16="http://schemas.microsoft.com/office/drawing/2014/main" id="{236ED00F-CBE9-46F5-9E98-DD18D82253C1}"/>
                </a:ext>
              </a:extLst>
            </p:cNvPr>
            <p:cNvGrpSpPr>
              <a:grpSpLocks noChangeAspect="1"/>
            </p:cNvGrpSpPr>
            <p:nvPr/>
          </p:nvGrpSpPr>
          <p:grpSpPr>
            <a:xfrm>
              <a:off x="3568411" y="4468364"/>
              <a:ext cx="1903109" cy="2228523"/>
              <a:chOff x="3639441" y="4149080"/>
              <a:chExt cx="2173289" cy="2544902"/>
            </a:xfrm>
          </p:grpSpPr>
          <p:pic>
            <p:nvPicPr>
              <p:cNvPr id="38" name="图片 37">
                <a:extLst>
                  <a:ext uri="{FF2B5EF4-FFF2-40B4-BE49-F238E27FC236}">
                    <a16:creationId xmlns:a16="http://schemas.microsoft.com/office/drawing/2014/main" id="{608D9900-553F-4E5C-97A7-E12289306B5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9441" y="4149080"/>
                <a:ext cx="2173289" cy="2483986"/>
              </a:xfrm>
              <a:prstGeom prst="rect">
                <a:avLst/>
              </a:prstGeom>
              <a:noFill/>
            </p:spPr>
          </p:pic>
          <p:sp>
            <p:nvSpPr>
              <p:cNvPr id="40" name="文本框 39">
                <a:extLst>
                  <a:ext uri="{FF2B5EF4-FFF2-40B4-BE49-F238E27FC236}">
                    <a16:creationId xmlns:a16="http://schemas.microsoft.com/office/drawing/2014/main" id="{CA37F589-3886-4A07-93C9-DB0C0BE2862A}"/>
                  </a:ext>
                </a:extLst>
              </p:cNvPr>
              <p:cNvSpPr txBox="1"/>
              <p:nvPr/>
            </p:nvSpPr>
            <p:spPr>
              <a:xfrm>
                <a:off x="3732661" y="5068695"/>
                <a:ext cx="2003299" cy="289964"/>
              </a:xfrm>
              <a:prstGeom prst="rect">
                <a:avLst/>
              </a:prstGeom>
              <a:noFill/>
            </p:spPr>
            <p:txBody>
              <a:bodyPr wrap="square" rtlCol="0">
                <a:spAutoFit/>
              </a:bodyPr>
              <a:lstStyle/>
              <a:p>
                <a:pPr algn="ctr"/>
                <a:r>
                  <a:rPr lang="en-US" altLang="zh-CN" sz="1050" dirty="0">
                    <a:solidFill>
                      <a:srgbClr val="FF0000"/>
                    </a:solidFill>
                    <a:latin typeface="Times New Roman" panose="02020603050405020304" pitchFamily="18" charset="0"/>
                    <a:cs typeface="Times New Roman" panose="02020603050405020304" pitchFamily="18" charset="0"/>
                  </a:rPr>
                  <a:t>KEYSIGHT DSOX3034T </a:t>
                </a:r>
                <a:endParaRPr lang="zh-CN" altLang="en-US" sz="1050" dirty="0">
                  <a:solidFill>
                    <a:srgbClr val="FF0000"/>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83B46DB9-E761-48D5-A5AE-8CBE90CE81C3}"/>
                  </a:ext>
                </a:extLst>
              </p:cNvPr>
              <p:cNvSpPr txBox="1"/>
              <p:nvPr/>
            </p:nvSpPr>
            <p:spPr>
              <a:xfrm>
                <a:off x="3912002" y="6395232"/>
                <a:ext cx="1644616" cy="298750"/>
              </a:xfrm>
              <a:prstGeom prst="rect">
                <a:avLst/>
              </a:prstGeom>
              <a:noFill/>
            </p:spPr>
            <p:txBody>
              <a:bodyPr wrap="square" rtlCol="0">
                <a:spAutoFit/>
              </a:bodyPr>
              <a:lstStyle/>
              <a:p>
                <a:pPr algn="ctr"/>
                <a:r>
                  <a:rPr lang="en-US" altLang="zh-CN" sz="1050" dirty="0">
                    <a:solidFill>
                      <a:schemeClr val="bg1"/>
                    </a:solidFill>
                    <a:latin typeface="Times New Roman" panose="02020603050405020304" pitchFamily="18" charset="0"/>
                    <a:cs typeface="Times New Roman" panose="02020603050405020304" pitchFamily="18" charset="0"/>
                  </a:rPr>
                  <a:t>Tektronix MDO3054 </a:t>
                </a:r>
                <a:endParaRPr lang="zh-CN" altLang="en-US" sz="1050" dirty="0">
                  <a:solidFill>
                    <a:schemeClr val="bg1"/>
                  </a:solidFill>
                  <a:latin typeface="Times New Roman" panose="02020603050405020304" pitchFamily="18" charset="0"/>
                  <a:cs typeface="Times New Roman" panose="02020603050405020304" pitchFamily="18" charset="0"/>
                </a:endParaRPr>
              </a:p>
            </p:txBody>
          </p:sp>
        </p:grpSp>
      </p:grpSp>
      <p:sp>
        <p:nvSpPr>
          <p:cNvPr id="42" name="矩形: 圆角 41">
            <a:extLst>
              <a:ext uri="{FF2B5EF4-FFF2-40B4-BE49-F238E27FC236}">
                <a16:creationId xmlns:a16="http://schemas.microsoft.com/office/drawing/2014/main" id="{5E25C482-A71A-4489-8D13-A7989C05BC50}"/>
              </a:ext>
            </a:extLst>
          </p:cNvPr>
          <p:cNvSpPr/>
          <p:nvPr/>
        </p:nvSpPr>
        <p:spPr>
          <a:xfrm>
            <a:off x="8984568" y="6092140"/>
            <a:ext cx="2812752" cy="36443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5A1674B2-5F94-4616-9CEA-87E7107A82BB}"/>
              </a:ext>
            </a:extLst>
          </p:cNvPr>
          <p:cNvSpPr txBox="1"/>
          <p:nvPr/>
        </p:nvSpPr>
        <p:spPr>
          <a:xfrm>
            <a:off x="6292757" y="3947432"/>
            <a:ext cx="504056" cy="246221"/>
          </a:xfrm>
          <a:prstGeom prst="rect">
            <a:avLst/>
          </a:prstGeom>
          <a:noFill/>
        </p:spPr>
        <p:txBody>
          <a:bodyPr wrap="square" rtlCol="0">
            <a:spAutoFit/>
          </a:bodyPr>
          <a:lstStyle/>
          <a:p>
            <a:r>
              <a:rPr lang="zh-CN" altLang="en-US" sz="1000" dirty="0">
                <a:solidFill>
                  <a:srgbClr val="FFFFFF"/>
                </a:solidFill>
              </a:rPr>
              <a:t>电流</a:t>
            </a:r>
          </a:p>
        </p:txBody>
      </p:sp>
      <p:sp>
        <p:nvSpPr>
          <p:cNvPr id="43" name="文本框 42">
            <a:extLst>
              <a:ext uri="{FF2B5EF4-FFF2-40B4-BE49-F238E27FC236}">
                <a16:creationId xmlns:a16="http://schemas.microsoft.com/office/drawing/2014/main" id="{D4A53C42-8614-4F77-8233-0EBB9CBB4FA3}"/>
              </a:ext>
            </a:extLst>
          </p:cNvPr>
          <p:cNvSpPr txBox="1"/>
          <p:nvPr/>
        </p:nvSpPr>
        <p:spPr>
          <a:xfrm>
            <a:off x="5951984" y="4193653"/>
            <a:ext cx="504056" cy="246221"/>
          </a:xfrm>
          <a:prstGeom prst="rect">
            <a:avLst/>
          </a:prstGeom>
          <a:noFill/>
        </p:spPr>
        <p:txBody>
          <a:bodyPr wrap="square" rtlCol="0">
            <a:spAutoFit/>
          </a:bodyPr>
          <a:lstStyle/>
          <a:p>
            <a:r>
              <a:rPr lang="zh-CN" altLang="en-US" sz="1000" dirty="0">
                <a:solidFill>
                  <a:srgbClr val="FFFFFF"/>
                </a:solidFill>
              </a:rPr>
              <a:t>电压</a:t>
            </a:r>
          </a:p>
        </p:txBody>
      </p:sp>
      <p:pic>
        <p:nvPicPr>
          <p:cNvPr id="44" name="图片 43">
            <a:extLst>
              <a:ext uri="{FF2B5EF4-FFF2-40B4-BE49-F238E27FC236}">
                <a16:creationId xmlns:a16="http://schemas.microsoft.com/office/drawing/2014/main" id="{557FD42D-015D-4AEC-A93F-7E88BC3919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7988" y="2276872"/>
            <a:ext cx="3191688" cy="1440000"/>
          </a:xfrm>
          <a:prstGeom prst="rect">
            <a:avLst/>
          </a:prstGeom>
        </p:spPr>
      </p:pic>
      <p:pic>
        <p:nvPicPr>
          <p:cNvPr id="7" name="图片 6">
            <a:extLst>
              <a:ext uri="{FF2B5EF4-FFF2-40B4-BE49-F238E27FC236}">
                <a16:creationId xmlns:a16="http://schemas.microsoft.com/office/drawing/2014/main" id="{54682B4B-2EAB-4761-ABFE-7CF4262D055F}"/>
              </a:ext>
            </a:extLst>
          </p:cNvPr>
          <p:cNvPicPr>
            <a:picLocks noChangeAspect="1"/>
          </p:cNvPicPr>
          <p:nvPr/>
        </p:nvPicPr>
        <p:blipFill>
          <a:blip r:embed="rId8"/>
          <a:stretch>
            <a:fillRect/>
          </a:stretch>
        </p:blipFill>
        <p:spPr>
          <a:xfrm>
            <a:off x="9187415" y="2276872"/>
            <a:ext cx="2687186" cy="1440000"/>
          </a:xfrm>
          <a:prstGeom prst="rect">
            <a:avLst/>
          </a:prstGeom>
        </p:spPr>
      </p:pic>
    </p:spTree>
    <p:extLst>
      <p:ext uri="{BB962C8B-B14F-4D97-AF65-F5344CB8AC3E}">
        <p14:creationId xmlns:p14="http://schemas.microsoft.com/office/powerpoint/2010/main" val="253540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4" name="内容占位符 2"/>
          <p:cNvSpPr txBox="1">
            <a:spLocks/>
          </p:cNvSpPr>
          <p:nvPr/>
        </p:nvSpPr>
        <p:spPr>
          <a:xfrm>
            <a:off x="911424" y="1844824"/>
            <a:ext cx="10585176" cy="44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4863" indent="-533400">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Overview of CEPC RF Region Beam Separating System </a:t>
            </a:r>
          </a:p>
          <a:p>
            <a:pPr marL="804863" indent="-533400">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Resonant Kicker System R&amp;D</a:t>
            </a:r>
          </a:p>
          <a:p>
            <a:pPr marL="804863" indent="-533400">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Square Wave Kicker System R&amp;D</a:t>
            </a:r>
          </a:p>
          <a:p>
            <a:pPr marL="804863" indent="-533400">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Summary</a:t>
            </a:r>
          </a:p>
          <a:p>
            <a:pPr marL="804863" indent="-533400">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Future Work</a:t>
            </a:r>
          </a:p>
        </p:txBody>
      </p:sp>
    </p:spTree>
    <p:extLst>
      <p:ext uri="{BB962C8B-B14F-4D97-AF65-F5344CB8AC3E}">
        <p14:creationId xmlns:p14="http://schemas.microsoft.com/office/powerpoint/2010/main" val="1610262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Circuit Experiment Improvement</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1" y="999984"/>
            <a:ext cx="9048368" cy="1924960"/>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支路切换时总回路上的电流存在明显的波动，支路上的电流存在电流爬升段。</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增大储能电感（</a:t>
            </a:r>
            <a:r>
              <a:rPr lang="en-US" altLang="zh-CN" sz="1800" dirty="0">
                <a:latin typeface="Times New Roman" panose="02020603050405020304" pitchFamily="18" charset="0"/>
                <a:cs typeface="Times New Roman" panose="02020603050405020304" pitchFamily="18" charset="0"/>
              </a:rPr>
              <a:t>1.4μH</a:t>
            </a:r>
            <a:r>
              <a:rPr lang="zh-CN" altLang="en-US" sz="18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12.7μH</a:t>
            </a:r>
            <a:r>
              <a:rPr lang="zh-CN" altLang="en-US" sz="1800" dirty="0">
                <a:latin typeface="Times New Roman" panose="02020603050405020304" pitchFamily="18" charset="0"/>
                <a:cs typeface="Times New Roman" panose="02020603050405020304" pitchFamily="18" charset="0"/>
              </a:rPr>
              <a:t>），支路切换时总回路上的电流波动明显变小，</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支路和空载支路上的电流爬升情况得到明显改善，直流源端电压进一步减小。</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微软雅黑" panose="020B0503020204020204" pitchFamily="34" charset="-122"/>
                <a:cs typeface="Times New Roman" panose="02020603050405020304" pitchFamily="18" charset="0"/>
              </a:rPr>
              <a:t>方波平坦度约为</a:t>
            </a:r>
            <a:r>
              <a:rPr lang="en-US" altLang="zh-CN" sz="1800" dirty="0">
                <a:latin typeface="微软雅黑" panose="020B0503020204020204" pitchFamily="34" charset="-122"/>
                <a:cs typeface="Times New Roman" panose="02020603050405020304" pitchFamily="18" charset="0"/>
              </a:rPr>
              <a:t>3.5%</a:t>
            </a:r>
            <a:r>
              <a:rPr lang="zh-CN" altLang="en-US" sz="1800" dirty="0">
                <a:latin typeface="微软雅黑" panose="020B0503020204020204" pitchFamily="34" charset="-122"/>
                <a:cs typeface="Times New Roman" panose="02020603050405020304" pitchFamily="18" charset="0"/>
              </a:rPr>
              <a:t>，仍需进一步改进。</a:t>
            </a:r>
            <a:endParaRPr lang="en-US" altLang="zh-CN" sz="1800" dirty="0">
              <a:latin typeface="微软雅黑" panose="020B0503020204020204"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6F964BCE-EC4E-4600-A785-3637D110A452}"/>
              </a:ext>
            </a:extLst>
          </p:cNvPr>
          <p:cNvPicPr>
            <a:picLocks noChangeAspect="1"/>
          </p:cNvPicPr>
          <p:nvPr/>
        </p:nvPicPr>
        <p:blipFill>
          <a:blip r:embed="rId3"/>
          <a:stretch>
            <a:fillRect/>
          </a:stretch>
        </p:blipFill>
        <p:spPr>
          <a:xfrm>
            <a:off x="263352" y="2636912"/>
            <a:ext cx="5739609" cy="3960000"/>
          </a:xfrm>
          <a:prstGeom prst="rect">
            <a:avLst/>
          </a:prstGeom>
        </p:spPr>
      </p:pic>
      <p:pic>
        <p:nvPicPr>
          <p:cNvPr id="19" name="图片 18">
            <a:extLst>
              <a:ext uri="{FF2B5EF4-FFF2-40B4-BE49-F238E27FC236}">
                <a16:creationId xmlns:a16="http://schemas.microsoft.com/office/drawing/2014/main" id="{84D87426-D947-4B3A-B401-B0B17E9498DC}"/>
              </a:ext>
            </a:extLst>
          </p:cNvPr>
          <p:cNvPicPr>
            <a:picLocks noChangeAspect="1"/>
          </p:cNvPicPr>
          <p:nvPr/>
        </p:nvPicPr>
        <p:blipFill>
          <a:blip r:embed="rId4"/>
          <a:stretch>
            <a:fillRect/>
          </a:stretch>
        </p:blipFill>
        <p:spPr>
          <a:xfrm>
            <a:off x="6384032" y="2636912"/>
            <a:ext cx="5699612" cy="3960000"/>
          </a:xfrm>
          <a:prstGeom prst="rect">
            <a:avLst/>
          </a:prstGeom>
        </p:spPr>
      </p:pic>
      <p:pic>
        <p:nvPicPr>
          <p:cNvPr id="6" name="图片 5">
            <a:extLst>
              <a:ext uri="{FF2B5EF4-FFF2-40B4-BE49-F238E27FC236}">
                <a16:creationId xmlns:a16="http://schemas.microsoft.com/office/drawing/2014/main" id="{DB1D8CBA-97BF-40E8-9010-C80B9988907E}"/>
              </a:ext>
            </a:extLst>
          </p:cNvPr>
          <p:cNvPicPr>
            <a:picLocks noChangeAspect="1"/>
          </p:cNvPicPr>
          <p:nvPr/>
        </p:nvPicPr>
        <p:blipFill>
          <a:blip r:embed="rId5"/>
          <a:stretch>
            <a:fillRect/>
          </a:stretch>
        </p:blipFill>
        <p:spPr>
          <a:xfrm>
            <a:off x="9450272" y="1340768"/>
            <a:ext cx="2633372" cy="1173537"/>
          </a:xfrm>
          <a:prstGeom prst="rect">
            <a:avLst/>
          </a:prstGeom>
        </p:spPr>
      </p:pic>
      <p:sp>
        <p:nvSpPr>
          <p:cNvPr id="8" name="箭头: 右 7">
            <a:extLst>
              <a:ext uri="{FF2B5EF4-FFF2-40B4-BE49-F238E27FC236}">
                <a16:creationId xmlns:a16="http://schemas.microsoft.com/office/drawing/2014/main" id="{B8AA1EB2-BEF3-49F0-9717-F8095E04CCD2}"/>
              </a:ext>
            </a:extLst>
          </p:cNvPr>
          <p:cNvSpPr/>
          <p:nvPr/>
        </p:nvSpPr>
        <p:spPr>
          <a:xfrm>
            <a:off x="6049480" y="4524939"/>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9AE211EB-F975-4CF0-ADDA-8A70372C345C}"/>
              </a:ext>
            </a:extLst>
          </p:cNvPr>
          <p:cNvSpPr txBox="1"/>
          <p:nvPr/>
        </p:nvSpPr>
        <p:spPr>
          <a:xfrm>
            <a:off x="6314452" y="4148699"/>
            <a:ext cx="2700900"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方波平坦度</a:t>
            </a:r>
            <a:r>
              <a:rPr lang="en-US" altLang="zh-CN" sz="1200" dirty="0">
                <a:latin typeface="Times New Roman" panose="02020603050405020304" pitchFamily="18" charset="0"/>
                <a:cs typeface="Times New Roman" panose="02020603050405020304" pitchFamily="18" charset="0"/>
              </a:rPr>
              <a:t>=0.775/20.325*100%=</a:t>
            </a:r>
            <a:r>
              <a:rPr lang="en-US" altLang="zh-CN" sz="1200" dirty="0">
                <a:solidFill>
                  <a:srgbClr val="FF0000"/>
                </a:solidFill>
                <a:latin typeface="Times New Roman" panose="02020603050405020304" pitchFamily="18" charset="0"/>
                <a:cs typeface="Times New Roman" panose="02020603050405020304" pitchFamily="18" charset="0"/>
              </a:rPr>
              <a:t>3.8%</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4907F35-45F8-471F-80B8-DBFBBB9011BB}"/>
              </a:ext>
            </a:extLst>
          </p:cNvPr>
          <p:cNvSpPr txBox="1"/>
          <p:nvPr/>
        </p:nvSpPr>
        <p:spPr>
          <a:xfrm>
            <a:off x="6314452" y="6162864"/>
            <a:ext cx="2700900"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方波平坦度</a:t>
            </a:r>
            <a:r>
              <a:rPr lang="en-US" altLang="zh-CN" sz="1200" dirty="0">
                <a:latin typeface="Times New Roman" panose="02020603050405020304" pitchFamily="18" charset="0"/>
                <a:cs typeface="Times New Roman" panose="02020603050405020304" pitchFamily="18" charset="0"/>
              </a:rPr>
              <a:t>=1.45/40.725*100%=</a:t>
            </a:r>
            <a:r>
              <a:rPr lang="en-US" altLang="zh-CN" sz="1200" dirty="0">
                <a:solidFill>
                  <a:srgbClr val="FF0000"/>
                </a:solidFill>
                <a:latin typeface="Times New Roman" panose="02020603050405020304" pitchFamily="18" charset="0"/>
                <a:cs typeface="Times New Roman" panose="02020603050405020304" pitchFamily="18" charset="0"/>
              </a:rPr>
              <a:t>3.5%</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3EA0087-CAB1-4342-B5D6-821D02AC629D}"/>
              </a:ext>
            </a:extLst>
          </p:cNvPr>
          <p:cNvSpPr txBox="1"/>
          <p:nvPr/>
        </p:nvSpPr>
        <p:spPr>
          <a:xfrm>
            <a:off x="4225219" y="3635076"/>
            <a:ext cx="504056" cy="294568"/>
          </a:xfrm>
          <a:prstGeom prst="rect">
            <a:avLst/>
          </a:prstGeom>
          <a:noFill/>
        </p:spPr>
        <p:txBody>
          <a:bodyPr wrap="square" rtlCol="0">
            <a:spAutoFit/>
          </a:bodyPr>
          <a:lstStyle/>
          <a:p>
            <a:pPr algn="just">
              <a:lnSpc>
                <a:spcPct val="120000"/>
              </a:lnSpc>
            </a:pPr>
            <a:r>
              <a:rPr lang="en-US" altLang="zh-CN" sz="1200" dirty="0">
                <a:solidFill>
                  <a:srgbClr val="FF0000"/>
                </a:solidFill>
                <a:latin typeface="Times New Roman" panose="02020603050405020304" pitchFamily="18" charset="0"/>
                <a:cs typeface="Times New Roman" panose="02020603050405020304" pitchFamily="18" charset="0"/>
              </a:rPr>
              <a:t>7.3V</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D9B7590-41AC-4D34-A646-45F357A3E663}"/>
              </a:ext>
            </a:extLst>
          </p:cNvPr>
          <p:cNvSpPr txBox="1"/>
          <p:nvPr/>
        </p:nvSpPr>
        <p:spPr>
          <a:xfrm>
            <a:off x="10853032" y="3736904"/>
            <a:ext cx="504056" cy="294568"/>
          </a:xfrm>
          <a:prstGeom prst="rect">
            <a:avLst/>
          </a:prstGeom>
          <a:noFill/>
        </p:spPr>
        <p:txBody>
          <a:bodyPr wrap="square" rtlCol="0">
            <a:spAutoFit/>
          </a:bodyPr>
          <a:lstStyle/>
          <a:p>
            <a:pPr algn="just">
              <a:lnSpc>
                <a:spcPct val="120000"/>
              </a:lnSpc>
            </a:pPr>
            <a:r>
              <a:rPr lang="en-US" altLang="zh-CN" sz="1200" dirty="0">
                <a:solidFill>
                  <a:srgbClr val="FF0000"/>
                </a:solidFill>
                <a:latin typeface="Times New Roman" panose="02020603050405020304" pitchFamily="18" charset="0"/>
                <a:cs typeface="Times New Roman" panose="02020603050405020304" pitchFamily="18" charset="0"/>
              </a:rPr>
              <a:t>2.6V</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5BA05F6B-C9F5-47CB-A2FD-9D04BD2EEBC6}"/>
              </a:ext>
            </a:extLst>
          </p:cNvPr>
          <p:cNvSpPr txBox="1"/>
          <p:nvPr/>
        </p:nvSpPr>
        <p:spPr>
          <a:xfrm>
            <a:off x="4228296" y="5768038"/>
            <a:ext cx="576064" cy="294568"/>
          </a:xfrm>
          <a:prstGeom prst="rect">
            <a:avLst/>
          </a:prstGeom>
          <a:noFill/>
        </p:spPr>
        <p:txBody>
          <a:bodyPr wrap="square" rtlCol="0">
            <a:spAutoFit/>
          </a:bodyPr>
          <a:lstStyle/>
          <a:p>
            <a:pPr algn="just">
              <a:lnSpc>
                <a:spcPct val="120000"/>
              </a:lnSpc>
            </a:pPr>
            <a:r>
              <a:rPr lang="en-US" altLang="zh-CN" sz="1200" dirty="0">
                <a:solidFill>
                  <a:srgbClr val="FF0000"/>
                </a:solidFill>
                <a:latin typeface="Times New Roman" panose="02020603050405020304" pitchFamily="18" charset="0"/>
                <a:cs typeface="Times New Roman" panose="02020603050405020304" pitchFamily="18" charset="0"/>
              </a:rPr>
              <a:t>14.8V</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91E214DC-6E84-49A6-A6BE-9C5ECCA081AC}"/>
              </a:ext>
            </a:extLst>
          </p:cNvPr>
          <p:cNvSpPr txBox="1"/>
          <p:nvPr/>
        </p:nvSpPr>
        <p:spPr>
          <a:xfrm>
            <a:off x="10848528" y="5835076"/>
            <a:ext cx="576064" cy="294568"/>
          </a:xfrm>
          <a:prstGeom prst="rect">
            <a:avLst/>
          </a:prstGeom>
          <a:noFill/>
        </p:spPr>
        <p:txBody>
          <a:bodyPr wrap="square" rtlCol="0">
            <a:spAutoFit/>
          </a:bodyPr>
          <a:lstStyle/>
          <a:p>
            <a:pPr algn="just">
              <a:lnSpc>
                <a:spcPct val="120000"/>
              </a:lnSpc>
            </a:pPr>
            <a:r>
              <a:rPr lang="en-US" altLang="zh-CN" sz="1200" dirty="0">
                <a:solidFill>
                  <a:srgbClr val="FF0000"/>
                </a:solidFill>
                <a:latin typeface="Times New Roman" panose="02020603050405020304" pitchFamily="18" charset="0"/>
                <a:cs typeface="Times New Roman" panose="02020603050405020304" pitchFamily="18" charset="0"/>
              </a:rPr>
              <a:t>5.6V</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630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Kicker Magnet Design</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132872"/>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方波</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模式下，采用真空外铁氧体型</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结构来获得更好的场均匀性，且结构更为简单。</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金属真空盒和陶瓷镀膜真空盒</a:t>
            </a:r>
            <a:endParaRPr lang="en-US" altLang="zh-CN" sz="2000" dirty="0">
              <a:latin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a16="http://schemas.microsoft.com/office/drawing/2014/main" id="{C8665450-49D3-492F-868C-9346353599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1" t="9081" r="3799" b="5299"/>
          <a:stretch/>
        </p:blipFill>
        <p:spPr bwMode="auto">
          <a:xfrm>
            <a:off x="7846669" y="4256856"/>
            <a:ext cx="3073867" cy="2302555"/>
          </a:xfrm>
          <a:prstGeom prst="rect">
            <a:avLst/>
          </a:prstGeom>
          <a:noFill/>
          <a:ln>
            <a:noFill/>
          </a:ln>
          <a:extLst>
            <a:ext uri="{53640926-AAD7-44D8-BBD7-CCE9431645EC}">
              <a14:shadowObscured xmlns:a14="http://schemas.microsoft.com/office/drawing/2010/main"/>
            </a:ext>
          </a:extLst>
        </p:spPr>
      </p:pic>
      <p:pic>
        <p:nvPicPr>
          <p:cNvPr id="21" name="图片 20">
            <a:extLst>
              <a:ext uri="{FF2B5EF4-FFF2-40B4-BE49-F238E27FC236}">
                <a16:creationId xmlns:a16="http://schemas.microsoft.com/office/drawing/2014/main" id="{BF6BE214-ABBD-4905-A934-8535AED69B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428" y="4256856"/>
            <a:ext cx="3006332" cy="2225078"/>
          </a:xfrm>
          <a:prstGeom prst="rect">
            <a:avLst/>
          </a:prstGeom>
          <a:noFill/>
        </p:spPr>
      </p:pic>
      <p:pic>
        <p:nvPicPr>
          <p:cNvPr id="22" name="图片 21">
            <a:extLst>
              <a:ext uri="{FF2B5EF4-FFF2-40B4-BE49-F238E27FC236}">
                <a16:creationId xmlns:a16="http://schemas.microsoft.com/office/drawing/2014/main" id="{BA3B9393-366C-4672-A4E4-60BEAD80E0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99" t="7901" r="4979" b="5053"/>
          <a:stretch/>
        </p:blipFill>
        <p:spPr bwMode="auto">
          <a:xfrm>
            <a:off x="4464515" y="4226156"/>
            <a:ext cx="3071645" cy="2363953"/>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2" name="表格 1">
                <a:extLst>
                  <a:ext uri="{FF2B5EF4-FFF2-40B4-BE49-F238E27FC236}">
                    <a16:creationId xmlns:a16="http://schemas.microsoft.com/office/drawing/2014/main" id="{4784EE4D-3DC8-47CA-ACF7-F1CEF13507C5}"/>
                  </a:ext>
                </a:extLst>
              </p:cNvPr>
              <p:cNvGraphicFramePr>
                <a:graphicFrameLocks noGrp="1"/>
              </p:cNvGraphicFramePr>
              <p:nvPr>
                <p:extLst>
                  <p:ext uri="{D42A27DB-BD31-4B8C-83A1-F6EECF244321}">
                    <p14:modId xmlns:p14="http://schemas.microsoft.com/office/powerpoint/2010/main" val="3588463893"/>
                  </p:ext>
                </p:extLst>
              </p:nvPr>
            </p:nvGraphicFramePr>
            <p:xfrm>
              <a:off x="5556488" y="2022509"/>
              <a:ext cx="4932000" cy="2016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3509740669"/>
                        </a:ext>
                      </a:extLst>
                    </a:gridCol>
                    <a:gridCol w="1188000">
                      <a:extLst>
                        <a:ext uri="{9D8B030D-6E8A-4147-A177-3AD203B41FA5}">
                          <a16:colId xmlns:a16="http://schemas.microsoft.com/office/drawing/2014/main" val="450134342"/>
                        </a:ext>
                      </a:extLst>
                    </a:gridCol>
                    <a:gridCol w="1188000">
                      <a:extLst>
                        <a:ext uri="{9D8B030D-6E8A-4147-A177-3AD203B41FA5}">
                          <a16:colId xmlns:a16="http://schemas.microsoft.com/office/drawing/2014/main" val="4010724612"/>
                        </a:ext>
                      </a:extLst>
                    </a:gridCol>
                    <a:gridCol w="1188000">
                      <a:extLst>
                        <a:ext uri="{9D8B030D-6E8A-4147-A177-3AD203B41FA5}">
                          <a16:colId xmlns:a16="http://schemas.microsoft.com/office/drawing/2014/main" val="3009735209"/>
                        </a:ext>
                      </a:extLst>
                    </a:gridCol>
                  </a:tblGrid>
                  <a:tr h="252000">
                    <a:tc>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材料</a:t>
                          </a:r>
                        </a:p>
                      </a:txBody>
                      <a:tcPr marL="1270" marR="1270" marT="1270" marB="0" anchor="ctr"/>
                    </a:tc>
                    <a:tc>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电导率</a:t>
                          </a:r>
                          <a:r>
                            <a:rPr lang="en-US"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r>
                                <a:rPr lang="en-US" sz="1000" b="0" i="1" kern="100" smtClean="0">
                                  <a:solidFill>
                                    <a:schemeClr val="bg1"/>
                                  </a:solidFill>
                                  <a:effectLst/>
                                  <a:latin typeface="Cambria Math" panose="02040503050406030204" pitchFamily="18" charset="0"/>
                                  <a:ea typeface="宋体" panose="02010600030101010101" pitchFamily="2" charset="-122"/>
                                  <a:cs typeface="Times New Roman" panose="02020603050405020304" pitchFamily="18" charset="0"/>
                                </a:rPr>
                                <m:t>𝑆</m:t>
                              </m:r>
                              <m:r>
                                <a:rPr lang="en-US" sz="1000" b="0" i="1" kern="100" smtClean="0">
                                  <a:solidFill>
                                    <a:schemeClr val="bg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sz="1000" b="0" i="1" kern="100" smtClean="0">
                                  <a:solidFill>
                                    <a:schemeClr val="bg1"/>
                                  </a:solidFill>
                                  <a:effectLst/>
                                  <a:latin typeface="Cambria Math" panose="02040503050406030204" pitchFamily="18" charset="0"/>
                                  <a:ea typeface="宋体" panose="02010600030101010101" pitchFamily="2" charset="-122"/>
                                  <a:cs typeface="Times New Roman" panose="02020603050405020304" pitchFamily="18" charset="0"/>
                                </a:rPr>
                                <m:t>𝑚</m:t>
                              </m:r>
                            </m:oMath>
                          </a14:m>
                          <a:r>
                            <a:rPr lang="en-US"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趋肤深度</a:t>
                          </a:r>
                          <a:r>
                            <a:rPr lang="en-US"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r>
                                <a:rPr lang="en-US" sz="1000" b="0" i="1" kern="100" smtClean="0">
                                  <a:solidFill>
                                    <a:schemeClr val="bg1"/>
                                  </a:solidFill>
                                  <a:effectLst/>
                                  <a:latin typeface="Cambria Math" panose="02040503050406030204" pitchFamily="18" charset="0"/>
                                  <a:ea typeface="宋体" panose="02010600030101010101" pitchFamily="2" charset="-122"/>
                                  <a:cs typeface="Times New Roman" panose="02020603050405020304" pitchFamily="18" charset="0"/>
                                </a:rPr>
                                <m:t>𝑚𝑚</m:t>
                              </m:r>
                            </m:oMath>
                          </a14:m>
                          <a:r>
                            <a:rPr lang="en-US"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相对磁导率</a:t>
                          </a:r>
                        </a:p>
                      </a:txBody>
                      <a:tcPr marL="1270" marR="1270" marT="1270" marB="0" anchor="ctr"/>
                    </a:tc>
                    <a:extLst>
                      <a:ext uri="{0D108BD9-81ED-4DB2-BD59-A6C34878D82A}">
                        <a16:rowId xmlns:a16="http://schemas.microsoft.com/office/drawing/2014/main" val="4172628925"/>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铜</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5.7×</m:t>
                                </m:r>
                                <m:sSup>
                                  <m:sSupPr>
                                    <m:ctrlPr>
                                      <a:rPr lang="zh-CN" sz="10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7</m:t>
                                    </m:r>
                                  </m:sup>
                                </m:sSup>
                              </m:oMath>
                            </m:oMathPara>
                          </a14:m>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694700507"/>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铝合金</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3.5×</m:t>
                                </m:r>
                                <m:sSup>
                                  <m:sSupPr>
                                    <m:ctrlPr>
                                      <a:rPr lang="zh-CN" sz="10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7</m:t>
                                    </m:r>
                                  </m:sup>
                                </m:sSup>
                              </m:oMath>
                            </m:oMathPara>
                          </a14:m>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4223074364"/>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纯钛</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2.4×</m:t>
                                </m:r>
                                <m:sSup>
                                  <m:sSupPr>
                                    <m:ctrlPr>
                                      <a:rPr lang="zh-CN" sz="10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6</m:t>
                                    </m:r>
                                  </m:sup>
                                </m:sSup>
                              </m:oMath>
                            </m:oMathPara>
                          </a14:m>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1.02</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4056624980"/>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不锈钢（</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316</a:t>
                          </a: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1.4×</m:t>
                                </m:r>
                                <m:sSup>
                                  <m:sSupPr>
                                    <m:ctrlPr>
                                      <a:rPr lang="zh-CN" sz="10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6</m:t>
                                    </m:r>
                                  </m:sup>
                                </m:sSup>
                              </m:oMath>
                            </m:oMathPara>
                          </a14:m>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1.34</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2097498754"/>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镍铬合金</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a:rPr lang="en-US" sz="1000" i="1" kern="100" smtClean="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9</m:t>
                                </m:r>
                                <m:r>
                                  <a:rPr lang="en-US" sz="1000" b="0" i="1" kern="100" smtClean="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.0</m:t>
                                </m:r>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sz="10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5</m:t>
                                    </m:r>
                                  </m:sup>
                                </m:sSup>
                              </m:oMath>
                            </m:oMathPara>
                          </a14:m>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2239231491"/>
                      </a:ext>
                    </a:extLst>
                  </a:tr>
                  <a:tr h="252000">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镍基合金</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X-750</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8.3×</m:t>
                                </m:r>
                                <m:sSup>
                                  <m:sSupPr>
                                    <m:ctrlPr>
                                      <a:rPr lang="zh-CN" sz="10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5</m:t>
                                    </m:r>
                                  </m:sup>
                                </m:sSup>
                              </m:oMath>
                            </m:oMathPara>
                          </a14:m>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3269277449"/>
                      </a:ext>
                    </a:extLst>
                  </a:tr>
                  <a:tr h="252000">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Ti-6Al-4V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14:m>
                            <m:oMathPara xmlns:m="http://schemas.openxmlformats.org/officeDocument/2006/math">
                              <m:oMathParaPr>
                                <m:jc m:val="centerGroup"/>
                              </m:oMathParaPr>
                              <m:oMath xmlns:m="http://schemas.openxmlformats.org/officeDocument/2006/math">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5.8×</m:t>
                                </m:r>
                                <m:sSup>
                                  <m:sSupPr>
                                    <m:ctrlPr>
                                      <a:rPr lang="zh-CN" sz="10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1000" i="1" kern="100">
                                        <a:solidFill>
                                          <a:srgbClr val="000000"/>
                                        </a:solidFill>
                                        <a:effectLst/>
                                        <a:latin typeface="Cambria Math" panose="02040503050406030204" pitchFamily="18" charset="0"/>
                                        <a:ea typeface="宋体" panose="02010600030101010101" pitchFamily="2" charset="-122"/>
                                        <a:cs typeface="Times New Roman" panose="02020603050405020304" pitchFamily="18" charset="0"/>
                                      </a:rPr>
                                      <m:t>5</m:t>
                                    </m:r>
                                  </m:sup>
                                </m:sSup>
                              </m:oMath>
                            </m:oMathPara>
                          </a14:m>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366442256"/>
                      </a:ext>
                    </a:extLst>
                  </a:tr>
                </a:tbl>
              </a:graphicData>
            </a:graphic>
          </p:graphicFrame>
        </mc:Choice>
        <mc:Fallback xmlns="">
          <p:graphicFrame>
            <p:nvGraphicFramePr>
              <p:cNvPr id="2" name="表格 1">
                <a:extLst>
                  <a:ext uri="{FF2B5EF4-FFF2-40B4-BE49-F238E27FC236}">
                    <a16:creationId xmlns:a16="http://schemas.microsoft.com/office/drawing/2014/main" id="{4784EE4D-3DC8-47CA-ACF7-F1CEF13507C5}"/>
                  </a:ext>
                </a:extLst>
              </p:cNvPr>
              <p:cNvGraphicFramePr>
                <a:graphicFrameLocks noGrp="1"/>
              </p:cNvGraphicFramePr>
              <p:nvPr>
                <p:extLst>
                  <p:ext uri="{D42A27DB-BD31-4B8C-83A1-F6EECF244321}">
                    <p14:modId xmlns:p14="http://schemas.microsoft.com/office/powerpoint/2010/main" val="3588463893"/>
                  </p:ext>
                </p:extLst>
              </p:nvPr>
            </p:nvGraphicFramePr>
            <p:xfrm>
              <a:off x="5556488" y="2022509"/>
              <a:ext cx="4932000" cy="2016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3509740669"/>
                        </a:ext>
                      </a:extLst>
                    </a:gridCol>
                    <a:gridCol w="1188000">
                      <a:extLst>
                        <a:ext uri="{9D8B030D-6E8A-4147-A177-3AD203B41FA5}">
                          <a16:colId xmlns:a16="http://schemas.microsoft.com/office/drawing/2014/main" val="450134342"/>
                        </a:ext>
                      </a:extLst>
                    </a:gridCol>
                    <a:gridCol w="1188000">
                      <a:extLst>
                        <a:ext uri="{9D8B030D-6E8A-4147-A177-3AD203B41FA5}">
                          <a16:colId xmlns:a16="http://schemas.microsoft.com/office/drawing/2014/main" val="4010724612"/>
                        </a:ext>
                      </a:extLst>
                    </a:gridCol>
                    <a:gridCol w="1188000">
                      <a:extLst>
                        <a:ext uri="{9D8B030D-6E8A-4147-A177-3AD203B41FA5}">
                          <a16:colId xmlns:a16="http://schemas.microsoft.com/office/drawing/2014/main" val="3009735209"/>
                        </a:ext>
                      </a:extLst>
                    </a:gridCol>
                  </a:tblGrid>
                  <a:tr h="252000">
                    <a:tc>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材料</a:t>
                          </a:r>
                        </a:p>
                      </a:txBody>
                      <a:tcPr marL="1270" marR="1270" marT="1270" marB="0" anchor="ctr"/>
                    </a:tc>
                    <a:tc>
                      <a:txBody>
                        <a:bodyPr/>
                        <a:lstStyle/>
                        <a:p>
                          <a:endParaRPr lang="zh-CN"/>
                        </a:p>
                      </a:txBody>
                      <a:tcPr marL="1270" marR="1270" marT="1270" marB="0" anchor="ctr">
                        <a:blipFill>
                          <a:blip r:embed="rId6"/>
                          <a:stretch>
                            <a:fillRect l="-115897" t="-2381" r="-202051" b="-700000"/>
                          </a:stretch>
                        </a:blipFill>
                      </a:tcPr>
                    </a:tc>
                    <a:tc>
                      <a:txBody>
                        <a:bodyPr/>
                        <a:lstStyle/>
                        <a:p>
                          <a:endParaRPr lang="zh-CN"/>
                        </a:p>
                      </a:txBody>
                      <a:tcPr marL="1270" marR="1270" marT="1270" marB="0" anchor="ctr">
                        <a:blipFill>
                          <a:blip r:embed="rId6"/>
                          <a:stretch>
                            <a:fillRect l="-215897" t="-2381" r="-102051" b="-700000"/>
                          </a:stretch>
                        </a:blipFill>
                      </a:tcPr>
                    </a:tc>
                    <a:tc>
                      <a:txBody>
                        <a:bodyPr/>
                        <a:lstStyle/>
                        <a:p>
                          <a:pPr indent="0" algn="ctr">
                            <a:lnSpc>
                              <a:spcPct val="100000"/>
                            </a:lnSpc>
                            <a:spcAft>
                              <a:spcPts val="0"/>
                            </a:spcAft>
                          </a:pPr>
                          <a:r>
                            <a:rPr lang="zh-CN" sz="10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相对磁导率</a:t>
                          </a:r>
                        </a:p>
                      </a:txBody>
                      <a:tcPr marL="1270" marR="1270" marT="1270" marB="0" anchor="ctr"/>
                    </a:tc>
                    <a:extLst>
                      <a:ext uri="{0D108BD9-81ED-4DB2-BD59-A6C34878D82A}">
                        <a16:rowId xmlns:a16="http://schemas.microsoft.com/office/drawing/2014/main" val="4172628925"/>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铜</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endParaRPr lang="zh-CN"/>
                        </a:p>
                      </a:txBody>
                      <a:tcPr marL="1270" marR="1270" marT="1270" marB="0" anchor="ctr">
                        <a:blipFill>
                          <a:blip r:embed="rId6"/>
                          <a:stretch>
                            <a:fillRect l="-115897" t="-104878" r="-202051" b="-617073"/>
                          </a:stretch>
                        </a:blipFill>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694700507"/>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铝合金</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endParaRPr lang="zh-CN"/>
                        </a:p>
                      </a:txBody>
                      <a:tcPr marL="1270" marR="1270" marT="1270" marB="0" anchor="ctr">
                        <a:blipFill>
                          <a:blip r:embed="rId6"/>
                          <a:stretch>
                            <a:fillRect l="-115897" t="-200000" r="-202051" b="-502381"/>
                          </a:stretch>
                        </a:blipFill>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4223074364"/>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纯钛</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endParaRPr lang="zh-CN"/>
                        </a:p>
                      </a:txBody>
                      <a:tcPr marL="1270" marR="1270" marT="1270" marB="0" anchor="ctr">
                        <a:blipFill>
                          <a:blip r:embed="rId6"/>
                          <a:stretch>
                            <a:fillRect l="-115897" t="-307317" r="-202051" b="-414634"/>
                          </a:stretch>
                        </a:blipFill>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1.02</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4056624980"/>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不锈钢（</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316</a:t>
                          </a: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endParaRPr lang="zh-CN"/>
                        </a:p>
                      </a:txBody>
                      <a:tcPr marL="1270" marR="1270" marT="1270" marB="0" anchor="ctr">
                        <a:blipFill>
                          <a:blip r:embed="rId6"/>
                          <a:stretch>
                            <a:fillRect l="-115897" t="-397619" r="-202051" b="-304762"/>
                          </a:stretch>
                        </a:blipFill>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1.34</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2097498754"/>
                      </a:ext>
                    </a:extLst>
                  </a:tr>
                  <a:tr h="252000">
                    <a:tc>
                      <a:txBody>
                        <a:bodyPr/>
                        <a:lstStyle/>
                        <a:p>
                          <a:pPr indent="0" algn="ctr">
                            <a:lnSpc>
                              <a:spcPct val="100000"/>
                            </a:lnSpc>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镍铬合金</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endParaRPr lang="zh-CN"/>
                        </a:p>
                      </a:txBody>
                      <a:tcPr marL="1270" marR="1270" marT="1270" marB="0" anchor="ctr">
                        <a:blipFill>
                          <a:blip r:embed="rId6"/>
                          <a:stretch>
                            <a:fillRect l="-115897" t="-509756" r="-202051" b="-212195"/>
                          </a:stretch>
                        </a:blipFill>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2239231491"/>
                      </a:ext>
                    </a:extLst>
                  </a:tr>
                  <a:tr h="252000">
                    <a:tc>
                      <a:txBody>
                        <a:bodyPr/>
                        <a:lstStyle/>
                        <a:p>
                          <a:pPr indent="0" algn="ctr">
                            <a:lnSpc>
                              <a:spcPct val="100000"/>
                            </a:lnSpc>
                            <a:spcAft>
                              <a:spcPts val="0"/>
                            </a:spcAft>
                          </a:pPr>
                          <a:r>
                            <a:rPr lang="zh-CN"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镍基合金</a:t>
                          </a: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X-750</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endParaRPr lang="zh-CN"/>
                        </a:p>
                      </a:txBody>
                      <a:tcPr marL="1270" marR="1270" marT="1270" marB="0" anchor="ctr">
                        <a:blipFill>
                          <a:blip r:embed="rId6"/>
                          <a:stretch>
                            <a:fillRect l="-115897" t="-595238" r="-202051" b="-107143"/>
                          </a:stretch>
                        </a:blipFill>
                      </a:tcP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3269277449"/>
                      </a:ext>
                    </a:extLst>
                  </a:tr>
                  <a:tr h="252000">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Ti-6Al-4V</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endParaRPr lang="zh-CN"/>
                        </a:p>
                      </a:txBody>
                      <a:tcPr marL="1270" marR="1270" marT="1270" marB="0" anchor="ctr">
                        <a:blipFill>
                          <a:blip r:embed="rId6"/>
                          <a:stretch>
                            <a:fillRect l="-115897" t="-712195" r="-202051" b="-9756"/>
                          </a:stretch>
                        </a:blipFill>
                      </a:tcPr>
                    </a:tc>
                    <a:tc>
                      <a:txBody>
                        <a:bodyPr/>
                        <a:lstStyle/>
                        <a:p>
                          <a:pPr indent="0" algn="ctr">
                            <a:lnSpc>
                              <a:spcPct val="100000"/>
                            </a:lnSpc>
                            <a:spcAft>
                              <a:spcPts val="0"/>
                            </a:spcAft>
                          </a:pPr>
                          <a:r>
                            <a:rPr lang="en-US"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2.1</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tc>
                      <a:txBody>
                        <a:bodyPr/>
                        <a:lstStyle/>
                        <a:p>
                          <a:pPr indent="0" algn="ctr">
                            <a:lnSpc>
                              <a:spcPct val="100000"/>
                            </a:lnSpc>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270" marR="1270" marT="1270" marB="0" anchor="ctr"/>
                    </a:tc>
                    <a:extLst>
                      <a:ext uri="{0D108BD9-81ED-4DB2-BD59-A6C34878D82A}">
                        <a16:rowId xmlns:a16="http://schemas.microsoft.com/office/drawing/2014/main" val="366442256"/>
                      </a:ext>
                    </a:extLst>
                  </a:tr>
                </a:tbl>
              </a:graphicData>
            </a:graphic>
          </p:graphicFrame>
        </mc:Fallback>
      </mc:AlternateContent>
      <p:sp>
        <p:nvSpPr>
          <p:cNvPr id="24" name="矩形: 圆角 23">
            <a:extLst>
              <a:ext uri="{FF2B5EF4-FFF2-40B4-BE49-F238E27FC236}">
                <a16:creationId xmlns:a16="http://schemas.microsoft.com/office/drawing/2014/main" id="{EF7A6A63-CD6A-4571-B2BB-ECD8092BEC60}"/>
              </a:ext>
            </a:extLst>
          </p:cNvPr>
          <p:cNvSpPr/>
          <p:nvPr/>
        </p:nvSpPr>
        <p:spPr>
          <a:xfrm>
            <a:off x="5565488" y="3030509"/>
            <a:ext cx="4896000" cy="252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5" name="矩形: 圆角 24">
            <a:extLst>
              <a:ext uri="{FF2B5EF4-FFF2-40B4-BE49-F238E27FC236}">
                <a16:creationId xmlns:a16="http://schemas.microsoft.com/office/drawing/2014/main" id="{92E13746-9097-4BE9-98C4-2560F5F153A1}"/>
              </a:ext>
            </a:extLst>
          </p:cNvPr>
          <p:cNvSpPr/>
          <p:nvPr/>
        </p:nvSpPr>
        <p:spPr>
          <a:xfrm>
            <a:off x="5565488" y="3526621"/>
            <a:ext cx="4896000" cy="504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6F9471E0-18E8-41E7-865B-BEDC6C7F4D7A}"/>
              </a:ext>
            </a:extLst>
          </p:cNvPr>
          <p:cNvSpPr txBox="1"/>
          <p:nvPr/>
        </p:nvSpPr>
        <p:spPr>
          <a:xfrm>
            <a:off x="8692238" y="5046229"/>
            <a:ext cx="1382727" cy="646331"/>
          </a:xfrm>
          <a:prstGeom prst="rect">
            <a:avLst/>
          </a:prstGeom>
          <a:no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Ceramic Vacuum Chamber</a:t>
            </a:r>
          </a:p>
          <a:p>
            <a:pPr algn="ctr"/>
            <a:r>
              <a:rPr lang="zh-CN" altLang="en-US" sz="1200" dirty="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2μm </a:t>
            </a:r>
            <a:r>
              <a:rPr lang="en-US" altLang="zh-CN" sz="1200" dirty="0" err="1">
                <a:latin typeface="Times New Roman" panose="02020603050405020304" pitchFamily="18" charset="0"/>
                <a:cs typeface="Times New Roman" panose="02020603050405020304" pitchFamily="18" charset="0"/>
              </a:rPr>
              <a:t>TiN</a:t>
            </a:r>
            <a:r>
              <a:rPr lang="en-US" altLang="zh-CN" sz="1200" dirty="0">
                <a:latin typeface="Times New Roman" panose="02020603050405020304" pitchFamily="18" charset="0"/>
                <a:cs typeface="Times New Roman" panose="02020603050405020304" pitchFamily="18" charset="0"/>
              </a:rPr>
              <a:t> coating</a:t>
            </a:r>
            <a:r>
              <a:rPr lang="zh-CN" altLang="en-US" sz="1200" dirty="0">
                <a:latin typeface="Times New Roman" panose="02020603050405020304" pitchFamily="18" charset="0"/>
                <a:cs typeface="Times New Roman" panose="02020603050405020304" pitchFamily="18" charset="0"/>
              </a:rPr>
              <a:t>）</a:t>
            </a:r>
            <a:endParaRPr lang="en-US" altLang="zh-CN" sz="1200" dirty="0">
              <a:latin typeface="Times New Roman" panose="02020603050405020304" pitchFamily="18" charset="0"/>
              <a:cs typeface="Times New Roman" panose="02020603050405020304" pitchFamily="18" charset="0"/>
            </a:endParaRPr>
          </a:p>
        </p:txBody>
      </p:sp>
      <p:grpSp>
        <p:nvGrpSpPr>
          <p:cNvPr id="4" name="组合 3">
            <a:extLst>
              <a:ext uri="{FF2B5EF4-FFF2-40B4-BE49-F238E27FC236}">
                <a16:creationId xmlns:a16="http://schemas.microsoft.com/office/drawing/2014/main" id="{C25E13A6-BD80-4B0C-848D-39BA32CFFEC2}"/>
              </a:ext>
            </a:extLst>
          </p:cNvPr>
          <p:cNvGrpSpPr>
            <a:grpSpLocks noChangeAspect="1"/>
          </p:cNvGrpSpPr>
          <p:nvPr/>
        </p:nvGrpSpPr>
        <p:grpSpPr>
          <a:xfrm>
            <a:off x="854386" y="1988840"/>
            <a:ext cx="4391593" cy="2124000"/>
            <a:chOff x="-1494879" y="1405210"/>
            <a:chExt cx="4474852" cy="2164268"/>
          </a:xfrm>
        </p:grpSpPr>
        <p:pic>
          <p:nvPicPr>
            <p:cNvPr id="3" name="图片 2">
              <a:extLst>
                <a:ext uri="{FF2B5EF4-FFF2-40B4-BE49-F238E27FC236}">
                  <a16:creationId xmlns:a16="http://schemas.microsoft.com/office/drawing/2014/main" id="{2AF425D7-9CA7-4877-8161-8B95DA9A3E34}"/>
                </a:ext>
              </a:extLst>
            </p:cNvPr>
            <p:cNvPicPr>
              <a:picLocks noChangeAspect="1"/>
            </p:cNvPicPr>
            <p:nvPr/>
          </p:nvPicPr>
          <p:blipFill>
            <a:blip r:embed="rId7"/>
            <a:stretch>
              <a:fillRect/>
            </a:stretch>
          </p:blipFill>
          <p:spPr>
            <a:xfrm>
              <a:off x="-1494879" y="1405210"/>
              <a:ext cx="4474852" cy="2164268"/>
            </a:xfrm>
            <a:prstGeom prst="rect">
              <a:avLst/>
            </a:prstGeom>
          </p:spPr>
        </p:pic>
        <p:sp>
          <p:nvSpPr>
            <p:cNvPr id="27" name="文本框 26">
              <a:extLst>
                <a:ext uri="{FF2B5EF4-FFF2-40B4-BE49-F238E27FC236}">
                  <a16:creationId xmlns:a16="http://schemas.microsoft.com/office/drawing/2014/main" id="{C113ACBD-9251-4763-AD15-3995ABFB0B63}"/>
                </a:ext>
              </a:extLst>
            </p:cNvPr>
            <p:cNvSpPr txBox="1"/>
            <p:nvPr/>
          </p:nvSpPr>
          <p:spPr>
            <a:xfrm>
              <a:off x="1156164" y="2399206"/>
              <a:ext cx="1382727" cy="503242"/>
            </a:xfrm>
            <a:prstGeom prst="rect">
              <a:avLst/>
            </a:prstGeom>
            <a:noFill/>
          </p:spPr>
          <p:txBody>
            <a:bodyPr wrap="square" rtlCol="0">
              <a:spAutoFit/>
            </a:bodyPr>
            <a:lstStyle/>
            <a:p>
              <a:pPr algn="ctr"/>
              <a:r>
                <a:rPr lang="en-US" altLang="zh-CN" sz="1200" dirty="0">
                  <a:solidFill>
                    <a:srgbClr val="FF0000"/>
                  </a:solidFill>
                  <a:latin typeface="Times New Roman" panose="02020603050405020304" pitchFamily="18" charset="0"/>
                  <a:cs typeface="Times New Roman" panose="02020603050405020304" pitchFamily="18" charset="0"/>
                </a:rPr>
                <a:t>In air</a:t>
              </a:r>
            </a:p>
            <a:p>
              <a:pPr algn="ctr"/>
              <a:r>
                <a:rPr lang="en-US" altLang="zh-CN" sz="1200" dirty="0">
                  <a:solidFill>
                    <a:srgbClr val="FF0000"/>
                  </a:solidFill>
                  <a:latin typeface="Times New Roman" panose="02020603050405020304" pitchFamily="18" charset="0"/>
                  <a:cs typeface="Times New Roman" panose="02020603050405020304" pitchFamily="18" charset="0"/>
                </a:rPr>
                <a:t>1292A</a:t>
              </a:r>
            </a:p>
          </p:txBody>
        </p:sp>
      </p:grpSp>
      <p:sp>
        <p:nvSpPr>
          <p:cNvPr id="28" name="文本框 27">
            <a:extLst>
              <a:ext uri="{FF2B5EF4-FFF2-40B4-BE49-F238E27FC236}">
                <a16:creationId xmlns:a16="http://schemas.microsoft.com/office/drawing/2014/main" id="{CE563E82-1BF7-4F12-BE84-6EA0A5561515}"/>
              </a:ext>
            </a:extLst>
          </p:cNvPr>
          <p:cNvSpPr txBox="1"/>
          <p:nvPr/>
        </p:nvSpPr>
        <p:spPr>
          <a:xfrm>
            <a:off x="5159896" y="5110952"/>
            <a:ext cx="1382727" cy="461665"/>
          </a:xfrm>
          <a:prstGeom prst="rect">
            <a:avLst/>
          </a:prstGeom>
          <a:no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Metal Vacuum Chamber</a:t>
            </a:r>
          </a:p>
        </p:txBody>
      </p:sp>
    </p:spTree>
    <p:extLst>
      <p:ext uri="{BB962C8B-B14F-4D97-AF65-F5344CB8AC3E}">
        <p14:creationId xmlns:p14="http://schemas.microsoft.com/office/powerpoint/2010/main" val="3121566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873208"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Magnetic Field Simulation/Eddy Current Loss Calculation</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132872"/>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通过</a:t>
            </a:r>
            <a:r>
              <a:rPr lang="en-US" altLang="zh-CN" sz="1800" dirty="0">
                <a:latin typeface="Times New Roman" panose="02020603050405020304" pitchFamily="18" charset="0"/>
                <a:cs typeface="Times New Roman" panose="02020603050405020304" pitchFamily="18" charset="0"/>
              </a:rPr>
              <a:t>OPERA</a:t>
            </a:r>
            <a:r>
              <a:rPr lang="zh-CN" altLang="en-US" sz="1800" dirty="0">
                <a:latin typeface="Times New Roman" panose="02020603050405020304" pitchFamily="18" charset="0"/>
                <a:cs typeface="Times New Roman" panose="02020603050405020304" pitchFamily="18" charset="0"/>
              </a:rPr>
              <a:t>对磁场时间和空间上的分布进行模拟计算，镀膜方案好场区场均匀性优于</a:t>
            </a:r>
            <a:r>
              <a:rPr lang="en-US" altLang="zh-CN" sz="1800" dirty="0">
                <a:latin typeface="Times New Roman" panose="02020603050405020304" pitchFamily="18" charset="0"/>
                <a:cs typeface="Times New Roman" panose="02020603050405020304" pitchFamily="18" charset="0"/>
              </a:rPr>
              <a:t>±4‱</a:t>
            </a:r>
            <a:r>
              <a:rPr lang="zh-CN" altLang="en-US" sz="1800" dirty="0">
                <a:latin typeface="Times New Roman" panose="02020603050405020304" pitchFamily="18" charset="0"/>
                <a:cs typeface="Times New Roman" panose="02020603050405020304" pitchFamily="18" charset="0"/>
              </a:rPr>
              <a:t>，畸变小于</a:t>
            </a:r>
            <a:r>
              <a:rPr lang="en-US" altLang="zh-CN" sz="1800" dirty="0">
                <a:latin typeface="Times New Roman" panose="02020603050405020304" pitchFamily="18" charset="0"/>
                <a:cs typeface="Times New Roman" panose="02020603050405020304" pitchFamily="18" charset="0"/>
              </a:rPr>
              <a:t>1μs</a:t>
            </a: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对真空盒上的涡流损耗进行计算，镀膜方案仅为</a:t>
            </a:r>
            <a:r>
              <a:rPr lang="en-US" altLang="zh-CN" sz="1800" dirty="0">
                <a:latin typeface="Times New Roman" panose="02020603050405020304" pitchFamily="18" charset="0"/>
                <a:cs typeface="Times New Roman" panose="02020603050405020304" pitchFamily="18" charset="0"/>
              </a:rPr>
              <a:t>94.5W</a:t>
            </a:r>
            <a:r>
              <a:rPr lang="zh-CN" altLang="en-US" sz="1800" dirty="0">
                <a:latin typeface="Times New Roman" panose="02020603050405020304" pitchFamily="18" charset="0"/>
                <a:cs typeface="Times New Roman" panose="02020603050405020304" pitchFamily="18" charset="0"/>
              </a:rPr>
              <a:t>。</a:t>
            </a:r>
            <a:endParaRPr lang="en-US" altLang="zh-CN" sz="2000" dirty="0">
              <a:latin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6EDB115F-879F-4D08-B322-618B832B35E3}"/>
              </a:ext>
            </a:extLst>
          </p:cNvPr>
          <p:cNvPicPr>
            <a:picLocks noChangeAspect="1"/>
          </p:cNvPicPr>
          <p:nvPr/>
        </p:nvPicPr>
        <p:blipFill rotWithShape="1">
          <a:blip r:embed="rId3"/>
          <a:srcRect r="19524"/>
          <a:stretch/>
        </p:blipFill>
        <p:spPr>
          <a:xfrm>
            <a:off x="4213453" y="2200373"/>
            <a:ext cx="3466723" cy="2052000"/>
          </a:xfrm>
          <a:prstGeom prst="rect">
            <a:avLst/>
          </a:prstGeom>
        </p:spPr>
      </p:pic>
      <p:grpSp>
        <p:nvGrpSpPr>
          <p:cNvPr id="8" name="组合 7">
            <a:extLst>
              <a:ext uri="{FF2B5EF4-FFF2-40B4-BE49-F238E27FC236}">
                <a16:creationId xmlns:a16="http://schemas.microsoft.com/office/drawing/2014/main" id="{39F8C1BF-D4E8-4499-94B3-EEDE88CD0E82}"/>
              </a:ext>
            </a:extLst>
          </p:cNvPr>
          <p:cNvGrpSpPr>
            <a:grpSpLocks noChangeAspect="1"/>
          </p:cNvGrpSpPr>
          <p:nvPr/>
        </p:nvGrpSpPr>
        <p:grpSpPr>
          <a:xfrm>
            <a:off x="680486" y="2168553"/>
            <a:ext cx="3459471" cy="2052000"/>
            <a:chOff x="335360" y="2420888"/>
            <a:chExt cx="4248472" cy="2520000"/>
          </a:xfrm>
        </p:grpSpPr>
        <p:pic>
          <p:nvPicPr>
            <p:cNvPr id="4" name="图片 3">
              <a:extLst>
                <a:ext uri="{FF2B5EF4-FFF2-40B4-BE49-F238E27FC236}">
                  <a16:creationId xmlns:a16="http://schemas.microsoft.com/office/drawing/2014/main" id="{68711E7F-8E14-49C9-8579-2210EE408FEB}"/>
                </a:ext>
              </a:extLst>
            </p:cNvPr>
            <p:cNvPicPr>
              <a:picLocks noChangeAspect="1"/>
            </p:cNvPicPr>
            <p:nvPr/>
          </p:nvPicPr>
          <p:blipFill rotWithShape="1">
            <a:blip r:embed="rId4"/>
            <a:srcRect r="19695"/>
            <a:stretch/>
          </p:blipFill>
          <p:spPr>
            <a:xfrm>
              <a:off x="335360" y="2420888"/>
              <a:ext cx="4248472" cy="2520000"/>
            </a:xfrm>
            <a:prstGeom prst="rect">
              <a:avLst/>
            </a:prstGeom>
          </p:spPr>
        </p:pic>
        <p:cxnSp>
          <p:nvCxnSpPr>
            <p:cNvPr id="3" name="直接箭头连接符 2">
              <a:extLst>
                <a:ext uri="{FF2B5EF4-FFF2-40B4-BE49-F238E27FC236}">
                  <a16:creationId xmlns:a16="http://schemas.microsoft.com/office/drawing/2014/main" id="{A76590BF-C487-47C4-B6E8-2C1DA7D05B75}"/>
                </a:ext>
              </a:extLst>
            </p:cNvPr>
            <p:cNvCxnSpPr>
              <a:cxnSpLocks/>
            </p:cNvCxnSpPr>
            <p:nvPr/>
          </p:nvCxnSpPr>
          <p:spPr>
            <a:xfrm flipH="1">
              <a:off x="2495600" y="3140968"/>
              <a:ext cx="1440160" cy="288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文本框 6">
              <a:extLst>
                <a:ext uri="{FF2B5EF4-FFF2-40B4-BE49-F238E27FC236}">
                  <a16:creationId xmlns:a16="http://schemas.microsoft.com/office/drawing/2014/main" id="{99526701-80FE-4647-AF88-F25EAC0AA1D8}"/>
                </a:ext>
              </a:extLst>
            </p:cNvPr>
            <p:cNvSpPr txBox="1"/>
            <p:nvPr/>
          </p:nvSpPr>
          <p:spPr>
            <a:xfrm>
              <a:off x="3863752" y="2940913"/>
              <a:ext cx="648072" cy="427266"/>
            </a:xfrm>
            <a:prstGeom prst="rect">
              <a:avLst/>
            </a:prstGeom>
            <a:noFill/>
          </p:spPr>
          <p:txBody>
            <a:bodyPr wrap="square" rtlCol="0">
              <a:spAutoFit/>
            </a:bodyPr>
            <a:lstStyle/>
            <a:p>
              <a:pPr algn="ctr"/>
              <a:r>
                <a:rPr lang="zh-CN" altLang="en-US" sz="900" dirty="0">
                  <a:solidFill>
                    <a:srgbClr val="FF0000"/>
                  </a:solidFill>
                </a:rPr>
                <a:t>不锈钢</a:t>
              </a:r>
              <a:endParaRPr lang="en-US" altLang="zh-CN" sz="900" dirty="0">
                <a:solidFill>
                  <a:srgbClr val="FF0000"/>
                </a:solidFill>
              </a:endParaRPr>
            </a:p>
            <a:p>
              <a:pPr algn="ctr"/>
              <a:r>
                <a:rPr lang="zh-CN" altLang="en-US" sz="900" dirty="0">
                  <a:solidFill>
                    <a:srgbClr val="FF0000"/>
                  </a:solidFill>
                </a:rPr>
                <a:t>真空盒</a:t>
              </a:r>
            </a:p>
          </p:txBody>
        </p:sp>
      </p:grpSp>
      <p:pic>
        <p:nvPicPr>
          <p:cNvPr id="11" name="图片 10">
            <a:extLst>
              <a:ext uri="{FF2B5EF4-FFF2-40B4-BE49-F238E27FC236}">
                <a16:creationId xmlns:a16="http://schemas.microsoft.com/office/drawing/2014/main" id="{1DDB5ABE-E6B9-4F4A-B238-8F5F97EE7D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04" t="9642" r="12149" b="5941"/>
          <a:stretch/>
        </p:blipFill>
        <p:spPr bwMode="auto">
          <a:xfrm>
            <a:off x="8020978" y="1952569"/>
            <a:ext cx="3039347" cy="2412000"/>
          </a:xfrm>
          <a:prstGeom prst="rect">
            <a:avLst/>
          </a:prstGeom>
          <a:noFill/>
          <a:ln>
            <a:noFill/>
          </a:ln>
          <a:extLst>
            <a:ext uri="{53640926-AAD7-44D8-BBD7-CCE9431645EC}">
              <a14:shadowObscured xmlns:a14="http://schemas.microsoft.com/office/drawing/2010/main"/>
            </a:ext>
          </a:extLst>
        </p:spPr>
      </p:pic>
      <p:pic>
        <p:nvPicPr>
          <p:cNvPr id="12" name="图片 11">
            <a:extLst>
              <a:ext uri="{FF2B5EF4-FFF2-40B4-BE49-F238E27FC236}">
                <a16:creationId xmlns:a16="http://schemas.microsoft.com/office/drawing/2014/main" id="{68C9F0EF-418C-45B3-A3CD-82872E746A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96" t="8137" r="12025" b="5888"/>
          <a:stretch/>
        </p:blipFill>
        <p:spPr bwMode="auto">
          <a:xfrm>
            <a:off x="8066601" y="4292042"/>
            <a:ext cx="2993724" cy="2449326"/>
          </a:xfrm>
          <a:prstGeom prst="rect">
            <a:avLst/>
          </a:prstGeom>
          <a:noFill/>
          <a:ln>
            <a:noFill/>
          </a:ln>
          <a:extLst>
            <a:ext uri="{53640926-AAD7-44D8-BBD7-CCE9431645EC}">
              <a14:shadowObscured xmlns:a14="http://schemas.microsoft.com/office/drawing/2010/main"/>
            </a:ext>
          </a:extLst>
        </p:spPr>
      </p:pic>
      <p:pic>
        <p:nvPicPr>
          <p:cNvPr id="13" name="图片 12">
            <a:extLst>
              <a:ext uri="{FF2B5EF4-FFF2-40B4-BE49-F238E27FC236}">
                <a16:creationId xmlns:a16="http://schemas.microsoft.com/office/drawing/2014/main" id="{AA21EBDD-ADC3-4B8E-B3E8-56A6CE9014BF}"/>
              </a:ext>
            </a:extLst>
          </p:cNvPr>
          <p:cNvPicPr>
            <a:picLocks noChangeAspect="1"/>
          </p:cNvPicPr>
          <p:nvPr/>
        </p:nvPicPr>
        <p:blipFill>
          <a:blip r:embed="rId7"/>
          <a:stretch>
            <a:fillRect/>
          </a:stretch>
        </p:blipFill>
        <p:spPr>
          <a:xfrm>
            <a:off x="1301544" y="4293352"/>
            <a:ext cx="5559495" cy="2196000"/>
          </a:xfrm>
          <a:prstGeom prst="rect">
            <a:avLst/>
          </a:prstGeom>
        </p:spPr>
      </p:pic>
      <p:sp>
        <p:nvSpPr>
          <p:cNvPr id="14" name="文本框 13">
            <a:extLst>
              <a:ext uri="{FF2B5EF4-FFF2-40B4-BE49-F238E27FC236}">
                <a16:creationId xmlns:a16="http://schemas.microsoft.com/office/drawing/2014/main" id="{A43EA642-BDD8-4AEA-AE8B-5066CE999571}"/>
              </a:ext>
            </a:extLst>
          </p:cNvPr>
          <p:cNvSpPr txBox="1"/>
          <p:nvPr/>
        </p:nvSpPr>
        <p:spPr>
          <a:xfrm>
            <a:off x="10978879" y="1952569"/>
            <a:ext cx="517721" cy="630942"/>
          </a:xfrm>
          <a:prstGeom prst="rect">
            <a:avLst/>
          </a:prstGeom>
          <a:noFill/>
        </p:spPr>
        <p:txBody>
          <a:bodyPr wrap="square" rtlCol="0">
            <a:spAutoFit/>
          </a:bodyPr>
          <a:lstStyle/>
          <a:p>
            <a:r>
              <a:rPr lang="en-US" altLang="zh-CN" sz="700" dirty="0">
                <a:solidFill>
                  <a:srgbClr val="FF0000"/>
                </a:solidFill>
                <a:latin typeface="Times New Roman" panose="02020603050405020304" pitchFamily="18" charset="0"/>
                <a:cs typeface="Times New Roman" panose="02020603050405020304" pitchFamily="18" charset="0"/>
              </a:rPr>
              <a:t>0μs</a:t>
            </a:r>
          </a:p>
          <a:p>
            <a:r>
              <a:rPr lang="en-US" altLang="zh-CN" sz="700" dirty="0">
                <a:solidFill>
                  <a:srgbClr val="FF0000"/>
                </a:solidFill>
                <a:latin typeface="Times New Roman" panose="02020603050405020304" pitchFamily="18" charset="0"/>
                <a:cs typeface="Times New Roman" panose="02020603050405020304" pitchFamily="18" charset="0"/>
              </a:rPr>
              <a:t>70μs</a:t>
            </a:r>
          </a:p>
          <a:p>
            <a:r>
              <a:rPr lang="en-US" altLang="zh-CN" sz="700" dirty="0">
                <a:solidFill>
                  <a:srgbClr val="FF0000"/>
                </a:solidFill>
                <a:latin typeface="Times New Roman" panose="02020603050405020304" pitchFamily="18" charset="0"/>
                <a:cs typeface="Times New Roman" panose="02020603050405020304" pitchFamily="18" charset="0"/>
              </a:rPr>
              <a:t>40μs</a:t>
            </a:r>
          </a:p>
          <a:p>
            <a:r>
              <a:rPr lang="en-US" altLang="zh-CN" sz="700" dirty="0">
                <a:solidFill>
                  <a:srgbClr val="FF0000"/>
                </a:solidFill>
                <a:latin typeface="Times New Roman" panose="02020603050405020304" pitchFamily="18" charset="0"/>
                <a:cs typeface="Times New Roman" panose="02020603050405020304" pitchFamily="18" charset="0"/>
              </a:rPr>
              <a:t>30μs</a:t>
            </a:r>
          </a:p>
          <a:p>
            <a:r>
              <a:rPr lang="en-US" altLang="zh-CN" sz="700" dirty="0">
                <a:solidFill>
                  <a:srgbClr val="FF0000"/>
                </a:solidFill>
                <a:latin typeface="Times New Roman" panose="02020603050405020304" pitchFamily="18" charset="0"/>
                <a:cs typeface="Times New Roman" panose="02020603050405020304" pitchFamily="18" charset="0"/>
              </a:rPr>
              <a:t>&lt;1μs</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88BB57DE-B451-4E6A-9A73-FABF173F8164}"/>
                  </a:ext>
                </a:extLst>
              </p:cNvPr>
              <p:cNvSpPr txBox="1"/>
              <p:nvPr/>
            </p:nvSpPr>
            <p:spPr>
              <a:xfrm>
                <a:off x="9456772" y="4898933"/>
                <a:ext cx="1862413" cy="147393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lnSpc>
                    <a:spcPct val="150000"/>
                  </a:lnSpc>
                </a:pPr>
                <a:r>
                  <a:rPr lang="zh-CN" altLang="en-US" sz="1000" dirty="0">
                    <a:latin typeface="Times New Roman" panose="02020603050405020304" pitchFamily="18" charset="0"/>
                    <a:cs typeface="Times New Roman" panose="02020603050405020304" pitchFamily="18" charset="0"/>
                  </a:rPr>
                  <a:t>真空盒上涡流损耗</a:t>
                </a:r>
                <a:endParaRPr lang="en-US" altLang="zh-CN" sz="1000" dirty="0">
                  <a:latin typeface="Times New Roman" panose="020206030504050203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𝑃</m:t>
                          </m:r>
                        </m:e>
                        <m:sub>
                          <m:r>
                            <a:rPr lang="zh-CN" altLang="zh-CN" sz="1000">
                              <a:latin typeface="Cambria Math" panose="02040503050406030204" pitchFamily="18" charset="0"/>
                            </a:rPr>
                            <m:t>不锈钢</m:t>
                          </m:r>
                        </m:sub>
                      </m:sSub>
                      <m:r>
                        <a:rPr lang="en-US" altLang="zh-CN" sz="1000" i="1">
                          <a:latin typeface="Cambria Math" panose="02040503050406030204" pitchFamily="18" charset="0"/>
                        </a:rPr>
                        <m:t>=1382</m:t>
                      </m:r>
                      <m:r>
                        <a:rPr lang="en-US" altLang="zh-CN" sz="1000" i="1">
                          <a:latin typeface="Cambria Math" panose="02040503050406030204" pitchFamily="18" charset="0"/>
                        </a:rPr>
                        <m:t>𝑊</m:t>
                      </m:r>
                    </m:oMath>
                  </m:oMathPara>
                </a14:m>
                <a:endParaRPr lang="en-US" altLang="zh-CN" sz="1000" dirty="0">
                  <a:latin typeface="Times New Roman" panose="020206030504050203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zh-CN" altLang="zh-CN" sz="1000" i="1">
                              <a:latin typeface="Cambria Math" panose="02040503050406030204" pitchFamily="18" charset="0"/>
                            </a:rPr>
                          </m:ctrlPr>
                        </m:sSubPr>
                        <m:e>
                          <m:r>
                            <a:rPr lang="en-US" altLang="zh-CN" sz="1000" i="1">
                              <a:latin typeface="Cambria Math" panose="02040503050406030204" pitchFamily="18" charset="0"/>
                            </a:rPr>
                            <m:t>𝑃</m:t>
                          </m:r>
                        </m:e>
                        <m:sub>
                          <m:r>
                            <a:rPr lang="zh-CN" altLang="zh-CN" sz="1000">
                              <a:latin typeface="Cambria Math" panose="02040503050406030204" pitchFamily="18" charset="0"/>
                            </a:rPr>
                            <m:t>镍基合金</m:t>
                          </m:r>
                        </m:sub>
                      </m:sSub>
                      <m:r>
                        <a:rPr lang="en-US" altLang="zh-CN" sz="1000" i="1">
                          <a:latin typeface="Cambria Math" panose="02040503050406030204" pitchFamily="18" charset="0"/>
                        </a:rPr>
                        <m:t>=1177</m:t>
                      </m:r>
                      <m:r>
                        <a:rPr lang="en-US" altLang="zh-CN" sz="1000" i="1">
                          <a:latin typeface="Cambria Math" panose="02040503050406030204" pitchFamily="18" charset="0"/>
                        </a:rPr>
                        <m:t>𝑊</m:t>
                      </m:r>
                    </m:oMath>
                  </m:oMathPara>
                </a14:m>
                <a:endParaRPr lang="en-US" altLang="zh-CN" sz="1000" i="1" dirty="0">
                  <a:latin typeface="Times New Roman" panose="020206030504050203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zh-CN" altLang="zh-CN" sz="1000" i="1" smtClean="0">
                              <a:latin typeface="Cambria Math" panose="02040503050406030204" pitchFamily="18" charset="0"/>
                            </a:rPr>
                          </m:ctrlPr>
                        </m:sSubPr>
                        <m:e>
                          <m:r>
                            <a:rPr lang="en-US" altLang="zh-CN" sz="1000" i="1">
                              <a:latin typeface="Cambria Math" panose="02040503050406030204" pitchFamily="18" charset="0"/>
                            </a:rPr>
                            <m:t>𝑃</m:t>
                          </m:r>
                        </m:e>
                        <m:sub>
                          <m:r>
                            <a:rPr lang="zh-CN" altLang="zh-CN" sz="1000">
                              <a:latin typeface="Cambria Math" panose="02040503050406030204" pitchFamily="18" charset="0"/>
                            </a:rPr>
                            <m:t>钛合金</m:t>
                          </m:r>
                        </m:sub>
                      </m:sSub>
                      <m:r>
                        <a:rPr lang="en-US" altLang="zh-CN" sz="1000" i="1">
                          <a:latin typeface="Cambria Math" panose="02040503050406030204" pitchFamily="18" charset="0"/>
                        </a:rPr>
                        <m:t>=1010</m:t>
                      </m:r>
                      <m:r>
                        <a:rPr lang="en-US" altLang="zh-CN" sz="1000" i="1">
                          <a:latin typeface="Cambria Math" panose="02040503050406030204" pitchFamily="18" charset="0"/>
                        </a:rPr>
                        <m:t>𝑊</m:t>
                      </m:r>
                    </m:oMath>
                  </m:oMathPara>
                </a14:m>
                <a:endParaRPr lang="en-US" altLang="zh-CN" sz="1000" dirty="0">
                  <a:latin typeface="Times New Roman" panose="020206030504050203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altLang="zh-CN" sz="1000" i="1">
                              <a:solidFill>
                                <a:srgbClr val="FF0000"/>
                              </a:solidFill>
                              <a:latin typeface="Cambria Math" panose="02040503050406030204" pitchFamily="18" charset="0"/>
                            </a:rPr>
                          </m:ctrlPr>
                        </m:sSubPr>
                        <m:e>
                          <m:r>
                            <a:rPr lang="en-US" altLang="zh-CN" sz="1000" i="1">
                              <a:solidFill>
                                <a:srgbClr val="FF0000"/>
                              </a:solidFill>
                              <a:latin typeface="Cambria Math" panose="02040503050406030204" pitchFamily="18" charset="0"/>
                            </a:rPr>
                            <m:t>𝑃</m:t>
                          </m:r>
                        </m:e>
                        <m:sub>
                          <m:r>
                            <a:rPr lang="zh-CN" altLang="en-US" sz="1000" i="1">
                              <a:solidFill>
                                <a:srgbClr val="FF0000"/>
                              </a:solidFill>
                              <a:latin typeface="Cambria Math" panose="02040503050406030204" pitchFamily="18" charset="0"/>
                            </a:rPr>
                            <m:t>陶瓷镀膜</m:t>
                          </m:r>
                        </m:sub>
                      </m:sSub>
                      <m:r>
                        <a:rPr lang="en-US" altLang="zh-CN" sz="1000" b="0" i="1" smtClean="0">
                          <a:solidFill>
                            <a:srgbClr val="FF0000"/>
                          </a:solidFill>
                          <a:latin typeface="Cambria Math" panose="02040503050406030204" pitchFamily="18" charset="0"/>
                        </a:rPr>
                        <m:t>=</m:t>
                      </m:r>
                      <m:r>
                        <a:rPr lang="en-US" altLang="zh-CN" sz="1000" i="1">
                          <a:solidFill>
                            <a:srgbClr val="FF0000"/>
                          </a:solidFill>
                          <a:latin typeface="Cambria Math" panose="02040503050406030204" pitchFamily="18" charset="0"/>
                          <a:ea typeface="Cambria Math" panose="02040503050406030204" pitchFamily="18" charset="0"/>
                        </a:rPr>
                        <m:t>94.5</m:t>
                      </m:r>
                      <m:r>
                        <a:rPr lang="en-US" altLang="zh-CN" sz="1000" i="1">
                          <a:solidFill>
                            <a:srgbClr val="FF0000"/>
                          </a:solidFill>
                          <a:latin typeface="Cambria Math" panose="02040503050406030204" pitchFamily="18" charset="0"/>
                          <a:ea typeface="Cambria Math" panose="02040503050406030204" pitchFamily="18" charset="0"/>
                        </a:rPr>
                        <m:t>𝑊</m:t>
                      </m:r>
                    </m:oMath>
                  </m:oMathPara>
                </a14:m>
                <a:endParaRPr lang="zh-CN" altLang="en-US" sz="1000" dirty="0">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88BB57DE-B451-4E6A-9A73-FABF173F8164}"/>
                  </a:ext>
                </a:extLst>
              </p:cNvPr>
              <p:cNvSpPr txBox="1">
                <a:spLocks noRot="1" noChangeAspect="1" noMove="1" noResize="1" noEditPoints="1" noAdjustHandles="1" noChangeArrowheads="1" noChangeShapeType="1" noTextEdit="1"/>
              </p:cNvSpPr>
              <p:nvPr/>
            </p:nvSpPr>
            <p:spPr>
              <a:xfrm>
                <a:off x="9456772" y="4898933"/>
                <a:ext cx="1862413" cy="1473930"/>
              </a:xfrm>
              <a:prstGeom prst="rect">
                <a:avLst/>
              </a:prstGeom>
              <a:blipFill>
                <a:blip r:embed="rId8"/>
                <a:stretch>
                  <a:fillRect/>
                </a:stretch>
              </a:blipFill>
              <a:ln w="9525" cap="flat" cmpd="sng" algn="ctr">
                <a:noFill/>
                <a:prstDash val="solid"/>
                <a:round/>
                <a:headEnd type="none" w="med" len="med"/>
                <a:tailEnd type="none" w="med" len="med"/>
              </a:ln>
            </p:spPr>
            <p:txBody>
              <a:bodyPr/>
              <a:lstStyle/>
              <a:p>
                <a:r>
                  <a:rPr lang="zh-CN" altLang="en-US">
                    <a:noFill/>
                  </a:rPr>
                  <a:t> </a:t>
                </a:r>
              </a:p>
            </p:txBody>
          </p:sp>
        </mc:Fallback>
      </mc:AlternateContent>
    </p:spTree>
    <p:extLst>
      <p:ext uri="{BB962C8B-B14F-4D97-AF65-F5344CB8AC3E}">
        <p14:creationId xmlns:p14="http://schemas.microsoft.com/office/powerpoint/2010/main" val="3582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9AB236A-01DC-48C7-80B5-52C11CBE70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16" t="16833" b="22149"/>
          <a:stretch/>
        </p:blipFill>
        <p:spPr>
          <a:xfrm>
            <a:off x="7793487" y="1854959"/>
            <a:ext cx="3572830" cy="1440000"/>
          </a:xfrm>
          <a:prstGeom prst="rect">
            <a:avLst/>
          </a:prstGeom>
        </p:spPr>
      </p:pic>
      <p:pic>
        <p:nvPicPr>
          <p:cNvPr id="7" name="图片 6">
            <a:extLst>
              <a:ext uri="{FF2B5EF4-FFF2-40B4-BE49-F238E27FC236}">
                <a16:creationId xmlns:a16="http://schemas.microsoft.com/office/drawing/2014/main" id="{D24EE4AC-FD61-4CB2-BC55-EC9C808958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669" t="17200" b="21374"/>
          <a:stretch/>
        </p:blipFill>
        <p:spPr>
          <a:xfrm>
            <a:off x="689581" y="1854452"/>
            <a:ext cx="3513117" cy="1440000"/>
          </a:xfrm>
          <a:prstGeom prst="rect">
            <a:avLst/>
          </a:prstGeom>
        </p:spPr>
      </p:pic>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052736"/>
            <a:ext cx="11268743" cy="1132872"/>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使用</a:t>
            </a:r>
            <a:r>
              <a:rPr lang="en-US" altLang="zh-CN" sz="1800" dirty="0">
                <a:latin typeface="Times New Roman" panose="02020603050405020304" pitchFamily="18" charset="0"/>
                <a:cs typeface="Times New Roman" panose="02020603050405020304" pitchFamily="18" charset="0"/>
              </a:rPr>
              <a:t>CST</a:t>
            </a:r>
            <a:r>
              <a:rPr lang="zh-CN" altLang="en-US" sz="1800" dirty="0">
                <a:latin typeface="Times New Roman" panose="02020603050405020304" pitchFamily="18" charset="0"/>
                <a:cs typeface="Times New Roman" panose="02020603050405020304" pitchFamily="18" charset="0"/>
              </a:rPr>
              <a:t>对束流阻抗进行计算，根据损耗因子计算不同模式下真空盒上的束流沉积功率。</a:t>
            </a:r>
            <a:endParaRPr lang="en-US"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束流损耗远低于涡流损耗。</a:t>
            </a:r>
          </a:p>
        </p:txBody>
      </p:sp>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Beam Impedance Calculation</a:t>
            </a:r>
          </a:p>
        </p:txBody>
      </p:sp>
      <p:pic>
        <p:nvPicPr>
          <p:cNvPr id="8" name="图片 7">
            <a:extLst>
              <a:ext uri="{FF2B5EF4-FFF2-40B4-BE49-F238E27FC236}">
                <a16:creationId xmlns:a16="http://schemas.microsoft.com/office/drawing/2014/main" id="{2477CC7C-81F2-47FD-B936-8C7551BE0F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22"/>
          <a:stretch/>
        </p:blipFill>
        <p:spPr>
          <a:xfrm>
            <a:off x="286140" y="3224205"/>
            <a:ext cx="4320000" cy="1739965"/>
          </a:xfrm>
          <a:prstGeom prst="rect">
            <a:avLst/>
          </a:prstGeom>
        </p:spPr>
      </p:pic>
      <p:pic>
        <p:nvPicPr>
          <p:cNvPr id="9" name="图片 8">
            <a:extLst>
              <a:ext uri="{FF2B5EF4-FFF2-40B4-BE49-F238E27FC236}">
                <a16:creationId xmlns:a16="http://schemas.microsoft.com/office/drawing/2014/main" id="{A5D45801-ECF9-4342-89F4-011E5F27D3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840" y="4947233"/>
            <a:ext cx="4320000" cy="1720260"/>
          </a:xfrm>
          <a:prstGeom prst="rect">
            <a:avLst/>
          </a:prstGeom>
        </p:spPr>
      </p:pic>
      <p:pic>
        <p:nvPicPr>
          <p:cNvPr id="11" name="图片 10">
            <a:extLst>
              <a:ext uri="{FF2B5EF4-FFF2-40B4-BE49-F238E27FC236}">
                <a16:creationId xmlns:a16="http://schemas.microsoft.com/office/drawing/2014/main" id="{416C9955-DDBB-42CC-AA76-A05E608C8D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322"/>
          <a:stretch/>
        </p:blipFill>
        <p:spPr>
          <a:xfrm>
            <a:off x="7419902" y="3220836"/>
            <a:ext cx="4320000" cy="1743334"/>
          </a:xfrm>
          <a:prstGeom prst="rect">
            <a:avLst/>
          </a:prstGeom>
        </p:spPr>
      </p:pic>
      <p:pic>
        <p:nvPicPr>
          <p:cNvPr id="12" name="图片 11">
            <a:extLst>
              <a:ext uri="{FF2B5EF4-FFF2-40B4-BE49-F238E27FC236}">
                <a16:creationId xmlns:a16="http://schemas.microsoft.com/office/drawing/2014/main" id="{42EA60BC-52F8-4C21-AE5B-CEA6926212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632" y="4946675"/>
            <a:ext cx="4320000" cy="1720818"/>
          </a:xfrm>
          <a:prstGeom prst="rect">
            <a:avLst/>
          </a:prstGeom>
        </p:spPr>
      </p:pic>
      <p:sp>
        <p:nvSpPr>
          <p:cNvPr id="13" name="文本框 12">
            <a:extLst>
              <a:ext uri="{FF2B5EF4-FFF2-40B4-BE49-F238E27FC236}">
                <a16:creationId xmlns:a16="http://schemas.microsoft.com/office/drawing/2014/main" id="{4D433087-7C8D-4EFC-82E3-72AB2EB0D014}"/>
              </a:ext>
            </a:extLst>
          </p:cNvPr>
          <p:cNvSpPr txBox="1"/>
          <p:nvPr/>
        </p:nvSpPr>
        <p:spPr>
          <a:xfrm>
            <a:off x="2766106" y="2901030"/>
            <a:ext cx="970853" cy="230832"/>
          </a:xfrm>
          <a:prstGeom prst="rect">
            <a:avLst/>
          </a:prstGeom>
          <a:noFill/>
        </p:spPr>
        <p:txBody>
          <a:bodyPr wrap="square" rtlCol="0">
            <a:spAutoFit/>
          </a:bodyPr>
          <a:lstStyle/>
          <a:p>
            <a:pPr algn="ctr"/>
            <a:r>
              <a:rPr lang="zh-CN" altLang="en-US" sz="900" dirty="0"/>
              <a:t>不锈钢真空盒</a:t>
            </a:r>
          </a:p>
        </p:txBody>
      </p:sp>
      <p:cxnSp>
        <p:nvCxnSpPr>
          <p:cNvPr id="3" name="直接箭头连接符 2">
            <a:extLst>
              <a:ext uri="{FF2B5EF4-FFF2-40B4-BE49-F238E27FC236}">
                <a16:creationId xmlns:a16="http://schemas.microsoft.com/office/drawing/2014/main" id="{D0435C0E-A88B-4896-9806-8667B163D50D}"/>
              </a:ext>
            </a:extLst>
          </p:cNvPr>
          <p:cNvCxnSpPr/>
          <p:nvPr/>
        </p:nvCxnSpPr>
        <p:spPr>
          <a:xfrm flipH="1" flipV="1">
            <a:off x="2013852" y="2780928"/>
            <a:ext cx="864096"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233A9482-477B-495D-9E6F-906CD187E7C8}"/>
              </a:ext>
            </a:extLst>
          </p:cNvPr>
          <p:cNvSpPr txBox="1"/>
          <p:nvPr/>
        </p:nvSpPr>
        <p:spPr>
          <a:xfrm>
            <a:off x="9940182" y="2955863"/>
            <a:ext cx="1152128" cy="230832"/>
          </a:xfrm>
          <a:prstGeom prst="rect">
            <a:avLst/>
          </a:prstGeom>
          <a:noFill/>
        </p:spPr>
        <p:txBody>
          <a:bodyPr wrap="square" rtlCol="0">
            <a:spAutoFit/>
          </a:bodyPr>
          <a:lstStyle/>
          <a:p>
            <a:pPr algn="ctr"/>
            <a:r>
              <a:rPr lang="zh-CN" altLang="en-US" sz="900" dirty="0"/>
              <a:t>镀膜陶瓷真空盒</a:t>
            </a:r>
          </a:p>
        </p:txBody>
      </p:sp>
      <p:cxnSp>
        <p:nvCxnSpPr>
          <p:cNvPr id="17" name="直接箭头连接符 16">
            <a:extLst>
              <a:ext uri="{FF2B5EF4-FFF2-40B4-BE49-F238E27FC236}">
                <a16:creationId xmlns:a16="http://schemas.microsoft.com/office/drawing/2014/main" id="{86C443B3-CD82-40F7-868D-114DC0A32B37}"/>
              </a:ext>
            </a:extLst>
          </p:cNvPr>
          <p:cNvCxnSpPr>
            <a:cxnSpLocks/>
          </p:cNvCxnSpPr>
          <p:nvPr/>
        </p:nvCxnSpPr>
        <p:spPr>
          <a:xfrm flipH="1" flipV="1">
            <a:off x="9187928" y="2835761"/>
            <a:ext cx="864096"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图片 18">
            <a:extLst>
              <a:ext uri="{FF2B5EF4-FFF2-40B4-BE49-F238E27FC236}">
                <a16:creationId xmlns:a16="http://schemas.microsoft.com/office/drawing/2014/main" id="{BBBDC4E7-3C87-43DD-9F9B-AC63A05F9DC2}"/>
              </a:ext>
            </a:extLst>
          </p:cNvPr>
          <p:cNvPicPr>
            <a:picLocks noChangeAspect="1"/>
          </p:cNvPicPr>
          <p:nvPr/>
        </p:nvPicPr>
        <p:blipFill rotWithShape="1">
          <a:blip r:embed="rId9">
            <a:extLst>
              <a:ext uri="{28A0092B-C50C-407E-A947-70E740481C1C}">
                <a14:useLocalDpi xmlns:a14="http://schemas.microsoft.com/office/drawing/2010/main" val="0"/>
              </a:ext>
            </a:extLst>
          </a:blip>
          <a:srcRect r="60329" b="58637"/>
          <a:stretch/>
        </p:blipFill>
        <p:spPr>
          <a:xfrm>
            <a:off x="4956274" y="1844824"/>
            <a:ext cx="2160000" cy="1218203"/>
          </a:xfrm>
          <a:prstGeom prst="rect">
            <a:avLst/>
          </a:prstGeom>
        </p:spPr>
      </p:pic>
      <p:pic>
        <p:nvPicPr>
          <p:cNvPr id="20" name="图片 19">
            <a:extLst>
              <a:ext uri="{FF2B5EF4-FFF2-40B4-BE49-F238E27FC236}">
                <a16:creationId xmlns:a16="http://schemas.microsoft.com/office/drawing/2014/main" id="{336BDE09-63C8-44E9-BDB9-AEB4AF8732E3}"/>
              </a:ext>
            </a:extLst>
          </p:cNvPr>
          <p:cNvPicPr>
            <a:picLocks noChangeAspect="1"/>
          </p:cNvPicPr>
          <p:nvPr/>
        </p:nvPicPr>
        <p:blipFill rotWithShape="1">
          <a:blip r:embed="rId10">
            <a:extLst>
              <a:ext uri="{28A0092B-C50C-407E-A947-70E740481C1C}">
                <a14:useLocalDpi xmlns:a14="http://schemas.microsoft.com/office/drawing/2010/main" val="0"/>
              </a:ext>
            </a:extLst>
          </a:blip>
          <a:srcRect l="696" r="60564" b="57655"/>
          <a:stretch/>
        </p:blipFill>
        <p:spPr>
          <a:xfrm>
            <a:off x="4953205" y="3081371"/>
            <a:ext cx="2160000" cy="1269564"/>
          </a:xfrm>
          <a:prstGeom prst="rect">
            <a:avLst/>
          </a:prstGeom>
        </p:spPr>
      </p:pic>
      <p:sp>
        <p:nvSpPr>
          <p:cNvPr id="21" name="文本框 20">
            <a:extLst>
              <a:ext uri="{FF2B5EF4-FFF2-40B4-BE49-F238E27FC236}">
                <a16:creationId xmlns:a16="http://schemas.microsoft.com/office/drawing/2014/main" id="{0E859C13-19A4-4065-8194-9C28E821DF70}"/>
              </a:ext>
            </a:extLst>
          </p:cNvPr>
          <p:cNvSpPr txBox="1"/>
          <p:nvPr/>
        </p:nvSpPr>
        <p:spPr>
          <a:xfrm>
            <a:off x="4799856" y="2708842"/>
            <a:ext cx="1368152" cy="246221"/>
          </a:xfrm>
          <a:prstGeom prst="rect">
            <a:avLst/>
          </a:prstGeom>
          <a:noFill/>
        </p:spPr>
        <p:txBody>
          <a:bodyPr wrap="square" rtlCol="0">
            <a:spAutoFit/>
          </a:bodyPr>
          <a:lstStyle/>
          <a:p>
            <a:pPr algn="ctr"/>
            <a:r>
              <a:rPr lang="en-US" altLang="zh-CN" sz="1000" dirty="0">
                <a:latin typeface="Times New Roman" panose="02020603050405020304" pitchFamily="18" charset="0"/>
                <a:cs typeface="Times New Roman" panose="02020603050405020304" pitchFamily="18" charset="0"/>
              </a:rPr>
              <a:t>Higgs</a:t>
            </a:r>
            <a:r>
              <a:rPr lang="zh-CN" altLang="en-US" sz="1000" dirty="0">
                <a:latin typeface="Times New Roman" panose="02020603050405020304" pitchFamily="18" charset="0"/>
                <a:cs typeface="Times New Roman" panose="02020603050405020304" pitchFamily="18" charset="0"/>
              </a:rPr>
              <a:t>模式</a:t>
            </a:r>
          </a:p>
        </p:txBody>
      </p:sp>
      <p:sp>
        <p:nvSpPr>
          <p:cNvPr id="22" name="文本框 21">
            <a:extLst>
              <a:ext uri="{FF2B5EF4-FFF2-40B4-BE49-F238E27FC236}">
                <a16:creationId xmlns:a16="http://schemas.microsoft.com/office/drawing/2014/main" id="{716BFA93-EC8E-40FE-9094-C767CA693699}"/>
              </a:ext>
            </a:extLst>
          </p:cNvPr>
          <p:cNvSpPr txBox="1"/>
          <p:nvPr/>
        </p:nvSpPr>
        <p:spPr>
          <a:xfrm>
            <a:off x="4799856" y="3988932"/>
            <a:ext cx="1368152" cy="246221"/>
          </a:xfrm>
          <a:prstGeom prst="rect">
            <a:avLst/>
          </a:prstGeom>
          <a:noFill/>
        </p:spPr>
        <p:txBody>
          <a:bodyPr wrap="square" rtlCol="0">
            <a:spAutoFit/>
          </a:bodyPr>
          <a:lstStyle/>
          <a:p>
            <a:pPr algn="ctr"/>
            <a:r>
              <a:rPr lang="en-US" altLang="zh-CN" sz="1000" dirty="0">
                <a:latin typeface="Times New Roman" panose="02020603050405020304" pitchFamily="18" charset="0"/>
                <a:cs typeface="Times New Roman" panose="02020603050405020304" pitchFamily="18" charset="0"/>
              </a:rPr>
              <a:t>Z</a:t>
            </a:r>
            <a:r>
              <a:rPr lang="zh-CN" altLang="en-US" sz="1000" dirty="0">
                <a:latin typeface="Times New Roman" panose="02020603050405020304" pitchFamily="18" charset="0"/>
                <a:cs typeface="Times New Roman" panose="02020603050405020304" pitchFamily="18" charset="0"/>
              </a:rPr>
              <a:t>模式</a:t>
            </a:r>
          </a:p>
        </p:txBody>
      </p:sp>
      <p:pic>
        <p:nvPicPr>
          <p:cNvPr id="23" name="图片 22">
            <a:extLst>
              <a:ext uri="{FF2B5EF4-FFF2-40B4-BE49-F238E27FC236}">
                <a16:creationId xmlns:a16="http://schemas.microsoft.com/office/drawing/2014/main" id="{017462E0-FE65-42A3-B23C-A0337884102C}"/>
              </a:ext>
            </a:extLst>
          </p:cNvPr>
          <p:cNvPicPr>
            <a:picLocks noChangeAspect="1"/>
          </p:cNvPicPr>
          <p:nvPr/>
        </p:nvPicPr>
        <p:blipFill rotWithShape="1">
          <a:blip r:embed="rId11">
            <a:extLst>
              <a:ext uri="{28A0092B-C50C-407E-A947-70E740481C1C}">
                <a14:useLocalDpi xmlns:a14="http://schemas.microsoft.com/office/drawing/2010/main" val="0"/>
              </a:ext>
            </a:extLst>
          </a:blip>
          <a:srcRect r="59360" b="62340"/>
          <a:stretch/>
        </p:blipFill>
        <p:spPr>
          <a:xfrm>
            <a:off x="4956274" y="4437112"/>
            <a:ext cx="2160000" cy="1077791"/>
          </a:xfrm>
          <a:prstGeom prst="rect">
            <a:avLst/>
          </a:prstGeom>
        </p:spPr>
      </p:pic>
      <p:pic>
        <p:nvPicPr>
          <p:cNvPr id="24" name="图片 23">
            <a:extLst>
              <a:ext uri="{FF2B5EF4-FFF2-40B4-BE49-F238E27FC236}">
                <a16:creationId xmlns:a16="http://schemas.microsoft.com/office/drawing/2014/main" id="{20A987B7-7762-408E-8D52-16D97A628C01}"/>
              </a:ext>
            </a:extLst>
          </p:cNvPr>
          <p:cNvPicPr>
            <a:picLocks noChangeAspect="1"/>
          </p:cNvPicPr>
          <p:nvPr/>
        </p:nvPicPr>
        <p:blipFill rotWithShape="1">
          <a:blip r:embed="rId12">
            <a:extLst>
              <a:ext uri="{28A0092B-C50C-407E-A947-70E740481C1C}">
                <a14:useLocalDpi xmlns:a14="http://schemas.microsoft.com/office/drawing/2010/main" val="0"/>
              </a:ext>
            </a:extLst>
          </a:blip>
          <a:srcRect l="308" r="59417" b="62103"/>
          <a:stretch/>
        </p:blipFill>
        <p:spPr>
          <a:xfrm>
            <a:off x="4956274" y="5589240"/>
            <a:ext cx="2160000" cy="1092872"/>
          </a:xfrm>
          <a:prstGeom prst="rect">
            <a:avLst/>
          </a:prstGeom>
        </p:spPr>
      </p:pic>
      <p:sp>
        <p:nvSpPr>
          <p:cNvPr id="25" name="文本框 24">
            <a:extLst>
              <a:ext uri="{FF2B5EF4-FFF2-40B4-BE49-F238E27FC236}">
                <a16:creationId xmlns:a16="http://schemas.microsoft.com/office/drawing/2014/main" id="{DA335107-A825-4B87-9023-9143A2B74B8E}"/>
              </a:ext>
            </a:extLst>
          </p:cNvPr>
          <p:cNvSpPr txBox="1"/>
          <p:nvPr/>
        </p:nvSpPr>
        <p:spPr>
          <a:xfrm>
            <a:off x="4909786" y="5247731"/>
            <a:ext cx="1148293" cy="246221"/>
          </a:xfrm>
          <a:prstGeom prst="rect">
            <a:avLst/>
          </a:prstGeom>
          <a:noFill/>
        </p:spPr>
        <p:txBody>
          <a:bodyPr wrap="square" rtlCol="0">
            <a:spAutoFit/>
          </a:bodyPr>
          <a:lstStyle/>
          <a:p>
            <a:pPr algn="ctr"/>
            <a:r>
              <a:rPr lang="en-US" altLang="zh-CN" sz="1000" dirty="0">
                <a:latin typeface="Times New Roman" panose="02020603050405020304" pitchFamily="18" charset="0"/>
                <a:cs typeface="Times New Roman" panose="02020603050405020304" pitchFamily="18" charset="0"/>
              </a:rPr>
              <a:t>Higgs</a:t>
            </a:r>
            <a:r>
              <a:rPr lang="zh-CN" altLang="en-US" sz="1000" dirty="0">
                <a:latin typeface="Times New Roman" panose="02020603050405020304" pitchFamily="18" charset="0"/>
                <a:cs typeface="Times New Roman" panose="02020603050405020304" pitchFamily="18" charset="0"/>
              </a:rPr>
              <a:t>模式</a:t>
            </a:r>
          </a:p>
        </p:txBody>
      </p:sp>
      <p:sp>
        <p:nvSpPr>
          <p:cNvPr id="26" name="文本框 25">
            <a:extLst>
              <a:ext uri="{FF2B5EF4-FFF2-40B4-BE49-F238E27FC236}">
                <a16:creationId xmlns:a16="http://schemas.microsoft.com/office/drawing/2014/main" id="{570B3871-899A-44A9-8F56-AB05AC323600}"/>
              </a:ext>
            </a:extLst>
          </p:cNvPr>
          <p:cNvSpPr txBox="1"/>
          <p:nvPr/>
        </p:nvSpPr>
        <p:spPr>
          <a:xfrm>
            <a:off x="4987296" y="6402444"/>
            <a:ext cx="993272" cy="246221"/>
          </a:xfrm>
          <a:prstGeom prst="rect">
            <a:avLst/>
          </a:prstGeom>
          <a:noFill/>
        </p:spPr>
        <p:txBody>
          <a:bodyPr wrap="square" rtlCol="0">
            <a:spAutoFit/>
          </a:bodyPr>
          <a:lstStyle/>
          <a:p>
            <a:pPr algn="ctr"/>
            <a:r>
              <a:rPr lang="en-US" altLang="zh-CN" sz="1000" dirty="0">
                <a:latin typeface="Times New Roman" panose="02020603050405020304" pitchFamily="18" charset="0"/>
                <a:cs typeface="Times New Roman" panose="02020603050405020304" pitchFamily="18" charset="0"/>
              </a:rPr>
              <a:t>Z</a:t>
            </a:r>
            <a:r>
              <a:rPr lang="zh-CN" altLang="en-US" sz="1000" dirty="0">
                <a:latin typeface="Times New Roman" panose="02020603050405020304" pitchFamily="18" charset="0"/>
                <a:cs typeface="Times New Roman" panose="02020603050405020304" pitchFamily="18" charset="0"/>
              </a:rPr>
              <a:t>模式</a:t>
            </a:r>
          </a:p>
        </p:txBody>
      </p:sp>
      <p:sp>
        <p:nvSpPr>
          <p:cNvPr id="27" name="文本框 26">
            <a:extLst>
              <a:ext uri="{FF2B5EF4-FFF2-40B4-BE49-F238E27FC236}">
                <a16:creationId xmlns:a16="http://schemas.microsoft.com/office/drawing/2014/main" id="{CFD08DC5-82D0-4153-A88C-1A6105BB856D}"/>
              </a:ext>
            </a:extLst>
          </p:cNvPr>
          <p:cNvSpPr txBox="1"/>
          <p:nvPr/>
        </p:nvSpPr>
        <p:spPr>
          <a:xfrm>
            <a:off x="5938289" y="5170786"/>
            <a:ext cx="1148292" cy="400110"/>
          </a:xfrm>
          <a:prstGeom prst="rect">
            <a:avLst/>
          </a:prstGeom>
          <a:noFill/>
        </p:spPr>
        <p:txBody>
          <a:bodyPr wrap="square" rtlCol="0">
            <a:spAutoFit/>
          </a:bodyPr>
          <a:lstStyle/>
          <a:p>
            <a:pPr algn="ctr"/>
            <a:r>
              <a:rPr lang="zh-CN" altLang="en-US" sz="1000" dirty="0">
                <a:solidFill>
                  <a:srgbClr val="FF0000"/>
                </a:solidFill>
                <a:latin typeface="Times New Roman" panose="02020603050405020304" pitchFamily="18" charset="0"/>
                <a:cs typeface="Times New Roman" panose="02020603050405020304" pitchFamily="18" charset="0"/>
              </a:rPr>
              <a:t>束流损耗</a:t>
            </a:r>
            <a:r>
              <a:rPr lang="en-US" altLang="zh-CN" sz="1000" dirty="0">
                <a:solidFill>
                  <a:srgbClr val="FF0000"/>
                </a:solidFill>
                <a:latin typeface="Times New Roman" panose="02020603050405020304" pitchFamily="18" charset="0"/>
                <a:cs typeface="Times New Roman" panose="02020603050405020304" pitchFamily="18" charset="0"/>
              </a:rPr>
              <a:t>6.3W</a:t>
            </a:r>
          </a:p>
          <a:p>
            <a:pPr algn="ctr"/>
            <a:r>
              <a:rPr lang="zh-CN" altLang="en-US" sz="1000" dirty="0">
                <a:latin typeface="Times New Roman" panose="02020603050405020304" pitchFamily="18" charset="0"/>
                <a:cs typeface="Times New Roman" panose="02020603050405020304" pitchFamily="18" charset="0"/>
              </a:rPr>
              <a:t>总损耗</a:t>
            </a:r>
            <a:r>
              <a:rPr lang="en-US" altLang="zh-CN" sz="1000" dirty="0">
                <a:latin typeface="Times New Roman" panose="02020603050405020304" pitchFamily="18" charset="0"/>
                <a:cs typeface="Times New Roman" panose="02020603050405020304" pitchFamily="18" charset="0"/>
              </a:rPr>
              <a:t>100.8W</a:t>
            </a:r>
            <a:endParaRPr lang="zh-CN" altLang="en-US" sz="10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3EB0D2F4-4A6F-44FD-A8A6-AF63C9743E8F}"/>
              </a:ext>
            </a:extLst>
          </p:cNvPr>
          <p:cNvSpPr txBox="1"/>
          <p:nvPr/>
        </p:nvSpPr>
        <p:spPr>
          <a:xfrm>
            <a:off x="5974637" y="6325499"/>
            <a:ext cx="1075596" cy="400110"/>
          </a:xfrm>
          <a:prstGeom prst="rect">
            <a:avLst/>
          </a:prstGeom>
          <a:noFill/>
        </p:spPr>
        <p:txBody>
          <a:bodyPr wrap="square" rtlCol="0">
            <a:spAutoFit/>
          </a:bodyPr>
          <a:lstStyle/>
          <a:p>
            <a:pPr algn="ctr"/>
            <a:r>
              <a:rPr lang="zh-CN" altLang="en-US" sz="1000" dirty="0">
                <a:solidFill>
                  <a:srgbClr val="FF0000"/>
                </a:solidFill>
                <a:latin typeface="Times New Roman" panose="02020603050405020304" pitchFamily="18" charset="0"/>
                <a:cs typeface="Times New Roman" panose="02020603050405020304" pitchFamily="18" charset="0"/>
              </a:rPr>
              <a:t>束流损耗</a:t>
            </a:r>
            <a:r>
              <a:rPr lang="en-US" altLang="zh-CN" sz="1000" dirty="0">
                <a:solidFill>
                  <a:srgbClr val="FF0000"/>
                </a:solidFill>
                <a:latin typeface="Times New Roman" panose="02020603050405020304" pitchFamily="18" charset="0"/>
                <a:cs typeface="Times New Roman" panose="02020603050405020304" pitchFamily="18" charset="0"/>
              </a:rPr>
              <a:t>30.6W</a:t>
            </a:r>
          </a:p>
          <a:p>
            <a:pPr algn="ctr"/>
            <a:r>
              <a:rPr lang="zh-CN" altLang="en-US" sz="1000" dirty="0">
                <a:latin typeface="Times New Roman" panose="02020603050405020304" pitchFamily="18" charset="0"/>
                <a:cs typeface="Times New Roman" panose="02020603050405020304" pitchFamily="18" charset="0"/>
              </a:rPr>
              <a:t>总损耗</a:t>
            </a:r>
            <a:r>
              <a:rPr lang="en-US" altLang="zh-CN" sz="1000" dirty="0">
                <a:latin typeface="Times New Roman" panose="02020603050405020304" pitchFamily="18" charset="0"/>
                <a:cs typeface="Times New Roman" panose="02020603050405020304" pitchFamily="18" charset="0"/>
              </a:rPr>
              <a:t>125.1W</a:t>
            </a:r>
            <a:endParaRPr lang="zh-CN" altLang="en-US" sz="1000"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FA3EC5E3-9B35-4836-895C-2A5FF5EAF4BF}"/>
              </a:ext>
            </a:extLst>
          </p:cNvPr>
          <p:cNvSpPr txBox="1"/>
          <p:nvPr/>
        </p:nvSpPr>
        <p:spPr>
          <a:xfrm>
            <a:off x="5938289" y="2631897"/>
            <a:ext cx="1148292" cy="400110"/>
          </a:xfrm>
          <a:prstGeom prst="rect">
            <a:avLst/>
          </a:prstGeom>
          <a:noFill/>
        </p:spPr>
        <p:txBody>
          <a:bodyPr wrap="square" rtlCol="0">
            <a:spAutoFit/>
          </a:bodyPr>
          <a:lstStyle/>
          <a:p>
            <a:pPr algn="ctr"/>
            <a:r>
              <a:rPr lang="zh-CN" altLang="en-US" sz="1000" dirty="0">
                <a:solidFill>
                  <a:srgbClr val="FF0000"/>
                </a:solidFill>
                <a:latin typeface="Times New Roman" panose="02020603050405020304" pitchFamily="18" charset="0"/>
                <a:cs typeface="Times New Roman" panose="02020603050405020304" pitchFamily="18" charset="0"/>
              </a:rPr>
              <a:t>束流损耗</a:t>
            </a:r>
            <a:r>
              <a:rPr lang="en-US" altLang="zh-CN" sz="1000" dirty="0">
                <a:solidFill>
                  <a:srgbClr val="FF0000"/>
                </a:solidFill>
                <a:latin typeface="Times New Roman" panose="02020603050405020304" pitchFamily="18" charset="0"/>
                <a:cs typeface="Times New Roman" panose="02020603050405020304" pitchFamily="18" charset="0"/>
              </a:rPr>
              <a:t>30W</a:t>
            </a:r>
          </a:p>
          <a:p>
            <a:pPr algn="ctr"/>
            <a:r>
              <a:rPr lang="zh-CN" altLang="en-US" sz="1000" dirty="0">
                <a:latin typeface="Times New Roman" panose="02020603050405020304" pitchFamily="18" charset="0"/>
                <a:cs typeface="Times New Roman" panose="02020603050405020304" pitchFamily="18" charset="0"/>
              </a:rPr>
              <a:t>总损耗</a:t>
            </a:r>
            <a:r>
              <a:rPr lang="en-US" altLang="zh-CN" sz="1000" dirty="0">
                <a:latin typeface="Times New Roman" panose="02020603050405020304" pitchFamily="18" charset="0"/>
                <a:cs typeface="Times New Roman" panose="02020603050405020304" pitchFamily="18" charset="0"/>
              </a:rPr>
              <a:t>1412W</a:t>
            </a:r>
            <a:endParaRPr lang="zh-CN" altLang="en-US" sz="1000"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F52D5ED4-8EFA-4FDD-96B1-EF6378F1BA5C}"/>
              </a:ext>
            </a:extLst>
          </p:cNvPr>
          <p:cNvSpPr txBox="1"/>
          <p:nvPr/>
        </p:nvSpPr>
        <p:spPr>
          <a:xfrm>
            <a:off x="5938289" y="3911987"/>
            <a:ext cx="1148292" cy="400110"/>
          </a:xfrm>
          <a:prstGeom prst="rect">
            <a:avLst/>
          </a:prstGeom>
          <a:noFill/>
        </p:spPr>
        <p:txBody>
          <a:bodyPr wrap="square" rtlCol="0">
            <a:spAutoFit/>
          </a:bodyPr>
          <a:lstStyle/>
          <a:p>
            <a:pPr algn="ctr"/>
            <a:r>
              <a:rPr lang="zh-CN" altLang="en-US" sz="1000" dirty="0">
                <a:solidFill>
                  <a:srgbClr val="FF0000"/>
                </a:solidFill>
                <a:latin typeface="Times New Roman" panose="02020603050405020304" pitchFamily="18" charset="0"/>
                <a:cs typeface="Times New Roman" panose="02020603050405020304" pitchFamily="18" charset="0"/>
              </a:rPr>
              <a:t>束流损耗</a:t>
            </a:r>
            <a:r>
              <a:rPr lang="en-US" altLang="zh-CN" sz="1000" dirty="0">
                <a:solidFill>
                  <a:srgbClr val="FF0000"/>
                </a:solidFill>
                <a:latin typeface="Times New Roman" panose="02020603050405020304" pitchFamily="18" charset="0"/>
                <a:cs typeface="Times New Roman" panose="02020603050405020304" pitchFamily="18" charset="0"/>
              </a:rPr>
              <a:t>56.1W</a:t>
            </a:r>
          </a:p>
          <a:p>
            <a:pPr algn="ctr"/>
            <a:r>
              <a:rPr lang="zh-CN" altLang="en-US" sz="1000" dirty="0">
                <a:latin typeface="Times New Roman" panose="02020603050405020304" pitchFamily="18" charset="0"/>
                <a:cs typeface="Times New Roman" panose="02020603050405020304" pitchFamily="18" charset="0"/>
              </a:rPr>
              <a:t>总损耗</a:t>
            </a:r>
            <a:r>
              <a:rPr lang="en-US" altLang="zh-CN" sz="1000" dirty="0">
                <a:latin typeface="Times New Roman" panose="02020603050405020304" pitchFamily="18" charset="0"/>
                <a:cs typeface="Times New Roman" panose="02020603050405020304" pitchFamily="18" charset="0"/>
              </a:rPr>
              <a:t>1438.1W</a:t>
            </a:r>
            <a:endParaRPr lang="zh-CN" altLang="en-US" sz="1000" dirty="0">
              <a:latin typeface="Times New Roman" panose="02020603050405020304" pitchFamily="18" charset="0"/>
              <a:cs typeface="Times New Roman" panose="02020603050405020304" pitchFamily="18" charset="0"/>
            </a:endParaRPr>
          </a:p>
        </p:txBody>
      </p:sp>
      <p:sp>
        <p:nvSpPr>
          <p:cNvPr id="33" name="左大括号 32">
            <a:extLst>
              <a:ext uri="{FF2B5EF4-FFF2-40B4-BE49-F238E27FC236}">
                <a16:creationId xmlns:a16="http://schemas.microsoft.com/office/drawing/2014/main" id="{6C3E74AE-1A65-4EA7-AD23-09E578C8AC90}"/>
              </a:ext>
            </a:extLst>
          </p:cNvPr>
          <p:cNvSpPr/>
          <p:nvPr/>
        </p:nvSpPr>
        <p:spPr>
          <a:xfrm flipV="1">
            <a:off x="4558449" y="2078717"/>
            <a:ext cx="342301" cy="2249073"/>
          </a:xfrm>
          <a:prstGeom prst="leftBrace">
            <a:avLst>
              <a:gd name="adj1" fmla="val 76600"/>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34" name="左大括号 33">
            <a:extLst>
              <a:ext uri="{FF2B5EF4-FFF2-40B4-BE49-F238E27FC236}">
                <a16:creationId xmlns:a16="http://schemas.microsoft.com/office/drawing/2014/main" id="{C9880668-595C-45FD-8E27-C98862708102}"/>
              </a:ext>
            </a:extLst>
          </p:cNvPr>
          <p:cNvSpPr/>
          <p:nvPr/>
        </p:nvSpPr>
        <p:spPr>
          <a:xfrm flipH="1" flipV="1">
            <a:off x="7141124" y="4568137"/>
            <a:ext cx="342301" cy="2124000"/>
          </a:xfrm>
          <a:prstGeom prst="leftBrace">
            <a:avLst>
              <a:gd name="adj1" fmla="val 76600"/>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292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Temperature Rise Calculation and Verification</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132872"/>
          </a:xfrm>
        </p:spPr>
        <p:txBody>
          <a:bodyPr>
            <a:normAutofit/>
          </a:bodyPr>
          <a:lstStyle/>
          <a:p>
            <a:r>
              <a:rPr lang="zh-CN" altLang="en-US" sz="1800" dirty="0"/>
              <a:t>模拟计算</a:t>
            </a:r>
            <a:r>
              <a:rPr lang="en-US" altLang="zh-CN" sz="1800" dirty="0"/>
              <a:t>kicker</a:t>
            </a:r>
            <a:r>
              <a:rPr lang="zh-CN" altLang="en-US" sz="1800" dirty="0"/>
              <a:t>磁铁温升</a:t>
            </a:r>
          </a:p>
        </p:txBody>
      </p:sp>
      <p:pic>
        <p:nvPicPr>
          <p:cNvPr id="11" name="图片 10">
            <a:extLst>
              <a:ext uri="{FF2B5EF4-FFF2-40B4-BE49-F238E27FC236}">
                <a16:creationId xmlns:a16="http://schemas.microsoft.com/office/drawing/2014/main" id="{219DE897-7174-4B2A-98D2-66EA0F33EC4D}"/>
              </a:ext>
            </a:extLst>
          </p:cNvPr>
          <p:cNvPicPr>
            <a:picLocks noChangeAspect="1"/>
          </p:cNvPicPr>
          <p:nvPr/>
        </p:nvPicPr>
        <p:blipFill rotWithShape="1">
          <a:blip r:embed="rId3"/>
          <a:srcRect l="34563" t="26662" r="8958" b="20434"/>
          <a:stretch/>
        </p:blipFill>
        <p:spPr>
          <a:xfrm>
            <a:off x="1302739" y="1772816"/>
            <a:ext cx="4433221" cy="2232000"/>
          </a:xfrm>
          <a:prstGeom prst="rect">
            <a:avLst/>
          </a:prstGeom>
        </p:spPr>
      </p:pic>
      <p:pic>
        <p:nvPicPr>
          <p:cNvPr id="2" name="图片 1">
            <a:extLst>
              <a:ext uri="{FF2B5EF4-FFF2-40B4-BE49-F238E27FC236}">
                <a16:creationId xmlns:a16="http://schemas.microsoft.com/office/drawing/2014/main" id="{0682F49C-F858-4F80-8A72-953E03E9C553}"/>
              </a:ext>
            </a:extLst>
          </p:cNvPr>
          <p:cNvPicPr>
            <a:picLocks noChangeAspect="1"/>
          </p:cNvPicPr>
          <p:nvPr/>
        </p:nvPicPr>
        <p:blipFill>
          <a:blip r:embed="rId4"/>
          <a:stretch>
            <a:fillRect/>
          </a:stretch>
        </p:blipFill>
        <p:spPr>
          <a:xfrm>
            <a:off x="6089321" y="1772816"/>
            <a:ext cx="4687199" cy="2232000"/>
          </a:xfrm>
          <a:prstGeom prst="rect">
            <a:avLst/>
          </a:prstGeom>
        </p:spPr>
      </p:pic>
      <p:pic>
        <p:nvPicPr>
          <p:cNvPr id="13" name="图片 12">
            <a:extLst>
              <a:ext uri="{FF2B5EF4-FFF2-40B4-BE49-F238E27FC236}">
                <a16:creationId xmlns:a16="http://schemas.microsoft.com/office/drawing/2014/main" id="{75490F87-2C3C-40D0-85A5-9CE60C458C2F}"/>
              </a:ext>
            </a:extLst>
          </p:cNvPr>
          <p:cNvPicPr>
            <a:picLocks noChangeAspect="1"/>
          </p:cNvPicPr>
          <p:nvPr/>
        </p:nvPicPr>
        <p:blipFill rotWithShape="1">
          <a:blip r:embed="rId5"/>
          <a:srcRect l="33911" t="24190" r="8975" b="22681"/>
          <a:stretch/>
        </p:blipFill>
        <p:spPr>
          <a:xfrm>
            <a:off x="1305349" y="4304335"/>
            <a:ext cx="4428000" cy="2214000"/>
          </a:xfrm>
          <a:prstGeom prst="rect">
            <a:avLst/>
          </a:prstGeom>
        </p:spPr>
      </p:pic>
      <p:pic>
        <p:nvPicPr>
          <p:cNvPr id="3" name="图片 2">
            <a:extLst>
              <a:ext uri="{FF2B5EF4-FFF2-40B4-BE49-F238E27FC236}">
                <a16:creationId xmlns:a16="http://schemas.microsoft.com/office/drawing/2014/main" id="{3363D242-360C-47B7-86D3-F9001380483D}"/>
              </a:ext>
            </a:extLst>
          </p:cNvPr>
          <p:cNvPicPr>
            <a:picLocks noChangeAspect="1"/>
          </p:cNvPicPr>
          <p:nvPr/>
        </p:nvPicPr>
        <p:blipFill>
          <a:blip r:embed="rId6"/>
          <a:stretch>
            <a:fillRect/>
          </a:stretch>
        </p:blipFill>
        <p:spPr>
          <a:xfrm>
            <a:off x="6097905" y="4295335"/>
            <a:ext cx="4670031" cy="2232000"/>
          </a:xfrm>
          <a:prstGeom prst="rect">
            <a:avLst/>
          </a:prstGeom>
        </p:spPr>
      </p:pic>
      <p:sp>
        <p:nvSpPr>
          <p:cNvPr id="21" name="文本框 20">
            <a:extLst>
              <a:ext uri="{FF2B5EF4-FFF2-40B4-BE49-F238E27FC236}">
                <a16:creationId xmlns:a16="http://schemas.microsoft.com/office/drawing/2014/main" id="{791AD3FD-5408-49C6-8079-EE476D973C5E}"/>
              </a:ext>
            </a:extLst>
          </p:cNvPr>
          <p:cNvSpPr txBox="1"/>
          <p:nvPr/>
        </p:nvSpPr>
        <p:spPr>
          <a:xfrm>
            <a:off x="1170993" y="2038636"/>
            <a:ext cx="970853" cy="230832"/>
          </a:xfrm>
          <a:prstGeom prst="rect">
            <a:avLst/>
          </a:prstGeom>
          <a:noFill/>
        </p:spPr>
        <p:txBody>
          <a:bodyPr wrap="square" rtlCol="0">
            <a:spAutoFit/>
          </a:bodyPr>
          <a:lstStyle/>
          <a:p>
            <a:pPr algn="ctr"/>
            <a:r>
              <a:rPr lang="zh-CN" altLang="en-US" sz="900" dirty="0"/>
              <a:t>不锈钢真空盒</a:t>
            </a:r>
          </a:p>
        </p:txBody>
      </p:sp>
      <p:cxnSp>
        <p:nvCxnSpPr>
          <p:cNvPr id="22" name="直接箭头连接符 21">
            <a:extLst>
              <a:ext uri="{FF2B5EF4-FFF2-40B4-BE49-F238E27FC236}">
                <a16:creationId xmlns:a16="http://schemas.microsoft.com/office/drawing/2014/main" id="{F68D7853-8FD7-442F-8B2E-31D734DBC762}"/>
              </a:ext>
            </a:extLst>
          </p:cNvPr>
          <p:cNvCxnSpPr>
            <a:cxnSpLocks/>
            <a:stCxn id="21" idx="2"/>
          </p:cNvCxnSpPr>
          <p:nvPr/>
        </p:nvCxnSpPr>
        <p:spPr>
          <a:xfrm>
            <a:off x="1656420" y="2269468"/>
            <a:ext cx="911188" cy="9666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文本框 22">
            <a:extLst>
              <a:ext uri="{FF2B5EF4-FFF2-40B4-BE49-F238E27FC236}">
                <a16:creationId xmlns:a16="http://schemas.microsoft.com/office/drawing/2014/main" id="{9CBF2B57-6815-42ED-AF14-4E4F0DB3D9F1}"/>
              </a:ext>
            </a:extLst>
          </p:cNvPr>
          <p:cNvSpPr txBox="1"/>
          <p:nvPr/>
        </p:nvSpPr>
        <p:spPr>
          <a:xfrm>
            <a:off x="1116359" y="4221088"/>
            <a:ext cx="1080120" cy="230832"/>
          </a:xfrm>
          <a:prstGeom prst="rect">
            <a:avLst/>
          </a:prstGeom>
          <a:noFill/>
        </p:spPr>
        <p:txBody>
          <a:bodyPr wrap="square" rtlCol="0">
            <a:spAutoFit/>
          </a:bodyPr>
          <a:lstStyle/>
          <a:p>
            <a:pPr algn="ctr"/>
            <a:r>
              <a:rPr lang="zh-CN" altLang="en-US" sz="900" dirty="0"/>
              <a:t>镀膜陶瓷真空盒</a:t>
            </a:r>
          </a:p>
        </p:txBody>
      </p:sp>
      <p:cxnSp>
        <p:nvCxnSpPr>
          <p:cNvPr id="24" name="直接箭头连接符 23">
            <a:extLst>
              <a:ext uri="{FF2B5EF4-FFF2-40B4-BE49-F238E27FC236}">
                <a16:creationId xmlns:a16="http://schemas.microsoft.com/office/drawing/2014/main" id="{050C4FC7-BF58-44B0-A4FC-583641144185}"/>
              </a:ext>
            </a:extLst>
          </p:cNvPr>
          <p:cNvCxnSpPr>
            <a:cxnSpLocks/>
            <a:stCxn id="23" idx="2"/>
          </p:cNvCxnSpPr>
          <p:nvPr/>
        </p:nvCxnSpPr>
        <p:spPr>
          <a:xfrm>
            <a:off x="1656419" y="4451920"/>
            <a:ext cx="767173" cy="10135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F24B111C-41F4-4D43-9860-746C72BB0B66}"/>
              </a:ext>
            </a:extLst>
          </p:cNvPr>
          <p:cNvSpPr txBox="1"/>
          <p:nvPr/>
        </p:nvSpPr>
        <p:spPr>
          <a:xfrm>
            <a:off x="4188668" y="2342865"/>
            <a:ext cx="699842" cy="276999"/>
          </a:xfrm>
          <a:prstGeom prst="rect">
            <a:avLst/>
          </a:prstGeom>
          <a:noFill/>
        </p:spPr>
        <p:txBody>
          <a:bodyPr wrap="square" rtlCol="0">
            <a:spAutoFit/>
          </a:bodyPr>
          <a:lstStyle/>
          <a:p>
            <a:pPr algn="ctr"/>
            <a:r>
              <a:rPr lang="en-US" altLang="zh-CN" sz="1200" dirty="0">
                <a:solidFill>
                  <a:schemeClr val="bg1"/>
                </a:solidFill>
                <a:latin typeface="Times New Roman" panose="02020603050405020304" pitchFamily="18" charset="0"/>
                <a:cs typeface="Times New Roman" panose="02020603050405020304" pitchFamily="18" charset="0"/>
              </a:rPr>
              <a:t>157.5</a:t>
            </a:r>
            <a:r>
              <a:rPr lang="zh-CN" altLang="en-US" sz="1200" dirty="0">
                <a:solidFill>
                  <a:schemeClr val="bg1"/>
                </a:solidFill>
                <a:latin typeface="Times New Roman" panose="02020603050405020304" pitchFamily="18" charset="0"/>
                <a:cs typeface="Times New Roman" panose="02020603050405020304" pitchFamily="18" charset="0"/>
              </a:rPr>
              <a:t>℃</a:t>
            </a:r>
          </a:p>
        </p:txBody>
      </p:sp>
      <p:sp>
        <p:nvSpPr>
          <p:cNvPr id="26" name="文本框 25">
            <a:extLst>
              <a:ext uri="{FF2B5EF4-FFF2-40B4-BE49-F238E27FC236}">
                <a16:creationId xmlns:a16="http://schemas.microsoft.com/office/drawing/2014/main" id="{ABC7FE84-C4C2-4317-82CD-58654B7233BB}"/>
              </a:ext>
            </a:extLst>
          </p:cNvPr>
          <p:cNvSpPr txBox="1"/>
          <p:nvPr/>
        </p:nvSpPr>
        <p:spPr>
          <a:xfrm>
            <a:off x="4188668" y="4786964"/>
            <a:ext cx="699842" cy="276999"/>
          </a:xfrm>
          <a:prstGeom prst="rect">
            <a:avLst/>
          </a:prstGeom>
          <a:noFill/>
        </p:spPr>
        <p:txBody>
          <a:bodyPr wrap="square" rtlCol="0">
            <a:spAutoFit/>
          </a:bodyPr>
          <a:lstStyle/>
          <a:p>
            <a:pPr algn="ctr"/>
            <a:r>
              <a:rPr lang="en-US" altLang="zh-CN" sz="1200" dirty="0">
                <a:solidFill>
                  <a:schemeClr val="bg1"/>
                </a:solidFill>
                <a:latin typeface="Times New Roman" panose="02020603050405020304" pitchFamily="18" charset="0"/>
                <a:cs typeface="Times New Roman" panose="02020603050405020304" pitchFamily="18" charset="0"/>
              </a:rPr>
              <a:t>33.4</a:t>
            </a:r>
            <a:r>
              <a:rPr lang="zh-CN" altLang="en-US" sz="1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7047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Comparison of Two Vacuum Chamber Schemes</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512168"/>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基于结构强度与热损耗考虑，镀膜陶瓷真空盒方案为优选方案</a:t>
            </a:r>
            <a:endParaRPr lang="en-US" altLang="zh-CN" sz="1800" dirty="0">
              <a:latin typeface="微软雅黑" panose="020B0503020204020204" pitchFamily="34" charset="-122"/>
              <a:cs typeface="Times New Roman" panose="02020603050405020304" pitchFamily="18" charset="0"/>
            </a:endParaRPr>
          </a:p>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采用镀膜陶瓷真空盒设计的铁氧体</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，基于直流电流源的高速固态开关斩波电路产生连续方波</a:t>
            </a:r>
            <a:endParaRPr lang="en-US" altLang="zh-CN" sz="1800" dirty="0">
              <a:latin typeface="Times New Roman" panose="02020603050405020304" pitchFamily="18" charset="0"/>
              <a:cs typeface="Times New Roman" panose="02020603050405020304" pitchFamily="18" charset="0"/>
            </a:endParaRPr>
          </a:p>
        </p:txBody>
      </p:sp>
      <p:grpSp>
        <p:nvGrpSpPr>
          <p:cNvPr id="16" name="组合 15">
            <a:extLst>
              <a:ext uri="{FF2B5EF4-FFF2-40B4-BE49-F238E27FC236}">
                <a16:creationId xmlns:a16="http://schemas.microsoft.com/office/drawing/2014/main" id="{A63B0BEF-2BF6-48A9-A133-0CC404983ADD}"/>
              </a:ext>
            </a:extLst>
          </p:cNvPr>
          <p:cNvGrpSpPr>
            <a:grpSpLocks noChangeAspect="1"/>
          </p:cNvGrpSpPr>
          <p:nvPr/>
        </p:nvGrpSpPr>
        <p:grpSpPr>
          <a:xfrm>
            <a:off x="6085520" y="2420888"/>
            <a:ext cx="5967257" cy="4244464"/>
            <a:chOff x="6788459" y="3508267"/>
            <a:chExt cx="4554718" cy="3239736"/>
          </a:xfrm>
        </p:grpSpPr>
        <p:pic>
          <p:nvPicPr>
            <p:cNvPr id="17" name="图片 16">
              <a:extLst>
                <a:ext uri="{FF2B5EF4-FFF2-40B4-BE49-F238E27FC236}">
                  <a16:creationId xmlns:a16="http://schemas.microsoft.com/office/drawing/2014/main" id="{7EE4891B-B985-4644-B14D-A4472BC77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70" t="7754" r="8786" b="9142"/>
            <a:stretch/>
          </p:blipFill>
          <p:spPr bwMode="auto">
            <a:xfrm>
              <a:off x="6788459" y="3508267"/>
              <a:ext cx="4554718" cy="3239736"/>
            </a:xfrm>
            <a:prstGeom prst="rect">
              <a:avLst/>
            </a:prstGeom>
            <a:noFill/>
            <a:ln>
              <a:noFill/>
            </a:ln>
            <a:extLst>
              <a:ext uri="{53640926-AAD7-44D8-BBD7-CCE9431645EC}">
                <a14:shadowObscured xmlns:a14="http://schemas.microsoft.com/office/drawing/2010/main"/>
              </a:ext>
            </a:extLst>
          </p:spPr>
        </p:pic>
        <p:sp>
          <p:nvSpPr>
            <p:cNvPr id="18" name="矩形: 圆角 17">
              <a:extLst>
                <a:ext uri="{FF2B5EF4-FFF2-40B4-BE49-F238E27FC236}">
                  <a16:creationId xmlns:a16="http://schemas.microsoft.com/office/drawing/2014/main" id="{49BFAAB0-D7C3-4729-B9F1-2C9E2372FF2F}"/>
                </a:ext>
              </a:extLst>
            </p:cNvPr>
            <p:cNvSpPr/>
            <p:nvPr/>
          </p:nvSpPr>
          <p:spPr>
            <a:xfrm>
              <a:off x="8685745" y="6200855"/>
              <a:ext cx="360040" cy="427564"/>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Times New Roman" panose="02020603050405020304" pitchFamily="18" charset="0"/>
                <a:cs typeface="Times New Roman" panose="02020603050405020304" pitchFamily="18" charset="0"/>
              </a:endParaRPr>
            </a:p>
          </p:txBody>
        </p:sp>
        <p:sp>
          <p:nvSpPr>
            <p:cNvPr id="19" name="矩形: 圆角 18">
              <a:extLst>
                <a:ext uri="{FF2B5EF4-FFF2-40B4-BE49-F238E27FC236}">
                  <a16:creationId xmlns:a16="http://schemas.microsoft.com/office/drawing/2014/main" id="{88F6A736-C907-4169-8EB5-F5211183F050}"/>
                </a:ext>
              </a:extLst>
            </p:cNvPr>
            <p:cNvSpPr/>
            <p:nvPr/>
          </p:nvSpPr>
          <p:spPr>
            <a:xfrm>
              <a:off x="10914255" y="6200855"/>
              <a:ext cx="360040" cy="427564"/>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Times New Roman" panose="02020603050405020304" pitchFamily="18" charset="0"/>
                <a:cs typeface="Times New Roman" panose="02020603050405020304" pitchFamily="18" charset="0"/>
              </a:endParaRPr>
            </a:p>
          </p:txBody>
        </p:sp>
      </p:grpSp>
      <p:pic>
        <p:nvPicPr>
          <p:cNvPr id="15" name="图片 14">
            <a:extLst>
              <a:ext uri="{FF2B5EF4-FFF2-40B4-BE49-F238E27FC236}">
                <a16:creationId xmlns:a16="http://schemas.microsoft.com/office/drawing/2014/main" id="{E801F987-53DB-49A0-A3EE-DA346CF6B245}"/>
              </a:ext>
            </a:extLst>
          </p:cNvPr>
          <p:cNvPicPr>
            <a:picLocks noChangeAspect="1"/>
          </p:cNvPicPr>
          <p:nvPr/>
        </p:nvPicPr>
        <p:blipFill>
          <a:blip r:embed="rId4"/>
          <a:stretch>
            <a:fillRect/>
          </a:stretch>
        </p:blipFill>
        <p:spPr>
          <a:xfrm>
            <a:off x="263352" y="2564904"/>
            <a:ext cx="5688000" cy="1681822"/>
          </a:xfrm>
          <a:prstGeom prst="rect">
            <a:avLst/>
          </a:prstGeom>
        </p:spPr>
      </p:pic>
      <p:pic>
        <p:nvPicPr>
          <p:cNvPr id="20" name="图片 19">
            <a:extLst>
              <a:ext uri="{FF2B5EF4-FFF2-40B4-BE49-F238E27FC236}">
                <a16:creationId xmlns:a16="http://schemas.microsoft.com/office/drawing/2014/main" id="{B0B18583-A031-4913-9E38-6C6FFC0E427F}"/>
              </a:ext>
            </a:extLst>
          </p:cNvPr>
          <p:cNvPicPr>
            <a:picLocks noChangeAspect="1"/>
          </p:cNvPicPr>
          <p:nvPr/>
        </p:nvPicPr>
        <p:blipFill>
          <a:blip r:embed="rId5"/>
          <a:stretch>
            <a:fillRect/>
          </a:stretch>
        </p:blipFill>
        <p:spPr>
          <a:xfrm>
            <a:off x="263352" y="4653135"/>
            <a:ext cx="5688000" cy="1678311"/>
          </a:xfrm>
          <a:prstGeom prst="rect">
            <a:avLst/>
          </a:prstGeom>
        </p:spPr>
      </p:pic>
      <p:sp>
        <p:nvSpPr>
          <p:cNvPr id="23" name="矩形: 圆角 22">
            <a:extLst>
              <a:ext uri="{FF2B5EF4-FFF2-40B4-BE49-F238E27FC236}">
                <a16:creationId xmlns:a16="http://schemas.microsoft.com/office/drawing/2014/main" id="{C8F9A051-C2E2-430A-9D26-B7918088A930}"/>
              </a:ext>
            </a:extLst>
          </p:cNvPr>
          <p:cNvSpPr/>
          <p:nvPr/>
        </p:nvSpPr>
        <p:spPr>
          <a:xfrm>
            <a:off x="258382" y="4038703"/>
            <a:ext cx="5688000" cy="180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4" name="矩形: 圆角 23">
            <a:extLst>
              <a:ext uri="{FF2B5EF4-FFF2-40B4-BE49-F238E27FC236}">
                <a16:creationId xmlns:a16="http://schemas.microsoft.com/office/drawing/2014/main" id="{A7F58025-BDB3-4FE7-87E4-7D4E01326FD1}"/>
              </a:ext>
            </a:extLst>
          </p:cNvPr>
          <p:cNvSpPr/>
          <p:nvPr/>
        </p:nvSpPr>
        <p:spPr>
          <a:xfrm>
            <a:off x="263352" y="6123116"/>
            <a:ext cx="5688000" cy="180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519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Preliminary Mechanical Structure Design</a:t>
            </a:r>
          </a:p>
        </p:txBody>
      </p:sp>
      <p:pic>
        <p:nvPicPr>
          <p:cNvPr id="21" name="图片 20">
            <a:extLst>
              <a:ext uri="{FF2B5EF4-FFF2-40B4-BE49-F238E27FC236}">
                <a16:creationId xmlns:a16="http://schemas.microsoft.com/office/drawing/2014/main" id="{852ABE84-804F-4601-9BB6-1477A29340AB}"/>
              </a:ext>
            </a:extLst>
          </p:cNvPr>
          <p:cNvPicPr>
            <a:picLocks noChangeAspect="1"/>
          </p:cNvPicPr>
          <p:nvPr/>
        </p:nvPicPr>
        <p:blipFill>
          <a:blip r:embed="rId3"/>
          <a:stretch>
            <a:fillRect/>
          </a:stretch>
        </p:blipFill>
        <p:spPr>
          <a:xfrm>
            <a:off x="5447928" y="1340768"/>
            <a:ext cx="3224299" cy="2484000"/>
          </a:xfrm>
          <a:prstGeom prst="rect">
            <a:avLst/>
          </a:prstGeom>
        </p:spPr>
      </p:pic>
      <p:pic>
        <p:nvPicPr>
          <p:cNvPr id="22" name="图片 21">
            <a:extLst>
              <a:ext uri="{FF2B5EF4-FFF2-40B4-BE49-F238E27FC236}">
                <a16:creationId xmlns:a16="http://schemas.microsoft.com/office/drawing/2014/main" id="{4C9C2442-BC61-40AA-9C95-0B9402E49537}"/>
              </a:ext>
            </a:extLst>
          </p:cNvPr>
          <p:cNvPicPr>
            <a:picLocks noChangeAspect="1"/>
          </p:cNvPicPr>
          <p:nvPr/>
        </p:nvPicPr>
        <p:blipFill>
          <a:blip r:embed="rId4"/>
          <a:stretch>
            <a:fillRect/>
          </a:stretch>
        </p:blipFill>
        <p:spPr>
          <a:xfrm>
            <a:off x="623872" y="1328601"/>
            <a:ext cx="4320000" cy="2547330"/>
          </a:xfrm>
          <a:prstGeom prst="rect">
            <a:avLst/>
          </a:prstGeom>
        </p:spPr>
      </p:pic>
      <p:pic>
        <p:nvPicPr>
          <p:cNvPr id="23" name="图片 22">
            <a:extLst>
              <a:ext uri="{FF2B5EF4-FFF2-40B4-BE49-F238E27FC236}">
                <a16:creationId xmlns:a16="http://schemas.microsoft.com/office/drawing/2014/main" id="{FF197C16-2957-4F30-AC87-18AE56367F72}"/>
              </a:ext>
            </a:extLst>
          </p:cNvPr>
          <p:cNvPicPr>
            <a:picLocks noChangeAspect="1"/>
          </p:cNvPicPr>
          <p:nvPr/>
        </p:nvPicPr>
        <p:blipFill>
          <a:blip r:embed="rId5"/>
          <a:stretch>
            <a:fillRect/>
          </a:stretch>
        </p:blipFill>
        <p:spPr>
          <a:xfrm>
            <a:off x="623872" y="4081621"/>
            <a:ext cx="4320000" cy="2538701"/>
          </a:xfrm>
          <a:prstGeom prst="rect">
            <a:avLst/>
          </a:prstGeom>
        </p:spPr>
      </p:pic>
      <p:pic>
        <p:nvPicPr>
          <p:cNvPr id="24" name="图片 23">
            <a:extLst>
              <a:ext uri="{FF2B5EF4-FFF2-40B4-BE49-F238E27FC236}">
                <a16:creationId xmlns:a16="http://schemas.microsoft.com/office/drawing/2014/main" id="{92AD187E-028A-4091-BC6A-5950F40F3A2E}"/>
              </a:ext>
            </a:extLst>
          </p:cNvPr>
          <p:cNvPicPr>
            <a:picLocks noChangeAspect="1"/>
          </p:cNvPicPr>
          <p:nvPr/>
        </p:nvPicPr>
        <p:blipFill>
          <a:blip r:embed="rId6"/>
          <a:stretch>
            <a:fillRect/>
          </a:stretch>
        </p:blipFill>
        <p:spPr>
          <a:xfrm>
            <a:off x="8734561" y="1302684"/>
            <a:ext cx="3259677" cy="2556000"/>
          </a:xfrm>
          <a:prstGeom prst="rect">
            <a:avLst/>
          </a:prstGeom>
        </p:spPr>
      </p:pic>
      <p:pic>
        <p:nvPicPr>
          <p:cNvPr id="25" name="图片 24">
            <a:extLst>
              <a:ext uri="{FF2B5EF4-FFF2-40B4-BE49-F238E27FC236}">
                <a16:creationId xmlns:a16="http://schemas.microsoft.com/office/drawing/2014/main" id="{5AE6D197-6E6D-4B23-9A30-9BC7C9835247}"/>
              </a:ext>
            </a:extLst>
          </p:cNvPr>
          <p:cNvPicPr>
            <a:picLocks noChangeAspect="1"/>
          </p:cNvPicPr>
          <p:nvPr/>
        </p:nvPicPr>
        <p:blipFill>
          <a:blip r:embed="rId7"/>
          <a:stretch>
            <a:fillRect/>
          </a:stretch>
        </p:blipFill>
        <p:spPr>
          <a:xfrm>
            <a:off x="5388938" y="4108972"/>
            <a:ext cx="6528927" cy="2484000"/>
          </a:xfrm>
          <a:prstGeom prst="rect">
            <a:avLst/>
          </a:prstGeom>
        </p:spPr>
      </p:pic>
      <p:cxnSp>
        <p:nvCxnSpPr>
          <p:cNvPr id="26" name="直接箭头连接符 25">
            <a:extLst>
              <a:ext uri="{FF2B5EF4-FFF2-40B4-BE49-F238E27FC236}">
                <a16:creationId xmlns:a16="http://schemas.microsoft.com/office/drawing/2014/main" id="{057C9A8E-B88E-4247-91FA-F0E1D4AA1F73}"/>
              </a:ext>
            </a:extLst>
          </p:cNvPr>
          <p:cNvCxnSpPr>
            <a:cxnSpLocks/>
          </p:cNvCxnSpPr>
          <p:nvPr/>
        </p:nvCxnSpPr>
        <p:spPr>
          <a:xfrm flipH="1" flipV="1">
            <a:off x="1956020" y="2939827"/>
            <a:ext cx="1241898"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5BBFDE75-8420-4D5D-9555-78FBCA38F51E}"/>
              </a:ext>
            </a:extLst>
          </p:cNvPr>
          <p:cNvCxnSpPr>
            <a:cxnSpLocks/>
          </p:cNvCxnSpPr>
          <p:nvPr/>
        </p:nvCxnSpPr>
        <p:spPr>
          <a:xfrm flipH="1" flipV="1">
            <a:off x="1739996" y="3248261"/>
            <a:ext cx="936104" cy="4836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文本框 27">
            <a:extLst>
              <a:ext uri="{FF2B5EF4-FFF2-40B4-BE49-F238E27FC236}">
                <a16:creationId xmlns:a16="http://schemas.microsoft.com/office/drawing/2014/main" id="{59F56E00-1CE6-4282-86EC-8BD2304CD9C3}"/>
              </a:ext>
            </a:extLst>
          </p:cNvPr>
          <p:cNvSpPr txBox="1"/>
          <p:nvPr/>
        </p:nvSpPr>
        <p:spPr>
          <a:xfrm>
            <a:off x="2576672" y="3701718"/>
            <a:ext cx="1368152" cy="246221"/>
          </a:xfrm>
          <a:prstGeom prst="rect">
            <a:avLst/>
          </a:prstGeom>
          <a:noFill/>
        </p:spPr>
        <p:txBody>
          <a:bodyPr wrap="square" rtlCol="0">
            <a:spAutoFit/>
          </a:bodyPr>
          <a:lstStyle/>
          <a:p>
            <a:r>
              <a:rPr lang="zh-CN" altLang="en-US" sz="1000" dirty="0"/>
              <a:t>真空盒支撑调节机构</a:t>
            </a:r>
          </a:p>
        </p:txBody>
      </p:sp>
      <p:sp>
        <p:nvSpPr>
          <p:cNvPr id="30" name="文本框 29">
            <a:extLst>
              <a:ext uri="{FF2B5EF4-FFF2-40B4-BE49-F238E27FC236}">
                <a16:creationId xmlns:a16="http://schemas.microsoft.com/office/drawing/2014/main" id="{D0FCD957-7BE9-487B-B11C-0282129455FE}"/>
              </a:ext>
            </a:extLst>
          </p:cNvPr>
          <p:cNvSpPr txBox="1"/>
          <p:nvPr/>
        </p:nvSpPr>
        <p:spPr>
          <a:xfrm>
            <a:off x="3112576" y="3500793"/>
            <a:ext cx="1036051" cy="246221"/>
          </a:xfrm>
          <a:prstGeom prst="rect">
            <a:avLst/>
          </a:prstGeom>
          <a:noFill/>
        </p:spPr>
        <p:txBody>
          <a:bodyPr wrap="square" rtlCol="0">
            <a:spAutoFit/>
          </a:bodyPr>
          <a:lstStyle/>
          <a:p>
            <a:r>
              <a:rPr lang="zh-CN" altLang="en-US" sz="1000" dirty="0"/>
              <a:t>多股并联导体</a:t>
            </a:r>
          </a:p>
        </p:txBody>
      </p:sp>
      <p:cxnSp>
        <p:nvCxnSpPr>
          <p:cNvPr id="31" name="直接箭头连接符 30">
            <a:extLst>
              <a:ext uri="{FF2B5EF4-FFF2-40B4-BE49-F238E27FC236}">
                <a16:creationId xmlns:a16="http://schemas.microsoft.com/office/drawing/2014/main" id="{2606AC84-0505-42DC-BF87-17D7E446EBD4}"/>
              </a:ext>
            </a:extLst>
          </p:cNvPr>
          <p:cNvCxnSpPr>
            <a:cxnSpLocks/>
          </p:cNvCxnSpPr>
          <p:nvPr/>
        </p:nvCxnSpPr>
        <p:spPr>
          <a:xfrm>
            <a:off x="701531" y="2508401"/>
            <a:ext cx="422610" cy="2963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文本框 31">
            <a:extLst>
              <a:ext uri="{FF2B5EF4-FFF2-40B4-BE49-F238E27FC236}">
                <a16:creationId xmlns:a16="http://schemas.microsoft.com/office/drawing/2014/main" id="{1AD89971-08FD-40A9-B412-0EB666FE6B0C}"/>
              </a:ext>
            </a:extLst>
          </p:cNvPr>
          <p:cNvSpPr txBox="1"/>
          <p:nvPr/>
        </p:nvSpPr>
        <p:spPr>
          <a:xfrm>
            <a:off x="247929" y="2108291"/>
            <a:ext cx="823373" cy="400110"/>
          </a:xfrm>
          <a:prstGeom prst="rect">
            <a:avLst/>
          </a:prstGeom>
          <a:noFill/>
        </p:spPr>
        <p:txBody>
          <a:bodyPr wrap="square" rtlCol="0">
            <a:spAutoFit/>
          </a:bodyPr>
          <a:lstStyle/>
          <a:p>
            <a:pPr algn="ctr"/>
            <a:r>
              <a:rPr lang="zh-CN" altLang="en-US" sz="1000" dirty="0"/>
              <a:t>镀膜陶瓷</a:t>
            </a:r>
            <a:endParaRPr lang="en-US" altLang="zh-CN" sz="1000" dirty="0"/>
          </a:p>
          <a:p>
            <a:pPr algn="ctr"/>
            <a:r>
              <a:rPr lang="zh-CN" altLang="en-US" sz="1000" dirty="0"/>
              <a:t>真空盒</a:t>
            </a:r>
          </a:p>
        </p:txBody>
      </p:sp>
      <p:cxnSp>
        <p:nvCxnSpPr>
          <p:cNvPr id="33" name="直接箭头连接符 32">
            <a:extLst>
              <a:ext uri="{FF2B5EF4-FFF2-40B4-BE49-F238E27FC236}">
                <a16:creationId xmlns:a16="http://schemas.microsoft.com/office/drawing/2014/main" id="{6ADB4565-B1FA-4676-9B2F-CAE8B1217FAD}"/>
              </a:ext>
            </a:extLst>
          </p:cNvPr>
          <p:cNvCxnSpPr>
            <a:cxnSpLocks/>
          </p:cNvCxnSpPr>
          <p:nvPr/>
        </p:nvCxnSpPr>
        <p:spPr>
          <a:xfrm flipH="1" flipV="1">
            <a:off x="2091136" y="2582768"/>
            <a:ext cx="2029204" cy="8811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文本框 33">
            <a:extLst>
              <a:ext uri="{FF2B5EF4-FFF2-40B4-BE49-F238E27FC236}">
                <a16:creationId xmlns:a16="http://schemas.microsoft.com/office/drawing/2014/main" id="{E0FC454A-C2ED-4838-A897-DDBAA313223B}"/>
              </a:ext>
            </a:extLst>
          </p:cNvPr>
          <p:cNvSpPr txBox="1"/>
          <p:nvPr/>
        </p:nvSpPr>
        <p:spPr>
          <a:xfrm>
            <a:off x="4057877" y="3353588"/>
            <a:ext cx="869483" cy="246221"/>
          </a:xfrm>
          <a:prstGeom prst="rect">
            <a:avLst/>
          </a:prstGeom>
          <a:noFill/>
        </p:spPr>
        <p:txBody>
          <a:bodyPr wrap="square" rtlCol="0">
            <a:spAutoFit/>
          </a:bodyPr>
          <a:lstStyle/>
          <a:p>
            <a:r>
              <a:rPr lang="zh-CN" altLang="en-US" sz="1000" dirty="0"/>
              <a:t>铁氧体磁芯</a:t>
            </a:r>
          </a:p>
        </p:txBody>
      </p:sp>
      <p:cxnSp>
        <p:nvCxnSpPr>
          <p:cNvPr id="35" name="直接箭头连接符 34">
            <a:extLst>
              <a:ext uri="{FF2B5EF4-FFF2-40B4-BE49-F238E27FC236}">
                <a16:creationId xmlns:a16="http://schemas.microsoft.com/office/drawing/2014/main" id="{A664C889-3D7F-4527-BFB5-9AA14FC40D43}"/>
              </a:ext>
            </a:extLst>
          </p:cNvPr>
          <p:cNvCxnSpPr>
            <a:cxnSpLocks/>
          </p:cNvCxnSpPr>
          <p:nvPr/>
        </p:nvCxnSpPr>
        <p:spPr>
          <a:xfrm>
            <a:off x="947908" y="1715691"/>
            <a:ext cx="733162" cy="6889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文本框 35">
            <a:extLst>
              <a:ext uri="{FF2B5EF4-FFF2-40B4-BE49-F238E27FC236}">
                <a16:creationId xmlns:a16="http://schemas.microsoft.com/office/drawing/2014/main" id="{51A6A105-4BA3-4E02-9304-7C993B7EC8F2}"/>
              </a:ext>
            </a:extLst>
          </p:cNvPr>
          <p:cNvSpPr txBox="1"/>
          <p:nvPr/>
        </p:nvSpPr>
        <p:spPr>
          <a:xfrm>
            <a:off x="227951" y="1518088"/>
            <a:ext cx="823373" cy="246221"/>
          </a:xfrm>
          <a:prstGeom prst="rect">
            <a:avLst/>
          </a:prstGeom>
          <a:noFill/>
        </p:spPr>
        <p:txBody>
          <a:bodyPr wrap="square" rtlCol="0">
            <a:spAutoFit/>
          </a:bodyPr>
          <a:lstStyle/>
          <a:p>
            <a:pPr algn="ctr"/>
            <a:r>
              <a:rPr lang="zh-CN" altLang="en-US" sz="1000" dirty="0"/>
              <a:t>涡流屏蔽板</a:t>
            </a:r>
          </a:p>
        </p:txBody>
      </p:sp>
    </p:spTree>
    <p:extLst>
      <p:ext uri="{BB962C8B-B14F-4D97-AF65-F5344CB8AC3E}">
        <p14:creationId xmlns:p14="http://schemas.microsoft.com/office/powerpoint/2010/main" val="1388652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Summary</a:t>
            </a:r>
          </a:p>
        </p:txBody>
      </p:sp>
      <p:graphicFrame>
        <p:nvGraphicFramePr>
          <p:cNvPr id="6" name="表格 5">
            <a:extLst>
              <a:ext uri="{FF2B5EF4-FFF2-40B4-BE49-F238E27FC236}">
                <a16:creationId xmlns:a16="http://schemas.microsoft.com/office/drawing/2014/main" id="{65C7215C-1F94-49C3-B070-C6D8A672980F}"/>
              </a:ext>
            </a:extLst>
          </p:cNvPr>
          <p:cNvGraphicFramePr>
            <a:graphicFrameLocks noGrp="1"/>
          </p:cNvGraphicFramePr>
          <p:nvPr>
            <p:extLst>
              <p:ext uri="{D42A27DB-BD31-4B8C-83A1-F6EECF244321}">
                <p14:modId xmlns:p14="http://schemas.microsoft.com/office/powerpoint/2010/main" val="2723673376"/>
              </p:ext>
            </p:extLst>
          </p:nvPr>
        </p:nvGraphicFramePr>
        <p:xfrm>
          <a:off x="47328" y="1196752"/>
          <a:ext cx="7817600" cy="5292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987600325"/>
                    </a:ext>
                  </a:extLst>
                </a:gridCol>
                <a:gridCol w="1692000">
                  <a:extLst>
                    <a:ext uri="{9D8B030D-6E8A-4147-A177-3AD203B41FA5}">
                      <a16:colId xmlns:a16="http://schemas.microsoft.com/office/drawing/2014/main" val="1632451263"/>
                    </a:ext>
                  </a:extLst>
                </a:gridCol>
                <a:gridCol w="1692000">
                  <a:extLst>
                    <a:ext uri="{9D8B030D-6E8A-4147-A177-3AD203B41FA5}">
                      <a16:colId xmlns:a16="http://schemas.microsoft.com/office/drawing/2014/main" val="3641289892"/>
                    </a:ext>
                  </a:extLst>
                </a:gridCol>
                <a:gridCol w="1692000">
                  <a:extLst>
                    <a:ext uri="{9D8B030D-6E8A-4147-A177-3AD203B41FA5}">
                      <a16:colId xmlns:a16="http://schemas.microsoft.com/office/drawing/2014/main" val="1082085678"/>
                    </a:ext>
                  </a:extLst>
                </a:gridCol>
                <a:gridCol w="1116000">
                  <a:extLst>
                    <a:ext uri="{9D8B030D-6E8A-4147-A177-3AD203B41FA5}">
                      <a16:colId xmlns:a16="http://schemas.microsoft.com/office/drawing/2014/main" val="1948991664"/>
                    </a:ext>
                  </a:extLst>
                </a:gridCol>
              </a:tblGrid>
              <a:tr h="252000">
                <a:tc>
                  <a:txBody>
                    <a:bodyPr/>
                    <a:lstStyle/>
                    <a:p>
                      <a:pPr indent="127000" algn="ctr">
                        <a:lnSpc>
                          <a:spcPct val="100000"/>
                        </a:lnSpc>
                        <a:spcAft>
                          <a:spcPts val="0"/>
                        </a:spcAft>
                      </a:pPr>
                      <a:r>
                        <a:rPr lang="zh-CN" altLang="en-US" sz="1100" b="0"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项目</a:t>
                      </a:r>
                      <a:endParaRPr lang="zh-CN" sz="1100" b="0"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gridSpan="3">
                  <a:txBody>
                    <a:bodyPr/>
                    <a:lstStyle/>
                    <a:p>
                      <a:pPr indent="127000" algn="ctr">
                        <a:lnSpc>
                          <a:spcPct val="100000"/>
                        </a:lnSpc>
                        <a:spcAft>
                          <a:spcPts val="0"/>
                        </a:spcAft>
                      </a:pPr>
                      <a:r>
                        <a:rPr lang="zh-CN" altLang="en-US" sz="1100" b="0"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高频区束流分离系统</a:t>
                      </a:r>
                      <a:endParaRPr lang="zh-CN" sz="1100" b="0"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hMerge="1">
                  <a:txBody>
                    <a:bodyPr/>
                    <a:lstStyle/>
                    <a:p>
                      <a:pPr indent="127000" algn="ctr">
                        <a:lnSpc>
                          <a:spcPct val="125000"/>
                        </a:lnSpc>
                        <a:spcAft>
                          <a:spcPts val="0"/>
                        </a:spcAft>
                      </a:pP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6040" marR="66040" marT="9525" marB="0" anchor="ctr"/>
                </a:tc>
                <a:tc hMerge="1">
                  <a:txBody>
                    <a:bodyPr/>
                    <a:lstStyle/>
                    <a:p>
                      <a:pPr indent="127000" algn="ctr">
                        <a:lnSpc>
                          <a:spcPct val="125000"/>
                        </a:lnSpc>
                        <a:spcAft>
                          <a:spcPts val="0"/>
                        </a:spcAft>
                      </a:pP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zh-CN" altLang="en-US" sz="1100" b="0"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单位</a:t>
                      </a:r>
                      <a:endParaRPr lang="zh-CN" sz="1100" b="0"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3661299580"/>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gridSpan="2">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a:t>
                      </a:r>
                      <a:r>
                        <a:rPr lang="en-US" altLang="zh-CN"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kicker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hMerge="1">
                  <a:txBody>
                    <a:bodyPr/>
                    <a:lstStyle/>
                    <a:p>
                      <a:pPr indent="127000" algn="ctr">
                        <a:lnSpc>
                          <a:spcPct val="100000"/>
                        </a:lnSpc>
                        <a:spcAft>
                          <a:spcPts val="0"/>
                        </a:spcAft>
                      </a:pP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方波</a:t>
                      </a: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kicker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004208939"/>
                  </a:ext>
                </a:extLst>
              </a:tr>
              <a:tr h="252000">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模式</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单次谐振</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全谐振</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mn-ea"/>
                          <a:cs typeface="Times New Roman" panose="02020603050405020304" pitchFamily="18" charset="0"/>
                        </a:rPr>
                        <a:t>直流源开关斩波电路</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solidFill>
                            <a:srgbClr val="000000"/>
                          </a:solidFill>
                          <a:effectLst/>
                          <a:latin typeface="Times New Roman" panose="02020603050405020304" pitchFamily="18" charset="0"/>
                          <a:ea typeface="+mn-ea"/>
                          <a:cs typeface="Times New Roman" panose="02020603050405020304" pitchFamily="18" charset="0"/>
                        </a:rPr>
                        <a:t>-</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extLst>
                  <a:ext uri="{0D108BD9-81ED-4DB2-BD59-A6C34878D82A}">
                    <a16:rowId xmlns:a16="http://schemas.microsoft.com/office/drawing/2014/main" val="349954842"/>
                  </a:ext>
                </a:extLst>
              </a:tr>
              <a:tr h="252000">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kicker</a:t>
                      </a: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结构</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铁氧体窗框型</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zh-CN" altLang="en-US" sz="1100" kern="100" dirty="0">
                          <a:effectLst/>
                          <a:latin typeface="Times New Roman" panose="02020603050405020304" pitchFamily="18" charset="0"/>
                          <a:ea typeface="+mn-ea"/>
                          <a:cs typeface="Times New Roman" panose="02020603050405020304" pitchFamily="18" charset="0"/>
                        </a:rPr>
                        <a:t>铁氧体窗框型</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zh-CN" altLang="en-US" sz="1100" kern="100" dirty="0">
                          <a:effectLst/>
                          <a:latin typeface="Times New Roman" panose="02020603050405020304" pitchFamily="18" charset="0"/>
                          <a:ea typeface="+mn-ea"/>
                          <a:cs typeface="Times New Roman" panose="02020603050405020304" pitchFamily="18" charset="0"/>
                        </a:rPr>
                        <a:t>铁氧体窗框型</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solidFill>
                            <a:srgbClr val="000000"/>
                          </a:solidFill>
                          <a:effectLst/>
                          <a:latin typeface="Times New Roman" panose="02020603050405020304" pitchFamily="18" charset="0"/>
                          <a:ea typeface="+mn-ea"/>
                          <a:cs typeface="Times New Roman" panose="02020603050405020304" pitchFamily="18" charset="0"/>
                        </a:rPr>
                        <a:t>-</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extLst>
                  <a:ext uri="{0D108BD9-81ED-4DB2-BD59-A6C34878D82A}">
                    <a16:rowId xmlns:a16="http://schemas.microsoft.com/office/drawing/2014/main" val="1795622647"/>
                  </a:ext>
                </a:extLst>
              </a:tr>
              <a:tr h="252000">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真空内</a:t>
                      </a: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外</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mn-ea"/>
                          <a:cs typeface="Times New Roman" panose="02020603050405020304" pitchFamily="18" charset="0"/>
                        </a:rPr>
                        <a:t>真空内</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zh-CN" altLang="en-US" sz="1100" kern="100" dirty="0">
                          <a:effectLst/>
                          <a:latin typeface="Times New Roman" panose="02020603050405020304" pitchFamily="18" charset="0"/>
                          <a:ea typeface="+mn-ea"/>
                          <a:cs typeface="Times New Roman" panose="02020603050405020304" pitchFamily="18" charset="0"/>
                        </a:rPr>
                        <a:t>真空内</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zh-CN" altLang="en-US" sz="1100" kern="100" dirty="0">
                          <a:effectLst/>
                          <a:latin typeface="Times New Roman" panose="02020603050405020304" pitchFamily="18" charset="0"/>
                          <a:ea typeface="+mn-ea"/>
                          <a:cs typeface="Times New Roman" panose="02020603050405020304" pitchFamily="18" charset="0"/>
                        </a:rPr>
                        <a:t>真空外</a:t>
                      </a:r>
                      <a:r>
                        <a:rPr lang="en-US" altLang="zh-CN" sz="1100" kern="100" dirty="0">
                          <a:effectLst/>
                          <a:latin typeface="Times New Roman" panose="02020603050405020304" pitchFamily="18" charset="0"/>
                          <a:ea typeface="+mn-ea"/>
                          <a:cs typeface="Times New Roman" panose="02020603050405020304" pitchFamily="18" charset="0"/>
                        </a:rPr>
                        <a:t>(</a:t>
                      </a:r>
                      <a:r>
                        <a:rPr lang="zh-CN" altLang="en-US" sz="1100" kern="100" dirty="0">
                          <a:effectLst/>
                          <a:latin typeface="Times New Roman" panose="02020603050405020304" pitchFamily="18" charset="0"/>
                          <a:ea typeface="+mn-ea"/>
                          <a:cs typeface="Times New Roman" panose="02020603050405020304" pitchFamily="18" charset="0"/>
                        </a:rPr>
                        <a:t>陶瓷镀膜</a:t>
                      </a:r>
                      <a:r>
                        <a:rPr lang="en-US" altLang="zh-CN" sz="1100" kern="100" dirty="0">
                          <a:effectLst/>
                          <a:latin typeface="Times New Roman" panose="02020603050405020304" pitchFamily="18" charset="0"/>
                          <a:ea typeface="+mn-ea"/>
                          <a:cs typeface="Times New Roman" panose="02020603050405020304" pitchFamily="18" charset="0"/>
                        </a:rPr>
                        <a:t>)</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solidFill>
                            <a:srgbClr val="000000"/>
                          </a:solidFill>
                          <a:effectLst/>
                          <a:latin typeface="Times New Roman" panose="02020603050405020304" pitchFamily="18" charset="0"/>
                          <a:ea typeface="+mn-ea"/>
                          <a:cs typeface="Times New Roman" panose="02020603050405020304" pitchFamily="18" charset="0"/>
                        </a:rPr>
                        <a:t>-</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extLst>
                  <a:ext uri="{0D108BD9-81ED-4DB2-BD59-A6C34878D82A}">
                    <a16:rowId xmlns:a16="http://schemas.microsoft.com/office/drawing/2014/main" val="803971834"/>
                  </a:ext>
                </a:extLst>
              </a:tr>
              <a:tr h="252000">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线圈匝数</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单匝</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zh-CN" altLang="en-US" sz="1100" kern="100" dirty="0">
                          <a:effectLst/>
                          <a:latin typeface="Times New Roman" panose="02020603050405020304" pitchFamily="18" charset="0"/>
                          <a:ea typeface="+mn-ea"/>
                          <a:cs typeface="Times New Roman" panose="02020603050405020304" pitchFamily="18" charset="0"/>
                        </a:rPr>
                        <a:t>单匝</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zh-CN" altLang="en-US" sz="1100" kern="100" dirty="0">
                          <a:effectLst/>
                          <a:latin typeface="Times New Roman" panose="02020603050405020304" pitchFamily="18" charset="0"/>
                          <a:ea typeface="+mn-ea"/>
                          <a:cs typeface="Times New Roman" panose="02020603050405020304" pitchFamily="18" charset="0"/>
                        </a:rPr>
                        <a:t>单匝</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solidFill>
                            <a:srgbClr val="000000"/>
                          </a:solidFill>
                          <a:effectLst/>
                          <a:latin typeface="Times New Roman" panose="02020603050405020304" pitchFamily="18" charset="0"/>
                          <a:ea typeface="+mn-ea"/>
                          <a:cs typeface="Times New Roman" panose="02020603050405020304" pitchFamily="18" charset="0"/>
                        </a:rPr>
                        <a:t>-</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extLst>
                  <a:ext uri="{0D108BD9-81ED-4DB2-BD59-A6C34878D82A}">
                    <a16:rowId xmlns:a16="http://schemas.microsoft.com/office/drawing/2014/main" val="3127427201"/>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数量</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台</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4088045246"/>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有效磁长度</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372752234"/>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磁场强度</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0.0203</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0.0203</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0.0203</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384608595"/>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束流清晰区</a:t>
                      </a: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(H×V)</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[-10.1,10.1]×[-3.8,3.8]</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[-10.1,10.1]×[-3.8,3.8]</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[-10.1,10.1]×[-3.8,3.8]</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787132015"/>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好场区</a:t>
                      </a: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(H×V)</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[-9.6,9.6]×[-3.6,3.6]</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[-9.6,9.6]×[-3.6,3.6]</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[-9.6,9.6]×[-3.6,3.6]</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4270048091"/>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好场区场均匀性</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mn-ea"/>
                          <a:cs typeface="Times New Roman" panose="02020603050405020304" pitchFamily="18" charset="0"/>
                        </a:rPr>
                        <a:t>优于</a:t>
                      </a:r>
                      <a:r>
                        <a:rPr lang="en-US" altLang="zh-CN" sz="1100" kern="100" dirty="0">
                          <a:effectLst/>
                          <a:latin typeface="Times New Roman" panose="02020603050405020304" pitchFamily="18" charset="0"/>
                          <a:ea typeface="+mn-ea"/>
                          <a:cs typeface="Times New Roman" panose="02020603050405020304" pitchFamily="18" charset="0"/>
                        </a:rPr>
                        <a:t>±9‱</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mn-ea"/>
                          <a:cs typeface="Times New Roman" panose="02020603050405020304" pitchFamily="18" charset="0"/>
                        </a:rPr>
                        <a:t>优于</a:t>
                      </a:r>
                      <a:r>
                        <a:rPr lang="en-US" altLang="zh-CN" sz="1100" kern="100" dirty="0">
                          <a:effectLst/>
                          <a:latin typeface="Times New Roman" panose="02020603050405020304" pitchFamily="18" charset="0"/>
                          <a:ea typeface="+mn-ea"/>
                          <a:cs typeface="Times New Roman" panose="02020603050405020304" pitchFamily="18" charset="0"/>
                        </a:rPr>
                        <a:t>±9‱</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优于</a:t>
                      </a:r>
                      <a:r>
                        <a:rPr lang="en-US" altLang="zh-CN" sz="1100" kern="100" dirty="0">
                          <a:effectLst/>
                          <a:latin typeface="Times New Roman" panose="02020603050405020304" pitchFamily="18" charset="0"/>
                          <a:ea typeface="+mn-ea"/>
                          <a:cs typeface="Times New Roman" panose="02020603050405020304" pitchFamily="18" charset="0"/>
                        </a:rPr>
                        <a:t>±4‱</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68669691"/>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磁铁电感</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600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en-US" altLang="zh-CN" sz="1100" kern="100" dirty="0">
                          <a:solidFill>
                            <a:srgbClr val="000000"/>
                          </a:solidFill>
                          <a:effectLst/>
                          <a:latin typeface="Times New Roman" panose="02020603050405020304" pitchFamily="18" charset="0"/>
                          <a:ea typeface="+mn-ea"/>
                          <a:cs typeface="Times New Roman" panose="02020603050405020304" pitchFamily="18" charset="0"/>
                        </a:rPr>
                        <a:t>600</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nH</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193945845"/>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谐振电容</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4.88</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19.52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无</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nF</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685020457"/>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阻抗</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11.1</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感性电路</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870123197"/>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峰值电流</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905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905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1292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4134862948"/>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充电电压</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10100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223/14.2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700(</a:t>
                      </a: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感生电压</a:t>
                      </a: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089924716"/>
                  </a:ext>
                </a:extLst>
              </a:tr>
              <a:tr h="252000">
                <a:tc>
                  <a:txBody>
                    <a:bodyPr/>
                    <a:lstStyle/>
                    <a:p>
                      <a:pPr indent="127000" algn="ctr">
                        <a:lnSpc>
                          <a:spcPct val="100000"/>
                        </a:lnSpc>
                        <a:spcAft>
                          <a:spcPts val="0"/>
                        </a:spcAft>
                      </a:pPr>
                      <a:r>
                        <a:rPr lang="zh-CN" alt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重复频率</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3M/3.03K</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1.5M/3.03K</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solidFill>
                            <a:srgbClr val="000000"/>
                          </a:solidFill>
                          <a:effectLst/>
                          <a:latin typeface="Times New Roman" panose="02020603050405020304" pitchFamily="18" charset="0"/>
                          <a:ea typeface="+mn-ea"/>
                          <a:cs typeface="Times New Roman" panose="02020603050405020304" pitchFamily="18" charset="0"/>
                        </a:rPr>
                        <a:t>3.03K</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Hz</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734569494"/>
                  </a:ext>
                </a:extLst>
              </a:tr>
              <a:tr h="252000">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脉冲底宽</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340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680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165000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1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041041640"/>
                  </a:ext>
                </a:extLst>
              </a:tr>
              <a:tr h="252000">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宋体" panose="02010600030101010101" pitchFamily="2" charset="-122"/>
                          <a:cs typeface="Times New Roman" panose="02020603050405020304" pitchFamily="18" charset="0"/>
                        </a:rPr>
                        <a:t>固态开关类型</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MOSFET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latin typeface="Times New Roman" panose="02020603050405020304" pitchFamily="18" charset="0"/>
                          <a:ea typeface="+mn-ea"/>
                          <a:cs typeface="Times New Roman" panose="02020603050405020304" pitchFamily="18" charset="0"/>
                        </a:rPr>
                        <a:t>MOSFET</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IGBT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solidFill>
                            <a:srgbClr val="000000"/>
                          </a:solidFill>
                          <a:effectLst/>
                          <a:latin typeface="Times New Roman" panose="02020603050405020304" pitchFamily="18" charset="0"/>
                          <a:ea typeface="+mn-ea"/>
                          <a:cs typeface="Times New Roman" panose="02020603050405020304" pitchFamily="18" charset="0"/>
                        </a:rPr>
                        <a:t>-</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extLst>
                  <a:ext uri="{0D108BD9-81ED-4DB2-BD59-A6C34878D82A}">
                    <a16:rowId xmlns:a16="http://schemas.microsoft.com/office/drawing/2014/main" val="1702678795"/>
                  </a:ext>
                </a:extLst>
              </a:tr>
              <a:tr h="252000">
                <a:tc>
                  <a:txBody>
                    <a:bodyPr/>
                    <a:lstStyle/>
                    <a:p>
                      <a:pPr indent="127000" algn="ctr">
                        <a:lnSpc>
                          <a:spcPct val="100000"/>
                        </a:lnSpc>
                        <a:spcAft>
                          <a:spcPts val="0"/>
                        </a:spcAft>
                      </a:pPr>
                      <a:r>
                        <a:rPr lang="zh-CN" altLang="en-US" sz="1100" kern="100" dirty="0">
                          <a:effectLst/>
                          <a:latin typeface="Times New Roman" panose="02020603050405020304" pitchFamily="18" charset="0"/>
                          <a:ea typeface="+mn-ea"/>
                          <a:cs typeface="Times New Roman" panose="02020603050405020304" pitchFamily="18" charset="0"/>
                        </a:rPr>
                        <a:t>固态开关数量</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264</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264</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100" kern="100" dirty="0">
                          <a:solidFill>
                            <a:srgbClr val="000000"/>
                          </a:solidFill>
                          <a:effectLst/>
                          <a:latin typeface="Times New Roman" panose="02020603050405020304" pitchFamily="18" charset="0"/>
                          <a:ea typeface="+mn-ea"/>
                          <a:cs typeface="Times New Roman" panose="02020603050405020304" pitchFamily="18" charset="0"/>
                        </a:rPr>
                        <a:t>只</a:t>
                      </a:r>
                      <a:endParaRPr lang="zh-CN" altLang="zh-CN" sz="1100" kern="100" dirty="0">
                        <a:effectLst/>
                        <a:latin typeface="Times New Roman" panose="02020603050405020304" pitchFamily="18" charset="0"/>
                        <a:ea typeface="+mn-ea"/>
                        <a:cs typeface="Times New Roman" panose="02020603050405020304" pitchFamily="18" charset="0"/>
                      </a:endParaRPr>
                    </a:p>
                  </a:txBody>
                  <a:tcPr marL="66040" marR="66040" marT="9525" marB="0" anchor="ctr"/>
                </a:tc>
                <a:extLst>
                  <a:ext uri="{0D108BD9-81ED-4DB2-BD59-A6C34878D82A}">
                    <a16:rowId xmlns:a16="http://schemas.microsoft.com/office/drawing/2014/main" val="905541999"/>
                  </a:ext>
                </a:extLst>
              </a:tr>
            </a:tbl>
          </a:graphicData>
        </a:graphic>
      </p:graphicFrame>
      <p:sp>
        <p:nvSpPr>
          <p:cNvPr id="11" name="矩形: 圆角 10">
            <a:extLst>
              <a:ext uri="{FF2B5EF4-FFF2-40B4-BE49-F238E27FC236}">
                <a16:creationId xmlns:a16="http://schemas.microsoft.com/office/drawing/2014/main" id="{41E887A7-CA95-4F4E-85CF-DA39FC06E08A}"/>
              </a:ext>
            </a:extLst>
          </p:cNvPr>
          <p:cNvSpPr/>
          <p:nvPr/>
        </p:nvSpPr>
        <p:spPr>
          <a:xfrm>
            <a:off x="5072978" y="1442596"/>
            <a:ext cx="1656000" cy="5040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aphicFrame>
        <p:nvGraphicFramePr>
          <p:cNvPr id="2" name="表格 1">
            <a:extLst>
              <a:ext uri="{FF2B5EF4-FFF2-40B4-BE49-F238E27FC236}">
                <a16:creationId xmlns:a16="http://schemas.microsoft.com/office/drawing/2014/main" id="{D8CE56D0-58D3-4042-B247-BADF87274165}"/>
              </a:ext>
            </a:extLst>
          </p:cNvPr>
          <p:cNvGraphicFramePr>
            <a:graphicFrameLocks noGrp="1"/>
          </p:cNvGraphicFramePr>
          <p:nvPr>
            <p:extLst>
              <p:ext uri="{D42A27DB-BD31-4B8C-83A1-F6EECF244321}">
                <p14:modId xmlns:p14="http://schemas.microsoft.com/office/powerpoint/2010/main" val="3442514410"/>
              </p:ext>
            </p:extLst>
          </p:nvPr>
        </p:nvGraphicFramePr>
        <p:xfrm>
          <a:off x="8036078" y="4825960"/>
          <a:ext cx="4068000" cy="14833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4211143076"/>
                    </a:ext>
                  </a:extLst>
                </a:gridCol>
                <a:gridCol w="828000">
                  <a:extLst>
                    <a:ext uri="{9D8B030D-6E8A-4147-A177-3AD203B41FA5}">
                      <a16:colId xmlns:a16="http://schemas.microsoft.com/office/drawing/2014/main" val="718778445"/>
                    </a:ext>
                  </a:extLst>
                </a:gridCol>
                <a:gridCol w="1440000">
                  <a:extLst>
                    <a:ext uri="{9D8B030D-6E8A-4147-A177-3AD203B41FA5}">
                      <a16:colId xmlns:a16="http://schemas.microsoft.com/office/drawing/2014/main" val="1261984127"/>
                    </a:ext>
                  </a:extLst>
                </a:gridCol>
              </a:tblGrid>
              <a:tr h="370840">
                <a:tc>
                  <a:txBody>
                    <a:bodyPr/>
                    <a:lstStyle/>
                    <a:p>
                      <a:pPr algn="ctr"/>
                      <a:endParaRPr lang="zh-CN" altLang="en-US" sz="1100" dirty="0"/>
                    </a:p>
                  </a:txBody>
                  <a:tcPr anchor="ctr"/>
                </a:tc>
                <a:tc>
                  <a:txBody>
                    <a:bodyPr/>
                    <a:lstStyle/>
                    <a:p>
                      <a:pPr algn="ctr"/>
                      <a:r>
                        <a:rPr lang="en-US" altLang="zh-CN" sz="1100" dirty="0"/>
                        <a:t>EM</a:t>
                      </a:r>
                      <a:endParaRPr lang="zh-CN" altLang="en-US" sz="1100" dirty="0"/>
                    </a:p>
                  </a:txBody>
                  <a:tcPr anchor="ctr"/>
                </a:tc>
                <a:tc>
                  <a:txBody>
                    <a:bodyPr/>
                    <a:lstStyle/>
                    <a:p>
                      <a:pPr algn="ctr"/>
                      <a:r>
                        <a:rPr lang="zh-CN" altLang="en-US" sz="1100" dirty="0"/>
                        <a:t>方波</a:t>
                      </a:r>
                      <a:r>
                        <a:rPr lang="en-US" altLang="zh-CN" sz="1100" dirty="0"/>
                        <a:t>kicker</a:t>
                      </a:r>
                      <a:endParaRPr lang="zh-CN" altLang="en-US" sz="1100" dirty="0"/>
                    </a:p>
                  </a:txBody>
                  <a:tcPr anchor="ctr"/>
                </a:tc>
                <a:extLst>
                  <a:ext uri="{0D108BD9-81ED-4DB2-BD59-A6C34878D82A}">
                    <a16:rowId xmlns:a16="http://schemas.microsoft.com/office/drawing/2014/main" val="91529175"/>
                  </a:ext>
                </a:extLst>
              </a:tr>
              <a:tr h="370840">
                <a:tc>
                  <a:txBody>
                    <a:bodyPr/>
                    <a:lstStyle/>
                    <a:p>
                      <a:pPr algn="ctr"/>
                      <a:r>
                        <a:rPr lang="zh-CN" altLang="en-US" sz="1100" dirty="0"/>
                        <a:t>最大工作电压</a:t>
                      </a:r>
                    </a:p>
                  </a:txBody>
                  <a:tcPr anchor="ctr"/>
                </a:tc>
                <a:tc>
                  <a:txBody>
                    <a:bodyPr/>
                    <a:lstStyle/>
                    <a:p>
                      <a:pPr algn="ctr"/>
                      <a:r>
                        <a:rPr lang="en-US" altLang="zh-CN" sz="1100" dirty="0"/>
                        <a:t>±75kV</a:t>
                      </a:r>
                      <a:endParaRPr lang="zh-CN" altLang="en-US" sz="1100" dirty="0"/>
                    </a:p>
                  </a:txBody>
                  <a:tcPr anchor="ctr"/>
                </a:tc>
                <a:tc>
                  <a:txBody>
                    <a:bodyPr/>
                    <a:lstStyle/>
                    <a:p>
                      <a:pPr algn="ctr"/>
                      <a:r>
                        <a:rPr lang="en-US" altLang="zh-CN" sz="1100" dirty="0"/>
                        <a:t>700V</a:t>
                      </a:r>
                      <a:r>
                        <a:rPr lang="zh-CN" altLang="en-US" sz="1100" dirty="0"/>
                        <a:t>（感生电动势）</a:t>
                      </a:r>
                    </a:p>
                  </a:txBody>
                  <a:tcPr anchor="ctr"/>
                </a:tc>
                <a:extLst>
                  <a:ext uri="{0D108BD9-81ED-4DB2-BD59-A6C34878D82A}">
                    <a16:rowId xmlns:a16="http://schemas.microsoft.com/office/drawing/2014/main" val="4026768026"/>
                  </a:ext>
                </a:extLst>
              </a:tr>
              <a:tr h="370840">
                <a:tc>
                  <a:txBody>
                    <a:bodyPr/>
                    <a:lstStyle/>
                    <a:p>
                      <a:pPr algn="ctr"/>
                      <a:r>
                        <a:rPr lang="en-US" altLang="zh-CN" sz="1100" dirty="0"/>
                        <a:t>Higgs</a:t>
                      </a:r>
                      <a:r>
                        <a:rPr lang="zh-CN" altLang="en-US" sz="1100" dirty="0"/>
                        <a:t>模式束流沉积功率</a:t>
                      </a:r>
                    </a:p>
                  </a:txBody>
                  <a:tcPr anchor="ctr"/>
                </a:tc>
                <a:tc>
                  <a:txBody>
                    <a:bodyPr/>
                    <a:lstStyle/>
                    <a:p>
                      <a:pPr algn="ctr"/>
                      <a:r>
                        <a:rPr lang="en-US" altLang="zh-CN" sz="1100" dirty="0"/>
                        <a:t>486W</a:t>
                      </a:r>
                      <a:endParaRPr lang="zh-CN" altLang="en-US" sz="1100" dirty="0"/>
                    </a:p>
                  </a:txBody>
                  <a:tcPr anchor="ctr"/>
                </a:tc>
                <a:tc>
                  <a:txBody>
                    <a:bodyPr/>
                    <a:lstStyle/>
                    <a:p>
                      <a:pPr algn="ctr"/>
                      <a:r>
                        <a:rPr lang="en-US" altLang="zh-CN" sz="1100" dirty="0"/>
                        <a:t>6.3W</a:t>
                      </a:r>
                      <a:endParaRPr lang="zh-CN" altLang="en-US" sz="1100" dirty="0"/>
                    </a:p>
                  </a:txBody>
                  <a:tcPr anchor="ctr"/>
                </a:tc>
                <a:extLst>
                  <a:ext uri="{0D108BD9-81ED-4DB2-BD59-A6C34878D82A}">
                    <a16:rowId xmlns:a16="http://schemas.microsoft.com/office/drawing/2014/main" val="33121625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t>Z</a:t>
                      </a:r>
                      <a:r>
                        <a:rPr lang="zh-CN" altLang="en-US" sz="1100" dirty="0"/>
                        <a:t>模式束流沉积功率</a:t>
                      </a:r>
                    </a:p>
                  </a:txBody>
                  <a:tcPr anchor="ctr"/>
                </a:tc>
                <a:tc>
                  <a:txBody>
                    <a:bodyPr/>
                    <a:lstStyle/>
                    <a:p>
                      <a:pPr algn="ctr"/>
                      <a:r>
                        <a:rPr lang="en-US" altLang="zh-CN" sz="1100" dirty="0"/>
                        <a:t>14436W</a:t>
                      </a:r>
                    </a:p>
                  </a:txBody>
                  <a:tcPr anchor="ctr"/>
                </a:tc>
                <a:tc>
                  <a:txBody>
                    <a:bodyPr/>
                    <a:lstStyle/>
                    <a:p>
                      <a:pPr algn="ctr"/>
                      <a:r>
                        <a:rPr lang="en-US" altLang="zh-CN" sz="1100" dirty="0"/>
                        <a:t>30.6W</a:t>
                      </a:r>
                      <a:endParaRPr lang="zh-CN" altLang="en-US" sz="1100" dirty="0"/>
                    </a:p>
                  </a:txBody>
                  <a:tcPr anchor="ctr"/>
                </a:tc>
                <a:extLst>
                  <a:ext uri="{0D108BD9-81ED-4DB2-BD59-A6C34878D82A}">
                    <a16:rowId xmlns:a16="http://schemas.microsoft.com/office/drawing/2014/main" val="2865641806"/>
                  </a:ext>
                </a:extLst>
              </a:tr>
            </a:tbl>
          </a:graphicData>
        </a:graphic>
      </p:graphicFrame>
      <p:pic>
        <p:nvPicPr>
          <p:cNvPr id="10" name="图片 9">
            <a:extLst>
              <a:ext uri="{FF2B5EF4-FFF2-40B4-BE49-F238E27FC236}">
                <a16:creationId xmlns:a16="http://schemas.microsoft.com/office/drawing/2014/main" id="{75F93B62-A8BD-48C1-88D7-93DE582EBE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22"/>
          <a:stretch/>
        </p:blipFill>
        <p:spPr>
          <a:xfrm>
            <a:off x="9887744" y="1342585"/>
            <a:ext cx="2304256" cy="1537160"/>
          </a:xfrm>
          <a:prstGeom prst="rect">
            <a:avLst/>
          </a:prstGeom>
        </p:spPr>
      </p:pic>
      <p:pic>
        <p:nvPicPr>
          <p:cNvPr id="13" name="图片 12">
            <a:extLst>
              <a:ext uri="{FF2B5EF4-FFF2-40B4-BE49-F238E27FC236}">
                <a16:creationId xmlns:a16="http://schemas.microsoft.com/office/drawing/2014/main" id="{00AE0E63-A665-4CFD-9527-B666E7434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928" y="1330239"/>
            <a:ext cx="2051092" cy="1641871"/>
          </a:xfrm>
          <a:prstGeom prst="rect">
            <a:avLst/>
          </a:prstGeom>
        </p:spPr>
      </p:pic>
      <p:pic>
        <p:nvPicPr>
          <p:cNvPr id="16" name="图片 15">
            <a:extLst>
              <a:ext uri="{FF2B5EF4-FFF2-40B4-BE49-F238E27FC236}">
                <a16:creationId xmlns:a16="http://schemas.microsoft.com/office/drawing/2014/main" id="{5165B2C6-79C3-44B3-8C26-16000BED6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200" y="3193269"/>
            <a:ext cx="2051092" cy="1537161"/>
          </a:xfrm>
          <a:prstGeom prst="rect">
            <a:avLst/>
          </a:prstGeom>
        </p:spPr>
      </p:pic>
      <p:pic>
        <p:nvPicPr>
          <p:cNvPr id="12" name="图片 11">
            <a:extLst>
              <a:ext uri="{FF2B5EF4-FFF2-40B4-BE49-F238E27FC236}">
                <a16:creationId xmlns:a16="http://schemas.microsoft.com/office/drawing/2014/main" id="{28C5EA11-5C13-4A38-84E5-A0438109D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7744" y="3288800"/>
            <a:ext cx="2304256" cy="1328997"/>
          </a:xfrm>
          <a:prstGeom prst="rect">
            <a:avLst/>
          </a:prstGeom>
        </p:spPr>
      </p:pic>
    </p:spTree>
    <p:extLst>
      <p:ext uri="{BB962C8B-B14F-4D97-AF65-F5344CB8AC3E}">
        <p14:creationId xmlns:p14="http://schemas.microsoft.com/office/powerpoint/2010/main" val="4279953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28</a:t>
            </a:fld>
            <a:endParaRPr lang="zh-CN" altLang="en-US"/>
          </a:p>
        </p:txBody>
      </p:sp>
      <p:sp>
        <p:nvSpPr>
          <p:cNvPr id="4" name="Content Placeholder 2"/>
          <p:cNvSpPr txBox="1">
            <a:spLocks/>
          </p:cNvSpPr>
          <p:nvPr/>
        </p:nvSpPr>
        <p:spPr>
          <a:xfrm>
            <a:off x="263352" y="1196752"/>
            <a:ext cx="11690652" cy="136815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767408" y="1444676"/>
            <a:ext cx="10513168" cy="479263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600"/>
              </a:spcBef>
            </a:pPr>
            <a:r>
              <a:rPr lang="zh-CN" altLang="en-US" dirty="0">
                <a:latin typeface="宋体" panose="02010600030101010101" pitchFamily="2" charset="-122"/>
                <a:ea typeface="宋体" panose="02010600030101010101" pitchFamily="2" charset="-122"/>
                <a:cs typeface="Times New Roman" panose="02020603050405020304" pitchFamily="18" charset="0"/>
              </a:rPr>
              <a:t>完成</a:t>
            </a:r>
            <a:r>
              <a:rPr lang="en-US" altLang="zh-CN" dirty="0">
                <a:latin typeface="宋体" panose="02010600030101010101" pitchFamily="2" charset="-122"/>
                <a:ea typeface="宋体" panose="02010600030101010101" pitchFamily="2" charset="-122"/>
                <a:cs typeface="Times New Roman" panose="02020603050405020304" pitchFamily="18" charset="0"/>
              </a:rPr>
              <a:t>kicker</a:t>
            </a:r>
            <a:r>
              <a:rPr lang="zh-CN" altLang="en-US" dirty="0">
                <a:latin typeface="宋体" panose="02010600030101010101" pitchFamily="2" charset="-122"/>
                <a:ea typeface="宋体" panose="02010600030101010101" pitchFamily="2" charset="-122"/>
                <a:cs typeface="Times New Roman" panose="02020603050405020304" pitchFamily="18" charset="0"/>
              </a:rPr>
              <a:t>磁铁物理设计与结构优化</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marL="0" indent="0" algn="just">
              <a:spcBef>
                <a:spcPts val="600"/>
              </a:spcBef>
              <a:buNone/>
            </a:pPr>
            <a:r>
              <a:rPr lang="zh-CN" altLang="en-US" dirty="0">
                <a:solidFill>
                  <a:srgbClr val="0070C0"/>
                </a:solidFill>
                <a:latin typeface="宋体" panose="02010600030101010101" pitchFamily="2" charset="-122"/>
                <a:ea typeface="宋体" panose="02010600030101010101" pitchFamily="2" charset="-122"/>
                <a:cs typeface="Times New Roman" panose="02020603050405020304" pitchFamily="18" charset="0"/>
              </a:rPr>
              <a:t>真空外铁氧体型</a:t>
            </a:r>
            <a:r>
              <a:rPr lang="en-US" altLang="zh-CN" dirty="0">
                <a:solidFill>
                  <a:srgbClr val="0070C0"/>
                </a:solidFill>
                <a:latin typeface="宋体" panose="02010600030101010101" pitchFamily="2" charset="-122"/>
                <a:ea typeface="宋体" panose="02010600030101010101" pitchFamily="2" charset="-122"/>
                <a:cs typeface="Times New Roman" panose="02020603050405020304" pitchFamily="18" charset="0"/>
              </a:rPr>
              <a:t>kicker</a:t>
            </a:r>
            <a:r>
              <a:rPr lang="zh-CN" altLang="en-US" dirty="0">
                <a:solidFill>
                  <a:srgbClr val="0070C0"/>
                </a:solidFill>
                <a:latin typeface="宋体" panose="02010600030101010101" pitchFamily="2" charset="-122"/>
                <a:ea typeface="宋体" panose="02010600030101010101" pitchFamily="2" charset="-122"/>
                <a:cs typeface="Times New Roman" panose="02020603050405020304" pitchFamily="18" charset="0"/>
              </a:rPr>
              <a:t>方案</a:t>
            </a:r>
            <a:endParaRPr lang="en-US" altLang="zh-CN" dirty="0">
              <a:solidFill>
                <a:srgbClr val="0070C0"/>
              </a:solidFill>
              <a:latin typeface="宋体" panose="02010600030101010101" pitchFamily="2" charset="-122"/>
              <a:ea typeface="宋体" panose="02010600030101010101" pitchFamily="2" charset="-122"/>
              <a:cs typeface="Times New Roman" panose="02020603050405020304" pitchFamily="18" charset="0"/>
            </a:endParaRPr>
          </a:p>
          <a:p>
            <a:pPr algn="just">
              <a:spcBef>
                <a:spcPts val="600"/>
              </a:spcBef>
            </a:pPr>
            <a:r>
              <a:rPr lang="zh-CN" altLang="en-US" dirty="0">
                <a:latin typeface="宋体" panose="02010600030101010101" pitchFamily="2" charset="-122"/>
                <a:ea typeface="宋体" panose="02010600030101010101" pitchFamily="2" charset="-122"/>
                <a:cs typeface="Times New Roman" panose="02020603050405020304" pitchFamily="18" charset="0"/>
              </a:rPr>
              <a:t>完成</a:t>
            </a:r>
            <a:r>
              <a:rPr lang="zh-CN" altLang="zh-CN" dirty="0">
                <a:latin typeface="宋体" panose="02010600030101010101" pitchFamily="2" charset="-122"/>
                <a:ea typeface="宋体" panose="02010600030101010101" pitchFamily="2" charset="-122"/>
                <a:cs typeface="Times New Roman" panose="02020603050405020304" pitchFamily="18" charset="0"/>
              </a:rPr>
              <a:t>真空盒设计与多物理场分析</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marL="0" indent="0" algn="just">
              <a:spcBef>
                <a:spcPts val="600"/>
              </a:spcBef>
              <a:buNone/>
            </a:pPr>
            <a:r>
              <a:rPr lang="zh-CN" altLang="en-US" dirty="0">
                <a:solidFill>
                  <a:srgbClr val="0070C0"/>
                </a:solidFill>
                <a:latin typeface="宋体" panose="02010600030101010101" pitchFamily="2" charset="-122"/>
                <a:ea typeface="宋体" panose="02010600030101010101" pitchFamily="2" charset="-122"/>
                <a:cs typeface="Times New Roman" panose="02020603050405020304" pitchFamily="18" charset="0"/>
              </a:rPr>
              <a:t>镀膜陶瓷真空盒方案</a:t>
            </a:r>
            <a:endParaRPr lang="en-US" altLang="zh-CN" dirty="0">
              <a:solidFill>
                <a:srgbClr val="0070C0"/>
              </a:solidFill>
              <a:latin typeface="宋体" panose="02010600030101010101" pitchFamily="2" charset="-122"/>
              <a:ea typeface="宋体" panose="02010600030101010101" pitchFamily="2" charset="-122"/>
              <a:cs typeface="Times New Roman" panose="02020603050405020304" pitchFamily="18" charset="0"/>
            </a:endParaRPr>
          </a:p>
          <a:p>
            <a:pPr algn="just">
              <a:spcBef>
                <a:spcPts val="600"/>
              </a:spcBef>
            </a:pPr>
            <a:r>
              <a:rPr lang="zh-CN" altLang="en-US" dirty="0">
                <a:latin typeface="宋体" panose="02010600030101010101" pitchFamily="2" charset="-122"/>
                <a:ea typeface="宋体" panose="02010600030101010101" pitchFamily="2" charset="-122"/>
                <a:cs typeface="Times New Roman" panose="02020603050405020304" pitchFamily="18" charset="0"/>
              </a:rPr>
              <a:t>完成</a:t>
            </a:r>
            <a:r>
              <a:rPr lang="en-US" altLang="zh-CN" dirty="0">
                <a:latin typeface="宋体" panose="02010600030101010101" pitchFamily="2" charset="-122"/>
                <a:ea typeface="宋体" panose="02010600030101010101" pitchFamily="2" charset="-122"/>
                <a:cs typeface="Times New Roman" panose="02020603050405020304" pitchFamily="18" charset="0"/>
              </a:rPr>
              <a:t>kicker</a:t>
            </a:r>
            <a:r>
              <a:rPr lang="zh-CN" altLang="zh-CN" dirty="0">
                <a:latin typeface="宋体" panose="02010600030101010101" pitchFamily="2" charset="-122"/>
                <a:ea typeface="宋体" panose="02010600030101010101" pitchFamily="2" charset="-122"/>
                <a:cs typeface="Times New Roman" panose="02020603050405020304" pitchFamily="18" charset="0"/>
              </a:rPr>
              <a:t>磁铁励磁电路拓扑研究</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marL="0" indent="0" algn="just">
              <a:spcBef>
                <a:spcPts val="600"/>
              </a:spcBef>
              <a:buNone/>
            </a:pPr>
            <a:r>
              <a:rPr lang="zh-CN" altLang="en-US" dirty="0">
                <a:solidFill>
                  <a:srgbClr val="0070C0"/>
                </a:solidFill>
                <a:latin typeface="宋体" panose="02010600030101010101" pitchFamily="2" charset="-122"/>
                <a:ea typeface="宋体" panose="02010600030101010101" pitchFamily="2" charset="-122"/>
                <a:cs typeface="Times New Roman" panose="02020603050405020304" pitchFamily="18" charset="0"/>
              </a:rPr>
              <a:t>基于直流电流源的高速固态开关斩波电路产生连续方波方案</a:t>
            </a:r>
            <a:endParaRPr lang="en-US" altLang="zh-CN" dirty="0">
              <a:solidFill>
                <a:srgbClr val="0070C0"/>
              </a:solidFill>
              <a:latin typeface="宋体" panose="02010600030101010101" pitchFamily="2" charset="-122"/>
              <a:ea typeface="宋体" panose="02010600030101010101" pitchFamily="2" charset="-122"/>
              <a:cs typeface="Times New Roman" panose="02020603050405020304" pitchFamily="18" charset="0"/>
            </a:endParaRPr>
          </a:p>
          <a:p>
            <a:pPr algn="just">
              <a:spcBef>
                <a:spcPts val="600"/>
              </a:spcBef>
            </a:pPr>
            <a:r>
              <a:rPr lang="zh-CN" altLang="en-US" dirty="0">
                <a:latin typeface="宋体" panose="02010600030101010101" pitchFamily="2" charset="-122"/>
                <a:ea typeface="宋体" panose="02010600030101010101" pitchFamily="2" charset="-122"/>
                <a:cs typeface="Times New Roman" panose="02020603050405020304" pitchFamily="18" charset="0"/>
              </a:rPr>
              <a:t>完成</a:t>
            </a:r>
            <a:r>
              <a:rPr lang="en-US" altLang="zh-CN" dirty="0">
                <a:latin typeface="宋体" panose="02010600030101010101" pitchFamily="2" charset="-122"/>
                <a:ea typeface="宋体" panose="02010600030101010101" pitchFamily="2" charset="-122"/>
                <a:cs typeface="Times New Roman" panose="02020603050405020304" pitchFamily="18" charset="0"/>
              </a:rPr>
              <a:t>kicker</a:t>
            </a:r>
            <a:r>
              <a:rPr lang="zh-CN" altLang="zh-CN" dirty="0">
                <a:latin typeface="宋体" panose="02010600030101010101" pitchFamily="2" charset="-122"/>
                <a:ea typeface="宋体" panose="02010600030101010101" pitchFamily="2" charset="-122"/>
                <a:cs typeface="Times New Roman" panose="02020603050405020304" pitchFamily="18" charset="0"/>
              </a:rPr>
              <a:t>磁铁机械结构设计</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p:txBody>
      </p:sp>
      <p:sp>
        <p:nvSpPr>
          <p:cNvPr id="6" name="标题 2">
            <a:extLst>
              <a:ext uri="{FF2B5EF4-FFF2-40B4-BE49-F238E27FC236}">
                <a16:creationId xmlns:a16="http://schemas.microsoft.com/office/drawing/2014/main" id="{49EE6B0D-B852-4428-9F73-979A38907FBB}"/>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Summary</a:t>
            </a:r>
          </a:p>
        </p:txBody>
      </p:sp>
    </p:spTree>
    <p:extLst>
      <p:ext uri="{BB962C8B-B14F-4D97-AF65-F5344CB8AC3E}">
        <p14:creationId xmlns:p14="http://schemas.microsoft.com/office/powerpoint/2010/main" val="30500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4" name="Content Placeholder 2"/>
          <p:cNvSpPr txBox="1">
            <a:spLocks/>
          </p:cNvSpPr>
          <p:nvPr/>
        </p:nvSpPr>
        <p:spPr>
          <a:xfrm>
            <a:off x="263352" y="1196752"/>
            <a:ext cx="11690652" cy="136815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767408" y="1444676"/>
            <a:ext cx="10513168" cy="4792636"/>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600"/>
              </a:spcBef>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样机系统拟采用镀膜陶瓷真空盒铁氧体型</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kicker</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和固态开关斩波电路生成连续方波脉冲方案。</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在以上研究基础上，研制一台完整的用于高频区分束系统的</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kicker</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磁铁系统性能样机，进行实验验证。</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搭建综合测试平台，在大电流工况下对所研制的</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kicker</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磁铁系统进行测试：开展电路试验测试脉冲波形指标，通过磁测确认好场区的场均匀性。</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通过多维度仿真与试验数据的闭环校核，验证</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CEPC</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高频区束流分离系统</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kicker</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rPr>
              <a:t>替代方案的可行性与技术优势。</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标题 2">
            <a:extLst>
              <a:ext uri="{FF2B5EF4-FFF2-40B4-BE49-F238E27FC236}">
                <a16:creationId xmlns:a16="http://schemas.microsoft.com/office/drawing/2014/main" id="{F2DBD241-1F3F-4BD6-8FAB-B9A26E433329}"/>
              </a:ext>
            </a:extLst>
          </p:cNvPr>
          <p:cNvSpPr>
            <a:spLocks noGrp="1"/>
          </p:cNvSpPr>
          <p:nvPr>
            <p:ph type="title"/>
          </p:nvPr>
        </p:nvSpPr>
        <p:spPr>
          <a:xfrm>
            <a:off x="623392" y="105353"/>
            <a:ext cx="10729192" cy="828177"/>
          </a:xfrm>
        </p:spPr>
        <p:txBody>
          <a:bodyPr>
            <a:noAutofit/>
          </a:bodyPr>
          <a:lstStyle/>
          <a:p>
            <a:pPr algn="ctr"/>
            <a:r>
              <a:rPr lang="zh-CN" altLang="en-US" sz="3200" spc="-60" dirty="0">
                <a:solidFill>
                  <a:srgbClr val="C00000"/>
                </a:solidFill>
                <a:latin typeface="Arial" panose="020B0604020202020204" pitchFamily="34" charset="0"/>
                <a:ea typeface="+mj-ea"/>
                <a:cs typeface="Arial" panose="020B0604020202020204" pitchFamily="34" charset="0"/>
              </a:rPr>
              <a:t>下一步计划</a:t>
            </a:r>
            <a:endParaRPr lang="en-US" altLang="zh-CN" sz="3200" spc="-60" dirty="0">
              <a:solidFill>
                <a:srgbClr val="C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84601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3</a:t>
            </a:fld>
            <a:endParaRPr lang="zh-CN" altLang="en-US" dirty="0"/>
          </a:p>
        </p:txBody>
      </p:sp>
      <p:sp>
        <p:nvSpPr>
          <p:cNvPr id="5" name="内容占位符 4"/>
          <p:cNvSpPr>
            <a:spLocks noGrp="1"/>
          </p:cNvSpPr>
          <p:nvPr>
            <p:ph sz="quarter" idx="13"/>
          </p:nvPr>
        </p:nvSpPr>
        <p:spPr>
          <a:xfrm>
            <a:off x="1" y="1329893"/>
            <a:ext cx="7464151" cy="1912071"/>
          </a:xfrm>
        </p:spPr>
        <p:txBody>
          <a:bodyPr>
            <a:normAutofit/>
          </a:bodyPr>
          <a:lstStyle/>
          <a:p>
            <a:r>
              <a:rPr lang="en-US" altLang="zh-CN" dirty="0"/>
              <a:t>Overview of CEPC RF Region Beam Separating System</a:t>
            </a:r>
          </a:p>
        </p:txBody>
      </p:sp>
    </p:spTree>
    <p:extLst>
      <p:ext uri="{BB962C8B-B14F-4D97-AF65-F5344CB8AC3E}">
        <p14:creationId xmlns:p14="http://schemas.microsoft.com/office/powerpoint/2010/main" val="2018092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en-US" altLang="zh-CN" dirty="0"/>
              <a:t>Thank you for attentions!</a:t>
            </a:r>
            <a:endParaRPr lang="zh-CN" altLang="en-US" dirty="0"/>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30</a:t>
            </a:fld>
            <a:endParaRPr lang="zh-CN" altLang="en-US" dirty="0"/>
          </a:p>
        </p:txBody>
      </p:sp>
      <p:sp>
        <p:nvSpPr>
          <p:cNvPr id="5" name="内容占位符 4"/>
          <p:cNvSpPr>
            <a:spLocks noGrp="1"/>
          </p:cNvSpPr>
          <p:nvPr>
            <p:ph sz="quarter" idx="13"/>
          </p:nvPr>
        </p:nvSpPr>
        <p:spPr/>
        <p:txBody>
          <a:bodyPr>
            <a:normAutofit/>
          </a:bodyPr>
          <a:lstStyle/>
          <a:p>
            <a:pPr algn="ctr"/>
            <a:r>
              <a:rPr lang="en-US" altLang="zh-CN" sz="6000" dirty="0"/>
              <a:t>END</a:t>
            </a:r>
            <a:endParaRPr lang="zh-CN" altLang="en-US" sz="6000" dirty="0"/>
          </a:p>
        </p:txBody>
      </p:sp>
    </p:spTree>
    <p:extLst>
      <p:ext uri="{BB962C8B-B14F-4D97-AF65-F5344CB8AC3E}">
        <p14:creationId xmlns:p14="http://schemas.microsoft.com/office/powerpoint/2010/main" val="1242205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31</a:t>
            </a:fld>
            <a:endParaRPr lang="zh-CN" altLang="en-US" dirty="0"/>
          </a:p>
        </p:txBody>
      </p:sp>
      <p:sp>
        <p:nvSpPr>
          <p:cNvPr id="5" name="内容占位符 4"/>
          <p:cNvSpPr>
            <a:spLocks noGrp="1"/>
          </p:cNvSpPr>
          <p:nvPr>
            <p:ph sz="quarter" idx="13"/>
          </p:nvPr>
        </p:nvSpPr>
        <p:spPr/>
        <p:txBody>
          <a:bodyPr/>
          <a:lstStyle/>
          <a:p>
            <a:r>
              <a:rPr lang="en-US" altLang="zh-CN" dirty="0"/>
              <a:t>Backup</a:t>
            </a:r>
            <a:endParaRPr lang="zh-CN" altLang="en-US" dirty="0"/>
          </a:p>
        </p:txBody>
      </p:sp>
    </p:spTree>
    <p:extLst>
      <p:ext uri="{BB962C8B-B14F-4D97-AF65-F5344CB8AC3E}">
        <p14:creationId xmlns:p14="http://schemas.microsoft.com/office/powerpoint/2010/main" val="3008503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4366D1F9-B9F0-4A3E-90AE-08C956B1B16A}"/>
              </a:ext>
            </a:extLst>
          </p:cNvPr>
          <p:cNvSpPr>
            <a:spLocks noGrp="1"/>
          </p:cNvSpPr>
          <p:nvPr>
            <p:ph idx="1"/>
          </p:nvPr>
        </p:nvSpPr>
        <p:spPr>
          <a:xfrm>
            <a:off x="227347" y="1007453"/>
            <a:ext cx="11737304" cy="5832648"/>
          </a:xfrm>
        </p:spPr>
        <p:txBody>
          <a:bodyPr>
            <a:normAutofit/>
          </a:bodyPr>
          <a:lstStyle/>
          <a:p>
            <a:pPr marL="0" lvl="1" indent="0" algn="just">
              <a:lnSpc>
                <a:spcPct val="150000"/>
              </a:lnSpc>
              <a:buNone/>
            </a:pP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A.22 Injection/extraction system (</a:t>
            </a:r>
            <a:r>
              <a:rPr lang="en-US" altLang="zh-CN" sz="1600" b="1" dirty="0" err="1">
                <a:latin typeface="Times New Roman" panose="02020603050405020304" pitchFamily="18" charset="0"/>
                <a:ea typeface="宋体" panose="02010600030101010101" pitchFamily="2" charset="-122"/>
                <a:cs typeface="Times New Roman" panose="02020603050405020304" pitchFamily="18" charset="0"/>
              </a:rPr>
              <a:t>Jinhui</a:t>
            </a: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 Chen)</a:t>
            </a:r>
          </a:p>
          <a:p>
            <a:pPr marL="0" lvl="1" indent="0" algn="just">
              <a:lnSpc>
                <a:spcPct val="150000"/>
              </a:lnSpc>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A.22.1 Comments </a:t>
            </a:r>
          </a:p>
          <a:p>
            <a:pPr marL="0" lvl="1" indent="0" algn="just">
              <a:lnSpc>
                <a:spcPct val="150000"/>
              </a:lnSpc>
              <a:buNone/>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The committee commends the progress in the design and development of the injection and extraction systems. The CEPC injection and extraction system integrates four circular accelerators linked by ten injection and extraction subsystems with fourteen transport lines. Its hardware includes various kickers — slotted-pipe, </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stripline</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delay-line, and lumped ferrite-core types — designed for precise beam deflection and fast pulse operation. Layout and survey designs focus on on-axis swap-out injection for Higgs mode, with detailed EDR updates for kickers and septa. </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Lambertson</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septa are engineered with in-air or half-in-vacuum configurations to minimize leakage fields while accommodating beam clearance. Mechanical and magnetic designs ensure field uniformity, appropriate deflection, and manageable installation and alignment tolerances. Overall, the EDR phase progresses towards reliable, flexible, and high-precision injection/extraction technologies for CEPC operations. To mitigate vacuum deterioration at the collider ring injection point, caused by the septum magnet excitation, in-situ baking of the septum magnets is deemed necessary. This area is highly congested, requiring thorough countermeasures against vacuum chamber deformation caused by the baking. Solid-state switches for pulsed power supplies would be preferable over </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thyratrons</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as the technology advances, since they enable reliable operation. The pulse shapes of the various injection and extraction devices should be recorded to ensure clarity in beam performance evaluations. The mechanical resonant frequencies should be examined to avoid synchronization with possible beam-repetition patterns. Although the spaces around the injection and extraction devices are especially tight and the aperture shapes differ, an adequate number of BPMs should be arranged around these devices to properly evaluate the beam optics functions.</a:t>
            </a:r>
          </a:p>
          <a:p>
            <a:pPr marL="0" lvl="1" indent="0" algn="just">
              <a:lnSpc>
                <a:spcPct val="150000"/>
              </a:lnSpc>
              <a:buNone/>
            </a:pP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Response</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marL="0" lvl="1" indent="0" algn="just">
              <a:lnSpc>
                <a:spcPct val="150000"/>
              </a:lnSpc>
              <a:buNone/>
            </a:pP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We strongly agree with the opinions and recommendation of the IAC.</a:t>
            </a:r>
          </a:p>
        </p:txBody>
      </p:sp>
      <p:sp>
        <p:nvSpPr>
          <p:cNvPr id="5" name="标题 2">
            <a:extLst>
              <a:ext uri="{FF2B5EF4-FFF2-40B4-BE49-F238E27FC236}">
                <a16:creationId xmlns:a16="http://schemas.microsoft.com/office/drawing/2014/main" id="{3D4A00E6-E432-4736-A65A-3C59A97890AE}"/>
              </a:ext>
            </a:extLst>
          </p:cNvPr>
          <p:cNvSpPr txBox="1">
            <a:spLocks/>
          </p:cNvSpPr>
          <p:nvPr/>
        </p:nvSpPr>
        <p:spPr>
          <a:xfrm>
            <a:off x="666712" y="142852"/>
            <a:ext cx="10763325" cy="7254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4000" spc="-60" dirty="0">
                <a:solidFill>
                  <a:srgbClr val="C00000"/>
                </a:solidFill>
                <a:latin typeface="Arial" panose="020B0604020202020204" pitchFamily="34" charset="0"/>
                <a:ea typeface="+mj-ea"/>
                <a:cs typeface="Arial" panose="020B0604020202020204" pitchFamily="34" charset="0"/>
                <a:sym typeface="+mn-ea"/>
              </a:rPr>
              <a:t>IARC2025-responding - </a:t>
            </a:r>
            <a:r>
              <a:rPr lang="zh-CN" altLang="en-US" sz="4000" spc="-60" dirty="0">
                <a:solidFill>
                  <a:srgbClr val="C00000"/>
                </a:solidFill>
                <a:latin typeface="Arial" panose="020B0604020202020204" pitchFamily="34" charset="0"/>
                <a:ea typeface="+mj-ea"/>
                <a:cs typeface="Arial" panose="020B0604020202020204" pitchFamily="34" charset="0"/>
                <a:sym typeface="+mn-ea"/>
              </a:rPr>
              <a:t>注入引出</a:t>
            </a:r>
            <a:endParaRPr lang="en-US" altLang="zh-CN" sz="4000" spc="-60" dirty="0">
              <a:solidFill>
                <a:srgbClr val="C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0201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4366D1F9-B9F0-4A3E-90AE-08C956B1B16A}"/>
              </a:ext>
            </a:extLst>
          </p:cNvPr>
          <p:cNvSpPr>
            <a:spLocks noGrp="1"/>
          </p:cNvSpPr>
          <p:nvPr>
            <p:ph idx="1"/>
          </p:nvPr>
        </p:nvSpPr>
        <p:spPr>
          <a:xfrm>
            <a:off x="227347" y="1007453"/>
            <a:ext cx="11737304" cy="5832648"/>
          </a:xfrm>
        </p:spPr>
        <p:txBody>
          <a:bodyPr>
            <a:normAutofit/>
          </a:bodyPr>
          <a:lstStyle/>
          <a:p>
            <a:pPr marL="0" lvl="1" indent="0" algn="just">
              <a:lnSpc>
                <a:spcPct val="150000"/>
              </a:lnSpc>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A.22.2 Recommendations</a:t>
            </a:r>
          </a:p>
          <a:p>
            <a:pPr marL="0" lvl="1" indent="0" algn="just">
              <a:lnSpc>
                <a:spcPct val="150000"/>
              </a:lnSpc>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1. Consider countermeasures against vacuum chamber deformation caused by the in-situ baking around the septum magnets; </a:t>
            </a:r>
          </a:p>
          <a:p>
            <a:pPr marL="0" lvl="1" indent="0" algn="just">
              <a:lnSpc>
                <a:spcPct val="150000"/>
              </a:lnSpc>
              <a:buNone/>
            </a:pP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Response</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marL="0" lvl="1" indent="0" algn="just">
              <a:lnSpc>
                <a:spcPct val="150000"/>
              </a:lnSpc>
              <a:buNone/>
            </a:pP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We strongly agree with the opinions and recommendation of the IAC. The contribution of the injection and extraction components, especially the in-vacuum kicker and </a:t>
            </a:r>
            <a:r>
              <a:rPr lang="en-US" altLang="zh-CN" sz="1400" dirty="0" err="1">
                <a:solidFill>
                  <a:srgbClr val="000099"/>
                </a:solidFill>
                <a:latin typeface="Times New Roman" panose="02020603050405020304" pitchFamily="18" charset="0"/>
                <a:ea typeface="宋体" panose="02010600030101010101" pitchFamily="2" charset="-122"/>
                <a:cs typeface="Times New Roman" panose="02020603050405020304" pitchFamily="18" charset="0"/>
              </a:rPr>
              <a:t>Lambertson</a:t>
            </a: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 magnets, to vacuum degradation is significant, and in-situ baking is an essential measure to achieve ultra-high vacuum. The baking process inevitably causes varying degrees of deformation in the vacuum chambers. It is crucial to carefully evaluate the thermal expansion differences among different parts due to material and temperature variations in the system to determine if necessary flexible connection structures should be adopted to alleviate the stress released during thermal expansion and contraction. Bellows are a commonly used solution, and when applying them, it is important to consider not only the matching design of the interfaces but also the RF connections to reduce beam impedance.</a:t>
            </a:r>
          </a:p>
          <a:p>
            <a:pPr marL="0" lvl="1" indent="0" algn="just">
              <a:lnSpc>
                <a:spcPct val="150000"/>
              </a:lnSpc>
              <a:spcBef>
                <a:spcPts val="1200"/>
              </a:spcBef>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2. Prefer solid-state switches over </a:t>
            </a:r>
            <a:r>
              <a:rPr lang="en-US" altLang="zh-CN" sz="1400" b="1" dirty="0" err="1">
                <a:latin typeface="Times New Roman" panose="02020603050405020304" pitchFamily="18" charset="0"/>
                <a:ea typeface="宋体" panose="02010600030101010101" pitchFamily="2" charset="-122"/>
                <a:cs typeface="Times New Roman" panose="02020603050405020304" pitchFamily="18" charset="0"/>
              </a:rPr>
              <a:t>thyratrons</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for pulsed power supplies to ensure reliable operation and sustainable maintenance; </a:t>
            </a:r>
          </a:p>
          <a:p>
            <a:pPr marL="0" lvl="1" indent="0" algn="just">
              <a:lnSpc>
                <a:spcPct val="150000"/>
              </a:lnSpc>
              <a:buNone/>
            </a:pP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Response</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marL="0" lvl="1" indent="0" algn="just">
              <a:lnSpc>
                <a:spcPct val="150000"/>
              </a:lnSpc>
              <a:buNone/>
            </a:pP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We greatly agree with the IAC's opinion. Indeed, with advancements in solid-state switching devices, they are being increasingly utilized in pulse power systems, especially in applications that require high repetition rate and high reliability. In fact, the accelerator physics design requires the kicker system of the CEPC to achieve a repetition rate of up to 1 kHz, which forces us to choose the solid-state switch technology route rather than the </a:t>
            </a:r>
            <a:r>
              <a:rPr lang="en-US" altLang="zh-CN" sz="1400" dirty="0" err="1">
                <a:solidFill>
                  <a:srgbClr val="000099"/>
                </a:solidFill>
                <a:latin typeface="Times New Roman" panose="02020603050405020304" pitchFamily="18" charset="0"/>
                <a:ea typeface="宋体" panose="02010600030101010101" pitchFamily="2" charset="-122"/>
                <a:cs typeface="Times New Roman" panose="02020603050405020304" pitchFamily="18" charset="0"/>
              </a:rPr>
              <a:t>thyratron</a:t>
            </a: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 one. For fast pulse kicker magnet systems with inductive loads, the maturity of solid-state pulse power technology still presents certain challenges that require R&amp;D to undergo repeated design iterations and prototype verification processes.</a:t>
            </a:r>
          </a:p>
        </p:txBody>
      </p:sp>
      <p:sp>
        <p:nvSpPr>
          <p:cNvPr id="5" name="标题 2">
            <a:extLst>
              <a:ext uri="{FF2B5EF4-FFF2-40B4-BE49-F238E27FC236}">
                <a16:creationId xmlns:a16="http://schemas.microsoft.com/office/drawing/2014/main" id="{3D4A00E6-E432-4736-A65A-3C59A97890AE}"/>
              </a:ext>
            </a:extLst>
          </p:cNvPr>
          <p:cNvSpPr txBox="1">
            <a:spLocks/>
          </p:cNvSpPr>
          <p:nvPr/>
        </p:nvSpPr>
        <p:spPr>
          <a:xfrm>
            <a:off x="666712" y="142852"/>
            <a:ext cx="10763325" cy="7254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algn="ctr"/>
            <a:r>
              <a:rPr lang="en-US" altLang="zh-CN" sz="4000" spc="-60" dirty="0">
                <a:solidFill>
                  <a:srgbClr val="C00000"/>
                </a:solidFill>
                <a:latin typeface="Arial" panose="020B0604020202020204" pitchFamily="34" charset="0"/>
                <a:ea typeface="+mj-ea"/>
                <a:cs typeface="Arial" panose="020B0604020202020204" pitchFamily="34" charset="0"/>
                <a:sym typeface="+mn-ea"/>
              </a:rPr>
              <a:t>IARC2025-responding - </a:t>
            </a:r>
            <a:r>
              <a:rPr lang="zh-CN" altLang="en-US" sz="4000" spc="-60" dirty="0">
                <a:solidFill>
                  <a:srgbClr val="C00000"/>
                </a:solidFill>
                <a:latin typeface="Arial" panose="020B0604020202020204" pitchFamily="34" charset="0"/>
                <a:ea typeface="+mj-ea"/>
                <a:cs typeface="Arial" panose="020B0604020202020204" pitchFamily="34" charset="0"/>
                <a:sym typeface="+mn-ea"/>
              </a:rPr>
              <a:t>注入引出</a:t>
            </a:r>
            <a:endParaRPr lang="en-US" altLang="zh-CN" sz="4000" spc="-60" dirty="0">
              <a:solidFill>
                <a:srgbClr val="C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81965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4366D1F9-B9F0-4A3E-90AE-08C956B1B16A}"/>
              </a:ext>
            </a:extLst>
          </p:cNvPr>
          <p:cNvSpPr>
            <a:spLocks noGrp="1"/>
          </p:cNvSpPr>
          <p:nvPr>
            <p:ph idx="1"/>
          </p:nvPr>
        </p:nvSpPr>
        <p:spPr>
          <a:xfrm>
            <a:off x="227347" y="1007453"/>
            <a:ext cx="11737304" cy="5832648"/>
          </a:xfrm>
        </p:spPr>
        <p:txBody>
          <a:bodyPr>
            <a:normAutofit/>
          </a:bodyPr>
          <a:lstStyle/>
          <a:p>
            <a:pPr marL="0" lvl="1" indent="0" algn="just">
              <a:lnSpc>
                <a:spcPct val="150000"/>
              </a:lnSpc>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3. Record pulse shapes of injection and extraction devices to ensure clarity in performance evaluations; </a:t>
            </a:r>
          </a:p>
          <a:p>
            <a:pPr marL="0" lvl="1" indent="0" algn="just">
              <a:lnSpc>
                <a:spcPct val="150000"/>
              </a:lnSpc>
              <a:buNone/>
            </a:pP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Response</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marL="0" lvl="1" indent="0" algn="just">
              <a:lnSpc>
                <a:spcPct val="150000"/>
              </a:lnSpc>
              <a:buNone/>
            </a:pP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We strongly agree with the IAC's suggestion. Online recording of the waveforms of the pulse power supply for the injection and extraction system is an indispensable measure for accelerator operation and beam commissioning. In the machines we operate, commercially available oscilloscopes are mostly used to capture and measure critical pulse waveforms. In the future, we may consider introducing AI technology to assist beam commissioning personnel in automatically determining whether the monitored waveforms are abnormal.</a:t>
            </a:r>
          </a:p>
          <a:p>
            <a:pPr marL="0" lvl="1" indent="0" algn="just">
              <a:lnSpc>
                <a:spcPct val="150000"/>
              </a:lnSpc>
              <a:spcBef>
                <a:spcPts val="1200"/>
              </a:spcBef>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4. Examine mechanical resonant frequencies to avoid synchronization with possible beam-repetition patterns;</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p>
          <a:p>
            <a:pPr marL="0" lvl="1" indent="0" algn="just">
              <a:lnSpc>
                <a:spcPct val="150000"/>
              </a:lnSpc>
              <a:buNone/>
            </a:pP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Response</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marL="0" lvl="1" indent="0" algn="just">
              <a:lnSpc>
                <a:spcPct val="150000"/>
              </a:lnSpc>
              <a:buNone/>
            </a:pP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We strongly agree with the IAC's suggestion. In the mechanical design of kicker magnets and their supports, we will carefully evaluate the mechanical resonance frequencies of the equipment and the adverse effects they may bring.</a:t>
            </a:r>
          </a:p>
          <a:p>
            <a:pPr marL="0" lvl="1" indent="0" algn="just">
              <a:lnSpc>
                <a:spcPct val="150000"/>
              </a:lnSpc>
              <a:spcBef>
                <a:spcPts val="1200"/>
              </a:spcBef>
              <a:buNone/>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5. Arrange an adequate number of BPMs around injection and extraction devices, despite limited space and varying aperture shapes, to properly evaluate beam-optics functions.</a:t>
            </a:r>
          </a:p>
          <a:p>
            <a:pPr marL="0" lvl="1" indent="0" algn="just">
              <a:lnSpc>
                <a:spcPct val="150000"/>
              </a:lnSpc>
              <a:buNone/>
            </a:pP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Response</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marL="0" lvl="1" indent="0" algn="just">
              <a:lnSpc>
                <a:spcPct val="150000"/>
              </a:lnSpc>
              <a:buNone/>
            </a:pPr>
            <a:r>
              <a:rPr lang="en-US" altLang="zh-CN" sz="14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rPr>
              <a:t>We strongly agree with the IAC's suggestion. BPM is an essential tool during the injection commissioning processes. We will work with the accelerator physics group and the beam diagnostic system to design the overall layout of the injection and extraction area, determining where to install BPMs necessary.</a:t>
            </a:r>
          </a:p>
        </p:txBody>
      </p:sp>
      <p:sp>
        <p:nvSpPr>
          <p:cNvPr id="5" name="标题 2">
            <a:extLst>
              <a:ext uri="{FF2B5EF4-FFF2-40B4-BE49-F238E27FC236}">
                <a16:creationId xmlns:a16="http://schemas.microsoft.com/office/drawing/2014/main" id="{3D4A00E6-E432-4736-A65A-3C59A97890AE}"/>
              </a:ext>
            </a:extLst>
          </p:cNvPr>
          <p:cNvSpPr txBox="1">
            <a:spLocks/>
          </p:cNvSpPr>
          <p:nvPr/>
        </p:nvSpPr>
        <p:spPr>
          <a:xfrm>
            <a:off x="666712" y="142852"/>
            <a:ext cx="10763325" cy="7254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r>
              <a:rPr lang="en-US" altLang="zh-CN" sz="4000" spc="-60" dirty="0">
                <a:solidFill>
                  <a:srgbClr val="C00000"/>
                </a:solidFill>
                <a:latin typeface="Arial" panose="020B0604020202020204" pitchFamily="34" charset="0"/>
                <a:ea typeface="+mj-ea"/>
                <a:cs typeface="Arial" panose="020B0604020202020204" pitchFamily="34" charset="0"/>
                <a:sym typeface="+mn-ea"/>
              </a:rPr>
              <a:t>IARC2025-responding - </a:t>
            </a:r>
            <a:r>
              <a:rPr lang="zh-CN" altLang="en-US" sz="4000" spc="-60" dirty="0">
                <a:solidFill>
                  <a:srgbClr val="C00000"/>
                </a:solidFill>
                <a:latin typeface="Arial" panose="020B0604020202020204" pitchFamily="34" charset="0"/>
                <a:ea typeface="+mj-ea"/>
                <a:cs typeface="Arial" panose="020B0604020202020204" pitchFamily="34" charset="0"/>
                <a:sym typeface="+mn-ea"/>
              </a:rPr>
              <a:t>注入引出</a:t>
            </a:r>
            <a:endParaRPr lang="en-US" altLang="zh-CN" sz="4000" spc="-60" dirty="0">
              <a:solidFill>
                <a:srgbClr val="C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95764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图片 80">
            <a:extLst>
              <a:ext uri="{FF2B5EF4-FFF2-40B4-BE49-F238E27FC236}">
                <a16:creationId xmlns:a16="http://schemas.microsoft.com/office/drawing/2014/main" id="{96E55386-9A69-48EB-9F03-571B1C11AA98}"/>
              </a:ext>
            </a:extLst>
          </p:cNvPr>
          <p:cNvPicPr>
            <a:picLocks noChangeAspect="1"/>
          </p:cNvPicPr>
          <p:nvPr/>
        </p:nvPicPr>
        <p:blipFill>
          <a:blip r:embed="rId2"/>
          <a:stretch>
            <a:fillRect/>
          </a:stretch>
        </p:blipFill>
        <p:spPr>
          <a:xfrm>
            <a:off x="89573" y="806494"/>
            <a:ext cx="5760000" cy="1119066"/>
          </a:xfrm>
          <a:prstGeom prst="rect">
            <a:avLst/>
          </a:prstGeom>
        </p:spPr>
      </p:pic>
      <p:sp>
        <p:nvSpPr>
          <p:cNvPr id="39" name="标题 3">
            <a:extLst>
              <a:ext uri="{FF2B5EF4-FFF2-40B4-BE49-F238E27FC236}">
                <a16:creationId xmlns:a16="http://schemas.microsoft.com/office/drawing/2014/main" id="{9307E12C-EAF2-4C51-8289-454BEC374BE4}"/>
              </a:ext>
            </a:extLst>
          </p:cNvPr>
          <p:cNvSpPr txBox="1">
            <a:spLocks/>
          </p:cNvSpPr>
          <p:nvPr/>
        </p:nvSpPr>
        <p:spPr>
          <a:xfrm>
            <a:off x="316547" y="116696"/>
            <a:ext cx="11558905" cy="576000"/>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dirty="0">
                <a:solidFill>
                  <a:srgbClr val="C00000"/>
                </a:solidFill>
                <a:latin typeface="Arial" panose="020B0604020202020204" pitchFamily="34" charset="0"/>
                <a:ea typeface="宋体" panose="02010600030101010101" pitchFamily="2" charset="-122"/>
                <a:cs typeface="Arial" panose="020B0604020202020204" pitchFamily="34" charset="0"/>
              </a:rPr>
              <a:t>日本</a:t>
            </a:r>
            <a:r>
              <a:rPr lang="en-US" altLang="zh-CN" dirty="0">
                <a:solidFill>
                  <a:srgbClr val="C00000"/>
                </a:solidFill>
                <a:latin typeface="Arial" panose="020B0604020202020204" pitchFamily="34" charset="0"/>
                <a:ea typeface="宋体" panose="02010600030101010101" pitchFamily="2" charset="-122"/>
                <a:cs typeface="Arial" panose="020B0604020202020204" pitchFamily="34" charset="0"/>
              </a:rPr>
              <a:t>ILC</a:t>
            </a:r>
            <a:r>
              <a:rPr lang="zh-CN" altLang="en-US" dirty="0">
                <a:solidFill>
                  <a:srgbClr val="C00000"/>
                </a:solidFill>
                <a:latin typeface="Arial" panose="020B0604020202020204" pitchFamily="34" charset="0"/>
                <a:ea typeface="宋体" panose="02010600030101010101" pitchFamily="2" charset="-122"/>
                <a:cs typeface="Arial" panose="020B0604020202020204" pitchFamily="34" charset="0"/>
              </a:rPr>
              <a:t>分束系统谐振</a:t>
            </a:r>
            <a:r>
              <a:rPr lang="en-US" altLang="zh-CN" dirty="0">
                <a:solidFill>
                  <a:srgbClr val="C00000"/>
                </a:solidFill>
                <a:latin typeface="Arial" panose="020B0604020202020204" pitchFamily="34" charset="0"/>
                <a:ea typeface="宋体" panose="02010600030101010101" pitchFamily="2" charset="-122"/>
                <a:cs typeface="Arial" panose="020B0604020202020204" pitchFamily="34" charset="0"/>
              </a:rPr>
              <a:t>kicker</a:t>
            </a:r>
            <a:endParaRPr lang="zh-CN" altLang="en-US" dirty="0">
              <a:solidFill>
                <a:srgbClr val="C00000"/>
              </a:solidFill>
              <a:latin typeface="Arial" panose="020B0604020202020204" pitchFamily="34" charset="0"/>
              <a:ea typeface="宋体" panose="02010600030101010101" pitchFamily="2" charset="-122"/>
              <a:cs typeface="Arial" panose="020B0604020202020204" pitchFamily="34" charset="0"/>
            </a:endParaRPr>
          </a:p>
        </p:txBody>
      </p:sp>
      <p:sp>
        <p:nvSpPr>
          <p:cNvPr id="40" name="矩形 39">
            <a:extLst>
              <a:ext uri="{FF2B5EF4-FFF2-40B4-BE49-F238E27FC236}">
                <a16:creationId xmlns:a16="http://schemas.microsoft.com/office/drawing/2014/main" id="{1CE8F75D-5867-45D5-932C-3DDC275A4AFB}"/>
              </a:ext>
            </a:extLst>
          </p:cNvPr>
          <p:cNvSpPr/>
          <p:nvPr/>
        </p:nvSpPr>
        <p:spPr>
          <a:xfrm>
            <a:off x="6035289" y="733637"/>
            <a:ext cx="6101457" cy="5978579"/>
          </a:xfrm>
          <a:prstGeom prst="rect">
            <a:avLst/>
          </a:prstGeom>
          <a:noFill/>
          <a:ln>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99F23A49-803B-433A-B027-6F25FA709485}"/>
              </a:ext>
            </a:extLst>
          </p:cNvPr>
          <p:cNvSpPr txBox="1"/>
          <p:nvPr/>
        </p:nvSpPr>
        <p:spPr>
          <a:xfrm>
            <a:off x="5020824" y="5454679"/>
            <a:ext cx="382425" cy="369332"/>
          </a:xfrm>
          <a:prstGeom prst="rect">
            <a:avLst/>
          </a:prstGeom>
          <a:solidFill>
            <a:srgbClr val="FFFFFF"/>
          </a:solidFill>
        </p:spPr>
        <p:txBody>
          <a:bodyPr wrap="square" rtlCol="0">
            <a:spAutoFit/>
          </a:bodyPr>
          <a:lstStyle/>
          <a:p>
            <a:endParaRPr lang="zh-CN" altLang="en-US" dirty="0">
              <a:latin typeface="Times New Roman" panose="02020603050405020304" pitchFamily="18" charset="0"/>
              <a:cs typeface="Times New Roman" panose="02020603050405020304" pitchFamily="18" charset="0"/>
            </a:endParaRPr>
          </a:p>
        </p:txBody>
      </p:sp>
      <p:pic>
        <p:nvPicPr>
          <p:cNvPr id="56" name="图片 55">
            <a:extLst>
              <a:ext uri="{FF2B5EF4-FFF2-40B4-BE49-F238E27FC236}">
                <a16:creationId xmlns:a16="http://schemas.microsoft.com/office/drawing/2014/main" id="{F7D62D6C-38D8-46FD-AA62-29C691A1F959}"/>
              </a:ext>
            </a:extLst>
          </p:cNvPr>
          <p:cNvPicPr>
            <a:picLocks noChangeAspect="1"/>
          </p:cNvPicPr>
          <p:nvPr/>
        </p:nvPicPr>
        <p:blipFill rotWithShape="1">
          <a:blip r:embed="rId3"/>
          <a:srcRect b="9530"/>
          <a:stretch/>
        </p:blipFill>
        <p:spPr>
          <a:xfrm>
            <a:off x="177658" y="1873133"/>
            <a:ext cx="3112720" cy="1745449"/>
          </a:xfrm>
          <a:prstGeom prst="rect">
            <a:avLst/>
          </a:prstGeom>
        </p:spPr>
      </p:pic>
      <p:pic>
        <p:nvPicPr>
          <p:cNvPr id="57" name="图片 56">
            <a:extLst>
              <a:ext uri="{FF2B5EF4-FFF2-40B4-BE49-F238E27FC236}">
                <a16:creationId xmlns:a16="http://schemas.microsoft.com/office/drawing/2014/main" id="{FC449679-7000-4D5F-A4AC-2E913C2B60B1}"/>
              </a:ext>
            </a:extLst>
          </p:cNvPr>
          <p:cNvPicPr>
            <a:picLocks noChangeAspect="1"/>
          </p:cNvPicPr>
          <p:nvPr/>
        </p:nvPicPr>
        <p:blipFill>
          <a:blip r:embed="rId4"/>
          <a:stretch>
            <a:fillRect/>
          </a:stretch>
        </p:blipFill>
        <p:spPr>
          <a:xfrm>
            <a:off x="145096" y="3819088"/>
            <a:ext cx="3087425" cy="1221291"/>
          </a:xfrm>
          <a:prstGeom prst="rect">
            <a:avLst/>
          </a:prstGeom>
        </p:spPr>
      </p:pic>
      <p:pic>
        <p:nvPicPr>
          <p:cNvPr id="58" name="图片 57">
            <a:extLst>
              <a:ext uri="{FF2B5EF4-FFF2-40B4-BE49-F238E27FC236}">
                <a16:creationId xmlns:a16="http://schemas.microsoft.com/office/drawing/2014/main" id="{DA3D514F-A22A-4C9C-B2CB-FCA5C6416D30}"/>
              </a:ext>
            </a:extLst>
          </p:cNvPr>
          <p:cNvPicPr>
            <a:picLocks noChangeAspect="1"/>
          </p:cNvPicPr>
          <p:nvPr/>
        </p:nvPicPr>
        <p:blipFill rotWithShape="1">
          <a:blip r:embed="rId5"/>
          <a:srcRect l="760" r="1462"/>
          <a:stretch/>
        </p:blipFill>
        <p:spPr>
          <a:xfrm>
            <a:off x="268165" y="5066783"/>
            <a:ext cx="2890611" cy="1586642"/>
          </a:xfrm>
          <a:prstGeom prst="rect">
            <a:avLst/>
          </a:prstGeom>
        </p:spPr>
      </p:pic>
      <p:sp>
        <p:nvSpPr>
          <p:cNvPr id="59" name="文本框 58">
            <a:extLst>
              <a:ext uri="{FF2B5EF4-FFF2-40B4-BE49-F238E27FC236}">
                <a16:creationId xmlns:a16="http://schemas.microsoft.com/office/drawing/2014/main" id="{2AC2FB84-3602-4B14-916F-D749C57C99A2}"/>
              </a:ext>
            </a:extLst>
          </p:cNvPr>
          <p:cNvSpPr txBox="1"/>
          <p:nvPr/>
        </p:nvSpPr>
        <p:spPr>
          <a:xfrm>
            <a:off x="6144834" y="677148"/>
            <a:ext cx="5917804" cy="3606308"/>
          </a:xfrm>
          <a:prstGeom prst="rect">
            <a:avLst/>
          </a:prstGeom>
          <a:noFill/>
        </p:spPr>
        <p:txBody>
          <a:bodyPr wrap="square">
            <a:spAutoFit/>
          </a:bodyPr>
          <a:lstStyle/>
          <a:p>
            <a:pPr marL="285750" indent="-285750" algn="just">
              <a:lnSpc>
                <a:spcPct val="150000"/>
              </a:lnSpc>
              <a:buFont typeface="Wingdings" panose="05000000000000000000" pitchFamily="2" charset="2"/>
              <a:buChar char="l"/>
            </a:pPr>
            <a:r>
              <a:rPr lang="en-US" altLang="zh-CN" sz="1400" dirty="0">
                <a:latin typeface="Times New Roman" panose="02020603050405020304" pitchFamily="18" charset="0"/>
                <a:cs typeface="Times New Roman" panose="02020603050405020304" pitchFamily="18" charset="0"/>
              </a:rPr>
              <a:t>Baseline</a:t>
            </a:r>
            <a:r>
              <a:rPr lang="zh-CN" altLang="en-US" sz="1400" dirty="0">
                <a:latin typeface="Times New Roman" panose="02020603050405020304" pitchFamily="18" charset="0"/>
                <a:cs typeface="Times New Roman" panose="02020603050405020304" pitchFamily="18" charset="0"/>
              </a:rPr>
              <a:t>设计让粒子束在对撞点以一个小的交叉角进行对撞</a:t>
            </a:r>
            <a:endParaRPr lang="en-US" altLang="zh-CN" sz="1400"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l"/>
            </a:pPr>
            <a:r>
              <a:rPr lang="zh-CN" altLang="en-US" sz="1400" dirty="0">
                <a:latin typeface="Times New Roman" panose="02020603050405020304" pitchFamily="18" charset="0"/>
                <a:cs typeface="Times New Roman" panose="02020603050405020304" pitchFamily="18" charset="0"/>
              </a:rPr>
              <a:t>通过静电分离器将对撞后的出射束与即将进入对撞点的入射束进行分离，面临高压系统放电问题</a:t>
            </a:r>
            <a:endParaRPr lang="en-US" altLang="zh-CN" sz="1400" dirty="0">
              <a:latin typeface="Times New Roman" panose="02020603050405020304" pitchFamily="18" charset="0"/>
              <a:cs typeface="Times New Roman" panose="02020603050405020304" pitchFamily="18" charset="0"/>
            </a:endParaRPr>
          </a:p>
          <a:p>
            <a:pPr marL="285750" indent="-285750" algn="just">
              <a:lnSpc>
                <a:spcPct val="150000"/>
              </a:lnSpc>
              <a:buClr>
                <a:schemeClr val="tx1"/>
              </a:buClr>
              <a:buFont typeface="Wingdings" panose="05000000000000000000" pitchFamily="2" charset="2"/>
              <a:buChar char="l"/>
            </a:pPr>
            <a:r>
              <a:rPr lang="zh-CN" altLang="en-US" sz="1400" dirty="0">
                <a:solidFill>
                  <a:srgbClr val="FF0000"/>
                </a:solidFill>
                <a:latin typeface="Times New Roman" panose="02020603050405020304" pitchFamily="18" charset="0"/>
                <a:cs typeface="Times New Roman" panose="02020603050405020304" pitchFamily="18" charset="0"/>
              </a:rPr>
              <a:t>研究通过谐振</a:t>
            </a:r>
            <a:r>
              <a:rPr lang="en-US" altLang="zh-CN" sz="1400" dirty="0">
                <a:solidFill>
                  <a:srgbClr val="FF0000"/>
                </a:solidFill>
                <a:latin typeface="Times New Roman" panose="02020603050405020304" pitchFamily="18" charset="0"/>
                <a:cs typeface="Times New Roman" panose="02020603050405020304" pitchFamily="18" charset="0"/>
              </a:rPr>
              <a:t>kicker</a:t>
            </a:r>
            <a:r>
              <a:rPr lang="zh-CN" altLang="en-US" sz="1400" dirty="0">
                <a:solidFill>
                  <a:srgbClr val="FF0000"/>
                </a:solidFill>
                <a:latin typeface="Times New Roman" panose="02020603050405020304" pitchFamily="18" charset="0"/>
                <a:cs typeface="Times New Roman" panose="02020603050405020304" pitchFamily="18" charset="0"/>
              </a:rPr>
              <a:t>实现正负电子束分离</a:t>
            </a:r>
            <a:endParaRPr lang="en-US" altLang="zh-CN" sz="1400" dirty="0">
              <a:solidFill>
                <a:srgbClr val="FF0000"/>
              </a:solidFill>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l"/>
            </a:pPr>
            <a:r>
              <a:rPr lang="zh-CN" altLang="en-US" sz="1400" dirty="0">
                <a:latin typeface="Times New Roman" panose="02020603050405020304" pitchFamily="18" charset="0"/>
                <a:cs typeface="Times New Roman" panose="02020603050405020304" pitchFamily="18" charset="0"/>
              </a:rPr>
              <a:t>同种束团之间间隔为</a:t>
            </a:r>
            <a:r>
              <a:rPr lang="en-US" altLang="zh-CN" sz="1400" dirty="0">
                <a:latin typeface="Times New Roman" panose="02020603050405020304" pitchFamily="18" charset="0"/>
                <a:cs typeface="Times New Roman" panose="02020603050405020304" pitchFamily="18" charset="0"/>
              </a:rPr>
              <a:t>300ns</a:t>
            </a:r>
            <a:r>
              <a:rPr lang="zh-CN" altLang="en-US" sz="1400" dirty="0">
                <a:latin typeface="Times New Roman" panose="02020603050405020304" pitchFamily="18" charset="0"/>
                <a:cs typeface="Times New Roman" panose="02020603050405020304" pitchFamily="18" charset="0"/>
              </a:rPr>
              <a:t>，对撞</a:t>
            </a:r>
            <a:r>
              <a:rPr lang="en-US" altLang="zh-CN" sz="1400" dirty="0">
                <a:latin typeface="Times New Roman" panose="02020603050405020304" pitchFamily="18" charset="0"/>
                <a:cs typeface="Times New Roman" panose="02020603050405020304" pitchFamily="18" charset="0"/>
              </a:rPr>
              <a:t>75ns</a:t>
            </a:r>
            <a:r>
              <a:rPr lang="zh-CN" altLang="en-US" sz="1400" dirty="0">
                <a:latin typeface="Times New Roman" panose="02020603050405020304" pitchFamily="18" charset="0"/>
                <a:cs typeface="Times New Roman" panose="02020603050405020304" pitchFamily="18" charset="0"/>
              </a:rPr>
              <a:t>后，正电子束团位于两个负电子束团中心位置，在此处进行分束</a:t>
            </a:r>
            <a:endParaRPr lang="en-US" altLang="zh-CN" sz="1400" dirty="0">
              <a:solidFill>
                <a:srgbClr val="FF0000"/>
              </a:solidFill>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l"/>
            </a:pPr>
            <a:r>
              <a:rPr lang="zh-CN" altLang="en-US" sz="1400" dirty="0">
                <a:latin typeface="Times New Roman" panose="02020603050405020304" pitchFamily="18" charset="0"/>
                <a:cs typeface="Times New Roman" panose="02020603050405020304" pitchFamily="18" charset="0"/>
              </a:rPr>
              <a:t>利用快速振荡的磁场，精确控制其时间相位，实现</a:t>
            </a:r>
            <a:r>
              <a:rPr lang="zh-CN" altLang="en-US" sz="1400" dirty="0">
                <a:solidFill>
                  <a:srgbClr val="FF0000"/>
                </a:solidFill>
                <a:latin typeface="Times New Roman" panose="02020603050405020304" pitchFamily="18" charset="0"/>
                <a:cs typeface="Times New Roman" panose="02020603050405020304" pitchFamily="18" charset="0"/>
              </a:rPr>
              <a:t>对正负电子束的选择性偏转</a:t>
            </a:r>
            <a:endParaRPr lang="en-US" altLang="zh-CN" sz="1400" dirty="0">
              <a:solidFill>
                <a:srgbClr val="FF0000"/>
              </a:solidFill>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l"/>
            </a:pPr>
            <a:r>
              <a:rPr lang="en-US" altLang="zh-CN" sz="1400" dirty="0">
                <a:latin typeface="Times New Roman" panose="02020603050405020304" pitchFamily="18" charset="0"/>
                <a:cs typeface="Times New Roman" panose="02020603050405020304" pitchFamily="18" charset="0"/>
              </a:rPr>
              <a:t>kicker</a:t>
            </a:r>
            <a:r>
              <a:rPr lang="zh-CN" altLang="en-US" sz="1400" dirty="0">
                <a:latin typeface="Times New Roman" panose="02020603050405020304" pitchFamily="18" charset="0"/>
                <a:cs typeface="Times New Roman" panose="02020603050405020304" pitchFamily="18" charset="0"/>
              </a:rPr>
              <a:t>磁铁由超过</a:t>
            </a:r>
            <a:r>
              <a:rPr lang="en-US" altLang="zh-CN" sz="1400" dirty="0">
                <a:latin typeface="Times New Roman" panose="02020603050405020304" pitchFamily="18" charset="0"/>
                <a:cs typeface="Times New Roman" panose="02020603050405020304" pitchFamily="18" charset="0"/>
              </a:rPr>
              <a:t>100</a:t>
            </a:r>
            <a:r>
              <a:rPr lang="zh-CN" altLang="en-US" sz="1400" dirty="0">
                <a:latin typeface="Times New Roman" panose="02020603050405020304" pitchFamily="18" charset="0"/>
                <a:cs typeface="Times New Roman" panose="02020603050405020304" pitchFamily="18" charset="0"/>
              </a:rPr>
              <a:t>个独立的磁芯单元组成，每个单元都有自己独立的射频功率源。分布式多单元的设计提高了系统的可靠性，允许对每个单元进行精确的相位控制</a:t>
            </a:r>
            <a:endParaRPr lang="en-US" altLang="zh-CN" sz="1400" dirty="0">
              <a:latin typeface="Times New Roman" panose="02020603050405020304" pitchFamily="18" charset="0"/>
              <a:cs typeface="Times New Roman" panose="02020603050405020304" pitchFamily="18" charset="0"/>
            </a:endParaRPr>
          </a:p>
        </p:txBody>
      </p:sp>
      <p:graphicFrame>
        <p:nvGraphicFramePr>
          <p:cNvPr id="60" name="表格 59">
            <a:extLst>
              <a:ext uri="{FF2B5EF4-FFF2-40B4-BE49-F238E27FC236}">
                <a16:creationId xmlns:a16="http://schemas.microsoft.com/office/drawing/2014/main" id="{27746464-5E78-47FA-9B42-756E998078AC}"/>
              </a:ext>
            </a:extLst>
          </p:cNvPr>
          <p:cNvGraphicFramePr>
            <a:graphicFrameLocks noGrp="1"/>
          </p:cNvGraphicFramePr>
          <p:nvPr>
            <p:extLst/>
          </p:nvPr>
        </p:nvGraphicFramePr>
        <p:xfrm>
          <a:off x="6833470" y="4293096"/>
          <a:ext cx="4643755" cy="2268855"/>
        </p:xfrm>
        <a:graphic>
          <a:graphicData uri="http://schemas.openxmlformats.org/drawingml/2006/table">
            <a:tbl>
              <a:tblPr firstRow="1" firstCol="1" bandRow="1"/>
              <a:tblGrid>
                <a:gridCol w="1727835">
                  <a:extLst>
                    <a:ext uri="{9D8B030D-6E8A-4147-A177-3AD203B41FA5}">
                      <a16:colId xmlns:a16="http://schemas.microsoft.com/office/drawing/2014/main" val="3459386610"/>
                    </a:ext>
                  </a:extLst>
                </a:gridCol>
                <a:gridCol w="1548130">
                  <a:extLst>
                    <a:ext uri="{9D8B030D-6E8A-4147-A177-3AD203B41FA5}">
                      <a16:colId xmlns:a16="http://schemas.microsoft.com/office/drawing/2014/main" val="4286708899"/>
                    </a:ext>
                  </a:extLst>
                </a:gridCol>
                <a:gridCol w="1367790">
                  <a:extLst>
                    <a:ext uri="{9D8B030D-6E8A-4147-A177-3AD203B41FA5}">
                      <a16:colId xmlns:a16="http://schemas.microsoft.com/office/drawing/2014/main" val="486164073"/>
                    </a:ext>
                  </a:extLst>
                </a:gridCol>
              </a:tblGrid>
              <a:tr h="252095">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Item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Value</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Unit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00775"/>
                  </a:ext>
                </a:extLst>
              </a:tr>
              <a:tr h="252095">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Core gap H</a:t>
                      </a:r>
                      <a:r>
                        <a:rPr lang="zh-CN"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20</a:t>
                      </a:r>
                      <a:r>
                        <a:rPr lang="zh-CN" sz="1200" kern="100">
                          <a:effectLst/>
                          <a:latin typeface="Times New Roman" panose="02020603050405020304" pitchFamily="18" charset="0"/>
                          <a:ea typeface="宋体" panose="02010600030101010101" pitchFamily="2" charset="-122"/>
                          <a:cs typeface="Times New Roman" panose="02020603050405020304" pitchFamily="18" charset="0"/>
                        </a:rPr>
                        <a:t>×</a:t>
                      </a: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259960"/>
                  </a:ext>
                </a:extLst>
              </a:tr>
              <a:tr h="252095">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Core length</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20~30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0990816"/>
                  </a:ext>
                </a:extLst>
              </a:tr>
              <a:tr h="252095">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Total length</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m</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4832853"/>
                  </a:ext>
                </a:extLst>
              </a:tr>
              <a:tr h="252095">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Magnetic strength</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0.25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9124"/>
                  </a:ext>
                </a:extLst>
              </a:tr>
              <a:tr h="252095">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Frequency</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6/12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MHz</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9672343"/>
                  </a:ext>
                </a:extLst>
              </a:tr>
              <a:tr h="252095">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Inductance</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nH</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1296472"/>
                  </a:ext>
                </a:extLst>
              </a:tr>
              <a:tr h="252095">
                <a:tc>
                  <a:txBody>
                    <a:bodyPr/>
                    <a:lstStyle/>
                    <a:p>
                      <a:pPr indent="0" algn="ctr">
                        <a:lnSpc>
                          <a:spcPct val="125000"/>
                        </a:lnSpc>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Coil current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kA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1950018"/>
                  </a:ext>
                </a:extLst>
              </a:tr>
              <a:tr h="252095">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Coil voltage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5000"/>
                        </a:lnSpc>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kV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4721471"/>
                  </a:ext>
                </a:extLst>
              </a:tr>
            </a:tbl>
          </a:graphicData>
        </a:graphic>
      </p:graphicFrame>
      <p:pic>
        <p:nvPicPr>
          <p:cNvPr id="61" name="图片 60">
            <a:extLst>
              <a:ext uri="{FF2B5EF4-FFF2-40B4-BE49-F238E27FC236}">
                <a16:creationId xmlns:a16="http://schemas.microsoft.com/office/drawing/2014/main" id="{1A0565A0-43A5-454E-964D-BF7F7F00D350}"/>
              </a:ext>
            </a:extLst>
          </p:cNvPr>
          <p:cNvPicPr>
            <a:picLocks noChangeAspect="1"/>
          </p:cNvPicPr>
          <p:nvPr/>
        </p:nvPicPr>
        <p:blipFill>
          <a:blip r:embed="rId6"/>
          <a:stretch>
            <a:fillRect/>
          </a:stretch>
        </p:blipFill>
        <p:spPr>
          <a:xfrm>
            <a:off x="3430676" y="1719273"/>
            <a:ext cx="2286337" cy="4948490"/>
          </a:xfrm>
          <a:prstGeom prst="rect">
            <a:avLst/>
          </a:prstGeom>
        </p:spPr>
      </p:pic>
      <p:cxnSp>
        <p:nvCxnSpPr>
          <p:cNvPr id="62" name="直接连接符 61">
            <a:extLst>
              <a:ext uri="{FF2B5EF4-FFF2-40B4-BE49-F238E27FC236}">
                <a16:creationId xmlns:a16="http://schemas.microsoft.com/office/drawing/2014/main" id="{918B7792-C59D-4987-B2DB-94F61E8FF39D}"/>
              </a:ext>
            </a:extLst>
          </p:cNvPr>
          <p:cNvCxnSpPr/>
          <p:nvPr/>
        </p:nvCxnSpPr>
        <p:spPr>
          <a:xfrm>
            <a:off x="434392" y="3172480"/>
            <a:ext cx="0" cy="504000"/>
          </a:xfrm>
          <a:prstGeom prst="line">
            <a:avLst/>
          </a:prstGeom>
        </p:spPr>
        <p:style>
          <a:lnRef idx="1">
            <a:schemeClr val="dk1"/>
          </a:lnRef>
          <a:fillRef idx="0">
            <a:schemeClr val="dk1"/>
          </a:fillRef>
          <a:effectRef idx="0">
            <a:schemeClr val="dk1"/>
          </a:effectRef>
          <a:fontRef idx="minor">
            <a:schemeClr val="tx1"/>
          </a:fontRef>
        </p:style>
      </p:cxnSp>
      <p:cxnSp>
        <p:nvCxnSpPr>
          <p:cNvPr id="63" name="直接连接符 62">
            <a:extLst>
              <a:ext uri="{FF2B5EF4-FFF2-40B4-BE49-F238E27FC236}">
                <a16:creationId xmlns:a16="http://schemas.microsoft.com/office/drawing/2014/main" id="{E3EA77DA-4706-42DE-A8A4-BF286B8956F1}"/>
              </a:ext>
            </a:extLst>
          </p:cNvPr>
          <p:cNvCxnSpPr/>
          <p:nvPr/>
        </p:nvCxnSpPr>
        <p:spPr>
          <a:xfrm>
            <a:off x="2162584" y="3172480"/>
            <a:ext cx="0" cy="504000"/>
          </a:xfrm>
          <a:prstGeom prst="line">
            <a:avLst/>
          </a:prstGeom>
        </p:spPr>
        <p:style>
          <a:lnRef idx="1">
            <a:schemeClr val="dk1"/>
          </a:lnRef>
          <a:fillRef idx="0">
            <a:schemeClr val="dk1"/>
          </a:fillRef>
          <a:effectRef idx="0">
            <a:schemeClr val="dk1"/>
          </a:effectRef>
          <a:fontRef idx="minor">
            <a:schemeClr val="tx1"/>
          </a:fontRef>
        </p:style>
      </p:cxnSp>
      <p:cxnSp>
        <p:nvCxnSpPr>
          <p:cNvPr id="64" name="直接连接符 63">
            <a:extLst>
              <a:ext uri="{FF2B5EF4-FFF2-40B4-BE49-F238E27FC236}">
                <a16:creationId xmlns:a16="http://schemas.microsoft.com/office/drawing/2014/main" id="{831ECE0E-7750-46C3-8F32-97AE15D1C8D7}"/>
              </a:ext>
            </a:extLst>
          </p:cNvPr>
          <p:cNvCxnSpPr/>
          <p:nvPr/>
        </p:nvCxnSpPr>
        <p:spPr>
          <a:xfrm>
            <a:off x="1302992" y="3172480"/>
            <a:ext cx="0" cy="504000"/>
          </a:xfrm>
          <a:prstGeom prst="line">
            <a:avLst/>
          </a:prstGeom>
        </p:spPr>
        <p:style>
          <a:lnRef idx="1">
            <a:schemeClr val="dk1"/>
          </a:lnRef>
          <a:fillRef idx="0">
            <a:schemeClr val="dk1"/>
          </a:fillRef>
          <a:effectRef idx="0">
            <a:schemeClr val="dk1"/>
          </a:effectRef>
          <a:fontRef idx="minor">
            <a:schemeClr val="tx1"/>
          </a:fontRef>
        </p:style>
      </p:cxnSp>
      <p:cxnSp>
        <p:nvCxnSpPr>
          <p:cNvPr id="65" name="直接箭头连接符 64">
            <a:extLst>
              <a:ext uri="{FF2B5EF4-FFF2-40B4-BE49-F238E27FC236}">
                <a16:creationId xmlns:a16="http://schemas.microsoft.com/office/drawing/2014/main" id="{BEC21A72-7CDE-46BF-9BD3-1C30C9B94C91}"/>
              </a:ext>
            </a:extLst>
          </p:cNvPr>
          <p:cNvCxnSpPr/>
          <p:nvPr/>
        </p:nvCxnSpPr>
        <p:spPr>
          <a:xfrm>
            <a:off x="434392" y="3676480"/>
            <a:ext cx="8686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DACFEEF2-46D2-41C1-9B39-1305367D283A}"/>
              </a:ext>
            </a:extLst>
          </p:cNvPr>
          <p:cNvCxnSpPr/>
          <p:nvPr/>
        </p:nvCxnSpPr>
        <p:spPr>
          <a:xfrm>
            <a:off x="1302992" y="3676480"/>
            <a:ext cx="8686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流程图: 接点 66">
            <a:extLst>
              <a:ext uri="{FF2B5EF4-FFF2-40B4-BE49-F238E27FC236}">
                <a16:creationId xmlns:a16="http://schemas.microsoft.com/office/drawing/2014/main" id="{4DABCFDF-3838-457F-986C-B3A400264A22}"/>
              </a:ext>
            </a:extLst>
          </p:cNvPr>
          <p:cNvSpPr/>
          <p:nvPr/>
        </p:nvSpPr>
        <p:spPr>
          <a:xfrm>
            <a:off x="4106522" y="1785250"/>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8" name="流程图: 接点 67">
            <a:extLst>
              <a:ext uri="{FF2B5EF4-FFF2-40B4-BE49-F238E27FC236}">
                <a16:creationId xmlns:a16="http://schemas.microsoft.com/office/drawing/2014/main" id="{42E03AAD-862B-4A38-9D50-9AD797F43FAC}"/>
              </a:ext>
            </a:extLst>
          </p:cNvPr>
          <p:cNvSpPr/>
          <p:nvPr/>
        </p:nvSpPr>
        <p:spPr>
          <a:xfrm>
            <a:off x="5058471" y="1785250"/>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流程图: 接点 68">
            <a:extLst>
              <a:ext uri="{FF2B5EF4-FFF2-40B4-BE49-F238E27FC236}">
                <a16:creationId xmlns:a16="http://schemas.microsoft.com/office/drawing/2014/main" id="{A35F8164-C5BC-4933-9085-481E09E3BA92}"/>
              </a:ext>
            </a:extLst>
          </p:cNvPr>
          <p:cNvSpPr/>
          <p:nvPr/>
        </p:nvSpPr>
        <p:spPr>
          <a:xfrm>
            <a:off x="4106522" y="2403870"/>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0" name="流程图: 接点 69">
            <a:extLst>
              <a:ext uri="{FF2B5EF4-FFF2-40B4-BE49-F238E27FC236}">
                <a16:creationId xmlns:a16="http://schemas.microsoft.com/office/drawing/2014/main" id="{318544CC-E1A8-440A-840B-A05269464B06}"/>
              </a:ext>
            </a:extLst>
          </p:cNvPr>
          <p:cNvSpPr/>
          <p:nvPr/>
        </p:nvSpPr>
        <p:spPr>
          <a:xfrm>
            <a:off x="5058471" y="2403870"/>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1" name="流程图: 接点 70">
            <a:extLst>
              <a:ext uri="{FF2B5EF4-FFF2-40B4-BE49-F238E27FC236}">
                <a16:creationId xmlns:a16="http://schemas.microsoft.com/office/drawing/2014/main" id="{7E31CA4F-B0C9-4F96-9844-5DB2164ACE4B}"/>
              </a:ext>
            </a:extLst>
          </p:cNvPr>
          <p:cNvSpPr/>
          <p:nvPr/>
        </p:nvSpPr>
        <p:spPr>
          <a:xfrm>
            <a:off x="4106522" y="3055419"/>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2" name="流程图: 接点 71">
            <a:extLst>
              <a:ext uri="{FF2B5EF4-FFF2-40B4-BE49-F238E27FC236}">
                <a16:creationId xmlns:a16="http://schemas.microsoft.com/office/drawing/2014/main" id="{97ABBB74-4357-4C64-BB9B-D695FB487269}"/>
              </a:ext>
            </a:extLst>
          </p:cNvPr>
          <p:cNvSpPr/>
          <p:nvPr/>
        </p:nvSpPr>
        <p:spPr>
          <a:xfrm>
            <a:off x="5058471" y="3055419"/>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3" name="流程图: 接点 72">
            <a:extLst>
              <a:ext uri="{FF2B5EF4-FFF2-40B4-BE49-F238E27FC236}">
                <a16:creationId xmlns:a16="http://schemas.microsoft.com/office/drawing/2014/main" id="{9F119D2F-BF67-4253-94A9-F2BCC76EDEDA}"/>
              </a:ext>
            </a:extLst>
          </p:cNvPr>
          <p:cNvSpPr/>
          <p:nvPr/>
        </p:nvSpPr>
        <p:spPr>
          <a:xfrm>
            <a:off x="3947624" y="4767126"/>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4" name="流程图: 接点 73">
            <a:extLst>
              <a:ext uri="{FF2B5EF4-FFF2-40B4-BE49-F238E27FC236}">
                <a16:creationId xmlns:a16="http://schemas.microsoft.com/office/drawing/2014/main" id="{DCC14402-BD69-452B-9392-7F31EFBFE182}"/>
              </a:ext>
            </a:extLst>
          </p:cNvPr>
          <p:cNvSpPr/>
          <p:nvPr/>
        </p:nvSpPr>
        <p:spPr>
          <a:xfrm>
            <a:off x="4899573" y="4767126"/>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5" name="流程图: 接点 74">
            <a:extLst>
              <a:ext uri="{FF2B5EF4-FFF2-40B4-BE49-F238E27FC236}">
                <a16:creationId xmlns:a16="http://schemas.microsoft.com/office/drawing/2014/main" id="{F1A42E38-4C19-4F65-B104-FCE0F461951A}"/>
              </a:ext>
            </a:extLst>
          </p:cNvPr>
          <p:cNvSpPr/>
          <p:nvPr/>
        </p:nvSpPr>
        <p:spPr>
          <a:xfrm>
            <a:off x="3867708" y="5753046"/>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6" name="流程图: 接点 75">
            <a:extLst>
              <a:ext uri="{FF2B5EF4-FFF2-40B4-BE49-F238E27FC236}">
                <a16:creationId xmlns:a16="http://schemas.microsoft.com/office/drawing/2014/main" id="{4155C2F1-86E7-4ECC-AF18-EAA48DFDC92F}"/>
              </a:ext>
            </a:extLst>
          </p:cNvPr>
          <p:cNvSpPr/>
          <p:nvPr/>
        </p:nvSpPr>
        <p:spPr>
          <a:xfrm>
            <a:off x="4819657" y="5753046"/>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7" name="流程图: 接点 76">
            <a:extLst>
              <a:ext uri="{FF2B5EF4-FFF2-40B4-BE49-F238E27FC236}">
                <a16:creationId xmlns:a16="http://schemas.microsoft.com/office/drawing/2014/main" id="{06086388-7166-45B5-AF2F-24BEC4571F51}"/>
              </a:ext>
            </a:extLst>
          </p:cNvPr>
          <p:cNvSpPr/>
          <p:nvPr/>
        </p:nvSpPr>
        <p:spPr>
          <a:xfrm>
            <a:off x="4357199" y="6561951"/>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8" name="流程图: 接点 77">
            <a:extLst>
              <a:ext uri="{FF2B5EF4-FFF2-40B4-BE49-F238E27FC236}">
                <a16:creationId xmlns:a16="http://schemas.microsoft.com/office/drawing/2014/main" id="{4ED12CAD-5BB5-434F-95BB-D96DFDD2845A}"/>
              </a:ext>
            </a:extLst>
          </p:cNvPr>
          <p:cNvSpPr/>
          <p:nvPr/>
        </p:nvSpPr>
        <p:spPr>
          <a:xfrm>
            <a:off x="5309148" y="6561951"/>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流程图: 接点 78">
            <a:extLst>
              <a:ext uri="{FF2B5EF4-FFF2-40B4-BE49-F238E27FC236}">
                <a16:creationId xmlns:a16="http://schemas.microsoft.com/office/drawing/2014/main" id="{64205348-C33A-4D46-9FC8-C062337CACE5}"/>
              </a:ext>
            </a:extLst>
          </p:cNvPr>
          <p:cNvSpPr/>
          <p:nvPr/>
        </p:nvSpPr>
        <p:spPr>
          <a:xfrm>
            <a:off x="5058471" y="4630219"/>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流程图: 接点 79">
            <a:extLst>
              <a:ext uri="{FF2B5EF4-FFF2-40B4-BE49-F238E27FC236}">
                <a16:creationId xmlns:a16="http://schemas.microsoft.com/office/drawing/2014/main" id="{FDEEEFF1-59DF-4FE6-BAEF-DEF9383565BD}"/>
              </a:ext>
            </a:extLst>
          </p:cNvPr>
          <p:cNvSpPr/>
          <p:nvPr/>
        </p:nvSpPr>
        <p:spPr>
          <a:xfrm>
            <a:off x="4107896" y="3819088"/>
            <a:ext cx="90000" cy="9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8C0DE72E-F36C-413D-AEBC-90820E1F43BB}"/>
              </a:ext>
            </a:extLst>
          </p:cNvPr>
          <p:cNvSpPr/>
          <p:nvPr/>
        </p:nvSpPr>
        <p:spPr>
          <a:xfrm>
            <a:off x="35687" y="735801"/>
            <a:ext cx="5827498" cy="5978579"/>
          </a:xfrm>
          <a:prstGeom prst="rect">
            <a:avLst/>
          </a:prstGeom>
          <a:noFill/>
          <a:ln>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604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F5C185-713F-43BC-A08D-BA9B9CF4EF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1630" y="2550906"/>
            <a:ext cx="4413241" cy="2030222"/>
          </a:xfrm>
          <a:prstGeom prst="rect">
            <a:avLst/>
          </a:prstGeom>
          <a:noFill/>
        </p:spPr>
      </p:pic>
      <p:pic>
        <p:nvPicPr>
          <p:cNvPr id="3" name="图片 2">
            <a:extLst>
              <a:ext uri="{FF2B5EF4-FFF2-40B4-BE49-F238E27FC236}">
                <a16:creationId xmlns:a16="http://schemas.microsoft.com/office/drawing/2014/main" id="{AD54B71E-2AE1-4AE5-928B-343A24D9661F}"/>
              </a:ext>
            </a:extLst>
          </p:cNvPr>
          <p:cNvPicPr>
            <a:picLocks noChangeAspect="1"/>
          </p:cNvPicPr>
          <p:nvPr/>
        </p:nvPicPr>
        <p:blipFill>
          <a:blip r:embed="rId3"/>
          <a:stretch>
            <a:fillRect/>
          </a:stretch>
        </p:blipFill>
        <p:spPr>
          <a:xfrm>
            <a:off x="6172718" y="4689344"/>
            <a:ext cx="3078744" cy="1836000"/>
          </a:xfrm>
          <a:prstGeom prst="rect">
            <a:avLst/>
          </a:prstGeom>
        </p:spPr>
      </p:pic>
      <p:pic>
        <p:nvPicPr>
          <p:cNvPr id="4" name="图片 3">
            <a:extLst>
              <a:ext uri="{FF2B5EF4-FFF2-40B4-BE49-F238E27FC236}">
                <a16:creationId xmlns:a16="http://schemas.microsoft.com/office/drawing/2014/main" id="{3CF3C980-EDA7-4518-933E-AF244DEA1897}"/>
              </a:ext>
            </a:extLst>
          </p:cNvPr>
          <p:cNvPicPr>
            <a:picLocks noChangeAspect="1"/>
          </p:cNvPicPr>
          <p:nvPr/>
        </p:nvPicPr>
        <p:blipFill>
          <a:blip r:embed="rId4">
            <a:biLevel thresh="75000"/>
          </a:blip>
          <a:stretch>
            <a:fillRect/>
          </a:stretch>
        </p:blipFill>
        <p:spPr>
          <a:xfrm>
            <a:off x="6172954" y="2530106"/>
            <a:ext cx="2659586" cy="1949964"/>
          </a:xfrm>
          <a:prstGeom prst="rect">
            <a:avLst/>
          </a:prstGeom>
        </p:spPr>
      </p:pic>
      <p:grpSp>
        <p:nvGrpSpPr>
          <p:cNvPr id="5" name="组合 4">
            <a:extLst>
              <a:ext uri="{FF2B5EF4-FFF2-40B4-BE49-F238E27FC236}">
                <a16:creationId xmlns:a16="http://schemas.microsoft.com/office/drawing/2014/main" id="{A49B4E24-96AC-42E4-84A0-BA3C20B4363C}"/>
              </a:ext>
            </a:extLst>
          </p:cNvPr>
          <p:cNvGrpSpPr/>
          <p:nvPr/>
        </p:nvGrpSpPr>
        <p:grpSpPr>
          <a:xfrm>
            <a:off x="134029" y="5004166"/>
            <a:ext cx="2937635" cy="1549869"/>
            <a:chOff x="3042302" y="2283398"/>
            <a:chExt cx="2500019" cy="1568195"/>
          </a:xfrm>
        </p:grpSpPr>
        <p:pic>
          <p:nvPicPr>
            <p:cNvPr id="6" name="图片 5">
              <a:extLst>
                <a:ext uri="{FF2B5EF4-FFF2-40B4-BE49-F238E27FC236}">
                  <a16:creationId xmlns:a16="http://schemas.microsoft.com/office/drawing/2014/main" id="{F3C25796-B45A-4F4D-AB01-4DA64222C274}"/>
                </a:ext>
              </a:extLst>
            </p:cNvPr>
            <p:cNvPicPr/>
            <p:nvPr/>
          </p:nvPicPr>
          <p:blipFill>
            <a:blip r:embed="rId5">
              <a:clrChange>
                <a:clrFrom>
                  <a:srgbClr val="FDFDFE"/>
                </a:clrFrom>
                <a:clrTo>
                  <a:srgbClr val="FDFDFE">
                    <a:alpha val="0"/>
                  </a:srgbClr>
                </a:clrTo>
              </a:clrChang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3042302" y="2283398"/>
              <a:ext cx="2500019" cy="1568195"/>
            </a:xfrm>
            <a:prstGeom prst="rect">
              <a:avLst/>
            </a:prstGeom>
          </p:spPr>
        </p:pic>
        <p:sp>
          <p:nvSpPr>
            <p:cNvPr id="7" name="文本框 6">
              <a:extLst>
                <a:ext uri="{FF2B5EF4-FFF2-40B4-BE49-F238E27FC236}">
                  <a16:creationId xmlns:a16="http://schemas.microsoft.com/office/drawing/2014/main" id="{8039B3E8-D1D1-4B1E-B5C3-191584127C0A}"/>
                </a:ext>
              </a:extLst>
            </p:cNvPr>
            <p:cNvSpPr txBox="1"/>
            <p:nvPr/>
          </p:nvSpPr>
          <p:spPr>
            <a:xfrm>
              <a:off x="5159895" y="2924944"/>
              <a:ext cx="382425" cy="373699"/>
            </a:xfrm>
            <a:prstGeom prst="rect">
              <a:avLst/>
            </a:prstGeom>
            <a:solidFill>
              <a:srgbClr val="FFFFFF"/>
            </a:solidFill>
          </p:spPr>
          <p:txBody>
            <a:bodyPr wrap="square" rtlCol="0">
              <a:spAutoFit/>
            </a:bodyPr>
            <a:lstStyle/>
            <a:p>
              <a:endParaRPr lang="zh-CN" altLang="en-US" dirty="0">
                <a:latin typeface="Times New Roman" panose="02020603050405020304" pitchFamily="18" charset="0"/>
                <a:cs typeface="Times New Roman" panose="02020603050405020304" pitchFamily="18" charset="0"/>
              </a:endParaRPr>
            </a:p>
          </p:txBody>
        </p:sp>
      </p:grpSp>
      <p:pic>
        <p:nvPicPr>
          <p:cNvPr id="8" name="图片 7">
            <a:extLst>
              <a:ext uri="{FF2B5EF4-FFF2-40B4-BE49-F238E27FC236}">
                <a16:creationId xmlns:a16="http://schemas.microsoft.com/office/drawing/2014/main" id="{4A75215D-9BD5-4044-B3B4-91CFA52D2A7C}"/>
              </a:ext>
            </a:extLst>
          </p:cNvPr>
          <p:cNvPicPr>
            <a:picLocks noChangeAspect="1"/>
          </p:cNvPicPr>
          <p:nvPr/>
        </p:nvPicPr>
        <p:blipFill>
          <a:blip r:embed="rId7"/>
          <a:stretch>
            <a:fillRect/>
          </a:stretch>
        </p:blipFill>
        <p:spPr>
          <a:xfrm>
            <a:off x="101244" y="807300"/>
            <a:ext cx="5724000" cy="1137875"/>
          </a:xfrm>
          <a:prstGeom prst="rect">
            <a:avLst/>
          </a:prstGeom>
        </p:spPr>
      </p:pic>
      <p:sp>
        <p:nvSpPr>
          <p:cNvPr id="9" name="文本框 8">
            <a:extLst>
              <a:ext uri="{FF2B5EF4-FFF2-40B4-BE49-F238E27FC236}">
                <a16:creationId xmlns:a16="http://schemas.microsoft.com/office/drawing/2014/main" id="{708DEEE3-893F-4847-9E23-84A5931E5617}"/>
              </a:ext>
            </a:extLst>
          </p:cNvPr>
          <p:cNvSpPr txBox="1"/>
          <p:nvPr/>
        </p:nvSpPr>
        <p:spPr>
          <a:xfrm>
            <a:off x="6144834" y="753572"/>
            <a:ext cx="5917804" cy="1667316"/>
          </a:xfrm>
          <a:prstGeom prst="rect">
            <a:avLst/>
          </a:prstGeom>
          <a:noFill/>
        </p:spPr>
        <p:txBody>
          <a:bodyPr wrap="square">
            <a:spAutoFit/>
          </a:bodyPr>
          <a:lstStyle/>
          <a:p>
            <a:pPr marL="285750" indent="-285750" algn="just">
              <a:lnSpc>
                <a:spcPct val="150000"/>
              </a:lnSpc>
              <a:buClr>
                <a:schemeClr val="tx1"/>
              </a:buClr>
              <a:buFont typeface="Wingdings" panose="05000000000000000000" pitchFamily="2" charset="2"/>
              <a:buChar char="l"/>
            </a:pPr>
            <a:r>
              <a:rPr lang="en-US" altLang="zh-CN" sz="1400" dirty="0">
                <a:latin typeface="Times New Roman" panose="02020603050405020304" pitchFamily="18" charset="0"/>
                <a:cs typeface="Times New Roman" panose="02020603050405020304" pitchFamily="18" charset="0"/>
              </a:rPr>
              <a:t>FEL</a:t>
            </a:r>
            <a:r>
              <a:rPr lang="zh-CN" altLang="en-US" sz="1400" dirty="0">
                <a:latin typeface="Times New Roman" panose="02020603050405020304" pitchFamily="18" charset="0"/>
                <a:cs typeface="Times New Roman" panose="02020603050405020304" pitchFamily="18" charset="0"/>
              </a:rPr>
              <a:t>主直线加速器以双电子束团模式运行</a:t>
            </a:r>
            <a:endParaRPr lang="en-US" altLang="zh-CN" sz="1400" dirty="0">
              <a:latin typeface="Times New Roman" panose="02020603050405020304" pitchFamily="18" charset="0"/>
              <a:cs typeface="Times New Roman" panose="02020603050405020304" pitchFamily="18" charset="0"/>
            </a:endParaRPr>
          </a:p>
          <a:p>
            <a:pPr marL="285750" indent="-285750" algn="just">
              <a:lnSpc>
                <a:spcPct val="150000"/>
              </a:lnSpc>
              <a:buClr>
                <a:schemeClr val="tx1"/>
              </a:buClr>
              <a:buFont typeface="Wingdings" panose="05000000000000000000" pitchFamily="2" charset="2"/>
              <a:buChar char="l"/>
            </a:pPr>
            <a:r>
              <a:rPr lang="zh-CN" altLang="en-US" sz="1400" dirty="0">
                <a:solidFill>
                  <a:srgbClr val="FF0000"/>
                </a:solidFill>
                <a:latin typeface="Times New Roman" panose="02020603050405020304" pitchFamily="18" charset="0"/>
                <a:cs typeface="Times New Roman" panose="02020603050405020304" pitchFamily="18" charset="0"/>
              </a:rPr>
              <a:t>两电子束团在时间上间隔</a:t>
            </a:r>
            <a:r>
              <a:rPr lang="en-US" altLang="zh-CN" sz="1400" dirty="0">
                <a:solidFill>
                  <a:srgbClr val="FF0000"/>
                </a:solidFill>
                <a:latin typeface="Times New Roman" panose="02020603050405020304" pitchFamily="18" charset="0"/>
                <a:cs typeface="Times New Roman" panose="02020603050405020304" pitchFamily="18" charset="0"/>
              </a:rPr>
              <a:t>28ns</a:t>
            </a:r>
            <a:r>
              <a:rPr lang="zh-CN" altLang="en-US" sz="1400" dirty="0">
                <a:latin typeface="Times New Roman" panose="02020603050405020304" pitchFamily="18" charset="0"/>
                <a:cs typeface="Times New Roman" panose="02020603050405020304" pitchFamily="18" charset="0"/>
              </a:rPr>
              <a:t>，分别送到两条波荡器线路上</a:t>
            </a:r>
            <a:endParaRPr lang="en-US" altLang="zh-CN" sz="1400" dirty="0">
              <a:latin typeface="Times New Roman" panose="02020603050405020304" pitchFamily="18" charset="0"/>
              <a:cs typeface="Times New Roman" panose="02020603050405020304" pitchFamily="18" charset="0"/>
            </a:endParaRPr>
          </a:p>
          <a:p>
            <a:pPr marL="285750" indent="-285750" algn="just">
              <a:lnSpc>
                <a:spcPct val="150000"/>
              </a:lnSpc>
              <a:buClr>
                <a:schemeClr val="tx1"/>
              </a:buClr>
              <a:buFont typeface="Wingdings" panose="05000000000000000000" pitchFamily="2" charset="2"/>
              <a:buChar char="l"/>
            </a:pPr>
            <a:r>
              <a:rPr lang="zh-CN" altLang="en-US" sz="1400" dirty="0">
                <a:solidFill>
                  <a:srgbClr val="FF0000"/>
                </a:solidFill>
                <a:latin typeface="Times New Roman" panose="02020603050405020304" pitchFamily="18" charset="0"/>
                <a:cs typeface="Times New Roman" panose="02020603050405020304" pitchFamily="18" charset="0"/>
              </a:rPr>
              <a:t>谐振脉冲正负半周期均用来偏转电子束团</a:t>
            </a:r>
            <a:endParaRPr lang="en-US" altLang="zh-CN" sz="1400" dirty="0">
              <a:solidFill>
                <a:srgbClr val="FF0000"/>
              </a:solidFill>
              <a:latin typeface="Times New Roman" panose="02020603050405020304" pitchFamily="18" charset="0"/>
              <a:cs typeface="Times New Roman" panose="02020603050405020304" pitchFamily="18" charset="0"/>
            </a:endParaRPr>
          </a:p>
          <a:p>
            <a:pPr marL="285750" indent="-285750" algn="just">
              <a:lnSpc>
                <a:spcPct val="150000"/>
              </a:lnSpc>
              <a:buClr>
                <a:schemeClr val="tx1"/>
              </a:buClr>
              <a:buFont typeface="Wingdings" panose="05000000000000000000" pitchFamily="2" charset="2"/>
              <a:buChar char="l"/>
            </a:pPr>
            <a:r>
              <a:rPr lang="zh-CN" altLang="en-US" sz="1400" dirty="0">
                <a:latin typeface="Times New Roman" panose="02020603050405020304" pitchFamily="18" charset="0"/>
                <a:cs typeface="Times New Roman" panose="02020603050405020304" pitchFamily="18" charset="0"/>
              </a:rPr>
              <a:t>采用空心线圈型</a:t>
            </a:r>
            <a:r>
              <a:rPr lang="en-US" altLang="zh-CN" sz="1400" dirty="0">
                <a:latin typeface="Times New Roman" panose="02020603050405020304" pitchFamily="18" charset="0"/>
                <a:cs typeface="Times New Roman" panose="02020603050405020304" pitchFamily="18" charset="0"/>
              </a:rPr>
              <a:t>kicker</a:t>
            </a:r>
            <a:r>
              <a:rPr lang="zh-CN" altLang="en-US" sz="1400" dirty="0">
                <a:latin typeface="Times New Roman" panose="02020603050405020304" pitchFamily="18" charset="0"/>
                <a:cs typeface="Times New Roman" panose="02020603050405020304" pitchFamily="18" charset="0"/>
              </a:rPr>
              <a:t>结构，置于真空箱内</a:t>
            </a:r>
            <a:endParaRPr lang="en-US" altLang="zh-CN" sz="1400" dirty="0">
              <a:latin typeface="Times New Roman" panose="02020603050405020304" pitchFamily="18" charset="0"/>
              <a:cs typeface="Times New Roman" panose="02020603050405020304" pitchFamily="18" charset="0"/>
            </a:endParaRPr>
          </a:p>
          <a:p>
            <a:pPr marL="285750" indent="-285750" algn="just">
              <a:lnSpc>
                <a:spcPct val="150000"/>
              </a:lnSpc>
              <a:buClr>
                <a:schemeClr val="tx1"/>
              </a:buClr>
              <a:buFont typeface="Wingdings" panose="05000000000000000000" pitchFamily="2" charset="2"/>
              <a:buChar char="l"/>
            </a:pPr>
            <a:r>
              <a:rPr lang="zh-CN" altLang="en-US" sz="1400" dirty="0">
                <a:latin typeface="Times New Roman" panose="02020603050405020304" pitchFamily="18" charset="0"/>
                <a:cs typeface="Times New Roman" panose="02020603050405020304" pitchFamily="18" charset="0"/>
              </a:rPr>
              <a:t>所需的能量可以慢慢输入系统，降低驱动器峰值功率和工作电压要求</a:t>
            </a:r>
            <a:endParaRPr lang="en-US" altLang="zh-CN" sz="14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C12CB057-A13A-4B41-B57E-42CE1C2194B4}"/>
              </a:ext>
            </a:extLst>
          </p:cNvPr>
          <p:cNvSpPr/>
          <p:nvPr/>
        </p:nvSpPr>
        <p:spPr>
          <a:xfrm>
            <a:off x="35687" y="735801"/>
            <a:ext cx="5827498" cy="5978579"/>
          </a:xfrm>
          <a:prstGeom prst="rect">
            <a:avLst/>
          </a:prstGeom>
          <a:noFill/>
          <a:ln>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21073BE1-1A87-43C6-91A1-2308FEEECA82}"/>
              </a:ext>
            </a:extLst>
          </p:cNvPr>
          <p:cNvSpPr/>
          <p:nvPr/>
        </p:nvSpPr>
        <p:spPr>
          <a:xfrm>
            <a:off x="6035289" y="733637"/>
            <a:ext cx="6101457" cy="5978579"/>
          </a:xfrm>
          <a:prstGeom prst="rect">
            <a:avLst/>
          </a:prstGeom>
          <a:noFill/>
          <a:ln>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38A7993B-26ED-4F3A-AEBC-3849EC1ACEF3}"/>
              </a:ext>
            </a:extLst>
          </p:cNvPr>
          <p:cNvPicPr>
            <a:picLocks noChangeAspect="1"/>
          </p:cNvPicPr>
          <p:nvPr/>
        </p:nvPicPr>
        <p:blipFill>
          <a:blip r:embed="rId8"/>
          <a:stretch>
            <a:fillRect/>
          </a:stretch>
        </p:blipFill>
        <p:spPr>
          <a:xfrm>
            <a:off x="120010" y="2005672"/>
            <a:ext cx="5686467" cy="1438286"/>
          </a:xfrm>
          <a:prstGeom prst="rect">
            <a:avLst/>
          </a:prstGeom>
        </p:spPr>
      </p:pic>
      <p:pic>
        <p:nvPicPr>
          <p:cNvPr id="13" name="图片 12">
            <a:extLst>
              <a:ext uri="{FF2B5EF4-FFF2-40B4-BE49-F238E27FC236}">
                <a16:creationId xmlns:a16="http://schemas.microsoft.com/office/drawing/2014/main" id="{014B265F-B9BE-44FC-97E0-EF14B46307C8}"/>
              </a:ext>
            </a:extLst>
          </p:cNvPr>
          <p:cNvPicPr>
            <a:picLocks noChangeAspect="1"/>
          </p:cNvPicPr>
          <p:nvPr/>
        </p:nvPicPr>
        <p:blipFill>
          <a:blip r:embed="rId9"/>
          <a:stretch>
            <a:fillRect/>
          </a:stretch>
        </p:blipFill>
        <p:spPr>
          <a:xfrm>
            <a:off x="2709733" y="5004166"/>
            <a:ext cx="3140982" cy="1665194"/>
          </a:xfrm>
          <a:prstGeom prst="rect">
            <a:avLst/>
          </a:prstGeom>
        </p:spPr>
      </p:pic>
      <p:pic>
        <p:nvPicPr>
          <p:cNvPr id="14" name="图片 13">
            <a:extLst>
              <a:ext uri="{FF2B5EF4-FFF2-40B4-BE49-F238E27FC236}">
                <a16:creationId xmlns:a16="http://schemas.microsoft.com/office/drawing/2014/main" id="{3ED5BCAA-1744-410A-BA82-96435B18A76B}"/>
              </a:ext>
            </a:extLst>
          </p:cNvPr>
          <p:cNvPicPr>
            <a:picLocks noChangeAspect="1"/>
          </p:cNvPicPr>
          <p:nvPr/>
        </p:nvPicPr>
        <p:blipFill>
          <a:blip r:embed="rId10"/>
          <a:stretch>
            <a:fillRect/>
          </a:stretch>
        </p:blipFill>
        <p:spPr>
          <a:xfrm>
            <a:off x="95783" y="3470727"/>
            <a:ext cx="5722281" cy="1470441"/>
          </a:xfrm>
          <a:prstGeom prst="rect">
            <a:avLst/>
          </a:prstGeom>
        </p:spPr>
      </p:pic>
      <p:pic>
        <p:nvPicPr>
          <p:cNvPr id="15" name="图片 14">
            <a:extLst>
              <a:ext uri="{FF2B5EF4-FFF2-40B4-BE49-F238E27FC236}">
                <a16:creationId xmlns:a16="http://schemas.microsoft.com/office/drawing/2014/main" id="{80329B74-5609-41C9-B361-CA77C214D7D9}"/>
              </a:ext>
            </a:extLst>
          </p:cNvPr>
          <p:cNvPicPr>
            <a:picLocks noChangeAspect="1"/>
          </p:cNvPicPr>
          <p:nvPr/>
        </p:nvPicPr>
        <p:blipFill rotWithShape="1">
          <a:blip r:embed="rId11"/>
          <a:srcRect l="1930" r="387"/>
          <a:stretch/>
        </p:blipFill>
        <p:spPr>
          <a:xfrm rot="5400000">
            <a:off x="9784987" y="4292840"/>
            <a:ext cx="1836000" cy="2628192"/>
          </a:xfrm>
          <a:prstGeom prst="rect">
            <a:avLst/>
          </a:prstGeom>
        </p:spPr>
      </p:pic>
      <p:sp>
        <p:nvSpPr>
          <p:cNvPr id="16" name="矩形 15">
            <a:extLst>
              <a:ext uri="{FF2B5EF4-FFF2-40B4-BE49-F238E27FC236}">
                <a16:creationId xmlns:a16="http://schemas.microsoft.com/office/drawing/2014/main" id="{90075F07-F1F3-4E18-A865-2CA9F5525318}"/>
              </a:ext>
            </a:extLst>
          </p:cNvPr>
          <p:cNvSpPr/>
          <p:nvPr/>
        </p:nvSpPr>
        <p:spPr>
          <a:xfrm>
            <a:off x="6172718" y="2550906"/>
            <a:ext cx="2659586" cy="192916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标题 3">
            <a:extLst>
              <a:ext uri="{FF2B5EF4-FFF2-40B4-BE49-F238E27FC236}">
                <a16:creationId xmlns:a16="http://schemas.microsoft.com/office/drawing/2014/main" id="{441BE62C-44E4-4B99-8D05-0668A1BF9468}"/>
              </a:ext>
            </a:extLst>
          </p:cNvPr>
          <p:cNvSpPr txBox="1">
            <a:spLocks/>
          </p:cNvSpPr>
          <p:nvPr/>
        </p:nvSpPr>
        <p:spPr>
          <a:xfrm>
            <a:off x="316547" y="116696"/>
            <a:ext cx="11558905" cy="576000"/>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dirty="0">
                <a:solidFill>
                  <a:srgbClr val="C00000"/>
                </a:solidFill>
                <a:latin typeface="Arial" panose="020B0604020202020204" pitchFamily="34" charset="0"/>
                <a:ea typeface="宋体" panose="02010600030101010101" pitchFamily="2" charset="-122"/>
                <a:cs typeface="Arial" panose="020B0604020202020204" pitchFamily="34" charset="0"/>
              </a:rPr>
              <a:t>瑞士自由电子激光分束系统谐振</a:t>
            </a:r>
            <a:r>
              <a:rPr lang="en-US" altLang="zh-CN" dirty="0">
                <a:solidFill>
                  <a:srgbClr val="C00000"/>
                </a:solidFill>
                <a:latin typeface="Arial" panose="020B0604020202020204" pitchFamily="34" charset="0"/>
                <a:ea typeface="宋体" panose="02010600030101010101" pitchFamily="2" charset="-122"/>
                <a:cs typeface="Arial" panose="020B0604020202020204" pitchFamily="34" charset="0"/>
              </a:rPr>
              <a:t>kicker</a:t>
            </a:r>
            <a:endParaRPr lang="zh-CN" altLang="en-US" dirty="0">
              <a:solidFill>
                <a:srgbClr val="C00000"/>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053017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CE2C4D1-E649-4291-88A3-F86E04F1303D}"/>
              </a:ext>
            </a:extLst>
          </p:cNvPr>
          <p:cNvPicPr/>
          <p:nvPr/>
        </p:nvPicPr>
        <p:blipFill rotWithShape="1">
          <a:blip r:embed="rId2">
            <a:extLst>
              <a:ext uri="{28A0092B-C50C-407E-A947-70E740481C1C}">
                <a14:useLocalDpi xmlns:a14="http://schemas.microsoft.com/office/drawing/2010/main" val="0"/>
              </a:ext>
            </a:extLst>
          </a:blip>
          <a:srcRect t="3559"/>
          <a:stretch/>
        </p:blipFill>
        <p:spPr bwMode="auto">
          <a:xfrm>
            <a:off x="551384" y="620688"/>
            <a:ext cx="3494405" cy="503301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2BFD5670-B110-4CC2-86F9-FD0D4FA9B2C4}"/>
                  </a:ext>
                </a:extLst>
              </p:cNvPr>
              <p:cNvSpPr txBox="1"/>
              <p:nvPr/>
            </p:nvSpPr>
            <p:spPr>
              <a:xfrm>
                <a:off x="4367808" y="620688"/>
                <a:ext cx="6336704" cy="2046651"/>
              </a:xfrm>
              <a:prstGeom prst="rect">
                <a:avLst/>
              </a:prstGeom>
              <a:noFill/>
            </p:spPr>
            <p:txBody>
              <a:bodyPr wrap="square" rtlCol="0">
                <a:spAutoFit/>
              </a:bodyPr>
              <a:lstStyle/>
              <a:p>
                <a:pPr algn="just">
                  <a:lnSpc>
                    <a:spcPct val="150000"/>
                  </a:lnSpc>
                </a:pPr>
                <a:r>
                  <a:rPr lang="zh-CN" altLang="en-US" sz="1200" dirty="0">
                    <a:latin typeface="Times New Roman" panose="02020603050405020304" pitchFamily="18" charset="0"/>
                    <a:cs typeface="Times New Roman" panose="02020603050405020304" pitchFamily="18" charset="0"/>
                  </a:rPr>
                  <a:t>由束流阻抗导致的束流功率损耗可以用损耗因子</a:t>
                </a:r>
                <a14:m>
                  <m:oMath xmlns:m="http://schemas.openxmlformats.org/officeDocument/2006/math">
                    <m:sSub>
                      <m:sSubPr>
                        <m:ctrlPr>
                          <a:rPr lang="en-US" altLang="zh-CN" sz="1200" i="1" smtClean="0">
                            <a:latin typeface="Cambria Math" panose="02040503050406030204" pitchFamily="18" charset="0"/>
                          </a:rPr>
                        </m:ctrlPr>
                      </m:sSubPr>
                      <m:e>
                        <m:r>
                          <m:rPr>
                            <m:sty m:val="p"/>
                          </m:rPr>
                          <a:rPr lang="en-US" altLang="zh-CN" sz="1200" i="1">
                            <a:latin typeface="Cambria Math" panose="02040503050406030204" pitchFamily="18" charset="0"/>
                          </a:rPr>
                          <m:t>k</m:t>
                        </m:r>
                      </m:e>
                      <m:sub>
                        <m:r>
                          <a:rPr lang="en-US" altLang="zh-CN" sz="1200" b="0" i="1" smtClean="0">
                            <a:latin typeface="Cambria Math" panose="02040503050406030204" pitchFamily="18" charset="0"/>
                          </a:rPr>
                          <m:t>𝑙𝑜𝑠𝑠</m:t>
                        </m:r>
                      </m:sub>
                    </m:sSub>
                  </m:oMath>
                </a14:m>
                <a:r>
                  <a:rPr lang="zh-CN" altLang="en-US" sz="1200" dirty="0">
                    <a:latin typeface="Times New Roman" panose="02020603050405020304" pitchFamily="18" charset="0"/>
                    <a:cs typeface="Times New Roman" panose="02020603050405020304" pitchFamily="18" charset="0"/>
                  </a:rPr>
                  <a:t>表征，对于一个包含有</a:t>
                </a:r>
                <a14:m>
                  <m:oMath xmlns:m="http://schemas.openxmlformats.org/officeDocument/2006/math">
                    <m:sSub>
                      <m:sSubPr>
                        <m:ctrlPr>
                          <a:rPr lang="en-US" altLang="zh-CN" sz="1200" i="1">
                            <a:latin typeface="Cambria Math" panose="02040503050406030204" pitchFamily="18" charset="0"/>
                          </a:rPr>
                        </m:ctrlPr>
                      </m:sSubPr>
                      <m:e>
                        <m:r>
                          <m:rPr>
                            <m:sty m:val="p"/>
                          </m:rPr>
                          <a:rPr lang="en-US" altLang="zh-CN" sz="1200" i="1" smtClean="0">
                            <a:latin typeface="Cambria Math" panose="02040503050406030204" pitchFamily="18" charset="0"/>
                          </a:rPr>
                          <m:t>N</m:t>
                        </m:r>
                      </m:e>
                      <m:sub>
                        <m:r>
                          <m:rPr>
                            <m:sty m:val="p"/>
                          </m:rPr>
                          <a:rPr lang="en-US" altLang="zh-CN" sz="1200" i="1">
                            <a:latin typeface="Cambria Math" panose="02040503050406030204" pitchFamily="18" charset="0"/>
                          </a:rPr>
                          <m:t>e</m:t>
                        </m:r>
                      </m:sub>
                    </m:sSub>
                  </m:oMath>
                </a14:m>
                <a:r>
                  <a:rPr lang="zh-CN" altLang="en-US" sz="1200" dirty="0">
                    <a:latin typeface="Times New Roman" panose="02020603050405020304" pitchFamily="18" charset="0"/>
                    <a:cs typeface="Times New Roman" panose="02020603050405020304" pitchFamily="18" charset="0"/>
                  </a:rPr>
                  <a:t>个电子的高斯分布的束团，其能量损耗为</a:t>
                </a:r>
                <a:endParaRPr lang="en-US" altLang="zh-CN" sz="1200" dirty="0">
                  <a:latin typeface="Times New Roman" panose="02020603050405020304" pitchFamily="18"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ea typeface="Cambria Math" panose="02040503050406030204" pitchFamily="18" charset="0"/>
                        </a:rPr>
                        <m:t>∆</m:t>
                      </m:r>
                      <m:r>
                        <m:rPr>
                          <m:sty m:val="p"/>
                        </m:rPr>
                        <a:rPr lang="en-US" altLang="zh-CN" sz="1200" i="1">
                          <a:latin typeface="Cambria Math" panose="02040503050406030204" pitchFamily="18" charset="0"/>
                          <a:ea typeface="Cambria Math" panose="02040503050406030204" pitchFamily="18" charset="0"/>
                        </a:rPr>
                        <m:t>E</m:t>
                      </m:r>
                      <m:r>
                        <a:rPr lang="en-US" altLang="zh-CN" sz="1200" b="0" i="1" smtClean="0">
                          <a:latin typeface="Cambria Math" panose="02040503050406030204" pitchFamily="18" charset="0"/>
                        </a:rPr>
                        <m:t>=</m:t>
                      </m:r>
                      <m:sSub>
                        <m:sSubPr>
                          <m:ctrlPr>
                            <a:rPr lang="en-US" altLang="zh-CN" sz="1200" i="1">
                              <a:latin typeface="Cambria Math" panose="02040503050406030204" pitchFamily="18" charset="0"/>
                            </a:rPr>
                          </m:ctrlPr>
                        </m:sSubPr>
                        <m:e>
                          <m:r>
                            <m:rPr>
                              <m:sty m:val="p"/>
                            </m:rPr>
                            <a:rPr lang="en-US" altLang="zh-CN" sz="1200" i="1">
                              <a:latin typeface="Cambria Math" panose="02040503050406030204" pitchFamily="18" charset="0"/>
                            </a:rPr>
                            <m:t>k</m:t>
                          </m:r>
                        </m:e>
                        <m:sub>
                          <m:r>
                            <a:rPr lang="en-US" altLang="zh-CN" sz="1200" i="1">
                              <a:latin typeface="Cambria Math" panose="02040503050406030204" pitchFamily="18" charset="0"/>
                            </a:rPr>
                            <m:t>𝑙𝑜𝑠𝑠</m:t>
                          </m:r>
                        </m:sub>
                      </m:sSub>
                      <m:sSup>
                        <m:sSupPr>
                          <m:ctrlPr>
                            <a:rPr lang="en-US" altLang="zh-CN" sz="1200" i="1" smtClean="0">
                              <a:latin typeface="Cambria Math" panose="02040503050406030204" pitchFamily="18" charset="0"/>
                            </a:rPr>
                          </m:ctrlPr>
                        </m:sSupPr>
                        <m:e>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𝑒</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𝑁</m:t>
                              </m:r>
                            </m:e>
                            <m:sub>
                              <m:r>
                                <a:rPr lang="en-US" altLang="zh-CN" sz="1200" b="0" i="1" smtClean="0">
                                  <a:latin typeface="Cambria Math" panose="02040503050406030204" pitchFamily="18" charset="0"/>
                                </a:rPr>
                                <m:t>𝑒</m:t>
                              </m:r>
                            </m:sub>
                          </m:sSub>
                          <m:r>
                            <a:rPr lang="en-US" altLang="zh-CN" sz="1200" b="0" i="1" smtClean="0">
                              <a:latin typeface="Cambria Math" panose="02040503050406030204" pitchFamily="18" charset="0"/>
                            </a:rPr>
                            <m:t>)</m:t>
                          </m:r>
                        </m:e>
                        <m:sup>
                          <m:r>
                            <a:rPr lang="en-US" altLang="zh-CN" sz="1200" b="0" i="1" smtClean="0">
                              <a:latin typeface="Cambria Math" panose="02040503050406030204" pitchFamily="18" charset="0"/>
                            </a:rPr>
                            <m:t>2</m:t>
                          </m:r>
                        </m:sup>
                      </m:sSup>
                    </m:oMath>
                  </m:oMathPara>
                </a14:m>
                <a:endParaRPr lang="en-US" altLang="zh-CN" sz="1200" dirty="0">
                  <a:latin typeface="Times New Roman" panose="02020603050405020304" pitchFamily="18" charset="0"/>
                  <a:cs typeface="Times New Roman" panose="02020603050405020304" pitchFamily="18" charset="0"/>
                </a:endParaRPr>
              </a:p>
              <a:p>
                <a:pPr algn="just">
                  <a:lnSpc>
                    <a:spcPct val="150000"/>
                  </a:lnSpc>
                </a:pPr>
                <a:r>
                  <a:rPr lang="zh-CN" altLang="en-US" sz="1200" dirty="0">
                    <a:latin typeface="Times New Roman" panose="02020603050405020304" pitchFamily="18" charset="0"/>
                    <a:cs typeface="Times New Roman" panose="02020603050405020304" pitchFamily="18" charset="0"/>
                  </a:rPr>
                  <a:t>多束团的功率损耗</a:t>
                </a:r>
                <a:endParaRPr lang="en-US" altLang="zh-CN" sz="1200" dirty="0">
                  <a:latin typeface="Times New Roman" panose="02020603050405020304" pitchFamily="18"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altLang="zh-CN" sz="1200" b="0" i="1" smtClean="0">
                              <a:solidFill>
                                <a:srgbClr val="FF0000"/>
                              </a:solidFill>
                              <a:latin typeface="Cambria Math" panose="02040503050406030204" pitchFamily="18" charset="0"/>
                            </a:rPr>
                          </m:ctrlPr>
                        </m:sSubPr>
                        <m:e>
                          <m:r>
                            <a:rPr lang="en-US" altLang="zh-CN" sz="1200" b="0" i="1" smtClean="0">
                              <a:solidFill>
                                <a:srgbClr val="FF0000"/>
                              </a:solidFill>
                              <a:latin typeface="Cambria Math" panose="02040503050406030204" pitchFamily="18" charset="0"/>
                            </a:rPr>
                            <m:t>𝑃</m:t>
                          </m:r>
                        </m:e>
                        <m:sub>
                          <m:r>
                            <a:rPr lang="en-US" altLang="zh-CN" sz="1200" b="0" i="1" smtClean="0">
                              <a:solidFill>
                                <a:srgbClr val="FF0000"/>
                              </a:solidFill>
                              <a:latin typeface="Cambria Math" panose="02040503050406030204" pitchFamily="18" charset="0"/>
                            </a:rPr>
                            <m:t>𝑙𝑜𝑠𝑠</m:t>
                          </m:r>
                        </m:sub>
                      </m:sSub>
                      <m:r>
                        <a:rPr lang="en-US" altLang="zh-CN" sz="1200" b="0" i="1" smtClean="0">
                          <a:solidFill>
                            <a:srgbClr val="FF0000"/>
                          </a:solidFill>
                          <a:latin typeface="Cambria Math" panose="02040503050406030204" pitchFamily="18" charset="0"/>
                        </a:rPr>
                        <m:t>=</m:t>
                      </m:r>
                      <m:f>
                        <m:fPr>
                          <m:ctrlPr>
                            <a:rPr lang="en-US" altLang="zh-CN" sz="1200" b="0" i="1" smtClean="0">
                              <a:solidFill>
                                <a:srgbClr val="FF0000"/>
                              </a:solidFill>
                              <a:latin typeface="Cambria Math" panose="02040503050406030204" pitchFamily="18" charset="0"/>
                            </a:rPr>
                          </m:ctrlPr>
                        </m:fPr>
                        <m:num>
                          <m:sSub>
                            <m:sSubPr>
                              <m:ctrlPr>
                                <a:rPr lang="en-US" altLang="zh-CN" sz="1200" i="1">
                                  <a:solidFill>
                                    <a:srgbClr val="FF0000"/>
                                  </a:solidFill>
                                  <a:latin typeface="Cambria Math" panose="02040503050406030204" pitchFamily="18" charset="0"/>
                                </a:rPr>
                              </m:ctrlPr>
                            </m:sSubPr>
                            <m:e>
                              <m:r>
                                <m:rPr>
                                  <m:sty m:val="p"/>
                                </m:rPr>
                                <a:rPr lang="en-US" altLang="zh-CN" sz="1200" i="1">
                                  <a:solidFill>
                                    <a:srgbClr val="FF0000"/>
                                  </a:solidFill>
                                  <a:latin typeface="Cambria Math" panose="02040503050406030204" pitchFamily="18" charset="0"/>
                                </a:rPr>
                                <m:t>k</m:t>
                              </m:r>
                            </m:e>
                            <m:sub>
                              <m:r>
                                <a:rPr lang="en-US" altLang="zh-CN" sz="1200" i="1">
                                  <a:solidFill>
                                    <a:srgbClr val="FF0000"/>
                                  </a:solidFill>
                                  <a:latin typeface="Cambria Math" panose="02040503050406030204" pitchFamily="18" charset="0"/>
                                </a:rPr>
                                <m:t>𝑙𝑜𝑠𝑠</m:t>
                              </m:r>
                            </m:sub>
                          </m:sSub>
                          <m:sSup>
                            <m:sSupPr>
                              <m:ctrlPr>
                                <a:rPr lang="en-US" altLang="zh-CN" sz="1200" i="1" smtClean="0">
                                  <a:solidFill>
                                    <a:srgbClr val="FF0000"/>
                                  </a:solidFill>
                                  <a:latin typeface="Cambria Math" panose="02040503050406030204" pitchFamily="18" charset="0"/>
                                </a:rPr>
                              </m:ctrlPr>
                            </m:sSupPr>
                            <m:e>
                              <m:r>
                                <a:rPr lang="en-US" altLang="zh-CN" sz="1200" b="0" i="1" smtClean="0">
                                  <a:solidFill>
                                    <a:srgbClr val="FF0000"/>
                                  </a:solidFill>
                                  <a:latin typeface="Cambria Math" panose="02040503050406030204" pitchFamily="18" charset="0"/>
                                </a:rPr>
                                <m:t>𝐼</m:t>
                              </m:r>
                            </m:e>
                            <m:sup>
                              <m:r>
                                <a:rPr lang="en-US" altLang="zh-CN" sz="1200" b="0" i="1" smtClean="0">
                                  <a:solidFill>
                                    <a:srgbClr val="FF0000"/>
                                  </a:solidFill>
                                  <a:latin typeface="Cambria Math" panose="02040503050406030204" pitchFamily="18" charset="0"/>
                                </a:rPr>
                                <m:t>2</m:t>
                              </m:r>
                            </m:sup>
                          </m:sSup>
                        </m:num>
                        <m:den>
                          <m:r>
                            <a:rPr lang="en-US" altLang="zh-CN" sz="1200" b="0" i="1" smtClean="0">
                              <a:solidFill>
                                <a:srgbClr val="FF0000"/>
                              </a:solidFill>
                              <a:latin typeface="Cambria Math" panose="02040503050406030204" pitchFamily="18" charset="0"/>
                            </a:rPr>
                            <m:t>𝑀𝑓</m:t>
                          </m:r>
                        </m:den>
                      </m:f>
                    </m:oMath>
                  </m:oMathPara>
                </a14:m>
                <a:endParaRPr lang="en-US" altLang="zh-CN" sz="1200" dirty="0">
                  <a:latin typeface="Times New Roman" panose="02020603050405020304" pitchFamily="18" charset="0"/>
                  <a:cs typeface="Times New Roman" panose="02020603050405020304" pitchFamily="18" charset="0"/>
                </a:endParaRPr>
              </a:p>
              <a:p>
                <a:pPr algn="just">
                  <a:lnSpc>
                    <a:spcPct val="150000"/>
                  </a:lnSpc>
                </a:pPr>
                <a:r>
                  <a:rPr lang="zh-CN" altLang="en-US" sz="1200" dirty="0">
                    <a:latin typeface="Times New Roman" panose="02020603050405020304" pitchFamily="18" charset="0"/>
                    <a:cs typeface="Times New Roman" panose="02020603050405020304" pitchFamily="18" charset="0"/>
                  </a:rPr>
                  <a:t>其中，𝐼为束流流强，𝑀为束团数，𝑓为回旋频率。</a:t>
                </a:r>
                <a:endParaRPr lang="en-US" altLang="zh-CN" sz="1200" dirty="0">
                  <a:latin typeface="Times New Roman" panose="02020603050405020304" pitchFamily="18" charset="0"/>
                  <a:cs typeface="Times New Roman" panose="02020603050405020304" pitchFamily="18" charset="0"/>
                </a:endParaRPr>
              </a:p>
            </p:txBody>
          </p:sp>
        </mc:Choice>
        <mc:Fallback xmlns="">
          <p:sp>
            <p:nvSpPr>
              <p:cNvPr id="19" name="文本框 18">
                <a:extLst>
                  <a:ext uri="{FF2B5EF4-FFF2-40B4-BE49-F238E27FC236}">
                    <a16:creationId xmlns:a16="http://schemas.microsoft.com/office/drawing/2014/main" id="{2BFD5670-B110-4CC2-86F9-FD0D4FA9B2C4}"/>
                  </a:ext>
                </a:extLst>
              </p:cNvPr>
              <p:cNvSpPr txBox="1">
                <a:spLocks noRot="1" noChangeAspect="1" noMove="1" noResize="1" noEditPoints="1" noAdjustHandles="1" noChangeArrowheads="1" noChangeShapeType="1" noTextEdit="1"/>
              </p:cNvSpPr>
              <p:nvPr/>
            </p:nvSpPr>
            <p:spPr>
              <a:xfrm>
                <a:off x="4367808" y="620688"/>
                <a:ext cx="6336704" cy="2046651"/>
              </a:xfrm>
              <a:prstGeom prst="rect">
                <a:avLst/>
              </a:prstGeom>
              <a:blipFill>
                <a:blip r:embed="rId3"/>
                <a:stretch>
                  <a:fillRect l="-96" b="-14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52555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97100" y="142852"/>
            <a:ext cx="11032938" cy="725470"/>
          </a:xfrm>
        </p:spPr>
        <p:txBody>
          <a:bodyPr>
            <a:normAutofit/>
          </a:bodyPr>
          <a:lstStyle/>
          <a:p>
            <a:pPr algn="ctr"/>
            <a:r>
              <a:rPr lang="zh-CN" altLang="en-US" sz="4000" dirty="0">
                <a:solidFill>
                  <a:srgbClr val="C00000"/>
                </a:solidFill>
                <a:latin typeface="Arial" panose="020B0604020202020204" pitchFamily="34" charset="0"/>
                <a:ea typeface="+mj-ea"/>
                <a:cs typeface="Arial" panose="020B0604020202020204" pitchFamily="34" charset="0"/>
              </a:rPr>
              <a:t>研究背景：静电</a:t>
            </a:r>
            <a:r>
              <a:rPr lang="en-US" altLang="zh-CN" sz="4000" dirty="0">
                <a:solidFill>
                  <a:srgbClr val="C00000"/>
                </a:solidFill>
                <a:latin typeface="Arial" panose="020B0604020202020204" pitchFamily="34" charset="0"/>
                <a:ea typeface="+mj-ea"/>
                <a:cs typeface="Arial" panose="020B0604020202020204" pitchFamily="34" charset="0"/>
              </a:rPr>
              <a:t>-</a:t>
            </a:r>
            <a:r>
              <a:rPr lang="zh-CN" altLang="en-US" sz="4000" dirty="0">
                <a:solidFill>
                  <a:srgbClr val="C00000"/>
                </a:solidFill>
                <a:latin typeface="Arial" panose="020B0604020202020204" pitchFamily="34" charset="0"/>
                <a:ea typeface="+mj-ea"/>
                <a:cs typeface="Arial" panose="020B0604020202020204" pitchFamily="34" charset="0"/>
              </a:rPr>
              <a:t>磁场组合分离器方案（</a:t>
            </a:r>
            <a:r>
              <a:rPr lang="en-US" altLang="zh-CN" sz="4000" dirty="0">
                <a:solidFill>
                  <a:srgbClr val="C00000"/>
                </a:solidFill>
                <a:latin typeface="Arial" panose="020B0604020202020204" pitchFamily="34" charset="0"/>
                <a:ea typeface="+mj-ea"/>
                <a:cs typeface="Arial" panose="020B0604020202020204" pitchFamily="34" charset="0"/>
              </a:rPr>
              <a:t>TDR</a:t>
            </a:r>
            <a:r>
              <a:rPr lang="zh-CN" altLang="en-US" sz="4000" dirty="0">
                <a:solidFill>
                  <a:srgbClr val="C00000"/>
                </a:solidFill>
                <a:latin typeface="Arial" panose="020B0604020202020204" pitchFamily="34" charset="0"/>
                <a:ea typeface="+mj-ea"/>
                <a:cs typeface="Arial" panose="020B0604020202020204" pitchFamily="34" charset="0"/>
              </a:rPr>
              <a:t>）</a:t>
            </a:r>
          </a:p>
        </p:txBody>
      </p:sp>
      <p:grpSp>
        <p:nvGrpSpPr>
          <p:cNvPr id="18" name="组合 17">
            <a:extLst>
              <a:ext uri="{FF2B5EF4-FFF2-40B4-BE49-F238E27FC236}">
                <a16:creationId xmlns:a16="http://schemas.microsoft.com/office/drawing/2014/main" id="{D3B4A17F-3D78-40C6-A550-F6EFA13C247B}"/>
              </a:ext>
            </a:extLst>
          </p:cNvPr>
          <p:cNvGrpSpPr>
            <a:grpSpLocks noChangeAspect="1"/>
          </p:cNvGrpSpPr>
          <p:nvPr/>
        </p:nvGrpSpPr>
        <p:grpSpPr>
          <a:xfrm>
            <a:off x="7032104" y="1124744"/>
            <a:ext cx="5030667" cy="2190848"/>
            <a:chOff x="3626966" y="2455362"/>
            <a:chExt cx="4588079" cy="1972693"/>
          </a:xfrm>
        </p:grpSpPr>
        <p:pic>
          <p:nvPicPr>
            <p:cNvPr id="19" name="图片 18">
              <a:extLst>
                <a:ext uri="{FF2B5EF4-FFF2-40B4-BE49-F238E27FC236}">
                  <a16:creationId xmlns:a16="http://schemas.microsoft.com/office/drawing/2014/main" id="{C09DDBBB-8FC8-422A-997D-937A9A9FD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6966" y="2455362"/>
              <a:ext cx="4588079" cy="1972693"/>
            </a:xfrm>
            <a:prstGeom prst="rect">
              <a:avLst/>
            </a:prstGeom>
          </p:spPr>
        </p:pic>
        <p:sp>
          <p:nvSpPr>
            <p:cNvPr id="20" name="矩形: 圆角 19">
              <a:extLst>
                <a:ext uri="{FF2B5EF4-FFF2-40B4-BE49-F238E27FC236}">
                  <a16:creationId xmlns:a16="http://schemas.microsoft.com/office/drawing/2014/main" id="{EE3362A0-E92D-445E-9895-3218720F328E}"/>
                </a:ext>
              </a:extLst>
            </p:cNvPr>
            <p:cNvSpPr/>
            <p:nvPr/>
          </p:nvSpPr>
          <p:spPr>
            <a:xfrm>
              <a:off x="4705328" y="2715869"/>
              <a:ext cx="279941" cy="180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矩形: 圆角 20">
              <a:extLst>
                <a:ext uri="{FF2B5EF4-FFF2-40B4-BE49-F238E27FC236}">
                  <a16:creationId xmlns:a16="http://schemas.microsoft.com/office/drawing/2014/main" id="{FCD6AB41-FF21-4711-861B-B8ED77D7DE98}"/>
                </a:ext>
              </a:extLst>
            </p:cNvPr>
            <p:cNvSpPr/>
            <p:nvPr/>
          </p:nvSpPr>
          <p:spPr>
            <a:xfrm>
              <a:off x="4727848" y="4141590"/>
              <a:ext cx="279941" cy="180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矩形: 圆角 21">
              <a:extLst>
                <a:ext uri="{FF2B5EF4-FFF2-40B4-BE49-F238E27FC236}">
                  <a16:creationId xmlns:a16="http://schemas.microsoft.com/office/drawing/2014/main" id="{7B34E5E3-56AD-4FD6-A955-AE3C8DB701E6}"/>
                </a:ext>
              </a:extLst>
            </p:cNvPr>
            <p:cNvSpPr/>
            <p:nvPr/>
          </p:nvSpPr>
          <p:spPr>
            <a:xfrm>
              <a:off x="5630915" y="3725341"/>
              <a:ext cx="540000" cy="396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23" name="图片 22">
            <a:extLst>
              <a:ext uri="{FF2B5EF4-FFF2-40B4-BE49-F238E27FC236}">
                <a16:creationId xmlns:a16="http://schemas.microsoft.com/office/drawing/2014/main" id="{EE0D07B5-1C60-405C-9CCC-2ED8FED37E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584" y="1111723"/>
            <a:ext cx="2693361" cy="2478391"/>
          </a:xfrm>
          <a:prstGeom prst="rect">
            <a:avLst/>
          </a:prstGeom>
          <a:noFill/>
        </p:spPr>
      </p:pic>
      <p:sp>
        <p:nvSpPr>
          <p:cNvPr id="43" name="灯片编号占位符 1">
            <a:extLst>
              <a:ext uri="{FF2B5EF4-FFF2-40B4-BE49-F238E27FC236}">
                <a16:creationId xmlns:a16="http://schemas.microsoft.com/office/drawing/2014/main" id="{3CFF4BB2-F975-4379-930A-AA2746127D72}"/>
              </a:ext>
            </a:extLst>
          </p:cNvPr>
          <p:cNvSpPr>
            <a:spLocks noGrp="1"/>
          </p:cNvSpPr>
          <p:nvPr>
            <p:ph type="sldNum" sz="quarter" idx="12"/>
          </p:nvPr>
        </p:nvSpPr>
        <p:spPr>
          <a:xfrm>
            <a:off x="8640000" y="6407992"/>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4</a:t>
            </a:fld>
            <a:endParaRPr lang="zh-CN" altLang="en-US" dirty="0">
              <a:solidFill>
                <a:schemeClr val="tx1"/>
              </a:solidFill>
              <a:latin typeface="Times New Roman" panose="02020603050405020304" pitchFamily="18" charset="0"/>
              <a:ea typeface="宋体" panose="02010600030101010101" pitchFamily="2" charset="-122"/>
            </a:endParaRPr>
          </a:p>
        </p:txBody>
      </p:sp>
      <p:graphicFrame>
        <p:nvGraphicFramePr>
          <p:cNvPr id="45" name="表格 44">
            <a:extLst>
              <a:ext uri="{FF2B5EF4-FFF2-40B4-BE49-F238E27FC236}">
                <a16:creationId xmlns:a16="http://schemas.microsoft.com/office/drawing/2014/main" id="{AB380D5D-19F4-4E64-B6C2-4DA904254609}"/>
              </a:ext>
            </a:extLst>
          </p:cNvPr>
          <p:cNvGraphicFramePr>
            <a:graphicFrameLocks noGrp="1"/>
          </p:cNvGraphicFramePr>
          <p:nvPr>
            <p:extLst>
              <p:ext uri="{D42A27DB-BD31-4B8C-83A1-F6EECF244321}">
                <p14:modId xmlns:p14="http://schemas.microsoft.com/office/powerpoint/2010/main" val="1687900752"/>
              </p:ext>
            </p:extLst>
          </p:nvPr>
        </p:nvGraphicFramePr>
        <p:xfrm>
          <a:off x="331584" y="4542220"/>
          <a:ext cx="3960000" cy="2160000"/>
        </p:xfrm>
        <a:graphic>
          <a:graphicData uri="http://schemas.openxmlformats.org/drawingml/2006/table">
            <a:tbl>
              <a:tblPr firstRow="1" bandRow="1">
                <a:tableStyleId>{5C22544A-7EE6-4342-B048-85BDC9FD1C3A}</a:tableStyleId>
              </a:tblPr>
              <a:tblGrid>
                <a:gridCol w="2628000">
                  <a:extLst>
                    <a:ext uri="{9D8B030D-6E8A-4147-A177-3AD203B41FA5}">
                      <a16:colId xmlns:a16="http://schemas.microsoft.com/office/drawing/2014/main" val="2919150998"/>
                    </a:ext>
                  </a:extLst>
                </a:gridCol>
                <a:gridCol w="1332000">
                  <a:extLst>
                    <a:ext uri="{9D8B030D-6E8A-4147-A177-3AD203B41FA5}">
                      <a16:colId xmlns:a16="http://schemas.microsoft.com/office/drawing/2014/main" val="1296769343"/>
                    </a:ext>
                  </a:extLst>
                </a:gridCol>
              </a:tblGrid>
              <a:tr h="216000">
                <a:tc>
                  <a:txBody>
                    <a:bodyPr/>
                    <a:lstStyle/>
                    <a:p>
                      <a:pPr algn="ctr" fontAlgn="ctr"/>
                      <a:r>
                        <a:rPr lang="en-US" altLang="zh-CN" sz="1200" b="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Separator length</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sz="1200" b="0" u="none" strike="noStrike" kern="12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4.5m</a:t>
                      </a:r>
                    </a:p>
                  </a:txBody>
                  <a:tcPr marL="9525" marR="9525" marT="9525" marB="0" anchor="ctr"/>
                </a:tc>
                <a:extLst>
                  <a:ext uri="{0D108BD9-81ED-4DB2-BD59-A6C34878D82A}">
                    <a16:rowId xmlns:a16="http://schemas.microsoft.com/office/drawing/2014/main" val="273239856"/>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Inner diameter of separator tank</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altLang="zh-CN" sz="1200" b="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380mm</a:t>
                      </a:r>
                      <a:endParaRPr lang="en-US" sz="12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81583580"/>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Electrode length</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sz="1200" b="0" u="none" strike="noStrike"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4.0m</a:t>
                      </a:r>
                    </a:p>
                  </a:txBody>
                  <a:tcPr marL="9525" marR="9525" marT="9525" marB="0" anchor="ctr"/>
                </a:tc>
                <a:extLst>
                  <a:ext uri="{0D108BD9-81ED-4DB2-BD59-A6C34878D82A}">
                    <a16:rowId xmlns:a16="http://schemas.microsoft.com/office/drawing/2014/main" val="1915385501"/>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Electrode width</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180mm</a:t>
                      </a:r>
                      <a:endParaRPr lang="en-US" sz="12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366243006"/>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Nominal gap</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75mm</a:t>
                      </a:r>
                      <a:endParaRPr lang="en-US" altLang="zh-CN" sz="12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648777356"/>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Maximum operating field strength</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1200" b="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2MV/m</a:t>
                      </a:r>
                      <a:endParaRPr lang="en-US" sz="12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4189543984"/>
                  </a:ext>
                </a:extLst>
              </a:tr>
              <a:tr h="216000">
                <a:tc>
                  <a:txBody>
                    <a:bodyPr/>
                    <a:lstStyle/>
                    <a:p>
                      <a:pPr algn="ctr" fontAlgn="ctr"/>
                      <a:r>
                        <a:rPr lang="en-US" altLang="zh-CN" sz="1200" u="none" strike="noStrike" baseline="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Maximum operating voltage</a:t>
                      </a:r>
                      <a:endParaRPr lang="zh-CN" altLang="en-US" sz="1200" b="0" i="0" u="none" strike="noStrike" baseline="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±75kV </a:t>
                      </a:r>
                      <a:endParaRPr lang="en-US" altLang="zh-CN" sz="1200" b="0"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495440369"/>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Maximum conditioning voltage</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altLang="zh-CN" sz="1200" b="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±135kV </a:t>
                      </a:r>
                      <a:endParaRPr lang="en-US" sz="12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4131113736"/>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Good field </a:t>
                      </a:r>
                      <a:r>
                        <a:rPr lang="en-US" altLang="zh-CN" sz="1200" u="none" strike="noStrik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region (0.5‰ limit)</a:t>
                      </a:r>
                      <a:endParaRPr lang="zh-CN" altLang="en-US" sz="1200" u="none" strike="noStrik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u="none" strike="noStrike"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a:t>
                      </a:r>
                      <a:r>
                        <a:rPr lang="en-US" altLang="ko-KR" sz="1200" b="0" u="none" strike="noStrike"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mm</a:t>
                      </a:r>
                      <a:r>
                        <a:rPr lang="en-US" altLang="zh-CN" sz="1200" b="0" u="none" strike="noStrike"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a:t>
                      </a:r>
                      <a:r>
                        <a:rPr lang="en-US" altLang="ko-KR" sz="1200" b="0" u="none" strike="noStrike"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ko-KR" altLang="en-US" sz="1200" b="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3293312218"/>
                  </a:ext>
                </a:extLst>
              </a:tr>
              <a:tr h="216000">
                <a:tc>
                  <a:txBody>
                    <a:bodyPr/>
                    <a:lstStyle/>
                    <a:p>
                      <a:pPr algn="ctr" fontAlgn="ctr"/>
                      <a:r>
                        <a:rPr lang="en-US" altLang="zh-CN" sz="12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Nominal vacuum pressure</a:t>
                      </a:r>
                      <a:endParaRPr lang="zh-CN" altLang="en-US" sz="12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r>
                        <a:rPr lang="en-US" sz="1200" b="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200" b="0" u="none" strike="noStrike"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a:t>
                      </a:r>
                      <a:r>
                        <a:rPr lang="en-US" altLang="zh-CN" sz="1200" b="0" u="none" strike="noStrike"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altLang="zh-CN" sz="1200" b="0" kern="1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a:t>
                      </a:r>
                      <a:r>
                        <a:rPr lang="en-US" altLang="zh-CN" sz="1200" b="0" kern="1200" baseline="300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a:t>
                      </a:r>
                      <a:r>
                        <a:rPr lang="en-US" sz="1200" b="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Pa</a:t>
                      </a:r>
                      <a:endParaRPr lang="en-US" sz="12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611566625"/>
                  </a:ext>
                </a:extLst>
              </a:tr>
            </a:tbl>
          </a:graphicData>
        </a:graphic>
      </p:graphicFrame>
      <mc:AlternateContent xmlns:mc="http://schemas.openxmlformats.org/markup-compatibility/2006">
        <mc:Choice xmlns:a14="http://schemas.microsoft.com/office/drawing/2010/main" Requires="a14">
          <p:graphicFrame>
            <p:nvGraphicFramePr>
              <p:cNvPr id="49" name="表格 48">
                <a:extLst>
                  <a:ext uri="{FF2B5EF4-FFF2-40B4-BE49-F238E27FC236}">
                    <a16:creationId xmlns:a16="http://schemas.microsoft.com/office/drawing/2014/main" id="{B5A7D1E4-FCE2-41E1-AC91-6ADB41F82511}"/>
                  </a:ext>
                </a:extLst>
              </p:cNvPr>
              <p:cNvGraphicFramePr>
                <a:graphicFrameLocks noGrp="1"/>
              </p:cNvGraphicFramePr>
              <p:nvPr>
                <p:extLst>
                  <p:ext uri="{D42A27DB-BD31-4B8C-83A1-F6EECF244321}">
                    <p14:modId xmlns:p14="http://schemas.microsoft.com/office/powerpoint/2010/main" val="1028269901"/>
                  </p:ext>
                </p:extLst>
              </p:nvPr>
            </p:nvGraphicFramePr>
            <p:xfrm>
              <a:off x="4980039" y="3367160"/>
              <a:ext cx="6629942" cy="1646016"/>
            </p:xfrm>
            <a:graphic>
              <a:graphicData uri="http://schemas.openxmlformats.org/drawingml/2006/table">
                <a:tbl>
                  <a:tblPr/>
                  <a:tblGrid>
                    <a:gridCol w="1604198">
                      <a:extLst>
                        <a:ext uri="{9D8B030D-6E8A-4147-A177-3AD203B41FA5}">
                          <a16:colId xmlns:a16="http://schemas.microsoft.com/office/drawing/2014/main" val="20000"/>
                        </a:ext>
                      </a:extLst>
                    </a:gridCol>
                    <a:gridCol w="799670">
                      <a:extLst>
                        <a:ext uri="{9D8B030D-6E8A-4147-A177-3AD203B41FA5}">
                          <a16:colId xmlns:a16="http://schemas.microsoft.com/office/drawing/2014/main" val="20001"/>
                        </a:ext>
                      </a:extLst>
                    </a:gridCol>
                    <a:gridCol w="1057220">
                      <a:extLst>
                        <a:ext uri="{9D8B030D-6E8A-4147-A177-3AD203B41FA5}">
                          <a16:colId xmlns:a16="http://schemas.microsoft.com/office/drawing/2014/main" val="20002"/>
                        </a:ext>
                      </a:extLst>
                    </a:gridCol>
                    <a:gridCol w="1057220">
                      <a:extLst>
                        <a:ext uri="{9D8B030D-6E8A-4147-A177-3AD203B41FA5}">
                          <a16:colId xmlns:a16="http://schemas.microsoft.com/office/drawing/2014/main" val="20003"/>
                        </a:ext>
                      </a:extLst>
                    </a:gridCol>
                    <a:gridCol w="1055817">
                      <a:extLst>
                        <a:ext uri="{9D8B030D-6E8A-4147-A177-3AD203B41FA5}">
                          <a16:colId xmlns:a16="http://schemas.microsoft.com/office/drawing/2014/main" val="20004"/>
                        </a:ext>
                      </a:extLst>
                    </a:gridCol>
                    <a:gridCol w="1055817">
                      <a:extLst>
                        <a:ext uri="{9D8B030D-6E8A-4147-A177-3AD203B41FA5}">
                          <a16:colId xmlns:a16="http://schemas.microsoft.com/office/drawing/2014/main" val="2825345298"/>
                        </a:ext>
                      </a:extLst>
                    </a:gridCol>
                  </a:tblGrid>
                  <a:tr h="252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 </a:t>
                          </a:r>
                          <a:endParaRPr kumimoji="0" lang="zh-CN" altLang="en-US" sz="1200" b="1"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rPr>
                            <a:t>Higgs-30MW</a:t>
                          </a:r>
                          <a:endParaRPr kumimoji="0" lang="zh-CN" altLang="en-US"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rgbClr val="000000"/>
                            </a:solidFill>
                            <a:effectLst/>
                            <a:latin typeface="Calibri" charset="0"/>
                            <a:ea typeface="宋体" charset="0"/>
                            <a:cs typeface="宋体"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rPr>
                            <a:t>Z-30MW</a:t>
                          </a:r>
                          <a:endParaRPr kumimoji="0" lang="zh-CN" altLang="en-US"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rgbClr val="000000"/>
                            </a:solidFill>
                            <a:effectLst/>
                            <a:latin typeface="Calibri" charset="0"/>
                            <a:ea typeface="宋体" charset="0"/>
                            <a:cs typeface="宋体"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rPr>
                            <a:t>LEP</a:t>
                          </a:r>
                          <a:endParaRPr kumimoji="0" lang="zh-CN" altLang="en-US"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52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ZL&amp;BB</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ZL&amp;BB</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52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Beam current [mA]</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16.7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16.7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803.5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803.5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5.5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429703452"/>
                      </a:ext>
                    </a:extLst>
                  </a:tr>
                  <a:tr h="252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Bunch length [mm]</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3.0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4.1</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6.0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8.7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20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52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14:m>
                            <m:oMath xmlns:m="http://schemas.openxmlformats.org/officeDocument/2006/math">
                              <m:sSub>
                                <m:sSubPr>
                                  <m:ctrlPr>
                                    <a:rPr kumimoji="0" lang="en-US" altLang="zh-CN" sz="1200" b="0" i="1" u="none" strike="noStrike" cap="none" normalizeH="0" baseline="0" dirty="0" smtClean="0">
                                      <a:ln>
                                        <a:noFill/>
                                      </a:ln>
                                      <a:solidFill>
                                        <a:schemeClr val="tx1"/>
                                      </a:solidFill>
                                      <a:effectLst/>
                                      <a:latin typeface="Cambria Math" panose="02040503050406030204" pitchFamily="18" charset="0"/>
                                      <a:ea typeface="宋体" charset="0"/>
                                    </a:rPr>
                                  </m:ctrlPr>
                                </m:sSubPr>
                                <m:e>
                                  <m:r>
                                    <m:rPr>
                                      <m:sty m:val="p"/>
                                    </m:rPr>
                                    <a:rPr kumimoji="0" lang="en-US" altLang="zh-CN" sz="1200" b="0" i="1" u="none" strike="noStrike" cap="none" normalizeH="0" baseline="0" dirty="0" smtClean="0">
                                      <a:ln>
                                        <a:noFill/>
                                      </a:ln>
                                      <a:solidFill>
                                        <a:schemeClr val="tx1"/>
                                      </a:solidFill>
                                      <a:effectLst/>
                                      <a:latin typeface="Cambria Math" panose="02040503050406030204" pitchFamily="18" charset="0"/>
                                      <a:ea typeface="宋体" charset="0"/>
                                    </a:rPr>
                                    <m:t>k</m:t>
                                  </m:r>
                                </m:e>
                                <m:sub>
                                  <m:r>
                                    <m:rPr>
                                      <m:sty m:val="p"/>
                                    </m:rPr>
                                    <a:rPr kumimoji="0" lang="en-US" altLang="zh-CN" sz="1200" b="0" i="1" u="none" strike="noStrike" cap="none" normalizeH="0" baseline="0" dirty="0" smtClean="0">
                                      <a:ln>
                                        <a:noFill/>
                                      </a:ln>
                                      <a:solidFill>
                                        <a:schemeClr val="tx1"/>
                                      </a:solidFill>
                                      <a:effectLst/>
                                      <a:latin typeface="Cambria Math" panose="02040503050406030204" pitchFamily="18" charset="0"/>
                                      <a:ea typeface="宋体" charset="0"/>
                                    </a:rPr>
                                    <m:t>loss</m:t>
                                  </m:r>
                                </m:sub>
                              </m:sSub>
                            </m:oMath>
                          </a14:m>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 [V/</a:t>
                          </a:r>
                          <a:r>
                            <a:rPr kumimoji="0" lang="en-US" altLang="zh-CN" sz="1200" b="0" i="0" u="none" strike="noStrike" cap="none" normalizeH="0" baseline="0" dirty="0" err="1">
                              <a:ln>
                                <a:noFill/>
                              </a:ln>
                              <a:solidFill>
                                <a:schemeClr val="tx1"/>
                              </a:solidFill>
                              <a:effectLst/>
                              <a:latin typeface="Times New Roman" panose="02020603050405020304" pitchFamily="18" charset="0"/>
                              <a:ea typeface="宋体" charset="0"/>
                              <a:cs typeface="Times New Roman" panose="02020603050405020304" pitchFamily="18" charset="0"/>
                            </a:rPr>
                            <a:t>pC</a:t>
                          </a: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1.4</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0.8</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0.4</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52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14:m>
                            <m:oMath xmlns:m="http://schemas.openxmlformats.org/officeDocument/2006/math">
                              <m:sSub>
                                <m:sSubPr>
                                  <m:ctrlPr>
                                    <a:rPr kumimoji="0" lang="en-US" altLang="zh-CN" sz="1200" b="0" i="1" u="none" strike="noStrike" cap="none" normalizeH="0" baseline="0" smtClean="0">
                                      <a:ln>
                                        <a:noFill/>
                                      </a:ln>
                                      <a:solidFill>
                                        <a:schemeClr val="tx1"/>
                                      </a:solidFill>
                                      <a:effectLst/>
                                      <a:latin typeface="Cambria Math" panose="02040503050406030204" pitchFamily="18" charset="0"/>
                                      <a:ea typeface="宋体" charset="0"/>
                                    </a:rPr>
                                  </m:ctrlPr>
                                </m:sSubPr>
                                <m:e>
                                  <m:r>
                                    <m:rPr>
                                      <m:sty m:val="p"/>
                                    </m:rPr>
                                    <a:rPr kumimoji="0" lang="en-US" altLang="zh-CN" sz="1200" b="0" i="0" u="none" strike="noStrike" cap="none" normalizeH="0" baseline="0" smtClean="0">
                                      <a:ln>
                                        <a:noFill/>
                                      </a:ln>
                                      <a:solidFill>
                                        <a:schemeClr val="tx1"/>
                                      </a:solidFill>
                                      <a:effectLst/>
                                      <a:latin typeface="Cambria Math" panose="02040503050406030204" pitchFamily="18" charset="0"/>
                                      <a:ea typeface="宋体" charset="0"/>
                                    </a:rPr>
                                    <m:t>P</m:t>
                                  </m:r>
                                </m:e>
                                <m:sub>
                                  <m:r>
                                    <m:rPr>
                                      <m:sty m:val="p"/>
                                    </m:rPr>
                                    <a:rPr kumimoji="0" lang="en-US" altLang="zh-CN" sz="1200" b="0" i="0" u="none" strike="noStrike" cap="none" normalizeH="0" baseline="0" smtClean="0">
                                      <a:ln>
                                        <a:noFill/>
                                      </a:ln>
                                      <a:solidFill>
                                        <a:schemeClr val="tx1"/>
                                      </a:solidFill>
                                      <a:effectLst/>
                                      <a:latin typeface="Cambria Math" panose="02040503050406030204" pitchFamily="18" charset="0"/>
                                      <a:ea typeface="宋体" charset="0"/>
                                    </a:rPr>
                                    <m:t>loss</m:t>
                                  </m:r>
                                  <m:r>
                                    <a:rPr kumimoji="0" lang="en-US" altLang="zh-CN" sz="1200" b="0" i="0" u="none" strike="noStrike" cap="none" normalizeH="0" baseline="0" smtClean="0">
                                      <a:ln>
                                        <a:noFill/>
                                      </a:ln>
                                      <a:solidFill>
                                        <a:schemeClr val="tx1"/>
                                      </a:solidFill>
                                      <a:effectLst/>
                                      <a:latin typeface="Cambria Math" panose="02040503050406030204" pitchFamily="18" charset="0"/>
                                      <a:ea typeface="宋体" charset="0"/>
                                    </a:rPr>
                                    <m:t> </m:t>
                                  </m:r>
                                </m:sub>
                              </m:sSub>
                            </m:oMath>
                          </a14:m>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[W]</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590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486</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rPr>
                            <a:t>18045</a:t>
                          </a:r>
                          <a:endParaRPr kumimoji="0" lang="zh-CN" altLang="en-US"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rPr>
                            <a:t>14436</a:t>
                          </a:r>
                          <a:endParaRPr kumimoji="0" lang="zh-CN" altLang="en-US"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575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mc:Choice>
        <mc:Fallback>
          <p:graphicFrame>
            <p:nvGraphicFramePr>
              <p:cNvPr id="49" name="表格 48">
                <a:extLst>
                  <a:ext uri="{FF2B5EF4-FFF2-40B4-BE49-F238E27FC236}">
                    <a16:creationId xmlns:a16="http://schemas.microsoft.com/office/drawing/2014/main" id="{B5A7D1E4-FCE2-41E1-AC91-6ADB41F82511}"/>
                  </a:ext>
                </a:extLst>
              </p:cNvPr>
              <p:cNvGraphicFramePr>
                <a:graphicFrameLocks noGrp="1"/>
              </p:cNvGraphicFramePr>
              <p:nvPr>
                <p:extLst>
                  <p:ext uri="{D42A27DB-BD31-4B8C-83A1-F6EECF244321}">
                    <p14:modId xmlns:p14="http://schemas.microsoft.com/office/powerpoint/2010/main" val="1028269901"/>
                  </p:ext>
                </p:extLst>
              </p:nvPr>
            </p:nvGraphicFramePr>
            <p:xfrm>
              <a:off x="4980039" y="3367160"/>
              <a:ext cx="6629942" cy="1646016"/>
            </p:xfrm>
            <a:graphic>
              <a:graphicData uri="http://schemas.openxmlformats.org/drawingml/2006/table">
                <a:tbl>
                  <a:tblPr/>
                  <a:tblGrid>
                    <a:gridCol w="1604198">
                      <a:extLst>
                        <a:ext uri="{9D8B030D-6E8A-4147-A177-3AD203B41FA5}">
                          <a16:colId xmlns:a16="http://schemas.microsoft.com/office/drawing/2014/main" val="20000"/>
                        </a:ext>
                      </a:extLst>
                    </a:gridCol>
                    <a:gridCol w="799670">
                      <a:extLst>
                        <a:ext uri="{9D8B030D-6E8A-4147-A177-3AD203B41FA5}">
                          <a16:colId xmlns:a16="http://schemas.microsoft.com/office/drawing/2014/main" val="20001"/>
                        </a:ext>
                      </a:extLst>
                    </a:gridCol>
                    <a:gridCol w="1057220">
                      <a:extLst>
                        <a:ext uri="{9D8B030D-6E8A-4147-A177-3AD203B41FA5}">
                          <a16:colId xmlns:a16="http://schemas.microsoft.com/office/drawing/2014/main" val="20002"/>
                        </a:ext>
                      </a:extLst>
                    </a:gridCol>
                    <a:gridCol w="1057220">
                      <a:extLst>
                        <a:ext uri="{9D8B030D-6E8A-4147-A177-3AD203B41FA5}">
                          <a16:colId xmlns:a16="http://schemas.microsoft.com/office/drawing/2014/main" val="20003"/>
                        </a:ext>
                      </a:extLst>
                    </a:gridCol>
                    <a:gridCol w="1055817">
                      <a:extLst>
                        <a:ext uri="{9D8B030D-6E8A-4147-A177-3AD203B41FA5}">
                          <a16:colId xmlns:a16="http://schemas.microsoft.com/office/drawing/2014/main" val="20004"/>
                        </a:ext>
                      </a:extLst>
                    </a:gridCol>
                    <a:gridCol w="1055817">
                      <a:extLst>
                        <a:ext uri="{9D8B030D-6E8A-4147-A177-3AD203B41FA5}">
                          <a16:colId xmlns:a16="http://schemas.microsoft.com/office/drawing/2014/main" val="2825345298"/>
                        </a:ext>
                      </a:extLst>
                    </a:gridCol>
                  </a:tblGrid>
                  <a:tr h="2743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 </a:t>
                          </a:r>
                          <a:endParaRPr kumimoji="0" lang="zh-CN" altLang="en-US" sz="1200" b="1"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rPr>
                            <a:t>Higgs-30MW</a:t>
                          </a:r>
                          <a:endParaRPr kumimoji="0" lang="zh-CN" altLang="en-US"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rgbClr val="000000"/>
                            </a:solidFill>
                            <a:effectLst/>
                            <a:latin typeface="Calibri" charset="0"/>
                            <a:ea typeface="宋体" charset="0"/>
                            <a:cs typeface="宋体"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rPr>
                            <a:t>Z-30MW</a:t>
                          </a:r>
                          <a:endParaRPr kumimoji="0" lang="zh-CN" altLang="en-US"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rgbClr val="000000"/>
                            </a:solidFill>
                            <a:effectLst/>
                            <a:latin typeface="Calibri" charset="0"/>
                            <a:ea typeface="宋体" charset="0"/>
                            <a:cs typeface="宋体"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rPr>
                            <a:t>LEP</a:t>
                          </a:r>
                          <a:endParaRPr kumimoji="0" lang="zh-CN" altLang="en-US" sz="1200" b="0" i="0" u="none" strike="noStrike" cap="none" normalizeH="0" baseline="0" dirty="0">
                            <a:ln>
                              <a:noFill/>
                            </a:ln>
                            <a:solidFill>
                              <a:srgbClr val="FFFFFF"/>
                            </a:solidFill>
                            <a:effectLst/>
                            <a:latin typeface="Times New Roman" panose="02020603050405020304" pitchFamily="18" charset="0"/>
                            <a:ea typeface="宋体" charset="0"/>
                            <a:cs typeface="Times New Roman" panose="02020603050405020304" pitchFamily="18"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43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ZL&amp;BB</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with ZL&amp;BB</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743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Beam current [mA]</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16.7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16.7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803.5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803.5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5.5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429703452"/>
                      </a:ext>
                    </a:extLst>
                  </a:tr>
                  <a:tr h="2743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rPr>
                            <a:t>Bunch length [mm]</a:t>
                          </a:r>
                          <a:endParaRPr kumimoji="0" lang="zh-CN" altLang="en-US" sz="1200" b="0" i="0" u="none" strike="noStrike" cap="none" normalizeH="0" baseline="0" dirty="0">
                            <a:ln>
                              <a:noFill/>
                            </a:ln>
                            <a:solidFill>
                              <a:srgbClr val="00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3.0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4.1</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6.0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8.7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20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74336">
                    <a:tc>
                      <a:txBody>
                        <a:bodyPr/>
                        <a:lstStyle/>
                        <a:p>
                          <a:endParaRPr lang="zh-CN"/>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5"/>
                          <a:stretch>
                            <a:fillRect l="-380" t="-404444" r="-315589" b="-115556"/>
                          </a:stretch>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1.7</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1.4</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1.0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0.8</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0.4</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74336">
                    <a:tc>
                      <a:txBody>
                        <a:bodyPr/>
                        <a:lstStyle/>
                        <a:p>
                          <a:endParaRPr lang="zh-CN"/>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5"/>
                          <a:stretch>
                            <a:fillRect l="-380" t="-504444" r="-315589" b="-15556"/>
                          </a:stretch>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590</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486</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rPr>
                            <a:t>18045</a:t>
                          </a:r>
                          <a:endParaRPr kumimoji="0" lang="zh-CN" altLang="en-US"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rPr>
                            <a:t>14436</a:t>
                          </a:r>
                          <a:endParaRPr kumimoji="0" lang="zh-CN" altLang="en-US" sz="1200" b="0" i="0" u="none" strike="noStrike" cap="none" normalizeH="0" baseline="0" dirty="0">
                            <a:ln>
                              <a:noFill/>
                            </a:ln>
                            <a:solidFill>
                              <a:srgbClr val="FF0000"/>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rPr>
                            <a:t>575</a:t>
                          </a:r>
                          <a:endParaRPr kumimoji="0" lang="zh-CN" altLang="en-US" sz="1200" b="0" i="0" u="none" strike="noStrike" cap="none" normalizeH="0" baseline="0" dirty="0">
                            <a:ln>
                              <a:noFill/>
                            </a:ln>
                            <a:solidFill>
                              <a:schemeClr val="tx1"/>
                            </a:solidFill>
                            <a:effectLst/>
                            <a:latin typeface="Times New Roman" panose="02020603050405020304" pitchFamily="18" charset="0"/>
                            <a:ea typeface="宋体" charset="0"/>
                            <a:cs typeface="Times New Roman" panose="02020603050405020304" pitchFamily="18" charset="0"/>
                          </a:endParaRPr>
                        </a:p>
                      </a:txBody>
                      <a:tcPr marL="91439" marR="91439"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mc:Fallback>
      </mc:AlternateContent>
      <p:pic>
        <p:nvPicPr>
          <p:cNvPr id="2" name="图片 1">
            <a:extLst>
              <a:ext uri="{FF2B5EF4-FFF2-40B4-BE49-F238E27FC236}">
                <a16:creationId xmlns:a16="http://schemas.microsoft.com/office/drawing/2014/main" id="{F5AE92C6-0B12-4B84-B681-CD5D36BFFCD5}"/>
              </a:ext>
            </a:extLst>
          </p:cNvPr>
          <p:cNvPicPr>
            <a:picLocks noChangeAspect="1"/>
          </p:cNvPicPr>
          <p:nvPr/>
        </p:nvPicPr>
        <p:blipFill>
          <a:blip r:embed="rId6"/>
          <a:stretch>
            <a:fillRect/>
          </a:stretch>
        </p:blipFill>
        <p:spPr>
          <a:xfrm>
            <a:off x="4983483" y="5113916"/>
            <a:ext cx="6629943" cy="1648716"/>
          </a:xfrm>
          <a:prstGeom prst="rect">
            <a:avLst/>
          </a:prstGeom>
        </p:spPr>
      </p:pic>
      <p:pic>
        <p:nvPicPr>
          <p:cNvPr id="51" name="图片 50">
            <a:extLst>
              <a:ext uri="{FF2B5EF4-FFF2-40B4-BE49-F238E27FC236}">
                <a16:creationId xmlns:a16="http://schemas.microsoft.com/office/drawing/2014/main" id="{6E2FCE39-3AFC-4A3A-ADE1-9EF8985A86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76"/>
          <a:stretch/>
        </p:blipFill>
        <p:spPr bwMode="auto">
          <a:xfrm>
            <a:off x="3039640" y="1184619"/>
            <a:ext cx="4294230" cy="2145492"/>
          </a:xfrm>
          <a:prstGeom prst="rect">
            <a:avLst/>
          </a:prstGeom>
          <a:noFill/>
        </p:spPr>
      </p:pic>
      <p:sp>
        <p:nvSpPr>
          <p:cNvPr id="4" name="矩形 3">
            <a:extLst>
              <a:ext uri="{FF2B5EF4-FFF2-40B4-BE49-F238E27FC236}">
                <a16:creationId xmlns:a16="http://schemas.microsoft.com/office/drawing/2014/main" id="{8DB13938-9A90-4BC0-AEE5-5958D79B9F6F}"/>
              </a:ext>
            </a:extLst>
          </p:cNvPr>
          <p:cNvSpPr/>
          <p:nvPr/>
        </p:nvSpPr>
        <p:spPr>
          <a:xfrm>
            <a:off x="191344" y="3495191"/>
            <a:ext cx="4959154" cy="1024961"/>
          </a:xfrm>
          <a:prstGeom prst="rect">
            <a:avLst/>
          </a:prstGeom>
        </p:spPr>
        <p:txBody>
          <a:bodyPr wrap="square">
            <a:spAutoFit/>
          </a:bodyPr>
          <a:lstStyle/>
          <a:p>
            <a:pPr marL="285750" indent="-285750">
              <a:lnSpc>
                <a:spcPct val="150000"/>
              </a:lnSpc>
              <a:buClr>
                <a:srgbClr val="FFC000"/>
              </a:buClr>
              <a:buFont typeface="Wingdings" panose="05000000000000000000" pitchFamily="2" charset="2"/>
              <a:buChar char="n"/>
            </a:pPr>
            <a:r>
              <a:rPr lang="zh-CN" altLang="en-US" sz="1400" dirty="0">
                <a:solidFill>
                  <a:srgbClr val="FF0000"/>
                </a:solidFill>
                <a:latin typeface="Times New Roman" panose="02020603050405020304" pitchFamily="18" charset="0"/>
                <a:cs typeface="Times New Roman" panose="02020603050405020304" pitchFamily="18" charset="0"/>
              </a:rPr>
              <a:t>工作电压高达上百千伏</a:t>
            </a:r>
            <a:r>
              <a:rPr lang="zh-CN" altLang="en-US" sz="1400" dirty="0">
                <a:latin typeface="Times New Roman" panose="02020603050405020304" pitchFamily="18" charset="0"/>
                <a:cs typeface="Times New Roman" panose="02020603050405020304" pitchFamily="18" charset="0"/>
              </a:rPr>
              <a:t>，存在直流高压击穿风险；</a:t>
            </a:r>
            <a:endParaRPr lang="en-US" altLang="zh-CN" sz="1400" dirty="0">
              <a:latin typeface="Times New Roman" panose="02020603050405020304" pitchFamily="18" charset="0"/>
              <a:cs typeface="Times New Roman" panose="02020603050405020304" pitchFamily="18" charset="0"/>
            </a:endParaRPr>
          </a:p>
          <a:p>
            <a:pPr marL="285750" indent="-285750">
              <a:lnSpc>
                <a:spcPct val="150000"/>
              </a:lnSpc>
              <a:buClr>
                <a:srgbClr val="FFC000"/>
              </a:buClr>
              <a:buFont typeface="Wingdings" panose="05000000000000000000" pitchFamily="2" charset="2"/>
              <a:buChar char="n"/>
            </a:pPr>
            <a:r>
              <a:rPr lang="zh-CN" altLang="en-US" sz="1400" dirty="0">
                <a:latin typeface="Times New Roman" panose="02020603050405020304" pitchFamily="18" charset="0"/>
                <a:cs typeface="Times New Roman" panose="02020603050405020304" pitchFamily="18" charset="0"/>
              </a:rPr>
              <a:t>电极板上的</a:t>
            </a:r>
            <a:r>
              <a:rPr lang="zh-CN" altLang="en-US" sz="1400" dirty="0">
                <a:solidFill>
                  <a:srgbClr val="FF0000"/>
                </a:solidFill>
                <a:latin typeface="Times New Roman" panose="02020603050405020304" pitchFamily="18" charset="0"/>
                <a:cs typeface="Times New Roman" panose="02020603050405020304" pitchFamily="18" charset="0"/>
              </a:rPr>
              <a:t>束流沉积功率可达十几千瓦</a:t>
            </a:r>
            <a:r>
              <a:rPr lang="zh-CN" altLang="en-US" sz="1400" dirty="0">
                <a:latin typeface="Times New Roman" panose="02020603050405020304" pitchFamily="18" charset="0"/>
                <a:cs typeface="Times New Roman" panose="02020603050405020304" pitchFamily="18" charset="0"/>
              </a:rPr>
              <a:t>；</a:t>
            </a:r>
            <a:endParaRPr lang="en-US" altLang="zh-CN" sz="1400" dirty="0">
              <a:latin typeface="Times New Roman" panose="02020603050405020304" pitchFamily="18" charset="0"/>
              <a:cs typeface="Times New Roman" panose="02020603050405020304" pitchFamily="18" charset="0"/>
            </a:endParaRPr>
          </a:p>
          <a:p>
            <a:pPr marL="285750" indent="-285750">
              <a:lnSpc>
                <a:spcPct val="150000"/>
              </a:lnSpc>
              <a:buClr>
                <a:srgbClr val="FFC000"/>
              </a:buClr>
              <a:buFont typeface="Wingdings" panose="05000000000000000000" pitchFamily="2" charset="2"/>
              <a:buChar char="n"/>
            </a:pPr>
            <a:r>
              <a:rPr lang="zh-CN" altLang="en-US" sz="1400" dirty="0"/>
              <a:t>存在着丰富的</a:t>
            </a:r>
            <a:r>
              <a:rPr lang="zh-CN" altLang="en-US" sz="1400" dirty="0">
                <a:solidFill>
                  <a:srgbClr val="FF0000"/>
                </a:solidFill>
              </a:rPr>
              <a:t>高次模</a:t>
            </a:r>
            <a:r>
              <a:rPr lang="zh-CN" altLang="en-US" sz="1400" dirty="0"/>
              <a:t>，可能会引起耦合束团不稳定性。</a:t>
            </a:r>
          </a:p>
        </p:txBody>
      </p:sp>
    </p:spTree>
    <p:extLst>
      <p:ext uri="{BB962C8B-B14F-4D97-AF65-F5344CB8AC3E}">
        <p14:creationId xmlns:p14="http://schemas.microsoft.com/office/powerpoint/2010/main" val="2546828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97100" y="142852"/>
            <a:ext cx="11032938" cy="725470"/>
          </a:xfrm>
        </p:spPr>
        <p:txBody>
          <a:bodyPr>
            <a:normAutofit/>
          </a:bodyPr>
          <a:lstStyle/>
          <a:p>
            <a:pPr algn="ctr"/>
            <a:r>
              <a:rPr lang="zh-CN" altLang="en-US" sz="4000" dirty="0">
                <a:solidFill>
                  <a:srgbClr val="C00000"/>
                </a:solidFill>
                <a:latin typeface="Arial" panose="020B0604020202020204" pitchFamily="34" charset="0"/>
                <a:ea typeface="+mj-ea"/>
                <a:cs typeface="Arial" panose="020B0604020202020204" pitchFamily="34" charset="0"/>
              </a:rPr>
              <a:t>研究内容：替代方案</a:t>
            </a:r>
            <a:r>
              <a:rPr lang="en-US" altLang="zh-CN" sz="4000" dirty="0">
                <a:solidFill>
                  <a:srgbClr val="C00000"/>
                </a:solidFill>
                <a:latin typeface="Arial" panose="020B0604020202020204" pitchFamily="34" charset="0"/>
                <a:ea typeface="+mj-ea"/>
                <a:cs typeface="Arial" panose="020B0604020202020204" pitchFamily="34" charset="0"/>
              </a:rPr>
              <a:t> - kicker &amp; septum</a:t>
            </a:r>
            <a:endParaRPr lang="zh-CN" altLang="en-US" sz="4000" dirty="0">
              <a:solidFill>
                <a:srgbClr val="C00000"/>
              </a:solidFill>
              <a:latin typeface="Arial" panose="020B0604020202020204" pitchFamily="34" charset="0"/>
              <a:ea typeface="+mj-ea"/>
              <a:cs typeface="Arial" panose="020B0604020202020204" pitchFamily="34" charset="0"/>
            </a:endParaRPr>
          </a:p>
        </p:txBody>
      </p:sp>
      <p:pic>
        <p:nvPicPr>
          <p:cNvPr id="15" name="图片 14">
            <a:extLst>
              <a:ext uri="{FF2B5EF4-FFF2-40B4-BE49-F238E27FC236}">
                <a16:creationId xmlns:a16="http://schemas.microsoft.com/office/drawing/2014/main" id="{9872E960-3F9D-43E3-AB61-05CE5575EF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4232" y="1194457"/>
            <a:ext cx="3479850" cy="2946228"/>
          </a:xfrm>
          <a:prstGeom prst="rect">
            <a:avLst/>
          </a:prstGeom>
          <a:noFill/>
        </p:spPr>
      </p:pic>
      <p:sp>
        <p:nvSpPr>
          <p:cNvPr id="16" name="内容占位符 1">
            <a:extLst>
              <a:ext uri="{FF2B5EF4-FFF2-40B4-BE49-F238E27FC236}">
                <a16:creationId xmlns:a16="http://schemas.microsoft.com/office/drawing/2014/main" id="{8246D8F5-D54A-4AED-AE9E-BB28C163E690}"/>
              </a:ext>
            </a:extLst>
          </p:cNvPr>
          <p:cNvSpPr txBox="1">
            <a:spLocks/>
          </p:cNvSpPr>
          <p:nvPr/>
        </p:nvSpPr>
        <p:spPr>
          <a:xfrm>
            <a:off x="360000" y="1188000"/>
            <a:ext cx="7500200" cy="2817064"/>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30000"/>
              </a:lnSpc>
              <a:spcAft>
                <a:spcPts val="600"/>
              </a:spcAft>
            </a:pPr>
            <a:r>
              <a:rPr lang="zh-CN" altLang="en-US" sz="1800" dirty="0">
                <a:latin typeface="Times New Roman" panose="02020603050405020304" pitchFamily="18" charset="0"/>
                <a:cs typeface="Times New Roman" panose="02020603050405020304" pitchFamily="18" charset="0"/>
              </a:rPr>
              <a:t>在</a:t>
            </a:r>
            <a:r>
              <a:rPr lang="en-US" altLang="zh-CN" sz="1800" dirty="0">
                <a:latin typeface="Times New Roman" panose="02020603050405020304" pitchFamily="18" charset="0"/>
                <a:cs typeface="Times New Roman" panose="02020603050405020304" pitchFamily="18" charset="0"/>
              </a:rPr>
              <a:t>Higgs</a:t>
            </a:r>
            <a:r>
              <a:rPr lang="zh-CN" altLang="en-US" sz="1800" dirty="0">
                <a:latin typeface="Times New Roman" panose="02020603050405020304" pitchFamily="18" charset="0"/>
                <a:cs typeface="Times New Roman" panose="02020603050405020304" pitchFamily="18" charset="0"/>
              </a:rPr>
              <a:t>模式中，正负电子束流分别只填充满各自的半环，因此，使用</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进行束流分离是有可能的。</a:t>
            </a:r>
            <a:endParaRPr lang="en-US" altLang="zh-CN" sz="1800" dirty="0">
              <a:latin typeface="Times New Roman" panose="02020603050405020304" pitchFamily="18" charset="0"/>
              <a:cs typeface="Times New Roman" panose="02020603050405020304" pitchFamily="18" charset="0"/>
            </a:endParaRPr>
          </a:p>
          <a:p>
            <a:pPr algn="just">
              <a:lnSpc>
                <a:spcPct val="130000"/>
              </a:lnSpc>
              <a:spcAft>
                <a:spcPts val="600"/>
              </a:spcAft>
            </a:pPr>
            <a:r>
              <a:rPr lang="zh-CN" altLang="en-US" sz="1800" dirty="0">
                <a:latin typeface="Times New Roman" panose="02020603050405020304" pitchFamily="18" charset="0"/>
                <a:cs typeface="Times New Roman" panose="02020603050405020304" pitchFamily="18" charset="0"/>
              </a:rPr>
              <a:t>提出一种使用</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磁铁与</a:t>
            </a:r>
            <a:r>
              <a:rPr lang="en-US" altLang="zh-CN" sz="1800" dirty="0">
                <a:latin typeface="Times New Roman" panose="02020603050405020304" pitchFamily="18" charset="0"/>
                <a:cs typeface="Times New Roman" panose="02020603050405020304" pitchFamily="18" charset="0"/>
              </a:rPr>
              <a:t>septum</a:t>
            </a:r>
            <a:r>
              <a:rPr lang="zh-CN" altLang="en-US" sz="1800" dirty="0">
                <a:latin typeface="Times New Roman" panose="02020603050405020304" pitchFamily="18" charset="0"/>
                <a:cs typeface="Times New Roman" panose="02020603050405020304" pitchFamily="18" charset="0"/>
              </a:rPr>
              <a:t>磁铁组合的替代解决方案。</a:t>
            </a:r>
            <a:endParaRPr lang="en-US" altLang="zh-CN" sz="1800" dirty="0">
              <a:latin typeface="Times New Roman" panose="02020603050405020304" pitchFamily="18" charset="0"/>
              <a:cs typeface="Times New Roman" panose="02020603050405020304" pitchFamily="18" charset="0"/>
            </a:endParaRPr>
          </a:p>
          <a:p>
            <a:pPr algn="just">
              <a:lnSpc>
                <a:spcPct val="130000"/>
              </a:lnSpc>
              <a:spcAft>
                <a:spcPts val="600"/>
              </a:spcAft>
            </a:pP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磁铁电极间电压要低得多，更有利于解决束流阻抗问题。</a:t>
            </a:r>
            <a:endParaRPr lang="en-US" altLang="zh-CN" sz="1800" dirty="0">
              <a:latin typeface="Times New Roman" panose="02020603050405020304" pitchFamily="18" charset="0"/>
              <a:cs typeface="Times New Roman" panose="02020603050405020304" pitchFamily="18" charset="0"/>
            </a:endParaRPr>
          </a:p>
          <a:p>
            <a:pPr algn="just">
              <a:lnSpc>
                <a:spcPct val="130000"/>
              </a:lnSpc>
              <a:spcAft>
                <a:spcPts val="600"/>
              </a:spcAft>
            </a:pPr>
            <a:r>
              <a:rPr lang="zh-CN" altLang="en-US" sz="1800" dirty="0">
                <a:latin typeface="Times New Roman" panose="02020603050405020304" pitchFamily="18" charset="0"/>
                <a:cs typeface="Times New Roman" panose="02020603050405020304" pitchFamily="18" charset="0"/>
              </a:rPr>
              <a:t>在高频区两侧设置</a:t>
            </a:r>
            <a:r>
              <a:rPr lang="en-US" altLang="zh-CN" sz="1800" dirty="0">
                <a:latin typeface="Times New Roman" panose="02020603050405020304" pitchFamily="18" charset="0"/>
                <a:cs typeface="Times New Roman" panose="02020603050405020304" pitchFamily="18" charset="0"/>
              </a:rPr>
              <a:t>4</a:t>
            </a:r>
            <a:r>
              <a:rPr lang="zh-CN" altLang="en-US" sz="1800" dirty="0">
                <a:latin typeface="Times New Roman" panose="02020603050405020304" pitchFamily="18" charset="0"/>
                <a:cs typeface="Times New Roman" panose="02020603050405020304" pitchFamily="18" charset="0"/>
              </a:rPr>
              <a:t>组冲击磁铁，</a:t>
            </a:r>
            <a:r>
              <a:rPr lang="en-US" altLang="zh-CN" sz="1800" dirty="0">
                <a:latin typeface="Times New Roman" panose="02020603050405020304" pitchFamily="18" charset="0"/>
                <a:cs typeface="Times New Roman" panose="02020603050405020304" pitchFamily="18" charset="0"/>
              </a:rPr>
              <a:t>K1</a:t>
            </a:r>
            <a:r>
              <a:rPr lang="zh-CN" altLang="en-US" sz="18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K4</a:t>
            </a:r>
            <a:r>
              <a:rPr lang="zh-CN" altLang="en-US" sz="1800" dirty="0">
                <a:latin typeface="Times New Roman" panose="02020603050405020304" pitchFamily="18" charset="0"/>
                <a:cs typeface="Times New Roman" panose="02020603050405020304" pitchFamily="18" charset="0"/>
              </a:rPr>
              <a:t>用于偏转正电子束，</a:t>
            </a:r>
            <a:r>
              <a:rPr lang="en-US" altLang="zh-CN" sz="1800" dirty="0">
                <a:latin typeface="Times New Roman" panose="02020603050405020304" pitchFamily="18" charset="0"/>
                <a:cs typeface="Times New Roman" panose="02020603050405020304" pitchFamily="18" charset="0"/>
              </a:rPr>
              <a:t>K2</a:t>
            </a:r>
            <a:r>
              <a:rPr lang="zh-CN" altLang="en-US" sz="18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K3</a:t>
            </a:r>
            <a:r>
              <a:rPr lang="zh-CN" altLang="en-US" sz="1800" dirty="0">
                <a:latin typeface="Times New Roman" panose="02020603050405020304" pitchFamily="18" charset="0"/>
                <a:cs typeface="Times New Roman" panose="02020603050405020304" pitchFamily="18" charset="0"/>
              </a:rPr>
              <a:t>用于偏转负电子束。 </a:t>
            </a:r>
            <a:endParaRPr lang="en-US" altLang="zh-CN" sz="1800" dirty="0">
              <a:latin typeface="Times New Roman" panose="02020603050405020304" pitchFamily="18" charset="0"/>
              <a:cs typeface="Times New Roman" panose="02020603050405020304" pitchFamily="18" charset="0"/>
            </a:endParaRPr>
          </a:p>
          <a:p>
            <a:pPr algn="just">
              <a:lnSpc>
                <a:spcPct val="130000"/>
              </a:lnSpc>
              <a:spcAft>
                <a:spcPts val="600"/>
              </a:spcAft>
            </a:pPr>
            <a:r>
              <a:rPr lang="en-US" altLang="zh-CN" sz="1800" dirty="0">
                <a:latin typeface="Times New Roman" panose="02020603050405020304" pitchFamily="18" charset="0"/>
                <a:cs typeface="Times New Roman" panose="02020603050405020304" pitchFamily="18" charset="0"/>
              </a:rPr>
              <a:t>K1 (K3) </a:t>
            </a:r>
            <a:r>
              <a:rPr lang="zh-CN" altLang="en-US" sz="1800" dirty="0">
                <a:latin typeface="Times New Roman" panose="02020603050405020304" pitchFamily="18" charset="0"/>
                <a:cs typeface="Times New Roman" panose="02020603050405020304" pitchFamily="18" charset="0"/>
              </a:rPr>
              <a:t>和</a:t>
            </a:r>
            <a:r>
              <a:rPr lang="en-US" altLang="zh-CN" sz="1800" dirty="0">
                <a:latin typeface="Times New Roman" panose="02020603050405020304" pitchFamily="18" charset="0"/>
                <a:cs typeface="Times New Roman" panose="02020603050405020304" pitchFamily="18" charset="0"/>
              </a:rPr>
              <a:t> K2 (K4) </a:t>
            </a:r>
            <a:r>
              <a:rPr lang="zh-CN" altLang="en-US" sz="1800" dirty="0">
                <a:latin typeface="Times New Roman" panose="02020603050405020304" pitchFamily="18" charset="0"/>
                <a:cs typeface="Times New Roman" panose="02020603050405020304" pitchFamily="18" charset="0"/>
              </a:rPr>
              <a:t>之间的相位差为</a:t>
            </a:r>
            <a:r>
              <a:rPr lang="en-US" altLang="zh-CN" sz="1800" dirty="0">
                <a:latin typeface="Times New Roman" panose="02020603050405020304" pitchFamily="18" charset="0"/>
                <a:cs typeface="Times New Roman" panose="02020603050405020304" pitchFamily="18" charset="0"/>
              </a:rPr>
              <a:t> π</a:t>
            </a:r>
            <a:r>
              <a:rPr lang="zh-CN" altLang="en-US" sz="1800" dirty="0">
                <a:latin typeface="Times New Roman" panose="02020603050405020304" pitchFamily="18" charset="0"/>
                <a:cs typeface="Times New Roman" panose="02020603050405020304" pitchFamily="18" charset="0"/>
              </a:rPr>
              <a:t>。</a:t>
            </a:r>
            <a:endParaRPr lang="en-US" altLang="zh-CN" sz="1800" dirty="0">
              <a:latin typeface="Times New Roman" panose="02020603050405020304" pitchFamily="18" charset="0"/>
              <a:cs typeface="Times New Roman" panose="02020603050405020304" pitchFamily="18" charset="0"/>
            </a:endParaRPr>
          </a:p>
        </p:txBody>
      </p:sp>
      <p:graphicFrame>
        <p:nvGraphicFramePr>
          <p:cNvPr id="31" name="表格 30">
            <a:extLst>
              <a:ext uri="{FF2B5EF4-FFF2-40B4-BE49-F238E27FC236}">
                <a16:creationId xmlns:a16="http://schemas.microsoft.com/office/drawing/2014/main" id="{1642A8AC-1A68-4B5B-B393-5FDBC894996D}"/>
              </a:ext>
            </a:extLst>
          </p:cNvPr>
          <p:cNvGraphicFramePr>
            <a:graphicFrameLocks noGrp="1"/>
          </p:cNvGraphicFramePr>
          <p:nvPr>
            <p:extLst>
              <p:ext uri="{D42A27DB-BD31-4B8C-83A1-F6EECF244321}">
                <p14:modId xmlns:p14="http://schemas.microsoft.com/office/powerpoint/2010/main" val="830020921"/>
              </p:ext>
            </p:extLst>
          </p:nvPr>
        </p:nvGraphicFramePr>
        <p:xfrm>
          <a:off x="5913569" y="4343374"/>
          <a:ext cx="5868199" cy="2268000"/>
        </p:xfrm>
        <a:graphic>
          <a:graphicData uri="http://schemas.openxmlformats.org/drawingml/2006/table">
            <a:tbl>
              <a:tblPr firstRow="1" bandRow="1">
                <a:tableStyleId>{5C22544A-7EE6-4342-B048-85BDC9FD1C3A}</a:tableStyleId>
              </a:tblPr>
              <a:tblGrid>
                <a:gridCol w="3479375">
                  <a:extLst>
                    <a:ext uri="{9D8B030D-6E8A-4147-A177-3AD203B41FA5}">
                      <a16:colId xmlns:a16="http://schemas.microsoft.com/office/drawing/2014/main" val="1475020554"/>
                    </a:ext>
                  </a:extLst>
                </a:gridCol>
                <a:gridCol w="1194412">
                  <a:extLst>
                    <a:ext uri="{9D8B030D-6E8A-4147-A177-3AD203B41FA5}">
                      <a16:colId xmlns:a16="http://schemas.microsoft.com/office/drawing/2014/main" val="1300855001"/>
                    </a:ext>
                  </a:extLst>
                </a:gridCol>
                <a:gridCol w="1194412">
                  <a:extLst>
                    <a:ext uri="{9D8B030D-6E8A-4147-A177-3AD203B41FA5}">
                      <a16:colId xmlns:a16="http://schemas.microsoft.com/office/drawing/2014/main" val="1513762880"/>
                    </a:ext>
                  </a:extLst>
                </a:gridCol>
              </a:tblGrid>
              <a:tr h="324000">
                <a:tc>
                  <a:txBody>
                    <a:bodyPr/>
                    <a:lstStyle/>
                    <a:p>
                      <a:pPr algn="ctr" fontAlgn="b"/>
                      <a:r>
                        <a:rPr lang="en-US" altLang="zh-CN" sz="1200" b="0" i="0" u="none" strike="noStrike" dirty="0">
                          <a:solidFill>
                            <a:srgbClr val="FFFFFF"/>
                          </a:solidFill>
                          <a:effectLst/>
                          <a:latin typeface="Times New Roman" panose="02020603050405020304" pitchFamily="18" charset="0"/>
                          <a:cs typeface="Times New Roman" panose="02020603050405020304" pitchFamily="18" charset="0"/>
                        </a:rPr>
                        <a:t>From </a:t>
                      </a:r>
                      <a:r>
                        <a:rPr lang="en-US" altLang="zh-CN" sz="1200" b="0" i="0" u="none" strike="noStrike" dirty="0" err="1">
                          <a:solidFill>
                            <a:srgbClr val="FFFFFF"/>
                          </a:solidFill>
                          <a:effectLst/>
                          <a:latin typeface="Times New Roman" panose="02020603050405020304" pitchFamily="18" charset="0"/>
                          <a:cs typeface="Times New Roman" panose="02020603050405020304" pitchFamily="18" charset="0"/>
                        </a:rPr>
                        <a:t>Yiwei</a:t>
                      </a:r>
                      <a:r>
                        <a:rPr lang="en-US" altLang="zh-CN" sz="1200" b="0" i="0" u="none" strike="noStrike" dirty="0">
                          <a:solidFill>
                            <a:srgbClr val="FFFFFF"/>
                          </a:solidFill>
                          <a:effectLst/>
                          <a:latin typeface="Times New Roman" panose="02020603050405020304" pitchFamily="18" charset="0"/>
                          <a:cs typeface="Times New Roman" panose="02020603050405020304" pitchFamily="18" charset="0"/>
                        </a:rPr>
                        <a:t> Wang</a:t>
                      </a:r>
                      <a:endParaRPr lang="zh-CN" altLang="en-US" sz="12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Kicker</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Septa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4451569"/>
                  </a:ext>
                </a:extLst>
              </a:tr>
              <a:tr h="3240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0" u="none" strike="noStrike" dirty="0">
                          <a:effectLst/>
                          <a:latin typeface="Times New Roman" panose="02020603050405020304" pitchFamily="18" charset="0"/>
                          <a:cs typeface="Times New Roman" panose="02020603050405020304" pitchFamily="18" charset="0"/>
                        </a:rPr>
                        <a:t>Integrated</a:t>
                      </a:r>
                      <a:r>
                        <a:rPr lang="en-US" altLang="zh-CN" sz="1200" b="0" u="none" strike="noStrike" baseline="0" dirty="0">
                          <a:effectLst/>
                          <a:latin typeface="Times New Roman" panose="02020603050405020304" pitchFamily="18" charset="0"/>
                          <a:cs typeface="Times New Roman" panose="02020603050405020304" pitchFamily="18" charset="0"/>
                        </a:rPr>
                        <a:t> strength </a:t>
                      </a:r>
                      <a:r>
                        <a:rPr lang="en-US" sz="1200" b="0" u="none" strike="noStrike" dirty="0">
                          <a:effectLst/>
                          <a:latin typeface="Times New Roman" panose="02020603050405020304" pitchFamily="18" charset="0"/>
                          <a:cs typeface="Times New Roman" panose="02020603050405020304" pitchFamily="18" charset="0"/>
                        </a:rPr>
                        <a:t>BL [</a:t>
                      </a:r>
                      <a:r>
                        <a:rPr lang="en-US" sz="1200" b="0" u="none" strike="noStrike" dirty="0" err="1">
                          <a:effectLst/>
                          <a:latin typeface="Times New Roman" panose="02020603050405020304" pitchFamily="18" charset="0"/>
                          <a:cs typeface="Times New Roman" panose="02020603050405020304" pitchFamily="18" charset="0"/>
                        </a:rPr>
                        <a:t>T</a:t>
                      </a:r>
                      <a:r>
                        <a:rPr lang="en-US" altLang="zh-CN" sz="1200" b="0" u="none" strike="noStrike" dirty="0" err="1">
                          <a:effectLst/>
                          <a:latin typeface="Times New Roman" panose="02020603050405020304" pitchFamily="18" charset="0"/>
                          <a:cs typeface="Times New Roman" panose="02020603050405020304" pitchFamily="18" charset="0"/>
                        </a:rPr>
                        <a:t>·</a:t>
                      </a:r>
                      <a:r>
                        <a:rPr lang="en-US" sz="1200" b="0" u="none" strike="noStrike" dirty="0" err="1">
                          <a:effectLst/>
                          <a:latin typeface="Times New Roman" panose="02020603050405020304" pitchFamily="18" charset="0"/>
                          <a:cs typeface="Times New Roman" panose="02020603050405020304" pitchFamily="18" charset="0"/>
                        </a:rPr>
                        <a:t>m</a:t>
                      </a:r>
                      <a:r>
                        <a:rPr lang="en-US" sz="1200" b="0" u="none" strike="noStrike" dirty="0">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0.1624</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1.4</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2743384"/>
                  </a:ext>
                </a:extLst>
              </a:tr>
              <a:tr h="3240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0" u="none" strike="noStrike" dirty="0">
                          <a:effectLst/>
                          <a:latin typeface="Times New Roman" panose="02020603050405020304" pitchFamily="18" charset="0"/>
                          <a:cs typeface="Times New Roman" panose="02020603050405020304" pitchFamily="18" charset="0"/>
                        </a:rPr>
                        <a:t>Strength</a:t>
                      </a:r>
                      <a:r>
                        <a:rPr lang="en-US" altLang="zh-CN" sz="1200" b="0" u="none" strike="noStrike" baseline="0" dirty="0">
                          <a:effectLst/>
                          <a:latin typeface="Times New Roman" panose="02020603050405020304" pitchFamily="18" charset="0"/>
                          <a:cs typeface="Times New Roman" panose="02020603050405020304" pitchFamily="18" charset="0"/>
                        </a:rPr>
                        <a:t> </a:t>
                      </a:r>
                      <a:r>
                        <a:rPr lang="en-US" sz="1200" b="0" u="none" strike="noStrike" dirty="0">
                          <a:effectLst/>
                          <a:latin typeface="Times New Roman" panose="02020603050405020304" pitchFamily="18" charset="0"/>
                          <a:cs typeface="Times New Roman" panose="02020603050405020304" pitchFamily="18" charset="0"/>
                        </a:rPr>
                        <a:t>B [</a:t>
                      </a:r>
                      <a:r>
                        <a:rPr lang="en-US" sz="1200" b="0" u="none" strike="noStrike" dirty="0" err="1">
                          <a:effectLst/>
                          <a:latin typeface="Times New Roman" panose="02020603050405020304" pitchFamily="18" charset="0"/>
                          <a:cs typeface="Times New Roman" panose="02020603050405020304" pitchFamily="18" charset="0"/>
                        </a:rPr>
                        <a:t>Guass</a:t>
                      </a:r>
                      <a:r>
                        <a:rPr lang="en-US" sz="1200" b="0" u="none" strike="noStrike" dirty="0">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203</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1000</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69090069"/>
                  </a:ext>
                </a:extLst>
              </a:tr>
              <a:tr h="3240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0" u="none" strike="noStrike" dirty="0">
                          <a:effectLst/>
                          <a:latin typeface="Times New Roman" panose="02020603050405020304" pitchFamily="18" charset="0"/>
                          <a:cs typeface="Times New Roman" panose="02020603050405020304" pitchFamily="18" charset="0"/>
                        </a:rPr>
                        <a:t>Effective length</a:t>
                      </a:r>
                      <a:r>
                        <a:rPr lang="en-US" altLang="zh-CN" sz="1200" b="0" u="none" strike="noStrike" baseline="0" dirty="0">
                          <a:effectLst/>
                          <a:latin typeface="Times New Roman" panose="02020603050405020304" pitchFamily="18" charset="0"/>
                          <a:cs typeface="Times New Roman" panose="02020603050405020304" pitchFamily="18" charset="0"/>
                        </a:rPr>
                        <a:t> </a:t>
                      </a:r>
                      <a:r>
                        <a:rPr lang="en-US" altLang="zh-CN" sz="1200" b="0" u="none" strike="noStrike" dirty="0" err="1">
                          <a:effectLst/>
                          <a:latin typeface="Times New Roman" panose="02020603050405020304" pitchFamily="18" charset="0"/>
                          <a:cs typeface="Times New Roman" panose="02020603050405020304" pitchFamily="18" charset="0"/>
                        </a:rPr>
                        <a:t>l</a:t>
                      </a:r>
                      <a:r>
                        <a:rPr lang="en-US" sz="1200" b="0" u="none" strike="noStrike" dirty="0" err="1">
                          <a:effectLst/>
                          <a:latin typeface="Times New Roman" panose="02020603050405020304" pitchFamily="18" charset="0"/>
                          <a:cs typeface="Times New Roman" panose="02020603050405020304" pitchFamily="18" charset="0"/>
                        </a:rPr>
                        <a:t>eff</a:t>
                      </a:r>
                      <a:r>
                        <a:rPr lang="en-US" sz="1200" b="0" u="none" strike="noStrike" dirty="0">
                          <a:effectLst/>
                          <a:latin typeface="Times New Roman" panose="02020603050405020304" pitchFamily="18" charset="0"/>
                          <a:cs typeface="Times New Roman" panose="02020603050405020304" pitchFamily="18" charset="0"/>
                        </a:rPr>
                        <a:t> [m]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8</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14</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75231998"/>
                  </a:ext>
                </a:extLst>
              </a:tr>
              <a:tr h="324000">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Half width of good</a:t>
                      </a:r>
                      <a:r>
                        <a:rPr lang="en-US" sz="1200" b="0" u="none" strike="noStrike" baseline="0" dirty="0">
                          <a:effectLst/>
                          <a:latin typeface="Times New Roman" panose="02020603050405020304" pitchFamily="18" charset="0"/>
                          <a:cs typeface="Times New Roman" panose="02020603050405020304" pitchFamily="18" charset="0"/>
                        </a:rPr>
                        <a:t> field region </a:t>
                      </a:r>
                      <a:r>
                        <a:rPr lang="en-US" sz="1200" b="0" u="none" strike="noStrike" dirty="0" err="1">
                          <a:effectLst/>
                          <a:latin typeface="Times New Roman" panose="02020603050405020304" pitchFamily="18" charset="0"/>
                          <a:cs typeface="Times New Roman" panose="02020603050405020304" pitchFamily="18" charset="0"/>
                        </a:rPr>
                        <a:t>Hgf</a:t>
                      </a:r>
                      <a:r>
                        <a:rPr lang="en-US" sz="1200" b="0" u="none" strike="noStrike" dirty="0">
                          <a:effectLst/>
                          <a:latin typeface="Times New Roman" panose="02020603050405020304" pitchFamily="18" charset="0"/>
                          <a:cs typeface="Times New Roman" panose="02020603050405020304" pitchFamily="18" charset="0"/>
                        </a:rPr>
                        <a:t>/</a:t>
                      </a:r>
                      <a:r>
                        <a:rPr lang="en-US" sz="1200" b="0" u="none" strike="noStrike" dirty="0" err="1">
                          <a:effectLst/>
                          <a:latin typeface="Times New Roman" panose="02020603050405020304" pitchFamily="18" charset="0"/>
                          <a:cs typeface="Times New Roman" panose="02020603050405020304" pitchFamily="18" charset="0"/>
                        </a:rPr>
                        <a:t>Vgf</a:t>
                      </a:r>
                      <a:r>
                        <a:rPr lang="en-US" sz="1200" b="0" u="none" strike="noStrike" baseline="0" dirty="0">
                          <a:effectLst/>
                          <a:latin typeface="Times New Roman" panose="02020603050405020304" pitchFamily="18" charset="0"/>
                          <a:cs typeface="Times New Roman" panose="02020603050405020304" pitchFamily="18" charset="0"/>
                        </a:rPr>
                        <a:t> </a:t>
                      </a:r>
                      <a:r>
                        <a:rPr lang="en-US" sz="1200" b="0" u="none" strike="noStrike" dirty="0">
                          <a:effectLst/>
                          <a:latin typeface="Times New Roman" panose="02020603050405020304" pitchFamily="18" charset="0"/>
                          <a:cs typeface="Times New Roman" panose="02020603050405020304" pitchFamily="18" charset="0"/>
                        </a:rPr>
                        <a:t>[mm]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9.6/3.6</a:t>
                      </a:r>
                      <a:r>
                        <a:rPr lang="en-US" altLang="zh-CN" sz="1200" b="0" u="none" strike="noStrike" kern="1200" dirty="0">
                          <a:solidFill>
                            <a:schemeClr val="dk1"/>
                          </a:solidFill>
                          <a:effectLst/>
                          <a:latin typeface="Times New Roman" panose="02020603050405020304" pitchFamily="18" charset="0"/>
                          <a:ea typeface="+mn-ea"/>
                          <a:cs typeface="Times New Roman" panose="02020603050405020304" pitchFamily="18" charset="0"/>
                        </a:rPr>
                        <a:t>@5E-4</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0" u="none" strike="noStrike" dirty="0">
                          <a:effectLst/>
                          <a:latin typeface="Times New Roman" panose="02020603050405020304" pitchFamily="18" charset="0"/>
                          <a:cs typeface="Times New Roman" panose="02020603050405020304" pitchFamily="18" charset="0"/>
                        </a:rPr>
                        <a:t>9.2/3.6</a:t>
                      </a:r>
                      <a:r>
                        <a:rPr lang="en-US" altLang="zh-CN" sz="1200" b="0" u="none" strike="noStrike" kern="1200" dirty="0">
                          <a:solidFill>
                            <a:schemeClr val="dk1"/>
                          </a:solidFill>
                          <a:effectLst/>
                          <a:latin typeface="Times New Roman" panose="02020603050405020304" pitchFamily="18" charset="0"/>
                          <a:ea typeface="+mn-ea"/>
                          <a:cs typeface="Times New Roman" panose="02020603050405020304" pitchFamily="18" charset="0"/>
                        </a:rPr>
                        <a:t>@5E-4</a:t>
                      </a:r>
                    </a:p>
                  </a:txBody>
                  <a:tcPr marL="9525" marR="9525" marT="9525" marB="0" anchor="ctr"/>
                </a:tc>
                <a:extLst>
                  <a:ext uri="{0D108BD9-81ED-4DB2-BD59-A6C34878D82A}">
                    <a16:rowId xmlns:a16="http://schemas.microsoft.com/office/drawing/2014/main" val="2943243220"/>
                  </a:ext>
                </a:extLst>
              </a:tr>
              <a:tr h="324000">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Half width of beam</a:t>
                      </a:r>
                      <a:r>
                        <a:rPr lang="en-US" altLang="zh-CN" sz="1200" b="0" u="none" strike="noStrike" baseline="0" dirty="0">
                          <a:effectLst/>
                          <a:latin typeface="Times New Roman" panose="02020603050405020304" pitchFamily="18" charset="0"/>
                          <a:cs typeface="Times New Roman" panose="02020603050405020304" pitchFamily="18" charset="0"/>
                        </a:rPr>
                        <a:t> stay clear </a:t>
                      </a:r>
                      <a:r>
                        <a:rPr lang="en-US" sz="1200" b="0" u="none" strike="noStrike" dirty="0" err="1">
                          <a:effectLst/>
                          <a:latin typeface="Times New Roman" panose="02020603050405020304" pitchFamily="18" charset="0"/>
                          <a:cs typeface="Times New Roman" panose="02020603050405020304" pitchFamily="18" charset="0"/>
                        </a:rPr>
                        <a:t>Hbsc</a:t>
                      </a:r>
                      <a:r>
                        <a:rPr lang="en-US" sz="1200" b="0" u="none" strike="noStrike" dirty="0">
                          <a:effectLst/>
                          <a:latin typeface="Times New Roman" panose="02020603050405020304" pitchFamily="18" charset="0"/>
                          <a:cs typeface="Times New Roman" panose="02020603050405020304" pitchFamily="18" charset="0"/>
                        </a:rPr>
                        <a:t>/</a:t>
                      </a:r>
                      <a:r>
                        <a:rPr lang="en-US" sz="1200" b="0" u="none" strike="noStrike" dirty="0" err="1">
                          <a:effectLst/>
                          <a:latin typeface="Times New Roman" panose="02020603050405020304" pitchFamily="18" charset="0"/>
                          <a:cs typeface="Times New Roman" panose="02020603050405020304" pitchFamily="18" charset="0"/>
                        </a:rPr>
                        <a:t>Vbsc</a:t>
                      </a:r>
                      <a:r>
                        <a:rPr lang="en-US" sz="1200" b="0" u="none" strike="noStrike" dirty="0">
                          <a:effectLst/>
                          <a:latin typeface="Times New Roman" panose="02020603050405020304" pitchFamily="18" charset="0"/>
                          <a:cs typeface="Times New Roman" panose="02020603050405020304" pitchFamily="18" charset="0"/>
                        </a:rPr>
                        <a:t> [mm]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0" u="none" strike="noStrike" kern="1200" dirty="0">
                          <a:solidFill>
                            <a:schemeClr val="dk1"/>
                          </a:solidFill>
                          <a:effectLst/>
                          <a:latin typeface="Times New Roman" panose="02020603050405020304" pitchFamily="18" charset="0"/>
                          <a:ea typeface="+mn-ea"/>
                          <a:cs typeface="Times New Roman" panose="02020603050405020304" pitchFamily="18" charset="0"/>
                        </a:rPr>
                        <a:t>10.1/3.8</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0" u="none" strike="noStrike" kern="1200" dirty="0">
                          <a:solidFill>
                            <a:schemeClr val="dk1"/>
                          </a:solidFill>
                          <a:effectLst/>
                          <a:latin typeface="Times New Roman" panose="02020603050405020304" pitchFamily="18" charset="0"/>
                          <a:ea typeface="+mn-ea"/>
                          <a:cs typeface="Times New Roman" panose="02020603050405020304" pitchFamily="18" charset="0"/>
                        </a:rPr>
                        <a:t>18.9/3.8</a:t>
                      </a:r>
                    </a:p>
                  </a:txBody>
                  <a:tcPr marL="9525" marR="9525" marT="9525" marB="0" anchor="ctr"/>
                </a:tc>
                <a:extLst>
                  <a:ext uri="{0D108BD9-81ED-4DB2-BD59-A6C34878D82A}">
                    <a16:rowId xmlns:a16="http://schemas.microsoft.com/office/drawing/2014/main" val="2221596365"/>
                  </a:ext>
                </a:extLst>
              </a:tr>
              <a:tr h="324000">
                <a:tc>
                  <a:txBody>
                    <a:bodyPr/>
                    <a:lstStyle/>
                    <a:p>
                      <a:pPr algn="ctr" fontAlgn="b"/>
                      <a:r>
                        <a:rPr lang="en-US" sz="1200" b="0" u="none" strike="noStrike" dirty="0">
                          <a:effectLst/>
                          <a:latin typeface="Times New Roman" panose="02020603050405020304" pitchFamily="18" charset="0"/>
                          <a:cs typeface="Times New Roman" panose="02020603050405020304" pitchFamily="18" charset="0"/>
                        </a:rPr>
                        <a:t>Septum</a:t>
                      </a:r>
                      <a:r>
                        <a:rPr lang="en-US" sz="1200" b="0" u="none" strike="noStrike" baseline="0" dirty="0">
                          <a:effectLst/>
                          <a:latin typeface="Times New Roman" panose="02020603050405020304" pitchFamily="18" charset="0"/>
                          <a:cs typeface="Times New Roman" panose="02020603050405020304" pitchFamily="18" charset="0"/>
                        </a:rPr>
                        <a:t> width </a:t>
                      </a:r>
                      <a:r>
                        <a:rPr lang="en-US" sz="1200" b="0" u="none" strike="noStrike" dirty="0" err="1">
                          <a:effectLst/>
                          <a:latin typeface="Times New Roman" panose="02020603050405020304" pitchFamily="18" charset="0"/>
                          <a:cs typeface="Times New Roman" panose="02020603050405020304" pitchFamily="18" charset="0"/>
                        </a:rPr>
                        <a:t>width</a:t>
                      </a:r>
                      <a:r>
                        <a:rPr lang="en-US" sz="1200" b="0" u="none" strike="noStrike" dirty="0">
                          <a:effectLst/>
                          <a:latin typeface="Times New Roman" panose="02020603050405020304" pitchFamily="18" charset="0"/>
                          <a:cs typeface="Times New Roman" panose="02020603050405020304" pitchFamily="18" charset="0"/>
                        </a:rPr>
                        <a:t> [mm]</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u="none" strike="noStrike" dirty="0">
                          <a:effectLst/>
                          <a:latin typeface="Times New Roman" panose="02020603050405020304" pitchFamily="18" charset="0"/>
                          <a:cs typeface="Times New Roman" panose="02020603050405020304" pitchFamily="18" charset="0"/>
                        </a:rPr>
                        <a:t>-</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200" b="0" i="0" u="none" strike="noStrike" dirty="0">
                          <a:solidFill>
                            <a:schemeClr val="dk1"/>
                          </a:solidFill>
                          <a:effectLst/>
                          <a:latin typeface="Times New Roman" panose="02020603050405020304" pitchFamily="18" charset="0"/>
                          <a:cs typeface="Times New Roman" panose="02020603050405020304" pitchFamily="18" charset="0"/>
                        </a:rPr>
                        <a:t>10</a:t>
                      </a:r>
                      <a:endParaRPr lang="en-US" altLang="zh-C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05645776"/>
                  </a:ext>
                </a:extLst>
              </a:tr>
            </a:tbl>
          </a:graphicData>
        </a:graphic>
      </p:graphicFrame>
      <p:sp>
        <p:nvSpPr>
          <p:cNvPr id="32" name="矩形: 圆角 31">
            <a:extLst>
              <a:ext uri="{FF2B5EF4-FFF2-40B4-BE49-F238E27FC236}">
                <a16:creationId xmlns:a16="http://schemas.microsoft.com/office/drawing/2014/main" id="{C2A73996-9F41-4858-9113-398A2F874EB2}"/>
              </a:ext>
            </a:extLst>
          </p:cNvPr>
          <p:cNvSpPr/>
          <p:nvPr/>
        </p:nvSpPr>
        <p:spPr>
          <a:xfrm>
            <a:off x="9393458" y="4343374"/>
            <a:ext cx="1188000" cy="2268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B8E766D7-CC6A-499E-8D3C-87D7FCB6794C}"/>
              </a:ext>
            </a:extLst>
          </p:cNvPr>
          <p:cNvPicPr>
            <a:picLocks noChangeAspect="1"/>
          </p:cNvPicPr>
          <p:nvPr/>
        </p:nvPicPr>
        <p:blipFill>
          <a:blip r:embed="rId4"/>
          <a:stretch>
            <a:fillRect/>
          </a:stretch>
        </p:blipFill>
        <p:spPr>
          <a:xfrm>
            <a:off x="623392" y="5085184"/>
            <a:ext cx="5029636" cy="1213209"/>
          </a:xfrm>
          <a:prstGeom prst="rect">
            <a:avLst/>
          </a:prstGeom>
        </p:spPr>
      </p:pic>
      <p:pic>
        <p:nvPicPr>
          <p:cNvPr id="4" name="图片 3">
            <a:extLst>
              <a:ext uri="{FF2B5EF4-FFF2-40B4-BE49-F238E27FC236}">
                <a16:creationId xmlns:a16="http://schemas.microsoft.com/office/drawing/2014/main" id="{737C6BAA-9300-411E-96B4-A8BB2B4CDD22}"/>
              </a:ext>
            </a:extLst>
          </p:cNvPr>
          <p:cNvPicPr>
            <a:picLocks noChangeAspect="1"/>
          </p:cNvPicPr>
          <p:nvPr/>
        </p:nvPicPr>
        <p:blipFill>
          <a:blip r:embed="rId5"/>
          <a:stretch>
            <a:fillRect/>
          </a:stretch>
        </p:blipFill>
        <p:spPr>
          <a:xfrm>
            <a:off x="911424" y="4189478"/>
            <a:ext cx="4331998" cy="576064"/>
          </a:xfrm>
          <a:prstGeom prst="rect">
            <a:avLst/>
          </a:prstGeom>
        </p:spPr>
      </p:pic>
    </p:spTree>
    <p:extLst>
      <p:ext uri="{BB962C8B-B14F-4D97-AF65-F5344CB8AC3E}">
        <p14:creationId xmlns:p14="http://schemas.microsoft.com/office/powerpoint/2010/main" val="1469803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97100" y="142852"/>
            <a:ext cx="11032938" cy="725470"/>
          </a:xfrm>
        </p:spPr>
        <p:txBody>
          <a:bodyPr>
            <a:normAutofit/>
          </a:bodyPr>
          <a:lstStyle/>
          <a:p>
            <a:pPr algn="ctr"/>
            <a:r>
              <a:rPr lang="zh-CN" altLang="en-US" sz="4000" dirty="0">
                <a:solidFill>
                  <a:srgbClr val="C00000"/>
                </a:solidFill>
                <a:latin typeface="Arial" panose="020B0604020202020204" pitchFamily="34" charset="0"/>
                <a:ea typeface="+mj-ea"/>
                <a:cs typeface="Arial" panose="020B0604020202020204" pitchFamily="34" charset="0"/>
              </a:rPr>
              <a:t>两种研究方案</a:t>
            </a:r>
            <a:endParaRPr lang="en-US" altLang="zh-CN" sz="4000" dirty="0">
              <a:solidFill>
                <a:srgbClr val="C00000"/>
              </a:solidFill>
              <a:latin typeface="Arial" panose="020B0604020202020204" pitchFamily="34" charset="0"/>
              <a:ea typeface="+mj-ea"/>
              <a:cs typeface="Arial" panose="020B0604020202020204" pitchFamily="34" charset="0"/>
            </a:endParaRPr>
          </a:p>
        </p:txBody>
      </p:sp>
      <p:sp>
        <p:nvSpPr>
          <p:cNvPr id="13" name="内容占位符 1">
            <a:extLst>
              <a:ext uri="{FF2B5EF4-FFF2-40B4-BE49-F238E27FC236}">
                <a16:creationId xmlns:a16="http://schemas.microsoft.com/office/drawing/2014/main" id="{E4B04D06-59C8-448B-A860-147C0A965B44}"/>
              </a:ext>
            </a:extLst>
          </p:cNvPr>
          <p:cNvSpPr txBox="1">
            <a:spLocks/>
          </p:cNvSpPr>
          <p:nvPr/>
        </p:nvSpPr>
        <p:spPr>
          <a:xfrm>
            <a:off x="396000" y="1188000"/>
            <a:ext cx="11268743" cy="1434962"/>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根据高频区的束团填充模式，提出了两种</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系统方案</a:t>
            </a:r>
            <a:endParaRPr lang="en-US" altLang="zh-CN" sz="1800"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E6D62767-ACB7-4557-B59B-7CD607D9500F}"/>
              </a:ext>
            </a:extLst>
          </p:cNvPr>
          <p:cNvPicPr>
            <a:picLocks noChangeAspect="1"/>
          </p:cNvPicPr>
          <p:nvPr/>
        </p:nvPicPr>
        <p:blipFill rotWithShape="1">
          <a:blip r:embed="rId3"/>
          <a:srcRect r="8548"/>
          <a:stretch/>
        </p:blipFill>
        <p:spPr>
          <a:xfrm>
            <a:off x="623392" y="1849762"/>
            <a:ext cx="5580000" cy="1008345"/>
          </a:xfrm>
          <a:prstGeom prst="rect">
            <a:avLst/>
          </a:prstGeom>
        </p:spPr>
      </p:pic>
      <p:pic>
        <p:nvPicPr>
          <p:cNvPr id="18" name="图片 17">
            <a:extLst>
              <a:ext uri="{FF2B5EF4-FFF2-40B4-BE49-F238E27FC236}">
                <a16:creationId xmlns:a16="http://schemas.microsoft.com/office/drawing/2014/main" id="{F89B0586-5667-4120-895D-D21C4BB2F2B5}"/>
              </a:ext>
            </a:extLst>
          </p:cNvPr>
          <p:cNvPicPr>
            <a:picLocks noChangeAspect="1"/>
          </p:cNvPicPr>
          <p:nvPr/>
        </p:nvPicPr>
        <p:blipFill>
          <a:blip r:embed="rId4"/>
          <a:stretch>
            <a:fillRect/>
          </a:stretch>
        </p:blipFill>
        <p:spPr>
          <a:xfrm>
            <a:off x="6672064" y="1842904"/>
            <a:ext cx="4598935" cy="936104"/>
          </a:xfrm>
          <a:prstGeom prst="rect">
            <a:avLst/>
          </a:prstGeom>
        </p:spPr>
      </p:pic>
      <p:sp>
        <p:nvSpPr>
          <p:cNvPr id="2" name="文本框 1">
            <a:extLst>
              <a:ext uri="{FF2B5EF4-FFF2-40B4-BE49-F238E27FC236}">
                <a16:creationId xmlns:a16="http://schemas.microsoft.com/office/drawing/2014/main" id="{820CCB6E-F60E-4CE3-8FC9-C4EA10334749}"/>
              </a:ext>
            </a:extLst>
          </p:cNvPr>
          <p:cNvSpPr txBox="1"/>
          <p:nvPr/>
        </p:nvSpPr>
        <p:spPr>
          <a:xfrm>
            <a:off x="2135560" y="2915652"/>
            <a:ext cx="2664296" cy="369332"/>
          </a:xfrm>
          <a:prstGeom prst="rect">
            <a:avLst/>
          </a:prstGeom>
          <a:noFill/>
        </p:spPr>
        <p:txBody>
          <a:bodyPr wrap="square" rtlCol="0">
            <a:spAutoFit/>
          </a:bodyPr>
          <a:lstStyle/>
          <a:p>
            <a:r>
              <a:rPr lang="zh-CN" altLang="en-US" dirty="0"/>
              <a:t>方案一：谐振</a:t>
            </a:r>
            <a:r>
              <a:rPr lang="en-US" altLang="zh-CN" dirty="0"/>
              <a:t>kicker</a:t>
            </a:r>
            <a:r>
              <a:rPr lang="zh-CN" altLang="en-US" dirty="0"/>
              <a:t>模式</a:t>
            </a:r>
          </a:p>
        </p:txBody>
      </p:sp>
      <p:sp>
        <p:nvSpPr>
          <p:cNvPr id="20" name="文本框 19">
            <a:extLst>
              <a:ext uri="{FF2B5EF4-FFF2-40B4-BE49-F238E27FC236}">
                <a16:creationId xmlns:a16="http://schemas.microsoft.com/office/drawing/2014/main" id="{DFE66403-5A9D-407B-B384-7A13B643E1B4}"/>
              </a:ext>
            </a:extLst>
          </p:cNvPr>
          <p:cNvSpPr txBox="1"/>
          <p:nvPr/>
        </p:nvSpPr>
        <p:spPr>
          <a:xfrm>
            <a:off x="7639383" y="2915652"/>
            <a:ext cx="2664296" cy="369332"/>
          </a:xfrm>
          <a:prstGeom prst="rect">
            <a:avLst/>
          </a:prstGeom>
          <a:noFill/>
        </p:spPr>
        <p:txBody>
          <a:bodyPr wrap="square" rtlCol="0">
            <a:spAutoFit/>
          </a:bodyPr>
          <a:lstStyle/>
          <a:p>
            <a:r>
              <a:rPr lang="zh-CN" altLang="en-US" dirty="0"/>
              <a:t>方案二：方波</a:t>
            </a:r>
            <a:r>
              <a:rPr lang="en-US" altLang="zh-CN" dirty="0"/>
              <a:t>kicker</a:t>
            </a:r>
            <a:r>
              <a:rPr lang="zh-CN" altLang="en-US" dirty="0"/>
              <a:t>模式</a:t>
            </a:r>
          </a:p>
        </p:txBody>
      </p:sp>
      <p:graphicFrame>
        <p:nvGraphicFramePr>
          <p:cNvPr id="5" name="表格 4">
            <a:extLst>
              <a:ext uri="{FF2B5EF4-FFF2-40B4-BE49-F238E27FC236}">
                <a16:creationId xmlns:a16="http://schemas.microsoft.com/office/drawing/2014/main" id="{1B577588-F7CB-4796-A972-E8DBE6B2248F}"/>
              </a:ext>
            </a:extLst>
          </p:cNvPr>
          <p:cNvGraphicFramePr>
            <a:graphicFrameLocks noGrp="1"/>
          </p:cNvGraphicFramePr>
          <p:nvPr>
            <p:extLst>
              <p:ext uri="{D42A27DB-BD31-4B8C-83A1-F6EECF244321}">
                <p14:modId xmlns:p14="http://schemas.microsoft.com/office/powerpoint/2010/main" val="667826312"/>
              </p:ext>
            </p:extLst>
          </p:nvPr>
        </p:nvGraphicFramePr>
        <p:xfrm>
          <a:off x="1778000" y="3573017"/>
          <a:ext cx="8636000" cy="2763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09155715"/>
                    </a:ext>
                  </a:extLst>
                </a:gridCol>
                <a:gridCol w="4572000">
                  <a:extLst>
                    <a:ext uri="{9D8B030D-6E8A-4147-A177-3AD203B41FA5}">
                      <a16:colId xmlns:a16="http://schemas.microsoft.com/office/drawing/2014/main" val="1457781617"/>
                    </a:ext>
                  </a:extLst>
                </a:gridCol>
              </a:tblGrid>
              <a:tr h="370840">
                <a:tc>
                  <a:txBody>
                    <a:bodyPr/>
                    <a:lstStyle/>
                    <a:p>
                      <a:pPr algn="ctr"/>
                      <a:r>
                        <a:rPr lang="zh-CN" altLang="en-US" dirty="0"/>
                        <a:t>谐振</a:t>
                      </a:r>
                      <a:r>
                        <a:rPr lang="en-US" altLang="zh-CN" dirty="0"/>
                        <a:t>kicker</a:t>
                      </a:r>
                      <a:r>
                        <a:rPr lang="zh-CN" altLang="en-US" dirty="0"/>
                        <a:t>方案</a:t>
                      </a:r>
                    </a:p>
                  </a:txBody>
                  <a:tcPr/>
                </a:tc>
                <a:tc>
                  <a:txBody>
                    <a:bodyPr/>
                    <a:lstStyle/>
                    <a:p>
                      <a:pPr algn="ctr"/>
                      <a:r>
                        <a:rPr lang="zh-CN" altLang="en-US" dirty="0"/>
                        <a:t>方波</a:t>
                      </a:r>
                      <a:r>
                        <a:rPr lang="en-US" altLang="zh-CN" dirty="0"/>
                        <a:t>kicker</a:t>
                      </a:r>
                      <a:r>
                        <a:rPr lang="zh-CN" altLang="en-US" dirty="0"/>
                        <a:t>方案</a:t>
                      </a:r>
                    </a:p>
                  </a:txBody>
                  <a:tcPr/>
                </a:tc>
                <a:extLst>
                  <a:ext uri="{0D108BD9-81ED-4DB2-BD59-A6C34878D82A}">
                    <a16:rowId xmlns:a16="http://schemas.microsoft.com/office/drawing/2014/main" val="977927359"/>
                  </a:ext>
                </a:extLst>
              </a:tr>
              <a:tr h="370840">
                <a:tc>
                  <a:txBody>
                    <a:bodyPr/>
                    <a:lstStyle/>
                    <a:p>
                      <a:pPr marL="285750" indent="-285750">
                        <a:buFont typeface="Wingdings" panose="05000000000000000000" pitchFamily="2" charset="2"/>
                        <a:buChar char="ü"/>
                      </a:pPr>
                      <a:r>
                        <a:rPr lang="zh-CN" altLang="en-US" dirty="0"/>
                        <a:t>完成空心线圈型</a:t>
                      </a:r>
                      <a:r>
                        <a:rPr lang="en-US" altLang="zh-CN" dirty="0"/>
                        <a:t>kicker</a:t>
                      </a:r>
                      <a:r>
                        <a:rPr lang="zh-CN" altLang="en-US" dirty="0"/>
                        <a:t>和铁氧体型</a:t>
                      </a:r>
                      <a:r>
                        <a:rPr lang="en-US" altLang="zh-CN" dirty="0"/>
                        <a:t>kicker</a:t>
                      </a:r>
                      <a:r>
                        <a:rPr lang="zh-CN" altLang="en-US" dirty="0"/>
                        <a:t>物理设计和磁场优化</a:t>
                      </a:r>
                    </a:p>
                  </a:txBody>
                  <a:tcPr/>
                </a:tc>
                <a:tc>
                  <a:txBody>
                    <a:bodyPr/>
                    <a:lstStyle/>
                    <a:p>
                      <a:pPr marL="285750" indent="-285750">
                        <a:buFont typeface="Wingdings" panose="05000000000000000000" pitchFamily="2" charset="2"/>
                        <a:buChar char="ü"/>
                      </a:pPr>
                      <a:r>
                        <a:rPr lang="zh-CN" altLang="en-US" dirty="0"/>
                        <a:t>完成基于直流源的高速固态开关斩波电路形成连续方波的</a:t>
                      </a:r>
                      <a:r>
                        <a:rPr lang="en-US" altLang="zh-CN" dirty="0"/>
                        <a:t>kicker</a:t>
                      </a:r>
                      <a:r>
                        <a:rPr lang="zh-CN" altLang="en-US" dirty="0"/>
                        <a:t>系统电路设计</a:t>
                      </a:r>
                    </a:p>
                  </a:txBody>
                  <a:tcPr/>
                </a:tc>
                <a:extLst>
                  <a:ext uri="{0D108BD9-81ED-4DB2-BD59-A6C34878D82A}">
                    <a16:rowId xmlns:a16="http://schemas.microsoft.com/office/drawing/2014/main" val="2895558504"/>
                  </a:ext>
                </a:extLst>
              </a:tr>
              <a:tr h="370840">
                <a:tc>
                  <a:txBody>
                    <a:bodyPr/>
                    <a:lstStyle/>
                    <a:p>
                      <a:pPr marL="285750" indent="-285750">
                        <a:buFont typeface="Wingdings" panose="05000000000000000000" pitchFamily="2" charset="2"/>
                        <a:buChar char="ü"/>
                      </a:pPr>
                      <a:r>
                        <a:rPr lang="zh-CN" altLang="en-US" dirty="0"/>
                        <a:t>完成单次谐振</a:t>
                      </a:r>
                      <a:r>
                        <a:rPr lang="en-US" altLang="zh-CN" dirty="0"/>
                        <a:t>kicker</a:t>
                      </a:r>
                      <a:r>
                        <a:rPr lang="zh-CN" altLang="en-US" dirty="0"/>
                        <a:t>和全谐振</a:t>
                      </a:r>
                      <a:r>
                        <a:rPr lang="en-US" altLang="zh-CN" dirty="0"/>
                        <a:t>kicker</a:t>
                      </a:r>
                      <a:r>
                        <a:rPr lang="zh-CN" altLang="en-US" dirty="0"/>
                        <a:t>系统电路设计</a:t>
                      </a:r>
                    </a:p>
                  </a:txBody>
                  <a:tcPr/>
                </a:tc>
                <a:tc>
                  <a:txBody>
                    <a:bodyPr/>
                    <a:lstStyle/>
                    <a:p>
                      <a:pPr marL="285750" indent="-285750">
                        <a:buFont typeface="Wingdings" panose="05000000000000000000" pitchFamily="2" charset="2"/>
                        <a:buChar char="ü"/>
                      </a:pPr>
                      <a:r>
                        <a:rPr lang="zh-CN" altLang="en-US" dirty="0"/>
                        <a:t>完成低电流工况下的桌面简易电路试验，初步验证开关斩波电路方案的可行性</a:t>
                      </a:r>
                    </a:p>
                  </a:txBody>
                  <a:tcPr/>
                </a:tc>
                <a:extLst>
                  <a:ext uri="{0D108BD9-81ED-4DB2-BD59-A6C34878D82A}">
                    <a16:rowId xmlns:a16="http://schemas.microsoft.com/office/drawing/2014/main" val="447922577"/>
                  </a:ext>
                </a:extLst>
              </a:tr>
              <a:tr h="370840">
                <a:tc rowSpan="3">
                  <a:txBody>
                    <a:bodyPr/>
                    <a:lstStyle/>
                    <a:p>
                      <a:pPr marL="285750" indent="-285750">
                        <a:buFont typeface="Wingdings" panose="05000000000000000000" pitchFamily="2" charset="2"/>
                        <a:buChar char="ü"/>
                      </a:pPr>
                      <a:r>
                        <a:rPr lang="zh-CN" altLang="en-US" dirty="0"/>
                        <a:t>完成单匝多根并排导体结构设计</a:t>
                      </a:r>
                    </a:p>
                  </a:txBody>
                  <a:tcPr anchor="ctr"/>
                </a:tc>
                <a:tc>
                  <a:txBody>
                    <a:bodyPr/>
                    <a:lstStyle/>
                    <a:p>
                      <a:pPr marL="285750" indent="-285750">
                        <a:buFont typeface="Wingdings" panose="05000000000000000000" pitchFamily="2" charset="2"/>
                        <a:buChar char="ü"/>
                      </a:pPr>
                      <a:r>
                        <a:rPr lang="zh-CN" altLang="en-US" dirty="0"/>
                        <a:t>完成真空外铁氧体型</a:t>
                      </a:r>
                      <a:r>
                        <a:rPr lang="en-US" altLang="zh-CN" dirty="0"/>
                        <a:t>kicker</a:t>
                      </a:r>
                      <a:r>
                        <a:rPr lang="zh-CN" altLang="en-US" dirty="0"/>
                        <a:t>物理设计</a:t>
                      </a:r>
                    </a:p>
                  </a:txBody>
                  <a:tcPr/>
                </a:tc>
                <a:extLst>
                  <a:ext uri="{0D108BD9-81ED-4DB2-BD59-A6C34878D82A}">
                    <a16:rowId xmlns:a16="http://schemas.microsoft.com/office/drawing/2014/main" val="305856823"/>
                  </a:ext>
                </a:extLst>
              </a:tr>
              <a:tr h="370840">
                <a:tc vMerge="1">
                  <a:txBody>
                    <a:bodyPr/>
                    <a:lstStyle/>
                    <a:p>
                      <a:pPr marL="285750" indent="-285750">
                        <a:buFont typeface="Wingdings" panose="05000000000000000000" pitchFamily="2" charset="2"/>
                        <a:buChar char="ü"/>
                      </a:pPr>
                      <a:endParaRPr lang="zh-CN" altLang="en-US" dirty="0"/>
                    </a:p>
                  </a:txBody>
                  <a:tcPr anchor="ctr"/>
                </a:tc>
                <a:tc>
                  <a:txBody>
                    <a:bodyPr/>
                    <a:lstStyle/>
                    <a:p>
                      <a:pPr marL="285750" indent="-285750">
                        <a:buFont typeface="Wingdings" panose="05000000000000000000" pitchFamily="2" charset="2"/>
                        <a:buChar char="ü"/>
                      </a:pPr>
                      <a:r>
                        <a:rPr lang="zh-CN" altLang="en-US" dirty="0"/>
                        <a:t>完成真空盒设计与多物理场分析</a:t>
                      </a:r>
                    </a:p>
                  </a:txBody>
                  <a:tcPr/>
                </a:tc>
                <a:extLst>
                  <a:ext uri="{0D108BD9-81ED-4DB2-BD59-A6C34878D82A}">
                    <a16:rowId xmlns:a16="http://schemas.microsoft.com/office/drawing/2014/main" val="2733464645"/>
                  </a:ext>
                </a:extLst>
              </a:tr>
              <a:tr h="370840">
                <a:tc vMerge="1">
                  <a:txBody>
                    <a:bodyPr/>
                    <a:lstStyle/>
                    <a:p>
                      <a:pPr marL="285750" indent="-285750">
                        <a:buFont typeface="Wingdings" panose="05000000000000000000" pitchFamily="2" charset="2"/>
                        <a:buChar char="ü"/>
                      </a:pPr>
                      <a:endParaRPr lang="zh-CN" altLang="en-US" dirty="0"/>
                    </a:p>
                  </a:txBody>
                  <a:tcPr/>
                </a:tc>
                <a:tc>
                  <a:txBody>
                    <a:bodyPr/>
                    <a:lstStyle/>
                    <a:p>
                      <a:pPr marL="285750" indent="-285750">
                        <a:buFont typeface="Wingdings" panose="05000000000000000000" pitchFamily="2" charset="2"/>
                        <a:buChar char="ü"/>
                      </a:pPr>
                      <a:r>
                        <a:rPr lang="zh-CN" altLang="en-US" dirty="0"/>
                        <a:t>完成初步的</a:t>
                      </a:r>
                      <a:r>
                        <a:rPr lang="en-US" altLang="zh-CN" dirty="0"/>
                        <a:t>kicker</a:t>
                      </a:r>
                      <a:r>
                        <a:rPr lang="zh-CN" altLang="en-US" dirty="0"/>
                        <a:t>磁铁机械结构设计</a:t>
                      </a:r>
                    </a:p>
                  </a:txBody>
                  <a:tcPr/>
                </a:tc>
                <a:extLst>
                  <a:ext uri="{0D108BD9-81ED-4DB2-BD59-A6C34878D82A}">
                    <a16:rowId xmlns:a16="http://schemas.microsoft.com/office/drawing/2014/main" val="1537295722"/>
                  </a:ext>
                </a:extLst>
              </a:tr>
            </a:tbl>
          </a:graphicData>
        </a:graphic>
      </p:graphicFrame>
    </p:spTree>
    <p:extLst>
      <p:ext uri="{BB962C8B-B14F-4D97-AF65-F5344CB8AC3E}">
        <p14:creationId xmlns:p14="http://schemas.microsoft.com/office/powerpoint/2010/main" val="291793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7</a:t>
            </a:fld>
            <a:endParaRPr lang="zh-CN" altLang="en-US" dirty="0"/>
          </a:p>
        </p:txBody>
      </p:sp>
      <p:sp>
        <p:nvSpPr>
          <p:cNvPr id="5" name="内容占位符 4"/>
          <p:cNvSpPr>
            <a:spLocks noGrp="1"/>
          </p:cNvSpPr>
          <p:nvPr>
            <p:ph sz="quarter" idx="13"/>
          </p:nvPr>
        </p:nvSpPr>
        <p:spPr>
          <a:xfrm>
            <a:off x="1" y="1329893"/>
            <a:ext cx="7464151" cy="1912071"/>
          </a:xfrm>
        </p:spPr>
        <p:txBody>
          <a:bodyPr>
            <a:normAutofit/>
          </a:bodyPr>
          <a:lstStyle/>
          <a:p>
            <a:r>
              <a:rPr lang="sv-SE" altLang="zh-CN" dirty="0"/>
              <a:t>Resonant Kicker System R&amp;D</a:t>
            </a:r>
          </a:p>
        </p:txBody>
      </p:sp>
    </p:spTree>
    <p:extLst>
      <p:ext uri="{BB962C8B-B14F-4D97-AF65-F5344CB8AC3E}">
        <p14:creationId xmlns:p14="http://schemas.microsoft.com/office/powerpoint/2010/main" val="2294092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97100" y="142852"/>
            <a:ext cx="11032938" cy="725470"/>
          </a:xfrm>
        </p:spPr>
        <p:txBody>
          <a:bodyPr>
            <a:normAutofit/>
          </a:bodyPr>
          <a:lstStyle/>
          <a:p>
            <a:pPr algn="ctr"/>
            <a:r>
              <a:rPr lang="en-US" altLang="zh-CN" sz="4000" dirty="0">
                <a:solidFill>
                  <a:srgbClr val="C00000"/>
                </a:solidFill>
                <a:latin typeface="Arial" panose="020B0604020202020204" pitchFamily="34" charset="0"/>
                <a:ea typeface="+mj-ea"/>
                <a:cs typeface="Arial" panose="020B0604020202020204" pitchFamily="34" charset="0"/>
              </a:rPr>
              <a:t>Resonant Kicker System</a:t>
            </a:r>
          </a:p>
        </p:txBody>
      </p:sp>
      <p:pic>
        <p:nvPicPr>
          <p:cNvPr id="2" name="图片 1">
            <a:extLst>
              <a:ext uri="{FF2B5EF4-FFF2-40B4-BE49-F238E27FC236}">
                <a16:creationId xmlns:a16="http://schemas.microsoft.com/office/drawing/2014/main" id="{A414C27E-8F0F-42EE-968C-73CC5AB34C73}"/>
              </a:ext>
            </a:extLst>
          </p:cNvPr>
          <p:cNvPicPr>
            <a:picLocks noChangeAspect="1"/>
          </p:cNvPicPr>
          <p:nvPr/>
        </p:nvPicPr>
        <p:blipFill>
          <a:blip r:embed="rId3"/>
          <a:stretch>
            <a:fillRect/>
          </a:stretch>
        </p:blipFill>
        <p:spPr>
          <a:xfrm>
            <a:off x="407368" y="3159772"/>
            <a:ext cx="3132000" cy="2278226"/>
          </a:xfrm>
          <a:prstGeom prst="rect">
            <a:avLst/>
          </a:prstGeom>
        </p:spPr>
      </p:pic>
      <p:sp>
        <p:nvSpPr>
          <p:cNvPr id="13" name="内容占位符 1">
            <a:extLst>
              <a:ext uri="{FF2B5EF4-FFF2-40B4-BE49-F238E27FC236}">
                <a16:creationId xmlns:a16="http://schemas.microsoft.com/office/drawing/2014/main" id="{E4B04D06-59C8-448B-A860-147C0A965B44}"/>
              </a:ext>
            </a:extLst>
          </p:cNvPr>
          <p:cNvSpPr txBox="1">
            <a:spLocks/>
          </p:cNvSpPr>
          <p:nvPr/>
        </p:nvSpPr>
        <p:spPr>
          <a:xfrm>
            <a:off x="360000" y="1188000"/>
            <a:ext cx="11268743" cy="202408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在一个</a:t>
            </a:r>
            <a:r>
              <a:rPr lang="en-US" altLang="zh-CN" sz="1800" dirty="0">
                <a:latin typeface="Times New Roman" panose="02020603050405020304" pitchFamily="18" charset="0"/>
                <a:cs typeface="Times New Roman" panose="02020603050405020304" pitchFamily="18" charset="0"/>
              </a:rPr>
              <a:t>165μs</a:t>
            </a:r>
            <a:r>
              <a:rPr lang="zh-CN" altLang="en-US" sz="1800" dirty="0">
                <a:latin typeface="Times New Roman" panose="02020603050405020304" pitchFamily="18" charset="0"/>
                <a:cs typeface="Times New Roman" panose="02020603050405020304" pitchFamily="18" charset="0"/>
              </a:rPr>
              <a:t>的周期内共填充有</a:t>
            </a:r>
            <a:r>
              <a:rPr lang="en-US" altLang="zh-CN" sz="1800" dirty="0">
                <a:latin typeface="Times New Roman" panose="02020603050405020304" pitchFamily="18" charset="0"/>
                <a:cs typeface="Times New Roman" panose="02020603050405020304" pitchFamily="18" charset="0"/>
              </a:rPr>
              <a:t>242</a:t>
            </a:r>
            <a:r>
              <a:rPr lang="zh-CN" altLang="en-US" sz="1800" dirty="0">
                <a:latin typeface="Times New Roman" panose="02020603050405020304" pitchFamily="18" charset="0"/>
                <a:cs typeface="Times New Roman" panose="02020603050405020304" pitchFamily="18" charset="0"/>
              </a:rPr>
              <a:t>个束团，束团间距为</a:t>
            </a:r>
            <a:r>
              <a:rPr lang="en-US" altLang="zh-CN" sz="1800" dirty="0">
                <a:latin typeface="Times New Roman" panose="02020603050405020304" pitchFamily="18" charset="0"/>
                <a:cs typeface="Times New Roman" panose="02020603050405020304" pitchFamily="18" charset="0"/>
              </a:rPr>
              <a:t>680ns</a:t>
            </a:r>
            <a:r>
              <a:rPr lang="zh-CN" altLang="en-US" sz="1800" dirty="0">
                <a:latin typeface="Times New Roman" panose="02020603050405020304" pitchFamily="18" charset="0"/>
                <a:cs typeface="Times New Roman" panose="02020603050405020304" pitchFamily="18" charset="0"/>
              </a:rPr>
              <a:t>，可以通过谐振脉冲磁场来偏转束团，重复频率为</a:t>
            </a:r>
            <a:r>
              <a:rPr lang="en-US" altLang="zh-CN" sz="1800" dirty="0">
                <a:latin typeface="Times New Roman" panose="02020603050405020304" pitchFamily="18" charset="0"/>
                <a:cs typeface="Times New Roman" panose="02020603050405020304" pitchFamily="18" charset="0"/>
              </a:rPr>
              <a:t>1.5MHz</a:t>
            </a:r>
            <a:endParaRPr lang="en-US" altLang="zh-CN" sz="1800" dirty="0">
              <a:solidFill>
                <a:srgbClr val="FF0000"/>
              </a:solidFill>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solidFill>
                  <a:srgbClr val="FF0000"/>
                </a:solidFill>
                <a:latin typeface="Times New Roman" panose="02020603050405020304" pitchFamily="18" charset="0"/>
                <a:cs typeface="Times New Roman" panose="02020603050405020304" pitchFamily="18" charset="0"/>
              </a:rPr>
              <a:t>单次谐振放电</a:t>
            </a:r>
            <a:r>
              <a:rPr lang="en-US" altLang="zh-CN" sz="1800" dirty="0">
                <a:solidFill>
                  <a:srgbClr val="FF0000"/>
                </a:solidFill>
                <a:latin typeface="Times New Roman" panose="02020603050405020304" pitchFamily="18" charset="0"/>
                <a:cs typeface="Times New Roman" panose="02020603050405020304" pitchFamily="18" charset="0"/>
              </a:rPr>
              <a:t>kicker</a:t>
            </a:r>
            <a:r>
              <a:rPr lang="zh-CN" altLang="en-US" sz="1800" dirty="0">
                <a:solidFill>
                  <a:srgbClr val="FF0000"/>
                </a:solidFill>
                <a:latin typeface="Times New Roman" panose="02020603050405020304" pitchFamily="18" charset="0"/>
                <a:cs typeface="Times New Roman" panose="02020603050405020304" pitchFamily="18" charset="0"/>
              </a:rPr>
              <a:t>系统</a:t>
            </a:r>
            <a:r>
              <a:rPr lang="zh-CN" altLang="en-US" sz="1800" dirty="0">
                <a:latin typeface="Times New Roman" panose="02020603050405020304" pitchFamily="18" charset="0"/>
                <a:cs typeface="Times New Roman" panose="02020603050405020304" pitchFamily="18" charset="0"/>
              </a:rPr>
              <a:t>：系统由一台高压电源进行供电，在每次谐振放电后进行能量补充。</a:t>
            </a:r>
            <a:endParaRPr lang="sv-SE" altLang="zh-CN" sz="1800" dirty="0">
              <a:latin typeface="Times New Roman" panose="02020603050405020304" pitchFamily="18" charset="0"/>
              <a:cs typeface="Times New Roman" panose="02020603050405020304" pitchFamily="18" charset="0"/>
            </a:endParaRPr>
          </a:p>
          <a:p>
            <a:pPr algn="just">
              <a:lnSpc>
                <a:spcPct val="128000"/>
              </a:lnSpc>
              <a:spcBef>
                <a:spcPts val="600"/>
              </a:spcBef>
              <a:spcAft>
                <a:spcPts val="0"/>
              </a:spcAft>
            </a:pPr>
            <a:r>
              <a:rPr lang="zh-CN" altLang="en-US" sz="1800" dirty="0">
                <a:solidFill>
                  <a:srgbClr val="FF0000"/>
                </a:solidFill>
                <a:latin typeface="Times New Roman" panose="02020603050405020304" pitchFamily="18" charset="0"/>
                <a:cs typeface="Times New Roman" panose="02020603050405020304" pitchFamily="18" charset="0"/>
              </a:rPr>
              <a:t>全谐振放电</a:t>
            </a:r>
            <a:r>
              <a:rPr lang="en-US" altLang="zh-CN" sz="1800" dirty="0">
                <a:solidFill>
                  <a:srgbClr val="FF0000"/>
                </a:solidFill>
                <a:latin typeface="Times New Roman" panose="02020603050405020304" pitchFamily="18" charset="0"/>
                <a:cs typeface="Times New Roman" panose="02020603050405020304" pitchFamily="18" charset="0"/>
              </a:rPr>
              <a:t>kicker</a:t>
            </a:r>
            <a:r>
              <a:rPr lang="zh-CN" altLang="en-US" sz="1800" dirty="0">
                <a:solidFill>
                  <a:srgbClr val="FF0000"/>
                </a:solidFill>
                <a:latin typeface="Times New Roman" panose="02020603050405020304" pitchFamily="18" charset="0"/>
                <a:cs typeface="Times New Roman" panose="02020603050405020304" pitchFamily="18" charset="0"/>
              </a:rPr>
              <a:t>系统</a:t>
            </a:r>
            <a:r>
              <a:rPr lang="zh-CN" altLang="en-US" sz="1800" dirty="0">
                <a:latin typeface="Times New Roman" panose="02020603050405020304" pitchFamily="18" charset="0"/>
                <a:cs typeface="Times New Roman" panose="02020603050405020304" pitchFamily="18" charset="0"/>
              </a:rPr>
              <a:t>：利用两台谐振电源来快速建立磁场脉冲。</a:t>
            </a:r>
            <a:endParaRPr lang="en-US" altLang="zh-CN" sz="1800" dirty="0">
              <a:latin typeface="Times New Roman" panose="02020603050405020304" pitchFamily="18" charset="0"/>
              <a:cs typeface="Times New Roman" panose="02020603050405020304" pitchFamily="18" charset="0"/>
            </a:endParaRPr>
          </a:p>
        </p:txBody>
      </p:sp>
      <p:grpSp>
        <p:nvGrpSpPr>
          <p:cNvPr id="15" name="组合 14">
            <a:extLst>
              <a:ext uri="{FF2B5EF4-FFF2-40B4-BE49-F238E27FC236}">
                <a16:creationId xmlns:a16="http://schemas.microsoft.com/office/drawing/2014/main" id="{3573F36D-9A71-41EB-BCAC-22608E5B2C11}"/>
              </a:ext>
            </a:extLst>
          </p:cNvPr>
          <p:cNvGrpSpPr>
            <a:grpSpLocks noChangeAspect="1"/>
          </p:cNvGrpSpPr>
          <p:nvPr/>
        </p:nvGrpSpPr>
        <p:grpSpPr>
          <a:xfrm>
            <a:off x="6087489" y="2996952"/>
            <a:ext cx="5760000" cy="1776545"/>
            <a:chOff x="5772372" y="2780928"/>
            <a:chExt cx="6444176" cy="1987556"/>
          </a:xfrm>
        </p:grpSpPr>
        <p:grpSp>
          <p:nvGrpSpPr>
            <p:cNvPr id="16" name="组合 15">
              <a:extLst>
                <a:ext uri="{FF2B5EF4-FFF2-40B4-BE49-F238E27FC236}">
                  <a16:creationId xmlns:a16="http://schemas.microsoft.com/office/drawing/2014/main" id="{6A6DBD30-7D82-473C-8DB5-854FF8A0369A}"/>
                </a:ext>
              </a:extLst>
            </p:cNvPr>
            <p:cNvGrpSpPr/>
            <p:nvPr/>
          </p:nvGrpSpPr>
          <p:grpSpPr>
            <a:xfrm>
              <a:off x="5772372" y="2780928"/>
              <a:ext cx="6444176" cy="1710319"/>
              <a:chOff x="5772144" y="4738683"/>
              <a:chExt cx="6444176" cy="1710319"/>
            </a:xfrm>
          </p:grpSpPr>
          <p:pic>
            <p:nvPicPr>
              <p:cNvPr id="18" name="图片 17">
                <a:extLst>
                  <a:ext uri="{FF2B5EF4-FFF2-40B4-BE49-F238E27FC236}">
                    <a16:creationId xmlns:a16="http://schemas.microsoft.com/office/drawing/2014/main" id="{DF2BE24C-35FB-4167-9ABA-156267E5513D}"/>
                  </a:ext>
                </a:extLst>
              </p:cNvPr>
              <p:cNvPicPr>
                <a:picLocks noChangeAspect="1"/>
              </p:cNvPicPr>
              <p:nvPr/>
            </p:nvPicPr>
            <p:blipFill>
              <a:blip r:embed="rId4"/>
              <a:stretch>
                <a:fillRect/>
              </a:stretch>
            </p:blipFill>
            <p:spPr>
              <a:xfrm>
                <a:off x="5772144" y="4920842"/>
                <a:ext cx="3240000" cy="1528160"/>
              </a:xfrm>
              <a:prstGeom prst="rect">
                <a:avLst/>
              </a:prstGeom>
            </p:spPr>
          </p:pic>
          <p:pic>
            <p:nvPicPr>
              <p:cNvPr id="19" name="图片 18">
                <a:extLst>
                  <a:ext uri="{FF2B5EF4-FFF2-40B4-BE49-F238E27FC236}">
                    <a16:creationId xmlns:a16="http://schemas.microsoft.com/office/drawing/2014/main" id="{CEB88E7E-EED3-40D7-AB97-8785599D1649}"/>
                  </a:ext>
                </a:extLst>
              </p:cNvPr>
              <p:cNvPicPr>
                <a:picLocks noChangeAspect="1"/>
              </p:cNvPicPr>
              <p:nvPr/>
            </p:nvPicPr>
            <p:blipFill>
              <a:blip r:embed="rId5"/>
              <a:stretch>
                <a:fillRect/>
              </a:stretch>
            </p:blipFill>
            <p:spPr>
              <a:xfrm>
                <a:off x="8976320" y="4738683"/>
                <a:ext cx="3240000" cy="1609712"/>
              </a:xfrm>
              <a:prstGeom prst="rect">
                <a:avLst/>
              </a:prstGeom>
            </p:spPr>
          </p:pic>
        </p:grpSp>
        <p:sp>
          <p:nvSpPr>
            <p:cNvPr id="17" name="文本框 16">
              <a:extLst>
                <a:ext uri="{FF2B5EF4-FFF2-40B4-BE49-F238E27FC236}">
                  <a16:creationId xmlns:a16="http://schemas.microsoft.com/office/drawing/2014/main" id="{5AD05AF6-1CDE-4853-98EC-9F397779E7A1}"/>
                </a:ext>
              </a:extLst>
            </p:cNvPr>
            <p:cNvSpPr txBox="1"/>
            <p:nvPr/>
          </p:nvSpPr>
          <p:spPr>
            <a:xfrm>
              <a:off x="7204819" y="4496037"/>
              <a:ext cx="3312367" cy="272447"/>
            </a:xfrm>
            <a:prstGeom prst="rect">
              <a:avLst/>
            </a:prstGeom>
            <a:noFill/>
          </p:spPr>
          <p:txBody>
            <a:bodyPr wrap="square" rtlCol="0">
              <a:spAutoFit/>
            </a:bodyPr>
            <a:lstStyle/>
            <a:p>
              <a:pPr algn="ctr">
                <a:lnSpc>
                  <a:spcPct val="130000"/>
                </a:lnSpc>
              </a:pPr>
              <a:r>
                <a:rPr lang="sv-SE" altLang="zh-CN" sz="1000" dirty="0">
                  <a:latin typeface="Times New Roman" panose="02020603050405020304" pitchFamily="18" charset="0"/>
                  <a:cs typeface="Times New Roman" panose="02020603050405020304" pitchFamily="18" charset="0"/>
                </a:rPr>
                <a:t>Single Resonant Kicker Magnet System</a:t>
              </a:r>
              <a:endParaRPr lang="zh-CN" altLang="en-US" sz="1000" dirty="0">
                <a:solidFill>
                  <a:srgbClr val="FF0000"/>
                </a:solidFill>
                <a:latin typeface="Times New Roman" panose="02020603050405020304" pitchFamily="18" charset="0"/>
                <a:cs typeface="Times New Roman" panose="02020603050405020304" pitchFamily="18" charset="0"/>
              </a:endParaRPr>
            </a:p>
          </p:txBody>
        </p:sp>
      </p:grpSp>
      <p:grpSp>
        <p:nvGrpSpPr>
          <p:cNvPr id="20" name="组合 19">
            <a:extLst>
              <a:ext uri="{FF2B5EF4-FFF2-40B4-BE49-F238E27FC236}">
                <a16:creationId xmlns:a16="http://schemas.microsoft.com/office/drawing/2014/main" id="{A0DAF1C0-F733-479A-920F-46F28244EB03}"/>
              </a:ext>
            </a:extLst>
          </p:cNvPr>
          <p:cNvGrpSpPr>
            <a:grpSpLocks noChangeAspect="1"/>
          </p:cNvGrpSpPr>
          <p:nvPr/>
        </p:nvGrpSpPr>
        <p:grpSpPr>
          <a:xfrm>
            <a:off x="6103499" y="4797152"/>
            <a:ext cx="5760000" cy="1736709"/>
            <a:chOff x="5755328" y="4783383"/>
            <a:chExt cx="6444176" cy="1942996"/>
          </a:xfrm>
        </p:grpSpPr>
        <p:grpSp>
          <p:nvGrpSpPr>
            <p:cNvPr id="21" name="组合 20">
              <a:extLst>
                <a:ext uri="{FF2B5EF4-FFF2-40B4-BE49-F238E27FC236}">
                  <a16:creationId xmlns:a16="http://schemas.microsoft.com/office/drawing/2014/main" id="{E9510ADE-5760-4829-A567-0E44450FD7FF}"/>
                </a:ext>
              </a:extLst>
            </p:cNvPr>
            <p:cNvGrpSpPr/>
            <p:nvPr/>
          </p:nvGrpSpPr>
          <p:grpSpPr>
            <a:xfrm>
              <a:off x="5755328" y="4783383"/>
              <a:ext cx="6444176" cy="1697692"/>
              <a:chOff x="5772144" y="2739420"/>
              <a:chExt cx="6444176" cy="1697692"/>
            </a:xfrm>
          </p:grpSpPr>
          <p:pic>
            <p:nvPicPr>
              <p:cNvPr id="23" name="图片 22">
                <a:extLst>
                  <a:ext uri="{FF2B5EF4-FFF2-40B4-BE49-F238E27FC236}">
                    <a16:creationId xmlns:a16="http://schemas.microsoft.com/office/drawing/2014/main" id="{F3DAB29B-38CE-405F-A0AB-4FF57CBAAC8D}"/>
                  </a:ext>
                </a:extLst>
              </p:cNvPr>
              <p:cNvPicPr>
                <a:picLocks noChangeAspect="1"/>
              </p:cNvPicPr>
              <p:nvPr/>
            </p:nvPicPr>
            <p:blipFill>
              <a:blip r:embed="rId6"/>
              <a:stretch>
                <a:fillRect/>
              </a:stretch>
            </p:blipFill>
            <p:spPr>
              <a:xfrm>
                <a:off x="5772144" y="2898481"/>
                <a:ext cx="3240000" cy="1538631"/>
              </a:xfrm>
              <a:prstGeom prst="rect">
                <a:avLst/>
              </a:prstGeom>
            </p:spPr>
          </p:pic>
          <p:pic>
            <p:nvPicPr>
              <p:cNvPr id="24" name="图片 23">
                <a:extLst>
                  <a:ext uri="{FF2B5EF4-FFF2-40B4-BE49-F238E27FC236}">
                    <a16:creationId xmlns:a16="http://schemas.microsoft.com/office/drawing/2014/main" id="{9016A040-3C59-45C5-8B7F-27F2BA09E4C7}"/>
                  </a:ext>
                </a:extLst>
              </p:cNvPr>
              <p:cNvPicPr>
                <a:picLocks noChangeAspect="1"/>
              </p:cNvPicPr>
              <p:nvPr/>
            </p:nvPicPr>
            <p:blipFill>
              <a:blip r:embed="rId7"/>
              <a:stretch>
                <a:fillRect/>
              </a:stretch>
            </p:blipFill>
            <p:spPr>
              <a:xfrm>
                <a:off x="8976320" y="2739420"/>
                <a:ext cx="3240000" cy="1620000"/>
              </a:xfrm>
              <a:prstGeom prst="rect">
                <a:avLst/>
              </a:prstGeom>
            </p:spPr>
          </p:pic>
        </p:grpSp>
        <p:sp>
          <p:nvSpPr>
            <p:cNvPr id="22" name="文本框 21">
              <a:extLst>
                <a:ext uri="{FF2B5EF4-FFF2-40B4-BE49-F238E27FC236}">
                  <a16:creationId xmlns:a16="http://schemas.microsoft.com/office/drawing/2014/main" id="{3EE734EB-DBDA-4BD7-AB35-A2F03919CA66}"/>
                </a:ext>
              </a:extLst>
            </p:cNvPr>
            <p:cNvSpPr txBox="1"/>
            <p:nvPr/>
          </p:nvSpPr>
          <p:spPr>
            <a:xfrm>
              <a:off x="7270218" y="6453932"/>
              <a:ext cx="3024335" cy="272447"/>
            </a:xfrm>
            <a:prstGeom prst="rect">
              <a:avLst/>
            </a:prstGeom>
            <a:noFill/>
          </p:spPr>
          <p:txBody>
            <a:bodyPr wrap="square" rtlCol="0">
              <a:spAutoFit/>
            </a:bodyPr>
            <a:lstStyle/>
            <a:p>
              <a:pPr algn="ctr">
                <a:lnSpc>
                  <a:spcPct val="130000"/>
                </a:lnSpc>
              </a:pPr>
              <a:r>
                <a:rPr lang="sv-SE" altLang="zh-CN" sz="1000" dirty="0">
                  <a:latin typeface="Times New Roman" panose="02020603050405020304" pitchFamily="18" charset="0"/>
                  <a:cs typeface="Times New Roman" panose="02020603050405020304" pitchFamily="18" charset="0"/>
                </a:rPr>
                <a:t>Fully Resonant Kicker Magnet System</a:t>
              </a:r>
              <a:endParaRPr lang="zh-CN" altLang="en-US" sz="1000" dirty="0">
                <a:solidFill>
                  <a:srgbClr val="FF0000"/>
                </a:solidFill>
                <a:latin typeface="Times New Roman" panose="02020603050405020304" pitchFamily="18" charset="0"/>
                <a:cs typeface="Times New Roman" panose="02020603050405020304" pitchFamily="18" charset="0"/>
              </a:endParaRPr>
            </a:p>
          </p:txBody>
        </p:sp>
      </p:grpSp>
      <p:pic>
        <p:nvPicPr>
          <p:cNvPr id="9" name="图片 8">
            <a:extLst>
              <a:ext uri="{FF2B5EF4-FFF2-40B4-BE49-F238E27FC236}">
                <a16:creationId xmlns:a16="http://schemas.microsoft.com/office/drawing/2014/main" id="{B555C74A-6A3E-4A1B-B681-9C02020FFDBF}"/>
              </a:ext>
            </a:extLst>
          </p:cNvPr>
          <p:cNvPicPr>
            <a:picLocks noChangeAspect="1"/>
          </p:cNvPicPr>
          <p:nvPr/>
        </p:nvPicPr>
        <p:blipFill rotWithShape="1">
          <a:blip r:embed="rId8"/>
          <a:srcRect r="8548"/>
          <a:stretch/>
        </p:blipFill>
        <p:spPr>
          <a:xfrm>
            <a:off x="306831" y="5530001"/>
            <a:ext cx="5580000" cy="1008345"/>
          </a:xfrm>
          <a:prstGeom prst="rect">
            <a:avLst/>
          </a:prstGeom>
        </p:spPr>
      </p:pic>
      <p:pic>
        <p:nvPicPr>
          <p:cNvPr id="27" name="图片 26">
            <a:extLst>
              <a:ext uri="{FF2B5EF4-FFF2-40B4-BE49-F238E27FC236}">
                <a16:creationId xmlns:a16="http://schemas.microsoft.com/office/drawing/2014/main" id="{E238F563-79E7-473A-A83B-08FAAFF16619}"/>
              </a:ext>
            </a:extLst>
          </p:cNvPr>
          <p:cNvPicPr>
            <a:picLocks noChangeAspect="1"/>
          </p:cNvPicPr>
          <p:nvPr/>
        </p:nvPicPr>
        <p:blipFill rotWithShape="1">
          <a:blip r:embed="rId9"/>
          <a:srcRect b="7637"/>
          <a:stretch/>
        </p:blipFill>
        <p:spPr>
          <a:xfrm>
            <a:off x="3827968" y="4244414"/>
            <a:ext cx="1980000" cy="1314488"/>
          </a:xfrm>
          <a:prstGeom prst="rect">
            <a:avLst/>
          </a:prstGeom>
        </p:spPr>
      </p:pic>
      <p:pic>
        <p:nvPicPr>
          <p:cNvPr id="26" name="图片 25">
            <a:extLst>
              <a:ext uri="{FF2B5EF4-FFF2-40B4-BE49-F238E27FC236}">
                <a16:creationId xmlns:a16="http://schemas.microsoft.com/office/drawing/2014/main" id="{06DC37C6-3030-4599-AC24-5CE8FE7E9D5D}"/>
              </a:ext>
            </a:extLst>
          </p:cNvPr>
          <p:cNvPicPr>
            <a:picLocks noChangeAspect="1"/>
          </p:cNvPicPr>
          <p:nvPr/>
        </p:nvPicPr>
        <p:blipFill>
          <a:blip r:embed="rId10"/>
          <a:stretch>
            <a:fillRect/>
          </a:stretch>
        </p:blipFill>
        <p:spPr>
          <a:xfrm>
            <a:off x="3853972" y="2996952"/>
            <a:ext cx="1980000" cy="1349098"/>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3204E17A-48EF-4B37-A59C-E35350FE9673}"/>
                  </a:ext>
                </a:extLst>
              </p:cNvPr>
              <p:cNvSpPr txBox="1"/>
              <p:nvPr/>
            </p:nvSpPr>
            <p:spPr>
              <a:xfrm>
                <a:off x="3940094" y="3543719"/>
                <a:ext cx="1649580" cy="2786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000" b="1" i="1" dirty="0" smtClean="0">
                          <a:solidFill>
                            <a:srgbClr val="FF0000"/>
                          </a:solidFill>
                          <a:latin typeface="Cambria Math" panose="02040503050406030204" pitchFamily="18" charset="0"/>
                        </a:rPr>
                        <m:t>𝑹</m:t>
                      </m:r>
                      <m:r>
                        <a:rPr lang="zh-CN" altLang="en-US" sz="1000" b="1" i="1" dirty="0" smtClean="0">
                          <a:solidFill>
                            <a:srgbClr val="FF0000"/>
                          </a:solidFill>
                          <a:latin typeface="Cambria Math" panose="02040503050406030204" pitchFamily="18" charset="0"/>
                        </a:rPr>
                        <m:t>&lt;</m:t>
                      </m:r>
                      <m:r>
                        <a:rPr lang="zh-CN" altLang="en-US" sz="1000" b="1" i="1" dirty="0">
                          <a:solidFill>
                            <a:srgbClr val="FF0000"/>
                          </a:solidFill>
                          <a:latin typeface="Cambria Math" panose="02040503050406030204" pitchFamily="18" charset="0"/>
                        </a:rPr>
                        <m:t>𝟐</m:t>
                      </m:r>
                      <m:rad>
                        <m:radPr>
                          <m:degHide m:val="on"/>
                          <m:ctrlPr>
                            <a:rPr lang="zh-CN" altLang="en-US" sz="1000" b="1" i="1" dirty="0" smtClean="0">
                              <a:solidFill>
                                <a:srgbClr val="FF0000"/>
                              </a:solidFill>
                              <a:latin typeface="Cambria Math" panose="02040503050406030204" pitchFamily="18" charset="0"/>
                            </a:rPr>
                          </m:ctrlPr>
                        </m:radPr>
                        <m:deg/>
                        <m:e>
                          <m:r>
                            <a:rPr lang="en-US" altLang="zh-CN" sz="1000" b="1" i="1" dirty="0" smtClean="0">
                              <a:solidFill>
                                <a:srgbClr val="FF0000"/>
                              </a:solidFill>
                              <a:latin typeface="Cambria Math" panose="02040503050406030204" pitchFamily="18" charset="0"/>
                            </a:rPr>
                            <m:t>𝑳</m:t>
                          </m:r>
                          <m:r>
                            <a:rPr lang="en-US" altLang="zh-CN" sz="1000" b="1" i="1" dirty="0" smtClean="0">
                              <a:solidFill>
                                <a:srgbClr val="FF0000"/>
                              </a:solidFill>
                              <a:latin typeface="Cambria Math" panose="02040503050406030204" pitchFamily="18" charset="0"/>
                            </a:rPr>
                            <m:t>/</m:t>
                          </m:r>
                          <m:r>
                            <a:rPr lang="en-US" altLang="zh-CN" sz="1000" b="1" i="1" dirty="0" smtClean="0">
                              <a:solidFill>
                                <a:srgbClr val="FF0000"/>
                              </a:solidFill>
                              <a:latin typeface="Cambria Math" panose="02040503050406030204" pitchFamily="18" charset="0"/>
                            </a:rPr>
                            <m:t>𝑪</m:t>
                          </m:r>
                        </m:e>
                      </m:rad>
                    </m:oMath>
                  </m:oMathPara>
                </a14:m>
                <a:endParaRPr lang="zh-CN" altLang="en-US" sz="1000" b="1" dirty="0">
                  <a:latin typeface="Times New Roman" panose="02020603050405020304" pitchFamily="18" charset="0"/>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3204E17A-48EF-4B37-A59C-E35350FE9673}"/>
                  </a:ext>
                </a:extLst>
              </p:cNvPr>
              <p:cNvSpPr txBox="1">
                <a:spLocks noRot="1" noChangeAspect="1" noMove="1" noResize="1" noEditPoints="1" noAdjustHandles="1" noChangeArrowheads="1" noChangeShapeType="1" noTextEdit="1"/>
              </p:cNvSpPr>
              <p:nvPr/>
            </p:nvSpPr>
            <p:spPr>
              <a:xfrm>
                <a:off x="3940094" y="3543719"/>
                <a:ext cx="1649580" cy="278666"/>
              </a:xfrm>
              <a:prstGeom prst="rect">
                <a:avLst/>
              </a:prstGeom>
              <a:blipFill>
                <a:blip r:embed="rId11"/>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6550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2">
            <a:extLst>
              <a:ext uri="{FF2B5EF4-FFF2-40B4-BE49-F238E27FC236}">
                <a16:creationId xmlns:a16="http://schemas.microsoft.com/office/drawing/2014/main" id="{820EF58B-8D3D-4BA0-808B-DF6355D55E2C}"/>
              </a:ext>
            </a:extLst>
          </p:cNvPr>
          <p:cNvSpPr>
            <a:spLocks noGrp="1"/>
          </p:cNvSpPr>
          <p:nvPr>
            <p:ph type="title"/>
          </p:nvPr>
        </p:nvSpPr>
        <p:spPr>
          <a:xfrm>
            <a:off x="623392" y="105353"/>
            <a:ext cx="10729192" cy="828177"/>
          </a:xfrm>
        </p:spPr>
        <p:txBody>
          <a:bodyPr>
            <a:noAutofit/>
          </a:bodyPr>
          <a:lstStyle/>
          <a:p>
            <a:pPr algn="ctr"/>
            <a:r>
              <a:rPr lang="en-US" altLang="zh-CN" sz="3200" spc="-60" dirty="0">
                <a:solidFill>
                  <a:srgbClr val="C00000"/>
                </a:solidFill>
                <a:latin typeface="Arial" panose="020B0604020202020204" pitchFamily="34" charset="0"/>
                <a:ea typeface="+mj-ea"/>
                <a:cs typeface="Arial" panose="020B0604020202020204" pitchFamily="34" charset="0"/>
              </a:rPr>
              <a:t>Design of Air-Core Kicker Magnet</a:t>
            </a:r>
          </a:p>
        </p:txBody>
      </p:sp>
      <p:pic>
        <p:nvPicPr>
          <p:cNvPr id="28" name="图片 27">
            <a:extLst>
              <a:ext uri="{FF2B5EF4-FFF2-40B4-BE49-F238E27FC236}">
                <a16:creationId xmlns:a16="http://schemas.microsoft.com/office/drawing/2014/main" id="{7E837708-B4F8-41F0-84A0-B12382E81CD0}"/>
              </a:ext>
            </a:extLst>
          </p:cNvPr>
          <p:cNvPicPr>
            <a:picLocks noChangeAspect="1"/>
          </p:cNvPicPr>
          <p:nvPr/>
        </p:nvPicPr>
        <p:blipFill>
          <a:blip r:embed="rId2"/>
          <a:stretch>
            <a:fillRect/>
          </a:stretch>
        </p:blipFill>
        <p:spPr>
          <a:xfrm>
            <a:off x="1800036" y="3534710"/>
            <a:ext cx="3372445" cy="1600999"/>
          </a:xfrm>
          <a:prstGeom prst="rect">
            <a:avLst/>
          </a:prstGeom>
        </p:spPr>
      </p:pic>
      <p:pic>
        <p:nvPicPr>
          <p:cNvPr id="30" name="图片 29">
            <a:extLst>
              <a:ext uri="{FF2B5EF4-FFF2-40B4-BE49-F238E27FC236}">
                <a16:creationId xmlns:a16="http://schemas.microsoft.com/office/drawing/2014/main" id="{B78743E2-583E-4BC3-B2EC-EDE50584F9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599" y="5226361"/>
            <a:ext cx="3409350" cy="1349508"/>
          </a:xfrm>
          <a:prstGeom prst="rect">
            <a:avLst/>
          </a:prstGeom>
          <a:noFill/>
        </p:spPr>
      </p:pic>
      <p:grpSp>
        <p:nvGrpSpPr>
          <p:cNvPr id="5" name="组合 4">
            <a:extLst>
              <a:ext uri="{FF2B5EF4-FFF2-40B4-BE49-F238E27FC236}">
                <a16:creationId xmlns:a16="http://schemas.microsoft.com/office/drawing/2014/main" id="{57539FA8-2ED5-438B-AF29-333F406FFE47}"/>
              </a:ext>
            </a:extLst>
          </p:cNvPr>
          <p:cNvGrpSpPr/>
          <p:nvPr/>
        </p:nvGrpSpPr>
        <p:grpSpPr>
          <a:xfrm>
            <a:off x="335358" y="2132856"/>
            <a:ext cx="6301799" cy="1274661"/>
            <a:chOff x="335360" y="1968691"/>
            <a:chExt cx="6301799" cy="1274661"/>
          </a:xfrm>
        </p:grpSpPr>
        <p:pic>
          <p:nvPicPr>
            <p:cNvPr id="25" name="图片 24">
              <a:extLst>
                <a:ext uri="{FF2B5EF4-FFF2-40B4-BE49-F238E27FC236}">
                  <a16:creationId xmlns:a16="http://schemas.microsoft.com/office/drawing/2014/main" id="{537424F4-A2E3-4BB2-BBA1-CE49DD60BE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360" y="1968691"/>
              <a:ext cx="6301799" cy="1259260"/>
            </a:xfrm>
            <a:prstGeom prst="rect">
              <a:avLst/>
            </a:prstGeom>
            <a:noFill/>
          </p:spPr>
        </p:pic>
        <p:sp>
          <p:nvSpPr>
            <p:cNvPr id="31" name="文本框 30">
              <a:extLst>
                <a:ext uri="{FF2B5EF4-FFF2-40B4-BE49-F238E27FC236}">
                  <a16:creationId xmlns:a16="http://schemas.microsoft.com/office/drawing/2014/main" id="{877C31D5-0FB9-45A8-87DA-1E6A22C43407}"/>
                </a:ext>
              </a:extLst>
            </p:cNvPr>
            <p:cNvSpPr txBox="1"/>
            <p:nvPr/>
          </p:nvSpPr>
          <p:spPr>
            <a:xfrm>
              <a:off x="479912" y="2905631"/>
              <a:ext cx="595639" cy="337721"/>
            </a:xfrm>
            <a:prstGeom prst="rect">
              <a:avLst/>
            </a:prstGeom>
            <a:noFill/>
          </p:spPr>
          <p:txBody>
            <a:bodyPr wrap="square" rtlCol="0">
              <a:spAutoFit/>
            </a:bodyPr>
            <a:lstStyle/>
            <a:p>
              <a:pPr algn="ctr">
                <a:lnSpc>
                  <a:spcPct val="150000"/>
                </a:lnSpc>
              </a:pPr>
              <a:r>
                <a:rPr lang="en-US" altLang="zh-CN" sz="1200" dirty="0">
                  <a:solidFill>
                    <a:srgbClr val="FF0000"/>
                  </a:solidFill>
                  <a:latin typeface="Times New Roman" panose="02020603050405020304" pitchFamily="18" charset="0"/>
                  <a:cs typeface="Times New Roman" panose="02020603050405020304" pitchFamily="18" charset="0"/>
                </a:rPr>
                <a:t>±5%</a:t>
              </a:r>
            </a:p>
          </p:txBody>
        </p:sp>
      </p:grpSp>
      <p:sp>
        <p:nvSpPr>
          <p:cNvPr id="33" name="文本框 32">
            <a:extLst>
              <a:ext uri="{FF2B5EF4-FFF2-40B4-BE49-F238E27FC236}">
                <a16:creationId xmlns:a16="http://schemas.microsoft.com/office/drawing/2014/main" id="{31581C95-2974-4DFF-A048-59EA607F720A}"/>
              </a:ext>
            </a:extLst>
          </p:cNvPr>
          <p:cNvSpPr txBox="1"/>
          <p:nvPr/>
        </p:nvSpPr>
        <p:spPr>
          <a:xfrm>
            <a:off x="1919536" y="4653226"/>
            <a:ext cx="796219" cy="334259"/>
          </a:xfrm>
          <a:prstGeom prst="rect">
            <a:avLst/>
          </a:prstGeom>
          <a:noFill/>
        </p:spPr>
        <p:txBody>
          <a:bodyPr wrap="square" rtlCol="0">
            <a:spAutoFit/>
          </a:bodyPr>
          <a:lstStyle/>
          <a:p>
            <a:pPr algn="ctr">
              <a:lnSpc>
                <a:spcPct val="150000"/>
              </a:lnSpc>
            </a:pPr>
            <a:r>
              <a:rPr lang="en-US" altLang="zh-CN" sz="1200" dirty="0">
                <a:solidFill>
                  <a:srgbClr val="FF0000"/>
                </a:solidFill>
                <a:latin typeface="Times New Roman" panose="02020603050405020304" pitchFamily="18" charset="0"/>
                <a:cs typeface="Times New Roman" panose="02020603050405020304" pitchFamily="18" charset="0"/>
              </a:rPr>
              <a:t>±1.3%</a:t>
            </a:r>
          </a:p>
        </p:txBody>
      </p:sp>
      <p:sp>
        <p:nvSpPr>
          <p:cNvPr id="39" name="内容占位符 1">
            <a:extLst>
              <a:ext uri="{FF2B5EF4-FFF2-40B4-BE49-F238E27FC236}">
                <a16:creationId xmlns:a16="http://schemas.microsoft.com/office/drawing/2014/main" id="{9FF36B15-E83B-4A81-BACC-B499A4B99759}"/>
              </a:ext>
            </a:extLst>
          </p:cNvPr>
          <p:cNvSpPr>
            <a:spLocks noGrp="1"/>
          </p:cNvSpPr>
          <p:nvPr>
            <p:ph idx="1"/>
          </p:nvPr>
        </p:nvSpPr>
        <p:spPr>
          <a:xfrm>
            <a:off x="360000" y="1188000"/>
            <a:ext cx="11268743" cy="1132872"/>
          </a:xfrm>
        </p:spPr>
        <p:txBody>
          <a:bodyPr>
            <a:normAutofit/>
          </a:bodyPr>
          <a:lstStyle/>
          <a:p>
            <a:pPr algn="just">
              <a:lnSpc>
                <a:spcPct val="128000"/>
              </a:lnSpc>
              <a:spcBef>
                <a:spcPts val="600"/>
              </a:spcBef>
              <a:spcAft>
                <a:spcPts val="0"/>
              </a:spcAft>
            </a:pPr>
            <a:r>
              <a:rPr lang="zh-CN" altLang="en-US" sz="1800" dirty="0">
                <a:latin typeface="Times New Roman" panose="02020603050405020304" pitchFamily="18" charset="0"/>
                <a:cs typeface="Times New Roman" panose="02020603050405020304" pitchFamily="18" charset="0"/>
              </a:rPr>
              <a:t>借鉴瑞士自由电子激光分束系统谐振</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，从空心线圈型</a:t>
            </a:r>
            <a:r>
              <a:rPr lang="en-US" altLang="zh-CN" sz="1800" dirty="0">
                <a:latin typeface="Times New Roman" panose="02020603050405020304" pitchFamily="18" charset="0"/>
                <a:cs typeface="Times New Roman" panose="02020603050405020304" pitchFamily="18" charset="0"/>
              </a:rPr>
              <a:t>kicker</a:t>
            </a:r>
            <a:r>
              <a:rPr lang="zh-CN" altLang="en-US" sz="1800" dirty="0">
                <a:latin typeface="Times New Roman" panose="02020603050405020304" pitchFamily="18" charset="0"/>
                <a:cs typeface="Times New Roman" panose="02020603050405020304" pitchFamily="18" charset="0"/>
              </a:rPr>
              <a:t>结构入手，对磁场进行仿真设计，使好场区场均匀性优于</a:t>
            </a:r>
            <a:r>
              <a:rPr lang="en-US" altLang="zh-CN" sz="1800" dirty="0">
                <a:latin typeface="Times New Roman" panose="02020603050405020304" pitchFamily="18" charset="0"/>
                <a:cs typeface="Times New Roman" panose="02020603050405020304" pitchFamily="18" charset="0"/>
              </a:rPr>
              <a:t>±1.3%</a:t>
            </a:r>
          </a:p>
          <a:p>
            <a:pPr marL="0" indent="0" algn="just">
              <a:lnSpc>
                <a:spcPct val="150000"/>
              </a:lnSpc>
              <a:spcBef>
                <a:spcPts val="600"/>
              </a:spcBef>
              <a:spcAft>
                <a:spcPts val="0"/>
              </a:spcAft>
              <a:buClr>
                <a:srgbClr val="FF0000"/>
              </a:buClr>
              <a:buNone/>
            </a:pPr>
            <a:endParaRPr lang="en-US" altLang="zh-CN" sz="2000" dirty="0">
              <a:latin typeface="微软雅黑" panose="020B0503020204020204" pitchFamily="34" charset="-122"/>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7B61FABD-C1CE-4BAB-9BFE-D8A40C95012A}"/>
              </a:ext>
            </a:extLst>
          </p:cNvPr>
          <p:cNvGraphicFramePr>
            <a:graphicFrameLocks noGrp="1"/>
          </p:cNvGraphicFramePr>
          <p:nvPr>
            <p:extLst>
              <p:ext uri="{D42A27DB-BD31-4B8C-83A1-F6EECF244321}">
                <p14:modId xmlns:p14="http://schemas.microsoft.com/office/powerpoint/2010/main" val="4233630914"/>
              </p:ext>
            </p:extLst>
          </p:nvPr>
        </p:nvGraphicFramePr>
        <p:xfrm>
          <a:off x="7005961" y="2183381"/>
          <a:ext cx="4824000" cy="42840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880894310"/>
                    </a:ext>
                  </a:extLst>
                </a:gridCol>
                <a:gridCol w="1728000">
                  <a:extLst>
                    <a:ext uri="{9D8B030D-6E8A-4147-A177-3AD203B41FA5}">
                      <a16:colId xmlns:a16="http://schemas.microsoft.com/office/drawing/2014/main" val="2434258891"/>
                    </a:ext>
                  </a:extLst>
                </a:gridCol>
                <a:gridCol w="576000">
                  <a:extLst>
                    <a:ext uri="{9D8B030D-6E8A-4147-A177-3AD203B41FA5}">
                      <a16:colId xmlns:a16="http://schemas.microsoft.com/office/drawing/2014/main" val="1032142978"/>
                    </a:ext>
                  </a:extLst>
                </a:gridCol>
              </a:tblGrid>
              <a:tr h="252000">
                <a:tc>
                  <a:txBody>
                    <a:bodyPr/>
                    <a:lstStyle/>
                    <a:p>
                      <a:pPr indent="127000" algn="ctr">
                        <a:lnSpc>
                          <a:spcPct val="100000"/>
                        </a:lnSpc>
                        <a:spcAft>
                          <a:spcPts val="0"/>
                        </a:spcAft>
                      </a:pPr>
                      <a:r>
                        <a:rPr lang="en-US" sz="12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Air-Core Kicker Parameter</a:t>
                      </a:r>
                      <a:endParaRPr lang="zh-CN" sz="12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Value</a:t>
                      </a:r>
                    </a:p>
                  </a:txBody>
                  <a:tcPr marL="66040" marR="66040" marT="9525" marB="0" anchor="ctr"/>
                </a:tc>
                <a:tc>
                  <a:txBody>
                    <a:bodyPr/>
                    <a:lstStyle/>
                    <a:p>
                      <a:pPr marL="0" indent="0" algn="ctr">
                        <a:lnSpc>
                          <a:spcPct val="100000"/>
                        </a:lnSpc>
                        <a:spcAft>
                          <a:spcPts val="0"/>
                        </a:spcAft>
                      </a:pPr>
                      <a:r>
                        <a:rPr lang="en-US" sz="12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Unit</a:t>
                      </a:r>
                      <a:endParaRPr lang="zh-CN" sz="1200" b="0"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803137026"/>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Quantity</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algn="ctr">
                        <a:lnSpc>
                          <a:spcPct val="100000"/>
                        </a:lnSpc>
                      </a:pPr>
                      <a:endParaRPr lang="zh-CN" sz="1200" kern="100" dirty="0">
                        <a:effectLst/>
                        <a:latin typeface="等线" panose="02010600030101010101" pitchFamily="2" charset="-122"/>
                        <a:ea typeface="等线" panose="02010600030101010101" pitchFamily="2" charset="-122"/>
                      </a:endParaRPr>
                    </a:p>
                  </a:txBody>
                  <a:tcPr marL="66040" marR="66040" marT="9525" marB="0" anchor="ctr"/>
                </a:tc>
                <a:extLst>
                  <a:ext uri="{0D108BD9-81ED-4DB2-BD59-A6C34878D82A}">
                    <a16:rowId xmlns:a16="http://schemas.microsoft.com/office/drawing/2014/main" val="3622458890"/>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Magnetic effective length</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marL="0" indent="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3222919214"/>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Deflect direction</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vertical</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algn="ctr">
                        <a:lnSpc>
                          <a:spcPct val="100000"/>
                        </a:lnSpc>
                      </a:pPr>
                      <a:endParaRPr lang="zh-CN" sz="1200" kern="100" dirty="0">
                        <a:effectLst/>
                        <a:latin typeface="等线" panose="02010600030101010101" pitchFamily="2" charset="-122"/>
                        <a:ea typeface="等线" panose="02010600030101010101" pitchFamily="2" charset="-122"/>
                      </a:endParaRPr>
                    </a:p>
                  </a:txBody>
                  <a:tcPr marL="66040" marR="66040" marT="9525" marB="0" anchor="ctr"/>
                </a:tc>
                <a:extLst>
                  <a:ext uri="{0D108BD9-81ED-4DB2-BD59-A6C34878D82A}">
                    <a16:rowId xmlns:a16="http://schemas.microsoft.com/office/drawing/2014/main" val="4106067906"/>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Magnetic strength</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0.0203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741887486"/>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Clearance region(H×V)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[-10.1,10.1]×[-3.8,3.8]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725479106"/>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Good field region(H×V)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[-9.6,9.6]×[-3.6,3.6]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740354965"/>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Field uniformity in good field region</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better than</a:t>
                      </a:r>
                      <a:r>
                        <a:rPr lang="zh-CN"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pPr>
                      <a:endParaRPr lang="zh-CN" sz="1200" kern="100" dirty="0">
                        <a:effectLst/>
                        <a:latin typeface="等线" panose="02010600030101010101" pitchFamily="2" charset="-122"/>
                        <a:ea typeface="等线" panose="02010600030101010101" pitchFamily="2" charset="-122"/>
                      </a:endParaRPr>
                    </a:p>
                  </a:txBody>
                  <a:tcPr marL="66040" marR="66040" marT="9525" marB="0" anchor="ctr"/>
                </a:tc>
                <a:extLst>
                  <a:ext uri="{0D108BD9-81ED-4DB2-BD59-A6C34878D82A}">
                    <a16:rowId xmlns:a16="http://schemas.microsoft.com/office/drawing/2014/main" val="3825006940"/>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Magnet inductance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350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nH</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341097503"/>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Stray inductance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nH</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496568605"/>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Total inductance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nH</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67887025"/>
                  </a:ext>
                </a:extLst>
              </a:tr>
              <a:tr h="252000">
                <a:tc>
                  <a:txBody>
                    <a:bodyPr/>
                    <a:lstStyle/>
                    <a:p>
                      <a:pPr indent="127000" algn="ctr">
                        <a:lnSpc>
                          <a:spcPct val="10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Resonant capacitor</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29.28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nF</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477630739"/>
                  </a:ext>
                </a:extLst>
              </a:tr>
              <a:tr h="252000">
                <a:tc>
                  <a:txBody>
                    <a:bodyPr/>
                    <a:lstStyle/>
                    <a:p>
                      <a:pPr indent="127000" algn="ctr">
                        <a:lnSpc>
                          <a:spcPct val="10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Impedance</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Ω</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925190718"/>
                  </a:ext>
                </a:extLst>
              </a:tr>
              <a:tr h="252000">
                <a:tc>
                  <a:txBody>
                    <a:bodyPr/>
                    <a:lstStyle/>
                    <a:p>
                      <a:pPr indent="127000" algn="ctr">
                        <a:lnSpc>
                          <a:spcPct val="100000"/>
                        </a:lnSpc>
                        <a:spcAft>
                          <a:spcPts val="0"/>
                        </a:spcAft>
                      </a:pPr>
                      <a:r>
                        <a:rPr lang="en-US"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Peak current</a:t>
                      </a:r>
                      <a:endParaRPr 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2176</a:t>
                      </a:r>
                      <a:endParaRPr 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a:t>
                      </a:r>
                      <a:endParaRPr 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182803207"/>
                  </a:ext>
                </a:extLst>
              </a:tr>
              <a:tr h="252000">
                <a:tc>
                  <a:txBody>
                    <a:bodyPr/>
                    <a:lstStyle/>
                    <a:p>
                      <a:pPr indent="127000" algn="ctr">
                        <a:lnSpc>
                          <a:spcPct val="100000"/>
                        </a:lnSpc>
                        <a:spcAft>
                          <a:spcPts val="0"/>
                        </a:spcAft>
                      </a:pPr>
                      <a:r>
                        <a:rPr lang="en-US"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Charging voltage</a:t>
                      </a:r>
                      <a:endParaRPr 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8051</a:t>
                      </a:r>
                      <a:endParaRPr 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a:t>
                      </a:r>
                      <a:endParaRPr 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2449376779"/>
                  </a:ext>
                </a:extLst>
              </a:tr>
              <a:tr h="252000">
                <a:tc>
                  <a:txBody>
                    <a:bodyPr/>
                    <a:lstStyle/>
                    <a:p>
                      <a:pPr indent="127000" algn="ctr">
                        <a:lnSpc>
                          <a:spcPct val="100000"/>
                        </a:lnSpc>
                        <a:spcAft>
                          <a:spcPts val="0"/>
                        </a:spcAft>
                      </a:pPr>
                      <a:r>
                        <a:rPr lang="en-US" sz="12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Repetition rate</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1.5M/3.03K</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Hz</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097142884"/>
                  </a:ext>
                </a:extLst>
              </a:tr>
              <a:tr h="252000">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Bottom width of sine pulse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12700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680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tc>
                  <a:txBody>
                    <a:bodyPr/>
                    <a:lstStyle/>
                    <a:p>
                      <a:pPr indent="0" algn="ctr">
                        <a:lnSpc>
                          <a:spcPct val="100000"/>
                        </a:lnSpc>
                        <a:spcAft>
                          <a:spcPts val="0"/>
                        </a:spcAft>
                      </a:pPr>
                      <a:r>
                        <a:rPr lang="en-US"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6040" marR="66040" marT="9525" marB="0" anchor="ctr"/>
                </a:tc>
                <a:extLst>
                  <a:ext uri="{0D108BD9-81ED-4DB2-BD59-A6C34878D82A}">
                    <a16:rowId xmlns:a16="http://schemas.microsoft.com/office/drawing/2014/main" val="1890723108"/>
                  </a:ext>
                </a:extLst>
              </a:tr>
            </a:tbl>
          </a:graphicData>
        </a:graphic>
      </p:graphicFrame>
    </p:spTree>
    <p:extLst>
      <p:ext uri="{BB962C8B-B14F-4D97-AF65-F5344CB8AC3E}">
        <p14:creationId xmlns:p14="http://schemas.microsoft.com/office/powerpoint/2010/main" val="378511809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50970</TotalTime>
  <Words>5295</Words>
  <Application>Microsoft Office PowerPoint</Application>
  <PresentationFormat>宽屏</PresentationFormat>
  <Paragraphs>804</Paragraphs>
  <Slides>37</Slides>
  <Notes>24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37</vt:i4>
      </vt:variant>
    </vt:vector>
  </HeadingPairs>
  <TitlesOfParts>
    <vt:vector size="48" baseType="lpstr">
      <vt:lpstr>TImes new roma</vt:lpstr>
      <vt:lpstr>等线</vt:lpstr>
      <vt:lpstr>宋体</vt:lpstr>
      <vt:lpstr>微软雅黑</vt:lpstr>
      <vt:lpstr>Arial</vt:lpstr>
      <vt:lpstr>Arial Black</vt:lpstr>
      <vt:lpstr>Calibri</vt:lpstr>
      <vt:lpstr>Cambria Math</vt:lpstr>
      <vt:lpstr>Times New Roman</vt:lpstr>
      <vt:lpstr>Wingdings</vt:lpstr>
      <vt:lpstr>Office 主题</vt:lpstr>
      <vt:lpstr>PowerPoint 演示文稿</vt:lpstr>
      <vt:lpstr>Content</vt:lpstr>
      <vt:lpstr>PowerPoint 演示文稿</vt:lpstr>
      <vt:lpstr>研究背景：静电-磁场组合分离器方案（TDR）</vt:lpstr>
      <vt:lpstr>研究内容：替代方案 - kicker &amp; septum</vt:lpstr>
      <vt:lpstr>两种研究方案</vt:lpstr>
      <vt:lpstr>PowerPoint 演示文稿</vt:lpstr>
      <vt:lpstr>Resonant Kicker System</vt:lpstr>
      <vt:lpstr>Design of Air-Core Kicker Magnet</vt:lpstr>
      <vt:lpstr>Single Resonant Kicker Magnet System</vt:lpstr>
      <vt:lpstr>Single Resonant Kicker Magnet System</vt:lpstr>
      <vt:lpstr>Fully Resonant Kicker Magnet System</vt:lpstr>
      <vt:lpstr>Design of Ferrite Kicker Magnet</vt:lpstr>
      <vt:lpstr>Magnet Coil Structure Design</vt:lpstr>
      <vt:lpstr>Further research</vt:lpstr>
      <vt:lpstr>PowerPoint 演示文稿</vt:lpstr>
      <vt:lpstr>Square Wave Kicker System</vt:lpstr>
      <vt:lpstr>Square Wave Kicker System</vt:lpstr>
      <vt:lpstr>Benchtop Circuit Experimental Verification</vt:lpstr>
      <vt:lpstr>Circuit Experiment Improvement</vt:lpstr>
      <vt:lpstr>Kicker Magnet Design</vt:lpstr>
      <vt:lpstr>Magnetic Field Simulation/Eddy Current Loss Calculation</vt:lpstr>
      <vt:lpstr>Beam Impedance Calculation</vt:lpstr>
      <vt:lpstr>Temperature Rise Calculation and Verification</vt:lpstr>
      <vt:lpstr>Comparison of Two Vacuum Chamber Schemes</vt:lpstr>
      <vt:lpstr>Preliminary Mechanical Structure Design</vt:lpstr>
      <vt:lpstr>Summary</vt:lpstr>
      <vt:lpstr>Summary</vt:lpstr>
      <vt:lpstr>下一步计划</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Wu Guanjian</cp:lastModifiedBy>
  <cp:revision>3007</cp:revision>
  <cp:lastPrinted>2022-11-06T05:19:21Z</cp:lastPrinted>
  <dcterms:created xsi:type="dcterms:W3CDTF">2012-09-04T11:33:36Z</dcterms:created>
  <dcterms:modified xsi:type="dcterms:W3CDTF">2026-03-01T13:55:26Z</dcterms:modified>
</cp:coreProperties>
</file>