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handoutMasterIdLst>
    <p:handoutMasterId r:id="rId38"/>
  </p:handoutMasterIdLst>
  <p:sldIdLst>
    <p:sldId id="953" r:id="rId2"/>
    <p:sldId id="1702" r:id="rId3"/>
    <p:sldId id="1717" r:id="rId4"/>
    <p:sldId id="1718" r:id="rId5"/>
    <p:sldId id="1719" r:id="rId6"/>
    <p:sldId id="1127" r:id="rId7"/>
    <p:sldId id="1678" r:id="rId8"/>
    <p:sldId id="1660" r:id="rId9"/>
    <p:sldId id="1705" r:id="rId10"/>
    <p:sldId id="1686" r:id="rId11"/>
    <p:sldId id="1688" r:id="rId12"/>
    <p:sldId id="1680" r:id="rId13"/>
    <p:sldId id="1681" r:id="rId14"/>
    <p:sldId id="1696" r:id="rId15"/>
    <p:sldId id="1706" r:id="rId16"/>
    <p:sldId id="1662" r:id="rId17"/>
    <p:sldId id="1716" r:id="rId18"/>
    <p:sldId id="1715" r:id="rId19"/>
    <p:sldId id="1714" r:id="rId20"/>
    <p:sldId id="1720" r:id="rId21"/>
    <p:sldId id="1691" r:id="rId22"/>
    <p:sldId id="1648" r:id="rId23"/>
    <p:sldId id="1145" r:id="rId24"/>
    <p:sldId id="1148" r:id="rId25"/>
    <p:sldId id="1583" r:id="rId26"/>
    <p:sldId id="1598" r:id="rId27"/>
    <p:sldId id="971" r:id="rId28"/>
    <p:sldId id="1018" r:id="rId29"/>
    <p:sldId id="1103" r:id="rId30"/>
    <p:sldId id="1143" r:id="rId31"/>
    <p:sldId id="1708" r:id="rId32"/>
    <p:sldId id="1141" r:id="rId33"/>
    <p:sldId id="1631" r:id="rId34"/>
    <p:sldId id="1637" r:id="rId35"/>
    <p:sldId id="1594" r:id="rId36"/>
  </p:sldIdLst>
  <p:sldSz cx="12192000" cy="6858000"/>
  <p:notesSz cx="9872663" cy="67976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70C0"/>
    <a:srgbClr val="005800"/>
    <a:srgbClr val="008400"/>
    <a:srgbClr val="003399"/>
    <a:srgbClr val="0000FF"/>
    <a:srgbClr val="E6E6E6"/>
    <a:srgbClr val="4D8357"/>
    <a:srgbClr val="FDCC6D"/>
    <a:srgbClr val="00A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26" autoAdjust="0"/>
    <p:restoredTop sz="96224" autoAdjust="0"/>
  </p:normalViewPr>
  <p:slideViewPr>
    <p:cSldViewPr>
      <p:cViewPr varScale="1">
        <p:scale>
          <a:sx n="69" d="100"/>
          <a:sy n="69" d="100"/>
        </p:scale>
        <p:origin x="318" y="40"/>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E:\CEPC\&#26426;&#26800;&#27169;&#25311;&#19982;&#35774;&#35745;\&#24067;&#23616;&#22270;\EDR&#26399;&#38388;&#24067;&#23616;&#22270;\survey&#36827;&#23637;&#24773;&#20917;\physics%20design%20progress%2025110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Hardware physics</a:t>
            </a:r>
            <a:r>
              <a:rPr lang="en-US" altLang="zh-CN" baseline="0"/>
              <a:t> design progress</a:t>
            </a:r>
            <a:endParaRPr lang="zh-CN" altLang="en-US"/>
          </a:p>
        </c:rich>
      </c:tx>
      <c:layout>
        <c:manualLayout>
          <c:xMode val="edge"/>
          <c:yMode val="edge"/>
          <c:x val="0.34766102377513608"/>
          <c:y val="9.360255601310435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'[physics design progress 251107.xlsx]Sheet1'!$B$1</c:f>
              <c:strCache>
                <c:ptCount val="1"/>
                <c:pt idx="0">
                  <c:v>May</c:v>
                </c:pt>
              </c:strCache>
            </c:strRef>
          </c:tx>
          <c:spPr>
            <a:solidFill>
              <a:schemeClr val="accent1"/>
            </a:solidFill>
            <a:ln>
              <a:noFill/>
            </a:ln>
            <a:effectLst/>
          </c:spPr>
          <c:invertIfNegative val="0"/>
          <c:cat>
            <c:strRef>
              <c:f>'[physics design progress 251107.xlsx]Sheet1'!$A$2:$A$7</c:f>
              <c:strCache>
                <c:ptCount val="6"/>
                <c:pt idx="0">
                  <c:v>collider</c:v>
                </c:pt>
                <c:pt idx="1">
                  <c:v>Booster</c:v>
                </c:pt>
                <c:pt idx="2">
                  <c:v>linac</c:v>
                </c:pt>
                <c:pt idx="3">
                  <c:v>DR</c:v>
                </c:pt>
                <c:pt idx="4">
                  <c:v>TL</c:v>
                </c:pt>
                <c:pt idx="5">
                  <c:v>INJ &amp; EXT</c:v>
                </c:pt>
              </c:strCache>
            </c:strRef>
          </c:cat>
          <c:val>
            <c:numRef>
              <c:f>'[physics design progress 251107.xlsx]Sheet1'!$H$2:$H$7</c:f>
              <c:numCache>
                <c:formatCode>0%</c:formatCode>
                <c:ptCount val="6"/>
                <c:pt idx="0">
                  <c:v>0.14457831325301204</c:v>
                </c:pt>
                <c:pt idx="1">
                  <c:v>0.53333333333333333</c:v>
                </c:pt>
                <c:pt idx="2">
                  <c:v>0.20289855072463769</c:v>
                </c:pt>
                <c:pt idx="3">
                  <c:v>6.6666666666666666E-2</c:v>
                </c:pt>
                <c:pt idx="4">
                  <c:v>0</c:v>
                </c:pt>
                <c:pt idx="5">
                  <c:v>0</c:v>
                </c:pt>
              </c:numCache>
            </c:numRef>
          </c:val>
          <c:extLst>
            <c:ext xmlns:c16="http://schemas.microsoft.com/office/drawing/2014/chart" uri="{C3380CC4-5D6E-409C-BE32-E72D297353CC}">
              <c16:uniqueId val="{00000000-6B1C-4984-9A5B-81EB49D6CFF1}"/>
            </c:ext>
          </c:extLst>
        </c:ser>
        <c:ser>
          <c:idx val="1"/>
          <c:order val="1"/>
          <c:tx>
            <c:strRef>
              <c:f>'[physics design progress 251107.xlsx]Sheet1'!$C$1</c:f>
              <c:strCache>
                <c:ptCount val="1"/>
                <c:pt idx="0">
                  <c:v>July</c:v>
                </c:pt>
              </c:strCache>
            </c:strRef>
          </c:tx>
          <c:spPr>
            <a:solidFill>
              <a:schemeClr val="accent2"/>
            </a:solidFill>
            <a:ln>
              <a:noFill/>
            </a:ln>
            <a:effectLst/>
          </c:spPr>
          <c:invertIfNegative val="0"/>
          <c:cat>
            <c:strRef>
              <c:f>'[physics design progress 251107.xlsx]Sheet1'!$A$2:$A$7</c:f>
              <c:strCache>
                <c:ptCount val="6"/>
                <c:pt idx="0">
                  <c:v>collider</c:v>
                </c:pt>
                <c:pt idx="1">
                  <c:v>Booster</c:v>
                </c:pt>
                <c:pt idx="2">
                  <c:v>linac</c:v>
                </c:pt>
                <c:pt idx="3">
                  <c:v>DR</c:v>
                </c:pt>
                <c:pt idx="4">
                  <c:v>TL</c:v>
                </c:pt>
                <c:pt idx="5">
                  <c:v>INJ &amp; EXT</c:v>
                </c:pt>
              </c:strCache>
            </c:strRef>
          </c:cat>
          <c:val>
            <c:numRef>
              <c:f>'[physics design progress 251107.xlsx]Sheet1'!$I$2:$I$7</c:f>
              <c:numCache>
                <c:formatCode>0%</c:formatCode>
                <c:ptCount val="6"/>
                <c:pt idx="0">
                  <c:v>0.21686746987951808</c:v>
                </c:pt>
                <c:pt idx="1">
                  <c:v>0.8</c:v>
                </c:pt>
                <c:pt idx="2">
                  <c:v>0.49275362318840582</c:v>
                </c:pt>
                <c:pt idx="3">
                  <c:v>0.13333333333333333</c:v>
                </c:pt>
                <c:pt idx="4">
                  <c:v>0.5</c:v>
                </c:pt>
                <c:pt idx="5">
                  <c:v>0.33333333333333331</c:v>
                </c:pt>
              </c:numCache>
            </c:numRef>
          </c:val>
          <c:extLst>
            <c:ext xmlns:c16="http://schemas.microsoft.com/office/drawing/2014/chart" uri="{C3380CC4-5D6E-409C-BE32-E72D297353CC}">
              <c16:uniqueId val="{00000001-6B1C-4984-9A5B-81EB49D6CFF1}"/>
            </c:ext>
          </c:extLst>
        </c:ser>
        <c:ser>
          <c:idx val="2"/>
          <c:order val="2"/>
          <c:tx>
            <c:strRef>
              <c:f>'[physics design progress 251107.xlsx]Sheet1'!$D$1</c:f>
              <c:strCache>
                <c:ptCount val="1"/>
                <c:pt idx="0">
                  <c:v>August</c:v>
                </c:pt>
              </c:strCache>
            </c:strRef>
          </c:tx>
          <c:spPr>
            <a:solidFill>
              <a:schemeClr val="accent3"/>
            </a:solidFill>
            <a:ln>
              <a:noFill/>
            </a:ln>
            <a:effectLst/>
          </c:spPr>
          <c:invertIfNegative val="0"/>
          <c:cat>
            <c:strRef>
              <c:f>'[physics design progress 251107.xlsx]Sheet1'!$A$2:$A$7</c:f>
              <c:strCache>
                <c:ptCount val="6"/>
                <c:pt idx="0">
                  <c:v>collider</c:v>
                </c:pt>
                <c:pt idx="1">
                  <c:v>Booster</c:v>
                </c:pt>
                <c:pt idx="2">
                  <c:v>linac</c:v>
                </c:pt>
                <c:pt idx="3">
                  <c:v>DR</c:v>
                </c:pt>
                <c:pt idx="4">
                  <c:v>TL</c:v>
                </c:pt>
                <c:pt idx="5">
                  <c:v>INJ &amp; EXT</c:v>
                </c:pt>
              </c:strCache>
            </c:strRef>
          </c:cat>
          <c:val>
            <c:numRef>
              <c:f>'[physics design progress 251107.xlsx]Sheet1'!$J$2:$J$7</c:f>
              <c:numCache>
                <c:formatCode>0%</c:formatCode>
                <c:ptCount val="6"/>
                <c:pt idx="0">
                  <c:v>0.3253012048192771</c:v>
                </c:pt>
                <c:pt idx="1">
                  <c:v>0.8</c:v>
                </c:pt>
                <c:pt idx="2">
                  <c:v>0.55072463768115942</c:v>
                </c:pt>
                <c:pt idx="3">
                  <c:v>0.53333333333333333</c:v>
                </c:pt>
                <c:pt idx="4">
                  <c:v>1</c:v>
                </c:pt>
                <c:pt idx="5">
                  <c:v>0.77777777777777779</c:v>
                </c:pt>
              </c:numCache>
            </c:numRef>
          </c:val>
          <c:extLst>
            <c:ext xmlns:c16="http://schemas.microsoft.com/office/drawing/2014/chart" uri="{C3380CC4-5D6E-409C-BE32-E72D297353CC}">
              <c16:uniqueId val="{00000002-6B1C-4984-9A5B-81EB49D6CFF1}"/>
            </c:ext>
          </c:extLst>
        </c:ser>
        <c:ser>
          <c:idx val="3"/>
          <c:order val="3"/>
          <c:tx>
            <c:strRef>
              <c:f>'[physics design progress 251107.xlsx]Sheet1'!$K$1</c:f>
              <c:strCache>
                <c:ptCount val="1"/>
                <c:pt idx="0">
                  <c:v>September</c:v>
                </c:pt>
              </c:strCache>
            </c:strRef>
          </c:tx>
          <c:spPr>
            <a:solidFill>
              <a:schemeClr val="accent4"/>
            </a:solidFill>
            <a:ln>
              <a:noFill/>
            </a:ln>
            <a:effectLst/>
          </c:spPr>
          <c:invertIfNegative val="0"/>
          <c:cat>
            <c:strRef>
              <c:f>'[physics design progress 251107.xlsx]Sheet1'!$A$2:$A$7</c:f>
              <c:strCache>
                <c:ptCount val="6"/>
                <c:pt idx="0">
                  <c:v>collider</c:v>
                </c:pt>
                <c:pt idx="1">
                  <c:v>Booster</c:v>
                </c:pt>
                <c:pt idx="2">
                  <c:v>linac</c:v>
                </c:pt>
                <c:pt idx="3">
                  <c:v>DR</c:v>
                </c:pt>
                <c:pt idx="4">
                  <c:v>TL</c:v>
                </c:pt>
                <c:pt idx="5">
                  <c:v>INJ &amp; EXT</c:v>
                </c:pt>
              </c:strCache>
            </c:strRef>
          </c:cat>
          <c:val>
            <c:numRef>
              <c:f>'[physics design progress 251107.xlsx]Sheet1'!$K$2:$K$7</c:f>
              <c:numCache>
                <c:formatCode>0%</c:formatCode>
                <c:ptCount val="6"/>
                <c:pt idx="0">
                  <c:v>0.80303030303030298</c:v>
                </c:pt>
                <c:pt idx="1">
                  <c:v>0.96666666666666667</c:v>
                </c:pt>
                <c:pt idx="2">
                  <c:v>0.94202898550724634</c:v>
                </c:pt>
                <c:pt idx="3">
                  <c:v>1</c:v>
                </c:pt>
                <c:pt idx="4">
                  <c:v>1</c:v>
                </c:pt>
                <c:pt idx="5">
                  <c:v>1</c:v>
                </c:pt>
              </c:numCache>
            </c:numRef>
          </c:val>
          <c:extLst>
            <c:ext xmlns:c16="http://schemas.microsoft.com/office/drawing/2014/chart" uri="{C3380CC4-5D6E-409C-BE32-E72D297353CC}">
              <c16:uniqueId val="{00000003-6B1C-4984-9A5B-81EB49D6CFF1}"/>
            </c:ext>
          </c:extLst>
        </c:ser>
        <c:ser>
          <c:idx val="4"/>
          <c:order val="4"/>
          <c:tx>
            <c:v>November</c:v>
          </c:tx>
          <c:spPr>
            <a:solidFill>
              <a:schemeClr val="accent5"/>
            </a:solidFill>
            <a:ln>
              <a:noFill/>
            </a:ln>
            <a:effectLst/>
          </c:spPr>
          <c:invertIfNegative val="0"/>
          <c:cat>
            <c:strRef>
              <c:f>'[physics design progress 251107.xlsx]Sheet1'!$A$2:$A$7</c:f>
              <c:strCache>
                <c:ptCount val="6"/>
                <c:pt idx="0">
                  <c:v>collider</c:v>
                </c:pt>
                <c:pt idx="1">
                  <c:v>Booster</c:v>
                </c:pt>
                <c:pt idx="2">
                  <c:v>linac</c:v>
                </c:pt>
                <c:pt idx="3">
                  <c:v>DR</c:v>
                </c:pt>
                <c:pt idx="4">
                  <c:v>TL</c:v>
                </c:pt>
                <c:pt idx="5">
                  <c:v>INJ &amp; EXT</c:v>
                </c:pt>
              </c:strCache>
            </c:strRef>
          </c:cat>
          <c:val>
            <c:numRef>
              <c:f>'[physics design progress 251107.xlsx]Sheet1'!$L$2:$L$7</c:f>
              <c:numCache>
                <c:formatCode>0%</c:formatCode>
                <c:ptCount val="6"/>
                <c:pt idx="0">
                  <c:v>0.84848484848484851</c:v>
                </c:pt>
                <c:pt idx="1">
                  <c:v>0.96666666666666667</c:v>
                </c:pt>
                <c:pt idx="2">
                  <c:v>0.94202898550724634</c:v>
                </c:pt>
                <c:pt idx="3">
                  <c:v>1</c:v>
                </c:pt>
                <c:pt idx="4">
                  <c:v>0.92</c:v>
                </c:pt>
                <c:pt idx="5">
                  <c:v>1</c:v>
                </c:pt>
              </c:numCache>
            </c:numRef>
          </c:val>
          <c:extLst>
            <c:ext xmlns:c16="http://schemas.microsoft.com/office/drawing/2014/chart" uri="{C3380CC4-5D6E-409C-BE32-E72D297353CC}">
              <c16:uniqueId val="{00000004-6B1C-4984-9A5B-81EB49D6CFF1}"/>
            </c:ext>
          </c:extLst>
        </c:ser>
        <c:dLbls>
          <c:showLegendKey val="0"/>
          <c:showVal val="0"/>
          <c:showCatName val="0"/>
          <c:showSerName val="0"/>
          <c:showPercent val="0"/>
          <c:showBubbleSize val="0"/>
        </c:dLbls>
        <c:gapWidth val="219"/>
        <c:overlap val="-27"/>
        <c:axId val="1675936207"/>
        <c:axId val="1585341135"/>
      </c:barChart>
      <c:catAx>
        <c:axId val="1675936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5341135"/>
        <c:crosses val="autoZero"/>
        <c:auto val="1"/>
        <c:lblAlgn val="ctr"/>
        <c:lblOffset val="100"/>
        <c:noMultiLvlLbl val="0"/>
      </c:catAx>
      <c:valAx>
        <c:axId val="15853411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Physics design completion rate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5936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277786" cy="340570"/>
          </a:xfrm>
          <a:prstGeom prst="rect">
            <a:avLst/>
          </a:prstGeom>
        </p:spPr>
        <p:txBody>
          <a:bodyPr vert="horz" lIns="87910" tIns="43955" rIns="87910" bIns="43955" rtlCol="0"/>
          <a:lstStyle>
            <a:lvl1pPr algn="l">
              <a:defRPr sz="1200"/>
            </a:lvl1pPr>
          </a:lstStyle>
          <a:p>
            <a:endParaRPr lang="zh-CN" altLang="en-US"/>
          </a:p>
        </p:txBody>
      </p:sp>
      <p:sp>
        <p:nvSpPr>
          <p:cNvPr id="3" name="Date Placeholder 2"/>
          <p:cNvSpPr>
            <a:spLocks noGrp="1"/>
          </p:cNvSpPr>
          <p:nvPr>
            <p:ph type="dt" sz="quarter" idx="1"/>
          </p:nvPr>
        </p:nvSpPr>
        <p:spPr>
          <a:xfrm>
            <a:off x="5592671" y="0"/>
            <a:ext cx="4277786" cy="340570"/>
          </a:xfrm>
          <a:prstGeom prst="rect">
            <a:avLst/>
          </a:prstGeom>
        </p:spPr>
        <p:txBody>
          <a:bodyPr vert="horz" lIns="87910" tIns="43955" rIns="87910" bIns="43955" rtlCol="0"/>
          <a:lstStyle>
            <a:lvl1pPr algn="r">
              <a:defRPr sz="1200"/>
            </a:lvl1pPr>
          </a:lstStyle>
          <a:p>
            <a:fld id="{7F9E6D00-2C1C-47F1-8495-043F093F9ED6}" type="datetimeFigureOut">
              <a:rPr lang="zh-CN" altLang="en-US" smtClean="0"/>
              <a:t>2026/3/1</a:t>
            </a:fld>
            <a:endParaRPr lang="zh-CN" altLang="en-US"/>
          </a:p>
        </p:txBody>
      </p:sp>
      <p:sp>
        <p:nvSpPr>
          <p:cNvPr id="4" name="Footer Placeholder 3"/>
          <p:cNvSpPr>
            <a:spLocks noGrp="1"/>
          </p:cNvSpPr>
          <p:nvPr>
            <p:ph type="ftr" sz="quarter" idx="2"/>
          </p:nvPr>
        </p:nvSpPr>
        <p:spPr>
          <a:xfrm>
            <a:off x="1" y="6457105"/>
            <a:ext cx="4277786" cy="340570"/>
          </a:xfrm>
          <a:prstGeom prst="rect">
            <a:avLst/>
          </a:prstGeom>
        </p:spPr>
        <p:txBody>
          <a:bodyPr vert="horz" lIns="87910" tIns="43955" rIns="87910" bIns="43955"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5592671" y="6457105"/>
            <a:ext cx="4277786" cy="340570"/>
          </a:xfrm>
          <a:prstGeom prst="rect">
            <a:avLst/>
          </a:prstGeom>
        </p:spPr>
        <p:txBody>
          <a:bodyPr vert="horz" lIns="87910" tIns="43955" rIns="87910" bIns="43955"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278154" cy="339884"/>
          </a:xfrm>
          <a:prstGeom prst="rect">
            <a:avLst/>
          </a:prstGeom>
        </p:spPr>
        <p:txBody>
          <a:bodyPr vert="horz" lIns="95251" tIns="47626" rIns="95251" bIns="47626" rtlCol="0"/>
          <a:lstStyle>
            <a:lvl1pPr algn="l">
              <a:defRPr sz="1200"/>
            </a:lvl1pPr>
          </a:lstStyle>
          <a:p>
            <a:endParaRPr lang="zh-CN" altLang="en-US"/>
          </a:p>
        </p:txBody>
      </p:sp>
      <p:sp>
        <p:nvSpPr>
          <p:cNvPr id="3" name="日期占位符 2"/>
          <p:cNvSpPr>
            <a:spLocks noGrp="1"/>
          </p:cNvSpPr>
          <p:nvPr>
            <p:ph type="dt" idx="1"/>
          </p:nvPr>
        </p:nvSpPr>
        <p:spPr>
          <a:xfrm>
            <a:off x="5592225" y="1"/>
            <a:ext cx="4278154" cy="339884"/>
          </a:xfrm>
          <a:prstGeom prst="rect">
            <a:avLst/>
          </a:prstGeom>
        </p:spPr>
        <p:txBody>
          <a:bodyPr vert="horz" lIns="95251" tIns="47626" rIns="95251" bIns="47626" rtlCol="0"/>
          <a:lstStyle>
            <a:lvl1pPr algn="r">
              <a:defRPr sz="1200"/>
            </a:lvl1pPr>
          </a:lstStyle>
          <a:p>
            <a:fld id="{A3E0D183-6031-4C32-B44B-14746A336CF0}" type="datetimeFigureOut">
              <a:rPr lang="zh-CN" altLang="en-US" smtClean="0"/>
              <a:pPr/>
              <a:t>2026/3/1</a:t>
            </a:fld>
            <a:endParaRPr lang="zh-CN" altLang="en-US"/>
          </a:p>
        </p:txBody>
      </p:sp>
      <p:sp>
        <p:nvSpPr>
          <p:cNvPr id="4" name="幻灯片图像占位符 3"/>
          <p:cNvSpPr>
            <a:spLocks noGrp="1" noRot="1" noChangeAspect="1"/>
          </p:cNvSpPr>
          <p:nvPr>
            <p:ph type="sldImg" idx="2"/>
          </p:nvPr>
        </p:nvSpPr>
        <p:spPr>
          <a:xfrm>
            <a:off x="2671763" y="511175"/>
            <a:ext cx="4529137" cy="2547938"/>
          </a:xfrm>
          <a:prstGeom prst="rect">
            <a:avLst/>
          </a:prstGeom>
          <a:noFill/>
          <a:ln w="12700">
            <a:solidFill>
              <a:prstClr val="black"/>
            </a:solidFill>
          </a:ln>
        </p:spPr>
        <p:txBody>
          <a:bodyPr vert="horz" lIns="95251" tIns="47626" rIns="95251" bIns="47626" rtlCol="0" anchor="ctr"/>
          <a:lstStyle/>
          <a:p>
            <a:endParaRPr lang="zh-CN" altLang="en-US"/>
          </a:p>
        </p:txBody>
      </p:sp>
      <p:sp>
        <p:nvSpPr>
          <p:cNvPr id="5" name="备注占位符 4"/>
          <p:cNvSpPr>
            <a:spLocks noGrp="1"/>
          </p:cNvSpPr>
          <p:nvPr>
            <p:ph type="body" sz="quarter" idx="3"/>
          </p:nvPr>
        </p:nvSpPr>
        <p:spPr>
          <a:xfrm>
            <a:off x="987267" y="3228896"/>
            <a:ext cx="7898130" cy="3058953"/>
          </a:xfrm>
          <a:prstGeom prst="rect">
            <a:avLst/>
          </a:prstGeom>
        </p:spPr>
        <p:txBody>
          <a:bodyPr vert="horz" lIns="95251" tIns="47626" rIns="95251" bIns="4762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456612"/>
            <a:ext cx="4278154" cy="339884"/>
          </a:xfrm>
          <a:prstGeom prst="rect">
            <a:avLst/>
          </a:prstGeom>
        </p:spPr>
        <p:txBody>
          <a:bodyPr vert="horz" lIns="95251" tIns="47626" rIns="95251" bIns="47626"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592225" y="6456612"/>
            <a:ext cx="4278154" cy="339884"/>
          </a:xfrm>
          <a:prstGeom prst="rect">
            <a:avLst/>
          </a:prstGeom>
        </p:spPr>
        <p:txBody>
          <a:bodyPr vert="horz" lIns="95251" tIns="47626" rIns="95251" bIns="47626" rtlCol="0" anchor="b"/>
          <a:lstStyle>
            <a:lvl1pPr algn="r">
              <a:defRPr sz="12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110674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6</a:t>
            </a:fld>
            <a:endParaRPr lang="zh-CN" altLang="en-US"/>
          </a:p>
        </p:txBody>
      </p:sp>
    </p:spTree>
    <p:extLst>
      <p:ext uri="{BB962C8B-B14F-4D97-AF65-F5344CB8AC3E}">
        <p14:creationId xmlns:p14="http://schemas.microsoft.com/office/powerpoint/2010/main" val="4244986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25</a:t>
            </a:fld>
            <a:endParaRPr lang="zh-CN" altLang="en-US"/>
          </a:p>
        </p:txBody>
      </p:sp>
    </p:spTree>
    <p:extLst>
      <p:ext uri="{BB962C8B-B14F-4D97-AF65-F5344CB8AC3E}">
        <p14:creationId xmlns:p14="http://schemas.microsoft.com/office/powerpoint/2010/main" val="452766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28</a:t>
            </a:fld>
            <a:endParaRPr lang="zh-CN" altLang="en-US"/>
          </a:p>
        </p:txBody>
      </p:sp>
    </p:spTree>
    <p:extLst>
      <p:ext uri="{BB962C8B-B14F-4D97-AF65-F5344CB8AC3E}">
        <p14:creationId xmlns:p14="http://schemas.microsoft.com/office/powerpoint/2010/main" val="1577941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29</a:t>
            </a:fld>
            <a:endParaRPr lang="zh-CN" altLang="en-US"/>
          </a:p>
        </p:txBody>
      </p:sp>
    </p:spTree>
    <p:extLst>
      <p:ext uri="{BB962C8B-B14F-4D97-AF65-F5344CB8AC3E}">
        <p14:creationId xmlns:p14="http://schemas.microsoft.com/office/powerpoint/2010/main" val="1633804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30</a:t>
            </a:fld>
            <a:endParaRPr lang="zh-CN" altLang="en-US"/>
          </a:p>
        </p:txBody>
      </p:sp>
    </p:spTree>
    <p:extLst>
      <p:ext uri="{BB962C8B-B14F-4D97-AF65-F5344CB8AC3E}">
        <p14:creationId xmlns:p14="http://schemas.microsoft.com/office/powerpoint/2010/main" val="3551656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31</a:t>
            </a:fld>
            <a:endParaRPr lang="zh-CN" altLang="en-US"/>
          </a:p>
        </p:txBody>
      </p:sp>
    </p:spTree>
    <p:extLst>
      <p:ext uri="{BB962C8B-B14F-4D97-AF65-F5344CB8AC3E}">
        <p14:creationId xmlns:p14="http://schemas.microsoft.com/office/powerpoint/2010/main" val="153587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2026/3/1</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400" b="0" baseline="0">
                <a:latin typeface="Arial" panose="020B0604020202020204" pitchFamily="34" charset="0"/>
                <a:ea typeface="微软雅黑" pitchFamily="34" charset="-122"/>
              </a:defRPr>
            </a:lvl1pPr>
            <a:lvl2pPr>
              <a:defRPr sz="2000" baseline="0">
                <a:latin typeface="Arial" panose="020B0604020202020204" pitchFamily="34" charset="0"/>
                <a:ea typeface="微软雅黑" pitchFamily="34" charset="-122"/>
              </a:defRPr>
            </a:lvl2pPr>
            <a:lvl3pPr>
              <a:defRPr sz="1800"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ACAB315D-5845-4E10-96EE-900B6420E4E9}" type="datetime1">
              <a:rPr lang="zh-CN" altLang="en-US" smtClean="0"/>
              <a:t>2026/3/1</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2026/3/1</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2026/3/1</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689675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2026/3/1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 id="2147483674" r:id="rId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7.wmf"/><Relationship Id="rId12" Type="http://schemas.openxmlformats.org/officeDocument/2006/relationships/image" Target="../media/image14.png"/><Relationship Id="rId2" Type="http://schemas.openxmlformats.org/officeDocument/2006/relationships/slideLayout" Target="../slideLayouts/slideLayout2.xml"/><Relationship Id="rId16" Type="http://schemas.openxmlformats.org/officeDocument/2006/relationships/image" Target="../media/image18.pn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8.wmf"/><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hyperlink" Target="https://indico.ihep.ac.cn/event/25992/" TargetMode="Externa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14.png"/><Relationship Id="rId7" Type="http://schemas.openxmlformats.org/officeDocument/2006/relationships/image" Target="../media/image70.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13.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5" y="0"/>
            <a:ext cx="12191365" cy="2118283"/>
          </a:xfrm>
          <a:prstGeom prst="rect">
            <a:avLst/>
          </a:prstGeom>
        </p:spPr>
      </p:pic>
      <p:sp>
        <p:nvSpPr>
          <p:cNvPr id="6" name="标题 3"/>
          <p:cNvSpPr txBox="1">
            <a:spLocks/>
          </p:cNvSpPr>
          <p:nvPr/>
        </p:nvSpPr>
        <p:spPr>
          <a:xfrm>
            <a:off x="263352" y="2480570"/>
            <a:ext cx="11521280"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4800" dirty="0">
                <a:solidFill>
                  <a:srgbClr val="C00000"/>
                </a:solidFill>
              </a:rPr>
              <a:t>CEPC survey and mechanical system</a:t>
            </a:r>
            <a:endParaRPr lang="zh-CN" altLang="en-US" sz="4800" dirty="0">
              <a:solidFill>
                <a:srgbClr val="C00000"/>
              </a:solidFill>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335360" y="4249127"/>
            <a:ext cx="11521280" cy="1261884"/>
          </a:xfrm>
          <a:prstGeom prst="rect">
            <a:avLst/>
          </a:prstGeom>
          <a:noFill/>
        </p:spPr>
        <p:txBody>
          <a:bodyPr wrap="square" rtlCol="0">
            <a:spAutoFit/>
          </a:bodyPr>
          <a:lstStyle/>
          <a:p>
            <a:pPr algn="ctr"/>
            <a:r>
              <a:rPr lang="en-US" altLang="zh-CN" sz="2800" dirty="0" err="1">
                <a:latin typeface="Times New Roman" panose="02020603050405020304" pitchFamily="18" charset="0"/>
                <a:ea typeface="微软雅黑" panose="020B0503020204020204" pitchFamily="34" charset="-122"/>
              </a:rPr>
              <a:t>Haijing</a:t>
            </a:r>
            <a:r>
              <a:rPr lang="zh-CN" altLang="en-US" sz="2800" dirty="0">
                <a:latin typeface="Times New Roman" panose="02020603050405020304" pitchFamily="18" charset="0"/>
                <a:ea typeface="微软雅黑" panose="020B0503020204020204" pitchFamily="34" charset="-122"/>
              </a:rPr>
              <a:t> </a:t>
            </a:r>
            <a:r>
              <a:rPr lang="en-US" altLang="zh-CN" sz="2800" dirty="0">
                <a:latin typeface="Times New Roman" panose="02020603050405020304" pitchFamily="18" charset="0"/>
                <a:ea typeface="微软雅黑" panose="020B0503020204020204" pitchFamily="34" charset="-122"/>
              </a:rPr>
              <a:t>Wang</a:t>
            </a:r>
            <a:endParaRPr lang="en-US" altLang="zh-CN" sz="2400" dirty="0">
              <a:latin typeface="Times New Roman" panose="02020603050405020304" pitchFamily="18" charset="0"/>
              <a:ea typeface="微软雅黑" panose="020B0503020204020204" pitchFamily="34" charset="-122"/>
            </a:endParaRPr>
          </a:p>
          <a:p>
            <a:pPr algn="ctr"/>
            <a:r>
              <a:rPr lang="en-US" altLang="zh-CN" sz="2400" dirty="0">
                <a:latin typeface="Times New Roman" panose="02020603050405020304" pitchFamily="18" charset="0"/>
                <a:ea typeface="微软雅黑" panose="020B0503020204020204" pitchFamily="34" charset="-122"/>
              </a:rPr>
              <a:t>CEPC DAY</a:t>
            </a:r>
          </a:p>
          <a:p>
            <a:pPr algn="ctr"/>
            <a:r>
              <a:rPr lang="en-US" altLang="zh-CN" sz="2400" dirty="0">
                <a:latin typeface="Times New Roman" panose="02020603050405020304" pitchFamily="18" charset="0"/>
                <a:ea typeface="微软雅黑" panose="020B0503020204020204" pitchFamily="34" charset="-122"/>
              </a:rPr>
              <a:t>2026.3.2</a:t>
            </a:r>
          </a:p>
        </p:txBody>
      </p:sp>
      <p:pic>
        <p:nvPicPr>
          <p:cNvPr id="10" name="Picture 2" descr="C:\Users\Administrator\Desktop\1111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9776" y="5949280"/>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BD0C4E7-0EC1-4CED-A8E0-4AACCBC5EBB6}"/>
              </a:ext>
            </a:extLst>
          </p:cNvPr>
          <p:cNvSpPr>
            <a:spLocks noGrp="1"/>
          </p:cNvSpPr>
          <p:nvPr>
            <p:ph type="title"/>
          </p:nvPr>
        </p:nvSpPr>
        <p:spPr/>
        <p:txBody>
          <a:bodyPr>
            <a:normAutofit/>
          </a:bodyPr>
          <a:lstStyle/>
          <a:p>
            <a:r>
              <a:rPr lang="en-US" altLang="zh-CN" dirty="0">
                <a:latin typeface="Arial" panose="020B0604020202020204" pitchFamily="34" charset="0"/>
                <a:cs typeface="Arial" panose="020B0604020202020204" pitchFamily="34" charset="0"/>
              </a:rPr>
              <a:t>CEPC EDR layout progress-hardware </a:t>
            </a:r>
            <a:endParaRPr lang="en-US" dirty="0"/>
          </a:p>
        </p:txBody>
      </p:sp>
      <p:sp>
        <p:nvSpPr>
          <p:cNvPr id="4" name="灯片编号占位符 3">
            <a:extLst>
              <a:ext uri="{FF2B5EF4-FFF2-40B4-BE49-F238E27FC236}">
                <a16:creationId xmlns:a16="http://schemas.microsoft.com/office/drawing/2014/main" id="{2FD73D6E-CF58-460B-9871-E1001D684FCD}"/>
              </a:ext>
            </a:extLst>
          </p:cNvPr>
          <p:cNvSpPr>
            <a:spLocks noGrp="1"/>
          </p:cNvSpPr>
          <p:nvPr>
            <p:ph type="sldNum" sz="quarter" idx="12"/>
          </p:nvPr>
        </p:nvSpPr>
        <p:spPr/>
        <p:txBody>
          <a:bodyPr/>
          <a:lstStyle/>
          <a:p>
            <a:fld id="{F15E9139-A00B-4B2A-98A6-095DC08F1345}" type="slidenum">
              <a:rPr lang="zh-CN" altLang="en-US" smtClean="0"/>
              <a:pPr/>
              <a:t>10</a:t>
            </a:fld>
            <a:endParaRPr lang="zh-CN" altLang="en-US"/>
          </a:p>
        </p:txBody>
      </p:sp>
      <p:graphicFrame>
        <p:nvGraphicFramePr>
          <p:cNvPr id="7" name="表格 6">
            <a:extLst>
              <a:ext uri="{FF2B5EF4-FFF2-40B4-BE49-F238E27FC236}">
                <a16:creationId xmlns:a16="http://schemas.microsoft.com/office/drawing/2014/main" id="{C30800E3-3765-46C9-B5FC-284DB1F403C5}"/>
              </a:ext>
            </a:extLst>
          </p:cNvPr>
          <p:cNvGraphicFramePr>
            <a:graphicFrameLocks noGrp="1"/>
          </p:cNvGraphicFramePr>
          <p:nvPr>
            <p:extLst>
              <p:ext uri="{D42A27DB-BD31-4B8C-83A1-F6EECF244321}">
                <p14:modId xmlns:p14="http://schemas.microsoft.com/office/powerpoint/2010/main" val="1198217699"/>
              </p:ext>
            </p:extLst>
          </p:nvPr>
        </p:nvGraphicFramePr>
        <p:xfrm>
          <a:off x="646590" y="1336252"/>
          <a:ext cx="11127066" cy="2520000"/>
        </p:xfrm>
        <a:graphic>
          <a:graphicData uri="http://schemas.openxmlformats.org/drawingml/2006/table">
            <a:tbl>
              <a:tblPr firstRow="1" bandRow="1">
                <a:tableStyleId>{5C22544A-7EE6-4342-B048-85BDC9FD1C3A}</a:tableStyleId>
              </a:tblPr>
              <a:tblGrid>
                <a:gridCol w="1475784">
                  <a:extLst>
                    <a:ext uri="{9D8B030D-6E8A-4147-A177-3AD203B41FA5}">
                      <a16:colId xmlns:a16="http://schemas.microsoft.com/office/drawing/2014/main" val="3615181780"/>
                    </a:ext>
                  </a:extLst>
                </a:gridCol>
                <a:gridCol w="1669370">
                  <a:extLst>
                    <a:ext uri="{9D8B030D-6E8A-4147-A177-3AD203B41FA5}">
                      <a16:colId xmlns:a16="http://schemas.microsoft.com/office/drawing/2014/main" val="229178496"/>
                    </a:ext>
                  </a:extLst>
                </a:gridCol>
                <a:gridCol w="1322356">
                  <a:extLst>
                    <a:ext uri="{9D8B030D-6E8A-4147-A177-3AD203B41FA5}">
                      <a16:colId xmlns:a16="http://schemas.microsoft.com/office/drawing/2014/main" val="4167717323"/>
                    </a:ext>
                  </a:extLst>
                </a:gridCol>
                <a:gridCol w="2056812">
                  <a:extLst>
                    <a:ext uri="{9D8B030D-6E8A-4147-A177-3AD203B41FA5}">
                      <a16:colId xmlns:a16="http://schemas.microsoft.com/office/drawing/2014/main" val="1008939263"/>
                    </a:ext>
                  </a:extLst>
                </a:gridCol>
                <a:gridCol w="2119139">
                  <a:extLst>
                    <a:ext uri="{9D8B030D-6E8A-4147-A177-3AD203B41FA5}">
                      <a16:colId xmlns:a16="http://schemas.microsoft.com/office/drawing/2014/main" val="1252892747"/>
                    </a:ext>
                  </a:extLst>
                </a:gridCol>
                <a:gridCol w="2483605">
                  <a:extLst>
                    <a:ext uri="{9D8B030D-6E8A-4147-A177-3AD203B41FA5}">
                      <a16:colId xmlns:a16="http://schemas.microsoft.com/office/drawing/2014/main" val="1181377496"/>
                    </a:ext>
                  </a:extLst>
                </a:gridCol>
              </a:tblGrid>
              <a:tr h="315000">
                <a:tc rowSpan="2">
                  <a:txBody>
                    <a:bodyPr/>
                    <a:lstStyle/>
                    <a:p>
                      <a:pPr>
                        <a:lnSpc>
                          <a:spcPct val="90000"/>
                        </a:lnSpc>
                      </a:pPr>
                      <a:r>
                        <a:rPr lang="en-US" altLang="zh-CN" sz="1600" dirty="0"/>
                        <a:t>Accelerator </a:t>
                      </a:r>
                      <a:endParaRPr lang="en-US" sz="1600" dirty="0"/>
                    </a:p>
                  </a:txBody>
                  <a:tcPr/>
                </a:tc>
                <a:tc rowSpan="2">
                  <a:txBody>
                    <a:bodyPr/>
                    <a:lstStyle/>
                    <a:p>
                      <a:pPr>
                        <a:lnSpc>
                          <a:spcPct val="90000"/>
                        </a:lnSpc>
                      </a:pPr>
                      <a:r>
                        <a:rPr lang="en-US" sz="1600" dirty="0"/>
                        <a:t>Hardware types</a:t>
                      </a:r>
                    </a:p>
                    <a:p>
                      <a:pPr>
                        <a:lnSpc>
                          <a:spcPct val="90000"/>
                        </a:lnSpc>
                      </a:pPr>
                      <a:r>
                        <a:rPr lang="en-US" sz="1600" dirty="0">
                          <a:solidFill>
                            <a:schemeClr val="bg1"/>
                          </a:solidFill>
                        </a:rPr>
                        <a:t>* note1</a:t>
                      </a:r>
                    </a:p>
                  </a:txBody>
                  <a:tcPr/>
                </a:tc>
                <a:tc rowSpan="2">
                  <a:txBody>
                    <a:bodyPr/>
                    <a:lstStyle/>
                    <a:p>
                      <a:pPr>
                        <a:lnSpc>
                          <a:spcPct val="90000"/>
                        </a:lnSpc>
                      </a:pPr>
                      <a:r>
                        <a:rPr lang="en-US" sz="1600" dirty="0">
                          <a:solidFill>
                            <a:schemeClr val="bg1"/>
                          </a:solidFill>
                        </a:rPr>
                        <a:t>Hardware quantities</a:t>
                      </a:r>
                    </a:p>
                  </a:txBody>
                  <a:tcPr/>
                </a:tc>
                <a:tc gridSpan="3">
                  <a:txBody>
                    <a:bodyPr/>
                    <a:lstStyle/>
                    <a:p>
                      <a:pPr>
                        <a:lnSpc>
                          <a:spcPct val="90000"/>
                        </a:lnSpc>
                      </a:pPr>
                      <a:r>
                        <a:rPr lang="en-US" sz="1600" dirty="0"/>
                        <a:t>Progress (completed hardware types and completion rate)</a:t>
                      </a:r>
                    </a:p>
                  </a:txBody>
                  <a:tcPr/>
                </a:tc>
                <a:tc hMerge="1">
                  <a:txBody>
                    <a:bodyPr/>
                    <a:lstStyle/>
                    <a:p>
                      <a:endParaRPr lang="en-US" dirty="0">
                        <a:solidFill>
                          <a:schemeClr val="bg1"/>
                        </a:solidFill>
                      </a:endParaRPr>
                    </a:p>
                  </a:txBody>
                  <a:tcPr/>
                </a:tc>
                <a:tc hMerge="1">
                  <a:txBody>
                    <a:bodyPr/>
                    <a:lstStyle/>
                    <a:p>
                      <a:endParaRPr lang="en-US" dirty="0"/>
                    </a:p>
                  </a:txBody>
                  <a:tcPr/>
                </a:tc>
                <a:extLst>
                  <a:ext uri="{0D108BD9-81ED-4DB2-BD59-A6C34878D82A}">
                    <a16:rowId xmlns:a16="http://schemas.microsoft.com/office/drawing/2014/main" val="755344050"/>
                  </a:ext>
                </a:extLst>
              </a:tr>
              <a:tr h="315000">
                <a:tc vMerge="1">
                  <a:txBody>
                    <a:bodyPr/>
                    <a:lstStyle/>
                    <a:p>
                      <a:endParaRPr lang="en-US" dirty="0"/>
                    </a:p>
                  </a:txBody>
                  <a:tcPr/>
                </a:tc>
                <a:tc vMerge="1">
                  <a:txBody>
                    <a:bodyPr/>
                    <a:lstStyle/>
                    <a:p>
                      <a:endParaRPr lang="en-US" dirty="0">
                        <a:solidFill>
                          <a:schemeClr val="bg1"/>
                        </a:solidFill>
                      </a:endParaRPr>
                    </a:p>
                  </a:txBody>
                  <a:tcPr/>
                </a:tc>
                <a:tc vMerge="1">
                  <a:txBody>
                    <a:bodyPr/>
                    <a:lstStyle/>
                    <a:p>
                      <a:endParaRPr lang="zh-CN" altLang="en-US"/>
                    </a:p>
                  </a:txBody>
                  <a:tcPr/>
                </a:tc>
                <a:tc>
                  <a:txBody>
                    <a:bodyPr/>
                    <a:lstStyle/>
                    <a:p>
                      <a:pPr>
                        <a:lnSpc>
                          <a:spcPct val="90000"/>
                        </a:lnSpc>
                      </a:pPr>
                      <a:r>
                        <a:rPr lang="en-US" sz="1600" dirty="0"/>
                        <a:t>Have survey design</a:t>
                      </a:r>
                    </a:p>
                  </a:txBody>
                  <a:tcPr/>
                </a:tc>
                <a:tc>
                  <a:txBody>
                    <a:bodyPr/>
                    <a:lstStyle/>
                    <a:p>
                      <a:pPr>
                        <a:lnSpc>
                          <a:spcPct val="90000"/>
                        </a:lnSpc>
                      </a:pPr>
                      <a:r>
                        <a:rPr lang="en-US" sz="1600" dirty="0"/>
                        <a:t>Have 3D physics design</a:t>
                      </a:r>
                      <a:endParaRPr lang="en-US" sz="1600" dirty="0">
                        <a:solidFill>
                          <a:schemeClr val="bg1"/>
                        </a:solidFill>
                      </a:endParaRPr>
                    </a:p>
                  </a:txBody>
                  <a:tcPr/>
                </a:tc>
                <a:tc>
                  <a:txBody>
                    <a:bodyPr/>
                    <a:lstStyle/>
                    <a:p>
                      <a:pPr>
                        <a:lnSpc>
                          <a:spcPct val="90000"/>
                        </a:lnSpc>
                      </a:pPr>
                      <a:r>
                        <a:rPr lang="en-US" sz="1600" dirty="0"/>
                        <a:t>Have 3D mechanical design</a:t>
                      </a:r>
                    </a:p>
                  </a:txBody>
                  <a:tcPr/>
                </a:tc>
                <a:extLst>
                  <a:ext uri="{0D108BD9-81ED-4DB2-BD59-A6C34878D82A}">
                    <a16:rowId xmlns:a16="http://schemas.microsoft.com/office/drawing/2014/main" val="502795204"/>
                  </a:ext>
                </a:extLst>
              </a:tr>
              <a:tr h="315000">
                <a:tc>
                  <a:txBody>
                    <a:bodyPr/>
                    <a:lstStyle/>
                    <a:p>
                      <a:pPr>
                        <a:lnSpc>
                          <a:spcPct val="90000"/>
                        </a:lnSpc>
                      </a:pPr>
                      <a:r>
                        <a:rPr lang="en-US" sz="1600" dirty="0"/>
                        <a:t>Collider</a:t>
                      </a:r>
                    </a:p>
                  </a:txBody>
                  <a:tcPr/>
                </a:tc>
                <a:tc>
                  <a:txBody>
                    <a:bodyPr/>
                    <a:lstStyle/>
                    <a:p>
                      <a:pPr>
                        <a:lnSpc>
                          <a:spcPct val="90000"/>
                        </a:lnSpc>
                      </a:pPr>
                      <a:r>
                        <a:rPr lang="en-US" sz="1600" dirty="0"/>
                        <a:t>53 (66</a:t>
                      </a:r>
                      <a:r>
                        <a:rPr lang="en-US" sz="1600" dirty="0">
                          <a:solidFill>
                            <a:schemeClr val="tx1"/>
                          </a:solidFill>
                        </a:rPr>
                        <a:t>)</a:t>
                      </a:r>
                      <a:endParaRPr lang="en-US" sz="1600" kern="1200" baseline="0" dirty="0">
                        <a:solidFill>
                          <a:schemeClr val="accent1"/>
                        </a:solidFill>
                        <a:latin typeface="Arial" panose="020B0604020202020204" pitchFamily="34" charset="0"/>
                        <a:ea typeface="微软雅黑" pitchFamily="34" charset="-122"/>
                        <a:cs typeface="+mn-cs"/>
                      </a:endParaRPr>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ltLang="zh-CN" sz="1600" dirty="0">
                          <a:solidFill>
                            <a:schemeClr val="tx1"/>
                          </a:solidFill>
                          <a:latin typeface="+mn-lt"/>
                        </a:rPr>
                        <a:t>51756</a:t>
                      </a:r>
                    </a:p>
                  </a:txBody>
                  <a:tcPr/>
                </a:tc>
                <a:tc>
                  <a:txBody>
                    <a:bodyPr/>
                    <a:lstStyle/>
                    <a:p>
                      <a:pPr>
                        <a:lnSpc>
                          <a:spcPct val="90000"/>
                        </a:lnSpc>
                      </a:pPr>
                      <a:r>
                        <a:rPr lang="en-US" sz="1600" dirty="0">
                          <a:solidFill>
                            <a:schemeClr val="tx1"/>
                          </a:solidFill>
                        </a:rPr>
                        <a:t>46, 87%</a:t>
                      </a:r>
                    </a:p>
                  </a:txBody>
                  <a:tcPr/>
                </a:tc>
                <a:tc>
                  <a:txBody>
                    <a:bodyPr/>
                    <a:lstStyle/>
                    <a:p>
                      <a:pPr>
                        <a:lnSpc>
                          <a:spcPct val="90000"/>
                        </a:lnSpc>
                      </a:pPr>
                      <a:r>
                        <a:rPr lang="en-US" sz="1600" dirty="0">
                          <a:solidFill>
                            <a:schemeClr val="tx1"/>
                          </a:solidFill>
                        </a:rPr>
                        <a:t>56, 85%</a:t>
                      </a:r>
                    </a:p>
                  </a:txBody>
                  <a:tcPr/>
                </a:tc>
                <a:tc>
                  <a:txBody>
                    <a:bodyPr/>
                    <a:lstStyle/>
                    <a:p>
                      <a:pPr>
                        <a:lnSpc>
                          <a:spcPct val="90000"/>
                        </a:lnSpc>
                      </a:pPr>
                      <a:r>
                        <a:rPr lang="en-US" sz="1600" dirty="0"/>
                        <a:t>31, 47%</a:t>
                      </a:r>
                    </a:p>
                  </a:txBody>
                  <a:tcPr/>
                </a:tc>
                <a:extLst>
                  <a:ext uri="{0D108BD9-81ED-4DB2-BD59-A6C34878D82A}">
                    <a16:rowId xmlns:a16="http://schemas.microsoft.com/office/drawing/2014/main" val="1521701822"/>
                  </a:ext>
                </a:extLst>
              </a:tr>
              <a:tr h="315000">
                <a:tc>
                  <a:txBody>
                    <a:bodyPr/>
                    <a:lstStyle/>
                    <a:p>
                      <a:pPr>
                        <a:lnSpc>
                          <a:spcPct val="90000"/>
                        </a:lnSpc>
                      </a:pPr>
                      <a:r>
                        <a:rPr lang="en-US" sz="1600" dirty="0"/>
                        <a:t>Booster </a:t>
                      </a:r>
                    </a:p>
                  </a:txBody>
                  <a:tcPr/>
                </a:tc>
                <a:tc>
                  <a:txBody>
                    <a:bodyPr/>
                    <a:lstStyle/>
                    <a:p>
                      <a:pPr>
                        <a:lnSpc>
                          <a:spcPct val="90000"/>
                        </a:lnSpc>
                      </a:pPr>
                      <a:r>
                        <a:rPr lang="en-US" sz="1600" dirty="0"/>
                        <a:t>22 (30)</a:t>
                      </a:r>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ltLang="zh-CN" sz="1600" dirty="0">
                          <a:solidFill>
                            <a:schemeClr val="tx1"/>
                          </a:solidFill>
                          <a:latin typeface="+mn-lt"/>
                        </a:rPr>
                        <a:t>40466</a:t>
                      </a:r>
                    </a:p>
                  </a:txBody>
                  <a:tcPr/>
                </a:tc>
                <a:tc>
                  <a:txBody>
                    <a:bodyPr/>
                    <a:lstStyle/>
                    <a:p>
                      <a:pPr>
                        <a:lnSpc>
                          <a:spcPct val="90000"/>
                        </a:lnSpc>
                      </a:pPr>
                      <a:r>
                        <a:rPr lang="en-US" sz="1600" dirty="0">
                          <a:solidFill>
                            <a:schemeClr val="tx1"/>
                          </a:solidFill>
                        </a:rPr>
                        <a:t>22, 100%</a:t>
                      </a:r>
                    </a:p>
                  </a:txBody>
                  <a:tcPr/>
                </a:tc>
                <a:tc>
                  <a:txBody>
                    <a:bodyPr/>
                    <a:lstStyle/>
                    <a:p>
                      <a:pPr>
                        <a:lnSpc>
                          <a:spcPct val="90000"/>
                        </a:lnSpc>
                      </a:pPr>
                      <a:r>
                        <a:rPr lang="en-US" sz="1600" dirty="0"/>
                        <a:t>29, 97% </a:t>
                      </a:r>
                    </a:p>
                  </a:txBody>
                  <a:tcPr/>
                </a:tc>
                <a:tc>
                  <a:txBody>
                    <a:bodyPr/>
                    <a:lstStyle/>
                    <a:p>
                      <a:pPr>
                        <a:lnSpc>
                          <a:spcPct val="90000"/>
                        </a:lnSpc>
                      </a:pPr>
                      <a:r>
                        <a:rPr lang="en-US" sz="1600" dirty="0"/>
                        <a:t>24, 80%</a:t>
                      </a:r>
                    </a:p>
                  </a:txBody>
                  <a:tcPr/>
                </a:tc>
                <a:extLst>
                  <a:ext uri="{0D108BD9-81ED-4DB2-BD59-A6C34878D82A}">
                    <a16:rowId xmlns:a16="http://schemas.microsoft.com/office/drawing/2014/main" val="2782164089"/>
                  </a:ext>
                </a:extLst>
              </a:tr>
              <a:tr h="315000">
                <a:tc>
                  <a:txBody>
                    <a:bodyPr/>
                    <a:lstStyle/>
                    <a:p>
                      <a:pPr>
                        <a:lnSpc>
                          <a:spcPct val="90000"/>
                        </a:lnSpc>
                      </a:pPr>
                      <a:r>
                        <a:rPr lang="en-US" sz="1600" dirty="0" err="1"/>
                        <a:t>Linac</a:t>
                      </a:r>
                      <a:endParaRPr lang="en-US" sz="1600" dirty="0"/>
                    </a:p>
                  </a:txBody>
                  <a:tcPr/>
                </a:tc>
                <a:tc>
                  <a:txBody>
                    <a:bodyPr/>
                    <a:lstStyle/>
                    <a:p>
                      <a:pPr>
                        <a:lnSpc>
                          <a:spcPct val="90000"/>
                        </a:lnSpc>
                      </a:pPr>
                      <a:r>
                        <a:rPr lang="en-US" sz="1600" dirty="0"/>
                        <a:t>66 (69)</a:t>
                      </a:r>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ltLang="zh-CN" sz="1600" dirty="0">
                          <a:solidFill>
                            <a:schemeClr val="tx1"/>
                          </a:solidFill>
                          <a:latin typeface="+mn-lt"/>
                        </a:rPr>
                        <a:t>9690</a:t>
                      </a:r>
                    </a:p>
                  </a:txBody>
                  <a:tcPr/>
                </a:tc>
                <a:tc>
                  <a:txBody>
                    <a:bodyPr/>
                    <a:lstStyle/>
                    <a:p>
                      <a:pPr>
                        <a:lnSpc>
                          <a:spcPct val="90000"/>
                        </a:lnSpc>
                      </a:pPr>
                      <a:r>
                        <a:rPr lang="en-US" sz="1600" dirty="0">
                          <a:solidFill>
                            <a:schemeClr val="tx1"/>
                          </a:solidFill>
                        </a:rPr>
                        <a:t>66, 100%</a:t>
                      </a:r>
                    </a:p>
                  </a:txBody>
                  <a:tcPr/>
                </a:tc>
                <a:tc>
                  <a:txBody>
                    <a:bodyPr/>
                    <a:lstStyle/>
                    <a:p>
                      <a:pPr>
                        <a:lnSpc>
                          <a:spcPct val="90000"/>
                        </a:lnSpc>
                      </a:pPr>
                      <a:r>
                        <a:rPr lang="en-US" sz="1600" dirty="0"/>
                        <a:t>65, 94%</a:t>
                      </a:r>
                    </a:p>
                  </a:txBody>
                  <a:tcPr/>
                </a:tc>
                <a:tc>
                  <a:txBody>
                    <a:bodyPr/>
                    <a:lstStyle/>
                    <a:p>
                      <a:pPr>
                        <a:lnSpc>
                          <a:spcPct val="90000"/>
                        </a:lnSpc>
                      </a:pPr>
                      <a:r>
                        <a:rPr lang="en-US" sz="1600" dirty="0"/>
                        <a:t>18, 26%</a:t>
                      </a:r>
                    </a:p>
                  </a:txBody>
                  <a:tcPr/>
                </a:tc>
                <a:extLst>
                  <a:ext uri="{0D108BD9-81ED-4DB2-BD59-A6C34878D82A}">
                    <a16:rowId xmlns:a16="http://schemas.microsoft.com/office/drawing/2014/main" val="215083543"/>
                  </a:ext>
                </a:extLst>
              </a:tr>
              <a:tr h="315000">
                <a:tc>
                  <a:txBody>
                    <a:bodyPr/>
                    <a:lstStyle/>
                    <a:p>
                      <a:pPr>
                        <a:lnSpc>
                          <a:spcPct val="90000"/>
                        </a:lnSpc>
                      </a:pPr>
                      <a:r>
                        <a:rPr lang="en-US" sz="1600" dirty="0"/>
                        <a:t>Damping Ring</a:t>
                      </a:r>
                    </a:p>
                  </a:txBody>
                  <a:tcPr/>
                </a:tc>
                <a:tc>
                  <a:txBody>
                    <a:bodyPr/>
                    <a:lstStyle/>
                    <a:p>
                      <a:pPr>
                        <a:lnSpc>
                          <a:spcPct val="90000"/>
                        </a:lnSpc>
                      </a:pPr>
                      <a:r>
                        <a:rPr lang="en-US" sz="1600" dirty="0"/>
                        <a:t>10 (15)</a:t>
                      </a:r>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ltLang="zh-CN" sz="1600" dirty="0">
                          <a:solidFill>
                            <a:schemeClr val="tx1"/>
                          </a:solidFill>
                          <a:latin typeface="+mn-lt"/>
                        </a:rPr>
                        <a:t>498</a:t>
                      </a:r>
                    </a:p>
                  </a:txBody>
                  <a:tcPr/>
                </a:tc>
                <a:tc>
                  <a:txBody>
                    <a:bodyPr/>
                    <a:lstStyle/>
                    <a:p>
                      <a:pPr>
                        <a:lnSpc>
                          <a:spcPct val="90000"/>
                        </a:lnSpc>
                      </a:pPr>
                      <a:r>
                        <a:rPr lang="en-US" sz="1600" dirty="0">
                          <a:solidFill>
                            <a:schemeClr val="tx1"/>
                          </a:solidFill>
                        </a:rPr>
                        <a:t>10, 100%</a:t>
                      </a:r>
                    </a:p>
                  </a:txBody>
                  <a:tcPr/>
                </a:tc>
                <a:tc>
                  <a:txBody>
                    <a:bodyPr/>
                    <a:lstStyle/>
                    <a:p>
                      <a:pPr>
                        <a:lnSpc>
                          <a:spcPct val="90000"/>
                        </a:lnSpc>
                      </a:pPr>
                      <a:r>
                        <a:rPr lang="en-US" sz="1600" dirty="0"/>
                        <a:t>15, 100%</a:t>
                      </a:r>
                    </a:p>
                  </a:txBody>
                  <a:tcPr/>
                </a:tc>
                <a:tc>
                  <a:txBody>
                    <a:bodyPr/>
                    <a:lstStyle/>
                    <a:p>
                      <a:pPr>
                        <a:lnSpc>
                          <a:spcPct val="90000"/>
                        </a:lnSpc>
                      </a:pPr>
                      <a:r>
                        <a:rPr lang="en-US" sz="1600" dirty="0"/>
                        <a:t>5, 33%</a:t>
                      </a:r>
                    </a:p>
                  </a:txBody>
                  <a:tcPr/>
                </a:tc>
                <a:extLst>
                  <a:ext uri="{0D108BD9-81ED-4DB2-BD59-A6C34878D82A}">
                    <a16:rowId xmlns:a16="http://schemas.microsoft.com/office/drawing/2014/main" val="3796429386"/>
                  </a:ext>
                </a:extLst>
              </a:tr>
              <a:tr h="315000">
                <a:tc>
                  <a:txBody>
                    <a:bodyPr/>
                    <a:lstStyle/>
                    <a:p>
                      <a:pPr>
                        <a:lnSpc>
                          <a:spcPct val="90000"/>
                        </a:lnSpc>
                      </a:pPr>
                      <a:r>
                        <a:rPr lang="en-US" sz="1600" dirty="0">
                          <a:solidFill>
                            <a:schemeClr val="tx1"/>
                          </a:solidFill>
                        </a:rPr>
                        <a:t>Transport lines</a:t>
                      </a:r>
                    </a:p>
                  </a:txBody>
                  <a:tcPr/>
                </a:tc>
                <a:tc>
                  <a:txBody>
                    <a:bodyPr/>
                    <a:lstStyle/>
                    <a:p>
                      <a:pPr>
                        <a:lnSpc>
                          <a:spcPct val="90000"/>
                        </a:lnSpc>
                      </a:pPr>
                      <a:r>
                        <a:rPr lang="en-US" sz="1600" dirty="0">
                          <a:solidFill>
                            <a:schemeClr val="tx1"/>
                          </a:solidFill>
                        </a:rPr>
                        <a:t>25(44)</a:t>
                      </a:r>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ltLang="zh-CN" sz="1600" dirty="0">
                          <a:solidFill>
                            <a:schemeClr val="tx1"/>
                          </a:solidFill>
                          <a:latin typeface="+mn-lt"/>
                        </a:rPr>
                        <a:t>2758</a:t>
                      </a:r>
                    </a:p>
                  </a:txBody>
                  <a:tcPr/>
                </a:tc>
                <a:tc>
                  <a:txBody>
                    <a:bodyPr/>
                    <a:lstStyle/>
                    <a:p>
                      <a:pPr>
                        <a:lnSpc>
                          <a:spcPct val="90000"/>
                        </a:lnSpc>
                      </a:pPr>
                      <a:r>
                        <a:rPr lang="en-US" sz="1600" dirty="0">
                          <a:solidFill>
                            <a:schemeClr val="tx1"/>
                          </a:solidFill>
                        </a:rPr>
                        <a:t>42, 95%</a:t>
                      </a:r>
                    </a:p>
                  </a:txBody>
                  <a:tcPr/>
                </a:tc>
                <a:tc>
                  <a:txBody>
                    <a:bodyPr/>
                    <a:lstStyle/>
                    <a:p>
                      <a:pPr>
                        <a:lnSpc>
                          <a:spcPct val="90000"/>
                        </a:lnSpc>
                      </a:pPr>
                      <a:r>
                        <a:rPr lang="en-US" sz="1600" dirty="0">
                          <a:solidFill>
                            <a:schemeClr val="tx1"/>
                          </a:solidFill>
                        </a:rPr>
                        <a:t>23, 92%</a:t>
                      </a:r>
                    </a:p>
                  </a:txBody>
                  <a:tcPr/>
                </a:tc>
                <a:tc>
                  <a:txBody>
                    <a:bodyPr/>
                    <a:lstStyle/>
                    <a:p>
                      <a:pPr>
                        <a:lnSpc>
                          <a:spcPct val="90000"/>
                        </a:lnSpc>
                      </a:pPr>
                      <a:r>
                        <a:rPr lang="en-US" sz="1600" dirty="0">
                          <a:solidFill>
                            <a:schemeClr val="tx1"/>
                          </a:solidFill>
                        </a:rPr>
                        <a:t>14, 56%</a:t>
                      </a:r>
                    </a:p>
                  </a:txBody>
                  <a:tcPr/>
                </a:tc>
                <a:extLst>
                  <a:ext uri="{0D108BD9-81ED-4DB2-BD59-A6C34878D82A}">
                    <a16:rowId xmlns:a16="http://schemas.microsoft.com/office/drawing/2014/main" val="4277976137"/>
                  </a:ext>
                </a:extLst>
              </a:tr>
              <a:tr h="315000">
                <a:tc>
                  <a:txBody>
                    <a:bodyPr/>
                    <a:lstStyle/>
                    <a:p>
                      <a:pPr>
                        <a:lnSpc>
                          <a:spcPct val="90000"/>
                        </a:lnSpc>
                      </a:pPr>
                      <a:r>
                        <a:rPr lang="en-US" sz="1600" dirty="0">
                          <a:solidFill>
                            <a:schemeClr val="tx1"/>
                          </a:solidFill>
                        </a:rPr>
                        <a:t>INJ &amp; EXT</a:t>
                      </a:r>
                    </a:p>
                  </a:txBody>
                  <a:tcPr/>
                </a:tc>
                <a:tc>
                  <a:txBody>
                    <a:bodyPr/>
                    <a:lstStyle/>
                    <a:p>
                      <a:pPr>
                        <a:lnSpc>
                          <a:spcPct val="90000"/>
                        </a:lnSpc>
                      </a:pPr>
                      <a:r>
                        <a:rPr lang="en-US" sz="1600" dirty="0">
                          <a:solidFill>
                            <a:schemeClr val="tx1"/>
                          </a:solidFill>
                        </a:rPr>
                        <a:t>27(50)</a:t>
                      </a:r>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ltLang="zh-CN" sz="1600" dirty="0">
                          <a:solidFill>
                            <a:schemeClr val="tx1"/>
                          </a:solidFill>
                          <a:latin typeface="+mn-lt"/>
                        </a:rPr>
                        <a:t>186</a:t>
                      </a:r>
                    </a:p>
                  </a:txBody>
                  <a:tcPr/>
                </a:tc>
                <a:tc>
                  <a:txBody>
                    <a:bodyPr/>
                    <a:lstStyle/>
                    <a:p>
                      <a:pPr>
                        <a:lnSpc>
                          <a:spcPct val="90000"/>
                        </a:lnSpc>
                      </a:pPr>
                      <a:r>
                        <a:rPr lang="en-US" sz="1600" dirty="0">
                          <a:solidFill>
                            <a:schemeClr val="tx1"/>
                          </a:solidFill>
                        </a:rPr>
                        <a:t>40, 80%</a:t>
                      </a:r>
                    </a:p>
                  </a:txBody>
                  <a:tcPr/>
                </a:tc>
                <a:tc>
                  <a:txBody>
                    <a:bodyPr/>
                    <a:lstStyle/>
                    <a:p>
                      <a:pPr>
                        <a:lnSpc>
                          <a:spcPct val="90000"/>
                        </a:lnSpc>
                      </a:pPr>
                      <a:r>
                        <a:rPr lang="en-US" sz="1600" dirty="0">
                          <a:solidFill>
                            <a:schemeClr val="tx1"/>
                          </a:solidFill>
                        </a:rPr>
                        <a:t>27, 100%</a:t>
                      </a:r>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chemeClr val="tx1"/>
                          </a:solidFill>
                        </a:rPr>
                        <a:t>27, 100%</a:t>
                      </a:r>
                    </a:p>
                  </a:txBody>
                  <a:tcPr/>
                </a:tc>
                <a:extLst>
                  <a:ext uri="{0D108BD9-81ED-4DB2-BD59-A6C34878D82A}">
                    <a16:rowId xmlns:a16="http://schemas.microsoft.com/office/drawing/2014/main" val="394430999"/>
                  </a:ext>
                </a:extLst>
              </a:tr>
            </a:tbl>
          </a:graphicData>
        </a:graphic>
      </p:graphicFrame>
      <p:sp>
        <p:nvSpPr>
          <p:cNvPr id="8" name="内容占位符 1">
            <a:extLst>
              <a:ext uri="{FF2B5EF4-FFF2-40B4-BE49-F238E27FC236}">
                <a16:creationId xmlns:a16="http://schemas.microsoft.com/office/drawing/2014/main" id="{20EC9999-3F45-48E2-87F0-96CE32F0C6D1}"/>
              </a:ext>
            </a:extLst>
          </p:cNvPr>
          <p:cNvSpPr txBox="1">
            <a:spLocks/>
          </p:cNvSpPr>
          <p:nvPr/>
        </p:nvSpPr>
        <p:spPr>
          <a:xfrm>
            <a:off x="263352" y="3933055"/>
            <a:ext cx="11640616" cy="99963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600" dirty="0">
                <a:solidFill>
                  <a:schemeClr val="accent1"/>
                </a:solidFill>
              </a:rPr>
              <a:t>note 1, No1. (No.2), </a:t>
            </a:r>
            <a:r>
              <a:rPr lang="en-US" sz="1600" dirty="0"/>
              <a:t>the item numbers need survey (the total item types along beamline). </a:t>
            </a:r>
            <a:r>
              <a:rPr lang="en-US" sz="1600" dirty="0">
                <a:solidFill>
                  <a:srgbClr val="FF0000"/>
                </a:solidFill>
              </a:rPr>
              <a:t>The vacuum chambers are not included</a:t>
            </a:r>
            <a:r>
              <a:rPr lang="en-US" sz="1600" dirty="0"/>
              <a:t>, because the detailed vacuum chambers design must be after the vacuum segmentation and  layout definition.</a:t>
            </a:r>
          </a:p>
          <a:p>
            <a:pPr lvl="1"/>
            <a:r>
              <a:rPr lang="en-US" sz="1600" dirty="0"/>
              <a:t>When are mainly focusing on some complex issue discussions recently. The types of hardware almost remain the same as Nov. 2025 </a:t>
            </a:r>
          </a:p>
        </p:txBody>
      </p:sp>
      <p:sp>
        <p:nvSpPr>
          <p:cNvPr id="37" name="文本框 36">
            <a:extLst>
              <a:ext uri="{FF2B5EF4-FFF2-40B4-BE49-F238E27FC236}">
                <a16:creationId xmlns:a16="http://schemas.microsoft.com/office/drawing/2014/main" id="{09AC4631-46ED-4FD5-AE6A-2715E7E22456}"/>
              </a:ext>
            </a:extLst>
          </p:cNvPr>
          <p:cNvSpPr txBox="1"/>
          <p:nvPr/>
        </p:nvSpPr>
        <p:spPr>
          <a:xfrm>
            <a:off x="359040" y="5090568"/>
            <a:ext cx="1728192" cy="1077218"/>
          </a:xfrm>
          <a:prstGeom prst="rect">
            <a:avLst/>
          </a:prstGeom>
          <a:noFill/>
        </p:spPr>
        <p:txBody>
          <a:bodyPr wrap="square" rtlCol="0">
            <a:spAutoFit/>
          </a:bodyPr>
          <a:lstStyle/>
          <a:p>
            <a:r>
              <a:rPr lang="en-US" sz="1600" dirty="0"/>
              <a:t>Physics design progress from May to November, 2025</a:t>
            </a:r>
          </a:p>
        </p:txBody>
      </p:sp>
      <p:graphicFrame>
        <p:nvGraphicFramePr>
          <p:cNvPr id="10" name="图表 9">
            <a:extLst>
              <a:ext uri="{FF2B5EF4-FFF2-40B4-BE49-F238E27FC236}">
                <a16:creationId xmlns:a16="http://schemas.microsoft.com/office/drawing/2014/main" id="{A68BA716-8B66-475C-A65D-9FF74AE77730}"/>
              </a:ext>
            </a:extLst>
          </p:cNvPr>
          <p:cNvGraphicFramePr>
            <a:graphicFrameLocks/>
          </p:cNvGraphicFramePr>
          <p:nvPr>
            <p:extLst>
              <p:ext uri="{D42A27DB-BD31-4B8C-83A1-F6EECF244321}">
                <p14:modId xmlns:p14="http://schemas.microsoft.com/office/powerpoint/2010/main" val="1426955055"/>
              </p:ext>
            </p:extLst>
          </p:nvPr>
        </p:nvGraphicFramePr>
        <p:xfrm>
          <a:off x="2495600" y="4437112"/>
          <a:ext cx="8064896" cy="24422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2042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8685044-575A-4824-BAB7-70E83E6EB01F}"/>
              </a:ext>
            </a:extLst>
          </p:cNvPr>
          <p:cNvSpPr>
            <a:spLocks noGrp="1"/>
          </p:cNvSpPr>
          <p:nvPr>
            <p:ph idx="1"/>
          </p:nvPr>
        </p:nvSpPr>
        <p:spPr>
          <a:xfrm>
            <a:off x="609600" y="1285861"/>
            <a:ext cx="11041086" cy="849584"/>
          </a:xfrm>
        </p:spPr>
        <p:txBody>
          <a:bodyPr>
            <a:normAutofit fontScale="92500"/>
          </a:bodyPr>
          <a:lstStyle/>
          <a:p>
            <a:r>
              <a:rPr lang="en-US" dirty="0"/>
              <a:t>We are mainly focusing on hardware physics design at this stage,</a:t>
            </a:r>
            <a:r>
              <a:rPr lang="zh-CN" altLang="en-US" dirty="0"/>
              <a:t> </a:t>
            </a:r>
            <a:r>
              <a:rPr lang="en-US" altLang="zh-CN" dirty="0"/>
              <a:t>and when resources permit or necessity arises, we also undertake some mechanical design. </a:t>
            </a:r>
            <a:endParaRPr lang="en-US" dirty="0"/>
          </a:p>
        </p:txBody>
      </p:sp>
      <p:sp>
        <p:nvSpPr>
          <p:cNvPr id="3" name="标题 2">
            <a:extLst>
              <a:ext uri="{FF2B5EF4-FFF2-40B4-BE49-F238E27FC236}">
                <a16:creationId xmlns:a16="http://schemas.microsoft.com/office/drawing/2014/main" id="{9BD0C4E7-0EC1-4CED-A8E0-4AACCBC5EBB6}"/>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progress-hardware</a:t>
            </a:r>
            <a:endParaRPr lang="en-US" dirty="0"/>
          </a:p>
        </p:txBody>
      </p:sp>
      <p:sp>
        <p:nvSpPr>
          <p:cNvPr id="4" name="灯片编号占位符 3">
            <a:extLst>
              <a:ext uri="{FF2B5EF4-FFF2-40B4-BE49-F238E27FC236}">
                <a16:creationId xmlns:a16="http://schemas.microsoft.com/office/drawing/2014/main" id="{2FD73D6E-CF58-460B-9871-E1001D684FCD}"/>
              </a:ext>
            </a:extLst>
          </p:cNvPr>
          <p:cNvSpPr>
            <a:spLocks noGrp="1"/>
          </p:cNvSpPr>
          <p:nvPr>
            <p:ph type="sldNum" sz="quarter" idx="12"/>
          </p:nvPr>
        </p:nvSpPr>
        <p:spPr>
          <a:xfrm>
            <a:off x="8616280" y="6376243"/>
            <a:ext cx="2844800" cy="365125"/>
          </a:xfrm>
        </p:spPr>
        <p:txBody>
          <a:bodyPr/>
          <a:lstStyle/>
          <a:p>
            <a:fld id="{F15E9139-A00B-4B2A-98A6-095DC08F1345}" type="slidenum">
              <a:rPr lang="zh-CN" altLang="en-US" smtClean="0"/>
              <a:pPr/>
              <a:t>11</a:t>
            </a:fld>
            <a:endParaRPr lang="zh-CN" altLang="en-US"/>
          </a:p>
        </p:txBody>
      </p:sp>
      <p:pic>
        <p:nvPicPr>
          <p:cNvPr id="16" name="图片 15">
            <a:extLst>
              <a:ext uri="{FF2B5EF4-FFF2-40B4-BE49-F238E27FC236}">
                <a16:creationId xmlns:a16="http://schemas.microsoft.com/office/drawing/2014/main" id="{F23106EC-DCDF-4151-8C90-EF425E189F9F}"/>
              </a:ext>
            </a:extLst>
          </p:cNvPr>
          <p:cNvPicPr>
            <a:picLocks noChangeAspect="1"/>
          </p:cNvPicPr>
          <p:nvPr/>
        </p:nvPicPr>
        <p:blipFill>
          <a:blip r:embed="rId3"/>
          <a:stretch>
            <a:fillRect/>
          </a:stretch>
        </p:blipFill>
        <p:spPr>
          <a:xfrm>
            <a:off x="327414" y="3250433"/>
            <a:ext cx="2160000" cy="1071853"/>
          </a:xfrm>
          <a:prstGeom prst="rect">
            <a:avLst/>
          </a:prstGeom>
        </p:spPr>
      </p:pic>
      <p:pic>
        <p:nvPicPr>
          <p:cNvPr id="19" name="图片 18">
            <a:extLst>
              <a:ext uri="{FF2B5EF4-FFF2-40B4-BE49-F238E27FC236}">
                <a16:creationId xmlns:a16="http://schemas.microsoft.com/office/drawing/2014/main" id="{DFF2BC36-B70A-4324-BAD5-E104825C878D}"/>
              </a:ext>
            </a:extLst>
          </p:cNvPr>
          <p:cNvPicPr>
            <a:picLocks noChangeAspect="1"/>
          </p:cNvPicPr>
          <p:nvPr/>
        </p:nvPicPr>
        <p:blipFill>
          <a:blip r:embed="rId4"/>
          <a:stretch>
            <a:fillRect/>
          </a:stretch>
        </p:blipFill>
        <p:spPr>
          <a:xfrm>
            <a:off x="2703438" y="3311238"/>
            <a:ext cx="1800000" cy="1076636"/>
          </a:xfrm>
          <a:prstGeom prst="rect">
            <a:avLst/>
          </a:prstGeom>
        </p:spPr>
      </p:pic>
      <p:pic>
        <p:nvPicPr>
          <p:cNvPr id="22" name="图片 7">
            <a:extLst>
              <a:ext uri="{FF2B5EF4-FFF2-40B4-BE49-F238E27FC236}">
                <a16:creationId xmlns:a16="http://schemas.microsoft.com/office/drawing/2014/main" id="{BC20257C-7D73-402D-A72C-0F47EDCACE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3961" y="3231352"/>
            <a:ext cx="1080000" cy="119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内容占位符 3">
            <a:extLst>
              <a:ext uri="{FF2B5EF4-FFF2-40B4-BE49-F238E27FC236}">
                <a16:creationId xmlns:a16="http://schemas.microsoft.com/office/drawing/2014/main" id="{E2F2F644-313E-4DC9-B1E5-7B3395018BC8}"/>
              </a:ext>
            </a:extLst>
          </p:cNvPr>
          <p:cNvGraphicFramePr>
            <a:graphicFrameLocks noChangeAspect="1"/>
          </p:cNvGraphicFramePr>
          <p:nvPr>
            <p:extLst>
              <p:ext uri="{D42A27DB-BD31-4B8C-83A1-F6EECF244321}">
                <p14:modId xmlns:p14="http://schemas.microsoft.com/office/powerpoint/2010/main" val="2410979788"/>
              </p:ext>
            </p:extLst>
          </p:nvPr>
        </p:nvGraphicFramePr>
        <p:xfrm>
          <a:off x="654352" y="5057854"/>
          <a:ext cx="1080000" cy="1277747"/>
        </p:xfrm>
        <a:graphic>
          <a:graphicData uri="http://schemas.openxmlformats.org/presentationml/2006/ole">
            <mc:AlternateContent xmlns:mc="http://schemas.openxmlformats.org/markup-compatibility/2006">
              <mc:Choice xmlns:v="urn:schemas-microsoft-com:vml" Requires="v">
                <p:oleObj spid="_x0000_s4234" r:id="rId6" imgW="3943440" imgH="4667400" progId="Paint.Picture">
                  <p:embed/>
                </p:oleObj>
              </mc:Choice>
              <mc:Fallback>
                <p:oleObj r:id="rId6" imgW="3943440" imgH="4667400" progId="Paint.Picture">
                  <p:embed/>
                  <p:pic>
                    <p:nvPicPr>
                      <p:cNvPr id="31" name="内容占位符 3">
                        <a:extLst>
                          <a:ext uri="{FF2B5EF4-FFF2-40B4-BE49-F238E27FC236}">
                            <a16:creationId xmlns:a16="http://schemas.microsoft.com/office/drawing/2014/main" id="{AF2FE490-B8A6-4A2B-B2A2-C74CC2A0D252}"/>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352" y="5057854"/>
                        <a:ext cx="1080000" cy="1277747"/>
                      </a:xfrm>
                      <a:prstGeom prst="rect">
                        <a:avLst/>
                      </a:prstGeom>
                      <a:ln>
                        <a:noFill/>
                      </a:ln>
                      <a:extLs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0" name="对象 5">
            <a:extLst>
              <a:ext uri="{FF2B5EF4-FFF2-40B4-BE49-F238E27FC236}">
                <a16:creationId xmlns:a16="http://schemas.microsoft.com/office/drawing/2014/main" id="{E973DE9A-B7D3-499C-AB7D-B7A737FF4D32}"/>
              </a:ext>
            </a:extLst>
          </p:cNvPr>
          <p:cNvGraphicFramePr>
            <a:graphicFrameLocks noChangeAspect="1"/>
          </p:cNvGraphicFramePr>
          <p:nvPr>
            <p:extLst>
              <p:ext uri="{D42A27DB-BD31-4B8C-83A1-F6EECF244321}">
                <p14:modId xmlns:p14="http://schemas.microsoft.com/office/powerpoint/2010/main" val="1920877697"/>
              </p:ext>
            </p:extLst>
          </p:nvPr>
        </p:nvGraphicFramePr>
        <p:xfrm>
          <a:off x="2014782" y="5191395"/>
          <a:ext cx="1080000" cy="1156443"/>
        </p:xfrm>
        <a:graphic>
          <a:graphicData uri="http://schemas.openxmlformats.org/presentationml/2006/ole">
            <mc:AlternateContent xmlns:mc="http://schemas.openxmlformats.org/markup-compatibility/2006">
              <mc:Choice xmlns:v="urn:schemas-microsoft-com:vml" Requires="v">
                <p:oleObj spid="_x0000_s4235" r:id="rId8" imgW="4076640" imgH="4219560" progId="Paint.Picture">
                  <p:embed/>
                </p:oleObj>
              </mc:Choice>
              <mc:Fallback>
                <p:oleObj r:id="rId8" imgW="4076640" imgH="4219560" progId="Paint.Picture">
                  <p:embed/>
                  <p:pic>
                    <p:nvPicPr>
                      <p:cNvPr id="33" name="对象 5">
                        <a:extLst>
                          <a:ext uri="{FF2B5EF4-FFF2-40B4-BE49-F238E27FC236}">
                            <a16:creationId xmlns:a16="http://schemas.microsoft.com/office/drawing/2014/main" id="{232AD5D4-8D1A-4964-9A38-24A378C1D640}"/>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4782" y="5191395"/>
                        <a:ext cx="1080000" cy="115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pic>
        <p:nvPicPr>
          <p:cNvPr id="33" name="图片 32">
            <a:extLst>
              <a:ext uri="{FF2B5EF4-FFF2-40B4-BE49-F238E27FC236}">
                <a16:creationId xmlns:a16="http://schemas.microsoft.com/office/drawing/2014/main" id="{761B4E82-790E-46DF-BCE7-BC5F319DBA3D}"/>
              </a:ext>
            </a:extLst>
          </p:cNvPr>
          <p:cNvPicPr>
            <a:picLocks noChangeAspect="1"/>
          </p:cNvPicPr>
          <p:nvPr/>
        </p:nvPicPr>
        <p:blipFill rotWithShape="1">
          <a:blip r:embed="rId10"/>
          <a:srcRect l="35490"/>
          <a:stretch/>
        </p:blipFill>
        <p:spPr>
          <a:xfrm>
            <a:off x="3271606" y="5079076"/>
            <a:ext cx="2322355" cy="1282249"/>
          </a:xfrm>
          <a:prstGeom prst="rect">
            <a:avLst/>
          </a:prstGeom>
        </p:spPr>
      </p:pic>
      <p:pic>
        <p:nvPicPr>
          <p:cNvPr id="34" name="图片 33">
            <a:extLst>
              <a:ext uri="{FF2B5EF4-FFF2-40B4-BE49-F238E27FC236}">
                <a16:creationId xmlns:a16="http://schemas.microsoft.com/office/drawing/2014/main" id="{F065B76B-D8A9-454A-A819-1BEEE6F01251}"/>
              </a:ext>
            </a:extLst>
          </p:cNvPr>
          <p:cNvPicPr>
            <a:picLocks noChangeAspect="1"/>
          </p:cNvPicPr>
          <p:nvPr/>
        </p:nvPicPr>
        <p:blipFill>
          <a:blip r:embed="rId11"/>
          <a:stretch>
            <a:fillRect/>
          </a:stretch>
        </p:blipFill>
        <p:spPr>
          <a:xfrm>
            <a:off x="8256240" y="2533937"/>
            <a:ext cx="1980000" cy="1706294"/>
          </a:xfrm>
          <a:prstGeom prst="rect">
            <a:avLst/>
          </a:prstGeom>
        </p:spPr>
      </p:pic>
      <p:sp>
        <p:nvSpPr>
          <p:cNvPr id="35" name="文本框 34">
            <a:extLst>
              <a:ext uri="{FF2B5EF4-FFF2-40B4-BE49-F238E27FC236}">
                <a16:creationId xmlns:a16="http://schemas.microsoft.com/office/drawing/2014/main" id="{36628C03-90EE-46DD-987E-C37E51EDE0DB}"/>
              </a:ext>
            </a:extLst>
          </p:cNvPr>
          <p:cNvSpPr txBox="1"/>
          <p:nvPr/>
        </p:nvSpPr>
        <p:spPr>
          <a:xfrm>
            <a:off x="6855780" y="2254406"/>
            <a:ext cx="4064756" cy="369332"/>
          </a:xfrm>
          <a:prstGeom prst="rect">
            <a:avLst/>
          </a:prstGeom>
          <a:noFill/>
        </p:spPr>
        <p:txBody>
          <a:bodyPr wrap="square" rtlCol="0">
            <a:spAutoFit/>
          </a:bodyPr>
          <a:lstStyle/>
          <a:p>
            <a:r>
              <a:rPr lang="en-US" dirty="0"/>
              <a:t>Mechanical design for some equipment</a:t>
            </a:r>
          </a:p>
        </p:txBody>
      </p:sp>
      <p:pic>
        <p:nvPicPr>
          <p:cNvPr id="36" name="图片 35">
            <a:extLst>
              <a:ext uri="{FF2B5EF4-FFF2-40B4-BE49-F238E27FC236}">
                <a16:creationId xmlns:a16="http://schemas.microsoft.com/office/drawing/2014/main" id="{DAEC7C5E-5A21-4533-9634-1696C810CDBD}"/>
              </a:ext>
            </a:extLst>
          </p:cNvPr>
          <p:cNvPicPr>
            <a:picLocks noChangeAspect="1"/>
          </p:cNvPicPr>
          <p:nvPr/>
        </p:nvPicPr>
        <p:blipFill>
          <a:blip r:embed="rId12"/>
          <a:stretch>
            <a:fillRect/>
          </a:stretch>
        </p:blipFill>
        <p:spPr>
          <a:xfrm>
            <a:off x="10146770" y="2558826"/>
            <a:ext cx="1980000" cy="1678309"/>
          </a:xfrm>
          <a:prstGeom prst="rect">
            <a:avLst/>
          </a:prstGeom>
        </p:spPr>
      </p:pic>
      <p:pic>
        <p:nvPicPr>
          <p:cNvPr id="37" name="图片 36">
            <a:extLst>
              <a:ext uri="{FF2B5EF4-FFF2-40B4-BE49-F238E27FC236}">
                <a16:creationId xmlns:a16="http://schemas.microsoft.com/office/drawing/2014/main" id="{81DB6390-331C-490E-B46E-07B0111861DB}"/>
              </a:ext>
            </a:extLst>
          </p:cNvPr>
          <p:cNvPicPr>
            <a:picLocks noChangeAspect="1"/>
          </p:cNvPicPr>
          <p:nvPr/>
        </p:nvPicPr>
        <p:blipFill>
          <a:blip r:embed="rId13"/>
          <a:stretch>
            <a:fillRect/>
          </a:stretch>
        </p:blipFill>
        <p:spPr>
          <a:xfrm>
            <a:off x="5912306" y="3231352"/>
            <a:ext cx="2520000" cy="632785"/>
          </a:xfrm>
          <a:prstGeom prst="rect">
            <a:avLst/>
          </a:prstGeom>
        </p:spPr>
      </p:pic>
      <p:pic>
        <p:nvPicPr>
          <p:cNvPr id="38" name="图片 37">
            <a:extLst>
              <a:ext uri="{FF2B5EF4-FFF2-40B4-BE49-F238E27FC236}">
                <a16:creationId xmlns:a16="http://schemas.microsoft.com/office/drawing/2014/main" id="{E6424B26-95A3-4103-813B-310DE048DAC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07722" y="4293096"/>
            <a:ext cx="1800000" cy="1629730"/>
          </a:xfrm>
          <a:prstGeom prst="rect">
            <a:avLst/>
          </a:prstGeom>
        </p:spPr>
      </p:pic>
      <p:pic>
        <p:nvPicPr>
          <p:cNvPr id="39" name="图片 38">
            <a:extLst>
              <a:ext uri="{FF2B5EF4-FFF2-40B4-BE49-F238E27FC236}">
                <a16:creationId xmlns:a16="http://schemas.microsoft.com/office/drawing/2014/main" id="{F52F30A5-ECA9-44BC-865B-DE29C932D1D2}"/>
              </a:ext>
            </a:extLst>
          </p:cNvPr>
          <p:cNvPicPr>
            <a:picLocks noChangeAspect="1"/>
          </p:cNvPicPr>
          <p:nvPr/>
        </p:nvPicPr>
        <p:blipFill>
          <a:blip r:embed="rId15"/>
          <a:stretch>
            <a:fillRect/>
          </a:stretch>
        </p:blipFill>
        <p:spPr>
          <a:xfrm>
            <a:off x="10125734" y="4360439"/>
            <a:ext cx="1620000" cy="1965781"/>
          </a:xfrm>
          <a:prstGeom prst="rect">
            <a:avLst/>
          </a:prstGeom>
        </p:spPr>
      </p:pic>
      <p:pic>
        <p:nvPicPr>
          <p:cNvPr id="40" name="图片 39">
            <a:extLst>
              <a:ext uri="{FF2B5EF4-FFF2-40B4-BE49-F238E27FC236}">
                <a16:creationId xmlns:a16="http://schemas.microsoft.com/office/drawing/2014/main" id="{CEB1D55B-5EC8-40E6-8C89-8CEE3695F16F}"/>
              </a:ext>
            </a:extLst>
          </p:cNvPr>
          <p:cNvPicPr>
            <a:picLocks noChangeAspect="1"/>
          </p:cNvPicPr>
          <p:nvPr/>
        </p:nvPicPr>
        <p:blipFill>
          <a:blip r:embed="rId16"/>
          <a:stretch>
            <a:fillRect/>
          </a:stretch>
        </p:blipFill>
        <p:spPr>
          <a:xfrm>
            <a:off x="8047059" y="4589945"/>
            <a:ext cx="1800000" cy="1506767"/>
          </a:xfrm>
          <a:prstGeom prst="rect">
            <a:avLst/>
          </a:prstGeom>
        </p:spPr>
      </p:pic>
      <p:sp>
        <p:nvSpPr>
          <p:cNvPr id="41" name="文本框 40">
            <a:extLst>
              <a:ext uri="{FF2B5EF4-FFF2-40B4-BE49-F238E27FC236}">
                <a16:creationId xmlns:a16="http://schemas.microsoft.com/office/drawing/2014/main" id="{54C23B4B-9973-44AF-91FE-994FC4769A59}"/>
              </a:ext>
            </a:extLst>
          </p:cNvPr>
          <p:cNvSpPr txBox="1"/>
          <p:nvPr/>
        </p:nvSpPr>
        <p:spPr>
          <a:xfrm>
            <a:off x="1611206" y="2213920"/>
            <a:ext cx="3320800" cy="369332"/>
          </a:xfrm>
          <a:prstGeom prst="rect">
            <a:avLst/>
          </a:prstGeom>
          <a:noFill/>
        </p:spPr>
        <p:txBody>
          <a:bodyPr wrap="square" rtlCol="0">
            <a:spAutoFit/>
          </a:bodyPr>
          <a:lstStyle/>
          <a:p>
            <a:r>
              <a:rPr lang="en-US" altLang="zh-CN" dirty="0"/>
              <a:t>Physics design for some magnets</a:t>
            </a:r>
            <a:endParaRPr lang="en-US" dirty="0"/>
          </a:p>
        </p:txBody>
      </p:sp>
    </p:spTree>
    <p:extLst>
      <p:ext uri="{BB962C8B-B14F-4D97-AF65-F5344CB8AC3E}">
        <p14:creationId xmlns:p14="http://schemas.microsoft.com/office/powerpoint/2010/main" val="3455095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E1411CC-9536-4E18-8B64-F89789112CF3}"/>
              </a:ext>
            </a:extLst>
          </p:cNvPr>
          <p:cNvSpPr>
            <a:spLocks noGrp="1"/>
          </p:cNvSpPr>
          <p:nvPr>
            <p:ph idx="1"/>
          </p:nvPr>
        </p:nvSpPr>
        <p:spPr/>
        <p:txBody>
          <a:bodyPr/>
          <a:lstStyle/>
          <a:p>
            <a:r>
              <a:rPr lang="en-US" dirty="0"/>
              <a:t>Collider layout demo (2D, arc section, 276 m)</a:t>
            </a:r>
          </a:p>
        </p:txBody>
      </p:sp>
      <p:sp>
        <p:nvSpPr>
          <p:cNvPr id="3" name="标题 2">
            <a:extLst>
              <a:ext uri="{FF2B5EF4-FFF2-40B4-BE49-F238E27FC236}">
                <a16:creationId xmlns:a16="http://schemas.microsoft.com/office/drawing/2014/main" id="{5A63EA57-1F21-4BDE-AD90-0E42673ED780}"/>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progress-Collider demo</a:t>
            </a:r>
            <a:endParaRPr lang="en-US" dirty="0"/>
          </a:p>
        </p:txBody>
      </p:sp>
      <p:sp>
        <p:nvSpPr>
          <p:cNvPr id="4" name="灯片编号占位符 3">
            <a:extLst>
              <a:ext uri="{FF2B5EF4-FFF2-40B4-BE49-F238E27FC236}">
                <a16:creationId xmlns:a16="http://schemas.microsoft.com/office/drawing/2014/main" id="{B9FADEF6-C0D1-4C4E-AB26-409248513A1E}"/>
              </a:ext>
            </a:extLst>
          </p:cNvPr>
          <p:cNvSpPr>
            <a:spLocks noGrp="1"/>
          </p:cNvSpPr>
          <p:nvPr>
            <p:ph type="sldNum" sz="quarter" idx="12"/>
          </p:nvPr>
        </p:nvSpPr>
        <p:spPr/>
        <p:txBody>
          <a:bodyPr/>
          <a:lstStyle/>
          <a:p>
            <a:fld id="{F15E9139-A00B-4B2A-98A6-095DC08F1345}" type="slidenum">
              <a:rPr lang="zh-CN" altLang="en-US" smtClean="0"/>
              <a:pPr/>
              <a:t>12</a:t>
            </a:fld>
            <a:endParaRPr lang="zh-CN" altLang="en-US"/>
          </a:p>
        </p:txBody>
      </p:sp>
      <p:pic>
        <p:nvPicPr>
          <p:cNvPr id="8" name="图片 7">
            <a:extLst>
              <a:ext uri="{FF2B5EF4-FFF2-40B4-BE49-F238E27FC236}">
                <a16:creationId xmlns:a16="http://schemas.microsoft.com/office/drawing/2014/main" id="{E2318465-CB2A-4940-ACE5-1C1B9960C5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649" y="2427540"/>
            <a:ext cx="4320000" cy="4100241"/>
          </a:xfrm>
          <a:prstGeom prst="rect">
            <a:avLst/>
          </a:prstGeom>
        </p:spPr>
      </p:pic>
      <p:pic>
        <p:nvPicPr>
          <p:cNvPr id="9" name="图片 8">
            <a:extLst>
              <a:ext uri="{FF2B5EF4-FFF2-40B4-BE49-F238E27FC236}">
                <a16:creationId xmlns:a16="http://schemas.microsoft.com/office/drawing/2014/main" id="{3F23E124-86E2-4879-8BE9-948256CB752B}"/>
              </a:ext>
            </a:extLst>
          </p:cNvPr>
          <p:cNvPicPr>
            <a:picLocks noChangeAspect="1"/>
          </p:cNvPicPr>
          <p:nvPr/>
        </p:nvPicPr>
        <p:blipFill>
          <a:blip r:embed="rId3"/>
          <a:stretch>
            <a:fillRect/>
          </a:stretch>
        </p:blipFill>
        <p:spPr>
          <a:xfrm>
            <a:off x="5015880" y="1800035"/>
            <a:ext cx="5400000" cy="4886297"/>
          </a:xfrm>
          <a:prstGeom prst="rect">
            <a:avLst/>
          </a:prstGeom>
        </p:spPr>
      </p:pic>
      <p:sp>
        <p:nvSpPr>
          <p:cNvPr id="10" name="椭圆 9">
            <a:extLst>
              <a:ext uri="{FF2B5EF4-FFF2-40B4-BE49-F238E27FC236}">
                <a16:creationId xmlns:a16="http://schemas.microsoft.com/office/drawing/2014/main" id="{E0768383-1781-4A2B-9042-5533F0A2D35B}"/>
              </a:ext>
            </a:extLst>
          </p:cNvPr>
          <p:cNvSpPr/>
          <p:nvPr/>
        </p:nvSpPr>
        <p:spPr>
          <a:xfrm>
            <a:off x="695880" y="2640315"/>
            <a:ext cx="445841"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0">
            <a:extLst>
              <a:ext uri="{FF2B5EF4-FFF2-40B4-BE49-F238E27FC236}">
                <a16:creationId xmlns:a16="http://schemas.microsoft.com/office/drawing/2014/main" id="{565EA5E1-D9F2-48E5-853E-E13F7EA8DC31}"/>
              </a:ext>
            </a:extLst>
          </p:cNvPr>
          <p:cNvSpPr txBox="1"/>
          <p:nvPr/>
        </p:nvSpPr>
        <p:spPr>
          <a:xfrm>
            <a:off x="4570039" y="2280275"/>
            <a:ext cx="44584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Q</a:t>
            </a:r>
            <a:endParaRPr lang="en-US" dirty="0"/>
          </a:p>
        </p:txBody>
      </p:sp>
      <p:sp>
        <p:nvSpPr>
          <p:cNvPr id="12" name="文本框 11">
            <a:extLst>
              <a:ext uri="{FF2B5EF4-FFF2-40B4-BE49-F238E27FC236}">
                <a16:creationId xmlns:a16="http://schemas.microsoft.com/office/drawing/2014/main" id="{EDB7C5E1-CFD4-4C5B-AB13-0E0D3A6A6749}"/>
              </a:ext>
            </a:extLst>
          </p:cNvPr>
          <p:cNvSpPr txBox="1"/>
          <p:nvPr/>
        </p:nvSpPr>
        <p:spPr>
          <a:xfrm>
            <a:off x="4385422" y="2808121"/>
            <a:ext cx="92183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BPM</a:t>
            </a:r>
            <a:endParaRPr lang="en-US" dirty="0"/>
          </a:p>
        </p:txBody>
      </p:sp>
      <p:sp>
        <p:nvSpPr>
          <p:cNvPr id="13" name="文本框 12">
            <a:extLst>
              <a:ext uri="{FF2B5EF4-FFF2-40B4-BE49-F238E27FC236}">
                <a16:creationId xmlns:a16="http://schemas.microsoft.com/office/drawing/2014/main" id="{1AE4B4C9-05C8-4BC4-B84C-0A57BA98951F}"/>
              </a:ext>
            </a:extLst>
          </p:cNvPr>
          <p:cNvSpPr txBox="1"/>
          <p:nvPr/>
        </p:nvSpPr>
        <p:spPr>
          <a:xfrm>
            <a:off x="4570040" y="3356048"/>
            <a:ext cx="1226188"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Vacuum connection</a:t>
            </a:r>
            <a:endParaRPr lang="en-US" dirty="0"/>
          </a:p>
        </p:txBody>
      </p:sp>
      <p:sp>
        <p:nvSpPr>
          <p:cNvPr id="14" name="文本框 13">
            <a:extLst>
              <a:ext uri="{FF2B5EF4-FFF2-40B4-BE49-F238E27FC236}">
                <a16:creationId xmlns:a16="http://schemas.microsoft.com/office/drawing/2014/main" id="{00B36251-7618-44F5-842E-4F45351DCE31}"/>
              </a:ext>
            </a:extLst>
          </p:cNvPr>
          <p:cNvSpPr txBox="1"/>
          <p:nvPr/>
        </p:nvSpPr>
        <p:spPr>
          <a:xfrm>
            <a:off x="7031944" y="2813678"/>
            <a:ext cx="63347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B01</a:t>
            </a:r>
            <a:endParaRPr lang="en-US" dirty="0"/>
          </a:p>
        </p:txBody>
      </p:sp>
      <p:sp>
        <p:nvSpPr>
          <p:cNvPr id="15" name="文本框 14">
            <a:extLst>
              <a:ext uri="{FF2B5EF4-FFF2-40B4-BE49-F238E27FC236}">
                <a16:creationId xmlns:a16="http://schemas.microsoft.com/office/drawing/2014/main" id="{41581A2A-2437-480E-9832-CF39B9AD39DA}"/>
              </a:ext>
            </a:extLst>
          </p:cNvPr>
          <p:cNvSpPr txBox="1"/>
          <p:nvPr/>
        </p:nvSpPr>
        <p:spPr>
          <a:xfrm>
            <a:off x="5879976" y="4154494"/>
            <a:ext cx="1221139"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Vacuum connection</a:t>
            </a:r>
            <a:endParaRPr lang="en-US" dirty="0"/>
          </a:p>
        </p:txBody>
      </p:sp>
      <p:sp>
        <p:nvSpPr>
          <p:cNvPr id="16" name="文本框 15">
            <a:extLst>
              <a:ext uri="{FF2B5EF4-FFF2-40B4-BE49-F238E27FC236}">
                <a16:creationId xmlns:a16="http://schemas.microsoft.com/office/drawing/2014/main" id="{653E493D-C3D3-4C37-B0AB-C412C5EA384A}"/>
              </a:ext>
            </a:extLst>
          </p:cNvPr>
          <p:cNvSpPr txBox="1"/>
          <p:nvPr/>
        </p:nvSpPr>
        <p:spPr>
          <a:xfrm>
            <a:off x="8362903" y="5719558"/>
            <a:ext cx="30781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S</a:t>
            </a:r>
            <a:endParaRPr lang="en-US" dirty="0"/>
          </a:p>
        </p:txBody>
      </p:sp>
      <p:sp>
        <p:nvSpPr>
          <p:cNvPr id="17" name="文本框 16">
            <a:extLst>
              <a:ext uri="{FF2B5EF4-FFF2-40B4-BE49-F238E27FC236}">
                <a16:creationId xmlns:a16="http://schemas.microsoft.com/office/drawing/2014/main" id="{FA3C4B96-329E-4506-82C4-BEC1F66C5C45}"/>
              </a:ext>
            </a:extLst>
          </p:cNvPr>
          <p:cNvSpPr txBox="1"/>
          <p:nvPr/>
        </p:nvSpPr>
        <p:spPr>
          <a:xfrm>
            <a:off x="9185708" y="4743689"/>
            <a:ext cx="1324807"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Vacuum connection</a:t>
            </a:r>
            <a:endParaRPr lang="en-US" dirty="0"/>
          </a:p>
        </p:txBody>
      </p:sp>
      <p:sp>
        <p:nvSpPr>
          <p:cNvPr id="18" name="文本框 17">
            <a:extLst>
              <a:ext uri="{FF2B5EF4-FFF2-40B4-BE49-F238E27FC236}">
                <a16:creationId xmlns:a16="http://schemas.microsoft.com/office/drawing/2014/main" id="{F83BA0BE-9DB0-4FC8-BE3A-89384037CA28}"/>
              </a:ext>
            </a:extLst>
          </p:cNvPr>
          <p:cNvSpPr txBox="1"/>
          <p:nvPr/>
        </p:nvSpPr>
        <p:spPr>
          <a:xfrm>
            <a:off x="9696280" y="5534892"/>
            <a:ext cx="92183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BPM</a:t>
            </a:r>
            <a:endParaRPr lang="en-US" dirty="0"/>
          </a:p>
        </p:txBody>
      </p:sp>
      <p:sp>
        <p:nvSpPr>
          <p:cNvPr id="19" name="文本框 18">
            <a:extLst>
              <a:ext uri="{FF2B5EF4-FFF2-40B4-BE49-F238E27FC236}">
                <a16:creationId xmlns:a16="http://schemas.microsoft.com/office/drawing/2014/main" id="{0B51E979-F015-46A7-9235-8C8EC728CD88}"/>
              </a:ext>
            </a:extLst>
          </p:cNvPr>
          <p:cNvSpPr txBox="1"/>
          <p:nvPr/>
        </p:nvSpPr>
        <p:spPr>
          <a:xfrm>
            <a:off x="8737600" y="6317000"/>
            <a:ext cx="44810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Q</a:t>
            </a:r>
            <a:endParaRPr lang="en-US" dirty="0"/>
          </a:p>
        </p:txBody>
      </p:sp>
      <p:sp>
        <p:nvSpPr>
          <p:cNvPr id="20" name="文本框 19">
            <a:extLst>
              <a:ext uri="{FF2B5EF4-FFF2-40B4-BE49-F238E27FC236}">
                <a16:creationId xmlns:a16="http://schemas.microsoft.com/office/drawing/2014/main" id="{093736F0-4022-4CA2-98C7-BDBEBF96FB37}"/>
              </a:ext>
            </a:extLst>
          </p:cNvPr>
          <p:cNvSpPr txBox="1"/>
          <p:nvPr/>
        </p:nvSpPr>
        <p:spPr>
          <a:xfrm>
            <a:off x="10415881" y="6270979"/>
            <a:ext cx="86469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CH&amp;CV</a:t>
            </a:r>
            <a:endParaRPr lang="en-US" dirty="0"/>
          </a:p>
        </p:txBody>
      </p:sp>
      <p:cxnSp>
        <p:nvCxnSpPr>
          <p:cNvPr id="21" name="直接连接符 20">
            <a:extLst>
              <a:ext uri="{FF2B5EF4-FFF2-40B4-BE49-F238E27FC236}">
                <a16:creationId xmlns:a16="http://schemas.microsoft.com/office/drawing/2014/main" id="{9166471F-46A5-4282-A24E-D42CEF0A8633}"/>
              </a:ext>
            </a:extLst>
          </p:cNvPr>
          <p:cNvCxnSpPr>
            <a:cxnSpLocks/>
            <a:endCxn id="11" idx="3"/>
          </p:cNvCxnSpPr>
          <p:nvPr/>
        </p:nvCxnSpPr>
        <p:spPr>
          <a:xfrm flipH="1">
            <a:off x="5015880" y="2280275"/>
            <a:ext cx="319432" cy="184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8DC31B12-7DB5-449C-AE5B-A96080F5E3CF}"/>
              </a:ext>
            </a:extLst>
          </p:cNvPr>
          <p:cNvCxnSpPr/>
          <p:nvPr/>
        </p:nvCxnSpPr>
        <p:spPr>
          <a:xfrm flipH="1">
            <a:off x="5335311" y="2553923"/>
            <a:ext cx="342914" cy="438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7AC8E78C-F00C-4AAF-8102-D9698CC24686}"/>
              </a:ext>
            </a:extLst>
          </p:cNvPr>
          <p:cNvCxnSpPr>
            <a:cxnSpLocks/>
            <a:endCxn id="13" idx="0"/>
          </p:cNvCxnSpPr>
          <p:nvPr/>
        </p:nvCxnSpPr>
        <p:spPr>
          <a:xfrm flipH="1">
            <a:off x="5183134" y="2571754"/>
            <a:ext cx="596010" cy="7842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4F06AD08-B244-4B61-AD68-484D49C2AA40}"/>
              </a:ext>
            </a:extLst>
          </p:cNvPr>
          <p:cNvCxnSpPr>
            <a:endCxn id="14" idx="1"/>
          </p:cNvCxnSpPr>
          <p:nvPr/>
        </p:nvCxnSpPr>
        <p:spPr>
          <a:xfrm flipV="1">
            <a:off x="6460566" y="2998344"/>
            <a:ext cx="571378" cy="220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39332FF9-32EF-4899-B216-E09228B1DA41}"/>
              </a:ext>
            </a:extLst>
          </p:cNvPr>
          <p:cNvCxnSpPr>
            <a:cxnSpLocks/>
            <a:endCxn id="15" idx="3"/>
          </p:cNvCxnSpPr>
          <p:nvPr/>
        </p:nvCxnSpPr>
        <p:spPr>
          <a:xfrm flipH="1">
            <a:off x="7101115" y="4111077"/>
            <a:ext cx="161286" cy="366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9D365ED2-054C-4261-9E43-B5A9D98FA886}"/>
              </a:ext>
            </a:extLst>
          </p:cNvPr>
          <p:cNvCxnSpPr>
            <a:cxnSpLocks/>
            <a:endCxn id="16" idx="3"/>
          </p:cNvCxnSpPr>
          <p:nvPr/>
        </p:nvCxnSpPr>
        <p:spPr>
          <a:xfrm flipH="1">
            <a:off x="8670720" y="5664651"/>
            <a:ext cx="153162" cy="2395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FD0A2334-C31B-4C54-B648-31B6A26604CC}"/>
              </a:ext>
            </a:extLst>
          </p:cNvPr>
          <p:cNvCxnSpPr>
            <a:cxnSpLocks/>
            <a:endCxn id="17" idx="1"/>
          </p:cNvCxnSpPr>
          <p:nvPr/>
        </p:nvCxnSpPr>
        <p:spPr>
          <a:xfrm flipV="1">
            <a:off x="9014686" y="5066855"/>
            <a:ext cx="171022" cy="6092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1AB322AD-F845-4CAB-A929-0BFB1935AF36}"/>
              </a:ext>
            </a:extLst>
          </p:cNvPr>
          <p:cNvCxnSpPr>
            <a:cxnSpLocks/>
            <a:endCxn id="19" idx="3"/>
          </p:cNvCxnSpPr>
          <p:nvPr/>
        </p:nvCxnSpPr>
        <p:spPr>
          <a:xfrm flipH="1">
            <a:off x="9185708" y="6403397"/>
            <a:ext cx="323946" cy="982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6365671E-131A-425F-B4D5-17B42C76FA2A}"/>
              </a:ext>
            </a:extLst>
          </p:cNvPr>
          <p:cNvCxnSpPr>
            <a:endCxn id="18" idx="1"/>
          </p:cNvCxnSpPr>
          <p:nvPr/>
        </p:nvCxnSpPr>
        <p:spPr>
          <a:xfrm flipV="1">
            <a:off x="9327192" y="5719558"/>
            <a:ext cx="369088" cy="20617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1347A474-29CF-4CDA-8010-F49BF16F5619}"/>
              </a:ext>
            </a:extLst>
          </p:cNvPr>
          <p:cNvCxnSpPr>
            <a:cxnSpLocks/>
            <a:endCxn id="20" idx="1"/>
          </p:cNvCxnSpPr>
          <p:nvPr/>
        </p:nvCxnSpPr>
        <p:spPr>
          <a:xfrm flipV="1">
            <a:off x="9854689" y="6455645"/>
            <a:ext cx="561192" cy="4708"/>
          </a:xfrm>
          <a:prstGeom prst="line">
            <a:avLst/>
          </a:prstGeom>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C853F8A5-951F-45FC-B40B-6C9C0E0B2029}"/>
              </a:ext>
            </a:extLst>
          </p:cNvPr>
          <p:cNvSpPr txBox="1"/>
          <p:nvPr/>
        </p:nvSpPr>
        <p:spPr>
          <a:xfrm>
            <a:off x="8362965" y="3105636"/>
            <a:ext cx="163574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t>Tunnel inside</a:t>
            </a:r>
            <a:endParaRPr lang="en-US" dirty="0"/>
          </a:p>
        </p:txBody>
      </p:sp>
      <p:sp>
        <p:nvSpPr>
          <p:cNvPr id="32" name="文本框 31">
            <a:extLst>
              <a:ext uri="{FF2B5EF4-FFF2-40B4-BE49-F238E27FC236}">
                <a16:creationId xmlns:a16="http://schemas.microsoft.com/office/drawing/2014/main" id="{35A121A2-53AD-46EB-B721-046EC5AB6F4C}"/>
              </a:ext>
            </a:extLst>
          </p:cNvPr>
          <p:cNvSpPr txBox="1"/>
          <p:nvPr/>
        </p:nvSpPr>
        <p:spPr>
          <a:xfrm>
            <a:off x="5110515" y="5143530"/>
            <a:ext cx="163574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t>Tunnel outside</a:t>
            </a:r>
            <a:endParaRPr lang="en-US" dirty="0"/>
          </a:p>
        </p:txBody>
      </p:sp>
    </p:spTree>
    <p:extLst>
      <p:ext uri="{BB962C8B-B14F-4D97-AF65-F5344CB8AC3E}">
        <p14:creationId xmlns:p14="http://schemas.microsoft.com/office/powerpoint/2010/main" val="291280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AA2417C-BF22-477B-9E7C-9749B445190E}"/>
              </a:ext>
            </a:extLst>
          </p:cNvPr>
          <p:cNvSpPr>
            <a:spLocks noGrp="1"/>
          </p:cNvSpPr>
          <p:nvPr>
            <p:ph idx="1"/>
          </p:nvPr>
        </p:nvSpPr>
        <p:spPr/>
        <p:txBody>
          <a:bodyPr/>
          <a:lstStyle/>
          <a:p>
            <a:r>
              <a:rPr lang="en-US" dirty="0"/>
              <a:t>Collider layout demo (3D, arc section, 276 m)</a:t>
            </a:r>
          </a:p>
          <a:p>
            <a:endParaRPr lang="en-US" dirty="0"/>
          </a:p>
        </p:txBody>
      </p:sp>
      <p:sp>
        <p:nvSpPr>
          <p:cNvPr id="3" name="标题 2">
            <a:extLst>
              <a:ext uri="{FF2B5EF4-FFF2-40B4-BE49-F238E27FC236}">
                <a16:creationId xmlns:a16="http://schemas.microsoft.com/office/drawing/2014/main" id="{28BFCC85-6256-4EED-A736-33E19A097963}"/>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progress-Collider demo</a:t>
            </a:r>
            <a:endParaRPr lang="en-US" dirty="0"/>
          </a:p>
        </p:txBody>
      </p:sp>
      <p:sp>
        <p:nvSpPr>
          <p:cNvPr id="4" name="灯片编号占位符 3">
            <a:extLst>
              <a:ext uri="{FF2B5EF4-FFF2-40B4-BE49-F238E27FC236}">
                <a16:creationId xmlns:a16="http://schemas.microsoft.com/office/drawing/2014/main" id="{621EAC59-F3BB-46EA-8829-643A53627F9A}"/>
              </a:ext>
            </a:extLst>
          </p:cNvPr>
          <p:cNvSpPr>
            <a:spLocks noGrp="1"/>
          </p:cNvSpPr>
          <p:nvPr>
            <p:ph type="sldNum" sz="quarter" idx="12"/>
          </p:nvPr>
        </p:nvSpPr>
        <p:spPr/>
        <p:txBody>
          <a:bodyPr/>
          <a:lstStyle/>
          <a:p>
            <a:fld id="{F15E9139-A00B-4B2A-98A6-095DC08F1345}" type="slidenum">
              <a:rPr lang="zh-CN" altLang="en-US" smtClean="0"/>
              <a:pPr/>
              <a:t>13</a:t>
            </a:fld>
            <a:endParaRPr lang="zh-CN" altLang="en-US"/>
          </a:p>
        </p:txBody>
      </p:sp>
      <p:pic>
        <p:nvPicPr>
          <p:cNvPr id="5" name="图片 4">
            <a:extLst>
              <a:ext uri="{FF2B5EF4-FFF2-40B4-BE49-F238E27FC236}">
                <a16:creationId xmlns:a16="http://schemas.microsoft.com/office/drawing/2014/main" id="{FE8763C3-E6CA-4EE7-A24B-A5FF29617A0E}"/>
              </a:ext>
            </a:extLst>
          </p:cNvPr>
          <p:cNvPicPr>
            <a:picLocks noChangeAspect="1"/>
          </p:cNvPicPr>
          <p:nvPr/>
        </p:nvPicPr>
        <p:blipFill rotWithShape="1">
          <a:blip r:embed="rId2"/>
          <a:srcRect t="30947" b="9467"/>
          <a:stretch/>
        </p:blipFill>
        <p:spPr>
          <a:xfrm>
            <a:off x="0" y="3933056"/>
            <a:ext cx="12192000" cy="2423295"/>
          </a:xfrm>
          <a:prstGeom prst="rect">
            <a:avLst/>
          </a:prstGeom>
        </p:spPr>
      </p:pic>
      <p:pic>
        <p:nvPicPr>
          <p:cNvPr id="6" name="图片 5">
            <a:extLst>
              <a:ext uri="{FF2B5EF4-FFF2-40B4-BE49-F238E27FC236}">
                <a16:creationId xmlns:a16="http://schemas.microsoft.com/office/drawing/2014/main" id="{39023D97-0F8C-43AD-8D2D-5F91B8CBCB28}"/>
              </a:ext>
            </a:extLst>
          </p:cNvPr>
          <p:cNvPicPr>
            <a:picLocks noChangeAspect="1"/>
          </p:cNvPicPr>
          <p:nvPr/>
        </p:nvPicPr>
        <p:blipFill>
          <a:blip r:embed="rId3"/>
          <a:stretch>
            <a:fillRect/>
          </a:stretch>
        </p:blipFill>
        <p:spPr>
          <a:xfrm>
            <a:off x="6747658" y="1677939"/>
            <a:ext cx="5400000" cy="2589407"/>
          </a:xfrm>
          <a:prstGeom prst="rect">
            <a:avLst/>
          </a:prstGeom>
          <a:ln>
            <a:noFill/>
          </a:ln>
          <a:effectLst>
            <a:outerShdw blurRad="190500" algn="tl" rotWithShape="0">
              <a:srgbClr val="000000">
                <a:alpha val="70000"/>
              </a:srgbClr>
            </a:outerShdw>
          </a:effectLst>
        </p:spPr>
      </p:pic>
      <p:sp>
        <p:nvSpPr>
          <p:cNvPr id="7" name="椭圆 6">
            <a:extLst>
              <a:ext uri="{FF2B5EF4-FFF2-40B4-BE49-F238E27FC236}">
                <a16:creationId xmlns:a16="http://schemas.microsoft.com/office/drawing/2014/main" id="{11359EC9-8985-4C43-B8D9-B1914E3D977A}"/>
              </a:ext>
            </a:extLst>
          </p:cNvPr>
          <p:cNvSpPr/>
          <p:nvPr/>
        </p:nvSpPr>
        <p:spPr>
          <a:xfrm rot="436565">
            <a:off x="8976320" y="5244210"/>
            <a:ext cx="2088232" cy="747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直接连接符 10">
            <a:extLst>
              <a:ext uri="{FF2B5EF4-FFF2-40B4-BE49-F238E27FC236}">
                <a16:creationId xmlns:a16="http://schemas.microsoft.com/office/drawing/2014/main" id="{DD6EDBD0-1A28-4531-AEFD-4078702C01AC}"/>
              </a:ext>
            </a:extLst>
          </p:cNvPr>
          <p:cNvCxnSpPr>
            <a:cxnSpLocks/>
            <a:stCxn id="7" idx="0"/>
            <a:endCxn id="6" idx="2"/>
          </p:cNvCxnSpPr>
          <p:nvPr/>
        </p:nvCxnSpPr>
        <p:spPr>
          <a:xfrm flipH="1" flipV="1">
            <a:off x="9447658" y="4267346"/>
            <a:ext cx="620083" cy="9798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80318307-E379-4CBD-9BC1-3D74ABB9837D}"/>
              </a:ext>
            </a:extLst>
          </p:cNvPr>
          <p:cNvPicPr>
            <a:picLocks noChangeAspect="1"/>
          </p:cNvPicPr>
          <p:nvPr/>
        </p:nvPicPr>
        <p:blipFill>
          <a:blip r:embed="rId4"/>
          <a:stretch>
            <a:fillRect/>
          </a:stretch>
        </p:blipFill>
        <p:spPr>
          <a:xfrm>
            <a:off x="2526058" y="1815200"/>
            <a:ext cx="3600000" cy="2358964"/>
          </a:xfrm>
          <a:prstGeom prst="rect">
            <a:avLst/>
          </a:prstGeom>
          <a:ln>
            <a:noFill/>
          </a:ln>
          <a:effectLst>
            <a:outerShdw blurRad="190500" algn="tl" rotWithShape="0">
              <a:srgbClr val="000000">
                <a:alpha val="70000"/>
              </a:srgbClr>
            </a:outerShdw>
          </a:effectLst>
        </p:spPr>
      </p:pic>
      <p:sp>
        <p:nvSpPr>
          <p:cNvPr id="13" name="椭圆 12">
            <a:extLst>
              <a:ext uri="{FF2B5EF4-FFF2-40B4-BE49-F238E27FC236}">
                <a16:creationId xmlns:a16="http://schemas.microsoft.com/office/drawing/2014/main" id="{1D6E795E-3394-47C0-8BBC-CD7BC1AD8C60}"/>
              </a:ext>
            </a:extLst>
          </p:cNvPr>
          <p:cNvSpPr/>
          <p:nvPr/>
        </p:nvSpPr>
        <p:spPr>
          <a:xfrm>
            <a:off x="4583832" y="4581128"/>
            <a:ext cx="936104" cy="8129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直接连接符 14">
            <a:extLst>
              <a:ext uri="{FF2B5EF4-FFF2-40B4-BE49-F238E27FC236}">
                <a16:creationId xmlns:a16="http://schemas.microsoft.com/office/drawing/2014/main" id="{F045895F-857E-420A-9672-557652C7A5FA}"/>
              </a:ext>
            </a:extLst>
          </p:cNvPr>
          <p:cNvCxnSpPr>
            <a:cxnSpLocks/>
            <a:stCxn id="13" idx="0"/>
            <a:endCxn id="12" idx="2"/>
          </p:cNvCxnSpPr>
          <p:nvPr/>
        </p:nvCxnSpPr>
        <p:spPr>
          <a:xfrm flipH="1" flipV="1">
            <a:off x="4326058" y="4174164"/>
            <a:ext cx="725826" cy="4069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2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171919FC-3250-4FEB-87DC-0361213FE6AE}"/>
              </a:ext>
            </a:extLst>
          </p:cNvPr>
          <p:cNvPicPr>
            <a:picLocks noChangeAspect="1"/>
          </p:cNvPicPr>
          <p:nvPr/>
        </p:nvPicPr>
        <p:blipFill>
          <a:blip r:embed="rId2"/>
          <a:stretch>
            <a:fillRect/>
          </a:stretch>
        </p:blipFill>
        <p:spPr>
          <a:xfrm>
            <a:off x="40845" y="3281915"/>
            <a:ext cx="3665706" cy="3501008"/>
          </a:xfrm>
          <a:prstGeom prst="rect">
            <a:avLst/>
          </a:prstGeom>
        </p:spPr>
      </p:pic>
      <p:sp>
        <p:nvSpPr>
          <p:cNvPr id="2" name="内容占位符 1">
            <a:extLst>
              <a:ext uri="{FF2B5EF4-FFF2-40B4-BE49-F238E27FC236}">
                <a16:creationId xmlns:a16="http://schemas.microsoft.com/office/drawing/2014/main" id="{9FEFC5D4-C126-4156-9161-A9503CA5ED6B}"/>
              </a:ext>
            </a:extLst>
          </p:cNvPr>
          <p:cNvSpPr>
            <a:spLocks noGrp="1"/>
          </p:cNvSpPr>
          <p:nvPr>
            <p:ph idx="1"/>
          </p:nvPr>
        </p:nvSpPr>
        <p:spPr/>
        <p:txBody>
          <a:bodyPr/>
          <a:lstStyle/>
          <a:p>
            <a:r>
              <a:rPr lang="en-US" dirty="0"/>
              <a:t>Booster layout demo (2D/3D, arc section, 230 m)</a:t>
            </a:r>
          </a:p>
        </p:txBody>
      </p:sp>
      <p:sp>
        <p:nvSpPr>
          <p:cNvPr id="3" name="标题 2">
            <a:extLst>
              <a:ext uri="{FF2B5EF4-FFF2-40B4-BE49-F238E27FC236}">
                <a16:creationId xmlns:a16="http://schemas.microsoft.com/office/drawing/2014/main" id="{48553DB3-DF41-44D8-B3FF-E6E66DC8C4B7}"/>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progress-Booster demo</a:t>
            </a:r>
            <a:endParaRPr lang="en-US" dirty="0"/>
          </a:p>
        </p:txBody>
      </p:sp>
      <p:sp>
        <p:nvSpPr>
          <p:cNvPr id="4" name="灯片编号占位符 3">
            <a:extLst>
              <a:ext uri="{FF2B5EF4-FFF2-40B4-BE49-F238E27FC236}">
                <a16:creationId xmlns:a16="http://schemas.microsoft.com/office/drawing/2014/main" id="{AF135677-A82F-4B66-BE66-E23EA7FE5E06}"/>
              </a:ext>
            </a:extLst>
          </p:cNvPr>
          <p:cNvSpPr>
            <a:spLocks noGrp="1"/>
          </p:cNvSpPr>
          <p:nvPr>
            <p:ph type="sldNum" sz="quarter" idx="12"/>
          </p:nvPr>
        </p:nvSpPr>
        <p:spPr/>
        <p:txBody>
          <a:bodyPr/>
          <a:lstStyle/>
          <a:p>
            <a:fld id="{F15E9139-A00B-4B2A-98A6-095DC08F1345}" type="slidenum">
              <a:rPr lang="zh-CN" altLang="en-US" smtClean="0"/>
              <a:pPr/>
              <a:t>14</a:t>
            </a:fld>
            <a:endParaRPr lang="zh-CN" altLang="en-US"/>
          </a:p>
        </p:txBody>
      </p:sp>
      <p:sp>
        <p:nvSpPr>
          <p:cNvPr id="31" name="椭圆 30">
            <a:extLst>
              <a:ext uri="{FF2B5EF4-FFF2-40B4-BE49-F238E27FC236}">
                <a16:creationId xmlns:a16="http://schemas.microsoft.com/office/drawing/2014/main" id="{E77FC0BE-17AC-495E-BDA7-F11EA35BC1CD}"/>
              </a:ext>
            </a:extLst>
          </p:cNvPr>
          <p:cNvSpPr/>
          <p:nvPr/>
        </p:nvSpPr>
        <p:spPr>
          <a:xfrm>
            <a:off x="3149439" y="6246233"/>
            <a:ext cx="576064" cy="563145"/>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40" name="图片 39">
            <a:extLst>
              <a:ext uri="{FF2B5EF4-FFF2-40B4-BE49-F238E27FC236}">
                <a16:creationId xmlns:a16="http://schemas.microsoft.com/office/drawing/2014/main" id="{B704AD13-DB71-46DA-A3D7-7E8758CC294E}"/>
              </a:ext>
            </a:extLst>
          </p:cNvPr>
          <p:cNvPicPr>
            <a:picLocks noChangeAspect="1"/>
          </p:cNvPicPr>
          <p:nvPr/>
        </p:nvPicPr>
        <p:blipFill rotWithShape="1">
          <a:blip r:embed="rId3"/>
          <a:srcRect t="253"/>
          <a:stretch/>
        </p:blipFill>
        <p:spPr>
          <a:xfrm>
            <a:off x="2188103" y="1847230"/>
            <a:ext cx="4071220" cy="3523249"/>
          </a:xfrm>
          <a:prstGeom prst="rect">
            <a:avLst/>
          </a:prstGeom>
        </p:spPr>
      </p:pic>
      <p:sp>
        <p:nvSpPr>
          <p:cNvPr id="7" name="文本框 6">
            <a:extLst>
              <a:ext uri="{FF2B5EF4-FFF2-40B4-BE49-F238E27FC236}">
                <a16:creationId xmlns:a16="http://schemas.microsoft.com/office/drawing/2014/main" id="{12E774F6-9561-4B49-AB9C-391A8F348BC1}"/>
              </a:ext>
            </a:extLst>
          </p:cNvPr>
          <p:cNvSpPr txBox="1"/>
          <p:nvPr/>
        </p:nvSpPr>
        <p:spPr>
          <a:xfrm>
            <a:off x="4483516" y="2852600"/>
            <a:ext cx="32234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Q</a:t>
            </a:r>
            <a:endParaRPr lang="en-US" dirty="0"/>
          </a:p>
        </p:txBody>
      </p:sp>
      <p:sp>
        <p:nvSpPr>
          <p:cNvPr id="9" name="文本框 8">
            <a:extLst>
              <a:ext uri="{FF2B5EF4-FFF2-40B4-BE49-F238E27FC236}">
                <a16:creationId xmlns:a16="http://schemas.microsoft.com/office/drawing/2014/main" id="{27876EA5-E817-4107-A5A4-FFAC6593F21C}"/>
              </a:ext>
            </a:extLst>
          </p:cNvPr>
          <p:cNvSpPr txBox="1"/>
          <p:nvPr/>
        </p:nvSpPr>
        <p:spPr>
          <a:xfrm>
            <a:off x="1160491" y="2418266"/>
            <a:ext cx="122301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Vacuum connection</a:t>
            </a:r>
            <a:endParaRPr lang="en-US" dirty="0"/>
          </a:p>
        </p:txBody>
      </p:sp>
      <p:sp>
        <p:nvSpPr>
          <p:cNvPr id="10" name="文本框 9">
            <a:extLst>
              <a:ext uri="{FF2B5EF4-FFF2-40B4-BE49-F238E27FC236}">
                <a16:creationId xmlns:a16="http://schemas.microsoft.com/office/drawing/2014/main" id="{310BD619-55F8-4275-A95F-FF288B24EC37}"/>
              </a:ext>
            </a:extLst>
          </p:cNvPr>
          <p:cNvSpPr txBox="1"/>
          <p:nvPr/>
        </p:nvSpPr>
        <p:spPr>
          <a:xfrm>
            <a:off x="3676985" y="2334868"/>
            <a:ext cx="71592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B01</a:t>
            </a:r>
            <a:endParaRPr lang="en-US" dirty="0"/>
          </a:p>
        </p:txBody>
      </p:sp>
      <p:sp>
        <p:nvSpPr>
          <p:cNvPr id="11" name="文本框 10">
            <a:extLst>
              <a:ext uri="{FF2B5EF4-FFF2-40B4-BE49-F238E27FC236}">
                <a16:creationId xmlns:a16="http://schemas.microsoft.com/office/drawing/2014/main" id="{3F802AB6-BF22-467A-9358-09DC4E187487}"/>
              </a:ext>
            </a:extLst>
          </p:cNvPr>
          <p:cNvSpPr txBox="1"/>
          <p:nvPr/>
        </p:nvSpPr>
        <p:spPr>
          <a:xfrm>
            <a:off x="2001182" y="3318320"/>
            <a:ext cx="127773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Vacuum connection</a:t>
            </a:r>
            <a:endParaRPr lang="en-US" dirty="0"/>
          </a:p>
        </p:txBody>
      </p:sp>
      <p:sp>
        <p:nvSpPr>
          <p:cNvPr id="13" name="文本框 12">
            <a:extLst>
              <a:ext uri="{FF2B5EF4-FFF2-40B4-BE49-F238E27FC236}">
                <a16:creationId xmlns:a16="http://schemas.microsoft.com/office/drawing/2014/main" id="{7985EB85-40F2-40B1-B264-03D0823023AA}"/>
              </a:ext>
            </a:extLst>
          </p:cNvPr>
          <p:cNvSpPr txBox="1"/>
          <p:nvPr/>
        </p:nvSpPr>
        <p:spPr>
          <a:xfrm>
            <a:off x="5029169" y="2798026"/>
            <a:ext cx="139714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Vacuum connection</a:t>
            </a:r>
            <a:endParaRPr lang="en-US" dirty="0"/>
          </a:p>
        </p:txBody>
      </p:sp>
      <p:sp>
        <p:nvSpPr>
          <p:cNvPr id="16" name="文本框 15">
            <a:extLst>
              <a:ext uri="{FF2B5EF4-FFF2-40B4-BE49-F238E27FC236}">
                <a16:creationId xmlns:a16="http://schemas.microsoft.com/office/drawing/2014/main" id="{2A9D7A01-5771-4AA0-905C-6D375D9D46CC}"/>
              </a:ext>
            </a:extLst>
          </p:cNvPr>
          <p:cNvSpPr txBox="1"/>
          <p:nvPr/>
        </p:nvSpPr>
        <p:spPr>
          <a:xfrm>
            <a:off x="4140684" y="4659931"/>
            <a:ext cx="63438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CH</a:t>
            </a:r>
            <a:endParaRPr lang="en-US" dirty="0"/>
          </a:p>
        </p:txBody>
      </p:sp>
      <p:cxnSp>
        <p:nvCxnSpPr>
          <p:cNvPr id="17" name="直接连接符 16">
            <a:extLst>
              <a:ext uri="{FF2B5EF4-FFF2-40B4-BE49-F238E27FC236}">
                <a16:creationId xmlns:a16="http://schemas.microsoft.com/office/drawing/2014/main" id="{A9B57A57-03C1-4485-8D16-46B26EE2FD20}"/>
              </a:ext>
            </a:extLst>
          </p:cNvPr>
          <p:cNvCxnSpPr>
            <a:cxnSpLocks/>
            <a:stCxn id="7" idx="2"/>
          </p:cNvCxnSpPr>
          <p:nvPr/>
        </p:nvCxnSpPr>
        <p:spPr>
          <a:xfrm flipH="1">
            <a:off x="4628435" y="3221932"/>
            <a:ext cx="16252" cy="585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EDDA1FA3-E56F-48D2-ABB0-6ED33F07317A}"/>
              </a:ext>
            </a:extLst>
          </p:cNvPr>
          <p:cNvCxnSpPr>
            <a:cxnSpLocks/>
            <a:endCxn id="9" idx="3"/>
          </p:cNvCxnSpPr>
          <p:nvPr/>
        </p:nvCxnSpPr>
        <p:spPr>
          <a:xfrm flipH="1">
            <a:off x="2383505" y="2391811"/>
            <a:ext cx="568755" cy="349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95FAA3B9-28E8-47C3-914B-1148413101CD}"/>
              </a:ext>
            </a:extLst>
          </p:cNvPr>
          <p:cNvCxnSpPr>
            <a:cxnSpLocks/>
            <a:endCxn id="10" idx="1"/>
          </p:cNvCxnSpPr>
          <p:nvPr/>
        </p:nvCxnSpPr>
        <p:spPr>
          <a:xfrm flipV="1">
            <a:off x="3292011" y="2519534"/>
            <a:ext cx="384974" cy="88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D209C002-44D3-45FB-A410-A6355B00C7DE}"/>
              </a:ext>
            </a:extLst>
          </p:cNvPr>
          <p:cNvCxnSpPr>
            <a:cxnSpLocks/>
            <a:endCxn id="11" idx="3"/>
          </p:cNvCxnSpPr>
          <p:nvPr/>
        </p:nvCxnSpPr>
        <p:spPr>
          <a:xfrm flipH="1">
            <a:off x="3278915" y="3429000"/>
            <a:ext cx="944798" cy="212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16640CBC-44D7-4513-B203-4F966EAFD497}"/>
              </a:ext>
            </a:extLst>
          </p:cNvPr>
          <p:cNvCxnSpPr>
            <a:cxnSpLocks/>
            <a:endCxn id="13" idx="2"/>
          </p:cNvCxnSpPr>
          <p:nvPr/>
        </p:nvCxnSpPr>
        <p:spPr>
          <a:xfrm flipV="1">
            <a:off x="5145597" y="3444357"/>
            <a:ext cx="582144" cy="64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FE699DCC-BED4-44C9-82E9-9649B17F7F67}"/>
              </a:ext>
            </a:extLst>
          </p:cNvPr>
          <p:cNvCxnSpPr>
            <a:cxnSpLocks/>
          </p:cNvCxnSpPr>
          <p:nvPr/>
        </p:nvCxnSpPr>
        <p:spPr>
          <a:xfrm flipH="1">
            <a:off x="4621792" y="4233920"/>
            <a:ext cx="226407" cy="417655"/>
          </a:xfrm>
          <a:prstGeom prst="line">
            <a:avLst/>
          </a:prstGeom>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09DB0F25-E97A-400A-9A4A-D3843C41A5A8}"/>
              </a:ext>
            </a:extLst>
          </p:cNvPr>
          <p:cNvSpPr txBox="1"/>
          <p:nvPr/>
        </p:nvSpPr>
        <p:spPr>
          <a:xfrm>
            <a:off x="4775063" y="2254154"/>
            <a:ext cx="159786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t>Tunnel inside</a:t>
            </a:r>
            <a:endParaRPr lang="en-US" dirty="0"/>
          </a:p>
        </p:txBody>
      </p:sp>
      <p:sp>
        <p:nvSpPr>
          <p:cNvPr id="28" name="文本框 27">
            <a:extLst>
              <a:ext uri="{FF2B5EF4-FFF2-40B4-BE49-F238E27FC236}">
                <a16:creationId xmlns:a16="http://schemas.microsoft.com/office/drawing/2014/main" id="{A64635C3-A68D-4540-826F-76C44E979BE6}"/>
              </a:ext>
            </a:extLst>
          </p:cNvPr>
          <p:cNvSpPr txBox="1"/>
          <p:nvPr/>
        </p:nvSpPr>
        <p:spPr>
          <a:xfrm>
            <a:off x="2175543" y="4233920"/>
            <a:ext cx="1678167"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t>Tunnel outside</a:t>
            </a:r>
            <a:endParaRPr lang="en-US" dirty="0"/>
          </a:p>
        </p:txBody>
      </p:sp>
      <p:pic>
        <p:nvPicPr>
          <p:cNvPr id="32" name="图片 31">
            <a:extLst>
              <a:ext uri="{FF2B5EF4-FFF2-40B4-BE49-F238E27FC236}">
                <a16:creationId xmlns:a16="http://schemas.microsoft.com/office/drawing/2014/main" id="{39D53EBF-7751-4835-B5EE-DD7788683F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03803" y="3583438"/>
            <a:ext cx="2880000" cy="1799330"/>
          </a:xfrm>
          <a:prstGeom prst="rect">
            <a:avLst/>
          </a:prstGeom>
          <a:ln>
            <a:noFill/>
          </a:ln>
          <a:effectLst>
            <a:outerShdw blurRad="190500" algn="tl" rotWithShape="0">
              <a:srgbClr val="000000">
                <a:alpha val="70000"/>
              </a:srgbClr>
            </a:outerShdw>
          </a:effectLst>
        </p:spPr>
      </p:pic>
      <p:pic>
        <p:nvPicPr>
          <p:cNvPr id="33" name="图片 32">
            <a:extLst>
              <a:ext uri="{FF2B5EF4-FFF2-40B4-BE49-F238E27FC236}">
                <a16:creationId xmlns:a16="http://schemas.microsoft.com/office/drawing/2014/main" id="{177B47F6-4941-47E2-947C-3F6FEA529A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85" r="9838"/>
          <a:stretch/>
        </p:blipFill>
        <p:spPr>
          <a:xfrm>
            <a:off x="3819473" y="5441137"/>
            <a:ext cx="8280000" cy="1043551"/>
          </a:xfrm>
          <a:prstGeom prst="rect">
            <a:avLst/>
          </a:prstGeom>
        </p:spPr>
      </p:pic>
      <p:pic>
        <p:nvPicPr>
          <p:cNvPr id="34" name="图片 33">
            <a:extLst>
              <a:ext uri="{FF2B5EF4-FFF2-40B4-BE49-F238E27FC236}">
                <a16:creationId xmlns:a16="http://schemas.microsoft.com/office/drawing/2014/main" id="{13A9C10A-2B09-40F7-8341-B5C29F8B60F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48618" y="1527387"/>
            <a:ext cx="4320000" cy="1973621"/>
          </a:xfrm>
          <a:prstGeom prst="rect">
            <a:avLst/>
          </a:prstGeom>
          <a:ln>
            <a:noFill/>
          </a:ln>
          <a:effectLst>
            <a:outerShdw blurRad="190500" algn="tl" rotWithShape="0">
              <a:srgbClr val="000000">
                <a:alpha val="70000"/>
              </a:srgbClr>
            </a:outerShdw>
          </a:effectLst>
        </p:spPr>
      </p:pic>
      <p:sp>
        <p:nvSpPr>
          <p:cNvPr id="39" name="椭圆 38">
            <a:extLst>
              <a:ext uri="{FF2B5EF4-FFF2-40B4-BE49-F238E27FC236}">
                <a16:creationId xmlns:a16="http://schemas.microsoft.com/office/drawing/2014/main" id="{643B772E-FE17-4BF1-9FF0-EDBAAAABA938}"/>
              </a:ext>
            </a:extLst>
          </p:cNvPr>
          <p:cNvSpPr/>
          <p:nvPr/>
        </p:nvSpPr>
        <p:spPr>
          <a:xfrm>
            <a:off x="4223713" y="5775295"/>
            <a:ext cx="720159" cy="5335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椭圆 40">
            <a:extLst>
              <a:ext uri="{FF2B5EF4-FFF2-40B4-BE49-F238E27FC236}">
                <a16:creationId xmlns:a16="http://schemas.microsoft.com/office/drawing/2014/main" id="{A0AFD73B-471D-4E64-9B5D-AB745C08E72D}"/>
              </a:ext>
            </a:extLst>
          </p:cNvPr>
          <p:cNvSpPr/>
          <p:nvPr/>
        </p:nvSpPr>
        <p:spPr>
          <a:xfrm>
            <a:off x="10760698" y="5771918"/>
            <a:ext cx="934624" cy="5335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直接连接符 42">
            <a:extLst>
              <a:ext uri="{FF2B5EF4-FFF2-40B4-BE49-F238E27FC236}">
                <a16:creationId xmlns:a16="http://schemas.microsoft.com/office/drawing/2014/main" id="{CB0DFD8A-CD31-40BA-B412-8DA9946615F3}"/>
              </a:ext>
            </a:extLst>
          </p:cNvPr>
          <p:cNvCxnSpPr>
            <a:stCxn id="39" idx="0"/>
          </p:cNvCxnSpPr>
          <p:nvPr/>
        </p:nvCxnSpPr>
        <p:spPr>
          <a:xfrm flipV="1">
            <a:off x="4583793" y="5370479"/>
            <a:ext cx="2592327" cy="404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2C36CBB7-9239-47AC-9D25-FC74486136DD}"/>
              </a:ext>
            </a:extLst>
          </p:cNvPr>
          <p:cNvCxnSpPr>
            <a:stCxn id="41" idx="0"/>
            <a:endCxn id="34" idx="2"/>
          </p:cNvCxnSpPr>
          <p:nvPr/>
        </p:nvCxnSpPr>
        <p:spPr>
          <a:xfrm flipH="1" flipV="1">
            <a:off x="9808618" y="3501008"/>
            <a:ext cx="1419392" cy="22709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323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4E597F0-9FC0-4E93-97E2-4930DD1400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544" y="1483502"/>
            <a:ext cx="4320000" cy="1442054"/>
          </a:xfrm>
          <a:prstGeom prst="rect">
            <a:avLst/>
          </a:prstGeom>
        </p:spPr>
      </p:pic>
      <p:sp>
        <p:nvSpPr>
          <p:cNvPr id="2" name="内容占位符 1">
            <a:extLst>
              <a:ext uri="{FF2B5EF4-FFF2-40B4-BE49-F238E27FC236}">
                <a16:creationId xmlns:a16="http://schemas.microsoft.com/office/drawing/2014/main" id="{9FEFC5D4-C126-4156-9161-A9503CA5ED6B}"/>
              </a:ext>
            </a:extLst>
          </p:cNvPr>
          <p:cNvSpPr>
            <a:spLocks noGrp="1"/>
          </p:cNvSpPr>
          <p:nvPr>
            <p:ph idx="1"/>
          </p:nvPr>
        </p:nvSpPr>
        <p:spPr>
          <a:xfrm>
            <a:off x="609600" y="1285861"/>
            <a:ext cx="5270376" cy="846995"/>
          </a:xfrm>
        </p:spPr>
        <p:txBody>
          <a:bodyPr/>
          <a:lstStyle/>
          <a:p>
            <a:r>
              <a:rPr lang="en-US" dirty="0" err="1"/>
              <a:t>Linac</a:t>
            </a:r>
            <a:r>
              <a:rPr lang="en-US" dirty="0"/>
              <a:t> layout demo</a:t>
            </a:r>
          </a:p>
        </p:txBody>
      </p:sp>
      <p:sp>
        <p:nvSpPr>
          <p:cNvPr id="3" name="标题 2">
            <a:extLst>
              <a:ext uri="{FF2B5EF4-FFF2-40B4-BE49-F238E27FC236}">
                <a16:creationId xmlns:a16="http://schemas.microsoft.com/office/drawing/2014/main" id="{48553DB3-DF41-44D8-B3FF-E6E66DC8C4B7}"/>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a:t>
            </a:r>
            <a:r>
              <a:rPr lang="en-US" altLang="zh-CN" dirty="0" err="1">
                <a:latin typeface="Arial" panose="020B0604020202020204" pitchFamily="34" charset="0"/>
                <a:cs typeface="Arial" panose="020B0604020202020204" pitchFamily="34" charset="0"/>
              </a:rPr>
              <a:t>Linac</a:t>
            </a:r>
            <a:r>
              <a:rPr lang="en-US" altLang="zh-CN" dirty="0">
                <a:latin typeface="Arial" panose="020B0604020202020204" pitchFamily="34" charset="0"/>
                <a:cs typeface="Arial" panose="020B0604020202020204" pitchFamily="34" charset="0"/>
              </a:rPr>
              <a:t> and DR demos</a:t>
            </a:r>
            <a:endParaRPr lang="en-US" dirty="0"/>
          </a:p>
        </p:txBody>
      </p:sp>
      <p:sp>
        <p:nvSpPr>
          <p:cNvPr id="4" name="灯片编号占位符 3">
            <a:extLst>
              <a:ext uri="{FF2B5EF4-FFF2-40B4-BE49-F238E27FC236}">
                <a16:creationId xmlns:a16="http://schemas.microsoft.com/office/drawing/2014/main" id="{AF135677-A82F-4B66-BE66-E23EA7FE5E06}"/>
              </a:ext>
            </a:extLst>
          </p:cNvPr>
          <p:cNvSpPr>
            <a:spLocks noGrp="1"/>
          </p:cNvSpPr>
          <p:nvPr>
            <p:ph type="sldNum" sz="quarter" idx="12"/>
          </p:nvPr>
        </p:nvSpPr>
        <p:spPr/>
        <p:txBody>
          <a:bodyPr/>
          <a:lstStyle/>
          <a:p>
            <a:fld id="{F15E9139-A00B-4B2A-98A6-095DC08F1345}" type="slidenum">
              <a:rPr lang="zh-CN" altLang="en-US" smtClean="0"/>
              <a:pPr/>
              <a:t>15</a:t>
            </a:fld>
            <a:endParaRPr lang="zh-CN" altLang="en-US"/>
          </a:p>
        </p:txBody>
      </p:sp>
      <p:pic>
        <p:nvPicPr>
          <p:cNvPr id="12" name="图片 11">
            <a:extLst>
              <a:ext uri="{FF2B5EF4-FFF2-40B4-BE49-F238E27FC236}">
                <a16:creationId xmlns:a16="http://schemas.microsoft.com/office/drawing/2014/main" id="{66C772C2-4122-46B1-B4D8-7C952AA9DC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212" y="2804728"/>
            <a:ext cx="4680000" cy="1495000"/>
          </a:xfrm>
          <a:prstGeom prst="rect">
            <a:avLst/>
          </a:prstGeom>
        </p:spPr>
      </p:pic>
      <p:pic>
        <p:nvPicPr>
          <p:cNvPr id="15" name="图片 14">
            <a:extLst>
              <a:ext uri="{FF2B5EF4-FFF2-40B4-BE49-F238E27FC236}">
                <a16:creationId xmlns:a16="http://schemas.microsoft.com/office/drawing/2014/main" id="{BD890CFE-A9A1-4CB4-B11D-969B4BA83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60" y="5452066"/>
            <a:ext cx="5400000" cy="1173475"/>
          </a:xfrm>
          <a:prstGeom prst="rect">
            <a:avLst/>
          </a:prstGeom>
        </p:spPr>
      </p:pic>
      <p:sp>
        <p:nvSpPr>
          <p:cNvPr id="35" name="内容占位符 1">
            <a:extLst>
              <a:ext uri="{FF2B5EF4-FFF2-40B4-BE49-F238E27FC236}">
                <a16:creationId xmlns:a16="http://schemas.microsoft.com/office/drawing/2014/main" id="{D9539280-5FDA-44F3-AAE0-D3BB146B8D57}"/>
              </a:ext>
            </a:extLst>
          </p:cNvPr>
          <p:cNvSpPr txBox="1">
            <a:spLocks/>
          </p:cNvSpPr>
          <p:nvPr/>
        </p:nvSpPr>
        <p:spPr>
          <a:xfrm>
            <a:off x="6672064" y="1285117"/>
            <a:ext cx="5270376" cy="84699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Damping ring layout demo</a:t>
            </a:r>
          </a:p>
        </p:txBody>
      </p:sp>
      <p:pic>
        <p:nvPicPr>
          <p:cNvPr id="22" name="图片 21">
            <a:extLst>
              <a:ext uri="{FF2B5EF4-FFF2-40B4-BE49-F238E27FC236}">
                <a16:creationId xmlns:a16="http://schemas.microsoft.com/office/drawing/2014/main" id="{669C80AB-B1CD-475C-81D1-1E341CBD9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4216" y="1760614"/>
            <a:ext cx="2160000" cy="2088228"/>
          </a:xfrm>
          <a:prstGeom prst="rect">
            <a:avLst/>
          </a:prstGeom>
        </p:spPr>
      </p:pic>
      <p:pic>
        <p:nvPicPr>
          <p:cNvPr id="25" name="图片 24">
            <a:extLst>
              <a:ext uri="{FF2B5EF4-FFF2-40B4-BE49-F238E27FC236}">
                <a16:creationId xmlns:a16="http://schemas.microsoft.com/office/drawing/2014/main" id="{73311AC0-F4DA-40AA-B790-F9C665C9A1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8374" y="4268992"/>
            <a:ext cx="2880000" cy="2211011"/>
          </a:xfrm>
          <a:prstGeom prst="rect">
            <a:avLst/>
          </a:prstGeom>
        </p:spPr>
      </p:pic>
      <p:pic>
        <p:nvPicPr>
          <p:cNvPr id="36" name="图片 35">
            <a:extLst>
              <a:ext uri="{FF2B5EF4-FFF2-40B4-BE49-F238E27FC236}">
                <a16:creationId xmlns:a16="http://schemas.microsoft.com/office/drawing/2014/main" id="{FE3966C9-4884-4E37-854A-C35F38F507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1534" y="2225899"/>
            <a:ext cx="2520000" cy="1423599"/>
          </a:xfrm>
          <a:prstGeom prst="rect">
            <a:avLst/>
          </a:prstGeom>
        </p:spPr>
      </p:pic>
      <p:pic>
        <p:nvPicPr>
          <p:cNvPr id="38" name="图片 37">
            <a:extLst>
              <a:ext uri="{FF2B5EF4-FFF2-40B4-BE49-F238E27FC236}">
                <a16:creationId xmlns:a16="http://schemas.microsoft.com/office/drawing/2014/main" id="{5E0664F7-4C62-42A3-A86D-73B1AB6E83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1533" y="4419986"/>
            <a:ext cx="2999877" cy="1601301"/>
          </a:xfrm>
          <a:prstGeom prst="rect">
            <a:avLst/>
          </a:prstGeom>
        </p:spPr>
      </p:pic>
      <p:sp>
        <p:nvSpPr>
          <p:cNvPr id="46" name="文本框 45">
            <a:extLst>
              <a:ext uri="{FF2B5EF4-FFF2-40B4-BE49-F238E27FC236}">
                <a16:creationId xmlns:a16="http://schemas.microsoft.com/office/drawing/2014/main" id="{953CB36C-41CB-4851-90D3-A5109B4FA51A}"/>
              </a:ext>
            </a:extLst>
          </p:cNvPr>
          <p:cNvSpPr txBox="1"/>
          <p:nvPr/>
        </p:nvSpPr>
        <p:spPr>
          <a:xfrm>
            <a:off x="8196871" y="3614399"/>
            <a:ext cx="1152128" cy="369332"/>
          </a:xfrm>
          <a:prstGeom prst="rect">
            <a:avLst/>
          </a:prstGeom>
          <a:noFill/>
        </p:spPr>
        <p:txBody>
          <a:bodyPr wrap="square" rtlCol="0">
            <a:spAutoFit/>
          </a:bodyPr>
          <a:lstStyle/>
          <a:p>
            <a:r>
              <a:rPr lang="en-US" dirty="0"/>
              <a:t>2D layout</a:t>
            </a:r>
          </a:p>
        </p:txBody>
      </p:sp>
      <p:sp>
        <p:nvSpPr>
          <p:cNvPr id="47" name="文本框 46">
            <a:extLst>
              <a:ext uri="{FF2B5EF4-FFF2-40B4-BE49-F238E27FC236}">
                <a16:creationId xmlns:a16="http://schemas.microsoft.com/office/drawing/2014/main" id="{DEAB51A9-6BF5-4735-B341-21A6163143A8}"/>
              </a:ext>
            </a:extLst>
          </p:cNvPr>
          <p:cNvSpPr txBox="1"/>
          <p:nvPr/>
        </p:nvSpPr>
        <p:spPr>
          <a:xfrm>
            <a:off x="8494606" y="6395932"/>
            <a:ext cx="1152128" cy="369332"/>
          </a:xfrm>
          <a:prstGeom prst="rect">
            <a:avLst/>
          </a:prstGeom>
          <a:noFill/>
        </p:spPr>
        <p:txBody>
          <a:bodyPr wrap="square" rtlCol="0">
            <a:spAutoFit/>
          </a:bodyPr>
          <a:lstStyle/>
          <a:p>
            <a:r>
              <a:rPr lang="en-US" dirty="0"/>
              <a:t>3D layout</a:t>
            </a:r>
          </a:p>
        </p:txBody>
      </p:sp>
      <p:sp>
        <p:nvSpPr>
          <p:cNvPr id="48" name="椭圆 47">
            <a:extLst>
              <a:ext uri="{FF2B5EF4-FFF2-40B4-BE49-F238E27FC236}">
                <a16:creationId xmlns:a16="http://schemas.microsoft.com/office/drawing/2014/main" id="{DD33CC65-9D31-43B7-9F71-EC53CFA4606A}"/>
              </a:ext>
            </a:extLst>
          </p:cNvPr>
          <p:cNvSpPr/>
          <p:nvPr/>
        </p:nvSpPr>
        <p:spPr>
          <a:xfrm rot="1697314">
            <a:off x="6842145" y="1801821"/>
            <a:ext cx="1440760" cy="6605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直接箭头连接符 49">
            <a:extLst>
              <a:ext uri="{FF2B5EF4-FFF2-40B4-BE49-F238E27FC236}">
                <a16:creationId xmlns:a16="http://schemas.microsoft.com/office/drawing/2014/main" id="{19083BB8-D963-49A5-8BC3-DFC37121B08B}"/>
              </a:ext>
            </a:extLst>
          </p:cNvPr>
          <p:cNvCxnSpPr>
            <a:stCxn id="48" idx="6"/>
            <a:endCxn id="36" idx="1"/>
          </p:cNvCxnSpPr>
          <p:nvPr/>
        </p:nvCxnSpPr>
        <p:spPr>
          <a:xfrm>
            <a:off x="8196871" y="2473510"/>
            <a:ext cx="884663" cy="4641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3" name="图片 52">
            <a:extLst>
              <a:ext uri="{FF2B5EF4-FFF2-40B4-BE49-F238E27FC236}">
                <a16:creationId xmlns:a16="http://schemas.microsoft.com/office/drawing/2014/main" id="{34D17178-3885-48A4-B448-BDFB2CF99480}"/>
              </a:ext>
            </a:extLst>
          </p:cNvPr>
          <p:cNvPicPr>
            <a:picLocks noChangeAspect="1"/>
          </p:cNvPicPr>
          <p:nvPr/>
        </p:nvPicPr>
        <p:blipFill>
          <a:blip r:embed="rId9"/>
          <a:stretch>
            <a:fillRect/>
          </a:stretch>
        </p:blipFill>
        <p:spPr>
          <a:xfrm>
            <a:off x="335360" y="4616505"/>
            <a:ext cx="5400000" cy="710190"/>
          </a:xfrm>
          <a:prstGeom prst="rect">
            <a:avLst/>
          </a:prstGeom>
        </p:spPr>
      </p:pic>
      <p:sp>
        <p:nvSpPr>
          <p:cNvPr id="54" name="文本框 53">
            <a:extLst>
              <a:ext uri="{FF2B5EF4-FFF2-40B4-BE49-F238E27FC236}">
                <a16:creationId xmlns:a16="http://schemas.microsoft.com/office/drawing/2014/main" id="{6FF0C73A-F7D7-4F9A-B1DC-B0B56012E667}"/>
              </a:ext>
            </a:extLst>
          </p:cNvPr>
          <p:cNvSpPr txBox="1"/>
          <p:nvPr/>
        </p:nvSpPr>
        <p:spPr>
          <a:xfrm>
            <a:off x="1271464" y="2473510"/>
            <a:ext cx="3672408" cy="584775"/>
          </a:xfrm>
          <a:prstGeom prst="rect">
            <a:avLst/>
          </a:prstGeom>
          <a:noFill/>
        </p:spPr>
        <p:txBody>
          <a:bodyPr wrap="square" rtlCol="0">
            <a:spAutoFit/>
          </a:bodyPr>
          <a:lstStyle/>
          <a:p>
            <a:r>
              <a:rPr lang="en-US" sz="1600" dirty="0"/>
              <a:t>EBTL (Electron bypass transport line)</a:t>
            </a:r>
          </a:p>
          <a:p>
            <a:r>
              <a:rPr lang="en-US" sz="1600" dirty="0"/>
              <a:t>Up: 2</a:t>
            </a:r>
            <a:r>
              <a:rPr lang="en-US" altLang="zh-CN" sz="1600" dirty="0"/>
              <a:t>D layout; Down: 3D layout</a:t>
            </a:r>
            <a:endParaRPr lang="en-US" sz="1600" dirty="0"/>
          </a:p>
        </p:txBody>
      </p:sp>
      <p:sp>
        <p:nvSpPr>
          <p:cNvPr id="55" name="文本框 54">
            <a:extLst>
              <a:ext uri="{FF2B5EF4-FFF2-40B4-BE49-F238E27FC236}">
                <a16:creationId xmlns:a16="http://schemas.microsoft.com/office/drawing/2014/main" id="{EE19EF0C-69C2-4FD9-B178-231BF78A96B3}"/>
              </a:ext>
            </a:extLst>
          </p:cNvPr>
          <p:cNvSpPr txBox="1"/>
          <p:nvPr/>
        </p:nvSpPr>
        <p:spPr>
          <a:xfrm>
            <a:off x="1408584" y="5128900"/>
            <a:ext cx="3672408" cy="584775"/>
          </a:xfrm>
          <a:prstGeom prst="rect">
            <a:avLst/>
          </a:prstGeom>
          <a:noFill/>
        </p:spPr>
        <p:txBody>
          <a:bodyPr wrap="square" rtlCol="0">
            <a:spAutoFit/>
          </a:bodyPr>
          <a:lstStyle/>
          <a:p>
            <a:r>
              <a:rPr lang="en-US" sz="1600" dirty="0"/>
              <a:t>FAS (first accelerator section)</a:t>
            </a:r>
          </a:p>
          <a:p>
            <a:r>
              <a:rPr lang="en-US" sz="1600" dirty="0"/>
              <a:t>Up: 2</a:t>
            </a:r>
            <a:r>
              <a:rPr lang="en-US" altLang="zh-CN" sz="1600" dirty="0"/>
              <a:t>D layout; Down: 3D layout</a:t>
            </a:r>
            <a:endParaRPr lang="en-US" sz="1600" dirty="0"/>
          </a:p>
        </p:txBody>
      </p:sp>
    </p:spTree>
    <p:extLst>
      <p:ext uri="{BB962C8B-B14F-4D97-AF65-F5344CB8AC3E}">
        <p14:creationId xmlns:p14="http://schemas.microsoft.com/office/powerpoint/2010/main" val="3633451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431B8CB-141C-4B34-8213-231CE113439C}"/>
              </a:ext>
            </a:extLst>
          </p:cNvPr>
          <p:cNvPicPr>
            <a:picLocks noChangeAspect="1"/>
          </p:cNvPicPr>
          <p:nvPr/>
        </p:nvPicPr>
        <p:blipFill>
          <a:blip r:embed="rId2"/>
          <a:stretch>
            <a:fillRect/>
          </a:stretch>
        </p:blipFill>
        <p:spPr>
          <a:xfrm>
            <a:off x="6816080" y="1000034"/>
            <a:ext cx="4884155" cy="1564870"/>
          </a:xfrm>
          <a:prstGeom prst="rect">
            <a:avLst/>
          </a:prstGeom>
        </p:spPr>
      </p:pic>
      <p:sp>
        <p:nvSpPr>
          <p:cNvPr id="2" name="内容占位符 1">
            <a:extLst>
              <a:ext uri="{FF2B5EF4-FFF2-40B4-BE49-F238E27FC236}">
                <a16:creationId xmlns:a16="http://schemas.microsoft.com/office/drawing/2014/main" id="{7EC32175-6268-4C21-B447-D7949889999E}"/>
              </a:ext>
            </a:extLst>
          </p:cNvPr>
          <p:cNvSpPr>
            <a:spLocks noGrp="1"/>
          </p:cNvSpPr>
          <p:nvPr>
            <p:ph idx="1"/>
          </p:nvPr>
        </p:nvSpPr>
        <p:spPr/>
        <p:txBody>
          <a:bodyPr/>
          <a:lstStyle/>
          <a:p>
            <a:pPr>
              <a:lnSpc>
                <a:spcPct val="100000"/>
              </a:lnSpc>
              <a:spcAft>
                <a:spcPts val="500"/>
              </a:spcAft>
            </a:pPr>
            <a:r>
              <a:rPr lang="en-US" altLang="zh-CN" sz="2000" dirty="0"/>
              <a:t>1: LSM or dipole?</a:t>
            </a:r>
          </a:p>
          <a:p>
            <a:pPr lvl="1">
              <a:spcBef>
                <a:spcPts val="0"/>
              </a:spcBef>
              <a:spcAft>
                <a:spcPts val="500"/>
              </a:spcAft>
            </a:pPr>
            <a:r>
              <a:rPr lang="en-US" altLang="zh-CN" sz="1800" dirty="0">
                <a:latin typeface="Arial" panose="020B0604020202020204" pitchFamily="34" charset="0"/>
                <a:cs typeface="Arial" panose="020B0604020202020204" pitchFamily="34" charset="0"/>
              </a:rPr>
              <a:t>Changed part of </a:t>
            </a:r>
            <a:r>
              <a:rPr lang="en-US" altLang="zh-CN" sz="1800" dirty="0">
                <a:solidFill>
                  <a:srgbClr val="FF0000"/>
                </a:solidFill>
                <a:latin typeface="Arial" panose="020B0604020202020204" pitchFamily="34" charset="0"/>
                <a:cs typeface="Arial" panose="020B0604020202020204" pitchFamily="34" charset="0"/>
              </a:rPr>
              <a:t>LSMs to regular dipoles </a:t>
            </a:r>
            <a:endParaRPr lang="en-US" altLang="zh-CN" sz="1800" dirty="0">
              <a:latin typeface="Arial" panose="020B0604020202020204" pitchFamily="34" charset="0"/>
              <a:cs typeface="Arial" panose="020B0604020202020204" pitchFamily="34" charset="0"/>
            </a:endParaRPr>
          </a:p>
          <a:p>
            <a:pPr>
              <a:lnSpc>
                <a:spcPct val="100000"/>
              </a:lnSpc>
              <a:spcAft>
                <a:spcPts val="500"/>
              </a:spcAft>
            </a:pPr>
            <a:r>
              <a:rPr lang="en-US" altLang="zh-CN" sz="2000" dirty="0"/>
              <a:t>2: DUMP space interference in </a:t>
            </a:r>
            <a:r>
              <a:rPr lang="en-US" altLang="zh-CN" sz="2000" dirty="0" err="1"/>
              <a:t>Linac</a:t>
            </a:r>
            <a:r>
              <a:rPr lang="en-US" altLang="zh-CN" sz="2000" dirty="0">
                <a:sym typeface="Wingdings" panose="05000000000000000000" pitchFamily="2" charset="2"/>
              </a:rPr>
              <a:t> solved</a:t>
            </a:r>
            <a:endParaRPr lang="en-US" altLang="zh-CN" sz="2000" dirty="0"/>
          </a:p>
          <a:p>
            <a:pPr>
              <a:lnSpc>
                <a:spcPct val="100000"/>
              </a:lnSpc>
              <a:spcAft>
                <a:spcPts val="500"/>
              </a:spcAft>
            </a:pPr>
            <a:r>
              <a:rPr lang="en-US" altLang="zh-CN" sz="2000" dirty="0"/>
              <a:t>3: Different vacuum layout considering installation requirements </a:t>
            </a:r>
          </a:p>
          <a:p>
            <a:pPr lvl="1">
              <a:spcBef>
                <a:spcPts val="0"/>
              </a:spcBef>
              <a:spcAft>
                <a:spcPts val="500"/>
              </a:spcAft>
            </a:pPr>
            <a:r>
              <a:rPr lang="en-US" altLang="zh-CN" sz="1800" dirty="0">
                <a:latin typeface="Arial" panose="020B0604020202020204" pitchFamily="34" charset="0"/>
                <a:cs typeface="Arial" panose="020B0604020202020204" pitchFamily="34" charset="0"/>
              </a:rPr>
              <a:t>Three vacuum layout for Collider</a:t>
            </a:r>
          </a:p>
          <a:p>
            <a:pPr lvl="1">
              <a:spcBef>
                <a:spcPts val="0"/>
              </a:spcBef>
              <a:spcAft>
                <a:spcPts val="500"/>
              </a:spcAft>
            </a:pPr>
            <a:r>
              <a:rPr lang="en-US" altLang="zh-CN" sz="1800" dirty="0">
                <a:latin typeface="Arial" panose="020B0604020202020204" pitchFamily="34" charset="0"/>
                <a:cs typeface="Arial" panose="020B0604020202020204" pitchFamily="34" charset="0"/>
              </a:rPr>
              <a:t>3 vacuum layout for Booster, optimizing the installation method</a:t>
            </a:r>
            <a:endParaRPr lang="en-US" altLang="zh-CN" sz="1800" dirty="0"/>
          </a:p>
          <a:p>
            <a:pPr lvl="2">
              <a:spcBef>
                <a:spcPts val="0"/>
              </a:spcBef>
              <a:spcAft>
                <a:spcPts val="500"/>
              </a:spcAft>
            </a:pPr>
            <a:endParaRPr lang="en-US" altLang="zh-CN" dirty="0">
              <a:latin typeface="Arial" panose="020B0604020202020204" pitchFamily="34" charset="0"/>
              <a:cs typeface="Arial" panose="020B0604020202020204" pitchFamily="34" charset="0"/>
            </a:endParaRPr>
          </a:p>
        </p:txBody>
      </p:sp>
      <p:sp>
        <p:nvSpPr>
          <p:cNvPr id="3" name="标题 2">
            <a:extLst>
              <a:ext uri="{FF2B5EF4-FFF2-40B4-BE49-F238E27FC236}">
                <a16:creationId xmlns:a16="http://schemas.microsoft.com/office/drawing/2014/main" id="{1311BAD2-E690-4FA2-812E-689CCDF72C26}"/>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a:t>
            </a:r>
            <a:r>
              <a:rPr lang="en-US" dirty="0">
                <a:latin typeface="Arial" panose="020B0604020202020204" pitchFamily="34" charset="0"/>
                <a:cs typeface="Arial" panose="020B0604020202020204" pitchFamily="34" charset="0"/>
              </a:rPr>
              <a:t>Main issues</a:t>
            </a:r>
            <a:endParaRPr lang="en-US" dirty="0"/>
          </a:p>
        </p:txBody>
      </p:sp>
      <p:sp>
        <p:nvSpPr>
          <p:cNvPr id="4" name="灯片编号占位符 3">
            <a:extLst>
              <a:ext uri="{FF2B5EF4-FFF2-40B4-BE49-F238E27FC236}">
                <a16:creationId xmlns:a16="http://schemas.microsoft.com/office/drawing/2014/main" id="{3A55BD08-0387-4389-BF74-9C5C16224097}"/>
              </a:ext>
            </a:extLst>
          </p:cNvPr>
          <p:cNvSpPr>
            <a:spLocks noGrp="1"/>
          </p:cNvSpPr>
          <p:nvPr>
            <p:ph type="sldNum" sz="quarter" idx="12"/>
          </p:nvPr>
        </p:nvSpPr>
        <p:spPr/>
        <p:txBody>
          <a:bodyPr/>
          <a:lstStyle/>
          <a:p>
            <a:fld id="{F15E9139-A00B-4B2A-98A6-095DC08F1345}" type="slidenum">
              <a:rPr lang="zh-CN" altLang="en-US" smtClean="0"/>
              <a:pPr/>
              <a:t>16</a:t>
            </a:fld>
            <a:endParaRPr lang="zh-CN" altLang="en-US"/>
          </a:p>
        </p:txBody>
      </p:sp>
      <p:pic>
        <p:nvPicPr>
          <p:cNvPr id="6" name="图片 5">
            <a:extLst>
              <a:ext uri="{FF2B5EF4-FFF2-40B4-BE49-F238E27FC236}">
                <a16:creationId xmlns:a16="http://schemas.microsoft.com/office/drawing/2014/main" id="{7E37A12E-66C3-4E45-A133-B3597EDFD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3609608"/>
            <a:ext cx="2880000" cy="2631649"/>
          </a:xfrm>
          <a:prstGeom prst="rect">
            <a:avLst/>
          </a:prstGeom>
        </p:spPr>
      </p:pic>
      <p:pic>
        <p:nvPicPr>
          <p:cNvPr id="7" name="图片 6">
            <a:extLst>
              <a:ext uri="{FF2B5EF4-FFF2-40B4-BE49-F238E27FC236}">
                <a16:creationId xmlns:a16="http://schemas.microsoft.com/office/drawing/2014/main" id="{74A6E69B-246D-454C-8CF0-8CD4B6087CD0}"/>
              </a:ext>
            </a:extLst>
          </p:cNvPr>
          <p:cNvPicPr>
            <a:picLocks noChangeAspect="1"/>
          </p:cNvPicPr>
          <p:nvPr/>
        </p:nvPicPr>
        <p:blipFill>
          <a:blip r:embed="rId4"/>
          <a:stretch>
            <a:fillRect/>
          </a:stretch>
        </p:blipFill>
        <p:spPr>
          <a:xfrm>
            <a:off x="4168270" y="3672949"/>
            <a:ext cx="7200000" cy="2283522"/>
          </a:xfrm>
          <a:prstGeom prst="rect">
            <a:avLst/>
          </a:prstGeom>
        </p:spPr>
      </p:pic>
      <p:sp>
        <p:nvSpPr>
          <p:cNvPr id="9" name="文本框 8">
            <a:extLst>
              <a:ext uri="{FF2B5EF4-FFF2-40B4-BE49-F238E27FC236}">
                <a16:creationId xmlns:a16="http://schemas.microsoft.com/office/drawing/2014/main" id="{77F6755F-B290-4DBD-849F-D5C15F49AF80}"/>
              </a:ext>
            </a:extLst>
          </p:cNvPr>
          <p:cNvSpPr txBox="1"/>
          <p:nvPr/>
        </p:nvSpPr>
        <p:spPr>
          <a:xfrm>
            <a:off x="5231904" y="2773026"/>
            <a:ext cx="5544616" cy="307777"/>
          </a:xfrm>
          <a:prstGeom prst="rect">
            <a:avLst/>
          </a:prstGeom>
          <a:noFill/>
        </p:spPr>
        <p:txBody>
          <a:bodyPr wrap="square" rtlCol="0">
            <a:spAutoFit/>
          </a:bodyPr>
          <a:lstStyle/>
          <a:p>
            <a:r>
              <a:rPr lang="en-US" sz="1400" dirty="0" err="1"/>
              <a:t>Haijing</a:t>
            </a:r>
            <a:r>
              <a:rPr lang="en-US" sz="1400" dirty="0"/>
              <a:t> Wang, CEPC DAY, 25.5.23,</a:t>
            </a:r>
            <a:r>
              <a:rPr lang="en-US" sz="1400" dirty="0">
                <a:hlinkClick r:id="rId5" tooltip="https://indico.ihep.ac.cn/event/25992/"/>
              </a:rPr>
              <a:t> https://indico.ihep.ac.cn/event/25992/</a:t>
            </a:r>
            <a:endParaRPr lang="en-US" sz="1400" dirty="0"/>
          </a:p>
        </p:txBody>
      </p:sp>
      <p:sp>
        <p:nvSpPr>
          <p:cNvPr id="12" name="文本框 11">
            <a:extLst>
              <a:ext uri="{FF2B5EF4-FFF2-40B4-BE49-F238E27FC236}">
                <a16:creationId xmlns:a16="http://schemas.microsoft.com/office/drawing/2014/main" id="{018F5809-0D4D-47D6-8572-95B99A676308}"/>
              </a:ext>
            </a:extLst>
          </p:cNvPr>
          <p:cNvSpPr txBox="1"/>
          <p:nvPr/>
        </p:nvSpPr>
        <p:spPr>
          <a:xfrm rot="20465292">
            <a:off x="7475270" y="4972779"/>
            <a:ext cx="3816424"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Addressed or solution identified</a:t>
            </a:r>
          </a:p>
        </p:txBody>
      </p:sp>
    </p:spTree>
    <p:extLst>
      <p:ext uri="{BB962C8B-B14F-4D97-AF65-F5344CB8AC3E}">
        <p14:creationId xmlns:p14="http://schemas.microsoft.com/office/powerpoint/2010/main" val="788313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6546732-0DE3-40C3-85F1-18382923327E}"/>
              </a:ext>
            </a:extLst>
          </p:cNvPr>
          <p:cNvPicPr>
            <a:picLocks noChangeAspect="1"/>
          </p:cNvPicPr>
          <p:nvPr/>
        </p:nvPicPr>
        <p:blipFill>
          <a:blip r:embed="rId2"/>
          <a:stretch>
            <a:fillRect/>
          </a:stretch>
        </p:blipFill>
        <p:spPr>
          <a:xfrm>
            <a:off x="450037" y="3086425"/>
            <a:ext cx="9000000" cy="1462500"/>
          </a:xfrm>
          <a:prstGeom prst="rect">
            <a:avLst/>
          </a:prstGeom>
        </p:spPr>
      </p:pic>
      <p:pic>
        <p:nvPicPr>
          <p:cNvPr id="10" name="图片 9">
            <a:extLst>
              <a:ext uri="{FF2B5EF4-FFF2-40B4-BE49-F238E27FC236}">
                <a16:creationId xmlns:a16="http://schemas.microsoft.com/office/drawing/2014/main" id="{965196C3-9F19-486D-8913-84891B3442A0}"/>
              </a:ext>
            </a:extLst>
          </p:cNvPr>
          <p:cNvPicPr>
            <a:picLocks noChangeAspect="1"/>
          </p:cNvPicPr>
          <p:nvPr/>
        </p:nvPicPr>
        <p:blipFill>
          <a:blip r:embed="rId3"/>
          <a:stretch>
            <a:fillRect/>
          </a:stretch>
        </p:blipFill>
        <p:spPr>
          <a:xfrm>
            <a:off x="8161046" y="1107020"/>
            <a:ext cx="3600000" cy="3485276"/>
          </a:xfrm>
          <a:prstGeom prst="rect">
            <a:avLst/>
          </a:prstGeom>
        </p:spPr>
      </p:pic>
      <p:sp>
        <p:nvSpPr>
          <p:cNvPr id="2" name="内容占位符 1">
            <a:extLst>
              <a:ext uri="{FF2B5EF4-FFF2-40B4-BE49-F238E27FC236}">
                <a16:creationId xmlns:a16="http://schemas.microsoft.com/office/drawing/2014/main" id="{9C67B3F6-184A-4FE3-BC44-0EBC05042BC2}"/>
              </a:ext>
            </a:extLst>
          </p:cNvPr>
          <p:cNvSpPr>
            <a:spLocks noGrp="1"/>
          </p:cNvSpPr>
          <p:nvPr>
            <p:ph idx="1"/>
          </p:nvPr>
        </p:nvSpPr>
        <p:spPr/>
        <p:txBody>
          <a:bodyPr/>
          <a:lstStyle/>
          <a:p>
            <a:pPr>
              <a:lnSpc>
                <a:spcPct val="100000"/>
              </a:lnSpc>
              <a:spcAft>
                <a:spcPts val="500"/>
              </a:spcAft>
            </a:pPr>
            <a:r>
              <a:rPr lang="en-US" altLang="zh-CN" sz="2000" dirty="0"/>
              <a:t>4. Collimators</a:t>
            </a:r>
          </a:p>
          <a:p>
            <a:pPr lvl="1">
              <a:spcBef>
                <a:spcPts val="0"/>
              </a:spcBef>
              <a:spcAft>
                <a:spcPts val="500"/>
              </a:spcAft>
            </a:pPr>
            <a:r>
              <a:rPr lang="en-US" altLang="zh-CN" sz="1800" dirty="0">
                <a:latin typeface="Arial" panose="020B0604020202020204" pitchFamily="34" charset="0"/>
                <a:cs typeface="Arial" panose="020B0604020202020204" pitchFamily="34" charset="0"/>
              </a:rPr>
              <a:t>Optimize design according to new lattice, update data formats</a:t>
            </a:r>
          </a:p>
          <a:p>
            <a:pPr lvl="1">
              <a:spcBef>
                <a:spcPts val="0"/>
              </a:spcBef>
              <a:spcAft>
                <a:spcPts val="500"/>
              </a:spcAft>
            </a:pPr>
            <a:r>
              <a:rPr lang="en-US" altLang="zh-CN" sz="1800" dirty="0">
                <a:latin typeface="Arial" panose="020B0604020202020204" pitchFamily="34" charset="0"/>
                <a:cs typeface="Arial" panose="020B0604020202020204" pitchFamily="34" charset="0"/>
              </a:rPr>
              <a:t>All collimators are located beside </a:t>
            </a:r>
            <a:r>
              <a:rPr lang="en-US" altLang="zh-CN" sz="1800" dirty="0" err="1">
                <a:latin typeface="Arial" panose="020B0604020202020204" pitchFamily="34" charset="0"/>
                <a:cs typeface="Arial" panose="020B0604020202020204" pitchFamily="34" charset="0"/>
              </a:rPr>
              <a:t>sextupoles</a:t>
            </a:r>
            <a:r>
              <a:rPr lang="en-US" altLang="zh-CN" sz="1800" dirty="0">
                <a:latin typeface="Arial" panose="020B0604020202020204" pitchFamily="34" charset="0"/>
                <a:cs typeface="Arial" panose="020B0604020202020204" pitchFamily="34" charset="0"/>
              </a:rPr>
              <a:t> (1.4 m available)</a:t>
            </a:r>
          </a:p>
          <a:p>
            <a:pPr>
              <a:spcAft>
                <a:spcPts val="0"/>
              </a:spcAft>
            </a:pPr>
            <a:r>
              <a:rPr lang="en-US" altLang="zh-CN" sz="2000" dirty="0"/>
              <a:t>5. Quadrupole cross section optimization based on limited space.</a:t>
            </a:r>
          </a:p>
          <a:p>
            <a:pPr lvl="1">
              <a:spcBef>
                <a:spcPts val="0"/>
              </a:spcBef>
            </a:pPr>
            <a:r>
              <a:rPr lang="en-US" altLang="zh-CN" sz="1800" dirty="0"/>
              <a:t>Comparison on the deformation of magnet pole tip.</a:t>
            </a:r>
          </a:p>
          <a:p>
            <a:pPr lvl="1">
              <a:spcBef>
                <a:spcPts val="0"/>
              </a:spcBef>
              <a:spcAft>
                <a:spcPts val="500"/>
              </a:spcAft>
            </a:pPr>
            <a:endParaRPr lang="en-US" altLang="zh-CN" sz="1800" dirty="0">
              <a:latin typeface="Arial" panose="020B0604020202020204" pitchFamily="34" charset="0"/>
              <a:cs typeface="Arial" panose="020B0604020202020204" pitchFamily="34" charset="0"/>
            </a:endParaRPr>
          </a:p>
          <a:p>
            <a:pPr lvl="1">
              <a:spcBef>
                <a:spcPts val="0"/>
              </a:spcBef>
              <a:spcAft>
                <a:spcPts val="500"/>
              </a:spcAft>
            </a:pPr>
            <a:endParaRPr lang="en-US" altLang="zh-CN" sz="1800" dirty="0">
              <a:cs typeface="Arial" panose="020B0604020202020204" pitchFamily="34" charset="0"/>
            </a:endParaRPr>
          </a:p>
          <a:p>
            <a:pPr lvl="1">
              <a:spcBef>
                <a:spcPts val="0"/>
              </a:spcBef>
              <a:spcAft>
                <a:spcPts val="500"/>
              </a:spcAft>
            </a:pPr>
            <a:endParaRPr lang="en-US" altLang="zh-CN" sz="1800" dirty="0">
              <a:latin typeface="Arial" panose="020B0604020202020204" pitchFamily="34" charset="0"/>
              <a:cs typeface="Arial" panose="020B0604020202020204" pitchFamily="34" charset="0"/>
            </a:endParaRPr>
          </a:p>
          <a:p>
            <a:pPr lvl="1">
              <a:spcBef>
                <a:spcPts val="0"/>
              </a:spcBef>
              <a:spcAft>
                <a:spcPts val="500"/>
              </a:spcAft>
            </a:pPr>
            <a:endParaRPr lang="en-US" altLang="zh-CN" sz="1800" dirty="0">
              <a:cs typeface="Arial" panose="020B0604020202020204" pitchFamily="34" charset="0"/>
            </a:endParaRPr>
          </a:p>
          <a:p>
            <a:pPr lvl="1">
              <a:spcBef>
                <a:spcPts val="0"/>
              </a:spcBef>
              <a:spcAft>
                <a:spcPts val="500"/>
              </a:spcAft>
            </a:pPr>
            <a:endParaRPr lang="en-US" altLang="zh-CN" sz="1800" dirty="0">
              <a:latin typeface="Arial" panose="020B0604020202020204" pitchFamily="34" charset="0"/>
              <a:cs typeface="Arial" panose="020B0604020202020204" pitchFamily="34" charset="0"/>
            </a:endParaRPr>
          </a:p>
          <a:p>
            <a:pPr lvl="1">
              <a:spcBef>
                <a:spcPts val="0"/>
              </a:spcBef>
              <a:spcAft>
                <a:spcPts val="500"/>
              </a:spcAft>
            </a:pPr>
            <a:endParaRPr lang="en-US" altLang="zh-CN" sz="1800" dirty="0">
              <a:cs typeface="Arial" panose="020B0604020202020204" pitchFamily="34" charset="0"/>
            </a:endParaRPr>
          </a:p>
          <a:p>
            <a:pPr lvl="1">
              <a:spcBef>
                <a:spcPts val="0"/>
              </a:spcBef>
              <a:spcAft>
                <a:spcPts val="500"/>
              </a:spcAft>
            </a:pPr>
            <a:endParaRPr lang="en-US" altLang="zh-CN" sz="1800" dirty="0">
              <a:latin typeface="Arial" panose="020B0604020202020204" pitchFamily="34" charset="0"/>
              <a:cs typeface="Arial" panose="020B0604020202020204" pitchFamily="34" charset="0"/>
            </a:endParaRPr>
          </a:p>
          <a:p>
            <a:pPr lvl="1">
              <a:spcBef>
                <a:spcPts val="0"/>
              </a:spcBef>
              <a:spcAft>
                <a:spcPts val="500"/>
              </a:spcAft>
            </a:pPr>
            <a:endParaRPr lang="en-US" altLang="zh-CN" sz="1800" dirty="0">
              <a:latin typeface="Arial" panose="020B0604020202020204" pitchFamily="34" charset="0"/>
              <a:cs typeface="Arial" panose="020B0604020202020204" pitchFamily="34" charset="0"/>
            </a:endParaRPr>
          </a:p>
          <a:p>
            <a:pPr lvl="1">
              <a:spcBef>
                <a:spcPts val="0"/>
              </a:spcBef>
              <a:spcAft>
                <a:spcPts val="500"/>
              </a:spcAft>
            </a:pPr>
            <a:endParaRPr lang="en-US" altLang="zh-CN" sz="1800" dirty="0">
              <a:latin typeface="Arial" panose="020B0604020202020204" pitchFamily="34" charset="0"/>
              <a:cs typeface="Arial" panose="020B0604020202020204" pitchFamily="34" charset="0"/>
            </a:endParaRPr>
          </a:p>
          <a:p>
            <a:pPr>
              <a:spcAft>
                <a:spcPts val="0"/>
              </a:spcAft>
            </a:pPr>
            <a:endParaRPr lang="zh-CN" altLang="en-US" dirty="0"/>
          </a:p>
        </p:txBody>
      </p:sp>
      <p:sp>
        <p:nvSpPr>
          <p:cNvPr id="3" name="标题 2">
            <a:extLst>
              <a:ext uri="{FF2B5EF4-FFF2-40B4-BE49-F238E27FC236}">
                <a16:creationId xmlns:a16="http://schemas.microsoft.com/office/drawing/2014/main" id="{217047A0-B2D6-4ABB-A1DD-7043203DA1E7}"/>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progress-Main issues</a:t>
            </a:r>
            <a:endParaRPr lang="zh-CN" altLang="en-US" dirty="0"/>
          </a:p>
        </p:txBody>
      </p:sp>
      <p:sp>
        <p:nvSpPr>
          <p:cNvPr id="4" name="灯片编号占位符 3">
            <a:extLst>
              <a:ext uri="{FF2B5EF4-FFF2-40B4-BE49-F238E27FC236}">
                <a16:creationId xmlns:a16="http://schemas.microsoft.com/office/drawing/2014/main" id="{947617FC-BBBE-4464-9B34-4BE88E5F34F2}"/>
              </a:ext>
            </a:extLst>
          </p:cNvPr>
          <p:cNvSpPr>
            <a:spLocks noGrp="1"/>
          </p:cNvSpPr>
          <p:nvPr>
            <p:ph type="sldNum" sz="quarter" idx="12"/>
          </p:nvPr>
        </p:nvSpPr>
        <p:spPr/>
        <p:txBody>
          <a:bodyPr/>
          <a:lstStyle/>
          <a:p>
            <a:fld id="{F15E9139-A00B-4B2A-98A6-095DC08F1345}" type="slidenum">
              <a:rPr lang="zh-CN" altLang="en-US" smtClean="0"/>
              <a:pPr/>
              <a:t>17</a:t>
            </a:fld>
            <a:endParaRPr lang="zh-CN" altLang="en-US"/>
          </a:p>
        </p:txBody>
      </p:sp>
      <p:pic>
        <p:nvPicPr>
          <p:cNvPr id="5" name="图片 4">
            <a:extLst>
              <a:ext uri="{FF2B5EF4-FFF2-40B4-BE49-F238E27FC236}">
                <a16:creationId xmlns:a16="http://schemas.microsoft.com/office/drawing/2014/main" id="{ABF202C2-A230-46D4-AC10-D16C74A3F350}"/>
              </a:ext>
            </a:extLst>
          </p:cNvPr>
          <p:cNvPicPr>
            <a:picLocks noChangeAspect="1"/>
          </p:cNvPicPr>
          <p:nvPr/>
        </p:nvPicPr>
        <p:blipFill>
          <a:blip r:embed="rId4"/>
          <a:stretch>
            <a:fillRect/>
          </a:stretch>
        </p:blipFill>
        <p:spPr>
          <a:xfrm>
            <a:off x="1159819" y="4509120"/>
            <a:ext cx="3240000" cy="1801513"/>
          </a:xfrm>
          <a:prstGeom prst="rect">
            <a:avLst/>
          </a:prstGeom>
        </p:spPr>
      </p:pic>
      <p:pic>
        <p:nvPicPr>
          <p:cNvPr id="6" name="图片 5">
            <a:extLst>
              <a:ext uri="{FF2B5EF4-FFF2-40B4-BE49-F238E27FC236}">
                <a16:creationId xmlns:a16="http://schemas.microsoft.com/office/drawing/2014/main" id="{CE332EDD-64A0-4853-A16E-A592CE687FEF}"/>
              </a:ext>
            </a:extLst>
          </p:cNvPr>
          <p:cNvPicPr>
            <a:picLocks noChangeAspect="1"/>
          </p:cNvPicPr>
          <p:nvPr/>
        </p:nvPicPr>
        <p:blipFill rotWithShape="1">
          <a:blip r:embed="rId5"/>
          <a:srcRect r="16346"/>
          <a:stretch/>
        </p:blipFill>
        <p:spPr>
          <a:xfrm>
            <a:off x="4836000" y="4740930"/>
            <a:ext cx="2520000" cy="1561123"/>
          </a:xfrm>
          <a:prstGeom prst="rect">
            <a:avLst/>
          </a:prstGeom>
        </p:spPr>
      </p:pic>
      <p:sp>
        <p:nvSpPr>
          <p:cNvPr id="8" name="箭头: 右 7">
            <a:extLst>
              <a:ext uri="{FF2B5EF4-FFF2-40B4-BE49-F238E27FC236}">
                <a16:creationId xmlns:a16="http://schemas.microsoft.com/office/drawing/2014/main" id="{4D72AE12-9314-4A7F-A6BB-E596AAEB154D}"/>
              </a:ext>
            </a:extLst>
          </p:cNvPr>
          <p:cNvSpPr/>
          <p:nvPr/>
        </p:nvSpPr>
        <p:spPr>
          <a:xfrm>
            <a:off x="2635803" y="5424382"/>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0">
            <a:extLst>
              <a:ext uri="{FF2B5EF4-FFF2-40B4-BE49-F238E27FC236}">
                <a16:creationId xmlns:a16="http://schemas.microsoft.com/office/drawing/2014/main" id="{1123A5E5-0906-4914-BFD2-C44B9F76EDD7}"/>
              </a:ext>
            </a:extLst>
          </p:cNvPr>
          <p:cNvSpPr txBox="1"/>
          <p:nvPr/>
        </p:nvSpPr>
        <p:spPr>
          <a:xfrm>
            <a:off x="2635803" y="3030679"/>
            <a:ext cx="3600000" cy="338554"/>
          </a:xfrm>
          <a:prstGeom prst="rect">
            <a:avLst/>
          </a:prstGeom>
          <a:solidFill>
            <a:srgbClr val="FFFFFF"/>
          </a:solidFill>
          <a:ln w="3175"/>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Collimator layout parameters and status</a:t>
            </a:r>
          </a:p>
        </p:txBody>
      </p:sp>
      <p:sp>
        <p:nvSpPr>
          <p:cNvPr id="12" name="文本框 11">
            <a:extLst>
              <a:ext uri="{FF2B5EF4-FFF2-40B4-BE49-F238E27FC236}">
                <a16:creationId xmlns:a16="http://schemas.microsoft.com/office/drawing/2014/main" id="{7D35EC76-98D7-489F-8A5B-3D95374BF919}"/>
              </a:ext>
            </a:extLst>
          </p:cNvPr>
          <p:cNvSpPr txBox="1"/>
          <p:nvPr/>
        </p:nvSpPr>
        <p:spPr>
          <a:xfrm>
            <a:off x="8976320" y="3336954"/>
            <a:ext cx="2155093" cy="338554"/>
          </a:xfrm>
          <a:prstGeom prst="rect">
            <a:avLst/>
          </a:prstGeom>
          <a:solidFill>
            <a:srgbClr val="FFFFFF"/>
          </a:solidFill>
          <a:ln w="3175"/>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Collimators distribution</a:t>
            </a:r>
          </a:p>
        </p:txBody>
      </p:sp>
      <p:sp>
        <p:nvSpPr>
          <p:cNvPr id="13" name="文本框 12">
            <a:extLst>
              <a:ext uri="{FF2B5EF4-FFF2-40B4-BE49-F238E27FC236}">
                <a16:creationId xmlns:a16="http://schemas.microsoft.com/office/drawing/2014/main" id="{4ADED0B2-ECB6-4A52-B092-0907A6462C3C}"/>
              </a:ext>
            </a:extLst>
          </p:cNvPr>
          <p:cNvSpPr txBox="1"/>
          <p:nvPr/>
        </p:nvSpPr>
        <p:spPr>
          <a:xfrm>
            <a:off x="2878193" y="6367497"/>
            <a:ext cx="3600000" cy="338554"/>
          </a:xfrm>
          <a:prstGeom prst="rect">
            <a:avLst/>
          </a:prstGeom>
          <a:solidFill>
            <a:srgbClr val="FFFFFF"/>
          </a:solidFill>
          <a:ln w="3175"/>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Quadrupole cross section optimization</a:t>
            </a:r>
          </a:p>
        </p:txBody>
      </p:sp>
      <p:sp>
        <p:nvSpPr>
          <p:cNvPr id="14" name="文本框 13">
            <a:extLst>
              <a:ext uri="{FF2B5EF4-FFF2-40B4-BE49-F238E27FC236}">
                <a16:creationId xmlns:a16="http://schemas.microsoft.com/office/drawing/2014/main" id="{F91AC455-7D21-4221-B594-CC425DC15877}"/>
              </a:ext>
            </a:extLst>
          </p:cNvPr>
          <p:cNvSpPr txBox="1"/>
          <p:nvPr/>
        </p:nvSpPr>
        <p:spPr>
          <a:xfrm rot="20465292">
            <a:off x="7475270" y="4972779"/>
            <a:ext cx="3816424"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Addressed or solution identified</a:t>
            </a:r>
          </a:p>
        </p:txBody>
      </p:sp>
    </p:spTree>
    <p:extLst>
      <p:ext uri="{BB962C8B-B14F-4D97-AF65-F5344CB8AC3E}">
        <p14:creationId xmlns:p14="http://schemas.microsoft.com/office/powerpoint/2010/main" val="2687852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EC32175-6268-4C21-B447-D7949889999E}"/>
              </a:ext>
            </a:extLst>
          </p:cNvPr>
          <p:cNvSpPr>
            <a:spLocks noGrp="1"/>
          </p:cNvSpPr>
          <p:nvPr>
            <p:ph idx="1"/>
          </p:nvPr>
        </p:nvSpPr>
        <p:spPr>
          <a:xfrm>
            <a:off x="609600" y="1285861"/>
            <a:ext cx="11247040" cy="5429287"/>
          </a:xfrm>
        </p:spPr>
        <p:txBody>
          <a:bodyPr>
            <a:normAutofit/>
          </a:bodyPr>
          <a:lstStyle/>
          <a:p>
            <a:pPr>
              <a:spcAft>
                <a:spcPts val="500"/>
              </a:spcAft>
            </a:pPr>
            <a:r>
              <a:rPr lang="en-US" altLang="zh-CN" sz="2000" dirty="0"/>
              <a:t>6: IP multi-magnets</a:t>
            </a:r>
          </a:p>
          <a:p>
            <a:pPr lvl="1">
              <a:spcAft>
                <a:spcPts val="500"/>
              </a:spcAft>
            </a:pPr>
            <a:r>
              <a:rPr lang="en-US" altLang="zh-CN" sz="1800" dirty="0"/>
              <a:t>Three kinds of </a:t>
            </a:r>
            <a:r>
              <a:rPr lang="en-US" altLang="zh-CN" sz="1800" dirty="0" err="1"/>
              <a:t>sextupole</a:t>
            </a:r>
            <a:r>
              <a:rPr lang="en-US" altLang="zh-CN" sz="1800" dirty="0"/>
              <a:t>-quadrupole combined magnets.</a:t>
            </a:r>
          </a:p>
          <a:p>
            <a:pPr lvl="1">
              <a:spcAft>
                <a:spcPts val="500"/>
              </a:spcAft>
            </a:pPr>
            <a:r>
              <a:rPr lang="en-US" altLang="zh-CN" sz="1800" dirty="0"/>
              <a:t>Through many negotiations on  the space, magnet parameters and materials, </a:t>
            </a:r>
            <a:r>
              <a:rPr lang="en-US" altLang="zh-CN" sz="1800" dirty="0">
                <a:solidFill>
                  <a:srgbClr val="FF0000"/>
                </a:solidFill>
              </a:rPr>
              <a:t>a consensus has been reached out </a:t>
            </a:r>
            <a:r>
              <a:rPr lang="en-US" altLang="zh-CN" sz="1800" dirty="0"/>
              <a:t>and the physics design has been finished.</a:t>
            </a:r>
          </a:p>
          <a:p>
            <a:pPr>
              <a:spcAft>
                <a:spcPts val="500"/>
              </a:spcAft>
            </a:pPr>
            <a:r>
              <a:rPr lang="en-US" altLang="zh-CN" sz="2000" dirty="0"/>
              <a:t>7: IP </a:t>
            </a:r>
            <a:r>
              <a:rPr lang="en-US" altLang="zh-CN" sz="2000" dirty="0" err="1"/>
              <a:t>sextupoles</a:t>
            </a:r>
            <a:endParaRPr lang="en-US" altLang="zh-CN" sz="2000" dirty="0"/>
          </a:p>
          <a:p>
            <a:pPr lvl="1">
              <a:spcBef>
                <a:spcPts val="0"/>
              </a:spcBef>
              <a:spcAft>
                <a:spcPts val="500"/>
              </a:spcAft>
            </a:pPr>
            <a:r>
              <a:rPr lang="en-US" altLang="zh-CN" sz="1800" dirty="0"/>
              <a:t>Two kinds of </a:t>
            </a:r>
            <a:r>
              <a:rPr lang="en-US" altLang="zh-CN" sz="1800" dirty="0" err="1"/>
              <a:t>sextupoles</a:t>
            </a:r>
            <a:r>
              <a:rPr lang="en-US" altLang="zh-CN" sz="1800" dirty="0"/>
              <a:t> are changed to SC magnets, from TDR to EDR, with a quantity of 32.</a:t>
            </a:r>
          </a:p>
          <a:p>
            <a:pPr lvl="1">
              <a:spcBef>
                <a:spcPts val="0"/>
              </a:spcBef>
              <a:spcAft>
                <a:spcPts val="500"/>
              </a:spcAft>
            </a:pPr>
            <a:r>
              <a:rPr lang="en-US" altLang="zh-CN" sz="1800" dirty="0"/>
              <a:t>Preliminary longitudinal layout and cryostat design has been identified.</a:t>
            </a:r>
          </a:p>
          <a:p>
            <a:pPr lvl="1">
              <a:spcAft>
                <a:spcPts val="500"/>
              </a:spcAft>
            </a:pPr>
            <a:endParaRPr lang="en-US" altLang="zh-CN" sz="1800" dirty="0"/>
          </a:p>
        </p:txBody>
      </p:sp>
      <p:sp>
        <p:nvSpPr>
          <p:cNvPr id="4" name="灯片编号占位符 3">
            <a:extLst>
              <a:ext uri="{FF2B5EF4-FFF2-40B4-BE49-F238E27FC236}">
                <a16:creationId xmlns:a16="http://schemas.microsoft.com/office/drawing/2014/main" id="{3A55BD08-0387-4389-BF74-9C5C16224097}"/>
              </a:ext>
            </a:extLst>
          </p:cNvPr>
          <p:cNvSpPr>
            <a:spLocks noGrp="1"/>
          </p:cNvSpPr>
          <p:nvPr>
            <p:ph type="sldNum" sz="quarter" idx="12"/>
          </p:nvPr>
        </p:nvSpPr>
        <p:spPr/>
        <p:txBody>
          <a:bodyPr/>
          <a:lstStyle/>
          <a:p>
            <a:fld id="{F15E9139-A00B-4B2A-98A6-095DC08F1345}" type="slidenum">
              <a:rPr lang="zh-CN" altLang="en-US" smtClean="0"/>
              <a:pPr/>
              <a:t>18</a:t>
            </a:fld>
            <a:endParaRPr lang="zh-CN" altLang="en-US"/>
          </a:p>
        </p:txBody>
      </p:sp>
      <p:sp>
        <p:nvSpPr>
          <p:cNvPr id="10" name="标题 2">
            <a:extLst>
              <a:ext uri="{FF2B5EF4-FFF2-40B4-BE49-F238E27FC236}">
                <a16:creationId xmlns:a16="http://schemas.microsoft.com/office/drawing/2014/main" id="{7B2B5DEC-B764-457D-A131-475C910BFCE6}"/>
              </a:ext>
            </a:extLst>
          </p:cNvPr>
          <p:cNvSpPr>
            <a:spLocks noGrp="1"/>
          </p:cNvSpPr>
          <p:nvPr>
            <p:ph type="title"/>
          </p:nvPr>
        </p:nvSpPr>
        <p:spPr>
          <a:xfrm>
            <a:off x="666712" y="142852"/>
            <a:ext cx="11022662" cy="725470"/>
          </a:xfrm>
        </p:spPr>
        <p:txBody>
          <a:bodyPr>
            <a:normAutofit/>
          </a:bodyPr>
          <a:lstStyle/>
          <a:p>
            <a:r>
              <a:rPr lang="en-US" altLang="zh-CN" dirty="0">
                <a:latin typeface="Arial" panose="020B0604020202020204" pitchFamily="34" charset="0"/>
                <a:cs typeface="Arial" panose="020B0604020202020204" pitchFamily="34" charset="0"/>
              </a:rPr>
              <a:t>CEPC EDR layout progress-</a:t>
            </a:r>
            <a:r>
              <a:rPr lang="en-US" dirty="0">
                <a:latin typeface="Arial" panose="020B0604020202020204" pitchFamily="34" charset="0"/>
                <a:cs typeface="Arial" panose="020B0604020202020204" pitchFamily="34" charset="0"/>
              </a:rPr>
              <a:t>Main issues</a:t>
            </a:r>
            <a:endParaRPr lang="en-US" dirty="0"/>
          </a:p>
        </p:txBody>
      </p:sp>
      <p:pic>
        <p:nvPicPr>
          <p:cNvPr id="3" name="图片 2">
            <a:extLst>
              <a:ext uri="{FF2B5EF4-FFF2-40B4-BE49-F238E27FC236}">
                <a16:creationId xmlns:a16="http://schemas.microsoft.com/office/drawing/2014/main" id="{A6FF5924-7193-463B-865E-75D3FBE8815C}"/>
              </a:ext>
            </a:extLst>
          </p:cNvPr>
          <p:cNvPicPr>
            <a:picLocks noChangeAspect="1"/>
          </p:cNvPicPr>
          <p:nvPr/>
        </p:nvPicPr>
        <p:blipFill>
          <a:blip r:embed="rId2"/>
          <a:stretch>
            <a:fillRect/>
          </a:stretch>
        </p:blipFill>
        <p:spPr>
          <a:xfrm>
            <a:off x="3791744" y="3963951"/>
            <a:ext cx="4320000" cy="2202486"/>
          </a:xfrm>
          <a:prstGeom prst="rect">
            <a:avLst/>
          </a:prstGeom>
        </p:spPr>
      </p:pic>
      <p:sp>
        <p:nvSpPr>
          <p:cNvPr id="5" name="矩形 4">
            <a:extLst>
              <a:ext uri="{FF2B5EF4-FFF2-40B4-BE49-F238E27FC236}">
                <a16:creationId xmlns:a16="http://schemas.microsoft.com/office/drawing/2014/main" id="{BB13693F-F460-4BDE-8B41-6D74BDF53062}"/>
              </a:ext>
            </a:extLst>
          </p:cNvPr>
          <p:cNvSpPr/>
          <p:nvPr/>
        </p:nvSpPr>
        <p:spPr>
          <a:xfrm>
            <a:off x="3935760" y="3999807"/>
            <a:ext cx="3744416" cy="990564"/>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矩形 5">
            <a:extLst>
              <a:ext uri="{FF2B5EF4-FFF2-40B4-BE49-F238E27FC236}">
                <a16:creationId xmlns:a16="http://schemas.microsoft.com/office/drawing/2014/main" id="{F59F8E68-FF8A-4567-BAD5-DD3617F1B320}"/>
              </a:ext>
            </a:extLst>
          </p:cNvPr>
          <p:cNvSpPr/>
          <p:nvPr/>
        </p:nvSpPr>
        <p:spPr>
          <a:xfrm>
            <a:off x="3923259" y="5065194"/>
            <a:ext cx="4116957" cy="1101243"/>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箭头: 下 8">
            <a:extLst>
              <a:ext uri="{FF2B5EF4-FFF2-40B4-BE49-F238E27FC236}">
                <a16:creationId xmlns:a16="http://schemas.microsoft.com/office/drawing/2014/main" id="{037E9857-E5BE-4875-B74A-7A7722BE1513}"/>
              </a:ext>
            </a:extLst>
          </p:cNvPr>
          <p:cNvSpPr/>
          <p:nvPr/>
        </p:nvSpPr>
        <p:spPr>
          <a:xfrm>
            <a:off x="7824192" y="4575871"/>
            <a:ext cx="85800" cy="4893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12">
            <a:extLst>
              <a:ext uri="{FF2B5EF4-FFF2-40B4-BE49-F238E27FC236}">
                <a16:creationId xmlns:a16="http://schemas.microsoft.com/office/drawing/2014/main" id="{8AA7BF53-C70D-4813-970E-75A8841EE7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34" r="6371" b="4244"/>
          <a:stretch/>
        </p:blipFill>
        <p:spPr>
          <a:xfrm>
            <a:off x="9167010" y="3876724"/>
            <a:ext cx="1800000" cy="2432433"/>
          </a:xfrm>
          <a:prstGeom prst="rect">
            <a:avLst/>
          </a:prstGeom>
        </p:spPr>
      </p:pic>
      <p:sp>
        <p:nvSpPr>
          <p:cNvPr id="12" name="文本框 11">
            <a:extLst>
              <a:ext uri="{FF2B5EF4-FFF2-40B4-BE49-F238E27FC236}">
                <a16:creationId xmlns:a16="http://schemas.microsoft.com/office/drawing/2014/main" id="{BF887C49-6B14-4A1B-8DC3-5E3EC6F4C9FD}"/>
              </a:ext>
            </a:extLst>
          </p:cNvPr>
          <p:cNvSpPr txBox="1"/>
          <p:nvPr/>
        </p:nvSpPr>
        <p:spPr>
          <a:xfrm>
            <a:off x="3918488" y="6200177"/>
            <a:ext cx="4275126" cy="338554"/>
          </a:xfrm>
          <a:prstGeom prst="rect">
            <a:avLst/>
          </a:prstGeom>
          <a:noFill/>
        </p:spPr>
        <p:txBody>
          <a:bodyPr wrap="square" rtlCol="0">
            <a:spAutoFit/>
          </a:bodyPr>
          <a:lstStyle/>
          <a:p>
            <a:r>
              <a:rPr lang="en-US" sz="1600" dirty="0"/>
              <a:t>Preliminary longitudinal layout optimization</a:t>
            </a:r>
          </a:p>
        </p:txBody>
      </p:sp>
      <p:sp>
        <p:nvSpPr>
          <p:cNvPr id="16" name="文本框 15">
            <a:extLst>
              <a:ext uri="{FF2B5EF4-FFF2-40B4-BE49-F238E27FC236}">
                <a16:creationId xmlns:a16="http://schemas.microsoft.com/office/drawing/2014/main" id="{6C7F3578-7B4D-43E5-A95C-4A1DF7AD3472}"/>
              </a:ext>
            </a:extLst>
          </p:cNvPr>
          <p:cNvSpPr txBox="1"/>
          <p:nvPr/>
        </p:nvSpPr>
        <p:spPr>
          <a:xfrm>
            <a:off x="9088352" y="6196059"/>
            <a:ext cx="2336400" cy="584775"/>
          </a:xfrm>
          <a:prstGeom prst="rect">
            <a:avLst/>
          </a:prstGeom>
          <a:noFill/>
        </p:spPr>
        <p:txBody>
          <a:bodyPr wrap="square" rtlCol="0">
            <a:spAutoFit/>
          </a:bodyPr>
          <a:lstStyle/>
          <a:p>
            <a:r>
              <a:rPr lang="en-US" sz="1600" dirty="0"/>
              <a:t>Preliminary cryostat design of IP SC </a:t>
            </a:r>
            <a:r>
              <a:rPr lang="en-US" sz="1600" dirty="0" err="1"/>
              <a:t>sextupoles</a:t>
            </a:r>
            <a:endParaRPr lang="en-US" sz="1600" dirty="0"/>
          </a:p>
        </p:txBody>
      </p:sp>
      <p:sp>
        <p:nvSpPr>
          <p:cNvPr id="17" name="文本框 16">
            <a:extLst>
              <a:ext uri="{FF2B5EF4-FFF2-40B4-BE49-F238E27FC236}">
                <a16:creationId xmlns:a16="http://schemas.microsoft.com/office/drawing/2014/main" id="{F94ADAE2-6C8C-433C-B230-9A01B284814F}"/>
              </a:ext>
            </a:extLst>
          </p:cNvPr>
          <p:cNvSpPr txBox="1"/>
          <p:nvPr/>
        </p:nvSpPr>
        <p:spPr>
          <a:xfrm rot="20465292">
            <a:off x="7475270" y="4972779"/>
            <a:ext cx="3816424"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Addressed or solution identified</a:t>
            </a:r>
          </a:p>
        </p:txBody>
      </p:sp>
      <p:pic>
        <p:nvPicPr>
          <p:cNvPr id="7" name="图片 6">
            <a:extLst>
              <a:ext uri="{FF2B5EF4-FFF2-40B4-BE49-F238E27FC236}">
                <a16:creationId xmlns:a16="http://schemas.microsoft.com/office/drawing/2014/main" id="{86C06492-4A6C-4F90-B18A-89BE7748F737}"/>
              </a:ext>
            </a:extLst>
          </p:cNvPr>
          <p:cNvPicPr>
            <a:picLocks noChangeAspect="1"/>
          </p:cNvPicPr>
          <p:nvPr/>
        </p:nvPicPr>
        <p:blipFill>
          <a:blip r:embed="rId4"/>
          <a:stretch>
            <a:fillRect/>
          </a:stretch>
        </p:blipFill>
        <p:spPr>
          <a:xfrm>
            <a:off x="767728" y="3931305"/>
            <a:ext cx="2880000" cy="2055529"/>
          </a:xfrm>
          <a:prstGeom prst="rect">
            <a:avLst/>
          </a:prstGeom>
        </p:spPr>
      </p:pic>
      <p:sp>
        <p:nvSpPr>
          <p:cNvPr id="8" name="文本框 7">
            <a:extLst>
              <a:ext uri="{FF2B5EF4-FFF2-40B4-BE49-F238E27FC236}">
                <a16:creationId xmlns:a16="http://schemas.microsoft.com/office/drawing/2014/main" id="{BE1C0ACC-F9FE-4E7D-94D3-B9017B1EC653}"/>
              </a:ext>
            </a:extLst>
          </p:cNvPr>
          <p:cNvSpPr txBox="1"/>
          <p:nvPr/>
        </p:nvSpPr>
        <p:spPr>
          <a:xfrm>
            <a:off x="609600" y="6166437"/>
            <a:ext cx="2750256" cy="646331"/>
          </a:xfrm>
          <a:prstGeom prst="rect">
            <a:avLst/>
          </a:prstGeom>
          <a:noFill/>
        </p:spPr>
        <p:txBody>
          <a:bodyPr wrap="square" rtlCol="0">
            <a:spAutoFit/>
          </a:bodyPr>
          <a:lstStyle>
            <a:defPPr>
              <a:defRPr lang="zh-CN"/>
            </a:defPPr>
            <a:lvl1pPr>
              <a:defRPr sz="1600"/>
            </a:lvl1pPr>
          </a:lstStyle>
          <a:p>
            <a:r>
              <a:rPr lang="en-US" dirty="0"/>
              <a:t>SA1 </a:t>
            </a:r>
            <a:r>
              <a:rPr lang="en-US" dirty="0" err="1"/>
              <a:t>sextupole</a:t>
            </a:r>
            <a:r>
              <a:rPr lang="en-US" dirty="0"/>
              <a:t>-quadrupole combined magnet</a:t>
            </a:r>
          </a:p>
        </p:txBody>
      </p:sp>
    </p:spTree>
    <p:extLst>
      <p:ext uri="{BB962C8B-B14F-4D97-AF65-F5344CB8AC3E}">
        <p14:creationId xmlns:p14="http://schemas.microsoft.com/office/powerpoint/2010/main" val="490301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BFE377D-57F2-468E-AECC-128F0024D70C}"/>
              </a:ext>
            </a:extLst>
          </p:cNvPr>
          <p:cNvPicPr>
            <a:picLocks noChangeAspect="1"/>
          </p:cNvPicPr>
          <p:nvPr/>
        </p:nvPicPr>
        <p:blipFill>
          <a:blip r:embed="rId2"/>
          <a:stretch>
            <a:fillRect/>
          </a:stretch>
        </p:blipFill>
        <p:spPr>
          <a:xfrm rot="16200000">
            <a:off x="7058796" y="890818"/>
            <a:ext cx="4320000" cy="4949448"/>
          </a:xfrm>
          <a:prstGeom prst="rect">
            <a:avLst/>
          </a:prstGeom>
        </p:spPr>
      </p:pic>
      <p:sp>
        <p:nvSpPr>
          <p:cNvPr id="2" name="内容占位符 1">
            <a:extLst>
              <a:ext uri="{FF2B5EF4-FFF2-40B4-BE49-F238E27FC236}">
                <a16:creationId xmlns:a16="http://schemas.microsoft.com/office/drawing/2014/main" id="{9C67B3F6-184A-4FE3-BC44-0EBC05042BC2}"/>
              </a:ext>
            </a:extLst>
          </p:cNvPr>
          <p:cNvSpPr>
            <a:spLocks noGrp="1"/>
          </p:cNvSpPr>
          <p:nvPr>
            <p:ph idx="1"/>
          </p:nvPr>
        </p:nvSpPr>
        <p:spPr>
          <a:xfrm>
            <a:off x="609600" y="1285861"/>
            <a:ext cx="5774432" cy="4159363"/>
          </a:xfrm>
        </p:spPr>
        <p:txBody>
          <a:bodyPr>
            <a:normAutofit/>
          </a:bodyPr>
          <a:lstStyle/>
          <a:p>
            <a:pPr>
              <a:spcAft>
                <a:spcPts val="0"/>
              </a:spcAft>
            </a:pPr>
            <a:r>
              <a:rPr lang="en-US" altLang="zh-CN" sz="2000" dirty="0"/>
              <a:t>8: Space arrangement at RF section, 3 beam lines. </a:t>
            </a:r>
          </a:p>
          <a:p>
            <a:pPr lvl="1">
              <a:spcBef>
                <a:spcPts val="0"/>
              </a:spcBef>
            </a:pPr>
            <a:r>
              <a:rPr lang="en-US" altLang="zh-CN" sz="1800" dirty="0"/>
              <a:t>Through many negotiations on the </a:t>
            </a:r>
            <a:r>
              <a:rPr lang="en-US" altLang="zh-CN" sz="1800" dirty="0">
                <a:solidFill>
                  <a:srgbClr val="FF0000"/>
                </a:solidFill>
              </a:rPr>
              <a:t>RF update strategies, space, magnet parameters, </a:t>
            </a:r>
            <a:r>
              <a:rPr lang="en-US" altLang="zh-CN" sz="1800" dirty="0"/>
              <a:t>the 1</a:t>
            </a:r>
            <a:r>
              <a:rPr lang="en-US" altLang="zh-CN" sz="1800" baseline="30000" dirty="0"/>
              <a:t>st</a:t>
            </a:r>
            <a:r>
              <a:rPr lang="en-US" altLang="zh-CN" sz="1800" dirty="0"/>
              <a:t> version of survey for RF beamline and bypass survey has been finished. The magnet design and layout is on going.</a:t>
            </a:r>
          </a:p>
          <a:p>
            <a:pPr lvl="1">
              <a:spcBef>
                <a:spcPts val="0"/>
              </a:spcBef>
            </a:pPr>
            <a:r>
              <a:rPr lang="en-US" altLang="zh-CN" sz="1800" dirty="0"/>
              <a:t>The bypass design of the Booster has been discussed recently and added to our work list.</a:t>
            </a:r>
          </a:p>
          <a:p>
            <a:pPr marL="457200" lvl="1" indent="0">
              <a:spcBef>
                <a:spcPts val="0"/>
              </a:spcBef>
              <a:buNone/>
            </a:pPr>
            <a:endParaRPr lang="en-US" altLang="zh-CN" sz="1800" dirty="0"/>
          </a:p>
        </p:txBody>
      </p:sp>
      <p:sp>
        <p:nvSpPr>
          <p:cNvPr id="3" name="标题 2">
            <a:extLst>
              <a:ext uri="{FF2B5EF4-FFF2-40B4-BE49-F238E27FC236}">
                <a16:creationId xmlns:a16="http://schemas.microsoft.com/office/drawing/2014/main" id="{217047A0-B2D6-4ABB-A1DD-7043203DA1E7}"/>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progress-Main issues</a:t>
            </a:r>
            <a:endParaRPr lang="zh-CN" altLang="en-US" dirty="0"/>
          </a:p>
        </p:txBody>
      </p:sp>
      <p:sp>
        <p:nvSpPr>
          <p:cNvPr id="4" name="灯片编号占位符 3">
            <a:extLst>
              <a:ext uri="{FF2B5EF4-FFF2-40B4-BE49-F238E27FC236}">
                <a16:creationId xmlns:a16="http://schemas.microsoft.com/office/drawing/2014/main" id="{947617FC-BBBE-4464-9B34-4BE88E5F34F2}"/>
              </a:ext>
            </a:extLst>
          </p:cNvPr>
          <p:cNvSpPr>
            <a:spLocks noGrp="1"/>
          </p:cNvSpPr>
          <p:nvPr>
            <p:ph type="sldNum" sz="quarter" idx="12"/>
          </p:nvPr>
        </p:nvSpPr>
        <p:spPr/>
        <p:txBody>
          <a:bodyPr/>
          <a:lstStyle/>
          <a:p>
            <a:fld id="{F15E9139-A00B-4B2A-98A6-095DC08F1345}" type="slidenum">
              <a:rPr lang="zh-CN" altLang="en-US" smtClean="0"/>
              <a:pPr/>
              <a:t>19</a:t>
            </a:fld>
            <a:endParaRPr lang="zh-CN" altLang="en-US" dirty="0"/>
          </a:p>
        </p:txBody>
      </p:sp>
      <p:sp>
        <p:nvSpPr>
          <p:cNvPr id="10" name="文本框 9">
            <a:extLst>
              <a:ext uri="{FF2B5EF4-FFF2-40B4-BE49-F238E27FC236}">
                <a16:creationId xmlns:a16="http://schemas.microsoft.com/office/drawing/2014/main" id="{0C9A008F-0970-4B17-9161-2CEA11D7B8E3}"/>
              </a:ext>
            </a:extLst>
          </p:cNvPr>
          <p:cNvSpPr txBox="1"/>
          <p:nvPr/>
        </p:nvSpPr>
        <p:spPr>
          <a:xfrm rot="20465292">
            <a:off x="8261450" y="4231847"/>
            <a:ext cx="2209308"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Under negotiation </a:t>
            </a:r>
          </a:p>
        </p:txBody>
      </p:sp>
    </p:spTree>
    <p:extLst>
      <p:ext uri="{BB962C8B-B14F-4D97-AF65-F5344CB8AC3E}">
        <p14:creationId xmlns:p14="http://schemas.microsoft.com/office/powerpoint/2010/main" val="2240414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335360" y="1412776"/>
            <a:ext cx="1057857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IARC recommendations and replies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CEPC EDR survey</a:t>
            </a:r>
            <a:r>
              <a:rPr lang="zh-CN" altLang="en-US" b="1" dirty="0">
                <a:latin typeface="Arial" panose="020B0604020202020204" pitchFamily="34" charset="0"/>
                <a:ea typeface="微软雅黑" panose="020B0503020204020204" pitchFamily="34" charset="-122"/>
                <a:cs typeface="Arial" panose="020B0604020202020204" pitchFamily="34" charset="0"/>
              </a:rPr>
              <a:t> </a:t>
            </a:r>
            <a:r>
              <a:rPr lang="en-US" altLang="zh-CN" b="1" dirty="0">
                <a:latin typeface="Arial" panose="020B0604020202020204" pitchFamily="34" charset="0"/>
                <a:ea typeface="微软雅黑" panose="020B0503020204020204" pitchFamily="34" charset="-122"/>
                <a:cs typeface="Arial" panose="020B0604020202020204" pitchFamily="34" charset="0"/>
              </a:rPr>
              <a:t>and</a:t>
            </a:r>
            <a:r>
              <a:rPr lang="zh-CN" altLang="en-US" b="1" dirty="0">
                <a:latin typeface="Arial" panose="020B0604020202020204" pitchFamily="34" charset="0"/>
                <a:ea typeface="微软雅黑" panose="020B0503020204020204" pitchFamily="34" charset="-122"/>
                <a:cs typeface="Arial" panose="020B0604020202020204" pitchFamily="34" charset="0"/>
              </a:rPr>
              <a:t> </a:t>
            </a:r>
            <a:r>
              <a:rPr lang="en-US" altLang="zh-CN" b="1" dirty="0">
                <a:latin typeface="Arial" panose="020B0604020202020204" pitchFamily="34" charset="0"/>
                <a:ea typeface="微软雅黑" panose="020B0503020204020204" pitchFamily="34" charset="-122"/>
                <a:cs typeface="Arial" panose="020B0604020202020204" pitchFamily="34" charset="0"/>
              </a:rPr>
              <a:t>layout </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MDI mechanics progress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Tunnel mockup progress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Vibration test scheme</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4116357414"/>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BC8481D-454F-42AB-B4BD-E985FB32B430}"/>
              </a:ext>
            </a:extLst>
          </p:cNvPr>
          <p:cNvSpPr>
            <a:spLocks noGrp="1"/>
          </p:cNvSpPr>
          <p:nvPr>
            <p:ph idx="1"/>
          </p:nvPr>
        </p:nvSpPr>
        <p:spPr/>
        <p:txBody>
          <a:bodyPr/>
          <a:lstStyle/>
          <a:p>
            <a:pPr>
              <a:spcAft>
                <a:spcPts val="500"/>
              </a:spcAft>
            </a:pPr>
            <a:r>
              <a:rPr lang="en-US" altLang="zh-CN" sz="2000" dirty="0"/>
              <a:t>9: Spatial interference issues within 1.5 km of IP</a:t>
            </a:r>
          </a:p>
          <a:p>
            <a:pPr lvl="1">
              <a:spcAft>
                <a:spcPts val="500"/>
              </a:spcAft>
            </a:pPr>
            <a:r>
              <a:rPr lang="en-US" altLang="zh-CN" sz="1800" dirty="0">
                <a:solidFill>
                  <a:srgbClr val="FF0000"/>
                </a:solidFill>
              </a:rPr>
              <a:t>Spatial interference </a:t>
            </a:r>
            <a:r>
              <a:rPr lang="en-US" altLang="zh-CN" sz="1800" dirty="0"/>
              <a:t>resolution has been carried out with optimizations of magnet dimensions, accelerator physics, and magnet parameters. </a:t>
            </a:r>
          </a:p>
          <a:p>
            <a:pPr lvl="1">
              <a:spcAft>
                <a:spcPts val="500"/>
              </a:spcAft>
            </a:pPr>
            <a:r>
              <a:rPr lang="en-US" altLang="zh-CN" sz="1800" dirty="0"/>
              <a:t>Several iterations have been conducted, but a finalized issue-free version hasn’t yet been achieved.</a:t>
            </a:r>
          </a:p>
          <a:p>
            <a:r>
              <a:rPr lang="en-US" sz="2000" dirty="0"/>
              <a:t>10: Radiation simulation and shielding design</a:t>
            </a:r>
          </a:p>
          <a:p>
            <a:pPr lvl="1"/>
            <a:r>
              <a:rPr lang="en-US" sz="1800" dirty="0"/>
              <a:t>About 2.5 cm Lead within magnet coils at arc section.</a:t>
            </a:r>
          </a:p>
          <a:p>
            <a:pPr lvl="1"/>
            <a:r>
              <a:rPr lang="en-US" sz="1800" dirty="0"/>
              <a:t>Radiation should also be considered near IP. Be added to the IP layout design recently. The key focuses are the superconducting </a:t>
            </a:r>
            <a:r>
              <a:rPr lang="en-US" sz="1800" dirty="0" err="1"/>
              <a:t>sextupoles</a:t>
            </a:r>
            <a:r>
              <a:rPr lang="en-US" sz="1800" dirty="0"/>
              <a:t> and the final focus magnets.</a:t>
            </a:r>
          </a:p>
          <a:p>
            <a:pPr lvl="1"/>
            <a:r>
              <a:rPr lang="en-US" sz="1800" dirty="0"/>
              <a:t>Simulation includes the </a:t>
            </a:r>
            <a:r>
              <a:rPr lang="en-US" sz="1800" dirty="0">
                <a:solidFill>
                  <a:srgbClr val="FF0000"/>
                </a:solidFill>
              </a:rPr>
              <a:t>dose and the energy deposition</a:t>
            </a:r>
            <a:r>
              <a:rPr lang="en-US" sz="1800" dirty="0"/>
              <a:t>, especially the deposition to the cryostats.</a:t>
            </a:r>
          </a:p>
          <a:p>
            <a:pPr lvl="1"/>
            <a:endParaRPr lang="en-US" sz="1800" dirty="0"/>
          </a:p>
        </p:txBody>
      </p:sp>
      <p:sp>
        <p:nvSpPr>
          <p:cNvPr id="3" name="标题 2">
            <a:extLst>
              <a:ext uri="{FF2B5EF4-FFF2-40B4-BE49-F238E27FC236}">
                <a16:creationId xmlns:a16="http://schemas.microsoft.com/office/drawing/2014/main" id="{F80F8D37-827F-460C-96AB-A1A5712E63EA}"/>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a:t>
            </a:r>
            <a:r>
              <a:rPr lang="en-US" dirty="0">
                <a:latin typeface="Arial" panose="020B0604020202020204" pitchFamily="34" charset="0"/>
                <a:cs typeface="Arial" panose="020B0604020202020204" pitchFamily="34" charset="0"/>
              </a:rPr>
              <a:t>Main issues</a:t>
            </a:r>
            <a:endParaRPr lang="en-US" dirty="0"/>
          </a:p>
        </p:txBody>
      </p:sp>
      <p:sp>
        <p:nvSpPr>
          <p:cNvPr id="4" name="灯片编号占位符 3">
            <a:extLst>
              <a:ext uri="{FF2B5EF4-FFF2-40B4-BE49-F238E27FC236}">
                <a16:creationId xmlns:a16="http://schemas.microsoft.com/office/drawing/2014/main" id="{D2F95446-9DF8-4390-8360-1E5A34A9B0CB}"/>
              </a:ext>
            </a:extLst>
          </p:cNvPr>
          <p:cNvSpPr>
            <a:spLocks noGrp="1"/>
          </p:cNvSpPr>
          <p:nvPr>
            <p:ph type="sldNum" sz="quarter" idx="12"/>
          </p:nvPr>
        </p:nvSpPr>
        <p:spPr/>
        <p:txBody>
          <a:bodyPr/>
          <a:lstStyle/>
          <a:p>
            <a:fld id="{F15E9139-A00B-4B2A-98A6-095DC08F1345}" type="slidenum">
              <a:rPr lang="zh-CN" altLang="en-US" smtClean="0"/>
              <a:pPr/>
              <a:t>20</a:t>
            </a:fld>
            <a:endParaRPr lang="zh-CN" altLang="en-US"/>
          </a:p>
        </p:txBody>
      </p:sp>
      <p:pic>
        <p:nvPicPr>
          <p:cNvPr id="5" name="图片 4">
            <a:extLst>
              <a:ext uri="{FF2B5EF4-FFF2-40B4-BE49-F238E27FC236}">
                <a16:creationId xmlns:a16="http://schemas.microsoft.com/office/drawing/2014/main" id="{8E628E7F-FCB2-428A-AFEA-49CD112EED4C}"/>
              </a:ext>
            </a:extLst>
          </p:cNvPr>
          <p:cNvPicPr>
            <a:picLocks noChangeAspect="1"/>
          </p:cNvPicPr>
          <p:nvPr/>
        </p:nvPicPr>
        <p:blipFill>
          <a:blip r:embed="rId2"/>
          <a:stretch>
            <a:fillRect/>
          </a:stretch>
        </p:blipFill>
        <p:spPr>
          <a:xfrm>
            <a:off x="1235761" y="4767713"/>
            <a:ext cx="5400000" cy="1771200"/>
          </a:xfrm>
          <a:prstGeom prst="rect">
            <a:avLst/>
          </a:prstGeom>
        </p:spPr>
      </p:pic>
      <p:sp>
        <p:nvSpPr>
          <p:cNvPr id="6" name="文本框 5">
            <a:extLst>
              <a:ext uri="{FF2B5EF4-FFF2-40B4-BE49-F238E27FC236}">
                <a16:creationId xmlns:a16="http://schemas.microsoft.com/office/drawing/2014/main" id="{4DCCF6F0-26AB-40FD-99C3-E7FD53FDCDDC}"/>
              </a:ext>
            </a:extLst>
          </p:cNvPr>
          <p:cNvSpPr txBox="1"/>
          <p:nvPr/>
        </p:nvSpPr>
        <p:spPr>
          <a:xfrm>
            <a:off x="6727969" y="4796564"/>
            <a:ext cx="2844800" cy="1200329"/>
          </a:xfrm>
          <a:prstGeom prst="rect">
            <a:avLst/>
          </a:prstGeom>
          <a:noFill/>
        </p:spPr>
        <p:txBody>
          <a:bodyPr wrap="square" rtlCol="0">
            <a:spAutoFit/>
          </a:bodyPr>
          <a:lstStyle/>
          <a:p>
            <a:r>
              <a:rPr lang="en-US" dirty="0"/>
              <a:t>Preliminary calculations for the SC </a:t>
            </a:r>
            <a:r>
              <a:rPr lang="en-US" dirty="0" err="1"/>
              <a:t>sextupoles</a:t>
            </a:r>
            <a:r>
              <a:rPr lang="en-US" dirty="0"/>
              <a:t>, the values are not yes available for reference.</a:t>
            </a:r>
          </a:p>
        </p:txBody>
      </p:sp>
      <p:sp>
        <p:nvSpPr>
          <p:cNvPr id="7" name="文本框 6">
            <a:extLst>
              <a:ext uri="{FF2B5EF4-FFF2-40B4-BE49-F238E27FC236}">
                <a16:creationId xmlns:a16="http://schemas.microsoft.com/office/drawing/2014/main" id="{70C4DEA9-31A4-4EFD-BCC0-B2DB5EF02415}"/>
              </a:ext>
            </a:extLst>
          </p:cNvPr>
          <p:cNvSpPr txBox="1"/>
          <p:nvPr/>
        </p:nvSpPr>
        <p:spPr>
          <a:xfrm rot="20465292">
            <a:off x="9562488" y="4994397"/>
            <a:ext cx="2209308"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Under negotiation </a:t>
            </a:r>
          </a:p>
        </p:txBody>
      </p:sp>
    </p:spTree>
    <p:extLst>
      <p:ext uri="{BB962C8B-B14F-4D97-AF65-F5344CB8AC3E}">
        <p14:creationId xmlns:p14="http://schemas.microsoft.com/office/powerpoint/2010/main" val="2598209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7038FA6-B70E-4EF2-A97D-54DA5E2AFF4C}"/>
              </a:ext>
            </a:extLst>
          </p:cNvPr>
          <p:cNvSpPr>
            <a:spLocks noGrp="1"/>
          </p:cNvSpPr>
          <p:nvPr>
            <p:ph idx="1"/>
          </p:nvPr>
        </p:nvSpPr>
        <p:spPr>
          <a:xfrm>
            <a:off x="609599" y="1285861"/>
            <a:ext cx="6256989" cy="5383497"/>
          </a:xfrm>
        </p:spPr>
        <p:txBody>
          <a:bodyPr>
            <a:normAutofit/>
          </a:bodyPr>
          <a:lstStyle/>
          <a:p>
            <a:pPr>
              <a:lnSpc>
                <a:spcPct val="100000"/>
              </a:lnSpc>
              <a:spcAft>
                <a:spcPts val="500"/>
              </a:spcAft>
            </a:pPr>
            <a:r>
              <a:rPr lang="en-US" sz="2000" dirty="0"/>
              <a:t>2D and 3D layouts of CEPC are being built </a:t>
            </a:r>
            <a:r>
              <a:rPr lang="en-US" sz="2000" dirty="0">
                <a:solidFill>
                  <a:srgbClr val="FF0000"/>
                </a:solidFill>
              </a:rPr>
              <a:t>synchronized</a:t>
            </a:r>
            <a:r>
              <a:rPr lang="en-US" sz="2000" dirty="0"/>
              <a:t>. </a:t>
            </a:r>
          </a:p>
          <a:p>
            <a:pPr lvl="1">
              <a:spcAft>
                <a:spcPts val="500"/>
              </a:spcAft>
            </a:pPr>
            <a:r>
              <a:rPr lang="en-US" sz="1800" dirty="0"/>
              <a:t>Less workloads</a:t>
            </a:r>
          </a:p>
          <a:p>
            <a:pPr lvl="1">
              <a:spcAft>
                <a:spcPts val="500"/>
              </a:spcAft>
            </a:pPr>
            <a:r>
              <a:rPr lang="en-US" sz="1800" dirty="0"/>
              <a:t>The 2D and 3D layouts are interconnected, reducing the possibility of inconsistencies between them.</a:t>
            </a:r>
          </a:p>
          <a:p>
            <a:pPr>
              <a:lnSpc>
                <a:spcPct val="100000"/>
              </a:lnSpc>
              <a:spcAft>
                <a:spcPts val="500"/>
              </a:spcAft>
            </a:pPr>
            <a:r>
              <a:rPr lang="en-US" sz="2000" dirty="0"/>
              <a:t>After numerous iterations of collider layout demo, we have essentially get the design process. </a:t>
            </a:r>
          </a:p>
          <a:p>
            <a:pPr>
              <a:lnSpc>
                <a:spcPct val="100000"/>
              </a:lnSpc>
              <a:spcAft>
                <a:spcPts val="500"/>
              </a:spcAft>
            </a:pPr>
            <a:r>
              <a:rPr lang="en-US" sz="2000" dirty="0">
                <a:solidFill>
                  <a:srgbClr val="FF0000"/>
                </a:solidFill>
              </a:rPr>
              <a:t>Computer lag </a:t>
            </a:r>
            <a:r>
              <a:rPr lang="en-US" sz="2000" dirty="0"/>
              <a:t>reduces work efficiency, as the layout is too big for such a huge project! </a:t>
            </a:r>
          </a:p>
          <a:p>
            <a:pPr lvl="1">
              <a:spcAft>
                <a:spcPts val="500"/>
              </a:spcAft>
            </a:pPr>
            <a:r>
              <a:rPr lang="en-US" sz="1800" dirty="0"/>
              <a:t>Discuss with Autodesk and </a:t>
            </a:r>
            <a:r>
              <a:rPr lang="en-US" sz="1800" dirty="0" err="1"/>
              <a:t>Huadongyuan</a:t>
            </a:r>
            <a:r>
              <a:rPr lang="en-US" sz="1800" dirty="0"/>
              <a:t>. Some suggestions like </a:t>
            </a:r>
            <a:r>
              <a:rPr lang="en-US" sz="1800" dirty="0">
                <a:solidFill>
                  <a:srgbClr val="FF0000"/>
                </a:solidFill>
              </a:rPr>
              <a:t>BIM</a:t>
            </a:r>
            <a:r>
              <a:rPr lang="en-US" sz="1800" dirty="0"/>
              <a:t> (Building Information Modeling), </a:t>
            </a:r>
            <a:r>
              <a:rPr lang="en-US" sz="1800" dirty="0">
                <a:solidFill>
                  <a:srgbClr val="FF0000"/>
                </a:solidFill>
              </a:rPr>
              <a:t>Navisworks</a:t>
            </a:r>
            <a:r>
              <a:rPr lang="en-US" sz="1800" dirty="0"/>
              <a:t>, and </a:t>
            </a:r>
            <a:r>
              <a:rPr lang="en-US" sz="1800" dirty="0">
                <a:solidFill>
                  <a:srgbClr val="FF0000"/>
                </a:solidFill>
              </a:rPr>
              <a:t>external interfaces </a:t>
            </a:r>
            <a:r>
              <a:rPr lang="en-US" sz="1800" dirty="0"/>
              <a:t>are considered as candidate methods. </a:t>
            </a:r>
          </a:p>
          <a:p>
            <a:pPr lvl="1">
              <a:spcAft>
                <a:spcPts val="500"/>
              </a:spcAft>
            </a:pPr>
            <a:r>
              <a:rPr lang="en-US" sz="1800" dirty="0"/>
              <a:t>Better workstations.</a:t>
            </a:r>
          </a:p>
          <a:p>
            <a:pPr lvl="1">
              <a:spcAft>
                <a:spcPts val="500"/>
              </a:spcAft>
            </a:pPr>
            <a:r>
              <a:rPr lang="en-US" sz="1800" dirty="0">
                <a:solidFill>
                  <a:srgbClr val="FF0000"/>
                </a:solidFill>
              </a:rPr>
              <a:t>Sub-layouts</a:t>
            </a:r>
          </a:p>
          <a:p>
            <a:pPr>
              <a:lnSpc>
                <a:spcPct val="100000"/>
              </a:lnSpc>
              <a:spcAft>
                <a:spcPts val="500"/>
              </a:spcAft>
            </a:pPr>
            <a:endParaRPr lang="en-US" dirty="0"/>
          </a:p>
        </p:txBody>
      </p:sp>
      <p:sp>
        <p:nvSpPr>
          <p:cNvPr id="3" name="标题 2">
            <a:extLst>
              <a:ext uri="{FF2B5EF4-FFF2-40B4-BE49-F238E27FC236}">
                <a16:creationId xmlns:a16="http://schemas.microsoft.com/office/drawing/2014/main" id="{5DB17128-9D1C-4419-8A97-94B9180920A8}"/>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progress-Integration method</a:t>
            </a:r>
            <a:endParaRPr lang="en-US" dirty="0"/>
          </a:p>
        </p:txBody>
      </p:sp>
      <p:sp>
        <p:nvSpPr>
          <p:cNvPr id="4" name="灯片编号占位符 3">
            <a:extLst>
              <a:ext uri="{FF2B5EF4-FFF2-40B4-BE49-F238E27FC236}">
                <a16:creationId xmlns:a16="http://schemas.microsoft.com/office/drawing/2014/main" id="{B2151193-938B-4C29-B5DC-9CFB3ED050C7}"/>
              </a:ext>
            </a:extLst>
          </p:cNvPr>
          <p:cNvSpPr>
            <a:spLocks noGrp="1"/>
          </p:cNvSpPr>
          <p:nvPr>
            <p:ph type="sldNum" sz="quarter" idx="12"/>
          </p:nvPr>
        </p:nvSpPr>
        <p:spPr/>
        <p:txBody>
          <a:bodyPr/>
          <a:lstStyle/>
          <a:p>
            <a:fld id="{F15E9139-A00B-4B2A-98A6-095DC08F1345}" type="slidenum">
              <a:rPr lang="zh-CN" altLang="en-US" smtClean="0"/>
              <a:pPr/>
              <a:t>21</a:t>
            </a:fld>
            <a:endParaRPr lang="zh-CN" altLang="en-US"/>
          </a:p>
        </p:txBody>
      </p:sp>
      <p:grpSp>
        <p:nvGrpSpPr>
          <p:cNvPr id="76" name="组合 75">
            <a:extLst>
              <a:ext uri="{FF2B5EF4-FFF2-40B4-BE49-F238E27FC236}">
                <a16:creationId xmlns:a16="http://schemas.microsoft.com/office/drawing/2014/main" id="{F1940847-23EF-4D36-8E51-7A2B5B795A26}"/>
              </a:ext>
            </a:extLst>
          </p:cNvPr>
          <p:cNvGrpSpPr/>
          <p:nvPr/>
        </p:nvGrpSpPr>
        <p:grpSpPr>
          <a:xfrm>
            <a:off x="6960096" y="1268760"/>
            <a:ext cx="4985036" cy="4651859"/>
            <a:chOff x="6960096" y="1816343"/>
            <a:chExt cx="4985036" cy="4651859"/>
          </a:xfrm>
        </p:grpSpPr>
        <p:sp>
          <p:nvSpPr>
            <p:cNvPr id="5" name="矩形 4">
              <a:extLst>
                <a:ext uri="{FF2B5EF4-FFF2-40B4-BE49-F238E27FC236}">
                  <a16:creationId xmlns:a16="http://schemas.microsoft.com/office/drawing/2014/main" id="{84A340B6-1AEB-4C09-8BF8-63654E8CE453}"/>
                </a:ext>
              </a:extLst>
            </p:cNvPr>
            <p:cNvSpPr/>
            <p:nvPr/>
          </p:nvSpPr>
          <p:spPr>
            <a:xfrm>
              <a:off x="7767678" y="1816343"/>
              <a:ext cx="3672408" cy="50405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Preliminary survey and magnet design</a:t>
              </a:r>
            </a:p>
          </p:txBody>
        </p:sp>
        <p:sp>
          <p:nvSpPr>
            <p:cNvPr id="6" name="矩形 5">
              <a:extLst>
                <a:ext uri="{FF2B5EF4-FFF2-40B4-BE49-F238E27FC236}">
                  <a16:creationId xmlns:a16="http://schemas.microsoft.com/office/drawing/2014/main" id="{6491539F-FDCF-47EC-9396-696BFFE4EF96}"/>
                </a:ext>
              </a:extLst>
            </p:cNvPr>
            <p:cNvSpPr/>
            <p:nvPr/>
          </p:nvSpPr>
          <p:spPr>
            <a:xfrm>
              <a:off x="7767678" y="2699342"/>
              <a:ext cx="3672408" cy="50405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Preliminary 2D layout and vacuum segmentation</a:t>
              </a:r>
            </a:p>
          </p:txBody>
        </p:sp>
        <p:sp>
          <p:nvSpPr>
            <p:cNvPr id="7" name="矩形 6">
              <a:extLst>
                <a:ext uri="{FF2B5EF4-FFF2-40B4-BE49-F238E27FC236}">
                  <a16:creationId xmlns:a16="http://schemas.microsoft.com/office/drawing/2014/main" id="{76D65647-6676-4B96-84B9-8C6939ED217F}"/>
                </a:ext>
              </a:extLst>
            </p:cNvPr>
            <p:cNvSpPr/>
            <p:nvPr/>
          </p:nvSpPr>
          <p:spPr>
            <a:xfrm>
              <a:off x="7767678" y="3565459"/>
              <a:ext cx="1440160" cy="50405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Detailed survey design</a:t>
              </a:r>
            </a:p>
          </p:txBody>
        </p:sp>
        <p:cxnSp>
          <p:nvCxnSpPr>
            <p:cNvPr id="9" name="直接连接符 8">
              <a:extLst>
                <a:ext uri="{FF2B5EF4-FFF2-40B4-BE49-F238E27FC236}">
                  <a16:creationId xmlns:a16="http://schemas.microsoft.com/office/drawing/2014/main" id="{6E4BB359-F58A-4797-8DC0-0F984EC093DE}"/>
                </a:ext>
              </a:extLst>
            </p:cNvPr>
            <p:cNvCxnSpPr>
              <a:stCxn id="6" idx="3"/>
            </p:cNvCxnSpPr>
            <p:nvPr/>
          </p:nvCxnSpPr>
          <p:spPr>
            <a:xfrm>
              <a:off x="11440086" y="2951370"/>
              <a:ext cx="43204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97AE603-FA46-4041-A09C-15F7D8C5BA48}"/>
                </a:ext>
              </a:extLst>
            </p:cNvPr>
            <p:cNvCxnSpPr/>
            <p:nvPr/>
          </p:nvCxnSpPr>
          <p:spPr>
            <a:xfrm flipV="1">
              <a:off x="11872134" y="2068371"/>
              <a:ext cx="0" cy="8829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CC719F5E-EF8F-48C7-8B1F-69EEA2A2B22B}"/>
                </a:ext>
              </a:extLst>
            </p:cNvPr>
            <p:cNvCxnSpPr>
              <a:endCxn id="5" idx="3"/>
            </p:cNvCxnSpPr>
            <p:nvPr/>
          </p:nvCxnSpPr>
          <p:spPr>
            <a:xfrm flipH="1">
              <a:off x="11440086" y="2068371"/>
              <a:ext cx="43204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E29AFC04-C54C-4027-B8B2-5AC90ABBAD2C}"/>
                </a:ext>
              </a:extLst>
            </p:cNvPr>
            <p:cNvSpPr/>
            <p:nvPr/>
          </p:nvSpPr>
          <p:spPr>
            <a:xfrm>
              <a:off x="7767678" y="4475743"/>
              <a:ext cx="1440160" cy="50405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solidFill>
                    <a:schemeClr val="accent6">
                      <a:lumMod val="75000"/>
                    </a:schemeClr>
                  </a:solidFill>
                  <a:latin typeface="Arial" panose="020B0604020202020204" pitchFamily="34" charset="0"/>
                  <a:cs typeface="Arial" panose="020B0604020202020204" pitchFamily="34" charset="0"/>
                </a:rPr>
                <a:t>Detailed 2D layout design</a:t>
              </a:r>
            </a:p>
          </p:txBody>
        </p:sp>
        <p:cxnSp>
          <p:nvCxnSpPr>
            <p:cNvPr id="17" name="直接箭头连接符 16">
              <a:extLst>
                <a:ext uri="{FF2B5EF4-FFF2-40B4-BE49-F238E27FC236}">
                  <a16:creationId xmlns:a16="http://schemas.microsoft.com/office/drawing/2014/main" id="{A6113566-1E0C-4B76-95C0-27248BFEB9DA}"/>
                </a:ext>
              </a:extLst>
            </p:cNvPr>
            <p:cNvCxnSpPr>
              <a:stCxn id="5" idx="2"/>
              <a:endCxn id="6" idx="0"/>
            </p:cNvCxnSpPr>
            <p:nvPr/>
          </p:nvCxnSpPr>
          <p:spPr>
            <a:xfrm>
              <a:off x="9603882" y="2320399"/>
              <a:ext cx="0" cy="37894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BC33823E-C0F9-4E4C-95DB-1AF5BEF36AEA}"/>
                </a:ext>
              </a:extLst>
            </p:cNvPr>
            <p:cNvCxnSpPr>
              <a:stCxn id="6" idx="2"/>
              <a:endCxn id="7" idx="0"/>
            </p:cNvCxnSpPr>
            <p:nvPr/>
          </p:nvCxnSpPr>
          <p:spPr>
            <a:xfrm flipH="1">
              <a:off x="8487758" y="3203398"/>
              <a:ext cx="1116124" cy="36206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988CD2AA-81F9-4B15-B3E7-964A1EDD6F27}"/>
                </a:ext>
              </a:extLst>
            </p:cNvPr>
            <p:cNvCxnSpPr>
              <a:stCxn id="7" idx="2"/>
              <a:endCxn id="15" idx="0"/>
            </p:cNvCxnSpPr>
            <p:nvPr/>
          </p:nvCxnSpPr>
          <p:spPr>
            <a:xfrm>
              <a:off x="8487758" y="4069515"/>
              <a:ext cx="0" cy="40622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9F9B675A-5FCB-44E1-808E-226E2D45E95D}"/>
                </a:ext>
              </a:extLst>
            </p:cNvPr>
            <p:cNvSpPr/>
            <p:nvPr/>
          </p:nvSpPr>
          <p:spPr>
            <a:xfrm>
              <a:off x="9641866" y="3561913"/>
              <a:ext cx="1726212" cy="50405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Detailed 3D magnet design</a:t>
              </a:r>
            </a:p>
          </p:txBody>
        </p:sp>
        <p:cxnSp>
          <p:nvCxnSpPr>
            <p:cNvPr id="26" name="直接箭头连接符 25">
              <a:extLst>
                <a:ext uri="{FF2B5EF4-FFF2-40B4-BE49-F238E27FC236}">
                  <a16:creationId xmlns:a16="http://schemas.microsoft.com/office/drawing/2014/main" id="{FB74FD0F-FE40-432E-9406-A82F680A13CD}"/>
                </a:ext>
              </a:extLst>
            </p:cNvPr>
            <p:cNvCxnSpPr>
              <a:stCxn id="6" idx="2"/>
              <a:endCxn id="24" idx="0"/>
            </p:cNvCxnSpPr>
            <p:nvPr/>
          </p:nvCxnSpPr>
          <p:spPr>
            <a:xfrm>
              <a:off x="9603882" y="3203398"/>
              <a:ext cx="901090" cy="35851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921B62D1-0B9F-4D96-ABC4-16BFB63E61B7}"/>
                </a:ext>
              </a:extLst>
            </p:cNvPr>
            <p:cNvSpPr/>
            <p:nvPr/>
          </p:nvSpPr>
          <p:spPr>
            <a:xfrm>
              <a:off x="9641866" y="4466035"/>
              <a:ext cx="1726212" cy="50405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Publish resource library</a:t>
              </a:r>
            </a:p>
          </p:txBody>
        </p:sp>
        <p:sp>
          <p:nvSpPr>
            <p:cNvPr id="28" name="矩形 27">
              <a:extLst>
                <a:ext uri="{FF2B5EF4-FFF2-40B4-BE49-F238E27FC236}">
                  <a16:creationId xmlns:a16="http://schemas.microsoft.com/office/drawing/2014/main" id="{DB94703B-9D18-43B5-B3E7-E405830E2556}"/>
                </a:ext>
              </a:extLst>
            </p:cNvPr>
            <p:cNvSpPr/>
            <p:nvPr/>
          </p:nvSpPr>
          <p:spPr>
            <a:xfrm>
              <a:off x="7767678" y="5337212"/>
              <a:ext cx="1440160" cy="50405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solidFill>
                    <a:schemeClr val="accent6">
                      <a:lumMod val="75000"/>
                    </a:schemeClr>
                  </a:solidFill>
                  <a:latin typeface="Arial" panose="020B0604020202020204" pitchFamily="34" charset="0"/>
                  <a:cs typeface="Arial" panose="020B0604020202020204" pitchFamily="34" charset="0"/>
                </a:rPr>
                <a:t>Detailed 3D layout</a:t>
              </a:r>
            </a:p>
          </p:txBody>
        </p:sp>
        <p:cxnSp>
          <p:nvCxnSpPr>
            <p:cNvPr id="30" name="直接箭头连接符 29">
              <a:extLst>
                <a:ext uri="{FF2B5EF4-FFF2-40B4-BE49-F238E27FC236}">
                  <a16:creationId xmlns:a16="http://schemas.microsoft.com/office/drawing/2014/main" id="{7E6940EA-400B-4559-B647-5CAD04150D5A}"/>
                </a:ext>
              </a:extLst>
            </p:cNvPr>
            <p:cNvCxnSpPr>
              <a:stCxn id="24" idx="2"/>
              <a:endCxn id="27" idx="0"/>
            </p:cNvCxnSpPr>
            <p:nvPr/>
          </p:nvCxnSpPr>
          <p:spPr>
            <a:xfrm>
              <a:off x="10504972" y="4065969"/>
              <a:ext cx="0" cy="40006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584FD6E1-C6AB-437C-8060-9E07D65944EA}"/>
                </a:ext>
              </a:extLst>
            </p:cNvPr>
            <p:cNvCxnSpPr>
              <a:stCxn id="27" idx="1"/>
              <a:endCxn id="15" idx="3"/>
            </p:cNvCxnSpPr>
            <p:nvPr/>
          </p:nvCxnSpPr>
          <p:spPr>
            <a:xfrm flipH="1">
              <a:off x="9207838" y="4718063"/>
              <a:ext cx="434028" cy="97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5F0A0C3A-9C08-48B9-9E4F-E5920FDCA80E}"/>
                </a:ext>
              </a:extLst>
            </p:cNvPr>
            <p:cNvCxnSpPr>
              <a:stCxn id="15" idx="2"/>
              <a:endCxn id="28" idx="0"/>
            </p:cNvCxnSpPr>
            <p:nvPr/>
          </p:nvCxnSpPr>
          <p:spPr>
            <a:xfrm>
              <a:off x="8487758" y="4979799"/>
              <a:ext cx="0" cy="357413"/>
            </a:xfrm>
            <a:prstGeom prst="straightConnector1">
              <a:avLst/>
            </a:prstGeom>
            <a:ln>
              <a:headEnd type="triangle"/>
              <a:tailEnd type="triangle"/>
            </a:ln>
          </p:spPr>
          <p:style>
            <a:lnRef idx="2">
              <a:schemeClr val="accent6"/>
            </a:lnRef>
            <a:fillRef idx="1">
              <a:schemeClr val="lt1"/>
            </a:fillRef>
            <a:effectRef idx="0">
              <a:schemeClr val="accent6"/>
            </a:effectRef>
            <a:fontRef idx="minor">
              <a:schemeClr val="dk1"/>
            </a:fontRef>
          </p:style>
        </p:cxnSp>
        <p:cxnSp>
          <p:nvCxnSpPr>
            <p:cNvPr id="38" name="直接连接符 37">
              <a:extLst>
                <a:ext uri="{FF2B5EF4-FFF2-40B4-BE49-F238E27FC236}">
                  <a16:creationId xmlns:a16="http://schemas.microsoft.com/office/drawing/2014/main" id="{0286A2D5-C4DD-4AD7-AE96-9BE10B4DAE52}"/>
                </a:ext>
              </a:extLst>
            </p:cNvPr>
            <p:cNvCxnSpPr>
              <a:stCxn id="27" idx="2"/>
            </p:cNvCxnSpPr>
            <p:nvPr/>
          </p:nvCxnSpPr>
          <p:spPr>
            <a:xfrm>
              <a:off x="10504972" y="4970091"/>
              <a:ext cx="0" cy="6191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4F53A6D8-A277-4746-9BAB-B85F23B248B6}"/>
                </a:ext>
              </a:extLst>
            </p:cNvPr>
            <p:cNvCxnSpPr>
              <a:endCxn id="28" idx="3"/>
            </p:cNvCxnSpPr>
            <p:nvPr/>
          </p:nvCxnSpPr>
          <p:spPr>
            <a:xfrm flipH="1">
              <a:off x="9207838" y="5589240"/>
              <a:ext cx="129713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581BBF01-0BE3-46EA-8A04-0795AE9650C6}"/>
                </a:ext>
              </a:extLst>
            </p:cNvPr>
            <p:cNvSpPr/>
            <p:nvPr/>
          </p:nvSpPr>
          <p:spPr>
            <a:xfrm>
              <a:off x="10023371" y="5949280"/>
              <a:ext cx="1726212" cy="504056"/>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7030A0"/>
                  </a:solidFill>
                  <a:latin typeface="Arial" panose="020B0604020202020204" pitchFamily="34" charset="0"/>
                  <a:cs typeface="Arial" panose="020B0604020202020204" pitchFamily="34" charset="0"/>
                </a:rPr>
                <a:t>Model design change</a:t>
              </a:r>
              <a:endParaRPr lang="en-US" sz="1600" dirty="0">
                <a:solidFill>
                  <a:srgbClr val="7030A0"/>
                </a:solidFill>
                <a:latin typeface="Arial" panose="020B0604020202020204" pitchFamily="34" charset="0"/>
                <a:cs typeface="Arial" panose="020B0604020202020204" pitchFamily="34" charset="0"/>
              </a:endParaRPr>
            </a:p>
          </p:txBody>
        </p:sp>
        <p:cxnSp>
          <p:nvCxnSpPr>
            <p:cNvPr id="18" name="直接箭头连接符 17">
              <a:extLst>
                <a:ext uri="{FF2B5EF4-FFF2-40B4-BE49-F238E27FC236}">
                  <a16:creationId xmlns:a16="http://schemas.microsoft.com/office/drawing/2014/main" id="{13F58CD1-A297-463C-9E9E-65225DDA4CDA}"/>
                </a:ext>
              </a:extLst>
            </p:cNvPr>
            <p:cNvCxnSpPr/>
            <p:nvPr/>
          </p:nvCxnSpPr>
          <p:spPr>
            <a:xfrm flipH="1">
              <a:off x="9207838" y="4869160"/>
              <a:ext cx="434028" cy="0"/>
            </a:xfrm>
            <a:prstGeom prst="straightConnector1">
              <a:avLst/>
            </a:prstGeom>
            <a:ln w="28575">
              <a:solidFill>
                <a:srgbClr val="7030A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D9C0E632-9806-429D-80D9-9E846C80D53A}"/>
                </a:ext>
              </a:extLst>
            </p:cNvPr>
            <p:cNvSpPr txBox="1"/>
            <p:nvPr/>
          </p:nvSpPr>
          <p:spPr>
            <a:xfrm rot="16200000">
              <a:off x="10638097" y="5206312"/>
              <a:ext cx="915625" cy="369332"/>
            </a:xfrm>
            <a:prstGeom prst="rect">
              <a:avLst/>
            </a:prstGeom>
            <a:noFill/>
            <a:ln>
              <a:noFill/>
            </a:ln>
          </p:spPr>
          <p:txBody>
            <a:bodyPr wrap="square" rtlCol="0">
              <a:spAutoFit/>
            </a:bodyPr>
            <a:lstStyle/>
            <a:p>
              <a:r>
                <a:rPr lang="en-US" dirty="0">
                  <a:solidFill>
                    <a:srgbClr val="7030A0"/>
                  </a:solidFill>
                </a:rPr>
                <a:t>Manual</a:t>
              </a:r>
            </a:p>
          </p:txBody>
        </p:sp>
        <p:sp>
          <p:nvSpPr>
            <p:cNvPr id="33" name="文本框 32">
              <a:extLst>
                <a:ext uri="{FF2B5EF4-FFF2-40B4-BE49-F238E27FC236}">
                  <a16:creationId xmlns:a16="http://schemas.microsoft.com/office/drawing/2014/main" id="{E1A57CB0-F3A7-4820-AFAD-13C510AD1EC4}"/>
                </a:ext>
              </a:extLst>
            </p:cNvPr>
            <p:cNvSpPr txBox="1"/>
            <p:nvPr/>
          </p:nvSpPr>
          <p:spPr>
            <a:xfrm>
              <a:off x="9001372" y="4913209"/>
              <a:ext cx="1196082" cy="369332"/>
            </a:xfrm>
            <a:prstGeom prst="rect">
              <a:avLst/>
            </a:prstGeom>
            <a:noFill/>
            <a:ln>
              <a:noFill/>
            </a:ln>
          </p:spPr>
          <p:txBody>
            <a:bodyPr wrap="square" rtlCol="0">
              <a:spAutoFit/>
            </a:bodyPr>
            <a:lstStyle/>
            <a:p>
              <a:r>
                <a:rPr lang="en-US" dirty="0">
                  <a:solidFill>
                    <a:srgbClr val="7030A0"/>
                  </a:solidFill>
                </a:rPr>
                <a:t>Automatic </a:t>
              </a:r>
            </a:p>
          </p:txBody>
        </p:sp>
        <p:cxnSp>
          <p:nvCxnSpPr>
            <p:cNvPr id="23" name="直接箭头连接符 22">
              <a:extLst>
                <a:ext uri="{FF2B5EF4-FFF2-40B4-BE49-F238E27FC236}">
                  <a16:creationId xmlns:a16="http://schemas.microsoft.com/office/drawing/2014/main" id="{6E84CC41-01C4-46DE-B33C-9F8DE4FA574A}"/>
                </a:ext>
              </a:extLst>
            </p:cNvPr>
            <p:cNvCxnSpPr>
              <a:cxnSpLocks/>
              <a:stCxn id="29" idx="0"/>
            </p:cNvCxnSpPr>
            <p:nvPr/>
          </p:nvCxnSpPr>
          <p:spPr>
            <a:xfrm flipH="1" flipV="1">
              <a:off x="10848528" y="4970091"/>
              <a:ext cx="37949" cy="979189"/>
            </a:xfrm>
            <a:prstGeom prst="straightConnector1">
              <a:avLst/>
            </a:prstGeom>
            <a:ln w="19050">
              <a:solidFill>
                <a:srgbClr val="7030A0"/>
              </a:solidFill>
              <a:prstDash val="lgDash"/>
              <a:tailEnd type="triangle"/>
            </a:ln>
          </p:spPr>
          <p:style>
            <a:lnRef idx="1">
              <a:schemeClr val="accent4"/>
            </a:lnRef>
            <a:fillRef idx="0">
              <a:schemeClr val="accent4"/>
            </a:fillRef>
            <a:effectRef idx="0">
              <a:schemeClr val="accent4"/>
            </a:effectRef>
            <a:fontRef idx="minor">
              <a:schemeClr val="tx1"/>
            </a:fontRef>
          </p:style>
        </p:cxnSp>
        <p:sp>
          <p:nvSpPr>
            <p:cNvPr id="36" name="文本框 35">
              <a:extLst>
                <a:ext uri="{FF2B5EF4-FFF2-40B4-BE49-F238E27FC236}">
                  <a16:creationId xmlns:a16="http://schemas.microsoft.com/office/drawing/2014/main" id="{FF4F6C61-A8DA-48D8-9D81-BE23DF4C8380}"/>
                </a:ext>
              </a:extLst>
            </p:cNvPr>
            <p:cNvSpPr txBox="1"/>
            <p:nvPr/>
          </p:nvSpPr>
          <p:spPr>
            <a:xfrm>
              <a:off x="7360715" y="4943829"/>
              <a:ext cx="1196082" cy="369332"/>
            </a:xfrm>
            <a:prstGeom prst="rect">
              <a:avLst/>
            </a:prstGeom>
            <a:noFill/>
            <a:ln>
              <a:noFill/>
            </a:ln>
          </p:spPr>
          <p:txBody>
            <a:bodyPr wrap="square" rtlCol="0">
              <a:spAutoFit/>
            </a:bodyPr>
            <a:lstStyle/>
            <a:p>
              <a:r>
                <a:rPr lang="en-US" dirty="0">
                  <a:solidFill>
                    <a:schemeClr val="accent6">
                      <a:lumMod val="75000"/>
                    </a:schemeClr>
                  </a:solidFill>
                </a:rPr>
                <a:t>Automatic </a:t>
              </a:r>
            </a:p>
          </p:txBody>
        </p:sp>
        <p:sp>
          <p:nvSpPr>
            <p:cNvPr id="37" name="矩形 36">
              <a:extLst>
                <a:ext uri="{FF2B5EF4-FFF2-40B4-BE49-F238E27FC236}">
                  <a16:creationId xmlns:a16="http://schemas.microsoft.com/office/drawing/2014/main" id="{997BC18D-C1FD-4CDD-82C9-63B27C484AED}"/>
                </a:ext>
              </a:extLst>
            </p:cNvPr>
            <p:cNvSpPr/>
            <p:nvPr/>
          </p:nvSpPr>
          <p:spPr>
            <a:xfrm>
              <a:off x="7297440" y="5964146"/>
              <a:ext cx="1534864" cy="504056"/>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030A0"/>
                  </a:solidFill>
                  <a:latin typeface="Arial" panose="020B0604020202020204" pitchFamily="34" charset="0"/>
                  <a:cs typeface="Arial" panose="020B0604020202020204" pitchFamily="34" charset="0"/>
                </a:rPr>
                <a:t>Survey design change</a:t>
              </a:r>
            </a:p>
          </p:txBody>
        </p:sp>
        <p:cxnSp>
          <p:nvCxnSpPr>
            <p:cNvPr id="42" name="直接连接符 41">
              <a:extLst>
                <a:ext uri="{FF2B5EF4-FFF2-40B4-BE49-F238E27FC236}">
                  <a16:creationId xmlns:a16="http://schemas.microsoft.com/office/drawing/2014/main" id="{D202940D-8548-4938-AA7D-16CEF599C5A3}"/>
                </a:ext>
              </a:extLst>
            </p:cNvPr>
            <p:cNvCxnSpPr>
              <a:cxnSpLocks/>
            </p:cNvCxnSpPr>
            <p:nvPr/>
          </p:nvCxnSpPr>
          <p:spPr>
            <a:xfrm flipV="1">
              <a:off x="6960096" y="3817487"/>
              <a:ext cx="0" cy="2374121"/>
            </a:xfrm>
            <a:prstGeom prst="line">
              <a:avLst/>
            </a:prstGeom>
            <a:ln w="1905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D393D66D-364D-4F99-A328-FFBB5C008524}"/>
                </a:ext>
              </a:extLst>
            </p:cNvPr>
            <p:cNvCxnSpPr>
              <a:cxnSpLocks/>
              <a:endCxn id="37" idx="1"/>
            </p:cNvCxnSpPr>
            <p:nvPr/>
          </p:nvCxnSpPr>
          <p:spPr>
            <a:xfrm>
              <a:off x="6960096" y="6216174"/>
              <a:ext cx="337344" cy="0"/>
            </a:xfrm>
            <a:prstGeom prst="straightConnector1">
              <a:avLst/>
            </a:prstGeom>
            <a:ln w="19050">
              <a:solidFill>
                <a:srgbClr val="7030A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27F310C1-B846-4072-9CB6-8B1CCE4BE8A9}"/>
                </a:ext>
              </a:extLst>
            </p:cNvPr>
            <p:cNvCxnSpPr>
              <a:cxnSpLocks/>
              <a:endCxn id="7" idx="1"/>
            </p:cNvCxnSpPr>
            <p:nvPr/>
          </p:nvCxnSpPr>
          <p:spPr>
            <a:xfrm>
              <a:off x="6960096" y="3817487"/>
              <a:ext cx="807582" cy="0"/>
            </a:xfrm>
            <a:prstGeom prst="line">
              <a:avLst/>
            </a:prstGeom>
            <a:ln w="1905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94BEEF10-B881-47FD-877E-965A5D6A562F}"/>
                </a:ext>
              </a:extLst>
            </p:cNvPr>
            <p:cNvCxnSpPr>
              <a:cxnSpLocks/>
            </p:cNvCxnSpPr>
            <p:nvPr/>
          </p:nvCxnSpPr>
          <p:spPr>
            <a:xfrm flipV="1">
              <a:off x="7363546" y="4727771"/>
              <a:ext cx="0" cy="1236375"/>
            </a:xfrm>
            <a:prstGeom prst="line">
              <a:avLst/>
            </a:prstGeom>
            <a:ln w="1905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60" name="直接箭头连接符 59">
              <a:extLst>
                <a:ext uri="{FF2B5EF4-FFF2-40B4-BE49-F238E27FC236}">
                  <a16:creationId xmlns:a16="http://schemas.microsoft.com/office/drawing/2014/main" id="{71C4ECA2-1DFE-476A-A89E-AA8EEAB1F9AD}"/>
                </a:ext>
              </a:extLst>
            </p:cNvPr>
            <p:cNvCxnSpPr>
              <a:cxnSpLocks/>
              <a:endCxn id="15" idx="1"/>
            </p:cNvCxnSpPr>
            <p:nvPr/>
          </p:nvCxnSpPr>
          <p:spPr>
            <a:xfrm>
              <a:off x="7360715" y="4727771"/>
              <a:ext cx="406963" cy="0"/>
            </a:xfrm>
            <a:prstGeom prst="straightConnector1">
              <a:avLst/>
            </a:prstGeom>
            <a:ln w="19050">
              <a:solidFill>
                <a:srgbClr val="7030A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3" name="文本框 62">
              <a:extLst>
                <a:ext uri="{FF2B5EF4-FFF2-40B4-BE49-F238E27FC236}">
                  <a16:creationId xmlns:a16="http://schemas.microsoft.com/office/drawing/2014/main" id="{83BDA027-2A3A-48BC-86FD-E81B45367918}"/>
                </a:ext>
              </a:extLst>
            </p:cNvPr>
            <p:cNvSpPr txBox="1"/>
            <p:nvPr/>
          </p:nvSpPr>
          <p:spPr>
            <a:xfrm rot="16200000">
              <a:off x="6726813" y="5221419"/>
              <a:ext cx="936104" cy="369332"/>
            </a:xfrm>
            <a:prstGeom prst="rect">
              <a:avLst/>
            </a:prstGeom>
            <a:noFill/>
          </p:spPr>
          <p:txBody>
            <a:bodyPr wrap="square" rtlCol="0">
              <a:spAutoFit/>
            </a:bodyPr>
            <a:lstStyle/>
            <a:p>
              <a:r>
                <a:rPr lang="en-US" dirty="0">
                  <a:solidFill>
                    <a:srgbClr val="7030A0"/>
                  </a:solidFill>
                </a:rPr>
                <a:t>Manual </a:t>
              </a:r>
            </a:p>
          </p:txBody>
        </p:sp>
        <p:cxnSp>
          <p:nvCxnSpPr>
            <p:cNvPr id="65" name="直接连接符 64">
              <a:extLst>
                <a:ext uri="{FF2B5EF4-FFF2-40B4-BE49-F238E27FC236}">
                  <a16:creationId xmlns:a16="http://schemas.microsoft.com/office/drawing/2014/main" id="{1E4CFA48-E0ED-45C1-BFDA-DFAB26761EC1}"/>
                </a:ext>
              </a:extLst>
            </p:cNvPr>
            <p:cNvCxnSpPr>
              <a:cxnSpLocks/>
              <a:stCxn id="24" idx="3"/>
            </p:cNvCxnSpPr>
            <p:nvPr/>
          </p:nvCxnSpPr>
          <p:spPr>
            <a:xfrm>
              <a:off x="11368078" y="3813941"/>
              <a:ext cx="540090" cy="0"/>
            </a:xfrm>
            <a:prstGeom prst="line">
              <a:avLst/>
            </a:prstGeom>
            <a:ln w="1905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5125F066-1C40-4EB5-AAD1-E54D179EA5B0}"/>
                </a:ext>
              </a:extLst>
            </p:cNvPr>
            <p:cNvCxnSpPr>
              <a:cxnSpLocks/>
            </p:cNvCxnSpPr>
            <p:nvPr/>
          </p:nvCxnSpPr>
          <p:spPr>
            <a:xfrm>
              <a:off x="11922319" y="3813941"/>
              <a:ext cx="22813" cy="2387367"/>
            </a:xfrm>
            <a:prstGeom prst="line">
              <a:avLst/>
            </a:prstGeom>
            <a:ln w="1905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DD5A9D53-153D-46AC-9327-7E3DA8EC192B}"/>
                </a:ext>
              </a:extLst>
            </p:cNvPr>
            <p:cNvCxnSpPr>
              <a:cxnSpLocks/>
              <a:endCxn id="29" idx="3"/>
            </p:cNvCxnSpPr>
            <p:nvPr/>
          </p:nvCxnSpPr>
          <p:spPr>
            <a:xfrm flipH="1">
              <a:off x="11749583" y="6201308"/>
              <a:ext cx="158585" cy="0"/>
            </a:xfrm>
            <a:prstGeom prst="straightConnector1">
              <a:avLst/>
            </a:prstGeom>
            <a:ln w="19050">
              <a:solidFill>
                <a:srgbClr val="7030A0"/>
              </a:solidFill>
              <a:prstDash val="lg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3316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81">
            <a:extLst>
              <a:ext uri="{FF2B5EF4-FFF2-40B4-BE49-F238E27FC236}">
                <a16:creationId xmlns:a16="http://schemas.microsoft.com/office/drawing/2014/main" id="{E4DCB969-D0E3-43FB-BC2C-C0EA85E170EC}"/>
              </a:ext>
            </a:extLst>
          </p:cNvPr>
          <p:cNvPicPr>
            <a:picLocks noChangeAspect="1"/>
          </p:cNvPicPr>
          <p:nvPr/>
        </p:nvPicPr>
        <p:blipFill>
          <a:blip r:embed="rId2"/>
          <a:stretch>
            <a:fillRect/>
          </a:stretch>
        </p:blipFill>
        <p:spPr>
          <a:xfrm>
            <a:off x="5566535" y="868322"/>
            <a:ext cx="4320000" cy="3368942"/>
          </a:xfrm>
          <a:prstGeom prst="rect">
            <a:avLst/>
          </a:prstGeom>
        </p:spPr>
      </p:pic>
      <p:pic>
        <p:nvPicPr>
          <p:cNvPr id="6" name="图片 5">
            <a:extLst>
              <a:ext uri="{FF2B5EF4-FFF2-40B4-BE49-F238E27FC236}">
                <a16:creationId xmlns:a16="http://schemas.microsoft.com/office/drawing/2014/main" id="{B01DEEC9-8EA6-46FF-9805-5C119E8AA70D}"/>
              </a:ext>
            </a:extLst>
          </p:cNvPr>
          <p:cNvPicPr>
            <a:picLocks noChangeAspect="1"/>
          </p:cNvPicPr>
          <p:nvPr/>
        </p:nvPicPr>
        <p:blipFill>
          <a:blip r:embed="rId3"/>
          <a:stretch>
            <a:fillRect/>
          </a:stretch>
        </p:blipFill>
        <p:spPr>
          <a:xfrm>
            <a:off x="8097939" y="3521828"/>
            <a:ext cx="3600000" cy="3162858"/>
          </a:xfrm>
          <a:prstGeom prst="rect">
            <a:avLst/>
          </a:prstGeom>
        </p:spPr>
      </p:pic>
      <p:sp>
        <p:nvSpPr>
          <p:cNvPr id="2" name="内容占位符 1">
            <a:extLst>
              <a:ext uri="{FF2B5EF4-FFF2-40B4-BE49-F238E27FC236}">
                <a16:creationId xmlns:a16="http://schemas.microsoft.com/office/drawing/2014/main" id="{44865DE6-2877-4414-9AB6-2C0FB4E8A901}"/>
              </a:ext>
            </a:extLst>
          </p:cNvPr>
          <p:cNvSpPr>
            <a:spLocks noGrp="1"/>
          </p:cNvSpPr>
          <p:nvPr>
            <p:ph idx="1"/>
          </p:nvPr>
        </p:nvSpPr>
        <p:spPr>
          <a:xfrm>
            <a:off x="609600" y="1285861"/>
            <a:ext cx="5558408" cy="4840303"/>
          </a:xfrm>
        </p:spPr>
        <p:txBody>
          <a:bodyPr>
            <a:normAutofit/>
          </a:bodyPr>
          <a:lstStyle/>
          <a:p>
            <a:r>
              <a:rPr lang="en-US" sz="2000" dirty="0"/>
              <a:t>When</a:t>
            </a:r>
            <a:r>
              <a:rPr lang="zh-CN" altLang="en-US" sz="2000" dirty="0"/>
              <a:t> </a:t>
            </a:r>
            <a:r>
              <a:rPr lang="en-US" altLang="zh-CN" sz="2000" dirty="0"/>
              <a:t>working</a:t>
            </a:r>
            <a:r>
              <a:rPr lang="zh-CN" altLang="en-US" sz="2000" dirty="0"/>
              <a:t> </a:t>
            </a:r>
            <a:r>
              <a:rPr lang="en-US" altLang="zh-CN" sz="2000" dirty="0"/>
              <a:t>on</a:t>
            </a:r>
            <a:r>
              <a:rPr lang="zh-CN" altLang="en-US" sz="2000" dirty="0"/>
              <a:t> </a:t>
            </a:r>
            <a:r>
              <a:rPr lang="en-US" altLang="zh-CN" sz="2000" dirty="0"/>
              <a:t>the</a:t>
            </a:r>
            <a:r>
              <a:rPr lang="zh-CN" altLang="en-US" sz="2000" dirty="0"/>
              <a:t> </a:t>
            </a:r>
            <a:r>
              <a:rPr lang="en-US" altLang="zh-CN" sz="2000" dirty="0"/>
              <a:t>layout, we realized the naming should be expedited. </a:t>
            </a:r>
            <a:endParaRPr lang="en-US" sz="2000" dirty="0"/>
          </a:p>
          <a:p>
            <a:r>
              <a:rPr lang="en-US" sz="2000" dirty="0"/>
              <a:t>We </a:t>
            </a:r>
            <a:r>
              <a:rPr lang="en-US" altLang="zh-CN" sz="2000" dirty="0">
                <a:sym typeface="Wingdings" panose="05000000000000000000" pitchFamily="2" charset="2"/>
              </a:rPr>
              <a:t>have formulated preliminary opinions on equipment along the beam and the shafts.</a:t>
            </a:r>
          </a:p>
          <a:p>
            <a:r>
              <a:rPr lang="en-US" altLang="zh-CN" sz="2000" dirty="0"/>
              <a:t>The naming has been applied in </a:t>
            </a:r>
            <a:r>
              <a:rPr lang="en-US" altLang="zh-CN" sz="2000" dirty="0" err="1"/>
              <a:t>Linac</a:t>
            </a:r>
            <a:r>
              <a:rPr lang="en-US" altLang="zh-CN" sz="2000" dirty="0"/>
              <a:t> survey, that on other accelerators are on-going</a:t>
            </a:r>
          </a:p>
          <a:p>
            <a:endParaRPr lang="en-US" altLang="zh-CN" sz="2000" dirty="0">
              <a:sym typeface="Wingdings" panose="05000000000000000000" pitchFamily="2" charset="2"/>
            </a:endParaRPr>
          </a:p>
        </p:txBody>
      </p:sp>
      <p:sp>
        <p:nvSpPr>
          <p:cNvPr id="3" name="标题 2">
            <a:extLst>
              <a:ext uri="{FF2B5EF4-FFF2-40B4-BE49-F238E27FC236}">
                <a16:creationId xmlns:a16="http://schemas.microsoft.com/office/drawing/2014/main" id="{D1C1FE1E-2430-4244-BD72-70248D05B550}"/>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progress-Hardware naming</a:t>
            </a:r>
            <a:endParaRPr lang="en-US" dirty="0"/>
          </a:p>
        </p:txBody>
      </p:sp>
      <p:sp>
        <p:nvSpPr>
          <p:cNvPr id="4" name="灯片编号占位符 3">
            <a:extLst>
              <a:ext uri="{FF2B5EF4-FFF2-40B4-BE49-F238E27FC236}">
                <a16:creationId xmlns:a16="http://schemas.microsoft.com/office/drawing/2014/main" id="{B0B54512-BA5E-47A4-9AE5-880B15CA4FA7}"/>
              </a:ext>
            </a:extLst>
          </p:cNvPr>
          <p:cNvSpPr>
            <a:spLocks noGrp="1"/>
          </p:cNvSpPr>
          <p:nvPr>
            <p:ph type="sldNum" sz="quarter" idx="12"/>
          </p:nvPr>
        </p:nvSpPr>
        <p:spPr/>
        <p:txBody>
          <a:bodyPr/>
          <a:lstStyle/>
          <a:p>
            <a:fld id="{F15E9139-A00B-4B2A-98A6-095DC08F1345}" type="slidenum">
              <a:rPr lang="zh-CN" altLang="en-US" smtClean="0"/>
              <a:pPr/>
              <a:t>22</a:t>
            </a:fld>
            <a:endParaRPr lang="zh-CN" altLang="en-US"/>
          </a:p>
        </p:txBody>
      </p:sp>
      <p:sp>
        <p:nvSpPr>
          <p:cNvPr id="84" name="文本框 83">
            <a:extLst>
              <a:ext uri="{FF2B5EF4-FFF2-40B4-BE49-F238E27FC236}">
                <a16:creationId xmlns:a16="http://schemas.microsoft.com/office/drawing/2014/main" id="{74841369-299E-4795-838D-C0DA2D8D8386}"/>
              </a:ext>
            </a:extLst>
          </p:cNvPr>
          <p:cNvSpPr txBox="1"/>
          <p:nvPr/>
        </p:nvSpPr>
        <p:spPr>
          <a:xfrm>
            <a:off x="9576210" y="1733410"/>
            <a:ext cx="1920389" cy="646331"/>
          </a:xfrm>
          <a:prstGeom prst="rect">
            <a:avLst/>
          </a:prstGeom>
          <a:noFill/>
        </p:spPr>
        <p:txBody>
          <a:bodyPr wrap="square" rtlCol="0">
            <a:spAutoFit/>
          </a:bodyPr>
          <a:lstStyle/>
          <a:p>
            <a:r>
              <a:rPr lang="en-US" altLang="zh-CN" dirty="0"/>
              <a:t>Zoning for collider and booster</a:t>
            </a:r>
            <a:endParaRPr lang="en-US" dirty="0"/>
          </a:p>
        </p:txBody>
      </p:sp>
      <p:sp>
        <p:nvSpPr>
          <p:cNvPr id="13" name="文本框 12">
            <a:extLst>
              <a:ext uri="{FF2B5EF4-FFF2-40B4-BE49-F238E27FC236}">
                <a16:creationId xmlns:a16="http://schemas.microsoft.com/office/drawing/2014/main" id="{CAD614C6-298D-4949-BCBE-D9647B3457E4}"/>
              </a:ext>
            </a:extLst>
          </p:cNvPr>
          <p:cNvSpPr txBox="1"/>
          <p:nvPr/>
        </p:nvSpPr>
        <p:spPr>
          <a:xfrm>
            <a:off x="7248128" y="6306415"/>
            <a:ext cx="2088632" cy="369332"/>
          </a:xfrm>
          <a:prstGeom prst="rect">
            <a:avLst/>
          </a:prstGeom>
          <a:noFill/>
        </p:spPr>
        <p:txBody>
          <a:bodyPr wrap="square" rtlCol="0">
            <a:spAutoFit/>
          </a:bodyPr>
          <a:lstStyle/>
          <a:p>
            <a:r>
              <a:rPr lang="en-US" altLang="zh-CN" dirty="0"/>
              <a:t>Shafts naming</a:t>
            </a:r>
            <a:endParaRPr lang="en-US" dirty="0"/>
          </a:p>
        </p:txBody>
      </p:sp>
      <p:pic>
        <p:nvPicPr>
          <p:cNvPr id="14" name="图片 13">
            <a:extLst>
              <a:ext uri="{FF2B5EF4-FFF2-40B4-BE49-F238E27FC236}">
                <a16:creationId xmlns:a16="http://schemas.microsoft.com/office/drawing/2014/main" id="{55CA11E1-DFAC-411D-95AB-0B510C85D874}"/>
              </a:ext>
            </a:extLst>
          </p:cNvPr>
          <p:cNvPicPr>
            <a:picLocks noChangeAspect="1"/>
          </p:cNvPicPr>
          <p:nvPr/>
        </p:nvPicPr>
        <p:blipFill rotWithShape="1">
          <a:blip r:embed="rId4"/>
          <a:srcRect r="40689" b="24724"/>
          <a:stretch/>
        </p:blipFill>
        <p:spPr>
          <a:xfrm>
            <a:off x="1061110" y="4040426"/>
            <a:ext cx="5040000" cy="2549544"/>
          </a:xfrm>
          <a:prstGeom prst="rect">
            <a:avLst/>
          </a:prstGeom>
        </p:spPr>
      </p:pic>
    </p:spTree>
    <p:extLst>
      <p:ext uri="{BB962C8B-B14F-4D97-AF65-F5344CB8AC3E}">
        <p14:creationId xmlns:p14="http://schemas.microsoft.com/office/powerpoint/2010/main" val="2943084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7416225-F9C3-45B7-870B-6EF54AAAD0FF}"/>
              </a:ext>
            </a:extLst>
          </p:cNvPr>
          <p:cNvPicPr>
            <a:picLocks noChangeAspect="1"/>
          </p:cNvPicPr>
          <p:nvPr/>
        </p:nvPicPr>
        <p:blipFill>
          <a:blip r:embed="rId2"/>
          <a:stretch>
            <a:fillRect/>
          </a:stretch>
        </p:blipFill>
        <p:spPr>
          <a:xfrm>
            <a:off x="191344" y="4168181"/>
            <a:ext cx="4320000" cy="2370732"/>
          </a:xfrm>
          <a:prstGeom prst="rect">
            <a:avLst/>
          </a:prstGeom>
        </p:spPr>
      </p:pic>
      <p:sp>
        <p:nvSpPr>
          <p:cNvPr id="4" name="灯片编号占位符 3">
            <a:extLst>
              <a:ext uri="{FF2B5EF4-FFF2-40B4-BE49-F238E27FC236}">
                <a16:creationId xmlns:a16="http://schemas.microsoft.com/office/drawing/2014/main" id="{47839AB7-BD0E-426B-AD47-4AC109304276}"/>
              </a:ext>
            </a:extLst>
          </p:cNvPr>
          <p:cNvSpPr>
            <a:spLocks noGrp="1"/>
          </p:cNvSpPr>
          <p:nvPr>
            <p:ph type="sldNum" sz="quarter" idx="12"/>
          </p:nvPr>
        </p:nvSpPr>
        <p:spPr/>
        <p:txBody>
          <a:bodyPr/>
          <a:lstStyle/>
          <a:p>
            <a:fld id="{F15E9139-A00B-4B2A-98A6-095DC08F1345}" type="slidenum">
              <a:rPr lang="zh-CN" altLang="en-US" smtClean="0"/>
              <a:pPr/>
              <a:t>23</a:t>
            </a:fld>
            <a:endParaRPr lang="zh-CN" altLang="en-US"/>
          </a:p>
        </p:txBody>
      </p:sp>
      <p:sp>
        <p:nvSpPr>
          <p:cNvPr id="11" name="内容占位符 1">
            <a:extLst>
              <a:ext uri="{FF2B5EF4-FFF2-40B4-BE49-F238E27FC236}">
                <a16:creationId xmlns:a16="http://schemas.microsoft.com/office/drawing/2014/main" id="{9C513838-35B1-4CD4-A254-5502DF12234B}"/>
              </a:ext>
            </a:extLst>
          </p:cNvPr>
          <p:cNvSpPr>
            <a:spLocks noGrp="1"/>
          </p:cNvSpPr>
          <p:nvPr>
            <p:ph idx="1"/>
          </p:nvPr>
        </p:nvSpPr>
        <p:spPr>
          <a:xfrm>
            <a:off x="609600" y="1285861"/>
            <a:ext cx="3686200" cy="4336249"/>
          </a:xfrm>
        </p:spPr>
        <p:txBody>
          <a:bodyPr>
            <a:normAutofit/>
          </a:bodyPr>
          <a:lstStyle/>
          <a:p>
            <a:r>
              <a:rPr lang="en-US" altLang="zh-CN" sz="2400" dirty="0"/>
              <a:t>MDI</a:t>
            </a:r>
            <a:r>
              <a:rPr lang="zh-CN" altLang="en-US" sz="2400" dirty="0"/>
              <a:t> </a:t>
            </a:r>
            <a:r>
              <a:rPr lang="en-US" altLang="zh-CN" sz="2400" dirty="0"/>
              <a:t>layout</a:t>
            </a:r>
          </a:p>
          <a:p>
            <a:pPr lvl="1"/>
            <a:r>
              <a:rPr lang="en-US" altLang="zh-CN" sz="1800" dirty="0"/>
              <a:t>Detective</a:t>
            </a:r>
            <a:r>
              <a:rPr lang="zh-CN" altLang="en-US" sz="1800" dirty="0"/>
              <a:t> </a:t>
            </a:r>
            <a:r>
              <a:rPr lang="en-US" altLang="zh-CN" sz="1800" dirty="0"/>
              <a:t>angle: acos0.99</a:t>
            </a:r>
          </a:p>
          <a:p>
            <a:pPr lvl="1"/>
            <a:r>
              <a:rPr lang="en-US" altLang="zh-CN" sz="1800" dirty="0"/>
              <a:t>IP chamber</a:t>
            </a:r>
            <a:r>
              <a:rPr lang="zh-CN" altLang="en-US" sz="1800" dirty="0"/>
              <a:t>：</a:t>
            </a:r>
            <a:r>
              <a:rPr lang="en-US" altLang="zh-CN" sz="1800" dirty="0"/>
              <a:t>±700mm</a:t>
            </a:r>
          </a:p>
          <a:p>
            <a:pPr lvl="1"/>
            <a:r>
              <a:rPr lang="en-US" altLang="zh-CN" sz="1800" dirty="0"/>
              <a:t>Yoke</a:t>
            </a:r>
            <a:r>
              <a:rPr lang="zh-CN" altLang="en-US" sz="1800" dirty="0"/>
              <a:t> </a:t>
            </a:r>
            <a:r>
              <a:rPr lang="en-US" altLang="zh-CN" sz="1800" dirty="0"/>
              <a:t>length</a:t>
            </a:r>
            <a:r>
              <a:rPr lang="zh-CN" altLang="en-US" sz="1800" dirty="0"/>
              <a:t>：</a:t>
            </a:r>
            <a:r>
              <a:rPr lang="en-US" altLang="zh-CN" sz="1800" dirty="0">
                <a:sym typeface="Wingdings" panose="05000000000000000000" pitchFamily="2" charset="2"/>
              </a:rPr>
              <a:t>11950mm</a:t>
            </a:r>
          </a:p>
          <a:p>
            <a:r>
              <a:rPr lang="en-US" altLang="zh-CN" sz="2000" dirty="0"/>
              <a:t>Distance to detective angle</a:t>
            </a:r>
          </a:p>
          <a:p>
            <a:pPr lvl="1"/>
            <a:r>
              <a:rPr lang="en-US" altLang="zh-CN" sz="1800" dirty="0"/>
              <a:t>IP chamber flange: 5.3mm</a:t>
            </a:r>
          </a:p>
          <a:p>
            <a:pPr lvl="1"/>
            <a:r>
              <a:rPr lang="en-US" altLang="zh-CN" sz="1800" dirty="0"/>
              <a:t>RVC: 14.9mm</a:t>
            </a:r>
          </a:p>
        </p:txBody>
      </p:sp>
      <p:sp>
        <p:nvSpPr>
          <p:cNvPr id="12" name="标题 2">
            <a:extLst>
              <a:ext uri="{FF2B5EF4-FFF2-40B4-BE49-F238E27FC236}">
                <a16:creationId xmlns:a16="http://schemas.microsoft.com/office/drawing/2014/main" id="{47D8A2A9-5F26-4A03-AD6F-2A5A4156898F}"/>
              </a:ext>
            </a:extLst>
          </p:cNvPr>
          <p:cNvSpPr>
            <a:spLocks noGrp="1"/>
          </p:cNvSpPr>
          <p:nvPr>
            <p:ph type="title"/>
          </p:nvPr>
        </p:nvSpPr>
        <p:spPr>
          <a:xfrm>
            <a:off x="666750" y="142875"/>
            <a:ext cx="10763250" cy="725488"/>
          </a:xfrm>
        </p:spPr>
        <p:txBody>
          <a:bodyPr/>
          <a:lstStyle/>
          <a:p>
            <a:r>
              <a:rPr lang="en-US" altLang="zh-CN" dirty="0">
                <a:latin typeface="Arial" panose="020B0604020202020204" pitchFamily="34" charset="0"/>
                <a:cs typeface="Arial" panose="020B0604020202020204" pitchFamily="34" charset="0"/>
              </a:rPr>
              <a:t>MDI mechanics progress-layout</a:t>
            </a:r>
            <a:endParaRPr lang="en-US" dirty="0"/>
          </a:p>
        </p:txBody>
      </p:sp>
      <p:pic>
        <p:nvPicPr>
          <p:cNvPr id="3" name="图片 2">
            <a:extLst>
              <a:ext uri="{FF2B5EF4-FFF2-40B4-BE49-F238E27FC236}">
                <a16:creationId xmlns:a16="http://schemas.microsoft.com/office/drawing/2014/main" id="{475C5FE6-F213-470B-BA85-FEFDC633B08F}"/>
              </a:ext>
            </a:extLst>
          </p:cNvPr>
          <p:cNvPicPr>
            <a:picLocks noChangeAspect="1"/>
          </p:cNvPicPr>
          <p:nvPr/>
        </p:nvPicPr>
        <p:blipFill>
          <a:blip r:embed="rId3"/>
          <a:stretch>
            <a:fillRect/>
          </a:stretch>
        </p:blipFill>
        <p:spPr>
          <a:xfrm>
            <a:off x="4689175" y="3235855"/>
            <a:ext cx="7200000" cy="3441016"/>
          </a:xfrm>
          <a:prstGeom prst="rect">
            <a:avLst/>
          </a:prstGeom>
        </p:spPr>
      </p:pic>
      <p:pic>
        <p:nvPicPr>
          <p:cNvPr id="5" name="图片 4">
            <a:extLst>
              <a:ext uri="{FF2B5EF4-FFF2-40B4-BE49-F238E27FC236}">
                <a16:creationId xmlns:a16="http://schemas.microsoft.com/office/drawing/2014/main" id="{25F5D4BC-12AA-43E2-A63B-D6F27AB294A8}"/>
              </a:ext>
            </a:extLst>
          </p:cNvPr>
          <p:cNvPicPr>
            <a:picLocks noChangeAspect="1"/>
          </p:cNvPicPr>
          <p:nvPr/>
        </p:nvPicPr>
        <p:blipFill>
          <a:blip r:embed="rId4"/>
          <a:stretch>
            <a:fillRect/>
          </a:stretch>
        </p:blipFill>
        <p:spPr>
          <a:xfrm>
            <a:off x="4836000" y="928321"/>
            <a:ext cx="2520000" cy="2204168"/>
          </a:xfrm>
          <a:prstGeom prst="rect">
            <a:avLst/>
          </a:prstGeom>
        </p:spPr>
      </p:pic>
      <p:pic>
        <p:nvPicPr>
          <p:cNvPr id="6" name="图片 5">
            <a:extLst>
              <a:ext uri="{FF2B5EF4-FFF2-40B4-BE49-F238E27FC236}">
                <a16:creationId xmlns:a16="http://schemas.microsoft.com/office/drawing/2014/main" id="{B8B4D1A1-9ABC-4C13-9C66-9B8EC1B51ED9}"/>
              </a:ext>
            </a:extLst>
          </p:cNvPr>
          <p:cNvPicPr>
            <a:picLocks noChangeAspect="1"/>
          </p:cNvPicPr>
          <p:nvPr/>
        </p:nvPicPr>
        <p:blipFill>
          <a:blip r:embed="rId5"/>
          <a:stretch>
            <a:fillRect/>
          </a:stretch>
        </p:blipFill>
        <p:spPr>
          <a:xfrm>
            <a:off x="7535318" y="1012350"/>
            <a:ext cx="2880000" cy="2223505"/>
          </a:xfrm>
          <a:prstGeom prst="rect">
            <a:avLst/>
          </a:prstGeom>
        </p:spPr>
      </p:pic>
      <p:sp>
        <p:nvSpPr>
          <p:cNvPr id="7" name="文本框 6">
            <a:extLst>
              <a:ext uri="{FF2B5EF4-FFF2-40B4-BE49-F238E27FC236}">
                <a16:creationId xmlns:a16="http://schemas.microsoft.com/office/drawing/2014/main" id="{2CE05EAC-F918-4F21-920C-ABF0F7B6A492}"/>
              </a:ext>
            </a:extLst>
          </p:cNvPr>
          <p:cNvSpPr txBox="1"/>
          <p:nvPr/>
        </p:nvSpPr>
        <p:spPr>
          <a:xfrm>
            <a:off x="10538314" y="1390916"/>
            <a:ext cx="1512168" cy="1477328"/>
          </a:xfrm>
          <a:prstGeom prst="rect">
            <a:avLst/>
          </a:prstGeom>
          <a:noFill/>
        </p:spPr>
        <p:txBody>
          <a:bodyPr wrap="square" rtlCol="0">
            <a:spAutoFit/>
          </a:bodyPr>
          <a:lstStyle/>
          <a:p>
            <a:r>
              <a:rPr lang="en-US" dirty="0"/>
              <a:t>Mechanical interface between accelerator and detector</a:t>
            </a:r>
          </a:p>
        </p:txBody>
      </p:sp>
      <p:sp>
        <p:nvSpPr>
          <p:cNvPr id="10" name="文本框 9">
            <a:extLst>
              <a:ext uri="{FF2B5EF4-FFF2-40B4-BE49-F238E27FC236}">
                <a16:creationId xmlns:a16="http://schemas.microsoft.com/office/drawing/2014/main" id="{DA956541-0430-47E5-B295-4981ED88B3A2}"/>
              </a:ext>
            </a:extLst>
          </p:cNvPr>
          <p:cNvSpPr txBox="1"/>
          <p:nvPr/>
        </p:nvSpPr>
        <p:spPr>
          <a:xfrm>
            <a:off x="3539716" y="6253678"/>
            <a:ext cx="1512168" cy="369332"/>
          </a:xfrm>
          <a:prstGeom prst="rect">
            <a:avLst/>
          </a:prstGeom>
          <a:noFill/>
        </p:spPr>
        <p:txBody>
          <a:bodyPr wrap="square" rtlCol="0">
            <a:spAutoFit/>
          </a:bodyPr>
          <a:lstStyle/>
          <a:p>
            <a:r>
              <a:rPr lang="en-US" dirty="0"/>
              <a:t>MDI layout</a:t>
            </a:r>
          </a:p>
        </p:txBody>
      </p:sp>
    </p:spTree>
    <p:extLst>
      <p:ext uri="{BB962C8B-B14F-4D97-AF65-F5344CB8AC3E}">
        <p14:creationId xmlns:p14="http://schemas.microsoft.com/office/powerpoint/2010/main" val="2814013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F0D0D82-E7AD-49BF-8BAA-E48975D0773A}"/>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MDI mechanics progress-mechanical analyses</a:t>
            </a:r>
            <a:endParaRPr lang="en-US" dirty="0"/>
          </a:p>
        </p:txBody>
      </p:sp>
      <p:sp>
        <p:nvSpPr>
          <p:cNvPr id="4" name="灯片编号占位符 3">
            <a:extLst>
              <a:ext uri="{FF2B5EF4-FFF2-40B4-BE49-F238E27FC236}">
                <a16:creationId xmlns:a16="http://schemas.microsoft.com/office/drawing/2014/main" id="{87B1BEDC-4F30-4018-B077-F219D2BA6E52}"/>
              </a:ext>
            </a:extLst>
          </p:cNvPr>
          <p:cNvSpPr>
            <a:spLocks noGrp="1"/>
          </p:cNvSpPr>
          <p:nvPr>
            <p:ph type="sldNum" sz="quarter" idx="12"/>
          </p:nvPr>
        </p:nvSpPr>
        <p:spPr/>
        <p:txBody>
          <a:bodyPr/>
          <a:lstStyle/>
          <a:p>
            <a:fld id="{F15E9139-A00B-4B2A-98A6-095DC08F1345}" type="slidenum">
              <a:rPr lang="zh-CN" altLang="en-US" smtClean="0"/>
              <a:pPr/>
              <a:t>24</a:t>
            </a:fld>
            <a:endParaRPr lang="zh-CN" altLang="en-US"/>
          </a:p>
        </p:txBody>
      </p:sp>
      <p:sp>
        <p:nvSpPr>
          <p:cNvPr id="6" name="内容占位符 1">
            <a:extLst>
              <a:ext uri="{FF2B5EF4-FFF2-40B4-BE49-F238E27FC236}">
                <a16:creationId xmlns:a16="http://schemas.microsoft.com/office/drawing/2014/main" id="{A697C0D4-AE7B-47EE-B205-729AC21E81AC}"/>
              </a:ext>
            </a:extLst>
          </p:cNvPr>
          <p:cNvSpPr txBox="1">
            <a:spLocks/>
          </p:cNvSpPr>
          <p:nvPr/>
        </p:nvSpPr>
        <p:spPr>
          <a:xfrm>
            <a:off x="609600" y="1285862"/>
            <a:ext cx="7070576" cy="2306380"/>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000" dirty="0"/>
              <a:t>Mechanics and vibration analyses</a:t>
            </a:r>
          </a:p>
          <a:p>
            <a:pPr lvl="1"/>
            <a:r>
              <a:rPr lang="en-US" altLang="zh-CN" sz="1800" b="1" dirty="0"/>
              <a:t>Static structure</a:t>
            </a:r>
            <a:r>
              <a:rPr lang="en-US" altLang="zh-CN" sz="1800" dirty="0"/>
              <a:t>: max. deformation and displacement change with/wo</a:t>
            </a:r>
            <a:r>
              <a:rPr lang="zh-CN" altLang="en-US" sz="1800" dirty="0"/>
              <a:t> </a:t>
            </a:r>
            <a:r>
              <a:rPr lang="en-US" altLang="zh-CN" sz="1800" dirty="0"/>
              <a:t>Lorentz force</a:t>
            </a:r>
          </a:p>
          <a:p>
            <a:pPr lvl="1"/>
            <a:r>
              <a:rPr lang="en-US" altLang="zh-CN" sz="1800" b="1" dirty="0"/>
              <a:t>Vibration analyses</a:t>
            </a:r>
            <a:r>
              <a:rPr lang="en-US" altLang="zh-CN" sz="1800" dirty="0"/>
              <a:t>: natural frequency &amp; harmonic response</a:t>
            </a:r>
          </a:p>
          <a:p>
            <a:pPr lvl="1"/>
            <a:r>
              <a:rPr lang="en-US" altLang="zh-CN" sz="1800" b="1" dirty="0"/>
              <a:t>Structure optimization</a:t>
            </a:r>
          </a:p>
        </p:txBody>
      </p:sp>
      <p:pic>
        <p:nvPicPr>
          <p:cNvPr id="13" name="图片 12">
            <a:extLst>
              <a:ext uri="{FF2B5EF4-FFF2-40B4-BE49-F238E27FC236}">
                <a16:creationId xmlns:a16="http://schemas.microsoft.com/office/drawing/2014/main" id="{154DEEE1-CCC1-4C6A-A399-1760874147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8648" y="1063135"/>
            <a:ext cx="4320000" cy="3056539"/>
          </a:xfrm>
          <a:prstGeom prst="rect">
            <a:avLst/>
          </a:prstGeom>
          <a:noFill/>
        </p:spPr>
      </p:pic>
      <p:pic>
        <p:nvPicPr>
          <p:cNvPr id="11" name="图片 10">
            <a:extLst>
              <a:ext uri="{FF2B5EF4-FFF2-40B4-BE49-F238E27FC236}">
                <a16:creationId xmlns:a16="http://schemas.microsoft.com/office/drawing/2014/main" id="{8721944F-CC6E-45F2-AA70-92F9A8B611D2}"/>
              </a:ext>
            </a:extLst>
          </p:cNvPr>
          <p:cNvPicPr>
            <a:picLocks noChangeAspect="1"/>
          </p:cNvPicPr>
          <p:nvPr/>
        </p:nvPicPr>
        <p:blipFill>
          <a:blip r:embed="rId3"/>
          <a:stretch>
            <a:fillRect/>
          </a:stretch>
        </p:blipFill>
        <p:spPr>
          <a:xfrm>
            <a:off x="7536160" y="4152190"/>
            <a:ext cx="4320000" cy="1728571"/>
          </a:xfrm>
          <a:prstGeom prst="rect">
            <a:avLst/>
          </a:prstGeom>
        </p:spPr>
      </p:pic>
      <p:sp>
        <p:nvSpPr>
          <p:cNvPr id="2" name="文本框 1">
            <a:extLst>
              <a:ext uri="{FF2B5EF4-FFF2-40B4-BE49-F238E27FC236}">
                <a16:creationId xmlns:a16="http://schemas.microsoft.com/office/drawing/2014/main" id="{F3030630-635C-410F-B867-449048978E0F}"/>
              </a:ext>
            </a:extLst>
          </p:cNvPr>
          <p:cNvSpPr txBox="1"/>
          <p:nvPr/>
        </p:nvSpPr>
        <p:spPr>
          <a:xfrm>
            <a:off x="8544272" y="5933890"/>
            <a:ext cx="1872208" cy="369332"/>
          </a:xfrm>
          <a:prstGeom prst="rect">
            <a:avLst/>
          </a:prstGeom>
          <a:noFill/>
        </p:spPr>
        <p:txBody>
          <a:bodyPr wrap="square" rtlCol="0">
            <a:spAutoFit/>
          </a:bodyPr>
          <a:lstStyle/>
          <a:p>
            <a:r>
              <a:rPr lang="en-US" dirty="0"/>
              <a:t>Analyses model</a:t>
            </a:r>
          </a:p>
        </p:txBody>
      </p:sp>
      <p:sp>
        <p:nvSpPr>
          <p:cNvPr id="9" name="文本框 8">
            <a:extLst>
              <a:ext uri="{FF2B5EF4-FFF2-40B4-BE49-F238E27FC236}">
                <a16:creationId xmlns:a16="http://schemas.microsoft.com/office/drawing/2014/main" id="{BD711CAD-7AA4-4009-A44D-E3AB0C4CC320}"/>
              </a:ext>
            </a:extLst>
          </p:cNvPr>
          <p:cNvSpPr txBox="1"/>
          <p:nvPr/>
        </p:nvSpPr>
        <p:spPr>
          <a:xfrm>
            <a:off x="9120336" y="3592241"/>
            <a:ext cx="1872208" cy="369332"/>
          </a:xfrm>
          <a:prstGeom prst="rect">
            <a:avLst/>
          </a:prstGeom>
          <a:noFill/>
        </p:spPr>
        <p:txBody>
          <a:bodyPr wrap="square" rtlCol="0">
            <a:spAutoFit/>
          </a:bodyPr>
          <a:lstStyle/>
          <a:p>
            <a:r>
              <a:rPr lang="en-US" dirty="0"/>
              <a:t>Designed model</a:t>
            </a:r>
          </a:p>
        </p:txBody>
      </p:sp>
      <p:graphicFrame>
        <p:nvGraphicFramePr>
          <p:cNvPr id="7" name="表格 6">
            <a:extLst>
              <a:ext uri="{FF2B5EF4-FFF2-40B4-BE49-F238E27FC236}">
                <a16:creationId xmlns:a16="http://schemas.microsoft.com/office/drawing/2014/main" id="{AA3A18F2-2F2C-43CA-BCDC-FF63B1432997}"/>
              </a:ext>
            </a:extLst>
          </p:cNvPr>
          <p:cNvGraphicFramePr>
            <a:graphicFrameLocks noGrp="1"/>
          </p:cNvGraphicFramePr>
          <p:nvPr>
            <p:extLst/>
          </p:nvPr>
        </p:nvGraphicFramePr>
        <p:xfrm>
          <a:off x="131263" y="3429000"/>
          <a:ext cx="7404897" cy="2595880"/>
        </p:xfrm>
        <a:graphic>
          <a:graphicData uri="http://schemas.openxmlformats.org/drawingml/2006/table">
            <a:tbl>
              <a:tblPr firstRow="1" bandRow="1">
                <a:tableStyleId>{5C22544A-7EE6-4342-B048-85BDC9FD1C3A}</a:tableStyleId>
              </a:tblPr>
              <a:tblGrid>
                <a:gridCol w="1830905">
                  <a:extLst>
                    <a:ext uri="{9D8B030D-6E8A-4147-A177-3AD203B41FA5}">
                      <a16:colId xmlns:a16="http://schemas.microsoft.com/office/drawing/2014/main" val="3970582814"/>
                    </a:ext>
                  </a:extLst>
                </a:gridCol>
                <a:gridCol w="2837687">
                  <a:extLst>
                    <a:ext uri="{9D8B030D-6E8A-4147-A177-3AD203B41FA5}">
                      <a16:colId xmlns:a16="http://schemas.microsoft.com/office/drawing/2014/main" val="1921718942"/>
                    </a:ext>
                  </a:extLst>
                </a:gridCol>
                <a:gridCol w="2736305">
                  <a:extLst>
                    <a:ext uri="{9D8B030D-6E8A-4147-A177-3AD203B41FA5}">
                      <a16:colId xmlns:a16="http://schemas.microsoft.com/office/drawing/2014/main" val="3383192008"/>
                    </a:ext>
                  </a:extLst>
                </a:gridCol>
              </a:tblGrid>
              <a:tr h="370840">
                <a:tc>
                  <a:txBody>
                    <a:bodyPr/>
                    <a:lstStyle/>
                    <a:p>
                      <a:endParaRPr lang="en-US" sz="1600" dirty="0">
                        <a:latin typeface="微软雅黑" panose="020B0503020204020204" pitchFamily="34" charset="-122"/>
                        <a:ea typeface="微软雅黑" panose="020B0503020204020204" pitchFamily="34" charset="-122"/>
                      </a:endParaRPr>
                    </a:p>
                  </a:txBody>
                  <a:tcPr/>
                </a:tc>
                <a:tc>
                  <a:txBody>
                    <a:bodyPr/>
                    <a:lstStyle/>
                    <a:p>
                      <a:r>
                        <a:rPr lang="en-US" altLang="zh-CN" sz="1600" dirty="0">
                          <a:latin typeface="微软雅黑" panose="020B0503020204020204" pitchFamily="34" charset="-122"/>
                          <a:ea typeface="微软雅黑" panose="020B0503020204020204" pitchFamily="34" charset="-122"/>
                        </a:rPr>
                        <a:t>Related requirements </a:t>
                      </a:r>
                      <a:endParaRPr lang="en-US" sz="1600" dirty="0">
                        <a:latin typeface="微软雅黑" panose="020B0503020204020204" pitchFamily="34" charset="-122"/>
                        <a:ea typeface="微软雅黑" panose="020B0503020204020204" pitchFamily="34" charset="-122"/>
                      </a:endParaRPr>
                    </a:p>
                  </a:txBody>
                  <a:tcPr/>
                </a:tc>
                <a:tc>
                  <a:txBody>
                    <a:bodyPr/>
                    <a:lstStyle/>
                    <a:p>
                      <a:r>
                        <a:rPr lang="en-US" sz="1600" dirty="0">
                          <a:latin typeface="微软雅黑" panose="020B0503020204020204" pitchFamily="34" charset="-122"/>
                          <a:ea typeface="微软雅黑" panose="020B0503020204020204" pitchFamily="34" charset="-122"/>
                        </a:rPr>
                        <a:t>Response</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now*</a:t>
                      </a:r>
                      <a:endParaRPr lang="en-US" sz="16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626381003"/>
                  </a:ext>
                </a:extLst>
              </a:tr>
              <a:tr h="370840">
                <a:tc rowSpan="2">
                  <a:txBody>
                    <a:bodyPr/>
                    <a:lstStyle/>
                    <a:p>
                      <a:r>
                        <a:rPr lang="en-US" altLang="zh-CN" sz="1600" dirty="0">
                          <a:latin typeface="微软雅黑" panose="020B0503020204020204" pitchFamily="34" charset="-122"/>
                          <a:ea typeface="微软雅黑" panose="020B0503020204020204" pitchFamily="34" charset="-122"/>
                        </a:rPr>
                        <a:t>Position accuracy (X/Y) of SC quadrupoles </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100μm</a:t>
                      </a:r>
                      <a:endParaRPr lang="en-US" sz="1600" dirty="0">
                        <a:latin typeface="微软雅黑" panose="020B0503020204020204" pitchFamily="34" charset="-122"/>
                        <a:ea typeface="微软雅黑" panose="020B0503020204020204" pitchFamily="34" charset="-122"/>
                      </a:endParaRPr>
                    </a:p>
                  </a:txBody>
                  <a:tcPr/>
                </a:tc>
                <a:tc>
                  <a:txBody>
                    <a:bodyPr/>
                    <a:lstStyle/>
                    <a:p>
                      <a:r>
                        <a:rPr lang="en-US" altLang="zh-CN" sz="1600" dirty="0">
                          <a:latin typeface="微软雅黑" panose="020B0503020204020204" pitchFamily="34" charset="-122"/>
                          <a:ea typeface="微软雅黑" panose="020B0503020204020204" pitchFamily="34" charset="-122"/>
                        </a:rPr>
                        <a:t>Adjusting resolution</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5μm</a:t>
                      </a:r>
                    </a:p>
                    <a:p>
                      <a:r>
                        <a:rPr lang="en-US" sz="1600" dirty="0">
                          <a:latin typeface="微软雅黑" panose="020B0503020204020204" pitchFamily="34" charset="-122"/>
                          <a:ea typeface="微软雅黑" panose="020B0503020204020204" pitchFamily="34" charset="-122"/>
                        </a:rPr>
                        <a:t>Adjusting accuracy</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30μm</a:t>
                      </a:r>
                      <a:endParaRPr lang="en-US" sz="1600" dirty="0">
                        <a:latin typeface="微软雅黑" panose="020B0503020204020204" pitchFamily="34" charset="-122"/>
                        <a:ea typeface="微软雅黑" panose="020B0503020204020204" pitchFamily="34" charset="-122"/>
                      </a:endParaRPr>
                    </a:p>
                  </a:txBody>
                  <a:tcPr/>
                </a:tc>
                <a:tc>
                  <a:txBody>
                    <a:bodyPr/>
                    <a:lstStyle/>
                    <a:p>
                      <a:r>
                        <a:rPr lang="zh-CN" altLang="en-US" sz="1600" dirty="0">
                          <a:solidFill>
                            <a:srgbClr val="00B050"/>
                          </a:solidFill>
                          <a:latin typeface="微软雅黑" panose="020B0503020204020204" pitchFamily="34" charset="-122"/>
                          <a:ea typeface="微软雅黑" panose="020B0503020204020204" pitchFamily="34" charset="-122"/>
                        </a:rPr>
                        <a:t>≤</a:t>
                      </a:r>
                      <a:r>
                        <a:rPr lang="en-US" altLang="zh-CN" sz="1600" dirty="0">
                          <a:solidFill>
                            <a:srgbClr val="00B050"/>
                          </a:solidFill>
                          <a:latin typeface="微软雅黑" panose="020B0503020204020204" pitchFamily="34" charset="-122"/>
                          <a:ea typeface="微软雅黑" panose="020B0503020204020204" pitchFamily="34" charset="-122"/>
                        </a:rPr>
                        <a:t>5μm</a:t>
                      </a:r>
                    </a:p>
                    <a:p>
                      <a:r>
                        <a:rPr lang="zh-CN" altLang="en-US" sz="1600" dirty="0">
                          <a:solidFill>
                            <a:srgbClr val="00B050"/>
                          </a:solidFill>
                          <a:latin typeface="微软雅黑" panose="020B0503020204020204" pitchFamily="34" charset="-122"/>
                          <a:ea typeface="微软雅黑" panose="020B0503020204020204" pitchFamily="34" charset="-122"/>
                        </a:rPr>
                        <a:t>≤</a:t>
                      </a:r>
                      <a:r>
                        <a:rPr lang="en-US" altLang="zh-CN" sz="1600" dirty="0">
                          <a:solidFill>
                            <a:srgbClr val="00B050"/>
                          </a:solidFill>
                          <a:latin typeface="微软雅黑" panose="020B0503020204020204" pitchFamily="34" charset="-122"/>
                          <a:ea typeface="微软雅黑" panose="020B0503020204020204" pitchFamily="34" charset="-122"/>
                        </a:rPr>
                        <a:t>30μm</a:t>
                      </a:r>
                      <a:endParaRPr lang="en-US" sz="1600" dirty="0">
                        <a:solidFill>
                          <a:srgbClr val="00B050"/>
                        </a:solidFill>
                        <a:latin typeface="微软雅黑" panose="020B0503020204020204" pitchFamily="34" charset="-122"/>
                        <a:ea typeface="微软雅黑" panose="020B0503020204020204" pitchFamily="34" charset="-122"/>
                      </a:endParaRPr>
                    </a:p>
                    <a:p>
                      <a:r>
                        <a:rPr lang="en-US" altLang="zh-CN" sz="1600" dirty="0">
                          <a:solidFill>
                            <a:srgbClr val="00B050"/>
                          </a:solidFill>
                          <a:latin typeface="微软雅黑" panose="020B0503020204020204" pitchFamily="34" charset="-122"/>
                          <a:ea typeface="微软雅黑" panose="020B0503020204020204" pitchFamily="34" charset="-122"/>
                        </a:rPr>
                        <a:t>from HEPS experience</a:t>
                      </a:r>
                      <a:endParaRPr lang="en-US" sz="1600" dirty="0">
                        <a:solidFill>
                          <a:srgbClr val="00B050"/>
                        </a:solidFill>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054145324"/>
                  </a:ext>
                </a:extLst>
              </a:tr>
              <a:tr h="370840">
                <a:tc vMerge="1">
                  <a:txBody>
                    <a:bodyPr/>
                    <a:lstStyle/>
                    <a:p>
                      <a:endParaRPr lang="en-US" dirty="0"/>
                    </a:p>
                  </a:txBody>
                  <a:tcPr/>
                </a:tc>
                <a:tc>
                  <a:txBody>
                    <a:bodyPr/>
                    <a:lstStyle/>
                    <a:p>
                      <a:r>
                        <a:rPr lang="en-US" altLang="zh-CN" sz="1600" dirty="0">
                          <a:latin typeface="微软雅黑" panose="020B0503020204020204" pitchFamily="34" charset="-122"/>
                          <a:ea typeface="微软雅黑" panose="020B0503020204020204" pitchFamily="34" charset="-122"/>
                        </a:rPr>
                        <a:t>Max. def. and</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disp. change, </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50μm </a:t>
                      </a:r>
                      <a:endParaRPr lang="en-US" sz="1600" dirty="0">
                        <a:latin typeface="微软雅黑" panose="020B0503020204020204" pitchFamily="34" charset="-122"/>
                        <a:ea typeface="微软雅黑" panose="020B0503020204020204" pitchFamily="34" charset="-122"/>
                      </a:endParaRPr>
                    </a:p>
                  </a:txBody>
                  <a:tcPr/>
                </a:tc>
                <a:tc>
                  <a:txBody>
                    <a:bodyPr/>
                    <a:lstStyle/>
                    <a:p>
                      <a:r>
                        <a:rPr lang="en-US" altLang="zh-CN" sz="1600" dirty="0">
                          <a:solidFill>
                            <a:srgbClr val="00B050"/>
                          </a:solidFill>
                          <a:latin typeface="微软雅黑" panose="020B0503020204020204" pitchFamily="34" charset="-122"/>
                          <a:ea typeface="微软雅黑" panose="020B0503020204020204" pitchFamily="34" charset="-122"/>
                        </a:rPr>
                        <a:t>FEA</a:t>
                      </a:r>
                      <a:r>
                        <a:rPr lang="zh-CN" altLang="en-US" sz="1600" dirty="0">
                          <a:solidFill>
                            <a:srgbClr val="00B050"/>
                          </a:solidFill>
                          <a:latin typeface="微软雅黑" panose="020B0503020204020204" pitchFamily="34" charset="-122"/>
                          <a:ea typeface="微软雅黑" panose="020B0503020204020204" pitchFamily="34" charset="-122"/>
                        </a:rPr>
                        <a:t>，＜</a:t>
                      </a:r>
                      <a:r>
                        <a:rPr lang="en-US" altLang="zh-CN" sz="1600" dirty="0">
                          <a:solidFill>
                            <a:srgbClr val="00B050"/>
                          </a:solidFill>
                          <a:latin typeface="微软雅黑" panose="020B0503020204020204" pitchFamily="34" charset="-122"/>
                          <a:ea typeface="微软雅黑" panose="020B0503020204020204" pitchFamily="34" charset="-122"/>
                        </a:rPr>
                        <a:t>40μm</a:t>
                      </a:r>
                      <a:endParaRPr lang="en-US" sz="1600" dirty="0">
                        <a:solidFill>
                          <a:srgbClr val="00B050"/>
                        </a:solidFill>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719357622"/>
                  </a:ext>
                </a:extLst>
              </a:tr>
              <a:tr h="370840">
                <a:tc rowSpan="2">
                  <a:txBody>
                    <a:bodyPr/>
                    <a:lstStyle/>
                    <a:p>
                      <a:pPr marL="0" algn="l" defTabSz="914400" rtl="0" eaLnBrk="1" latinLnBrk="0" hangingPunct="1"/>
                      <a:r>
                        <a:rPr lang="en-US" altLang="zh-CN" sz="1600" kern="1200" dirty="0">
                          <a:solidFill>
                            <a:schemeClr val="dk1"/>
                          </a:solidFill>
                          <a:latin typeface="微软雅黑" panose="020B0503020204020204" pitchFamily="34" charset="-122"/>
                          <a:ea typeface="微软雅黑" panose="020B0503020204020204" pitchFamily="34" charset="-122"/>
                          <a:cs typeface="+mn-cs"/>
                        </a:rPr>
                        <a:t>Small vibration,</a:t>
                      </a:r>
                    </a:p>
                    <a:p>
                      <a:pPr marL="0" algn="l" defTabSz="914400" rtl="0" eaLnBrk="1" latinLnBrk="0" hangingPunct="1"/>
                      <a:r>
                        <a:rPr lang="en-US" altLang="zh-CN" sz="1600" kern="1200" dirty="0">
                          <a:solidFill>
                            <a:schemeClr val="dk1"/>
                          </a:solidFill>
                          <a:latin typeface="微软雅黑" panose="020B0503020204020204" pitchFamily="34" charset="-122"/>
                          <a:ea typeface="微软雅黑" panose="020B0503020204020204" pitchFamily="34" charset="-122"/>
                          <a:cs typeface="+mn-cs"/>
                        </a:rPr>
                        <a:t>1-100Hz RMS </a:t>
                      </a:r>
                      <a:r>
                        <a:rPr lang="zh-CN" altLang="en-US" sz="1600" kern="1200" dirty="0">
                          <a:solidFill>
                            <a:schemeClr val="dk1"/>
                          </a:solidFill>
                          <a:latin typeface="微软雅黑" panose="020B0503020204020204" pitchFamily="34" charset="-122"/>
                          <a:ea typeface="微软雅黑" panose="020B0503020204020204" pitchFamily="34" charset="-122"/>
                          <a:cs typeface="+mn-cs"/>
                        </a:rPr>
                        <a:t>≤</a:t>
                      </a:r>
                      <a:r>
                        <a:rPr lang="en-US" altLang="zh-CN" sz="1600" kern="1200" dirty="0">
                          <a:solidFill>
                            <a:schemeClr val="dk1"/>
                          </a:solidFill>
                          <a:latin typeface="微软雅黑" panose="020B0503020204020204" pitchFamily="34" charset="-122"/>
                          <a:ea typeface="微软雅黑" panose="020B0503020204020204" pitchFamily="34" charset="-122"/>
                          <a:cs typeface="+mn-cs"/>
                        </a:rPr>
                        <a:t>4nm</a:t>
                      </a:r>
                      <a:endParaRPr lang="en-US" sz="1600" kern="1200" dirty="0">
                        <a:solidFill>
                          <a:schemeClr val="dk1"/>
                        </a:solidFill>
                        <a:latin typeface="微软雅黑" panose="020B0503020204020204" pitchFamily="34" charset="-122"/>
                        <a:ea typeface="微软雅黑" panose="020B0503020204020204" pitchFamily="34" charset="-122"/>
                        <a:cs typeface="+mn-cs"/>
                      </a:endParaRPr>
                    </a:p>
                  </a:txBody>
                  <a:tcPr/>
                </a:tc>
                <a:tc>
                  <a:txBody>
                    <a:bodyPr/>
                    <a:lstStyle/>
                    <a:p>
                      <a:r>
                        <a:rPr lang="en-US" altLang="zh-CN" sz="1600" dirty="0">
                          <a:latin typeface="微软雅黑" panose="020B0503020204020204" pitchFamily="34" charset="-122"/>
                          <a:ea typeface="微软雅黑" panose="020B0503020204020204" pitchFamily="34" charset="-122"/>
                        </a:rPr>
                        <a:t>High natural frequency</a:t>
                      </a:r>
                      <a:endParaRPr lang="en-US" sz="1600" dirty="0">
                        <a:latin typeface="微软雅黑" panose="020B0503020204020204" pitchFamily="34" charset="-122"/>
                        <a:ea typeface="微软雅黑" panose="020B0503020204020204" pitchFamily="34" charset="-122"/>
                      </a:endParaRPr>
                    </a:p>
                  </a:txBody>
                  <a:tcPr/>
                </a:tc>
                <a:tc rowSpan="2">
                  <a:txBody>
                    <a:bodyPr/>
                    <a:lstStyle/>
                    <a:p>
                      <a:pPr marL="0" algn="l" defTabSz="914400" rtl="0" eaLnBrk="1" latinLnBrk="0" hangingPunct="1"/>
                      <a:r>
                        <a:rPr lang="en-US" sz="1600" kern="1200" dirty="0">
                          <a:solidFill>
                            <a:schemeClr val="tx1"/>
                          </a:solidFill>
                          <a:latin typeface="微软雅黑" panose="020B0503020204020204" pitchFamily="34" charset="-122"/>
                          <a:ea typeface="微软雅黑" panose="020B0503020204020204" pitchFamily="34" charset="-122"/>
                          <a:cs typeface="+mn-cs"/>
                        </a:rPr>
                        <a:t>FEA, ~50Hz and 1</a:t>
                      </a:r>
                    </a:p>
                    <a:p>
                      <a:pPr marL="0" algn="l" defTabSz="914400" rtl="0" eaLnBrk="1" latinLnBrk="0" hangingPunct="1"/>
                      <a:r>
                        <a:rPr lang="en-US" sz="1600" kern="1200" dirty="0">
                          <a:solidFill>
                            <a:schemeClr val="tx1"/>
                          </a:solidFill>
                          <a:latin typeface="微软雅黑" panose="020B0503020204020204" pitchFamily="34" charset="-122"/>
                          <a:ea typeface="微软雅黑" panose="020B0503020204020204" pitchFamily="34" charset="-122"/>
                          <a:cs typeface="+mn-cs"/>
                        </a:rPr>
                        <a:t>(same level to HEPS, and arc section of CEPC)</a:t>
                      </a:r>
                    </a:p>
                  </a:txBody>
                  <a:tcPr/>
                </a:tc>
                <a:extLst>
                  <a:ext uri="{0D108BD9-81ED-4DB2-BD59-A6C34878D82A}">
                    <a16:rowId xmlns:a16="http://schemas.microsoft.com/office/drawing/2014/main" val="579008239"/>
                  </a:ext>
                </a:extLst>
              </a:tr>
              <a:tr h="370840">
                <a:tc vMerge="1">
                  <a:txBody>
                    <a:bodyPr/>
                    <a:lstStyle/>
                    <a:p>
                      <a:endParaRPr lang="en-US" dirty="0"/>
                    </a:p>
                  </a:txBody>
                  <a:tcPr/>
                </a:tc>
                <a:tc>
                  <a:txBody>
                    <a:bodyPr/>
                    <a:lstStyle/>
                    <a:p>
                      <a:r>
                        <a:rPr lang="en-US" altLang="zh-CN" sz="1600" dirty="0">
                          <a:latin typeface="微软雅黑" panose="020B0503020204020204" pitchFamily="34" charset="-122"/>
                          <a:ea typeface="微软雅黑" panose="020B0503020204020204" pitchFamily="34" charset="-122"/>
                        </a:rPr>
                        <a:t>Low amplification factor</a:t>
                      </a:r>
                      <a:endParaRPr lang="en-US" sz="1600" dirty="0">
                        <a:latin typeface="微软雅黑" panose="020B0503020204020204" pitchFamily="34" charset="-122"/>
                        <a:ea typeface="微软雅黑" panose="020B0503020204020204" pitchFamily="34" charset="-122"/>
                      </a:endParaRPr>
                    </a:p>
                  </a:txBody>
                  <a:tcPr/>
                </a:tc>
                <a:tc vMerge="1">
                  <a:txBody>
                    <a:bodyPr/>
                    <a:lstStyle/>
                    <a:p>
                      <a:endParaRPr 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710428521"/>
                  </a:ext>
                </a:extLst>
              </a:tr>
            </a:tbl>
          </a:graphicData>
        </a:graphic>
      </p:graphicFrame>
      <p:sp>
        <p:nvSpPr>
          <p:cNvPr id="12" name="文本框 11">
            <a:extLst>
              <a:ext uri="{FF2B5EF4-FFF2-40B4-BE49-F238E27FC236}">
                <a16:creationId xmlns:a16="http://schemas.microsoft.com/office/drawing/2014/main" id="{3E998AF7-B903-46AE-AD9D-96248C30364B}"/>
              </a:ext>
            </a:extLst>
          </p:cNvPr>
          <p:cNvSpPr txBox="1"/>
          <p:nvPr/>
        </p:nvSpPr>
        <p:spPr>
          <a:xfrm>
            <a:off x="809375" y="6073087"/>
            <a:ext cx="6048672" cy="369332"/>
          </a:xfrm>
          <a:prstGeom prst="rect">
            <a:avLst/>
          </a:prstGeom>
          <a:noFill/>
        </p:spPr>
        <p:txBody>
          <a:bodyPr wrap="square" rtlCol="0">
            <a:spAutoFit/>
          </a:bodyPr>
          <a:lstStyle/>
          <a:p>
            <a:r>
              <a:rPr lang="en-US" dirty="0"/>
              <a:t>* The response now only considers the mechanics aspect.</a:t>
            </a:r>
          </a:p>
        </p:txBody>
      </p:sp>
    </p:spTree>
    <p:extLst>
      <p:ext uri="{BB962C8B-B14F-4D97-AF65-F5344CB8AC3E}">
        <p14:creationId xmlns:p14="http://schemas.microsoft.com/office/powerpoint/2010/main" val="3644282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9BC9B0E-6593-47EA-9786-221F53C82088}"/>
              </a:ext>
            </a:extLst>
          </p:cNvPr>
          <p:cNvSpPr>
            <a:spLocks noGrp="1"/>
          </p:cNvSpPr>
          <p:nvPr>
            <p:ph idx="1"/>
          </p:nvPr>
        </p:nvSpPr>
        <p:spPr>
          <a:xfrm>
            <a:off x="609600" y="1285861"/>
            <a:ext cx="10972800" cy="5383499"/>
          </a:xfrm>
        </p:spPr>
        <p:txBody>
          <a:bodyPr>
            <a:normAutofit/>
          </a:bodyPr>
          <a:lstStyle/>
          <a:p>
            <a:pPr>
              <a:spcAft>
                <a:spcPts val="500"/>
              </a:spcAft>
            </a:pPr>
            <a:r>
              <a:rPr lang="en-US" sz="2000" dirty="0"/>
              <a:t>We made detailed analyses and presented on the MDI mini-review in June 2025. </a:t>
            </a:r>
          </a:p>
          <a:p>
            <a:pPr lvl="1">
              <a:spcBef>
                <a:spcPts val="0"/>
              </a:spcBef>
              <a:spcAft>
                <a:spcPts val="500"/>
              </a:spcAft>
            </a:pPr>
            <a:r>
              <a:rPr lang="en-US" sz="1800" dirty="0">
                <a:solidFill>
                  <a:srgbClr val="FF0000"/>
                </a:solidFill>
              </a:rPr>
              <a:t>Iron-free</a:t>
            </a:r>
            <a:r>
              <a:rPr lang="en-US" sz="1800" dirty="0"/>
              <a:t> quadrupole and optimized skeleton has benefits (Max. disp. of SC quadrupoles/cryostat decreased)</a:t>
            </a:r>
          </a:p>
          <a:p>
            <a:pPr lvl="1">
              <a:spcBef>
                <a:spcPts val="0"/>
              </a:spcBef>
              <a:spcAft>
                <a:spcPts val="500"/>
              </a:spcAft>
            </a:pPr>
            <a:r>
              <a:rPr lang="en-US" sz="1800" dirty="0"/>
              <a:t>Material optimization</a:t>
            </a:r>
            <a:r>
              <a:rPr lang="zh-CN" altLang="en-US" sz="1800" dirty="0"/>
              <a:t>，</a:t>
            </a:r>
            <a:r>
              <a:rPr lang="en-US" altLang="zh-CN" sz="1800" dirty="0"/>
              <a:t>no obvious effect </a:t>
            </a:r>
            <a:endParaRPr lang="en-US" sz="1800" dirty="0"/>
          </a:p>
          <a:p>
            <a:pPr lvl="1">
              <a:spcBef>
                <a:spcPts val="0"/>
              </a:spcBef>
              <a:spcAft>
                <a:spcPts val="500"/>
              </a:spcAft>
            </a:pPr>
            <a:r>
              <a:rPr lang="en-US" sz="1800" dirty="0"/>
              <a:t>Auxiliary support</a:t>
            </a:r>
            <a:r>
              <a:rPr lang="zh-CN" altLang="en-US" sz="1800" dirty="0"/>
              <a:t>，</a:t>
            </a:r>
            <a:r>
              <a:rPr lang="en-US" sz="1800" dirty="0">
                <a:solidFill>
                  <a:srgbClr val="FF0000"/>
                </a:solidFill>
              </a:rPr>
              <a:t>significant</a:t>
            </a:r>
            <a:r>
              <a:rPr lang="en-US" sz="1800" dirty="0"/>
              <a:t> effect (max. disp. change from 2 mm to 84 um, max. def. smaller than 15 um, natural frequency from 17.7Hz to 49.2 Hz)</a:t>
            </a:r>
          </a:p>
          <a:p>
            <a:pPr lvl="1">
              <a:spcBef>
                <a:spcPts val="0"/>
              </a:spcBef>
              <a:spcAft>
                <a:spcPts val="500"/>
              </a:spcAft>
            </a:pPr>
            <a:r>
              <a:rPr lang="en-US" altLang="zh-CN" sz="1800" dirty="0"/>
              <a:t>Thicker vacuum vessel: </a:t>
            </a:r>
            <a:r>
              <a:rPr lang="en-US" altLang="zh-CN" sz="1800" dirty="0">
                <a:solidFill>
                  <a:srgbClr val="FF0000"/>
                </a:solidFill>
              </a:rPr>
              <a:t>significant</a:t>
            </a:r>
            <a:r>
              <a:rPr lang="en-US" altLang="zh-CN" sz="1800" dirty="0"/>
              <a:t> effect </a:t>
            </a:r>
            <a:r>
              <a:rPr lang="en-US" sz="1800" dirty="0"/>
              <a:t>(max. disp. change from 84 um to 33 um)</a:t>
            </a:r>
            <a:r>
              <a:rPr lang="en-US" altLang="zh-CN" sz="1800" dirty="0">
                <a:sym typeface="Wingdings" panose="05000000000000000000" pitchFamily="2" charset="2"/>
              </a:rPr>
              <a:t></a:t>
            </a:r>
            <a:r>
              <a:rPr lang="en-US" altLang="zh-CN" sz="1800" dirty="0"/>
              <a:t>can be considered comprehensively with radiation.</a:t>
            </a:r>
          </a:p>
          <a:p>
            <a:pPr lvl="1">
              <a:spcBef>
                <a:spcPts val="0"/>
              </a:spcBef>
              <a:spcAft>
                <a:spcPts val="500"/>
              </a:spcAft>
            </a:pPr>
            <a:r>
              <a:rPr lang="en-US" altLang="zh-CN" sz="1800" dirty="0"/>
              <a:t>Support rods: </a:t>
            </a:r>
            <a:r>
              <a:rPr lang="en-US" altLang="zh-CN" sz="1800" dirty="0">
                <a:solidFill>
                  <a:srgbClr val="FF0000"/>
                </a:solidFill>
              </a:rPr>
              <a:t>significant</a:t>
            </a:r>
            <a:r>
              <a:rPr lang="en-US" altLang="zh-CN" sz="1800" dirty="0"/>
              <a:t> effect</a:t>
            </a:r>
            <a:r>
              <a:rPr lang="en-US" altLang="zh-CN" sz="1800" dirty="0">
                <a:sym typeface="Wingdings" panose="05000000000000000000" pitchFamily="2" charset="2"/>
              </a:rPr>
              <a:t></a:t>
            </a:r>
            <a:r>
              <a:rPr lang="en-US" altLang="zh-CN" sz="1800" dirty="0"/>
              <a:t> can be </a:t>
            </a:r>
            <a:r>
              <a:rPr lang="en-US" altLang="zh-CN" sz="1800" dirty="0">
                <a:solidFill>
                  <a:srgbClr val="FF0000"/>
                </a:solidFill>
              </a:rPr>
              <a:t>optimized further</a:t>
            </a:r>
          </a:p>
          <a:p>
            <a:pPr lvl="1">
              <a:spcBef>
                <a:spcPts val="0"/>
              </a:spcBef>
              <a:spcAft>
                <a:spcPts val="500"/>
              </a:spcAft>
            </a:pPr>
            <a:r>
              <a:rPr lang="en-US" altLang="zh-CN" sz="1800" dirty="0"/>
              <a:t>It seems there is no sudden positional jitter caused by the disappearance of the Lorentz force. Either for the Von mises stress.</a:t>
            </a:r>
            <a:r>
              <a:rPr lang="en-US" sz="1800" dirty="0"/>
              <a:t> We are checking on it.</a:t>
            </a:r>
            <a:endParaRPr lang="en-US" altLang="zh-CN" sz="1800" dirty="0">
              <a:solidFill>
                <a:srgbClr val="FF0000"/>
              </a:solidFill>
            </a:endParaRPr>
          </a:p>
          <a:p>
            <a:pPr>
              <a:spcAft>
                <a:spcPts val="500"/>
              </a:spcAft>
            </a:pPr>
            <a:r>
              <a:rPr lang="en-US" altLang="zh-CN" sz="2000" dirty="0"/>
              <a:t>Works to be done </a:t>
            </a:r>
            <a:endParaRPr lang="en-US" altLang="zh-CN" sz="1800" dirty="0"/>
          </a:p>
          <a:p>
            <a:pPr lvl="1">
              <a:spcBef>
                <a:spcPts val="0"/>
              </a:spcBef>
              <a:spcAft>
                <a:spcPts val="500"/>
              </a:spcAft>
            </a:pPr>
            <a:r>
              <a:rPr lang="en-US" altLang="zh-CN" sz="1800" dirty="0"/>
              <a:t>Further optimization with collaboration with other colleagues: compromise solution with other aspects of optimization such as cryogenic.</a:t>
            </a:r>
          </a:p>
          <a:p>
            <a:pPr lvl="1">
              <a:spcBef>
                <a:spcPts val="0"/>
              </a:spcBef>
              <a:spcAft>
                <a:spcPts val="500"/>
              </a:spcAft>
            </a:pPr>
            <a:r>
              <a:rPr lang="en-US" sz="1800" dirty="0"/>
              <a:t>After above analyses converged, we will taking into account all the relative components and make a whole FEA.</a:t>
            </a:r>
            <a:endParaRPr lang="en-US" altLang="zh-CN" sz="1800" dirty="0"/>
          </a:p>
          <a:p>
            <a:pPr lvl="1">
              <a:spcBef>
                <a:spcPts val="0"/>
              </a:spcBef>
              <a:spcAft>
                <a:spcPts val="500"/>
              </a:spcAft>
            </a:pPr>
            <a:endParaRPr lang="en-US" altLang="zh-CN" sz="1800" dirty="0"/>
          </a:p>
        </p:txBody>
      </p:sp>
      <p:sp>
        <p:nvSpPr>
          <p:cNvPr id="4" name="灯片编号占位符 3">
            <a:extLst>
              <a:ext uri="{FF2B5EF4-FFF2-40B4-BE49-F238E27FC236}">
                <a16:creationId xmlns:a16="http://schemas.microsoft.com/office/drawing/2014/main" id="{839EE823-8390-4368-BC67-61A98F356D13}"/>
              </a:ext>
            </a:extLst>
          </p:cNvPr>
          <p:cNvSpPr>
            <a:spLocks noGrp="1"/>
          </p:cNvSpPr>
          <p:nvPr>
            <p:ph type="sldNum" sz="quarter" idx="12"/>
          </p:nvPr>
        </p:nvSpPr>
        <p:spPr/>
        <p:txBody>
          <a:bodyPr/>
          <a:lstStyle/>
          <a:p>
            <a:fld id="{F15E9139-A00B-4B2A-98A6-095DC08F1345}" type="slidenum">
              <a:rPr lang="zh-CN" altLang="en-US" smtClean="0"/>
              <a:pPr/>
              <a:t>25</a:t>
            </a:fld>
            <a:endParaRPr lang="zh-CN" altLang="en-US" dirty="0"/>
          </a:p>
        </p:txBody>
      </p:sp>
      <p:sp>
        <p:nvSpPr>
          <p:cNvPr id="5" name="标题 2">
            <a:extLst>
              <a:ext uri="{FF2B5EF4-FFF2-40B4-BE49-F238E27FC236}">
                <a16:creationId xmlns:a16="http://schemas.microsoft.com/office/drawing/2014/main" id="{2672A94D-7B40-4007-B3BA-CF127F6C0722}"/>
              </a:ext>
            </a:extLst>
          </p:cNvPr>
          <p:cNvSpPr>
            <a:spLocks noGrp="1"/>
          </p:cNvSpPr>
          <p:nvPr>
            <p:ph type="title"/>
          </p:nvPr>
        </p:nvSpPr>
        <p:spPr>
          <a:xfrm>
            <a:off x="666712" y="142852"/>
            <a:ext cx="10763325" cy="725470"/>
          </a:xfrm>
        </p:spPr>
        <p:txBody>
          <a:bodyPr/>
          <a:lstStyle/>
          <a:p>
            <a:r>
              <a:rPr lang="en-US" altLang="zh-CN" dirty="0">
                <a:latin typeface="Arial" panose="020B0604020202020204" pitchFamily="34" charset="0"/>
                <a:cs typeface="Arial" panose="020B0604020202020204" pitchFamily="34" charset="0"/>
              </a:rPr>
              <a:t>MDI mechanics progress-mechanical analyses</a:t>
            </a:r>
            <a:endParaRPr lang="en-US" dirty="0"/>
          </a:p>
        </p:txBody>
      </p:sp>
    </p:spTree>
    <p:extLst>
      <p:ext uri="{BB962C8B-B14F-4D97-AF65-F5344CB8AC3E}">
        <p14:creationId xmlns:p14="http://schemas.microsoft.com/office/powerpoint/2010/main" val="375125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0DF4D62-7497-40D2-98E2-D83D88B2E1DF}"/>
              </a:ext>
            </a:extLst>
          </p:cNvPr>
          <p:cNvPicPr>
            <a:picLocks noChangeAspect="1"/>
          </p:cNvPicPr>
          <p:nvPr/>
        </p:nvPicPr>
        <p:blipFill>
          <a:blip r:embed="rId2"/>
          <a:stretch>
            <a:fillRect/>
          </a:stretch>
        </p:blipFill>
        <p:spPr>
          <a:xfrm>
            <a:off x="8254102" y="4048510"/>
            <a:ext cx="3600000" cy="2397292"/>
          </a:xfrm>
          <a:prstGeom prst="rect">
            <a:avLst/>
          </a:prstGeom>
        </p:spPr>
      </p:pic>
      <p:pic>
        <p:nvPicPr>
          <p:cNvPr id="24" name="图片 23">
            <a:extLst>
              <a:ext uri="{FF2B5EF4-FFF2-40B4-BE49-F238E27FC236}">
                <a16:creationId xmlns:a16="http://schemas.microsoft.com/office/drawing/2014/main" id="{2B93A88E-5C0B-427A-9897-AE1778E80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7468" y="1825357"/>
            <a:ext cx="3600000" cy="1880656"/>
          </a:xfrm>
          <a:prstGeom prst="rect">
            <a:avLst/>
          </a:prstGeom>
        </p:spPr>
      </p:pic>
      <p:sp>
        <p:nvSpPr>
          <p:cNvPr id="2" name="内容占位符 1">
            <a:extLst>
              <a:ext uri="{FF2B5EF4-FFF2-40B4-BE49-F238E27FC236}">
                <a16:creationId xmlns:a16="http://schemas.microsoft.com/office/drawing/2014/main" id="{1ADFD4B0-8B1B-4DE2-B1F5-6ED7F79A6E7C}"/>
              </a:ext>
            </a:extLst>
          </p:cNvPr>
          <p:cNvSpPr>
            <a:spLocks noGrp="1"/>
          </p:cNvSpPr>
          <p:nvPr>
            <p:ph idx="1"/>
          </p:nvPr>
        </p:nvSpPr>
        <p:spPr>
          <a:xfrm>
            <a:off x="609600" y="1285861"/>
            <a:ext cx="10972800" cy="4840303"/>
          </a:xfrm>
        </p:spPr>
        <p:txBody>
          <a:bodyPr>
            <a:normAutofit/>
          </a:bodyPr>
          <a:lstStyle/>
          <a:p>
            <a:r>
              <a:rPr lang="en-US" sz="2400" dirty="0"/>
              <a:t>Simulation results, with Lorentz force and gravity </a:t>
            </a:r>
          </a:p>
        </p:txBody>
      </p:sp>
      <p:sp>
        <p:nvSpPr>
          <p:cNvPr id="3" name="标题 2">
            <a:extLst>
              <a:ext uri="{FF2B5EF4-FFF2-40B4-BE49-F238E27FC236}">
                <a16:creationId xmlns:a16="http://schemas.microsoft.com/office/drawing/2014/main" id="{C9564592-20A8-4258-A87A-9195151A815A}"/>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MDI mechanics progress-mechanical analyses</a:t>
            </a:r>
            <a:endParaRPr lang="en-US" dirty="0"/>
          </a:p>
        </p:txBody>
      </p:sp>
      <p:sp>
        <p:nvSpPr>
          <p:cNvPr id="4" name="灯片编号占位符 3">
            <a:extLst>
              <a:ext uri="{FF2B5EF4-FFF2-40B4-BE49-F238E27FC236}">
                <a16:creationId xmlns:a16="http://schemas.microsoft.com/office/drawing/2014/main" id="{5BA4B1AD-7A34-4695-864D-83496A15C5BC}"/>
              </a:ext>
            </a:extLst>
          </p:cNvPr>
          <p:cNvSpPr>
            <a:spLocks noGrp="1"/>
          </p:cNvSpPr>
          <p:nvPr>
            <p:ph type="sldNum" sz="quarter" idx="12"/>
          </p:nvPr>
        </p:nvSpPr>
        <p:spPr/>
        <p:txBody>
          <a:bodyPr/>
          <a:lstStyle/>
          <a:p>
            <a:fld id="{F15E9139-A00B-4B2A-98A6-095DC08F1345}" type="slidenum">
              <a:rPr lang="zh-CN" altLang="en-US" smtClean="0"/>
              <a:pPr/>
              <a:t>26</a:t>
            </a:fld>
            <a:endParaRPr lang="zh-CN" altLang="en-US"/>
          </a:p>
        </p:txBody>
      </p:sp>
      <p:sp>
        <p:nvSpPr>
          <p:cNvPr id="23" name="文本框 22">
            <a:extLst>
              <a:ext uri="{FF2B5EF4-FFF2-40B4-BE49-F238E27FC236}">
                <a16:creationId xmlns:a16="http://schemas.microsoft.com/office/drawing/2014/main" id="{DECCC700-1BC1-47D5-B2E4-FB2CAA8B75FB}"/>
              </a:ext>
            </a:extLst>
          </p:cNvPr>
          <p:cNvSpPr txBox="1"/>
          <p:nvPr/>
        </p:nvSpPr>
        <p:spPr>
          <a:xfrm>
            <a:off x="1069823" y="3784784"/>
            <a:ext cx="2865537" cy="369332"/>
          </a:xfrm>
          <a:prstGeom prst="rect">
            <a:avLst/>
          </a:prstGeom>
          <a:noFill/>
        </p:spPr>
        <p:txBody>
          <a:bodyPr wrap="square" rtlCol="0">
            <a:spAutoFit/>
          </a:bodyPr>
          <a:lstStyle/>
          <a:p>
            <a:r>
              <a:rPr lang="en-US" dirty="0"/>
              <a:t>SC quadrupole displacement</a:t>
            </a:r>
          </a:p>
        </p:txBody>
      </p:sp>
      <p:sp>
        <p:nvSpPr>
          <p:cNvPr id="25" name="文本框 24">
            <a:extLst>
              <a:ext uri="{FF2B5EF4-FFF2-40B4-BE49-F238E27FC236}">
                <a16:creationId xmlns:a16="http://schemas.microsoft.com/office/drawing/2014/main" id="{6BD99555-D00E-42EA-BA46-60F58FE9579B}"/>
              </a:ext>
            </a:extLst>
          </p:cNvPr>
          <p:cNvSpPr txBox="1"/>
          <p:nvPr/>
        </p:nvSpPr>
        <p:spPr>
          <a:xfrm>
            <a:off x="4536481" y="3573016"/>
            <a:ext cx="3281974" cy="369332"/>
          </a:xfrm>
          <a:prstGeom prst="rect">
            <a:avLst/>
          </a:prstGeom>
          <a:noFill/>
        </p:spPr>
        <p:txBody>
          <a:bodyPr wrap="square" rtlCol="0">
            <a:spAutoFit/>
          </a:bodyPr>
          <a:lstStyle/>
          <a:p>
            <a:r>
              <a:rPr lang="en-US" dirty="0"/>
              <a:t>Z disp. of SC quadrupoles, 4.2 K</a:t>
            </a:r>
          </a:p>
        </p:txBody>
      </p:sp>
      <p:sp>
        <p:nvSpPr>
          <p:cNvPr id="27" name="文本框 26">
            <a:extLst>
              <a:ext uri="{FF2B5EF4-FFF2-40B4-BE49-F238E27FC236}">
                <a16:creationId xmlns:a16="http://schemas.microsoft.com/office/drawing/2014/main" id="{F836160D-51C8-4918-8CA2-910229A1071F}"/>
              </a:ext>
            </a:extLst>
          </p:cNvPr>
          <p:cNvSpPr txBox="1"/>
          <p:nvPr/>
        </p:nvSpPr>
        <p:spPr>
          <a:xfrm>
            <a:off x="893650" y="6126164"/>
            <a:ext cx="2865537" cy="369332"/>
          </a:xfrm>
          <a:prstGeom prst="rect">
            <a:avLst/>
          </a:prstGeom>
          <a:noFill/>
        </p:spPr>
        <p:txBody>
          <a:bodyPr wrap="square" rtlCol="0">
            <a:spAutoFit/>
          </a:bodyPr>
          <a:lstStyle/>
          <a:p>
            <a:pPr algn="ctr"/>
            <a:r>
              <a:rPr lang="en-US" dirty="0"/>
              <a:t>1</a:t>
            </a:r>
            <a:r>
              <a:rPr lang="en-US" baseline="30000" dirty="0"/>
              <a:t>st</a:t>
            </a:r>
            <a:r>
              <a:rPr lang="en-US" dirty="0"/>
              <a:t> order of mode, 4.2 K</a:t>
            </a:r>
          </a:p>
        </p:txBody>
      </p:sp>
      <p:sp>
        <p:nvSpPr>
          <p:cNvPr id="28" name="文本框 27">
            <a:extLst>
              <a:ext uri="{FF2B5EF4-FFF2-40B4-BE49-F238E27FC236}">
                <a16:creationId xmlns:a16="http://schemas.microsoft.com/office/drawing/2014/main" id="{2079B22C-E7F5-47B8-9035-16A8FFA47C5D}"/>
              </a:ext>
            </a:extLst>
          </p:cNvPr>
          <p:cNvSpPr txBox="1"/>
          <p:nvPr/>
        </p:nvSpPr>
        <p:spPr>
          <a:xfrm>
            <a:off x="4663231" y="6114240"/>
            <a:ext cx="3226180" cy="646331"/>
          </a:xfrm>
          <a:prstGeom prst="rect">
            <a:avLst/>
          </a:prstGeom>
          <a:noFill/>
        </p:spPr>
        <p:txBody>
          <a:bodyPr wrap="square" rtlCol="0">
            <a:spAutoFit/>
          </a:bodyPr>
          <a:lstStyle/>
          <a:p>
            <a:r>
              <a:rPr lang="en-US" dirty="0"/>
              <a:t>Displacement of SC quadrupoles when quenching</a:t>
            </a:r>
          </a:p>
        </p:txBody>
      </p:sp>
      <p:sp>
        <p:nvSpPr>
          <p:cNvPr id="29" name="文本框 28">
            <a:extLst>
              <a:ext uri="{FF2B5EF4-FFF2-40B4-BE49-F238E27FC236}">
                <a16:creationId xmlns:a16="http://schemas.microsoft.com/office/drawing/2014/main" id="{38438EE5-06B0-4397-A487-8DCE36433D88}"/>
              </a:ext>
            </a:extLst>
          </p:cNvPr>
          <p:cNvSpPr txBox="1"/>
          <p:nvPr/>
        </p:nvSpPr>
        <p:spPr>
          <a:xfrm>
            <a:off x="8737600" y="6375099"/>
            <a:ext cx="2865537" cy="369332"/>
          </a:xfrm>
          <a:prstGeom prst="rect">
            <a:avLst/>
          </a:prstGeom>
          <a:noFill/>
        </p:spPr>
        <p:txBody>
          <a:bodyPr wrap="square" rtlCol="0">
            <a:spAutoFit/>
          </a:bodyPr>
          <a:lstStyle/>
          <a:p>
            <a:pPr algn="ctr"/>
            <a:r>
              <a:rPr lang="en-US" dirty="0"/>
              <a:t>Harmonic response, 1-100Hz</a:t>
            </a:r>
          </a:p>
        </p:txBody>
      </p:sp>
      <p:pic>
        <p:nvPicPr>
          <p:cNvPr id="11" name="图片 10">
            <a:extLst>
              <a:ext uri="{FF2B5EF4-FFF2-40B4-BE49-F238E27FC236}">
                <a16:creationId xmlns:a16="http://schemas.microsoft.com/office/drawing/2014/main" id="{E2F66626-D216-4C1A-8423-E877DD2F3073}"/>
              </a:ext>
            </a:extLst>
          </p:cNvPr>
          <p:cNvPicPr>
            <a:picLocks noChangeAspect="1"/>
          </p:cNvPicPr>
          <p:nvPr/>
        </p:nvPicPr>
        <p:blipFill>
          <a:blip r:embed="rId4"/>
          <a:stretch>
            <a:fillRect/>
          </a:stretch>
        </p:blipFill>
        <p:spPr>
          <a:xfrm>
            <a:off x="856709" y="1708348"/>
            <a:ext cx="3600000" cy="2163415"/>
          </a:xfrm>
          <a:prstGeom prst="rect">
            <a:avLst/>
          </a:prstGeom>
        </p:spPr>
      </p:pic>
      <p:pic>
        <p:nvPicPr>
          <p:cNvPr id="32" name="图片 31">
            <a:extLst>
              <a:ext uri="{FF2B5EF4-FFF2-40B4-BE49-F238E27FC236}">
                <a16:creationId xmlns:a16="http://schemas.microsoft.com/office/drawing/2014/main" id="{E8448244-2F5B-403C-8323-28303F0698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591" y="4263706"/>
            <a:ext cx="3600000" cy="1880656"/>
          </a:xfrm>
          <a:prstGeom prst="rect">
            <a:avLst/>
          </a:prstGeom>
        </p:spPr>
      </p:pic>
      <p:pic>
        <p:nvPicPr>
          <p:cNvPr id="41" name="图片 40">
            <a:extLst>
              <a:ext uri="{FF2B5EF4-FFF2-40B4-BE49-F238E27FC236}">
                <a16:creationId xmlns:a16="http://schemas.microsoft.com/office/drawing/2014/main" id="{F6F9FD11-D31E-4391-A116-E997FE6E8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0368" y="1904128"/>
            <a:ext cx="3600000" cy="1880656"/>
          </a:xfrm>
          <a:prstGeom prst="rect">
            <a:avLst/>
          </a:prstGeom>
        </p:spPr>
      </p:pic>
      <p:sp>
        <p:nvSpPr>
          <p:cNvPr id="26" name="文本框 25">
            <a:extLst>
              <a:ext uri="{FF2B5EF4-FFF2-40B4-BE49-F238E27FC236}">
                <a16:creationId xmlns:a16="http://schemas.microsoft.com/office/drawing/2014/main" id="{040A34E2-D379-41E9-A48E-948E6BAB8F61}"/>
              </a:ext>
            </a:extLst>
          </p:cNvPr>
          <p:cNvSpPr txBox="1"/>
          <p:nvPr/>
        </p:nvSpPr>
        <p:spPr>
          <a:xfrm>
            <a:off x="8727231" y="3777355"/>
            <a:ext cx="3148632" cy="369332"/>
          </a:xfrm>
          <a:prstGeom prst="rect">
            <a:avLst/>
          </a:prstGeom>
          <a:noFill/>
        </p:spPr>
        <p:txBody>
          <a:bodyPr wrap="square" rtlCol="0">
            <a:spAutoFit/>
          </a:bodyPr>
          <a:lstStyle/>
          <a:p>
            <a:pPr algn="ctr"/>
            <a:r>
              <a:rPr lang="en-US" dirty="0"/>
              <a:t>Y disp. of vacuum vessel, 4.2 K</a:t>
            </a:r>
          </a:p>
        </p:txBody>
      </p:sp>
      <p:pic>
        <p:nvPicPr>
          <p:cNvPr id="17" name="图片 16">
            <a:extLst>
              <a:ext uri="{FF2B5EF4-FFF2-40B4-BE49-F238E27FC236}">
                <a16:creationId xmlns:a16="http://schemas.microsoft.com/office/drawing/2014/main" id="{761B04EE-1056-4323-89DD-DA8B0DC7A2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8800" y="4263706"/>
            <a:ext cx="3600000" cy="1672798"/>
          </a:xfrm>
          <a:prstGeom prst="rect">
            <a:avLst/>
          </a:prstGeom>
        </p:spPr>
      </p:pic>
    </p:spTree>
    <p:extLst>
      <p:ext uri="{BB962C8B-B14F-4D97-AF65-F5344CB8AC3E}">
        <p14:creationId xmlns:p14="http://schemas.microsoft.com/office/powerpoint/2010/main" val="3031325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8ED1C4AF-04DA-4AAF-9287-0CAB23E1B613}"/>
                  </a:ext>
                </a:extLst>
              </p:cNvPr>
              <p:cNvSpPr/>
              <p:nvPr/>
            </p:nvSpPr>
            <p:spPr>
              <a:xfrm>
                <a:off x="660299" y="1129226"/>
                <a:ext cx="6796508" cy="522707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540000" lvl="2" indent="-342900">
                  <a:spcAft>
                    <a:spcPts val="500"/>
                  </a:spcAft>
                  <a:buClr>
                    <a:srgbClr val="FFC000"/>
                  </a:buClr>
                  <a:buSzPct val="80000"/>
                  <a:buFont typeface="Wingdings" pitchFamily="2" charset="2"/>
                  <a:buChar char="n"/>
                </a:pPr>
                <a:r>
                  <a:rPr lang="en-US" altLang="zh-CN" sz="2800" dirty="0"/>
                  <a:t>RVC</a:t>
                </a:r>
              </a:p>
              <a:p>
                <a:pPr marL="742950" lvl="1"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Leak rate requirement: 2.7</a:t>
                </a:r>
                <a:r>
                  <a:rPr lang="en-US" sz="2000" dirty="0">
                    <a:solidFill>
                      <a:schemeClr val="tx1"/>
                    </a:solidFill>
                    <a:latin typeface="Arial" panose="020B0604020202020204" pitchFamily="34" charset="0"/>
                    <a:ea typeface="微软雅黑" pitchFamily="34" charset="-122"/>
                    <a:sym typeface="Symbol" panose="05050102010706020507" pitchFamily="18" charset="2"/>
                  </a:rPr>
                  <a:t> </a:t>
                </a:r>
                <a:r>
                  <a:rPr lang="en-US" altLang="zh-CN" sz="2000" dirty="0">
                    <a:solidFill>
                      <a:schemeClr val="tx1"/>
                    </a:solidFill>
                    <a:latin typeface="Arial" panose="020B0604020202020204" pitchFamily="34" charset="0"/>
                    <a:ea typeface="微软雅黑" pitchFamily="34" charset="-122"/>
                  </a:rPr>
                  <a:t>10–11 Pa·m3/s</a:t>
                </a:r>
              </a:p>
              <a:p>
                <a:pPr marL="742950" lvl="1"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Leak rate: </a:t>
                </a:r>
                <a14:m>
                  <m:oMath xmlns:m="http://schemas.openxmlformats.org/officeDocument/2006/math">
                    <m:r>
                      <a:rPr lang="en-US" altLang="zh-CN" sz="2000">
                        <a:solidFill>
                          <a:schemeClr val="tx1"/>
                        </a:solidFill>
                        <a:latin typeface="Cambria Math" panose="02040503050406030204" pitchFamily="18" charset="0"/>
                      </a:rPr>
                      <m:t>𝑄</m:t>
                    </m:r>
                    <m:r>
                      <a:rPr lang="en-US" altLang="zh-CN" sz="2000">
                        <a:solidFill>
                          <a:schemeClr val="tx1"/>
                        </a:solidFill>
                        <a:latin typeface="Cambria Math" panose="02040503050406030204" pitchFamily="18" charset="0"/>
                      </a:rPr>
                      <m:t>=</m:t>
                    </m:r>
                    <m:r>
                      <a:rPr lang="en-US" altLang="zh-CN" sz="2000">
                        <a:solidFill>
                          <a:schemeClr val="tx1"/>
                        </a:solidFill>
                        <a:latin typeface="Cambria Math" panose="02040503050406030204" pitchFamily="18" charset="0"/>
                      </a:rPr>
                      <m:t>𝐶</m:t>
                    </m:r>
                    <m:r>
                      <a:rPr lang="en-US" altLang="zh-CN" sz="2000">
                        <a:solidFill>
                          <a:schemeClr val="tx1"/>
                        </a:solidFill>
                        <a:latin typeface="Cambria Math" panose="02040503050406030204" pitchFamily="18" charset="0"/>
                      </a:rPr>
                      <m:t>∙∆</m:t>
                    </m:r>
                    <m:r>
                      <a:rPr lang="en-US" altLang="zh-CN" sz="2000">
                        <a:solidFill>
                          <a:schemeClr val="tx1"/>
                        </a:solidFill>
                        <a:latin typeface="Cambria Math" panose="02040503050406030204" pitchFamily="18" charset="0"/>
                      </a:rPr>
                      <m:t>𝑃</m:t>
                    </m:r>
                  </m:oMath>
                </a14:m>
                <a:endParaRPr lang="en-US" altLang="zh-CN" sz="2000" dirty="0">
                  <a:solidFill>
                    <a:schemeClr val="tx1"/>
                  </a:solidFill>
                  <a:latin typeface="Arial" panose="020B0604020202020204" pitchFamily="34" charset="0"/>
                  <a:ea typeface="微软雅黑" pitchFamily="34" charset="-122"/>
                </a:endParaRPr>
              </a:p>
              <a:p>
                <a:pPr marL="742950" lvl="1"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Decrease</a:t>
                </a:r>
                <a:r>
                  <a:rPr lang="en-US" sz="2000" dirty="0">
                    <a:solidFill>
                      <a:schemeClr val="tx1"/>
                    </a:solidFill>
                    <a:latin typeface="Arial" panose="020B0604020202020204" pitchFamily="34" charset="0"/>
                    <a:ea typeface="微软雅黑" pitchFamily="34" charset="-122"/>
                  </a:rPr>
                  <a:t> </a:t>
                </a:r>
                <a14:m>
                  <m:oMath xmlns:m="http://schemas.openxmlformats.org/officeDocument/2006/math">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𝑃</m:t>
                    </m:r>
                  </m:oMath>
                </a14:m>
                <a:r>
                  <a:rPr lang="en-US" altLang="zh-CN" sz="2000" dirty="0">
                    <a:solidFill>
                      <a:schemeClr val="tx1"/>
                    </a:solidFill>
                    <a:latin typeface="Arial" panose="020B0604020202020204" pitchFamily="34" charset="0"/>
                    <a:ea typeface="微软雅黑" pitchFamily="34" charset="-122"/>
                  </a:rPr>
                  <a:t> (experience from CSNS)</a:t>
                </a:r>
              </a:p>
              <a:p>
                <a:pPr marL="1200150" lvl="2"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Single-layer </a:t>
                </a:r>
                <a:r>
                  <a:rPr lang="en-US" altLang="zh-CN" sz="2000" dirty="0">
                    <a:solidFill>
                      <a:schemeClr val="tx1"/>
                    </a:solidFill>
                    <a:latin typeface="Arial" panose="020B0604020202020204" pitchFamily="34" charset="0"/>
                    <a:ea typeface="微软雅黑" pitchFamily="34" charset="-122"/>
                    <a:sym typeface="Wingdings" panose="05000000000000000000" pitchFamily="2" charset="2"/>
                  </a:rPr>
                  <a:t> double layer, leak rate can be improved from 1e-6 Pa.m3/s to 8.5e-10 Pa.m3/s.</a:t>
                </a:r>
                <a:endParaRPr lang="en-US" altLang="zh-CN" sz="2000" dirty="0">
                  <a:solidFill>
                    <a:schemeClr val="tx1"/>
                  </a:solidFill>
                  <a:latin typeface="Arial" panose="020B0604020202020204" pitchFamily="34" charset="0"/>
                  <a:ea typeface="微软雅黑" pitchFamily="34" charset="-122"/>
                </a:endParaRPr>
              </a:p>
              <a:p>
                <a:pPr marL="742950" lvl="1"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Decrease C</a:t>
                </a:r>
              </a:p>
              <a:p>
                <a:pPr marL="1200150" lvl="2"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We are engaging on it</a:t>
                </a:r>
              </a:p>
              <a:p>
                <a:pPr marL="1200150" lvl="2" indent="-285750">
                  <a:spcAft>
                    <a:spcPts val="500"/>
                  </a:spcAft>
                  <a:buSzPct val="80000"/>
                  <a:buFont typeface="Arial" pitchFamily="34" charset="0"/>
                  <a:buChar char="–"/>
                </a:pPr>
                <a:endParaRPr lang="en-US" altLang="zh-CN" sz="2000" dirty="0">
                  <a:solidFill>
                    <a:schemeClr val="tx1"/>
                  </a:solidFill>
                  <a:latin typeface="Arial" panose="020B0604020202020204" pitchFamily="34" charset="0"/>
                  <a:ea typeface="微软雅黑" pitchFamily="34" charset="-122"/>
                </a:endParaRPr>
              </a:p>
              <a:p>
                <a:pPr marL="1200150" lvl="2" indent="-285750">
                  <a:spcAft>
                    <a:spcPts val="500"/>
                  </a:spcAft>
                  <a:buSzPct val="80000"/>
                  <a:buFont typeface="Arial" pitchFamily="34" charset="0"/>
                  <a:buChar char="–"/>
                </a:pPr>
                <a:endParaRPr lang="en-US" altLang="zh-CN" sz="2000" dirty="0">
                  <a:solidFill>
                    <a:schemeClr val="tx1"/>
                  </a:solidFill>
                  <a:latin typeface="Arial" panose="020B0604020202020204" pitchFamily="34" charset="0"/>
                  <a:ea typeface="微软雅黑" pitchFamily="34" charset="-122"/>
                </a:endParaRPr>
              </a:p>
              <a:p>
                <a:pPr marL="742950" lvl="1"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We are applying for “</a:t>
                </a:r>
                <a:r>
                  <a:rPr lang="zh-CN" altLang="en-US" sz="2000" dirty="0">
                    <a:solidFill>
                      <a:schemeClr val="tx1"/>
                    </a:solidFill>
                    <a:latin typeface="Arial" panose="020B0604020202020204" pitchFamily="34" charset="0"/>
                    <a:ea typeface="微软雅黑" pitchFamily="34" charset="-122"/>
                  </a:rPr>
                  <a:t>所创新基金</a:t>
                </a:r>
                <a:r>
                  <a:rPr lang="en-US" altLang="zh-CN" sz="2000" dirty="0">
                    <a:solidFill>
                      <a:schemeClr val="tx1"/>
                    </a:solidFill>
                    <a:latin typeface="Arial" panose="020B0604020202020204" pitchFamily="34" charset="0"/>
                    <a:ea typeface="微软雅黑" pitchFamily="34" charset="-122"/>
                  </a:rPr>
                  <a:t>”</a:t>
                </a:r>
                <a:r>
                  <a:rPr lang="zh-CN" altLang="en-US" sz="2000" dirty="0">
                    <a:solidFill>
                      <a:schemeClr val="tx1"/>
                    </a:solidFill>
                    <a:latin typeface="Arial" panose="020B0604020202020204" pitchFamily="34" charset="0"/>
                    <a:ea typeface="微软雅黑" pitchFamily="34" charset="-122"/>
                  </a:rPr>
                  <a:t>，</a:t>
                </a:r>
                <a:r>
                  <a:rPr lang="en-US" altLang="zh-CN" sz="2000" dirty="0">
                    <a:solidFill>
                      <a:schemeClr val="tx1"/>
                    </a:solidFill>
                    <a:latin typeface="Arial" panose="020B0604020202020204" pitchFamily="34" charset="0"/>
                    <a:ea typeface="微软雅黑" pitchFamily="34" charset="-122"/>
                  </a:rPr>
                  <a:t>and also considering the engineering application on BEPCII CW if it is needed.</a:t>
                </a:r>
              </a:p>
              <a:p>
                <a:pPr marL="742950" lvl="1" indent="-285750">
                  <a:spcBef>
                    <a:spcPct val="20000"/>
                  </a:spcBef>
                  <a:spcAft>
                    <a:spcPts val="500"/>
                  </a:spcAft>
                  <a:buClr>
                    <a:srgbClr val="FFC000"/>
                  </a:buClr>
                  <a:buSzPct val="80000"/>
                  <a:buFont typeface="Wingdings" panose="05000000000000000000" pitchFamily="2" charset="2"/>
                  <a:buChar char="Ø"/>
                </a:pPr>
                <a:endParaRPr lang="en-US" altLang="zh-CN" sz="2000" dirty="0">
                  <a:solidFill>
                    <a:schemeClr val="tx1"/>
                  </a:solidFill>
                  <a:latin typeface="Arial" panose="020B0604020202020204" pitchFamily="34" charset="0"/>
                  <a:ea typeface="微软雅黑" pitchFamily="34" charset="-122"/>
                </a:endParaRPr>
              </a:p>
            </p:txBody>
          </p:sp>
        </mc:Choice>
        <mc:Fallback xmlns="">
          <p:sp>
            <p:nvSpPr>
              <p:cNvPr id="11" name="矩形 10">
                <a:extLst>
                  <a:ext uri="{FF2B5EF4-FFF2-40B4-BE49-F238E27FC236}">
                    <a16:creationId xmlns:a16="http://schemas.microsoft.com/office/drawing/2014/main" id="{8ED1C4AF-04DA-4AAF-9287-0CAB23E1B613}"/>
                  </a:ext>
                </a:extLst>
              </p:cNvPr>
              <p:cNvSpPr>
                <a:spLocks noRot="1" noChangeAspect="1" noMove="1" noResize="1" noEditPoints="1" noAdjustHandles="1" noChangeArrowheads="1" noChangeShapeType="1" noTextEdit="1"/>
              </p:cNvSpPr>
              <p:nvPr/>
            </p:nvSpPr>
            <p:spPr>
              <a:xfrm>
                <a:off x="660299" y="1129226"/>
                <a:ext cx="6796508" cy="5227072"/>
              </a:xfrm>
              <a:prstGeom prst="rect">
                <a:avLst/>
              </a:prstGeom>
              <a:blipFill>
                <a:blip r:embed="rId2"/>
                <a:stretch>
                  <a:fillRect t="-1049" r="-197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1B3CFDC8-6761-42A3-BFC5-48950EFC0CED}"/>
                  </a:ext>
                </a:extLst>
              </p:cNvPr>
              <p:cNvSpPr/>
              <p:nvPr/>
            </p:nvSpPr>
            <p:spPr>
              <a:xfrm>
                <a:off x="1919536" y="4162076"/>
                <a:ext cx="4575868" cy="439736"/>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𝐶</m:t>
                          </m:r>
                          <m:r>
                            <a:rPr lang="en-US" sz="2000">
                              <a:latin typeface="Cambria Math" panose="02040503050406030204" pitchFamily="18" charset="0"/>
                            </a:rPr>
                            <m:t>=34</m:t>
                          </m:r>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a:latin typeface="Cambria Math" panose="02040503050406030204" pitchFamily="18" charset="0"/>
                                </a:rPr>
                                <m:t>2</m:t>
                              </m:r>
                            </m:sup>
                          </m:sSup>
                          <m:r>
                            <a:rPr lang="en-US" sz="2000">
                              <a:latin typeface="Cambria Math" panose="02040503050406030204" pitchFamily="18" charset="0"/>
                            </a:rPr>
                            <m:t>（</m:t>
                          </m:r>
                          <m:f>
                            <m:fPr>
                              <m:type m:val="lin"/>
                              <m:ctrlPr>
                                <a:rPr lang="en-US" sz="2000" i="1">
                                  <a:latin typeface="Cambria Math" panose="02040503050406030204" pitchFamily="18" charset="0"/>
                                </a:rPr>
                              </m:ctrlPr>
                            </m:fPr>
                            <m:num>
                              <m:r>
                                <a:rPr lang="en-US" sz="2000" i="1">
                                  <a:latin typeface="Cambria Math" panose="02040503050406030204" pitchFamily="18" charset="0"/>
                                </a:rPr>
                                <m:t>𝐿</m:t>
                              </m:r>
                            </m:num>
                            <m:den>
                              <m:r>
                                <a:rPr lang="en-US" sz="2000" i="1">
                                  <a:latin typeface="Cambria Math" panose="02040503050406030204" pitchFamily="18" charset="0"/>
                                </a:rPr>
                                <m:t>𝑤</m:t>
                              </m:r>
                            </m:den>
                          </m:f>
                          <m:r>
                            <a:rPr lang="en-US" sz="2000">
                              <a:latin typeface="Cambria Math" panose="02040503050406030204" pitchFamily="18" charset="0"/>
                            </a:rPr>
                            <m:t>）</m:t>
                          </m:r>
                          <m:r>
                            <a:rPr lang="en-US" sz="2000" i="1">
                              <a:latin typeface="Cambria Math" panose="02040503050406030204" pitchFamily="18" charset="0"/>
                            </a:rPr>
                            <m:t>𝑒𝑥</m:t>
                          </m:r>
                          <m:func>
                            <m:funcPr>
                              <m:ctrlPr>
                                <a:rPr lang="en-US" sz="2000" i="1">
                                  <a:latin typeface="Cambria Math" panose="02040503050406030204" pitchFamily="18" charset="0"/>
                                </a:rPr>
                              </m:ctrlPr>
                            </m:funcPr>
                            <m:fName>
                              <m:r>
                                <a:rPr lang="en-US" sz="2000" i="1">
                                  <a:latin typeface="Cambria Math" panose="02040503050406030204" pitchFamily="18" charset="0"/>
                                </a:rPr>
                                <m:t>𝑝</m:t>
                              </m:r>
                            </m:fName>
                            <m:e>
                              <m:r>
                                <a:rPr lang="en-US" sz="2000">
                                  <a:latin typeface="Cambria Math" panose="02040503050406030204" pitchFamily="18" charset="0"/>
                                </a:rPr>
                                <m:t>[</m:t>
                              </m:r>
                            </m:e>
                          </m:func>
                          <m:r>
                            <a:rPr lang="en-US" sz="2000">
                              <a:latin typeface="Cambria Math" panose="02040503050406030204" pitchFamily="18" charset="0"/>
                            </a:rPr>
                            <m:t>−3</m:t>
                          </m:r>
                          <m:f>
                            <m:fPr>
                              <m:type m:val="lin"/>
                              <m:ctrlPr>
                                <a:rPr lang="en-US" sz="2000" i="1">
                                  <a:latin typeface="Cambria Math" panose="02040503050406030204" pitchFamily="18" charset="0"/>
                                </a:rPr>
                              </m:ctrlPr>
                            </m:fPr>
                            <m:num>
                              <m:r>
                                <a:rPr lang="en-US" sz="2000" i="1">
                                  <a:latin typeface="Cambria Math" panose="02040503050406030204" pitchFamily="18" charset="0"/>
                                </a:rPr>
                                <m:t>𝐹</m:t>
                              </m:r>
                            </m:num>
                            <m:den>
                              <m:r>
                                <a:rPr lang="en-US" sz="2000">
                                  <a:latin typeface="Cambria Math" panose="02040503050406030204" pitchFamily="18" charset="0"/>
                                </a:rPr>
                                <m:t>(</m:t>
                              </m:r>
                            </m:den>
                          </m:f>
                          <m:r>
                            <a:rPr lang="en-US" sz="2000" i="1">
                              <a:latin typeface="Cambria Math" panose="02040503050406030204" pitchFamily="18" charset="0"/>
                            </a:rPr>
                            <m:t>𝐿𝑤𝑅</m:t>
                          </m:r>
                          <m:r>
                            <a:rPr lang="en-US" sz="2000">
                              <a:latin typeface="Cambria Math" panose="02040503050406030204" pitchFamily="18" charset="0"/>
                            </a:rPr>
                            <m:t>)</m:t>
                          </m:r>
                        </m:e>
                      </m:d>
                    </m:oMath>
                  </m:oMathPara>
                </a14:m>
                <a:endParaRPr lang="en-US" sz="2000" dirty="0"/>
              </a:p>
            </p:txBody>
          </p:sp>
        </mc:Choice>
        <mc:Fallback xmlns="">
          <p:sp>
            <p:nvSpPr>
              <p:cNvPr id="19" name="矩形 18">
                <a:extLst>
                  <a:ext uri="{FF2B5EF4-FFF2-40B4-BE49-F238E27FC236}">
                    <a16:creationId xmlns:a16="http://schemas.microsoft.com/office/drawing/2014/main" id="{1B3CFDC8-6761-42A3-BFC5-48950EFC0CED}"/>
                  </a:ext>
                </a:extLst>
              </p:cNvPr>
              <p:cNvSpPr>
                <a:spLocks noRot="1" noChangeAspect="1" noMove="1" noResize="1" noEditPoints="1" noAdjustHandles="1" noChangeArrowheads="1" noChangeShapeType="1" noTextEdit="1"/>
              </p:cNvSpPr>
              <p:nvPr/>
            </p:nvSpPr>
            <p:spPr>
              <a:xfrm>
                <a:off x="1919536" y="4162076"/>
                <a:ext cx="4575868" cy="439736"/>
              </a:xfrm>
              <a:prstGeom prst="rect">
                <a:avLst/>
              </a:prstGeom>
              <a:blipFill>
                <a:blip r:embed="rId3"/>
                <a:stretch>
                  <a:fillRect t="-146053" r="-13113" b="-215789"/>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94D68E7A-C31D-4EF7-839E-FB9C8DF8FE87}"/>
              </a:ext>
            </a:extLst>
          </p:cNvPr>
          <p:cNvSpPr txBox="1"/>
          <p:nvPr/>
        </p:nvSpPr>
        <p:spPr>
          <a:xfrm>
            <a:off x="8555204" y="1355772"/>
            <a:ext cx="1541297"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solidFill>
                  <a:schemeClr val="tx1"/>
                </a:solidFill>
              </a:rPr>
              <a:t>Inflatable seal</a:t>
            </a:r>
            <a:endParaRPr lang="zh-CN" altLang="en-US" dirty="0">
              <a:solidFill>
                <a:schemeClr val="tx1"/>
              </a:solidFill>
            </a:endParaRPr>
          </a:p>
        </p:txBody>
      </p:sp>
      <p:pic>
        <p:nvPicPr>
          <p:cNvPr id="13" name="图片 12">
            <a:extLst>
              <a:ext uri="{FF2B5EF4-FFF2-40B4-BE49-F238E27FC236}">
                <a16:creationId xmlns:a16="http://schemas.microsoft.com/office/drawing/2014/main" id="{E925DA2E-088A-445D-9F65-A82F2FBE6CC3}"/>
              </a:ext>
            </a:extLst>
          </p:cNvPr>
          <p:cNvPicPr>
            <a:picLocks noChangeAspect="1"/>
          </p:cNvPicPr>
          <p:nvPr/>
        </p:nvPicPr>
        <p:blipFill>
          <a:blip r:embed="rId4"/>
          <a:stretch>
            <a:fillRect/>
          </a:stretch>
        </p:blipFill>
        <p:spPr>
          <a:xfrm>
            <a:off x="7608168" y="1817895"/>
            <a:ext cx="3600000" cy="2351825"/>
          </a:xfrm>
          <a:prstGeom prst="rect">
            <a:avLst/>
          </a:prstGeom>
        </p:spPr>
      </p:pic>
      <p:sp>
        <p:nvSpPr>
          <p:cNvPr id="17" name="标题 1">
            <a:extLst>
              <a:ext uri="{FF2B5EF4-FFF2-40B4-BE49-F238E27FC236}">
                <a16:creationId xmlns:a16="http://schemas.microsoft.com/office/drawing/2014/main" id="{1C8C5A07-81E5-410F-BFC8-608BFA4B17E2}"/>
              </a:ext>
            </a:extLst>
          </p:cNvPr>
          <p:cNvSpPr>
            <a:spLocks noGrp="1"/>
          </p:cNvSpPr>
          <p:nvPr>
            <p:ph type="title"/>
          </p:nvPr>
        </p:nvSpPr>
        <p:spPr>
          <a:xfrm>
            <a:off x="666712" y="142852"/>
            <a:ext cx="10763325" cy="725470"/>
          </a:xfrm>
        </p:spPr>
        <p:txBody>
          <a:bodyPr>
            <a:normAutofit/>
          </a:bodyPr>
          <a:lstStyle/>
          <a:p>
            <a:r>
              <a:rPr lang="en-US" altLang="zh-CN" dirty="0">
                <a:latin typeface="Arial" panose="020B0604020202020204" pitchFamily="34" charset="0"/>
                <a:cs typeface="Arial" panose="020B0604020202020204" pitchFamily="34" charset="0"/>
              </a:rPr>
              <a:t>MDI mechanics progress-RVC</a:t>
            </a:r>
            <a:endParaRPr lang="zh-CN" altLang="en-US" dirty="0"/>
          </a:p>
        </p:txBody>
      </p:sp>
      <p:pic>
        <p:nvPicPr>
          <p:cNvPr id="14" name="图片 13" descr="Graphical user interface&#10;&#10;Description automatically generated with medium confidence">
            <a:extLst>
              <a:ext uri="{FF2B5EF4-FFF2-40B4-BE49-F238E27FC236}">
                <a16:creationId xmlns:a16="http://schemas.microsoft.com/office/drawing/2014/main" id="{E9149586-1314-4EC4-B724-89365D3FC8B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0176" y="4077072"/>
            <a:ext cx="3600000" cy="2500123"/>
          </a:xfrm>
          <a:prstGeom prst="rect">
            <a:avLst/>
          </a:prstGeom>
          <a:noFill/>
        </p:spPr>
      </p:pic>
      <p:sp>
        <p:nvSpPr>
          <p:cNvPr id="15" name="文本框 14">
            <a:extLst>
              <a:ext uri="{FF2B5EF4-FFF2-40B4-BE49-F238E27FC236}">
                <a16:creationId xmlns:a16="http://schemas.microsoft.com/office/drawing/2014/main" id="{26B1C6CD-65CC-465B-9AFE-91C0E4E8CD80}"/>
              </a:ext>
            </a:extLst>
          </p:cNvPr>
          <p:cNvSpPr txBox="1"/>
          <p:nvPr/>
        </p:nvSpPr>
        <p:spPr>
          <a:xfrm>
            <a:off x="1055440" y="6048601"/>
            <a:ext cx="568863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solidFill>
              </a:rPr>
              <a:t>More details of MDI in: </a:t>
            </a:r>
            <a:r>
              <a:rPr lang="en-US" sz="1400" dirty="0" err="1">
                <a:solidFill>
                  <a:schemeClr val="tx1"/>
                </a:solidFill>
              </a:rPr>
              <a:t>Haijing</a:t>
            </a:r>
            <a:r>
              <a:rPr lang="en-US" sz="1400" dirty="0">
                <a:solidFill>
                  <a:schemeClr val="tx1"/>
                </a:solidFill>
              </a:rPr>
              <a:t> Wang,  CEPC Interaction Region engineering design status, this workshop</a:t>
            </a:r>
          </a:p>
        </p:txBody>
      </p:sp>
    </p:spTree>
    <p:extLst>
      <p:ext uri="{BB962C8B-B14F-4D97-AF65-F5344CB8AC3E}">
        <p14:creationId xmlns:p14="http://schemas.microsoft.com/office/powerpoint/2010/main" val="664293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F8F96EA-8C84-4F49-9337-6D534433CBE9}"/>
              </a:ext>
            </a:extLst>
          </p:cNvPr>
          <p:cNvPicPr>
            <a:picLocks noChangeAspect="1"/>
          </p:cNvPicPr>
          <p:nvPr/>
        </p:nvPicPr>
        <p:blipFill>
          <a:blip r:embed="rId3"/>
          <a:stretch>
            <a:fillRect/>
          </a:stretch>
        </p:blipFill>
        <p:spPr>
          <a:xfrm>
            <a:off x="30088" y="3916652"/>
            <a:ext cx="12192000" cy="2798496"/>
          </a:xfrm>
          <a:prstGeom prst="rect">
            <a:avLst/>
          </a:prstGeom>
        </p:spPr>
      </p:pic>
      <p:sp>
        <p:nvSpPr>
          <p:cNvPr id="2" name="内容占位符 1">
            <a:extLst>
              <a:ext uri="{FF2B5EF4-FFF2-40B4-BE49-F238E27FC236}">
                <a16:creationId xmlns:a16="http://schemas.microsoft.com/office/drawing/2014/main" id="{8E691D86-C45B-48EE-9B37-49A33555C2E1}"/>
              </a:ext>
            </a:extLst>
          </p:cNvPr>
          <p:cNvSpPr>
            <a:spLocks noGrp="1"/>
          </p:cNvSpPr>
          <p:nvPr>
            <p:ph idx="1"/>
          </p:nvPr>
        </p:nvSpPr>
        <p:spPr>
          <a:xfrm>
            <a:off x="609600" y="1285861"/>
            <a:ext cx="11247040" cy="4840303"/>
          </a:xfrm>
        </p:spPr>
        <p:txBody>
          <a:bodyPr>
            <a:normAutofit/>
          </a:bodyPr>
          <a:lstStyle/>
          <a:p>
            <a:r>
              <a:rPr lang="en-US" altLang="zh-CN" sz="2400" dirty="0"/>
              <a:t>A 60-meter tunnel with typical arc section and RF section </a:t>
            </a:r>
          </a:p>
          <a:p>
            <a:pPr lvl="1"/>
            <a:r>
              <a:rPr lang="en-US" altLang="zh-CN" sz="2000" dirty="0"/>
              <a:t>Arc section</a:t>
            </a:r>
            <a:r>
              <a:rPr lang="zh-CN" altLang="en-US" sz="2000" dirty="0"/>
              <a:t>：</a:t>
            </a:r>
            <a:r>
              <a:rPr lang="en-US" altLang="zh-CN" sz="2000" dirty="0">
                <a:solidFill>
                  <a:srgbClr val="FF0000"/>
                </a:solidFill>
              </a:rPr>
              <a:t>one FODO cell </a:t>
            </a:r>
            <a:r>
              <a:rPr lang="en-US" altLang="zh-CN" sz="2000" dirty="0"/>
              <a:t>in both Collider</a:t>
            </a:r>
            <a:r>
              <a:rPr lang="zh-CN" altLang="en-US" sz="2000" dirty="0"/>
              <a:t> </a:t>
            </a:r>
            <a:r>
              <a:rPr lang="en-US" altLang="zh-CN" sz="2000" dirty="0"/>
              <a:t>and Booster</a:t>
            </a:r>
            <a:r>
              <a:rPr lang="zh-CN" altLang="en-US" sz="2000" dirty="0"/>
              <a:t>（</a:t>
            </a:r>
            <a:r>
              <a:rPr lang="en-US" altLang="zh-CN" sz="2000" dirty="0"/>
              <a:t>including dipole, quadrupole, </a:t>
            </a:r>
            <a:r>
              <a:rPr lang="en-US" altLang="zh-CN" sz="2000" dirty="0" err="1"/>
              <a:t>sextupole</a:t>
            </a:r>
            <a:r>
              <a:rPr lang="en-US" altLang="zh-CN" sz="2000" dirty="0"/>
              <a:t>, corrector and BPM</a:t>
            </a:r>
            <a:r>
              <a:rPr lang="zh-CN" altLang="en-US" sz="2000" dirty="0"/>
              <a:t>）</a:t>
            </a:r>
            <a:endParaRPr lang="en-US" altLang="zh-CN" sz="2000" dirty="0"/>
          </a:p>
          <a:p>
            <a:pPr lvl="1"/>
            <a:r>
              <a:rPr lang="en-US" altLang="zh-CN" sz="2000" dirty="0"/>
              <a:t>RF</a:t>
            </a:r>
            <a:r>
              <a:rPr lang="zh-CN" altLang="en-US" sz="2000" dirty="0"/>
              <a:t> </a:t>
            </a:r>
            <a:r>
              <a:rPr lang="en-US" altLang="zh-CN" sz="2000" dirty="0"/>
              <a:t>section</a:t>
            </a:r>
            <a:r>
              <a:rPr lang="zh-CN" altLang="en-US" sz="2000" dirty="0"/>
              <a:t>：</a:t>
            </a:r>
            <a:r>
              <a:rPr lang="en-US" altLang="zh-CN" sz="2000" dirty="0">
                <a:solidFill>
                  <a:srgbClr val="FF0000"/>
                </a:solidFill>
              </a:rPr>
              <a:t>one RF module </a:t>
            </a:r>
            <a:r>
              <a:rPr lang="en-US" altLang="zh-CN" sz="2000" dirty="0"/>
              <a:t>in both Collider</a:t>
            </a:r>
            <a:r>
              <a:rPr lang="zh-CN" altLang="en-US" sz="2000" dirty="0"/>
              <a:t> </a:t>
            </a:r>
            <a:r>
              <a:rPr lang="en-US" altLang="zh-CN" sz="2000" dirty="0"/>
              <a:t>and Booster</a:t>
            </a:r>
          </a:p>
          <a:p>
            <a:pPr lvl="1"/>
            <a:r>
              <a:rPr lang="en-US" altLang="zh-CN" sz="2000" dirty="0"/>
              <a:t>Technical verification of </a:t>
            </a:r>
            <a:r>
              <a:rPr lang="en-US" altLang="zh-CN" sz="2000" dirty="0">
                <a:solidFill>
                  <a:srgbClr val="FF0000"/>
                </a:solidFill>
              </a:rPr>
              <a:t>installation and alignment </a:t>
            </a:r>
            <a:r>
              <a:rPr lang="en-US" altLang="zh-CN" sz="2000" dirty="0"/>
              <a:t>for the above-mentioned equipment.</a:t>
            </a:r>
          </a:p>
          <a:p>
            <a:r>
              <a:rPr lang="en-US" altLang="zh-CN" sz="2400" dirty="0"/>
              <a:t>Development progress </a:t>
            </a:r>
          </a:p>
          <a:p>
            <a:pPr lvl="1"/>
            <a:r>
              <a:rPr lang="en-US" altLang="zh-CN" sz="2000" dirty="0"/>
              <a:t>Design review: 24.8.16</a:t>
            </a:r>
          </a:p>
          <a:p>
            <a:pPr lvl="1"/>
            <a:r>
              <a:rPr lang="en-US" altLang="zh-CN" sz="2000" dirty="0"/>
              <a:t>Now: waiting for bidding for the displaying models, under machining for the supports.</a:t>
            </a:r>
          </a:p>
          <a:p>
            <a:pPr lvl="1"/>
            <a:endParaRPr lang="en-US" altLang="zh-CN" sz="2000" dirty="0"/>
          </a:p>
        </p:txBody>
      </p:sp>
      <p:sp>
        <p:nvSpPr>
          <p:cNvPr id="5" name="灯片编号占位符 4">
            <a:extLst>
              <a:ext uri="{FF2B5EF4-FFF2-40B4-BE49-F238E27FC236}">
                <a16:creationId xmlns:a16="http://schemas.microsoft.com/office/drawing/2014/main" id="{2540B88A-BB71-4649-927F-49F9BB592320}"/>
              </a:ext>
            </a:extLst>
          </p:cNvPr>
          <p:cNvSpPr>
            <a:spLocks noGrp="1"/>
          </p:cNvSpPr>
          <p:nvPr>
            <p:ph type="sldNum" sz="quarter" idx="12"/>
          </p:nvPr>
        </p:nvSpPr>
        <p:spPr/>
        <p:txBody>
          <a:bodyPr/>
          <a:lstStyle/>
          <a:p>
            <a:fld id="{F15E9139-A00B-4B2A-98A6-095DC08F1345}" type="slidenum">
              <a:rPr lang="zh-CN" altLang="en-US" smtClean="0"/>
              <a:pPr/>
              <a:t>28</a:t>
            </a:fld>
            <a:endParaRPr lang="zh-CN" altLang="en-US"/>
          </a:p>
        </p:txBody>
      </p:sp>
      <p:sp>
        <p:nvSpPr>
          <p:cNvPr id="12" name="标题 2">
            <a:extLst>
              <a:ext uri="{FF2B5EF4-FFF2-40B4-BE49-F238E27FC236}">
                <a16:creationId xmlns:a16="http://schemas.microsoft.com/office/drawing/2014/main" id="{59C13907-08A3-4784-BAAA-8999F452C6B0}"/>
              </a:ext>
            </a:extLst>
          </p:cNvPr>
          <p:cNvSpPr>
            <a:spLocks noGrp="1"/>
          </p:cNvSpPr>
          <p:nvPr>
            <p:ph type="title"/>
          </p:nvPr>
        </p:nvSpPr>
        <p:spPr>
          <a:xfrm>
            <a:off x="666712" y="142852"/>
            <a:ext cx="10763325" cy="725470"/>
          </a:xfrm>
        </p:spPr>
        <p:txBody>
          <a:bodyPr vert="horz" lIns="91440" tIns="45720" rIns="91440" bIns="45720" rtlCol="0" anchor="ctr">
            <a:normAutofit/>
          </a:bodyPr>
          <a:lstStyle/>
          <a:p>
            <a:r>
              <a:rPr lang="en-US" altLang="zh-CN" dirty="0">
                <a:latin typeface="Arial" panose="020B0604020202020204" pitchFamily="34" charset="0"/>
                <a:cs typeface="Arial" panose="020B0604020202020204" pitchFamily="34" charset="0"/>
              </a:rPr>
              <a:t>Tunnel mockup progress</a:t>
            </a:r>
            <a:endParaRPr lang="en-US" dirty="0"/>
          </a:p>
        </p:txBody>
      </p:sp>
    </p:spTree>
    <p:extLst>
      <p:ext uri="{BB962C8B-B14F-4D97-AF65-F5344CB8AC3E}">
        <p14:creationId xmlns:p14="http://schemas.microsoft.com/office/powerpoint/2010/main" val="3011679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CB5297C6-0B46-48E1-A9C8-83C9EF0707B8}"/>
              </a:ext>
            </a:extLst>
          </p:cNvPr>
          <p:cNvPicPr>
            <a:picLocks noChangeAspect="1"/>
          </p:cNvPicPr>
          <p:nvPr/>
        </p:nvPicPr>
        <p:blipFill>
          <a:blip r:embed="rId3"/>
          <a:stretch>
            <a:fillRect/>
          </a:stretch>
        </p:blipFill>
        <p:spPr>
          <a:xfrm>
            <a:off x="4268234" y="4653136"/>
            <a:ext cx="2880000" cy="2171648"/>
          </a:xfrm>
          <a:prstGeom prst="rect">
            <a:avLst/>
          </a:prstGeom>
        </p:spPr>
      </p:pic>
      <p:pic>
        <p:nvPicPr>
          <p:cNvPr id="23" name="图片 22">
            <a:extLst>
              <a:ext uri="{FF2B5EF4-FFF2-40B4-BE49-F238E27FC236}">
                <a16:creationId xmlns:a16="http://schemas.microsoft.com/office/drawing/2014/main" id="{74750659-A86A-4E3E-82C0-C30AE3187357}"/>
              </a:ext>
            </a:extLst>
          </p:cNvPr>
          <p:cNvPicPr>
            <a:picLocks noChangeAspect="1"/>
          </p:cNvPicPr>
          <p:nvPr/>
        </p:nvPicPr>
        <p:blipFill>
          <a:blip r:embed="rId4"/>
          <a:stretch>
            <a:fillRect/>
          </a:stretch>
        </p:blipFill>
        <p:spPr>
          <a:xfrm>
            <a:off x="4356684" y="2708920"/>
            <a:ext cx="2520000" cy="2171647"/>
          </a:xfrm>
          <a:prstGeom prst="rect">
            <a:avLst/>
          </a:prstGeom>
        </p:spPr>
      </p:pic>
      <p:pic>
        <p:nvPicPr>
          <p:cNvPr id="19" name="图片 18">
            <a:extLst>
              <a:ext uri="{FF2B5EF4-FFF2-40B4-BE49-F238E27FC236}">
                <a16:creationId xmlns:a16="http://schemas.microsoft.com/office/drawing/2014/main" id="{38379E46-722C-4BC4-95E6-9CEC8522218F}"/>
              </a:ext>
            </a:extLst>
          </p:cNvPr>
          <p:cNvPicPr>
            <a:picLocks noChangeAspect="1"/>
          </p:cNvPicPr>
          <p:nvPr/>
        </p:nvPicPr>
        <p:blipFill>
          <a:blip r:embed="rId5"/>
          <a:stretch>
            <a:fillRect/>
          </a:stretch>
        </p:blipFill>
        <p:spPr>
          <a:xfrm>
            <a:off x="336240" y="2830678"/>
            <a:ext cx="3240000" cy="1966474"/>
          </a:xfrm>
          <a:prstGeom prst="rect">
            <a:avLst/>
          </a:prstGeom>
        </p:spPr>
      </p:pic>
      <p:pic>
        <p:nvPicPr>
          <p:cNvPr id="7" name="图片 6">
            <a:extLst>
              <a:ext uri="{FF2B5EF4-FFF2-40B4-BE49-F238E27FC236}">
                <a16:creationId xmlns:a16="http://schemas.microsoft.com/office/drawing/2014/main" id="{3B16DFA6-40D1-428B-B89A-B5F879FBDD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6640" y="1132781"/>
            <a:ext cx="3960000" cy="2800275"/>
          </a:xfrm>
          <a:prstGeom prst="rect">
            <a:avLst/>
          </a:prstGeom>
        </p:spPr>
      </p:pic>
      <p:sp>
        <p:nvSpPr>
          <p:cNvPr id="4" name="灯片编号占位符 3">
            <a:extLst>
              <a:ext uri="{FF2B5EF4-FFF2-40B4-BE49-F238E27FC236}">
                <a16:creationId xmlns:a16="http://schemas.microsoft.com/office/drawing/2014/main" id="{C9DBCB64-21F8-4752-B103-F71DF8F17E96}"/>
              </a:ext>
            </a:extLst>
          </p:cNvPr>
          <p:cNvSpPr>
            <a:spLocks noGrp="1"/>
          </p:cNvSpPr>
          <p:nvPr>
            <p:ph type="sldNum" sz="quarter" idx="12"/>
          </p:nvPr>
        </p:nvSpPr>
        <p:spPr/>
        <p:txBody>
          <a:bodyPr/>
          <a:lstStyle/>
          <a:p>
            <a:fld id="{F15E9139-A00B-4B2A-98A6-095DC08F1345}" type="slidenum">
              <a:rPr lang="zh-CN" altLang="en-US" smtClean="0"/>
              <a:pPr/>
              <a:t>29</a:t>
            </a:fld>
            <a:endParaRPr lang="zh-CN" altLang="en-US"/>
          </a:p>
        </p:txBody>
      </p:sp>
      <p:sp>
        <p:nvSpPr>
          <p:cNvPr id="8" name="标题 2">
            <a:extLst>
              <a:ext uri="{FF2B5EF4-FFF2-40B4-BE49-F238E27FC236}">
                <a16:creationId xmlns:a16="http://schemas.microsoft.com/office/drawing/2014/main" id="{833710B5-348F-461D-9695-4383CC491372}"/>
              </a:ext>
            </a:extLst>
          </p:cNvPr>
          <p:cNvSpPr>
            <a:spLocks noGrp="1"/>
          </p:cNvSpPr>
          <p:nvPr>
            <p:ph type="title"/>
          </p:nvPr>
        </p:nvSpPr>
        <p:spPr>
          <a:xfrm>
            <a:off x="666712" y="142852"/>
            <a:ext cx="10763325" cy="725470"/>
          </a:xfrm>
        </p:spPr>
        <p:txBody>
          <a:bodyPr vert="horz" lIns="91440" tIns="45720" rIns="91440" bIns="45720" rtlCol="0" anchor="ctr">
            <a:normAutofit/>
          </a:bodyPr>
          <a:lstStyle/>
          <a:p>
            <a:r>
              <a:rPr lang="en-US" altLang="zh-CN" dirty="0">
                <a:latin typeface="Arial" panose="020B0604020202020204" pitchFamily="34" charset="0"/>
                <a:cs typeface="Arial" panose="020B0604020202020204" pitchFamily="34" charset="0"/>
              </a:rPr>
              <a:t>Tunnel mockup progress-dimension optimization</a:t>
            </a:r>
            <a:endParaRPr lang="en-US" dirty="0"/>
          </a:p>
        </p:txBody>
      </p:sp>
      <p:sp>
        <p:nvSpPr>
          <p:cNvPr id="6" name="内容占位符 1">
            <a:extLst>
              <a:ext uri="{FF2B5EF4-FFF2-40B4-BE49-F238E27FC236}">
                <a16:creationId xmlns:a16="http://schemas.microsoft.com/office/drawing/2014/main" id="{52FB3595-9449-4803-89DB-15B877D41F1B}"/>
              </a:ext>
            </a:extLst>
          </p:cNvPr>
          <p:cNvSpPr txBox="1">
            <a:spLocks/>
          </p:cNvSpPr>
          <p:nvPr/>
        </p:nvSpPr>
        <p:spPr>
          <a:xfrm>
            <a:off x="609599" y="1285861"/>
            <a:ext cx="7790657" cy="444739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500"/>
              </a:spcAft>
            </a:pPr>
            <a:r>
              <a:rPr lang="en-US" altLang="zh-CN" sz="2000" dirty="0"/>
              <a:t>Optimizing dimensions to</a:t>
            </a:r>
            <a:r>
              <a:rPr lang="zh-CN" altLang="en-US" sz="2000" dirty="0"/>
              <a:t> </a:t>
            </a:r>
            <a:r>
              <a:rPr lang="en-US" altLang="zh-CN" sz="2000" dirty="0"/>
              <a:t>fulfill the space arrangement of TDR tunnel design.</a:t>
            </a:r>
          </a:p>
          <a:p>
            <a:pPr lvl="1">
              <a:spcBef>
                <a:spcPts val="0"/>
              </a:spcBef>
              <a:spcAft>
                <a:spcPts val="500"/>
              </a:spcAft>
            </a:pPr>
            <a:r>
              <a:rPr lang="en-US" altLang="zh-CN" sz="1800" dirty="0"/>
              <a:t>The water and electricity connections for quadrupole and </a:t>
            </a:r>
            <a:r>
              <a:rPr lang="en-US" altLang="zh-CN" sz="1800" dirty="0" err="1"/>
              <a:t>sextupoles</a:t>
            </a:r>
            <a:r>
              <a:rPr lang="en-US" altLang="zh-CN" sz="1800" dirty="0"/>
              <a:t> have relocated to the upper side. </a:t>
            </a:r>
          </a:p>
          <a:p>
            <a:pPr lvl="1">
              <a:spcBef>
                <a:spcPts val="0"/>
              </a:spcBef>
              <a:spcAft>
                <a:spcPts val="500"/>
              </a:spcAft>
            </a:pPr>
            <a:r>
              <a:rPr lang="en-US" altLang="zh-CN" sz="1800" dirty="0"/>
              <a:t>Cryomodule design update: bottom support</a:t>
            </a:r>
            <a:r>
              <a:rPr lang="en-US" altLang="zh-CN" sz="1800" dirty="0">
                <a:sym typeface="Wingdings" panose="05000000000000000000" pitchFamily="2" charset="2"/>
              </a:rPr>
              <a:t> top suspension</a:t>
            </a:r>
            <a:endParaRPr lang="en-US" altLang="zh-CN" sz="1800" dirty="0"/>
          </a:p>
          <a:p>
            <a:pPr lvl="1">
              <a:spcBef>
                <a:spcPts val="0"/>
              </a:spcBef>
              <a:spcAft>
                <a:spcPts val="500"/>
              </a:spcAft>
            </a:pPr>
            <a:endParaRPr lang="en-US" altLang="zh-CN" sz="2000" dirty="0"/>
          </a:p>
        </p:txBody>
      </p:sp>
      <p:pic>
        <p:nvPicPr>
          <p:cNvPr id="2" name="图片 1">
            <a:extLst>
              <a:ext uri="{FF2B5EF4-FFF2-40B4-BE49-F238E27FC236}">
                <a16:creationId xmlns:a16="http://schemas.microsoft.com/office/drawing/2014/main" id="{C9227D44-1332-41E6-9936-F6360B5A69BD}"/>
              </a:ext>
            </a:extLst>
          </p:cNvPr>
          <p:cNvPicPr>
            <a:picLocks noChangeAspect="1"/>
          </p:cNvPicPr>
          <p:nvPr/>
        </p:nvPicPr>
        <p:blipFill>
          <a:blip r:embed="rId7"/>
          <a:stretch>
            <a:fillRect/>
          </a:stretch>
        </p:blipFill>
        <p:spPr>
          <a:xfrm>
            <a:off x="7223618" y="3853429"/>
            <a:ext cx="2160000" cy="2406207"/>
          </a:xfrm>
          <a:prstGeom prst="rect">
            <a:avLst/>
          </a:prstGeom>
        </p:spPr>
      </p:pic>
      <p:pic>
        <p:nvPicPr>
          <p:cNvPr id="3" name="图片 2">
            <a:extLst>
              <a:ext uri="{FF2B5EF4-FFF2-40B4-BE49-F238E27FC236}">
                <a16:creationId xmlns:a16="http://schemas.microsoft.com/office/drawing/2014/main" id="{E3EB31A3-6991-4B19-8739-91D48AAE2891}"/>
              </a:ext>
            </a:extLst>
          </p:cNvPr>
          <p:cNvPicPr>
            <a:picLocks noChangeAspect="1"/>
          </p:cNvPicPr>
          <p:nvPr/>
        </p:nvPicPr>
        <p:blipFill>
          <a:blip r:embed="rId8"/>
          <a:stretch>
            <a:fillRect/>
          </a:stretch>
        </p:blipFill>
        <p:spPr>
          <a:xfrm>
            <a:off x="9887634" y="4052972"/>
            <a:ext cx="2160000" cy="2341513"/>
          </a:xfrm>
          <a:prstGeom prst="rect">
            <a:avLst/>
          </a:prstGeom>
        </p:spPr>
      </p:pic>
      <p:sp>
        <p:nvSpPr>
          <p:cNvPr id="5" name="箭头: 右 4">
            <a:extLst>
              <a:ext uri="{FF2B5EF4-FFF2-40B4-BE49-F238E27FC236}">
                <a16:creationId xmlns:a16="http://schemas.microsoft.com/office/drawing/2014/main" id="{4C88CC5D-50E6-45F5-AB16-0C400A6444AF}"/>
              </a:ext>
            </a:extLst>
          </p:cNvPr>
          <p:cNvSpPr/>
          <p:nvPr/>
        </p:nvSpPr>
        <p:spPr>
          <a:xfrm>
            <a:off x="9455706" y="4939904"/>
            <a:ext cx="288032" cy="233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本框 9">
            <a:extLst>
              <a:ext uri="{FF2B5EF4-FFF2-40B4-BE49-F238E27FC236}">
                <a16:creationId xmlns:a16="http://schemas.microsoft.com/office/drawing/2014/main" id="{265171B9-B709-49E9-909C-814947FE7422}"/>
              </a:ext>
            </a:extLst>
          </p:cNvPr>
          <p:cNvSpPr txBox="1"/>
          <p:nvPr/>
        </p:nvSpPr>
        <p:spPr>
          <a:xfrm>
            <a:off x="7296185" y="6356351"/>
            <a:ext cx="4133851" cy="523220"/>
          </a:xfrm>
          <a:prstGeom prst="rect">
            <a:avLst/>
          </a:prstGeom>
          <a:noFill/>
        </p:spPr>
        <p:txBody>
          <a:bodyPr wrap="square" rtlCol="0">
            <a:spAutoFit/>
          </a:bodyPr>
          <a:lstStyle/>
          <a:p>
            <a:r>
              <a:rPr lang="en-US" sz="1400" dirty="0" err="1"/>
              <a:t>Miaofu</a:t>
            </a:r>
            <a:r>
              <a:rPr lang="en-US" sz="1400" dirty="0"/>
              <a:t> Xu, CEPC SRF Cryogenic System EDR Design Peer Review, May, 2025  </a:t>
            </a:r>
          </a:p>
        </p:txBody>
      </p:sp>
      <p:pic>
        <p:nvPicPr>
          <p:cNvPr id="20" name="图片 19">
            <a:extLst>
              <a:ext uri="{FF2B5EF4-FFF2-40B4-BE49-F238E27FC236}">
                <a16:creationId xmlns:a16="http://schemas.microsoft.com/office/drawing/2014/main" id="{E3D4B871-E6B8-4C91-9799-6D70F1AABB0F}"/>
              </a:ext>
            </a:extLst>
          </p:cNvPr>
          <p:cNvPicPr>
            <a:picLocks noChangeAspect="1"/>
          </p:cNvPicPr>
          <p:nvPr/>
        </p:nvPicPr>
        <p:blipFill>
          <a:blip r:embed="rId9"/>
          <a:stretch>
            <a:fillRect/>
          </a:stretch>
        </p:blipFill>
        <p:spPr>
          <a:xfrm>
            <a:off x="307527" y="5072722"/>
            <a:ext cx="3240000" cy="1468406"/>
          </a:xfrm>
          <a:prstGeom prst="rect">
            <a:avLst/>
          </a:prstGeom>
        </p:spPr>
      </p:pic>
      <p:sp>
        <p:nvSpPr>
          <p:cNvPr id="21" name="箭头: 右 20">
            <a:extLst>
              <a:ext uri="{FF2B5EF4-FFF2-40B4-BE49-F238E27FC236}">
                <a16:creationId xmlns:a16="http://schemas.microsoft.com/office/drawing/2014/main" id="{3AF67A27-FC31-42EE-BC50-23C720E515A6}"/>
              </a:ext>
            </a:extLst>
          </p:cNvPr>
          <p:cNvSpPr/>
          <p:nvPr/>
        </p:nvSpPr>
        <p:spPr>
          <a:xfrm>
            <a:off x="3880585" y="3468026"/>
            <a:ext cx="288032" cy="233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箭头: 右 23">
            <a:extLst>
              <a:ext uri="{FF2B5EF4-FFF2-40B4-BE49-F238E27FC236}">
                <a16:creationId xmlns:a16="http://schemas.microsoft.com/office/drawing/2014/main" id="{B3F069FD-E3BB-4675-8041-E35FA957566E}"/>
              </a:ext>
            </a:extLst>
          </p:cNvPr>
          <p:cNvSpPr/>
          <p:nvPr/>
        </p:nvSpPr>
        <p:spPr>
          <a:xfrm>
            <a:off x="3843523" y="5573666"/>
            <a:ext cx="288032" cy="233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a:extLst>
              <a:ext uri="{FF2B5EF4-FFF2-40B4-BE49-F238E27FC236}">
                <a16:creationId xmlns:a16="http://schemas.microsoft.com/office/drawing/2014/main" id="{5540CF62-23FC-4B6F-B07C-2ECA4ED70B49}"/>
              </a:ext>
            </a:extLst>
          </p:cNvPr>
          <p:cNvSpPr txBox="1"/>
          <p:nvPr/>
        </p:nvSpPr>
        <p:spPr>
          <a:xfrm>
            <a:off x="1502048" y="4725573"/>
            <a:ext cx="4752528" cy="338554"/>
          </a:xfrm>
          <a:prstGeom prst="rect">
            <a:avLst/>
          </a:prstGeom>
          <a:noFill/>
        </p:spPr>
        <p:txBody>
          <a:bodyPr wrap="square" rtlCol="0">
            <a:spAutoFit/>
          </a:bodyPr>
          <a:lstStyle/>
          <a:p>
            <a:r>
              <a:rPr lang="en-US" sz="1600" dirty="0"/>
              <a:t>Collider quadrupole and </a:t>
            </a:r>
            <a:r>
              <a:rPr lang="en-US" sz="1600" dirty="0" err="1"/>
              <a:t>sextupole</a:t>
            </a:r>
            <a:r>
              <a:rPr lang="en-US" sz="1600" dirty="0"/>
              <a:t> optimization</a:t>
            </a:r>
          </a:p>
        </p:txBody>
      </p:sp>
    </p:spTree>
    <p:extLst>
      <p:ext uri="{BB962C8B-B14F-4D97-AF65-F5344CB8AC3E}">
        <p14:creationId xmlns:p14="http://schemas.microsoft.com/office/powerpoint/2010/main" val="648356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8BAAC99-7496-487D-833A-725BFB4A4E36}"/>
              </a:ext>
            </a:extLst>
          </p:cNvPr>
          <p:cNvSpPr>
            <a:spLocks noGrp="1"/>
          </p:cNvSpPr>
          <p:nvPr>
            <p:ph idx="1"/>
          </p:nvPr>
        </p:nvSpPr>
        <p:spPr/>
        <p:txBody>
          <a:bodyPr>
            <a:normAutofit/>
          </a:bodyPr>
          <a:lstStyle/>
          <a:p>
            <a:r>
              <a:rPr lang="en-US" dirty="0"/>
              <a:t>A.8.1 Comments</a:t>
            </a:r>
          </a:p>
          <a:p>
            <a:pPr lvl="1"/>
            <a:r>
              <a:rPr lang="en-US" dirty="0"/>
              <a:t>The committee is pleased to see that the accelerator design has </a:t>
            </a:r>
            <a:r>
              <a:rPr lang="en-US" b="1" dirty="0"/>
              <a:t>largely been completed, with extensive work carried out in areas </a:t>
            </a:r>
            <a:r>
              <a:rPr lang="en-US" dirty="0"/>
              <a:t>such as determining the machine’s scale, establishing the coordinate system, prototyping various types of equipment, conducting quantity </a:t>
            </a:r>
            <a:r>
              <a:rPr lang="en-US" b="1" dirty="0"/>
              <a:t>surveys</a:t>
            </a:r>
            <a:r>
              <a:rPr lang="en-US" dirty="0"/>
              <a:t>, and developing the overall accelerator </a:t>
            </a:r>
            <a:r>
              <a:rPr lang="en-US" b="1" dirty="0"/>
              <a:t>layout</a:t>
            </a:r>
            <a:r>
              <a:rPr lang="en-US" dirty="0"/>
              <a:t>. A </a:t>
            </a:r>
            <a:r>
              <a:rPr lang="en-US" b="1" dirty="0"/>
              <a:t>digital twin system</a:t>
            </a:r>
            <a:r>
              <a:rPr lang="en-US" dirty="0"/>
              <a:t>, under design, will significantly improve efficiency and reduce errors during the integration process. A </a:t>
            </a:r>
            <a:r>
              <a:rPr lang="en-US" b="1" dirty="0"/>
              <a:t>naming</a:t>
            </a:r>
            <a:r>
              <a:rPr lang="en-US" dirty="0"/>
              <a:t> convention for equipment and structures has been defined, and a </a:t>
            </a:r>
            <a:r>
              <a:rPr lang="en-US" b="1" dirty="0"/>
              <a:t>60-meter tunnel model (mockup) </a:t>
            </a:r>
            <a:r>
              <a:rPr lang="en-US" dirty="0"/>
              <a:t>incorporating typical curved sections and an RF model have been designed. An automatic support adjustment mechanism has been developed, and the prototype design of the </a:t>
            </a:r>
            <a:r>
              <a:rPr lang="en-US" b="1" dirty="0"/>
              <a:t>MDI</a:t>
            </a:r>
            <a:r>
              <a:rPr lang="en-US" dirty="0"/>
              <a:t> has been completed, including static mechanical and vibration analyses, leading to subsequent optimization. The committee looks forward to the smooth progress of the next phase and the achievement of the expected outcomes.</a:t>
            </a:r>
          </a:p>
        </p:txBody>
      </p:sp>
      <p:sp>
        <p:nvSpPr>
          <p:cNvPr id="3" name="标题 2">
            <a:extLst>
              <a:ext uri="{FF2B5EF4-FFF2-40B4-BE49-F238E27FC236}">
                <a16:creationId xmlns:a16="http://schemas.microsoft.com/office/drawing/2014/main" id="{B6E37011-41A4-4C4C-BA98-974B4D28DBE0}"/>
              </a:ext>
            </a:extLst>
          </p:cNvPr>
          <p:cNvSpPr>
            <a:spLocks noGrp="1"/>
          </p:cNvSpPr>
          <p:nvPr>
            <p:ph type="title"/>
          </p:nvPr>
        </p:nvSpPr>
        <p:spPr/>
        <p:txBody>
          <a:bodyPr/>
          <a:lstStyle/>
          <a:p>
            <a:r>
              <a:rPr lang="en-US" dirty="0"/>
              <a:t>IARC recommendations and replies</a:t>
            </a:r>
          </a:p>
        </p:txBody>
      </p:sp>
      <p:sp>
        <p:nvSpPr>
          <p:cNvPr id="4" name="灯片编号占位符 3">
            <a:extLst>
              <a:ext uri="{FF2B5EF4-FFF2-40B4-BE49-F238E27FC236}">
                <a16:creationId xmlns:a16="http://schemas.microsoft.com/office/drawing/2014/main" id="{64119BAE-7D23-47D8-A8C3-6F9F289D4137}"/>
              </a:ext>
            </a:extLst>
          </p:cNvPr>
          <p:cNvSpPr>
            <a:spLocks noGrp="1"/>
          </p:cNvSpPr>
          <p:nvPr>
            <p:ph type="sldNum" sz="quarter" idx="12"/>
          </p:nvPr>
        </p:nvSpPr>
        <p:spPr/>
        <p:txBody>
          <a:bodyPr/>
          <a:lstStyle/>
          <a:p>
            <a:fld id="{F15E9139-A00B-4B2A-98A6-095DC08F1345}" type="slidenum">
              <a:rPr lang="zh-CN" altLang="en-US" smtClean="0"/>
              <a:pPr/>
              <a:t>3</a:t>
            </a:fld>
            <a:endParaRPr lang="zh-CN" altLang="en-US"/>
          </a:p>
        </p:txBody>
      </p:sp>
    </p:spTree>
    <p:extLst>
      <p:ext uri="{BB962C8B-B14F-4D97-AF65-F5344CB8AC3E}">
        <p14:creationId xmlns:p14="http://schemas.microsoft.com/office/powerpoint/2010/main" val="4137861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9DBCB64-21F8-4752-B103-F71DF8F17E96}"/>
              </a:ext>
            </a:extLst>
          </p:cNvPr>
          <p:cNvSpPr>
            <a:spLocks noGrp="1"/>
          </p:cNvSpPr>
          <p:nvPr>
            <p:ph type="sldNum" sz="quarter" idx="12"/>
          </p:nvPr>
        </p:nvSpPr>
        <p:spPr/>
        <p:txBody>
          <a:bodyPr/>
          <a:lstStyle/>
          <a:p>
            <a:fld id="{F15E9139-A00B-4B2A-98A6-095DC08F1345}" type="slidenum">
              <a:rPr lang="zh-CN" altLang="en-US" smtClean="0"/>
              <a:pPr/>
              <a:t>30</a:t>
            </a:fld>
            <a:endParaRPr lang="zh-CN" altLang="en-US"/>
          </a:p>
        </p:txBody>
      </p:sp>
      <p:sp>
        <p:nvSpPr>
          <p:cNvPr id="8" name="标题 2">
            <a:extLst>
              <a:ext uri="{FF2B5EF4-FFF2-40B4-BE49-F238E27FC236}">
                <a16:creationId xmlns:a16="http://schemas.microsoft.com/office/drawing/2014/main" id="{833710B5-348F-461D-9695-4383CC491372}"/>
              </a:ext>
            </a:extLst>
          </p:cNvPr>
          <p:cNvSpPr>
            <a:spLocks noGrp="1"/>
          </p:cNvSpPr>
          <p:nvPr>
            <p:ph type="title"/>
          </p:nvPr>
        </p:nvSpPr>
        <p:spPr>
          <a:xfrm>
            <a:off x="666712" y="142852"/>
            <a:ext cx="10763325" cy="725470"/>
          </a:xfrm>
        </p:spPr>
        <p:txBody>
          <a:bodyPr vert="horz" lIns="91440" tIns="45720" rIns="91440" bIns="45720" rtlCol="0" anchor="ctr">
            <a:normAutofit/>
          </a:bodyPr>
          <a:lstStyle/>
          <a:p>
            <a:r>
              <a:rPr lang="en-US" altLang="zh-CN" dirty="0">
                <a:latin typeface="Arial" panose="020B0604020202020204" pitchFamily="34" charset="0"/>
                <a:cs typeface="Arial" panose="020B0604020202020204" pitchFamily="34" charset="0"/>
              </a:rPr>
              <a:t>Tunnel mockup progress-developing</a:t>
            </a:r>
            <a:endParaRPr lang="en-US" dirty="0"/>
          </a:p>
        </p:txBody>
      </p:sp>
      <p:sp>
        <p:nvSpPr>
          <p:cNvPr id="6" name="内容占位符 1">
            <a:extLst>
              <a:ext uri="{FF2B5EF4-FFF2-40B4-BE49-F238E27FC236}">
                <a16:creationId xmlns:a16="http://schemas.microsoft.com/office/drawing/2014/main" id="{52FB3595-9449-4803-89DB-15B877D41F1B}"/>
              </a:ext>
            </a:extLst>
          </p:cNvPr>
          <p:cNvSpPr txBox="1">
            <a:spLocks/>
          </p:cNvSpPr>
          <p:nvPr/>
        </p:nvSpPr>
        <p:spPr>
          <a:xfrm>
            <a:off x="609599" y="1285861"/>
            <a:ext cx="11102225" cy="444739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500"/>
              </a:spcAft>
            </a:pPr>
            <a:r>
              <a:rPr lang="en-US" altLang="zh-CN" sz="2000" dirty="0"/>
              <a:t>The site construction design of the tunnel mockup is under-going. </a:t>
            </a:r>
          </a:p>
          <a:p>
            <a:pPr>
              <a:lnSpc>
                <a:spcPct val="100000"/>
              </a:lnSpc>
              <a:spcAft>
                <a:spcPts val="500"/>
              </a:spcAft>
            </a:pPr>
            <a:r>
              <a:rPr lang="en-US" altLang="zh-CN" sz="2000" dirty="0"/>
              <a:t>The devices of the mockup is under developing.  </a:t>
            </a:r>
            <a:endParaRPr lang="en-US" altLang="zh-CN" sz="1800" dirty="0"/>
          </a:p>
        </p:txBody>
      </p:sp>
      <p:pic>
        <p:nvPicPr>
          <p:cNvPr id="15" name="图片 14">
            <a:extLst>
              <a:ext uri="{FF2B5EF4-FFF2-40B4-BE49-F238E27FC236}">
                <a16:creationId xmlns:a16="http://schemas.microsoft.com/office/drawing/2014/main" id="{800A7BA5-BEE6-4C04-8AC9-14F218F120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926" y="2115405"/>
            <a:ext cx="2340000" cy="1260001"/>
          </a:xfrm>
          <a:prstGeom prst="rect">
            <a:avLst/>
          </a:prstGeom>
        </p:spPr>
      </p:pic>
      <p:pic>
        <p:nvPicPr>
          <p:cNvPr id="16" name="图片 15">
            <a:extLst>
              <a:ext uri="{FF2B5EF4-FFF2-40B4-BE49-F238E27FC236}">
                <a16:creationId xmlns:a16="http://schemas.microsoft.com/office/drawing/2014/main" id="{6333992D-9BEC-40C8-AE98-6D7BD6C586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07685" y="2105556"/>
            <a:ext cx="2160000" cy="1270558"/>
          </a:xfrm>
          <a:prstGeom prst="rect">
            <a:avLst/>
          </a:prstGeom>
        </p:spPr>
      </p:pic>
      <p:pic>
        <p:nvPicPr>
          <p:cNvPr id="18" name="图片 17">
            <a:extLst>
              <a:ext uri="{FF2B5EF4-FFF2-40B4-BE49-F238E27FC236}">
                <a16:creationId xmlns:a16="http://schemas.microsoft.com/office/drawing/2014/main" id="{29A1F23F-8837-4C3E-988F-750D455492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07685" y="3429000"/>
            <a:ext cx="2160000" cy="1451329"/>
          </a:xfrm>
          <a:prstGeom prst="rect">
            <a:avLst/>
          </a:prstGeom>
        </p:spPr>
      </p:pic>
      <p:pic>
        <p:nvPicPr>
          <p:cNvPr id="19" name="图片 18">
            <a:extLst>
              <a:ext uri="{FF2B5EF4-FFF2-40B4-BE49-F238E27FC236}">
                <a16:creationId xmlns:a16="http://schemas.microsoft.com/office/drawing/2014/main" id="{B65AA67E-DBDA-4600-817A-1B335EDA15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07685" y="5012979"/>
            <a:ext cx="2160000" cy="1429560"/>
          </a:xfrm>
          <a:prstGeom prst="rect">
            <a:avLst/>
          </a:prstGeom>
        </p:spPr>
      </p:pic>
      <p:pic>
        <p:nvPicPr>
          <p:cNvPr id="20" name="图片 19">
            <a:extLst>
              <a:ext uri="{FF2B5EF4-FFF2-40B4-BE49-F238E27FC236}">
                <a16:creationId xmlns:a16="http://schemas.microsoft.com/office/drawing/2014/main" id="{E4ADBD4C-D176-4095-AFC6-553AC61380C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2926" y="5018509"/>
            <a:ext cx="2340000" cy="1453501"/>
          </a:xfrm>
          <a:prstGeom prst="rect">
            <a:avLst/>
          </a:prstGeom>
        </p:spPr>
      </p:pic>
      <p:sp>
        <p:nvSpPr>
          <p:cNvPr id="2" name="文本框 1">
            <a:extLst>
              <a:ext uri="{FF2B5EF4-FFF2-40B4-BE49-F238E27FC236}">
                <a16:creationId xmlns:a16="http://schemas.microsoft.com/office/drawing/2014/main" id="{0B620707-36EF-41B1-B18E-BCB486555937}"/>
              </a:ext>
            </a:extLst>
          </p:cNvPr>
          <p:cNvSpPr txBox="1"/>
          <p:nvPr/>
        </p:nvSpPr>
        <p:spPr>
          <a:xfrm>
            <a:off x="5821680" y="2156111"/>
            <a:ext cx="57607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The deformation has been analyzed for the real magnet in Booster, the max. deformation by gravity is 20µm, which is small enough for lifting and operating.</a:t>
            </a:r>
          </a:p>
        </p:txBody>
      </p:sp>
      <p:pic>
        <p:nvPicPr>
          <p:cNvPr id="21" name="图片 20">
            <a:extLst>
              <a:ext uri="{FF2B5EF4-FFF2-40B4-BE49-F238E27FC236}">
                <a16:creationId xmlns:a16="http://schemas.microsoft.com/office/drawing/2014/main" id="{ED7F4020-D9D3-4C01-BAB9-1CE61A5BBEBC}"/>
              </a:ext>
            </a:extLst>
          </p:cNvPr>
          <p:cNvPicPr>
            <a:picLocks noChangeAspect="1"/>
          </p:cNvPicPr>
          <p:nvPr/>
        </p:nvPicPr>
        <p:blipFill>
          <a:blip r:embed="rId8"/>
          <a:srcRect l="1224" r="1406"/>
          <a:stretch>
            <a:fillRect/>
          </a:stretch>
        </p:blipFill>
        <p:spPr>
          <a:xfrm>
            <a:off x="5773960" y="3509558"/>
            <a:ext cx="5760720" cy="2447925"/>
          </a:xfrm>
          <a:prstGeom prst="rect">
            <a:avLst/>
          </a:prstGeom>
          <a:ln>
            <a:solidFill>
              <a:schemeClr val="accent1"/>
            </a:solidFill>
          </a:ln>
        </p:spPr>
      </p:pic>
      <p:sp>
        <p:nvSpPr>
          <p:cNvPr id="3" name="文本框 2">
            <a:extLst>
              <a:ext uri="{FF2B5EF4-FFF2-40B4-BE49-F238E27FC236}">
                <a16:creationId xmlns:a16="http://schemas.microsoft.com/office/drawing/2014/main" id="{7BBF86C3-EF31-4272-AD5F-D56D418BD068}"/>
              </a:ext>
            </a:extLst>
          </p:cNvPr>
          <p:cNvSpPr txBox="1"/>
          <p:nvPr/>
        </p:nvSpPr>
        <p:spPr>
          <a:xfrm>
            <a:off x="5726240" y="5949280"/>
            <a:ext cx="5856160" cy="738664"/>
          </a:xfrm>
          <a:prstGeom prst="rect">
            <a:avLst/>
          </a:prstGeom>
          <a:noFill/>
        </p:spPr>
        <p:txBody>
          <a:bodyPr wrap="square" rtlCol="0">
            <a:spAutoFit/>
          </a:bodyPr>
          <a:lstStyle/>
          <a:p>
            <a:r>
              <a:rPr lang="en-US" sz="1400" dirty="0"/>
              <a:t>Wen Kang, </a:t>
            </a:r>
            <a:r>
              <a:rPr lang="en-US" sz="1400" dirty="0" err="1"/>
              <a:t>Zhihui</a:t>
            </a:r>
            <a:r>
              <a:rPr lang="en-US" sz="1400" dirty="0"/>
              <a:t> Mu, Design and production tolerance analysis of the CEPC Booster dipole-sextuple combined magnets. </a:t>
            </a:r>
            <a:r>
              <a:rPr lang="en-US" altLang="zh-CN" sz="1400" dirty="0"/>
              <a:t>Mini-Review for CEPC Booster Combined Magnets. </a:t>
            </a:r>
            <a:r>
              <a:rPr lang="en-US" sz="1400" dirty="0"/>
              <a:t>May, 2025 </a:t>
            </a:r>
          </a:p>
        </p:txBody>
      </p:sp>
      <p:pic>
        <p:nvPicPr>
          <p:cNvPr id="7" name="图片 6">
            <a:extLst>
              <a:ext uri="{FF2B5EF4-FFF2-40B4-BE49-F238E27FC236}">
                <a16:creationId xmlns:a16="http://schemas.microsoft.com/office/drawing/2014/main" id="{1CE8B725-5C4A-48D6-A916-537922C810C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2371" b="1010"/>
          <a:stretch/>
        </p:blipFill>
        <p:spPr>
          <a:xfrm>
            <a:off x="666712" y="3429000"/>
            <a:ext cx="2340000" cy="1521495"/>
          </a:xfrm>
          <a:prstGeom prst="rect">
            <a:avLst/>
          </a:prstGeom>
        </p:spPr>
      </p:pic>
    </p:spTree>
    <p:extLst>
      <p:ext uri="{BB962C8B-B14F-4D97-AF65-F5344CB8AC3E}">
        <p14:creationId xmlns:p14="http://schemas.microsoft.com/office/powerpoint/2010/main" val="2445717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E2C86647-00C9-4458-B82F-131AE2A67FAB}"/>
              </a:ext>
            </a:extLst>
          </p:cNvPr>
          <p:cNvPicPr>
            <a:picLocks noChangeAspect="1"/>
          </p:cNvPicPr>
          <p:nvPr/>
        </p:nvPicPr>
        <p:blipFill>
          <a:blip r:embed="rId3"/>
          <a:stretch>
            <a:fillRect/>
          </a:stretch>
        </p:blipFill>
        <p:spPr>
          <a:xfrm>
            <a:off x="1055440" y="5097320"/>
            <a:ext cx="3240000" cy="1788064"/>
          </a:xfrm>
          <a:prstGeom prst="rect">
            <a:avLst/>
          </a:prstGeom>
        </p:spPr>
      </p:pic>
      <p:sp>
        <p:nvSpPr>
          <p:cNvPr id="4" name="灯片编号占位符 3">
            <a:extLst>
              <a:ext uri="{FF2B5EF4-FFF2-40B4-BE49-F238E27FC236}">
                <a16:creationId xmlns:a16="http://schemas.microsoft.com/office/drawing/2014/main" id="{C9DBCB64-21F8-4752-B103-F71DF8F17E96}"/>
              </a:ext>
            </a:extLst>
          </p:cNvPr>
          <p:cNvSpPr>
            <a:spLocks noGrp="1"/>
          </p:cNvSpPr>
          <p:nvPr>
            <p:ph type="sldNum" sz="quarter" idx="12"/>
          </p:nvPr>
        </p:nvSpPr>
        <p:spPr/>
        <p:txBody>
          <a:bodyPr/>
          <a:lstStyle/>
          <a:p>
            <a:fld id="{F15E9139-A00B-4B2A-98A6-095DC08F1345}" type="slidenum">
              <a:rPr lang="zh-CN" altLang="en-US" smtClean="0"/>
              <a:pPr/>
              <a:t>31</a:t>
            </a:fld>
            <a:endParaRPr lang="zh-CN" altLang="en-US"/>
          </a:p>
        </p:txBody>
      </p:sp>
      <p:sp>
        <p:nvSpPr>
          <p:cNvPr id="8" name="标题 2">
            <a:extLst>
              <a:ext uri="{FF2B5EF4-FFF2-40B4-BE49-F238E27FC236}">
                <a16:creationId xmlns:a16="http://schemas.microsoft.com/office/drawing/2014/main" id="{833710B5-348F-461D-9695-4383CC491372}"/>
              </a:ext>
            </a:extLst>
          </p:cNvPr>
          <p:cNvSpPr>
            <a:spLocks noGrp="1"/>
          </p:cNvSpPr>
          <p:nvPr>
            <p:ph type="title"/>
          </p:nvPr>
        </p:nvSpPr>
        <p:spPr>
          <a:xfrm>
            <a:off x="666712" y="142852"/>
            <a:ext cx="10763325" cy="725470"/>
          </a:xfrm>
        </p:spPr>
        <p:txBody>
          <a:bodyPr vert="horz" lIns="91440" tIns="45720" rIns="91440" bIns="45720" rtlCol="0" anchor="ctr">
            <a:normAutofit/>
          </a:bodyPr>
          <a:lstStyle/>
          <a:p>
            <a:r>
              <a:rPr lang="en-US" altLang="zh-CN" dirty="0">
                <a:latin typeface="Arial" panose="020B0604020202020204" pitchFamily="34" charset="0"/>
                <a:cs typeface="Arial" panose="020B0604020202020204" pitchFamily="34" charset="0"/>
              </a:rPr>
              <a:t>Tunnel mockup progress-automatic adjusting mechanism</a:t>
            </a:r>
            <a:endParaRPr lang="en-US" dirty="0"/>
          </a:p>
        </p:txBody>
      </p:sp>
      <p:sp>
        <p:nvSpPr>
          <p:cNvPr id="6" name="内容占位符 1">
            <a:extLst>
              <a:ext uri="{FF2B5EF4-FFF2-40B4-BE49-F238E27FC236}">
                <a16:creationId xmlns:a16="http://schemas.microsoft.com/office/drawing/2014/main" id="{52FB3595-9449-4803-89DB-15B877D41F1B}"/>
              </a:ext>
            </a:extLst>
          </p:cNvPr>
          <p:cNvSpPr txBox="1">
            <a:spLocks/>
          </p:cNvSpPr>
          <p:nvPr/>
        </p:nvSpPr>
        <p:spPr>
          <a:xfrm>
            <a:off x="609599" y="1285861"/>
            <a:ext cx="11102225" cy="444739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000" dirty="0"/>
              <a:t>The amount of CEPC equipment is huge. Therefore, </a:t>
            </a:r>
            <a:r>
              <a:rPr lang="en-US" altLang="zh-CN" sz="2000" dirty="0">
                <a:solidFill>
                  <a:srgbClr val="FF0000"/>
                </a:solidFill>
              </a:rPr>
              <a:t>improving alignment and adjusting efficiency</a:t>
            </a:r>
            <a:r>
              <a:rPr lang="en-US" altLang="zh-CN" sz="2000" dirty="0"/>
              <a:t> while ensuring accuracy is one of the important aspects in EDR stage.</a:t>
            </a:r>
          </a:p>
          <a:p>
            <a:r>
              <a:rPr lang="en-US" altLang="zh-CN" sz="2000" dirty="0"/>
              <a:t>The high accuracy automatic adjusting and alignment system of CEPC</a:t>
            </a:r>
          </a:p>
          <a:p>
            <a:pPr lvl="1"/>
            <a:r>
              <a:rPr lang="en-US" altLang="zh-CN" sz="1800" dirty="0"/>
              <a:t>High-accuracy measurement field (alignment): multi-camera photogrammetry, </a:t>
            </a:r>
            <a:r>
              <a:rPr lang="en-US" altLang="zh-CN" sz="1800" dirty="0">
                <a:solidFill>
                  <a:srgbClr val="FF0000"/>
                </a:solidFill>
              </a:rPr>
              <a:t>multi-point synchronous monitoring</a:t>
            </a:r>
            <a:r>
              <a:rPr lang="en-US" altLang="zh-CN" sz="1800" dirty="0"/>
              <a:t>, high efficiency</a:t>
            </a:r>
          </a:p>
          <a:p>
            <a:pPr lvl="1"/>
            <a:r>
              <a:rPr lang="en-US" altLang="zh-CN" sz="1800" dirty="0"/>
              <a:t>Automatic adjusting mechanism (adjustment): </a:t>
            </a:r>
            <a:r>
              <a:rPr lang="en-US" altLang="zh-CN" sz="1800" dirty="0">
                <a:solidFill>
                  <a:srgbClr val="FF0000"/>
                </a:solidFill>
              </a:rPr>
              <a:t>movable drive</a:t>
            </a:r>
            <a:r>
              <a:rPr lang="en-US" altLang="zh-CN" sz="1800" dirty="0"/>
              <a:t>, unified quick plug-and-play interface</a:t>
            </a:r>
          </a:p>
          <a:p>
            <a:pPr lvl="1"/>
            <a:r>
              <a:rPr lang="en-US" altLang="zh-CN" sz="1800" dirty="0"/>
              <a:t>The prototypes are designed and waiting developing</a:t>
            </a:r>
            <a:endParaRPr lang="en-US" altLang="zh-CN" sz="1600" dirty="0"/>
          </a:p>
        </p:txBody>
      </p:sp>
      <p:pic>
        <p:nvPicPr>
          <p:cNvPr id="14" name="图片 13">
            <a:extLst>
              <a:ext uri="{FF2B5EF4-FFF2-40B4-BE49-F238E27FC236}">
                <a16:creationId xmlns:a16="http://schemas.microsoft.com/office/drawing/2014/main" id="{C4C42A5C-B4A2-4A2C-81B2-897F2F0ED75F}"/>
              </a:ext>
            </a:extLst>
          </p:cNvPr>
          <p:cNvPicPr>
            <a:picLocks noChangeAspect="1"/>
          </p:cNvPicPr>
          <p:nvPr/>
        </p:nvPicPr>
        <p:blipFill>
          <a:blip r:embed="rId4"/>
          <a:stretch>
            <a:fillRect/>
          </a:stretch>
        </p:blipFill>
        <p:spPr>
          <a:xfrm>
            <a:off x="623872" y="3715893"/>
            <a:ext cx="4320000" cy="1441299"/>
          </a:xfrm>
          <a:prstGeom prst="rect">
            <a:avLst/>
          </a:prstGeom>
        </p:spPr>
      </p:pic>
      <p:pic>
        <p:nvPicPr>
          <p:cNvPr id="23" name="图片 22">
            <a:extLst>
              <a:ext uri="{FF2B5EF4-FFF2-40B4-BE49-F238E27FC236}">
                <a16:creationId xmlns:a16="http://schemas.microsoft.com/office/drawing/2014/main" id="{A933A2B2-254B-45BB-8108-950C27C7D6CD}"/>
              </a:ext>
            </a:extLst>
          </p:cNvPr>
          <p:cNvPicPr>
            <a:picLocks noChangeAspect="1"/>
          </p:cNvPicPr>
          <p:nvPr/>
        </p:nvPicPr>
        <p:blipFill>
          <a:blip r:embed="rId5"/>
          <a:stretch>
            <a:fillRect/>
          </a:stretch>
        </p:blipFill>
        <p:spPr>
          <a:xfrm>
            <a:off x="6239096" y="3872018"/>
            <a:ext cx="2880000" cy="1815379"/>
          </a:xfrm>
          <a:prstGeom prst="rect">
            <a:avLst/>
          </a:prstGeom>
        </p:spPr>
      </p:pic>
      <p:pic>
        <p:nvPicPr>
          <p:cNvPr id="24" name="图片 23">
            <a:extLst>
              <a:ext uri="{FF2B5EF4-FFF2-40B4-BE49-F238E27FC236}">
                <a16:creationId xmlns:a16="http://schemas.microsoft.com/office/drawing/2014/main" id="{0EDD8D5A-FCAF-4686-A5D1-99516D7874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2400" y="3593159"/>
            <a:ext cx="2520000" cy="2195258"/>
          </a:xfrm>
          <a:prstGeom prst="rect">
            <a:avLst/>
          </a:prstGeom>
        </p:spPr>
      </p:pic>
      <p:sp>
        <p:nvSpPr>
          <p:cNvPr id="25" name="文本框 24">
            <a:extLst>
              <a:ext uri="{FF2B5EF4-FFF2-40B4-BE49-F238E27FC236}">
                <a16:creationId xmlns:a16="http://schemas.microsoft.com/office/drawing/2014/main" id="{59CD4A2C-2AA2-484A-A8EA-C37DF68D3B5A}"/>
              </a:ext>
            </a:extLst>
          </p:cNvPr>
          <p:cNvSpPr txBox="1"/>
          <p:nvPr/>
        </p:nvSpPr>
        <p:spPr>
          <a:xfrm>
            <a:off x="1773366" y="4949077"/>
            <a:ext cx="2448272" cy="369332"/>
          </a:xfrm>
          <a:prstGeom prst="rect">
            <a:avLst/>
          </a:prstGeom>
          <a:noFill/>
        </p:spPr>
        <p:txBody>
          <a:bodyPr wrap="square" rtlCol="0">
            <a:spAutoFit/>
          </a:bodyPr>
          <a:lstStyle/>
          <a:p>
            <a:r>
              <a:rPr lang="en-US" dirty="0"/>
              <a:t>Dipole and its support</a:t>
            </a:r>
          </a:p>
        </p:txBody>
      </p:sp>
      <p:sp>
        <p:nvSpPr>
          <p:cNvPr id="26" name="文本框 25">
            <a:extLst>
              <a:ext uri="{FF2B5EF4-FFF2-40B4-BE49-F238E27FC236}">
                <a16:creationId xmlns:a16="http://schemas.microsoft.com/office/drawing/2014/main" id="{2785DDF2-90D9-49AA-A8BD-584F61CBC1E7}"/>
              </a:ext>
            </a:extLst>
          </p:cNvPr>
          <p:cNvSpPr txBox="1"/>
          <p:nvPr/>
        </p:nvSpPr>
        <p:spPr>
          <a:xfrm>
            <a:off x="0" y="6068817"/>
            <a:ext cx="1607284" cy="646331"/>
          </a:xfrm>
          <a:prstGeom prst="rect">
            <a:avLst/>
          </a:prstGeom>
          <a:noFill/>
        </p:spPr>
        <p:txBody>
          <a:bodyPr wrap="square" rtlCol="0">
            <a:spAutoFit/>
          </a:bodyPr>
          <a:lstStyle/>
          <a:p>
            <a:r>
              <a:rPr lang="en-US" dirty="0"/>
              <a:t>Quadrupole and its support</a:t>
            </a:r>
          </a:p>
        </p:txBody>
      </p:sp>
      <p:sp>
        <p:nvSpPr>
          <p:cNvPr id="5" name="文本框 4">
            <a:extLst>
              <a:ext uri="{FF2B5EF4-FFF2-40B4-BE49-F238E27FC236}">
                <a16:creationId xmlns:a16="http://schemas.microsoft.com/office/drawing/2014/main" id="{7FFDB88B-9DF8-4BDC-8C5A-171680F107E0}"/>
              </a:ext>
            </a:extLst>
          </p:cNvPr>
          <p:cNvSpPr txBox="1"/>
          <p:nvPr/>
        </p:nvSpPr>
        <p:spPr>
          <a:xfrm>
            <a:off x="4883773" y="4718245"/>
            <a:ext cx="1212228"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Output shafts at the aisle side</a:t>
            </a:r>
          </a:p>
        </p:txBody>
      </p:sp>
      <p:cxnSp>
        <p:nvCxnSpPr>
          <p:cNvPr id="9" name="直接连接符 8">
            <a:extLst>
              <a:ext uri="{FF2B5EF4-FFF2-40B4-BE49-F238E27FC236}">
                <a16:creationId xmlns:a16="http://schemas.microsoft.com/office/drawing/2014/main" id="{6368E816-A31D-4E05-8A15-43D52D4C3356}"/>
              </a:ext>
            </a:extLst>
          </p:cNvPr>
          <p:cNvCxnSpPr>
            <a:cxnSpLocks/>
            <a:endCxn id="5" idx="1"/>
          </p:cNvCxnSpPr>
          <p:nvPr/>
        </p:nvCxnSpPr>
        <p:spPr>
          <a:xfrm>
            <a:off x="4482401" y="4543628"/>
            <a:ext cx="401372" cy="5901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5F3C043-6956-416A-8E25-48D16D77C366}"/>
              </a:ext>
            </a:extLst>
          </p:cNvPr>
          <p:cNvCxnSpPr>
            <a:cxnSpLocks/>
            <a:endCxn id="5" idx="1"/>
          </p:cNvCxnSpPr>
          <p:nvPr/>
        </p:nvCxnSpPr>
        <p:spPr>
          <a:xfrm flipV="1">
            <a:off x="3962811" y="5133744"/>
            <a:ext cx="920962" cy="10972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FDE6BFED-1698-4FBD-A58D-E410967DB52B}"/>
              </a:ext>
            </a:extLst>
          </p:cNvPr>
          <p:cNvSpPr txBox="1"/>
          <p:nvPr/>
        </p:nvSpPr>
        <p:spPr>
          <a:xfrm>
            <a:off x="6650967" y="5697022"/>
            <a:ext cx="2282009" cy="646331"/>
          </a:xfrm>
          <a:prstGeom prst="rect">
            <a:avLst/>
          </a:prstGeom>
          <a:noFill/>
        </p:spPr>
        <p:txBody>
          <a:bodyPr wrap="square" rtlCol="0">
            <a:spAutoFit/>
          </a:bodyPr>
          <a:lstStyle/>
          <a:p>
            <a:r>
              <a:rPr lang="en-US" dirty="0"/>
              <a:t>Adjusting mechanism for dipole (screw)</a:t>
            </a:r>
          </a:p>
        </p:txBody>
      </p:sp>
      <p:sp>
        <p:nvSpPr>
          <p:cNvPr id="28" name="文本框 27">
            <a:extLst>
              <a:ext uri="{FF2B5EF4-FFF2-40B4-BE49-F238E27FC236}">
                <a16:creationId xmlns:a16="http://schemas.microsoft.com/office/drawing/2014/main" id="{D9D1934C-4C83-4A4E-826D-79BE8B1DE840}"/>
              </a:ext>
            </a:extLst>
          </p:cNvPr>
          <p:cNvSpPr txBox="1"/>
          <p:nvPr/>
        </p:nvSpPr>
        <p:spPr>
          <a:xfrm>
            <a:off x="9321044" y="5687392"/>
            <a:ext cx="2520000" cy="646331"/>
          </a:xfrm>
          <a:prstGeom prst="rect">
            <a:avLst/>
          </a:prstGeom>
          <a:noFill/>
        </p:spPr>
        <p:txBody>
          <a:bodyPr wrap="square" rtlCol="0">
            <a:spAutoFit/>
          </a:bodyPr>
          <a:lstStyle/>
          <a:p>
            <a:r>
              <a:rPr lang="en-US" dirty="0"/>
              <a:t>Adjusting mechanism for quadrupole  (wedge)</a:t>
            </a:r>
          </a:p>
        </p:txBody>
      </p:sp>
    </p:spTree>
    <p:extLst>
      <p:ext uri="{BB962C8B-B14F-4D97-AF65-F5344CB8AC3E}">
        <p14:creationId xmlns:p14="http://schemas.microsoft.com/office/powerpoint/2010/main" val="3577764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5E11665-EE66-4AD8-8F5C-47F33573B63C}"/>
              </a:ext>
            </a:extLst>
          </p:cNvPr>
          <p:cNvSpPr>
            <a:spLocks noGrp="1"/>
          </p:cNvSpPr>
          <p:nvPr>
            <p:ph idx="1"/>
          </p:nvPr>
        </p:nvSpPr>
        <p:spPr>
          <a:xfrm>
            <a:off x="481564" y="3460973"/>
            <a:ext cx="10972800" cy="3282329"/>
          </a:xfrm>
        </p:spPr>
        <p:txBody>
          <a:bodyPr>
            <a:normAutofit/>
          </a:bodyPr>
          <a:lstStyle/>
          <a:p>
            <a:endParaRPr lang="en-US" sz="2400" dirty="0"/>
          </a:p>
          <a:p>
            <a:endParaRPr lang="en-US" sz="2400" dirty="0"/>
          </a:p>
          <a:p>
            <a:endParaRPr lang="en-US" sz="2400" dirty="0"/>
          </a:p>
          <a:p>
            <a:endParaRPr lang="en-US" sz="2400" dirty="0"/>
          </a:p>
          <a:p>
            <a:pPr marL="0" indent="0">
              <a:buNone/>
            </a:pPr>
            <a:endParaRPr lang="en-US" sz="2400" dirty="0"/>
          </a:p>
        </p:txBody>
      </p:sp>
      <p:sp>
        <p:nvSpPr>
          <p:cNvPr id="5" name="灯片编号占位符 4">
            <a:extLst>
              <a:ext uri="{FF2B5EF4-FFF2-40B4-BE49-F238E27FC236}">
                <a16:creationId xmlns:a16="http://schemas.microsoft.com/office/drawing/2014/main" id="{7432CBC8-49C7-47A0-B478-99F22B976F3C}"/>
              </a:ext>
            </a:extLst>
          </p:cNvPr>
          <p:cNvSpPr>
            <a:spLocks noGrp="1"/>
          </p:cNvSpPr>
          <p:nvPr>
            <p:ph type="sldNum" sz="quarter" idx="12"/>
          </p:nvPr>
        </p:nvSpPr>
        <p:spPr/>
        <p:txBody>
          <a:bodyPr/>
          <a:lstStyle/>
          <a:p>
            <a:fld id="{F15E9139-A00B-4B2A-98A6-095DC08F1345}" type="slidenum">
              <a:rPr lang="zh-CN" altLang="en-US" smtClean="0"/>
              <a:pPr/>
              <a:t>32</a:t>
            </a:fld>
            <a:endParaRPr lang="zh-CN" altLang="en-US"/>
          </a:p>
        </p:txBody>
      </p:sp>
      <p:pic>
        <p:nvPicPr>
          <p:cNvPr id="6" name="图片 5">
            <a:extLst>
              <a:ext uri="{FF2B5EF4-FFF2-40B4-BE49-F238E27FC236}">
                <a16:creationId xmlns:a16="http://schemas.microsoft.com/office/drawing/2014/main" id="{B5F3952B-DE2F-482E-8252-1AF224FC6E6A}"/>
              </a:ext>
            </a:extLst>
          </p:cNvPr>
          <p:cNvPicPr>
            <a:picLocks noChangeAspect="1"/>
          </p:cNvPicPr>
          <p:nvPr/>
        </p:nvPicPr>
        <p:blipFill>
          <a:blip r:embed="rId2"/>
          <a:stretch>
            <a:fillRect/>
          </a:stretch>
        </p:blipFill>
        <p:spPr>
          <a:xfrm>
            <a:off x="450046" y="3906931"/>
            <a:ext cx="3600000" cy="2550279"/>
          </a:xfrm>
          <a:prstGeom prst="rect">
            <a:avLst/>
          </a:prstGeom>
        </p:spPr>
      </p:pic>
      <p:pic>
        <p:nvPicPr>
          <p:cNvPr id="7" name="图片 6">
            <a:extLst>
              <a:ext uri="{FF2B5EF4-FFF2-40B4-BE49-F238E27FC236}">
                <a16:creationId xmlns:a16="http://schemas.microsoft.com/office/drawing/2014/main" id="{A61AF939-B7E0-4055-8F9A-D843FBC5968C}"/>
              </a:ext>
            </a:extLst>
          </p:cNvPr>
          <p:cNvPicPr>
            <a:picLocks noChangeAspect="1"/>
          </p:cNvPicPr>
          <p:nvPr/>
        </p:nvPicPr>
        <p:blipFill>
          <a:blip r:embed="rId3"/>
          <a:stretch>
            <a:fillRect/>
          </a:stretch>
        </p:blipFill>
        <p:spPr>
          <a:xfrm>
            <a:off x="4175008" y="3905582"/>
            <a:ext cx="3600000" cy="2638248"/>
          </a:xfrm>
          <a:prstGeom prst="rect">
            <a:avLst/>
          </a:prstGeom>
        </p:spPr>
      </p:pic>
      <p:pic>
        <p:nvPicPr>
          <p:cNvPr id="8" name="Picture 5">
            <a:extLst>
              <a:ext uri="{FF2B5EF4-FFF2-40B4-BE49-F238E27FC236}">
                <a16:creationId xmlns:a16="http://schemas.microsoft.com/office/drawing/2014/main" id="{05E867CA-02B8-434C-B9BF-18BC04246910}"/>
              </a:ext>
            </a:extLst>
          </p:cNvPr>
          <p:cNvPicPr>
            <a:picLocks noChangeAspect="1" noChangeArrowheads="1"/>
          </p:cNvPicPr>
          <p:nvPr/>
        </p:nvPicPr>
        <p:blipFill>
          <a:blip r:embed="rId4" cstate="print"/>
          <a:srcRect/>
          <a:stretch>
            <a:fillRect/>
          </a:stretch>
        </p:blipFill>
        <p:spPr bwMode="auto">
          <a:xfrm>
            <a:off x="7975504" y="3984219"/>
            <a:ext cx="3600000" cy="2757149"/>
          </a:xfrm>
          <a:prstGeom prst="rect">
            <a:avLst/>
          </a:prstGeom>
          <a:noFill/>
          <a:ln w="9525">
            <a:noFill/>
            <a:miter lim="800000"/>
            <a:headEnd/>
            <a:tailEnd/>
          </a:ln>
          <a:effectLst/>
        </p:spPr>
      </p:pic>
      <p:sp>
        <p:nvSpPr>
          <p:cNvPr id="11" name="文本框 10">
            <a:extLst>
              <a:ext uri="{FF2B5EF4-FFF2-40B4-BE49-F238E27FC236}">
                <a16:creationId xmlns:a16="http://schemas.microsoft.com/office/drawing/2014/main" id="{A6C47A6E-B595-4E74-8B67-67D9A459BFB1}"/>
              </a:ext>
            </a:extLst>
          </p:cNvPr>
          <p:cNvSpPr txBox="1"/>
          <p:nvPr/>
        </p:nvSpPr>
        <p:spPr>
          <a:xfrm>
            <a:off x="2651774" y="4390151"/>
            <a:ext cx="1152128" cy="369332"/>
          </a:xfrm>
          <a:prstGeom prst="rect">
            <a:avLst/>
          </a:prstGeom>
          <a:noFill/>
        </p:spPr>
        <p:txBody>
          <a:bodyPr wrap="square" rtlCol="0">
            <a:spAutoFit/>
          </a:bodyPr>
          <a:lstStyle/>
          <a:p>
            <a:r>
              <a:rPr lang="en-US" dirty="0"/>
              <a:t>HEPS site</a:t>
            </a:r>
          </a:p>
        </p:txBody>
      </p:sp>
      <p:sp>
        <p:nvSpPr>
          <p:cNvPr id="12" name="内容占位符 1">
            <a:extLst>
              <a:ext uri="{FF2B5EF4-FFF2-40B4-BE49-F238E27FC236}">
                <a16:creationId xmlns:a16="http://schemas.microsoft.com/office/drawing/2014/main" id="{C22C5041-3FC0-4382-A713-7F1B99FA2A38}"/>
              </a:ext>
            </a:extLst>
          </p:cNvPr>
          <p:cNvSpPr txBox="1">
            <a:spLocks/>
          </p:cNvSpPr>
          <p:nvPr/>
        </p:nvSpPr>
        <p:spPr>
          <a:xfrm>
            <a:off x="481563" y="1174532"/>
            <a:ext cx="6766565" cy="273105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a:t>Mechanical dynamic stability (vibration)</a:t>
            </a:r>
          </a:p>
          <a:p>
            <a:pPr lvl="1"/>
            <a:r>
              <a:rPr lang="en-US" sz="1900" dirty="0">
                <a:solidFill>
                  <a:srgbClr val="FF0000"/>
                </a:solidFill>
              </a:rPr>
              <a:t>Ground vibration</a:t>
            </a:r>
            <a:r>
              <a:rPr lang="en-US" sz="1900" dirty="0"/>
              <a:t>: </a:t>
            </a:r>
          </a:p>
          <a:p>
            <a:pPr lvl="1"/>
            <a:r>
              <a:rPr lang="en-US" sz="1900" dirty="0">
                <a:solidFill>
                  <a:srgbClr val="FF0000"/>
                </a:solidFill>
              </a:rPr>
              <a:t>Magnet-support assembly</a:t>
            </a:r>
            <a:r>
              <a:rPr lang="en-US" sz="1900" dirty="0"/>
              <a:t>: natural frequency? Amplification factor?</a:t>
            </a:r>
          </a:p>
          <a:p>
            <a:pPr lvl="1"/>
            <a:r>
              <a:rPr lang="en-US" sz="1900" dirty="0"/>
              <a:t>Damping devices: damping material? active vibration technology?</a:t>
            </a:r>
          </a:p>
          <a:p>
            <a:r>
              <a:rPr lang="en-US" altLang="zh-CN" sz="2200" dirty="0"/>
              <a:t>Enhancing the </a:t>
            </a:r>
            <a:r>
              <a:rPr lang="en-US" altLang="zh-CN" sz="2200" dirty="0">
                <a:solidFill>
                  <a:srgbClr val="FF0000"/>
                </a:solidFill>
              </a:rPr>
              <a:t>natural frequency </a:t>
            </a:r>
            <a:r>
              <a:rPr lang="en-US" altLang="zh-CN" sz="2200" dirty="0"/>
              <a:t>is an effective method to decrease vibration.</a:t>
            </a:r>
          </a:p>
          <a:p>
            <a:pPr lvl="1"/>
            <a:endParaRPr lang="en-US" sz="2000" dirty="0"/>
          </a:p>
          <a:p>
            <a:endParaRPr lang="en-US" sz="2000" dirty="0"/>
          </a:p>
          <a:p>
            <a:pPr marL="0" indent="0">
              <a:buFont typeface="Wingdings" pitchFamily="2" charset="2"/>
              <a:buNone/>
            </a:pPr>
            <a:endParaRPr lang="en-US" sz="2000" dirty="0"/>
          </a:p>
        </p:txBody>
      </p:sp>
      <p:sp>
        <p:nvSpPr>
          <p:cNvPr id="13" name="标题 2">
            <a:extLst>
              <a:ext uri="{FF2B5EF4-FFF2-40B4-BE49-F238E27FC236}">
                <a16:creationId xmlns:a16="http://schemas.microsoft.com/office/drawing/2014/main" id="{802E12B9-5D24-497C-99D9-BC9CA16D26AD}"/>
              </a:ext>
            </a:extLst>
          </p:cNvPr>
          <p:cNvSpPr>
            <a:spLocks noGrp="1"/>
          </p:cNvSpPr>
          <p:nvPr>
            <p:ph type="title"/>
          </p:nvPr>
        </p:nvSpPr>
        <p:spPr>
          <a:xfrm>
            <a:off x="666712" y="142852"/>
            <a:ext cx="10763325" cy="725470"/>
          </a:xfrm>
        </p:spPr>
        <p:txBody>
          <a:bodyPr>
            <a:normAutofit/>
          </a:bodyPr>
          <a:lstStyle/>
          <a:p>
            <a:r>
              <a:rPr lang="en-US" altLang="zh-CN" sz="3200" dirty="0">
                <a:latin typeface="Arial" panose="020B0604020202020204" pitchFamily="34" charset="0"/>
                <a:cs typeface="Arial" panose="020B0604020202020204" pitchFamily="34" charset="0"/>
              </a:rPr>
              <a:t>Vibration test scheme</a:t>
            </a:r>
            <a:endParaRPr lang="en-US" dirty="0"/>
          </a:p>
        </p:txBody>
      </p:sp>
      <p:graphicFrame>
        <p:nvGraphicFramePr>
          <p:cNvPr id="10" name="表格 9">
            <a:extLst>
              <a:ext uri="{FF2B5EF4-FFF2-40B4-BE49-F238E27FC236}">
                <a16:creationId xmlns:a16="http://schemas.microsoft.com/office/drawing/2014/main" id="{BA2B9D81-61F1-4EC9-8853-CE75FD6FAA8D}"/>
              </a:ext>
            </a:extLst>
          </p:cNvPr>
          <p:cNvGraphicFramePr>
            <a:graphicFrameLocks noGrp="1"/>
          </p:cNvGraphicFramePr>
          <p:nvPr>
            <p:extLst>
              <p:ext uri="{D42A27DB-BD31-4B8C-83A1-F6EECF244321}">
                <p14:modId xmlns:p14="http://schemas.microsoft.com/office/powerpoint/2010/main" val="106942336"/>
              </p:ext>
            </p:extLst>
          </p:nvPr>
        </p:nvGraphicFramePr>
        <p:xfrm>
          <a:off x="7250933" y="908720"/>
          <a:ext cx="4778469" cy="2605227"/>
        </p:xfrm>
        <a:graphic>
          <a:graphicData uri="http://schemas.openxmlformats.org/drawingml/2006/table">
            <a:tbl>
              <a:tblPr firstRow="1" bandRow="1">
                <a:tableStyleId>{5C22544A-7EE6-4342-B048-85BDC9FD1C3A}</a:tableStyleId>
              </a:tblPr>
              <a:tblGrid>
                <a:gridCol w="1970158">
                  <a:extLst>
                    <a:ext uri="{9D8B030D-6E8A-4147-A177-3AD203B41FA5}">
                      <a16:colId xmlns:a16="http://schemas.microsoft.com/office/drawing/2014/main" val="1535988927"/>
                    </a:ext>
                  </a:extLst>
                </a:gridCol>
                <a:gridCol w="2808311">
                  <a:extLst>
                    <a:ext uri="{9D8B030D-6E8A-4147-A177-3AD203B41FA5}">
                      <a16:colId xmlns:a16="http://schemas.microsoft.com/office/drawing/2014/main" val="1643458846"/>
                    </a:ext>
                  </a:extLst>
                </a:gridCol>
              </a:tblGrid>
              <a:tr h="370840">
                <a:tc>
                  <a:txBody>
                    <a:bodyPr/>
                    <a:lstStyle/>
                    <a:p>
                      <a:endParaRPr lang="en-US" dirty="0"/>
                    </a:p>
                  </a:txBody>
                  <a:tcPr/>
                </a:tc>
                <a:tc>
                  <a:txBody>
                    <a:bodyPr/>
                    <a:lstStyle/>
                    <a:p>
                      <a:r>
                        <a:rPr lang="en-US" dirty="0"/>
                        <a:t>Ground motion requirements, RMS, 1-100 Hz displacement integral</a:t>
                      </a:r>
                    </a:p>
                  </a:txBody>
                  <a:tcPr/>
                </a:tc>
                <a:extLst>
                  <a:ext uri="{0D108BD9-81ED-4DB2-BD59-A6C34878D82A}">
                    <a16:rowId xmlns:a16="http://schemas.microsoft.com/office/drawing/2014/main" val="3744204862"/>
                  </a:ext>
                </a:extLst>
              </a:tr>
              <a:tr h="405587">
                <a:tc>
                  <a:txBody>
                    <a:bodyPr/>
                    <a:lstStyle/>
                    <a:p>
                      <a:r>
                        <a:rPr lang="en-US" dirty="0"/>
                        <a:t>MDI </a:t>
                      </a:r>
                    </a:p>
                  </a:txBody>
                  <a:tcPr/>
                </a:tc>
                <a:tc>
                  <a:txBody>
                    <a:bodyPr/>
                    <a:lstStyle/>
                    <a:p>
                      <a:r>
                        <a:rPr lang="zh-CN" altLang="en-US" dirty="0"/>
                        <a:t>≤</a:t>
                      </a:r>
                      <a:r>
                        <a:rPr lang="en-US" altLang="zh-CN" dirty="0"/>
                        <a:t>4 nm</a:t>
                      </a:r>
                      <a:endParaRPr lang="en-US" dirty="0"/>
                    </a:p>
                  </a:txBody>
                  <a:tcPr/>
                </a:tc>
                <a:extLst>
                  <a:ext uri="{0D108BD9-81ED-4DB2-BD59-A6C34878D82A}">
                    <a16:rowId xmlns:a16="http://schemas.microsoft.com/office/drawing/2014/main" val="1535798624"/>
                  </a:ext>
                </a:extLst>
              </a:tr>
              <a:tr h="370840">
                <a:tc>
                  <a:txBody>
                    <a:bodyPr/>
                    <a:lstStyle/>
                    <a:p>
                      <a:r>
                        <a:rPr lang="en-US" dirty="0"/>
                        <a:t>Arc and straight section, and RF section in Collider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a:t>
                      </a:r>
                      <a:r>
                        <a:rPr lang="en-US" altLang="zh-CN" dirty="0"/>
                        <a:t>24 nm</a:t>
                      </a:r>
                      <a:endParaRPr lang="en-US" dirty="0"/>
                    </a:p>
                    <a:p>
                      <a:endParaRPr lang="en-US" dirty="0"/>
                    </a:p>
                  </a:txBody>
                  <a:tcPr/>
                </a:tc>
                <a:extLst>
                  <a:ext uri="{0D108BD9-81ED-4DB2-BD59-A6C34878D82A}">
                    <a16:rowId xmlns:a16="http://schemas.microsoft.com/office/drawing/2014/main" val="906743101"/>
                  </a:ext>
                </a:extLst>
              </a:tr>
              <a:tr h="370840">
                <a:tc>
                  <a:txBody>
                    <a:bodyPr/>
                    <a:lstStyle/>
                    <a:p>
                      <a:r>
                        <a:rPr lang="en-US" dirty="0" err="1"/>
                        <a:t>Linac</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a:t>
                      </a:r>
                      <a:r>
                        <a:rPr lang="en-US" altLang="zh-CN" dirty="0"/>
                        <a:t>50 nm</a:t>
                      </a:r>
                      <a:endParaRPr lang="en-US" dirty="0"/>
                    </a:p>
                  </a:txBody>
                  <a:tcPr/>
                </a:tc>
                <a:extLst>
                  <a:ext uri="{0D108BD9-81ED-4DB2-BD59-A6C34878D82A}">
                    <a16:rowId xmlns:a16="http://schemas.microsoft.com/office/drawing/2014/main" val="2512340860"/>
                  </a:ext>
                </a:extLst>
              </a:tr>
            </a:tbl>
          </a:graphicData>
        </a:graphic>
      </p:graphicFrame>
    </p:spTree>
    <p:extLst>
      <p:ext uri="{BB962C8B-B14F-4D97-AF65-F5344CB8AC3E}">
        <p14:creationId xmlns:p14="http://schemas.microsoft.com/office/powerpoint/2010/main" val="2850967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C86CB17-9BED-4089-9026-0353FFC253C3}"/>
              </a:ext>
            </a:extLst>
          </p:cNvPr>
          <p:cNvSpPr>
            <a:spLocks noGrp="1"/>
          </p:cNvSpPr>
          <p:nvPr>
            <p:ph idx="1"/>
          </p:nvPr>
        </p:nvSpPr>
        <p:spPr>
          <a:xfrm>
            <a:off x="609600" y="1285861"/>
            <a:ext cx="6131115" cy="5070490"/>
          </a:xfrm>
        </p:spPr>
        <p:txBody>
          <a:bodyPr>
            <a:normAutofit/>
          </a:bodyPr>
          <a:lstStyle/>
          <a:p>
            <a:r>
              <a:rPr lang="en-US" altLang="zh-CN" sz="2000" dirty="0"/>
              <a:t>Test scheme</a:t>
            </a:r>
          </a:p>
          <a:p>
            <a:endParaRPr lang="en-US" sz="2000" dirty="0"/>
          </a:p>
          <a:p>
            <a:endParaRPr lang="en-US" sz="2000" dirty="0"/>
          </a:p>
          <a:p>
            <a:endParaRPr lang="en-US" sz="2000" dirty="0"/>
          </a:p>
          <a:p>
            <a:endParaRPr lang="en-US" sz="2000" dirty="0"/>
          </a:p>
          <a:p>
            <a:endParaRPr lang="en-US" sz="2000" dirty="0"/>
          </a:p>
          <a:p>
            <a:endParaRPr lang="en-US" sz="2000" dirty="0"/>
          </a:p>
          <a:p>
            <a:pPr lvl="1"/>
            <a:r>
              <a:rPr lang="en-US" sz="1800" dirty="0"/>
              <a:t>The test sites has been identified. </a:t>
            </a:r>
          </a:p>
          <a:p>
            <a:pPr lvl="1"/>
            <a:r>
              <a:rPr lang="en-US" sz="1800" dirty="0"/>
              <a:t>The vibration sensors have been tested and identified.</a:t>
            </a:r>
          </a:p>
          <a:p>
            <a:pPr lvl="1"/>
            <a:endParaRPr lang="en-US" sz="1800" dirty="0"/>
          </a:p>
        </p:txBody>
      </p:sp>
      <p:sp>
        <p:nvSpPr>
          <p:cNvPr id="3" name="标题 2">
            <a:extLst>
              <a:ext uri="{FF2B5EF4-FFF2-40B4-BE49-F238E27FC236}">
                <a16:creationId xmlns:a16="http://schemas.microsoft.com/office/drawing/2014/main" id="{35C52F31-61FF-47B3-8613-C71828B64A59}"/>
              </a:ext>
            </a:extLst>
          </p:cNvPr>
          <p:cNvSpPr>
            <a:spLocks noGrp="1"/>
          </p:cNvSpPr>
          <p:nvPr>
            <p:ph type="title"/>
          </p:nvPr>
        </p:nvSpPr>
        <p:spPr/>
        <p:txBody>
          <a:bodyPr/>
          <a:lstStyle/>
          <a:p>
            <a:r>
              <a:rPr lang="en-US" altLang="zh-CN" sz="2800" dirty="0">
                <a:latin typeface="Arial" panose="020B0604020202020204" pitchFamily="34" charset="0"/>
                <a:cs typeface="Arial" panose="020B0604020202020204" pitchFamily="34" charset="0"/>
              </a:rPr>
              <a:t>Vibration test scheme</a:t>
            </a:r>
            <a:endParaRPr lang="en-US" dirty="0"/>
          </a:p>
        </p:txBody>
      </p:sp>
      <p:sp>
        <p:nvSpPr>
          <p:cNvPr id="4" name="灯片编号占位符 3">
            <a:extLst>
              <a:ext uri="{FF2B5EF4-FFF2-40B4-BE49-F238E27FC236}">
                <a16:creationId xmlns:a16="http://schemas.microsoft.com/office/drawing/2014/main" id="{0CE1560E-9730-41EC-9DB3-5F15B7597C43}"/>
              </a:ext>
            </a:extLst>
          </p:cNvPr>
          <p:cNvSpPr>
            <a:spLocks noGrp="1"/>
          </p:cNvSpPr>
          <p:nvPr>
            <p:ph type="sldNum" sz="quarter" idx="12"/>
          </p:nvPr>
        </p:nvSpPr>
        <p:spPr/>
        <p:txBody>
          <a:bodyPr/>
          <a:lstStyle/>
          <a:p>
            <a:fld id="{F15E9139-A00B-4B2A-98A6-095DC08F1345}" type="slidenum">
              <a:rPr lang="zh-CN" altLang="en-US" smtClean="0"/>
              <a:pPr/>
              <a:t>33</a:t>
            </a:fld>
            <a:endParaRPr lang="zh-CN" altLang="en-US"/>
          </a:p>
        </p:txBody>
      </p:sp>
      <p:graphicFrame>
        <p:nvGraphicFramePr>
          <p:cNvPr id="5" name="内容占位符 4">
            <a:extLst>
              <a:ext uri="{FF2B5EF4-FFF2-40B4-BE49-F238E27FC236}">
                <a16:creationId xmlns:a16="http://schemas.microsoft.com/office/drawing/2014/main" id="{867D7934-BA36-46FB-9771-B0AAFF4AC28A}"/>
              </a:ext>
            </a:extLst>
          </p:cNvPr>
          <p:cNvGraphicFramePr>
            <a:graphicFrameLocks/>
          </p:cNvGraphicFramePr>
          <p:nvPr>
            <p:extLst>
              <p:ext uri="{D42A27DB-BD31-4B8C-83A1-F6EECF244321}">
                <p14:modId xmlns:p14="http://schemas.microsoft.com/office/powerpoint/2010/main" val="2576068919"/>
              </p:ext>
            </p:extLst>
          </p:nvPr>
        </p:nvGraphicFramePr>
        <p:xfrm>
          <a:off x="573269" y="1614304"/>
          <a:ext cx="6167446" cy="293116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3456056233"/>
                    </a:ext>
                  </a:extLst>
                </a:gridCol>
                <a:gridCol w="2164951">
                  <a:extLst>
                    <a:ext uri="{9D8B030D-6E8A-4147-A177-3AD203B41FA5}">
                      <a16:colId xmlns:a16="http://schemas.microsoft.com/office/drawing/2014/main" val="547392054"/>
                    </a:ext>
                  </a:extLst>
                </a:gridCol>
                <a:gridCol w="2346311">
                  <a:extLst>
                    <a:ext uri="{9D8B030D-6E8A-4147-A177-3AD203B41FA5}">
                      <a16:colId xmlns:a16="http://schemas.microsoft.com/office/drawing/2014/main" val="360196203"/>
                    </a:ext>
                  </a:extLst>
                </a:gridCol>
              </a:tblGrid>
              <a:tr h="370840">
                <a:tc gridSpan="2">
                  <a:txBody>
                    <a:bodyPr/>
                    <a:lstStyle/>
                    <a:p>
                      <a:pPr algn="ctr"/>
                      <a:r>
                        <a:rPr lang="en-US" dirty="0">
                          <a:latin typeface="微软雅黑" panose="020B0503020204020204" pitchFamily="34" charset="-122"/>
                          <a:ea typeface="微软雅黑" panose="020B0503020204020204" pitchFamily="34" charset="-122"/>
                        </a:rPr>
                        <a:t>Test</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contents</a:t>
                      </a:r>
                      <a:endParaRPr lang="en-US" dirty="0">
                        <a:latin typeface="微软雅黑" panose="020B0503020204020204" pitchFamily="34" charset="-122"/>
                        <a:ea typeface="微软雅黑" panose="020B0503020204020204" pitchFamily="34" charset="-122"/>
                      </a:endParaRPr>
                    </a:p>
                  </a:txBody>
                  <a:tcPr anchor="ctr"/>
                </a:tc>
                <a:tc hMerge="1">
                  <a:txBody>
                    <a:bodyPr/>
                    <a:lstStyle/>
                    <a:p>
                      <a:endParaRPr lang="en-US" dirty="0"/>
                    </a:p>
                  </a:txBody>
                  <a:tcPr/>
                </a:tc>
                <a:tc>
                  <a:txBody>
                    <a:bodyPr/>
                    <a:lstStyle/>
                    <a:p>
                      <a:pPr algn="ctr"/>
                      <a:r>
                        <a:rPr lang="en-US" altLang="zh-CN" dirty="0">
                          <a:latin typeface="微软雅黑" panose="020B0503020204020204" pitchFamily="34" charset="-122"/>
                          <a:ea typeface="微软雅黑" panose="020B0503020204020204" pitchFamily="34" charset="-122"/>
                        </a:rPr>
                        <a:t>Site requirements</a:t>
                      </a:r>
                      <a:endParaRPr lang="en-US"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387426677"/>
                  </a:ext>
                </a:extLst>
              </a:tr>
              <a:tr h="370840">
                <a:tc rowSpan="2">
                  <a:txBody>
                    <a:bodyPr/>
                    <a:lstStyle/>
                    <a:p>
                      <a:pPr marL="0" algn="l" defTabSz="914400" rtl="0" eaLnBrk="1" latinLnBrk="0" hangingPunct="1"/>
                      <a:r>
                        <a:rPr lang="en-US" altLang="zh-CN" sz="1800" b="0" i="0" kern="1200" dirty="0">
                          <a:solidFill>
                            <a:schemeClr val="dk1"/>
                          </a:solidFill>
                          <a:effectLst/>
                          <a:latin typeface="+mn-lt"/>
                          <a:ea typeface="+mn-ea"/>
                          <a:cs typeface="+mn-cs"/>
                          <a:sym typeface="Wingdings" panose="05000000000000000000" pitchFamily="2" charset="2"/>
                        </a:rPr>
                        <a:t>Ground motion test</a:t>
                      </a:r>
                      <a:endParaRPr lang="en-US" sz="18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en-US" altLang="zh-CN" sz="1800" b="0" i="0" kern="1200" dirty="0">
                          <a:solidFill>
                            <a:schemeClr val="dk1"/>
                          </a:solidFill>
                          <a:effectLst/>
                          <a:latin typeface="+mn-lt"/>
                          <a:ea typeface="+mn-ea"/>
                          <a:cs typeface="+mn-cs"/>
                        </a:rPr>
                        <a:t>Amplitude of ground vibration</a:t>
                      </a:r>
                      <a:endParaRPr lang="en-US" sz="1800" b="0" i="0" kern="1200" dirty="0">
                        <a:solidFill>
                          <a:schemeClr val="dk1"/>
                        </a:solidFill>
                        <a:effectLst/>
                        <a:latin typeface="+mn-lt"/>
                        <a:ea typeface="+mn-ea"/>
                        <a:cs typeface="+mn-cs"/>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Close to a real tunnel site</a:t>
                      </a:r>
                    </a:p>
                    <a:p>
                      <a:endParaRPr 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586598503"/>
                  </a:ext>
                </a:extLst>
              </a:tr>
              <a:tr h="370840">
                <a:tc vMerge="1">
                  <a:txBody>
                    <a:bodyPr/>
                    <a:lstStyle/>
                    <a:p>
                      <a:endParaRPr lang="en-US" dirty="0"/>
                    </a:p>
                  </a:txBody>
                  <a:tcPr/>
                </a:tc>
                <a:tc>
                  <a:txBody>
                    <a:bodyPr/>
                    <a:lstStyle/>
                    <a:p>
                      <a:pPr marL="0" algn="l" defTabSz="914400" rtl="0" eaLnBrk="1" latinLnBrk="0" hangingPunct="1"/>
                      <a:r>
                        <a:rPr lang="en-US" sz="1800" b="0" i="0" kern="1200" dirty="0">
                          <a:solidFill>
                            <a:schemeClr val="dk1"/>
                          </a:solidFill>
                          <a:effectLst/>
                          <a:latin typeface="+mn-lt"/>
                          <a:ea typeface="+mn-ea"/>
                          <a:cs typeface="+mn-cs"/>
                        </a:rPr>
                        <a:t>Wave velocity and vertical attenuation.</a:t>
                      </a:r>
                    </a:p>
                  </a:txBody>
                  <a:tcPr/>
                </a:tc>
                <a:tc vMerge="1">
                  <a:txBody>
                    <a:bodyPr/>
                    <a:lstStyle/>
                    <a:p>
                      <a:endParaRPr 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725939829"/>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kern="1200" dirty="0">
                          <a:solidFill>
                            <a:schemeClr val="dk1"/>
                          </a:solidFill>
                          <a:effectLst/>
                          <a:latin typeface="+mn-lt"/>
                          <a:ea typeface="+mn-ea"/>
                          <a:cs typeface="+mn-cs"/>
                          <a:sym typeface="Wingdings" panose="05000000000000000000" pitchFamily="2" charset="2"/>
                        </a:rPr>
                        <a:t>Modal test on magnet &amp; support assembly</a:t>
                      </a:r>
                      <a:endParaRPr lang="en-US" dirty="0"/>
                    </a:p>
                  </a:txBody>
                  <a:tcPr/>
                </a:tc>
                <a:tc>
                  <a:txBody>
                    <a:bodyPr/>
                    <a:lstStyle/>
                    <a:p>
                      <a:pPr marL="0" algn="l" defTabSz="914400" rtl="0" eaLnBrk="1" latinLnBrk="0" hangingPunct="1"/>
                      <a:r>
                        <a:rPr lang="en-US" altLang="zh-CN" sz="1800" b="0" i="0" kern="1200" dirty="0">
                          <a:solidFill>
                            <a:schemeClr val="dk1"/>
                          </a:solidFill>
                          <a:effectLst/>
                          <a:latin typeface="+mn-lt"/>
                          <a:ea typeface="+mn-ea"/>
                          <a:cs typeface="+mn-cs"/>
                        </a:rPr>
                        <a:t>Collider magnet &amp; support</a:t>
                      </a:r>
                      <a:endParaRPr lang="en-US" sz="1800" b="0" i="0" kern="1200" dirty="0">
                        <a:solidFill>
                          <a:schemeClr val="dk1"/>
                        </a:solidFill>
                        <a:effectLst/>
                        <a:latin typeface="+mn-lt"/>
                        <a:ea typeface="+mn-ea"/>
                        <a:cs typeface="+mn-cs"/>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kern="1200" dirty="0">
                          <a:solidFill>
                            <a:schemeClr val="dk1"/>
                          </a:solidFill>
                          <a:effectLst/>
                          <a:latin typeface="+mn-lt"/>
                          <a:ea typeface="+mn-ea"/>
                          <a:cs typeface="+mn-cs"/>
                        </a:rPr>
                        <a:t>Good vibration performance, to validate the rationality of the design </a:t>
                      </a:r>
                      <a:endParaRPr lang="en-US"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3089970458"/>
                  </a:ext>
                </a:extLst>
              </a:tr>
              <a:tr h="370840">
                <a:tc vMerge="1">
                  <a:txBody>
                    <a:bodyPr/>
                    <a:lstStyle/>
                    <a:p>
                      <a:endParaRPr lang="en-US" dirty="0"/>
                    </a:p>
                  </a:txBody>
                  <a:tcPr/>
                </a:tc>
                <a:tc>
                  <a:txBody>
                    <a:bodyPr/>
                    <a:lstStyle/>
                    <a:p>
                      <a:pPr marL="0" algn="l" defTabSz="914400" rtl="0" eaLnBrk="1" latinLnBrk="0" hangingPunct="1"/>
                      <a:r>
                        <a:rPr lang="en-US" altLang="zh-CN" sz="1800" b="0" i="0" kern="1200" dirty="0">
                          <a:solidFill>
                            <a:schemeClr val="dk1"/>
                          </a:solidFill>
                          <a:effectLst/>
                          <a:latin typeface="+mn-lt"/>
                          <a:ea typeface="+mn-ea"/>
                          <a:cs typeface="+mn-cs"/>
                        </a:rPr>
                        <a:t>Booster magnet &amp; support</a:t>
                      </a:r>
                      <a:endParaRPr lang="en-US" sz="1800" b="0" i="0" kern="1200" dirty="0">
                        <a:solidFill>
                          <a:schemeClr val="dk1"/>
                        </a:solidFill>
                        <a:effectLst/>
                        <a:latin typeface="+mn-lt"/>
                        <a:ea typeface="+mn-ea"/>
                        <a:cs typeface="+mn-cs"/>
                      </a:endParaRPr>
                    </a:p>
                  </a:txBody>
                  <a:tcPr/>
                </a:tc>
                <a:tc vMerge="1">
                  <a:txBody>
                    <a:bodyPr/>
                    <a:lstStyle/>
                    <a:p>
                      <a:endParaRPr 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65736234"/>
                  </a:ext>
                </a:extLst>
              </a:tr>
            </a:tbl>
          </a:graphicData>
        </a:graphic>
      </p:graphicFrame>
      <p:pic>
        <p:nvPicPr>
          <p:cNvPr id="7" name="图片 6">
            <a:extLst>
              <a:ext uri="{FF2B5EF4-FFF2-40B4-BE49-F238E27FC236}">
                <a16:creationId xmlns:a16="http://schemas.microsoft.com/office/drawing/2014/main" id="{CE52BE6B-B155-43F5-A7D2-8CADF5C29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715"/>
          <a:stretch/>
        </p:blipFill>
        <p:spPr>
          <a:xfrm>
            <a:off x="9516293" y="4188721"/>
            <a:ext cx="2160000" cy="2025000"/>
          </a:xfrm>
          <a:prstGeom prst="rect">
            <a:avLst/>
          </a:prstGeom>
        </p:spPr>
      </p:pic>
      <p:pic>
        <p:nvPicPr>
          <p:cNvPr id="8" name="图片 7">
            <a:extLst>
              <a:ext uri="{FF2B5EF4-FFF2-40B4-BE49-F238E27FC236}">
                <a16:creationId xmlns:a16="http://schemas.microsoft.com/office/drawing/2014/main" id="{261E3717-AB50-48B6-812E-A6627A0B8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0715" y="4176771"/>
            <a:ext cx="2640000" cy="1980000"/>
          </a:xfrm>
          <a:prstGeom prst="rect">
            <a:avLst/>
          </a:prstGeom>
        </p:spPr>
      </p:pic>
      <p:sp>
        <p:nvSpPr>
          <p:cNvPr id="9" name="文本框 8">
            <a:extLst>
              <a:ext uri="{FF2B5EF4-FFF2-40B4-BE49-F238E27FC236}">
                <a16:creationId xmlns:a16="http://schemas.microsoft.com/office/drawing/2014/main" id="{0B8F9ACB-531E-41E6-834B-730F20B30DBA}"/>
              </a:ext>
            </a:extLst>
          </p:cNvPr>
          <p:cNvSpPr txBox="1"/>
          <p:nvPr/>
        </p:nvSpPr>
        <p:spPr>
          <a:xfrm>
            <a:off x="7341055" y="3850167"/>
            <a:ext cx="3888432" cy="338554"/>
          </a:xfrm>
          <a:prstGeom prst="rect">
            <a:avLst/>
          </a:prstGeom>
          <a:noFill/>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t>Ground motion test sites</a:t>
            </a:r>
          </a:p>
        </p:txBody>
      </p:sp>
      <p:sp>
        <p:nvSpPr>
          <p:cNvPr id="11" name="文本框 10">
            <a:extLst>
              <a:ext uri="{FF2B5EF4-FFF2-40B4-BE49-F238E27FC236}">
                <a16:creationId xmlns:a16="http://schemas.microsoft.com/office/drawing/2014/main" id="{8047EF3F-4B7C-4C02-8503-A470038F9FD2}"/>
              </a:ext>
            </a:extLst>
          </p:cNvPr>
          <p:cNvSpPr txBox="1"/>
          <p:nvPr/>
        </p:nvSpPr>
        <p:spPr>
          <a:xfrm>
            <a:off x="7536161" y="6229631"/>
            <a:ext cx="2448272" cy="338554"/>
          </a:xfrm>
          <a:prstGeom prst="rect">
            <a:avLst/>
          </a:prstGeom>
          <a:noFill/>
          <a:ln w="127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Modal test sites, at JUNO</a:t>
            </a:r>
          </a:p>
        </p:txBody>
      </p:sp>
      <p:pic>
        <p:nvPicPr>
          <p:cNvPr id="12" name="内容占位符 5">
            <a:extLst>
              <a:ext uri="{FF2B5EF4-FFF2-40B4-BE49-F238E27FC236}">
                <a16:creationId xmlns:a16="http://schemas.microsoft.com/office/drawing/2014/main" id="{D711A27F-60EB-471A-BA29-A8E6597859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2536702" y="5278913"/>
            <a:ext cx="1186684" cy="1260000"/>
          </a:xfrm>
          <a:prstGeom prst="rect">
            <a:avLst/>
          </a:prstGeom>
        </p:spPr>
      </p:pic>
      <p:pic>
        <p:nvPicPr>
          <p:cNvPr id="13" name="图片 1">
            <a:extLst>
              <a:ext uri="{FF2B5EF4-FFF2-40B4-BE49-F238E27FC236}">
                <a16:creationId xmlns:a16="http://schemas.microsoft.com/office/drawing/2014/main" id="{26F358B1-EE1A-45AA-8324-6DE3E998B1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8964" y="5286663"/>
            <a:ext cx="1813947"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a:extLst>
              <a:ext uri="{FF2B5EF4-FFF2-40B4-BE49-F238E27FC236}">
                <a16:creationId xmlns:a16="http://schemas.microsoft.com/office/drawing/2014/main" id="{BC7F4768-EAF2-42D2-BC3B-26F24718D320}"/>
              </a:ext>
            </a:extLst>
          </p:cNvPr>
          <p:cNvSpPr txBox="1"/>
          <p:nvPr/>
        </p:nvSpPr>
        <p:spPr>
          <a:xfrm>
            <a:off x="2499250" y="6515517"/>
            <a:ext cx="3308718" cy="338554"/>
          </a:xfrm>
          <a:prstGeom prst="rect">
            <a:avLst/>
          </a:prstGeom>
          <a:noFill/>
          <a:ln w="127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Sensor testing at PAPS and HEPS</a:t>
            </a:r>
          </a:p>
        </p:txBody>
      </p:sp>
      <p:pic>
        <p:nvPicPr>
          <p:cNvPr id="10" name="图片 9">
            <a:extLst>
              <a:ext uri="{FF2B5EF4-FFF2-40B4-BE49-F238E27FC236}">
                <a16:creationId xmlns:a16="http://schemas.microsoft.com/office/drawing/2014/main" id="{24C0D691-9574-4B9B-B0CD-DC9E579C2971}"/>
              </a:ext>
            </a:extLst>
          </p:cNvPr>
          <p:cNvPicPr>
            <a:picLocks noChangeAspect="1"/>
          </p:cNvPicPr>
          <p:nvPr/>
        </p:nvPicPr>
        <p:blipFill>
          <a:blip r:embed="rId6"/>
          <a:stretch>
            <a:fillRect/>
          </a:stretch>
        </p:blipFill>
        <p:spPr>
          <a:xfrm>
            <a:off x="6945271" y="1023724"/>
            <a:ext cx="4680000" cy="2837324"/>
          </a:xfrm>
          <a:prstGeom prst="rect">
            <a:avLst/>
          </a:prstGeom>
        </p:spPr>
      </p:pic>
    </p:spTree>
    <p:extLst>
      <p:ext uri="{BB962C8B-B14F-4D97-AF65-F5344CB8AC3E}">
        <p14:creationId xmlns:p14="http://schemas.microsoft.com/office/powerpoint/2010/main" val="1483982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8508149-89B0-4CF3-8422-CFE2EF6520BB}"/>
              </a:ext>
            </a:extLst>
          </p:cNvPr>
          <p:cNvSpPr>
            <a:spLocks noGrp="1"/>
          </p:cNvSpPr>
          <p:nvPr>
            <p:ph idx="1"/>
          </p:nvPr>
        </p:nvSpPr>
        <p:spPr/>
        <p:txBody>
          <a:bodyPr>
            <a:normAutofit fontScale="92500"/>
          </a:bodyPr>
          <a:lstStyle/>
          <a:p>
            <a:r>
              <a:rPr lang="en-US" dirty="0"/>
              <a:t>We are dedicated to the detailed layout design during the EDR phase while simultaneously advancing the progress of various hardware equipment. By now, most of survey and hardware physics design have been completed. The 2D and 3D layouts of CEPC are being built synchronized. The naming of hardware along beam and shafts have been made as well.</a:t>
            </a:r>
          </a:p>
          <a:p>
            <a:r>
              <a:rPr lang="en-US" dirty="0"/>
              <a:t>The cryostat and its supports at MDI have been analyzed detailly, after optimization,  it has little effect on alignment, and no re-alignment is needed after having Lorentz force. The RVC has been designed and waiting for developing.</a:t>
            </a:r>
          </a:p>
          <a:p>
            <a:r>
              <a:rPr lang="en-US" dirty="0"/>
              <a:t>The design of tunnel mockup has been completed, during which we have optimized some hardware design. Part of the mockup (supports) are under developing. </a:t>
            </a:r>
          </a:p>
          <a:p>
            <a:r>
              <a:rPr lang="en-US" dirty="0"/>
              <a:t>The vibration test scheme has been identified, and the test sites are determined.</a:t>
            </a:r>
          </a:p>
          <a:p>
            <a:endParaRPr lang="en-US" dirty="0"/>
          </a:p>
        </p:txBody>
      </p:sp>
      <p:sp>
        <p:nvSpPr>
          <p:cNvPr id="3" name="标题 2">
            <a:extLst>
              <a:ext uri="{FF2B5EF4-FFF2-40B4-BE49-F238E27FC236}">
                <a16:creationId xmlns:a16="http://schemas.microsoft.com/office/drawing/2014/main" id="{042FCC92-6172-45C5-89D5-E3AAD894A1DA}"/>
              </a:ext>
            </a:extLst>
          </p:cNvPr>
          <p:cNvSpPr>
            <a:spLocks noGrp="1"/>
          </p:cNvSpPr>
          <p:nvPr>
            <p:ph type="title"/>
          </p:nvPr>
        </p:nvSpPr>
        <p:spPr/>
        <p:txBody>
          <a:bodyPr/>
          <a:lstStyle/>
          <a:p>
            <a:r>
              <a:rPr lang="en-US" dirty="0"/>
              <a:t>Summary </a:t>
            </a:r>
          </a:p>
        </p:txBody>
      </p:sp>
      <p:sp>
        <p:nvSpPr>
          <p:cNvPr id="4" name="灯片编号占位符 3">
            <a:extLst>
              <a:ext uri="{FF2B5EF4-FFF2-40B4-BE49-F238E27FC236}">
                <a16:creationId xmlns:a16="http://schemas.microsoft.com/office/drawing/2014/main" id="{D5ED7C25-AF47-4244-B643-00CD56E94C2F}"/>
              </a:ext>
            </a:extLst>
          </p:cNvPr>
          <p:cNvSpPr>
            <a:spLocks noGrp="1"/>
          </p:cNvSpPr>
          <p:nvPr>
            <p:ph type="sldNum" sz="quarter" idx="12"/>
          </p:nvPr>
        </p:nvSpPr>
        <p:spPr/>
        <p:txBody>
          <a:bodyPr/>
          <a:lstStyle/>
          <a:p>
            <a:fld id="{F15E9139-A00B-4B2A-98A6-095DC08F1345}" type="slidenum">
              <a:rPr lang="zh-CN" altLang="en-US" smtClean="0"/>
              <a:pPr/>
              <a:t>34</a:t>
            </a:fld>
            <a:endParaRPr lang="zh-CN" altLang="en-US"/>
          </a:p>
        </p:txBody>
      </p:sp>
    </p:spTree>
    <p:extLst>
      <p:ext uri="{BB962C8B-B14F-4D97-AF65-F5344CB8AC3E}">
        <p14:creationId xmlns:p14="http://schemas.microsoft.com/office/powerpoint/2010/main" val="1467404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F8FDD97-2E35-41A6-879D-D8760E749F89}"/>
              </a:ext>
            </a:extLst>
          </p:cNvPr>
          <p:cNvSpPr>
            <a:spLocks noGrp="1"/>
          </p:cNvSpPr>
          <p:nvPr>
            <p:ph idx="1"/>
          </p:nvPr>
        </p:nvSpPr>
        <p:spPr>
          <a:xfrm>
            <a:off x="1055440" y="1285861"/>
            <a:ext cx="10526960" cy="2359163"/>
          </a:xfrm>
        </p:spPr>
        <p:txBody>
          <a:bodyPr>
            <a:normAutofit/>
          </a:bodyPr>
          <a:lstStyle/>
          <a:p>
            <a:pPr marL="0" indent="0">
              <a:buNone/>
            </a:pPr>
            <a:endParaRPr lang="en-US" sz="6000" dirty="0"/>
          </a:p>
          <a:p>
            <a:pPr marL="0" indent="0">
              <a:buNone/>
            </a:pPr>
            <a:r>
              <a:rPr lang="en-US" sz="6000" dirty="0"/>
              <a:t>  Thanks for your attention!</a:t>
            </a:r>
          </a:p>
        </p:txBody>
      </p:sp>
      <p:sp>
        <p:nvSpPr>
          <p:cNvPr id="3" name="标题 2">
            <a:extLst>
              <a:ext uri="{FF2B5EF4-FFF2-40B4-BE49-F238E27FC236}">
                <a16:creationId xmlns:a16="http://schemas.microsoft.com/office/drawing/2014/main" id="{DFF64964-1F31-47D3-A15E-F0EB1B349AEA}"/>
              </a:ext>
            </a:extLst>
          </p:cNvPr>
          <p:cNvSpPr>
            <a:spLocks noGrp="1"/>
          </p:cNvSpPr>
          <p:nvPr>
            <p:ph type="title"/>
          </p:nvPr>
        </p:nvSpPr>
        <p:spPr/>
        <p:txBody>
          <a:bodyPr/>
          <a:lstStyle/>
          <a:p>
            <a:endParaRPr lang="en-US"/>
          </a:p>
        </p:txBody>
      </p:sp>
      <p:sp>
        <p:nvSpPr>
          <p:cNvPr id="4" name="灯片编号占位符 3">
            <a:extLst>
              <a:ext uri="{FF2B5EF4-FFF2-40B4-BE49-F238E27FC236}">
                <a16:creationId xmlns:a16="http://schemas.microsoft.com/office/drawing/2014/main" id="{F46F22FD-9BDE-4F3E-9793-F6E10BBD0901}"/>
              </a:ext>
            </a:extLst>
          </p:cNvPr>
          <p:cNvSpPr>
            <a:spLocks noGrp="1"/>
          </p:cNvSpPr>
          <p:nvPr>
            <p:ph type="sldNum" sz="quarter" idx="12"/>
          </p:nvPr>
        </p:nvSpPr>
        <p:spPr/>
        <p:txBody>
          <a:bodyPr/>
          <a:lstStyle/>
          <a:p>
            <a:fld id="{F15E9139-A00B-4B2A-98A6-095DC08F1345}" type="slidenum">
              <a:rPr lang="zh-CN" altLang="en-US" smtClean="0"/>
              <a:pPr/>
              <a:t>35</a:t>
            </a:fld>
            <a:endParaRPr lang="zh-CN" altLang="en-US"/>
          </a:p>
        </p:txBody>
      </p:sp>
      <p:sp>
        <p:nvSpPr>
          <p:cNvPr id="5" name="矩形 4">
            <a:extLst>
              <a:ext uri="{FF2B5EF4-FFF2-40B4-BE49-F238E27FC236}">
                <a16:creationId xmlns:a16="http://schemas.microsoft.com/office/drawing/2014/main" id="{40E37BD9-97CE-4E3E-A113-131C38183A8C}"/>
              </a:ext>
            </a:extLst>
          </p:cNvPr>
          <p:cNvSpPr/>
          <p:nvPr/>
        </p:nvSpPr>
        <p:spPr>
          <a:xfrm>
            <a:off x="1573288" y="3645024"/>
            <a:ext cx="10009112" cy="2400657"/>
          </a:xfrm>
          <a:prstGeom prst="rect">
            <a:avLst/>
          </a:prstGeom>
        </p:spPr>
        <p:txBody>
          <a:bodyPr wrap="square">
            <a:spAutoFit/>
          </a:bodyPr>
          <a:lstStyle/>
          <a:p>
            <a:r>
              <a:rPr lang="en-US" sz="6000" dirty="0">
                <a:latin typeface="Arial" panose="020B0604020202020204" pitchFamily="34" charset="0"/>
                <a:cs typeface="Arial" panose="020B0604020202020204" pitchFamily="34" charset="0"/>
              </a:rPr>
              <a:t>Thanks to the contributors!</a:t>
            </a:r>
          </a:p>
          <a:p>
            <a:pPr marL="0" lvl="1"/>
            <a:r>
              <a:rPr lang="en-US" dirty="0" err="1"/>
              <a:t>Haijing</a:t>
            </a:r>
            <a:r>
              <a:rPr lang="en-US" dirty="0"/>
              <a:t> Wang, </a:t>
            </a:r>
            <a:r>
              <a:rPr lang="en-US" altLang="zh-CN" dirty="0" err="1"/>
              <a:t>Siyu</a:t>
            </a:r>
            <a:r>
              <a:rPr lang="en-US" altLang="zh-CN" dirty="0"/>
              <a:t> Chen, </a:t>
            </a:r>
            <a:r>
              <a:rPr lang="en-US" altLang="zh-CN" dirty="0" err="1"/>
              <a:t>Minxian</a:t>
            </a:r>
            <a:r>
              <a:rPr lang="en-US" altLang="zh-CN" dirty="0"/>
              <a:t> Li, Lei Wu, </a:t>
            </a:r>
            <a:r>
              <a:rPr lang="en-US" altLang="zh-CN" dirty="0" err="1"/>
              <a:t>Zihao</a:t>
            </a:r>
            <a:r>
              <a:rPr lang="en-US" altLang="zh-CN" dirty="0"/>
              <a:t> Wang, Jianli Wang, </a:t>
            </a:r>
            <a:r>
              <a:rPr lang="en-US" altLang="zh-CN" dirty="0" err="1"/>
              <a:t>Jie</a:t>
            </a:r>
            <a:r>
              <a:rPr lang="en-US" altLang="zh-CN" dirty="0"/>
              <a:t> Gao, </a:t>
            </a:r>
            <a:r>
              <a:rPr lang="en-US" altLang="zh-CN" dirty="0" err="1"/>
              <a:t>Yiwei</a:t>
            </a:r>
            <a:r>
              <a:rPr lang="en-US" altLang="zh-CN" dirty="0"/>
              <a:t> Wang, Dou Wang, Cai Meng, </a:t>
            </a:r>
            <a:r>
              <a:rPr lang="en-US" altLang="zh-CN" dirty="0" err="1"/>
              <a:t>Xiaohao</a:t>
            </a:r>
            <a:r>
              <a:rPr lang="en-US" altLang="zh-CN" dirty="0"/>
              <a:t> Cui, Wen Kang, Mei Yang, </a:t>
            </a:r>
            <a:r>
              <a:rPr lang="en-US" altLang="zh-CN" dirty="0" err="1"/>
              <a:t>Yafeng</a:t>
            </a:r>
            <a:r>
              <a:rPr lang="en-US" altLang="zh-CN" dirty="0"/>
              <a:t> Wu, </a:t>
            </a:r>
            <a:r>
              <a:rPr lang="en-US" altLang="zh-CN" dirty="0" err="1"/>
              <a:t>Xianjing</a:t>
            </a:r>
            <a:r>
              <a:rPr lang="en-US" altLang="zh-CN" dirty="0"/>
              <a:t> Sun, Qing Li, </a:t>
            </a:r>
            <a:r>
              <a:rPr lang="en-US" altLang="zh-CN" dirty="0" err="1"/>
              <a:t>Yingshun</a:t>
            </a:r>
            <a:r>
              <a:rPr lang="en-US" altLang="zh-CN" dirty="0"/>
              <a:t> Zhu, </a:t>
            </a:r>
            <a:r>
              <a:rPr lang="en-US" altLang="zh-CN" dirty="0" err="1"/>
              <a:t>Jinhui</a:t>
            </a:r>
            <a:r>
              <a:rPr lang="en-US" altLang="zh-CN" dirty="0"/>
              <a:t> Chen, </a:t>
            </a:r>
            <a:r>
              <a:rPr lang="en-US" altLang="zh-CN" dirty="0" err="1"/>
              <a:t>Lihua</a:t>
            </a:r>
            <a:r>
              <a:rPr lang="en-US" altLang="zh-CN" dirty="0"/>
              <a:t> </a:t>
            </a:r>
            <a:r>
              <a:rPr lang="en-US" altLang="zh-CN" dirty="0" err="1"/>
              <a:t>Huo</a:t>
            </a:r>
            <a:r>
              <a:rPr lang="en-US" altLang="zh-CN" dirty="0"/>
              <a:t>, Lei Wang, Bin Chen, </a:t>
            </a:r>
            <a:r>
              <a:rPr lang="en-US" altLang="zh-CN" dirty="0" err="1"/>
              <a:t>Yongsheng</a:t>
            </a:r>
            <a:r>
              <a:rPr lang="en-US" altLang="zh-CN" dirty="0"/>
              <a:t> Ma, Qi Yang, Yanfeng Sui, </a:t>
            </a:r>
            <a:r>
              <a:rPr lang="en-US" altLang="zh-CN" dirty="0" err="1"/>
              <a:t>Jingru</a:t>
            </a:r>
            <a:r>
              <a:rPr lang="en-US" altLang="zh-CN" dirty="0"/>
              <a:t> Zhang, </a:t>
            </a:r>
            <a:r>
              <a:rPr lang="en-US" altLang="zh-CN" dirty="0" err="1"/>
              <a:t>Jiyuan</a:t>
            </a:r>
            <a:r>
              <a:rPr lang="en-US" altLang="zh-CN" dirty="0"/>
              <a:t> </a:t>
            </a:r>
            <a:r>
              <a:rPr lang="en-US" altLang="zh-CN" dirty="0" err="1"/>
              <a:t>Zhai</a:t>
            </a:r>
            <a:r>
              <a:rPr lang="en-US" altLang="zh-CN" dirty="0"/>
              <a:t>, </a:t>
            </a:r>
            <a:r>
              <a:rPr lang="en-US" altLang="zh-CN" dirty="0" err="1"/>
              <a:t>Guangyi</a:t>
            </a:r>
            <a:r>
              <a:rPr lang="en-US" altLang="zh-CN" dirty="0"/>
              <a:t> Tang, </a:t>
            </a:r>
            <a:r>
              <a:rPr lang="en-US" altLang="zh-CN" dirty="0" err="1"/>
              <a:t>Zusheng</a:t>
            </a:r>
            <a:r>
              <a:rPr lang="en-US" altLang="zh-CN" dirty="0"/>
              <a:t> Zhou, </a:t>
            </a:r>
            <a:r>
              <a:rPr lang="en-US" altLang="zh-CN" dirty="0" err="1"/>
              <a:t>Miaofu</a:t>
            </a:r>
            <a:r>
              <a:rPr lang="en-US" altLang="zh-CN" dirty="0"/>
              <a:t> Xu, </a:t>
            </a:r>
            <a:r>
              <a:rPr lang="en-US" altLang="zh-CN" dirty="0" err="1"/>
              <a:t>Ruixiong</a:t>
            </a:r>
            <a:r>
              <a:rPr lang="en-US" altLang="zh-CN" dirty="0"/>
              <a:t> Han,</a:t>
            </a:r>
            <a:r>
              <a:rPr lang="zh-CN" altLang="en-US"/>
              <a:t> </a:t>
            </a:r>
            <a:r>
              <a:rPr lang="en-US" altLang="zh-CN"/>
              <a:t>Sha </a:t>
            </a:r>
            <a:r>
              <a:rPr lang="en-US" altLang="zh-CN" dirty="0"/>
              <a:t>Bai, </a:t>
            </a:r>
            <a:r>
              <a:rPr lang="en-US" altLang="zh-CN" dirty="0" err="1"/>
              <a:t>Haoyu</a:t>
            </a:r>
            <a:r>
              <a:rPr lang="en-US" altLang="zh-CN" dirty="0"/>
              <a:t> Shi, </a:t>
            </a:r>
            <a:r>
              <a:rPr lang="en-US" altLang="zh-CN" dirty="0" err="1"/>
              <a:t>Huamin</a:t>
            </a:r>
            <a:r>
              <a:rPr lang="en-US" altLang="zh-CN" dirty="0"/>
              <a:t> Qu, Min Zhou, </a:t>
            </a:r>
            <a:r>
              <a:rPr lang="en-US" altLang="zh-CN" dirty="0" err="1"/>
              <a:t>Dapeng</a:t>
            </a:r>
            <a:r>
              <a:rPr lang="en-US" altLang="zh-CN" dirty="0"/>
              <a:t> </a:t>
            </a:r>
            <a:r>
              <a:rPr lang="en-US" altLang="zh-CN" dirty="0" err="1"/>
              <a:t>Jin</a:t>
            </a:r>
            <a:r>
              <a:rPr lang="en-US" altLang="zh-CN" dirty="0"/>
              <a:t>, </a:t>
            </a:r>
            <a:r>
              <a:rPr lang="en-US" altLang="zh-CN" dirty="0" err="1"/>
              <a:t>Guoping</a:t>
            </a:r>
            <a:r>
              <a:rPr lang="en-US" altLang="zh-CN" dirty="0"/>
              <a:t> Lin</a:t>
            </a:r>
            <a:endParaRPr lang="en-US" dirty="0"/>
          </a:p>
        </p:txBody>
      </p:sp>
    </p:spTree>
    <p:extLst>
      <p:ext uri="{BB962C8B-B14F-4D97-AF65-F5344CB8AC3E}">
        <p14:creationId xmlns:p14="http://schemas.microsoft.com/office/powerpoint/2010/main" val="1072128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0E7375A-8BAB-4B59-80F7-C1C55A289BF3}"/>
              </a:ext>
            </a:extLst>
          </p:cNvPr>
          <p:cNvSpPr>
            <a:spLocks noGrp="1"/>
          </p:cNvSpPr>
          <p:nvPr>
            <p:ph idx="1"/>
          </p:nvPr>
        </p:nvSpPr>
        <p:spPr/>
        <p:txBody>
          <a:bodyPr>
            <a:normAutofit/>
          </a:bodyPr>
          <a:lstStyle/>
          <a:p>
            <a:r>
              <a:rPr lang="en-US" dirty="0"/>
              <a:t>A.8.2 Recommendations</a:t>
            </a:r>
          </a:p>
          <a:p>
            <a:pPr lvl="1"/>
            <a:r>
              <a:rPr lang="en-US" dirty="0"/>
              <a:t>1. Prepare and integrate geodetic reference frames and </a:t>
            </a:r>
            <a:r>
              <a:rPr lang="en-US" b="1" dirty="0"/>
              <a:t>transformations between reference systems to the survey layout and CAD systems</a:t>
            </a:r>
            <a:r>
              <a:rPr lang="en-US" dirty="0"/>
              <a:t>;</a:t>
            </a:r>
          </a:p>
          <a:p>
            <a:pPr lvl="1"/>
            <a:r>
              <a:rPr lang="en-US" dirty="0"/>
              <a:t>A: Thank you for the recommendation. Now we are designing the layout in a virtual coordinate system. During the alignment engineering, the key points of the facility will be determined, and the coordinate transformation will be performed.</a:t>
            </a:r>
          </a:p>
        </p:txBody>
      </p:sp>
      <p:sp>
        <p:nvSpPr>
          <p:cNvPr id="3" name="标题 2">
            <a:extLst>
              <a:ext uri="{FF2B5EF4-FFF2-40B4-BE49-F238E27FC236}">
                <a16:creationId xmlns:a16="http://schemas.microsoft.com/office/drawing/2014/main" id="{AB31CF21-4805-4B35-9D09-6DDFA5A18873}"/>
              </a:ext>
            </a:extLst>
          </p:cNvPr>
          <p:cNvSpPr>
            <a:spLocks noGrp="1"/>
          </p:cNvSpPr>
          <p:nvPr>
            <p:ph type="title"/>
          </p:nvPr>
        </p:nvSpPr>
        <p:spPr/>
        <p:txBody>
          <a:bodyPr/>
          <a:lstStyle/>
          <a:p>
            <a:r>
              <a:rPr lang="en-US" dirty="0"/>
              <a:t>IARC recommendations and replies</a:t>
            </a:r>
          </a:p>
        </p:txBody>
      </p:sp>
      <p:sp>
        <p:nvSpPr>
          <p:cNvPr id="4" name="灯片编号占位符 3">
            <a:extLst>
              <a:ext uri="{FF2B5EF4-FFF2-40B4-BE49-F238E27FC236}">
                <a16:creationId xmlns:a16="http://schemas.microsoft.com/office/drawing/2014/main" id="{9315C5F7-7440-4C44-9F66-44E805C18E6A}"/>
              </a:ext>
            </a:extLst>
          </p:cNvPr>
          <p:cNvSpPr>
            <a:spLocks noGrp="1"/>
          </p:cNvSpPr>
          <p:nvPr>
            <p:ph type="sldNum" sz="quarter" idx="12"/>
          </p:nvPr>
        </p:nvSpPr>
        <p:spPr/>
        <p:txBody>
          <a:bodyPr/>
          <a:lstStyle/>
          <a:p>
            <a:fld id="{F15E9139-A00B-4B2A-98A6-095DC08F1345}" type="slidenum">
              <a:rPr lang="zh-CN" altLang="en-US" smtClean="0"/>
              <a:pPr/>
              <a:t>4</a:t>
            </a:fld>
            <a:endParaRPr lang="zh-CN" altLang="en-US"/>
          </a:p>
        </p:txBody>
      </p:sp>
    </p:spTree>
    <p:extLst>
      <p:ext uri="{BB962C8B-B14F-4D97-AF65-F5344CB8AC3E}">
        <p14:creationId xmlns:p14="http://schemas.microsoft.com/office/powerpoint/2010/main" val="577809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0E7375A-8BAB-4B59-80F7-C1C55A289BF3}"/>
              </a:ext>
            </a:extLst>
          </p:cNvPr>
          <p:cNvSpPr>
            <a:spLocks noGrp="1"/>
          </p:cNvSpPr>
          <p:nvPr>
            <p:ph idx="1"/>
          </p:nvPr>
        </p:nvSpPr>
        <p:spPr/>
        <p:txBody>
          <a:bodyPr>
            <a:normAutofit/>
          </a:bodyPr>
          <a:lstStyle/>
          <a:p>
            <a:r>
              <a:rPr lang="en-US" dirty="0"/>
              <a:t>A.8.2 Recommendations</a:t>
            </a:r>
          </a:p>
          <a:p>
            <a:pPr lvl="1"/>
            <a:r>
              <a:rPr lang="en-US" dirty="0"/>
              <a:t>2. Optimize the </a:t>
            </a:r>
            <a:r>
              <a:rPr lang="en-US" b="1" dirty="0"/>
              <a:t>MDI mechanics and supports </a:t>
            </a:r>
            <a:r>
              <a:rPr lang="en-US" dirty="0"/>
              <a:t>with all the involved stakeholders, in a collaborative approach, to finalize the designs and Finite Element Analysis, and launch the fabrication of a dedicated </a:t>
            </a:r>
            <a:r>
              <a:rPr lang="en-US" b="1" dirty="0"/>
              <a:t>mock-up</a:t>
            </a:r>
            <a:r>
              <a:rPr lang="en-US" dirty="0"/>
              <a:t>;</a:t>
            </a:r>
          </a:p>
          <a:p>
            <a:pPr lvl="1"/>
            <a:r>
              <a:rPr lang="en-US" dirty="0"/>
              <a:t>A: Thank you for the recommendation. We will do the further optimization with the involved colleagues, negotiate with the different requirements and make a balance. Then we will finalize the design and FEA with all the involved components. Meanwhile, we will launch the fabrication of the mockup.</a:t>
            </a:r>
          </a:p>
          <a:p>
            <a:pPr lvl="1"/>
            <a:r>
              <a:rPr lang="en-US" dirty="0"/>
              <a:t>3. Confirm the (vertical and lateral) </a:t>
            </a:r>
            <a:r>
              <a:rPr lang="en-US" b="1" dirty="0"/>
              <a:t>stability requirements </a:t>
            </a:r>
            <a:r>
              <a:rPr lang="en-US" dirty="0"/>
              <a:t>in the MDI and tunnel, and perform the </a:t>
            </a:r>
            <a:r>
              <a:rPr lang="en-US" b="1" dirty="0"/>
              <a:t>Experimental Modal Analysis</a:t>
            </a:r>
            <a:r>
              <a:rPr lang="en-US" dirty="0"/>
              <a:t> and transfer functions analyses on the designed solutions.</a:t>
            </a:r>
          </a:p>
          <a:p>
            <a:pPr lvl="1"/>
            <a:r>
              <a:rPr lang="en-US" dirty="0"/>
              <a:t>A: Thank you for the recommendation. We will confirm the stability requirements from the accelerator physics colleagues. The vibration test will include the ground motion test close to the real site and the modal test of magnet-support assembly.</a:t>
            </a:r>
          </a:p>
        </p:txBody>
      </p:sp>
      <p:sp>
        <p:nvSpPr>
          <p:cNvPr id="3" name="标题 2">
            <a:extLst>
              <a:ext uri="{FF2B5EF4-FFF2-40B4-BE49-F238E27FC236}">
                <a16:creationId xmlns:a16="http://schemas.microsoft.com/office/drawing/2014/main" id="{AB31CF21-4805-4B35-9D09-6DDFA5A18873}"/>
              </a:ext>
            </a:extLst>
          </p:cNvPr>
          <p:cNvSpPr>
            <a:spLocks noGrp="1"/>
          </p:cNvSpPr>
          <p:nvPr>
            <p:ph type="title"/>
          </p:nvPr>
        </p:nvSpPr>
        <p:spPr/>
        <p:txBody>
          <a:bodyPr/>
          <a:lstStyle/>
          <a:p>
            <a:r>
              <a:rPr lang="en-US" dirty="0"/>
              <a:t>IARC recommendations and replies</a:t>
            </a:r>
          </a:p>
        </p:txBody>
      </p:sp>
      <p:sp>
        <p:nvSpPr>
          <p:cNvPr id="4" name="灯片编号占位符 3">
            <a:extLst>
              <a:ext uri="{FF2B5EF4-FFF2-40B4-BE49-F238E27FC236}">
                <a16:creationId xmlns:a16="http://schemas.microsoft.com/office/drawing/2014/main" id="{9315C5F7-7440-4C44-9F66-44E805C18E6A}"/>
              </a:ext>
            </a:extLst>
          </p:cNvPr>
          <p:cNvSpPr>
            <a:spLocks noGrp="1"/>
          </p:cNvSpPr>
          <p:nvPr>
            <p:ph type="sldNum" sz="quarter" idx="12"/>
          </p:nvPr>
        </p:nvSpPr>
        <p:spPr/>
        <p:txBody>
          <a:bodyPr/>
          <a:lstStyle/>
          <a:p>
            <a:fld id="{F15E9139-A00B-4B2A-98A6-095DC08F1345}" type="slidenum">
              <a:rPr lang="zh-CN" altLang="en-US" smtClean="0"/>
              <a:pPr/>
              <a:t>5</a:t>
            </a:fld>
            <a:endParaRPr lang="zh-CN" altLang="en-US"/>
          </a:p>
        </p:txBody>
      </p:sp>
    </p:spTree>
    <p:extLst>
      <p:ext uri="{BB962C8B-B14F-4D97-AF65-F5344CB8AC3E}">
        <p14:creationId xmlns:p14="http://schemas.microsoft.com/office/powerpoint/2010/main" val="2331713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a:extLst>
              <a:ext uri="{FF2B5EF4-FFF2-40B4-BE49-F238E27FC236}">
                <a16:creationId xmlns:a16="http://schemas.microsoft.com/office/drawing/2014/main" id="{6DDF99B2-1942-4E41-A6DD-A02EADA65BAC}"/>
              </a:ext>
            </a:extLst>
          </p:cNvPr>
          <p:cNvGraphicFramePr>
            <a:graphicFrameLocks noGrp="1"/>
          </p:cNvGraphicFramePr>
          <p:nvPr>
            <p:ph idx="1"/>
            <p:extLst>
              <p:ext uri="{D42A27DB-BD31-4B8C-83A1-F6EECF244321}">
                <p14:modId xmlns:p14="http://schemas.microsoft.com/office/powerpoint/2010/main" val="3702658460"/>
              </p:ext>
            </p:extLst>
          </p:nvPr>
        </p:nvGraphicFramePr>
        <p:xfrm>
          <a:off x="347728" y="1124744"/>
          <a:ext cx="11496544" cy="5435600"/>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657577988"/>
                    </a:ext>
                  </a:extLst>
                </a:gridCol>
                <a:gridCol w="2520000">
                  <a:extLst>
                    <a:ext uri="{9D8B030D-6E8A-4147-A177-3AD203B41FA5}">
                      <a16:colId xmlns:a16="http://schemas.microsoft.com/office/drawing/2014/main" val="3392801453"/>
                    </a:ext>
                  </a:extLst>
                </a:gridCol>
                <a:gridCol w="2520000">
                  <a:extLst>
                    <a:ext uri="{9D8B030D-6E8A-4147-A177-3AD203B41FA5}">
                      <a16:colId xmlns:a16="http://schemas.microsoft.com/office/drawing/2014/main" val="2732164493"/>
                    </a:ext>
                  </a:extLst>
                </a:gridCol>
                <a:gridCol w="2520000">
                  <a:extLst>
                    <a:ext uri="{9D8B030D-6E8A-4147-A177-3AD203B41FA5}">
                      <a16:colId xmlns:a16="http://schemas.microsoft.com/office/drawing/2014/main" val="334064856"/>
                    </a:ext>
                  </a:extLst>
                </a:gridCol>
                <a:gridCol w="1741984">
                  <a:extLst>
                    <a:ext uri="{9D8B030D-6E8A-4147-A177-3AD203B41FA5}">
                      <a16:colId xmlns:a16="http://schemas.microsoft.com/office/drawing/2014/main" val="1146128520"/>
                    </a:ext>
                  </a:extLst>
                </a:gridCol>
              </a:tblGrid>
              <a:tr h="370840">
                <a:tc>
                  <a:txBody>
                    <a:bodyPr/>
                    <a:lstStyle/>
                    <a:p>
                      <a:r>
                        <a:rPr lang="en-US" sz="1600" dirty="0"/>
                        <a:t>Items </a:t>
                      </a:r>
                    </a:p>
                  </a:txBody>
                  <a:tcPr/>
                </a:tc>
                <a:tc>
                  <a:txBody>
                    <a:bodyPr/>
                    <a:lstStyle/>
                    <a:p>
                      <a:r>
                        <a:rPr lang="en-US" sz="1600" dirty="0"/>
                        <a:t>2024</a:t>
                      </a:r>
                    </a:p>
                  </a:txBody>
                  <a:tcPr/>
                </a:tc>
                <a:tc>
                  <a:txBody>
                    <a:bodyPr/>
                    <a:lstStyle/>
                    <a:p>
                      <a:r>
                        <a:rPr lang="en-US" sz="1600" dirty="0"/>
                        <a:t>2025</a:t>
                      </a:r>
                    </a:p>
                  </a:txBody>
                  <a:tcPr/>
                </a:tc>
                <a:tc>
                  <a:txBody>
                    <a:bodyPr/>
                    <a:lstStyle/>
                    <a:p>
                      <a:r>
                        <a:rPr lang="en-US" sz="1600" dirty="0"/>
                        <a:t>2026</a:t>
                      </a:r>
                    </a:p>
                  </a:txBody>
                  <a:tcPr/>
                </a:tc>
                <a:tc>
                  <a:txBody>
                    <a:bodyPr/>
                    <a:lstStyle/>
                    <a:p>
                      <a:r>
                        <a:rPr lang="en-US" sz="1600" dirty="0"/>
                        <a:t>2027</a:t>
                      </a:r>
                    </a:p>
                  </a:txBody>
                  <a:tcPr/>
                </a:tc>
                <a:extLst>
                  <a:ext uri="{0D108BD9-81ED-4DB2-BD59-A6C34878D82A}">
                    <a16:rowId xmlns:a16="http://schemas.microsoft.com/office/drawing/2014/main" val="2624087814"/>
                  </a:ext>
                </a:extLst>
              </a:tr>
              <a:tr h="370840">
                <a:tc>
                  <a:txBody>
                    <a:bodyPr/>
                    <a:lstStyle/>
                    <a:p>
                      <a:r>
                        <a:rPr lang="en-US" sz="1600" dirty="0"/>
                        <a:t>CEPC equipment layout</a:t>
                      </a:r>
                    </a:p>
                  </a:txBody>
                  <a:tcPr/>
                </a:tc>
                <a:tc>
                  <a:txBody>
                    <a:bodyPr/>
                    <a:lstStyle/>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Determine layout software and method</a:t>
                      </a:r>
                    </a:p>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Version 1 in arc section</a:t>
                      </a:r>
                    </a:p>
                  </a:txBody>
                  <a:tcPr/>
                </a:tc>
                <a:tc>
                  <a:txBody>
                    <a:bodyPr/>
                    <a:lstStyle/>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Version 1 in other sections</a:t>
                      </a:r>
                    </a:p>
                  </a:txBody>
                  <a:tcPr/>
                </a:tc>
                <a:tc>
                  <a:txBody>
                    <a:bodyPr/>
                    <a:lstStyle/>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Refinement and updating</a:t>
                      </a:r>
                    </a:p>
                  </a:txBody>
                  <a:tcPr/>
                </a:tc>
                <a:tc rowSpan="7">
                  <a:txBody>
                    <a:bodyPr/>
                    <a:lstStyle/>
                    <a:p>
                      <a:pPr marL="285750" lvl="0" indent="-285750">
                        <a:buFont typeface="Wingdings" panose="05000000000000000000" pitchFamily="2" charset="2"/>
                        <a:buChar char="Ø"/>
                      </a:pPr>
                      <a:r>
                        <a:rPr lang="en-US" sz="1600" kern="1200" dirty="0">
                          <a:solidFill>
                            <a:schemeClr val="dk1"/>
                          </a:solidFill>
                          <a:effectLst/>
                          <a:latin typeface="+mn-lt"/>
                          <a:ea typeface="+mn-ea"/>
                          <a:cs typeface="+mn-cs"/>
                        </a:rPr>
                        <a:t>Wrap up the unfinished work.</a:t>
                      </a:r>
                    </a:p>
                    <a:p>
                      <a:pPr marL="285750" lvl="0" indent="-285750">
                        <a:buFont typeface="Wingdings" panose="05000000000000000000" pitchFamily="2" charset="2"/>
                        <a:buChar char="Ø"/>
                      </a:pPr>
                      <a:r>
                        <a:rPr lang="en-US" sz="1600" kern="1200" dirty="0">
                          <a:solidFill>
                            <a:schemeClr val="dk1"/>
                          </a:solidFill>
                          <a:effectLst/>
                          <a:latin typeface="+mn-lt"/>
                          <a:ea typeface="+mn-ea"/>
                          <a:cs typeface="+mn-cs"/>
                        </a:rPr>
                        <a:t>Prepare the EDR report.</a:t>
                      </a:r>
                    </a:p>
                    <a:p>
                      <a:endParaRPr lang="en-US" sz="1600" dirty="0"/>
                    </a:p>
                  </a:txBody>
                  <a:tcPr/>
                </a:tc>
                <a:extLst>
                  <a:ext uri="{0D108BD9-81ED-4DB2-BD59-A6C34878D82A}">
                    <a16:rowId xmlns:a16="http://schemas.microsoft.com/office/drawing/2014/main" val="1633750266"/>
                  </a:ext>
                </a:extLst>
              </a:tr>
              <a:tr h="370840">
                <a:tc>
                  <a:txBody>
                    <a:bodyPr/>
                    <a:lstStyle/>
                    <a:p>
                      <a:r>
                        <a:rPr lang="en-US" sz="1600" dirty="0"/>
                        <a:t>CEPC tunnel mockup</a:t>
                      </a:r>
                    </a:p>
                  </a:txBody>
                  <a:tcPr/>
                </a:tc>
                <a:tc gridSpan="2">
                  <a:txBody>
                    <a:bodyPr/>
                    <a:lstStyle/>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Finish the design, development and installation</a:t>
                      </a:r>
                    </a:p>
                  </a:txBody>
                  <a:tcPr/>
                </a:tc>
                <a:tc hMerge="1">
                  <a:txBody>
                    <a:bodyPr/>
                    <a:lstStyle/>
                    <a:p>
                      <a:endParaRPr lang="en-US" dirty="0"/>
                    </a:p>
                  </a:txBody>
                  <a:tcPr/>
                </a:tc>
                <a:tc>
                  <a:txBody>
                    <a:bodyPr/>
                    <a:lstStyle/>
                    <a:p>
                      <a:pPr marL="285750" lvl="0" indent="-285750" algn="l" defTabSz="914400" rtl="0" eaLnBrk="1" latinLnBrk="0" hangingPunct="1">
                        <a:buFont typeface="Wingdings" panose="05000000000000000000" pitchFamily="2" charset="2"/>
                        <a:buChar char="Ø"/>
                      </a:pPr>
                      <a:endParaRPr lang="en-US" sz="1600" kern="1200">
                        <a:solidFill>
                          <a:schemeClr val="dk1"/>
                        </a:solidFill>
                        <a:effectLst/>
                        <a:latin typeface="+mn-lt"/>
                        <a:ea typeface="+mn-ea"/>
                        <a:cs typeface="+mn-cs"/>
                      </a:endParaRPr>
                    </a:p>
                  </a:txBody>
                  <a:tcPr/>
                </a:tc>
                <a:tc vMerge="1">
                  <a:txBody>
                    <a:bodyPr/>
                    <a:lstStyle/>
                    <a:p>
                      <a:endParaRPr lang="en-US" dirty="0"/>
                    </a:p>
                  </a:txBody>
                  <a:tcPr/>
                </a:tc>
                <a:extLst>
                  <a:ext uri="{0D108BD9-81ED-4DB2-BD59-A6C34878D82A}">
                    <a16:rowId xmlns:a16="http://schemas.microsoft.com/office/drawing/2014/main" val="710432085"/>
                  </a:ext>
                </a:extLst>
              </a:tr>
              <a:tr h="370840">
                <a:tc>
                  <a:txBody>
                    <a:bodyPr/>
                    <a:lstStyle/>
                    <a:p>
                      <a:r>
                        <a:rPr lang="en-US" sz="1600" dirty="0"/>
                        <a:t>High accuracy automatic adjusting and alignment system</a:t>
                      </a:r>
                    </a:p>
                  </a:txBody>
                  <a:tcPr/>
                </a:tc>
                <a:tc gridSpan="2">
                  <a:txBody>
                    <a:bodyPr/>
                    <a:lstStyle/>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Finish the design, development and the tests to fulfill the main requirements</a:t>
                      </a:r>
                    </a:p>
                  </a:txBody>
                  <a:tcPr/>
                </a:tc>
                <a:tc hMerge="1">
                  <a:txBody>
                    <a:bodyPr/>
                    <a:lstStyle/>
                    <a:p>
                      <a:endParaRPr lang="en-US" dirty="0"/>
                    </a:p>
                  </a:txBody>
                  <a:tcPr/>
                </a:tc>
                <a:tc rowSpan="2">
                  <a:txBody>
                    <a:bodyPr/>
                    <a:lstStyle/>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Optimize the alignment method and support structure</a:t>
                      </a:r>
                    </a:p>
                  </a:txBody>
                  <a:tcPr/>
                </a:tc>
                <a:tc vMerge="1">
                  <a:txBody>
                    <a:bodyPr/>
                    <a:lstStyle/>
                    <a:p>
                      <a:endParaRPr lang="en-US" dirty="0"/>
                    </a:p>
                  </a:txBody>
                  <a:tcPr/>
                </a:tc>
                <a:extLst>
                  <a:ext uri="{0D108BD9-81ED-4DB2-BD59-A6C34878D82A}">
                    <a16:rowId xmlns:a16="http://schemas.microsoft.com/office/drawing/2014/main" val="1255834459"/>
                  </a:ext>
                </a:extLst>
              </a:tr>
              <a:tr h="370840">
                <a:tc>
                  <a:txBody>
                    <a:bodyPr/>
                    <a:lstStyle/>
                    <a:p>
                      <a:r>
                        <a:rPr lang="en-US" sz="1600" dirty="0"/>
                        <a:t>Vibration test</a:t>
                      </a:r>
                    </a:p>
                  </a:txBody>
                  <a:tcPr/>
                </a:tc>
                <a:tc gridSpan="2">
                  <a:txBody>
                    <a:bodyPr/>
                    <a:lstStyle/>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Finish the design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kern="1200" dirty="0">
                          <a:solidFill>
                            <a:schemeClr val="dk1"/>
                          </a:solidFill>
                          <a:effectLst/>
                          <a:latin typeface="+mn-lt"/>
                          <a:ea typeface="+mn-ea"/>
                          <a:cs typeface="+mn-cs"/>
                        </a:rPr>
                        <a:t>Follow the </a:t>
                      </a:r>
                      <a:r>
                        <a:rPr lang="en-US" altLang="zh-CN" sz="1600" kern="1200" dirty="0">
                          <a:solidFill>
                            <a:schemeClr val="dk1"/>
                          </a:solidFill>
                          <a:effectLst/>
                          <a:latin typeface="+mn-lt"/>
                          <a:ea typeface="+mn-ea"/>
                          <a:cs typeface="+mn-cs"/>
                        </a:rPr>
                        <a:t>geological exploration to do the tests</a:t>
                      </a:r>
                      <a:endParaRPr lang="en-US" sz="1600" kern="1200" dirty="0">
                        <a:solidFill>
                          <a:schemeClr val="dk1"/>
                        </a:solidFill>
                        <a:effectLst/>
                        <a:latin typeface="+mn-lt"/>
                        <a:ea typeface="+mn-ea"/>
                        <a:cs typeface="+mn-cs"/>
                      </a:endParaRPr>
                    </a:p>
                  </a:txBody>
                  <a:tcPr/>
                </a:tc>
                <a:tc hMerge="1">
                  <a:txBody>
                    <a:bodyPr/>
                    <a:lstStyle/>
                    <a:p>
                      <a:pPr marL="285750" lvl="0" indent="-285750" algn="l" defTabSz="914400" rtl="0" eaLnBrk="1" latinLnBrk="0" hangingPunct="1">
                        <a:buFont typeface="Wingdings" panose="05000000000000000000" pitchFamily="2" charset="2"/>
                        <a:buChar char="Ø"/>
                      </a:pPr>
                      <a:endParaRPr lang="en-US" sz="1800" kern="1200" dirty="0">
                        <a:solidFill>
                          <a:schemeClr val="dk1"/>
                        </a:solidFill>
                        <a:effectLst/>
                        <a:latin typeface="+mn-lt"/>
                        <a:ea typeface="+mn-ea"/>
                        <a:cs typeface="+mn-cs"/>
                      </a:endParaRPr>
                    </a:p>
                  </a:txBody>
                  <a:tcPr/>
                </a:tc>
                <a:tc vMerge="1">
                  <a:txBody>
                    <a:bodyPr/>
                    <a:lstStyle/>
                    <a:p>
                      <a:pPr marL="285750" lvl="0" indent="-285750" algn="l" defTabSz="914400" rtl="0" eaLnBrk="1" latinLnBrk="0" hangingPunct="1">
                        <a:buFont typeface="Wingdings" panose="05000000000000000000" pitchFamily="2" charset="2"/>
                        <a:buChar char="Ø"/>
                      </a:pPr>
                      <a:endParaRPr lang="en-US" sz="1800" kern="1200" dirty="0">
                        <a:solidFill>
                          <a:schemeClr val="dk1"/>
                        </a:solidFill>
                        <a:effectLst/>
                        <a:latin typeface="+mn-lt"/>
                        <a:ea typeface="+mn-ea"/>
                        <a:cs typeface="+mn-cs"/>
                      </a:endParaRPr>
                    </a:p>
                  </a:txBody>
                  <a:tcPr/>
                </a:tc>
                <a:tc vMerge="1">
                  <a:txBody>
                    <a:bodyPr/>
                    <a:lstStyle/>
                    <a:p>
                      <a:endParaRPr lang="en-US" dirty="0"/>
                    </a:p>
                  </a:txBody>
                  <a:tcPr/>
                </a:tc>
                <a:extLst>
                  <a:ext uri="{0D108BD9-81ED-4DB2-BD59-A6C34878D82A}">
                    <a16:rowId xmlns:a16="http://schemas.microsoft.com/office/drawing/2014/main" val="25715435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MDI layout</a:t>
                      </a:r>
                    </a:p>
                    <a:p>
                      <a:endParaRPr lang="en-US" sz="1600" dirty="0"/>
                    </a:p>
                  </a:txBody>
                  <a:tcPr/>
                </a:tc>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More detailed layout, identify the MDI interface dimensions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The locations for additional BPMs</a:t>
                      </a:r>
                    </a:p>
                  </a:txBody>
                  <a:tcPr/>
                </a:tc>
                <a:tc hMerge="1">
                  <a:txBody>
                    <a:bodyPr/>
                    <a:lstStyle/>
                    <a:p>
                      <a:pPr marL="285750" lvl="0" indent="-285750" algn="l" defTabSz="914400" rtl="0" eaLnBrk="1" latinLnBrk="0" hangingPunct="1">
                        <a:buFont typeface="Wingdings" panose="05000000000000000000" pitchFamily="2" charset="2"/>
                        <a:buChar char="Ø"/>
                      </a:pPr>
                      <a:endParaRPr lang="en-US" sz="1800" kern="1200" dirty="0">
                        <a:solidFill>
                          <a:schemeClr val="dk1"/>
                        </a:solidFill>
                        <a:effectLst/>
                        <a:latin typeface="+mn-lt"/>
                        <a:ea typeface="+mn-ea"/>
                        <a:cs typeface="+mn-cs"/>
                      </a:endParaRPr>
                    </a:p>
                  </a:txBody>
                  <a:tcPr/>
                </a:tc>
                <a:tc>
                  <a:txBody>
                    <a:bodyPr/>
                    <a:lstStyle/>
                    <a:p>
                      <a:pPr marL="285750" lvl="0" indent="-285750" algn="l" defTabSz="914400" rtl="0" eaLnBrk="1" latinLnBrk="0" hangingPunct="1">
                        <a:buFont typeface="Wingdings" panose="05000000000000000000" pitchFamily="2" charset="2"/>
                        <a:buChar char="Ø"/>
                      </a:pPr>
                      <a:endParaRPr lang="en-US" sz="1600" kern="1200" dirty="0">
                        <a:solidFill>
                          <a:schemeClr val="dk1"/>
                        </a:solidFill>
                        <a:effectLst/>
                        <a:latin typeface="+mn-lt"/>
                        <a:ea typeface="+mn-ea"/>
                        <a:cs typeface="+mn-cs"/>
                      </a:endParaRPr>
                    </a:p>
                  </a:txBody>
                  <a:tcPr/>
                </a:tc>
                <a:tc vMerge="1">
                  <a:txBody>
                    <a:bodyPr/>
                    <a:lstStyle/>
                    <a:p>
                      <a:endParaRPr lang="en-US" dirty="0"/>
                    </a:p>
                  </a:txBody>
                  <a:tcPr/>
                </a:tc>
                <a:extLst>
                  <a:ext uri="{0D108BD9-81ED-4DB2-BD59-A6C34878D82A}">
                    <a16:rowId xmlns:a16="http://schemas.microsoft.com/office/drawing/2014/main" val="1199641850"/>
                  </a:ext>
                </a:extLst>
              </a:tr>
              <a:tr h="370840">
                <a:tc>
                  <a:txBody>
                    <a:bodyPr/>
                    <a:lstStyle/>
                    <a:p>
                      <a:r>
                        <a:rPr lang="en-US" sz="1600" dirty="0"/>
                        <a:t>Cryostat support design</a:t>
                      </a:r>
                    </a:p>
                  </a:txBody>
                  <a:tcPr/>
                </a:tc>
                <a:tc gridSpan="2">
                  <a:txBody>
                    <a:bodyPr/>
                    <a:lstStyle/>
                    <a:p>
                      <a:pPr marL="285750" indent="-285750">
                        <a:buFont typeface="Wingdings" panose="05000000000000000000" pitchFamily="2" charset="2"/>
                        <a:buChar char="Ø"/>
                      </a:pPr>
                      <a:r>
                        <a:rPr lang="en-US" sz="1600" dirty="0"/>
                        <a:t>More detailed support structure and FEA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Design of auxiliary support </a:t>
                      </a:r>
                    </a:p>
                  </a:txBody>
                  <a:tcPr/>
                </a:tc>
                <a:tc hMerge="1">
                  <a:txBody>
                    <a:bodyPr/>
                    <a:lstStyle/>
                    <a:p>
                      <a:pPr marL="285750" indent="-285750">
                        <a:buFont typeface="Wingdings" panose="05000000000000000000" pitchFamily="2" charset="2"/>
                        <a:buChar char="Ø"/>
                      </a:pPr>
                      <a:endParaRPr lang="en-US" sz="1600" dirty="0"/>
                    </a:p>
                  </a:txBody>
                  <a:tcPr/>
                </a:tc>
                <a:tc>
                  <a:txBody>
                    <a:bodyPr/>
                    <a:lstStyle/>
                    <a:p>
                      <a:r>
                        <a:rPr lang="en-US" sz="1600" dirty="0"/>
                        <a:t>Vibration decreasing methods, </a:t>
                      </a:r>
                      <a:r>
                        <a:rPr lang="en-US" sz="1600" dirty="0" err="1"/>
                        <a:t>eg.</a:t>
                      </a:r>
                      <a:r>
                        <a:rPr lang="en-US" sz="1600" dirty="0"/>
                        <a:t> damping material</a:t>
                      </a:r>
                    </a:p>
                  </a:txBody>
                  <a:tcPr/>
                </a:tc>
                <a:tc vMerge="1">
                  <a:txBody>
                    <a:bodyPr/>
                    <a:lstStyle/>
                    <a:p>
                      <a:endParaRPr lang="en-US"/>
                    </a:p>
                  </a:txBody>
                  <a:tcPr/>
                </a:tc>
                <a:extLst>
                  <a:ext uri="{0D108BD9-81ED-4DB2-BD59-A6C34878D82A}">
                    <a16:rowId xmlns:a16="http://schemas.microsoft.com/office/drawing/2014/main" val="3738127112"/>
                  </a:ext>
                </a:extLst>
              </a:tr>
              <a:tr h="370840">
                <a:tc>
                  <a:txBody>
                    <a:bodyPr/>
                    <a:lstStyle/>
                    <a:p>
                      <a:r>
                        <a:rPr lang="en-US" sz="1600" dirty="0"/>
                        <a:t>RVC design</a:t>
                      </a:r>
                    </a:p>
                  </a:txBody>
                  <a:tcPr/>
                </a:tc>
                <a:tc gridSpan="2">
                  <a:txBody>
                    <a:bodyPr/>
                    <a:lstStyle/>
                    <a:p>
                      <a:pPr marL="285750" indent="-285750">
                        <a:buFont typeface="Wingdings" panose="05000000000000000000" pitchFamily="2" charset="2"/>
                        <a:buChar char="Ø"/>
                      </a:pPr>
                      <a:r>
                        <a:rPr lang="en-US" sz="1600" dirty="0"/>
                        <a:t>Mechanical design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Prototype development and leak rate experiment</a:t>
                      </a:r>
                    </a:p>
                  </a:txBody>
                  <a:tcPr/>
                </a:tc>
                <a:tc hMerge="1">
                  <a:txBody>
                    <a:bodyPr/>
                    <a:lstStyle/>
                    <a:p>
                      <a:pPr marL="285750" indent="-285750">
                        <a:buFont typeface="Wingdings" panose="05000000000000000000" pitchFamily="2" charset="2"/>
                        <a:buChar char="Ø"/>
                      </a:pPr>
                      <a:endParaRPr lang="en-US" sz="1600" dirty="0"/>
                    </a:p>
                  </a:txBody>
                  <a:tcPr/>
                </a:tc>
                <a:tc>
                  <a:txBody>
                    <a:bodyPr/>
                    <a:lstStyle/>
                    <a:p>
                      <a:pPr marL="285750" indent="-285750">
                        <a:buFont typeface="Wingdings" panose="05000000000000000000" pitchFamily="2" charset="2"/>
                        <a:buChar char="Ø"/>
                      </a:pPr>
                      <a:r>
                        <a:rPr lang="en-US" sz="1600" dirty="0"/>
                        <a:t>Structure optimization</a:t>
                      </a:r>
                    </a:p>
                    <a:p>
                      <a:pPr marL="285750" indent="-285750">
                        <a:buFont typeface="Wingdings" panose="05000000000000000000" pitchFamily="2" charset="2"/>
                        <a:buChar char="Ø"/>
                      </a:pPr>
                      <a:r>
                        <a:rPr lang="en-US" sz="1600" dirty="0"/>
                        <a:t>Finish the leak rate experiment</a:t>
                      </a:r>
                    </a:p>
                  </a:txBody>
                  <a:tcPr/>
                </a:tc>
                <a:tc vMerge="1">
                  <a:txBody>
                    <a:bodyPr/>
                    <a:lstStyle/>
                    <a:p>
                      <a:endParaRPr lang="en-US" dirty="0"/>
                    </a:p>
                  </a:txBody>
                  <a:tcPr/>
                </a:tc>
                <a:extLst>
                  <a:ext uri="{0D108BD9-81ED-4DB2-BD59-A6C34878D82A}">
                    <a16:rowId xmlns:a16="http://schemas.microsoft.com/office/drawing/2014/main" val="3526660080"/>
                  </a:ext>
                </a:extLst>
              </a:tr>
            </a:tbl>
          </a:graphicData>
        </a:graphic>
      </p:graphicFrame>
      <p:sp>
        <p:nvSpPr>
          <p:cNvPr id="3" name="标题 2">
            <a:extLst>
              <a:ext uri="{FF2B5EF4-FFF2-40B4-BE49-F238E27FC236}">
                <a16:creationId xmlns:a16="http://schemas.microsoft.com/office/drawing/2014/main" id="{C32EF35B-A443-4E2A-A3BA-DB47E25BC4F9}"/>
              </a:ext>
            </a:extLst>
          </p:cNvPr>
          <p:cNvSpPr>
            <a:spLocks noGrp="1"/>
          </p:cNvSpPr>
          <p:nvPr>
            <p:ph type="title"/>
          </p:nvPr>
        </p:nvSpPr>
        <p:spPr/>
        <p:txBody>
          <a:bodyPr/>
          <a:lstStyle/>
          <a:p>
            <a:r>
              <a:rPr lang="en-US" dirty="0"/>
              <a:t>EDR goal, scope and plans</a:t>
            </a:r>
          </a:p>
        </p:txBody>
      </p:sp>
      <p:sp>
        <p:nvSpPr>
          <p:cNvPr id="4" name="灯片编号占位符 3">
            <a:extLst>
              <a:ext uri="{FF2B5EF4-FFF2-40B4-BE49-F238E27FC236}">
                <a16:creationId xmlns:a16="http://schemas.microsoft.com/office/drawing/2014/main" id="{AA5376B1-C1A2-483B-A181-E0B54B437EBC}"/>
              </a:ext>
            </a:extLst>
          </p:cNvPr>
          <p:cNvSpPr>
            <a:spLocks noGrp="1"/>
          </p:cNvSpPr>
          <p:nvPr>
            <p:ph type="sldNum" sz="quarter" idx="12"/>
          </p:nvPr>
        </p:nvSpPr>
        <p:spPr/>
        <p:txBody>
          <a:bodyPr/>
          <a:lstStyle/>
          <a:p>
            <a:fld id="{F15E9139-A00B-4B2A-98A6-095DC08F1345}" type="slidenum">
              <a:rPr lang="zh-CN" altLang="en-US" smtClean="0"/>
              <a:pPr/>
              <a:t>6</a:t>
            </a:fld>
            <a:endParaRPr lang="zh-CN" altLang="en-US"/>
          </a:p>
        </p:txBody>
      </p:sp>
      <p:sp>
        <p:nvSpPr>
          <p:cNvPr id="2" name="矩形 1">
            <a:extLst>
              <a:ext uri="{FF2B5EF4-FFF2-40B4-BE49-F238E27FC236}">
                <a16:creationId xmlns:a16="http://schemas.microsoft.com/office/drawing/2014/main" id="{E9B7614C-9944-473C-A91E-0E0CF6D49BFB}"/>
              </a:ext>
            </a:extLst>
          </p:cNvPr>
          <p:cNvSpPr/>
          <p:nvPr/>
        </p:nvSpPr>
        <p:spPr>
          <a:xfrm>
            <a:off x="5267913" y="1988840"/>
            <a:ext cx="186085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0000"/>
                </a:solidFill>
              </a:rPr>
              <a:t>Majority finished</a:t>
            </a:r>
            <a:endParaRPr lang="en-US" dirty="0">
              <a:solidFill>
                <a:srgbClr val="FF0000"/>
              </a:solidFill>
            </a:endParaRPr>
          </a:p>
        </p:txBody>
      </p:sp>
      <p:cxnSp>
        <p:nvCxnSpPr>
          <p:cNvPr id="7" name="直接连接符 6">
            <a:extLst>
              <a:ext uri="{FF2B5EF4-FFF2-40B4-BE49-F238E27FC236}">
                <a16:creationId xmlns:a16="http://schemas.microsoft.com/office/drawing/2014/main" id="{22C0BE01-DCF9-4A2C-9441-2277B744C0A5}"/>
              </a:ext>
            </a:extLst>
          </p:cNvPr>
          <p:cNvCxnSpPr/>
          <p:nvPr/>
        </p:nvCxnSpPr>
        <p:spPr>
          <a:xfrm>
            <a:off x="7536160" y="836712"/>
            <a:ext cx="0" cy="5853154"/>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4C5479CB-4CEB-4BD1-A7C4-DE2D491B4326}"/>
              </a:ext>
            </a:extLst>
          </p:cNvPr>
          <p:cNvSpPr/>
          <p:nvPr/>
        </p:nvSpPr>
        <p:spPr>
          <a:xfrm>
            <a:off x="6959111" y="2348606"/>
            <a:ext cx="1656175"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Design finished</a:t>
            </a:r>
          </a:p>
        </p:txBody>
      </p:sp>
      <p:sp>
        <p:nvSpPr>
          <p:cNvPr id="9" name="矩形 8">
            <a:extLst>
              <a:ext uri="{FF2B5EF4-FFF2-40B4-BE49-F238E27FC236}">
                <a16:creationId xmlns:a16="http://schemas.microsoft.com/office/drawing/2014/main" id="{795AACA0-041D-4E03-9F4F-2E3A66A8200F}"/>
              </a:ext>
            </a:extLst>
          </p:cNvPr>
          <p:cNvSpPr/>
          <p:nvPr/>
        </p:nvSpPr>
        <p:spPr>
          <a:xfrm>
            <a:off x="5472598" y="3068960"/>
            <a:ext cx="1656175"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Design finished</a:t>
            </a:r>
          </a:p>
        </p:txBody>
      </p:sp>
      <p:sp>
        <p:nvSpPr>
          <p:cNvPr id="10" name="矩形 9">
            <a:extLst>
              <a:ext uri="{FF2B5EF4-FFF2-40B4-BE49-F238E27FC236}">
                <a16:creationId xmlns:a16="http://schemas.microsoft.com/office/drawing/2014/main" id="{05A14BAC-87DD-4A46-B117-2A2C4345F2C8}"/>
              </a:ext>
            </a:extLst>
          </p:cNvPr>
          <p:cNvSpPr/>
          <p:nvPr/>
        </p:nvSpPr>
        <p:spPr>
          <a:xfrm>
            <a:off x="5472597" y="3506867"/>
            <a:ext cx="1656175"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Design finished</a:t>
            </a:r>
          </a:p>
        </p:txBody>
      </p:sp>
      <p:sp>
        <p:nvSpPr>
          <p:cNvPr id="11" name="矩形 10">
            <a:extLst>
              <a:ext uri="{FF2B5EF4-FFF2-40B4-BE49-F238E27FC236}">
                <a16:creationId xmlns:a16="http://schemas.microsoft.com/office/drawing/2014/main" id="{807D7CBA-CCA4-4AD8-A5D3-1F198A03D441}"/>
              </a:ext>
            </a:extLst>
          </p:cNvPr>
          <p:cNvSpPr/>
          <p:nvPr/>
        </p:nvSpPr>
        <p:spPr>
          <a:xfrm>
            <a:off x="5472597" y="4378737"/>
            <a:ext cx="1656175"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Finished</a:t>
            </a:r>
          </a:p>
        </p:txBody>
      </p:sp>
      <p:sp>
        <p:nvSpPr>
          <p:cNvPr id="12" name="矩形 11">
            <a:extLst>
              <a:ext uri="{FF2B5EF4-FFF2-40B4-BE49-F238E27FC236}">
                <a16:creationId xmlns:a16="http://schemas.microsoft.com/office/drawing/2014/main" id="{7B5FA236-DBC4-43F7-A087-B7474E192CF9}"/>
              </a:ext>
            </a:extLst>
          </p:cNvPr>
          <p:cNvSpPr/>
          <p:nvPr/>
        </p:nvSpPr>
        <p:spPr>
          <a:xfrm>
            <a:off x="5267912" y="5301208"/>
            <a:ext cx="1656175"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Optimize </a:t>
            </a:r>
            <a:r>
              <a:rPr lang="en-US" dirty="0">
                <a:solidFill>
                  <a:srgbClr val="FF0000"/>
                </a:solidFill>
                <a:sym typeface="Wingdings" panose="05000000000000000000" pitchFamily="2" charset="2"/>
              </a:rPr>
              <a:t></a:t>
            </a:r>
            <a:r>
              <a:rPr lang="en-US" dirty="0">
                <a:solidFill>
                  <a:srgbClr val="FF0000"/>
                </a:solidFill>
              </a:rPr>
              <a:t>mini review</a:t>
            </a:r>
          </a:p>
        </p:txBody>
      </p:sp>
      <p:sp>
        <p:nvSpPr>
          <p:cNvPr id="13" name="矩形 12">
            <a:extLst>
              <a:ext uri="{FF2B5EF4-FFF2-40B4-BE49-F238E27FC236}">
                <a16:creationId xmlns:a16="http://schemas.microsoft.com/office/drawing/2014/main" id="{097C88AD-8CD1-40EA-BA3B-312D55197C98}"/>
              </a:ext>
            </a:extLst>
          </p:cNvPr>
          <p:cNvSpPr/>
          <p:nvPr/>
        </p:nvSpPr>
        <p:spPr>
          <a:xfrm>
            <a:off x="5267912" y="6237312"/>
            <a:ext cx="1656175"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Design finished</a:t>
            </a:r>
          </a:p>
        </p:txBody>
      </p:sp>
    </p:spTree>
    <p:extLst>
      <p:ext uri="{BB962C8B-B14F-4D97-AF65-F5344CB8AC3E}">
        <p14:creationId xmlns:p14="http://schemas.microsoft.com/office/powerpoint/2010/main" val="354844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C623F9F-3373-419A-AC18-A95EDD8C737E}"/>
              </a:ext>
            </a:extLst>
          </p:cNvPr>
          <p:cNvSpPr>
            <a:spLocks noGrp="1"/>
          </p:cNvSpPr>
          <p:nvPr>
            <p:ph idx="1"/>
          </p:nvPr>
        </p:nvSpPr>
        <p:spPr>
          <a:xfrm>
            <a:off x="609600" y="1285861"/>
            <a:ext cx="10972800" cy="5239483"/>
          </a:xfrm>
        </p:spPr>
        <p:txBody>
          <a:bodyPr>
            <a:normAutofit/>
          </a:bodyPr>
          <a:lstStyle/>
          <a:p>
            <a:r>
              <a:rPr lang="en-US" dirty="0"/>
              <a:t>CEPC layout is one of the key tasks for CEPC </a:t>
            </a:r>
            <a:r>
              <a:rPr lang="en-US" altLang="zh-CN" dirty="0"/>
              <a:t>in EDR stage</a:t>
            </a:r>
            <a:endParaRPr lang="en-US" dirty="0"/>
          </a:p>
          <a:p>
            <a:pPr lvl="1"/>
            <a:r>
              <a:rPr lang="en-US" altLang="zh-CN" dirty="0"/>
              <a:t>It makes the </a:t>
            </a:r>
            <a:r>
              <a:rPr lang="en-US" altLang="zh-CN" dirty="0">
                <a:solidFill>
                  <a:srgbClr val="FF0000"/>
                </a:solidFill>
              </a:rPr>
              <a:t>geometry </a:t>
            </a:r>
            <a:r>
              <a:rPr lang="en-US" altLang="zh-CN" dirty="0"/>
              <a:t>of the accelerator physics to </a:t>
            </a:r>
            <a:r>
              <a:rPr lang="en-US" altLang="zh-CN" dirty="0">
                <a:solidFill>
                  <a:srgbClr val="FF0000"/>
                </a:solidFill>
              </a:rPr>
              <a:t>engineering layouts</a:t>
            </a:r>
            <a:r>
              <a:rPr lang="en-US" altLang="zh-CN" dirty="0"/>
              <a:t>.</a:t>
            </a:r>
          </a:p>
          <a:p>
            <a:pPr lvl="1"/>
            <a:r>
              <a:rPr lang="en-US" dirty="0"/>
              <a:t>It serves as a </a:t>
            </a:r>
            <a:r>
              <a:rPr lang="en-US" dirty="0">
                <a:solidFill>
                  <a:srgbClr val="FF0000"/>
                </a:solidFill>
              </a:rPr>
              <a:t>bridge for communication and discussion </a:t>
            </a:r>
            <a:r>
              <a:rPr lang="en-US" dirty="0"/>
              <a:t>between the mechanic</a:t>
            </a:r>
            <a:r>
              <a:rPr lang="en-US" altLang="zh-CN" dirty="0"/>
              <a:t>al</a:t>
            </a:r>
            <a:r>
              <a:rPr lang="en-US" dirty="0"/>
              <a:t> system, accelerator physics system and multiple hardware system</a:t>
            </a:r>
            <a:r>
              <a:rPr lang="en-US" altLang="zh-CN" dirty="0"/>
              <a:t>s</a:t>
            </a:r>
            <a:r>
              <a:rPr lang="en-US" dirty="0"/>
              <a:t>, brings CEPC towards a more </a:t>
            </a:r>
            <a:r>
              <a:rPr lang="en-US" dirty="0">
                <a:solidFill>
                  <a:srgbClr val="FF0000"/>
                </a:solidFill>
              </a:rPr>
              <a:t>systematic and optimized direction</a:t>
            </a:r>
            <a:r>
              <a:rPr lang="en-US" dirty="0"/>
              <a:t>.</a:t>
            </a:r>
          </a:p>
          <a:p>
            <a:endParaRPr lang="en-US" dirty="0"/>
          </a:p>
          <a:p>
            <a:endParaRPr lang="en-US" dirty="0"/>
          </a:p>
        </p:txBody>
      </p:sp>
      <p:sp>
        <p:nvSpPr>
          <p:cNvPr id="3" name="标题 2">
            <a:extLst>
              <a:ext uri="{FF2B5EF4-FFF2-40B4-BE49-F238E27FC236}">
                <a16:creationId xmlns:a16="http://schemas.microsoft.com/office/drawing/2014/main" id="{CC45BFCA-B3C5-4538-BECB-E18449927C1F}"/>
              </a:ext>
            </a:extLst>
          </p:cNvPr>
          <p:cNvSpPr>
            <a:spLocks noGrp="1"/>
          </p:cNvSpPr>
          <p:nvPr>
            <p:ph type="title"/>
          </p:nvPr>
        </p:nvSpPr>
        <p:spPr/>
        <p:txBody>
          <a:bodyPr>
            <a:normAutofit/>
          </a:bodyPr>
          <a:lstStyle/>
          <a:p>
            <a:r>
              <a:rPr lang="en-US" altLang="zh-CN" dirty="0">
                <a:latin typeface="Arial" panose="020B0604020202020204" pitchFamily="34" charset="0"/>
                <a:cs typeface="Arial" panose="020B0604020202020204" pitchFamily="34" charset="0"/>
              </a:rPr>
              <a:t>CEPC EDR layout progress </a:t>
            </a:r>
            <a:endParaRPr lang="en-US" dirty="0"/>
          </a:p>
        </p:txBody>
      </p:sp>
      <p:sp>
        <p:nvSpPr>
          <p:cNvPr id="4" name="灯片编号占位符 3">
            <a:extLst>
              <a:ext uri="{FF2B5EF4-FFF2-40B4-BE49-F238E27FC236}">
                <a16:creationId xmlns:a16="http://schemas.microsoft.com/office/drawing/2014/main" id="{F0EBBE9A-BA70-4289-9FC7-ACAF103F60FF}"/>
              </a:ext>
            </a:extLst>
          </p:cNvPr>
          <p:cNvSpPr>
            <a:spLocks noGrp="1"/>
          </p:cNvSpPr>
          <p:nvPr>
            <p:ph type="sldNum" sz="quarter" idx="12"/>
          </p:nvPr>
        </p:nvSpPr>
        <p:spPr/>
        <p:txBody>
          <a:bodyPr/>
          <a:lstStyle/>
          <a:p>
            <a:fld id="{F15E9139-A00B-4B2A-98A6-095DC08F1345}" type="slidenum">
              <a:rPr lang="zh-CN" altLang="en-US" smtClean="0"/>
              <a:pPr/>
              <a:t>7</a:t>
            </a:fld>
            <a:endParaRPr lang="zh-CN" altLang="en-US"/>
          </a:p>
        </p:txBody>
      </p:sp>
      <p:pic>
        <p:nvPicPr>
          <p:cNvPr id="5" name="图片 4">
            <a:extLst>
              <a:ext uri="{FF2B5EF4-FFF2-40B4-BE49-F238E27FC236}">
                <a16:creationId xmlns:a16="http://schemas.microsoft.com/office/drawing/2014/main" id="{BF6FEF43-0C54-40F0-AA41-B21E4F582B4B}"/>
              </a:ext>
            </a:extLst>
          </p:cNvPr>
          <p:cNvPicPr>
            <a:picLocks noChangeAspect="1"/>
          </p:cNvPicPr>
          <p:nvPr/>
        </p:nvPicPr>
        <p:blipFill>
          <a:blip r:embed="rId2"/>
          <a:stretch>
            <a:fillRect/>
          </a:stretch>
        </p:blipFill>
        <p:spPr>
          <a:xfrm>
            <a:off x="6816080" y="3718699"/>
            <a:ext cx="4320000" cy="2637652"/>
          </a:xfrm>
          <a:prstGeom prst="rect">
            <a:avLst/>
          </a:prstGeom>
        </p:spPr>
      </p:pic>
      <p:sp>
        <p:nvSpPr>
          <p:cNvPr id="6" name="矩形 5">
            <a:extLst>
              <a:ext uri="{FF2B5EF4-FFF2-40B4-BE49-F238E27FC236}">
                <a16:creationId xmlns:a16="http://schemas.microsoft.com/office/drawing/2014/main" id="{065E3DE1-B616-4F6F-985C-F0971570D883}"/>
              </a:ext>
            </a:extLst>
          </p:cNvPr>
          <p:cNvSpPr/>
          <p:nvPr/>
        </p:nvSpPr>
        <p:spPr>
          <a:xfrm>
            <a:off x="1847530" y="3789040"/>
            <a:ext cx="2854587" cy="843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Survey design</a:t>
            </a:r>
          </a:p>
          <a:p>
            <a:pPr algn="ctr"/>
            <a:r>
              <a:rPr lang="en-US" dirty="0"/>
              <a:t> (the coordinates of each elements)</a:t>
            </a:r>
          </a:p>
        </p:txBody>
      </p:sp>
      <p:sp>
        <p:nvSpPr>
          <p:cNvPr id="7" name="矩形 6">
            <a:extLst>
              <a:ext uri="{FF2B5EF4-FFF2-40B4-BE49-F238E27FC236}">
                <a16:creationId xmlns:a16="http://schemas.microsoft.com/office/drawing/2014/main" id="{344AE3B0-168D-4E22-AE71-29EEDFA0D038}"/>
              </a:ext>
            </a:extLst>
          </p:cNvPr>
          <p:cNvSpPr/>
          <p:nvPr/>
        </p:nvSpPr>
        <p:spPr>
          <a:xfrm>
            <a:off x="1847530" y="5068171"/>
            <a:ext cx="2854588" cy="318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Hardware model design</a:t>
            </a:r>
          </a:p>
        </p:txBody>
      </p:sp>
      <p:sp>
        <p:nvSpPr>
          <p:cNvPr id="8" name="矩形 7">
            <a:extLst>
              <a:ext uri="{FF2B5EF4-FFF2-40B4-BE49-F238E27FC236}">
                <a16:creationId xmlns:a16="http://schemas.microsoft.com/office/drawing/2014/main" id="{0254B538-DD69-464C-A536-D0288474A656}"/>
              </a:ext>
            </a:extLst>
          </p:cNvPr>
          <p:cNvSpPr/>
          <p:nvPr/>
        </p:nvSpPr>
        <p:spPr>
          <a:xfrm>
            <a:off x="1847528" y="5785143"/>
            <a:ext cx="2854589" cy="74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Layout design</a:t>
            </a:r>
          </a:p>
          <a:p>
            <a:pPr algn="ctr"/>
            <a:r>
              <a:rPr lang="en-US" dirty="0"/>
              <a:t>(place hardware on drawing according to survey)</a:t>
            </a:r>
          </a:p>
        </p:txBody>
      </p:sp>
      <p:cxnSp>
        <p:nvCxnSpPr>
          <p:cNvPr id="9" name="直接箭头连接符 8">
            <a:extLst>
              <a:ext uri="{FF2B5EF4-FFF2-40B4-BE49-F238E27FC236}">
                <a16:creationId xmlns:a16="http://schemas.microsoft.com/office/drawing/2014/main" id="{31D9FB71-6B11-492C-BA47-5853155E45B4}"/>
              </a:ext>
            </a:extLst>
          </p:cNvPr>
          <p:cNvCxnSpPr>
            <a:cxnSpLocks/>
            <a:stCxn id="6" idx="2"/>
            <a:endCxn id="7" idx="0"/>
          </p:cNvCxnSpPr>
          <p:nvPr/>
        </p:nvCxnSpPr>
        <p:spPr>
          <a:xfrm>
            <a:off x="3274824" y="4633015"/>
            <a:ext cx="0" cy="4351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C5E53EBF-A9D3-4D71-B7DB-F20DEB2376D7}"/>
              </a:ext>
            </a:extLst>
          </p:cNvPr>
          <p:cNvCxnSpPr>
            <a:cxnSpLocks/>
            <a:stCxn id="7" idx="2"/>
            <a:endCxn id="8" idx="0"/>
          </p:cNvCxnSpPr>
          <p:nvPr/>
        </p:nvCxnSpPr>
        <p:spPr>
          <a:xfrm flipH="1">
            <a:off x="3274823" y="5387057"/>
            <a:ext cx="1" cy="3980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连接符: 肘形 10">
            <a:extLst>
              <a:ext uri="{FF2B5EF4-FFF2-40B4-BE49-F238E27FC236}">
                <a16:creationId xmlns:a16="http://schemas.microsoft.com/office/drawing/2014/main" id="{3C848849-6ACB-49DE-8671-5BA060943B75}"/>
              </a:ext>
            </a:extLst>
          </p:cNvPr>
          <p:cNvCxnSpPr>
            <a:cxnSpLocks/>
            <a:stCxn id="8" idx="3"/>
          </p:cNvCxnSpPr>
          <p:nvPr/>
        </p:nvCxnSpPr>
        <p:spPr>
          <a:xfrm flipV="1">
            <a:off x="4702117" y="4211028"/>
            <a:ext cx="648071" cy="1944216"/>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3971C1C5-373B-4FDD-967D-D3798F09A7F8}"/>
              </a:ext>
            </a:extLst>
          </p:cNvPr>
          <p:cNvCxnSpPr>
            <a:cxnSpLocks/>
            <a:endCxn id="6" idx="3"/>
          </p:cNvCxnSpPr>
          <p:nvPr/>
        </p:nvCxnSpPr>
        <p:spPr>
          <a:xfrm flipH="1">
            <a:off x="4702117" y="4211028"/>
            <a:ext cx="64807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407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FBB8982-C1F7-40D4-B14E-D138399B7E4E}"/>
              </a:ext>
            </a:extLst>
          </p:cNvPr>
          <p:cNvSpPr>
            <a:spLocks noGrp="1"/>
          </p:cNvSpPr>
          <p:nvPr>
            <p:ph type="sldNum" sz="quarter" idx="12"/>
          </p:nvPr>
        </p:nvSpPr>
        <p:spPr/>
        <p:txBody>
          <a:bodyPr/>
          <a:lstStyle/>
          <a:p>
            <a:fld id="{F15E9139-A00B-4B2A-98A6-095DC08F1345}" type="slidenum">
              <a:rPr lang="zh-CN" altLang="en-US" smtClean="0"/>
              <a:pPr/>
              <a:t>8</a:t>
            </a:fld>
            <a:endParaRPr lang="zh-CN" altLang="en-US" dirty="0"/>
          </a:p>
        </p:txBody>
      </p:sp>
      <p:sp>
        <p:nvSpPr>
          <p:cNvPr id="5" name="标题 2">
            <a:extLst>
              <a:ext uri="{FF2B5EF4-FFF2-40B4-BE49-F238E27FC236}">
                <a16:creationId xmlns:a16="http://schemas.microsoft.com/office/drawing/2014/main" id="{9CAD20AB-FD61-498C-97C6-D1C017ED807A}"/>
              </a:ext>
            </a:extLst>
          </p:cNvPr>
          <p:cNvSpPr>
            <a:spLocks noGrp="1"/>
          </p:cNvSpPr>
          <p:nvPr>
            <p:ph type="title"/>
          </p:nvPr>
        </p:nvSpPr>
        <p:spPr>
          <a:xfrm>
            <a:off x="666712" y="142852"/>
            <a:ext cx="10763325" cy="725470"/>
          </a:xfrm>
        </p:spPr>
        <p:txBody>
          <a:bodyPr vert="horz" lIns="91440" tIns="45720" rIns="91440" bIns="45720" rtlCol="0" anchor="ctr">
            <a:normAutofit/>
          </a:bodyPr>
          <a:lstStyle/>
          <a:p>
            <a:r>
              <a:rPr lang="en-US" altLang="zh-CN" dirty="0">
                <a:latin typeface="Arial" panose="020B0604020202020204" pitchFamily="34" charset="0"/>
                <a:cs typeface="Arial" panose="020B0604020202020204" pitchFamily="34" charset="0"/>
              </a:rPr>
              <a:t>CEPC EDR layout progress </a:t>
            </a:r>
            <a:endParaRPr lang="en-US" dirty="0"/>
          </a:p>
        </p:txBody>
      </p:sp>
      <p:pic>
        <p:nvPicPr>
          <p:cNvPr id="8" name="图片 7">
            <a:extLst>
              <a:ext uri="{FF2B5EF4-FFF2-40B4-BE49-F238E27FC236}">
                <a16:creationId xmlns:a16="http://schemas.microsoft.com/office/drawing/2014/main" id="{8E50C394-AFEA-4740-AB92-3BBB91060272}"/>
              </a:ext>
            </a:extLst>
          </p:cNvPr>
          <p:cNvPicPr>
            <a:picLocks noChangeAspect="1"/>
          </p:cNvPicPr>
          <p:nvPr/>
        </p:nvPicPr>
        <p:blipFill>
          <a:blip r:embed="rId2"/>
          <a:stretch>
            <a:fillRect/>
          </a:stretch>
        </p:blipFill>
        <p:spPr>
          <a:xfrm>
            <a:off x="1055440" y="1096026"/>
            <a:ext cx="9720000" cy="5638406"/>
          </a:xfrm>
          <a:prstGeom prst="rect">
            <a:avLst/>
          </a:prstGeom>
        </p:spPr>
      </p:pic>
    </p:spTree>
    <p:extLst>
      <p:ext uri="{BB962C8B-B14F-4D97-AF65-F5344CB8AC3E}">
        <p14:creationId xmlns:p14="http://schemas.microsoft.com/office/powerpoint/2010/main" val="2612803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0281265-20BC-4147-8C8F-915D0AFFCFA1}"/>
              </a:ext>
            </a:extLst>
          </p:cNvPr>
          <p:cNvSpPr>
            <a:spLocks noGrp="1"/>
          </p:cNvSpPr>
          <p:nvPr>
            <p:ph idx="1"/>
          </p:nvPr>
        </p:nvSpPr>
        <p:spPr>
          <a:xfrm>
            <a:off x="609600" y="1285861"/>
            <a:ext cx="10972800" cy="2260367"/>
          </a:xfrm>
        </p:spPr>
        <p:txBody>
          <a:bodyPr>
            <a:normAutofit/>
          </a:bodyPr>
          <a:lstStyle/>
          <a:p>
            <a:pPr>
              <a:spcAft>
                <a:spcPts val="500"/>
              </a:spcAft>
            </a:pPr>
            <a:r>
              <a:rPr lang="en-US" sz="2000" dirty="0"/>
              <a:t>The </a:t>
            </a:r>
            <a:r>
              <a:rPr lang="en-US" sz="2000" dirty="0">
                <a:solidFill>
                  <a:srgbClr val="FF0000"/>
                </a:solidFill>
              </a:rPr>
              <a:t>coordinate origins </a:t>
            </a:r>
            <a:r>
              <a:rPr lang="en-US" sz="2000" dirty="0"/>
              <a:t>of all the accelerator has been unified. The (0,0) point is at the symmetric center of the Collider.</a:t>
            </a:r>
          </a:p>
          <a:p>
            <a:pPr>
              <a:spcAft>
                <a:spcPts val="500"/>
              </a:spcAft>
            </a:pPr>
            <a:r>
              <a:rPr lang="en-US" sz="2000" dirty="0"/>
              <a:t>The survey position accuracy reaches the </a:t>
            </a:r>
            <a:r>
              <a:rPr lang="en-US" sz="2000" dirty="0">
                <a:solidFill>
                  <a:srgbClr val="FF0000"/>
                </a:solidFill>
              </a:rPr>
              <a:t>micrometer</a:t>
            </a:r>
            <a:r>
              <a:rPr lang="en-US" sz="2000" dirty="0"/>
              <a:t> level.</a:t>
            </a:r>
          </a:p>
          <a:p>
            <a:endParaRPr lang="en-US" sz="2000" dirty="0"/>
          </a:p>
          <a:p>
            <a:endParaRPr lang="en-US" sz="2000" dirty="0"/>
          </a:p>
        </p:txBody>
      </p:sp>
      <p:sp>
        <p:nvSpPr>
          <p:cNvPr id="3" name="标题 2">
            <a:extLst>
              <a:ext uri="{FF2B5EF4-FFF2-40B4-BE49-F238E27FC236}">
                <a16:creationId xmlns:a16="http://schemas.microsoft.com/office/drawing/2014/main" id="{4F774B33-B580-40A7-8694-E4E73575E283}"/>
              </a:ext>
            </a:extLst>
          </p:cNvPr>
          <p:cNvSpPr>
            <a:spLocks noGrp="1"/>
          </p:cNvSpPr>
          <p:nvPr>
            <p:ph type="title"/>
          </p:nvPr>
        </p:nvSpPr>
        <p:spPr/>
        <p:txBody>
          <a:bodyPr>
            <a:normAutofit/>
          </a:bodyPr>
          <a:lstStyle/>
          <a:p>
            <a:r>
              <a:rPr lang="en-US" altLang="zh-CN" dirty="0">
                <a:latin typeface="Arial" panose="020B0604020202020204" pitchFamily="34" charset="0"/>
                <a:cs typeface="Arial" panose="020B0604020202020204" pitchFamily="34" charset="0"/>
              </a:rPr>
              <a:t>CEPC EDR layout progress-overall</a:t>
            </a:r>
            <a:endParaRPr lang="en-US" dirty="0"/>
          </a:p>
        </p:txBody>
      </p:sp>
      <p:sp>
        <p:nvSpPr>
          <p:cNvPr id="4" name="灯片编号占位符 3">
            <a:extLst>
              <a:ext uri="{FF2B5EF4-FFF2-40B4-BE49-F238E27FC236}">
                <a16:creationId xmlns:a16="http://schemas.microsoft.com/office/drawing/2014/main" id="{D0539CEF-90EC-45D5-8471-FD8379315084}"/>
              </a:ext>
            </a:extLst>
          </p:cNvPr>
          <p:cNvSpPr>
            <a:spLocks noGrp="1"/>
          </p:cNvSpPr>
          <p:nvPr>
            <p:ph type="sldNum" sz="quarter" idx="12"/>
          </p:nvPr>
        </p:nvSpPr>
        <p:spPr/>
        <p:txBody>
          <a:bodyPr/>
          <a:lstStyle/>
          <a:p>
            <a:fld id="{F15E9139-A00B-4B2A-98A6-095DC08F1345}" type="slidenum">
              <a:rPr lang="zh-CN" altLang="en-US" smtClean="0"/>
              <a:pPr/>
              <a:t>9</a:t>
            </a:fld>
            <a:endParaRPr lang="zh-CN" altLang="en-US"/>
          </a:p>
        </p:txBody>
      </p:sp>
      <p:graphicFrame>
        <p:nvGraphicFramePr>
          <p:cNvPr id="6" name="表格 5">
            <a:extLst>
              <a:ext uri="{FF2B5EF4-FFF2-40B4-BE49-F238E27FC236}">
                <a16:creationId xmlns:a16="http://schemas.microsoft.com/office/drawing/2014/main" id="{331A26AC-6575-4A04-97CC-695228A48051}"/>
              </a:ext>
            </a:extLst>
          </p:cNvPr>
          <p:cNvGraphicFramePr>
            <a:graphicFrameLocks noGrp="1"/>
          </p:cNvGraphicFramePr>
          <p:nvPr>
            <p:extLst>
              <p:ext uri="{D42A27DB-BD31-4B8C-83A1-F6EECF244321}">
                <p14:modId xmlns:p14="http://schemas.microsoft.com/office/powerpoint/2010/main" val="486366333"/>
              </p:ext>
            </p:extLst>
          </p:nvPr>
        </p:nvGraphicFramePr>
        <p:xfrm>
          <a:off x="981646" y="2454610"/>
          <a:ext cx="7987294" cy="2494280"/>
        </p:xfrm>
        <a:graphic>
          <a:graphicData uri="http://schemas.openxmlformats.org/drawingml/2006/table">
            <a:tbl>
              <a:tblPr firstRow="1" bandRow="1">
                <a:tableStyleId>{5C22544A-7EE6-4342-B048-85BDC9FD1C3A}</a:tableStyleId>
              </a:tblPr>
              <a:tblGrid>
                <a:gridCol w="1731914">
                  <a:extLst>
                    <a:ext uri="{9D8B030D-6E8A-4147-A177-3AD203B41FA5}">
                      <a16:colId xmlns:a16="http://schemas.microsoft.com/office/drawing/2014/main" val="3615181780"/>
                    </a:ext>
                  </a:extLst>
                </a:gridCol>
                <a:gridCol w="1436438">
                  <a:extLst>
                    <a:ext uri="{9D8B030D-6E8A-4147-A177-3AD203B41FA5}">
                      <a16:colId xmlns:a16="http://schemas.microsoft.com/office/drawing/2014/main" val="229178496"/>
                    </a:ext>
                  </a:extLst>
                </a:gridCol>
                <a:gridCol w="1584176">
                  <a:extLst>
                    <a:ext uri="{9D8B030D-6E8A-4147-A177-3AD203B41FA5}">
                      <a16:colId xmlns:a16="http://schemas.microsoft.com/office/drawing/2014/main" val="1008939263"/>
                    </a:ext>
                  </a:extLst>
                </a:gridCol>
                <a:gridCol w="1368152">
                  <a:extLst>
                    <a:ext uri="{9D8B030D-6E8A-4147-A177-3AD203B41FA5}">
                      <a16:colId xmlns:a16="http://schemas.microsoft.com/office/drawing/2014/main" val="1181377496"/>
                    </a:ext>
                  </a:extLst>
                </a:gridCol>
                <a:gridCol w="1866614">
                  <a:extLst>
                    <a:ext uri="{9D8B030D-6E8A-4147-A177-3AD203B41FA5}">
                      <a16:colId xmlns:a16="http://schemas.microsoft.com/office/drawing/2014/main" val="1678972464"/>
                    </a:ext>
                  </a:extLst>
                </a:gridCol>
              </a:tblGrid>
              <a:tr h="370840">
                <a:tc>
                  <a:txBody>
                    <a:bodyPr/>
                    <a:lstStyle/>
                    <a:p>
                      <a:r>
                        <a:rPr lang="en-US" altLang="zh-CN" dirty="0"/>
                        <a:t>Accelerator </a:t>
                      </a:r>
                      <a:endParaRPr lang="en-US" dirty="0"/>
                    </a:p>
                  </a:txBody>
                  <a:tcPr/>
                </a:tc>
                <a:tc>
                  <a:txBody>
                    <a:bodyPr/>
                    <a:lstStyle/>
                    <a:p>
                      <a:r>
                        <a:rPr lang="en-US" dirty="0"/>
                        <a:t>Have EDR survey data?</a:t>
                      </a:r>
                    </a:p>
                  </a:txBody>
                  <a:tcPr/>
                </a:tc>
                <a:tc>
                  <a:txBody>
                    <a:bodyPr/>
                    <a:lstStyle/>
                    <a:p>
                      <a:r>
                        <a:rPr lang="en-US" dirty="0"/>
                        <a:t>Finish EDR survey design?</a:t>
                      </a:r>
                    </a:p>
                  </a:txBody>
                  <a:tcPr/>
                </a:tc>
                <a:tc>
                  <a:txBody>
                    <a:bodyPr/>
                    <a:lstStyle/>
                    <a:p>
                      <a:r>
                        <a:rPr lang="en-US" dirty="0"/>
                        <a:t>Have layout demo?</a:t>
                      </a:r>
                    </a:p>
                  </a:txBody>
                  <a:tcPr/>
                </a:tc>
                <a:tc>
                  <a:txBody>
                    <a:bodyPr/>
                    <a:lstStyle/>
                    <a:p>
                      <a:r>
                        <a:rPr lang="en-US" dirty="0"/>
                        <a:t>Complete survey naming?</a:t>
                      </a:r>
                    </a:p>
                  </a:txBody>
                  <a:tcPr/>
                </a:tc>
                <a:extLst>
                  <a:ext uri="{0D108BD9-81ED-4DB2-BD59-A6C34878D82A}">
                    <a16:rowId xmlns:a16="http://schemas.microsoft.com/office/drawing/2014/main" val="502795204"/>
                  </a:ext>
                </a:extLst>
              </a:tr>
              <a:tr h="370840">
                <a:tc>
                  <a:txBody>
                    <a:bodyPr/>
                    <a:lstStyle/>
                    <a:p>
                      <a:r>
                        <a:rPr lang="en-US" dirty="0"/>
                        <a:t>Collider</a:t>
                      </a:r>
                    </a:p>
                  </a:txBody>
                  <a:tcPr/>
                </a:tc>
                <a:tc>
                  <a:txBody>
                    <a:bodyPr/>
                    <a:lstStyle/>
                    <a:p>
                      <a:r>
                        <a:rPr lang="en-US" dirty="0">
                          <a:solidFill>
                            <a:srgbClr val="008400"/>
                          </a:solidFill>
                        </a:rPr>
                        <a:t>√</a:t>
                      </a:r>
                    </a:p>
                  </a:txBody>
                  <a:tcPr/>
                </a:tc>
                <a:tc>
                  <a:txBody>
                    <a:bodyPr/>
                    <a:lstStyle/>
                    <a:p>
                      <a:r>
                        <a:rPr lang="en-US" dirty="0"/>
                        <a:t>× </a:t>
                      </a:r>
                      <a:r>
                        <a:rPr lang="en-US" dirty="0">
                          <a:solidFill>
                            <a:schemeClr val="accent6"/>
                          </a:solidFill>
                        </a:rPr>
                        <a:t>note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1521701822"/>
                  </a:ext>
                </a:extLst>
              </a:tr>
              <a:tr h="370840">
                <a:tc>
                  <a:txBody>
                    <a:bodyPr/>
                    <a:lstStyle/>
                    <a:p>
                      <a:r>
                        <a:rPr lang="en-US" dirty="0"/>
                        <a:t>Booster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2782164089"/>
                  </a:ext>
                </a:extLst>
              </a:tr>
              <a:tr h="370840">
                <a:tc>
                  <a:txBody>
                    <a:bodyPr/>
                    <a:lstStyle/>
                    <a:p>
                      <a:r>
                        <a:rPr lang="en-US" dirty="0" err="1"/>
                        <a:t>Linac</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extLst>
                  <a:ext uri="{0D108BD9-81ED-4DB2-BD59-A6C34878D82A}">
                    <a16:rowId xmlns:a16="http://schemas.microsoft.com/office/drawing/2014/main" val="215083543"/>
                  </a:ext>
                </a:extLst>
              </a:tr>
              <a:tr h="370840">
                <a:tc>
                  <a:txBody>
                    <a:bodyPr/>
                    <a:lstStyle/>
                    <a:p>
                      <a:r>
                        <a:rPr lang="en-US" dirty="0"/>
                        <a:t>Damping Ring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3796429386"/>
                  </a:ext>
                </a:extLst>
              </a:tr>
              <a:tr h="370840">
                <a:tc>
                  <a:txBody>
                    <a:bodyPr/>
                    <a:lstStyle/>
                    <a:p>
                      <a:r>
                        <a:rPr lang="en-US" dirty="0"/>
                        <a:t>Transport lines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a:solidFill>
                            <a:schemeClr val="accent6"/>
                          </a:solidFill>
                        </a:rPr>
                        <a:t>note 2</a:t>
                      </a:r>
                      <a:endParaRPr lang="en-US" dirty="0">
                        <a:solidFill>
                          <a:srgbClr val="0070C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endParaRPr lang="en-US" dirty="0">
                        <a:solidFill>
                          <a:srgbClr val="0084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4277976137"/>
                  </a:ext>
                </a:extLst>
              </a:tr>
            </a:tbl>
          </a:graphicData>
        </a:graphic>
      </p:graphicFrame>
      <p:grpSp>
        <p:nvGrpSpPr>
          <p:cNvPr id="7" name="组合 6">
            <a:extLst>
              <a:ext uri="{FF2B5EF4-FFF2-40B4-BE49-F238E27FC236}">
                <a16:creationId xmlns:a16="http://schemas.microsoft.com/office/drawing/2014/main" id="{6AA47CEB-A1C7-4F2E-AAF0-4B7639FB8D38}"/>
              </a:ext>
            </a:extLst>
          </p:cNvPr>
          <p:cNvGrpSpPr/>
          <p:nvPr/>
        </p:nvGrpSpPr>
        <p:grpSpPr>
          <a:xfrm>
            <a:off x="9017491" y="2170849"/>
            <a:ext cx="2880000" cy="2770319"/>
            <a:chOff x="8040216" y="3691723"/>
            <a:chExt cx="2880000" cy="2770319"/>
          </a:xfrm>
        </p:grpSpPr>
        <p:pic>
          <p:nvPicPr>
            <p:cNvPr id="8" name="图片 7">
              <a:extLst>
                <a:ext uri="{FF2B5EF4-FFF2-40B4-BE49-F238E27FC236}">
                  <a16:creationId xmlns:a16="http://schemas.microsoft.com/office/drawing/2014/main" id="{06F9EF8D-0397-4655-B48A-BBDC2EB0BFCC}"/>
                </a:ext>
              </a:extLst>
            </p:cNvPr>
            <p:cNvPicPr>
              <a:picLocks noChangeAspect="1"/>
            </p:cNvPicPr>
            <p:nvPr/>
          </p:nvPicPr>
          <p:blipFill>
            <a:blip r:embed="rId2"/>
            <a:stretch>
              <a:fillRect/>
            </a:stretch>
          </p:blipFill>
          <p:spPr>
            <a:xfrm>
              <a:off x="8040216" y="3691723"/>
              <a:ext cx="2880000" cy="2770319"/>
            </a:xfrm>
            <a:prstGeom prst="rect">
              <a:avLst/>
            </a:prstGeom>
          </p:spPr>
        </p:pic>
        <p:sp>
          <p:nvSpPr>
            <p:cNvPr id="9" name="文本框 8">
              <a:extLst>
                <a:ext uri="{FF2B5EF4-FFF2-40B4-BE49-F238E27FC236}">
                  <a16:creationId xmlns:a16="http://schemas.microsoft.com/office/drawing/2014/main" id="{30FACF81-54A0-4333-A3A1-DF6D08BDF8BE}"/>
                </a:ext>
              </a:extLst>
            </p:cNvPr>
            <p:cNvSpPr txBox="1"/>
            <p:nvPr/>
          </p:nvSpPr>
          <p:spPr>
            <a:xfrm>
              <a:off x="9509762" y="4699835"/>
              <a:ext cx="720080" cy="369332"/>
            </a:xfrm>
            <a:prstGeom prst="rect">
              <a:avLst/>
            </a:prstGeom>
            <a:noFill/>
          </p:spPr>
          <p:txBody>
            <a:bodyPr wrap="square" rtlCol="0">
              <a:spAutoFit/>
            </a:bodyPr>
            <a:lstStyle/>
            <a:p>
              <a:r>
                <a:rPr lang="en-US" dirty="0"/>
                <a:t>(0,0)</a:t>
              </a:r>
            </a:p>
          </p:txBody>
        </p:sp>
      </p:grpSp>
      <p:sp>
        <p:nvSpPr>
          <p:cNvPr id="10" name="内容占位符 1">
            <a:extLst>
              <a:ext uri="{FF2B5EF4-FFF2-40B4-BE49-F238E27FC236}">
                <a16:creationId xmlns:a16="http://schemas.microsoft.com/office/drawing/2014/main" id="{3E8F4D42-3C51-4D62-B54D-1AF766E3AE2E}"/>
              </a:ext>
            </a:extLst>
          </p:cNvPr>
          <p:cNvSpPr txBox="1">
            <a:spLocks/>
          </p:cNvSpPr>
          <p:nvPr/>
        </p:nvSpPr>
        <p:spPr>
          <a:xfrm>
            <a:off x="429477" y="4984320"/>
            <a:ext cx="10763325" cy="755118"/>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600" dirty="0">
                <a:solidFill>
                  <a:schemeClr val="accent6"/>
                </a:solidFill>
              </a:rPr>
              <a:t>note 1&amp;2</a:t>
            </a:r>
            <a:r>
              <a:rPr lang="en-US" sz="1600" dirty="0"/>
              <a:t>: Due to the iterative discussions and optimizations of some complex issues (P14-P17), the overall progress is currently slower than planned.</a:t>
            </a:r>
          </a:p>
        </p:txBody>
      </p:sp>
      <p:sp>
        <p:nvSpPr>
          <p:cNvPr id="11" name="矩形 10">
            <a:extLst>
              <a:ext uri="{FF2B5EF4-FFF2-40B4-BE49-F238E27FC236}">
                <a16:creationId xmlns:a16="http://schemas.microsoft.com/office/drawing/2014/main" id="{FFF7C90E-A3BB-438F-94E3-5475BC0500FB}"/>
              </a:ext>
            </a:extLst>
          </p:cNvPr>
          <p:cNvSpPr/>
          <p:nvPr/>
        </p:nvSpPr>
        <p:spPr>
          <a:xfrm>
            <a:off x="335360" y="5601434"/>
            <a:ext cx="11449272"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00000"/>
              </a:lnSpc>
              <a:spcAft>
                <a:spcPts val="500"/>
              </a:spcAft>
            </a:pPr>
            <a:r>
              <a:rPr lang="en-US" sz="2000" dirty="0"/>
              <a:t>We have a working group and regular meetings to propose the design and solve the issues we confront when working on the layout.  The overall work is evolving toward detailed engineering discussions and design.</a:t>
            </a:r>
          </a:p>
        </p:txBody>
      </p:sp>
    </p:spTree>
    <p:extLst>
      <p:ext uri="{BB962C8B-B14F-4D97-AF65-F5344CB8AC3E}">
        <p14:creationId xmlns:p14="http://schemas.microsoft.com/office/powerpoint/2010/main" val="416243174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62567</TotalTime>
  <Words>3178</Words>
  <Application>Microsoft Office PowerPoint</Application>
  <PresentationFormat>宽屏</PresentationFormat>
  <Paragraphs>467</Paragraphs>
  <Slides>35</Slides>
  <Notes>7</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35</vt:i4>
      </vt:variant>
    </vt:vector>
  </HeadingPairs>
  <TitlesOfParts>
    <vt:vector size="47" baseType="lpstr">
      <vt:lpstr>等线</vt:lpstr>
      <vt:lpstr>宋体</vt:lpstr>
      <vt:lpstr>微软雅黑</vt:lpstr>
      <vt:lpstr>Arial</vt:lpstr>
      <vt:lpstr>Arial Black</vt:lpstr>
      <vt:lpstr>Calibri</vt:lpstr>
      <vt:lpstr>Cambria Math</vt:lpstr>
      <vt:lpstr>Symbol</vt:lpstr>
      <vt:lpstr>Times New Roman</vt:lpstr>
      <vt:lpstr>Wingdings</vt:lpstr>
      <vt:lpstr>Office 主题</vt:lpstr>
      <vt:lpstr>Bitmap Image</vt:lpstr>
      <vt:lpstr>PowerPoint 演示文稿</vt:lpstr>
      <vt:lpstr>Content</vt:lpstr>
      <vt:lpstr>IARC recommendations and replies</vt:lpstr>
      <vt:lpstr>IARC recommendations and replies</vt:lpstr>
      <vt:lpstr>IARC recommendations and replies</vt:lpstr>
      <vt:lpstr>EDR goal, scope and plans</vt:lpstr>
      <vt:lpstr>CEPC EDR layout progress </vt:lpstr>
      <vt:lpstr>CEPC EDR layout progress </vt:lpstr>
      <vt:lpstr>CEPC EDR layout progress-overall</vt:lpstr>
      <vt:lpstr>CEPC EDR layout progress-hardware </vt:lpstr>
      <vt:lpstr>CEPC EDR layout progress-hardware</vt:lpstr>
      <vt:lpstr>CEPC EDR layout progress-Collider demo</vt:lpstr>
      <vt:lpstr>CEPC EDR layout progress-Collider demo</vt:lpstr>
      <vt:lpstr>CEPC EDR layout progress-Booster demo</vt:lpstr>
      <vt:lpstr>CEPC EDR layout progress-Linac and DR demos</vt:lpstr>
      <vt:lpstr>CEPC EDR layout progress-Main issues</vt:lpstr>
      <vt:lpstr>CEPC EDR layout progress-Main issues</vt:lpstr>
      <vt:lpstr>CEPC EDR layout progress-Main issues</vt:lpstr>
      <vt:lpstr>CEPC EDR layout progress-Main issues</vt:lpstr>
      <vt:lpstr>CEPC EDR layout progress-Main issues</vt:lpstr>
      <vt:lpstr>CEPC EDR layout progress-Integration method</vt:lpstr>
      <vt:lpstr>CEPC EDR layout progress-Hardware naming</vt:lpstr>
      <vt:lpstr>MDI mechanics progress-layout</vt:lpstr>
      <vt:lpstr>MDI mechanics progress-mechanical analyses</vt:lpstr>
      <vt:lpstr>MDI mechanics progress-mechanical analyses</vt:lpstr>
      <vt:lpstr>MDI mechanics progress-mechanical analyses</vt:lpstr>
      <vt:lpstr>MDI mechanics progress-RVC</vt:lpstr>
      <vt:lpstr>Tunnel mockup progress</vt:lpstr>
      <vt:lpstr>Tunnel mockup progress-dimension optimization</vt:lpstr>
      <vt:lpstr>Tunnel mockup progress-developing</vt:lpstr>
      <vt:lpstr>Tunnel mockup progress-automatic adjusting mechanism</vt:lpstr>
      <vt:lpstr>Vibration test scheme</vt:lpstr>
      <vt:lpstr>Vibration test scheme</vt:lpstr>
      <vt:lpstr>Summary </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wanghaijing</cp:lastModifiedBy>
  <cp:revision>2918</cp:revision>
  <cp:lastPrinted>2025-05-22T08:43:04Z</cp:lastPrinted>
  <dcterms:created xsi:type="dcterms:W3CDTF">2012-09-04T11:33:36Z</dcterms:created>
  <dcterms:modified xsi:type="dcterms:W3CDTF">2026-03-01T08:14:56Z</dcterms:modified>
</cp:coreProperties>
</file>