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258" r:id="rId3"/>
    <p:sldId id="261" r:id="rId4"/>
    <p:sldId id="281" r:id="rId5"/>
    <p:sldId id="257" r:id="rId6"/>
    <p:sldId id="260" r:id="rId7"/>
    <p:sldId id="270" r:id="rId8"/>
    <p:sldId id="264" r:id="rId9"/>
    <p:sldId id="276" r:id="rId10"/>
    <p:sldId id="275" r:id="rId11"/>
    <p:sldId id="262" r:id="rId12"/>
    <p:sldId id="266" r:id="rId13"/>
    <p:sldId id="272" r:id="rId14"/>
    <p:sldId id="279" r:id="rId15"/>
    <p:sldId id="265" r:id="rId16"/>
    <p:sldId id="278" r:id="rId17"/>
    <p:sldId id="268" r:id="rId18"/>
    <p:sldId id="282" r:id="rId19"/>
    <p:sldId id="280" r:id="rId20"/>
    <p:sldId id="273" r:id="rId2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开头" id="{3623505F-D27F-8C49-ACDC-93CF1CE93E63}">
          <p14:sldIdLst>
            <p14:sldId id="256"/>
            <p14:sldId id="258"/>
          </p14:sldIdLst>
        </p14:section>
        <p14:section name="1.概念简介" id="{F0A321D2-6787-1B44-B1FC-AAEBFCF9EF2F}">
          <p14:sldIdLst>
            <p14:sldId id="261"/>
            <p14:sldId id="281"/>
          </p14:sldIdLst>
        </p14:section>
        <p14:section name="2.原理" id="{4A1304A2-7FD1-474F-9F13-072FFD9CF9AE}">
          <p14:sldIdLst>
            <p14:sldId id="257"/>
            <p14:sldId id="260"/>
            <p14:sldId id="270"/>
          </p14:sldIdLst>
        </p14:section>
        <p14:section name="3.优势" id="{E3372744-19AB-1D40-A409-C90F63946085}">
          <p14:sldIdLst>
            <p14:sldId id="264"/>
            <p14:sldId id="276"/>
            <p14:sldId id="275"/>
          </p14:sldIdLst>
        </p14:section>
        <p14:section name="4.国际R&amp;D" id="{A28D2A23-8AB8-964D-AC07-ED72065E6DF4}">
          <p14:sldIdLst>
            <p14:sldId id="262"/>
            <p14:sldId id="266"/>
            <p14:sldId id="272"/>
          </p14:sldIdLst>
        </p14:section>
        <p14:section name="5.设计进展、可能遇到的问题" id="{5E8199DE-8C3A-714F-9B20-8DEDE459AAAE}">
          <p14:sldIdLst>
            <p14:sldId id="279"/>
            <p14:sldId id="265"/>
            <p14:sldId id="278"/>
            <p14:sldId id="268"/>
            <p14:sldId id="282"/>
          </p14:sldIdLst>
        </p14:section>
        <p14:section name="6.总结" id="{719075D7-53DA-F54B-A0A1-6CE04F8BFD71}">
          <p14:sldIdLst>
            <p14:sldId id="280"/>
            <p14:sldId id="27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2EB3"/>
    <a:srgbClr val="D6DFFE"/>
    <a:srgbClr val="112E9A"/>
    <a:srgbClr val="3866FE"/>
    <a:srgbClr val="0A4AC1"/>
    <a:srgbClr val="3863E9"/>
    <a:srgbClr val="E2E2E2"/>
    <a:srgbClr val="767676"/>
    <a:srgbClr val="3048FF"/>
    <a:srgbClr val="9934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C4B1156A-380E-4F78-BDF5-A606A8083BF9}" styleName="中度样式 4 - 强调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D27102A9-8310-4765-A935-A1911B00CA55}" styleName="浅色样式 1 - 强调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浅色样式 3 - 强调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浅色样式 3 - 强调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E8B1032C-EA38-4F05-BA0D-38AFFFC7BED3}" styleName="浅色样式 3 - 强调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浅色样式 3 - 强调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16DA210-FB5B-4158-B5E0-FEB733F419BA}" styleName="浅色样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096"/>
    <p:restoredTop sz="93594" autoAdjust="0"/>
  </p:normalViewPr>
  <p:slideViewPr>
    <p:cSldViewPr snapToGrid="0">
      <p:cViewPr varScale="1">
        <p:scale>
          <a:sx n="106" d="100"/>
          <a:sy n="106" d="100"/>
        </p:scale>
        <p:origin x="27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D05555-4163-494F-B5F8-6E6B9578130D}" type="datetimeFigureOut">
              <a:rPr kumimoji="1" lang="zh-CN" altLang="en-US" smtClean="0"/>
              <a:t>2026/3/2</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8479F2-7895-E54B-A0C8-05B97B98E368}" type="slidenum">
              <a:rPr kumimoji="1" lang="zh-CN" altLang="en-US" smtClean="0"/>
              <a:t>‹#›</a:t>
            </a:fld>
            <a:endParaRPr kumimoji="1" lang="zh-CN" altLang="en-US"/>
          </a:p>
        </p:txBody>
      </p:sp>
    </p:spTree>
    <p:extLst>
      <p:ext uri="{BB962C8B-B14F-4D97-AF65-F5344CB8AC3E}">
        <p14:creationId xmlns:p14="http://schemas.microsoft.com/office/powerpoint/2010/main" val="3644531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历史</a:t>
            </a:r>
            <a:r>
              <a:rPr kumimoji="1" lang="en-US" altLang="zh-CN" dirty="0"/>
              <a:t>+</a:t>
            </a:r>
            <a:r>
              <a:rPr kumimoji="1" lang="zh-CN" altLang="en-US" dirty="0"/>
              <a:t>背景</a:t>
            </a:r>
            <a:endParaRPr kumimoji="1" lang="en-US" altLang="zh-CN" dirty="0"/>
          </a:p>
          <a:p>
            <a:r>
              <a:rPr kumimoji="1" lang="en-US" altLang="zh-CN" dirty="0"/>
              <a:t>UHF</a:t>
            </a:r>
            <a:r>
              <a:rPr kumimoji="1" lang="zh-CN" altLang="en-US" dirty="0"/>
              <a:t>应用场景</a:t>
            </a:r>
            <a:endParaRPr kumimoji="1" lang="en-US" altLang="zh-CN" dirty="0"/>
          </a:p>
          <a:p>
            <a:r>
              <a:rPr kumimoji="1" lang="zh-CN" altLang="en-US" dirty="0"/>
              <a:t>亮点</a:t>
            </a:r>
          </a:p>
          <a:p>
            <a:endParaRPr kumimoji="1" lang="zh-CN" altLang="en-US" dirty="0"/>
          </a:p>
        </p:txBody>
      </p:sp>
      <p:sp>
        <p:nvSpPr>
          <p:cNvPr id="4" name="灯片编号占位符 3"/>
          <p:cNvSpPr>
            <a:spLocks noGrp="1"/>
          </p:cNvSpPr>
          <p:nvPr>
            <p:ph type="sldNum" sz="quarter" idx="5"/>
          </p:nvPr>
        </p:nvSpPr>
        <p:spPr/>
        <p:txBody>
          <a:bodyPr/>
          <a:lstStyle/>
          <a:p>
            <a:fld id="{B98479F2-7895-E54B-A0C8-05B97B98E368}" type="slidenum">
              <a:rPr kumimoji="1" lang="zh-CN" altLang="en-US" smtClean="0"/>
              <a:t>3</a:t>
            </a:fld>
            <a:endParaRPr kumimoji="1" lang="zh-CN" altLang="en-US"/>
          </a:p>
        </p:txBody>
      </p:sp>
    </p:spTree>
    <p:extLst>
      <p:ext uri="{BB962C8B-B14F-4D97-AF65-F5344CB8AC3E}">
        <p14:creationId xmlns:p14="http://schemas.microsoft.com/office/powerpoint/2010/main" val="3569344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B98479F2-7895-E54B-A0C8-05B97B98E368}" type="slidenum">
              <a:rPr kumimoji="1" lang="zh-CN" altLang="en-US" smtClean="0"/>
              <a:t>16</a:t>
            </a:fld>
            <a:endParaRPr kumimoji="1" lang="zh-CN" altLang="en-US"/>
          </a:p>
        </p:txBody>
      </p:sp>
    </p:spTree>
    <p:extLst>
      <p:ext uri="{BB962C8B-B14F-4D97-AF65-F5344CB8AC3E}">
        <p14:creationId xmlns:p14="http://schemas.microsoft.com/office/powerpoint/2010/main" val="13032771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98479F2-7895-E54B-A0C8-05B97B98E368}" type="slidenum">
              <a:rPr kumimoji="1" lang="zh-CN" altLang="en-US" smtClean="0"/>
              <a:t>18</a:t>
            </a:fld>
            <a:endParaRPr kumimoji="1" lang="zh-CN" altLang="en-US"/>
          </a:p>
        </p:txBody>
      </p:sp>
    </p:spTree>
    <p:extLst>
      <p:ext uri="{BB962C8B-B14F-4D97-AF65-F5344CB8AC3E}">
        <p14:creationId xmlns:p14="http://schemas.microsoft.com/office/powerpoint/2010/main" val="1657719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历史</a:t>
            </a:r>
            <a:r>
              <a:rPr kumimoji="1" lang="en-US" altLang="zh-CN" dirty="0"/>
              <a:t>+</a:t>
            </a:r>
            <a:r>
              <a:rPr kumimoji="1" lang="zh-CN" altLang="en-US" dirty="0"/>
              <a:t>背景</a:t>
            </a:r>
            <a:endParaRPr kumimoji="1" lang="en-US" altLang="zh-CN" dirty="0"/>
          </a:p>
          <a:p>
            <a:r>
              <a:rPr kumimoji="1" lang="en-US" altLang="zh-CN" dirty="0"/>
              <a:t>UHF</a:t>
            </a:r>
            <a:r>
              <a:rPr kumimoji="1" lang="zh-CN" altLang="en-US" dirty="0"/>
              <a:t>应用场景</a:t>
            </a:r>
            <a:endParaRPr kumimoji="1" lang="en-US" altLang="zh-CN" dirty="0"/>
          </a:p>
          <a:p>
            <a:r>
              <a:rPr kumimoji="1" lang="zh-CN" altLang="en-US" dirty="0"/>
              <a:t>亮点</a:t>
            </a:r>
          </a:p>
          <a:p>
            <a:endParaRPr kumimoji="1" lang="zh-CN" altLang="en-US" dirty="0"/>
          </a:p>
        </p:txBody>
      </p:sp>
      <p:sp>
        <p:nvSpPr>
          <p:cNvPr id="4" name="灯片编号占位符 3"/>
          <p:cNvSpPr>
            <a:spLocks noGrp="1"/>
          </p:cNvSpPr>
          <p:nvPr>
            <p:ph type="sldNum" sz="quarter" idx="5"/>
          </p:nvPr>
        </p:nvSpPr>
        <p:spPr/>
        <p:txBody>
          <a:bodyPr/>
          <a:lstStyle/>
          <a:p>
            <a:fld id="{B98479F2-7895-E54B-A0C8-05B97B98E368}" type="slidenum">
              <a:rPr kumimoji="1" lang="zh-CN" altLang="en-US" smtClean="0"/>
              <a:t>4</a:t>
            </a:fld>
            <a:endParaRPr kumimoji="1" lang="zh-CN" altLang="en-US"/>
          </a:p>
        </p:txBody>
      </p:sp>
    </p:spTree>
    <p:extLst>
      <p:ext uri="{BB962C8B-B14F-4D97-AF65-F5344CB8AC3E}">
        <p14:creationId xmlns:p14="http://schemas.microsoft.com/office/powerpoint/2010/main" val="2064108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B98479F2-7895-E54B-A0C8-05B97B98E368}" type="slidenum">
              <a:rPr kumimoji="1" lang="zh-CN" altLang="en-US" smtClean="0"/>
              <a:t>5</a:t>
            </a:fld>
            <a:endParaRPr kumimoji="1" lang="zh-CN" altLang="en-US"/>
          </a:p>
        </p:txBody>
      </p:sp>
    </p:spTree>
    <p:extLst>
      <p:ext uri="{BB962C8B-B14F-4D97-AF65-F5344CB8AC3E}">
        <p14:creationId xmlns:p14="http://schemas.microsoft.com/office/powerpoint/2010/main" val="2797737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85750" indent="-285750" algn="l">
              <a:lnSpc>
                <a:spcPct val="150000"/>
              </a:lnSpc>
              <a:buFont typeface="Wingdings" panose="05000000000000000000" pitchFamily="2" charset="2"/>
              <a:buChar char="p"/>
            </a:pPr>
            <a:r>
              <a:rPr lang="zh-CN" altLang="en-US" sz="1200" dirty="0">
                <a:latin typeface="+mn-lt"/>
                <a:ea typeface="+mn-ea"/>
                <a:cs typeface="+mn-cs"/>
              </a:rPr>
              <a:t>多束技术：降低导流系数提高效率</a:t>
            </a:r>
            <a:endParaRPr lang="en-US" altLang="zh-CN" sz="1200" dirty="0">
              <a:latin typeface="+mn-lt"/>
              <a:ea typeface="+mn-ea"/>
              <a:cs typeface="+mn-cs"/>
            </a:endParaRPr>
          </a:p>
          <a:p>
            <a:pPr marL="285750" indent="-285750" algn="l">
              <a:lnSpc>
                <a:spcPct val="150000"/>
              </a:lnSpc>
              <a:buFont typeface="Wingdings" panose="05000000000000000000" pitchFamily="2" charset="2"/>
              <a:buChar char="p"/>
            </a:pPr>
            <a:r>
              <a:rPr lang="zh-CN" altLang="en-US" sz="1200" dirty="0"/>
              <a:t>阴栅组件：三极管提供完全饱和的电子束，提高效率</a:t>
            </a:r>
            <a:endParaRPr lang="en-US" altLang="zh-CN" sz="1200" dirty="0"/>
          </a:p>
          <a:p>
            <a:pPr marL="285750" indent="-285750" algn="l">
              <a:lnSpc>
                <a:spcPct val="150000"/>
              </a:lnSpc>
              <a:buFont typeface="Wingdings" panose="05000000000000000000" pitchFamily="2" charset="2"/>
              <a:buChar char="p"/>
            </a:pPr>
            <a:r>
              <a:rPr lang="zh-CN" altLang="en-US" sz="1200" dirty="0">
                <a:latin typeface="+mn-lt"/>
                <a:ea typeface="+mn-ea"/>
                <a:cs typeface="+mn-cs"/>
              </a:rPr>
              <a:t>次末腔：控制电子束在最佳的速度分布（最佳聚焦效果），并在漂移区压缩束流长度</a:t>
            </a:r>
            <a:endParaRPr lang="en-US" altLang="zh-CN" sz="1200" dirty="0">
              <a:latin typeface="+mn-lt"/>
              <a:ea typeface="+mn-ea"/>
              <a:cs typeface="+mn-cs"/>
            </a:endParaRPr>
          </a:p>
          <a:p>
            <a:pPr marL="285750" indent="-285750" algn="l">
              <a:lnSpc>
                <a:spcPct val="150000"/>
              </a:lnSpc>
              <a:buFont typeface="Wingdings" panose="05000000000000000000" pitchFamily="2" charset="2"/>
              <a:buChar char="p"/>
            </a:pPr>
            <a:r>
              <a:rPr lang="zh-CN" altLang="en-US" sz="1200" dirty="0"/>
              <a:t>长间隙输出腔：允许部分电子反射，输出腔具有负失谐</a:t>
            </a:r>
            <a:endParaRPr lang="en-US" altLang="zh-CN" sz="1200" dirty="0"/>
          </a:p>
          <a:p>
            <a:pPr marL="285750" indent="-285750" algn="l">
              <a:lnSpc>
                <a:spcPct val="150000"/>
              </a:lnSpc>
              <a:buFont typeface="Wingdings" panose="05000000000000000000" pitchFamily="2" charset="2"/>
              <a:buChar char="p"/>
            </a:pPr>
            <a:r>
              <a:rPr lang="zh-CN" altLang="en-US" sz="1200" dirty="0">
                <a:latin typeface="+mn-lt"/>
                <a:ea typeface="+mn-ea"/>
                <a:cs typeface="+mn-cs"/>
              </a:rPr>
              <a:t>空心束配置：减少束流的径向分散</a:t>
            </a:r>
            <a:endParaRPr lang="en-US" altLang="zh-CN" sz="1200" dirty="0">
              <a:latin typeface="+mn-lt"/>
              <a:ea typeface="+mn-ea"/>
              <a:cs typeface="+mn-cs"/>
            </a:endParaRPr>
          </a:p>
          <a:p>
            <a:pPr marL="285750" indent="-285750" algn="l">
              <a:lnSpc>
                <a:spcPct val="150000"/>
              </a:lnSpc>
              <a:buFont typeface="Wingdings" panose="05000000000000000000" pitchFamily="2" charset="2"/>
              <a:buChar char="p"/>
            </a:pPr>
            <a:endParaRPr lang="en-US" altLang="zh-CN" sz="1200" dirty="0">
              <a:latin typeface="+mn-lt"/>
              <a:ea typeface="+mn-ea"/>
              <a:cs typeface="+mn-cs"/>
            </a:endParaRPr>
          </a:p>
          <a:p>
            <a:pPr algn="l"/>
            <a:endParaRPr kumimoji="1" lang="zh-CN" altLang="en-US" dirty="0"/>
          </a:p>
        </p:txBody>
      </p:sp>
      <p:sp>
        <p:nvSpPr>
          <p:cNvPr id="4" name="灯片编号占位符 3"/>
          <p:cNvSpPr>
            <a:spLocks noGrp="1"/>
          </p:cNvSpPr>
          <p:nvPr>
            <p:ph type="sldNum" sz="quarter" idx="5"/>
          </p:nvPr>
        </p:nvSpPr>
        <p:spPr/>
        <p:txBody>
          <a:bodyPr/>
          <a:lstStyle/>
          <a:p>
            <a:fld id="{B98479F2-7895-E54B-A0C8-05B97B98E368}" type="slidenum">
              <a:rPr kumimoji="1" lang="zh-CN" altLang="en-US" smtClean="0"/>
              <a:t>6</a:t>
            </a:fld>
            <a:endParaRPr kumimoji="1" lang="zh-CN" altLang="en-US"/>
          </a:p>
        </p:txBody>
      </p:sp>
    </p:spTree>
    <p:extLst>
      <p:ext uri="{BB962C8B-B14F-4D97-AF65-F5344CB8AC3E}">
        <p14:creationId xmlns:p14="http://schemas.microsoft.com/office/powerpoint/2010/main" val="913448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6CB01-7E19-418E-B706-503510532D9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96DCD5C-141B-2F87-E16F-516CE9D1FA3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3C0B730-113C-8181-3D3E-BCA2739D108A}"/>
              </a:ext>
            </a:extLst>
          </p:cNvPr>
          <p:cNvSpPr>
            <a:spLocks noGrp="1"/>
          </p:cNvSpPr>
          <p:nvPr>
            <p:ph type="body" idx="1"/>
          </p:nvPr>
        </p:nvSpPr>
        <p:spPr/>
        <p:txBody>
          <a:bodyPr/>
          <a:lstStyle/>
          <a:p>
            <a:pPr marL="285750" indent="-285750" algn="l">
              <a:lnSpc>
                <a:spcPct val="150000"/>
              </a:lnSpc>
              <a:buFont typeface="Wingdings" panose="05000000000000000000" pitchFamily="2" charset="2"/>
              <a:buChar char="p"/>
            </a:pPr>
            <a:r>
              <a:rPr lang="zh-CN" altLang="en-US" sz="1200" dirty="0">
                <a:latin typeface="+mn-lt"/>
                <a:ea typeface="+mn-ea"/>
                <a:cs typeface="+mn-cs"/>
              </a:rPr>
              <a:t>多束技术：降低导流系数提高效率</a:t>
            </a:r>
            <a:endParaRPr lang="en-US" altLang="zh-CN" sz="1200" dirty="0">
              <a:latin typeface="+mn-lt"/>
              <a:ea typeface="+mn-ea"/>
              <a:cs typeface="+mn-cs"/>
            </a:endParaRPr>
          </a:p>
          <a:p>
            <a:pPr marL="285750" indent="-285750" algn="l">
              <a:lnSpc>
                <a:spcPct val="150000"/>
              </a:lnSpc>
              <a:buFont typeface="Wingdings" panose="05000000000000000000" pitchFamily="2" charset="2"/>
              <a:buChar char="p"/>
            </a:pPr>
            <a:r>
              <a:rPr lang="zh-CN" altLang="en-US" sz="1200" dirty="0"/>
              <a:t>阴栅组件：三极管提供完全饱和的电子束，提高效率</a:t>
            </a:r>
            <a:endParaRPr lang="en-US" altLang="zh-CN" sz="1200" dirty="0"/>
          </a:p>
          <a:p>
            <a:pPr marL="285750" indent="-285750" algn="l">
              <a:lnSpc>
                <a:spcPct val="150000"/>
              </a:lnSpc>
              <a:buFont typeface="Wingdings" panose="05000000000000000000" pitchFamily="2" charset="2"/>
              <a:buChar char="p"/>
            </a:pPr>
            <a:r>
              <a:rPr lang="zh-CN" altLang="en-US" sz="1200" dirty="0">
                <a:latin typeface="+mn-lt"/>
                <a:ea typeface="+mn-ea"/>
                <a:cs typeface="+mn-cs"/>
              </a:rPr>
              <a:t>次末腔：控制电子束在最佳的速度分布（最佳聚焦效果），并在漂移区压缩束流长度</a:t>
            </a:r>
            <a:endParaRPr lang="en-US" altLang="zh-CN" sz="1200" dirty="0">
              <a:latin typeface="+mn-lt"/>
              <a:ea typeface="+mn-ea"/>
              <a:cs typeface="+mn-cs"/>
            </a:endParaRPr>
          </a:p>
          <a:p>
            <a:pPr marL="285750" indent="-285750" algn="l">
              <a:lnSpc>
                <a:spcPct val="150000"/>
              </a:lnSpc>
              <a:buFont typeface="Wingdings" panose="05000000000000000000" pitchFamily="2" charset="2"/>
              <a:buChar char="p"/>
            </a:pPr>
            <a:r>
              <a:rPr lang="zh-CN" altLang="en-US" sz="1200" dirty="0"/>
              <a:t>长间隙输出腔：允许部分电子反射，输出腔具有负失谐</a:t>
            </a:r>
            <a:endParaRPr lang="en-US" altLang="zh-CN" sz="1200" dirty="0"/>
          </a:p>
          <a:p>
            <a:pPr marL="285750" indent="-285750" algn="l">
              <a:lnSpc>
                <a:spcPct val="150000"/>
              </a:lnSpc>
              <a:buFont typeface="Wingdings" panose="05000000000000000000" pitchFamily="2" charset="2"/>
              <a:buChar char="p"/>
            </a:pPr>
            <a:r>
              <a:rPr lang="zh-CN" altLang="en-US" sz="1200" dirty="0">
                <a:latin typeface="+mn-lt"/>
                <a:ea typeface="+mn-ea"/>
                <a:cs typeface="+mn-cs"/>
              </a:rPr>
              <a:t>空心束配置：减少束流的径向分散</a:t>
            </a:r>
            <a:endParaRPr lang="en-US" altLang="zh-CN" sz="1200" dirty="0">
              <a:latin typeface="+mn-lt"/>
              <a:ea typeface="+mn-ea"/>
              <a:cs typeface="+mn-cs"/>
            </a:endParaRPr>
          </a:p>
          <a:p>
            <a:pPr marL="285750" indent="-285750" algn="l">
              <a:lnSpc>
                <a:spcPct val="150000"/>
              </a:lnSpc>
              <a:buFont typeface="Wingdings" panose="05000000000000000000" pitchFamily="2" charset="2"/>
              <a:buChar char="p"/>
            </a:pPr>
            <a:endParaRPr lang="en-US" altLang="zh-CN" sz="1200" dirty="0">
              <a:latin typeface="+mn-lt"/>
              <a:ea typeface="+mn-ea"/>
              <a:cs typeface="+mn-cs"/>
            </a:endParaRPr>
          </a:p>
          <a:p>
            <a:pPr algn="l"/>
            <a:endParaRPr kumimoji="1" lang="zh-CN" altLang="en-US" dirty="0"/>
          </a:p>
        </p:txBody>
      </p:sp>
      <p:sp>
        <p:nvSpPr>
          <p:cNvPr id="4" name="灯片编号占位符 3">
            <a:extLst>
              <a:ext uri="{FF2B5EF4-FFF2-40B4-BE49-F238E27FC236}">
                <a16:creationId xmlns:a16="http://schemas.microsoft.com/office/drawing/2014/main" id="{EEA7F72C-56DA-5183-976C-FEADB82F433C}"/>
              </a:ext>
            </a:extLst>
          </p:cNvPr>
          <p:cNvSpPr>
            <a:spLocks noGrp="1"/>
          </p:cNvSpPr>
          <p:nvPr>
            <p:ph type="sldNum" sz="quarter" idx="5"/>
          </p:nvPr>
        </p:nvSpPr>
        <p:spPr/>
        <p:txBody>
          <a:bodyPr/>
          <a:lstStyle/>
          <a:p>
            <a:fld id="{B98479F2-7895-E54B-A0C8-05B97B98E368}" type="slidenum">
              <a:rPr kumimoji="1" lang="zh-CN" altLang="en-US" smtClean="0"/>
              <a:t>7</a:t>
            </a:fld>
            <a:endParaRPr kumimoji="1" lang="zh-CN" altLang="en-US"/>
          </a:p>
        </p:txBody>
      </p:sp>
    </p:spTree>
    <p:extLst>
      <p:ext uri="{BB962C8B-B14F-4D97-AF65-F5344CB8AC3E}">
        <p14:creationId xmlns:p14="http://schemas.microsoft.com/office/powerpoint/2010/main" val="528020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B98479F2-7895-E54B-A0C8-05B97B98E368}" type="slidenum">
              <a:rPr kumimoji="1" lang="zh-CN" altLang="en-US" smtClean="0"/>
              <a:t>8</a:t>
            </a:fld>
            <a:endParaRPr kumimoji="1" lang="zh-CN" altLang="en-US"/>
          </a:p>
        </p:txBody>
      </p:sp>
    </p:spTree>
    <p:extLst>
      <p:ext uri="{BB962C8B-B14F-4D97-AF65-F5344CB8AC3E}">
        <p14:creationId xmlns:p14="http://schemas.microsoft.com/office/powerpoint/2010/main" val="981379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B98479F2-7895-E54B-A0C8-05B97B98E368}" type="slidenum">
              <a:rPr kumimoji="1" lang="zh-CN" altLang="en-US" smtClean="0"/>
              <a:t>9</a:t>
            </a:fld>
            <a:endParaRPr kumimoji="1" lang="zh-CN" altLang="en-US"/>
          </a:p>
        </p:txBody>
      </p:sp>
    </p:spTree>
    <p:extLst>
      <p:ext uri="{BB962C8B-B14F-4D97-AF65-F5344CB8AC3E}">
        <p14:creationId xmlns:p14="http://schemas.microsoft.com/office/powerpoint/2010/main" val="3574824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B98479F2-7895-E54B-A0C8-05B97B98E368}" type="slidenum">
              <a:rPr kumimoji="1" lang="zh-CN" altLang="en-US" smtClean="0"/>
              <a:t>10</a:t>
            </a:fld>
            <a:endParaRPr kumimoji="1" lang="zh-CN" altLang="en-US"/>
          </a:p>
        </p:txBody>
      </p:sp>
    </p:spTree>
    <p:extLst>
      <p:ext uri="{BB962C8B-B14F-4D97-AF65-F5344CB8AC3E}">
        <p14:creationId xmlns:p14="http://schemas.microsoft.com/office/powerpoint/2010/main" val="3797072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B98479F2-7895-E54B-A0C8-05B97B98E368}" type="slidenum">
              <a:rPr kumimoji="1" lang="zh-CN" altLang="en-US" smtClean="0"/>
              <a:t>14</a:t>
            </a:fld>
            <a:endParaRPr kumimoji="1" lang="zh-CN" altLang="en-US"/>
          </a:p>
        </p:txBody>
      </p:sp>
    </p:spTree>
    <p:extLst>
      <p:ext uri="{BB962C8B-B14F-4D97-AF65-F5344CB8AC3E}">
        <p14:creationId xmlns:p14="http://schemas.microsoft.com/office/powerpoint/2010/main" val="3114429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8994D-CBA8-309E-767D-F2BBCE88523F}"/>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E0550C07-DD52-1649-A7E2-556FBB47F2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1CCF9488-B2B7-B112-CE14-4A9C304724E7}"/>
              </a:ext>
            </a:extLst>
          </p:cNvPr>
          <p:cNvSpPr>
            <a:spLocks noGrp="1"/>
          </p:cNvSpPr>
          <p:nvPr>
            <p:ph type="dt" sz="half" idx="10"/>
          </p:nvPr>
        </p:nvSpPr>
        <p:spPr/>
        <p:txBody>
          <a:bodyPr/>
          <a:lstStyle/>
          <a:p>
            <a:fld id="{746D05B0-D1D0-4F08-8C11-F49B50451372}" type="datetime1">
              <a:rPr kumimoji="1" lang="zh-CN" altLang="en-US" smtClean="0"/>
              <a:t>2026/3/2</a:t>
            </a:fld>
            <a:endParaRPr kumimoji="1" lang="zh-CN" altLang="en-US"/>
          </a:p>
        </p:txBody>
      </p:sp>
      <p:sp>
        <p:nvSpPr>
          <p:cNvPr id="5" name="页脚占位符 4">
            <a:extLst>
              <a:ext uri="{FF2B5EF4-FFF2-40B4-BE49-F238E27FC236}">
                <a16:creationId xmlns:a16="http://schemas.microsoft.com/office/drawing/2014/main" id="{297A99F4-8694-BA9D-354B-4963C9676F01}"/>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3076C6EB-5AA8-C93E-6D3E-577CE21DCBB1}"/>
              </a:ext>
            </a:extLst>
          </p:cNvPr>
          <p:cNvSpPr>
            <a:spLocks noGrp="1"/>
          </p:cNvSpPr>
          <p:nvPr>
            <p:ph type="sldNum" sz="quarter" idx="12"/>
          </p:nvPr>
        </p:nvSpPr>
        <p:spPr/>
        <p:txBody>
          <a:bodyPr/>
          <a:lstStyle/>
          <a:p>
            <a:fld id="{91352FDD-F54A-104E-89EA-FFAF39478DA7}" type="slidenum">
              <a:rPr kumimoji="1" lang="zh-CN" altLang="en-US" smtClean="0"/>
              <a:t>‹#›</a:t>
            </a:fld>
            <a:endParaRPr kumimoji="1" lang="zh-CN" altLang="en-US"/>
          </a:p>
        </p:txBody>
      </p:sp>
    </p:spTree>
    <p:extLst>
      <p:ext uri="{BB962C8B-B14F-4D97-AF65-F5344CB8AC3E}">
        <p14:creationId xmlns:p14="http://schemas.microsoft.com/office/powerpoint/2010/main" val="3990672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BDB845-496E-D16B-02BE-BCC34BD14E49}"/>
              </a:ext>
            </a:extLst>
          </p:cNvPr>
          <p:cNvSpPr>
            <a:spLocks noGrp="1"/>
          </p:cNvSpPr>
          <p:nvPr>
            <p:ph type="title"/>
          </p:nvPr>
        </p:nvSpPr>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7EA059B9-737A-2380-08B0-C2CC4237FD39}"/>
              </a:ext>
            </a:extLst>
          </p:cNvPr>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1AF7D0FA-0E3F-D0B0-03A0-25388E7EFCC6}"/>
              </a:ext>
            </a:extLst>
          </p:cNvPr>
          <p:cNvSpPr>
            <a:spLocks noGrp="1"/>
          </p:cNvSpPr>
          <p:nvPr>
            <p:ph type="dt" sz="half" idx="10"/>
          </p:nvPr>
        </p:nvSpPr>
        <p:spPr/>
        <p:txBody>
          <a:bodyPr/>
          <a:lstStyle/>
          <a:p>
            <a:fld id="{B5991A78-A03D-4C0E-8567-25060150DA7B}" type="datetime1">
              <a:rPr kumimoji="1" lang="zh-CN" altLang="en-US" smtClean="0"/>
              <a:t>2026/3/2</a:t>
            </a:fld>
            <a:endParaRPr kumimoji="1" lang="zh-CN" altLang="en-US"/>
          </a:p>
        </p:txBody>
      </p:sp>
      <p:sp>
        <p:nvSpPr>
          <p:cNvPr id="5" name="页脚占位符 4">
            <a:extLst>
              <a:ext uri="{FF2B5EF4-FFF2-40B4-BE49-F238E27FC236}">
                <a16:creationId xmlns:a16="http://schemas.microsoft.com/office/drawing/2014/main" id="{E6D0D6F3-7A32-88E1-3D7B-A2A750306459}"/>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5C144C15-B950-2E76-5240-6FC9916EC244}"/>
              </a:ext>
            </a:extLst>
          </p:cNvPr>
          <p:cNvSpPr>
            <a:spLocks noGrp="1"/>
          </p:cNvSpPr>
          <p:nvPr>
            <p:ph type="sldNum" sz="quarter" idx="12"/>
          </p:nvPr>
        </p:nvSpPr>
        <p:spPr/>
        <p:txBody>
          <a:bodyPr/>
          <a:lstStyle/>
          <a:p>
            <a:fld id="{91352FDD-F54A-104E-89EA-FFAF39478DA7}" type="slidenum">
              <a:rPr kumimoji="1" lang="zh-CN" altLang="en-US" smtClean="0"/>
              <a:t>‹#›</a:t>
            </a:fld>
            <a:endParaRPr kumimoji="1" lang="zh-CN" altLang="en-US"/>
          </a:p>
        </p:txBody>
      </p:sp>
    </p:spTree>
    <p:extLst>
      <p:ext uri="{BB962C8B-B14F-4D97-AF65-F5344CB8AC3E}">
        <p14:creationId xmlns:p14="http://schemas.microsoft.com/office/powerpoint/2010/main" val="966052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02BF0A6-F66E-3DF3-9F1E-6A1B7893D1BC}"/>
              </a:ext>
            </a:extLst>
          </p:cNvPr>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9A5E352F-DC88-E81B-E182-45AFEB981E7C}"/>
              </a:ext>
            </a:extLst>
          </p:cNvPr>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6D16C3B4-E947-E0C1-C986-21C7421C3CD2}"/>
              </a:ext>
            </a:extLst>
          </p:cNvPr>
          <p:cNvSpPr>
            <a:spLocks noGrp="1"/>
          </p:cNvSpPr>
          <p:nvPr>
            <p:ph type="dt" sz="half" idx="10"/>
          </p:nvPr>
        </p:nvSpPr>
        <p:spPr/>
        <p:txBody>
          <a:bodyPr/>
          <a:lstStyle/>
          <a:p>
            <a:fld id="{A6103D72-6D24-47B8-A3DC-2BA7AE79D17B}" type="datetime1">
              <a:rPr kumimoji="1" lang="zh-CN" altLang="en-US" smtClean="0"/>
              <a:t>2026/3/2</a:t>
            </a:fld>
            <a:endParaRPr kumimoji="1" lang="zh-CN" altLang="en-US"/>
          </a:p>
        </p:txBody>
      </p:sp>
      <p:sp>
        <p:nvSpPr>
          <p:cNvPr id="5" name="页脚占位符 4">
            <a:extLst>
              <a:ext uri="{FF2B5EF4-FFF2-40B4-BE49-F238E27FC236}">
                <a16:creationId xmlns:a16="http://schemas.microsoft.com/office/drawing/2014/main" id="{916362A7-A0F0-AB52-87CD-5A36BC178DB6}"/>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70A9A81E-4160-89F1-B39A-3DB4AD931FF6}"/>
              </a:ext>
            </a:extLst>
          </p:cNvPr>
          <p:cNvSpPr>
            <a:spLocks noGrp="1"/>
          </p:cNvSpPr>
          <p:nvPr>
            <p:ph type="sldNum" sz="quarter" idx="12"/>
          </p:nvPr>
        </p:nvSpPr>
        <p:spPr/>
        <p:txBody>
          <a:bodyPr/>
          <a:lstStyle/>
          <a:p>
            <a:fld id="{91352FDD-F54A-104E-89EA-FFAF39478DA7}" type="slidenum">
              <a:rPr kumimoji="1" lang="zh-CN" altLang="en-US" smtClean="0"/>
              <a:t>‹#›</a:t>
            </a:fld>
            <a:endParaRPr kumimoji="1" lang="zh-CN" altLang="en-US"/>
          </a:p>
        </p:txBody>
      </p:sp>
    </p:spTree>
    <p:extLst>
      <p:ext uri="{BB962C8B-B14F-4D97-AF65-F5344CB8AC3E}">
        <p14:creationId xmlns:p14="http://schemas.microsoft.com/office/powerpoint/2010/main" val="3801690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E38F2C-1F86-9C9D-6F15-381602DC317E}"/>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7F3D2EC7-BCFB-4E74-3785-F1623B021F5E}"/>
              </a:ext>
            </a:extLst>
          </p:cNvPr>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217794DA-D899-4FFF-D35B-729F0C2AF0AA}"/>
              </a:ext>
            </a:extLst>
          </p:cNvPr>
          <p:cNvSpPr>
            <a:spLocks noGrp="1"/>
          </p:cNvSpPr>
          <p:nvPr>
            <p:ph type="dt" sz="half" idx="10"/>
          </p:nvPr>
        </p:nvSpPr>
        <p:spPr/>
        <p:txBody>
          <a:bodyPr/>
          <a:lstStyle/>
          <a:p>
            <a:fld id="{7DE279FF-8721-4072-972A-5A83BA7357AE}" type="datetime1">
              <a:rPr kumimoji="1" lang="zh-CN" altLang="en-US" smtClean="0"/>
              <a:t>2026/3/2</a:t>
            </a:fld>
            <a:endParaRPr kumimoji="1" lang="zh-CN" altLang="en-US"/>
          </a:p>
        </p:txBody>
      </p:sp>
      <p:sp>
        <p:nvSpPr>
          <p:cNvPr id="5" name="页脚占位符 4">
            <a:extLst>
              <a:ext uri="{FF2B5EF4-FFF2-40B4-BE49-F238E27FC236}">
                <a16:creationId xmlns:a16="http://schemas.microsoft.com/office/drawing/2014/main" id="{C4E43314-5119-3E65-4824-B37F50BE8C8F}"/>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AE7502C3-954D-1ED3-753F-2B6CC58C4D2C}"/>
              </a:ext>
            </a:extLst>
          </p:cNvPr>
          <p:cNvSpPr>
            <a:spLocks noGrp="1"/>
          </p:cNvSpPr>
          <p:nvPr>
            <p:ph type="sldNum" sz="quarter" idx="12"/>
          </p:nvPr>
        </p:nvSpPr>
        <p:spPr/>
        <p:txBody>
          <a:bodyPr/>
          <a:lstStyle/>
          <a:p>
            <a:fld id="{91352FDD-F54A-104E-89EA-FFAF39478DA7}" type="slidenum">
              <a:rPr kumimoji="1" lang="zh-CN" altLang="en-US" smtClean="0"/>
              <a:t>‹#›</a:t>
            </a:fld>
            <a:endParaRPr kumimoji="1" lang="zh-CN" altLang="en-US"/>
          </a:p>
        </p:txBody>
      </p:sp>
    </p:spTree>
    <p:extLst>
      <p:ext uri="{BB962C8B-B14F-4D97-AF65-F5344CB8AC3E}">
        <p14:creationId xmlns:p14="http://schemas.microsoft.com/office/powerpoint/2010/main" val="3476869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B7EAD9-B0A9-260F-0379-0ED42062CBF1}"/>
              </a:ext>
            </a:extLst>
          </p:cNvPr>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9732E563-1A7E-2523-0378-F62268EA033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34C602F8-B34A-CB26-3EE7-3DADAAF9901F}"/>
              </a:ext>
            </a:extLst>
          </p:cNvPr>
          <p:cNvSpPr>
            <a:spLocks noGrp="1"/>
          </p:cNvSpPr>
          <p:nvPr>
            <p:ph type="dt" sz="half" idx="10"/>
          </p:nvPr>
        </p:nvSpPr>
        <p:spPr/>
        <p:txBody>
          <a:bodyPr/>
          <a:lstStyle/>
          <a:p>
            <a:fld id="{FD1CC59E-23C5-466D-B8CB-F38AE45A8FAB}" type="datetime1">
              <a:rPr kumimoji="1" lang="zh-CN" altLang="en-US" smtClean="0"/>
              <a:t>2026/3/2</a:t>
            </a:fld>
            <a:endParaRPr kumimoji="1" lang="zh-CN" altLang="en-US"/>
          </a:p>
        </p:txBody>
      </p:sp>
      <p:sp>
        <p:nvSpPr>
          <p:cNvPr id="5" name="页脚占位符 4">
            <a:extLst>
              <a:ext uri="{FF2B5EF4-FFF2-40B4-BE49-F238E27FC236}">
                <a16:creationId xmlns:a16="http://schemas.microsoft.com/office/drawing/2014/main" id="{A821E113-ABFF-36AE-AE58-45628632F743}"/>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FEAB432E-A0C3-9E7A-8196-CB85499C41A5}"/>
              </a:ext>
            </a:extLst>
          </p:cNvPr>
          <p:cNvSpPr>
            <a:spLocks noGrp="1"/>
          </p:cNvSpPr>
          <p:nvPr>
            <p:ph type="sldNum" sz="quarter" idx="12"/>
          </p:nvPr>
        </p:nvSpPr>
        <p:spPr/>
        <p:txBody>
          <a:bodyPr/>
          <a:lstStyle/>
          <a:p>
            <a:fld id="{91352FDD-F54A-104E-89EA-FFAF39478DA7}" type="slidenum">
              <a:rPr kumimoji="1" lang="zh-CN" altLang="en-US" smtClean="0"/>
              <a:t>‹#›</a:t>
            </a:fld>
            <a:endParaRPr kumimoji="1" lang="zh-CN" altLang="en-US"/>
          </a:p>
        </p:txBody>
      </p:sp>
    </p:spTree>
    <p:extLst>
      <p:ext uri="{BB962C8B-B14F-4D97-AF65-F5344CB8AC3E}">
        <p14:creationId xmlns:p14="http://schemas.microsoft.com/office/powerpoint/2010/main" val="1688444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28D2FE-4DBD-B4A0-3CC2-135628E1AD6E}"/>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CBC1532C-129A-8237-B0B0-485745364703}"/>
              </a:ext>
            </a:extLst>
          </p:cNvPr>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0483F570-8F15-7F3E-AE1D-7632ED6E009A}"/>
              </a:ext>
            </a:extLst>
          </p:cNvPr>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0DEF514E-0514-7205-20C9-F8690BD24D78}"/>
              </a:ext>
            </a:extLst>
          </p:cNvPr>
          <p:cNvSpPr>
            <a:spLocks noGrp="1"/>
          </p:cNvSpPr>
          <p:nvPr>
            <p:ph type="dt" sz="half" idx="10"/>
          </p:nvPr>
        </p:nvSpPr>
        <p:spPr/>
        <p:txBody>
          <a:bodyPr/>
          <a:lstStyle/>
          <a:p>
            <a:fld id="{265C0F79-9D27-4068-93A5-FB75D507CF98}" type="datetime1">
              <a:rPr kumimoji="1" lang="zh-CN" altLang="en-US" smtClean="0"/>
              <a:t>2026/3/2</a:t>
            </a:fld>
            <a:endParaRPr kumimoji="1" lang="zh-CN" altLang="en-US"/>
          </a:p>
        </p:txBody>
      </p:sp>
      <p:sp>
        <p:nvSpPr>
          <p:cNvPr id="6" name="页脚占位符 5">
            <a:extLst>
              <a:ext uri="{FF2B5EF4-FFF2-40B4-BE49-F238E27FC236}">
                <a16:creationId xmlns:a16="http://schemas.microsoft.com/office/drawing/2014/main" id="{47E4B575-0C79-C63F-ADD7-00AB54C1592C}"/>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A09E1D5B-86E3-5783-2577-57E8CF411277}"/>
              </a:ext>
            </a:extLst>
          </p:cNvPr>
          <p:cNvSpPr>
            <a:spLocks noGrp="1"/>
          </p:cNvSpPr>
          <p:nvPr>
            <p:ph type="sldNum" sz="quarter" idx="12"/>
          </p:nvPr>
        </p:nvSpPr>
        <p:spPr/>
        <p:txBody>
          <a:bodyPr/>
          <a:lstStyle/>
          <a:p>
            <a:fld id="{91352FDD-F54A-104E-89EA-FFAF39478DA7}" type="slidenum">
              <a:rPr kumimoji="1" lang="zh-CN" altLang="en-US" smtClean="0"/>
              <a:t>‹#›</a:t>
            </a:fld>
            <a:endParaRPr kumimoji="1" lang="zh-CN" altLang="en-US"/>
          </a:p>
        </p:txBody>
      </p:sp>
    </p:spTree>
    <p:extLst>
      <p:ext uri="{BB962C8B-B14F-4D97-AF65-F5344CB8AC3E}">
        <p14:creationId xmlns:p14="http://schemas.microsoft.com/office/powerpoint/2010/main" val="1488205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4CDEE9-E53D-D9AD-8455-0A52DC9BB7F6}"/>
              </a:ext>
            </a:extLst>
          </p:cNvPr>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F5660094-3E43-A5F2-0DB8-C2E64A46DA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6F63C718-F3AF-A403-0A27-41626D79DAE0}"/>
              </a:ext>
            </a:extLst>
          </p:cNvPr>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5A17E87A-E80F-F66D-400B-E0E31F6901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3A74AAAF-FC6C-3BB2-8FE0-7DD17A00AB53}"/>
              </a:ext>
            </a:extLst>
          </p:cNvPr>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CDAA1151-03B4-4AA1-44B1-DB1C9D232A7B}"/>
              </a:ext>
            </a:extLst>
          </p:cNvPr>
          <p:cNvSpPr>
            <a:spLocks noGrp="1"/>
          </p:cNvSpPr>
          <p:nvPr>
            <p:ph type="dt" sz="half" idx="10"/>
          </p:nvPr>
        </p:nvSpPr>
        <p:spPr/>
        <p:txBody>
          <a:bodyPr/>
          <a:lstStyle/>
          <a:p>
            <a:fld id="{2A29A373-0D10-4EE9-A11C-80C7B756151E}" type="datetime1">
              <a:rPr kumimoji="1" lang="zh-CN" altLang="en-US" smtClean="0"/>
              <a:t>2026/3/2</a:t>
            </a:fld>
            <a:endParaRPr kumimoji="1" lang="zh-CN" altLang="en-US"/>
          </a:p>
        </p:txBody>
      </p:sp>
      <p:sp>
        <p:nvSpPr>
          <p:cNvPr id="8" name="页脚占位符 7">
            <a:extLst>
              <a:ext uri="{FF2B5EF4-FFF2-40B4-BE49-F238E27FC236}">
                <a16:creationId xmlns:a16="http://schemas.microsoft.com/office/drawing/2014/main" id="{44F5E1BC-1E65-E3C5-F220-34B9ABD872A8}"/>
              </a:ext>
            </a:extLst>
          </p:cNvPr>
          <p:cNvSpPr>
            <a:spLocks noGrp="1"/>
          </p:cNvSpPr>
          <p:nvPr>
            <p:ph type="ftr" sz="quarter" idx="11"/>
          </p:nvPr>
        </p:nvSpPr>
        <p:spPr/>
        <p:txBody>
          <a:bodyPr/>
          <a:lstStyle/>
          <a:p>
            <a:endParaRPr kumimoji="1" lang="zh-CN" altLang="en-US"/>
          </a:p>
        </p:txBody>
      </p:sp>
      <p:sp>
        <p:nvSpPr>
          <p:cNvPr id="9" name="灯片编号占位符 8">
            <a:extLst>
              <a:ext uri="{FF2B5EF4-FFF2-40B4-BE49-F238E27FC236}">
                <a16:creationId xmlns:a16="http://schemas.microsoft.com/office/drawing/2014/main" id="{881A0696-AAF7-81D4-89A3-6A590921D556}"/>
              </a:ext>
            </a:extLst>
          </p:cNvPr>
          <p:cNvSpPr>
            <a:spLocks noGrp="1"/>
          </p:cNvSpPr>
          <p:nvPr>
            <p:ph type="sldNum" sz="quarter" idx="12"/>
          </p:nvPr>
        </p:nvSpPr>
        <p:spPr/>
        <p:txBody>
          <a:bodyPr/>
          <a:lstStyle/>
          <a:p>
            <a:fld id="{91352FDD-F54A-104E-89EA-FFAF39478DA7}" type="slidenum">
              <a:rPr kumimoji="1" lang="zh-CN" altLang="en-US" smtClean="0"/>
              <a:t>‹#›</a:t>
            </a:fld>
            <a:endParaRPr kumimoji="1" lang="zh-CN" altLang="en-US"/>
          </a:p>
        </p:txBody>
      </p:sp>
    </p:spTree>
    <p:extLst>
      <p:ext uri="{BB962C8B-B14F-4D97-AF65-F5344CB8AC3E}">
        <p14:creationId xmlns:p14="http://schemas.microsoft.com/office/powerpoint/2010/main" val="224607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B4E545-CC49-6DD8-3818-0FE8176FB844}"/>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95FD4E37-357A-7CC7-11AE-9C1197AA7D85}"/>
              </a:ext>
            </a:extLst>
          </p:cNvPr>
          <p:cNvSpPr>
            <a:spLocks noGrp="1"/>
          </p:cNvSpPr>
          <p:nvPr>
            <p:ph type="dt" sz="half" idx="10"/>
          </p:nvPr>
        </p:nvSpPr>
        <p:spPr/>
        <p:txBody>
          <a:bodyPr/>
          <a:lstStyle/>
          <a:p>
            <a:fld id="{E324753C-273F-4770-8576-708D5F38B783}" type="datetime1">
              <a:rPr kumimoji="1" lang="zh-CN" altLang="en-US" smtClean="0"/>
              <a:t>2026/3/2</a:t>
            </a:fld>
            <a:endParaRPr kumimoji="1" lang="zh-CN" altLang="en-US"/>
          </a:p>
        </p:txBody>
      </p:sp>
      <p:sp>
        <p:nvSpPr>
          <p:cNvPr id="4" name="页脚占位符 3">
            <a:extLst>
              <a:ext uri="{FF2B5EF4-FFF2-40B4-BE49-F238E27FC236}">
                <a16:creationId xmlns:a16="http://schemas.microsoft.com/office/drawing/2014/main" id="{3BF670BE-D8A5-4D82-0212-1D6595238E48}"/>
              </a:ext>
            </a:extLst>
          </p:cNvPr>
          <p:cNvSpPr>
            <a:spLocks noGrp="1"/>
          </p:cNvSpPr>
          <p:nvPr>
            <p:ph type="ftr" sz="quarter" idx="11"/>
          </p:nvPr>
        </p:nvSpPr>
        <p:spPr/>
        <p:txBody>
          <a:bodyPr/>
          <a:lstStyle/>
          <a:p>
            <a:endParaRPr kumimoji="1" lang="zh-CN" altLang="en-US"/>
          </a:p>
        </p:txBody>
      </p:sp>
      <p:sp>
        <p:nvSpPr>
          <p:cNvPr id="5" name="灯片编号占位符 4">
            <a:extLst>
              <a:ext uri="{FF2B5EF4-FFF2-40B4-BE49-F238E27FC236}">
                <a16:creationId xmlns:a16="http://schemas.microsoft.com/office/drawing/2014/main" id="{A43E07D6-D45E-9852-8C6C-6846301FB760}"/>
              </a:ext>
            </a:extLst>
          </p:cNvPr>
          <p:cNvSpPr>
            <a:spLocks noGrp="1"/>
          </p:cNvSpPr>
          <p:nvPr>
            <p:ph type="sldNum" sz="quarter" idx="12"/>
          </p:nvPr>
        </p:nvSpPr>
        <p:spPr/>
        <p:txBody>
          <a:bodyPr/>
          <a:lstStyle/>
          <a:p>
            <a:fld id="{91352FDD-F54A-104E-89EA-FFAF39478DA7}" type="slidenum">
              <a:rPr kumimoji="1" lang="zh-CN" altLang="en-US" smtClean="0"/>
              <a:t>‹#›</a:t>
            </a:fld>
            <a:endParaRPr kumimoji="1" lang="zh-CN" altLang="en-US"/>
          </a:p>
        </p:txBody>
      </p:sp>
    </p:spTree>
    <p:extLst>
      <p:ext uri="{BB962C8B-B14F-4D97-AF65-F5344CB8AC3E}">
        <p14:creationId xmlns:p14="http://schemas.microsoft.com/office/powerpoint/2010/main" val="3119609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83EBEC6-0CD8-4B52-55C2-0E5D8DDE8EFB}"/>
              </a:ext>
            </a:extLst>
          </p:cNvPr>
          <p:cNvSpPr>
            <a:spLocks noGrp="1"/>
          </p:cNvSpPr>
          <p:nvPr>
            <p:ph type="dt" sz="half" idx="10"/>
          </p:nvPr>
        </p:nvSpPr>
        <p:spPr/>
        <p:txBody>
          <a:bodyPr/>
          <a:lstStyle/>
          <a:p>
            <a:fld id="{9B6A46E8-604D-4B2D-979E-720B001B7EE8}" type="datetime1">
              <a:rPr kumimoji="1" lang="zh-CN" altLang="en-US" smtClean="0"/>
              <a:t>2026/3/2</a:t>
            </a:fld>
            <a:endParaRPr kumimoji="1" lang="zh-CN" altLang="en-US"/>
          </a:p>
        </p:txBody>
      </p:sp>
      <p:sp>
        <p:nvSpPr>
          <p:cNvPr id="3" name="页脚占位符 2">
            <a:extLst>
              <a:ext uri="{FF2B5EF4-FFF2-40B4-BE49-F238E27FC236}">
                <a16:creationId xmlns:a16="http://schemas.microsoft.com/office/drawing/2014/main" id="{48CF0ED7-5026-5B8C-C9DF-2846B0569650}"/>
              </a:ext>
            </a:extLst>
          </p:cNvPr>
          <p:cNvSpPr>
            <a:spLocks noGrp="1"/>
          </p:cNvSpPr>
          <p:nvPr>
            <p:ph type="ftr" sz="quarter" idx="11"/>
          </p:nvPr>
        </p:nvSpPr>
        <p:spPr/>
        <p:txBody>
          <a:bodyPr/>
          <a:lstStyle/>
          <a:p>
            <a:endParaRPr kumimoji="1" lang="zh-CN" altLang="en-US"/>
          </a:p>
        </p:txBody>
      </p:sp>
      <p:sp>
        <p:nvSpPr>
          <p:cNvPr id="4" name="灯片编号占位符 3">
            <a:extLst>
              <a:ext uri="{FF2B5EF4-FFF2-40B4-BE49-F238E27FC236}">
                <a16:creationId xmlns:a16="http://schemas.microsoft.com/office/drawing/2014/main" id="{76CB7FE0-44EE-FBE4-A79C-E6FBE76CF10E}"/>
              </a:ext>
            </a:extLst>
          </p:cNvPr>
          <p:cNvSpPr>
            <a:spLocks noGrp="1"/>
          </p:cNvSpPr>
          <p:nvPr>
            <p:ph type="sldNum" sz="quarter" idx="12"/>
          </p:nvPr>
        </p:nvSpPr>
        <p:spPr/>
        <p:txBody>
          <a:bodyPr/>
          <a:lstStyle/>
          <a:p>
            <a:fld id="{91352FDD-F54A-104E-89EA-FFAF39478DA7}" type="slidenum">
              <a:rPr kumimoji="1" lang="zh-CN" altLang="en-US" smtClean="0"/>
              <a:t>‹#›</a:t>
            </a:fld>
            <a:endParaRPr kumimoji="1" lang="zh-CN" altLang="en-US"/>
          </a:p>
        </p:txBody>
      </p:sp>
    </p:spTree>
    <p:extLst>
      <p:ext uri="{BB962C8B-B14F-4D97-AF65-F5344CB8AC3E}">
        <p14:creationId xmlns:p14="http://schemas.microsoft.com/office/powerpoint/2010/main" val="14927283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FA29EA-4A11-8A11-FE8F-43621D9553E0}"/>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5138B596-50E1-527A-E693-12FD06448B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8CFBDCE3-D5D3-6551-64A1-CE149656E3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9C285197-0EDE-4F94-C49F-8F777FD424B8}"/>
              </a:ext>
            </a:extLst>
          </p:cNvPr>
          <p:cNvSpPr>
            <a:spLocks noGrp="1"/>
          </p:cNvSpPr>
          <p:nvPr>
            <p:ph type="dt" sz="half" idx="10"/>
          </p:nvPr>
        </p:nvSpPr>
        <p:spPr/>
        <p:txBody>
          <a:bodyPr/>
          <a:lstStyle/>
          <a:p>
            <a:fld id="{0337EE51-C254-4BB6-811F-4BA9446446B3}" type="datetime1">
              <a:rPr kumimoji="1" lang="zh-CN" altLang="en-US" smtClean="0"/>
              <a:t>2026/3/2</a:t>
            </a:fld>
            <a:endParaRPr kumimoji="1" lang="zh-CN" altLang="en-US"/>
          </a:p>
        </p:txBody>
      </p:sp>
      <p:sp>
        <p:nvSpPr>
          <p:cNvPr id="6" name="页脚占位符 5">
            <a:extLst>
              <a:ext uri="{FF2B5EF4-FFF2-40B4-BE49-F238E27FC236}">
                <a16:creationId xmlns:a16="http://schemas.microsoft.com/office/drawing/2014/main" id="{9DD94801-AFC8-183E-8E17-F9F8A7DDF01A}"/>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09075BC9-623A-F3D8-1B25-DB4722891728}"/>
              </a:ext>
            </a:extLst>
          </p:cNvPr>
          <p:cNvSpPr>
            <a:spLocks noGrp="1"/>
          </p:cNvSpPr>
          <p:nvPr>
            <p:ph type="sldNum" sz="quarter" idx="12"/>
          </p:nvPr>
        </p:nvSpPr>
        <p:spPr/>
        <p:txBody>
          <a:bodyPr/>
          <a:lstStyle/>
          <a:p>
            <a:fld id="{91352FDD-F54A-104E-89EA-FFAF39478DA7}" type="slidenum">
              <a:rPr kumimoji="1" lang="zh-CN" altLang="en-US" smtClean="0"/>
              <a:t>‹#›</a:t>
            </a:fld>
            <a:endParaRPr kumimoji="1" lang="zh-CN" altLang="en-US"/>
          </a:p>
        </p:txBody>
      </p:sp>
    </p:spTree>
    <p:extLst>
      <p:ext uri="{BB962C8B-B14F-4D97-AF65-F5344CB8AC3E}">
        <p14:creationId xmlns:p14="http://schemas.microsoft.com/office/powerpoint/2010/main" val="4126086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60302E-119B-1C22-3C7F-BD3CEF3BA2BB}"/>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F5D44C1C-FA2D-6BDF-1892-CA5FDD527F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77ACDC03-27A6-270B-ECAF-23E0C8CA43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9699194C-FEDA-EBD8-3812-36FE2071B760}"/>
              </a:ext>
            </a:extLst>
          </p:cNvPr>
          <p:cNvSpPr>
            <a:spLocks noGrp="1"/>
          </p:cNvSpPr>
          <p:nvPr>
            <p:ph type="dt" sz="half" idx="10"/>
          </p:nvPr>
        </p:nvSpPr>
        <p:spPr/>
        <p:txBody>
          <a:bodyPr/>
          <a:lstStyle/>
          <a:p>
            <a:fld id="{A2F5F94A-4823-4752-BEAE-47DE091F84C3}" type="datetime1">
              <a:rPr kumimoji="1" lang="zh-CN" altLang="en-US" smtClean="0"/>
              <a:t>2026/3/2</a:t>
            </a:fld>
            <a:endParaRPr kumimoji="1" lang="zh-CN" altLang="en-US"/>
          </a:p>
        </p:txBody>
      </p:sp>
      <p:sp>
        <p:nvSpPr>
          <p:cNvPr id="6" name="页脚占位符 5">
            <a:extLst>
              <a:ext uri="{FF2B5EF4-FFF2-40B4-BE49-F238E27FC236}">
                <a16:creationId xmlns:a16="http://schemas.microsoft.com/office/drawing/2014/main" id="{B5867779-266D-E447-06DB-F35EB970FD8C}"/>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8E4465D2-1309-5309-755E-6102E612DD46}"/>
              </a:ext>
            </a:extLst>
          </p:cNvPr>
          <p:cNvSpPr>
            <a:spLocks noGrp="1"/>
          </p:cNvSpPr>
          <p:nvPr>
            <p:ph type="sldNum" sz="quarter" idx="12"/>
          </p:nvPr>
        </p:nvSpPr>
        <p:spPr/>
        <p:txBody>
          <a:bodyPr/>
          <a:lstStyle/>
          <a:p>
            <a:fld id="{91352FDD-F54A-104E-89EA-FFAF39478DA7}" type="slidenum">
              <a:rPr kumimoji="1" lang="zh-CN" altLang="en-US" smtClean="0"/>
              <a:t>‹#›</a:t>
            </a:fld>
            <a:endParaRPr kumimoji="1" lang="zh-CN" altLang="en-US"/>
          </a:p>
        </p:txBody>
      </p:sp>
    </p:spTree>
    <p:extLst>
      <p:ext uri="{BB962C8B-B14F-4D97-AF65-F5344CB8AC3E}">
        <p14:creationId xmlns:p14="http://schemas.microsoft.com/office/powerpoint/2010/main" val="2602005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5D67B48D-5FCB-34C7-0DD3-D156DF4D05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3A99D904-E69D-E165-74FD-85EC11C830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3DBE4498-BB20-C289-5551-95D88469DE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AD8264E-F33E-495D-B26C-78A30E91F498}" type="datetime1">
              <a:rPr kumimoji="1" lang="zh-CN" altLang="en-US" smtClean="0"/>
              <a:t>2026/3/2</a:t>
            </a:fld>
            <a:endParaRPr kumimoji="1" lang="zh-CN" altLang="en-US"/>
          </a:p>
        </p:txBody>
      </p:sp>
      <p:sp>
        <p:nvSpPr>
          <p:cNvPr id="5" name="页脚占位符 4">
            <a:extLst>
              <a:ext uri="{FF2B5EF4-FFF2-40B4-BE49-F238E27FC236}">
                <a16:creationId xmlns:a16="http://schemas.microsoft.com/office/drawing/2014/main" id="{F0C871A8-870C-B6A5-4408-0DB022B87C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zh-CN" altLang="en-US"/>
          </a:p>
        </p:txBody>
      </p:sp>
      <p:sp>
        <p:nvSpPr>
          <p:cNvPr id="6" name="灯片编号占位符 5">
            <a:extLst>
              <a:ext uri="{FF2B5EF4-FFF2-40B4-BE49-F238E27FC236}">
                <a16:creationId xmlns:a16="http://schemas.microsoft.com/office/drawing/2014/main" id="{9CA624B8-442C-4073-68F9-17C4D2BC29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1352FDD-F54A-104E-89EA-FFAF39478DA7}" type="slidenum">
              <a:rPr kumimoji="1" lang="zh-CN" altLang="en-US" smtClean="0"/>
              <a:t>‹#›</a:t>
            </a:fld>
            <a:endParaRPr kumimoji="1" lang="zh-CN" altLang="en-US"/>
          </a:p>
        </p:txBody>
      </p:sp>
    </p:spTree>
    <p:extLst>
      <p:ext uri="{BB962C8B-B14F-4D97-AF65-F5344CB8AC3E}">
        <p14:creationId xmlns:p14="http://schemas.microsoft.com/office/powerpoint/2010/main" val="2504547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emf"/><Relationship Id="rId9"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jpg"/></Relationships>
</file>

<file path=ppt/slides/_rels/slide19.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slideLayout" Target="../slideLayouts/slideLayout7.xml"/><Relationship Id="rId3" Type="http://schemas.openxmlformats.org/officeDocument/2006/relationships/tags" Target="../tags/tag3.xml"/><Relationship Id="rId21" Type="http://schemas.openxmlformats.org/officeDocument/2006/relationships/tags" Target="../tags/tag21.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tags" Target="../tags/tag24.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10" Type="http://schemas.openxmlformats.org/officeDocument/2006/relationships/tags" Target="../tags/tag10.xml"/><Relationship Id="rId19" Type="http://schemas.openxmlformats.org/officeDocument/2006/relationships/tags" Target="../tags/tag19.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57429F-DB56-1E89-B114-0D38AEC8E134}"/>
              </a:ext>
            </a:extLst>
          </p:cNvPr>
          <p:cNvSpPr>
            <a:spLocks noGrp="1"/>
          </p:cNvSpPr>
          <p:nvPr>
            <p:ph type="ctrTitle"/>
          </p:nvPr>
        </p:nvSpPr>
        <p:spPr/>
        <p:txBody>
          <a:bodyPr>
            <a:normAutofit/>
          </a:bodyPr>
          <a:lstStyle/>
          <a:p>
            <a:r>
              <a:rPr kumimoji="1" lang="en-US" altLang="zh-CN" sz="7200" b="1" dirty="0" err="1">
                <a:solidFill>
                  <a:srgbClr val="112EB3"/>
                </a:solidFill>
                <a:latin typeface="Arial" panose="020B0604020202020204" pitchFamily="34" charset="0"/>
                <a:ea typeface="微软雅黑" panose="020B0503020204020204" pitchFamily="34" charset="-122"/>
              </a:rPr>
              <a:t>Tristron</a:t>
            </a:r>
            <a:r>
              <a:rPr kumimoji="1" lang="zh-CN" altLang="en-US" sz="7200" b="1" dirty="0">
                <a:solidFill>
                  <a:srgbClr val="112EB3"/>
                </a:solidFill>
                <a:latin typeface="Arial" panose="020B0604020202020204" pitchFamily="34" charset="0"/>
                <a:ea typeface="微软雅黑" panose="020B0503020204020204" pitchFamily="34" charset="-122"/>
              </a:rPr>
              <a:t>研究进展</a:t>
            </a:r>
          </a:p>
        </p:txBody>
      </p:sp>
      <p:sp>
        <p:nvSpPr>
          <p:cNvPr id="3" name="副标题 2">
            <a:extLst>
              <a:ext uri="{FF2B5EF4-FFF2-40B4-BE49-F238E27FC236}">
                <a16:creationId xmlns:a16="http://schemas.microsoft.com/office/drawing/2014/main" id="{A94C9071-A02A-F8D6-DEC3-5669DBFE665B}"/>
              </a:ext>
            </a:extLst>
          </p:cNvPr>
          <p:cNvSpPr>
            <a:spLocks noGrp="1"/>
          </p:cNvSpPr>
          <p:nvPr>
            <p:ph type="subTitle" idx="1"/>
          </p:nvPr>
        </p:nvSpPr>
        <p:spPr/>
        <p:txBody>
          <a:bodyPr/>
          <a:lstStyle/>
          <a:p>
            <a:endParaRPr kumimoji="1" lang="en-US" altLang="zh-CN" dirty="0">
              <a:latin typeface="Arial" panose="020B0604020202020204" pitchFamily="34" charset="0"/>
              <a:ea typeface="微软雅黑" panose="020B0503020204020204" pitchFamily="34" charset="-122"/>
            </a:endParaRPr>
          </a:p>
          <a:p>
            <a:r>
              <a:rPr kumimoji="1" lang="zh-CN" altLang="en-US">
                <a:latin typeface="Arial" panose="020B0604020202020204" pitchFamily="34" charset="0"/>
                <a:ea typeface="微软雅黑" panose="020B0503020204020204" pitchFamily="34" charset="-122"/>
              </a:rPr>
              <a:t>丁宇樱，周祖圣</a:t>
            </a:r>
            <a:endParaRPr kumimoji="1" lang="en-US" altLang="zh-CN">
              <a:latin typeface="Arial" panose="020B0604020202020204" pitchFamily="34" charset="0"/>
              <a:ea typeface="微软雅黑" panose="020B0503020204020204" pitchFamily="34" charset="-122"/>
            </a:endParaRPr>
          </a:p>
          <a:p>
            <a:r>
              <a:rPr kumimoji="1" lang="en-US" altLang="zh-CN" dirty="0">
                <a:latin typeface="Arial" panose="020B0604020202020204" pitchFamily="34" charset="0"/>
                <a:ea typeface="微软雅黑" panose="020B0503020204020204" pitchFamily="34" charset="-122"/>
              </a:rPr>
              <a:t>CEPC Day (March 2, 2026)</a:t>
            </a:r>
            <a:endParaRPr kumimoji="1" lang="zh-CN" altLang="en-US" dirty="0">
              <a:latin typeface="Arial" panose="020B0604020202020204" pitchFamily="34" charset="0"/>
              <a:ea typeface="微软雅黑" panose="020B0503020204020204" pitchFamily="34" charset="-122"/>
            </a:endParaRPr>
          </a:p>
        </p:txBody>
      </p:sp>
      <p:sp>
        <p:nvSpPr>
          <p:cNvPr id="4" name="灯片编号占位符 3">
            <a:extLst>
              <a:ext uri="{FF2B5EF4-FFF2-40B4-BE49-F238E27FC236}">
                <a16:creationId xmlns:a16="http://schemas.microsoft.com/office/drawing/2014/main" id="{7CFCB5C3-C6CA-4536-8D3F-9D213FCBD6FB}"/>
              </a:ext>
            </a:extLst>
          </p:cNvPr>
          <p:cNvSpPr>
            <a:spLocks noGrp="1"/>
          </p:cNvSpPr>
          <p:nvPr>
            <p:ph type="sldNum" sz="quarter" idx="12"/>
          </p:nvPr>
        </p:nvSpPr>
        <p:spPr/>
        <p:txBody>
          <a:bodyPr/>
          <a:lstStyle/>
          <a:p>
            <a:fld id="{91352FDD-F54A-104E-89EA-FFAF39478DA7}" type="slidenum">
              <a:rPr kumimoji="1" lang="zh-CN" altLang="en-US" smtClean="0"/>
              <a:t>1</a:t>
            </a:fld>
            <a:endParaRPr kumimoji="1" lang="zh-CN" altLang="en-US"/>
          </a:p>
        </p:txBody>
      </p:sp>
    </p:spTree>
    <p:extLst>
      <p:ext uri="{BB962C8B-B14F-4D97-AF65-F5344CB8AC3E}">
        <p14:creationId xmlns:p14="http://schemas.microsoft.com/office/powerpoint/2010/main" val="30574060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表格 15">
            <a:extLst>
              <a:ext uri="{FF2B5EF4-FFF2-40B4-BE49-F238E27FC236}">
                <a16:creationId xmlns:a16="http://schemas.microsoft.com/office/drawing/2014/main" id="{5DCE37F8-F2D8-9D2A-1339-541739064265}"/>
              </a:ext>
            </a:extLst>
          </p:cNvPr>
          <p:cNvGraphicFramePr>
            <a:graphicFrameLocks noGrp="1"/>
          </p:cNvGraphicFramePr>
          <p:nvPr>
            <p:extLst>
              <p:ext uri="{D42A27DB-BD31-4B8C-83A1-F6EECF244321}">
                <p14:modId xmlns:p14="http://schemas.microsoft.com/office/powerpoint/2010/main" val="1330577583"/>
              </p:ext>
            </p:extLst>
          </p:nvPr>
        </p:nvGraphicFramePr>
        <p:xfrm>
          <a:off x="351287" y="879022"/>
          <a:ext cx="11603636" cy="5756382"/>
        </p:xfrm>
        <a:graphic>
          <a:graphicData uri="http://schemas.openxmlformats.org/drawingml/2006/table">
            <a:tbl>
              <a:tblPr firstRow="1" bandRow="1">
                <a:tableStyleId>{5940675A-B579-460E-94D1-54222C63F5DA}</a:tableStyleId>
              </a:tblPr>
              <a:tblGrid>
                <a:gridCol w="2014542">
                  <a:extLst>
                    <a:ext uri="{9D8B030D-6E8A-4147-A177-3AD203B41FA5}">
                      <a16:colId xmlns:a16="http://schemas.microsoft.com/office/drawing/2014/main" val="3236697543"/>
                    </a:ext>
                  </a:extLst>
                </a:gridCol>
                <a:gridCol w="2104571">
                  <a:extLst>
                    <a:ext uri="{9D8B030D-6E8A-4147-A177-3AD203B41FA5}">
                      <a16:colId xmlns:a16="http://schemas.microsoft.com/office/drawing/2014/main" val="1563377766"/>
                    </a:ext>
                  </a:extLst>
                </a:gridCol>
                <a:gridCol w="1760279">
                  <a:extLst>
                    <a:ext uri="{9D8B030D-6E8A-4147-A177-3AD203B41FA5}">
                      <a16:colId xmlns:a16="http://schemas.microsoft.com/office/drawing/2014/main" val="2608747049"/>
                    </a:ext>
                  </a:extLst>
                </a:gridCol>
                <a:gridCol w="1807535">
                  <a:extLst>
                    <a:ext uri="{9D8B030D-6E8A-4147-A177-3AD203B41FA5}">
                      <a16:colId xmlns:a16="http://schemas.microsoft.com/office/drawing/2014/main" val="3149264101"/>
                    </a:ext>
                  </a:extLst>
                </a:gridCol>
                <a:gridCol w="1924829">
                  <a:extLst>
                    <a:ext uri="{9D8B030D-6E8A-4147-A177-3AD203B41FA5}">
                      <a16:colId xmlns:a16="http://schemas.microsoft.com/office/drawing/2014/main" val="875759237"/>
                    </a:ext>
                  </a:extLst>
                </a:gridCol>
                <a:gridCol w="1991880">
                  <a:extLst>
                    <a:ext uri="{9D8B030D-6E8A-4147-A177-3AD203B41FA5}">
                      <a16:colId xmlns:a16="http://schemas.microsoft.com/office/drawing/2014/main" val="3453428907"/>
                    </a:ext>
                  </a:extLst>
                </a:gridCol>
              </a:tblGrid>
              <a:tr h="4561098">
                <a:tc gridSpan="6">
                  <a:txBody>
                    <a:bodyPr/>
                    <a:lstStyle/>
                    <a:p>
                      <a:endParaRPr lang="zh-CN" altLang="en-US" dirty="0">
                        <a:latin typeface="Arial" panose="020B0604020202020204" pitchFamily="34" charset="0"/>
                        <a:ea typeface="微软雅黑" panose="020B0503020204020204" pitchFamily="34" charset="-122"/>
                      </a:endParaRPr>
                    </a:p>
                  </a:txBody>
                  <a:tcPr/>
                </a:tc>
                <a:tc hMerge="1">
                  <a:txBody>
                    <a:bodyPr/>
                    <a:lstStyle/>
                    <a:p>
                      <a:endParaRPr lang="zh-CN" altLang="en-US" dirty="0"/>
                    </a:p>
                  </a:txBody>
                  <a:tcPr/>
                </a:tc>
                <a:tc hMerge="1">
                  <a:txBody>
                    <a:bodyPr/>
                    <a:lstStyle/>
                    <a:p>
                      <a:endParaRPr lang="zh-CN" altLang="en-US" dirty="0"/>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dirty="0"/>
                    </a:p>
                  </a:txBody>
                  <a:tcPr/>
                </a:tc>
                <a:extLst>
                  <a:ext uri="{0D108BD9-81ED-4DB2-BD59-A6C34878D82A}">
                    <a16:rowId xmlns:a16="http://schemas.microsoft.com/office/drawing/2014/main" val="714956565"/>
                  </a:ext>
                </a:extLst>
              </a:tr>
              <a:tr h="580621">
                <a:tc>
                  <a:txBody>
                    <a:bodyPr/>
                    <a:lstStyle/>
                    <a:p>
                      <a:pPr algn="ctr"/>
                      <a:r>
                        <a:rPr lang="en-US" altLang="zh-CN" sz="1200" dirty="0">
                          <a:latin typeface="Arial" panose="020B0604020202020204" pitchFamily="34" charset="0"/>
                          <a:ea typeface="微软雅黑" panose="020B0503020204020204" pitchFamily="34" charset="-122"/>
                        </a:rPr>
                        <a:t>TH2167 HE klystron</a:t>
                      </a:r>
                    </a:p>
                  </a:txBody>
                  <a:tcPr anchor="ctr"/>
                </a:tc>
                <a:tc>
                  <a:txBody>
                    <a:bodyPr/>
                    <a:lstStyle/>
                    <a:p>
                      <a:pPr algn="ctr"/>
                      <a:r>
                        <a:rPr lang="en-US" altLang="zh-CN" sz="1200" dirty="0">
                          <a:latin typeface="Arial" panose="020B0604020202020204" pitchFamily="34" charset="0"/>
                          <a:ea typeface="微软雅黑" panose="020B0503020204020204" pitchFamily="34" charset="-122"/>
                        </a:rPr>
                        <a:t>MB TS Klystron</a:t>
                      </a:r>
                    </a:p>
                    <a:p>
                      <a:pPr algn="ctr"/>
                      <a:r>
                        <a:rPr lang="en-US" altLang="zh-CN" sz="1200" dirty="0">
                          <a:latin typeface="Arial" panose="020B0604020202020204" pitchFamily="34" charset="0"/>
                          <a:ea typeface="微软雅黑" panose="020B0503020204020204" pitchFamily="34" charset="-122"/>
                        </a:rPr>
                        <a:t>(design)</a:t>
                      </a:r>
                      <a:endParaRPr lang="en-GB" altLang="zh-CN" sz="1200" dirty="0">
                        <a:latin typeface="Arial" panose="020B0604020202020204" pitchFamily="34" charset="0"/>
                        <a:ea typeface="微软雅黑" panose="020B0503020204020204" pitchFamily="34" charset="-122"/>
                      </a:endParaRPr>
                    </a:p>
                  </a:txBody>
                  <a:tcPr anchor="ctr"/>
                </a:tc>
                <a:tc>
                  <a:txBody>
                    <a:bodyPr/>
                    <a:lstStyle/>
                    <a:p>
                      <a:pPr algn="ctr"/>
                      <a:r>
                        <a:rPr lang="en-US" altLang="zh-CN" sz="1200" dirty="0">
                          <a:latin typeface="Arial" panose="020B0604020202020204" pitchFamily="34" charset="0"/>
                          <a:ea typeface="微软雅黑" panose="020B0503020204020204" pitchFamily="34" charset="-122"/>
                        </a:rPr>
                        <a:t>IOT</a:t>
                      </a:r>
                    </a:p>
                    <a:p>
                      <a:pPr algn="ctr"/>
                      <a:r>
                        <a:rPr lang="zh-CN" altLang="en-US" sz="1200" dirty="0">
                          <a:latin typeface="Arial" panose="020B0604020202020204" pitchFamily="34" charset="0"/>
                          <a:ea typeface="微软雅黑" panose="020B0503020204020204" pitchFamily="34" charset="-122"/>
                        </a:rPr>
                        <a:t>（</a:t>
                      </a:r>
                      <a:r>
                        <a:rPr lang="en-US" altLang="zh-CN" sz="1200" dirty="0" err="1">
                          <a:latin typeface="Arial" panose="020B0604020202020204" pitchFamily="34" charset="0"/>
                          <a:ea typeface="微软雅黑" panose="020B0503020204020204" pitchFamily="34" charset="-122"/>
                        </a:rPr>
                        <a:t>Stellant</a:t>
                      </a:r>
                      <a:r>
                        <a:rPr lang="zh-CN" altLang="en-US" sz="1200" dirty="0">
                          <a:latin typeface="Arial" panose="020B0604020202020204" pitchFamily="34" charset="0"/>
                          <a:ea typeface="微软雅黑" panose="020B0503020204020204" pitchFamily="34" charset="-122"/>
                        </a:rPr>
                        <a:t> </a:t>
                      </a:r>
                      <a:r>
                        <a:rPr lang="en" altLang="zh-CN" sz="1200" dirty="0">
                          <a:latin typeface="Arial" panose="020B0604020202020204" pitchFamily="34" charset="0"/>
                          <a:ea typeface="微软雅黑" panose="020B0503020204020204" pitchFamily="34" charset="-122"/>
                        </a:rPr>
                        <a:t>L-4444C</a:t>
                      </a:r>
                      <a:r>
                        <a:rPr lang="zh-CN" altLang="en-US" sz="1200" dirty="0">
                          <a:latin typeface="Arial" panose="020B0604020202020204" pitchFamily="34" charset="0"/>
                          <a:ea typeface="微软雅黑" panose="020B0503020204020204" pitchFamily="34" charset="-122"/>
                        </a:rPr>
                        <a:t>）</a:t>
                      </a:r>
                    </a:p>
                  </a:txBody>
                  <a:tcPr anchor="ctr"/>
                </a:tc>
                <a:tc>
                  <a:txBody>
                    <a:bodyPr/>
                    <a:lstStyle/>
                    <a:p>
                      <a:pPr algn="ctr"/>
                      <a:r>
                        <a:rPr lang="en-US" altLang="zh-CN" sz="1200" dirty="0" err="1">
                          <a:latin typeface="Arial" panose="020B0604020202020204" pitchFamily="34" charset="0"/>
                          <a:ea typeface="微软雅黑" panose="020B0503020204020204" pitchFamily="34" charset="-122"/>
                        </a:rPr>
                        <a:t>Tristron</a:t>
                      </a:r>
                      <a:endParaRPr lang="en-US" altLang="zh-CN" sz="1200" dirty="0">
                        <a:latin typeface="Arial" panose="020B0604020202020204" pitchFamily="34" charset="0"/>
                        <a:ea typeface="微软雅黑" panose="020B0503020204020204" pitchFamily="34" charset="-122"/>
                      </a:endParaRPr>
                    </a:p>
                    <a:p>
                      <a:pPr algn="ctr"/>
                      <a:r>
                        <a:rPr lang="zh-CN" altLang="en-US" sz="1200" dirty="0">
                          <a:latin typeface="Arial" panose="020B0604020202020204" pitchFamily="34" charset="0"/>
                          <a:ea typeface="微软雅黑" panose="020B0503020204020204" pitchFamily="34" charset="-122"/>
                        </a:rPr>
                        <a:t>（</a:t>
                      </a:r>
                      <a:r>
                        <a:rPr lang="en-US" altLang="zh-CN" sz="1200" dirty="0">
                          <a:latin typeface="Arial" panose="020B0604020202020204" pitchFamily="34" charset="0"/>
                          <a:ea typeface="微软雅黑" panose="020B0503020204020204" pitchFamily="34" charset="-122"/>
                        </a:rPr>
                        <a:t>IOT</a:t>
                      </a:r>
                      <a:r>
                        <a:rPr lang="zh-CN" altLang="en-US" sz="1200" dirty="0">
                          <a:latin typeface="Arial" panose="020B0604020202020204" pitchFamily="34" charset="0"/>
                          <a:ea typeface="微软雅黑" panose="020B0503020204020204" pitchFamily="34" charset="-122"/>
                        </a:rPr>
                        <a:t> </a:t>
                      </a:r>
                      <a:r>
                        <a:rPr lang="en-US" altLang="zh-CN" sz="1200" dirty="0">
                          <a:latin typeface="Arial" panose="020B0604020202020204" pitchFamily="34" charset="0"/>
                          <a:ea typeface="微软雅黑" panose="020B0503020204020204" pitchFamily="34" charset="-122"/>
                        </a:rPr>
                        <a:t>+</a:t>
                      </a:r>
                      <a:r>
                        <a:rPr lang="zh-CN" altLang="en-US" sz="1200" dirty="0">
                          <a:latin typeface="Arial" panose="020B0604020202020204" pitchFamily="34" charset="0"/>
                          <a:ea typeface="微软雅黑" panose="020B0503020204020204" pitchFamily="34" charset="-122"/>
                        </a:rPr>
                        <a:t> </a:t>
                      </a:r>
                      <a:r>
                        <a:rPr lang="en-US" altLang="zh-CN" sz="1200" dirty="0">
                          <a:latin typeface="Arial" panose="020B0604020202020204" pitchFamily="34" charset="0"/>
                          <a:ea typeface="微软雅黑" panose="020B0503020204020204" pitchFamily="34" charset="-122"/>
                        </a:rPr>
                        <a:t>extra</a:t>
                      </a:r>
                      <a:r>
                        <a:rPr lang="zh-CN" altLang="en-US" sz="1200" dirty="0">
                          <a:latin typeface="Arial" panose="020B0604020202020204" pitchFamily="34" charset="0"/>
                          <a:ea typeface="微软雅黑" panose="020B0503020204020204" pitchFamily="34" charset="-122"/>
                        </a:rPr>
                        <a:t> </a:t>
                      </a:r>
                      <a:r>
                        <a:rPr lang="en-US" altLang="zh-CN" sz="1200" dirty="0">
                          <a:latin typeface="Arial" panose="020B0604020202020204" pitchFamily="34" charset="0"/>
                          <a:ea typeface="微软雅黑" panose="020B0503020204020204" pitchFamily="34" charset="-122"/>
                        </a:rPr>
                        <a:t>cavity</a:t>
                      </a:r>
                      <a:r>
                        <a:rPr lang="zh-CN" altLang="en-US" sz="1200" dirty="0">
                          <a:latin typeface="Arial" panose="020B0604020202020204" pitchFamily="34" charset="0"/>
                          <a:ea typeface="微软雅黑" panose="020B0503020204020204" pitchFamily="34" charset="-122"/>
                        </a:rPr>
                        <a:t>）</a:t>
                      </a:r>
                    </a:p>
                  </a:txBody>
                  <a:tcPr anchor="ctr"/>
                </a:tc>
                <a:tc>
                  <a:txBody>
                    <a:bodyPr/>
                    <a:lstStyle/>
                    <a:p>
                      <a:pPr algn="ctr"/>
                      <a:r>
                        <a:rPr lang="en-US" altLang="zh-CN" sz="1200" dirty="0">
                          <a:latin typeface="Arial" panose="020B0604020202020204" pitchFamily="34" charset="0"/>
                          <a:ea typeface="微软雅黑" panose="020B0503020204020204" pitchFamily="34" charset="-122"/>
                        </a:rPr>
                        <a:t>MB</a:t>
                      </a:r>
                      <a:r>
                        <a:rPr lang="zh-CN" altLang="en-US" sz="1200" dirty="0">
                          <a:latin typeface="Arial" panose="020B0604020202020204" pitchFamily="34" charset="0"/>
                          <a:ea typeface="微软雅黑" panose="020B0503020204020204" pitchFamily="34" charset="-122"/>
                        </a:rPr>
                        <a:t> </a:t>
                      </a:r>
                      <a:r>
                        <a:rPr lang="en-US" altLang="zh-CN" sz="1200" dirty="0">
                          <a:latin typeface="Arial" panose="020B0604020202020204" pitchFamily="34" charset="0"/>
                          <a:ea typeface="微软雅黑" panose="020B0503020204020204" pitchFamily="34" charset="-122"/>
                        </a:rPr>
                        <a:t>IOT</a:t>
                      </a:r>
                    </a:p>
                    <a:p>
                      <a:pPr algn="ctr"/>
                      <a:r>
                        <a:rPr lang="en-US" altLang="zh-CN" sz="1200" dirty="0">
                          <a:latin typeface="Arial" panose="020B0604020202020204" pitchFamily="34" charset="0"/>
                          <a:ea typeface="微软雅黑" panose="020B0503020204020204" pitchFamily="34" charset="-122"/>
                        </a:rPr>
                        <a:t>(prototype)</a:t>
                      </a:r>
                      <a:endParaRPr lang="zh-CN" altLang="en-US" sz="1200" dirty="0">
                        <a:latin typeface="Arial" panose="020B0604020202020204" pitchFamily="34" charset="0"/>
                        <a:ea typeface="微软雅黑" panose="020B0503020204020204" pitchFamily="34" charset="-122"/>
                      </a:endParaRPr>
                    </a:p>
                  </a:txBody>
                  <a:tcPr anchor="ctr"/>
                </a:tc>
                <a:tc>
                  <a:txBody>
                    <a:bodyPr/>
                    <a:lstStyle/>
                    <a:p>
                      <a:pPr algn="ctr"/>
                      <a:r>
                        <a:rPr lang="en-US" altLang="zh-CN" sz="1200" dirty="0">
                          <a:latin typeface="Arial" panose="020B0604020202020204" pitchFamily="34" charset="0"/>
                          <a:ea typeface="微软雅黑" panose="020B0503020204020204" pitchFamily="34" charset="-122"/>
                        </a:rPr>
                        <a:t>MB</a:t>
                      </a:r>
                      <a:r>
                        <a:rPr lang="zh-CN" altLang="en-US" sz="1200" dirty="0">
                          <a:latin typeface="Arial" panose="020B0604020202020204" pitchFamily="34" charset="0"/>
                          <a:ea typeface="微软雅黑" panose="020B0503020204020204" pitchFamily="34" charset="-122"/>
                        </a:rPr>
                        <a:t> </a:t>
                      </a:r>
                      <a:r>
                        <a:rPr lang="en-US" altLang="zh-CN" sz="1200" dirty="0" err="1">
                          <a:latin typeface="Arial" panose="020B0604020202020204" pitchFamily="34" charset="0"/>
                          <a:ea typeface="微软雅黑" panose="020B0503020204020204" pitchFamily="34" charset="-122"/>
                        </a:rPr>
                        <a:t>Tristron</a:t>
                      </a:r>
                      <a:endParaRPr lang="en-US" altLang="zh-CN" sz="1200" dirty="0">
                        <a:latin typeface="Arial" panose="020B0604020202020204" pitchFamily="34" charset="0"/>
                        <a:ea typeface="微软雅黑" panose="020B0503020204020204" pitchFamily="34" charset="-122"/>
                      </a:endParaRPr>
                    </a:p>
                    <a:p>
                      <a:pPr algn="ctr"/>
                      <a:r>
                        <a:rPr lang="zh-CN" altLang="en-US" sz="1200" dirty="0">
                          <a:latin typeface="Arial" panose="020B0604020202020204" pitchFamily="34" charset="0"/>
                          <a:ea typeface="微软雅黑" panose="020B0503020204020204" pitchFamily="34" charset="-122"/>
                        </a:rPr>
                        <a:t>（</a:t>
                      </a:r>
                      <a:r>
                        <a:rPr lang="en-US" altLang="zh-CN" sz="1200" dirty="0">
                          <a:latin typeface="Arial" panose="020B0604020202020204" pitchFamily="34" charset="0"/>
                          <a:ea typeface="微软雅黑" panose="020B0503020204020204" pitchFamily="34" charset="-122"/>
                        </a:rPr>
                        <a:t>design</a:t>
                      </a:r>
                      <a:r>
                        <a:rPr lang="zh-CN" altLang="en-US" sz="1200" dirty="0">
                          <a:latin typeface="Arial" panose="020B0604020202020204" pitchFamily="34" charset="0"/>
                          <a:ea typeface="微软雅黑" panose="020B0503020204020204" pitchFamily="34" charset="-122"/>
                        </a:rPr>
                        <a:t>）</a:t>
                      </a:r>
                    </a:p>
                  </a:txBody>
                  <a:tcPr anchor="ctr"/>
                </a:tc>
                <a:extLst>
                  <a:ext uri="{0D108BD9-81ED-4DB2-BD59-A6C34878D82A}">
                    <a16:rowId xmlns:a16="http://schemas.microsoft.com/office/drawing/2014/main" val="422234742"/>
                  </a:ext>
                </a:extLst>
              </a:tr>
              <a:tr h="6146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200" dirty="0">
                          <a:latin typeface="Arial" panose="020B0604020202020204" pitchFamily="34" charset="0"/>
                          <a:ea typeface="微软雅黑" panose="020B0503020204020204" pitchFamily="34" charset="-122"/>
                        </a:rPr>
                        <a:t>400 MHz, 300 kW CW </a:t>
                      </a:r>
                      <a:r>
                        <a:rPr lang="en-US" altLang="zh-CN" sz="1200" dirty="0">
                          <a:latin typeface="Arial" panose="020B0604020202020204" pitchFamily="34" charset="0"/>
                          <a:ea typeface="微软雅黑" panose="020B0503020204020204" pitchFamily="34" charset="-122"/>
                        </a:rPr>
                        <a:t>@</a:t>
                      </a:r>
                      <a:r>
                        <a:rPr lang="zh-CN" altLang="en-US" sz="1200" dirty="0">
                          <a:latin typeface="Arial" panose="020B0604020202020204" pitchFamily="34" charset="0"/>
                          <a:ea typeface="微软雅黑" panose="020B0503020204020204" pitchFamily="34" charset="-122"/>
                        </a:rPr>
                        <a:t> 58 kV, 8.4 A</a:t>
                      </a:r>
                    </a:p>
                  </a:txBody>
                  <a:tcPr anchor="ctr"/>
                </a:tc>
                <a:tc>
                  <a:txBody>
                    <a:bodyPr/>
                    <a:lstStyle/>
                    <a:p>
                      <a:pPr algn="ctr"/>
                      <a:r>
                        <a:rPr lang="en-US" altLang="zh-CN" sz="1200" dirty="0">
                          <a:latin typeface="Arial" panose="020B0604020202020204" pitchFamily="34" charset="0"/>
                          <a:ea typeface="微软雅黑" panose="020B0503020204020204" pitchFamily="34" charset="-122"/>
                        </a:rPr>
                        <a:t>400 MHz, 1MW CW</a:t>
                      </a:r>
                    </a:p>
                    <a:p>
                      <a:pPr algn="ctr"/>
                      <a:r>
                        <a:rPr lang="en-US" altLang="zh-CN" sz="1200" dirty="0">
                          <a:latin typeface="Arial" panose="020B0604020202020204" pitchFamily="34" charset="0"/>
                          <a:ea typeface="微软雅黑" panose="020B0503020204020204" pitchFamily="34" charset="-122"/>
                        </a:rPr>
                        <a:t>@50/10kV, 1.6A</a:t>
                      </a:r>
                    </a:p>
                  </a:txBody>
                  <a:tcPr anchor="ctr"/>
                </a:tc>
                <a:tc>
                  <a:txBody>
                    <a:bodyPr/>
                    <a:lstStyle/>
                    <a:p>
                      <a:pPr algn="ctr"/>
                      <a:r>
                        <a:rPr lang="en-US" altLang="zh-CN" sz="1200" dirty="0">
                          <a:latin typeface="Arial" panose="020B0604020202020204" pitchFamily="34" charset="0"/>
                          <a:ea typeface="微软雅黑" panose="020B0503020204020204" pitchFamily="34" charset="-122"/>
                        </a:rPr>
                        <a:t>470MHz</a:t>
                      </a:r>
                      <a:r>
                        <a:rPr lang="zh-CN" altLang="en-US" sz="1200" dirty="0">
                          <a:latin typeface="Arial" panose="020B0604020202020204" pitchFamily="34" charset="0"/>
                          <a:ea typeface="微软雅黑" panose="020B0503020204020204" pitchFamily="34" charset="-122"/>
                        </a:rPr>
                        <a:t>，</a:t>
                      </a:r>
                      <a:r>
                        <a:rPr lang="en-US" altLang="zh-CN" sz="1200" dirty="0">
                          <a:latin typeface="Arial" panose="020B0604020202020204" pitchFamily="34" charset="0"/>
                          <a:ea typeface="微软雅黑" panose="020B0503020204020204" pitchFamily="34" charset="-122"/>
                        </a:rPr>
                        <a:t>80kW</a:t>
                      </a:r>
                      <a:r>
                        <a:rPr lang="zh-CN" altLang="en-US" sz="1200" dirty="0">
                          <a:latin typeface="Arial" panose="020B0604020202020204" pitchFamily="34" charset="0"/>
                          <a:ea typeface="微软雅黑" panose="020B0503020204020204" pitchFamily="34" charset="-122"/>
                        </a:rPr>
                        <a:t> </a:t>
                      </a:r>
                      <a:r>
                        <a:rPr lang="en-US" altLang="zh-CN" sz="1200" dirty="0">
                          <a:latin typeface="Arial" panose="020B0604020202020204" pitchFamily="34" charset="0"/>
                          <a:ea typeface="微软雅黑" panose="020B0503020204020204" pitchFamily="34" charset="-122"/>
                        </a:rPr>
                        <a:t>CW</a:t>
                      </a:r>
                    </a:p>
                    <a:p>
                      <a:pPr algn="ctr"/>
                      <a:r>
                        <a:rPr lang="en-US" altLang="zh-CN" sz="1200" dirty="0">
                          <a:latin typeface="Arial" panose="020B0604020202020204" pitchFamily="34" charset="0"/>
                          <a:ea typeface="微软雅黑" panose="020B0503020204020204" pitchFamily="34" charset="-122"/>
                        </a:rPr>
                        <a:t>@60kV</a:t>
                      </a:r>
                      <a:r>
                        <a:rPr lang="zh-CN" altLang="en-US" sz="1200" dirty="0">
                          <a:latin typeface="Arial" panose="020B0604020202020204" pitchFamily="34" charset="0"/>
                          <a:ea typeface="微软雅黑" panose="020B0503020204020204" pitchFamily="34" charset="-122"/>
                        </a:rPr>
                        <a:t>，</a:t>
                      </a:r>
                      <a:r>
                        <a:rPr lang="en-US" altLang="zh-CN" sz="1200" dirty="0">
                          <a:latin typeface="Arial" panose="020B0604020202020204" pitchFamily="34" charset="0"/>
                          <a:ea typeface="微软雅黑" panose="020B0503020204020204" pitchFamily="34" charset="-122"/>
                        </a:rPr>
                        <a:t>4A</a:t>
                      </a:r>
                      <a:endParaRPr lang="zh-CN" altLang="en-US" sz="1200" dirty="0">
                        <a:latin typeface="Arial" panose="020B0604020202020204" pitchFamily="34" charset="0"/>
                        <a:ea typeface="微软雅黑" panose="020B0503020204020204" pitchFamily="34" charset="-122"/>
                      </a:endParaRPr>
                    </a:p>
                  </a:txBody>
                  <a:tcPr anchor="ctr"/>
                </a:tc>
                <a:tc>
                  <a:txBody>
                    <a:bodyPr/>
                    <a:lstStyle/>
                    <a:p>
                      <a:pPr algn="ctr"/>
                      <a:r>
                        <a:rPr lang="en-US" altLang="zh-CN" sz="1200" dirty="0">
                          <a:latin typeface="Arial" panose="020B0604020202020204" pitchFamily="34" charset="0"/>
                          <a:ea typeface="微软雅黑" panose="020B0503020204020204" pitchFamily="34" charset="-122"/>
                        </a:rPr>
                        <a:t>1.3GHz, 100kW</a:t>
                      </a:r>
                      <a:r>
                        <a:rPr lang="zh-CN" altLang="en-US" sz="1200" dirty="0">
                          <a:latin typeface="Arial" panose="020B0604020202020204" pitchFamily="34" charset="0"/>
                          <a:ea typeface="微软雅黑" panose="020B0503020204020204" pitchFamily="34" charset="-122"/>
                        </a:rPr>
                        <a:t> </a:t>
                      </a:r>
                      <a:r>
                        <a:rPr lang="en-US" altLang="zh-CN" sz="1200" dirty="0">
                          <a:latin typeface="Arial" panose="020B0604020202020204" pitchFamily="34" charset="0"/>
                          <a:ea typeface="微软雅黑" panose="020B0503020204020204" pitchFamily="34" charset="-122"/>
                        </a:rPr>
                        <a:t>peak</a:t>
                      </a:r>
                    </a:p>
                    <a:p>
                      <a:pPr algn="ctr"/>
                      <a:r>
                        <a:rPr lang="en-US" altLang="zh-CN" sz="1200" dirty="0">
                          <a:latin typeface="Arial" panose="020B0604020202020204" pitchFamily="34" charset="0"/>
                          <a:ea typeface="微软雅黑" panose="020B0503020204020204" pitchFamily="34" charset="-122"/>
                        </a:rPr>
                        <a:t>@40kV</a:t>
                      </a:r>
                      <a:r>
                        <a:rPr lang="zh-CN" altLang="en-US" sz="1200" dirty="0">
                          <a:latin typeface="Arial" panose="020B0604020202020204" pitchFamily="34" charset="0"/>
                          <a:ea typeface="微软雅黑" panose="020B0503020204020204" pitchFamily="34" charset="-122"/>
                        </a:rPr>
                        <a:t>，</a:t>
                      </a:r>
                      <a:r>
                        <a:rPr lang="en-US" altLang="zh-CN" sz="1200" dirty="0">
                          <a:latin typeface="Arial" panose="020B0604020202020204" pitchFamily="34" charset="0"/>
                          <a:ea typeface="微软雅黑" panose="020B0503020204020204" pitchFamily="34" charset="-122"/>
                        </a:rPr>
                        <a:t>3.2A</a:t>
                      </a:r>
                      <a:endParaRPr lang="zh-CN" altLang="en-US" sz="1200" dirty="0">
                        <a:latin typeface="Arial" panose="020B0604020202020204" pitchFamily="34" charset="0"/>
                        <a:ea typeface="微软雅黑" panose="020B0503020204020204" pitchFamily="34" charset="-122"/>
                      </a:endParaRPr>
                    </a:p>
                  </a:txBody>
                  <a:tcPr anchor="ctr"/>
                </a:tc>
                <a:tc>
                  <a:txBody>
                    <a:bodyPr/>
                    <a:lstStyle/>
                    <a:p>
                      <a:pPr algn="ctr"/>
                      <a:r>
                        <a:rPr lang="en" altLang="zh-CN" sz="1200" dirty="0">
                          <a:latin typeface="Arial" panose="020B0604020202020204" pitchFamily="34" charset="0"/>
                          <a:ea typeface="微软雅黑" panose="020B0503020204020204" pitchFamily="34" charset="-122"/>
                        </a:rPr>
                        <a:t>350 MHz, 200 kW CW</a:t>
                      </a:r>
                    </a:p>
                    <a:p>
                      <a:pPr algn="ctr"/>
                      <a:r>
                        <a:rPr lang="en-US" altLang="zh-CN" sz="1200" dirty="0">
                          <a:latin typeface="Arial" panose="020B0604020202020204" pitchFamily="34" charset="0"/>
                          <a:ea typeface="微软雅黑" panose="020B0503020204020204" pitchFamily="34" charset="-122"/>
                        </a:rPr>
                        <a:t>@30kV, 9.5A</a:t>
                      </a:r>
                      <a:endParaRPr lang="zh-CN" altLang="en-US" sz="1200" dirty="0">
                        <a:latin typeface="Arial" panose="020B0604020202020204" pitchFamily="34" charset="0"/>
                        <a:ea typeface="微软雅黑" panose="020B0503020204020204" pitchFamily="34" charset="-122"/>
                      </a:endParaRPr>
                    </a:p>
                  </a:txBody>
                  <a:tcPr anchor="ctr"/>
                </a:tc>
                <a:tc>
                  <a:txBody>
                    <a:bodyPr/>
                    <a:lstStyle/>
                    <a:p>
                      <a:pPr algn="ctr"/>
                      <a:r>
                        <a:rPr lang="en-US" altLang="zh-CN" sz="1200" dirty="0">
                          <a:latin typeface="Arial" panose="020B0604020202020204" pitchFamily="34" charset="0"/>
                          <a:ea typeface="微软雅黑" panose="020B0503020204020204" pitchFamily="34" charset="-122"/>
                        </a:rPr>
                        <a:t>400MHz, 500kW CW</a:t>
                      </a:r>
                    </a:p>
                    <a:p>
                      <a:pPr algn="ctr"/>
                      <a:r>
                        <a:rPr lang="en-US" altLang="zh-CN" sz="1200" dirty="0">
                          <a:latin typeface="Arial" panose="020B0604020202020204" pitchFamily="34" charset="0"/>
                          <a:ea typeface="微软雅黑" panose="020B0503020204020204" pitchFamily="34" charset="-122"/>
                        </a:rPr>
                        <a:t>@46kV, 1.07A</a:t>
                      </a:r>
                    </a:p>
                  </a:txBody>
                  <a:tcPr anchor="ctr"/>
                </a:tc>
                <a:extLst>
                  <a:ext uri="{0D108BD9-81ED-4DB2-BD59-A6C34878D82A}">
                    <a16:rowId xmlns:a16="http://schemas.microsoft.com/office/drawing/2014/main" val="1807885928"/>
                  </a:ext>
                </a:extLst>
              </a:tr>
            </a:tbl>
          </a:graphicData>
        </a:graphic>
      </p:graphicFrame>
      <p:pic>
        <p:nvPicPr>
          <p:cNvPr id="4" name="Picture 11">
            <a:extLst>
              <a:ext uri="{FF2B5EF4-FFF2-40B4-BE49-F238E27FC236}">
                <a16:creationId xmlns:a16="http://schemas.microsoft.com/office/drawing/2014/main" id="{0833AAFD-43F3-9308-8156-7DDD3B6B69F6}"/>
              </a:ext>
            </a:extLst>
          </p:cNvPr>
          <p:cNvPicPr>
            <a:picLocks noChangeAspect="1"/>
          </p:cNvPicPr>
          <p:nvPr/>
        </p:nvPicPr>
        <p:blipFill>
          <a:blip r:embed="rId3"/>
          <a:srcRect r="49999" b="12177"/>
          <a:stretch>
            <a:fillRect/>
          </a:stretch>
        </p:blipFill>
        <p:spPr>
          <a:xfrm>
            <a:off x="10120800" y="2359748"/>
            <a:ext cx="1701371" cy="3061997"/>
          </a:xfrm>
          <a:prstGeom prst="rect">
            <a:avLst/>
          </a:prstGeom>
        </p:spPr>
      </p:pic>
      <p:pic>
        <p:nvPicPr>
          <p:cNvPr id="9" name="图片 8">
            <a:extLst>
              <a:ext uri="{FF2B5EF4-FFF2-40B4-BE49-F238E27FC236}">
                <a16:creationId xmlns:a16="http://schemas.microsoft.com/office/drawing/2014/main" id="{D5880D38-104F-6219-99E2-44AD97597B13}"/>
              </a:ext>
            </a:extLst>
          </p:cNvPr>
          <p:cNvPicPr>
            <a:picLocks noChangeAspect="1"/>
          </p:cNvPicPr>
          <p:nvPr/>
        </p:nvPicPr>
        <p:blipFill>
          <a:blip r:embed="rId4"/>
          <a:srcRect l="5936"/>
          <a:stretch>
            <a:fillRect/>
          </a:stretch>
        </p:blipFill>
        <p:spPr>
          <a:xfrm>
            <a:off x="423397" y="1168563"/>
            <a:ext cx="1978039" cy="4229843"/>
          </a:xfrm>
          <a:prstGeom prst="rect">
            <a:avLst/>
          </a:prstGeom>
        </p:spPr>
      </p:pic>
      <p:pic>
        <p:nvPicPr>
          <p:cNvPr id="10" name="Picture 11">
            <a:extLst>
              <a:ext uri="{FF2B5EF4-FFF2-40B4-BE49-F238E27FC236}">
                <a16:creationId xmlns:a16="http://schemas.microsoft.com/office/drawing/2014/main" id="{B4B01ADD-2E46-8651-144A-936A28C2B087}"/>
              </a:ext>
            </a:extLst>
          </p:cNvPr>
          <p:cNvPicPr>
            <a:picLocks noChangeAspect="1"/>
          </p:cNvPicPr>
          <p:nvPr/>
        </p:nvPicPr>
        <p:blipFill>
          <a:blip r:embed="rId3"/>
          <a:srcRect l="50000" t="374" r="-1" b="2150"/>
          <a:stretch>
            <a:fillRect/>
          </a:stretch>
        </p:blipFill>
        <p:spPr>
          <a:xfrm>
            <a:off x="2474636" y="1936179"/>
            <a:ext cx="1744937" cy="3485566"/>
          </a:xfrm>
          <a:prstGeom prst="rect">
            <a:avLst/>
          </a:prstGeom>
        </p:spPr>
      </p:pic>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D28FCFD3-4ADD-566D-A6E1-B69EDF99C713}"/>
                  </a:ext>
                </a:extLst>
              </p:cNvPr>
              <p:cNvSpPr txBox="1"/>
              <p:nvPr/>
            </p:nvSpPr>
            <p:spPr>
              <a:xfrm>
                <a:off x="346639" y="908170"/>
                <a:ext cx="2127505" cy="338554"/>
              </a:xfrm>
              <a:prstGeom prst="rect">
                <a:avLst/>
              </a:prstGeom>
              <a:noFill/>
            </p:spPr>
            <p:txBody>
              <a:bodyPr wrap="none" rtlCol="0">
                <a:spAutoFit/>
              </a:bodyPr>
              <a:lstStyle/>
              <a:p>
                <a14:m>
                  <m:oMath xmlns:m="http://schemas.openxmlformats.org/officeDocument/2006/math">
                    <m:r>
                      <a:rPr kumimoji="1" lang="en-US" altLang="zh-CN" sz="1600" b="1" i="1" smtClean="0">
                        <a:latin typeface="Cambria Math" panose="02040503050406030204" pitchFamily="18" charset="0"/>
                        <a:ea typeface="Cambria Math" panose="02040503050406030204" pitchFamily="18" charset="0"/>
                      </a:rPr>
                      <m:t>↑</m:t>
                    </m:r>
                  </m:oMath>
                </a14:m>
                <a:r>
                  <a:rPr kumimoji="1" lang="en-US" altLang="zh-CN" sz="1600" b="1" dirty="0">
                    <a:latin typeface="Arial" panose="020B0604020202020204" pitchFamily="34" charset="0"/>
                    <a:ea typeface="微软雅黑" panose="020B0503020204020204" pitchFamily="34" charset="-122"/>
                  </a:rPr>
                  <a:t> vs</a:t>
                </a:r>
                <a:r>
                  <a:rPr kumimoji="1" lang="zh-CN" altLang="en-US" sz="1600" b="1" dirty="0">
                    <a:latin typeface="Arial" panose="020B0604020202020204" pitchFamily="34" charset="0"/>
                    <a:ea typeface="微软雅黑" panose="020B0503020204020204" pitchFamily="34" charset="-122"/>
                  </a:rPr>
                  <a:t> </a:t>
                </a:r>
                <a:r>
                  <a:rPr kumimoji="1" lang="en-US" altLang="zh-CN" sz="1600" b="1" dirty="0">
                    <a:latin typeface="Arial" panose="020B0604020202020204" pitchFamily="34" charset="0"/>
                    <a:ea typeface="微软雅黑" panose="020B0503020204020204" pitchFamily="34" charset="-122"/>
                  </a:rPr>
                  <a:t>TH267</a:t>
                </a:r>
                <a:r>
                  <a:rPr kumimoji="1" lang="zh-CN" altLang="en-US" sz="1600" b="1" dirty="0">
                    <a:latin typeface="Arial" panose="020B0604020202020204" pitchFamily="34" charset="0"/>
                    <a:ea typeface="微软雅黑" panose="020B0503020204020204" pitchFamily="34" charset="-122"/>
                  </a:rPr>
                  <a:t> </a:t>
                </a:r>
                <a:r>
                  <a:rPr kumimoji="1" lang="en-US" altLang="zh-CN" sz="1600" b="1" dirty="0">
                    <a:latin typeface="Arial" panose="020B0604020202020204" pitchFamily="34" charset="0"/>
                    <a:ea typeface="微软雅黑" panose="020B0503020204020204" pitchFamily="34" charset="-122"/>
                  </a:rPr>
                  <a:t>Klystron</a:t>
                </a:r>
                <a:endParaRPr kumimoji="1" lang="zh-CN" altLang="en-US" sz="1600" b="1" dirty="0">
                  <a:latin typeface="Arial" panose="020B0604020202020204" pitchFamily="34" charset="0"/>
                  <a:ea typeface="微软雅黑" panose="020B0503020204020204" pitchFamily="34" charset="-122"/>
                </a:endParaRPr>
              </a:p>
            </p:txBody>
          </p:sp>
        </mc:Choice>
        <mc:Fallback xmlns="">
          <p:sp>
            <p:nvSpPr>
              <p:cNvPr id="17" name="文本框 16">
                <a:extLst>
                  <a:ext uri="{FF2B5EF4-FFF2-40B4-BE49-F238E27FC236}">
                    <a16:creationId xmlns:a16="http://schemas.microsoft.com/office/drawing/2014/main" id="{D28FCFD3-4ADD-566D-A6E1-B69EDF99C713}"/>
                  </a:ext>
                </a:extLst>
              </p:cNvPr>
              <p:cNvSpPr txBox="1">
                <a:spLocks noRot="1" noChangeAspect="1" noMove="1" noResize="1" noEditPoints="1" noAdjustHandles="1" noChangeArrowheads="1" noChangeShapeType="1" noTextEdit="1"/>
              </p:cNvSpPr>
              <p:nvPr/>
            </p:nvSpPr>
            <p:spPr>
              <a:xfrm>
                <a:off x="346639" y="908170"/>
                <a:ext cx="2127505" cy="338554"/>
              </a:xfrm>
              <a:prstGeom prst="rect">
                <a:avLst/>
              </a:prstGeom>
              <a:blipFill>
                <a:blip r:embed="rId5"/>
                <a:stretch>
                  <a:fillRect t="-5357" r="-287" b="-21429"/>
                </a:stretch>
              </a:blipFill>
            </p:spPr>
            <p:txBody>
              <a:bodyPr/>
              <a:lstStyle/>
              <a:p>
                <a:r>
                  <a:rPr lang="zh-CN" altLang="en-US">
                    <a:noFill/>
                  </a:rPr>
                  <a:t> </a:t>
                </a:r>
              </a:p>
            </p:txBody>
          </p:sp>
        </mc:Fallback>
      </mc:AlternateContent>
      <p:cxnSp>
        <p:nvCxnSpPr>
          <p:cNvPr id="20" name="直线连接符 19">
            <a:extLst>
              <a:ext uri="{FF2B5EF4-FFF2-40B4-BE49-F238E27FC236}">
                <a16:creationId xmlns:a16="http://schemas.microsoft.com/office/drawing/2014/main" id="{C5204DCF-9291-FB17-3BFB-6DD90541D1B9}"/>
              </a:ext>
            </a:extLst>
          </p:cNvPr>
          <p:cNvCxnSpPr>
            <a:cxnSpLocks/>
          </p:cNvCxnSpPr>
          <p:nvPr/>
        </p:nvCxnSpPr>
        <p:spPr>
          <a:xfrm>
            <a:off x="11674732" y="3724645"/>
            <a:ext cx="237095" cy="0"/>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22" name="直线连接符 21">
            <a:extLst>
              <a:ext uri="{FF2B5EF4-FFF2-40B4-BE49-F238E27FC236}">
                <a16:creationId xmlns:a16="http://schemas.microsoft.com/office/drawing/2014/main" id="{CFC38FF8-9749-6EC1-9045-CA2B8FC4117A}"/>
              </a:ext>
            </a:extLst>
          </p:cNvPr>
          <p:cNvCxnSpPr>
            <a:cxnSpLocks/>
          </p:cNvCxnSpPr>
          <p:nvPr/>
        </p:nvCxnSpPr>
        <p:spPr>
          <a:xfrm>
            <a:off x="2179167" y="1223327"/>
            <a:ext cx="425039" cy="1"/>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26" name="直线连接符 25">
            <a:extLst>
              <a:ext uri="{FF2B5EF4-FFF2-40B4-BE49-F238E27FC236}">
                <a16:creationId xmlns:a16="http://schemas.microsoft.com/office/drawing/2014/main" id="{94B20CF4-397F-5BCC-B9BB-6386B4F6FA4D}"/>
              </a:ext>
            </a:extLst>
          </p:cNvPr>
          <p:cNvCxnSpPr>
            <a:cxnSpLocks/>
          </p:cNvCxnSpPr>
          <p:nvPr/>
        </p:nvCxnSpPr>
        <p:spPr>
          <a:xfrm>
            <a:off x="4290848" y="2075883"/>
            <a:ext cx="307778" cy="0"/>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33" name="直线箭头连接符 32">
            <a:extLst>
              <a:ext uri="{FF2B5EF4-FFF2-40B4-BE49-F238E27FC236}">
                <a16:creationId xmlns:a16="http://schemas.microsoft.com/office/drawing/2014/main" id="{719A4093-8C0C-0A36-D984-7A1DD3739CFC}"/>
              </a:ext>
            </a:extLst>
          </p:cNvPr>
          <p:cNvCxnSpPr>
            <a:cxnSpLocks/>
          </p:cNvCxnSpPr>
          <p:nvPr/>
        </p:nvCxnSpPr>
        <p:spPr>
          <a:xfrm>
            <a:off x="4459291" y="2075883"/>
            <a:ext cx="0" cy="3330863"/>
          </a:xfrm>
          <a:prstGeom prst="straightConnector1">
            <a:avLst/>
          </a:prstGeom>
          <a:ln>
            <a:solidFill>
              <a:schemeClr val="bg1">
                <a:lumMod val="8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34" name="文本框 33">
            <a:extLst>
              <a:ext uri="{FF2B5EF4-FFF2-40B4-BE49-F238E27FC236}">
                <a16:creationId xmlns:a16="http://schemas.microsoft.com/office/drawing/2014/main" id="{90801BE9-0AA5-EDB3-2077-826D30F83D53}"/>
              </a:ext>
            </a:extLst>
          </p:cNvPr>
          <p:cNvSpPr txBox="1"/>
          <p:nvPr/>
        </p:nvSpPr>
        <p:spPr>
          <a:xfrm rot="5400000">
            <a:off x="3969631" y="2973647"/>
            <a:ext cx="950212" cy="307777"/>
          </a:xfrm>
          <a:prstGeom prst="rect">
            <a:avLst/>
          </a:prstGeom>
          <a:solidFill>
            <a:schemeClr val="bg1"/>
          </a:solidFill>
        </p:spPr>
        <p:txBody>
          <a:bodyPr wrap="square" rtlCol="0">
            <a:spAutoFit/>
          </a:bodyPr>
          <a:lstStyle/>
          <a:p>
            <a:pPr algn="ctr"/>
            <a:r>
              <a:rPr kumimoji="1" lang="en-US" altLang="zh-CN" sz="1400" dirty="0">
                <a:latin typeface="Arial" panose="020B0604020202020204" pitchFamily="34" charset="0"/>
                <a:ea typeface="微软雅黑" panose="020B0503020204020204" pitchFamily="34" charset="-122"/>
              </a:rPr>
              <a:t>2950</a:t>
            </a:r>
            <a:r>
              <a:rPr kumimoji="1" lang="zh-CN" altLang="en-US" sz="1400" dirty="0">
                <a:latin typeface="Arial" panose="020B0604020202020204" pitchFamily="34" charset="0"/>
                <a:ea typeface="微软雅黑" panose="020B0503020204020204" pitchFamily="34" charset="-122"/>
              </a:rPr>
              <a:t> </a:t>
            </a:r>
            <a:r>
              <a:rPr kumimoji="1" lang="en-US" altLang="zh-CN" sz="1400" dirty="0">
                <a:latin typeface="Arial" panose="020B0604020202020204" pitchFamily="34" charset="0"/>
                <a:ea typeface="微软雅黑" panose="020B0503020204020204" pitchFamily="34" charset="-122"/>
              </a:rPr>
              <a:t>mm</a:t>
            </a:r>
            <a:endParaRPr kumimoji="1" lang="zh-CN" altLang="en-US" sz="1400" dirty="0">
              <a:latin typeface="Arial" panose="020B0604020202020204" pitchFamily="34" charset="0"/>
              <a:ea typeface="微软雅黑" panose="020B0503020204020204" pitchFamily="34" charset="-122"/>
            </a:endParaRPr>
          </a:p>
        </p:txBody>
      </p:sp>
      <p:cxnSp>
        <p:nvCxnSpPr>
          <p:cNvPr id="35" name="直线箭头连接符 34">
            <a:extLst>
              <a:ext uri="{FF2B5EF4-FFF2-40B4-BE49-F238E27FC236}">
                <a16:creationId xmlns:a16="http://schemas.microsoft.com/office/drawing/2014/main" id="{06636FE3-B838-BAC7-5C35-6786068FE0D2}"/>
              </a:ext>
            </a:extLst>
          </p:cNvPr>
          <p:cNvCxnSpPr>
            <a:cxnSpLocks/>
          </p:cNvCxnSpPr>
          <p:nvPr/>
        </p:nvCxnSpPr>
        <p:spPr>
          <a:xfrm>
            <a:off x="11793280" y="3713480"/>
            <a:ext cx="0" cy="1708746"/>
          </a:xfrm>
          <a:prstGeom prst="straightConnector1">
            <a:avLst/>
          </a:prstGeom>
          <a:ln>
            <a:solidFill>
              <a:schemeClr val="bg1">
                <a:lumMod val="8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1" name="文本框 20">
            <a:extLst>
              <a:ext uri="{FF2B5EF4-FFF2-40B4-BE49-F238E27FC236}">
                <a16:creationId xmlns:a16="http://schemas.microsoft.com/office/drawing/2014/main" id="{D335FC42-0612-EB98-17BF-DAA757B144B8}"/>
              </a:ext>
            </a:extLst>
          </p:cNvPr>
          <p:cNvSpPr txBox="1"/>
          <p:nvPr/>
        </p:nvSpPr>
        <p:spPr>
          <a:xfrm rot="5400000">
            <a:off x="11292907" y="4513340"/>
            <a:ext cx="930063" cy="307777"/>
          </a:xfrm>
          <a:prstGeom prst="rect">
            <a:avLst/>
          </a:prstGeom>
          <a:solidFill>
            <a:schemeClr val="bg1"/>
          </a:solidFill>
        </p:spPr>
        <p:txBody>
          <a:bodyPr wrap="none" rtlCol="0">
            <a:spAutoFit/>
          </a:bodyPr>
          <a:lstStyle/>
          <a:p>
            <a:pPr algn="ctr"/>
            <a:r>
              <a:rPr kumimoji="1" lang="en-US" altLang="zh-CN" sz="1400" dirty="0">
                <a:latin typeface="Arial" panose="020B0604020202020204" pitchFamily="34" charset="0"/>
                <a:ea typeface="微软雅黑" panose="020B0503020204020204" pitchFamily="34" charset="-122"/>
              </a:rPr>
              <a:t>1490</a:t>
            </a:r>
            <a:r>
              <a:rPr kumimoji="1" lang="zh-CN" altLang="en-US" sz="1400" dirty="0">
                <a:latin typeface="Arial" panose="020B0604020202020204" pitchFamily="34" charset="0"/>
                <a:ea typeface="微软雅黑" panose="020B0503020204020204" pitchFamily="34" charset="-122"/>
              </a:rPr>
              <a:t> </a:t>
            </a:r>
            <a:r>
              <a:rPr kumimoji="1" lang="en-US" altLang="zh-CN" sz="1400" dirty="0">
                <a:latin typeface="Arial" panose="020B0604020202020204" pitchFamily="34" charset="0"/>
                <a:ea typeface="微软雅黑" panose="020B0503020204020204" pitchFamily="34" charset="-122"/>
              </a:rPr>
              <a:t>mm</a:t>
            </a:r>
            <a:endParaRPr kumimoji="1" lang="zh-CN" altLang="en-US" sz="1400" dirty="0">
              <a:latin typeface="Arial" panose="020B0604020202020204" pitchFamily="34" charset="0"/>
              <a:ea typeface="微软雅黑" panose="020B0503020204020204" pitchFamily="34" charset="-122"/>
            </a:endParaRPr>
          </a:p>
        </p:txBody>
      </p:sp>
      <p:cxnSp>
        <p:nvCxnSpPr>
          <p:cNvPr id="40" name="直线箭头连接符 39">
            <a:extLst>
              <a:ext uri="{FF2B5EF4-FFF2-40B4-BE49-F238E27FC236}">
                <a16:creationId xmlns:a16="http://schemas.microsoft.com/office/drawing/2014/main" id="{E06E4705-D319-F39C-67E5-6E369ABFF7BB}"/>
              </a:ext>
            </a:extLst>
          </p:cNvPr>
          <p:cNvCxnSpPr>
            <a:cxnSpLocks/>
          </p:cNvCxnSpPr>
          <p:nvPr/>
        </p:nvCxnSpPr>
        <p:spPr>
          <a:xfrm>
            <a:off x="2398942" y="908170"/>
            <a:ext cx="0" cy="283733"/>
          </a:xfrm>
          <a:prstGeom prst="straightConnector1">
            <a:avLst/>
          </a:prstGeom>
          <a:ln>
            <a:solidFill>
              <a:schemeClr val="bg1">
                <a:lumMod val="8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4" name="直线连接符 43">
            <a:extLst>
              <a:ext uri="{FF2B5EF4-FFF2-40B4-BE49-F238E27FC236}">
                <a16:creationId xmlns:a16="http://schemas.microsoft.com/office/drawing/2014/main" id="{F53CC76F-13EC-C905-6424-F9DEB251B7E1}"/>
              </a:ext>
            </a:extLst>
          </p:cNvPr>
          <p:cNvCxnSpPr>
            <a:cxnSpLocks/>
          </p:cNvCxnSpPr>
          <p:nvPr/>
        </p:nvCxnSpPr>
        <p:spPr>
          <a:xfrm>
            <a:off x="9813023" y="3767696"/>
            <a:ext cx="249817" cy="0"/>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45" name="直线箭头连接符 44">
            <a:extLst>
              <a:ext uri="{FF2B5EF4-FFF2-40B4-BE49-F238E27FC236}">
                <a16:creationId xmlns:a16="http://schemas.microsoft.com/office/drawing/2014/main" id="{B786FD93-E079-6618-7289-4E50B17A9D35}"/>
              </a:ext>
            </a:extLst>
          </p:cNvPr>
          <p:cNvCxnSpPr>
            <a:cxnSpLocks/>
          </p:cNvCxnSpPr>
          <p:nvPr/>
        </p:nvCxnSpPr>
        <p:spPr>
          <a:xfrm>
            <a:off x="9938413" y="3767696"/>
            <a:ext cx="0" cy="1697100"/>
          </a:xfrm>
          <a:prstGeom prst="straightConnector1">
            <a:avLst/>
          </a:prstGeom>
          <a:ln>
            <a:solidFill>
              <a:schemeClr val="bg1">
                <a:lumMod val="8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46" name="文本框 45">
            <a:extLst>
              <a:ext uri="{FF2B5EF4-FFF2-40B4-BE49-F238E27FC236}">
                <a16:creationId xmlns:a16="http://schemas.microsoft.com/office/drawing/2014/main" id="{AAB63BF3-AA05-3FB9-71A5-34DBED4FC3E3}"/>
              </a:ext>
            </a:extLst>
          </p:cNvPr>
          <p:cNvSpPr txBox="1"/>
          <p:nvPr/>
        </p:nvSpPr>
        <p:spPr>
          <a:xfrm rot="5400000">
            <a:off x="9491805" y="4360697"/>
            <a:ext cx="950212" cy="307777"/>
          </a:xfrm>
          <a:prstGeom prst="rect">
            <a:avLst/>
          </a:prstGeom>
          <a:solidFill>
            <a:schemeClr val="bg1"/>
          </a:solidFill>
        </p:spPr>
        <p:txBody>
          <a:bodyPr wrap="square" rtlCol="0">
            <a:spAutoFit/>
          </a:bodyPr>
          <a:lstStyle/>
          <a:p>
            <a:pPr algn="ctr"/>
            <a:r>
              <a:rPr kumimoji="1" lang="en-US" altLang="zh-CN" sz="1400" dirty="0">
                <a:latin typeface="Arial" panose="020B0604020202020204" pitchFamily="34" charset="0"/>
                <a:ea typeface="微软雅黑" panose="020B0503020204020204" pitchFamily="34" charset="-122"/>
              </a:rPr>
              <a:t>1500</a:t>
            </a:r>
            <a:r>
              <a:rPr kumimoji="1" lang="zh-CN" altLang="en-US" sz="1400" dirty="0">
                <a:latin typeface="Arial" panose="020B0604020202020204" pitchFamily="34" charset="0"/>
                <a:ea typeface="微软雅黑" panose="020B0503020204020204" pitchFamily="34" charset="-122"/>
              </a:rPr>
              <a:t> </a:t>
            </a:r>
            <a:r>
              <a:rPr kumimoji="1" lang="en-US" altLang="zh-CN" sz="1400" dirty="0">
                <a:latin typeface="Arial" panose="020B0604020202020204" pitchFamily="34" charset="0"/>
                <a:ea typeface="微软雅黑" panose="020B0503020204020204" pitchFamily="34" charset="-122"/>
              </a:rPr>
              <a:t>mm</a:t>
            </a:r>
            <a:endParaRPr kumimoji="1" lang="zh-CN" altLang="en-US" sz="1400" dirty="0">
              <a:latin typeface="Arial" panose="020B0604020202020204" pitchFamily="34" charset="0"/>
              <a:ea typeface="微软雅黑" panose="020B0503020204020204" pitchFamily="34" charset="-122"/>
            </a:endParaRPr>
          </a:p>
        </p:txBody>
      </p:sp>
      <p:cxnSp>
        <p:nvCxnSpPr>
          <p:cNvPr id="53" name="直线箭头连接符 52">
            <a:extLst>
              <a:ext uri="{FF2B5EF4-FFF2-40B4-BE49-F238E27FC236}">
                <a16:creationId xmlns:a16="http://schemas.microsoft.com/office/drawing/2014/main" id="{6D189D9E-320E-33F6-AF3C-47EEE390D9B4}"/>
              </a:ext>
            </a:extLst>
          </p:cNvPr>
          <p:cNvCxnSpPr>
            <a:cxnSpLocks/>
          </p:cNvCxnSpPr>
          <p:nvPr/>
        </p:nvCxnSpPr>
        <p:spPr>
          <a:xfrm>
            <a:off x="2382862" y="1246724"/>
            <a:ext cx="1785" cy="4175022"/>
          </a:xfrm>
          <a:prstGeom prst="straightConnector1">
            <a:avLst/>
          </a:prstGeom>
          <a:ln>
            <a:solidFill>
              <a:schemeClr val="bg1">
                <a:lumMod val="8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56" name="文本框 55">
            <a:extLst>
              <a:ext uri="{FF2B5EF4-FFF2-40B4-BE49-F238E27FC236}">
                <a16:creationId xmlns:a16="http://schemas.microsoft.com/office/drawing/2014/main" id="{303BC23C-ABFA-5215-2EC8-14928425D60D}"/>
              </a:ext>
            </a:extLst>
          </p:cNvPr>
          <p:cNvSpPr txBox="1"/>
          <p:nvPr/>
        </p:nvSpPr>
        <p:spPr>
          <a:xfrm rot="5400000">
            <a:off x="1806988" y="2412102"/>
            <a:ext cx="950212" cy="307777"/>
          </a:xfrm>
          <a:prstGeom prst="rect">
            <a:avLst/>
          </a:prstGeom>
          <a:solidFill>
            <a:schemeClr val="bg1"/>
          </a:solidFill>
        </p:spPr>
        <p:txBody>
          <a:bodyPr wrap="square" rtlCol="0">
            <a:spAutoFit/>
          </a:bodyPr>
          <a:lstStyle/>
          <a:p>
            <a:pPr algn="ctr"/>
            <a:r>
              <a:rPr kumimoji="1" lang="en-US" altLang="zh-CN" sz="1400" dirty="0">
                <a:latin typeface="Arial" panose="020B0604020202020204" pitchFamily="34" charset="0"/>
                <a:ea typeface="微软雅黑" panose="020B0503020204020204" pitchFamily="34" charset="-122"/>
              </a:rPr>
              <a:t>3690</a:t>
            </a:r>
            <a:r>
              <a:rPr kumimoji="1" lang="zh-CN" altLang="en-US" sz="1400" dirty="0">
                <a:latin typeface="Arial" panose="020B0604020202020204" pitchFamily="34" charset="0"/>
                <a:ea typeface="微软雅黑" panose="020B0503020204020204" pitchFamily="34" charset="-122"/>
              </a:rPr>
              <a:t> </a:t>
            </a:r>
            <a:r>
              <a:rPr kumimoji="1" lang="en-US" altLang="zh-CN" sz="1400" dirty="0">
                <a:latin typeface="Arial" panose="020B0604020202020204" pitchFamily="34" charset="0"/>
                <a:ea typeface="微软雅黑" panose="020B0503020204020204" pitchFamily="34" charset="-122"/>
              </a:rPr>
              <a:t>mm</a:t>
            </a:r>
            <a:endParaRPr kumimoji="1" lang="zh-CN" altLang="en-US" sz="1400" dirty="0">
              <a:latin typeface="Arial" panose="020B0604020202020204" pitchFamily="34" charset="0"/>
              <a:ea typeface="微软雅黑" panose="020B0503020204020204" pitchFamily="34" charset="-122"/>
            </a:endParaRPr>
          </a:p>
        </p:txBody>
      </p:sp>
      <p:sp>
        <p:nvSpPr>
          <p:cNvPr id="25" name="文本框 24">
            <a:extLst>
              <a:ext uri="{FF2B5EF4-FFF2-40B4-BE49-F238E27FC236}">
                <a16:creationId xmlns:a16="http://schemas.microsoft.com/office/drawing/2014/main" id="{CD7BB9A6-3676-2A99-B9D9-A84165D1E1A6}"/>
              </a:ext>
            </a:extLst>
          </p:cNvPr>
          <p:cNvSpPr txBox="1"/>
          <p:nvPr/>
        </p:nvSpPr>
        <p:spPr>
          <a:xfrm>
            <a:off x="2382862" y="915550"/>
            <a:ext cx="910458" cy="307777"/>
          </a:xfrm>
          <a:prstGeom prst="rect">
            <a:avLst/>
          </a:prstGeom>
          <a:noFill/>
        </p:spPr>
        <p:txBody>
          <a:bodyPr wrap="square">
            <a:spAutoFit/>
          </a:bodyPr>
          <a:lstStyle/>
          <a:p>
            <a:pPr algn="ctr"/>
            <a:r>
              <a:rPr lang="en-US" altLang="zh-CN" sz="1400" dirty="0">
                <a:solidFill>
                  <a:schemeClr val="tx1">
                    <a:lumMod val="50000"/>
                    <a:lumOff val="50000"/>
                  </a:schemeClr>
                </a:solidFill>
                <a:latin typeface="Arial" panose="020B0604020202020204" pitchFamily="34" charset="0"/>
                <a:ea typeface="微软雅黑" panose="020B0503020204020204" pitchFamily="34" charset="-122"/>
              </a:rPr>
              <a:t>173 </a:t>
            </a:r>
            <a:r>
              <a:rPr lang="en" altLang="zh-CN" sz="1400" dirty="0">
                <a:solidFill>
                  <a:schemeClr val="tx1">
                    <a:lumMod val="50000"/>
                    <a:lumOff val="50000"/>
                  </a:schemeClr>
                </a:solidFill>
                <a:latin typeface="Arial" panose="020B0604020202020204" pitchFamily="34" charset="0"/>
                <a:ea typeface="微软雅黑" panose="020B0503020204020204" pitchFamily="34" charset="-122"/>
              </a:rPr>
              <a:t>mm</a:t>
            </a:r>
            <a:endParaRPr lang="zh-CN" altLang="en-US" sz="1400" dirty="0">
              <a:solidFill>
                <a:schemeClr val="tx1">
                  <a:lumMod val="50000"/>
                  <a:lumOff val="50000"/>
                </a:schemeClr>
              </a:solidFill>
              <a:latin typeface="Arial" panose="020B0604020202020204" pitchFamily="34" charset="0"/>
              <a:ea typeface="微软雅黑" panose="020B0503020204020204" pitchFamily="34" charset="-122"/>
            </a:endParaRPr>
          </a:p>
        </p:txBody>
      </p:sp>
      <p:sp>
        <p:nvSpPr>
          <p:cNvPr id="3" name="文本框 2">
            <a:extLst>
              <a:ext uri="{FF2B5EF4-FFF2-40B4-BE49-F238E27FC236}">
                <a16:creationId xmlns:a16="http://schemas.microsoft.com/office/drawing/2014/main" id="{856DCBD2-FA1B-6FD0-67D4-F289B421D7FA}"/>
              </a:ext>
            </a:extLst>
          </p:cNvPr>
          <p:cNvSpPr txBox="1"/>
          <p:nvPr/>
        </p:nvSpPr>
        <p:spPr>
          <a:xfrm>
            <a:off x="4924215" y="1010583"/>
            <a:ext cx="6907663" cy="1704954"/>
          </a:xfrm>
          <a:prstGeom prst="rect">
            <a:avLst/>
          </a:prstGeom>
          <a:ln w="28575">
            <a:solidFill>
              <a:srgbClr val="112EB3"/>
            </a:solidFill>
            <a:prstDash val="sysDash"/>
          </a:ln>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lnSpc>
                <a:spcPct val="150000"/>
              </a:lnSpc>
              <a:buClr>
                <a:srgbClr val="FFC000"/>
              </a:buClr>
              <a:buFont typeface="Wingdings" panose="05000000000000000000" pitchFamily="2" charset="2"/>
              <a:buChar char="n"/>
            </a:pPr>
            <a:r>
              <a:rPr kumimoji="1" lang="zh-CN" altLang="en-US" dirty="0">
                <a:latin typeface="Arial" panose="020B0604020202020204" pitchFamily="34" charset="0"/>
                <a:ea typeface="微软雅黑" panose="020B0503020204020204" pitchFamily="34" charset="-122"/>
              </a:rPr>
              <a:t>采用多注和高效率手段有效降低聚焦线圈功率与冷却要求</a:t>
            </a:r>
            <a:r>
              <a:rPr kumimoji="1" lang="en-US" altLang="zh-CN" dirty="0">
                <a:latin typeface="Arial" panose="020B0604020202020204" pitchFamily="34" charset="0"/>
                <a:ea typeface="微软雅黑" panose="020B0503020204020204" pitchFamily="34" charset="-122"/>
              </a:rPr>
              <a:t>(1/10)</a:t>
            </a:r>
            <a:r>
              <a:rPr kumimoji="1" lang="zh-CN" altLang="en-US" dirty="0">
                <a:latin typeface="Arial" panose="020B0604020202020204" pitchFamily="34" charset="0"/>
                <a:ea typeface="微软雅黑" panose="020B0503020204020204" pitchFamily="34" charset="-122"/>
              </a:rPr>
              <a:t>；</a:t>
            </a:r>
            <a:endParaRPr kumimoji="1" lang="en-US" altLang="zh-CN" dirty="0">
              <a:latin typeface="Arial" panose="020B0604020202020204" pitchFamily="34" charset="0"/>
              <a:ea typeface="微软雅黑" panose="020B0503020204020204" pitchFamily="34" charset="-122"/>
            </a:endParaRPr>
          </a:p>
          <a:p>
            <a:pPr marL="285750" indent="-285750">
              <a:lnSpc>
                <a:spcPct val="150000"/>
              </a:lnSpc>
              <a:buClr>
                <a:srgbClr val="FFC000"/>
              </a:buClr>
              <a:buFont typeface="Wingdings" panose="05000000000000000000" pitchFamily="2" charset="2"/>
              <a:buChar char="n"/>
            </a:pPr>
            <a:r>
              <a:rPr kumimoji="1" lang="zh-CN" altLang="en-US" dirty="0">
                <a:latin typeface="Arial" panose="020B0604020202020204" pitchFamily="34" charset="0"/>
                <a:ea typeface="微软雅黑" panose="020B0503020204020204" pitchFamily="34" charset="-122"/>
              </a:rPr>
              <a:t>使用单独收集极进一步缩短尺寸（</a:t>
            </a:r>
            <a:r>
              <a:rPr kumimoji="1" lang="en-US" altLang="zh-CN" dirty="0">
                <a:latin typeface="Arial" panose="020B0604020202020204" pitchFamily="34" charset="0"/>
                <a:ea typeface="微软雅黑" panose="020B0503020204020204" pitchFamily="34" charset="-122"/>
              </a:rPr>
              <a:t>1/3</a:t>
            </a:r>
            <a:r>
              <a:rPr kumimoji="1" lang="zh-CN" altLang="en-US" dirty="0">
                <a:latin typeface="Arial" panose="020B0604020202020204" pitchFamily="34" charset="0"/>
                <a:ea typeface="微软雅黑" panose="020B0503020204020204" pitchFamily="34" charset="-122"/>
              </a:rPr>
              <a:t> </a:t>
            </a:r>
            <a:r>
              <a:rPr kumimoji="1" lang="en-US" altLang="zh-CN" dirty="0">
                <a:latin typeface="Arial" panose="020B0604020202020204" pitchFamily="34" charset="0"/>
                <a:ea typeface="微软雅黑" panose="020B0503020204020204" pitchFamily="34" charset="-122"/>
              </a:rPr>
              <a:t>MB</a:t>
            </a:r>
            <a:r>
              <a:rPr kumimoji="1" lang="zh-CN" altLang="en-US" dirty="0">
                <a:latin typeface="Arial" panose="020B0604020202020204" pitchFamily="34" charset="0"/>
                <a:ea typeface="微软雅黑" panose="020B0503020204020204" pitchFamily="34" charset="-122"/>
              </a:rPr>
              <a:t> </a:t>
            </a:r>
            <a:r>
              <a:rPr kumimoji="1" lang="en-US" altLang="zh-CN" dirty="0">
                <a:latin typeface="Arial" panose="020B0604020202020204" pitchFamily="34" charset="0"/>
                <a:ea typeface="微软雅黑" panose="020B0503020204020204" pitchFamily="34" charset="-122"/>
              </a:rPr>
              <a:t>TSK</a:t>
            </a:r>
            <a:r>
              <a:rPr kumimoji="1" lang="zh-CN" altLang="en-US" dirty="0">
                <a:latin typeface="Arial" panose="020B0604020202020204" pitchFamily="34" charset="0"/>
                <a:ea typeface="微软雅黑" panose="020B0503020204020204" pitchFamily="34" charset="-122"/>
              </a:rPr>
              <a:t>收集极）；</a:t>
            </a:r>
            <a:endParaRPr kumimoji="1" lang="en-US" altLang="zh-CN" dirty="0">
              <a:latin typeface="Arial" panose="020B0604020202020204" pitchFamily="34" charset="0"/>
              <a:ea typeface="微软雅黑" panose="020B0503020204020204" pitchFamily="34" charset="-122"/>
            </a:endParaRPr>
          </a:p>
          <a:p>
            <a:pPr marL="285750" indent="-285750">
              <a:lnSpc>
                <a:spcPct val="150000"/>
              </a:lnSpc>
              <a:buClr>
                <a:srgbClr val="FFC000"/>
              </a:buClr>
              <a:buFont typeface="Wingdings" panose="05000000000000000000" pitchFamily="2" charset="2"/>
              <a:buChar char="n"/>
            </a:pPr>
            <a:r>
              <a:rPr kumimoji="1" lang="zh-CN" altLang="en-US" dirty="0">
                <a:latin typeface="Arial" panose="020B0604020202020204" pitchFamily="34" charset="0"/>
                <a:ea typeface="微软雅黑" panose="020B0503020204020204" pitchFamily="34" charset="-122"/>
              </a:rPr>
              <a:t>栅控枪更快生成电子束团提高作用效率缩短注波作用段（</a:t>
            </a:r>
            <a:r>
              <a:rPr kumimoji="1" lang="en-US" altLang="zh-CN" dirty="0">
                <a:latin typeface="Arial" panose="020B0604020202020204" pitchFamily="34" charset="0"/>
                <a:ea typeface="微软雅黑" panose="020B0503020204020204" pitchFamily="34" charset="-122"/>
              </a:rPr>
              <a:t>1/3</a:t>
            </a:r>
            <a:r>
              <a:rPr kumimoji="1" lang="zh-CN" altLang="en-US" dirty="0">
                <a:latin typeface="Arial" panose="020B0604020202020204" pitchFamily="34" charset="0"/>
                <a:ea typeface="微软雅黑" panose="020B0503020204020204" pitchFamily="34" charset="-122"/>
              </a:rPr>
              <a:t>）；</a:t>
            </a:r>
            <a:endParaRPr kumimoji="1" lang="en-US" altLang="zh-CN" dirty="0">
              <a:latin typeface="Arial" panose="020B0604020202020204" pitchFamily="34" charset="0"/>
              <a:ea typeface="微软雅黑" panose="020B0503020204020204" pitchFamily="34" charset="-122"/>
            </a:endParaRPr>
          </a:p>
          <a:p>
            <a:pPr marL="285750" indent="-285750">
              <a:lnSpc>
                <a:spcPct val="150000"/>
              </a:lnSpc>
              <a:buClr>
                <a:srgbClr val="FFC000"/>
              </a:buClr>
              <a:buFont typeface="Wingdings" panose="05000000000000000000" pitchFamily="2" charset="2"/>
              <a:buChar char="n"/>
            </a:pPr>
            <a:r>
              <a:rPr kumimoji="1" lang="zh-CN" altLang="en-US" dirty="0">
                <a:solidFill>
                  <a:srgbClr val="C00000"/>
                </a:solidFill>
                <a:latin typeface="Arial" panose="020B0604020202020204" pitchFamily="34" charset="0"/>
                <a:ea typeface="微软雅黑" panose="020B0503020204020204" pitchFamily="34" charset="-122"/>
              </a:rPr>
              <a:t>有效降低成本（</a:t>
            </a:r>
            <a:r>
              <a:rPr kumimoji="1" lang="en-US" altLang="zh-CN" dirty="0">
                <a:solidFill>
                  <a:srgbClr val="C00000"/>
                </a:solidFill>
                <a:latin typeface="Arial" panose="020B0604020202020204" pitchFamily="34" charset="0"/>
                <a:ea typeface="微软雅黑" panose="020B0503020204020204" pitchFamily="34" charset="-122"/>
              </a:rPr>
              <a:t>1/2</a:t>
            </a:r>
            <a:r>
              <a:rPr kumimoji="1" lang="zh-CN" altLang="en-US" dirty="0">
                <a:solidFill>
                  <a:srgbClr val="C00000"/>
                </a:solidFill>
                <a:latin typeface="Arial" panose="020B0604020202020204" pitchFamily="34" charset="0"/>
                <a:ea typeface="微软雅黑" panose="020B0503020204020204" pitchFamily="34" charset="-122"/>
              </a:rPr>
              <a:t> </a:t>
            </a:r>
            <a:r>
              <a:rPr kumimoji="1" lang="en-US" altLang="zh-CN" dirty="0">
                <a:solidFill>
                  <a:srgbClr val="C00000"/>
                </a:solidFill>
                <a:latin typeface="Arial" panose="020B0604020202020204" pitchFamily="34" charset="0"/>
                <a:ea typeface="微软雅黑" panose="020B0503020204020204" pitchFamily="34" charset="-122"/>
              </a:rPr>
              <a:t>MB</a:t>
            </a:r>
            <a:r>
              <a:rPr kumimoji="1" lang="zh-CN" altLang="en-US" dirty="0">
                <a:solidFill>
                  <a:srgbClr val="C00000"/>
                </a:solidFill>
                <a:latin typeface="Arial" panose="020B0604020202020204" pitchFamily="34" charset="0"/>
                <a:ea typeface="微软雅黑" panose="020B0503020204020204" pitchFamily="34" charset="-122"/>
              </a:rPr>
              <a:t> </a:t>
            </a:r>
            <a:r>
              <a:rPr kumimoji="1" lang="en-US" altLang="zh-CN" dirty="0">
                <a:solidFill>
                  <a:srgbClr val="C00000"/>
                </a:solidFill>
                <a:latin typeface="Arial" panose="020B0604020202020204" pitchFamily="34" charset="0"/>
                <a:ea typeface="微软雅黑" panose="020B0503020204020204" pitchFamily="34" charset="-122"/>
              </a:rPr>
              <a:t>TSK</a:t>
            </a:r>
            <a:r>
              <a:rPr kumimoji="1" lang="zh-CN" altLang="en-US" dirty="0">
                <a:solidFill>
                  <a:srgbClr val="C00000"/>
                </a:solidFill>
                <a:latin typeface="Arial" panose="020B0604020202020204" pitchFamily="34" charset="0"/>
                <a:ea typeface="微软雅黑" panose="020B0503020204020204" pitchFamily="34" charset="-122"/>
              </a:rPr>
              <a:t>成本）</a:t>
            </a:r>
          </a:p>
        </p:txBody>
      </p:sp>
      <p:pic>
        <p:nvPicPr>
          <p:cNvPr id="6" name="图片 5">
            <a:extLst>
              <a:ext uri="{FF2B5EF4-FFF2-40B4-BE49-F238E27FC236}">
                <a16:creationId xmlns:a16="http://schemas.microsoft.com/office/drawing/2014/main" id="{7E9CAD29-F08F-1718-1E6F-DCCFD83ACDD3}"/>
              </a:ext>
            </a:extLst>
          </p:cNvPr>
          <p:cNvPicPr>
            <a:picLocks noChangeAspect="1"/>
          </p:cNvPicPr>
          <p:nvPr/>
        </p:nvPicPr>
        <p:blipFill>
          <a:blip r:embed="rId6"/>
          <a:stretch>
            <a:fillRect/>
          </a:stretch>
        </p:blipFill>
        <p:spPr>
          <a:xfrm>
            <a:off x="8250826" y="3384038"/>
            <a:ext cx="1480334" cy="2037707"/>
          </a:xfrm>
          <a:prstGeom prst="rect">
            <a:avLst/>
          </a:prstGeom>
        </p:spPr>
      </p:pic>
      <p:pic>
        <p:nvPicPr>
          <p:cNvPr id="15" name="图片 14">
            <a:extLst>
              <a:ext uri="{FF2B5EF4-FFF2-40B4-BE49-F238E27FC236}">
                <a16:creationId xmlns:a16="http://schemas.microsoft.com/office/drawing/2014/main" id="{DE8B7E71-4236-9216-E0B6-0C884694776C}"/>
              </a:ext>
            </a:extLst>
          </p:cNvPr>
          <p:cNvPicPr>
            <a:picLocks noChangeAspect="1"/>
          </p:cNvPicPr>
          <p:nvPr/>
        </p:nvPicPr>
        <p:blipFill>
          <a:blip r:embed="rId7"/>
          <a:srcRect l="27175" t="15488" r="27173" b="9972"/>
          <a:stretch>
            <a:fillRect/>
          </a:stretch>
        </p:blipFill>
        <p:spPr>
          <a:xfrm>
            <a:off x="4724016" y="3249410"/>
            <a:ext cx="1316106" cy="2148996"/>
          </a:xfrm>
          <a:prstGeom prst="rect">
            <a:avLst/>
          </a:prstGeom>
        </p:spPr>
      </p:pic>
      <p:cxnSp>
        <p:nvCxnSpPr>
          <p:cNvPr id="23" name="直线连接符 22">
            <a:extLst>
              <a:ext uri="{FF2B5EF4-FFF2-40B4-BE49-F238E27FC236}">
                <a16:creationId xmlns:a16="http://schemas.microsoft.com/office/drawing/2014/main" id="{ADA176D1-F6D3-3712-81DF-32E6A28CB501}"/>
              </a:ext>
            </a:extLst>
          </p:cNvPr>
          <p:cNvCxnSpPr>
            <a:cxnSpLocks/>
          </p:cNvCxnSpPr>
          <p:nvPr/>
        </p:nvCxnSpPr>
        <p:spPr>
          <a:xfrm>
            <a:off x="6088684" y="3543470"/>
            <a:ext cx="271173" cy="0"/>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24" name="直线箭头连接符 23">
            <a:extLst>
              <a:ext uri="{FF2B5EF4-FFF2-40B4-BE49-F238E27FC236}">
                <a16:creationId xmlns:a16="http://schemas.microsoft.com/office/drawing/2014/main" id="{5579CE64-A624-9252-CA44-80032D6CC5CB}"/>
              </a:ext>
            </a:extLst>
          </p:cNvPr>
          <p:cNvCxnSpPr>
            <a:cxnSpLocks/>
          </p:cNvCxnSpPr>
          <p:nvPr/>
        </p:nvCxnSpPr>
        <p:spPr>
          <a:xfrm>
            <a:off x="6226456" y="3543470"/>
            <a:ext cx="0" cy="1854936"/>
          </a:xfrm>
          <a:prstGeom prst="straightConnector1">
            <a:avLst/>
          </a:prstGeom>
          <a:ln>
            <a:solidFill>
              <a:schemeClr val="bg1">
                <a:lumMod val="8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7" name="文本框 26">
            <a:extLst>
              <a:ext uri="{FF2B5EF4-FFF2-40B4-BE49-F238E27FC236}">
                <a16:creationId xmlns:a16="http://schemas.microsoft.com/office/drawing/2014/main" id="{D7F09962-9342-A6E0-2DED-54FEFCCB82AF}"/>
              </a:ext>
            </a:extLst>
          </p:cNvPr>
          <p:cNvSpPr txBox="1"/>
          <p:nvPr/>
        </p:nvSpPr>
        <p:spPr>
          <a:xfrm rot="5400000">
            <a:off x="5662177" y="4348994"/>
            <a:ext cx="1193026" cy="307777"/>
          </a:xfrm>
          <a:prstGeom prst="rect">
            <a:avLst/>
          </a:prstGeom>
          <a:solidFill>
            <a:schemeClr val="bg1"/>
          </a:solidFill>
        </p:spPr>
        <p:txBody>
          <a:bodyPr wrap="square" rtlCol="0">
            <a:spAutoFit/>
          </a:bodyPr>
          <a:lstStyle/>
          <a:p>
            <a:pPr algn="ctr"/>
            <a:r>
              <a:rPr kumimoji="1" lang="en-US" altLang="zh-CN" sz="1400" dirty="0">
                <a:latin typeface="Arial" panose="020B0604020202020204" pitchFamily="34" charset="0"/>
                <a:ea typeface="微软雅黑" panose="020B0503020204020204" pitchFamily="34" charset="-122"/>
              </a:rPr>
              <a:t>1574</a:t>
            </a:r>
            <a:r>
              <a:rPr kumimoji="1" lang="zh-CN" altLang="en-US" sz="1400" dirty="0">
                <a:latin typeface="Arial" panose="020B0604020202020204" pitchFamily="34" charset="0"/>
                <a:ea typeface="微软雅黑" panose="020B0503020204020204" pitchFamily="34" charset="-122"/>
              </a:rPr>
              <a:t> </a:t>
            </a:r>
            <a:r>
              <a:rPr kumimoji="1" lang="en-US" altLang="zh-CN" sz="1400" dirty="0">
                <a:latin typeface="Arial" panose="020B0604020202020204" pitchFamily="34" charset="0"/>
                <a:ea typeface="微软雅黑" panose="020B0503020204020204" pitchFamily="34" charset="-122"/>
              </a:rPr>
              <a:t>mm</a:t>
            </a:r>
            <a:endParaRPr kumimoji="1" lang="zh-CN" altLang="en-US" sz="1400" dirty="0">
              <a:latin typeface="Arial" panose="020B0604020202020204" pitchFamily="34" charset="0"/>
              <a:ea typeface="微软雅黑" panose="020B0503020204020204" pitchFamily="34" charset="-122"/>
            </a:endParaRPr>
          </a:p>
        </p:txBody>
      </p:sp>
      <p:pic>
        <p:nvPicPr>
          <p:cNvPr id="36" name="图片 35">
            <a:extLst>
              <a:ext uri="{FF2B5EF4-FFF2-40B4-BE49-F238E27FC236}">
                <a16:creationId xmlns:a16="http://schemas.microsoft.com/office/drawing/2014/main" id="{4A7F49DD-2693-F767-54EC-3309A6FC3D6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3232" b="95512" l="9759" r="89803">
                        <a14:foregroundMark x1="48575" y1="22980" x2="48465" y2="38330"/>
                        <a14:foregroundMark x1="59978" y1="27199" x2="59759" y2="40126"/>
                        <a14:foregroundMark x1="53728" y1="25314" x2="53728" y2="25314"/>
                        <a14:foregroundMark x1="51316" y1="19210" x2="51316" y2="19210"/>
                        <a14:foregroundMark x1="45943" y1="19749" x2="45943" y2="23250"/>
                        <a14:foregroundMark x1="52741" y1="16158" x2="52741" y2="16158"/>
                        <a14:foregroundMark x1="53180" y1="9964" x2="53180" y2="9964"/>
                        <a14:foregroundMark x1="53399" y1="7899" x2="53399" y2="7899"/>
                        <a14:foregroundMark x1="52961" y1="9785" x2="52961" y2="9785"/>
                        <a14:foregroundMark x1="53180" y1="7630" x2="53180" y2="7630"/>
                        <a14:foregroundMark x1="59320" y1="3411" x2="62610" y2="3680"/>
                        <a14:foregroundMark x1="67215" y1="7720" x2="66996" y2="10772"/>
                        <a14:foregroundMark x1="66996" y1="13196" x2="66776" y2="18223"/>
                        <a14:foregroundMark x1="56469" y1="16876" x2="56469" y2="16876"/>
                        <a14:foregroundMark x1="66996" y1="15889" x2="66996" y2="19210"/>
                        <a14:foregroundMark x1="67763" y1="14811" x2="67763" y2="20467"/>
                        <a14:foregroundMark x1="72149" y1="29892" x2="71930" y2="32047"/>
                        <a14:foregroundMark x1="72697" y1="30072" x2="68421" y2="36086"/>
                        <a14:foregroundMark x1="68421" y1="36086" x2="68421" y2="46768"/>
                        <a14:foregroundMark x1="45175" y1="30072" x2="45175" y2="35099"/>
                        <a14:foregroundMark x1="46162" y1="26122" x2="45943" y2="28366"/>
                        <a14:foregroundMark x1="42215" y1="71364" x2="60307" y2="70108"/>
                        <a14:foregroundMark x1="60307" y1="70108" x2="66118" y2="70197"/>
                        <a14:foregroundMark x1="61623" y1="71185" x2="71053" y2="71364"/>
                        <a14:foregroundMark x1="71711" y1="71544" x2="71930" y2="76930"/>
                        <a14:foregroundMark x1="41228" y1="71364" x2="44079" y2="80431"/>
                        <a14:foregroundMark x1="44079" y1="80431" x2="51754" y2="78636"/>
                        <a14:foregroundMark x1="52303" y1="85368" x2="62939" y2="85548"/>
                        <a14:foregroundMark x1="62939" y1="85548" x2="64583" y2="77379"/>
                        <a14:foregroundMark x1="64583" y1="77379" x2="63925" y2="76122"/>
                        <a14:foregroundMark x1="40351" y1="93806" x2="40351" y2="93806"/>
                        <a14:foregroundMark x1="70943" y1="93627" x2="70943" y2="95512"/>
                        <a14:foregroundMark x1="45504" y1="42549" x2="45504" y2="44345"/>
                        <a14:foregroundMark x1="68202" y1="28187" x2="72917" y2="29174"/>
                        <a14:backgroundMark x1="21820" y1="35458" x2="21820" y2="35458"/>
                        <a14:backgroundMark x1="33991" y1="30880" x2="31250" y2="37433"/>
                        <a14:backgroundMark x1="31250" y1="37433" x2="31140" y2="37433"/>
                        <a14:backgroundMark x1="11075" y1="71185" x2="12390" y2="76481"/>
                      </a14:backgroundRemoval>
                    </a14:imgEffect>
                  </a14:imgLayer>
                </a14:imgProps>
              </a:ext>
            </a:extLst>
          </a:blip>
          <a:srcRect l="9858"/>
          <a:stretch>
            <a:fillRect/>
          </a:stretch>
        </p:blipFill>
        <p:spPr>
          <a:xfrm>
            <a:off x="6359857" y="3133269"/>
            <a:ext cx="1720603" cy="2331527"/>
          </a:xfrm>
          <a:prstGeom prst="rect">
            <a:avLst/>
          </a:prstGeom>
        </p:spPr>
      </p:pic>
      <p:cxnSp>
        <p:nvCxnSpPr>
          <p:cNvPr id="37" name="直线连接符 36">
            <a:extLst>
              <a:ext uri="{FF2B5EF4-FFF2-40B4-BE49-F238E27FC236}">
                <a16:creationId xmlns:a16="http://schemas.microsoft.com/office/drawing/2014/main" id="{8CF59105-5A2B-FAE5-9535-4EBF6BFBB957}"/>
              </a:ext>
            </a:extLst>
          </p:cNvPr>
          <p:cNvCxnSpPr>
            <a:cxnSpLocks/>
          </p:cNvCxnSpPr>
          <p:nvPr/>
        </p:nvCxnSpPr>
        <p:spPr>
          <a:xfrm>
            <a:off x="7892266" y="3760633"/>
            <a:ext cx="249817" cy="0"/>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38" name="直线箭头连接符 37">
            <a:extLst>
              <a:ext uri="{FF2B5EF4-FFF2-40B4-BE49-F238E27FC236}">
                <a16:creationId xmlns:a16="http://schemas.microsoft.com/office/drawing/2014/main" id="{B37E83BB-EC56-EA5F-D790-3E328CD65E3D}"/>
              </a:ext>
            </a:extLst>
          </p:cNvPr>
          <p:cNvCxnSpPr>
            <a:cxnSpLocks/>
          </p:cNvCxnSpPr>
          <p:nvPr/>
        </p:nvCxnSpPr>
        <p:spPr>
          <a:xfrm>
            <a:off x="8017656" y="3760633"/>
            <a:ext cx="0" cy="1697100"/>
          </a:xfrm>
          <a:prstGeom prst="straightConnector1">
            <a:avLst/>
          </a:prstGeom>
          <a:ln>
            <a:solidFill>
              <a:schemeClr val="bg1">
                <a:lumMod val="8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9" name="文本框 38">
                <a:extLst>
                  <a:ext uri="{FF2B5EF4-FFF2-40B4-BE49-F238E27FC236}">
                    <a16:creationId xmlns:a16="http://schemas.microsoft.com/office/drawing/2014/main" id="{DA681222-2204-E975-FCF3-3EBA7388C8C5}"/>
                  </a:ext>
                </a:extLst>
              </p:cNvPr>
              <p:cNvSpPr txBox="1"/>
              <p:nvPr/>
            </p:nvSpPr>
            <p:spPr>
              <a:xfrm rot="5400000">
                <a:off x="7426379" y="4455294"/>
                <a:ext cx="1217871" cy="307777"/>
              </a:xfrm>
              <a:prstGeom prst="rect">
                <a:avLst/>
              </a:prstGeom>
              <a:solidFill>
                <a:schemeClr val="bg1"/>
              </a:solidFill>
            </p:spPr>
            <p:txBody>
              <a:bodyPr wrap="square" rtlCol="0">
                <a:spAutoFit/>
              </a:bodyPr>
              <a:lstStyle/>
              <a:p>
                <a:pPr algn="ctr"/>
                <a14:m>
                  <m:oMath xmlns:m="http://schemas.openxmlformats.org/officeDocument/2006/math">
                    <m:r>
                      <a:rPr kumimoji="1" lang="zh-CN" altLang="en-US" sz="1400" i="1" smtClean="0">
                        <a:latin typeface="Cambria Math" panose="02040503050406030204" pitchFamily="18" charset="0"/>
                      </a:rPr>
                      <m:t>≈</m:t>
                    </m:r>
                    <m:r>
                      <a:rPr kumimoji="1" lang="en-US" altLang="zh-CN" sz="1400" b="0" i="1" smtClean="0">
                        <a:latin typeface="Cambria Math" panose="02040503050406030204" pitchFamily="18" charset="0"/>
                      </a:rPr>
                      <m:t>1500</m:t>
                    </m:r>
                  </m:oMath>
                </a14:m>
                <a:r>
                  <a:rPr kumimoji="1" lang="zh-CN" altLang="en-US" sz="1400" dirty="0">
                    <a:latin typeface="Arial" panose="020B0604020202020204" pitchFamily="34" charset="0"/>
                    <a:ea typeface="微软雅黑" panose="020B0503020204020204" pitchFamily="34" charset="-122"/>
                  </a:rPr>
                  <a:t> </a:t>
                </a:r>
                <a:r>
                  <a:rPr kumimoji="1" lang="en-US" altLang="zh-CN" sz="1400" dirty="0">
                    <a:latin typeface="Arial" panose="020B0604020202020204" pitchFamily="34" charset="0"/>
                    <a:ea typeface="微软雅黑" panose="020B0503020204020204" pitchFamily="34" charset="-122"/>
                  </a:rPr>
                  <a:t>mm</a:t>
                </a:r>
                <a:endParaRPr kumimoji="1" lang="zh-CN" altLang="en-US" sz="1400" dirty="0">
                  <a:latin typeface="Arial" panose="020B0604020202020204" pitchFamily="34" charset="0"/>
                  <a:ea typeface="微软雅黑" panose="020B0503020204020204" pitchFamily="34" charset="-122"/>
                </a:endParaRPr>
              </a:p>
            </p:txBody>
          </p:sp>
        </mc:Choice>
        <mc:Fallback xmlns="">
          <p:sp>
            <p:nvSpPr>
              <p:cNvPr id="39" name="文本框 38">
                <a:extLst>
                  <a:ext uri="{FF2B5EF4-FFF2-40B4-BE49-F238E27FC236}">
                    <a16:creationId xmlns:a16="http://schemas.microsoft.com/office/drawing/2014/main" id="{DA681222-2204-E975-FCF3-3EBA7388C8C5}"/>
                  </a:ext>
                </a:extLst>
              </p:cNvPr>
              <p:cNvSpPr txBox="1">
                <a:spLocks noRot="1" noChangeAspect="1" noMove="1" noResize="1" noEditPoints="1" noAdjustHandles="1" noChangeArrowheads="1" noChangeShapeType="1" noTextEdit="1"/>
              </p:cNvSpPr>
              <p:nvPr/>
            </p:nvSpPr>
            <p:spPr>
              <a:xfrm rot="5400000">
                <a:off x="7426379" y="4455294"/>
                <a:ext cx="1217871" cy="307777"/>
              </a:xfrm>
              <a:prstGeom prst="rect">
                <a:avLst/>
              </a:prstGeom>
              <a:blipFill>
                <a:blip r:embed="rId10"/>
                <a:stretch>
                  <a:fillRect l="-20000" r="-4000"/>
                </a:stretch>
              </a:blipFill>
            </p:spPr>
            <p:txBody>
              <a:bodyPr/>
              <a:lstStyle/>
              <a:p>
                <a:r>
                  <a:rPr lang="zh-CN" altLang="en-US">
                    <a:noFill/>
                  </a:rPr>
                  <a:t> </a:t>
                </a:r>
              </a:p>
            </p:txBody>
          </p:sp>
        </mc:Fallback>
      </mc:AlternateContent>
      <p:sp>
        <p:nvSpPr>
          <p:cNvPr id="32" name="标题 1">
            <a:extLst>
              <a:ext uri="{FF2B5EF4-FFF2-40B4-BE49-F238E27FC236}">
                <a16:creationId xmlns:a16="http://schemas.microsoft.com/office/drawing/2014/main" id="{B6DD8A20-AE24-4EAD-BBF0-E68B70F74B15}"/>
              </a:ext>
            </a:extLst>
          </p:cNvPr>
          <p:cNvSpPr txBox="1">
            <a:spLocks/>
          </p:cNvSpPr>
          <p:nvPr/>
        </p:nvSpPr>
        <p:spPr>
          <a:xfrm>
            <a:off x="191721" y="334006"/>
            <a:ext cx="6358165" cy="63614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zh-CN" sz="2400" b="1" dirty="0">
                <a:latin typeface="Arial" panose="020B0604020202020204" pitchFamily="34" charset="0"/>
                <a:ea typeface="微软雅黑" panose="020B0503020204020204" pitchFamily="34" charset="-122"/>
              </a:rPr>
              <a:t>3.Tristron</a:t>
            </a:r>
            <a:r>
              <a:rPr kumimoji="1" lang="zh-CN" altLang="en-US" sz="2400" b="1" dirty="0">
                <a:latin typeface="Arial" panose="020B0604020202020204" pitchFamily="34" charset="0"/>
                <a:ea typeface="微软雅黑" panose="020B0503020204020204" pitchFamily="34" charset="-122"/>
              </a:rPr>
              <a:t>尺寸更加紧凑、小巧，实现降本</a:t>
            </a:r>
          </a:p>
        </p:txBody>
      </p:sp>
      <p:sp>
        <p:nvSpPr>
          <p:cNvPr id="2" name="灯片编号占位符 1">
            <a:extLst>
              <a:ext uri="{FF2B5EF4-FFF2-40B4-BE49-F238E27FC236}">
                <a16:creationId xmlns:a16="http://schemas.microsoft.com/office/drawing/2014/main" id="{7B07D2F2-63EC-4AC4-9476-4EB2BB4844F0}"/>
              </a:ext>
            </a:extLst>
          </p:cNvPr>
          <p:cNvSpPr>
            <a:spLocks noGrp="1"/>
          </p:cNvSpPr>
          <p:nvPr>
            <p:ph type="sldNum" sz="quarter" idx="12"/>
          </p:nvPr>
        </p:nvSpPr>
        <p:spPr/>
        <p:txBody>
          <a:bodyPr/>
          <a:lstStyle/>
          <a:p>
            <a:fld id="{91352FDD-F54A-104E-89EA-FFAF39478DA7}" type="slidenum">
              <a:rPr kumimoji="1" lang="zh-CN" altLang="en-US" smtClean="0"/>
              <a:t>10</a:t>
            </a:fld>
            <a:endParaRPr kumimoji="1" lang="zh-CN" altLang="en-US"/>
          </a:p>
        </p:txBody>
      </p:sp>
    </p:spTree>
    <p:extLst>
      <p:ext uri="{BB962C8B-B14F-4D97-AF65-F5344CB8AC3E}">
        <p14:creationId xmlns:p14="http://schemas.microsoft.com/office/powerpoint/2010/main" val="15142224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35C18D53-F10B-4CBA-878F-FE1F11CA8BD7}"/>
              </a:ext>
            </a:extLst>
          </p:cNvPr>
          <p:cNvPicPr>
            <a:picLocks noChangeAspect="1"/>
          </p:cNvPicPr>
          <p:nvPr/>
        </p:nvPicPr>
        <p:blipFill>
          <a:blip r:embed="rId2"/>
          <a:stretch>
            <a:fillRect/>
          </a:stretch>
        </p:blipFill>
        <p:spPr>
          <a:xfrm>
            <a:off x="3908103" y="1261191"/>
            <a:ext cx="2524477" cy="1609950"/>
          </a:xfrm>
          <a:prstGeom prst="rect">
            <a:avLst/>
          </a:prstGeom>
        </p:spPr>
      </p:pic>
      <p:pic>
        <p:nvPicPr>
          <p:cNvPr id="3" name="图片 2">
            <a:extLst>
              <a:ext uri="{FF2B5EF4-FFF2-40B4-BE49-F238E27FC236}">
                <a16:creationId xmlns:a16="http://schemas.microsoft.com/office/drawing/2014/main" id="{B4AA0208-8255-4DE8-9085-F054B997043D}"/>
              </a:ext>
            </a:extLst>
          </p:cNvPr>
          <p:cNvPicPr>
            <a:picLocks noChangeAspect="1"/>
          </p:cNvPicPr>
          <p:nvPr/>
        </p:nvPicPr>
        <p:blipFill>
          <a:blip r:embed="rId3"/>
          <a:stretch>
            <a:fillRect/>
          </a:stretch>
        </p:blipFill>
        <p:spPr>
          <a:xfrm>
            <a:off x="899625" y="1177392"/>
            <a:ext cx="2534004" cy="1752845"/>
          </a:xfrm>
          <a:prstGeom prst="rect">
            <a:avLst/>
          </a:prstGeom>
        </p:spPr>
      </p:pic>
      <p:graphicFrame>
        <p:nvGraphicFramePr>
          <p:cNvPr id="4" name="表格 3">
            <a:extLst>
              <a:ext uri="{FF2B5EF4-FFF2-40B4-BE49-F238E27FC236}">
                <a16:creationId xmlns:a16="http://schemas.microsoft.com/office/drawing/2014/main" id="{E63933A7-BBDD-11F9-74F2-6692C2828FFA}"/>
              </a:ext>
            </a:extLst>
          </p:cNvPr>
          <p:cNvGraphicFramePr>
            <a:graphicFrameLocks noGrp="1"/>
          </p:cNvGraphicFramePr>
          <p:nvPr>
            <p:extLst>
              <p:ext uri="{D42A27DB-BD31-4B8C-83A1-F6EECF244321}">
                <p14:modId xmlns:p14="http://schemas.microsoft.com/office/powerpoint/2010/main" val="4184912130"/>
              </p:ext>
            </p:extLst>
          </p:nvPr>
        </p:nvGraphicFramePr>
        <p:xfrm>
          <a:off x="398647" y="761287"/>
          <a:ext cx="11379847" cy="5412245"/>
        </p:xfrm>
        <a:graphic>
          <a:graphicData uri="http://schemas.openxmlformats.org/drawingml/2006/table">
            <a:tbl>
              <a:tblPr firstRow="1" bandRow="1">
                <a:tableStyleId>{5940675A-B579-460E-94D1-54222C63F5DA}</a:tableStyleId>
              </a:tblPr>
              <a:tblGrid>
                <a:gridCol w="4745847">
                  <a:extLst>
                    <a:ext uri="{9D8B030D-6E8A-4147-A177-3AD203B41FA5}">
                      <a16:colId xmlns:a16="http://schemas.microsoft.com/office/drawing/2014/main" val="3424636222"/>
                    </a:ext>
                  </a:extLst>
                </a:gridCol>
                <a:gridCol w="6634000">
                  <a:extLst>
                    <a:ext uri="{9D8B030D-6E8A-4147-A177-3AD203B41FA5}">
                      <a16:colId xmlns:a16="http://schemas.microsoft.com/office/drawing/2014/main" val="4067843795"/>
                    </a:ext>
                  </a:extLst>
                </a:gridCol>
              </a:tblGrid>
              <a:tr h="135299">
                <a:tc>
                  <a:txBody>
                    <a:bodyPr/>
                    <a:lstStyle/>
                    <a:p>
                      <a:pPr algn="ctr">
                        <a:lnSpc>
                          <a:spcPct val="100000"/>
                        </a:lnSpc>
                      </a:pPr>
                      <a:r>
                        <a:rPr lang="en-US" altLang="zh-CN" dirty="0" err="1">
                          <a:latin typeface="Arial" panose="020B0604020202020204" pitchFamily="34" charset="0"/>
                          <a:ea typeface="微软雅黑" panose="020B0503020204020204" pitchFamily="34" charset="-122"/>
                        </a:rPr>
                        <a:t>Tristron</a:t>
                      </a:r>
                      <a:endParaRPr lang="zh-CN" altLang="en-US" dirty="0">
                        <a:latin typeface="Arial" panose="020B0604020202020204" pitchFamily="34" charset="0"/>
                        <a:ea typeface="微软雅黑" panose="020B0503020204020204" pitchFamily="34" charset="-122"/>
                      </a:endParaRPr>
                    </a:p>
                  </a:txBody>
                  <a:tcPr anchor="ctr"/>
                </a:tc>
                <a:tc>
                  <a:txBody>
                    <a:bodyPr/>
                    <a:lstStyle/>
                    <a:p>
                      <a:pPr algn="ctr">
                        <a:lnSpc>
                          <a:spcPct val="100000"/>
                        </a:lnSpc>
                      </a:pPr>
                      <a:r>
                        <a:rPr lang="en-US" altLang="zh-CN" dirty="0">
                          <a:latin typeface="Arial" panose="020B0604020202020204" pitchFamily="34" charset="0"/>
                          <a:ea typeface="微软雅黑" panose="020B0503020204020204" pitchFamily="34" charset="-122"/>
                        </a:rPr>
                        <a:t>MB</a:t>
                      </a:r>
                      <a:r>
                        <a:rPr lang="zh-CN" altLang="en-US" dirty="0">
                          <a:latin typeface="Arial" panose="020B0604020202020204" pitchFamily="34" charset="0"/>
                          <a:ea typeface="微软雅黑" panose="020B0503020204020204" pitchFamily="34" charset="-122"/>
                        </a:rPr>
                        <a:t> </a:t>
                      </a:r>
                      <a:r>
                        <a:rPr lang="en-US" altLang="zh-CN" dirty="0" err="1">
                          <a:latin typeface="Arial" panose="020B0604020202020204" pitchFamily="34" charset="0"/>
                          <a:ea typeface="微软雅黑" panose="020B0503020204020204" pitchFamily="34" charset="-122"/>
                        </a:rPr>
                        <a:t>Tristron</a:t>
                      </a:r>
                      <a:endParaRPr lang="en-US" altLang="zh-CN" dirty="0">
                        <a:latin typeface="Arial" panose="020B0604020202020204" pitchFamily="34" charset="0"/>
                        <a:ea typeface="微软雅黑" panose="020B0503020204020204" pitchFamily="34" charset="-122"/>
                      </a:endParaRPr>
                    </a:p>
                  </a:txBody>
                  <a:tcPr anchor="ctr"/>
                </a:tc>
                <a:extLst>
                  <a:ext uri="{0D108BD9-81ED-4DB2-BD59-A6C34878D82A}">
                    <a16:rowId xmlns:a16="http://schemas.microsoft.com/office/drawing/2014/main" val="396389485"/>
                  </a:ext>
                </a:extLst>
              </a:tr>
              <a:tr h="1902719">
                <a:tc gridSpan="2">
                  <a:txBody>
                    <a:bodyPr/>
                    <a:lstStyle/>
                    <a:p>
                      <a:pPr algn="ctr">
                        <a:lnSpc>
                          <a:spcPct val="150000"/>
                        </a:lnSpc>
                      </a:pPr>
                      <a:endParaRPr lang="zh-CN" altLang="en-US" sz="1400" dirty="0">
                        <a:latin typeface="Arial" panose="020B0604020202020204" pitchFamily="34" charset="0"/>
                        <a:ea typeface="微软雅黑" panose="020B0503020204020204" pitchFamily="34" charset="-122"/>
                      </a:endParaRPr>
                    </a:p>
                  </a:txBody>
                  <a:tcPr anchor="ctr"/>
                </a:tc>
                <a:tc hMerge="1">
                  <a:txBody>
                    <a:bodyPr/>
                    <a:lstStyle/>
                    <a:p>
                      <a:pPr algn="ctr">
                        <a:lnSpc>
                          <a:spcPct val="150000"/>
                        </a:lnSpc>
                      </a:pPr>
                      <a:endParaRPr lang="zh-CN" altLang="en-US" sz="1400" dirty="0"/>
                    </a:p>
                  </a:txBody>
                  <a:tcPr anchor="ctr"/>
                </a:tc>
                <a:extLst>
                  <a:ext uri="{0D108BD9-81ED-4DB2-BD59-A6C34878D82A}">
                    <a16:rowId xmlns:a16="http://schemas.microsoft.com/office/drawing/2014/main" val="171877224"/>
                  </a:ext>
                </a:extLst>
              </a:tr>
              <a:tr h="355195">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1400" b="0" kern="1200" dirty="0" err="1">
                          <a:solidFill>
                            <a:schemeClr val="dk1"/>
                          </a:solidFill>
                          <a:effectLst/>
                          <a:latin typeface="Arial" panose="020B0604020202020204" pitchFamily="34" charset="0"/>
                          <a:ea typeface="微软雅黑" panose="020B0503020204020204" pitchFamily="34" charset="-122"/>
                        </a:rPr>
                        <a:t>V.K.Fedyaev</a:t>
                      </a:r>
                      <a:r>
                        <a:rPr lang="zh-CN" altLang="en-US" sz="1400" b="0" kern="1200" dirty="0">
                          <a:solidFill>
                            <a:schemeClr val="dk1"/>
                          </a:solidFill>
                          <a:effectLst/>
                          <a:latin typeface="Arial" panose="020B0604020202020204" pitchFamily="34" charset="0"/>
                          <a:ea typeface="微软雅黑" panose="020B0503020204020204" pitchFamily="34" charset="-122"/>
                        </a:rPr>
                        <a:t>（</a:t>
                      </a:r>
                      <a:r>
                        <a:rPr lang="en-US" altLang="zh-CN" sz="1400" b="0" kern="1200" dirty="0">
                          <a:solidFill>
                            <a:schemeClr val="dk1"/>
                          </a:solidFill>
                          <a:effectLst/>
                          <a:latin typeface="Arial" panose="020B0604020202020204" pitchFamily="34" charset="0"/>
                          <a:ea typeface="微软雅黑" panose="020B0503020204020204" pitchFamily="34" charset="-122"/>
                        </a:rPr>
                        <a:t>1967</a:t>
                      </a:r>
                      <a:r>
                        <a:rPr lang="zh-CN" altLang="en-US" sz="1400" b="0" kern="1200" dirty="0">
                          <a:solidFill>
                            <a:schemeClr val="dk1"/>
                          </a:solidFill>
                          <a:effectLst/>
                          <a:latin typeface="Arial" panose="020B0604020202020204" pitchFamily="34" charset="0"/>
                          <a:ea typeface="微软雅黑" panose="020B0503020204020204" pitchFamily="34" charset="-122"/>
                        </a:rPr>
                        <a:t>）</a:t>
                      </a:r>
                      <a:endParaRPr lang="en-US" altLang="zh-CN" sz="1400" b="0" i="0" kern="1200" dirty="0">
                        <a:solidFill>
                          <a:schemeClr val="dk1"/>
                        </a:solidFill>
                        <a:effectLst/>
                        <a:latin typeface="Arial" panose="020B0604020202020204" pitchFamily="34" charset="0"/>
                        <a:ea typeface="微软雅黑" panose="020B0503020204020204" pitchFamily="34" charset="-122"/>
                        <a:cs typeface="+mn-cs"/>
                      </a:endParaRPr>
                    </a:p>
                  </a:txBody>
                  <a:tcPr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1400" b="0" kern="1200" dirty="0" err="1">
                          <a:solidFill>
                            <a:schemeClr val="dk1"/>
                          </a:solidFill>
                          <a:effectLst/>
                          <a:latin typeface="Arial" panose="020B0604020202020204" pitchFamily="34" charset="0"/>
                          <a:ea typeface="微软雅黑" panose="020B0503020204020204" pitchFamily="34" charset="-122"/>
                        </a:rPr>
                        <a:t>V.A.Tsarev</a:t>
                      </a:r>
                      <a:r>
                        <a:rPr lang="zh-CN" altLang="en-US" sz="1400" b="0" kern="1200" dirty="0">
                          <a:solidFill>
                            <a:schemeClr val="dk1"/>
                          </a:solidFill>
                          <a:effectLst/>
                          <a:latin typeface="Arial" panose="020B0604020202020204" pitchFamily="34" charset="0"/>
                          <a:ea typeface="微软雅黑" panose="020B0503020204020204" pitchFamily="34" charset="-122"/>
                        </a:rPr>
                        <a:t>（</a:t>
                      </a:r>
                      <a:r>
                        <a:rPr lang="en-US" altLang="zh-CN" sz="1400" b="0" kern="1200" dirty="0">
                          <a:solidFill>
                            <a:schemeClr val="dk1"/>
                          </a:solidFill>
                          <a:effectLst/>
                          <a:latin typeface="Arial" panose="020B0604020202020204" pitchFamily="34" charset="0"/>
                          <a:ea typeface="微软雅黑" panose="020B0503020204020204" pitchFamily="34" charset="-122"/>
                        </a:rPr>
                        <a:t>2000</a:t>
                      </a:r>
                      <a:r>
                        <a:rPr lang="zh-CN" altLang="en-US" sz="1400" b="0" kern="1200" dirty="0">
                          <a:solidFill>
                            <a:schemeClr val="dk1"/>
                          </a:solidFill>
                          <a:effectLst/>
                          <a:latin typeface="Arial" panose="020B0604020202020204" pitchFamily="34" charset="0"/>
                          <a:ea typeface="微软雅黑" panose="020B0503020204020204" pitchFamily="34" charset="-122"/>
                        </a:rPr>
                        <a:t>）</a:t>
                      </a:r>
                      <a:endParaRPr lang="en-US" altLang="zh-CN" sz="1400" b="0" kern="1200" dirty="0">
                        <a:solidFill>
                          <a:schemeClr val="dk1"/>
                        </a:solidFill>
                        <a:effectLst/>
                        <a:latin typeface="Arial" panose="020B0604020202020204" pitchFamily="34" charset="0"/>
                        <a:ea typeface="微软雅黑" panose="020B0503020204020204" pitchFamily="34" charset="-122"/>
                        <a:cs typeface="+mn-cs"/>
                      </a:endParaRPr>
                    </a:p>
                  </a:txBody>
                  <a:tcPr anchor="ctr"/>
                </a:tc>
                <a:extLst>
                  <a:ext uri="{0D108BD9-81ED-4DB2-BD59-A6C34878D82A}">
                    <a16:rowId xmlns:a16="http://schemas.microsoft.com/office/drawing/2014/main" val="2171677850"/>
                  </a:ext>
                </a:extLst>
              </a:tr>
              <a:tr h="423426">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zh-CN" altLang="en-US" sz="1400" b="0" kern="1200" dirty="0">
                          <a:solidFill>
                            <a:schemeClr val="dk1"/>
                          </a:solidFill>
                          <a:effectLst/>
                          <a:latin typeface="Arial" panose="020B0604020202020204" pitchFamily="34" charset="0"/>
                          <a:ea typeface="微软雅黑" panose="020B0503020204020204" pitchFamily="34" charset="-122"/>
                        </a:rPr>
                        <a:t>工作频率</a:t>
                      </a:r>
                      <a:r>
                        <a:rPr lang="en-US" altLang="zh-CN" sz="1400" b="0" kern="1200" dirty="0">
                          <a:solidFill>
                            <a:schemeClr val="dk1"/>
                          </a:solidFill>
                          <a:effectLst/>
                          <a:latin typeface="Arial" panose="020B0604020202020204" pitchFamily="34" charset="0"/>
                          <a:ea typeface="微软雅黑" panose="020B0503020204020204" pitchFamily="34" charset="-122"/>
                        </a:rPr>
                        <a:t>530MHz</a:t>
                      </a:r>
                      <a:r>
                        <a:rPr lang="zh-CN" altLang="en-US" sz="1400" b="0" kern="1200" dirty="0">
                          <a:solidFill>
                            <a:schemeClr val="dk1"/>
                          </a:solidFill>
                          <a:effectLst/>
                          <a:latin typeface="Arial" panose="020B0604020202020204" pitchFamily="34" charset="0"/>
                          <a:ea typeface="微软雅黑" panose="020B0503020204020204" pitchFamily="34" charset="-122"/>
                        </a:rPr>
                        <a:t>、加速电压</a:t>
                      </a:r>
                      <a:r>
                        <a:rPr lang="en-US" altLang="zh-CN" sz="1400" b="0" kern="1200" dirty="0">
                          <a:solidFill>
                            <a:schemeClr val="dk1"/>
                          </a:solidFill>
                          <a:effectLst/>
                          <a:latin typeface="Arial" panose="020B0604020202020204" pitchFamily="34" charset="0"/>
                          <a:ea typeface="微软雅黑" panose="020B0503020204020204" pitchFamily="34" charset="-122"/>
                        </a:rPr>
                        <a:t>18kV</a:t>
                      </a:r>
                      <a:r>
                        <a:rPr lang="zh-CN" altLang="en-US" sz="1400" b="0" kern="1200" dirty="0">
                          <a:solidFill>
                            <a:schemeClr val="dk1"/>
                          </a:solidFill>
                          <a:effectLst/>
                          <a:latin typeface="Arial" panose="020B0604020202020204" pitchFamily="34" charset="0"/>
                          <a:ea typeface="微软雅黑" panose="020B0503020204020204" pitchFamily="34" charset="-122"/>
                        </a:rPr>
                        <a:t>、输出功率</a:t>
                      </a:r>
                      <a:r>
                        <a:rPr lang="en-US" altLang="zh-CN" sz="1400" b="0" kern="1200" dirty="0">
                          <a:solidFill>
                            <a:schemeClr val="dk1"/>
                          </a:solidFill>
                          <a:effectLst/>
                          <a:latin typeface="Arial" panose="020B0604020202020204" pitchFamily="34" charset="0"/>
                          <a:ea typeface="微软雅黑" panose="020B0503020204020204" pitchFamily="34" charset="-122"/>
                        </a:rPr>
                        <a:t>30kW</a:t>
                      </a:r>
                      <a:endParaRPr lang="zh-CN" altLang="en-US" sz="1400" b="0" kern="1200" dirty="0">
                        <a:solidFill>
                          <a:schemeClr val="dk1"/>
                        </a:solidFill>
                        <a:effectLst/>
                        <a:latin typeface="Arial" panose="020B0604020202020204" pitchFamily="34" charset="0"/>
                        <a:ea typeface="微软雅黑" panose="020B0503020204020204" pitchFamily="34" charset="-122"/>
                        <a:cs typeface="+mn-cs"/>
                      </a:endParaRPr>
                    </a:p>
                  </a:txBody>
                  <a:tcPr anchor="ctr"/>
                </a:tc>
                <a:tc>
                  <a:txBody>
                    <a:bodyPr/>
                    <a:lstStyle/>
                    <a:p>
                      <a:pPr algn="ctr">
                        <a:lnSpc>
                          <a:spcPct val="150000"/>
                        </a:lnSpc>
                      </a:pPr>
                      <a:r>
                        <a:rPr lang="en-US" altLang="zh-CN" sz="1400" b="0" kern="1200" dirty="0">
                          <a:solidFill>
                            <a:schemeClr val="dk1"/>
                          </a:solidFill>
                          <a:effectLst/>
                          <a:latin typeface="Arial" panose="020B0604020202020204" pitchFamily="34" charset="0"/>
                          <a:ea typeface="微软雅黑" panose="020B0503020204020204" pitchFamily="34" charset="-122"/>
                        </a:rPr>
                        <a:t>1.3GHz</a:t>
                      </a:r>
                      <a:r>
                        <a:rPr lang="zh-CN" altLang="en-US" sz="1400" b="0" kern="1200" dirty="0">
                          <a:solidFill>
                            <a:schemeClr val="dk1"/>
                          </a:solidFill>
                          <a:effectLst/>
                          <a:latin typeface="Arial" panose="020B0604020202020204" pitchFamily="34" charset="0"/>
                          <a:ea typeface="微软雅黑" panose="020B0503020204020204" pitchFamily="34" charset="-122"/>
                        </a:rPr>
                        <a:t>、加速电压</a:t>
                      </a:r>
                      <a:r>
                        <a:rPr lang="en-US" altLang="zh-CN" sz="1400" b="0" kern="1200" dirty="0">
                          <a:solidFill>
                            <a:schemeClr val="dk1"/>
                          </a:solidFill>
                          <a:effectLst/>
                          <a:latin typeface="Arial" panose="020B0604020202020204" pitchFamily="34" charset="0"/>
                          <a:ea typeface="微软雅黑" panose="020B0503020204020204" pitchFamily="34" charset="-122"/>
                        </a:rPr>
                        <a:t>40kV</a:t>
                      </a:r>
                      <a:r>
                        <a:rPr lang="zh-CN" altLang="en-US" sz="1400" b="0" kern="1200" dirty="0">
                          <a:solidFill>
                            <a:schemeClr val="dk1"/>
                          </a:solidFill>
                          <a:effectLst/>
                          <a:latin typeface="Arial" panose="020B0604020202020204" pitchFamily="34" charset="0"/>
                          <a:ea typeface="微软雅黑" panose="020B0503020204020204" pitchFamily="34" charset="-122"/>
                        </a:rPr>
                        <a:t>、输出功率</a:t>
                      </a:r>
                      <a:r>
                        <a:rPr lang="en-US" altLang="zh-CN" sz="1400" b="0" kern="1200" dirty="0">
                          <a:solidFill>
                            <a:schemeClr val="dk1"/>
                          </a:solidFill>
                          <a:effectLst/>
                          <a:latin typeface="Arial" panose="020B0604020202020204" pitchFamily="34" charset="0"/>
                          <a:ea typeface="微软雅黑" panose="020B0503020204020204" pitchFamily="34" charset="-122"/>
                        </a:rPr>
                        <a:t>100kW</a:t>
                      </a:r>
                      <a:endParaRPr lang="zh-CN" altLang="en-US" sz="1400" b="0" dirty="0">
                        <a:latin typeface="Arial" panose="020B0604020202020204" pitchFamily="34" charset="0"/>
                        <a:ea typeface="微软雅黑" panose="020B0503020204020204" pitchFamily="34" charset="-122"/>
                      </a:endParaRPr>
                    </a:p>
                  </a:txBody>
                  <a:tcPr anchor="ctr"/>
                </a:tc>
                <a:extLst>
                  <a:ext uri="{0D108BD9-81ED-4DB2-BD59-A6C34878D82A}">
                    <a16:rowId xmlns:a16="http://schemas.microsoft.com/office/drawing/2014/main" val="1929540972"/>
                  </a:ext>
                </a:extLst>
              </a:tr>
              <a:tr h="1311340">
                <a:tc>
                  <a:txBody>
                    <a:bodyPr/>
                    <a:lstStyle/>
                    <a:p>
                      <a:pPr algn="ctr">
                        <a:lnSpc>
                          <a:spcPct val="150000"/>
                        </a:lnSpc>
                      </a:pPr>
                      <a:r>
                        <a:rPr lang="zh-CN" altLang="en-US" sz="1400" b="1" dirty="0">
                          <a:latin typeface="Arial" panose="020B0604020202020204" pitchFamily="34" charset="0"/>
                          <a:ea typeface="微软雅黑" panose="020B0503020204020204" pitchFamily="34" charset="-122"/>
                        </a:rPr>
                        <a:t>创新点</a:t>
                      </a:r>
                      <a:r>
                        <a:rPr lang="en-US" altLang="zh-CN" sz="1400" b="1" dirty="0">
                          <a:latin typeface="Arial" panose="020B0604020202020204" pitchFamily="34" charset="0"/>
                          <a:ea typeface="微软雅黑" panose="020B0503020204020204" pitchFamily="34" charset="-122"/>
                        </a:rPr>
                        <a:t>-</a:t>
                      </a:r>
                      <a:r>
                        <a:rPr lang="zh-CN" altLang="en-US" sz="1400" b="1" dirty="0">
                          <a:latin typeface="Arial" panose="020B0604020202020204" pitchFamily="34" charset="0"/>
                          <a:ea typeface="微软雅黑" panose="020B0503020204020204" pitchFamily="34" charset="-122"/>
                        </a:rPr>
                        <a:t>次末腔</a:t>
                      </a:r>
                      <a:endParaRPr lang="en-US" altLang="zh-CN" sz="1400" b="1" dirty="0">
                        <a:latin typeface="Arial" panose="020B0604020202020204" pitchFamily="34" charset="0"/>
                        <a:ea typeface="微软雅黑" panose="020B0503020204020204" pitchFamily="34" charset="-122"/>
                      </a:endParaRPr>
                    </a:p>
                    <a:p>
                      <a:pPr marL="171450" indent="-171450" algn="ctr">
                        <a:lnSpc>
                          <a:spcPct val="150000"/>
                        </a:lnSpc>
                        <a:buFont typeface="Arial" panose="020B0604020202020204" pitchFamily="34" charset="0"/>
                        <a:buChar char="•"/>
                      </a:pPr>
                      <a:r>
                        <a:rPr lang="zh-CN" altLang="en-US" sz="1400" b="0" dirty="0">
                          <a:latin typeface="Arial" panose="020B0604020202020204" pitchFamily="34" charset="0"/>
                          <a:ea typeface="微软雅黑" panose="020B0503020204020204" pitchFamily="34" charset="-122"/>
                        </a:rPr>
                        <a:t>进一步调制电子束的速度</a:t>
                      </a:r>
                      <a:endParaRPr lang="en-US" altLang="zh-CN" sz="1400" b="0" dirty="0">
                        <a:latin typeface="Arial" panose="020B0604020202020204" pitchFamily="34" charset="0"/>
                        <a:ea typeface="微软雅黑" panose="020B0503020204020204" pitchFamily="34" charset="-122"/>
                      </a:endParaRPr>
                    </a:p>
                    <a:p>
                      <a:pPr marL="171450" indent="-171450" algn="ctr">
                        <a:lnSpc>
                          <a:spcPct val="150000"/>
                        </a:lnSpc>
                        <a:buFont typeface="Arial" panose="020B0604020202020204" pitchFamily="34" charset="0"/>
                        <a:buChar char="•"/>
                      </a:pPr>
                      <a:r>
                        <a:rPr lang="zh-CN" altLang="en-US" sz="1400" b="0" dirty="0">
                          <a:latin typeface="Arial" panose="020B0604020202020204" pitchFamily="34" charset="0"/>
                          <a:ea typeface="微软雅黑" panose="020B0503020204020204" pitchFamily="34" charset="-122"/>
                        </a:rPr>
                        <a:t>进一步压缩和缩短电子束</a:t>
                      </a:r>
                      <a:endParaRPr lang="en-US" altLang="zh-CN" sz="1400" b="0" dirty="0">
                        <a:latin typeface="Arial" panose="020B0604020202020204" pitchFamily="34" charset="0"/>
                        <a:ea typeface="微软雅黑" panose="020B0503020204020204" pitchFamily="34" charset="-122"/>
                      </a:endParaRPr>
                    </a:p>
                    <a:p>
                      <a:pPr marL="171450" indent="-171450" algn="ctr">
                        <a:lnSpc>
                          <a:spcPct val="150000"/>
                        </a:lnSpc>
                        <a:buFont typeface="Arial" panose="020B0604020202020204" pitchFamily="34" charset="0"/>
                        <a:buChar char="•"/>
                      </a:pPr>
                      <a:r>
                        <a:rPr lang="zh-CN" altLang="en-US" sz="1400" b="0" dirty="0">
                          <a:latin typeface="Arial" panose="020B0604020202020204" pitchFamily="34" charset="0"/>
                          <a:ea typeface="微软雅黑" panose="020B0503020204020204" pitchFamily="34" charset="-122"/>
                        </a:rPr>
                        <a:t>进一步提高增益和效率</a:t>
                      </a:r>
                      <a:endParaRPr lang="en-US" altLang="zh-CN" sz="1400" b="0" dirty="0">
                        <a:latin typeface="Arial" panose="020B0604020202020204" pitchFamily="34" charset="0"/>
                        <a:ea typeface="微软雅黑" panose="020B0503020204020204" pitchFamily="34" charset="-122"/>
                      </a:endParaRPr>
                    </a:p>
                  </a:txBody>
                  <a:tcPr anchor="ctr"/>
                </a:tc>
                <a:tc>
                  <a:txBody>
                    <a:bodyPr/>
                    <a:lstStyle/>
                    <a:p>
                      <a:pPr algn="ctr">
                        <a:lnSpc>
                          <a:spcPct val="150000"/>
                        </a:lnSpc>
                      </a:pPr>
                      <a:r>
                        <a:rPr lang="zh-CN" altLang="en-US" sz="1400" b="1" dirty="0">
                          <a:latin typeface="Arial" panose="020B0604020202020204" pitchFamily="34" charset="0"/>
                          <a:ea typeface="微软雅黑" panose="020B0503020204020204" pitchFamily="34" charset="-122"/>
                        </a:rPr>
                        <a:t>创新设计：</a:t>
                      </a:r>
                      <a:endParaRPr lang="en-US" altLang="zh-CN" sz="1400" b="1" dirty="0">
                        <a:latin typeface="Arial" panose="020B0604020202020204" pitchFamily="34" charset="0"/>
                        <a:ea typeface="微软雅黑" panose="020B0503020204020204" pitchFamily="34" charset="-122"/>
                      </a:endParaRPr>
                    </a:p>
                    <a:p>
                      <a:pPr marL="285750" indent="-285750" algn="just">
                        <a:lnSpc>
                          <a:spcPct val="150000"/>
                        </a:lnSpc>
                        <a:buFont typeface="Arial" panose="020B0604020202020204" pitchFamily="34" charset="0"/>
                        <a:buChar char="•"/>
                      </a:pPr>
                      <a:r>
                        <a:rPr lang="zh-CN" altLang="en-US" sz="1400" b="0" dirty="0">
                          <a:latin typeface="Arial" panose="020B0604020202020204" pitchFamily="34" charset="0"/>
                          <a:ea typeface="微软雅黑" panose="020B0503020204020204" pitchFamily="34" charset="-122"/>
                        </a:rPr>
                        <a:t>使用双间隙谐振器作为中间和输出级的电动力学系统</a:t>
                      </a:r>
                      <a:endParaRPr lang="en-US" altLang="zh-CN" sz="1400" b="0" dirty="0">
                        <a:latin typeface="Arial" panose="020B0604020202020204" pitchFamily="34" charset="0"/>
                        <a:ea typeface="微软雅黑" panose="020B0503020204020204" pitchFamily="34" charset="-122"/>
                      </a:endParaRPr>
                    </a:p>
                    <a:p>
                      <a:pPr marL="285750" indent="-285750" algn="just">
                        <a:lnSpc>
                          <a:spcPct val="150000"/>
                        </a:lnSpc>
                        <a:buFont typeface="Arial" panose="020B0604020202020204" pitchFamily="34" charset="0"/>
                        <a:buChar char="•"/>
                      </a:pPr>
                      <a:r>
                        <a:rPr lang="zh-CN" altLang="en-US" sz="1400" b="0" dirty="0">
                          <a:latin typeface="Arial" panose="020B0604020202020204" pitchFamily="34" charset="0"/>
                          <a:ea typeface="微软雅黑" panose="020B0503020204020204" pitchFamily="34" charset="-122"/>
                        </a:rPr>
                        <a:t>使用</a:t>
                      </a:r>
                      <a:r>
                        <a:rPr lang="en-US" altLang="zh-CN" sz="1400" b="0" dirty="0">
                          <a:latin typeface="Arial" panose="020B0604020202020204" pitchFamily="34" charset="0"/>
                          <a:ea typeface="微软雅黑" panose="020B0503020204020204" pitchFamily="34" charset="-122"/>
                        </a:rPr>
                        <a:t>4</a:t>
                      </a:r>
                      <a:r>
                        <a:rPr lang="zh-CN" altLang="en-US" sz="1400" b="0" dirty="0">
                          <a:latin typeface="Arial" panose="020B0604020202020204" pitchFamily="34" charset="0"/>
                          <a:ea typeface="微软雅黑" panose="020B0503020204020204" pitchFamily="34" charset="-122"/>
                        </a:rPr>
                        <a:t>个具有相似光学的氧化物阴极可以减少阴极</a:t>
                      </a:r>
                      <a:r>
                        <a:rPr lang="en-US" altLang="zh-CN" sz="1400" b="0" dirty="0">
                          <a:latin typeface="Arial" panose="020B0604020202020204" pitchFamily="34" charset="0"/>
                          <a:ea typeface="微软雅黑" panose="020B0503020204020204" pitchFamily="34" charset="-122"/>
                        </a:rPr>
                        <a:t>-</a:t>
                      </a:r>
                      <a:r>
                        <a:rPr lang="zh-CN" altLang="en-US" sz="1400" b="0" dirty="0">
                          <a:latin typeface="Arial" panose="020B0604020202020204" pitchFamily="34" charset="0"/>
                          <a:ea typeface="微软雅黑" panose="020B0503020204020204" pitchFamily="34" charset="-122"/>
                        </a:rPr>
                        <a:t>栅极系统的电流和热负荷，并实现更有利的散热条件，这使得使用传统的钼栅极而不是石墨栅极成为可能</a:t>
                      </a:r>
                      <a:endParaRPr lang="en-US" altLang="zh-CN" sz="1400" b="0" dirty="0">
                        <a:latin typeface="Arial" panose="020B0604020202020204" pitchFamily="34" charset="0"/>
                        <a:ea typeface="微软雅黑" panose="020B0503020204020204" pitchFamily="34" charset="-122"/>
                      </a:endParaRPr>
                    </a:p>
                  </a:txBody>
                  <a:tcPr/>
                </a:tc>
                <a:extLst>
                  <a:ext uri="{0D108BD9-81ED-4DB2-BD59-A6C34878D82A}">
                    <a16:rowId xmlns:a16="http://schemas.microsoft.com/office/drawing/2014/main" val="2048357248"/>
                  </a:ext>
                </a:extLst>
              </a:tr>
              <a:tr h="964101">
                <a:tc>
                  <a:txBody>
                    <a:bodyPr/>
                    <a:lstStyle/>
                    <a:p>
                      <a:pPr marL="171450" indent="-171450" algn="just" defTabSz="914400" rtl="0" eaLnBrk="1" fontAlgn="base" latinLnBrk="0" hangingPunct="1">
                        <a:lnSpc>
                          <a:spcPct val="150000"/>
                        </a:lnSpc>
                        <a:buFont typeface="Arial" panose="020B0604020202020204" pitchFamily="34" charset="0"/>
                        <a:buChar char="•"/>
                      </a:pPr>
                      <a:r>
                        <a:rPr lang="en-US" altLang="zh-CN" sz="1400" b="0" kern="1200" dirty="0">
                          <a:solidFill>
                            <a:schemeClr val="dk1"/>
                          </a:solidFill>
                          <a:latin typeface="Arial" panose="020B0604020202020204" pitchFamily="34" charset="0"/>
                          <a:ea typeface="微软雅黑" panose="020B0503020204020204" pitchFamily="34" charset="-122"/>
                        </a:rPr>
                        <a:t>IOT</a:t>
                      </a:r>
                      <a:r>
                        <a:rPr lang="zh-CN" altLang="en-US" sz="1400" b="0" kern="1200" dirty="0">
                          <a:solidFill>
                            <a:schemeClr val="dk1"/>
                          </a:solidFill>
                          <a:latin typeface="Arial" panose="020B0604020202020204" pitchFamily="34" charset="0"/>
                          <a:ea typeface="微软雅黑" panose="020B0503020204020204" pitchFamily="34" charset="-122"/>
                        </a:rPr>
                        <a:t>的效率在</a:t>
                      </a:r>
                      <a:r>
                        <a:rPr lang="en-US" altLang="zh-CN" sz="1400" b="0" kern="1200" dirty="0">
                          <a:solidFill>
                            <a:schemeClr val="dk1"/>
                          </a:solidFill>
                          <a:latin typeface="Arial" panose="020B0604020202020204" pitchFamily="34" charset="0"/>
                          <a:ea typeface="微软雅黑" panose="020B0503020204020204" pitchFamily="34" charset="-122"/>
                        </a:rPr>
                        <a:t>50-60%</a:t>
                      </a:r>
                      <a:r>
                        <a:rPr lang="zh-CN" altLang="en-US" sz="1400" b="0" kern="1200" dirty="0">
                          <a:solidFill>
                            <a:schemeClr val="dk1"/>
                          </a:solidFill>
                          <a:latin typeface="Arial" panose="020B0604020202020204" pitchFamily="34" charset="0"/>
                          <a:ea typeface="微软雅黑" panose="020B0503020204020204" pitchFamily="34" charset="-122"/>
                        </a:rPr>
                        <a:t>之间，</a:t>
                      </a:r>
                      <a:r>
                        <a:rPr lang="en-US" altLang="zh-CN" sz="1400" b="0" kern="1200" dirty="0" err="1">
                          <a:solidFill>
                            <a:schemeClr val="dk1"/>
                          </a:solidFill>
                          <a:latin typeface="Arial" panose="020B0604020202020204" pitchFamily="34" charset="0"/>
                          <a:ea typeface="微软雅黑" panose="020B0503020204020204" pitchFamily="34" charset="-122"/>
                        </a:rPr>
                        <a:t>Tristron</a:t>
                      </a:r>
                      <a:r>
                        <a:rPr lang="zh-CN" altLang="en-US" sz="1400" b="0" kern="1200" dirty="0">
                          <a:solidFill>
                            <a:schemeClr val="dk1"/>
                          </a:solidFill>
                          <a:latin typeface="Arial" panose="020B0604020202020204" pitchFamily="34" charset="0"/>
                          <a:ea typeface="微软雅黑" panose="020B0503020204020204" pitchFamily="34" charset="-122"/>
                        </a:rPr>
                        <a:t>的效率接近</a:t>
                      </a:r>
                      <a:r>
                        <a:rPr lang="en-US" altLang="zh-CN" sz="1400" b="0" kern="1200" dirty="0">
                          <a:solidFill>
                            <a:schemeClr val="dk1"/>
                          </a:solidFill>
                          <a:latin typeface="Arial" panose="020B0604020202020204" pitchFamily="34" charset="0"/>
                          <a:ea typeface="微软雅黑" panose="020B0503020204020204" pitchFamily="34" charset="-122"/>
                        </a:rPr>
                        <a:t>80-90%</a:t>
                      </a:r>
                      <a:endParaRPr lang="zh-CN" altLang="en-US" sz="1400" b="0" kern="1200" dirty="0">
                        <a:solidFill>
                          <a:schemeClr val="dk1"/>
                        </a:solidFill>
                        <a:latin typeface="Arial" panose="020B0604020202020204" pitchFamily="34" charset="0"/>
                        <a:ea typeface="微软雅黑" panose="020B0503020204020204" pitchFamily="34" charset="-122"/>
                      </a:endParaRPr>
                    </a:p>
                    <a:p>
                      <a:pPr marL="171450" indent="-171450" algn="just" defTabSz="914400" rtl="0" eaLnBrk="1" fontAlgn="base" latinLnBrk="0" hangingPunct="1">
                        <a:lnSpc>
                          <a:spcPct val="150000"/>
                        </a:lnSpc>
                        <a:buFont typeface="Arial" panose="020B0604020202020204" pitchFamily="34" charset="0"/>
                        <a:buChar char="•"/>
                      </a:pPr>
                      <a:r>
                        <a:rPr lang="en-US" altLang="zh-CN" sz="1400" b="0" kern="1200" dirty="0">
                          <a:solidFill>
                            <a:schemeClr val="dk1"/>
                          </a:solidFill>
                          <a:latin typeface="Arial" panose="020B0604020202020204" pitchFamily="34" charset="0"/>
                          <a:ea typeface="微软雅黑" panose="020B0503020204020204" pitchFamily="34" charset="-122"/>
                        </a:rPr>
                        <a:t>IOT</a:t>
                      </a:r>
                      <a:r>
                        <a:rPr lang="zh-CN" altLang="en-US" sz="1400" b="0" kern="1200" dirty="0">
                          <a:solidFill>
                            <a:schemeClr val="dk1"/>
                          </a:solidFill>
                          <a:latin typeface="Arial" panose="020B0604020202020204" pitchFamily="34" charset="0"/>
                          <a:ea typeface="微软雅黑" panose="020B0503020204020204" pitchFamily="34" charset="-122"/>
                        </a:rPr>
                        <a:t>的增益为</a:t>
                      </a:r>
                      <a:r>
                        <a:rPr lang="en-US" altLang="zh-CN" sz="1400" b="0" kern="1200" dirty="0">
                          <a:solidFill>
                            <a:schemeClr val="dk1"/>
                          </a:solidFill>
                          <a:latin typeface="Arial" panose="020B0604020202020204" pitchFamily="34" charset="0"/>
                          <a:ea typeface="微软雅黑" panose="020B0503020204020204" pitchFamily="34" charset="-122"/>
                        </a:rPr>
                        <a:t>15-25dB</a:t>
                      </a:r>
                      <a:r>
                        <a:rPr lang="zh-CN" altLang="en-US" sz="1400" b="0" kern="1200" dirty="0">
                          <a:solidFill>
                            <a:schemeClr val="dk1"/>
                          </a:solidFill>
                          <a:latin typeface="Arial" panose="020B0604020202020204" pitchFamily="34" charset="0"/>
                          <a:ea typeface="微软雅黑" panose="020B0503020204020204" pitchFamily="34" charset="-122"/>
                        </a:rPr>
                        <a:t>，而速调管的增益为</a:t>
                      </a:r>
                      <a:r>
                        <a:rPr lang="en-US" altLang="zh-CN" sz="1400" b="0" kern="1200" dirty="0">
                          <a:solidFill>
                            <a:schemeClr val="dk1"/>
                          </a:solidFill>
                          <a:latin typeface="Arial" panose="020B0604020202020204" pitchFamily="34" charset="0"/>
                          <a:ea typeface="微软雅黑" panose="020B0503020204020204" pitchFamily="34" charset="-122"/>
                        </a:rPr>
                        <a:t>45-55dB</a:t>
                      </a:r>
                    </a:p>
                    <a:p>
                      <a:pPr algn="ctr">
                        <a:lnSpc>
                          <a:spcPct val="150000"/>
                        </a:lnSpc>
                      </a:pPr>
                      <a:r>
                        <a:rPr lang="zh-CN" altLang="en-US" sz="1400" b="1" dirty="0">
                          <a:latin typeface="Arial" panose="020B0604020202020204" pitchFamily="34" charset="0"/>
                          <a:ea typeface="微软雅黑" panose="020B0503020204020204" pitchFamily="34" charset="-122"/>
                        </a:rPr>
                        <a:t>具有高效率潜力</a:t>
                      </a:r>
                    </a:p>
                  </a:txBody>
                  <a:tcPr anchor="ctr"/>
                </a:tc>
                <a:tc>
                  <a:txBody>
                    <a:bodyPr/>
                    <a:lstStyle/>
                    <a:p>
                      <a:pPr algn="ctr">
                        <a:lnSpc>
                          <a:spcPct val="150000"/>
                        </a:lnSpc>
                      </a:pPr>
                      <a:r>
                        <a:rPr lang="zh-CN" altLang="en-US" sz="1400" b="0" dirty="0">
                          <a:latin typeface="Arial" panose="020B0604020202020204" pitchFamily="34" charset="0"/>
                          <a:ea typeface="微软雅黑" panose="020B0503020204020204" pitchFamily="34" charset="-122"/>
                        </a:rPr>
                        <a:t>测试：设备实现了</a:t>
                      </a:r>
                      <a:r>
                        <a:rPr lang="en-US" altLang="zh-CN" sz="1400" b="0" dirty="0">
                          <a:latin typeface="Arial" panose="020B0604020202020204" pitchFamily="34" charset="0"/>
                          <a:ea typeface="微软雅黑" panose="020B0503020204020204" pitchFamily="34" charset="-122"/>
                        </a:rPr>
                        <a:t>70%</a:t>
                      </a:r>
                      <a:r>
                        <a:rPr lang="zh-CN" altLang="en-US" sz="1400" b="0" dirty="0">
                          <a:latin typeface="Arial" panose="020B0604020202020204" pitchFamily="34" charset="0"/>
                          <a:ea typeface="微软雅黑" panose="020B0503020204020204" pitchFamily="34" charset="-122"/>
                        </a:rPr>
                        <a:t>的高效率和</a:t>
                      </a:r>
                      <a:r>
                        <a:rPr lang="en-US" altLang="zh-CN" sz="1400" b="0" dirty="0">
                          <a:latin typeface="Arial" panose="020B0604020202020204" pitchFamily="34" charset="0"/>
                          <a:ea typeface="微软雅黑" panose="020B0503020204020204" pitchFamily="34" charset="-122"/>
                        </a:rPr>
                        <a:t>25dB</a:t>
                      </a:r>
                      <a:r>
                        <a:rPr lang="zh-CN" altLang="en-US" sz="1400" b="0" dirty="0">
                          <a:latin typeface="Arial" panose="020B0604020202020204" pitchFamily="34" charset="0"/>
                          <a:ea typeface="微软雅黑" panose="020B0503020204020204" pitchFamily="34" charset="-122"/>
                        </a:rPr>
                        <a:t>的高增益，功率输出范围为</a:t>
                      </a:r>
                      <a:r>
                        <a:rPr lang="en-US" altLang="zh-CN" sz="1400" b="0" dirty="0">
                          <a:latin typeface="Arial" panose="020B0604020202020204" pitchFamily="34" charset="0"/>
                          <a:ea typeface="微软雅黑" panose="020B0503020204020204" pitchFamily="34" charset="-122"/>
                        </a:rPr>
                        <a:t>10-14kW</a:t>
                      </a:r>
                    </a:p>
                  </a:txBody>
                  <a:tcPr anchor="ctr"/>
                </a:tc>
                <a:extLst>
                  <a:ext uri="{0D108BD9-81ED-4DB2-BD59-A6C34878D82A}">
                    <a16:rowId xmlns:a16="http://schemas.microsoft.com/office/drawing/2014/main" val="3824625881"/>
                  </a:ext>
                </a:extLst>
              </a:tr>
            </a:tbl>
          </a:graphicData>
        </a:graphic>
      </p:graphicFrame>
      <p:sp>
        <p:nvSpPr>
          <p:cNvPr id="7" name="矩形 6">
            <a:extLst>
              <a:ext uri="{FF2B5EF4-FFF2-40B4-BE49-F238E27FC236}">
                <a16:creationId xmlns:a16="http://schemas.microsoft.com/office/drawing/2014/main" id="{11F53FC3-5F8E-B3FF-ECE0-4021B3CDF2C7}"/>
              </a:ext>
            </a:extLst>
          </p:cNvPr>
          <p:cNvSpPr/>
          <p:nvPr/>
        </p:nvSpPr>
        <p:spPr>
          <a:xfrm>
            <a:off x="2660748" y="1214393"/>
            <a:ext cx="540650" cy="31109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400" b="1" dirty="0">
                <a:latin typeface="Arial" panose="020B0604020202020204" pitchFamily="34" charset="0"/>
                <a:ea typeface="微软雅黑" panose="020B0503020204020204" pitchFamily="34" charset="-122"/>
              </a:rPr>
              <a:t>IOT</a:t>
            </a:r>
            <a:endParaRPr lang="zh-CN" altLang="en-US" sz="1400" b="1" dirty="0">
              <a:latin typeface="Arial" panose="020B0604020202020204" pitchFamily="34" charset="0"/>
              <a:ea typeface="微软雅黑" panose="020B0503020204020204" pitchFamily="34" charset="-122"/>
            </a:endParaRPr>
          </a:p>
        </p:txBody>
      </p:sp>
      <p:sp>
        <p:nvSpPr>
          <p:cNvPr id="8" name="矩形 7">
            <a:extLst>
              <a:ext uri="{FF2B5EF4-FFF2-40B4-BE49-F238E27FC236}">
                <a16:creationId xmlns:a16="http://schemas.microsoft.com/office/drawing/2014/main" id="{762CC5F6-AB26-E6A6-7313-A27565FE577E}"/>
              </a:ext>
            </a:extLst>
          </p:cNvPr>
          <p:cNvSpPr/>
          <p:nvPr/>
        </p:nvSpPr>
        <p:spPr>
          <a:xfrm>
            <a:off x="5872743" y="1214393"/>
            <a:ext cx="929593" cy="31109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400" b="1" dirty="0" err="1">
                <a:latin typeface="Arial" panose="020B0604020202020204" pitchFamily="34" charset="0"/>
                <a:ea typeface="微软雅黑" panose="020B0503020204020204" pitchFamily="34" charset="-122"/>
              </a:rPr>
              <a:t>Tristron</a:t>
            </a:r>
            <a:endParaRPr lang="zh-CN" altLang="en-US" sz="1400" b="1" dirty="0">
              <a:latin typeface="Arial" panose="020B0604020202020204" pitchFamily="34" charset="0"/>
              <a:ea typeface="微软雅黑" panose="020B0503020204020204" pitchFamily="34" charset="-122"/>
            </a:endParaRPr>
          </a:p>
        </p:txBody>
      </p:sp>
      <p:sp>
        <p:nvSpPr>
          <p:cNvPr id="10" name="矩形 9">
            <a:extLst>
              <a:ext uri="{FF2B5EF4-FFF2-40B4-BE49-F238E27FC236}">
                <a16:creationId xmlns:a16="http://schemas.microsoft.com/office/drawing/2014/main" id="{3022D47A-EDFC-14AB-1A60-9820553BEC89}"/>
              </a:ext>
            </a:extLst>
          </p:cNvPr>
          <p:cNvSpPr/>
          <p:nvPr/>
        </p:nvSpPr>
        <p:spPr>
          <a:xfrm>
            <a:off x="10579069" y="1245401"/>
            <a:ext cx="1199424" cy="31109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400" b="1" dirty="0" err="1">
                <a:latin typeface="Arial" panose="020B0604020202020204" pitchFamily="34" charset="0"/>
                <a:ea typeface="微软雅黑" panose="020B0503020204020204" pitchFamily="34" charset="-122"/>
              </a:rPr>
              <a:t>MBtristron</a:t>
            </a:r>
            <a:endParaRPr lang="zh-CN" altLang="en-US" sz="1400" b="1" dirty="0">
              <a:latin typeface="Arial" panose="020B0604020202020204" pitchFamily="34" charset="0"/>
              <a:ea typeface="微软雅黑" panose="020B0503020204020204" pitchFamily="34" charset="-122"/>
            </a:endParaRPr>
          </a:p>
        </p:txBody>
      </p:sp>
      <p:sp>
        <p:nvSpPr>
          <p:cNvPr id="11" name="矩形 10">
            <a:extLst>
              <a:ext uri="{FF2B5EF4-FFF2-40B4-BE49-F238E27FC236}">
                <a16:creationId xmlns:a16="http://schemas.microsoft.com/office/drawing/2014/main" id="{112A6451-80F4-23C3-8736-D45E63D941D3}"/>
              </a:ext>
            </a:extLst>
          </p:cNvPr>
          <p:cNvSpPr/>
          <p:nvPr/>
        </p:nvSpPr>
        <p:spPr>
          <a:xfrm>
            <a:off x="4842345" y="1494844"/>
            <a:ext cx="770676" cy="1359673"/>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endParaRPr>
          </a:p>
        </p:txBody>
      </p:sp>
      <p:sp>
        <p:nvSpPr>
          <p:cNvPr id="13" name="文本框 12">
            <a:extLst>
              <a:ext uri="{FF2B5EF4-FFF2-40B4-BE49-F238E27FC236}">
                <a16:creationId xmlns:a16="http://schemas.microsoft.com/office/drawing/2014/main" id="{72E4653F-4BB6-BEB4-7C5F-71C7449306E7}"/>
              </a:ext>
            </a:extLst>
          </p:cNvPr>
          <p:cNvSpPr txBox="1"/>
          <p:nvPr/>
        </p:nvSpPr>
        <p:spPr>
          <a:xfrm>
            <a:off x="5227683" y="250495"/>
            <a:ext cx="1723549" cy="400110"/>
          </a:xfrm>
          <a:prstGeom prst="rect">
            <a:avLst/>
          </a:prstGeom>
          <a:noFill/>
        </p:spPr>
        <p:txBody>
          <a:bodyPr wrap="none" rtlCol="0">
            <a:spAutoFit/>
          </a:bodyPr>
          <a:lstStyle/>
          <a:p>
            <a:r>
              <a:rPr kumimoji="1" lang="zh-CN" altLang="en-US" sz="2000" b="1" dirty="0">
                <a:solidFill>
                  <a:schemeClr val="bg2">
                    <a:lumMod val="25000"/>
                  </a:schemeClr>
                </a:solidFill>
                <a:latin typeface="Arial" panose="020B0604020202020204" pitchFamily="34" charset="0"/>
                <a:ea typeface="微软雅黑" panose="020B0503020204020204" pitchFamily="34" charset="-122"/>
              </a:rPr>
              <a:t>概念提出阶段</a:t>
            </a:r>
          </a:p>
        </p:txBody>
      </p:sp>
      <p:cxnSp>
        <p:nvCxnSpPr>
          <p:cNvPr id="12" name="直线连接符 11">
            <a:extLst>
              <a:ext uri="{FF2B5EF4-FFF2-40B4-BE49-F238E27FC236}">
                <a16:creationId xmlns:a16="http://schemas.microsoft.com/office/drawing/2014/main" id="{D81A8D45-B234-1410-C20A-417854282E2E}"/>
              </a:ext>
            </a:extLst>
          </p:cNvPr>
          <p:cNvCxnSpPr>
            <a:cxnSpLocks/>
          </p:cNvCxnSpPr>
          <p:nvPr/>
        </p:nvCxnSpPr>
        <p:spPr>
          <a:xfrm>
            <a:off x="3400530" y="1132448"/>
            <a:ext cx="286604" cy="930730"/>
          </a:xfrm>
          <a:prstGeom prst="line">
            <a:avLst/>
          </a:prstGeom>
        </p:spPr>
        <p:style>
          <a:lnRef idx="1">
            <a:schemeClr val="dk1"/>
          </a:lnRef>
          <a:fillRef idx="0">
            <a:schemeClr val="dk1"/>
          </a:fillRef>
          <a:effectRef idx="0">
            <a:schemeClr val="dk1"/>
          </a:effectRef>
          <a:fontRef idx="minor">
            <a:schemeClr val="tx1"/>
          </a:fontRef>
        </p:style>
      </p:cxnSp>
      <p:cxnSp>
        <p:nvCxnSpPr>
          <p:cNvPr id="16" name="直线连接符 15">
            <a:extLst>
              <a:ext uri="{FF2B5EF4-FFF2-40B4-BE49-F238E27FC236}">
                <a16:creationId xmlns:a16="http://schemas.microsoft.com/office/drawing/2014/main" id="{A365D962-F2BF-3DDC-A705-280A024BEBB5}"/>
              </a:ext>
            </a:extLst>
          </p:cNvPr>
          <p:cNvCxnSpPr>
            <a:cxnSpLocks/>
          </p:cNvCxnSpPr>
          <p:nvPr/>
        </p:nvCxnSpPr>
        <p:spPr>
          <a:xfrm flipV="1">
            <a:off x="3395111" y="2063178"/>
            <a:ext cx="286670" cy="979567"/>
          </a:xfrm>
          <a:prstGeom prst="line">
            <a:avLst/>
          </a:prstGeom>
        </p:spPr>
        <p:style>
          <a:lnRef idx="1">
            <a:schemeClr val="dk1"/>
          </a:lnRef>
          <a:fillRef idx="0">
            <a:schemeClr val="dk1"/>
          </a:fillRef>
          <a:effectRef idx="0">
            <a:schemeClr val="dk1"/>
          </a:effectRef>
          <a:fontRef idx="minor">
            <a:schemeClr val="tx1"/>
          </a:fontRef>
        </p:style>
      </p:cxnSp>
      <p:cxnSp>
        <p:nvCxnSpPr>
          <p:cNvPr id="19" name="直线连接符 18">
            <a:extLst>
              <a:ext uri="{FF2B5EF4-FFF2-40B4-BE49-F238E27FC236}">
                <a16:creationId xmlns:a16="http://schemas.microsoft.com/office/drawing/2014/main" id="{07536BAA-3B65-2B00-CF61-43205F838F78}"/>
              </a:ext>
            </a:extLst>
          </p:cNvPr>
          <p:cNvCxnSpPr>
            <a:cxnSpLocks/>
          </p:cNvCxnSpPr>
          <p:nvPr/>
        </p:nvCxnSpPr>
        <p:spPr>
          <a:xfrm>
            <a:off x="7236207" y="1117758"/>
            <a:ext cx="286604" cy="930730"/>
          </a:xfrm>
          <a:prstGeom prst="line">
            <a:avLst/>
          </a:prstGeom>
        </p:spPr>
        <p:style>
          <a:lnRef idx="1">
            <a:schemeClr val="dk1"/>
          </a:lnRef>
          <a:fillRef idx="0">
            <a:schemeClr val="dk1"/>
          </a:fillRef>
          <a:effectRef idx="0">
            <a:schemeClr val="dk1"/>
          </a:effectRef>
          <a:fontRef idx="minor">
            <a:schemeClr val="tx1"/>
          </a:fontRef>
        </p:style>
      </p:cxnSp>
      <p:cxnSp>
        <p:nvCxnSpPr>
          <p:cNvPr id="20" name="直线连接符 19">
            <a:extLst>
              <a:ext uri="{FF2B5EF4-FFF2-40B4-BE49-F238E27FC236}">
                <a16:creationId xmlns:a16="http://schemas.microsoft.com/office/drawing/2014/main" id="{61738B7A-DD84-126B-786D-8F68AA9D968D}"/>
              </a:ext>
            </a:extLst>
          </p:cNvPr>
          <p:cNvCxnSpPr>
            <a:cxnSpLocks/>
          </p:cNvCxnSpPr>
          <p:nvPr/>
        </p:nvCxnSpPr>
        <p:spPr>
          <a:xfrm flipV="1">
            <a:off x="7230788" y="2048488"/>
            <a:ext cx="286670" cy="979567"/>
          </a:xfrm>
          <a:prstGeom prst="line">
            <a:avLst/>
          </a:prstGeom>
        </p:spPr>
        <p:style>
          <a:lnRef idx="1">
            <a:schemeClr val="dk1"/>
          </a:lnRef>
          <a:fillRef idx="0">
            <a:schemeClr val="dk1"/>
          </a:fillRef>
          <a:effectRef idx="0">
            <a:schemeClr val="dk1"/>
          </a:effectRef>
          <a:fontRef idx="minor">
            <a:schemeClr val="tx1"/>
          </a:fontRef>
        </p:style>
      </p:cxnSp>
      <p:sp>
        <p:nvSpPr>
          <p:cNvPr id="17" name="标题 1">
            <a:extLst>
              <a:ext uri="{FF2B5EF4-FFF2-40B4-BE49-F238E27FC236}">
                <a16:creationId xmlns:a16="http://schemas.microsoft.com/office/drawing/2014/main" id="{C8323F2C-4B29-478E-9E2B-D23113F2FDC4}"/>
              </a:ext>
            </a:extLst>
          </p:cNvPr>
          <p:cNvSpPr txBox="1">
            <a:spLocks/>
          </p:cNvSpPr>
          <p:nvPr/>
        </p:nvSpPr>
        <p:spPr>
          <a:xfrm>
            <a:off x="201660" y="314128"/>
            <a:ext cx="6358165" cy="63614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zh-CN" sz="2400" b="1" dirty="0">
                <a:latin typeface="Arial" panose="020B0604020202020204" pitchFamily="34" charset="0"/>
                <a:ea typeface="微软雅黑" panose="020B0503020204020204" pitchFamily="34" charset="-122"/>
              </a:rPr>
              <a:t>4.</a:t>
            </a:r>
            <a:r>
              <a:rPr kumimoji="1" lang="zh-CN" altLang="en-US" sz="2400" b="1" dirty="0">
                <a:latin typeface="Arial" panose="020B0604020202020204" pitchFamily="34" charset="0"/>
                <a:ea typeface="微软雅黑" panose="020B0503020204020204" pitchFamily="34" charset="-122"/>
              </a:rPr>
              <a:t>国际</a:t>
            </a:r>
            <a:r>
              <a:rPr kumimoji="1" lang="en-US" altLang="zh-CN" sz="2400" b="1" dirty="0">
                <a:latin typeface="Arial" panose="020B0604020202020204" pitchFamily="34" charset="0"/>
                <a:ea typeface="微软雅黑" panose="020B0503020204020204" pitchFamily="34" charset="-122"/>
              </a:rPr>
              <a:t>R&amp;D</a:t>
            </a:r>
            <a:r>
              <a:rPr kumimoji="1" lang="zh-CN" altLang="en-US" sz="2400" b="1" dirty="0">
                <a:latin typeface="Arial" panose="020B0604020202020204" pitchFamily="34" charset="0"/>
                <a:ea typeface="微软雅黑" panose="020B0503020204020204" pitchFamily="34" charset="-122"/>
              </a:rPr>
              <a:t>进展</a:t>
            </a:r>
          </a:p>
        </p:txBody>
      </p:sp>
      <p:pic>
        <p:nvPicPr>
          <p:cNvPr id="21" name="图片 20">
            <a:extLst>
              <a:ext uri="{FF2B5EF4-FFF2-40B4-BE49-F238E27FC236}">
                <a16:creationId xmlns:a16="http://schemas.microsoft.com/office/drawing/2014/main" id="{B5D43F00-FDD5-48DD-9E5B-C6B75E752B6D}"/>
              </a:ext>
            </a:extLst>
          </p:cNvPr>
          <p:cNvPicPr>
            <a:picLocks noChangeAspect="1"/>
          </p:cNvPicPr>
          <p:nvPr/>
        </p:nvPicPr>
        <p:blipFill>
          <a:blip r:embed="rId4"/>
          <a:stretch>
            <a:fillRect/>
          </a:stretch>
        </p:blipFill>
        <p:spPr>
          <a:xfrm>
            <a:off x="7600544" y="1200644"/>
            <a:ext cx="2962688" cy="1695687"/>
          </a:xfrm>
          <a:prstGeom prst="rect">
            <a:avLst/>
          </a:prstGeom>
        </p:spPr>
      </p:pic>
      <p:sp>
        <p:nvSpPr>
          <p:cNvPr id="2" name="灯片编号占位符 1">
            <a:extLst>
              <a:ext uri="{FF2B5EF4-FFF2-40B4-BE49-F238E27FC236}">
                <a16:creationId xmlns:a16="http://schemas.microsoft.com/office/drawing/2014/main" id="{E8DBF777-9AC8-4BCA-A59C-F6FB5623D93F}"/>
              </a:ext>
            </a:extLst>
          </p:cNvPr>
          <p:cNvSpPr>
            <a:spLocks noGrp="1"/>
          </p:cNvSpPr>
          <p:nvPr>
            <p:ph type="sldNum" sz="quarter" idx="12"/>
          </p:nvPr>
        </p:nvSpPr>
        <p:spPr/>
        <p:txBody>
          <a:bodyPr/>
          <a:lstStyle/>
          <a:p>
            <a:fld id="{91352FDD-F54A-104E-89EA-FFAF39478DA7}" type="slidenum">
              <a:rPr kumimoji="1" lang="zh-CN" altLang="en-US" smtClean="0"/>
              <a:t>11</a:t>
            </a:fld>
            <a:endParaRPr kumimoji="1" lang="zh-CN" altLang="en-US"/>
          </a:p>
        </p:txBody>
      </p:sp>
    </p:spTree>
    <p:extLst>
      <p:ext uri="{BB962C8B-B14F-4D97-AF65-F5344CB8AC3E}">
        <p14:creationId xmlns:p14="http://schemas.microsoft.com/office/powerpoint/2010/main" val="32382442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a:extLst>
              <a:ext uri="{FF2B5EF4-FFF2-40B4-BE49-F238E27FC236}">
                <a16:creationId xmlns:a16="http://schemas.microsoft.com/office/drawing/2014/main" id="{2D1AA6DA-1561-B631-3EBB-E9B3413696CD}"/>
              </a:ext>
            </a:extLst>
          </p:cNvPr>
          <p:cNvGraphicFramePr>
            <a:graphicFrameLocks noGrp="1"/>
          </p:cNvGraphicFramePr>
          <p:nvPr>
            <p:extLst>
              <p:ext uri="{D42A27DB-BD31-4B8C-83A1-F6EECF244321}">
                <p14:modId xmlns:p14="http://schemas.microsoft.com/office/powerpoint/2010/main" val="637437560"/>
              </p:ext>
            </p:extLst>
          </p:nvPr>
        </p:nvGraphicFramePr>
        <p:xfrm>
          <a:off x="398646" y="857397"/>
          <a:ext cx="11577762" cy="5285154"/>
        </p:xfrm>
        <a:graphic>
          <a:graphicData uri="http://schemas.openxmlformats.org/drawingml/2006/table">
            <a:tbl>
              <a:tblPr firstRow="1" bandRow="1">
                <a:tableStyleId>{5940675A-B579-460E-94D1-54222C63F5DA}</a:tableStyleId>
              </a:tblPr>
              <a:tblGrid>
                <a:gridCol w="1022524">
                  <a:extLst>
                    <a:ext uri="{9D8B030D-6E8A-4147-A177-3AD203B41FA5}">
                      <a16:colId xmlns:a16="http://schemas.microsoft.com/office/drawing/2014/main" val="1440354118"/>
                    </a:ext>
                  </a:extLst>
                </a:gridCol>
                <a:gridCol w="1415836">
                  <a:extLst>
                    <a:ext uri="{9D8B030D-6E8A-4147-A177-3AD203B41FA5}">
                      <a16:colId xmlns:a16="http://schemas.microsoft.com/office/drawing/2014/main" val="3321393559"/>
                    </a:ext>
                  </a:extLst>
                </a:gridCol>
                <a:gridCol w="923836">
                  <a:extLst>
                    <a:ext uri="{9D8B030D-6E8A-4147-A177-3AD203B41FA5}">
                      <a16:colId xmlns:a16="http://schemas.microsoft.com/office/drawing/2014/main" val="249444354"/>
                    </a:ext>
                  </a:extLst>
                </a:gridCol>
                <a:gridCol w="3659432">
                  <a:extLst>
                    <a:ext uri="{9D8B030D-6E8A-4147-A177-3AD203B41FA5}">
                      <a16:colId xmlns:a16="http://schemas.microsoft.com/office/drawing/2014/main" val="430562849"/>
                    </a:ext>
                  </a:extLst>
                </a:gridCol>
                <a:gridCol w="3123901">
                  <a:extLst>
                    <a:ext uri="{9D8B030D-6E8A-4147-A177-3AD203B41FA5}">
                      <a16:colId xmlns:a16="http://schemas.microsoft.com/office/drawing/2014/main" val="3675279139"/>
                    </a:ext>
                  </a:extLst>
                </a:gridCol>
                <a:gridCol w="1432233">
                  <a:extLst>
                    <a:ext uri="{9D8B030D-6E8A-4147-A177-3AD203B41FA5}">
                      <a16:colId xmlns:a16="http://schemas.microsoft.com/office/drawing/2014/main" val="4032508038"/>
                    </a:ext>
                  </a:extLst>
                </a:gridCol>
              </a:tblGrid>
              <a:tr h="345674">
                <a:tc>
                  <a:txBody>
                    <a:bodyPr/>
                    <a:lstStyle/>
                    <a:p>
                      <a:pPr algn="ctr" fontAlgn="base">
                        <a:buNone/>
                      </a:pPr>
                      <a:endParaRPr lang="zh-CN" altLang="en-US" sz="1200" b="1" u="none" dirty="0">
                        <a:latin typeface="Arial" panose="020B0604020202020204" pitchFamily="34" charset="0"/>
                        <a:ea typeface="微软雅黑" panose="020B0503020204020204" pitchFamily="34" charset="-122"/>
                      </a:endParaRPr>
                    </a:p>
                  </a:txBody>
                  <a:tcPr marL="45720" marR="45720" anchor="ctr">
                    <a:solidFill>
                      <a:schemeClr val="bg1">
                        <a:lumMod val="95000"/>
                      </a:schemeClr>
                    </a:solidFill>
                  </a:tcPr>
                </a:tc>
                <a:tc>
                  <a:txBody>
                    <a:bodyPr/>
                    <a:lstStyle/>
                    <a:p>
                      <a:pPr marL="0" algn="ctr" defTabSz="914400" rtl="0" eaLnBrk="1" fontAlgn="base" latinLnBrk="0" hangingPunct="1">
                        <a:buNone/>
                      </a:pPr>
                      <a:r>
                        <a:rPr lang="zh-CN" altLang="en" sz="1200" b="1" kern="1200" dirty="0">
                          <a:solidFill>
                            <a:schemeClr val="tx1"/>
                          </a:solidFill>
                          <a:latin typeface="Arial" panose="020B0604020202020204" pitchFamily="34" charset="0"/>
                          <a:ea typeface="微软雅黑" panose="020B0503020204020204" pitchFamily="34" charset="-122"/>
                          <a:cs typeface="+mn-cs"/>
                        </a:rPr>
                        <a:t>参数</a:t>
                      </a:r>
                      <a:endParaRPr lang="en" altLang="zh-CN" sz="1200" b="1" kern="1200" dirty="0">
                        <a:solidFill>
                          <a:schemeClr val="tx1"/>
                        </a:solidFill>
                        <a:latin typeface="Arial" panose="020B0604020202020204" pitchFamily="34" charset="0"/>
                        <a:ea typeface="微软雅黑" panose="020B0503020204020204" pitchFamily="34" charset="-122"/>
                        <a:cs typeface="+mn-cs"/>
                      </a:endParaRPr>
                    </a:p>
                  </a:txBody>
                  <a:tcPr marL="45720" marR="45720" anchor="ctr">
                    <a:solidFill>
                      <a:schemeClr val="bg1">
                        <a:lumMod val="95000"/>
                      </a:schemeClr>
                    </a:solidFill>
                  </a:tcPr>
                </a:tc>
                <a:tc>
                  <a:txBody>
                    <a:bodyPr/>
                    <a:lstStyle/>
                    <a:p>
                      <a:pPr algn="ctr" fontAlgn="base">
                        <a:buNone/>
                      </a:pPr>
                      <a:r>
                        <a:rPr lang="zh-CN" altLang="en-US" sz="1200" b="1" dirty="0">
                          <a:latin typeface="Arial" panose="020B0604020202020204" pitchFamily="34" charset="0"/>
                          <a:ea typeface="微软雅黑" panose="020B0503020204020204" pitchFamily="34" charset="-122"/>
                        </a:rPr>
                        <a:t>材料</a:t>
                      </a:r>
                    </a:p>
                  </a:txBody>
                  <a:tcPr marL="45720" marR="45720" anchor="ctr"/>
                </a:tc>
                <a:tc>
                  <a:txBody>
                    <a:bodyPr/>
                    <a:lstStyle/>
                    <a:p>
                      <a:pPr algn="ctr" fontAlgn="base">
                        <a:buNone/>
                      </a:pPr>
                      <a:r>
                        <a:rPr lang="zh-CN" altLang="en-US" sz="1200" b="1" dirty="0">
                          <a:latin typeface="Arial" panose="020B0604020202020204" pitchFamily="34" charset="0"/>
                          <a:ea typeface="微软雅黑" panose="020B0503020204020204" pitchFamily="34" charset="-122"/>
                        </a:rPr>
                        <a:t>原型参考</a:t>
                      </a:r>
                    </a:p>
                  </a:txBody>
                  <a:tcPr marL="45720" marR="45720" anchor="ctr"/>
                </a:tc>
                <a:tc>
                  <a:txBody>
                    <a:bodyPr/>
                    <a:lstStyle/>
                    <a:p>
                      <a:pPr algn="ctr" fontAlgn="base">
                        <a:buNone/>
                      </a:pPr>
                      <a:r>
                        <a:rPr lang="zh-CN" altLang="en-US" sz="1200" b="1" dirty="0">
                          <a:latin typeface="Arial" panose="020B0604020202020204" pitchFamily="34" charset="0"/>
                          <a:ea typeface="微软雅黑" panose="020B0503020204020204" pitchFamily="34" charset="-122"/>
                        </a:rPr>
                        <a:t>进程</a:t>
                      </a:r>
                    </a:p>
                  </a:txBody>
                  <a:tcPr marL="45720" marR="45720" anchor="ctr"/>
                </a:tc>
                <a:tc>
                  <a:txBody>
                    <a:bodyPr/>
                    <a:lstStyle/>
                    <a:p>
                      <a:pPr algn="ctr" fontAlgn="base">
                        <a:buNone/>
                      </a:pPr>
                      <a:r>
                        <a:rPr lang="zh-CN" altLang="en-US" sz="1200" b="1" dirty="0">
                          <a:latin typeface="Arial" panose="020B0604020202020204" pitchFamily="34" charset="0"/>
                          <a:ea typeface="微软雅黑" panose="020B0503020204020204" pitchFamily="34" charset="-122"/>
                        </a:rPr>
                        <a:t>高效手段</a:t>
                      </a:r>
                    </a:p>
                  </a:txBody>
                  <a:tcPr marL="45720" marR="45720" anchor="ctr"/>
                </a:tc>
                <a:extLst>
                  <a:ext uri="{0D108BD9-81ED-4DB2-BD59-A6C34878D82A}">
                    <a16:rowId xmlns:a16="http://schemas.microsoft.com/office/drawing/2014/main" val="4278581973"/>
                  </a:ext>
                </a:extLst>
              </a:tr>
              <a:tr h="626052">
                <a:tc rowSpan="4">
                  <a:txBody>
                    <a:bodyPr/>
                    <a:lstStyle/>
                    <a:p>
                      <a:pPr marL="0" marR="0" lvl="0" indent="0" algn="ctr" defTabSz="914400" rtl="0" eaLnBrk="1" fontAlgn="base" latinLnBrk="0" hangingPunct="1">
                        <a:lnSpc>
                          <a:spcPct val="150000"/>
                        </a:lnSpc>
                        <a:spcBef>
                          <a:spcPts val="0"/>
                        </a:spcBef>
                        <a:spcAft>
                          <a:spcPts val="0"/>
                        </a:spcAft>
                        <a:buClrTx/>
                        <a:buSzTx/>
                        <a:buFontTx/>
                        <a:buNone/>
                        <a:tabLst/>
                        <a:defRPr/>
                      </a:pPr>
                      <a:r>
                        <a:rPr lang="en" altLang="zh-CN" sz="1200" b="1" u="none" dirty="0">
                          <a:solidFill>
                            <a:schemeClr val="accent1">
                              <a:lumMod val="50000"/>
                            </a:schemeClr>
                          </a:solidFill>
                          <a:latin typeface="Arial" panose="020B0604020202020204" pitchFamily="34" charset="0"/>
                          <a:ea typeface="微软雅黑" panose="020B0503020204020204" pitchFamily="34" charset="-122"/>
                        </a:rPr>
                        <a:t>Henry P. Freund</a:t>
                      </a:r>
                      <a:r>
                        <a:rPr lang="zh-CN" altLang="en" sz="1200" b="1" u="none" dirty="0">
                          <a:solidFill>
                            <a:schemeClr val="accent1">
                              <a:lumMod val="50000"/>
                            </a:schemeClr>
                          </a:solidFill>
                          <a:latin typeface="Arial" panose="020B0604020202020204" pitchFamily="34" charset="0"/>
                          <a:ea typeface="微软雅黑" panose="020B0503020204020204" pitchFamily="34" charset="-122"/>
                        </a:rPr>
                        <a:t>等</a:t>
                      </a:r>
                      <a:r>
                        <a:rPr lang="zh-CN" altLang="en-US" sz="1200" b="1" u="none" dirty="0">
                          <a:solidFill>
                            <a:schemeClr val="accent1">
                              <a:lumMod val="50000"/>
                            </a:schemeClr>
                          </a:solidFill>
                          <a:latin typeface="Arial" panose="020B0604020202020204" pitchFamily="34" charset="0"/>
                          <a:ea typeface="微软雅黑" panose="020B0503020204020204" pitchFamily="34" charset="-122"/>
                        </a:rPr>
                        <a:t>人</a:t>
                      </a:r>
                      <a:endParaRPr lang="en" altLang="zh-CN" sz="1200" b="1" u="none" dirty="0">
                        <a:solidFill>
                          <a:schemeClr val="accent1">
                            <a:lumMod val="50000"/>
                          </a:schemeClr>
                        </a:solidFill>
                        <a:latin typeface="Arial" panose="020B0604020202020204" pitchFamily="34" charset="0"/>
                        <a:ea typeface="微软雅黑" panose="020B0503020204020204" pitchFamily="34" charset="-122"/>
                      </a:endParaRPr>
                    </a:p>
                    <a:p>
                      <a:pPr marL="0" algn="ctr" defTabSz="914400" rtl="0" eaLnBrk="1" fontAlgn="base" latinLnBrk="0" hangingPunct="1">
                        <a:lnSpc>
                          <a:spcPct val="150000"/>
                        </a:lnSpc>
                        <a:buNone/>
                      </a:pPr>
                      <a:endParaRPr lang="zh-CN" altLang="en-US" sz="1200" u="none" kern="1200" dirty="0">
                        <a:solidFill>
                          <a:schemeClr val="tx1"/>
                        </a:solidFill>
                        <a:latin typeface="Arial" panose="020B0604020202020204" pitchFamily="34" charset="0"/>
                        <a:ea typeface="微软雅黑" panose="020B0503020204020204" pitchFamily="34" charset="-122"/>
                        <a:cs typeface="+mn-cs"/>
                      </a:endParaRPr>
                    </a:p>
                  </a:txBody>
                  <a:tcPr marL="45720" marR="45720" anchor="ctr">
                    <a:solidFill>
                      <a:schemeClr val="bg1">
                        <a:lumMod val="95000"/>
                      </a:schemeClr>
                    </a:solidFill>
                  </a:tcPr>
                </a:tc>
                <a:tc rowSpan="4">
                  <a:txBody>
                    <a:bodyPr/>
                    <a:lstStyle/>
                    <a:p>
                      <a:pPr marL="0" algn="ctr" defTabSz="914400" rtl="0" eaLnBrk="1" fontAlgn="base" latinLnBrk="0" hangingPunct="1">
                        <a:lnSpc>
                          <a:spcPct val="150000"/>
                        </a:lnSpc>
                        <a:buNone/>
                      </a:pPr>
                      <a:r>
                        <a:rPr lang="en-US" altLang="zh-CN" sz="1200" kern="1200" dirty="0">
                          <a:solidFill>
                            <a:schemeClr val="tx1"/>
                          </a:solidFill>
                          <a:latin typeface="Arial" panose="020B0604020202020204" pitchFamily="34" charset="0"/>
                          <a:ea typeface="微软雅黑" panose="020B0503020204020204" pitchFamily="34" charset="-122"/>
                          <a:cs typeface="+mn-cs"/>
                        </a:rPr>
                        <a:t>700 MHz</a:t>
                      </a:r>
                    </a:p>
                    <a:p>
                      <a:pPr algn="ctr" fontAlgn="base">
                        <a:lnSpc>
                          <a:spcPct val="150000"/>
                        </a:lnSpc>
                        <a:buNone/>
                      </a:pPr>
                      <a:r>
                        <a:rPr lang="en" altLang="zh-CN" sz="1200" b="0" i="0" u="none" strike="noStrike" kern="1200" dirty="0">
                          <a:solidFill>
                            <a:schemeClr val="tx1"/>
                          </a:solidFill>
                          <a:effectLst/>
                          <a:latin typeface="Arial" panose="020B0604020202020204" pitchFamily="34" charset="0"/>
                          <a:ea typeface="微软雅黑" panose="020B0503020204020204" pitchFamily="34" charset="-122"/>
                          <a:cs typeface="+mn-cs"/>
                        </a:rPr>
                        <a:t>&gt;900 kW </a:t>
                      </a:r>
                      <a:r>
                        <a:rPr lang="en-US" altLang="zh-CN" sz="1200" kern="1200" dirty="0">
                          <a:solidFill>
                            <a:schemeClr val="tx1"/>
                          </a:solidFill>
                          <a:latin typeface="Arial" panose="020B0604020202020204" pitchFamily="34" charset="0"/>
                          <a:ea typeface="微软雅黑" panose="020B0503020204020204" pitchFamily="34" charset="-122"/>
                          <a:cs typeface="+mn-cs"/>
                        </a:rPr>
                        <a:t>HOM</a:t>
                      </a:r>
                      <a:r>
                        <a:rPr lang="zh-CN" altLang="en-US" sz="1200" kern="1200" dirty="0">
                          <a:solidFill>
                            <a:schemeClr val="tx1"/>
                          </a:solidFill>
                          <a:latin typeface="Arial" panose="020B0604020202020204" pitchFamily="34" charset="0"/>
                          <a:ea typeface="微软雅黑" panose="020B0503020204020204" pitchFamily="34" charset="-122"/>
                          <a:cs typeface="+mn-cs"/>
                        </a:rPr>
                        <a:t> </a:t>
                      </a:r>
                      <a:r>
                        <a:rPr lang="en-US" altLang="zh-CN" sz="1200" kern="1200" dirty="0">
                          <a:solidFill>
                            <a:schemeClr val="tx1"/>
                          </a:solidFill>
                          <a:latin typeface="Arial" panose="020B0604020202020204" pitchFamily="34" charset="0"/>
                          <a:ea typeface="微软雅黑" panose="020B0503020204020204" pitchFamily="34" charset="-122"/>
                          <a:cs typeface="+mn-cs"/>
                        </a:rPr>
                        <a:t>MB-IOT</a:t>
                      </a:r>
                      <a:endParaRPr lang="zh-CN" altLang="en-US" sz="1200" kern="1200" dirty="0">
                        <a:solidFill>
                          <a:schemeClr val="tx1"/>
                        </a:solidFill>
                        <a:latin typeface="Arial" panose="020B0604020202020204" pitchFamily="34" charset="0"/>
                        <a:ea typeface="微软雅黑" panose="020B0503020204020204" pitchFamily="34" charset="-122"/>
                        <a:cs typeface="+mn-cs"/>
                      </a:endParaRPr>
                    </a:p>
                  </a:txBody>
                  <a:tcPr marL="45720" marR="45720" anchor="ctr">
                    <a:solidFill>
                      <a:schemeClr val="bg1">
                        <a:lumMod val="95000"/>
                      </a:schemeClr>
                    </a:solidFill>
                  </a:tcPr>
                </a:tc>
                <a:tc rowSpan="4">
                  <a:txBody>
                    <a:bodyPr/>
                    <a:lstStyle/>
                    <a:p>
                      <a:pPr algn="ctr" fontAlgn="base">
                        <a:lnSpc>
                          <a:spcPct val="150000"/>
                        </a:lnSpc>
                        <a:buNone/>
                      </a:pPr>
                      <a:r>
                        <a:rPr lang="zh-CN" altLang="en-US" sz="1200" kern="1200" dirty="0">
                          <a:solidFill>
                            <a:schemeClr val="tx1"/>
                          </a:solidFill>
                          <a:latin typeface="Arial" panose="020B0604020202020204" pitchFamily="34" charset="0"/>
                          <a:ea typeface="微软雅黑" panose="020B0503020204020204" pitchFamily="34" charset="-122"/>
                          <a:cs typeface="+mn-cs"/>
                        </a:rPr>
                        <a:t>热解石墨栅网改为钼</a:t>
                      </a:r>
                      <a:endParaRPr lang="en-US" altLang="zh-CN" sz="1200" kern="1200" dirty="0">
                        <a:solidFill>
                          <a:schemeClr val="tx1"/>
                        </a:solidFill>
                        <a:latin typeface="Arial" panose="020B0604020202020204" pitchFamily="34" charset="0"/>
                        <a:ea typeface="微软雅黑" panose="020B0503020204020204" pitchFamily="34" charset="-122"/>
                        <a:cs typeface="+mn-cs"/>
                      </a:endParaRPr>
                    </a:p>
                  </a:txBody>
                  <a:tcPr marL="45720" marR="45720" anchor="ctr"/>
                </a:tc>
                <a:tc>
                  <a:txBody>
                    <a:bodyPr/>
                    <a:lstStyle/>
                    <a:p>
                      <a:pPr algn="ctr" fontAlgn="base">
                        <a:lnSpc>
                          <a:spcPct val="150000"/>
                        </a:lnSpc>
                        <a:buNone/>
                      </a:pPr>
                      <a:r>
                        <a:rPr lang="zh-CN" altLang="en-US" sz="1200" kern="1200" dirty="0">
                          <a:solidFill>
                            <a:schemeClr val="tx1"/>
                          </a:solidFill>
                          <a:latin typeface="Arial" panose="020B0604020202020204" pitchFamily="34" charset="0"/>
                          <a:ea typeface="微软雅黑" panose="020B0503020204020204" pitchFamily="34" charset="-122"/>
                          <a:cs typeface="+mn-cs"/>
                        </a:rPr>
                        <a:t>环形电子束的方案</a:t>
                      </a:r>
                      <a:r>
                        <a:rPr lang="en-US" altLang="zh-CN" sz="1200" kern="1200" dirty="0">
                          <a:solidFill>
                            <a:schemeClr val="tx1"/>
                          </a:solidFill>
                          <a:latin typeface="Arial" panose="020B0604020202020204" pitchFamily="34" charset="0"/>
                          <a:ea typeface="微软雅黑" panose="020B0503020204020204" pitchFamily="34" charset="-122"/>
                          <a:cs typeface="+mn-cs"/>
                        </a:rPr>
                        <a:t>-</a:t>
                      </a:r>
                      <a:r>
                        <a:rPr lang="zh-CN" altLang="en-US" sz="1200" kern="1200" dirty="0">
                          <a:solidFill>
                            <a:schemeClr val="tx1"/>
                          </a:solidFill>
                          <a:latin typeface="Arial" panose="020B0604020202020204" pitchFamily="34" charset="0"/>
                          <a:ea typeface="微软雅黑" panose="020B0503020204020204" pitchFamily="34" charset="-122"/>
                          <a:cs typeface="+mn-cs"/>
                        </a:rPr>
                        <a:t>后被舍弃</a:t>
                      </a:r>
                    </a:p>
                  </a:txBody>
                  <a:tcPr marL="45720" marR="45720" anchor="ctr"/>
                </a:tc>
                <a:tc>
                  <a:txBody>
                    <a:bodyPr/>
                    <a:lstStyle/>
                    <a:p>
                      <a:pPr marL="171450" marR="0" lvl="0" indent="-171450" algn="ctr" defTabSz="914400" rtl="0" eaLnBrk="1" fontAlgn="base" latinLnBrk="0" hangingPunct="1">
                        <a:lnSpc>
                          <a:spcPct val="150000"/>
                        </a:lnSpc>
                        <a:spcBef>
                          <a:spcPts val="0"/>
                        </a:spcBef>
                        <a:spcAft>
                          <a:spcPts val="0"/>
                        </a:spcAft>
                        <a:buClrTx/>
                        <a:buSzTx/>
                        <a:buFont typeface="Wingdings" pitchFamily="2" charset="2"/>
                        <a:buChar char="ü"/>
                        <a:tabLst/>
                        <a:defRPr/>
                      </a:pPr>
                      <a:r>
                        <a:rPr lang="zh-CN" altLang="en-US" sz="1200" kern="1200" dirty="0">
                          <a:solidFill>
                            <a:schemeClr val="tx1"/>
                          </a:solidFill>
                          <a:latin typeface="Arial" panose="020B0604020202020204" pitchFamily="34" charset="0"/>
                          <a:ea typeface="微软雅黑" panose="020B0503020204020204" pitchFamily="34" charset="-122"/>
                          <a:cs typeface="+mn-cs"/>
                        </a:rPr>
                        <a:t>测试</a:t>
                      </a:r>
                      <a:r>
                        <a:rPr lang="en-US" altLang="zh-CN" sz="1200" kern="1200" dirty="0">
                          <a:solidFill>
                            <a:schemeClr val="tx1"/>
                          </a:solidFill>
                          <a:latin typeface="Arial" panose="020B0604020202020204" pitchFamily="34" charset="0"/>
                          <a:ea typeface="微软雅黑" panose="020B0503020204020204" pitchFamily="34" charset="-122"/>
                          <a:cs typeface="+mn-cs"/>
                        </a:rPr>
                        <a:t>CPI</a:t>
                      </a:r>
                      <a:r>
                        <a:rPr lang="zh-CN" altLang="en-US" sz="1200" kern="1200" dirty="0">
                          <a:solidFill>
                            <a:schemeClr val="tx1"/>
                          </a:solidFill>
                          <a:latin typeface="Arial" panose="020B0604020202020204" pitchFamily="34" charset="0"/>
                          <a:ea typeface="微软雅黑" panose="020B0503020204020204" pitchFamily="34" charset="-122"/>
                          <a:cs typeface="+mn-cs"/>
                        </a:rPr>
                        <a:t>：</a:t>
                      </a:r>
                      <a:r>
                        <a:rPr lang="en" altLang="zh-CN" sz="1200" kern="1200" dirty="0">
                          <a:solidFill>
                            <a:schemeClr val="tx1"/>
                          </a:solidFill>
                          <a:latin typeface="Arial" panose="020B0604020202020204" pitchFamily="34" charset="0"/>
                          <a:ea typeface="微软雅黑" panose="020B0503020204020204" pitchFamily="34" charset="-122"/>
                          <a:cs typeface="+mn-cs"/>
                        </a:rPr>
                        <a:t>VHP-8330A</a:t>
                      </a:r>
                      <a:r>
                        <a:rPr lang="zh-CN" altLang="en-US" sz="1200" kern="1200" dirty="0">
                          <a:solidFill>
                            <a:schemeClr val="tx1"/>
                          </a:solidFill>
                          <a:latin typeface="Arial" panose="020B0604020202020204" pitchFamily="34" charset="0"/>
                          <a:ea typeface="微软雅黑" panose="020B0503020204020204" pitchFamily="34" charset="-122"/>
                          <a:cs typeface="+mn-cs"/>
                        </a:rPr>
                        <a:t>原型烘烤过程中环形控制栅结构</a:t>
                      </a:r>
                      <a:r>
                        <a:rPr lang="zh-CN" altLang="en-US" sz="1200" b="1" kern="1200" dirty="0">
                          <a:solidFill>
                            <a:schemeClr val="tx1"/>
                          </a:solidFill>
                          <a:latin typeface="Arial" panose="020B0604020202020204" pitchFamily="34" charset="0"/>
                          <a:ea typeface="微软雅黑" panose="020B0503020204020204" pitchFamily="34" charset="-122"/>
                          <a:cs typeface="+mn-cs"/>
                        </a:rPr>
                        <a:t>翘曲</a:t>
                      </a:r>
                      <a:r>
                        <a:rPr lang="en-US" altLang="zh-CN" sz="1200" kern="1200" dirty="0">
                          <a:solidFill>
                            <a:schemeClr val="tx1"/>
                          </a:solidFill>
                          <a:latin typeface="Arial" panose="020B0604020202020204" pitchFamily="34" charset="0"/>
                          <a:ea typeface="微软雅黑" panose="020B0503020204020204" pitchFamily="34" charset="-122"/>
                          <a:cs typeface="+mn-cs"/>
                        </a:rPr>
                        <a:t>—</a:t>
                      </a:r>
                      <a:r>
                        <a:rPr lang="zh-CN" altLang="en-US" sz="1200" kern="1200" dirty="0">
                          <a:solidFill>
                            <a:schemeClr val="tx1"/>
                          </a:solidFill>
                          <a:latin typeface="Arial" panose="020B0604020202020204" pitchFamily="34" charset="0"/>
                          <a:ea typeface="微软雅黑" panose="020B0503020204020204" pitchFamily="34" charset="-122"/>
                          <a:cs typeface="+mn-cs"/>
                        </a:rPr>
                        <a:t>钎焊工艺不足</a:t>
                      </a:r>
                      <a:endParaRPr lang="en-US" altLang="zh-CN" sz="1200" kern="1200" dirty="0">
                        <a:solidFill>
                          <a:schemeClr val="tx1"/>
                        </a:solidFill>
                        <a:latin typeface="Arial" panose="020B0604020202020204" pitchFamily="34" charset="0"/>
                        <a:ea typeface="微软雅黑" panose="020B0503020204020204" pitchFamily="34" charset="-122"/>
                        <a:cs typeface="+mn-cs"/>
                      </a:endParaRPr>
                    </a:p>
                  </a:txBody>
                  <a:tcPr marL="45720" marR="45720" anchor="ctr"/>
                </a:tc>
                <a:tc rowSpan="4">
                  <a:txBody>
                    <a:bodyPr/>
                    <a:lstStyle/>
                    <a:p>
                      <a:pPr algn="ctr" fontAlgn="base">
                        <a:lnSpc>
                          <a:spcPct val="150000"/>
                        </a:lnSpc>
                        <a:buNone/>
                      </a:pPr>
                      <a:r>
                        <a:rPr lang="zh-CN" altLang="en-US" sz="1200" kern="1200" dirty="0">
                          <a:solidFill>
                            <a:schemeClr val="tx1"/>
                          </a:solidFill>
                          <a:latin typeface="Arial" panose="020B0604020202020204" pitchFamily="34" charset="0"/>
                          <a:ea typeface="微软雅黑" panose="020B0503020204020204" pitchFamily="34" charset="-122"/>
                          <a:cs typeface="+mn-cs"/>
                        </a:rPr>
                        <a:t>改为</a:t>
                      </a:r>
                      <a:r>
                        <a:rPr lang="en-US" altLang="zh-CN" sz="1200" kern="1200" dirty="0">
                          <a:solidFill>
                            <a:schemeClr val="tx1"/>
                          </a:solidFill>
                          <a:latin typeface="Arial" panose="020B0604020202020204" pitchFamily="34" charset="0"/>
                          <a:ea typeface="微软雅黑" panose="020B0503020204020204" pitchFamily="34" charset="-122"/>
                          <a:cs typeface="+mn-cs"/>
                        </a:rPr>
                        <a:t>MBIOT</a:t>
                      </a:r>
                    </a:p>
                    <a:p>
                      <a:pPr algn="ctr" fontAlgn="base">
                        <a:lnSpc>
                          <a:spcPct val="150000"/>
                        </a:lnSpc>
                        <a:buNone/>
                      </a:pPr>
                      <a:r>
                        <a:rPr lang="zh-CN" altLang="en-US" sz="1200" kern="1200" dirty="0">
                          <a:solidFill>
                            <a:schemeClr val="tx1"/>
                          </a:solidFill>
                          <a:latin typeface="Arial" panose="020B0604020202020204" pitchFamily="34" charset="0"/>
                          <a:ea typeface="微软雅黑" panose="020B0503020204020204" pitchFamily="34" charset="-122"/>
                          <a:cs typeface="+mn-cs"/>
                        </a:rPr>
                        <a:t>使用标准阴栅组件</a:t>
                      </a:r>
                      <a:endParaRPr lang="en-US" altLang="zh-CN" sz="1200" kern="1200" dirty="0">
                        <a:solidFill>
                          <a:schemeClr val="tx1"/>
                        </a:solidFill>
                        <a:latin typeface="Arial" panose="020B0604020202020204" pitchFamily="34" charset="0"/>
                        <a:ea typeface="微软雅黑" panose="020B0503020204020204" pitchFamily="34" charset="-122"/>
                        <a:cs typeface="+mn-cs"/>
                      </a:endParaRPr>
                    </a:p>
                    <a:p>
                      <a:pPr algn="ctr" fontAlgn="base">
                        <a:lnSpc>
                          <a:spcPct val="150000"/>
                        </a:lnSpc>
                        <a:buNone/>
                      </a:pPr>
                      <a:r>
                        <a:rPr lang="zh-CN" altLang="en-US" sz="1200" kern="1200" dirty="0">
                          <a:solidFill>
                            <a:schemeClr val="tx1"/>
                          </a:solidFill>
                          <a:latin typeface="Arial" panose="020B0604020202020204" pitchFamily="34" charset="0"/>
                          <a:ea typeface="微软雅黑" panose="020B0503020204020204" pitchFamily="34" charset="-122"/>
                          <a:cs typeface="+mn-cs"/>
                        </a:rPr>
                        <a:t>栅极引入高模谐波</a:t>
                      </a:r>
                    </a:p>
                  </a:txBody>
                  <a:tcPr marL="45720" marR="45720" anchor="ctr"/>
                </a:tc>
                <a:extLst>
                  <a:ext uri="{0D108BD9-81ED-4DB2-BD59-A6C34878D82A}">
                    <a16:rowId xmlns:a16="http://schemas.microsoft.com/office/drawing/2014/main" val="3197923774"/>
                  </a:ext>
                </a:extLst>
              </a:tr>
              <a:tr h="345674">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rowSpan="3">
                  <a:txBody>
                    <a:bodyPr/>
                    <a:lstStyle/>
                    <a:p>
                      <a:pPr marL="0" algn="ctr" defTabSz="914400" rtl="0" eaLnBrk="1" fontAlgn="base" latinLnBrk="0" hangingPunct="1">
                        <a:lnSpc>
                          <a:spcPct val="150000"/>
                        </a:lnSpc>
                        <a:buNone/>
                      </a:pPr>
                      <a:r>
                        <a:rPr lang="en" altLang="zh-CN" sz="1200" kern="1200" dirty="0">
                          <a:solidFill>
                            <a:schemeClr val="tx1"/>
                          </a:solidFill>
                          <a:latin typeface="Arial" panose="020B0604020202020204" pitchFamily="34" charset="0"/>
                          <a:ea typeface="微软雅黑" panose="020B0503020204020204" pitchFamily="34" charset="-122"/>
                          <a:cs typeface="+mn-cs"/>
                        </a:rPr>
                        <a:t>CPI  </a:t>
                      </a:r>
                      <a:r>
                        <a:rPr lang="en-US" altLang="zh-CN" sz="1200" kern="1200" dirty="0">
                          <a:solidFill>
                            <a:schemeClr val="tx1"/>
                          </a:solidFill>
                          <a:latin typeface="Arial" panose="020B0604020202020204" pitchFamily="34" charset="0"/>
                          <a:ea typeface="微软雅黑" panose="020B0503020204020204" pitchFamily="34" charset="-122"/>
                          <a:cs typeface="+mn-cs"/>
                        </a:rPr>
                        <a:t>10 </a:t>
                      </a:r>
                      <a:r>
                        <a:rPr lang="en" altLang="zh-CN" sz="1200" kern="1200" dirty="0">
                          <a:solidFill>
                            <a:schemeClr val="tx1"/>
                          </a:solidFill>
                          <a:latin typeface="Arial" panose="020B0604020202020204" pitchFamily="34" charset="0"/>
                          <a:ea typeface="微软雅黑" panose="020B0503020204020204" pitchFamily="34" charset="-122"/>
                          <a:cs typeface="+mn-cs"/>
                        </a:rPr>
                        <a:t>MW</a:t>
                      </a:r>
                      <a:r>
                        <a:rPr lang="zh-CN" altLang="en-US" sz="1200" kern="1200" dirty="0">
                          <a:solidFill>
                            <a:schemeClr val="tx1"/>
                          </a:solidFill>
                          <a:latin typeface="Arial" panose="020B0604020202020204" pitchFamily="34" charset="0"/>
                          <a:ea typeface="微软雅黑" panose="020B0503020204020204" pitchFamily="34" charset="-122"/>
                          <a:cs typeface="+mn-cs"/>
                        </a:rPr>
                        <a:t> </a:t>
                      </a:r>
                      <a:r>
                        <a:rPr lang="en" altLang="zh-CN" sz="1200" kern="1200" dirty="0">
                          <a:solidFill>
                            <a:schemeClr val="tx1"/>
                          </a:solidFill>
                          <a:latin typeface="Arial" panose="020B0604020202020204" pitchFamily="34" charset="0"/>
                          <a:ea typeface="微软雅黑" panose="020B0503020204020204" pitchFamily="34" charset="-122"/>
                          <a:cs typeface="+mn-cs"/>
                        </a:rPr>
                        <a:t>1.3 GHz </a:t>
                      </a:r>
                      <a:r>
                        <a:rPr lang="zh-CN" altLang="en-US" sz="1200" kern="1200" dirty="0">
                          <a:solidFill>
                            <a:schemeClr val="tx1"/>
                          </a:solidFill>
                          <a:latin typeface="Arial" panose="020B0604020202020204" pitchFamily="34" charset="0"/>
                          <a:ea typeface="微软雅黑" panose="020B0503020204020204" pitchFamily="34" charset="-122"/>
                          <a:cs typeface="+mn-cs"/>
                        </a:rPr>
                        <a:t>长脉冲</a:t>
                      </a:r>
                      <a:r>
                        <a:rPr lang="en-US" altLang="zh-CN" sz="1200" kern="1200" dirty="0">
                          <a:solidFill>
                            <a:schemeClr val="tx1"/>
                          </a:solidFill>
                          <a:latin typeface="Arial" panose="020B0604020202020204" pitchFamily="34" charset="0"/>
                          <a:ea typeface="微软雅黑" panose="020B0503020204020204" pitchFamily="34" charset="-122"/>
                          <a:cs typeface="+mn-cs"/>
                        </a:rPr>
                        <a:t>MBK-</a:t>
                      </a:r>
                      <a:r>
                        <a:rPr lang="zh-CN" altLang="en-US" sz="1200" kern="1200" dirty="0">
                          <a:solidFill>
                            <a:schemeClr val="tx1"/>
                          </a:solidFill>
                          <a:latin typeface="Arial" panose="020B0604020202020204" pitchFamily="34" charset="0"/>
                          <a:ea typeface="微软雅黑" panose="020B0503020204020204" pitchFamily="34" charset="-122"/>
                          <a:cs typeface="+mn-cs"/>
                        </a:rPr>
                        <a:t>多束聚焦技术取得进步</a:t>
                      </a:r>
                    </a:p>
                  </a:txBody>
                  <a:tcPr marL="45720" marR="45720" anchor="ctr"/>
                </a:tc>
                <a:tc>
                  <a:txBody>
                    <a:bodyPr/>
                    <a:lstStyle/>
                    <a:p>
                      <a:pPr marL="171450" marR="0" lvl="0" indent="-171450" algn="ctr" defTabSz="914400" rtl="0" eaLnBrk="1" fontAlgn="base" latinLnBrk="0" hangingPunct="1">
                        <a:lnSpc>
                          <a:spcPct val="150000"/>
                        </a:lnSpc>
                        <a:spcBef>
                          <a:spcPts val="0"/>
                        </a:spcBef>
                        <a:spcAft>
                          <a:spcPts val="0"/>
                        </a:spcAft>
                        <a:buClrTx/>
                        <a:buSzTx/>
                        <a:buFont typeface="Wingdings" pitchFamily="2" charset="2"/>
                        <a:buChar char="ü"/>
                        <a:tabLst/>
                        <a:defRPr/>
                      </a:pPr>
                      <a:r>
                        <a:rPr lang="zh-CN" altLang="en-US" sz="1200" kern="1200" dirty="0">
                          <a:solidFill>
                            <a:schemeClr val="tx1"/>
                          </a:solidFill>
                          <a:latin typeface="Arial" panose="020B0604020202020204" pitchFamily="34" charset="0"/>
                          <a:ea typeface="微软雅黑" panose="020B0503020204020204" pitchFamily="34" charset="-122"/>
                          <a:cs typeface="+mn-cs"/>
                        </a:rPr>
                        <a:t>环形阴栅组件改为标准阴栅组件</a:t>
                      </a:r>
                      <a:endParaRPr lang="en-US" altLang="zh-CN" sz="1200" kern="1200" dirty="0">
                        <a:solidFill>
                          <a:schemeClr val="tx1"/>
                        </a:solidFill>
                        <a:latin typeface="Arial" panose="020B0604020202020204" pitchFamily="34" charset="0"/>
                        <a:ea typeface="微软雅黑" panose="020B0503020204020204" pitchFamily="34" charset="-122"/>
                        <a:cs typeface="+mn-cs"/>
                      </a:endParaRPr>
                    </a:p>
                  </a:txBody>
                  <a:tcPr marL="45720" marR="45720" anchor="ctr"/>
                </a:tc>
                <a:tc vMerge="1">
                  <a:txBody>
                    <a:bodyPr/>
                    <a:lstStyle/>
                    <a:p>
                      <a:endParaRPr lang="zh-CN" altLang="en-US"/>
                    </a:p>
                  </a:txBody>
                  <a:tcPr/>
                </a:tc>
                <a:extLst>
                  <a:ext uri="{0D108BD9-81ED-4DB2-BD59-A6C34878D82A}">
                    <a16:rowId xmlns:a16="http://schemas.microsoft.com/office/drawing/2014/main" val="590915035"/>
                  </a:ext>
                </a:extLst>
              </a:tr>
              <a:tr h="345674">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marL="171450" marR="0" lvl="0" indent="-171450" algn="ctr" defTabSz="914400" rtl="0" eaLnBrk="1" fontAlgn="base" latinLnBrk="0" hangingPunct="1">
                        <a:lnSpc>
                          <a:spcPct val="150000"/>
                        </a:lnSpc>
                        <a:spcBef>
                          <a:spcPts val="0"/>
                        </a:spcBef>
                        <a:spcAft>
                          <a:spcPts val="0"/>
                        </a:spcAft>
                        <a:buClrTx/>
                        <a:buSzTx/>
                        <a:buFont typeface="Wingdings" pitchFamily="2" charset="2"/>
                        <a:buChar char="ü"/>
                        <a:tabLst/>
                        <a:defRPr/>
                      </a:pPr>
                      <a:r>
                        <a:rPr lang="zh-CN" altLang="en-US" sz="1200" kern="1200" dirty="0">
                          <a:solidFill>
                            <a:schemeClr val="tx1"/>
                          </a:solidFill>
                          <a:latin typeface="Arial" panose="020B0604020202020204" pitchFamily="34" charset="0"/>
                          <a:ea typeface="微软雅黑" panose="020B0503020204020204" pitchFamily="34" charset="-122"/>
                          <a:cs typeface="+mn-cs"/>
                        </a:rPr>
                        <a:t>研究钼栅网的可能，完成热、应力分析</a:t>
                      </a:r>
                      <a:endParaRPr lang="en-US" altLang="zh-CN" sz="1200" kern="1200" dirty="0">
                        <a:solidFill>
                          <a:schemeClr val="tx1"/>
                        </a:solidFill>
                        <a:latin typeface="Arial" panose="020B0604020202020204" pitchFamily="34" charset="0"/>
                        <a:ea typeface="微软雅黑" panose="020B0503020204020204" pitchFamily="34" charset="-122"/>
                        <a:cs typeface="+mn-cs"/>
                      </a:endParaRPr>
                    </a:p>
                  </a:txBody>
                  <a:tcPr marL="45720" marR="45720" anchor="ctr"/>
                </a:tc>
                <a:tc vMerge="1">
                  <a:txBody>
                    <a:bodyPr/>
                    <a:lstStyle/>
                    <a:p>
                      <a:endParaRPr lang="zh-CN" altLang="en-US"/>
                    </a:p>
                  </a:txBody>
                  <a:tcPr/>
                </a:tc>
                <a:extLst>
                  <a:ext uri="{0D108BD9-81ED-4DB2-BD59-A6C34878D82A}">
                    <a16:rowId xmlns:a16="http://schemas.microsoft.com/office/drawing/2014/main" val="3262434058"/>
                  </a:ext>
                </a:extLst>
              </a:tr>
              <a:tr h="361228">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marL="0" marR="0" lvl="0" indent="0" algn="ctr" defTabSz="914400" rtl="0" eaLnBrk="1" fontAlgn="base" latinLnBrk="0" hangingPunct="1">
                        <a:lnSpc>
                          <a:spcPct val="150000"/>
                        </a:lnSpc>
                        <a:spcBef>
                          <a:spcPts val="0"/>
                        </a:spcBef>
                        <a:spcAft>
                          <a:spcPts val="0"/>
                        </a:spcAft>
                        <a:buClrTx/>
                        <a:buSzTx/>
                        <a:buFont typeface="Wingdings" pitchFamily="2" charset="2"/>
                        <a:buNone/>
                        <a:tabLst/>
                        <a:defRPr/>
                      </a:pPr>
                      <a:r>
                        <a:rPr lang="zh-CN" altLang="en-US" sz="1200" kern="1200" dirty="0">
                          <a:solidFill>
                            <a:schemeClr val="tx1"/>
                          </a:solidFill>
                          <a:latin typeface="Arial" panose="020B0604020202020204" pitchFamily="34" charset="0"/>
                          <a:ea typeface="微软雅黑" panose="020B0503020204020204" pitchFamily="34" charset="-122"/>
                          <a:cs typeface="+mn-cs"/>
                        </a:rPr>
                        <a:t>未找到钼栅网生产商</a:t>
                      </a:r>
                      <a:endParaRPr lang="en-US" altLang="zh-CN" sz="1200" kern="1200" dirty="0">
                        <a:solidFill>
                          <a:schemeClr val="tx1"/>
                        </a:solidFill>
                        <a:latin typeface="Arial" panose="020B0604020202020204" pitchFamily="34" charset="0"/>
                        <a:ea typeface="微软雅黑" panose="020B0503020204020204" pitchFamily="34" charset="-122"/>
                        <a:cs typeface="+mn-cs"/>
                      </a:endParaRPr>
                    </a:p>
                  </a:txBody>
                  <a:tcPr marL="45720" marR="45720" anchor="ctr"/>
                </a:tc>
                <a:tc vMerge="1">
                  <a:txBody>
                    <a:bodyPr/>
                    <a:lstStyle/>
                    <a:p>
                      <a:endParaRPr lang="zh-CN" altLang="en-US"/>
                    </a:p>
                  </a:txBody>
                  <a:tcPr/>
                </a:tc>
                <a:extLst>
                  <a:ext uri="{0D108BD9-81ED-4DB2-BD59-A6C34878D82A}">
                    <a16:rowId xmlns:a16="http://schemas.microsoft.com/office/drawing/2014/main" val="1386432009"/>
                  </a:ext>
                </a:extLst>
              </a:tr>
              <a:tr h="345674">
                <a:tc rowSpan="5">
                  <a:txBody>
                    <a:bodyPr/>
                    <a:lstStyle/>
                    <a:p>
                      <a:pPr marL="0" algn="ctr" defTabSz="914400" rtl="0" eaLnBrk="1" fontAlgn="base" latinLnBrk="0" hangingPunct="1">
                        <a:lnSpc>
                          <a:spcPct val="150000"/>
                        </a:lnSpc>
                        <a:buNone/>
                      </a:pPr>
                      <a:r>
                        <a:rPr lang="en-US" altLang="zh-CN" sz="1200" b="1" u="none" kern="1200" dirty="0">
                          <a:solidFill>
                            <a:schemeClr val="accent1">
                              <a:lumMod val="50000"/>
                            </a:schemeClr>
                          </a:solidFill>
                          <a:latin typeface="Arial" panose="020B0604020202020204" pitchFamily="34" charset="0"/>
                          <a:ea typeface="微软雅黑" panose="020B0503020204020204" pitchFamily="34" charset="-122"/>
                          <a:cs typeface="+mn-cs"/>
                        </a:rPr>
                        <a:t>ESS</a:t>
                      </a:r>
                    </a:p>
                    <a:p>
                      <a:pPr marL="0" algn="ctr" defTabSz="914400" rtl="0" eaLnBrk="1" fontAlgn="base" latinLnBrk="0" hangingPunct="1">
                        <a:lnSpc>
                          <a:spcPct val="150000"/>
                        </a:lnSpc>
                        <a:buNone/>
                      </a:pPr>
                      <a:r>
                        <a:rPr lang="en-US" altLang="zh-CN" sz="1200" b="1" u="none" kern="1200" dirty="0">
                          <a:solidFill>
                            <a:schemeClr val="accent1">
                              <a:lumMod val="50000"/>
                            </a:schemeClr>
                          </a:solidFill>
                          <a:latin typeface="Arial" panose="020B0604020202020204" pitchFamily="34" charset="0"/>
                          <a:ea typeface="微软雅黑" panose="020B0503020204020204" pitchFamily="34" charset="-122"/>
                          <a:cs typeface="+mn-cs"/>
                        </a:rPr>
                        <a:t>(</a:t>
                      </a:r>
                      <a:r>
                        <a:rPr lang="en-US" altLang="zh-CN" sz="1200" b="1" u="none" kern="1200" dirty="0" err="1">
                          <a:solidFill>
                            <a:schemeClr val="accent1">
                              <a:lumMod val="50000"/>
                            </a:schemeClr>
                          </a:solidFill>
                          <a:latin typeface="Arial" panose="020B0604020202020204" pitchFamily="34" charset="0"/>
                          <a:ea typeface="微软雅黑" panose="020B0503020204020204" pitchFamily="34" charset="-122"/>
                          <a:cs typeface="+mn-cs"/>
                        </a:rPr>
                        <a:t>Thales&amp;CPI</a:t>
                      </a:r>
                      <a:r>
                        <a:rPr lang="en-US" altLang="zh-CN" sz="1200" b="1" u="none" kern="1200" dirty="0">
                          <a:solidFill>
                            <a:schemeClr val="accent1">
                              <a:lumMod val="50000"/>
                            </a:schemeClr>
                          </a:solidFill>
                          <a:latin typeface="Arial" panose="020B0604020202020204" pitchFamily="34" charset="0"/>
                          <a:ea typeface="微软雅黑" panose="020B0503020204020204" pitchFamily="34" charset="-122"/>
                          <a:cs typeface="+mn-cs"/>
                        </a:rPr>
                        <a:t>)</a:t>
                      </a:r>
                      <a:endParaRPr lang="zh-CN" altLang="en-US" sz="1200" b="1" u="none" kern="1200" dirty="0">
                        <a:solidFill>
                          <a:schemeClr val="accent1">
                            <a:lumMod val="50000"/>
                          </a:schemeClr>
                        </a:solidFill>
                        <a:latin typeface="Arial" panose="020B0604020202020204" pitchFamily="34" charset="0"/>
                        <a:ea typeface="微软雅黑" panose="020B0503020204020204" pitchFamily="34" charset="-122"/>
                        <a:cs typeface="+mn-cs"/>
                      </a:endParaRPr>
                    </a:p>
                  </a:txBody>
                  <a:tcPr marL="45720" marR="45720" anchor="ctr">
                    <a:solidFill>
                      <a:schemeClr val="bg1">
                        <a:lumMod val="95000"/>
                      </a:schemeClr>
                    </a:solidFill>
                  </a:tcPr>
                </a:tc>
                <a:tc rowSpan="5">
                  <a:txBody>
                    <a:bodyPr/>
                    <a:lstStyle/>
                    <a:p>
                      <a:pPr marL="0" algn="ctr" defTabSz="914400" rtl="0" eaLnBrk="1" fontAlgn="base" latinLnBrk="0" hangingPunct="1">
                        <a:lnSpc>
                          <a:spcPct val="150000"/>
                        </a:lnSpc>
                        <a:buNone/>
                      </a:pPr>
                      <a:r>
                        <a:rPr lang="en-US" altLang="zh-CN" sz="1200" kern="1200" dirty="0">
                          <a:solidFill>
                            <a:schemeClr val="tx1"/>
                          </a:solidFill>
                          <a:latin typeface="Arial" panose="020B0604020202020204" pitchFamily="34" charset="0"/>
                          <a:ea typeface="微软雅黑" panose="020B0503020204020204" pitchFamily="34" charset="-122"/>
                          <a:cs typeface="+mn-cs"/>
                        </a:rPr>
                        <a:t>704 MHz</a:t>
                      </a:r>
                    </a:p>
                    <a:p>
                      <a:pPr marL="0" algn="ctr" defTabSz="914400" rtl="0" eaLnBrk="1" fontAlgn="base" latinLnBrk="0" hangingPunct="1">
                        <a:lnSpc>
                          <a:spcPct val="150000"/>
                        </a:lnSpc>
                        <a:buNone/>
                      </a:pPr>
                      <a:r>
                        <a:rPr lang="en-US" altLang="zh-CN" sz="1200" kern="1200" dirty="0">
                          <a:solidFill>
                            <a:schemeClr val="tx1"/>
                          </a:solidFill>
                          <a:latin typeface="Arial" panose="020B0604020202020204" pitchFamily="34" charset="0"/>
                          <a:ea typeface="微软雅黑" panose="020B0503020204020204" pitchFamily="34" charset="-122"/>
                          <a:cs typeface="+mn-cs"/>
                        </a:rPr>
                        <a:t>1.2MW</a:t>
                      </a:r>
                      <a:r>
                        <a:rPr lang="zh-CN" altLang="en-US" sz="1200" kern="1200" dirty="0">
                          <a:solidFill>
                            <a:schemeClr val="tx1"/>
                          </a:solidFill>
                          <a:latin typeface="Arial" panose="020B0604020202020204" pitchFamily="34" charset="0"/>
                          <a:ea typeface="微软雅黑" panose="020B0503020204020204" pitchFamily="34" charset="-122"/>
                          <a:cs typeface="+mn-cs"/>
                        </a:rPr>
                        <a:t>脉冲</a:t>
                      </a:r>
                      <a:endParaRPr lang="en-US" altLang="zh-CN" sz="1200" kern="1200" dirty="0">
                        <a:solidFill>
                          <a:schemeClr val="tx1"/>
                        </a:solidFill>
                        <a:latin typeface="Arial" panose="020B0604020202020204" pitchFamily="34" charset="0"/>
                        <a:ea typeface="微软雅黑" panose="020B0503020204020204" pitchFamily="34" charset="-122"/>
                        <a:cs typeface="+mn-cs"/>
                      </a:endParaRPr>
                    </a:p>
                    <a:p>
                      <a:pPr marL="0" algn="ctr" defTabSz="914400" rtl="0" eaLnBrk="1" fontAlgn="base" latinLnBrk="0" hangingPunct="1">
                        <a:lnSpc>
                          <a:spcPct val="150000"/>
                        </a:lnSpc>
                        <a:buNone/>
                      </a:pPr>
                      <a:r>
                        <a:rPr lang="en-US" altLang="zh-CN" sz="1200" kern="1200" dirty="0">
                          <a:solidFill>
                            <a:schemeClr val="tx1"/>
                          </a:solidFill>
                          <a:latin typeface="Arial" panose="020B0604020202020204" pitchFamily="34" charset="0"/>
                          <a:ea typeface="微软雅黑" panose="020B0503020204020204" pitchFamily="34" charset="-122"/>
                          <a:cs typeface="+mn-cs"/>
                        </a:rPr>
                        <a:t>10beams</a:t>
                      </a:r>
                    </a:p>
                    <a:p>
                      <a:pPr marL="0" algn="ctr" defTabSz="914400" rtl="0" eaLnBrk="1" fontAlgn="base" latinLnBrk="0" hangingPunct="1">
                        <a:lnSpc>
                          <a:spcPct val="150000"/>
                        </a:lnSpc>
                        <a:buNone/>
                      </a:pPr>
                      <a:r>
                        <a:rPr lang="en" altLang="zh-CN" sz="1200" kern="1200" dirty="0">
                          <a:solidFill>
                            <a:schemeClr val="tx1"/>
                          </a:solidFill>
                          <a:latin typeface="Arial" panose="020B0604020202020204" pitchFamily="34" charset="0"/>
                          <a:ea typeface="微软雅黑" panose="020B0503020204020204" pitchFamily="34" charset="-122"/>
                          <a:cs typeface="+mn-cs"/>
                        </a:rPr>
                        <a:t>70% </a:t>
                      </a:r>
                      <a:r>
                        <a:rPr lang="en-US" altLang="zh-CN" sz="1200" kern="1200" dirty="0">
                          <a:solidFill>
                            <a:schemeClr val="tx1"/>
                          </a:solidFill>
                          <a:latin typeface="Arial" panose="020B0604020202020204" pitchFamily="34" charset="0"/>
                          <a:ea typeface="微软雅黑" panose="020B0503020204020204" pitchFamily="34" charset="-122"/>
                          <a:cs typeface="+mn-cs"/>
                        </a:rPr>
                        <a:t>-</a:t>
                      </a:r>
                      <a:r>
                        <a:rPr lang="en" altLang="zh-CN" sz="1200" kern="1200" dirty="0">
                          <a:solidFill>
                            <a:schemeClr val="tx1"/>
                          </a:solidFill>
                          <a:latin typeface="Arial" panose="020B0604020202020204" pitchFamily="34" charset="0"/>
                          <a:ea typeface="微软雅黑" panose="020B0503020204020204" pitchFamily="34" charset="-122"/>
                          <a:cs typeface="+mn-cs"/>
                        </a:rPr>
                        <a:t>class C</a:t>
                      </a:r>
                    </a:p>
                    <a:p>
                      <a:pPr marL="0" algn="ctr" defTabSz="914400" rtl="0" eaLnBrk="1" fontAlgn="base" latinLnBrk="0" hangingPunct="1">
                        <a:lnSpc>
                          <a:spcPct val="150000"/>
                        </a:lnSpc>
                        <a:buNone/>
                      </a:pPr>
                      <a:r>
                        <a:rPr lang="en-US" altLang="zh-CN" sz="1200" kern="1200" dirty="0">
                          <a:solidFill>
                            <a:schemeClr val="tx1"/>
                          </a:solidFill>
                          <a:latin typeface="Arial" panose="020B0604020202020204" pitchFamily="34" charset="0"/>
                          <a:ea typeface="微软雅黑" panose="020B0503020204020204" pitchFamily="34" charset="-122"/>
                          <a:cs typeface="+mn-cs"/>
                        </a:rPr>
                        <a:t>23</a:t>
                      </a:r>
                      <a:r>
                        <a:rPr lang="en" altLang="zh-CN" sz="1200" kern="1200" dirty="0">
                          <a:solidFill>
                            <a:schemeClr val="tx1"/>
                          </a:solidFill>
                          <a:latin typeface="Arial" panose="020B0604020202020204" pitchFamily="34" charset="0"/>
                          <a:ea typeface="微软雅黑" panose="020B0503020204020204" pitchFamily="34" charset="-122"/>
                          <a:cs typeface="+mn-cs"/>
                        </a:rPr>
                        <a:t>dB</a:t>
                      </a:r>
                      <a:endParaRPr lang="en-US" altLang="zh-CN" sz="1200" kern="1200" dirty="0">
                        <a:solidFill>
                          <a:schemeClr val="tx1"/>
                        </a:solidFill>
                        <a:latin typeface="Arial" panose="020B0604020202020204" pitchFamily="34" charset="0"/>
                        <a:ea typeface="微软雅黑" panose="020B0503020204020204" pitchFamily="34" charset="-122"/>
                        <a:cs typeface="+mn-cs"/>
                      </a:endParaRPr>
                    </a:p>
                  </a:txBody>
                  <a:tcPr marL="45720" marR="45720" anchor="ctr">
                    <a:solidFill>
                      <a:schemeClr val="bg1">
                        <a:lumMod val="95000"/>
                      </a:schemeClr>
                    </a:solidFill>
                  </a:tcPr>
                </a:tc>
                <a:tc rowSpan="5">
                  <a:txBody>
                    <a:bodyPr/>
                    <a:lstStyle/>
                    <a:p>
                      <a:pPr algn="ctr" fontAlgn="base">
                        <a:lnSpc>
                          <a:spcPct val="150000"/>
                        </a:lnSpc>
                        <a:buNone/>
                      </a:pPr>
                      <a:r>
                        <a:rPr lang="zh-CN" altLang="en-US" sz="1200" kern="1200" dirty="0">
                          <a:solidFill>
                            <a:schemeClr val="tx1"/>
                          </a:solidFill>
                          <a:latin typeface="Arial" panose="020B0604020202020204" pitchFamily="34" charset="0"/>
                          <a:ea typeface="微软雅黑" panose="020B0503020204020204" pitchFamily="34" charset="-122"/>
                          <a:cs typeface="+mn-cs"/>
                        </a:rPr>
                        <a:t>热解石墨</a:t>
                      </a:r>
                    </a:p>
                  </a:txBody>
                  <a:tcPr marL="45720" marR="45720" anchor="ctr"/>
                </a:tc>
                <a:tc>
                  <a:txBody>
                    <a:bodyPr/>
                    <a:lstStyle/>
                    <a:p>
                      <a:pPr algn="ctr" fontAlgn="base">
                        <a:lnSpc>
                          <a:spcPct val="150000"/>
                        </a:lnSpc>
                        <a:buNone/>
                      </a:pPr>
                      <a:r>
                        <a:rPr lang="en" altLang="zh-CN" sz="1200" kern="1200" dirty="0">
                          <a:solidFill>
                            <a:schemeClr val="tx1"/>
                          </a:solidFill>
                          <a:latin typeface="Arial" panose="020B0604020202020204" pitchFamily="34" charset="0"/>
                          <a:ea typeface="微软雅黑" panose="020B0503020204020204" pitchFamily="34" charset="-122"/>
                          <a:cs typeface="+mn-cs"/>
                        </a:rPr>
                        <a:t>Thales</a:t>
                      </a:r>
                      <a:r>
                        <a:rPr lang="zh-CN" altLang="en-US" sz="1200" kern="1200" dirty="0">
                          <a:solidFill>
                            <a:schemeClr val="tx1"/>
                          </a:solidFill>
                          <a:latin typeface="Arial" panose="020B0604020202020204" pitchFamily="34" charset="0"/>
                          <a:ea typeface="微软雅黑" panose="020B0503020204020204" pitchFamily="34" charset="-122"/>
                          <a:cs typeface="+mn-cs"/>
                        </a:rPr>
                        <a:t> </a:t>
                      </a:r>
                      <a:r>
                        <a:rPr lang="en-US" altLang="zh-CN" sz="1200" kern="1200" dirty="0">
                          <a:solidFill>
                            <a:schemeClr val="tx1"/>
                          </a:solidFill>
                          <a:latin typeface="Arial" panose="020B0604020202020204" pitchFamily="34" charset="0"/>
                          <a:ea typeface="微软雅黑" panose="020B0503020204020204" pitchFamily="34" charset="-122"/>
                          <a:cs typeface="+mn-cs"/>
                        </a:rPr>
                        <a:t>IOT </a:t>
                      </a:r>
                      <a:r>
                        <a:rPr lang="en" altLang="zh-CN" sz="1200" kern="1200" dirty="0">
                          <a:solidFill>
                            <a:schemeClr val="tx1"/>
                          </a:solidFill>
                          <a:latin typeface="Arial" panose="020B0604020202020204" pitchFamily="34" charset="0"/>
                          <a:ea typeface="微软雅黑" panose="020B0503020204020204" pitchFamily="34" charset="-122"/>
                          <a:cs typeface="+mn-cs"/>
                        </a:rPr>
                        <a:t>85 kW CW</a:t>
                      </a:r>
                      <a:r>
                        <a:rPr lang="zh-CN" altLang="en-US" sz="1200" kern="1200" dirty="0">
                          <a:solidFill>
                            <a:schemeClr val="tx1"/>
                          </a:solidFill>
                          <a:latin typeface="Arial" panose="020B0604020202020204" pitchFamily="34" charset="0"/>
                          <a:ea typeface="微软雅黑" panose="020B0503020204020204" pitchFamily="34" charset="-122"/>
                          <a:cs typeface="+mn-cs"/>
                        </a:rPr>
                        <a:t> </a:t>
                      </a:r>
                      <a:r>
                        <a:rPr lang="en-US" altLang="zh-CN" sz="1200" kern="1200" dirty="0">
                          <a:solidFill>
                            <a:schemeClr val="tx1"/>
                          </a:solidFill>
                          <a:latin typeface="Arial" panose="020B0604020202020204" pitchFamily="34" charset="0"/>
                          <a:ea typeface="微软雅黑" panose="020B0503020204020204" pitchFamily="34" charset="-122"/>
                          <a:cs typeface="+mn-cs"/>
                        </a:rPr>
                        <a:t>at</a:t>
                      </a:r>
                      <a:r>
                        <a:rPr lang="zh-CN" altLang="en-US" sz="1200" kern="1200" dirty="0">
                          <a:solidFill>
                            <a:schemeClr val="tx1"/>
                          </a:solidFill>
                          <a:latin typeface="Arial" panose="020B0604020202020204" pitchFamily="34" charset="0"/>
                          <a:ea typeface="微软雅黑" panose="020B0503020204020204" pitchFamily="34" charset="-122"/>
                          <a:cs typeface="+mn-cs"/>
                        </a:rPr>
                        <a:t> </a:t>
                      </a:r>
                      <a:r>
                        <a:rPr lang="en" altLang="zh-CN" sz="1200" kern="1200" dirty="0">
                          <a:solidFill>
                            <a:schemeClr val="tx1"/>
                          </a:solidFill>
                          <a:latin typeface="Arial" panose="020B0604020202020204" pitchFamily="34" charset="0"/>
                          <a:ea typeface="微软雅黑" panose="020B0503020204020204" pitchFamily="34" charset="-122"/>
                          <a:cs typeface="+mn-cs"/>
                        </a:rPr>
                        <a:t>400</a:t>
                      </a:r>
                      <a:r>
                        <a:rPr lang="zh-CN" altLang="en-US" sz="1200" kern="1200" dirty="0">
                          <a:solidFill>
                            <a:schemeClr val="tx1"/>
                          </a:solidFill>
                          <a:latin typeface="Arial" panose="020B0604020202020204" pitchFamily="34" charset="0"/>
                          <a:ea typeface="微软雅黑" panose="020B0503020204020204" pitchFamily="34" charset="-122"/>
                          <a:cs typeface="+mn-cs"/>
                        </a:rPr>
                        <a:t>～</a:t>
                      </a:r>
                      <a:r>
                        <a:rPr lang="en" altLang="zh-CN" sz="1200" kern="1200" dirty="0">
                          <a:solidFill>
                            <a:schemeClr val="tx1"/>
                          </a:solidFill>
                          <a:latin typeface="Arial" panose="020B0604020202020204" pitchFamily="34" charset="0"/>
                          <a:ea typeface="微软雅黑" panose="020B0503020204020204" pitchFamily="34" charset="-122"/>
                          <a:cs typeface="+mn-cs"/>
                        </a:rPr>
                        <a:t>800 MHz </a:t>
                      </a:r>
                    </a:p>
                  </a:txBody>
                  <a:tcPr marL="45720" marR="45720" anchor="ctr"/>
                </a:tc>
                <a:tc rowSpan="5">
                  <a:txBody>
                    <a:bodyPr/>
                    <a:lstStyle/>
                    <a:p>
                      <a:pPr marL="171450" indent="-171450" algn="ctr" fontAlgn="base">
                        <a:lnSpc>
                          <a:spcPct val="150000"/>
                        </a:lnSpc>
                        <a:buFont typeface="Wingdings" pitchFamily="2" charset="2"/>
                        <a:buChar char="ü"/>
                      </a:pPr>
                      <a:r>
                        <a:rPr lang="zh-CN" altLang="en-US" sz="1200" kern="1200" dirty="0">
                          <a:solidFill>
                            <a:schemeClr val="tx1"/>
                          </a:solidFill>
                          <a:latin typeface="Arial" panose="020B0604020202020204" pitchFamily="34" charset="0"/>
                          <a:ea typeface="微软雅黑" panose="020B0503020204020204" pitchFamily="34" charset="-122"/>
                          <a:cs typeface="+mn-cs"/>
                        </a:rPr>
                        <a:t>首个原型机完成测试</a:t>
                      </a:r>
                    </a:p>
                  </a:txBody>
                  <a:tcPr marL="45720" marR="45720" anchor="ctr"/>
                </a:tc>
                <a:tc rowSpan="5">
                  <a:txBody>
                    <a:bodyPr/>
                    <a:lstStyle/>
                    <a:p>
                      <a:pPr algn="ctr" fontAlgn="base">
                        <a:lnSpc>
                          <a:spcPct val="150000"/>
                        </a:lnSpc>
                        <a:buNone/>
                      </a:pPr>
                      <a:r>
                        <a:rPr lang="en-US" altLang="zh-CN" sz="1200" kern="1200" dirty="0">
                          <a:solidFill>
                            <a:schemeClr val="tx1"/>
                          </a:solidFill>
                          <a:latin typeface="Arial" panose="020B0604020202020204" pitchFamily="34" charset="0"/>
                          <a:ea typeface="微软雅黑" panose="020B0503020204020204" pitchFamily="34" charset="-122"/>
                          <a:cs typeface="+mn-cs"/>
                        </a:rPr>
                        <a:t>Thales</a:t>
                      </a:r>
                      <a:r>
                        <a:rPr lang="zh-CN" altLang="en-US" sz="1200" kern="1200" dirty="0">
                          <a:solidFill>
                            <a:schemeClr val="tx1"/>
                          </a:solidFill>
                          <a:latin typeface="Arial" panose="020B0604020202020204" pitchFamily="34" charset="0"/>
                          <a:ea typeface="微软雅黑" panose="020B0503020204020204" pitchFamily="34" charset="-122"/>
                          <a:cs typeface="+mn-cs"/>
                        </a:rPr>
                        <a:t>提供阳极冷却和热解石墨栅网工艺</a:t>
                      </a:r>
                      <a:endParaRPr lang="en-US" altLang="zh-CN" sz="1200" kern="1200" dirty="0">
                        <a:solidFill>
                          <a:schemeClr val="tx1"/>
                        </a:solidFill>
                        <a:latin typeface="Arial" panose="020B0604020202020204" pitchFamily="34" charset="0"/>
                        <a:ea typeface="微软雅黑" panose="020B0503020204020204" pitchFamily="34" charset="-122"/>
                        <a:cs typeface="+mn-cs"/>
                      </a:endParaRPr>
                    </a:p>
                    <a:p>
                      <a:pPr algn="ctr" fontAlgn="base">
                        <a:lnSpc>
                          <a:spcPct val="150000"/>
                        </a:lnSpc>
                        <a:buNone/>
                      </a:pPr>
                      <a:r>
                        <a:rPr lang="zh-CN" altLang="en-US" sz="1200" kern="1200" dirty="0">
                          <a:solidFill>
                            <a:schemeClr val="tx1"/>
                          </a:solidFill>
                          <a:latin typeface="Arial" panose="020B0604020202020204" pitchFamily="34" charset="0"/>
                          <a:ea typeface="微软雅黑" panose="020B0503020204020204" pitchFamily="34" charset="-122"/>
                          <a:cs typeface="+mn-cs"/>
                        </a:rPr>
                        <a:t>（散热和强度挑战）</a:t>
                      </a:r>
                    </a:p>
                  </a:txBody>
                  <a:tcPr marL="45720" marR="45720" anchor="ctr"/>
                </a:tc>
                <a:extLst>
                  <a:ext uri="{0D108BD9-81ED-4DB2-BD59-A6C34878D82A}">
                    <a16:rowId xmlns:a16="http://schemas.microsoft.com/office/drawing/2014/main" val="3521338577"/>
                  </a:ext>
                </a:extLst>
              </a:tr>
              <a:tr h="345674">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fontAlgn="base">
                        <a:lnSpc>
                          <a:spcPct val="150000"/>
                        </a:lnSpc>
                        <a:buNone/>
                      </a:pPr>
                      <a:r>
                        <a:rPr lang="en" altLang="zh-CN" sz="1200" kern="1200" dirty="0" err="1">
                          <a:solidFill>
                            <a:schemeClr val="tx1"/>
                          </a:solidFill>
                          <a:latin typeface="Arial" panose="020B0604020202020204" pitchFamily="34" charset="0"/>
                          <a:ea typeface="微软雅黑" panose="020B0503020204020204" pitchFamily="34" charset="-122"/>
                          <a:cs typeface="+mn-cs"/>
                        </a:rPr>
                        <a:t>Stellant</a:t>
                      </a:r>
                      <a:r>
                        <a:rPr lang="zh-CN" altLang="en-US" sz="1200" kern="1200" dirty="0">
                          <a:solidFill>
                            <a:schemeClr val="tx1"/>
                          </a:solidFill>
                          <a:latin typeface="Arial" panose="020B0604020202020204" pitchFamily="34" charset="0"/>
                          <a:ea typeface="微软雅黑" panose="020B0503020204020204" pitchFamily="34" charset="-122"/>
                          <a:cs typeface="+mn-cs"/>
                        </a:rPr>
                        <a:t>  </a:t>
                      </a:r>
                      <a:r>
                        <a:rPr lang="en-US" altLang="zh-CN" sz="1200" kern="1200" dirty="0">
                          <a:solidFill>
                            <a:schemeClr val="tx1"/>
                          </a:solidFill>
                          <a:latin typeface="Arial" panose="020B0604020202020204" pitchFamily="34" charset="0"/>
                          <a:ea typeface="微软雅黑" panose="020B0503020204020204" pitchFamily="34" charset="-122"/>
                          <a:cs typeface="+mn-cs"/>
                        </a:rPr>
                        <a:t>L-4444C</a:t>
                      </a:r>
                      <a:r>
                        <a:rPr lang="zh-CN" altLang="en-US" sz="1200" kern="1200" dirty="0">
                          <a:solidFill>
                            <a:schemeClr val="tx1"/>
                          </a:solidFill>
                          <a:latin typeface="Arial" panose="020B0604020202020204" pitchFamily="34" charset="0"/>
                          <a:ea typeface="微软雅黑" panose="020B0503020204020204" pitchFamily="34" charset="-122"/>
                          <a:cs typeface="+mn-cs"/>
                        </a:rPr>
                        <a:t> </a:t>
                      </a:r>
                      <a:r>
                        <a:rPr lang="en-US" altLang="zh-CN" sz="1200" kern="1200" dirty="0">
                          <a:solidFill>
                            <a:schemeClr val="tx1"/>
                          </a:solidFill>
                          <a:latin typeface="Arial" panose="020B0604020202020204" pitchFamily="34" charset="0"/>
                          <a:ea typeface="微软雅黑" panose="020B0503020204020204" pitchFamily="34" charset="-122"/>
                          <a:cs typeface="+mn-cs"/>
                        </a:rPr>
                        <a:t>400-800MHz</a:t>
                      </a:r>
                      <a:r>
                        <a:rPr lang="zh-CN" altLang="en-US" sz="1200" kern="1200" dirty="0">
                          <a:solidFill>
                            <a:schemeClr val="tx1"/>
                          </a:solidFill>
                          <a:latin typeface="Arial" panose="020B0604020202020204" pitchFamily="34" charset="0"/>
                          <a:ea typeface="微软雅黑" panose="020B0503020204020204" pitchFamily="34" charset="-122"/>
                          <a:cs typeface="+mn-cs"/>
                        </a:rPr>
                        <a:t> </a:t>
                      </a:r>
                      <a:r>
                        <a:rPr lang="en-US" altLang="zh-CN" sz="1200" kern="1200" dirty="0">
                          <a:solidFill>
                            <a:schemeClr val="tx1"/>
                          </a:solidFill>
                          <a:latin typeface="Arial" panose="020B0604020202020204" pitchFamily="34" charset="0"/>
                          <a:ea typeface="微软雅黑" panose="020B0503020204020204" pitchFamily="34" charset="-122"/>
                          <a:cs typeface="+mn-cs"/>
                        </a:rPr>
                        <a:t>90kW</a:t>
                      </a:r>
                      <a:r>
                        <a:rPr lang="zh-CN" altLang="en-US" sz="1200" kern="1200" dirty="0">
                          <a:solidFill>
                            <a:schemeClr val="tx1"/>
                          </a:solidFill>
                          <a:latin typeface="Arial" panose="020B0604020202020204" pitchFamily="34" charset="0"/>
                          <a:ea typeface="微软雅黑" panose="020B0503020204020204" pitchFamily="34" charset="-122"/>
                          <a:cs typeface="+mn-cs"/>
                        </a:rPr>
                        <a:t> （</a:t>
                      </a:r>
                      <a:r>
                        <a:rPr lang="en-US" altLang="zh-CN" sz="1200" kern="1200" dirty="0">
                          <a:solidFill>
                            <a:schemeClr val="tx1"/>
                          </a:solidFill>
                          <a:latin typeface="Arial" panose="020B0604020202020204" pitchFamily="34" charset="0"/>
                          <a:ea typeface="微软雅黑" panose="020B0503020204020204" pitchFamily="34" charset="-122"/>
                          <a:cs typeface="+mn-cs"/>
                        </a:rPr>
                        <a:t>65%</a:t>
                      </a:r>
                      <a:r>
                        <a:rPr lang="zh-CN" altLang="en-US" sz="1200" kern="1200" dirty="0">
                          <a:solidFill>
                            <a:schemeClr val="tx1"/>
                          </a:solidFill>
                          <a:latin typeface="Arial" panose="020B0604020202020204" pitchFamily="34" charset="0"/>
                          <a:ea typeface="微软雅黑" panose="020B0503020204020204" pitchFamily="34" charset="-122"/>
                          <a:cs typeface="+mn-cs"/>
                        </a:rPr>
                        <a:t>）</a:t>
                      </a:r>
                      <a:endParaRPr lang="en-US" altLang="zh-CN" sz="1200" kern="1200" dirty="0">
                        <a:solidFill>
                          <a:schemeClr val="tx1"/>
                        </a:solidFill>
                        <a:latin typeface="Arial" panose="020B0604020202020204" pitchFamily="34" charset="0"/>
                        <a:ea typeface="微软雅黑" panose="020B0503020204020204" pitchFamily="34" charset="-122"/>
                        <a:cs typeface="+mn-cs"/>
                      </a:endParaRPr>
                    </a:p>
                  </a:txBody>
                  <a:tcPr marL="45720" marR="45720" anchor="ct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3357126836"/>
                  </a:ext>
                </a:extLst>
              </a:tr>
              <a:tr h="345674">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marL="0" marR="0" lvl="0" indent="0" algn="ctr" defTabSz="914400" rtl="0" eaLnBrk="1" fontAlgn="base" latinLnBrk="0" hangingPunct="1">
                        <a:lnSpc>
                          <a:spcPct val="150000"/>
                        </a:lnSpc>
                        <a:spcBef>
                          <a:spcPts val="0"/>
                        </a:spcBef>
                        <a:spcAft>
                          <a:spcPts val="0"/>
                        </a:spcAft>
                        <a:buClrTx/>
                        <a:buSzTx/>
                        <a:buFontTx/>
                        <a:buNone/>
                        <a:tabLst/>
                        <a:defRPr/>
                      </a:pPr>
                      <a:r>
                        <a:rPr lang="en-US" altLang="zh-CN" sz="1200" kern="1200" dirty="0" err="1">
                          <a:solidFill>
                            <a:schemeClr val="tx1"/>
                          </a:solidFill>
                          <a:latin typeface="Arial" panose="020B0604020202020204" pitchFamily="34" charset="0"/>
                          <a:ea typeface="微软雅黑" panose="020B0503020204020204" pitchFamily="34" charset="-122"/>
                          <a:cs typeface="+mn-cs"/>
                        </a:rPr>
                        <a:t>Stellant</a:t>
                      </a:r>
                      <a:r>
                        <a:rPr lang="zh-CN" altLang="en-US" sz="1200" kern="1200" dirty="0">
                          <a:solidFill>
                            <a:schemeClr val="tx1"/>
                          </a:solidFill>
                          <a:latin typeface="Arial" panose="020B0604020202020204" pitchFamily="34" charset="0"/>
                          <a:ea typeface="微软雅黑" panose="020B0503020204020204" pitchFamily="34" charset="-122"/>
                          <a:cs typeface="+mn-cs"/>
                        </a:rPr>
                        <a:t>  </a:t>
                      </a:r>
                      <a:r>
                        <a:rPr lang="en-US" altLang="zh-CN" sz="1200" kern="1200" dirty="0">
                          <a:solidFill>
                            <a:schemeClr val="tx1"/>
                          </a:solidFill>
                          <a:latin typeface="Arial" panose="020B0604020202020204" pitchFamily="34" charset="0"/>
                          <a:ea typeface="微软雅黑" panose="020B0503020204020204" pitchFamily="34" charset="-122"/>
                          <a:cs typeface="+mn-cs"/>
                        </a:rPr>
                        <a:t>L-4480</a:t>
                      </a:r>
                      <a:r>
                        <a:rPr lang="zh-CN" altLang="en-US" sz="1200" kern="1200" dirty="0">
                          <a:solidFill>
                            <a:schemeClr val="tx1"/>
                          </a:solidFill>
                          <a:latin typeface="Arial" panose="020B0604020202020204" pitchFamily="34" charset="0"/>
                          <a:ea typeface="微软雅黑" panose="020B0503020204020204" pitchFamily="34" charset="-122"/>
                          <a:cs typeface="+mn-cs"/>
                        </a:rPr>
                        <a:t> 脉冲</a:t>
                      </a:r>
                      <a:r>
                        <a:rPr lang="en-US" altLang="zh-CN" sz="1200" kern="1200" dirty="0">
                          <a:solidFill>
                            <a:schemeClr val="tx1"/>
                          </a:solidFill>
                          <a:latin typeface="Arial" panose="020B0604020202020204" pitchFamily="34" charset="0"/>
                          <a:ea typeface="微软雅黑" panose="020B0503020204020204" pitchFamily="34" charset="-122"/>
                          <a:cs typeface="+mn-cs"/>
                        </a:rPr>
                        <a:t>130kW</a:t>
                      </a:r>
                      <a:r>
                        <a:rPr lang="zh-CN" altLang="en-US" sz="1200" kern="1200" dirty="0">
                          <a:solidFill>
                            <a:schemeClr val="tx1"/>
                          </a:solidFill>
                          <a:latin typeface="Arial" panose="020B0604020202020204" pitchFamily="34" charset="0"/>
                          <a:ea typeface="微软雅黑" panose="020B0503020204020204" pitchFamily="34" charset="-122"/>
                          <a:cs typeface="+mn-cs"/>
                        </a:rPr>
                        <a:t>（</a:t>
                      </a:r>
                      <a:r>
                        <a:rPr lang="en-US" altLang="zh-CN" sz="1200" kern="1200" dirty="0">
                          <a:solidFill>
                            <a:schemeClr val="tx1"/>
                          </a:solidFill>
                          <a:latin typeface="Arial" panose="020B0604020202020204" pitchFamily="34" charset="0"/>
                          <a:ea typeface="微软雅黑" panose="020B0503020204020204" pitchFamily="34" charset="-122"/>
                          <a:cs typeface="+mn-cs"/>
                        </a:rPr>
                        <a:t>60+%</a:t>
                      </a:r>
                      <a:r>
                        <a:rPr lang="zh-CN" altLang="en-US" sz="1200" kern="1200" dirty="0">
                          <a:solidFill>
                            <a:schemeClr val="tx1"/>
                          </a:solidFill>
                          <a:latin typeface="Arial" panose="020B0604020202020204" pitchFamily="34" charset="0"/>
                          <a:ea typeface="微软雅黑" panose="020B0503020204020204" pitchFamily="34" charset="-122"/>
                          <a:cs typeface="+mn-cs"/>
                        </a:rPr>
                        <a:t>）</a:t>
                      </a:r>
                    </a:p>
                  </a:txBody>
                  <a:tcPr marL="45720" marR="45720" anchor="ct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2790920910"/>
                  </a:ext>
                </a:extLst>
              </a:tr>
              <a:tr h="626052">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marL="0" marR="0" lvl="0" indent="0" algn="ctr" defTabSz="914400" rtl="0" eaLnBrk="1" fontAlgn="base" latinLnBrk="0" hangingPunct="1">
                        <a:lnSpc>
                          <a:spcPct val="150000"/>
                        </a:lnSpc>
                        <a:spcBef>
                          <a:spcPts val="0"/>
                        </a:spcBef>
                        <a:spcAft>
                          <a:spcPts val="0"/>
                        </a:spcAft>
                        <a:buClrTx/>
                        <a:buSzTx/>
                        <a:buFontTx/>
                        <a:buNone/>
                        <a:tabLst/>
                        <a:defRPr/>
                      </a:pPr>
                      <a:r>
                        <a:rPr lang="en" altLang="zh-CN" sz="1200" b="0" i="0" u="none" strike="noStrike" kern="1200" dirty="0">
                          <a:solidFill>
                            <a:schemeClr val="tx1"/>
                          </a:solidFill>
                          <a:effectLst/>
                          <a:latin typeface="Arial" panose="020B0604020202020204" pitchFamily="34" charset="0"/>
                          <a:ea typeface="微软雅黑" panose="020B0503020204020204" pitchFamily="34" charset="-122"/>
                          <a:cs typeface="+mn-cs"/>
                        </a:rPr>
                        <a:t>CPI VHP-8330A</a:t>
                      </a:r>
                      <a:r>
                        <a:rPr lang="zh-CN" altLang="en-US" sz="1200" b="0" i="0" u="none" strike="noStrike" kern="1200" dirty="0">
                          <a:solidFill>
                            <a:schemeClr val="tx1"/>
                          </a:solidFill>
                          <a:effectLst/>
                          <a:latin typeface="Arial" panose="020B0604020202020204" pitchFamily="34" charset="0"/>
                          <a:ea typeface="微软雅黑" panose="020B0503020204020204" pitchFamily="34" charset="-122"/>
                          <a:cs typeface="+mn-cs"/>
                        </a:rPr>
                        <a:t> </a:t>
                      </a:r>
                      <a:r>
                        <a:rPr lang="en" altLang="zh-CN" sz="1200" b="0" i="0" u="none" strike="noStrike" kern="1200" dirty="0">
                          <a:solidFill>
                            <a:schemeClr val="tx1"/>
                          </a:solidFill>
                          <a:effectLst/>
                          <a:latin typeface="Arial" panose="020B0604020202020204" pitchFamily="34" charset="0"/>
                          <a:ea typeface="微软雅黑" panose="020B0503020204020204" pitchFamily="34" charset="-122"/>
                          <a:cs typeface="+mn-cs"/>
                        </a:rPr>
                        <a:t>HOM-IOT &gt;900 kW pulsed power</a:t>
                      </a:r>
                    </a:p>
                  </a:txBody>
                  <a:tcPr marL="45720" marR="45720" anchor="ct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1326675304"/>
                  </a:ext>
                </a:extLst>
              </a:tr>
              <a:tr h="626052">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marL="0" marR="0" lvl="0" indent="0" algn="just" defTabSz="914400" rtl="0" eaLnBrk="1" fontAlgn="base" latinLnBrk="0" hangingPunct="1">
                        <a:lnSpc>
                          <a:spcPct val="150000"/>
                        </a:lnSpc>
                        <a:spcBef>
                          <a:spcPts val="0"/>
                        </a:spcBef>
                        <a:spcAft>
                          <a:spcPts val="0"/>
                        </a:spcAft>
                        <a:buClrTx/>
                        <a:buSzTx/>
                        <a:buFontTx/>
                        <a:buNone/>
                        <a:tabLst/>
                        <a:defRPr/>
                      </a:pPr>
                      <a:r>
                        <a:rPr lang="en" altLang="zh-CN" sz="1200" b="0" i="0" u="none" strike="noStrike" kern="1200" dirty="0">
                          <a:solidFill>
                            <a:schemeClr val="tx1"/>
                          </a:solidFill>
                          <a:effectLst/>
                          <a:latin typeface="Arial" panose="020B0604020202020204" pitchFamily="34" charset="0"/>
                          <a:ea typeface="微软雅黑" panose="020B0503020204020204" pitchFamily="34" charset="-122"/>
                          <a:cs typeface="+mn-cs"/>
                        </a:rPr>
                        <a:t>CPI demonstrated</a:t>
                      </a:r>
                      <a:r>
                        <a:rPr lang="zh-CN" altLang="en-US" sz="1200" b="0" i="0" u="none" strike="noStrike" kern="1200" dirty="0">
                          <a:solidFill>
                            <a:schemeClr val="tx1"/>
                          </a:solidFill>
                          <a:effectLst/>
                          <a:latin typeface="Arial" panose="020B0604020202020204" pitchFamily="34" charset="0"/>
                          <a:ea typeface="微软雅黑" panose="020B0503020204020204" pitchFamily="34" charset="-122"/>
                          <a:cs typeface="+mn-cs"/>
                        </a:rPr>
                        <a:t> </a:t>
                      </a:r>
                      <a:r>
                        <a:rPr lang="en-US" altLang="zh-CN" sz="1200" b="0" i="0" u="none" strike="noStrike" kern="1200" dirty="0">
                          <a:solidFill>
                            <a:schemeClr val="tx1"/>
                          </a:solidFill>
                          <a:effectLst/>
                          <a:latin typeface="Arial" panose="020B0604020202020204" pitchFamily="34" charset="0"/>
                          <a:ea typeface="微软雅黑" panose="020B0503020204020204" pitchFamily="34" charset="-122"/>
                          <a:cs typeface="+mn-cs"/>
                        </a:rPr>
                        <a:t>an IOT </a:t>
                      </a:r>
                      <a:r>
                        <a:rPr lang="en" altLang="zh-CN" sz="1200" b="0" i="0" u="none" strike="noStrike" kern="1200" dirty="0">
                          <a:solidFill>
                            <a:schemeClr val="tx1"/>
                          </a:solidFill>
                          <a:effectLst/>
                          <a:latin typeface="Arial" panose="020B0604020202020204" pitchFamily="34" charset="0"/>
                          <a:ea typeface="微软雅黑" panose="020B0503020204020204" pitchFamily="34" charset="-122"/>
                          <a:cs typeface="+mn-cs"/>
                        </a:rPr>
                        <a:t>100 kW CW IOT at 1.3 GHz(62.5%)</a:t>
                      </a:r>
                      <a:endParaRPr lang="zh-CN" altLang="en-US" sz="1200" kern="1200" dirty="0">
                        <a:solidFill>
                          <a:schemeClr val="tx1"/>
                        </a:solidFill>
                        <a:latin typeface="Arial" panose="020B0604020202020204" pitchFamily="34" charset="0"/>
                        <a:ea typeface="微软雅黑" panose="020B0503020204020204" pitchFamily="34" charset="-122"/>
                        <a:cs typeface="+mn-cs"/>
                      </a:endParaRPr>
                    </a:p>
                  </a:txBody>
                  <a:tcPr marL="45720" marR="45720" anchor="ct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2444448499"/>
                  </a:ext>
                </a:extLst>
              </a:tr>
              <a:tr h="345674">
                <a:tc rowSpan="2">
                  <a:txBody>
                    <a:bodyPr/>
                    <a:lstStyle/>
                    <a:p>
                      <a:pPr marL="0" algn="ctr" defTabSz="914400" rtl="0" eaLnBrk="1" fontAlgn="base" latinLnBrk="0" hangingPunct="1">
                        <a:lnSpc>
                          <a:spcPct val="150000"/>
                        </a:lnSpc>
                        <a:buNone/>
                      </a:pPr>
                      <a:r>
                        <a:rPr lang="en-US" altLang="zh-CN" sz="1200" b="1" u="none" kern="1200" dirty="0">
                          <a:solidFill>
                            <a:schemeClr val="accent1">
                              <a:lumMod val="50000"/>
                            </a:schemeClr>
                          </a:solidFill>
                          <a:latin typeface="Arial" panose="020B0604020202020204" pitchFamily="34" charset="0"/>
                          <a:ea typeface="微软雅黑" panose="020B0503020204020204" pitchFamily="34" charset="-122"/>
                          <a:cs typeface="+mn-cs"/>
                        </a:rPr>
                        <a:t>TESLA</a:t>
                      </a:r>
                    </a:p>
                    <a:p>
                      <a:pPr marL="0" algn="ctr" defTabSz="914400" rtl="0" eaLnBrk="1" fontAlgn="base" latinLnBrk="0" hangingPunct="1">
                        <a:lnSpc>
                          <a:spcPct val="150000"/>
                        </a:lnSpc>
                        <a:buNone/>
                      </a:pPr>
                      <a:r>
                        <a:rPr lang="zh-CN" altLang="en-US" sz="1200" b="1" u="none" kern="1200" dirty="0">
                          <a:solidFill>
                            <a:schemeClr val="accent1">
                              <a:lumMod val="50000"/>
                            </a:schemeClr>
                          </a:solidFill>
                          <a:latin typeface="Arial" panose="020B0604020202020204" pitchFamily="34" charset="0"/>
                          <a:ea typeface="微软雅黑" panose="020B0503020204020204" pitchFamily="34" charset="-122"/>
                          <a:cs typeface="+mn-cs"/>
                        </a:rPr>
                        <a:t>（</a:t>
                      </a:r>
                      <a:r>
                        <a:rPr lang="en-US" altLang="zh-CN" sz="1200" b="1" u="none" kern="1200" dirty="0">
                          <a:solidFill>
                            <a:schemeClr val="accent1">
                              <a:lumMod val="50000"/>
                            </a:schemeClr>
                          </a:solidFill>
                          <a:latin typeface="Arial" panose="020B0604020202020204" pitchFamily="34" charset="0"/>
                          <a:ea typeface="微软雅黑" panose="020B0503020204020204" pitchFamily="34" charset="-122"/>
                          <a:cs typeface="+mn-cs"/>
                        </a:rPr>
                        <a:t>CPI</a:t>
                      </a:r>
                      <a:r>
                        <a:rPr lang="zh-CN" altLang="en-US" sz="1200" b="1" u="none" kern="1200" dirty="0">
                          <a:solidFill>
                            <a:schemeClr val="accent1">
                              <a:lumMod val="50000"/>
                            </a:schemeClr>
                          </a:solidFill>
                          <a:latin typeface="Arial" panose="020B0604020202020204" pitchFamily="34" charset="0"/>
                          <a:ea typeface="微软雅黑" panose="020B0503020204020204" pitchFamily="34" charset="-122"/>
                          <a:cs typeface="+mn-cs"/>
                        </a:rPr>
                        <a:t>）</a:t>
                      </a:r>
                    </a:p>
                  </a:txBody>
                  <a:tcPr marL="45720" marR="45720" anchor="ctr">
                    <a:solidFill>
                      <a:schemeClr val="bg1">
                        <a:lumMod val="95000"/>
                      </a:schemeClr>
                    </a:solidFill>
                  </a:tcPr>
                </a:tc>
                <a:tc rowSpan="2">
                  <a:txBody>
                    <a:bodyPr/>
                    <a:lstStyle/>
                    <a:p>
                      <a:pPr algn="ctr" fontAlgn="base">
                        <a:lnSpc>
                          <a:spcPct val="150000"/>
                        </a:lnSpc>
                        <a:buNone/>
                      </a:pPr>
                      <a:r>
                        <a:rPr lang="en-US" altLang="zh-CN" sz="1200" kern="1200" dirty="0">
                          <a:solidFill>
                            <a:schemeClr val="tx1"/>
                          </a:solidFill>
                          <a:latin typeface="Arial" panose="020B0604020202020204" pitchFamily="34" charset="0"/>
                          <a:ea typeface="微软雅黑" panose="020B0503020204020204" pitchFamily="34" charset="-122"/>
                          <a:cs typeface="+mn-cs"/>
                        </a:rPr>
                        <a:t>1.3</a:t>
                      </a:r>
                      <a:r>
                        <a:rPr lang="zh-CN" altLang="en-US" sz="1200" kern="1200" dirty="0">
                          <a:solidFill>
                            <a:schemeClr val="tx1"/>
                          </a:solidFill>
                          <a:latin typeface="Arial" panose="020B0604020202020204" pitchFamily="34" charset="0"/>
                          <a:ea typeface="微软雅黑" panose="020B0503020204020204" pitchFamily="34" charset="-122"/>
                          <a:cs typeface="+mn-cs"/>
                        </a:rPr>
                        <a:t> </a:t>
                      </a:r>
                      <a:r>
                        <a:rPr lang="en-US" altLang="zh-CN" sz="1200" kern="1200" dirty="0">
                          <a:solidFill>
                            <a:schemeClr val="tx1"/>
                          </a:solidFill>
                          <a:latin typeface="Arial" panose="020B0604020202020204" pitchFamily="34" charset="0"/>
                          <a:ea typeface="微软雅黑" panose="020B0503020204020204" pitchFamily="34" charset="-122"/>
                          <a:cs typeface="+mn-cs"/>
                        </a:rPr>
                        <a:t>GHz</a:t>
                      </a:r>
                    </a:p>
                    <a:p>
                      <a:pPr algn="ctr" fontAlgn="base">
                        <a:lnSpc>
                          <a:spcPct val="150000"/>
                        </a:lnSpc>
                        <a:buNone/>
                      </a:pPr>
                      <a:r>
                        <a:rPr lang="en-US" altLang="zh-CN" sz="1200" kern="1200" dirty="0">
                          <a:solidFill>
                            <a:schemeClr val="tx1"/>
                          </a:solidFill>
                          <a:latin typeface="Arial" panose="020B0604020202020204" pitchFamily="34" charset="0"/>
                          <a:ea typeface="微软雅黑" panose="020B0503020204020204" pitchFamily="34" charset="-122"/>
                          <a:cs typeface="+mn-cs"/>
                        </a:rPr>
                        <a:t>1MW</a:t>
                      </a:r>
                    </a:p>
                    <a:p>
                      <a:pPr algn="ctr" fontAlgn="base">
                        <a:lnSpc>
                          <a:spcPct val="150000"/>
                        </a:lnSpc>
                        <a:buNone/>
                      </a:pPr>
                      <a:r>
                        <a:rPr lang="en-US" altLang="zh-CN" sz="1200" kern="1200" dirty="0">
                          <a:solidFill>
                            <a:schemeClr val="tx1"/>
                          </a:solidFill>
                          <a:latin typeface="Arial" panose="020B0604020202020204" pitchFamily="34" charset="0"/>
                          <a:ea typeface="微软雅黑" panose="020B0503020204020204" pitchFamily="34" charset="-122"/>
                          <a:cs typeface="+mn-cs"/>
                        </a:rPr>
                        <a:t>10beams</a:t>
                      </a:r>
                    </a:p>
                  </a:txBody>
                  <a:tcPr marL="45720" marR="45720" anchor="ctr">
                    <a:solidFill>
                      <a:schemeClr val="bg1">
                        <a:lumMod val="95000"/>
                      </a:schemeClr>
                    </a:solidFill>
                  </a:tcPr>
                </a:tc>
                <a:tc rowSpan="2">
                  <a:txBody>
                    <a:bodyPr/>
                    <a:lstStyle/>
                    <a:p>
                      <a:pPr marL="0" marR="0" lvl="0" indent="0" algn="ctr" defTabSz="914400" rtl="0" eaLnBrk="1" fontAlgn="base" latinLnBrk="0" hangingPunct="1">
                        <a:lnSpc>
                          <a:spcPct val="150000"/>
                        </a:lnSpc>
                        <a:spcBef>
                          <a:spcPts val="0"/>
                        </a:spcBef>
                        <a:spcAft>
                          <a:spcPts val="0"/>
                        </a:spcAft>
                        <a:buClrTx/>
                        <a:buSzTx/>
                        <a:buFontTx/>
                        <a:buNone/>
                        <a:tabLst/>
                        <a:defRPr/>
                      </a:pPr>
                      <a:r>
                        <a:rPr lang="zh-CN" altLang="en-US" sz="1200" kern="1200" dirty="0">
                          <a:solidFill>
                            <a:schemeClr val="tx1"/>
                          </a:solidFill>
                          <a:latin typeface="Arial" panose="020B0604020202020204" pitchFamily="34" charset="0"/>
                          <a:ea typeface="微软雅黑" panose="020B0503020204020204" pitchFamily="34" charset="-122"/>
                          <a:cs typeface="+mn-cs"/>
                        </a:rPr>
                        <a:t>热解石墨</a:t>
                      </a:r>
                    </a:p>
                  </a:txBody>
                  <a:tcPr marL="45720" marR="45720" anchor="ctr"/>
                </a:tc>
                <a:tc>
                  <a:txBody>
                    <a:bodyPr/>
                    <a:lstStyle/>
                    <a:p>
                      <a:pPr algn="ctr" fontAlgn="base">
                        <a:lnSpc>
                          <a:spcPct val="150000"/>
                        </a:lnSpc>
                        <a:buNone/>
                      </a:pPr>
                      <a:r>
                        <a:rPr lang="en" altLang="zh-CN" sz="1200" kern="1200" dirty="0">
                          <a:solidFill>
                            <a:schemeClr val="tx1"/>
                          </a:solidFill>
                          <a:latin typeface="Arial" panose="020B0604020202020204" pitchFamily="34" charset="0"/>
                          <a:ea typeface="微软雅黑" panose="020B0503020204020204" pitchFamily="34" charset="-122"/>
                          <a:cs typeface="+mn-cs"/>
                        </a:rPr>
                        <a:t>CPI</a:t>
                      </a:r>
                      <a:r>
                        <a:rPr lang="zh-CN" altLang="en-US" sz="1200" kern="1200" dirty="0">
                          <a:solidFill>
                            <a:schemeClr val="tx1"/>
                          </a:solidFill>
                          <a:latin typeface="Arial" panose="020B0604020202020204" pitchFamily="34" charset="0"/>
                          <a:ea typeface="微软雅黑" panose="020B0503020204020204" pitchFamily="34" charset="-122"/>
                          <a:cs typeface="+mn-cs"/>
                        </a:rPr>
                        <a:t> </a:t>
                      </a:r>
                      <a:r>
                        <a:rPr lang="en" altLang="zh-CN" sz="1200" kern="1200" dirty="0">
                          <a:solidFill>
                            <a:schemeClr val="tx1"/>
                          </a:solidFill>
                          <a:latin typeface="Arial" panose="020B0604020202020204" pitchFamily="34" charset="0"/>
                          <a:ea typeface="微软雅黑" panose="020B0503020204020204" pitchFamily="34" charset="-122"/>
                          <a:cs typeface="+mn-cs"/>
                        </a:rPr>
                        <a:t>VKL9131A</a:t>
                      </a:r>
                      <a:r>
                        <a:rPr lang="zh-CN" altLang="en-US" sz="1200" kern="1200" dirty="0">
                          <a:solidFill>
                            <a:schemeClr val="tx1"/>
                          </a:solidFill>
                          <a:latin typeface="Arial" panose="020B0604020202020204" pitchFamily="34" charset="0"/>
                          <a:ea typeface="微软雅黑" panose="020B0503020204020204" pitchFamily="34" charset="-122"/>
                          <a:cs typeface="+mn-cs"/>
                        </a:rPr>
                        <a:t> </a:t>
                      </a:r>
                      <a:r>
                        <a:rPr lang="en-US" altLang="zh-CN" sz="1200" kern="1200" dirty="0">
                          <a:solidFill>
                            <a:schemeClr val="tx1"/>
                          </a:solidFill>
                          <a:latin typeface="Arial" panose="020B0604020202020204" pitchFamily="34" charset="0"/>
                          <a:ea typeface="微软雅黑" panose="020B0503020204020204" pitchFamily="34" charset="-122"/>
                          <a:cs typeface="+mn-cs"/>
                        </a:rPr>
                        <a:t>IOT</a:t>
                      </a:r>
                      <a:r>
                        <a:rPr lang="zh-CN" altLang="en-US" sz="1200" kern="1200" dirty="0">
                          <a:solidFill>
                            <a:schemeClr val="tx1"/>
                          </a:solidFill>
                          <a:latin typeface="Arial" panose="020B0604020202020204" pitchFamily="34" charset="0"/>
                          <a:ea typeface="微软雅黑" panose="020B0503020204020204" pitchFamily="34" charset="-122"/>
                          <a:cs typeface="+mn-cs"/>
                        </a:rPr>
                        <a:t> </a:t>
                      </a:r>
                      <a:r>
                        <a:rPr lang="en-US" altLang="zh-CN" sz="1200" kern="1200" dirty="0">
                          <a:solidFill>
                            <a:schemeClr val="tx1"/>
                          </a:solidFill>
                          <a:latin typeface="Arial" panose="020B0604020202020204" pitchFamily="34" charset="0"/>
                          <a:ea typeface="微软雅黑" panose="020B0503020204020204" pitchFamily="34" charset="-122"/>
                          <a:cs typeface="+mn-cs"/>
                        </a:rPr>
                        <a:t>CW</a:t>
                      </a:r>
                      <a:r>
                        <a:rPr lang="zh-CN" altLang="en-US" sz="1200" kern="1200" dirty="0">
                          <a:solidFill>
                            <a:schemeClr val="tx1"/>
                          </a:solidFill>
                          <a:latin typeface="Arial" panose="020B0604020202020204" pitchFamily="34" charset="0"/>
                          <a:ea typeface="微软雅黑" panose="020B0503020204020204" pitchFamily="34" charset="-122"/>
                          <a:cs typeface="+mn-cs"/>
                        </a:rPr>
                        <a:t> </a:t>
                      </a:r>
                      <a:r>
                        <a:rPr lang="en-US" altLang="zh-CN" sz="1200" kern="1200" dirty="0">
                          <a:solidFill>
                            <a:schemeClr val="tx1"/>
                          </a:solidFill>
                          <a:latin typeface="Arial" panose="020B0604020202020204" pitchFamily="34" charset="0"/>
                          <a:ea typeface="微软雅黑" panose="020B0503020204020204" pitchFamily="34" charset="-122"/>
                          <a:cs typeface="+mn-cs"/>
                        </a:rPr>
                        <a:t>105kW</a:t>
                      </a:r>
                      <a:r>
                        <a:rPr lang="zh-CN" altLang="en-US" sz="1200" kern="1200" dirty="0">
                          <a:solidFill>
                            <a:schemeClr val="tx1"/>
                          </a:solidFill>
                          <a:latin typeface="Arial" panose="020B0604020202020204" pitchFamily="34" charset="0"/>
                          <a:ea typeface="微软雅黑" panose="020B0503020204020204" pitchFamily="34" charset="-122"/>
                          <a:cs typeface="+mn-cs"/>
                        </a:rPr>
                        <a:t> （</a:t>
                      </a:r>
                      <a:r>
                        <a:rPr lang="en-US" altLang="zh-CN" sz="1200" kern="1200" dirty="0">
                          <a:solidFill>
                            <a:schemeClr val="tx1"/>
                          </a:solidFill>
                          <a:latin typeface="Arial" panose="020B0604020202020204" pitchFamily="34" charset="0"/>
                          <a:ea typeface="微软雅黑" panose="020B0503020204020204" pitchFamily="34" charset="-122"/>
                          <a:cs typeface="+mn-cs"/>
                        </a:rPr>
                        <a:t>65%</a:t>
                      </a:r>
                      <a:r>
                        <a:rPr lang="zh-CN" altLang="en-US" sz="1200" kern="1200" dirty="0">
                          <a:solidFill>
                            <a:schemeClr val="tx1"/>
                          </a:solidFill>
                          <a:latin typeface="Arial" panose="020B0604020202020204" pitchFamily="34" charset="0"/>
                          <a:ea typeface="微软雅黑" panose="020B0503020204020204" pitchFamily="34" charset="-122"/>
                          <a:cs typeface="+mn-cs"/>
                        </a:rPr>
                        <a:t>）</a:t>
                      </a:r>
                    </a:p>
                  </a:txBody>
                  <a:tcPr marL="45720" marR="45720" anchor="ctr"/>
                </a:tc>
                <a:tc rowSpan="2">
                  <a:txBody>
                    <a:bodyPr/>
                    <a:lstStyle/>
                    <a:p>
                      <a:pPr algn="ctr" fontAlgn="base">
                        <a:lnSpc>
                          <a:spcPct val="150000"/>
                        </a:lnSpc>
                        <a:buNone/>
                      </a:pPr>
                      <a:r>
                        <a:rPr lang="en-US" altLang="zh-CN" sz="1200" kern="1200" dirty="0">
                          <a:solidFill>
                            <a:schemeClr val="tx1"/>
                          </a:solidFill>
                          <a:latin typeface="Arial" panose="020B0604020202020204" pitchFamily="34" charset="0"/>
                          <a:ea typeface="微软雅黑" panose="020B0503020204020204" pitchFamily="34" charset="-122"/>
                          <a:cs typeface="+mn-cs"/>
                        </a:rPr>
                        <a:t>X</a:t>
                      </a:r>
                      <a:r>
                        <a:rPr lang="zh-CN" altLang="en-US" sz="1200" kern="1200" dirty="0">
                          <a:solidFill>
                            <a:schemeClr val="tx1"/>
                          </a:solidFill>
                          <a:latin typeface="Arial" panose="020B0604020202020204" pitchFamily="34" charset="0"/>
                          <a:ea typeface="微软雅黑" panose="020B0503020204020204" pitchFamily="34" charset="-122"/>
                          <a:cs typeface="+mn-cs"/>
                        </a:rPr>
                        <a:t> 设计</a:t>
                      </a:r>
                      <a:r>
                        <a:rPr lang="en-US" altLang="zh-CN" sz="1200" kern="1200" dirty="0">
                          <a:solidFill>
                            <a:schemeClr val="tx1"/>
                          </a:solidFill>
                          <a:latin typeface="Arial" panose="020B0604020202020204" pitchFamily="34" charset="0"/>
                          <a:ea typeface="微软雅黑" panose="020B0503020204020204" pitchFamily="34" charset="-122"/>
                          <a:cs typeface="+mn-cs"/>
                        </a:rPr>
                        <a:t>MB</a:t>
                      </a:r>
                      <a:r>
                        <a:rPr lang="zh-CN" altLang="en-US" sz="1200" kern="1200" dirty="0">
                          <a:solidFill>
                            <a:schemeClr val="tx1"/>
                          </a:solidFill>
                          <a:latin typeface="Arial" panose="020B0604020202020204" pitchFamily="34" charset="0"/>
                          <a:ea typeface="微软雅黑" panose="020B0503020204020204" pitchFamily="34" charset="-122"/>
                          <a:cs typeface="+mn-cs"/>
                        </a:rPr>
                        <a:t> </a:t>
                      </a:r>
                      <a:r>
                        <a:rPr lang="en-US" altLang="zh-CN" sz="1200" kern="1200" dirty="0">
                          <a:solidFill>
                            <a:schemeClr val="tx1"/>
                          </a:solidFill>
                          <a:latin typeface="Arial" panose="020B0604020202020204" pitchFamily="34" charset="0"/>
                          <a:ea typeface="微软雅黑" panose="020B0503020204020204" pitchFamily="34" charset="-122"/>
                          <a:cs typeface="+mn-cs"/>
                        </a:rPr>
                        <a:t>HEIOT</a:t>
                      </a:r>
                      <a:r>
                        <a:rPr lang="zh-CN" altLang="en-US" sz="1200" kern="1200" dirty="0">
                          <a:solidFill>
                            <a:schemeClr val="tx1"/>
                          </a:solidFill>
                          <a:latin typeface="Arial" panose="020B0604020202020204" pitchFamily="34" charset="0"/>
                          <a:ea typeface="微软雅黑" panose="020B0503020204020204" pitchFamily="34" charset="-122"/>
                          <a:cs typeface="+mn-cs"/>
                        </a:rPr>
                        <a:t>（</a:t>
                      </a:r>
                      <a:r>
                        <a:rPr lang="en-US" altLang="zh-CN" sz="1200" kern="1200" dirty="0">
                          <a:solidFill>
                            <a:schemeClr val="tx1"/>
                          </a:solidFill>
                          <a:latin typeface="Arial" panose="020B0604020202020204" pitchFamily="34" charset="0"/>
                          <a:ea typeface="微软雅黑" panose="020B0503020204020204" pitchFamily="34" charset="-122"/>
                          <a:cs typeface="+mn-cs"/>
                        </a:rPr>
                        <a:t>CW</a:t>
                      </a:r>
                      <a:r>
                        <a:rPr lang="zh-CN" altLang="en-US" sz="1200" kern="1200" dirty="0">
                          <a:solidFill>
                            <a:schemeClr val="tx1"/>
                          </a:solidFill>
                          <a:latin typeface="Arial" panose="020B0604020202020204" pitchFamily="34" charset="0"/>
                          <a:ea typeface="微软雅黑" panose="020B0503020204020204" pitchFamily="34" charset="-122"/>
                          <a:cs typeface="+mn-cs"/>
                        </a:rPr>
                        <a:t>）未完成</a:t>
                      </a:r>
                    </a:p>
                  </a:txBody>
                  <a:tcPr marL="45720" marR="45720" anchor="ctr"/>
                </a:tc>
                <a:tc rowSpan="2">
                  <a:txBody>
                    <a:bodyPr/>
                    <a:lstStyle/>
                    <a:p>
                      <a:pPr algn="ctr" fontAlgn="base">
                        <a:lnSpc>
                          <a:spcPct val="150000"/>
                        </a:lnSpc>
                        <a:buNone/>
                      </a:pPr>
                      <a:r>
                        <a:rPr lang="zh-CN" altLang="en-US" sz="1200" kern="1200" dirty="0">
                          <a:solidFill>
                            <a:schemeClr val="tx1"/>
                          </a:solidFill>
                          <a:latin typeface="Arial" panose="020B0604020202020204" pitchFamily="34" charset="0"/>
                          <a:ea typeface="微软雅黑" panose="020B0503020204020204" pitchFamily="34" charset="-122"/>
                          <a:cs typeface="+mn-cs"/>
                        </a:rPr>
                        <a:t>加高频谐振腔</a:t>
                      </a:r>
                    </a:p>
                  </a:txBody>
                  <a:tcPr marL="45720" marR="45720" anchor="ctr"/>
                </a:tc>
                <a:extLst>
                  <a:ext uri="{0D108BD9-81ED-4DB2-BD59-A6C34878D82A}">
                    <a16:rowId xmlns:a16="http://schemas.microsoft.com/office/drawing/2014/main" val="3656887427"/>
                  </a:ext>
                </a:extLst>
              </a:tr>
              <a:tr h="626052">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marL="0" marR="0" lvl="0" indent="0" algn="ctr" defTabSz="914400" rtl="0" eaLnBrk="1" fontAlgn="base" latinLnBrk="0" hangingPunct="1">
                        <a:lnSpc>
                          <a:spcPct val="150000"/>
                        </a:lnSpc>
                        <a:spcBef>
                          <a:spcPts val="0"/>
                        </a:spcBef>
                        <a:spcAft>
                          <a:spcPts val="0"/>
                        </a:spcAft>
                        <a:buClrTx/>
                        <a:buSzTx/>
                        <a:buFontTx/>
                        <a:buNone/>
                        <a:tabLst/>
                        <a:defRPr/>
                      </a:pPr>
                      <a:r>
                        <a:rPr lang="en-US" altLang="zh-CN" sz="1200" kern="1200" dirty="0" err="1">
                          <a:solidFill>
                            <a:schemeClr val="tx1"/>
                          </a:solidFill>
                          <a:latin typeface="Arial" panose="020B0604020202020204" pitchFamily="34" charset="0"/>
                          <a:ea typeface="微软雅黑" panose="020B0503020204020204" pitchFamily="34" charset="-122"/>
                          <a:cs typeface="+mn-cs"/>
                        </a:rPr>
                        <a:t>Stellant</a:t>
                      </a:r>
                      <a:r>
                        <a:rPr lang="zh-CN" altLang="en-US" sz="1200" kern="1200" dirty="0">
                          <a:solidFill>
                            <a:schemeClr val="tx1"/>
                          </a:solidFill>
                          <a:latin typeface="Arial" panose="020B0604020202020204" pitchFamily="34" charset="0"/>
                          <a:ea typeface="微软雅黑" panose="020B0503020204020204" pitchFamily="34" charset="-122"/>
                          <a:cs typeface="+mn-cs"/>
                        </a:rPr>
                        <a:t> 形似</a:t>
                      </a:r>
                      <a:r>
                        <a:rPr lang="en-US" altLang="zh-CN" sz="1200" kern="1200" dirty="0">
                          <a:solidFill>
                            <a:schemeClr val="tx1"/>
                          </a:solidFill>
                          <a:latin typeface="Arial" panose="020B0604020202020204" pitchFamily="34" charset="0"/>
                          <a:ea typeface="微软雅黑" panose="020B0503020204020204" pitchFamily="34" charset="-122"/>
                          <a:cs typeface="+mn-cs"/>
                        </a:rPr>
                        <a:t>HE</a:t>
                      </a:r>
                      <a:r>
                        <a:rPr lang="zh-CN" altLang="en-US" sz="1200" kern="1200" dirty="0">
                          <a:solidFill>
                            <a:schemeClr val="tx1"/>
                          </a:solidFill>
                          <a:latin typeface="Arial" panose="020B0604020202020204" pitchFamily="34" charset="0"/>
                          <a:ea typeface="微软雅黑" panose="020B0503020204020204" pitchFamily="34" charset="-122"/>
                          <a:cs typeface="+mn-cs"/>
                        </a:rPr>
                        <a:t> </a:t>
                      </a:r>
                      <a:r>
                        <a:rPr lang="en-US" altLang="zh-CN" sz="1200" kern="1200" dirty="0">
                          <a:solidFill>
                            <a:schemeClr val="tx1"/>
                          </a:solidFill>
                          <a:latin typeface="Arial" panose="020B0604020202020204" pitchFamily="34" charset="0"/>
                          <a:ea typeface="微软雅黑" panose="020B0503020204020204" pitchFamily="34" charset="-122"/>
                          <a:cs typeface="+mn-cs"/>
                        </a:rPr>
                        <a:t>klystron</a:t>
                      </a:r>
                      <a:r>
                        <a:rPr lang="zh-CN" altLang="en-US" sz="1200" kern="1200" dirty="0">
                          <a:solidFill>
                            <a:schemeClr val="tx1"/>
                          </a:solidFill>
                          <a:latin typeface="Arial" panose="020B0604020202020204" pitchFamily="34" charset="0"/>
                          <a:ea typeface="微软雅黑" panose="020B0503020204020204" pitchFamily="34" charset="-122"/>
                          <a:cs typeface="+mn-cs"/>
                        </a:rPr>
                        <a:t>的多腔</a:t>
                      </a:r>
                      <a:r>
                        <a:rPr lang="en-US" altLang="zh-CN" sz="1200" kern="1200" dirty="0">
                          <a:solidFill>
                            <a:schemeClr val="tx1"/>
                          </a:solidFill>
                          <a:latin typeface="Arial" panose="020B0604020202020204" pitchFamily="34" charset="0"/>
                          <a:ea typeface="微软雅黑" panose="020B0503020204020204" pitchFamily="34" charset="-122"/>
                          <a:cs typeface="+mn-cs"/>
                        </a:rPr>
                        <a:t>HE IOT</a:t>
                      </a:r>
                      <a:r>
                        <a:rPr lang="zh-CN" altLang="en-US" sz="1200" kern="1200" dirty="0">
                          <a:solidFill>
                            <a:schemeClr val="tx1"/>
                          </a:solidFill>
                          <a:latin typeface="Arial" panose="020B0604020202020204" pitchFamily="34" charset="0"/>
                          <a:ea typeface="微软雅黑" panose="020B0503020204020204" pitchFamily="34" charset="-122"/>
                          <a:cs typeface="+mn-cs"/>
                        </a:rPr>
                        <a:t> </a:t>
                      </a:r>
                      <a:r>
                        <a:rPr lang="en-US" altLang="zh-CN" sz="1200" kern="1200" dirty="0">
                          <a:solidFill>
                            <a:schemeClr val="tx1"/>
                          </a:solidFill>
                          <a:latin typeface="Arial" panose="020B0604020202020204" pitchFamily="34" charset="0"/>
                          <a:ea typeface="微软雅黑" panose="020B0503020204020204" pitchFamily="34" charset="-122"/>
                          <a:cs typeface="+mn-cs"/>
                        </a:rPr>
                        <a:t>CW</a:t>
                      </a:r>
                      <a:r>
                        <a:rPr lang="zh-CN" altLang="en-US" sz="1200" kern="1200" dirty="0">
                          <a:solidFill>
                            <a:schemeClr val="tx1"/>
                          </a:solidFill>
                          <a:latin typeface="Arial" panose="020B0604020202020204" pitchFamily="34" charset="0"/>
                          <a:ea typeface="微软雅黑" panose="020B0503020204020204" pitchFamily="34" charset="-122"/>
                          <a:cs typeface="+mn-cs"/>
                        </a:rPr>
                        <a:t> </a:t>
                      </a:r>
                      <a:r>
                        <a:rPr lang="en-US" altLang="zh-CN" sz="1200" kern="1200" dirty="0">
                          <a:solidFill>
                            <a:schemeClr val="tx1"/>
                          </a:solidFill>
                          <a:latin typeface="Arial" panose="020B0604020202020204" pitchFamily="34" charset="0"/>
                          <a:ea typeface="微软雅黑" panose="020B0503020204020204" pitchFamily="34" charset="-122"/>
                          <a:cs typeface="+mn-cs"/>
                        </a:rPr>
                        <a:t>100kW</a:t>
                      </a:r>
                      <a:r>
                        <a:rPr lang="zh-CN" altLang="en-US" sz="1200" kern="1200" dirty="0">
                          <a:solidFill>
                            <a:schemeClr val="tx1"/>
                          </a:solidFill>
                          <a:latin typeface="Arial" panose="020B0604020202020204" pitchFamily="34" charset="0"/>
                          <a:ea typeface="微软雅黑" panose="020B0503020204020204" pitchFamily="34" charset="-122"/>
                          <a:cs typeface="+mn-cs"/>
                        </a:rPr>
                        <a:t> （</a:t>
                      </a:r>
                      <a:r>
                        <a:rPr lang="en-US" altLang="zh-CN" sz="1200" kern="1200" dirty="0">
                          <a:solidFill>
                            <a:schemeClr val="tx1"/>
                          </a:solidFill>
                          <a:latin typeface="Arial" panose="020B0604020202020204" pitchFamily="34" charset="0"/>
                          <a:ea typeface="微软雅黑" panose="020B0503020204020204" pitchFamily="34" charset="-122"/>
                          <a:cs typeface="+mn-cs"/>
                        </a:rPr>
                        <a:t>80%</a:t>
                      </a:r>
                      <a:r>
                        <a:rPr lang="zh-CN" altLang="en-US" sz="1200" kern="1200" dirty="0">
                          <a:solidFill>
                            <a:schemeClr val="tx1"/>
                          </a:solidFill>
                          <a:latin typeface="Arial" panose="020B0604020202020204" pitchFamily="34" charset="0"/>
                          <a:ea typeface="微软雅黑" panose="020B0503020204020204" pitchFamily="34" charset="-122"/>
                          <a:cs typeface="+mn-cs"/>
                        </a:rPr>
                        <a:t>）</a:t>
                      </a:r>
                      <a:endParaRPr lang="en-US" altLang="zh-CN" sz="1200" kern="1200" dirty="0">
                        <a:solidFill>
                          <a:schemeClr val="tx1"/>
                        </a:solidFill>
                        <a:latin typeface="Arial" panose="020B0604020202020204" pitchFamily="34" charset="0"/>
                        <a:ea typeface="微软雅黑" panose="020B0503020204020204" pitchFamily="34" charset="-122"/>
                        <a:cs typeface="+mn-cs"/>
                      </a:endParaRPr>
                    </a:p>
                  </a:txBody>
                  <a:tcPr marL="45720" marR="45720" anchor="ct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187576789"/>
                  </a:ext>
                </a:extLst>
              </a:tr>
            </a:tbl>
          </a:graphicData>
        </a:graphic>
      </p:graphicFrame>
      <p:sp>
        <p:nvSpPr>
          <p:cNvPr id="8" name="标题 1">
            <a:extLst>
              <a:ext uri="{FF2B5EF4-FFF2-40B4-BE49-F238E27FC236}">
                <a16:creationId xmlns:a16="http://schemas.microsoft.com/office/drawing/2014/main" id="{7BE73B70-3AC5-4E8A-AB4F-F3F420BDF34D}"/>
              </a:ext>
            </a:extLst>
          </p:cNvPr>
          <p:cNvSpPr txBox="1">
            <a:spLocks/>
          </p:cNvSpPr>
          <p:nvPr/>
        </p:nvSpPr>
        <p:spPr>
          <a:xfrm>
            <a:off x="201660" y="314128"/>
            <a:ext cx="6358165" cy="63614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zh-CN" sz="2400" b="1" dirty="0">
                <a:latin typeface="Arial" panose="020B0604020202020204" pitchFamily="34" charset="0"/>
                <a:ea typeface="微软雅黑" panose="020B0503020204020204" pitchFamily="34" charset="-122"/>
              </a:rPr>
              <a:t>4.</a:t>
            </a:r>
            <a:r>
              <a:rPr kumimoji="1" lang="zh-CN" altLang="en-US" sz="2400" b="1" dirty="0">
                <a:latin typeface="Arial" panose="020B0604020202020204" pitchFamily="34" charset="0"/>
                <a:ea typeface="微软雅黑" panose="020B0503020204020204" pitchFamily="34" charset="-122"/>
              </a:rPr>
              <a:t>国际</a:t>
            </a:r>
            <a:r>
              <a:rPr kumimoji="1" lang="en-US" altLang="zh-CN" sz="2400" b="1" dirty="0">
                <a:latin typeface="Arial" panose="020B0604020202020204" pitchFamily="34" charset="0"/>
                <a:ea typeface="微软雅黑" panose="020B0503020204020204" pitchFamily="34" charset="-122"/>
              </a:rPr>
              <a:t>R&amp;D</a:t>
            </a:r>
            <a:r>
              <a:rPr kumimoji="1" lang="zh-CN" altLang="en-US" sz="2400" b="1" dirty="0">
                <a:latin typeface="Arial" panose="020B0604020202020204" pitchFamily="34" charset="0"/>
                <a:ea typeface="微软雅黑" panose="020B0503020204020204" pitchFamily="34" charset="-122"/>
              </a:rPr>
              <a:t>进展</a:t>
            </a:r>
          </a:p>
        </p:txBody>
      </p:sp>
      <p:sp>
        <p:nvSpPr>
          <p:cNvPr id="2" name="灯片编号占位符 1">
            <a:extLst>
              <a:ext uri="{FF2B5EF4-FFF2-40B4-BE49-F238E27FC236}">
                <a16:creationId xmlns:a16="http://schemas.microsoft.com/office/drawing/2014/main" id="{9EEC471A-04AD-407F-AEEA-8F7905488C17}"/>
              </a:ext>
            </a:extLst>
          </p:cNvPr>
          <p:cNvSpPr>
            <a:spLocks noGrp="1"/>
          </p:cNvSpPr>
          <p:nvPr>
            <p:ph type="sldNum" sz="quarter" idx="12"/>
          </p:nvPr>
        </p:nvSpPr>
        <p:spPr/>
        <p:txBody>
          <a:bodyPr/>
          <a:lstStyle/>
          <a:p>
            <a:fld id="{91352FDD-F54A-104E-89EA-FFAF39478DA7}" type="slidenum">
              <a:rPr kumimoji="1" lang="zh-CN" altLang="en-US" smtClean="0"/>
              <a:t>12</a:t>
            </a:fld>
            <a:endParaRPr kumimoji="1" lang="zh-CN" altLang="en-US"/>
          </a:p>
        </p:txBody>
      </p:sp>
    </p:spTree>
    <p:extLst>
      <p:ext uri="{BB962C8B-B14F-4D97-AF65-F5344CB8AC3E}">
        <p14:creationId xmlns:p14="http://schemas.microsoft.com/office/powerpoint/2010/main" val="13490206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a:extLst>
              <a:ext uri="{FF2B5EF4-FFF2-40B4-BE49-F238E27FC236}">
                <a16:creationId xmlns:a16="http://schemas.microsoft.com/office/drawing/2014/main" id="{A8F27EB1-652F-BB69-947C-51D6D4A42BB4}"/>
              </a:ext>
            </a:extLst>
          </p:cNvPr>
          <p:cNvSpPr/>
          <p:nvPr/>
        </p:nvSpPr>
        <p:spPr>
          <a:xfrm rot="10800000" flipH="1">
            <a:off x="10106780" y="1996005"/>
            <a:ext cx="1763852" cy="609100"/>
          </a:xfrm>
          <a:custGeom>
            <a:avLst/>
            <a:gdLst/>
            <a:ahLst/>
            <a:cxnLst>
              <a:cxn ang="0">
                <a:pos x="wd2" y="hd2"/>
              </a:cxn>
              <a:cxn ang="5400000">
                <a:pos x="wd2" y="hd2"/>
              </a:cxn>
              <a:cxn ang="10800000">
                <a:pos x="wd2" y="hd2"/>
              </a:cxn>
              <a:cxn ang="16200000">
                <a:pos x="wd2" y="hd2"/>
              </a:cxn>
            </a:cxnLst>
            <a:rect l="0" t="0" r="r" b="b"/>
            <a:pathLst>
              <a:path w="21595" h="21591" extrusionOk="0">
                <a:moveTo>
                  <a:pt x="21282" y="4"/>
                </a:moveTo>
                <a:cubicBezTo>
                  <a:pt x="21340" y="-9"/>
                  <a:pt x="21400" y="10"/>
                  <a:pt x="21454" y="68"/>
                </a:cubicBezTo>
                <a:cubicBezTo>
                  <a:pt x="21545" y="168"/>
                  <a:pt x="21600" y="357"/>
                  <a:pt x="21594" y="557"/>
                </a:cubicBezTo>
                <a:lnTo>
                  <a:pt x="21594" y="5547"/>
                </a:lnTo>
                <a:lnTo>
                  <a:pt x="21594" y="6405"/>
                </a:lnTo>
                <a:lnTo>
                  <a:pt x="21594" y="19230"/>
                </a:lnTo>
                <a:cubicBezTo>
                  <a:pt x="21594" y="19914"/>
                  <a:pt x="21594" y="20254"/>
                  <a:pt x="21534" y="20618"/>
                </a:cubicBezTo>
                <a:cubicBezTo>
                  <a:pt x="21458" y="21016"/>
                  <a:pt x="21294" y="21331"/>
                  <a:pt x="21085" y="21476"/>
                </a:cubicBezTo>
                <a:cubicBezTo>
                  <a:pt x="20895" y="21591"/>
                  <a:pt x="20715" y="21591"/>
                  <a:pt x="20361" y="21591"/>
                </a:cubicBezTo>
                <a:lnTo>
                  <a:pt x="1240" y="21591"/>
                </a:lnTo>
                <a:cubicBezTo>
                  <a:pt x="881" y="21591"/>
                  <a:pt x="702" y="21591"/>
                  <a:pt x="511" y="21476"/>
                </a:cubicBezTo>
                <a:cubicBezTo>
                  <a:pt x="302" y="21331"/>
                  <a:pt x="137" y="21016"/>
                  <a:pt x="61" y="20618"/>
                </a:cubicBezTo>
                <a:cubicBezTo>
                  <a:pt x="0" y="20254"/>
                  <a:pt x="0" y="19913"/>
                  <a:pt x="0" y="19239"/>
                </a:cubicBezTo>
                <a:lnTo>
                  <a:pt x="0" y="5561"/>
                </a:lnTo>
                <a:cubicBezTo>
                  <a:pt x="0" y="4876"/>
                  <a:pt x="0" y="4532"/>
                  <a:pt x="61" y="4168"/>
                </a:cubicBezTo>
                <a:cubicBezTo>
                  <a:pt x="137" y="3770"/>
                  <a:pt x="302" y="3460"/>
                  <a:pt x="511" y="3315"/>
                </a:cubicBezTo>
                <a:cubicBezTo>
                  <a:pt x="702" y="3200"/>
                  <a:pt x="881" y="3200"/>
                  <a:pt x="1235" y="3200"/>
                </a:cubicBezTo>
                <a:lnTo>
                  <a:pt x="19518" y="3200"/>
                </a:lnTo>
                <a:lnTo>
                  <a:pt x="21124" y="142"/>
                </a:lnTo>
                <a:cubicBezTo>
                  <a:pt x="21169" y="63"/>
                  <a:pt x="21224" y="17"/>
                  <a:pt x="21282" y="4"/>
                </a:cubicBezTo>
                <a:close/>
              </a:path>
            </a:pathLst>
          </a:custGeom>
          <a:solidFill>
            <a:schemeClr val="tx2">
              <a:lumMod val="20000"/>
              <a:lumOff val="80000"/>
            </a:schemeClr>
          </a:solidFill>
          <a:ln w="12700" cap="flat">
            <a:noFill/>
            <a:miter lim="400000"/>
          </a:ln>
          <a:effectLst/>
        </p:spPr>
        <p:txBody>
          <a:bodyPr wrap="square" lIns="0" tIns="0" rIns="0" bIns="0" numCol="1" anchor="ctr">
            <a:noAutofit/>
          </a:bodyPr>
          <a:lstStyle/>
          <a:p>
            <a:pPr>
              <a:spcAft>
                <a:spcPts val="500"/>
              </a:spcAft>
              <a:defRPr sz="3200" b="0">
                <a:solidFill>
                  <a:srgbClr val="FFFFFF"/>
                </a:solidFill>
                <a:latin typeface="+mn-lt"/>
                <a:ea typeface="+mn-ea"/>
                <a:cs typeface="+mn-cs"/>
                <a:sym typeface="Helvetica Neue Medium"/>
              </a:defRPr>
            </a:pPr>
            <a:endParaRPr sz="1600" dirty="0">
              <a:latin typeface="Alibaba PuHuiTi" pitchFamily="18" charset="-122"/>
              <a:ea typeface="Alibaba PuHuiTi" pitchFamily="18" charset="-122"/>
              <a:cs typeface="Alibaba PuHuiTi" pitchFamily="18" charset="-122"/>
            </a:endParaRPr>
          </a:p>
        </p:txBody>
      </p:sp>
      <p:pic>
        <p:nvPicPr>
          <p:cNvPr id="2" name="图片 1">
            <a:extLst>
              <a:ext uri="{FF2B5EF4-FFF2-40B4-BE49-F238E27FC236}">
                <a16:creationId xmlns:a16="http://schemas.microsoft.com/office/drawing/2014/main" id="{DB3AD19A-3A83-E3E8-FF0E-228680748F28}"/>
              </a:ext>
            </a:extLst>
          </p:cNvPr>
          <p:cNvPicPr>
            <a:picLocks noChangeAspect="1"/>
          </p:cNvPicPr>
          <p:nvPr/>
        </p:nvPicPr>
        <p:blipFill>
          <a:blip r:embed="rId2"/>
          <a:stretch>
            <a:fillRect/>
          </a:stretch>
        </p:blipFill>
        <p:spPr>
          <a:xfrm>
            <a:off x="321368" y="1097398"/>
            <a:ext cx="8827182" cy="4663203"/>
          </a:xfrm>
          <a:prstGeom prst="rect">
            <a:avLst/>
          </a:prstGeom>
        </p:spPr>
      </p:pic>
      <p:sp>
        <p:nvSpPr>
          <p:cNvPr id="4" name="文本框 3">
            <a:extLst>
              <a:ext uri="{FF2B5EF4-FFF2-40B4-BE49-F238E27FC236}">
                <a16:creationId xmlns:a16="http://schemas.microsoft.com/office/drawing/2014/main" id="{FC240A5D-6E3A-3D30-F1F1-BE328732D65A}"/>
              </a:ext>
            </a:extLst>
          </p:cNvPr>
          <p:cNvSpPr txBox="1"/>
          <p:nvPr/>
        </p:nvSpPr>
        <p:spPr>
          <a:xfrm>
            <a:off x="3044686" y="274313"/>
            <a:ext cx="6102626" cy="461665"/>
          </a:xfrm>
          <a:prstGeom prst="rect">
            <a:avLst/>
          </a:prstGeom>
          <a:noFill/>
        </p:spPr>
        <p:txBody>
          <a:bodyPr wrap="square">
            <a:spAutoFit/>
          </a:bodyPr>
          <a:lstStyle/>
          <a:p>
            <a:pPr algn="ctr"/>
            <a:r>
              <a:rPr kumimoji="1" lang="zh-CN" altLang="en-US" sz="2400" b="1" dirty="0">
                <a:solidFill>
                  <a:srgbClr val="C00000"/>
                </a:solidFill>
                <a:latin typeface="Arial" panose="020B0604020202020204" pitchFamily="34" charset="0"/>
                <a:ea typeface="微软雅黑" panose="020B0503020204020204" pitchFamily="34" charset="-122"/>
              </a:rPr>
              <a:t>热解石墨</a:t>
            </a:r>
            <a:r>
              <a:rPr kumimoji="1" lang="en-US" altLang="zh-CN" sz="2400" b="1" dirty="0">
                <a:solidFill>
                  <a:srgbClr val="C00000"/>
                </a:solidFill>
                <a:latin typeface="Arial" panose="020B0604020202020204" pitchFamily="34" charset="0"/>
                <a:ea typeface="微软雅黑" panose="020B0503020204020204" pitchFamily="34" charset="-122"/>
              </a:rPr>
              <a:t>vs</a:t>
            </a:r>
            <a:r>
              <a:rPr kumimoji="1" lang="zh-CN" altLang="en-US" sz="2400" b="1" dirty="0">
                <a:solidFill>
                  <a:srgbClr val="C00000"/>
                </a:solidFill>
                <a:latin typeface="Arial" panose="020B0604020202020204" pitchFamily="34" charset="0"/>
                <a:ea typeface="微软雅黑" panose="020B0503020204020204" pitchFamily="34" charset="-122"/>
              </a:rPr>
              <a:t>钼材料优势</a:t>
            </a:r>
          </a:p>
        </p:txBody>
      </p:sp>
      <p:sp>
        <p:nvSpPr>
          <p:cNvPr id="5" name="Shape">
            <a:extLst>
              <a:ext uri="{FF2B5EF4-FFF2-40B4-BE49-F238E27FC236}">
                <a16:creationId xmlns:a16="http://schemas.microsoft.com/office/drawing/2014/main" id="{642DBD16-A44B-4EF3-D3ED-6DE8667B02D7}"/>
              </a:ext>
            </a:extLst>
          </p:cNvPr>
          <p:cNvSpPr/>
          <p:nvPr/>
        </p:nvSpPr>
        <p:spPr>
          <a:xfrm rot="10800000">
            <a:off x="9546110" y="1517591"/>
            <a:ext cx="2125742" cy="609101"/>
          </a:xfrm>
          <a:custGeom>
            <a:avLst/>
            <a:gdLst/>
            <a:ahLst/>
            <a:cxnLst>
              <a:cxn ang="0">
                <a:pos x="wd2" y="hd2"/>
              </a:cxn>
              <a:cxn ang="5400000">
                <a:pos x="wd2" y="hd2"/>
              </a:cxn>
              <a:cxn ang="10800000">
                <a:pos x="wd2" y="hd2"/>
              </a:cxn>
              <a:cxn ang="16200000">
                <a:pos x="wd2" y="hd2"/>
              </a:cxn>
            </a:cxnLst>
            <a:rect l="0" t="0" r="r" b="b"/>
            <a:pathLst>
              <a:path w="21595" h="21591" extrusionOk="0">
                <a:moveTo>
                  <a:pt x="21282" y="4"/>
                </a:moveTo>
                <a:cubicBezTo>
                  <a:pt x="21340" y="-9"/>
                  <a:pt x="21400" y="10"/>
                  <a:pt x="21454" y="68"/>
                </a:cubicBezTo>
                <a:cubicBezTo>
                  <a:pt x="21545" y="168"/>
                  <a:pt x="21600" y="357"/>
                  <a:pt x="21594" y="557"/>
                </a:cubicBezTo>
                <a:lnTo>
                  <a:pt x="21594" y="5547"/>
                </a:lnTo>
                <a:lnTo>
                  <a:pt x="21594" y="6405"/>
                </a:lnTo>
                <a:lnTo>
                  <a:pt x="21594" y="19230"/>
                </a:lnTo>
                <a:cubicBezTo>
                  <a:pt x="21594" y="19914"/>
                  <a:pt x="21594" y="20254"/>
                  <a:pt x="21534" y="20618"/>
                </a:cubicBezTo>
                <a:cubicBezTo>
                  <a:pt x="21458" y="21016"/>
                  <a:pt x="21294" y="21331"/>
                  <a:pt x="21085" y="21476"/>
                </a:cubicBezTo>
                <a:cubicBezTo>
                  <a:pt x="20895" y="21591"/>
                  <a:pt x="20715" y="21591"/>
                  <a:pt x="20361" y="21591"/>
                </a:cubicBezTo>
                <a:lnTo>
                  <a:pt x="1240" y="21591"/>
                </a:lnTo>
                <a:cubicBezTo>
                  <a:pt x="881" y="21591"/>
                  <a:pt x="702" y="21591"/>
                  <a:pt x="511" y="21476"/>
                </a:cubicBezTo>
                <a:cubicBezTo>
                  <a:pt x="302" y="21331"/>
                  <a:pt x="137" y="21016"/>
                  <a:pt x="61" y="20618"/>
                </a:cubicBezTo>
                <a:cubicBezTo>
                  <a:pt x="0" y="20254"/>
                  <a:pt x="0" y="19913"/>
                  <a:pt x="0" y="19239"/>
                </a:cubicBezTo>
                <a:lnTo>
                  <a:pt x="0" y="5561"/>
                </a:lnTo>
                <a:cubicBezTo>
                  <a:pt x="0" y="4876"/>
                  <a:pt x="0" y="4532"/>
                  <a:pt x="61" y="4168"/>
                </a:cubicBezTo>
                <a:cubicBezTo>
                  <a:pt x="137" y="3770"/>
                  <a:pt x="302" y="3460"/>
                  <a:pt x="511" y="3315"/>
                </a:cubicBezTo>
                <a:cubicBezTo>
                  <a:pt x="702" y="3200"/>
                  <a:pt x="881" y="3200"/>
                  <a:pt x="1235" y="3200"/>
                </a:cubicBezTo>
                <a:lnTo>
                  <a:pt x="19518" y="3200"/>
                </a:lnTo>
                <a:lnTo>
                  <a:pt x="21124" y="142"/>
                </a:lnTo>
                <a:cubicBezTo>
                  <a:pt x="21169" y="63"/>
                  <a:pt x="21224" y="17"/>
                  <a:pt x="21282" y="4"/>
                </a:cubicBezTo>
                <a:close/>
              </a:path>
            </a:pathLst>
          </a:custGeom>
          <a:solidFill>
            <a:schemeClr val="accent1"/>
          </a:solidFill>
          <a:ln w="12700" cap="flat">
            <a:noFill/>
            <a:miter lim="400000"/>
          </a:ln>
          <a:effectLst/>
        </p:spPr>
        <p:txBody>
          <a:bodyPr wrap="square" lIns="0" tIns="0" rIns="0" bIns="0" numCol="1" anchor="ctr">
            <a:noAutofit/>
          </a:bodyPr>
          <a:lstStyle/>
          <a:p>
            <a:pPr>
              <a:spcAft>
                <a:spcPts val="500"/>
              </a:spcAft>
              <a:defRPr sz="3200" b="0">
                <a:solidFill>
                  <a:srgbClr val="FFFFFF"/>
                </a:solidFill>
                <a:latin typeface="+mn-lt"/>
                <a:ea typeface="+mn-ea"/>
                <a:cs typeface="+mn-cs"/>
                <a:sym typeface="Helvetica Neue Medium"/>
              </a:defRPr>
            </a:pPr>
            <a:endParaRPr sz="1600" dirty="0">
              <a:latin typeface="Alibaba PuHuiTi" pitchFamily="18" charset="-122"/>
              <a:ea typeface="Alibaba PuHuiTi" pitchFamily="18" charset="-122"/>
              <a:cs typeface="Alibaba PuHuiTi" pitchFamily="18" charset="-122"/>
            </a:endParaRPr>
          </a:p>
        </p:txBody>
      </p:sp>
      <p:sp>
        <p:nvSpPr>
          <p:cNvPr id="7" name="文本框 6">
            <a:extLst>
              <a:ext uri="{FF2B5EF4-FFF2-40B4-BE49-F238E27FC236}">
                <a16:creationId xmlns:a16="http://schemas.microsoft.com/office/drawing/2014/main" id="{879F851D-B6C3-5057-9174-8CF4FF3611F4}"/>
              </a:ext>
            </a:extLst>
          </p:cNvPr>
          <p:cNvSpPr txBox="1"/>
          <p:nvPr/>
        </p:nvSpPr>
        <p:spPr>
          <a:xfrm>
            <a:off x="9889435" y="1617598"/>
            <a:ext cx="1663468" cy="369332"/>
          </a:xfrm>
          <a:prstGeom prst="rect">
            <a:avLst/>
          </a:prstGeom>
          <a:noFill/>
        </p:spPr>
        <p:txBody>
          <a:bodyPr wrap="square">
            <a:spAutoFit/>
          </a:bodyPr>
          <a:lstStyle/>
          <a:p>
            <a:pPr>
              <a:spcAft>
                <a:spcPts val="500"/>
              </a:spcAft>
              <a:defRPr sz="3200" b="0">
                <a:solidFill>
                  <a:srgbClr val="FFFFFF"/>
                </a:solidFill>
                <a:latin typeface="+mn-lt"/>
                <a:ea typeface="+mn-ea"/>
                <a:cs typeface="+mn-cs"/>
                <a:sym typeface="Helvetica Neue Medium"/>
              </a:defRPr>
            </a:pPr>
            <a:r>
              <a:rPr lang="zh-CN" altLang="en-US" sz="1800" b="1" dirty="0">
                <a:solidFill>
                  <a:schemeClr val="bg1"/>
                </a:solidFill>
                <a:effectLst>
                  <a:innerShdw blurRad="63500" dist="50800" dir="16200000">
                    <a:prstClr val="black">
                      <a:alpha val="50000"/>
                    </a:prstClr>
                  </a:innerShdw>
                </a:effectLst>
                <a:latin typeface="Arial" panose="020B0604020202020204" pitchFamily="34" charset="0"/>
                <a:ea typeface="微软雅黑" panose="020B0503020204020204" pitchFamily="34" charset="-122"/>
                <a:cs typeface="Alibaba PuHuiTi" pitchFamily="18" charset="-122"/>
              </a:rPr>
              <a:t>更高导热效率</a:t>
            </a:r>
          </a:p>
        </p:txBody>
      </p:sp>
      <p:sp>
        <p:nvSpPr>
          <p:cNvPr id="8" name="Shape">
            <a:extLst>
              <a:ext uri="{FF2B5EF4-FFF2-40B4-BE49-F238E27FC236}">
                <a16:creationId xmlns:a16="http://schemas.microsoft.com/office/drawing/2014/main" id="{507129D1-7931-8597-81D8-8BD3A4B0BDB8}"/>
              </a:ext>
            </a:extLst>
          </p:cNvPr>
          <p:cNvSpPr/>
          <p:nvPr/>
        </p:nvSpPr>
        <p:spPr>
          <a:xfrm rot="10800000">
            <a:off x="9546110" y="2959661"/>
            <a:ext cx="2125742" cy="609101"/>
          </a:xfrm>
          <a:custGeom>
            <a:avLst/>
            <a:gdLst/>
            <a:ahLst/>
            <a:cxnLst>
              <a:cxn ang="0">
                <a:pos x="wd2" y="hd2"/>
              </a:cxn>
              <a:cxn ang="5400000">
                <a:pos x="wd2" y="hd2"/>
              </a:cxn>
              <a:cxn ang="10800000">
                <a:pos x="wd2" y="hd2"/>
              </a:cxn>
              <a:cxn ang="16200000">
                <a:pos x="wd2" y="hd2"/>
              </a:cxn>
            </a:cxnLst>
            <a:rect l="0" t="0" r="r" b="b"/>
            <a:pathLst>
              <a:path w="21595" h="21591" extrusionOk="0">
                <a:moveTo>
                  <a:pt x="21282" y="4"/>
                </a:moveTo>
                <a:cubicBezTo>
                  <a:pt x="21340" y="-9"/>
                  <a:pt x="21400" y="10"/>
                  <a:pt x="21454" y="68"/>
                </a:cubicBezTo>
                <a:cubicBezTo>
                  <a:pt x="21545" y="168"/>
                  <a:pt x="21600" y="357"/>
                  <a:pt x="21594" y="557"/>
                </a:cubicBezTo>
                <a:lnTo>
                  <a:pt x="21594" y="5547"/>
                </a:lnTo>
                <a:lnTo>
                  <a:pt x="21594" y="6405"/>
                </a:lnTo>
                <a:lnTo>
                  <a:pt x="21594" y="19230"/>
                </a:lnTo>
                <a:cubicBezTo>
                  <a:pt x="21594" y="19914"/>
                  <a:pt x="21594" y="20254"/>
                  <a:pt x="21534" y="20618"/>
                </a:cubicBezTo>
                <a:cubicBezTo>
                  <a:pt x="21458" y="21016"/>
                  <a:pt x="21294" y="21331"/>
                  <a:pt x="21085" y="21476"/>
                </a:cubicBezTo>
                <a:cubicBezTo>
                  <a:pt x="20895" y="21591"/>
                  <a:pt x="20715" y="21591"/>
                  <a:pt x="20361" y="21591"/>
                </a:cubicBezTo>
                <a:lnTo>
                  <a:pt x="1240" y="21591"/>
                </a:lnTo>
                <a:cubicBezTo>
                  <a:pt x="881" y="21591"/>
                  <a:pt x="702" y="21591"/>
                  <a:pt x="511" y="21476"/>
                </a:cubicBezTo>
                <a:cubicBezTo>
                  <a:pt x="302" y="21331"/>
                  <a:pt x="137" y="21016"/>
                  <a:pt x="61" y="20618"/>
                </a:cubicBezTo>
                <a:cubicBezTo>
                  <a:pt x="0" y="20254"/>
                  <a:pt x="0" y="19913"/>
                  <a:pt x="0" y="19239"/>
                </a:cubicBezTo>
                <a:lnTo>
                  <a:pt x="0" y="5561"/>
                </a:lnTo>
                <a:cubicBezTo>
                  <a:pt x="0" y="4876"/>
                  <a:pt x="0" y="4532"/>
                  <a:pt x="61" y="4168"/>
                </a:cubicBezTo>
                <a:cubicBezTo>
                  <a:pt x="137" y="3770"/>
                  <a:pt x="302" y="3460"/>
                  <a:pt x="511" y="3315"/>
                </a:cubicBezTo>
                <a:cubicBezTo>
                  <a:pt x="702" y="3200"/>
                  <a:pt x="881" y="3200"/>
                  <a:pt x="1235" y="3200"/>
                </a:cubicBezTo>
                <a:lnTo>
                  <a:pt x="19518" y="3200"/>
                </a:lnTo>
                <a:lnTo>
                  <a:pt x="21124" y="142"/>
                </a:lnTo>
                <a:cubicBezTo>
                  <a:pt x="21169" y="63"/>
                  <a:pt x="21224" y="17"/>
                  <a:pt x="21282" y="4"/>
                </a:cubicBezTo>
                <a:close/>
              </a:path>
            </a:pathLst>
          </a:custGeom>
          <a:solidFill>
            <a:schemeClr val="accent1"/>
          </a:solidFill>
          <a:ln w="12700" cap="flat">
            <a:noFill/>
            <a:miter lim="400000"/>
          </a:ln>
          <a:effectLst/>
        </p:spPr>
        <p:txBody>
          <a:bodyPr wrap="square" lIns="0" tIns="0" rIns="0" bIns="0" numCol="1" anchor="ctr">
            <a:noAutofit/>
          </a:bodyPr>
          <a:lstStyle/>
          <a:p>
            <a:pPr>
              <a:spcAft>
                <a:spcPts val="500"/>
              </a:spcAft>
              <a:defRPr sz="3200" b="0">
                <a:solidFill>
                  <a:srgbClr val="FFFFFF"/>
                </a:solidFill>
                <a:latin typeface="+mn-lt"/>
                <a:ea typeface="+mn-ea"/>
                <a:cs typeface="+mn-cs"/>
                <a:sym typeface="Helvetica Neue Medium"/>
              </a:defRPr>
            </a:pPr>
            <a:endParaRPr sz="1600" dirty="0">
              <a:latin typeface="Alibaba PuHuiTi" pitchFamily="18" charset="-122"/>
              <a:ea typeface="Alibaba PuHuiTi" pitchFamily="18" charset="-122"/>
              <a:cs typeface="Alibaba PuHuiTi" pitchFamily="18" charset="-122"/>
            </a:endParaRPr>
          </a:p>
        </p:txBody>
      </p:sp>
      <p:sp>
        <p:nvSpPr>
          <p:cNvPr id="9" name="文本框 8">
            <a:extLst>
              <a:ext uri="{FF2B5EF4-FFF2-40B4-BE49-F238E27FC236}">
                <a16:creationId xmlns:a16="http://schemas.microsoft.com/office/drawing/2014/main" id="{8CA9ADD9-B54F-D90C-2993-36D072A554B8}"/>
              </a:ext>
            </a:extLst>
          </p:cNvPr>
          <p:cNvSpPr txBox="1"/>
          <p:nvPr/>
        </p:nvSpPr>
        <p:spPr>
          <a:xfrm>
            <a:off x="9889435" y="3059668"/>
            <a:ext cx="1663468" cy="369332"/>
          </a:xfrm>
          <a:prstGeom prst="rect">
            <a:avLst/>
          </a:prstGeom>
          <a:noFill/>
        </p:spPr>
        <p:txBody>
          <a:bodyPr wrap="square">
            <a:spAutoFit/>
          </a:bodyPr>
          <a:lstStyle/>
          <a:p>
            <a:pPr>
              <a:spcAft>
                <a:spcPts val="500"/>
              </a:spcAft>
              <a:defRPr sz="3200" b="0">
                <a:solidFill>
                  <a:srgbClr val="FFFFFF"/>
                </a:solidFill>
                <a:latin typeface="+mn-lt"/>
                <a:ea typeface="+mn-ea"/>
                <a:cs typeface="+mn-cs"/>
                <a:sym typeface="Helvetica Neue Medium"/>
              </a:defRPr>
            </a:pPr>
            <a:r>
              <a:rPr lang="zh-CN" altLang="en-US" sz="1800" b="1" dirty="0">
                <a:solidFill>
                  <a:schemeClr val="bg1"/>
                </a:solidFill>
                <a:effectLst>
                  <a:innerShdw blurRad="63500" dist="50800" dir="16200000">
                    <a:prstClr val="black">
                      <a:alpha val="50000"/>
                    </a:prstClr>
                  </a:innerShdw>
                </a:effectLst>
                <a:latin typeface="Arial" panose="020B0604020202020204" pitchFamily="34" charset="0"/>
                <a:ea typeface="微软雅黑" panose="020B0503020204020204" pitchFamily="34" charset="-122"/>
                <a:cs typeface="Alibaba PuHuiTi" pitchFamily="18" charset="-122"/>
              </a:rPr>
              <a:t>更小热形变</a:t>
            </a:r>
          </a:p>
        </p:txBody>
      </p:sp>
      <p:sp>
        <p:nvSpPr>
          <p:cNvPr id="11" name="文本框 10">
            <a:extLst>
              <a:ext uri="{FF2B5EF4-FFF2-40B4-BE49-F238E27FC236}">
                <a16:creationId xmlns:a16="http://schemas.microsoft.com/office/drawing/2014/main" id="{2EB04248-1C8F-D2B4-9FCD-0DA4D61EBECF}"/>
              </a:ext>
            </a:extLst>
          </p:cNvPr>
          <p:cNvSpPr txBox="1"/>
          <p:nvPr/>
        </p:nvSpPr>
        <p:spPr>
          <a:xfrm>
            <a:off x="10207164" y="2096011"/>
            <a:ext cx="1663468" cy="369332"/>
          </a:xfrm>
          <a:prstGeom prst="rect">
            <a:avLst/>
          </a:prstGeom>
          <a:noFill/>
        </p:spPr>
        <p:txBody>
          <a:bodyPr wrap="square">
            <a:spAutoFit/>
          </a:bodyPr>
          <a:lstStyle/>
          <a:p>
            <a:pPr>
              <a:spcAft>
                <a:spcPts val="500"/>
              </a:spcAft>
              <a:defRPr sz="3200" b="0">
                <a:solidFill>
                  <a:srgbClr val="FFFFFF"/>
                </a:solidFill>
                <a:latin typeface="+mn-lt"/>
                <a:ea typeface="+mn-ea"/>
                <a:cs typeface="+mn-cs"/>
                <a:sym typeface="Helvetica Neue Medium"/>
              </a:defRPr>
            </a:pPr>
            <a:r>
              <a:rPr lang="zh-CN" altLang="en-US" sz="1800" b="1" dirty="0">
                <a:solidFill>
                  <a:schemeClr val="bg1"/>
                </a:solidFill>
                <a:effectLst>
                  <a:innerShdw blurRad="63500" dist="50800" dir="16200000">
                    <a:prstClr val="black">
                      <a:alpha val="50000"/>
                    </a:prstClr>
                  </a:innerShdw>
                </a:effectLst>
                <a:latin typeface="Arial" panose="020B0604020202020204" pitchFamily="34" charset="0"/>
                <a:ea typeface="微软雅黑" panose="020B0503020204020204" pitchFamily="34" charset="-122"/>
                <a:cs typeface="Alibaba PuHuiTi" pitchFamily="18" charset="-122"/>
              </a:rPr>
              <a:t>降低冷却要求</a:t>
            </a:r>
          </a:p>
        </p:txBody>
      </p:sp>
      <p:sp>
        <p:nvSpPr>
          <p:cNvPr id="12" name="Shape">
            <a:extLst>
              <a:ext uri="{FF2B5EF4-FFF2-40B4-BE49-F238E27FC236}">
                <a16:creationId xmlns:a16="http://schemas.microsoft.com/office/drawing/2014/main" id="{4578D40A-2F4F-E568-4F63-2F3A3134B47C}"/>
              </a:ext>
            </a:extLst>
          </p:cNvPr>
          <p:cNvSpPr/>
          <p:nvPr/>
        </p:nvSpPr>
        <p:spPr>
          <a:xfrm rot="10800000" flipH="1">
            <a:off x="10132376" y="3429002"/>
            <a:ext cx="1763852" cy="609100"/>
          </a:xfrm>
          <a:custGeom>
            <a:avLst/>
            <a:gdLst/>
            <a:ahLst/>
            <a:cxnLst>
              <a:cxn ang="0">
                <a:pos x="wd2" y="hd2"/>
              </a:cxn>
              <a:cxn ang="5400000">
                <a:pos x="wd2" y="hd2"/>
              </a:cxn>
              <a:cxn ang="10800000">
                <a:pos x="wd2" y="hd2"/>
              </a:cxn>
              <a:cxn ang="16200000">
                <a:pos x="wd2" y="hd2"/>
              </a:cxn>
            </a:cxnLst>
            <a:rect l="0" t="0" r="r" b="b"/>
            <a:pathLst>
              <a:path w="21595" h="21591" extrusionOk="0">
                <a:moveTo>
                  <a:pt x="21282" y="4"/>
                </a:moveTo>
                <a:cubicBezTo>
                  <a:pt x="21340" y="-9"/>
                  <a:pt x="21400" y="10"/>
                  <a:pt x="21454" y="68"/>
                </a:cubicBezTo>
                <a:cubicBezTo>
                  <a:pt x="21545" y="168"/>
                  <a:pt x="21600" y="357"/>
                  <a:pt x="21594" y="557"/>
                </a:cubicBezTo>
                <a:lnTo>
                  <a:pt x="21594" y="5547"/>
                </a:lnTo>
                <a:lnTo>
                  <a:pt x="21594" y="6405"/>
                </a:lnTo>
                <a:lnTo>
                  <a:pt x="21594" y="19230"/>
                </a:lnTo>
                <a:cubicBezTo>
                  <a:pt x="21594" y="19914"/>
                  <a:pt x="21594" y="20254"/>
                  <a:pt x="21534" y="20618"/>
                </a:cubicBezTo>
                <a:cubicBezTo>
                  <a:pt x="21458" y="21016"/>
                  <a:pt x="21294" y="21331"/>
                  <a:pt x="21085" y="21476"/>
                </a:cubicBezTo>
                <a:cubicBezTo>
                  <a:pt x="20895" y="21591"/>
                  <a:pt x="20715" y="21591"/>
                  <a:pt x="20361" y="21591"/>
                </a:cubicBezTo>
                <a:lnTo>
                  <a:pt x="1240" y="21591"/>
                </a:lnTo>
                <a:cubicBezTo>
                  <a:pt x="881" y="21591"/>
                  <a:pt x="702" y="21591"/>
                  <a:pt x="511" y="21476"/>
                </a:cubicBezTo>
                <a:cubicBezTo>
                  <a:pt x="302" y="21331"/>
                  <a:pt x="137" y="21016"/>
                  <a:pt x="61" y="20618"/>
                </a:cubicBezTo>
                <a:cubicBezTo>
                  <a:pt x="0" y="20254"/>
                  <a:pt x="0" y="19913"/>
                  <a:pt x="0" y="19239"/>
                </a:cubicBezTo>
                <a:lnTo>
                  <a:pt x="0" y="5561"/>
                </a:lnTo>
                <a:cubicBezTo>
                  <a:pt x="0" y="4876"/>
                  <a:pt x="0" y="4532"/>
                  <a:pt x="61" y="4168"/>
                </a:cubicBezTo>
                <a:cubicBezTo>
                  <a:pt x="137" y="3770"/>
                  <a:pt x="302" y="3460"/>
                  <a:pt x="511" y="3315"/>
                </a:cubicBezTo>
                <a:cubicBezTo>
                  <a:pt x="702" y="3200"/>
                  <a:pt x="881" y="3200"/>
                  <a:pt x="1235" y="3200"/>
                </a:cubicBezTo>
                <a:lnTo>
                  <a:pt x="19518" y="3200"/>
                </a:lnTo>
                <a:lnTo>
                  <a:pt x="21124" y="142"/>
                </a:lnTo>
                <a:cubicBezTo>
                  <a:pt x="21169" y="63"/>
                  <a:pt x="21224" y="17"/>
                  <a:pt x="21282" y="4"/>
                </a:cubicBezTo>
                <a:close/>
              </a:path>
            </a:pathLst>
          </a:custGeom>
          <a:solidFill>
            <a:schemeClr val="tx2">
              <a:lumMod val="20000"/>
              <a:lumOff val="80000"/>
            </a:schemeClr>
          </a:solidFill>
          <a:ln w="12700" cap="flat">
            <a:noFill/>
            <a:miter lim="400000"/>
          </a:ln>
          <a:effectLst/>
        </p:spPr>
        <p:txBody>
          <a:bodyPr wrap="square" lIns="0" tIns="0" rIns="0" bIns="0" numCol="1" anchor="ctr">
            <a:noAutofit/>
          </a:bodyPr>
          <a:lstStyle/>
          <a:p>
            <a:pPr>
              <a:spcAft>
                <a:spcPts val="500"/>
              </a:spcAft>
              <a:defRPr sz="3200" b="0">
                <a:solidFill>
                  <a:srgbClr val="FFFFFF"/>
                </a:solidFill>
                <a:latin typeface="+mn-lt"/>
                <a:ea typeface="+mn-ea"/>
                <a:cs typeface="+mn-cs"/>
                <a:sym typeface="Helvetica Neue Medium"/>
              </a:defRPr>
            </a:pPr>
            <a:endParaRPr sz="1600" dirty="0">
              <a:latin typeface="Alibaba PuHuiTi" pitchFamily="18" charset="-122"/>
              <a:ea typeface="Alibaba PuHuiTi" pitchFamily="18" charset="-122"/>
              <a:cs typeface="Alibaba PuHuiTi" pitchFamily="18" charset="-122"/>
            </a:endParaRPr>
          </a:p>
        </p:txBody>
      </p:sp>
      <p:sp>
        <p:nvSpPr>
          <p:cNvPr id="13" name="文本框 12">
            <a:extLst>
              <a:ext uri="{FF2B5EF4-FFF2-40B4-BE49-F238E27FC236}">
                <a16:creationId xmlns:a16="http://schemas.microsoft.com/office/drawing/2014/main" id="{A63522E5-5684-9E3B-CA38-2706986009EA}"/>
              </a:ext>
            </a:extLst>
          </p:cNvPr>
          <p:cNvSpPr txBox="1"/>
          <p:nvPr/>
        </p:nvSpPr>
        <p:spPr>
          <a:xfrm>
            <a:off x="10232760" y="3529008"/>
            <a:ext cx="1663468" cy="369332"/>
          </a:xfrm>
          <a:prstGeom prst="rect">
            <a:avLst/>
          </a:prstGeom>
          <a:noFill/>
        </p:spPr>
        <p:txBody>
          <a:bodyPr wrap="square">
            <a:spAutoFit/>
          </a:bodyPr>
          <a:lstStyle/>
          <a:p>
            <a:pPr>
              <a:spcAft>
                <a:spcPts val="500"/>
              </a:spcAft>
              <a:defRPr sz="3200" b="0">
                <a:solidFill>
                  <a:srgbClr val="FFFFFF"/>
                </a:solidFill>
                <a:latin typeface="+mn-lt"/>
                <a:ea typeface="+mn-ea"/>
                <a:cs typeface="+mn-cs"/>
                <a:sym typeface="Helvetica Neue Medium"/>
              </a:defRPr>
            </a:pPr>
            <a:r>
              <a:rPr lang="zh-CN" altLang="en-US" sz="1800" b="1" dirty="0">
                <a:solidFill>
                  <a:schemeClr val="bg1"/>
                </a:solidFill>
                <a:effectLst>
                  <a:innerShdw blurRad="63500" dist="50800" dir="16200000">
                    <a:prstClr val="black">
                      <a:alpha val="50000"/>
                    </a:prstClr>
                  </a:innerShdw>
                </a:effectLst>
                <a:latin typeface="Arial" panose="020B0604020202020204" pitchFamily="34" charset="0"/>
                <a:ea typeface="微软雅黑" panose="020B0503020204020204" pitchFamily="34" charset="-122"/>
                <a:cs typeface="Alibaba PuHuiTi" pitchFamily="18" charset="-122"/>
              </a:rPr>
              <a:t>满足对栅精度</a:t>
            </a:r>
          </a:p>
        </p:txBody>
      </p:sp>
      <p:sp>
        <p:nvSpPr>
          <p:cNvPr id="14" name="Shape">
            <a:extLst>
              <a:ext uri="{FF2B5EF4-FFF2-40B4-BE49-F238E27FC236}">
                <a16:creationId xmlns:a16="http://schemas.microsoft.com/office/drawing/2014/main" id="{93B8C754-8C88-0CAD-B57C-C8D7D0365E71}"/>
              </a:ext>
            </a:extLst>
          </p:cNvPr>
          <p:cNvSpPr/>
          <p:nvPr/>
        </p:nvSpPr>
        <p:spPr>
          <a:xfrm rot="10800000">
            <a:off x="9546110" y="4301723"/>
            <a:ext cx="2125742" cy="609101"/>
          </a:xfrm>
          <a:custGeom>
            <a:avLst/>
            <a:gdLst/>
            <a:ahLst/>
            <a:cxnLst>
              <a:cxn ang="0">
                <a:pos x="wd2" y="hd2"/>
              </a:cxn>
              <a:cxn ang="5400000">
                <a:pos x="wd2" y="hd2"/>
              </a:cxn>
              <a:cxn ang="10800000">
                <a:pos x="wd2" y="hd2"/>
              </a:cxn>
              <a:cxn ang="16200000">
                <a:pos x="wd2" y="hd2"/>
              </a:cxn>
            </a:cxnLst>
            <a:rect l="0" t="0" r="r" b="b"/>
            <a:pathLst>
              <a:path w="21595" h="21591" extrusionOk="0">
                <a:moveTo>
                  <a:pt x="21282" y="4"/>
                </a:moveTo>
                <a:cubicBezTo>
                  <a:pt x="21340" y="-9"/>
                  <a:pt x="21400" y="10"/>
                  <a:pt x="21454" y="68"/>
                </a:cubicBezTo>
                <a:cubicBezTo>
                  <a:pt x="21545" y="168"/>
                  <a:pt x="21600" y="357"/>
                  <a:pt x="21594" y="557"/>
                </a:cubicBezTo>
                <a:lnTo>
                  <a:pt x="21594" y="5547"/>
                </a:lnTo>
                <a:lnTo>
                  <a:pt x="21594" y="6405"/>
                </a:lnTo>
                <a:lnTo>
                  <a:pt x="21594" y="19230"/>
                </a:lnTo>
                <a:cubicBezTo>
                  <a:pt x="21594" y="19914"/>
                  <a:pt x="21594" y="20254"/>
                  <a:pt x="21534" y="20618"/>
                </a:cubicBezTo>
                <a:cubicBezTo>
                  <a:pt x="21458" y="21016"/>
                  <a:pt x="21294" y="21331"/>
                  <a:pt x="21085" y="21476"/>
                </a:cubicBezTo>
                <a:cubicBezTo>
                  <a:pt x="20895" y="21591"/>
                  <a:pt x="20715" y="21591"/>
                  <a:pt x="20361" y="21591"/>
                </a:cubicBezTo>
                <a:lnTo>
                  <a:pt x="1240" y="21591"/>
                </a:lnTo>
                <a:cubicBezTo>
                  <a:pt x="881" y="21591"/>
                  <a:pt x="702" y="21591"/>
                  <a:pt x="511" y="21476"/>
                </a:cubicBezTo>
                <a:cubicBezTo>
                  <a:pt x="302" y="21331"/>
                  <a:pt x="137" y="21016"/>
                  <a:pt x="61" y="20618"/>
                </a:cubicBezTo>
                <a:cubicBezTo>
                  <a:pt x="0" y="20254"/>
                  <a:pt x="0" y="19913"/>
                  <a:pt x="0" y="19239"/>
                </a:cubicBezTo>
                <a:lnTo>
                  <a:pt x="0" y="5561"/>
                </a:lnTo>
                <a:cubicBezTo>
                  <a:pt x="0" y="4876"/>
                  <a:pt x="0" y="4532"/>
                  <a:pt x="61" y="4168"/>
                </a:cubicBezTo>
                <a:cubicBezTo>
                  <a:pt x="137" y="3770"/>
                  <a:pt x="302" y="3460"/>
                  <a:pt x="511" y="3315"/>
                </a:cubicBezTo>
                <a:cubicBezTo>
                  <a:pt x="702" y="3200"/>
                  <a:pt x="881" y="3200"/>
                  <a:pt x="1235" y="3200"/>
                </a:cubicBezTo>
                <a:lnTo>
                  <a:pt x="19518" y="3200"/>
                </a:lnTo>
                <a:lnTo>
                  <a:pt x="21124" y="142"/>
                </a:lnTo>
                <a:cubicBezTo>
                  <a:pt x="21169" y="63"/>
                  <a:pt x="21224" y="17"/>
                  <a:pt x="21282" y="4"/>
                </a:cubicBezTo>
                <a:close/>
              </a:path>
            </a:pathLst>
          </a:custGeom>
          <a:solidFill>
            <a:schemeClr val="accent1"/>
          </a:solidFill>
          <a:ln w="12700" cap="flat">
            <a:noFill/>
            <a:miter lim="400000"/>
          </a:ln>
          <a:effectLst/>
        </p:spPr>
        <p:txBody>
          <a:bodyPr wrap="square" lIns="0" tIns="0" rIns="0" bIns="0" numCol="1" anchor="ctr">
            <a:noAutofit/>
          </a:bodyPr>
          <a:lstStyle/>
          <a:p>
            <a:pPr>
              <a:spcAft>
                <a:spcPts val="500"/>
              </a:spcAft>
              <a:defRPr sz="3200" b="0">
                <a:solidFill>
                  <a:srgbClr val="FFFFFF"/>
                </a:solidFill>
                <a:latin typeface="+mn-lt"/>
                <a:ea typeface="+mn-ea"/>
                <a:cs typeface="+mn-cs"/>
                <a:sym typeface="Helvetica Neue Medium"/>
              </a:defRPr>
            </a:pPr>
            <a:endParaRPr sz="1600" dirty="0">
              <a:latin typeface="Alibaba PuHuiTi" pitchFamily="18" charset="-122"/>
              <a:ea typeface="Alibaba PuHuiTi" pitchFamily="18" charset="-122"/>
              <a:cs typeface="Alibaba PuHuiTi" pitchFamily="18" charset="-122"/>
            </a:endParaRPr>
          </a:p>
        </p:txBody>
      </p:sp>
      <p:sp>
        <p:nvSpPr>
          <p:cNvPr id="15" name="文本框 14">
            <a:extLst>
              <a:ext uri="{FF2B5EF4-FFF2-40B4-BE49-F238E27FC236}">
                <a16:creationId xmlns:a16="http://schemas.microsoft.com/office/drawing/2014/main" id="{771C35F7-AB12-462D-B99A-6189E7850E64}"/>
              </a:ext>
            </a:extLst>
          </p:cNvPr>
          <p:cNvSpPr txBox="1"/>
          <p:nvPr/>
        </p:nvSpPr>
        <p:spPr>
          <a:xfrm>
            <a:off x="9889435" y="4401730"/>
            <a:ext cx="1663468" cy="369332"/>
          </a:xfrm>
          <a:prstGeom prst="rect">
            <a:avLst/>
          </a:prstGeom>
          <a:noFill/>
        </p:spPr>
        <p:txBody>
          <a:bodyPr wrap="square">
            <a:spAutoFit/>
          </a:bodyPr>
          <a:lstStyle/>
          <a:p>
            <a:pPr>
              <a:spcAft>
                <a:spcPts val="500"/>
              </a:spcAft>
              <a:defRPr sz="3200" b="0">
                <a:solidFill>
                  <a:srgbClr val="FFFFFF"/>
                </a:solidFill>
                <a:latin typeface="+mn-lt"/>
                <a:ea typeface="+mn-ea"/>
                <a:cs typeface="+mn-cs"/>
                <a:sym typeface="Helvetica Neue Medium"/>
              </a:defRPr>
            </a:pPr>
            <a:r>
              <a:rPr lang="zh-CN" altLang="en-US" sz="1800" b="1" dirty="0">
                <a:solidFill>
                  <a:schemeClr val="bg1"/>
                </a:solidFill>
                <a:effectLst>
                  <a:innerShdw blurRad="63500" dist="50800" dir="16200000">
                    <a:prstClr val="black">
                      <a:alpha val="50000"/>
                    </a:prstClr>
                  </a:innerShdw>
                </a:effectLst>
                <a:latin typeface="Arial" panose="020B0604020202020204" pitchFamily="34" charset="0"/>
                <a:ea typeface="微软雅黑" panose="020B0503020204020204" pitchFamily="34" charset="-122"/>
                <a:cs typeface="Alibaba PuHuiTi" pitchFamily="18" charset="-122"/>
              </a:rPr>
              <a:t>更少二次电子</a:t>
            </a:r>
          </a:p>
        </p:txBody>
      </p:sp>
      <p:sp>
        <p:nvSpPr>
          <p:cNvPr id="16" name="Shape">
            <a:extLst>
              <a:ext uri="{FF2B5EF4-FFF2-40B4-BE49-F238E27FC236}">
                <a16:creationId xmlns:a16="http://schemas.microsoft.com/office/drawing/2014/main" id="{2CDE6EE7-C9B9-F53B-2E7C-A5D8B616DCE5}"/>
              </a:ext>
            </a:extLst>
          </p:cNvPr>
          <p:cNvSpPr/>
          <p:nvPr/>
        </p:nvSpPr>
        <p:spPr>
          <a:xfrm rot="10800000" flipH="1">
            <a:off x="10132376" y="4771064"/>
            <a:ext cx="1763852" cy="609100"/>
          </a:xfrm>
          <a:custGeom>
            <a:avLst/>
            <a:gdLst/>
            <a:ahLst/>
            <a:cxnLst>
              <a:cxn ang="0">
                <a:pos x="wd2" y="hd2"/>
              </a:cxn>
              <a:cxn ang="5400000">
                <a:pos x="wd2" y="hd2"/>
              </a:cxn>
              <a:cxn ang="10800000">
                <a:pos x="wd2" y="hd2"/>
              </a:cxn>
              <a:cxn ang="16200000">
                <a:pos x="wd2" y="hd2"/>
              </a:cxn>
            </a:cxnLst>
            <a:rect l="0" t="0" r="r" b="b"/>
            <a:pathLst>
              <a:path w="21595" h="21591" extrusionOk="0">
                <a:moveTo>
                  <a:pt x="21282" y="4"/>
                </a:moveTo>
                <a:cubicBezTo>
                  <a:pt x="21340" y="-9"/>
                  <a:pt x="21400" y="10"/>
                  <a:pt x="21454" y="68"/>
                </a:cubicBezTo>
                <a:cubicBezTo>
                  <a:pt x="21545" y="168"/>
                  <a:pt x="21600" y="357"/>
                  <a:pt x="21594" y="557"/>
                </a:cubicBezTo>
                <a:lnTo>
                  <a:pt x="21594" y="5547"/>
                </a:lnTo>
                <a:lnTo>
                  <a:pt x="21594" y="6405"/>
                </a:lnTo>
                <a:lnTo>
                  <a:pt x="21594" y="19230"/>
                </a:lnTo>
                <a:cubicBezTo>
                  <a:pt x="21594" y="19914"/>
                  <a:pt x="21594" y="20254"/>
                  <a:pt x="21534" y="20618"/>
                </a:cubicBezTo>
                <a:cubicBezTo>
                  <a:pt x="21458" y="21016"/>
                  <a:pt x="21294" y="21331"/>
                  <a:pt x="21085" y="21476"/>
                </a:cubicBezTo>
                <a:cubicBezTo>
                  <a:pt x="20895" y="21591"/>
                  <a:pt x="20715" y="21591"/>
                  <a:pt x="20361" y="21591"/>
                </a:cubicBezTo>
                <a:lnTo>
                  <a:pt x="1240" y="21591"/>
                </a:lnTo>
                <a:cubicBezTo>
                  <a:pt x="881" y="21591"/>
                  <a:pt x="702" y="21591"/>
                  <a:pt x="511" y="21476"/>
                </a:cubicBezTo>
                <a:cubicBezTo>
                  <a:pt x="302" y="21331"/>
                  <a:pt x="137" y="21016"/>
                  <a:pt x="61" y="20618"/>
                </a:cubicBezTo>
                <a:cubicBezTo>
                  <a:pt x="0" y="20254"/>
                  <a:pt x="0" y="19913"/>
                  <a:pt x="0" y="19239"/>
                </a:cubicBezTo>
                <a:lnTo>
                  <a:pt x="0" y="5561"/>
                </a:lnTo>
                <a:cubicBezTo>
                  <a:pt x="0" y="4876"/>
                  <a:pt x="0" y="4532"/>
                  <a:pt x="61" y="4168"/>
                </a:cubicBezTo>
                <a:cubicBezTo>
                  <a:pt x="137" y="3770"/>
                  <a:pt x="302" y="3460"/>
                  <a:pt x="511" y="3315"/>
                </a:cubicBezTo>
                <a:cubicBezTo>
                  <a:pt x="702" y="3200"/>
                  <a:pt x="881" y="3200"/>
                  <a:pt x="1235" y="3200"/>
                </a:cubicBezTo>
                <a:lnTo>
                  <a:pt x="19518" y="3200"/>
                </a:lnTo>
                <a:lnTo>
                  <a:pt x="21124" y="142"/>
                </a:lnTo>
                <a:cubicBezTo>
                  <a:pt x="21169" y="63"/>
                  <a:pt x="21224" y="17"/>
                  <a:pt x="21282" y="4"/>
                </a:cubicBezTo>
                <a:close/>
              </a:path>
            </a:pathLst>
          </a:custGeom>
          <a:solidFill>
            <a:schemeClr val="tx2">
              <a:lumMod val="20000"/>
              <a:lumOff val="80000"/>
            </a:schemeClr>
          </a:solidFill>
          <a:ln w="12700" cap="flat">
            <a:noFill/>
            <a:miter lim="400000"/>
          </a:ln>
          <a:effectLst/>
        </p:spPr>
        <p:txBody>
          <a:bodyPr wrap="square" lIns="0" tIns="0" rIns="0" bIns="0" numCol="1" anchor="ctr">
            <a:noAutofit/>
          </a:bodyPr>
          <a:lstStyle/>
          <a:p>
            <a:pPr>
              <a:spcAft>
                <a:spcPts val="500"/>
              </a:spcAft>
              <a:defRPr sz="3200" b="0">
                <a:solidFill>
                  <a:srgbClr val="FFFFFF"/>
                </a:solidFill>
                <a:latin typeface="+mn-lt"/>
                <a:ea typeface="+mn-ea"/>
                <a:cs typeface="+mn-cs"/>
                <a:sym typeface="Helvetica Neue Medium"/>
              </a:defRPr>
            </a:pPr>
            <a:endParaRPr sz="1600" dirty="0">
              <a:latin typeface="Alibaba PuHuiTi" pitchFamily="18" charset="-122"/>
              <a:ea typeface="Alibaba PuHuiTi" pitchFamily="18" charset="-122"/>
              <a:cs typeface="Alibaba PuHuiTi" pitchFamily="18" charset="-122"/>
            </a:endParaRPr>
          </a:p>
        </p:txBody>
      </p:sp>
      <p:sp>
        <p:nvSpPr>
          <p:cNvPr id="17" name="文本框 16">
            <a:extLst>
              <a:ext uri="{FF2B5EF4-FFF2-40B4-BE49-F238E27FC236}">
                <a16:creationId xmlns:a16="http://schemas.microsoft.com/office/drawing/2014/main" id="{83DF531E-0BA5-CB75-2AFB-14ECB875A6B1}"/>
              </a:ext>
            </a:extLst>
          </p:cNvPr>
          <p:cNvSpPr txBox="1"/>
          <p:nvPr/>
        </p:nvSpPr>
        <p:spPr>
          <a:xfrm>
            <a:off x="10232760" y="4871070"/>
            <a:ext cx="1663468" cy="369332"/>
          </a:xfrm>
          <a:prstGeom prst="rect">
            <a:avLst/>
          </a:prstGeom>
          <a:noFill/>
        </p:spPr>
        <p:txBody>
          <a:bodyPr wrap="square">
            <a:spAutoFit/>
          </a:bodyPr>
          <a:lstStyle/>
          <a:p>
            <a:pPr>
              <a:spcAft>
                <a:spcPts val="500"/>
              </a:spcAft>
              <a:defRPr sz="3200" b="0">
                <a:solidFill>
                  <a:srgbClr val="FFFFFF"/>
                </a:solidFill>
                <a:latin typeface="+mn-lt"/>
                <a:ea typeface="+mn-ea"/>
                <a:cs typeface="+mn-cs"/>
                <a:sym typeface="Helvetica Neue Medium"/>
              </a:defRPr>
            </a:pPr>
            <a:r>
              <a:rPr lang="zh-CN" altLang="en-US" sz="1800" b="1" dirty="0">
                <a:solidFill>
                  <a:schemeClr val="bg1"/>
                </a:solidFill>
                <a:effectLst>
                  <a:innerShdw blurRad="63500" dist="50800" dir="16200000">
                    <a:prstClr val="black">
                      <a:alpha val="50000"/>
                    </a:prstClr>
                  </a:innerShdw>
                </a:effectLst>
                <a:latin typeface="Arial" panose="020B0604020202020204" pitchFamily="34" charset="0"/>
                <a:ea typeface="微软雅黑" panose="020B0503020204020204" pitchFamily="34" charset="-122"/>
                <a:cs typeface="Alibaba PuHuiTi" pitchFamily="18" charset="-122"/>
              </a:rPr>
              <a:t>减少涂层成本</a:t>
            </a:r>
          </a:p>
        </p:txBody>
      </p:sp>
      <p:sp>
        <p:nvSpPr>
          <p:cNvPr id="18" name="文本框 17">
            <a:extLst>
              <a:ext uri="{FF2B5EF4-FFF2-40B4-BE49-F238E27FC236}">
                <a16:creationId xmlns:a16="http://schemas.microsoft.com/office/drawing/2014/main" id="{4F07075A-2266-41FC-863C-78477F66BBE0}"/>
              </a:ext>
            </a:extLst>
          </p:cNvPr>
          <p:cNvSpPr txBox="1"/>
          <p:nvPr/>
        </p:nvSpPr>
        <p:spPr>
          <a:xfrm>
            <a:off x="244172" y="5860610"/>
            <a:ext cx="11703653" cy="369332"/>
          </a:xfrm>
          <a:prstGeom prst="rect">
            <a:avLst/>
          </a:prstGeom>
          <a:noFill/>
        </p:spPr>
        <p:txBody>
          <a:bodyPr wrap="none" rtlCol="0">
            <a:spAutoFit/>
          </a:bodyPr>
          <a:lstStyle>
            <a:defPPr>
              <a:defRPr lang="zh-CN"/>
            </a:defPPr>
            <a:lvl1pPr>
              <a:defRPr kumimoji="1" b="1">
                <a:solidFill>
                  <a:srgbClr val="C00000"/>
                </a:solidFill>
                <a:latin typeface="Microsoft YaHei" panose="020B0503020204020204" pitchFamily="34" charset="-122"/>
                <a:ea typeface="Microsoft YaHei" panose="020B0503020204020204" pitchFamily="34" charset="-122"/>
              </a:defRPr>
            </a:lvl1pPr>
          </a:lstStyle>
          <a:p>
            <a:r>
              <a:rPr lang="zh-CN" altLang="en-US" dirty="0">
                <a:latin typeface="Arial" panose="020B0604020202020204" pitchFamily="34" charset="0"/>
                <a:ea typeface="微软雅黑" panose="020B0503020204020204" pitchFamily="34" charset="-122"/>
              </a:rPr>
              <a:t>热解石墨材料制造技术的成熟、栅极冷却手段的完善与钎焊工艺的进步使得高效率高功率</a:t>
            </a:r>
            <a:r>
              <a:rPr lang="en-US" altLang="zh-CN" dirty="0" err="1">
                <a:latin typeface="Arial" panose="020B0604020202020204" pitchFamily="34" charset="0"/>
                <a:ea typeface="微软雅黑" panose="020B0503020204020204" pitchFamily="34" charset="-122"/>
              </a:rPr>
              <a:t>Tristron</a:t>
            </a:r>
            <a:r>
              <a:rPr lang="zh-CN" altLang="en-US" dirty="0">
                <a:latin typeface="Arial" panose="020B0604020202020204" pitchFamily="34" charset="0"/>
                <a:ea typeface="微软雅黑" panose="020B0503020204020204" pitchFamily="34" charset="-122"/>
              </a:rPr>
              <a:t>的实现成为可能</a:t>
            </a:r>
          </a:p>
        </p:txBody>
      </p:sp>
      <p:sp>
        <p:nvSpPr>
          <p:cNvPr id="3" name="灯片编号占位符 2">
            <a:extLst>
              <a:ext uri="{FF2B5EF4-FFF2-40B4-BE49-F238E27FC236}">
                <a16:creationId xmlns:a16="http://schemas.microsoft.com/office/drawing/2014/main" id="{D31D6411-810D-4FCE-926F-F9DD8644F0F2}"/>
              </a:ext>
            </a:extLst>
          </p:cNvPr>
          <p:cNvSpPr>
            <a:spLocks noGrp="1"/>
          </p:cNvSpPr>
          <p:nvPr>
            <p:ph type="sldNum" sz="quarter" idx="12"/>
          </p:nvPr>
        </p:nvSpPr>
        <p:spPr/>
        <p:txBody>
          <a:bodyPr/>
          <a:lstStyle/>
          <a:p>
            <a:fld id="{91352FDD-F54A-104E-89EA-FFAF39478DA7}" type="slidenum">
              <a:rPr kumimoji="1" lang="zh-CN" altLang="en-US" smtClean="0"/>
              <a:t>13</a:t>
            </a:fld>
            <a:endParaRPr kumimoji="1" lang="zh-CN" altLang="en-US"/>
          </a:p>
        </p:txBody>
      </p:sp>
    </p:spTree>
    <p:extLst>
      <p:ext uri="{BB962C8B-B14F-4D97-AF65-F5344CB8AC3E}">
        <p14:creationId xmlns:p14="http://schemas.microsoft.com/office/powerpoint/2010/main" val="26684388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60A1CA99-26AF-AE4E-067B-80FDAD187784}"/>
              </a:ext>
            </a:extLst>
          </p:cNvPr>
          <p:cNvPicPr>
            <a:picLocks noChangeAspect="1"/>
          </p:cNvPicPr>
          <p:nvPr/>
        </p:nvPicPr>
        <p:blipFill>
          <a:blip r:embed="rId3"/>
          <a:srcRect b="15566"/>
          <a:stretch>
            <a:fillRect/>
          </a:stretch>
        </p:blipFill>
        <p:spPr>
          <a:xfrm>
            <a:off x="8977815" y="4453361"/>
            <a:ext cx="1898793" cy="2046173"/>
          </a:xfrm>
          <a:prstGeom prst="rect">
            <a:avLst/>
          </a:prstGeom>
        </p:spPr>
      </p:pic>
      <p:pic>
        <p:nvPicPr>
          <p:cNvPr id="3" name="图片 2">
            <a:extLst>
              <a:ext uri="{FF2B5EF4-FFF2-40B4-BE49-F238E27FC236}">
                <a16:creationId xmlns:a16="http://schemas.microsoft.com/office/drawing/2014/main" id="{B0A6CB89-3729-8322-C2D1-A961EA96E922}"/>
              </a:ext>
            </a:extLst>
          </p:cNvPr>
          <p:cNvPicPr>
            <a:picLocks noChangeAspect="1"/>
          </p:cNvPicPr>
          <p:nvPr/>
        </p:nvPicPr>
        <p:blipFill>
          <a:blip r:embed="rId4"/>
          <a:srcRect l="42757" b="8384"/>
          <a:stretch>
            <a:fillRect/>
          </a:stretch>
        </p:blipFill>
        <p:spPr>
          <a:xfrm>
            <a:off x="5836885" y="1035959"/>
            <a:ext cx="3484917" cy="2730135"/>
          </a:xfrm>
          <a:prstGeom prst="rect">
            <a:avLst/>
          </a:prstGeom>
        </p:spPr>
      </p:pic>
      <p:sp>
        <p:nvSpPr>
          <p:cNvPr id="5" name="矩形 4">
            <a:extLst>
              <a:ext uri="{FF2B5EF4-FFF2-40B4-BE49-F238E27FC236}">
                <a16:creationId xmlns:a16="http://schemas.microsoft.com/office/drawing/2014/main" id="{1C50B0C4-CC13-E2AC-9F41-F230CF2594F1}"/>
              </a:ext>
            </a:extLst>
          </p:cNvPr>
          <p:cNvSpPr/>
          <p:nvPr/>
        </p:nvSpPr>
        <p:spPr>
          <a:xfrm>
            <a:off x="5805577" y="994898"/>
            <a:ext cx="3516225" cy="2730135"/>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kumimoji="1" lang="zh-CN" altLang="en-US"/>
          </a:p>
        </p:txBody>
      </p:sp>
      <p:sp>
        <p:nvSpPr>
          <p:cNvPr id="12" name="文本框 11">
            <a:extLst>
              <a:ext uri="{FF2B5EF4-FFF2-40B4-BE49-F238E27FC236}">
                <a16:creationId xmlns:a16="http://schemas.microsoft.com/office/drawing/2014/main" id="{F55BB8D7-7F8C-5440-641A-D7840F9855F7}"/>
              </a:ext>
            </a:extLst>
          </p:cNvPr>
          <p:cNvSpPr txBox="1"/>
          <p:nvPr/>
        </p:nvSpPr>
        <p:spPr>
          <a:xfrm>
            <a:off x="460807" y="672764"/>
            <a:ext cx="4604209" cy="874407"/>
          </a:xfrm>
          <a:prstGeom prst="rect">
            <a:avLst/>
          </a:prstGeom>
          <a:noFill/>
        </p:spPr>
        <p:txBody>
          <a:bodyPr wrap="square">
            <a:spAutoFit/>
          </a:bodyPr>
          <a:lstStyle>
            <a:defPPr>
              <a:defRPr lang="zh-CN"/>
            </a:defPPr>
            <a:lvl1pPr marL="285750" indent="-285750" algn="just" fontAlgn="base">
              <a:lnSpc>
                <a:spcPct val="150000"/>
              </a:lnSpc>
              <a:buClr>
                <a:srgbClr val="FFC000"/>
              </a:buClr>
              <a:buFont typeface="Wingdings" pitchFamily="2" charset="2"/>
              <a:buChar char="n"/>
              <a:defRPr b="1" i="0">
                <a:solidFill>
                  <a:srgbClr val="2A2F45"/>
                </a:solidFill>
                <a:effectLst/>
                <a:latin typeface="Microsoft YaHei" panose="020B0503020204020204" pitchFamily="34" charset="-122"/>
                <a:ea typeface="Microsoft YaHei" panose="020B0503020204020204" pitchFamily="34" charset="-122"/>
              </a:defRPr>
            </a:lvl1pPr>
          </a:lstStyle>
          <a:p>
            <a:r>
              <a:rPr lang="en-US" altLang="zh-CN" dirty="0">
                <a:latin typeface="Arial" panose="020B0604020202020204" pitchFamily="34" charset="0"/>
                <a:ea typeface="微软雅黑" panose="020B0503020204020204" pitchFamily="34" charset="-122"/>
              </a:rPr>
              <a:t>MB</a:t>
            </a:r>
            <a:r>
              <a:rPr lang="zh-CN" altLang="en-US" dirty="0">
                <a:latin typeface="Arial" panose="020B0604020202020204" pitchFamily="34" charset="0"/>
                <a:ea typeface="微软雅黑" panose="020B0503020204020204" pitchFamily="34" charset="-122"/>
              </a:rPr>
              <a:t> </a:t>
            </a:r>
            <a:r>
              <a:rPr lang="en-US" altLang="zh-CN" dirty="0" err="1">
                <a:latin typeface="Arial" panose="020B0604020202020204" pitchFamily="34" charset="0"/>
                <a:ea typeface="微软雅黑" panose="020B0503020204020204" pitchFamily="34" charset="-122"/>
              </a:rPr>
              <a:t>tristron</a:t>
            </a:r>
            <a:r>
              <a:rPr lang="zh-CN" altLang="en-US" dirty="0">
                <a:latin typeface="Arial" panose="020B0604020202020204" pitchFamily="34" charset="0"/>
                <a:ea typeface="微软雅黑" panose="020B0503020204020204" pitchFamily="34" charset="-122"/>
              </a:rPr>
              <a:t>与</a:t>
            </a:r>
            <a:r>
              <a:rPr lang="en-US" altLang="zh-CN" dirty="0">
                <a:latin typeface="Arial" panose="020B0604020202020204" pitchFamily="34" charset="0"/>
                <a:ea typeface="微软雅黑" panose="020B0503020204020204" pitchFamily="34" charset="-122"/>
              </a:rPr>
              <a:t>MB</a:t>
            </a:r>
            <a:r>
              <a:rPr lang="zh-CN" altLang="en-US" dirty="0">
                <a:latin typeface="Arial" panose="020B0604020202020204" pitchFamily="34" charset="0"/>
                <a:ea typeface="微软雅黑" panose="020B0503020204020204" pitchFamily="34" charset="-122"/>
              </a:rPr>
              <a:t> </a:t>
            </a:r>
            <a:r>
              <a:rPr lang="en-US" altLang="zh-CN" dirty="0">
                <a:latin typeface="Arial" panose="020B0604020202020204" pitchFamily="34" charset="0"/>
                <a:ea typeface="微软雅黑" panose="020B0503020204020204" pitchFamily="34" charset="-122"/>
              </a:rPr>
              <a:t>klystron</a:t>
            </a:r>
            <a:r>
              <a:rPr lang="zh-CN" altLang="en-US" dirty="0">
                <a:latin typeface="Arial" panose="020B0604020202020204" pitchFamily="34" charset="0"/>
                <a:ea typeface="微软雅黑" panose="020B0503020204020204" pitchFamily="34" charset="-122"/>
              </a:rPr>
              <a:t>结构对比：</a:t>
            </a:r>
            <a:endParaRPr lang="en-US" altLang="zh-CN" dirty="0">
              <a:latin typeface="Arial" panose="020B0604020202020204" pitchFamily="34" charset="0"/>
              <a:ea typeface="微软雅黑" panose="020B0503020204020204" pitchFamily="34" charset="-122"/>
            </a:endParaRPr>
          </a:p>
          <a:p>
            <a:r>
              <a:rPr lang="zh-CN" altLang="en-US" dirty="0">
                <a:solidFill>
                  <a:srgbClr val="C00000"/>
                </a:solidFill>
                <a:latin typeface="Arial" panose="020B0604020202020204" pitchFamily="34" charset="0"/>
                <a:ea typeface="微软雅黑" panose="020B0503020204020204" pitchFamily="34" charset="-122"/>
              </a:rPr>
              <a:t>输入腔（前置）需要重新设计</a:t>
            </a:r>
          </a:p>
        </p:txBody>
      </p:sp>
      <p:graphicFrame>
        <p:nvGraphicFramePr>
          <p:cNvPr id="13" name="表格 12">
            <a:extLst>
              <a:ext uri="{FF2B5EF4-FFF2-40B4-BE49-F238E27FC236}">
                <a16:creationId xmlns:a16="http://schemas.microsoft.com/office/drawing/2014/main" id="{B4670B48-6DFD-21EA-C9A8-B975F42940FA}"/>
              </a:ext>
            </a:extLst>
          </p:cNvPr>
          <p:cNvGraphicFramePr>
            <a:graphicFrameLocks noGrp="1"/>
          </p:cNvGraphicFramePr>
          <p:nvPr>
            <p:extLst>
              <p:ext uri="{D42A27DB-BD31-4B8C-83A1-F6EECF244321}">
                <p14:modId xmlns:p14="http://schemas.microsoft.com/office/powerpoint/2010/main" val="1285762539"/>
              </p:ext>
            </p:extLst>
          </p:nvPr>
        </p:nvGraphicFramePr>
        <p:xfrm>
          <a:off x="460807" y="1639609"/>
          <a:ext cx="5128461" cy="4772338"/>
        </p:xfrm>
        <a:graphic>
          <a:graphicData uri="http://schemas.openxmlformats.org/drawingml/2006/table">
            <a:tbl>
              <a:tblPr>
                <a:tableStyleId>{E8B1032C-EA38-4F05-BA0D-38AFFFC7BED3}</a:tableStyleId>
              </a:tblPr>
              <a:tblGrid>
                <a:gridCol w="1852555">
                  <a:extLst>
                    <a:ext uri="{9D8B030D-6E8A-4147-A177-3AD203B41FA5}">
                      <a16:colId xmlns:a16="http://schemas.microsoft.com/office/drawing/2014/main" val="2603287414"/>
                    </a:ext>
                  </a:extLst>
                </a:gridCol>
                <a:gridCol w="3275906">
                  <a:extLst>
                    <a:ext uri="{9D8B030D-6E8A-4147-A177-3AD203B41FA5}">
                      <a16:colId xmlns:a16="http://schemas.microsoft.com/office/drawing/2014/main" val="417728641"/>
                    </a:ext>
                  </a:extLst>
                </a:gridCol>
              </a:tblGrid>
              <a:tr h="421838">
                <a:tc>
                  <a:txBody>
                    <a:bodyPr/>
                    <a:lstStyle/>
                    <a:p>
                      <a:pPr algn="ctr" fontAlgn="ctr">
                        <a:buNone/>
                      </a:pPr>
                      <a:r>
                        <a:rPr lang="zh-CN" altLang="en-US" sz="1600" b="0" dirty="0">
                          <a:solidFill>
                            <a:schemeClr val="tx1"/>
                          </a:solidFill>
                        </a:rPr>
                        <a:t>组件名称</a:t>
                      </a:r>
                      <a:endParaRPr lang="zh-CN" altLang="en-US" sz="1600" b="0" dirty="0">
                        <a:solidFill>
                          <a:schemeClr val="tx1"/>
                        </a:solidFill>
                        <a:latin typeface="Arial" panose="020B0604020202020204" pitchFamily="34" charset="0"/>
                        <a:ea typeface="微软雅黑" panose="020B0503020204020204" pitchFamily="34" charset="-122"/>
                      </a:endParaRPr>
                    </a:p>
                  </a:txBody>
                  <a:tcPr marL="3504" marR="3504" marT="3504" marB="0" anchor="ctr"/>
                </a:tc>
                <a:tc>
                  <a:txBody>
                    <a:bodyPr/>
                    <a:lstStyle/>
                    <a:p>
                      <a:pPr algn="ctr" fontAlgn="ctr">
                        <a:buNone/>
                      </a:pPr>
                      <a:r>
                        <a:rPr lang="zh-CN" altLang="en-US" sz="1600" b="0" dirty="0">
                          <a:solidFill>
                            <a:schemeClr val="tx1"/>
                          </a:solidFill>
                        </a:rPr>
                        <a:t>说明</a:t>
                      </a:r>
                      <a:endParaRPr lang="zh-CN" altLang="en-US" sz="1600" b="0" dirty="0">
                        <a:solidFill>
                          <a:schemeClr val="tx1"/>
                        </a:solidFill>
                        <a:latin typeface="Arial" panose="020B0604020202020204" pitchFamily="34" charset="0"/>
                        <a:ea typeface="微软雅黑" panose="020B0503020204020204" pitchFamily="34" charset="-122"/>
                      </a:endParaRPr>
                    </a:p>
                  </a:txBody>
                  <a:tcPr marL="3504" marR="3504" marT="3504" marB="0" anchor="ctr"/>
                </a:tc>
                <a:extLst>
                  <a:ext uri="{0D108BD9-81ED-4DB2-BD59-A6C34878D82A}">
                    <a16:rowId xmlns:a16="http://schemas.microsoft.com/office/drawing/2014/main" val="2872502213"/>
                  </a:ext>
                </a:extLst>
              </a:tr>
              <a:tr h="421838">
                <a:tc gridSpan="2">
                  <a:txBody>
                    <a:bodyPr/>
                    <a:lstStyle/>
                    <a:p>
                      <a:pPr algn="ctr"/>
                      <a:r>
                        <a:rPr lang="en-US" altLang="zh-CN" sz="1600" b="0" dirty="0">
                          <a:solidFill>
                            <a:schemeClr val="tx1"/>
                          </a:solidFill>
                        </a:rPr>
                        <a:t>RF</a:t>
                      </a:r>
                      <a:r>
                        <a:rPr lang="zh-CN" altLang="en-US" sz="1600" b="0" dirty="0">
                          <a:solidFill>
                            <a:schemeClr val="tx1"/>
                          </a:solidFill>
                        </a:rPr>
                        <a:t>输入与分配</a:t>
                      </a:r>
                      <a:endParaRPr sz="1600" b="0" dirty="0">
                        <a:solidFill>
                          <a:schemeClr val="tx1"/>
                        </a:solidFill>
                        <a:latin typeface="Arial" panose="020B0604020202020204" pitchFamily="34" charset="0"/>
                        <a:ea typeface="微软雅黑" panose="020B0503020204020204" pitchFamily="34" charset="-122"/>
                      </a:endParaRPr>
                    </a:p>
                  </a:txBody>
                  <a:tcPr marL="3504" marR="3504" marT="3504" marB="0" anchor="ctr"/>
                </a:tc>
                <a:tc hMerge="1">
                  <a:txBody>
                    <a:bodyPr/>
                    <a:lstStyle/>
                    <a:p>
                      <a:pPr algn="ctr" fontAlgn="ctr">
                        <a:buNone/>
                      </a:pPr>
                      <a:endParaRPr lang="zh-CN" altLang="en-US" sz="1600" dirty="0">
                        <a:latin typeface="Microsoft YaHei" panose="020B0503020204020204" pitchFamily="34" charset="-122"/>
                        <a:ea typeface="Microsoft YaHei" panose="020B0503020204020204" pitchFamily="34" charset="-122"/>
                      </a:endParaRPr>
                    </a:p>
                  </a:txBody>
                  <a:tcPr marL="3504" marR="3504" marT="3504" marB="0" anchor="ctr"/>
                </a:tc>
                <a:extLst>
                  <a:ext uri="{0D108BD9-81ED-4DB2-BD59-A6C34878D82A}">
                    <a16:rowId xmlns:a16="http://schemas.microsoft.com/office/drawing/2014/main" val="1962541628"/>
                  </a:ext>
                </a:extLst>
              </a:tr>
              <a:tr h="421838">
                <a:tc>
                  <a:txBody>
                    <a:bodyPr/>
                    <a:lstStyle/>
                    <a:p>
                      <a:pPr algn="ctr" fontAlgn="ctr">
                        <a:buNone/>
                      </a:pPr>
                      <a:r>
                        <a:rPr lang="zh-CN" altLang="en-US" sz="1600" b="0" dirty="0">
                          <a:solidFill>
                            <a:schemeClr val="tx1"/>
                          </a:solidFill>
                        </a:rPr>
                        <a:t>单个 </a:t>
                      </a:r>
                      <a:r>
                        <a:rPr lang="en" sz="1600" b="0" dirty="0">
                          <a:solidFill>
                            <a:schemeClr val="tx1"/>
                          </a:solidFill>
                        </a:rPr>
                        <a:t>RF </a:t>
                      </a:r>
                      <a:r>
                        <a:rPr lang="zh-CN" altLang="en-US" sz="1600" b="0" dirty="0">
                          <a:solidFill>
                            <a:schemeClr val="tx1"/>
                          </a:solidFill>
                        </a:rPr>
                        <a:t>输入接口 </a:t>
                      </a:r>
                      <a:endParaRPr lang="zh-CN" altLang="en-US" sz="1600" b="0" dirty="0">
                        <a:solidFill>
                          <a:schemeClr val="tx1"/>
                        </a:solidFill>
                        <a:latin typeface="Arial" panose="020B0604020202020204" pitchFamily="34" charset="0"/>
                        <a:ea typeface="微软雅黑" panose="020B0503020204020204" pitchFamily="34" charset="-122"/>
                      </a:endParaRPr>
                    </a:p>
                  </a:txBody>
                  <a:tcPr marL="3504" marR="3504" marT="3504" marB="0" anchor="ctr"/>
                </a:tc>
                <a:tc>
                  <a:txBody>
                    <a:bodyPr/>
                    <a:lstStyle/>
                    <a:p>
                      <a:pPr algn="ctr" fontAlgn="ctr">
                        <a:buNone/>
                      </a:pPr>
                      <a:r>
                        <a:rPr lang="zh-CN" altLang="en-US" sz="1600" b="0" dirty="0">
                          <a:solidFill>
                            <a:schemeClr val="tx1"/>
                          </a:solidFill>
                        </a:rPr>
                        <a:t>射频信号的单路总输入</a:t>
                      </a:r>
                      <a:endParaRPr lang="zh-CN" altLang="en-US" sz="1600" b="0" dirty="0">
                        <a:solidFill>
                          <a:schemeClr val="tx1"/>
                        </a:solidFill>
                        <a:latin typeface="Arial" panose="020B0604020202020204" pitchFamily="34" charset="0"/>
                        <a:ea typeface="微软雅黑" panose="020B0503020204020204" pitchFamily="34" charset="-122"/>
                      </a:endParaRPr>
                    </a:p>
                  </a:txBody>
                  <a:tcPr marL="3504" marR="3504" marT="3504" marB="0" anchor="ctr"/>
                </a:tc>
                <a:extLst>
                  <a:ext uri="{0D108BD9-81ED-4DB2-BD59-A6C34878D82A}">
                    <a16:rowId xmlns:a16="http://schemas.microsoft.com/office/drawing/2014/main" val="793354159"/>
                  </a:ext>
                </a:extLst>
              </a:tr>
              <a:tr h="421838">
                <a:tc>
                  <a:txBody>
                    <a:bodyPr/>
                    <a:lstStyle/>
                    <a:p>
                      <a:pPr algn="ctr" fontAlgn="ctr">
                        <a:buNone/>
                      </a:pPr>
                      <a:r>
                        <a:rPr lang="zh-CN" altLang="en-US" sz="1600" b="0" dirty="0">
                          <a:solidFill>
                            <a:schemeClr val="tx1"/>
                          </a:solidFill>
                        </a:rPr>
                        <a:t>单短截线调谐器 </a:t>
                      </a:r>
                      <a:endParaRPr lang="zh-CN" altLang="en-US" sz="1600" b="0" dirty="0">
                        <a:solidFill>
                          <a:schemeClr val="tx1"/>
                        </a:solidFill>
                        <a:latin typeface="Arial" panose="020B0604020202020204" pitchFamily="34" charset="0"/>
                        <a:ea typeface="微软雅黑" panose="020B0503020204020204" pitchFamily="34" charset="-122"/>
                      </a:endParaRPr>
                    </a:p>
                  </a:txBody>
                  <a:tcPr marL="3504" marR="3504" marT="3504" marB="0" anchor="ctr"/>
                </a:tc>
                <a:tc>
                  <a:txBody>
                    <a:bodyPr/>
                    <a:lstStyle/>
                    <a:p>
                      <a:pPr algn="ctr" fontAlgn="ctr">
                        <a:buNone/>
                      </a:pPr>
                      <a:r>
                        <a:rPr lang="zh-CN" altLang="en-US" sz="1600" b="0" dirty="0">
                          <a:solidFill>
                            <a:schemeClr val="tx1"/>
                          </a:solidFill>
                        </a:rPr>
                        <a:t>整体阻抗匹配调节</a:t>
                      </a:r>
                      <a:endParaRPr lang="zh-CN" altLang="en-US" sz="1600" b="0" dirty="0">
                        <a:solidFill>
                          <a:schemeClr val="tx1"/>
                        </a:solidFill>
                        <a:latin typeface="Arial" panose="020B0604020202020204" pitchFamily="34" charset="0"/>
                        <a:ea typeface="微软雅黑" panose="020B0503020204020204" pitchFamily="34" charset="-122"/>
                      </a:endParaRPr>
                    </a:p>
                  </a:txBody>
                  <a:tcPr marL="3504" marR="3504" marT="3504" marB="0" anchor="ctr"/>
                </a:tc>
                <a:extLst>
                  <a:ext uri="{0D108BD9-81ED-4DB2-BD59-A6C34878D82A}">
                    <a16:rowId xmlns:a16="http://schemas.microsoft.com/office/drawing/2014/main" val="1214182626"/>
                  </a:ext>
                </a:extLst>
              </a:tr>
              <a:tr h="421838">
                <a:tc>
                  <a:txBody>
                    <a:bodyPr/>
                    <a:lstStyle/>
                    <a:p>
                      <a:pPr algn="ctr" fontAlgn="ctr">
                        <a:buNone/>
                      </a:pPr>
                      <a:r>
                        <a:rPr lang="zh-CN" altLang="en-US" sz="1600" b="0" dirty="0">
                          <a:solidFill>
                            <a:schemeClr val="tx1"/>
                          </a:solidFill>
                        </a:rPr>
                        <a:t>定制 </a:t>
                      </a:r>
                      <a:r>
                        <a:rPr lang="en" sz="1600" b="0" dirty="0">
                          <a:solidFill>
                            <a:schemeClr val="tx1"/>
                          </a:solidFill>
                        </a:rPr>
                        <a:t>RF </a:t>
                      </a:r>
                      <a:r>
                        <a:rPr lang="zh-CN" altLang="en-US" sz="1600" b="0" dirty="0">
                          <a:solidFill>
                            <a:schemeClr val="tx1"/>
                          </a:solidFill>
                        </a:rPr>
                        <a:t>分配器 </a:t>
                      </a:r>
                      <a:endParaRPr lang="zh-CN" altLang="en-US" sz="1600" b="0" dirty="0">
                        <a:solidFill>
                          <a:schemeClr val="tx1"/>
                        </a:solidFill>
                        <a:latin typeface="Arial" panose="020B0604020202020204" pitchFamily="34" charset="0"/>
                        <a:ea typeface="微软雅黑" panose="020B0503020204020204" pitchFamily="34" charset="-122"/>
                      </a:endParaRPr>
                    </a:p>
                  </a:txBody>
                  <a:tcPr marL="3504" marR="3504" marT="3504" marB="0" anchor="ctr"/>
                </a:tc>
                <a:tc>
                  <a:txBody>
                    <a:bodyPr/>
                    <a:lstStyle/>
                    <a:p>
                      <a:pPr algn="ctr" fontAlgn="ctr">
                        <a:buNone/>
                      </a:pPr>
                      <a:r>
                        <a:rPr lang="zh-CN" altLang="en-US" sz="1600" b="0" dirty="0">
                          <a:solidFill>
                            <a:schemeClr val="tx1"/>
                          </a:solidFill>
                        </a:rPr>
                        <a:t>信号功率分配（给</a:t>
                      </a:r>
                      <a:r>
                        <a:rPr lang="en-US" altLang="zh-CN" sz="1600" b="0" dirty="0">
                          <a:solidFill>
                            <a:schemeClr val="tx1"/>
                          </a:solidFill>
                        </a:rPr>
                        <a:t>8</a:t>
                      </a:r>
                      <a:r>
                        <a:rPr lang="zh-CN" altLang="en-US" sz="1600" b="0" dirty="0">
                          <a:solidFill>
                            <a:schemeClr val="tx1"/>
                          </a:solidFill>
                        </a:rPr>
                        <a:t>个枪）</a:t>
                      </a:r>
                      <a:endParaRPr lang="zh-CN" altLang="en-US" sz="1600" b="0" dirty="0">
                        <a:solidFill>
                          <a:schemeClr val="tx1"/>
                        </a:solidFill>
                        <a:latin typeface="Arial" panose="020B0604020202020204" pitchFamily="34" charset="0"/>
                        <a:ea typeface="微软雅黑" panose="020B0503020204020204" pitchFamily="34" charset="-122"/>
                      </a:endParaRPr>
                    </a:p>
                  </a:txBody>
                  <a:tcPr marL="3504" marR="3504" marT="3504" marB="0" anchor="ctr"/>
                </a:tc>
                <a:extLst>
                  <a:ext uri="{0D108BD9-81ED-4DB2-BD59-A6C34878D82A}">
                    <a16:rowId xmlns:a16="http://schemas.microsoft.com/office/drawing/2014/main" val="153155802"/>
                  </a:ext>
                </a:extLst>
              </a:tr>
              <a:tr h="561381">
                <a:tc>
                  <a:txBody>
                    <a:bodyPr/>
                    <a:lstStyle/>
                    <a:p>
                      <a:pPr algn="ctr" fontAlgn="ctr">
                        <a:buNone/>
                      </a:pPr>
                      <a:r>
                        <a:rPr lang="en-US" altLang="zh-CN" sz="1600" b="0" dirty="0">
                          <a:solidFill>
                            <a:schemeClr val="tx1"/>
                          </a:solidFill>
                        </a:rPr>
                        <a:t>8</a:t>
                      </a:r>
                      <a:r>
                        <a:rPr lang="zh-CN" altLang="en-US" sz="1600" b="0" dirty="0">
                          <a:solidFill>
                            <a:schemeClr val="tx1"/>
                          </a:solidFill>
                        </a:rPr>
                        <a:t>路同轴枪馈线 </a:t>
                      </a:r>
                      <a:endParaRPr lang="zh-CN" altLang="en-US" sz="1600" b="0" dirty="0">
                        <a:solidFill>
                          <a:schemeClr val="tx1"/>
                        </a:solidFill>
                        <a:latin typeface="Arial" panose="020B0604020202020204" pitchFamily="34" charset="0"/>
                        <a:ea typeface="微软雅黑" panose="020B0503020204020204" pitchFamily="34" charset="-122"/>
                      </a:endParaRPr>
                    </a:p>
                  </a:txBody>
                  <a:tcPr marL="3504" marR="3504" marT="3504" marB="0" anchor="ctr"/>
                </a:tc>
                <a:tc>
                  <a:txBody>
                    <a:bodyPr/>
                    <a:lstStyle/>
                    <a:p>
                      <a:pPr algn="ctr" fontAlgn="ctr">
                        <a:buNone/>
                      </a:pPr>
                      <a:r>
                        <a:rPr lang="zh-CN" altLang="en-US" sz="1600" b="0" dirty="0">
                          <a:solidFill>
                            <a:schemeClr val="tx1"/>
                          </a:solidFill>
                        </a:rPr>
                        <a:t>分路馈电：独立匹配频率与阻抗</a:t>
                      </a:r>
                      <a:endParaRPr lang="zh-CN" altLang="en-US" sz="1600" b="0" dirty="0">
                        <a:solidFill>
                          <a:schemeClr val="tx1"/>
                        </a:solidFill>
                        <a:latin typeface="Arial" panose="020B0604020202020204" pitchFamily="34" charset="0"/>
                        <a:ea typeface="微软雅黑" panose="020B0503020204020204" pitchFamily="34" charset="-122"/>
                      </a:endParaRPr>
                    </a:p>
                  </a:txBody>
                  <a:tcPr marL="3504" marR="3504" marT="3504" marB="0" anchor="ctr"/>
                </a:tc>
                <a:extLst>
                  <a:ext uri="{0D108BD9-81ED-4DB2-BD59-A6C34878D82A}">
                    <a16:rowId xmlns:a16="http://schemas.microsoft.com/office/drawing/2014/main" val="485342269"/>
                  </a:ext>
                </a:extLst>
              </a:tr>
              <a:tr h="417624">
                <a:tc gridSpan="2">
                  <a:txBody>
                    <a:bodyPr/>
                    <a:lstStyle/>
                    <a:p>
                      <a:pPr algn="ctr"/>
                      <a:r>
                        <a:rPr lang="zh-CN" altLang="en-US" sz="1600" b="0" dirty="0">
                          <a:solidFill>
                            <a:schemeClr val="tx1"/>
                          </a:solidFill>
                        </a:rPr>
                        <a:t>高压保护</a:t>
                      </a:r>
                      <a:endParaRPr sz="1600" b="0" dirty="0">
                        <a:solidFill>
                          <a:schemeClr val="tx1"/>
                        </a:solidFill>
                        <a:latin typeface="Arial" panose="020B0604020202020204" pitchFamily="34" charset="0"/>
                        <a:ea typeface="微软雅黑" panose="020B0503020204020204" pitchFamily="34" charset="-122"/>
                      </a:endParaRPr>
                    </a:p>
                  </a:txBody>
                  <a:tcPr marL="3504" marR="3504" marT="3504" marB="0" anchor="ctr"/>
                </a:tc>
                <a:tc hMerge="1">
                  <a:txBody>
                    <a:bodyPr/>
                    <a:lstStyle/>
                    <a:p>
                      <a:pPr algn="ctr" fontAlgn="ctr">
                        <a:buNone/>
                      </a:pPr>
                      <a:endParaRPr lang="zh-CN" altLang="en-US" sz="1600" dirty="0">
                        <a:latin typeface="Microsoft YaHei" panose="020B0503020204020204" pitchFamily="34" charset="-122"/>
                        <a:ea typeface="Microsoft YaHei" panose="020B0503020204020204" pitchFamily="34" charset="-122"/>
                      </a:endParaRPr>
                    </a:p>
                  </a:txBody>
                  <a:tcPr marL="3504" marR="3504" marT="3504" marB="0" anchor="ctr"/>
                </a:tc>
                <a:extLst>
                  <a:ext uri="{0D108BD9-81ED-4DB2-BD59-A6C34878D82A}">
                    <a16:rowId xmlns:a16="http://schemas.microsoft.com/office/drawing/2014/main" val="1337703689"/>
                  </a:ext>
                </a:extLst>
              </a:tr>
              <a:tr h="561381">
                <a:tc>
                  <a:txBody>
                    <a:bodyPr/>
                    <a:lstStyle/>
                    <a:p>
                      <a:pPr algn="ctr" fontAlgn="ctr">
                        <a:buNone/>
                      </a:pPr>
                      <a:r>
                        <a:rPr lang="zh-CN" altLang="en-US" sz="1600" b="0" dirty="0">
                          <a:solidFill>
                            <a:schemeClr val="tx1"/>
                          </a:solidFill>
                        </a:rPr>
                        <a:t>栅极激励</a:t>
                      </a:r>
                      <a:r>
                        <a:rPr lang="en-US" altLang="zh-CN" sz="1600" b="0" dirty="0">
                          <a:solidFill>
                            <a:schemeClr val="tx1"/>
                          </a:solidFill>
                        </a:rPr>
                        <a:t>-</a:t>
                      </a:r>
                      <a:r>
                        <a:rPr lang="zh-CN" altLang="en-US" sz="1600" b="0" dirty="0">
                          <a:solidFill>
                            <a:schemeClr val="tx1"/>
                          </a:solidFill>
                        </a:rPr>
                        <a:t>扼流圈</a:t>
                      </a:r>
                      <a:endParaRPr lang="zh-CN" altLang="en-US" sz="1600" b="0" dirty="0">
                        <a:solidFill>
                          <a:schemeClr val="tx1"/>
                        </a:solidFill>
                        <a:latin typeface="Arial" panose="020B0604020202020204" pitchFamily="34" charset="0"/>
                        <a:ea typeface="微软雅黑" panose="020B0503020204020204" pitchFamily="34" charset="-122"/>
                      </a:endParaRPr>
                    </a:p>
                  </a:txBody>
                  <a:tcPr marL="3504" marR="3504" marT="3504"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CN" altLang="en-US" sz="1600" b="0" dirty="0">
                          <a:solidFill>
                            <a:schemeClr val="tx1"/>
                          </a:solidFill>
                        </a:rPr>
                        <a:t>通直流阻高频</a:t>
                      </a:r>
                      <a:r>
                        <a:rPr lang="en-US" altLang="zh-CN" sz="1600" b="0" dirty="0">
                          <a:solidFill>
                            <a:schemeClr val="tx1"/>
                          </a:solidFill>
                        </a:rPr>
                        <a:t>RF</a:t>
                      </a:r>
                      <a:r>
                        <a:rPr lang="zh-CN" altLang="en-US" sz="1600" b="0" dirty="0">
                          <a:solidFill>
                            <a:schemeClr val="tx1"/>
                          </a:solidFill>
                        </a:rPr>
                        <a:t>，</a:t>
                      </a:r>
                      <a:r>
                        <a:rPr lang="zh-CN" altLang="en-US" sz="1600" b="0" u="none" strike="noStrike" kern="1200" dirty="0">
                          <a:solidFill>
                            <a:schemeClr val="tx1"/>
                          </a:solidFill>
                          <a:effectLst/>
                        </a:rPr>
                        <a:t>避免</a:t>
                      </a:r>
                      <a:r>
                        <a:rPr lang="en-US" altLang="zh-CN" sz="1600" b="0" u="none" strike="noStrike" kern="1200" dirty="0">
                          <a:solidFill>
                            <a:schemeClr val="tx1"/>
                          </a:solidFill>
                          <a:effectLst/>
                        </a:rPr>
                        <a:t>RF</a:t>
                      </a:r>
                      <a:r>
                        <a:rPr lang="zh-CN" altLang="en-US" sz="1600" b="0" u="none" strike="noStrike" kern="1200" dirty="0">
                          <a:solidFill>
                            <a:schemeClr val="tx1"/>
                          </a:solidFill>
                          <a:effectLst/>
                        </a:rPr>
                        <a:t>信号泄露至直流电源</a:t>
                      </a:r>
                      <a:endParaRPr lang="zh-CN" altLang="en-US" sz="1600" b="0" dirty="0">
                        <a:solidFill>
                          <a:schemeClr val="tx1"/>
                        </a:solidFill>
                        <a:latin typeface="Arial" panose="020B0604020202020204" pitchFamily="34" charset="0"/>
                        <a:ea typeface="微软雅黑" panose="020B0503020204020204" pitchFamily="34" charset="-122"/>
                      </a:endParaRPr>
                    </a:p>
                  </a:txBody>
                  <a:tcPr marL="3504" marR="3504" marT="3504" marB="0" anchor="ctr"/>
                </a:tc>
                <a:extLst>
                  <a:ext uri="{0D108BD9-81ED-4DB2-BD59-A6C34878D82A}">
                    <a16:rowId xmlns:a16="http://schemas.microsoft.com/office/drawing/2014/main" val="2437094154"/>
                  </a:ext>
                </a:extLst>
              </a:tr>
              <a:tr h="561381">
                <a:tc>
                  <a:txBody>
                    <a:bodyPr/>
                    <a:lstStyle/>
                    <a:p>
                      <a:pPr algn="ctr" fontAlgn="ctr">
                        <a:buNone/>
                      </a:pPr>
                      <a:r>
                        <a:rPr lang="en-US" altLang="zh-CN" sz="1600" b="0" u="none" strike="noStrike" dirty="0">
                          <a:solidFill>
                            <a:schemeClr val="tx1"/>
                          </a:solidFill>
                          <a:effectLst/>
                        </a:rPr>
                        <a:t>DC/RF</a:t>
                      </a:r>
                      <a:r>
                        <a:rPr lang="zh-CN" altLang="en-US" sz="1600" b="0" u="none" strike="noStrike" dirty="0">
                          <a:solidFill>
                            <a:schemeClr val="tx1"/>
                          </a:solidFill>
                          <a:effectLst/>
                        </a:rPr>
                        <a:t> </a:t>
                      </a:r>
                      <a:r>
                        <a:rPr lang="en-US" altLang="zh-CN" sz="1600" b="0" u="none" strike="noStrike" dirty="0">
                          <a:solidFill>
                            <a:schemeClr val="tx1"/>
                          </a:solidFill>
                          <a:effectLst/>
                        </a:rPr>
                        <a:t>breaker</a:t>
                      </a:r>
                      <a:endParaRPr lang="zh-CN" altLang="en-US" sz="1600" b="0" dirty="0">
                        <a:solidFill>
                          <a:schemeClr val="tx1"/>
                        </a:solidFill>
                        <a:latin typeface="Arial" panose="020B0604020202020204" pitchFamily="34" charset="0"/>
                        <a:ea typeface="微软雅黑" panose="020B0503020204020204" pitchFamily="34" charset="-122"/>
                      </a:endParaRPr>
                    </a:p>
                  </a:txBody>
                  <a:tcPr marL="3504" marR="3504" marT="3504"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CN" altLang="en-US" sz="1600" b="0" u="none" strike="noStrike" dirty="0">
                          <a:solidFill>
                            <a:schemeClr val="tx1"/>
                          </a:solidFill>
                          <a:effectLst/>
                        </a:rPr>
                        <a:t>同时断开直流和射频电流</a:t>
                      </a:r>
                      <a:endParaRPr lang="zh-CN" altLang="en-US" sz="1600" b="0" dirty="0">
                        <a:solidFill>
                          <a:schemeClr val="tx1"/>
                        </a:solidFill>
                        <a:latin typeface="Arial" panose="020B0604020202020204" pitchFamily="34" charset="0"/>
                        <a:ea typeface="微软雅黑" panose="020B0503020204020204" pitchFamily="34" charset="-122"/>
                      </a:endParaRPr>
                    </a:p>
                  </a:txBody>
                  <a:tcPr marL="3504" marR="3504" marT="3504" marB="0" anchor="ctr"/>
                </a:tc>
                <a:extLst>
                  <a:ext uri="{0D108BD9-81ED-4DB2-BD59-A6C34878D82A}">
                    <a16:rowId xmlns:a16="http://schemas.microsoft.com/office/drawing/2014/main" val="2197890540"/>
                  </a:ext>
                </a:extLst>
              </a:tr>
              <a:tr h="561381">
                <a:tc>
                  <a:txBody>
                    <a:bodyPr/>
                    <a:lstStyle/>
                    <a:p>
                      <a:pPr algn="ctr" fontAlgn="ctr">
                        <a:buNone/>
                      </a:pPr>
                      <a:r>
                        <a:rPr lang="en-US" altLang="zh-CN" sz="1600" b="0" dirty="0">
                          <a:solidFill>
                            <a:schemeClr val="tx1"/>
                          </a:solidFill>
                        </a:rPr>
                        <a:t>HV</a:t>
                      </a:r>
                      <a:r>
                        <a:rPr lang="zh-CN" altLang="en-US" sz="1600" b="0" dirty="0">
                          <a:solidFill>
                            <a:schemeClr val="tx1"/>
                          </a:solidFill>
                        </a:rPr>
                        <a:t> </a:t>
                      </a:r>
                      <a:r>
                        <a:rPr lang="en-US" altLang="zh-CN" sz="1600" b="0" dirty="0">
                          <a:solidFill>
                            <a:schemeClr val="tx1"/>
                          </a:solidFill>
                        </a:rPr>
                        <a:t>DC</a:t>
                      </a:r>
                      <a:r>
                        <a:rPr lang="zh-CN" altLang="en-US" sz="1600" b="0" dirty="0">
                          <a:solidFill>
                            <a:schemeClr val="tx1"/>
                          </a:solidFill>
                        </a:rPr>
                        <a:t> </a:t>
                      </a:r>
                      <a:r>
                        <a:rPr lang="en-US" altLang="zh-CN" sz="1600" b="0" dirty="0">
                          <a:solidFill>
                            <a:schemeClr val="tx1"/>
                          </a:solidFill>
                        </a:rPr>
                        <a:t>blocker</a:t>
                      </a:r>
                      <a:endParaRPr lang="zh-CN" altLang="en-US" sz="1600" b="0" dirty="0">
                        <a:solidFill>
                          <a:schemeClr val="tx1"/>
                        </a:solidFill>
                        <a:latin typeface="Arial" panose="020B0604020202020204" pitchFamily="34" charset="0"/>
                        <a:ea typeface="微软雅黑" panose="020B0503020204020204" pitchFamily="34" charset="-122"/>
                      </a:endParaRPr>
                    </a:p>
                  </a:txBody>
                  <a:tcPr marL="3504" marR="3504" marT="3504" marB="0" anchor="ctr"/>
                </a:tc>
                <a:tc>
                  <a:txBody>
                    <a:bodyPr/>
                    <a:lstStyle/>
                    <a:p>
                      <a:pPr algn="ctr" fontAlgn="ctr">
                        <a:buNone/>
                      </a:pPr>
                      <a:r>
                        <a:rPr lang="zh-CN" altLang="en-US" sz="1600" b="0" u="none" strike="noStrike" kern="1200" dirty="0">
                          <a:solidFill>
                            <a:schemeClr val="tx1"/>
                          </a:solidFill>
                          <a:effectLst/>
                        </a:rPr>
                        <a:t>阻止直流电通过，允许</a:t>
                      </a:r>
                      <a:r>
                        <a:rPr lang="en" altLang="zh-CN" sz="1600" b="0" u="none" strike="noStrike" kern="1200" dirty="0">
                          <a:solidFill>
                            <a:schemeClr val="tx1"/>
                          </a:solidFill>
                          <a:effectLst/>
                        </a:rPr>
                        <a:t>RF</a:t>
                      </a:r>
                      <a:r>
                        <a:rPr lang="zh-CN" altLang="en-US" sz="1600" b="0" u="none" strike="noStrike" kern="1200" dirty="0">
                          <a:solidFill>
                            <a:schemeClr val="tx1"/>
                          </a:solidFill>
                          <a:effectLst/>
                        </a:rPr>
                        <a:t>信号通过</a:t>
                      </a:r>
                      <a:endParaRPr lang="zh-CN" altLang="en-US" sz="1600" b="0" i="0" u="none" strike="noStrike" kern="1200" dirty="0">
                        <a:solidFill>
                          <a:schemeClr val="tx1"/>
                        </a:solidFill>
                        <a:effectLst/>
                        <a:latin typeface="Arial" panose="020B0604020202020204" pitchFamily="34" charset="0"/>
                        <a:ea typeface="微软雅黑" panose="020B0503020204020204" pitchFamily="34" charset="-122"/>
                        <a:cs typeface="+mn-cs"/>
                      </a:endParaRPr>
                    </a:p>
                  </a:txBody>
                  <a:tcPr marL="3504" marR="3504" marT="3504" marB="0" anchor="ctr"/>
                </a:tc>
                <a:extLst>
                  <a:ext uri="{0D108BD9-81ED-4DB2-BD59-A6C34878D82A}">
                    <a16:rowId xmlns:a16="http://schemas.microsoft.com/office/drawing/2014/main" val="3524504674"/>
                  </a:ext>
                </a:extLst>
              </a:tr>
            </a:tbl>
          </a:graphicData>
        </a:graphic>
      </p:graphicFrame>
      <p:sp>
        <p:nvSpPr>
          <p:cNvPr id="14" name="文本框 13">
            <a:extLst>
              <a:ext uri="{FF2B5EF4-FFF2-40B4-BE49-F238E27FC236}">
                <a16:creationId xmlns:a16="http://schemas.microsoft.com/office/drawing/2014/main" id="{B9BA24E6-EE89-A424-BED7-7B6F47FBF940}"/>
              </a:ext>
            </a:extLst>
          </p:cNvPr>
          <p:cNvSpPr txBox="1"/>
          <p:nvPr/>
        </p:nvSpPr>
        <p:spPr>
          <a:xfrm>
            <a:off x="6349608" y="672764"/>
            <a:ext cx="2156937" cy="276999"/>
          </a:xfrm>
          <a:prstGeom prst="rect">
            <a:avLst/>
          </a:prstGeom>
          <a:noFill/>
        </p:spPr>
        <p:txBody>
          <a:bodyPr wrap="none" rtlCol="0">
            <a:spAutoFit/>
          </a:bodyPr>
          <a:lstStyle/>
          <a:p>
            <a:r>
              <a:rPr kumimoji="1" lang="zh-CN" altLang="en-US" sz="1200" dirty="0">
                <a:latin typeface="Arial" panose="020B0604020202020204" pitchFamily="34" charset="0"/>
                <a:ea typeface="微软雅黑" panose="020B0503020204020204" pitchFamily="34" charset="-122"/>
              </a:rPr>
              <a:t>图为 </a:t>
            </a:r>
            <a:r>
              <a:rPr kumimoji="1" lang="en-US" altLang="zh-CN" sz="1200" dirty="0">
                <a:latin typeface="Arial" panose="020B0604020202020204" pitchFamily="34" charset="0"/>
                <a:ea typeface="微软雅黑" panose="020B0503020204020204" pitchFamily="34" charset="-122"/>
              </a:rPr>
              <a:t>MB</a:t>
            </a:r>
            <a:r>
              <a:rPr kumimoji="1" lang="zh-CN" altLang="en-US" sz="1200" dirty="0">
                <a:latin typeface="Arial" panose="020B0604020202020204" pitchFamily="34" charset="0"/>
                <a:ea typeface="微软雅黑" panose="020B0503020204020204" pitchFamily="34" charset="-122"/>
              </a:rPr>
              <a:t> </a:t>
            </a:r>
            <a:r>
              <a:rPr kumimoji="1" lang="en-US" altLang="zh-CN" sz="1200" dirty="0">
                <a:latin typeface="Arial" panose="020B0604020202020204" pitchFamily="34" charset="0"/>
                <a:ea typeface="微软雅黑" panose="020B0503020204020204" pitchFamily="34" charset="-122"/>
              </a:rPr>
              <a:t>IOT</a:t>
            </a:r>
            <a:r>
              <a:rPr kumimoji="1" lang="zh-CN" altLang="en-US" sz="1200" dirty="0">
                <a:latin typeface="Arial" panose="020B0604020202020204" pitchFamily="34" charset="0"/>
                <a:ea typeface="微软雅黑" panose="020B0503020204020204" pitchFamily="34" charset="-122"/>
              </a:rPr>
              <a:t>输入系统示意图</a:t>
            </a:r>
          </a:p>
        </p:txBody>
      </p:sp>
      <p:sp>
        <p:nvSpPr>
          <p:cNvPr id="16" name="Rectangle 1">
            <a:extLst>
              <a:ext uri="{FF2B5EF4-FFF2-40B4-BE49-F238E27FC236}">
                <a16:creationId xmlns:a16="http://schemas.microsoft.com/office/drawing/2014/main" id="{4EF574D4-BA35-4859-72B3-E1AF9EC1D05F}"/>
              </a:ext>
            </a:extLst>
          </p:cNvPr>
          <p:cNvSpPr>
            <a:spLocks noChangeArrowheads="1"/>
          </p:cNvSpPr>
          <p:nvPr/>
        </p:nvSpPr>
        <p:spPr bwMode="auto">
          <a:xfrm>
            <a:off x="5906498" y="3950760"/>
            <a:ext cx="6142634" cy="2541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lvl="1" eaLnBrk="0" fontAlgn="base" hangingPunct="0">
              <a:lnSpc>
                <a:spcPct val="150000"/>
              </a:lnSpc>
              <a:spcBef>
                <a:spcPct val="0"/>
              </a:spcBef>
              <a:spcAft>
                <a:spcPct val="0"/>
              </a:spcAft>
            </a:pPr>
            <a:r>
              <a:rPr lang="zh-CN" altLang="zh-CN" sz="1600" b="1" dirty="0">
                <a:solidFill>
                  <a:srgbClr val="C00000"/>
                </a:solidFill>
                <a:latin typeface="Arial" panose="020B0604020202020204" pitchFamily="34" charset="0"/>
                <a:ea typeface="微软雅黑" panose="020B0503020204020204" pitchFamily="34" charset="-122"/>
              </a:rPr>
              <a:t>隔直电容和扼流圈在 IOT 输入电路中是并联在栅极节点上的，</a:t>
            </a:r>
            <a:endParaRPr lang="en-US" altLang="zh-CN" sz="1600" b="1" dirty="0">
              <a:solidFill>
                <a:srgbClr val="C00000"/>
              </a:solidFill>
              <a:latin typeface="Arial" panose="020B0604020202020204" pitchFamily="34" charset="0"/>
              <a:ea typeface="微软雅黑" panose="020B0503020204020204" pitchFamily="34" charset="-122"/>
            </a:endParaRPr>
          </a:p>
          <a:p>
            <a:pPr lvl="1" eaLnBrk="0" fontAlgn="base" hangingPunct="0">
              <a:lnSpc>
                <a:spcPct val="150000"/>
              </a:lnSpc>
              <a:spcBef>
                <a:spcPct val="0"/>
              </a:spcBef>
              <a:spcAft>
                <a:spcPct val="0"/>
              </a:spcAft>
            </a:pPr>
            <a:r>
              <a:rPr lang="zh-CN" altLang="zh-CN" sz="1600" b="1" dirty="0">
                <a:solidFill>
                  <a:srgbClr val="C00000"/>
                </a:solidFill>
                <a:latin typeface="Arial" panose="020B0604020202020204" pitchFamily="34" charset="0"/>
                <a:ea typeface="微软雅黑" panose="020B0503020204020204" pitchFamily="34" charset="-122"/>
              </a:rPr>
              <a:t>但它们各自串联在不同的支路上</a:t>
            </a:r>
          </a:p>
          <a:p>
            <a:pPr marL="285750" marR="0" lvl="0" indent="-285750" algn="l" defTabSz="914400" rtl="0" eaLnBrk="0" fontAlgn="base" latinLnBrk="0" hangingPunct="0">
              <a:lnSpc>
                <a:spcPct val="150000"/>
              </a:lnSpc>
              <a:spcBef>
                <a:spcPct val="0"/>
              </a:spcBef>
              <a:spcAft>
                <a:spcPct val="0"/>
              </a:spcAft>
              <a:buClr>
                <a:schemeClr val="bg2">
                  <a:lumMod val="50000"/>
                </a:schemeClr>
              </a:buClr>
              <a:buSzTx/>
              <a:buFont typeface="Wingdings" pitchFamily="2" charset="2"/>
              <a:buChar char="n"/>
              <a:tabLst/>
            </a:pPr>
            <a:r>
              <a:rPr lang="zh-CN" altLang="zh-CN" sz="1600" dirty="0">
                <a:latin typeface="Arial" panose="020B0604020202020204" pitchFamily="34" charset="0"/>
                <a:ea typeface="微软雅黑" panose="020B0503020204020204" pitchFamily="34" charset="-122"/>
              </a:rPr>
              <a:t>RF 信号路径：</a:t>
            </a:r>
            <a:endParaRPr lang="en-US" altLang="zh-CN" sz="1600" dirty="0">
              <a:latin typeface="Arial" panose="020B0604020202020204" pitchFamily="34" charset="0"/>
              <a:ea typeface="微软雅黑" panose="020B0503020204020204" pitchFamily="34" charset="-122"/>
            </a:endParaRPr>
          </a:p>
          <a:p>
            <a:pPr marR="0" lvl="0" algn="l" defTabSz="914400" rtl="0" eaLnBrk="0" fontAlgn="base" latinLnBrk="0" hangingPunct="0">
              <a:lnSpc>
                <a:spcPct val="150000"/>
              </a:lnSpc>
              <a:spcBef>
                <a:spcPct val="0"/>
              </a:spcBef>
              <a:spcAft>
                <a:spcPct val="0"/>
              </a:spcAft>
              <a:buClr>
                <a:schemeClr val="bg2">
                  <a:lumMod val="50000"/>
                </a:schemeClr>
              </a:buClr>
              <a:buSzTx/>
              <a:tabLst/>
            </a:pPr>
            <a:r>
              <a:rPr lang="zh-CN" altLang="en-US" sz="1600" b="1" dirty="0">
                <a:latin typeface="Arial" panose="020B0604020202020204" pitchFamily="34" charset="0"/>
                <a:ea typeface="微软雅黑" panose="020B0503020204020204" pitchFamily="34" charset="-122"/>
              </a:rPr>
              <a:t>输入腔</a:t>
            </a:r>
            <a:r>
              <a:rPr lang="zh-CN" altLang="zh-CN" sz="1600" b="1" dirty="0">
                <a:latin typeface="Arial" panose="020B0604020202020204" pitchFamily="34" charset="0"/>
                <a:ea typeface="微软雅黑" panose="020B0503020204020204" pitchFamily="34" charset="-122"/>
              </a:rPr>
              <a:t>→ 隔直电容 → 栅极</a:t>
            </a:r>
          </a:p>
          <a:p>
            <a:pPr marL="285750" marR="0" lvl="0" indent="-285750" algn="l" defTabSz="914400" rtl="0" eaLnBrk="0" fontAlgn="base" latinLnBrk="0" hangingPunct="0">
              <a:lnSpc>
                <a:spcPct val="150000"/>
              </a:lnSpc>
              <a:spcBef>
                <a:spcPct val="0"/>
              </a:spcBef>
              <a:spcAft>
                <a:spcPct val="0"/>
              </a:spcAft>
              <a:buClr>
                <a:schemeClr val="bg2">
                  <a:lumMod val="50000"/>
                </a:schemeClr>
              </a:buClr>
              <a:buSzTx/>
              <a:buFont typeface="Wingdings" pitchFamily="2" charset="2"/>
              <a:buChar char="n"/>
              <a:tabLst/>
            </a:pPr>
            <a:r>
              <a:rPr lang="zh-CN" altLang="zh-CN" sz="1600" dirty="0">
                <a:latin typeface="Arial" panose="020B0604020202020204" pitchFamily="34" charset="0"/>
                <a:ea typeface="微软雅黑" panose="020B0503020204020204" pitchFamily="34" charset="-122"/>
              </a:rPr>
              <a:t>直流偏置路径：</a:t>
            </a:r>
            <a:endParaRPr lang="en-US" altLang="zh-CN" sz="1600" dirty="0">
              <a:latin typeface="Arial" panose="020B0604020202020204" pitchFamily="34" charset="0"/>
              <a:ea typeface="微软雅黑" panose="020B0503020204020204" pitchFamily="34" charset="-122"/>
            </a:endParaRPr>
          </a:p>
          <a:p>
            <a:pPr marR="0" lvl="0" algn="l" defTabSz="914400" rtl="0" eaLnBrk="0" fontAlgn="base" latinLnBrk="0" hangingPunct="0">
              <a:lnSpc>
                <a:spcPct val="150000"/>
              </a:lnSpc>
              <a:spcBef>
                <a:spcPct val="0"/>
              </a:spcBef>
              <a:spcAft>
                <a:spcPct val="0"/>
              </a:spcAft>
              <a:buClr>
                <a:schemeClr val="bg2">
                  <a:lumMod val="50000"/>
                </a:schemeClr>
              </a:buClr>
              <a:buSzTx/>
              <a:tabLst/>
            </a:pPr>
            <a:r>
              <a:rPr lang="zh-CN" altLang="zh-CN" sz="1600" b="1" dirty="0">
                <a:latin typeface="Arial" panose="020B0604020202020204" pitchFamily="34" charset="0"/>
                <a:ea typeface="微软雅黑" panose="020B0503020204020204" pitchFamily="34" charset="-122"/>
              </a:rPr>
              <a:t>直流偏置电源 → 扼流圈 → 栅极</a:t>
            </a:r>
          </a:p>
          <a:p>
            <a:pPr marL="0" marR="0" lvl="0" indent="0" algn="l" defTabSz="914400" rtl="0" eaLnBrk="0" fontAlgn="base" latinLnBrk="0" hangingPunct="0">
              <a:lnSpc>
                <a:spcPct val="150000"/>
              </a:lnSpc>
              <a:spcBef>
                <a:spcPct val="0"/>
              </a:spcBef>
              <a:spcAft>
                <a:spcPct val="0"/>
              </a:spcAft>
              <a:buClrTx/>
              <a:buSzTx/>
              <a:buFontTx/>
              <a:buNone/>
              <a:tabLst/>
            </a:pPr>
            <a:endParaRPr lang="zh-CN" altLang="zh-CN" sz="1600" dirty="0">
              <a:latin typeface="Arial" panose="020B0604020202020204" pitchFamily="34" charset="0"/>
              <a:ea typeface="微软雅黑" panose="020B0503020204020204" pitchFamily="34" charset="-122"/>
            </a:endParaRPr>
          </a:p>
        </p:txBody>
      </p:sp>
      <p:sp>
        <p:nvSpPr>
          <p:cNvPr id="17" name="椭圆 16">
            <a:extLst>
              <a:ext uri="{FF2B5EF4-FFF2-40B4-BE49-F238E27FC236}">
                <a16:creationId xmlns:a16="http://schemas.microsoft.com/office/drawing/2014/main" id="{67104A93-4805-DDC3-FB8F-C77028062F95}"/>
              </a:ext>
            </a:extLst>
          </p:cNvPr>
          <p:cNvSpPr/>
          <p:nvPr/>
        </p:nvSpPr>
        <p:spPr>
          <a:xfrm>
            <a:off x="8943821" y="5338783"/>
            <a:ext cx="1465429" cy="107316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19" name="直线连接符 18">
            <a:extLst>
              <a:ext uri="{FF2B5EF4-FFF2-40B4-BE49-F238E27FC236}">
                <a16:creationId xmlns:a16="http://schemas.microsoft.com/office/drawing/2014/main" id="{A53EBF64-50BE-4923-43F7-BEB37DAB9CD2}"/>
              </a:ext>
            </a:extLst>
          </p:cNvPr>
          <p:cNvCxnSpPr/>
          <p:nvPr/>
        </p:nvCxnSpPr>
        <p:spPr>
          <a:xfrm>
            <a:off x="6779457" y="5425020"/>
            <a:ext cx="84902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直线连接符 19">
            <a:extLst>
              <a:ext uri="{FF2B5EF4-FFF2-40B4-BE49-F238E27FC236}">
                <a16:creationId xmlns:a16="http://schemas.microsoft.com/office/drawing/2014/main" id="{97099C9E-F32F-0653-C569-E0A847088E6A}"/>
              </a:ext>
            </a:extLst>
          </p:cNvPr>
          <p:cNvCxnSpPr>
            <a:cxnSpLocks/>
          </p:cNvCxnSpPr>
          <p:nvPr/>
        </p:nvCxnSpPr>
        <p:spPr>
          <a:xfrm>
            <a:off x="7430461" y="5425020"/>
            <a:ext cx="1634421" cy="397021"/>
          </a:xfrm>
          <a:prstGeom prst="line">
            <a:avLst/>
          </a:prstGeom>
          <a:ln>
            <a:solidFill>
              <a:srgbClr val="FF0000"/>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pic>
        <p:nvPicPr>
          <p:cNvPr id="24" name="图片 23">
            <a:extLst>
              <a:ext uri="{FF2B5EF4-FFF2-40B4-BE49-F238E27FC236}">
                <a16:creationId xmlns:a16="http://schemas.microsoft.com/office/drawing/2014/main" id="{8313023B-2FEE-9BD0-1C45-F2734E1D9C10}"/>
              </a:ext>
            </a:extLst>
          </p:cNvPr>
          <p:cNvPicPr>
            <a:picLocks noChangeAspect="1"/>
          </p:cNvPicPr>
          <p:nvPr/>
        </p:nvPicPr>
        <p:blipFill>
          <a:blip r:embed="rId5"/>
          <a:srcRect l="18936" t="13425" r="68923" b="46895"/>
          <a:stretch>
            <a:fillRect/>
          </a:stretch>
        </p:blipFill>
        <p:spPr>
          <a:xfrm>
            <a:off x="10910602" y="4447670"/>
            <a:ext cx="956630" cy="1547966"/>
          </a:xfrm>
          <a:prstGeom prst="rect">
            <a:avLst/>
          </a:prstGeom>
        </p:spPr>
      </p:pic>
      <p:sp>
        <p:nvSpPr>
          <p:cNvPr id="25" name="文本框 24">
            <a:extLst>
              <a:ext uri="{FF2B5EF4-FFF2-40B4-BE49-F238E27FC236}">
                <a16:creationId xmlns:a16="http://schemas.microsoft.com/office/drawing/2014/main" id="{2F74A2C2-3F35-C832-0935-89ABF74D8175}"/>
              </a:ext>
            </a:extLst>
          </p:cNvPr>
          <p:cNvSpPr txBox="1"/>
          <p:nvPr/>
        </p:nvSpPr>
        <p:spPr>
          <a:xfrm>
            <a:off x="10107325" y="6216668"/>
            <a:ext cx="1877437" cy="276999"/>
          </a:xfrm>
          <a:prstGeom prst="rect">
            <a:avLst/>
          </a:prstGeom>
          <a:noFill/>
        </p:spPr>
        <p:txBody>
          <a:bodyPr wrap="none" rtlCol="0">
            <a:spAutoFit/>
          </a:bodyPr>
          <a:lstStyle/>
          <a:p>
            <a:r>
              <a:rPr kumimoji="1" lang="zh-CN" altLang="en-US" sz="1200" dirty="0">
                <a:latin typeface="Arial" panose="020B0604020202020204" pitchFamily="34" charset="0"/>
                <a:ea typeface="微软雅黑" panose="020B0503020204020204" pitchFamily="34" charset="-122"/>
              </a:rPr>
              <a:t>图为枪接头示意和实物图</a:t>
            </a:r>
          </a:p>
        </p:txBody>
      </p:sp>
      <p:pic>
        <p:nvPicPr>
          <p:cNvPr id="2" name="图片 1">
            <a:extLst>
              <a:ext uri="{FF2B5EF4-FFF2-40B4-BE49-F238E27FC236}">
                <a16:creationId xmlns:a16="http://schemas.microsoft.com/office/drawing/2014/main" id="{027393EA-8148-431D-A5A4-AD199FE9EB1F}"/>
              </a:ext>
            </a:extLst>
          </p:cNvPr>
          <p:cNvPicPr>
            <a:picLocks noChangeAspect="1"/>
          </p:cNvPicPr>
          <p:nvPr/>
        </p:nvPicPr>
        <p:blipFill>
          <a:blip r:embed="rId6"/>
          <a:stretch>
            <a:fillRect/>
          </a:stretch>
        </p:blipFill>
        <p:spPr>
          <a:xfrm>
            <a:off x="9374548" y="994899"/>
            <a:ext cx="2791256" cy="2730134"/>
          </a:xfrm>
          <a:prstGeom prst="rect">
            <a:avLst/>
          </a:prstGeom>
        </p:spPr>
      </p:pic>
      <p:sp>
        <p:nvSpPr>
          <p:cNvPr id="18" name="标题 1">
            <a:extLst>
              <a:ext uri="{FF2B5EF4-FFF2-40B4-BE49-F238E27FC236}">
                <a16:creationId xmlns:a16="http://schemas.microsoft.com/office/drawing/2014/main" id="{4557E4AD-7E48-4BDB-92BD-5C91FE5C7638}"/>
              </a:ext>
            </a:extLst>
          </p:cNvPr>
          <p:cNvSpPr txBox="1">
            <a:spLocks/>
          </p:cNvSpPr>
          <p:nvPr/>
        </p:nvSpPr>
        <p:spPr>
          <a:xfrm>
            <a:off x="201660" y="253610"/>
            <a:ext cx="6358165" cy="63614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zh-CN" sz="2400" b="1" dirty="0">
                <a:latin typeface="Arial" panose="020B0604020202020204" pitchFamily="34" charset="0"/>
                <a:ea typeface="微软雅黑" panose="020B0503020204020204" pitchFamily="34" charset="-122"/>
              </a:rPr>
              <a:t>5.P</a:t>
            </a:r>
            <a:r>
              <a:rPr kumimoji="1" lang="zh-CN" altLang="en-US" sz="2400" b="1" dirty="0">
                <a:latin typeface="Arial" panose="020B0604020202020204" pitchFamily="34" charset="0"/>
                <a:ea typeface="微软雅黑" panose="020B0503020204020204" pitchFamily="34" charset="-122"/>
              </a:rPr>
              <a:t>波段</a:t>
            </a:r>
            <a:r>
              <a:rPr kumimoji="1" lang="en-US" altLang="zh-CN" sz="2400" b="1" dirty="0">
                <a:latin typeface="Arial" panose="020B0604020202020204" pitchFamily="34" charset="0"/>
                <a:ea typeface="微软雅黑" panose="020B0503020204020204" pitchFamily="34" charset="-122"/>
              </a:rPr>
              <a:t>MB </a:t>
            </a:r>
            <a:r>
              <a:rPr kumimoji="1" lang="en-US" altLang="zh-CN" sz="2400" b="1" dirty="0" err="1">
                <a:latin typeface="Arial" panose="020B0604020202020204" pitchFamily="34" charset="0"/>
                <a:ea typeface="微软雅黑" panose="020B0503020204020204" pitchFamily="34" charset="-122"/>
              </a:rPr>
              <a:t>Tristron</a:t>
            </a:r>
            <a:r>
              <a:rPr kumimoji="1" lang="en-US" altLang="zh-CN" sz="2400" b="1" dirty="0">
                <a:latin typeface="Arial" panose="020B0604020202020204" pitchFamily="34" charset="0"/>
                <a:ea typeface="微软雅黑" panose="020B0503020204020204" pitchFamily="34" charset="-122"/>
              </a:rPr>
              <a:t> R&amp;D</a:t>
            </a:r>
            <a:endParaRPr kumimoji="1" lang="zh-CN" altLang="en-US" sz="2400" b="1" dirty="0">
              <a:latin typeface="Arial" panose="020B0604020202020204" pitchFamily="34" charset="0"/>
              <a:ea typeface="微软雅黑" panose="020B0503020204020204" pitchFamily="34" charset="-122"/>
            </a:endParaRPr>
          </a:p>
        </p:txBody>
      </p:sp>
      <p:sp>
        <p:nvSpPr>
          <p:cNvPr id="4" name="灯片编号占位符 3">
            <a:extLst>
              <a:ext uri="{FF2B5EF4-FFF2-40B4-BE49-F238E27FC236}">
                <a16:creationId xmlns:a16="http://schemas.microsoft.com/office/drawing/2014/main" id="{5B188105-5640-44D2-B986-674D428F637B}"/>
              </a:ext>
            </a:extLst>
          </p:cNvPr>
          <p:cNvSpPr>
            <a:spLocks noGrp="1"/>
          </p:cNvSpPr>
          <p:nvPr>
            <p:ph type="sldNum" sz="quarter" idx="12"/>
          </p:nvPr>
        </p:nvSpPr>
        <p:spPr/>
        <p:txBody>
          <a:bodyPr/>
          <a:lstStyle/>
          <a:p>
            <a:fld id="{91352FDD-F54A-104E-89EA-FFAF39478DA7}" type="slidenum">
              <a:rPr kumimoji="1" lang="zh-CN" altLang="en-US" smtClean="0"/>
              <a:t>14</a:t>
            </a:fld>
            <a:endParaRPr kumimoji="1" lang="zh-CN" altLang="en-US"/>
          </a:p>
        </p:txBody>
      </p:sp>
    </p:spTree>
    <p:extLst>
      <p:ext uri="{BB962C8B-B14F-4D97-AF65-F5344CB8AC3E}">
        <p14:creationId xmlns:p14="http://schemas.microsoft.com/office/powerpoint/2010/main" val="13234883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6A73D22-DE0D-6CC6-B95A-4C893F7DB568}"/>
              </a:ext>
            </a:extLst>
          </p:cNvPr>
          <p:cNvPicPr>
            <a:picLocks noChangeAspect="1"/>
          </p:cNvPicPr>
          <p:nvPr/>
        </p:nvPicPr>
        <p:blipFill>
          <a:blip r:embed="rId2"/>
          <a:stretch>
            <a:fillRect/>
          </a:stretch>
        </p:blipFill>
        <p:spPr>
          <a:xfrm>
            <a:off x="5809611" y="1649905"/>
            <a:ext cx="5309821" cy="3798616"/>
          </a:xfrm>
          <a:prstGeom prst="rect">
            <a:avLst/>
          </a:prstGeom>
        </p:spPr>
      </p:pic>
      <mc:AlternateContent xmlns:mc="http://schemas.openxmlformats.org/markup-compatibility/2006" xmlns:a14="http://schemas.microsoft.com/office/drawing/2010/main">
        <mc:Choice Requires="a14">
          <p:graphicFrame>
            <p:nvGraphicFramePr>
              <p:cNvPr id="9" name="表格 8">
                <a:extLst>
                  <a:ext uri="{FF2B5EF4-FFF2-40B4-BE49-F238E27FC236}">
                    <a16:creationId xmlns:a16="http://schemas.microsoft.com/office/drawing/2014/main" id="{58C90E67-C2D7-140A-169E-A7C4E920E642}"/>
                  </a:ext>
                </a:extLst>
              </p:cNvPr>
              <p:cNvGraphicFramePr>
                <a:graphicFrameLocks noGrp="1"/>
              </p:cNvGraphicFramePr>
              <p:nvPr>
                <p:extLst>
                  <p:ext uri="{D42A27DB-BD31-4B8C-83A1-F6EECF244321}">
                    <p14:modId xmlns:p14="http://schemas.microsoft.com/office/powerpoint/2010/main" val="2236593924"/>
                  </p:ext>
                </p:extLst>
              </p:nvPr>
            </p:nvGraphicFramePr>
            <p:xfrm>
              <a:off x="774457" y="1929696"/>
              <a:ext cx="4702628" cy="1698172"/>
            </p:xfrm>
            <a:graphic>
              <a:graphicData uri="http://schemas.openxmlformats.org/drawingml/2006/table">
                <a:tbl>
                  <a:tblPr>
                    <a:tableStyleId>{ED083AE6-46FA-4A59-8FB0-9F97EB10719F}</a:tableStyleId>
                  </a:tblPr>
                  <a:tblGrid>
                    <a:gridCol w="3464076">
                      <a:extLst>
                        <a:ext uri="{9D8B030D-6E8A-4147-A177-3AD203B41FA5}">
                          <a16:colId xmlns:a16="http://schemas.microsoft.com/office/drawing/2014/main" val="3667929313"/>
                        </a:ext>
                      </a:extLst>
                    </a:gridCol>
                    <a:gridCol w="1238552">
                      <a:extLst>
                        <a:ext uri="{9D8B030D-6E8A-4147-A177-3AD203B41FA5}">
                          <a16:colId xmlns:a16="http://schemas.microsoft.com/office/drawing/2014/main" val="2945732901"/>
                        </a:ext>
                      </a:extLst>
                    </a:gridCol>
                  </a:tblGrid>
                  <a:tr h="424543">
                    <a:tc>
                      <a:txBody>
                        <a:bodyPr/>
                        <a:lstStyle/>
                        <a:p>
                          <a:pPr algn="ctr" fontAlgn="ctr">
                            <a:buNone/>
                          </a:pPr>
                          <a:r>
                            <a:rPr lang="zh-CN" altLang="en-US" sz="1600" b="0" u="none" strike="noStrike" dirty="0">
                              <a:solidFill>
                                <a:srgbClr val="000000"/>
                              </a:solidFill>
                              <a:effectLst/>
                              <a:latin typeface="Arial" panose="020B0604020202020204" pitchFamily="34" charset="0"/>
                              <a:ea typeface="微软雅黑" panose="020B0503020204020204" pitchFamily="34" charset="-122"/>
                            </a:rPr>
                            <a:t>导流系数</a:t>
                          </a:r>
                          <a14:m>
                            <m:oMath xmlns:m="http://schemas.openxmlformats.org/officeDocument/2006/math">
                              <m:r>
                                <a:rPr lang="en-US" sz="1600" b="0" i="1" u="none" strike="noStrike" dirty="0" smtClean="0">
                                  <a:solidFill>
                                    <a:srgbClr val="000000"/>
                                  </a:solidFill>
                                  <a:effectLst/>
                                  <a:latin typeface="Cambria Math" panose="02040503050406030204" pitchFamily="18" charset="0"/>
                                  <a:ea typeface="Microsoft YaHei" panose="020B0503020204020204" pitchFamily="34" charset="-122"/>
                                </a:rPr>
                                <m:t>𝑃</m:t>
                              </m:r>
                              <m:r>
                                <m:rPr>
                                  <m:nor/>
                                </m:rPr>
                                <a:rPr lang="en-US" sz="1050" b="0" i="0" u="none" strike="noStrike" dirty="0">
                                  <a:solidFill>
                                    <a:srgbClr val="000000"/>
                                  </a:solidFill>
                                  <a:effectLst/>
                                  <a:latin typeface="Arial" panose="020B0604020202020204" pitchFamily="34" charset="0"/>
                                  <a:ea typeface="微软雅黑" panose="020B0503020204020204" pitchFamily="34" charset="-122"/>
                                </a:rPr>
                                <m:t>er</m:t>
                              </m:r>
                            </m:oMath>
                          </a14:m>
                          <a:r>
                            <a:rPr lang="en-US" sz="1600" b="0" u="none" strike="noStrike" dirty="0">
                              <a:solidFill>
                                <a:srgbClr val="000000"/>
                              </a:solidFill>
                              <a:effectLst/>
                              <a:latin typeface="Arial" panose="020B0604020202020204" pitchFamily="34" charset="0"/>
                              <a:ea typeface="微软雅黑" panose="020B0503020204020204" pitchFamily="34" charset="-122"/>
                            </a:rPr>
                            <a:t>(</a:t>
                          </a:r>
                          <a:r>
                            <a:rPr lang="el-GR" sz="1600" b="0" u="none" strike="noStrike" dirty="0">
                              <a:solidFill>
                                <a:srgbClr val="000000"/>
                              </a:solidFill>
                              <a:effectLst/>
                              <a:latin typeface="Arial" panose="020B0604020202020204" pitchFamily="34" charset="0"/>
                              <a:ea typeface="微软雅黑" panose="020B0503020204020204" pitchFamily="34" charset="-122"/>
                            </a:rPr>
                            <a:t>μ</a:t>
                          </a:r>
                          <a:r>
                            <a:rPr lang="en-US" sz="1600" b="0" u="none" strike="noStrike" dirty="0">
                              <a:solidFill>
                                <a:srgbClr val="000000"/>
                              </a:solidFill>
                              <a:effectLst/>
                              <a:latin typeface="Arial" panose="020B0604020202020204" pitchFamily="34" charset="0"/>
                              <a:ea typeface="微软雅黑" panose="020B0503020204020204" pitchFamily="34" charset="-122"/>
                            </a:rPr>
                            <a:t>P)</a:t>
                          </a:r>
                          <a:endParaRPr lang="en-US" sz="1600" b="0" i="0" u="none" strike="noStrike" dirty="0">
                            <a:solidFill>
                              <a:srgbClr val="000000"/>
                            </a:solidFill>
                            <a:effectLst/>
                            <a:latin typeface="Arial" panose="020B0604020202020204" pitchFamily="34" charset="0"/>
                            <a:ea typeface="微软雅黑" panose="020B0503020204020204" pitchFamily="34" charset="-122"/>
                          </a:endParaRPr>
                        </a:p>
                      </a:txBody>
                      <a:tcPr marL="7951" marR="7951" marT="7951" marB="0" anchor="ctr"/>
                    </a:tc>
                    <a:tc>
                      <a:txBody>
                        <a:bodyPr/>
                        <a:lstStyle/>
                        <a:p>
                          <a:pPr algn="ctr" fontAlgn="ctr">
                            <a:buNone/>
                          </a:pPr>
                          <a:r>
                            <a:rPr lang="en-US" altLang="zh-CN" sz="1600" b="0" u="none" strike="noStrike" dirty="0">
                              <a:solidFill>
                                <a:srgbClr val="000000"/>
                              </a:solidFill>
                              <a:effectLst/>
                              <a:latin typeface="Arial" panose="020B0604020202020204" pitchFamily="34" charset="0"/>
                              <a:ea typeface="微软雅黑" panose="020B0503020204020204" pitchFamily="34" charset="-122"/>
                            </a:rPr>
                            <a:t>0.2 </a:t>
                          </a:r>
                          <a:endParaRPr lang="en-US" altLang="zh-CN" sz="1600" b="0" i="0" u="none" strike="noStrike" dirty="0">
                            <a:solidFill>
                              <a:srgbClr val="000000"/>
                            </a:solidFill>
                            <a:effectLst/>
                            <a:latin typeface="Arial" panose="020B0604020202020204" pitchFamily="34" charset="0"/>
                            <a:ea typeface="微软雅黑" panose="020B0503020204020204" pitchFamily="34" charset="-122"/>
                          </a:endParaRPr>
                        </a:p>
                      </a:txBody>
                      <a:tcPr marL="7951" marR="7951" marT="7951" marB="0" anchor="ctr"/>
                    </a:tc>
                    <a:extLst>
                      <a:ext uri="{0D108BD9-81ED-4DB2-BD59-A6C34878D82A}">
                        <a16:rowId xmlns:a16="http://schemas.microsoft.com/office/drawing/2014/main" val="120198830"/>
                      </a:ext>
                    </a:extLst>
                  </a:tr>
                  <a:tr h="424543">
                    <a:tc>
                      <a:txBody>
                        <a:bodyPr/>
                        <a:lstStyle/>
                        <a:p>
                          <a:pPr algn="ctr" fontAlgn="ctr">
                            <a:buNone/>
                          </a:pPr>
                          <a:r>
                            <a:rPr lang="zh-CN" altLang="en-US" sz="1600" b="0" u="none" strike="noStrike" dirty="0">
                              <a:solidFill>
                                <a:srgbClr val="000000"/>
                              </a:solidFill>
                              <a:effectLst/>
                              <a:latin typeface="Arial" panose="020B0604020202020204" pitchFamily="34" charset="0"/>
                              <a:ea typeface="微软雅黑" panose="020B0503020204020204" pitchFamily="34" charset="-122"/>
                            </a:rPr>
                            <a:t>电子注电压</a:t>
                          </a:r>
                          <a14:m>
                            <m:oMath xmlns:m="http://schemas.openxmlformats.org/officeDocument/2006/math">
                              <m:r>
                                <a:rPr lang="en-US" sz="1600" b="0" i="1" u="none" strike="noStrike" dirty="0" smtClean="0">
                                  <a:solidFill>
                                    <a:srgbClr val="000000"/>
                                  </a:solidFill>
                                  <a:effectLst/>
                                  <a:latin typeface="Cambria Math" panose="02040503050406030204" pitchFamily="18" charset="0"/>
                                  <a:ea typeface="Microsoft YaHei" panose="020B0503020204020204" pitchFamily="34" charset="-122"/>
                                </a:rPr>
                                <m:t>𝑉</m:t>
                              </m:r>
                              <m:r>
                                <a:rPr lang="en-US" sz="900" b="0" i="1" u="none" strike="noStrike" dirty="0">
                                  <a:solidFill>
                                    <a:srgbClr val="000000"/>
                                  </a:solidFill>
                                  <a:effectLst/>
                                  <a:latin typeface="Cambria Math" panose="02040503050406030204" pitchFamily="18" charset="0"/>
                                  <a:ea typeface="Microsoft YaHei" panose="020B0503020204020204" pitchFamily="34" charset="-122"/>
                                </a:rPr>
                                <m:t>0</m:t>
                              </m:r>
                            </m:oMath>
                          </a14:m>
                          <a:r>
                            <a:rPr lang="en-US" sz="1600" b="0" u="none" strike="noStrike" dirty="0">
                              <a:solidFill>
                                <a:srgbClr val="000000"/>
                              </a:solidFill>
                              <a:effectLst/>
                              <a:latin typeface="Arial" panose="020B0604020202020204" pitchFamily="34" charset="0"/>
                              <a:ea typeface="微软雅黑" panose="020B0503020204020204" pitchFamily="34" charset="-122"/>
                            </a:rPr>
                            <a:t>(kV)</a:t>
                          </a:r>
                          <a:endParaRPr lang="en-US" sz="1600" b="0" i="0" u="none" strike="noStrike" dirty="0">
                            <a:solidFill>
                              <a:srgbClr val="000000"/>
                            </a:solidFill>
                            <a:effectLst/>
                            <a:latin typeface="Arial" panose="020B0604020202020204" pitchFamily="34" charset="0"/>
                            <a:ea typeface="微软雅黑" panose="020B0503020204020204" pitchFamily="34" charset="-122"/>
                          </a:endParaRPr>
                        </a:p>
                      </a:txBody>
                      <a:tcPr marL="7951" marR="7951" marT="7951" marB="0" anchor="ctr"/>
                    </a:tc>
                    <a:tc>
                      <a:txBody>
                        <a:bodyPr/>
                        <a:lstStyle/>
                        <a:p>
                          <a:pPr algn="ctr" fontAlgn="ctr">
                            <a:buNone/>
                          </a:pPr>
                          <a:r>
                            <a:rPr lang="en-US" altLang="zh-CN" sz="1600" b="0" u="none" strike="noStrike" dirty="0">
                              <a:solidFill>
                                <a:srgbClr val="000000"/>
                              </a:solidFill>
                              <a:effectLst/>
                              <a:latin typeface="Arial" panose="020B0604020202020204" pitchFamily="34" charset="0"/>
                              <a:ea typeface="微软雅黑" panose="020B0503020204020204" pitchFamily="34" charset="-122"/>
                            </a:rPr>
                            <a:t>54 </a:t>
                          </a:r>
                          <a:endParaRPr lang="en-US" altLang="zh-CN" sz="1600" b="0" i="0" u="none" strike="noStrike" dirty="0">
                            <a:solidFill>
                              <a:srgbClr val="000000"/>
                            </a:solidFill>
                            <a:effectLst/>
                            <a:latin typeface="Arial" panose="020B0604020202020204" pitchFamily="34" charset="0"/>
                            <a:ea typeface="微软雅黑" panose="020B0503020204020204" pitchFamily="34" charset="-122"/>
                          </a:endParaRPr>
                        </a:p>
                      </a:txBody>
                      <a:tcPr marL="7951" marR="7951" marT="7951" marB="0" anchor="ctr"/>
                    </a:tc>
                    <a:extLst>
                      <a:ext uri="{0D108BD9-81ED-4DB2-BD59-A6C34878D82A}">
                        <a16:rowId xmlns:a16="http://schemas.microsoft.com/office/drawing/2014/main" val="3129974893"/>
                      </a:ext>
                    </a:extLst>
                  </a:tr>
                  <a:tr h="424543">
                    <a:tc>
                      <a:txBody>
                        <a:bodyPr/>
                        <a:lstStyle/>
                        <a:p>
                          <a:pPr algn="ctr" fontAlgn="ctr">
                            <a:buNone/>
                          </a:pPr>
                          <a:r>
                            <a:rPr lang="zh-CN" altLang="en-US" sz="1600" b="0" u="none" strike="noStrike" dirty="0">
                              <a:solidFill>
                                <a:srgbClr val="000000"/>
                              </a:solidFill>
                              <a:effectLst/>
                              <a:latin typeface="Arial" panose="020B0604020202020204" pitchFamily="34" charset="0"/>
                              <a:ea typeface="微软雅黑" panose="020B0503020204020204" pitchFamily="34" charset="-122"/>
                            </a:rPr>
                            <a:t>电子注电流</a:t>
                          </a:r>
                          <a14:m>
                            <m:oMath xmlns:m="http://schemas.openxmlformats.org/officeDocument/2006/math">
                              <m:r>
                                <a:rPr lang="en-US" sz="1600" b="0" i="1" u="none" strike="noStrike" dirty="0" smtClean="0">
                                  <a:solidFill>
                                    <a:srgbClr val="000000"/>
                                  </a:solidFill>
                                  <a:effectLst/>
                                  <a:latin typeface="Cambria Math" panose="02040503050406030204" pitchFamily="18" charset="0"/>
                                  <a:ea typeface="Microsoft YaHei" panose="020B0503020204020204" pitchFamily="34" charset="-122"/>
                                </a:rPr>
                                <m:t>𝐼</m:t>
                              </m:r>
                              <m:r>
                                <a:rPr lang="en-US" sz="900" b="0" i="1" u="none" strike="noStrike" dirty="0">
                                  <a:solidFill>
                                    <a:srgbClr val="000000"/>
                                  </a:solidFill>
                                  <a:effectLst/>
                                  <a:latin typeface="Cambria Math" panose="02040503050406030204" pitchFamily="18" charset="0"/>
                                  <a:ea typeface="Microsoft YaHei" panose="020B0503020204020204" pitchFamily="34" charset="-122"/>
                                </a:rPr>
                                <m:t>0</m:t>
                              </m:r>
                            </m:oMath>
                          </a14:m>
                          <a:r>
                            <a:rPr lang="en-US" sz="1600" b="0" u="none" strike="noStrike" dirty="0">
                              <a:solidFill>
                                <a:srgbClr val="000000"/>
                              </a:solidFill>
                              <a:effectLst/>
                              <a:latin typeface="Arial" panose="020B0604020202020204" pitchFamily="34" charset="0"/>
                              <a:ea typeface="微软雅黑" panose="020B0503020204020204" pitchFamily="34" charset="-122"/>
                            </a:rPr>
                            <a:t>(A)</a:t>
                          </a:r>
                          <a:endParaRPr lang="en-US" sz="1600" b="0" i="0" u="none" strike="noStrike" dirty="0">
                            <a:solidFill>
                              <a:srgbClr val="000000"/>
                            </a:solidFill>
                            <a:effectLst/>
                            <a:latin typeface="Arial" panose="020B0604020202020204" pitchFamily="34" charset="0"/>
                            <a:ea typeface="微软雅黑" panose="020B0503020204020204" pitchFamily="34" charset="-122"/>
                          </a:endParaRPr>
                        </a:p>
                      </a:txBody>
                      <a:tcPr marL="7951" marR="7951" marT="7951" marB="0" anchor="ctr"/>
                    </a:tc>
                    <a:tc>
                      <a:txBody>
                        <a:bodyPr/>
                        <a:lstStyle/>
                        <a:p>
                          <a:pPr algn="ctr" fontAlgn="ctr">
                            <a:buNone/>
                          </a:pPr>
                          <a:r>
                            <a:rPr lang="en-US" altLang="zh-CN" sz="1600" b="0" u="none" strike="noStrike" dirty="0">
                              <a:solidFill>
                                <a:srgbClr val="000000"/>
                              </a:solidFill>
                              <a:effectLst/>
                              <a:latin typeface="Arial" panose="020B0604020202020204" pitchFamily="34" charset="0"/>
                              <a:ea typeface="微软雅黑" panose="020B0503020204020204" pitchFamily="34" charset="-122"/>
                            </a:rPr>
                            <a:t>2.5 </a:t>
                          </a:r>
                          <a:endParaRPr lang="en-US" altLang="zh-CN" sz="1600" b="0" i="0" u="none" strike="noStrike" dirty="0">
                            <a:solidFill>
                              <a:srgbClr val="000000"/>
                            </a:solidFill>
                            <a:effectLst/>
                            <a:latin typeface="Arial" panose="020B0604020202020204" pitchFamily="34" charset="0"/>
                            <a:ea typeface="微软雅黑" panose="020B0503020204020204" pitchFamily="34" charset="-122"/>
                          </a:endParaRPr>
                        </a:p>
                      </a:txBody>
                      <a:tcPr marL="7951" marR="7951" marT="7951" marB="0" anchor="ctr"/>
                    </a:tc>
                    <a:extLst>
                      <a:ext uri="{0D108BD9-81ED-4DB2-BD59-A6C34878D82A}">
                        <a16:rowId xmlns:a16="http://schemas.microsoft.com/office/drawing/2014/main" val="291168224"/>
                      </a:ext>
                    </a:extLst>
                  </a:tr>
                  <a:tr h="424543">
                    <a:tc>
                      <a:txBody>
                        <a:bodyPr/>
                        <a:lstStyle/>
                        <a:p>
                          <a:pPr algn="ctr" fontAlgn="ctr">
                            <a:buNone/>
                          </a:pPr>
                          <a:r>
                            <a:rPr lang="zh-CN" altLang="en-US" sz="1600" b="0" u="none" strike="noStrike" dirty="0">
                              <a:solidFill>
                                <a:srgbClr val="000000"/>
                              </a:solidFill>
                              <a:effectLst/>
                              <a:latin typeface="Arial" panose="020B0604020202020204" pitchFamily="34" charset="0"/>
                              <a:ea typeface="微软雅黑" panose="020B0503020204020204" pitchFamily="34" charset="-122"/>
                            </a:rPr>
                            <a:t>阴极电流密度</a:t>
                          </a:r>
                          <a14:m>
                            <m:oMath xmlns:m="http://schemas.openxmlformats.org/officeDocument/2006/math">
                              <m:r>
                                <a:rPr lang="en-US" altLang="zh-CN" sz="1600" b="0" i="1" u="none" strike="noStrike" dirty="0" smtClean="0">
                                  <a:solidFill>
                                    <a:srgbClr val="000000"/>
                                  </a:solidFill>
                                  <a:effectLst/>
                                  <a:latin typeface="Cambria Math" panose="02040503050406030204" pitchFamily="18" charset="0"/>
                                  <a:ea typeface="Microsoft YaHei" panose="020B0503020204020204" pitchFamily="34" charset="-122"/>
                                </a:rPr>
                                <m:t>𝐽</m:t>
                              </m:r>
                              <m:r>
                                <m:rPr>
                                  <m:nor/>
                                </m:rPr>
                                <a:rPr lang="en-US" altLang="zh-CN" sz="1600" b="0" i="0" u="none" strike="noStrike" dirty="0" smtClean="0">
                                  <a:solidFill>
                                    <a:srgbClr val="000000"/>
                                  </a:solidFill>
                                  <a:effectLst/>
                                  <a:latin typeface="Arial" panose="020B0604020202020204" pitchFamily="34" charset="0"/>
                                  <a:ea typeface="微软雅黑" panose="020B0503020204020204" pitchFamily="34" charset="-122"/>
                                </a:rPr>
                                <m:t>c</m:t>
                              </m:r>
                            </m:oMath>
                          </a14:m>
                          <a:r>
                            <a:rPr lang="en-US" altLang="zh-CN" sz="1600" b="0" u="none" strike="noStrike" dirty="0">
                              <a:solidFill>
                                <a:srgbClr val="000000"/>
                              </a:solidFill>
                              <a:effectLst/>
                              <a:latin typeface="Arial" panose="020B0604020202020204" pitchFamily="34" charset="0"/>
                              <a:ea typeface="微软雅黑" panose="020B0503020204020204" pitchFamily="34" charset="-122"/>
                            </a:rPr>
                            <a:t>(A/cm^2)</a:t>
                          </a:r>
                          <a:endParaRPr lang="en-US" sz="1600" b="0" i="0" u="none" strike="noStrike" dirty="0">
                            <a:solidFill>
                              <a:srgbClr val="000000"/>
                            </a:solidFill>
                            <a:effectLst/>
                            <a:latin typeface="Arial" panose="020B0604020202020204" pitchFamily="34" charset="0"/>
                            <a:ea typeface="微软雅黑" panose="020B0503020204020204" pitchFamily="34" charset="-122"/>
                          </a:endParaRPr>
                        </a:p>
                      </a:txBody>
                      <a:tcPr marL="7951" marR="7951" marT="7951" marB="0" anchor="ctr"/>
                    </a:tc>
                    <a:tc>
                      <a:txBody>
                        <a:bodyPr/>
                        <a:lstStyle/>
                        <a:p>
                          <a:pPr algn="ctr" fontAlgn="ctr">
                            <a:buNone/>
                          </a:pPr>
                          <a:r>
                            <a:rPr lang="en-US" altLang="zh-CN" sz="1600" b="0" u="none" strike="noStrike" dirty="0">
                              <a:solidFill>
                                <a:srgbClr val="000000"/>
                              </a:solidFill>
                              <a:effectLst/>
                              <a:latin typeface="Arial" panose="020B0604020202020204" pitchFamily="34" charset="0"/>
                              <a:ea typeface="微软雅黑" panose="020B0503020204020204" pitchFamily="34" charset="-122"/>
                            </a:rPr>
                            <a:t>0.8</a:t>
                          </a:r>
                          <a:endParaRPr lang="en-US" altLang="zh-CN" sz="1600" b="0" i="0" u="none" strike="noStrike" dirty="0">
                            <a:solidFill>
                              <a:srgbClr val="000000"/>
                            </a:solidFill>
                            <a:effectLst/>
                            <a:latin typeface="Arial" panose="020B0604020202020204" pitchFamily="34" charset="0"/>
                            <a:ea typeface="微软雅黑" panose="020B0503020204020204" pitchFamily="34" charset="-122"/>
                          </a:endParaRPr>
                        </a:p>
                      </a:txBody>
                      <a:tcPr marL="7951" marR="7951" marT="7951" marB="0" anchor="ctr"/>
                    </a:tc>
                    <a:extLst>
                      <a:ext uri="{0D108BD9-81ED-4DB2-BD59-A6C34878D82A}">
                        <a16:rowId xmlns:a16="http://schemas.microsoft.com/office/drawing/2014/main" val="2211982290"/>
                      </a:ext>
                    </a:extLst>
                  </a:tr>
                </a:tbl>
              </a:graphicData>
            </a:graphic>
          </p:graphicFrame>
        </mc:Choice>
        <mc:Fallback xmlns="">
          <p:graphicFrame>
            <p:nvGraphicFramePr>
              <p:cNvPr id="9" name="表格 8">
                <a:extLst>
                  <a:ext uri="{FF2B5EF4-FFF2-40B4-BE49-F238E27FC236}">
                    <a16:creationId xmlns:a16="http://schemas.microsoft.com/office/drawing/2014/main" id="{58C90E67-C2D7-140A-169E-A7C4E920E642}"/>
                  </a:ext>
                </a:extLst>
              </p:cNvPr>
              <p:cNvGraphicFramePr>
                <a:graphicFrameLocks noGrp="1"/>
              </p:cNvGraphicFramePr>
              <p:nvPr>
                <p:extLst>
                  <p:ext uri="{D42A27DB-BD31-4B8C-83A1-F6EECF244321}">
                    <p14:modId xmlns:p14="http://schemas.microsoft.com/office/powerpoint/2010/main" val="2236593924"/>
                  </p:ext>
                </p:extLst>
              </p:nvPr>
            </p:nvGraphicFramePr>
            <p:xfrm>
              <a:off x="774457" y="1929696"/>
              <a:ext cx="4702628" cy="1698172"/>
            </p:xfrm>
            <a:graphic>
              <a:graphicData uri="http://schemas.openxmlformats.org/drawingml/2006/table">
                <a:tbl>
                  <a:tblPr>
                    <a:tableStyleId>{ED083AE6-46FA-4A59-8FB0-9F97EB10719F}</a:tableStyleId>
                  </a:tblPr>
                  <a:tblGrid>
                    <a:gridCol w="3464076">
                      <a:extLst>
                        <a:ext uri="{9D8B030D-6E8A-4147-A177-3AD203B41FA5}">
                          <a16:colId xmlns:a16="http://schemas.microsoft.com/office/drawing/2014/main" val="3667929313"/>
                        </a:ext>
                      </a:extLst>
                    </a:gridCol>
                    <a:gridCol w="1238552">
                      <a:extLst>
                        <a:ext uri="{9D8B030D-6E8A-4147-A177-3AD203B41FA5}">
                          <a16:colId xmlns:a16="http://schemas.microsoft.com/office/drawing/2014/main" val="2945732901"/>
                        </a:ext>
                      </a:extLst>
                    </a:gridCol>
                  </a:tblGrid>
                  <a:tr h="424543">
                    <a:tc>
                      <a:txBody>
                        <a:bodyPr/>
                        <a:lstStyle/>
                        <a:p>
                          <a:endParaRPr lang="zh-CN"/>
                        </a:p>
                      </a:txBody>
                      <a:tcPr marL="7951" marR="7951" marT="7951" marB="0" anchor="ctr">
                        <a:blipFill>
                          <a:blip r:embed="rId3"/>
                          <a:stretch>
                            <a:fillRect l="-176" t="-1429" r="-36028" b="-307143"/>
                          </a:stretch>
                        </a:blipFill>
                      </a:tcPr>
                    </a:tc>
                    <a:tc>
                      <a:txBody>
                        <a:bodyPr/>
                        <a:lstStyle/>
                        <a:p>
                          <a:pPr algn="ctr" fontAlgn="ctr">
                            <a:buNone/>
                          </a:pPr>
                          <a:r>
                            <a:rPr lang="en-US" altLang="zh-CN" sz="1600" b="0" u="none" strike="noStrike" dirty="0">
                              <a:solidFill>
                                <a:srgbClr val="000000"/>
                              </a:solidFill>
                              <a:effectLst/>
                              <a:latin typeface="Arial" panose="020B0604020202020204" pitchFamily="34" charset="0"/>
                              <a:ea typeface="微软雅黑" panose="020B0503020204020204" pitchFamily="34" charset="-122"/>
                            </a:rPr>
                            <a:t>0.2 </a:t>
                          </a:r>
                          <a:endParaRPr lang="en-US" altLang="zh-CN" sz="1600" b="0" i="0" u="none" strike="noStrike" dirty="0">
                            <a:solidFill>
                              <a:srgbClr val="000000"/>
                            </a:solidFill>
                            <a:effectLst/>
                            <a:latin typeface="Arial" panose="020B0604020202020204" pitchFamily="34" charset="0"/>
                            <a:ea typeface="微软雅黑" panose="020B0503020204020204" pitchFamily="34" charset="-122"/>
                          </a:endParaRPr>
                        </a:p>
                      </a:txBody>
                      <a:tcPr marL="7951" marR="7951" marT="7951" marB="0" anchor="ctr"/>
                    </a:tc>
                    <a:extLst>
                      <a:ext uri="{0D108BD9-81ED-4DB2-BD59-A6C34878D82A}">
                        <a16:rowId xmlns:a16="http://schemas.microsoft.com/office/drawing/2014/main" val="120198830"/>
                      </a:ext>
                    </a:extLst>
                  </a:tr>
                  <a:tr h="424543">
                    <a:tc>
                      <a:txBody>
                        <a:bodyPr/>
                        <a:lstStyle/>
                        <a:p>
                          <a:endParaRPr lang="zh-CN"/>
                        </a:p>
                      </a:txBody>
                      <a:tcPr marL="7951" marR="7951" marT="7951" marB="0" anchor="ctr">
                        <a:blipFill>
                          <a:blip r:embed="rId3"/>
                          <a:stretch>
                            <a:fillRect l="-176" t="-101429" r="-36028" b="-207143"/>
                          </a:stretch>
                        </a:blipFill>
                      </a:tcPr>
                    </a:tc>
                    <a:tc>
                      <a:txBody>
                        <a:bodyPr/>
                        <a:lstStyle/>
                        <a:p>
                          <a:pPr algn="ctr" fontAlgn="ctr">
                            <a:buNone/>
                          </a:pPr>
                          <a:r>
                            <a:rPr lang="en-US" altLang="zh-CN" sz="1600" b="0" u="none" strike="noStrike" dirty="0">
                              <a:solidFill>
                                <a:srgbClr val="000000"/>
                              </a:solidFill>
                              <a:effectLst/>
                              <a:latin typeface="Arial" panose="020B0604020202020204" pitchFamily="34" charset="0"/>
                              <a:ea typeface="微软雅黑" panose="020B0503020204020204" pitchFamily="34" charset="-122"/>
                            </a:rPr>
                            <a:t>54 </a:t>
                          </a:r>
                          <a:endParaRPr lang="en-US" altLang="zh-CN" sz="1600" b="0" i="0" u="none" strike="noStrike" dirty="0">
                            <a:solidFill>
                              <a:srgbClr val="000000"/>
                            </a:solidFill>
                            <a:effectLst/>
                            <a:latin typeface="Arial" panose="020B0604020202020204" pitchFamily="34" charset="0"/>
                            <a:ea typeface="微软雅黑" panose="020B0503020204020204" pitchFamily="34" charset="-122"/>
                          </a:endParaRPr>
                        </a:p>
                      </a:txBody>
                      <a:tcPr marL="7951" marR="7951" marT="7951" marB="0" anchor="ctr"/>
                    </a:tc>
                    <a:extLst>
                      <a:ext uri="{0D108BD9-81ED-4DB2-BD59-A6C34878D82A}">
                        <a16:rowId xmlns:a16="http://schemas.microsoft.com/office/drawing/2014/main" val="3129974893"/>
                      </a:ext>
                    </a:extLst>
                  </a:tr>
                  <a:tr h="424543">
                    <a:tc>
                      <a:txBody>
                        <a:bodyPr/>
                        <a:lstStyle/>
                        <a:p>
                          <a:endParaRPr lang="zh-CN"/>
                        </a:p>
                      </a:txBody>
                      <a:tcPr marL="7951" marR="7951" marT="7951" marB="0" anchor="ctr">
                        <a:blipFill>
                          <a:blip r:embed="rId3"/>
                          <a:stretch>
                            <a:fillRect l="-176" t="-201429" r="-36028" b="-107143"/>
                          </a:stretch>
                        </a:blipFill>
                      </a:tcPr>
                    </a:tc>
                    <a:tc>
                      <a:txBody>
                        <a:bodyPr/>
                        <a:lstStyle/>
                        <a:p>
                          <a:pPr algn="ctr" fontAlgn="ctr">
                            <a:buNone/>
                          </a:pPr>
                          <a:r>
                            <a:rPr lang="en-US" altLang="zh-CN" sz="1600" b="0" u="none" strike="noStrike" dirty="0">
                              <a:solidFill>
                                <a:srgbClr val="000000"/>
                              </a:solidFill>
                              <a:effectLst/>
                              <a:latin typeface="Arial" panose="020B0604020202020204" pitchFamily="34" charset="0"/>
                              <a:ea typeface="微软雅黑" panose="020B0503020204020204" pitchFamily="34" charset="-122"/>
                            </a:rPr>
                            <a:t>2.5 </a:t>
                          </a:r>
                          <a:endParaRPr lang="en-US" altLang="zh-CN" sz="1600" b="0" i="0" u="none" strike="noStrike" dirty="0">
                            <a:solidFill>
                              <a:srgbClr val="000000"/>
                            </a:solidFill>
                            <a:effectLst/>
                            <a:latin typeface="Arial" panose="020B0604020202020204" pitchFamily="34" charset="0"/>
                            <a:ea typeface="微软雅黑" panose="020B0503020204020204" pitchFamily="34" charset="-122"/>
                          </a:endParaRPr>
                        </a:p>
                      </a:txBody>
                      <a:tcPr marL="7951" marR="7951" marT="7951" marB="0" anchor="ctr"/>
                    </a:tc>
                    <a:extLst>
                      <a:ext uri="{0D108BD9-81ED-4DB2-BD59-A6C34878D82A}">
                        <a16:rowId xmlns:a16="http://schemas.microsoft.com/office/drawing/2014/main" val="291168224"/>
                      </a:ext>
                    </a:extLst>
                  </a:tr>
                  <a:tr h="424543">
                    <a:tc>
                      <a:txBody>
                        <a:bodyPr/>
                        <a:lstStyle/>
                        <a:p>
                          <a:endParaRPr lang="zh-CN"/>
                        </a:p>
                      </a:txBody>
                      <a:tcPr marL="7951" marR="7951" marT="7951" marB="0" anchor="ctr">
                        <a:blipFill>
                          <a:blip r:embed="rId3"/>
                          <a:stretch>
                            <a:fillRect l="-176" t="-301429" r="-36028" b="-7143"/>
                          </a:stretch>
                        </a:blipFill>
                      </a:tcPr>
                    </a:tc>
                    <a:tc>
                      <a:txBody>
                        <a:bodyPr/>
                        <a:lstStyle/>
                        <a:p>
                          <a:pPr algn="ctr" fontAlgn="ctr">
                            <a:buNone/>
                          </a:pPr>
                          <a:r>
                            <a:rPr lang="en-US" altLang="zh-CN" sz="1600" b="0" u="none" strike="noStrike" dirty="0">
                              <a:solidFill>
                                <a:srgbClr val="000000"/>
                              </a:solidFill>
                              <a:effectLst/>
                              <a:latin typeface="Arial" panose="020B0604020202020204" pitchFamily="34" charset="0"/>
                              <a:ea typeface="微软雅黑" panose="020B0503020204020204" pitchFamily="34" charset="-122"/>
                            </a:rPr>
                            <a:t>0.8</a:t>
                          </a:r>
                          <a:endParaRPr lang="en-US" altLang="zh-CN" sz="1600" b="0" i="0" u="none" strike="noStrike" dirty="0">
                            <a:solidFill>
                              <a:srgbClr val="000000"/>
                            </a:solidFill>
                            <a:effectLst/>
                            <a:latin typeface="Arial" panose="020B0604020202020204" pitchFamily="34" charset="0"/>
                            <a:ea typeface="微软雅黑" panose="020B0503020204020204" pitchFamily="34" charset="-122"/>
                          </a:endParaRPr>
                        </a:p>
                      </a:txBody>
                      <a:tcPr marL="7951" marR="7951" marT="7951" marB="0" anchor="ctr"/>
                    </a:tc>
                    <a:extLst>
                      <a:ext uri="{0D108BD9-81ED-4DB2-BD59-A6C34878D82A}">
                        <a16:rowId xmlns:a16="http://schemas.microsoft.com/office/drawing/2014/main" val="2211982290"/>
                      </a:ext>
                    </a:extLst>
                  </a:tr>
                </a:tbl>
              </a:graphicData>
            </a:graphic>
          </p:graphicFrame>
        </mc:Fallback>
      </mc:AlternateContent>
      <p:sp>
        <p:nvSpPr>
          <p:cNvPr id="10" name="文本框 9">
            <a:extLst>
              <a:ext uri="{FF2B5EF4-FFF2-40B4-BE49-F238E27FC236}">
                <a16:creationId xmlns:a16="http://schemas.microsoft.com/office/drawing/2014/main" id="{F8B865B6-0E86-FEA4-8AD1-F3E415E72145}"/>
              </a:ext>
            </a:extLst>
          </p:cNvPr>
          <p:cNvSpPr txBox="1"/>
          <p:nvPr/>
        </p:nvSpPr>
        <p:spPr>
          <a:xfrm>
            <a:off x="753599" y="1441543"/>
            <a:ext cx="4011034" cy="369332"/>
          </a:xfrm>
          <a:prstGeom prst="rect">
            <a:avLst/>
          </a:prstGeom>
          <a:noFill/>
        </p:spPr>
        <p:txBody>
          <a:bodyPr wrap="none" rtlCol="0">
            <a:spAutoFit/>
          </a:bodyPr>
          <a:lstStyle/>
          <a:p>
            <a:r>
              <a:rPr kumimoji="1" lang="zh-CN" altLang="en-US" b="1" dirty="0">
                <a:latin typeface="Arial" panose="020B0604020202020204" pitchFamily="34" charset="0"/>
                <a:ea typeface="微软雅黑" panose="020B0503020204020204" pitchFamily="34" charset="-122"/>
              </a:rPr>
              <a:t>类比</a:t>
            </a:r>
            <a:r>
              <a:rPr kumimoji="1" lang="en-US" altLang="zh-CN" b="1" dirty="0">
                <a:latin typeface="Arial" panose="020B0604020202020204" pitchFamily="34" charset="0"/>
                <a:ea typeface="微软雅黑" panose="020B0503020204020204" pitchFamily="34" charset="-122"/>
              </a:rPr>
              <a:t>P</a:t>
            </a:r>
            <a:r>
              <a:rPr kumimoji="1" lang="zh-CN" altLang="en-US" b="1" dirty="0">
                <a:latin typeface="Arial" panose="020B0604020202020204" pitchFamily="34" charset="0"/>
                <a:ea typeface="微软雅黑" panose="020B0503020204020204" pitchFamily="34" charset="-122"/>
              </a:rPr>
              <a:t>波段</a:t>
            </a:r>
            <a:r>
              <a:rPr kumimoji="1" lang="en-US" altLang="zh-CN" b="1" dirty="0">
                <a:latin typeface="Arial" panose="020B0604020202020204" pitchFamily="34" charset="0"/>
                <a:ea typeface="微软雅黑" panose="020B0503020204020204" pitchFamily="34" charset="-122"/>
              </a:rPr>
              <a:t>650MHz</a:t>
            </a:r>
            <a:r>
              <a:rPr kumimoji="1" lang="zh-CN" altLang="en-US" b="1" dirty="0">
                <a:latin typeface="Arial" panose="020B0604020202020204" pitchFamily="34" charset="0"/>
                <a:ea typeface="微软雅黑" panose="020B0503020204020204" pitchFamily="34" charset="-122"/>
              </a:rPr>
              <a:t> </a:t>
            </a:r>
            <a:r>
              <a:rPr kumimoji="1" lang="en-US" altLang="zh-CN" b="1" dirty="0">
                <a:latin typeface="Arial" panose="020B0604020202020204" pitchFamily="34" charset="0"/>
                <a:ea typeface="微软雅黑" panose="020B0503020204020204" pitchFamily="34" charset="-122"/>
              </a:rPr>
              <a:t>MBK</a:t>
            </a:r>
            <a:r>
              <a:rPr kumimoji="1" lang="zh-CN" altLang="en-US" b="1" dirty="0">
                <a:latin typeface="Arial" panose="020B0604020202020204" pitchFamily="34" charset="0"/>
                <a:ea typeface="微软雅黑" panose="020B0503020204020204" pitchFamily="34" charset="-122"/>
              </a:rPr>
              <a:t>设计指标：</a:t>
            </a:r>
          </a:p>
        </p:txBody>
      </p:sp>
      <p:sp>
        <p:nvSpPr>
          <p:cNvPr id="11" name="文本框 10">
            <a:extLst>
              <a:ext uri="{FF2B5EF4-FFF2-40B4-BE49-F238E27FC236}">
                <a16:creationId xmlns:a16="http://schemas.microsoft.com/office/drawing/2014/main" id="{64806177-6869-75D3-7B4D-1FA51C9BFF72}"/>
              </a:ext>
            </a:extLst>
          </p:cNvPr>
          <p:cNvSpPr txBox="1"/>
          <p:nvPr/>
        </p:nvSpPr>
        <p:spPr>
          <a:xfrm>
            <a:off x="774457" y="3762227"/>
            <a:ext cx="1338828" cy="369332"/>
          </a:xfrm>
          <a:prstGeom prst="rect">
            <a:avLst/>
          </a:prstGeom>
          <a:noFill/>
        </p:spPr>
        <p:txBody>
          <a:bodyPr wrap="none" rtlCol="0">
            <a:spAutoFit/>
          </a:bodyPr>
          <a:lstStyle/>
          <a:p>
            <a:r>
              <a:rPr kumimoji="1" lang="zh-CN" altLang="en-US" b="1" dirty="0">
                <a:latin typeface="Arial" panose="020B0604020202020204" pitchFamily="34" charset="0"/>
                <a:ea typeface="微软雅黑" panose="020B0503020204020204" pitchFamily="34" charset="-122"/>
              </a:rPr>
              <a:t>栅控枪参数</a:t>
            </a:r>
          </a:p>
        </p:txBody>
      </p:sp>
      <p:graphicFrame>
        <p:nvGraphicFramePr>
          <p:cNvPr id="12" name="表格 11">
            <a:extLst>
              <a:ext uri="{FF2B5EF4-FFF2-40B4-BE49-F238E27FC236}">
                <a16:creationId xmlns:a16="http://schemas.microsoft.com/office/drawing/2014/main" id="{E40BB321-014D-1667-CDFA-535FC3D751B1}"/>
              </a:ext>
            </a:extLst>
          </p:cNvPr>
          <p:cNvGraphicFramePr>
            <a:graphicFrameLocks noGrp="1"/>
          </p:cNvGraphicFramePr>
          <p:nvPr>
            <p:extLst>
              <p:ext uri="{D42A27DB-BD31-4B8C-83A1-F6EECF244321}">
                <p14:modId xmlns:p14="http://schemas.microsoft.com/office/powerpoint/2010/main" val="3482074787"/>
              </p:ext>
            </p:extLst>
          </p:nvPr>
        </p:nvGraphicFramePr>
        <p:xfrm>
          <a:off x="774457" y="4234843"/>
          <a:ext cx="4669717" cy="2123094"/>
        </p:xfrm>
        <a:graphic>
          <a:graphicData uri="http://schemas.openxmlformats.org/drawingml/2006/table">
            <a:tbl>
              <a:tblPr>
                <a:tableStyleId>{ED083AE6-46FA-4A59-8FB0-9F97EB10719F}</a:tableStyleId>
              </a:tblPr>
              <a:tblGrid>
                <a:gridCol w="2847003">
                  <a:extLst>
                    <a:ext uri="{9D8B030D-6E8A-4147-A177-3AD203B41FA5}">
                      <a16:colId xmlns:a16="http://schemas.microsoft.com/office/drawing/2014/main" val="3248811023"/>
                    </a:ext>
                  </a:extLst>
                </a:gridCol>
                <a:gridCol w="1822714">
                  <a:extLst>
                    <a:ext uri="{9D8B030D-6E8A-4147-A177-3AD203B41FA5}">
                      <a16:colId xmlns:a16="http://schemas.microsoft.com/office/drawing/2014/main" val="3881384600"/>
                    </a:ext>
                  </a:extLst>
                </a:gridCol>
              </a:tblGrid>
              <a:tr h="353849">
                <a:tc>
                  <a:txBody>
                    <a:bodyPr/>
                    <a:lstStyle/>
                    <a:p>
                      <a:pPr algn="ctr">
                        <a:buNone/>
                      </a:pPr>
                      <a:r>
                        <a:rPr lang="zh-CN" altLang="en-US" sz="1600" dirty="0">
                          <a:latin typeface="Arial" panose="020B0604020202020204" pitchFamily="34" charset="0"/>
                          <a:ea typeface="微软雅黑" panose="020B0503020204020204" pitchFamily="34" charset="-122"/>
                        </a:rPr>
                        <a:t>参数名称</a:t>
                      </a:r>
                    </a:p>
                  </a:txBody>
                  <a:tcPr marL="35091" marR="35091" marT="17546" marB="17546" anchor="ctr"/>
                </a:tc>
                <a:tc>
                  <a:txBody>
                    <a:bodyPr/>
                    <a:lstStyle/>
                    <a:p>
                      <a:pPr algn="ctr">
                        <a:buNone/>
                      </a:pPr>
                      <a:r>
                        <a:rPr lang="zh-CN" altLang="en-US" sz="1600" dirty="0">
                          <a:latin typeface="Arial" panose="020B0604020202020204" pitchFamily="34" charset="0"/>
                          <a:ea typeface="微软雅黑" panose="020B0503020204020204" pitchFamily="34" charset="-122"/>
                        </a:rPr>
                        <a:t>具体数值 </a:t>
                      </a:r>
                      <a:r>
                        <a:rPr lang="en-US" altLang="zh-CN" sz="1600" dirty="0">
                          <a:latin typeface="Arial" panose="020B0604020202020204" pitchFamily="34" charset="0"/>
                          <a:ea typeface="微软雅黑" panose="020B0503020204020204" pitchFamily="34" charset="-122"/>
                        </a:rPr>
                        <a:t>/ </a:t>
                      </a:r>
                      <a:r>
                        <a:rPr lang="zh-CN" altLang="en-US" sz="1600" dirty="0">
                          <a:latin typeface="Arial" panose="020B0604020202020204" pitchFamily="34" charset="0"/>
                          <a:ea typeface="微软雅黑" panose="020B0503020204020204" pitchFamily="34" charset="-122"/>
                        </a:rPr>
                        <a:t>范围</a:t>
                      </a:r>
                    </a:p>
                  </a:txBody>
                  <a:tcPr marL="35091" marR="35091" marT="17546" marB="17546" anchor="ctr"/>
                </a:tc>
                <a:extLst>
                  <a:ext uri="{0D108BD9-81ED-4DB2-BD59-A6C34878D82A}">
                    <a16:rowId xmlns:a16="http://schemas.microsoft.com/office/drawing/2014/main" val="831402875"/>
                  </a:ext>
                </a:extLst>
              </a:tr>
              <a:tr h="353849">
                <a:tc>
                  <a:txBody>
                    <a:bodyPr/>
                    <a:lstStyle/>
                    <a:p>
                      <a:pPr algn="ctr">
                        <a:buNone/>
                      </a:pPr>
                      <a:r>
                        <a:rPr lang="zh-CN" altLang="en-US" sz="1600" dirty="0">
                          <a:latin typeface="Arial" panose="020B0604020202020204" pitchFamily="34" charset="0"/>
                          <a:ea typeface="微软雅黑" panose="020B0503020204020204" pitchFamily="34" charset="-122"/>
                        </a:rPr>
                        <a:t>阴极电位</a:t>
                      </a:r>
                    </a:p>
                  </a:txBody>
                  <a:tcPr marL="35091" marR="35091" marT="17546" marB="17546" anchor="ctr"/>
                </a:tc>
                <a:tc>
                  <a:txBody>
                    <a:bodyPr/>
                    <a:lstStyle/>
                    <a:p>
                      <a:pPr algn="ctr">
                        <a:buNone/>
                      </a:pPr>
                      <a:r>
                        <a:rPr lang="en" sz="1600" dirty="0">
                          <a:latin typeface="Arial" panose="020B0604020202020204" pitchFamily="34" charset="0"/>
                          <a:ea typeface="微软雅黑" panose="020B0503020204020204" pitchFamily="34" charset="-122"/>
                        </a:rPr>
                        <a:t>-54kV</a:t>
                      </a:r>
                    </a:p>
                  </a:txBody>
                  <a:tcPr marL="35091" marR="35091" marT="17546" marB="17546" anchor="ctr"/>
                </a:tc>
                <a:extLst>
                  <a:ext uri="{0D108BD9-81ED-4DB2-BD59-A6C34878D82A}">
                    <a16:rowId xmlns:a16="http://schemas.microsoft.com/office/drawing/2014/main" val="2704305362"/>
                  </a:ext>
                </a:extLst>
              </a:tr>
              <a:tr h="353849">
                <a:tc>
                  <a:txBody>
                    <a:bodyPr/>
                    <a:lstStyle/>
                    <a:p>
                      <a:pPr algn="ctr">
                        <a:buNone/>
                      </a:pPr>
                      <a:r>
                        <a:rPr lang="zh-CN" altLang="en-US" sz="1600" dirty="0">
                          <a:latin typeface="Arial" panose="020B0604020202020204" pitchFamily="34" charset="0"/>
                          <a:ea typeface="微软雅黑" panose="020B0503020204020204" pitchFamily="34" charset="-122"/>
                        </a:rPr>
                        <a:t>阴极发射电流</a:t>
                      </a:r>
                    </a:p>
                  </a:txBody>
                  <a:tcPr marL="35091" marR="35091" marT="17546" marB="17546" anchor="ctr"/>
                </a:tc>
                <a:tc>
                  <a:txBody>
                    <a:bodyPr/>
                    <a:lstStyle/>
                    <a:p>
                      <a:pPr algn="ctr">
                        <a:buNone/>
                      </a:pPr>
                      <a:r>
                        <a:rPr lang="en-US" altLang="zh-CN" sz="1600" dirty="0">
                          <a:latin typeface="Arial" panose="020B0604020202020204" pitchFamily="34" charset="0"/>
                          <a:ea typeface="微软雅黑" panose="020B0503020204020204" pitchFamily="34" charset="-122"/>
                        </a:rPr>
                        <a:t>2.9A</a:t>
                      </a:r>
                      <a:endParaRPr lang="en" sz="1600" dirty="0">
                        <a:latin typeface="Arial" panose="020B0604020202020204" pitchFamily="34" charset="0"/>
                        <a:ea typeface="微软雅黑" panose="020B0503020204020204" pitchFamily="34" charset="-122"/>
                      </a:endParaRPr>
                    </a:p>
                  </a:txBody>
                  <a:tcPr marL="35091" marR="35091" marT="17546" marB="17546" anchor="ctr"/>
                </a:tc>
                <a:extLst>
                  <a:ext uri="{0D108BD9-81ED-4DB2-BD59-A6C34878D82A}">
                    <a16:rowId xmlns:a16="http://schemas.microsoft.com/office/drawing/2014/main" val="1243435334"/>
                  </a:ext>
                </a:extLst>
              </a:tr>
              <a:tr h="353849">
                <a:tc>
                  <a:txBody>
                    <a:bodyPr/>
                    <a:lstStyle/>
                    <a:p>
                      <a:pPr algn="ctr">
                        <a:buNone/>
                      </a:pPr>
                      <a:r>
                        <a:rPr lang="zh-CN" altLang="en-US" sz="1600" dirty="0">
                          <a:latin typeface="Arial" panose="020B0604020202020204" pitchFamily="34" charset="0"/>
                          <a:ea typeface="微软雅黑" panose="020B0503020204020204" pitchFamily="34" charset="-122"/>
                        </a:rPr>
                        <a:t>阳极电流</a:t>
                      </a:r>
                    </a:p>
                  </a:txBody>
                  <a:tcPr marL="35091" marR="35091" marT="17546" marB="17546" anchor="ctr"/>
                </a:tc>
                <a:tc>
                  <a:txBody>
                    <a:bodyPr/>
                    <a:lstStyle/>
                    <a:p>
                      <a:pPr algn="ctr">
                        <a:buNone/>
                      </a:pPr>
                      <a:r>
                        <a:rPr lang="en-US" altLang="zh-CN" sz="1600" dirty="0">
                          <a:latin typeface="Arial" panose="020B0604020202020204" pitchFamily="34" charset="0"/>
                          <a:ea typeface="微软雅黑" panose="020B0503020204020204" pitchFamily="34" charset="-122"/>
                        </a:rPr>
                        <a:t>2.5A</a:t>
                      </a:r>
                      <a:endParaRPr lang="en" sz="1600" dirty="0">
                        <a:latin typeface="Arial" panose="020B0604020202020204" pitchFamily="34" charset="0"/>
                        <a:ea typeface="微软雅黑" panose="020B0503020204020204" pitchFamily="34" charset="-122"/>
                      </a:endParaRPr>
                    </a:p>
                  </a:txBody>
                  <a:tcPr marL="35091" marR="35091" marT="17546" marB="17546" anchor="ctr"/>
                </a:tc>
                <a:extLst>
                  <a:ext uri="{0D108BD9-81ED-4DB2-BD59-A6C34878D82A}">
                    <a16:rowId xmlns:a16="http://schemas.microsoft.com/office/drawing/2014/main" val="3860452064"/>
                  </a:ext>
                </a:extLst>
              </a:tr>
              <a:tr h="353849">
                <a:tc>
                  <a:txBody>
                    <a:bodyPr/>
                    <a:lstStyle/>
                    <a:p>
                      <a:pPr algn="ctr">
                        <a:buNone/>
                      </a:pPr>
                      <a:r>
                        <a:rPr lang="zh-CN" altLang="en-US" sz="1600" dirty="0">
                          <a:latin typeface="Arial" panose="020B0604020202020204" pitchFamily="34" charset="0"/>
                          <a:ea typeface="微软雅黑" panose="020B0503020204020204" pitchFamily="34" charset="-122"/>
                        </a:rPr>
                        <a:t>静态束流（无 </a:t>
                      </a:r>
                      <a:r>
                        <a:rPr lang="en" sz="1600" dirty="0">
                          <a:latin typeface="Arial" panose="020B0604020202020204" pitchFamily="34" charset="0"/>
                          <a:ea typeface="微软雅黑" panose="020B0503020204020204" pitchFamily="34" charset="-122"/>
                        </a:rPr>
                        <a:t>RF </a:t>
                      </a:r>
                      <a:r>
                        <a:rPr lang="zh-CN" altLang="en-US" sz="1600" dirty="0">
                          <a:latin typeface="Arial" panose="020B0604020202020204" pitchFamily="34" charset="0"/>
                          <a:ea typeface="微软雅黑" panose="020B0503020204020204" pitchFamily="34" charset="-122"/>
                        </a:rPr>
                        <a:t>输入）</a:t>
                      </a:r>
                    </a:p>
                  </a:txBody>
                  <a:tcPr marL="35091" marR="35091" marT="17546" marB="17546" anchor="ctr"/>
                </a:tc>
                <a:tc>
                  <a:txBody>
                    <a:bodyPr/>
                    <a:lstStyle/>
                    <a:p>
                      <a:pPr algn="ctr">
                        <a:buNone/>
                      </a:pPr>
                      <a:r>
                        <a:rPr lang="en-US" altLang="zh-CN" sz="1600" dirty="0">
                          <a:latin typeface="Arial" panose="020B0604020202020204" pitchFamily="34" charset="0"/>
                          <a:ea typeface="微软雅黑" panose="020B0503020204020204" pitchFamily="34" charset="-122"/>
                        </a:rPr>
                        <a:t>0</a:t>
                      </a:r>
                      <a:endParaRPr lang="en" sz="1600" dirty="0">
                        <a:latin typeface="Arial" panose="020B0604020202020204" pitchFamily="34" charset="0"/>
                        <a:ea typeface="微软雅黑" panose="020B0503020204020204" pitchFamily="34" charset="-122"/>
                      </a:endParaRPr>
                    </a:p>
                  </a:txBody>
                  <a:tcPr marL="35091" marR="35091" marT="17546" marB="17546" anchor="ctr"/>
                </a:tc>
                <a:extLst>
                  <a:ext uri="{0D108BD9-81ED-4DB2-BD59-A6C34878D82A}">
                    <a16:rowId xmlns:a16="http://schemas.microsoft.com/office/drawing/2014/main" val="1756192168"/>
                  </a:ext>
                </a:extLst>
              </a:tr>
              <a:tr h="353849">
                <a:tc>
                  <a:txBody>
                    <a:bodyPr/>
                    <a:lstStyle/>
                    <a:p>
                      <a:pPr algn="ctr">
                        <a:buNone/>
                      </a:pPr>
                      <a:r>
                        <a:rPr lang="zh-CN" altLang="en-US" sz="1600" dirty="0">
                          <a:latin typeface="Arial" panose="020B0604020202020204" pitchFamily="34" charset="0"/>
                          <a:ea typeface="微软雅黑" panose="020B0503020204020204" pitchFamily="34" charset="-122"/>
                        </a:rPr>
                        <a:t>栅极偏置电压</a:t>
                      </a:r>
                    </a:p>
                  </a:txBody>
                  <a:tcPr marL="35091" marR="35091" marT="17546" marB="17546" anchor="ctr"/>
                </a:tc>
                <a:tc>
                  <a:txBody>
                    <a:bodyPr/>
                    <a:lstStyle/>
                    <a:p>
                      <a:pPr algn="ctr">
                        <a:buNone/>
                      </a:pPr>
                      <a:r>
                        <a:rPr lang="en-US" altLang="zh-CN" sz="1600" dirty="0">
                          <a:latin typeface="Arial" panose="020B0604020202020204" pitchFamily="34" charset="0"/>
                          <a:ea typeface="微软雅黑" panose="020B0503020204020204" pitchFamily="34" charset="-122"/>
                        </a:rPr>
                        <a:t>-120V</a:t>
                      </a:r>
                      <a:endParaRPr lang="en" sz="1600" dirty="0">
                        <a:latin typeface="Arial" panose="020B0604020202020204" pitchFamily="34" charset="0"/>
                        <a:ea typeface="微软雅黑" panose="020B0503020204020204" pitchFamily="34" charset="-122"/>
                      </a:endParaRPr>
                    </a:p>
                  </a:txBody>
                  <a:tcPr marL="35091" marR="35091" marT="17546" marB="17546" anchor="ctr"/>
                </a:tc>
                <a:extLst>
                  <a:ext uri="{0D108BD9-81ED-4DB2-BD59-A6C34878D82A}">
                    <a16:rowId xmlns:a16="http://schemas.microsoft.com/office/drawing/2014/main" val="2015713077"/>
                  </a:ext>
                </a:extLst>
              </a:tr>
            </a:tbl>
          </a:graphicData>
        </a:graphic>
      </p:graphicFrame>
      <p:sp>
        <p:nvSpPr>
          <p:cNvPr id="3" name="圆角矩形 2">
            <a:extLst>
              <a:ext uri="{FF2B5EF4-FFF2-40B4-BE49-F238E27FC236}">
                <a16:creationId xmlns:a16="http://schemas.microsoft.com/office/drawing/2014/main" id="{2FF3B6DF-A4C5-AC72-4D1B-A5DD94F15A44}"/>
              </a:ext>
            </a:extLst>
          </p:cNvPr>
          <p:cNvSpPr/>
          <p:nvPr/>
        </p:nvSpPr>
        <p:spPr>
          <a:xfrm>
            <a:off x="571500" y="1011381"/>
            <a:ext cx="5108543" cy="5605319"/>
          </a:xfrm>
          <a:prstGeom prst="roundRect">
            <a:avLst>
              <a:gd name="adj" fmla="val 4836"/>
            </a:avLst>
          </a:prstGeom>
          <a:noFill/>
          <a:ln w="19050" cap="flat" cmpd="sng" algn="ctr">
            <a:solidFill>
              <a:srgbClr val="993400"/>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kumimoji="1" lang="zh-CN" altLang="en-US">
              <a:latin typeface="Microsoft YaHei" panose="020B0503020204020204" pitchFamily="34" charset="-122"/>
              <a:ea typeface="Microsoft YaHei" panose="020B0503020204020204" pitchFamily="34" charset="-122"/>
            </a:endParaRPr>
          </a:p>
        </p:txBody>
      </p:sp>
      <p:sp>
        <p:nvSpPr>
          <p:cNvPr id="4" name="圆角矩形 3">
            <a:extLst>
              <a:ext uri="{FF2B5EF4-FFF2-40B4-BE49-F238E27FC236}">
                <a16:creationId xmlns:a16="http://schemas.microsoft.com/office/drawing/2014/main" id="{7646950D-4E0A-4B4C-9B2E-5134DB05CC17}"/>
              </a:ext>
            </a:extLst>
          </p:cNvPr>
          <p:cNvSpPr/>
          <p:nvPr/>
        </p:nvSpPr>
        <p:spPr>
          <a:xfrm>
            <a:off x="741546" y="762253"/>
            <a:ext cx="1241346" cy="479050"/>
          </a:xfrm>
          <a:prstGeom prst="roundRect">
            <a:avLst/>
          </a:prstGeom>
          <a:solidFill>
            <a:srgbClr val="9934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bg1"/>
                </a:solidFill>
                <a:latin typeface="Arial" panose="020B0604020202020204" pitchFamily="34" charset="0"/>
                <a:ea typeface="微软雅黑" panose="020B0503020204020204" pitchFamily="34" charset="-122"/>
              </a:rPr>
              <a:t>设计要求</a:t>
            </a:r>
            <a:endParaRPr lang="en-US" altLang="zh-CN" sz="1600" b="1" dirty="0">
              <a:solidFill>
                <a:schemeClr val="bg1"/>
              </a:solidFill>
              <a:latin typeface="Arial" panose="020B0604020202020204" pitchFamily="34" charset="0"/>
              <a:ea typeface="微软雅黑" panose="020B0503020204020204" pitchFamily="34" charset="-122"/>
            </a:endParaRPr>
          </a:p>
        </p:txBody>
      </p:sp>
      <p:cxnSp>
        <p:nvCxnSpPr>
          <p:cNvPr id="13" name="直线箭头连接符 12">
            <a:extLst>
              <a:ext uri="{FF2B5EF4-FFF2-40B4-BE49-F238E27FC236}">
                <a16:creationId xmlns:a16="http://schemas.microsoft.com/office/drawing/2014/main" id="{8676FCB5-9E90-569A-7907-F25E5D6F967D}"/>
              </a:ext>
            </a:extLst>
          </p:cNvPr>
          <p:cNvCxnSpPr/>
          <p:nvPr/>
        </p:nvCxnSpPr>
        <p:spPr>
          <a:xfrm>
            <a:off x="7222629" y="2058218"/>
            <a:ext cx="515816" cy="39858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直线箭头连接符 16">
            <a:extLst>
              <a:ext uri="{FF2B5EF4-FFF2-40B4-BE49-F238E27FC236}">
                <a16:creationId xmlns:a16="http://schemas.microsoft.com/office/drawing/2014/main" id="{DF63C135-D255-39BB-20E3-A04F75A42954}"/>
              </a:ext>
            </a:extLst>
          </p:cNvPr>
          <p:cNvCxnSpPr>
            <a:cxnSpLocks/>
          </p:cNvCxnSpPr>
          <p:nvPr/>
        </p:nvCxnSpPr>
        <p:spPr>
          <a:xfrm flipH="1">
            <a:off x="9170010" y="2058218"/>
            <a:ext cx="186219" cy="133643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8" name="文本框 17">
            <a:extLst>
              <a:ext uri="{FF2B5EF4-FFF2-40B4-BE49-F238E27FC236}">
                <a16:creationId xmlns:a16="http://schemas.microsoft.com/office/drawing/2014/main" id="{85C09BD7-63BE-9896-5C4B-BB64BF9DB0DE}"/>
              </a:ext>
            </a:extLst>
          </p:cNvPr>
          <p:cNvSpPr txBox="1"/>
          <p:nvPr/>
        </p:nvSpPr>
        <p:spPr>
          <a:xfrm>
            <a:off x="6731714" y="1717257"/>
            <a:ext cx="723275" cy="307777"/>
          </a:xfrm>
          <a:prstGeom prst="rect">
            <a:avLst/>
          </a:prstGeom>
          <a:noFill/>
        </p:spPr>
        <p:txBody>
          <a:bodyPr wrap="none" rtlCol="0">
            <a:spAutoFit/>
          </a:bodyPr>
          <a:lstStyle/>
          <a:p>
            <a:r>
              <a:rPr kumimoji="1" lang="zh-CN" altLang="en-US" sz="1400" dirty="0">
                <a:latin typeface="Arial" panose="020B0604020202020204" pitchFamily="34" charset="0"/>
                <a:ea typeface="微软雅黑" panose="020B0503020204020204" pitchFamily="34" charset="-122"/>
              </a:rPr>
              <a:t>聚焦极</a:t>
            </a:r>
          </a:p>
        </p:txBody>
      </p:sp>
      <p:cxnSp>
        <p:nvCxnSpPr>
          <p:cNvPr id="19" name="直线箭头连接符 18">
            <a:extLst>
              <a:ext uri="{FF2B5EF4-FFF2-40B4-BE49-F238E27FC236}">
                <a16:creationId xmlns:a16="http://schemas.microsoft.com/office/drawing/2014/main" id="{928721E3-041A-5542-C1A7-9EDA65DC06F2}"/>
              </a:ext>
            </a:extLst>
          </p:cNvPr>
          <p:cNvCxnSpPr>
            <a:cxnSpLocks/>
          </p:cNvCxnSpPr>
          <p:nvPr/>
        </p:nvCxnSpPr>
        <p:spPr>
          <a:xfrm>
            <a:off x="6731714" y="3224743"/>
            <a:ext cx="1557715" cy="25367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2" name="文本框 21">
            <a:extLst>
              <a:ext uri="{FF2B5EF4-FFF2-40B4-BE49-F238E27FC236}">
                <a16:creationId xmlns:a16="http://schemas.microsoft.com/office/drawing/2014/main" id="{AF990E39-738D-570E-4A7B-3F786092FA42}"/>
              </a:ext>
            </a:extLst>
          </p:cNvPr>
          <p:cNvSpPr txBox="1"/>
          <p:nvPr/>
        </p:nvSpPr>
        <p:spPr>
          <a:xfrm>
            <a:off x="6297203" y="2895298"/>
            <a:ext cx="543739" cy="307777"/>
          </a:xfrm>
          <a:prstGeom prst="rect">
            <a:avLst/>
          </a:prstGeom>
          <a:noFill/>
        </p:spPr>
        <p:txBody>
          <a:bodyPr wrap="none" rtlCol="0">
            <a:spAutoFit/>
          </a:bodyPr>
          <a:lstStyle/>
          <a:p>
            <a:r>
              <a:rPr kumimoji="1" lang="zh-CN" altLang="en-US" sz="1400" dirty="0">
                <a:latin typeface="Arial" panose="020B0604020202020204" pitchFamily="34" charset="0"/>
                <a:ea typeface="微软雅黑" panose="020B0503020204020204" pitchFamily="34" charset="-122"/>
              </a:rPr>
              <a:t>阴极</a:t>
            </a:r>
          </a:p>
        </p:txBody>
      </p:sp>
      <p:sp>
        <p:nvSpPr>
          <p:cNvPr id="25" name="文本框 24">
            <a:extLst>
              <a:ext uri="{FF2B5EF4-FFF2-40B4-BE49-F238E27FC236}">
                <a16:creationId xmlns:a16="http://schemas.microsoft.com/office/drawing/2014/main" id="{63F2AFAA-58C5-61F6-9700-CC2166D81BAF}"/>
              </a:ext>
            </a:extLst>
          </p:cNvPr>
          <p:cNvSpPr txBox="1"/>
          <p:nvPr/>
        </p:nvSpPr>
        <p:spPr>
          <a:xfrm>
            <a:off x="9084359" y="1704542"/>
            <a:ext cx="723275" cy="307777"/>
          </a:xfrm>
          <a:prstGeom prst="rect">
            <a:avLst/>
          </a:prstGeom>
          <a:noFill/>
        </p:spPr>
        <p:txBody>
          <a:bodyPr wrap="none" rtlCol="0">
            <a:spAutoFit/>
          </a:bodyPr>
          <a:lstStyle/>
          <a:p>
            <a:r>
              <a:rPr kumimoji="1" lang="zh-CN" altLang="en-US" sz="1400" dirty="0">
                <a:latin typeface="Arial" panose="020B0604020202020204" pitchFamily="34" charset="0"/>
                <a:ea typeface="微软雅黑" panose="020B0503020204020204" pitchFamily="34" charset="-122"/>
              </a:rPr>
              <a:t>阴影栅</a:t>
            </a:r>
          </a:p>
        </p:txBody>
      </p:sp>
      <p:cxnSp>
        <p:nvCxnSpPr>
          <p:cNvPr id="26" name="直线箭头连接符 25">
            <a:extLst>
              <a:ext uri="{FF2B5EF4-FFF2-40B4-BE49-F238E27FC236}">
                <a16:creationId xmlns:a16="http://schemas.microsoft.com/office/drawing/2014/main" id="{41DCEBAD-637F-A18F-FAF4-8740A2104AFF}"/>
              </a:ext>
            </a:extLst>
          </p:cNvPr>
          <p:cNvCxnSpPr>
            <a:cxnSpLocks/>
          </p:cNvCxnSpPr>
          <p:nvPr/>
        </p:nvCxnSpPr>
        <p:spPr>
          <a:xfrm flipH="1">
            <a:off x="10301028" y="2766334"/>
            <a:ext cx="161665" cy="71208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7" name="文本框 26">
            <a:extLst>
              <a:ext uri="{FF2B5EF4-FFF2-40B4-BE49-F238E27FC236}">
                <a16:creationId xmlns:a16="http://schemas.microsoft.com/office/drawing/2014/main" id="{738395A4-FF28-9AEC-C424-39E94753B88B}"/>
              </a:ext>
            </a:extLst>
          </p:cNvPr>
          <p:cNvSpPr txBox="1"/>
          <p:nvPr/>
        </p:nvSpPr>
        <p:spPr>
          <a:xfrm>
            <a:off x="10086071" y="2392548"/>
            <a:ext cx="723275" cy="307777"/>
          </a:xfrm>
          <a:prstGeom prst="rect">
            <a:avLst/>
          </a:prstGeom>
          <a:noFill/>
        </p:spPr>
        <p:txBody>
          <a:bodyPr wrap="none" rtlCol="0">
            <a:spAutoFit/>
          </a:bodyPr>
          <a:lstStyle/>
          <a:p>
            <a:r>
              <a:rPr kumimoji="1" lang="zh-CN" altLang="en-US" sz="1400" dirty="0">
                <a:latin typeface="Arial" panose="020B0604020202020204" pitchFamily="34" charset="0"/>
                <a:ea typeface="微软雅黑" panose="020B0503020204020204" pitchFamily="34" charset="-122"/>
              </a:rPr>
              <a:t>控制栅</a:t>
            </a:r>
          </a:p>
        </p:txBody>
      </p:sp>
      <p:sp>
        <p:nvSpPr>
          <p:cNvPr id="28" name="文本框 27">
            <a:extLst>
              <a:ext uri="{FF2B5EF4-FFF2-40B4-BE49-F238E27FC236}">
                <a16:creationId xmlns:a16="http://schemas.microsoft.com/office/drawing/2014/main" id="{5DBDAF2D-3075-7CAE-A5A7-C145C21A781E}"/>
              </a:ext>
            </a:extLst>
          </p:cNvPr>
          <p:cNvSpPr txBox="1"/>
          <p:nvPr/>
        </p:nvSpPr>
        <p:spPr>
          <a:xfrm>
            <a:off x="6096000" y="5283921"/>
            <a:ext cx="5806890" cy="1156792"/>
          </a:xfrm>
          <a:prstGeom prst="rect">
            <a:avLst/>
          </a:prstGeom>
          <a:noFill/>
        </p:spPr>
        <p:txBody>
          <a:bodyPr wrap="square" rtlCol="0">
            <a:spAutoFit/>
          </a:bodyPr>
          <a:lstStyle/>
          <a:p>
            <a:pPr marL="285750" indent="-285750">
              <a:lnSpc>
                <a:spcPct val="150000"/>
              </a:lnSpc>
              <a:buFont typeface="Wingdings" pitchFamily="2" charset="2"/>
              <a:buChar char="p"/>
            </a:pPr>
            <a:r>
              <a:rPr kumimoji="1" lang="zh-CN" altLang="en-US" sz="1600" dirty="0">
                <a:latin typeface="Arial" panose="020B0604020202020204" pitchFamily="34" charset="0"/>
                <a:ea typeface="微软雅黑" panose="020B0503020204020204" pitchFamily="34" charset="-122"/>
              </a:rPr>
              <a:t>采用</a:t>
            </a:r>
            <a:r>
              <a:rPr kumimoji="1" lang="zh-CN" altLang="en-US" sz="1600" b="1" dirty="0">
                <a:latin typeface="Arial" panose="020B0604020202020204" pitchFamily="34" charset="0"/>
                <a:ea typeface="微软雅黑" panose="020B0503020204020204" pitchFamily="34" charset="-122"/>
              </a:rPr>
              <a:t>平面热阴极</a:t>
            </a:r>
            <a:r>
              <a:rPr kumimoji="1" lang="zh-CN" altLang="en-US" sz="1600" dirty="0">
                <a:latin typeface="Arial" panose="020B0604020202020204" pitchFamily="34" charset="0"/>
                <a:ea typeface="微软雅黑" panose="020B0503020204020204" pitchFamily="34" charset="-122"/>
              </a:rPr>
              <a:t>：优化束流层流特性</a:t>
            </a:r>
            <a:endParaRPr kumimoji="1" lang="en-US" altLang="zh-CN" sz="1600" dirty="0">
              <a:latin typeface="Arial" panose="020B0604020202020204" pitchFamily="34" charset="0"/>
              <a:ea typeface="微软雅黑" panose="020B0503020204020204" pitchFamily="34" charset="-122"/>
            </a:endParaRPr>
          </a:p>
          <a:p>
            <a:pPr marL="285750" indent="-285750">
              <a:lnSpc>
                <a:spcPct val="150000"/>
              </a:lnSpc>
              <a:buFont typeface="Wingdings" pitchFamily="2" charset="2"/>
              <a:buChar char="p"/>
            </a:pPr>
            <a:r>
              <a:rPr kumimoji="1" lang="zh-CN" altLang="en-US" sz="1600" dirty="0">
                <a:latin typeface="Arial" panose="020B0604020202020204" pitchFamily="34" charset="0"/>
                <a:ea typeface="微软雅黑" panose="020B0503020204020204" pitchFamily="34" charset="-122"/>
              </a:rPr>
              <a:t>增设阴影栅，紧贴阴极表面且与阴极等电位：减少控制栅束流拦截、减少栅极电流、降低热负载，提高效率</a:t>
            </a:r>
          </a:p>
        </p:txBody>
      </p:sp>
      <p:sp>
        <p:nvSpPr>
          <p:cNvPr id="29" name="文本框 28">
            <a:extLst>
              <a:ext uri="{FF2B5EF4-FFF2-40B4-BE49-F238E27FC236}">
                <a16:creationId xmlns:a16="http://schemas.microsoft.com/office/drawing/2014/main" id="{9C41C87C-B666-032F-47EF-A5958726EAFB}"/>
              </a:ext>
            </a:extLst>
          </p:cNvPr>
          <p:cNvSpPr txBox="1"/>
          <p:nvPr/>
        </p:nvSpPr>
        <p:spPr>
          <a:xfrm>
            <a:off x="8094575" y="3927067"/>
            <a:ext cx="499945" cy="307777"/>
          </a:xfrm>
          <a:prstGeom prst="rect">
            <a:avLst/>
          </a:prstGeom>
          <a:noFill/>
        </p:spPr>
        <p:txBody>
          <a:bodyPr wrap="none" rtlCol="0">
            <a:spAutoFit/>
          </a:bodyPr>
          <a:lstStyle/>
          <a:p>
            <a:r>
              <a:rPr kumimoji="1" lang="en-US" altLang="zh-CN" sz="1400" dirty="0">
                <a:solidFill>
                  <a:srgbClr val="C00000"/>
                </a:solidFill>
                <a:latin typeface="Arial" panose="020B0604020202020204" pitchFamily="34" charset="0"/>
                <a:ea typeface="微软雅黑" panose="020B0503020204020204" pitchFamily="34" charset="-122"/>
                <a:cs typeface="Times New Roman" panose="02020603050405020304" pitchFamily="18" charset="0"/>
              </a:rPr>
              <a:t>R11</a:t>
            </a:r>
            <a:endParaRPr kumimoji="1" lang="zh-CN" altLang="en-US" sz="1400" dirty="0">
              <a:solidFill>
                <a:srgbClr val="C00000"/>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30" name="文本框 29">
            <a:extLst>
              <a:ext uri="{FF2B5EF4-FFF2-40B4-BE49-F238E27FC236}">
                <a16:creationId xmlns:a16="http://schemas.microsoft.com/office/drawing/2014/main" id="{628CC711-279F-553A-BD4B-1F833F5B6DCC}"/>
              </a:ext>
            </a:extLst>
          </p:cNvPr>
          <p:cNvSpPr txBox="1"/>
          <p:nvPr/>
        </p:nvSpPr>
        <p:spPr>
          <a:xfrm>
            <a:off x="8692251" y="4386841"/>
            <a:ext cx="513282" cy="307777"/>
          </a:xfrm>
          <a:prstGeom prst="rect">
            <a:avLst/>
          </a:prstGeom>
          <a:noFill/>
        </p:spPr>
        <p:txBody>
          <a:bodyPr wrap="none" rtlCol="0">
            <a:spAutoFit/>
          </a:bodyPr>
          <a:lstStyle/>
          <a:p>
            <a:r>
              <a:rPr kumimoji="1" lang="en-US" altLang="zh-CN" sz="1400" dirty="0">
                <a:solidFill>
                  <a:srgbClr val="C00000"/>
                </a:solidFill>
                <a:latin typeface="Arial" panose="020B0604020202020204" pitchFamily="34" charset="0"/>
                <a:ea typeface="微软雅黑" panose="020B0503020204020204" pitchFamily="34" charset="-122"/>
                <a:cs typeface="Times New Roman" panose="02020603050405020304" pitchFamily="18" charset="0"/>
              </a:rPr>
              <a:t>R15</a:t>
            </a:r>
            <a:endParaRPr kumimoji="1" lang="zh-CN" altLang="en-US" sz="1400" dirty="0">
              <a:solidFill>
                <a:srgbClr val="C00000"/>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31" name="文本框 30">
            <a:extLst>
              <a:ext uri="{FF2B5EF4-FFF2-40B4-BE49-F238E27FC236}">
                <a16:creationId xmlns:a16="http://schemas.microsoft.com/office/drawing/2014/main" id="{C45117E9-5B2E-06AD-63A2-81D64832CCB7}"/>
              </a:ext>
            </a:extLst>
          </p:cNvPr>
          <p:cNvSpPr txBox="1"/>
          <p:nvPr/>
        </p:nvSpPr>
        <p:spPr>
          <a:xfrm>
            <a:off x="9747876" y="4405382"/>
            <a:ext cx="513282" cy="307777"/>
          </a:xfrm>
          <a:prstGeom prst="rect">
            <a:avLst/>
          </a:prstGeom>
          <a:noFill/>
        </p:spPr>
        <p:txBody>
          <a:bodyPr wrap="none" rtlCol="0">
            <a:spAutoFit/>
          </a:bodyPr>
          <a:lstStyle/>
          <a:p>
            <a:r>
              <a:rPr kumimoji="1" lang="en-US" altLang="zh-CN" sz="1400" dirty="0">
                <a:solidFill>
                  <a:srgbClr val="C00000"/>
                </a:solidFill>
                <a:latin typeface="Arial" panose="020B0604020202020204" pitchFamily="34" charset="0"/>
                <a:ea typeface="微软雅黑" panose="020B0503020204020204" pitchFamily="34" charset="-122"/>
                <a:cs typeface="Times New Roman" panose="02020603050405020304" pitchFamily="18" charset="0"/>
              </a:rPr>
              <a:t>R15</a:t>
            </a:r>
            <a:endParaRPr kumimoji="1" lang="zh-CN" altLang="en-US" sz="1400" dirty="0">
              <a:solidFill>
                <a:srgbClr val="C00000"/>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32" name="文本框 31">
            <a:extLst>
              <a:ext uri="{FF2B5EF4-FFF2-40B4-BE49-F238E27FC236}">
                <a16:creationId xmlns:a16="http://schemas.microsoft.com/office/drawing/2014/main" id="{7CA6C2DF-468C-5B50-35AE-AEBC154F619B}"/>
              </a:ext>
            </a:extLst>
          </p:cNvPr>
          <p:cNvSpPr txBox="1"/>
          <p:nvPr/>
        </p:nvSpPr>
        <p:spPr>
          <a:xfrm>
            <a:off x="6004962" y="2361244"/>
            <a:ext cx="1082348" cy="523220"/>
          </a:xfrm>
          <a:prstGeom prst="rect">
            <a:avLst/>
          </a:prstGeom>
          <a:noFill/>
        </p:spPr>
        <p:txBody>
          <a:bodyPr wrap="none" rtlCol="0">
            <a:spAutoFit/>
          </a:bodyPr>
          <a:lstStyle/>
          <a:p>
            <a:pPr algn="ctr"/>
            <a:r>
              <a:rPr kumimoji="1" lang="zh-CN" altLang="en-US" sz="1400" b="1" dirty="0">
                <a:solidFill>
                  <a:schemeClr val="bg2">
                    <a:lumMod val="25000"/>
                  </a:schemeClr>
                </a:solidFill>
                <a:latin typeface="Arial" panose="020B0604020202020204" pitchFamily="34" charset="0"/>
                <a:ea typeface="微软雅黑" panose="020B0503020204020204" pitchFamily="34" charset="-122"/>
              </a:rPr>
              <a:t>平面空心</a:t>
            </a:r>
            <a:endParaRPr kumimoji="1" lang="en-US" altLang="zh-CN" sz="1400" b="1" dirty="0">
              <a:solidFill>
                <a:schemeClr val="bg2">
                  <a:lumMod val="25000"/>
                </a:schemeClr>
              </a:solidFill>
              <a:latin typeface="Arial" panose="020B0604020202020204" pitchFamily="34" charset="0"/>
              <a:ea typeface="微软雅黑" panose="020B0503020204020204" pitchFamily="34" charset="-122"/>
            </a:endParaRPr>
          </a:p>
          <a:p>
            <a:pPr algn="ctr"/>
            <a:r>
              <a:rPr kumimoji="1" lang="zh-CN" altLang="en-US" sz="1400" dirty="0">
                <a:solidFill>
                  <a:schemeClr val="bg2">
                    <a:lumMod val="25000"/>
                  </a:schemeClr>
                </a:solidFill>
                <a:latin typeface="Arial" panose="020B0604020202020204" pitchFamily="34" charset="0"/>
                <a:ea typeface="微软雅黑" panose="020B0503020204020204" pitchFamily="34" charset="-122"/>
              </a:rPr>
              <a:t>钡钨热阴极</a:t>
            </a:r>
          </a:p>
        </p:txBody>
      </p:sp>
      <p:sp>
        <p:nvSpPr>
          <p:cNvPr id="33" name="文本框 32">
            <a:extLst>
              <a:ext uri="{FF2B5EF4-FFF2-40B4-BE49-F238E27FC236}">
                <a16:creationId xmlns:a16="http://schemas.microsoft.com/office/drawing/2014/main" id="{67160B7F-09E3-5E99-0892-AECB572D1AF0}"/>
              </a:ext>
            </a:extLst>
          </p:cNvPr>
          <p:cNvSpPr txBox="1"/>
          <p:nvPr/>
        </p:nvSpPr>
        <p:spPr>
          <a:xfrm>
            <a:off x="8934465" y="1401355"/>
            <a:ext cx="902811" cy="307777"/>
          </a:xfrm>
          <a:prstGeom prst="rect">
            <a:avLst/>
          </a:prstGeom>
          <a:noFill/>
        </p:spPr>
        <p:txBody>
          <a:bodyPr wrap="none" rtlCol="0">
            <a:spAutoFit/>
          </a:bodyPr>
          <a:lstStyle/>
          <a:p>
            <a:r>
              <a:rPr kumimoji="1" lang="zh-CN" altLang="en-US" sz="1400" dirty="0">
                <a:solidFill>
                  <a:schemeClr val="bg2">
                    <a:lumMod val="25000"/>
                  </a:schemeClr>
                </a:solidFill>
                <a:latin typeface="Arial" panose="020B0604020202020204" pitchFamily="34" charset="0"/>
                <a:ea typeface="微软雅黑" panose="020B0503020204020204" pitchFamily="34" charset="-122"/>
              </a:rPr>
              <a:t>热解石墨</a:t>
            </a:r>
          </a:p>
        </p:txBody>
      </p:sp>
      <p:sp>
        <p:nvSpPr>
          <p:cNvPr id="34" name="文本框 33">
            <a:extLst>
              <a:ext uri="{FF2B5EF4-FFF2-40B4-BE49-F238E27FC236}">
                <a16:creationId xmlns:a16="http://schemas.microsoft.com/office/drawing/2014/main" id="{2D3531C9-81C4-3913-B61F-072F600EEFE3}"/>
              </a:ext>
            </a:extLst>
          </p:cNvPr>
          <p:cNvSpPr txBox="1"/>
          <p:nvPr/>
        </p:nvSpPr>
        <p:spPr>
          <a:xfrm>
            <a:off x="9996302" y="2058218"/>
            <a:ext cx="902811" cy="307777"/>
          </a:xfrm>
          <a:prstGeom prst="rect">
            <a:avLst/>
          </a:prstGeom>
          <a:noFill/>
        </p:spPr>
        <p:txBody>
          <a:bodyPr wrap="none" rtlCol="0">
            <a:spAutoFit/>
          </a:bodyPr>
          <a:lstStyle/>
          <a:p>
            <a:r>
              <a:rPr kumimoji="1" lang="zh-CN" altLang="en-US" sz="1400" dirty="0">
                <a:solidFill>
                  <a:schemeClr val="bg2">
                    <a:lumMod val="25000"/>
                  </a:schemeClr>
                </a:solidFill>
                <a:latin typeface="Arial" panose="020B0604020202020204" pitchFamily="34" charset="0"/>
                <a:ea typeface="微软雅黑" panose="020B0503020204020204" pitchFamily="34" charset="-122"/>
              </a:rPr>
              <a:t>热解石墨</a:t>
            </a:r>
          </a:p>
        </p:txBody>
      </p:sp>
      <p:sp>
        <p:nvSpPr>
          <p:cNvPr id="35" name="文本框 34">
            <a:extLst>
              <a:ext uri="{FF2B5EF4-FFF2-40B4-BE49-F238E27FC236}">
                <a16:creationId xmlns:a16="http://schemas.microsoft.com/office/drawing/2014/main" id="{D5A8B99C-AAB8-E8A8-5284-79491D6A9A0F}"/>
              </a:ext>
            </a:extLst>
          </p:cNvPr>
          <p:cNvSpPr txBox="1"/>
          <p:nvPr/>
        </p:nvSpPr>
        <p:spPr>
          <a:xfrm>
            <a:off x="6707459" y="1401355"/>
            <a:ext cx="1082348" cy="307777"/>
          </a:xfrm>
          <a:prstGeom prst="rect">
            <a:avLst/>
          </a:prstGeom>
          <a:noFill/>
        </p:spPr>
        <p:txBody>
          <a:bodyPr wrap="square" rtlCol="0">
            <a:spAutoFit/>
          </a:bodyPr>
          <a:lstStyle/>
          <a:p>
            <a:r>
              <a:rPr kumimoji="1" lang="zh-CN" altLang="en-US" sz="1400" dirty="0">
                <a:solidFill>
                  <a:schemeClr val="bg2">
                    <a:lumMod val="25000"/>
                  </a:schemeClr>
                </a:solidFill>
                <a:latin typeface="Arial" panose="020B0604020202020204" pitchFamily="34" charset="0"/>
                <a:ea typeface="微软雅黑" panose="020B0503020204020204" pitchFamily="34" charset="-122"/>
              </a:rPr>
              <a:t>不锈钢</a:t>
            </a:r>
          </a:p>
        </p:txBody>
      </p:sp>
      <p:sp>
        <p:nvSpPr>
          <p:cNvPr id="7" name="文本框 6">
            <a:extLst>
              <a:ext uri="{FF2B5EF4-FFF2-40B4-BE49-F238E27FC236}">
                <a16:creationId xmlns:a16="http://schemas.microsoft.com/office/drawing/2014/main" id="{DC79F518-4095-17FB-41E0-F53E7CE77813}"/>
              </a:ext>
            </a:extLst>
          </p:cNvPr>
          <p:cNvSpPr txBox="1"/>
          <p:nvPr/>
        </p:nvSpPr>
        <p:spPr>
          <a:xfrm>
            <a:off x="5969467" y="762253"/>
            <a:ext cx="6096000" cy="458908"/>
          </a:xfrm>
          <a:prstGeom prst="rect">
            <a:avLst/>
          </a:prstGeom>
          <a:noFill/>
        </p:spPr>
        <p:txBody>
          <a:bodyPr wrap="square">
            <a:spAutoFit/>
          </a:bodyPr>
          <a:lstStyle/>
          <a:p>
            <a:pPr marL="285750" indent="-285750">
              <a:lnSpc>
                <a:spcPct val="150000"/>
              </a:lnSpc>
              <a:buClr>
                <a:srgbClr val="FFC000"/>
              </a:buClr>
              <a:buFont typeface="Wingdings" pitchFamily="2" charset="2"/>
              <a:buChar char="n"/>
            </a:pPr>
            <a:r>
              <a:rPr kumimoji="1" lang="zh-CN" altLang="en-US" b="1" dirty="0">
                <a:solidFill>
                  <a:srgbClr val="C00000"/>
                </a:solidFill>
                <a:latin typeface="Arial" panose="020B0604020202020204" pitchFamily="34" charset="0"/>
                <a:ea typeface="微软雅黑" panose="020B0503020204020204" pitchFamily="34" charset="-122"/>
              </a:rPr>
              <a:t>电子枪（栅控）需要重新设计</a:t>
            </a:r>
          </a:p>
        </p:txBody>
      </p:sp>
      <p:pic>
        <p:nvPicPr>
          <p:cNvPr id="14" name="图片 13">
            <a:extLst>
              <a:ext uri="{FF2B5EF4-FFF2-40B4-BE49-F238E27FC236}">
                <a16:creationId xmlns:a16="http://schemas.microsoft.com/office/drawing/2014/main" id="{EB87BFE8-00C7-6307-B540-1C4FF09C8B04}"/>
              </a:ext>
            </a:extLst>
          </p:cNvPr>
          <p:cNvPicPr>
            <a:picLocks noChangeAspect="1"/>
          </p:cNvPicPr>
          <p:nvPr/>
        </p:nvPicPr>
        <p:blipFill>
          <a:blip r:embed="rId4"/>
          <a:stretch>
            <a:fillRect/>
          </a:stretch>
        </p:blipFill>
        <p:spPr>
          <a:xfrm>
            <a:off x="10359791" y="4533868"/>
            <a:ext cx="1699528" cy="1025399"/>
          </a:xfrm>
          <a:prstGeom prst="rect">
            <a:avLst/>
          </a:prstGeom>
        </p:spPr>
      </p:pic>
      <p:sp>
        <p:nvSpPr>
          <p:cNvPr id="36" name="标题 1">
            <a:extLst>
              <a:ext uri="{FF2B5EF4-FFF2-40B4-BE49-F238E27FC236}">
                <a16:creationId xmlns:a16="http://schemas.microsoft.com/office/drawing/2014/main" id="{75681DA8-1787-4312-9CB7-C8B411C6FE7D}"/>
              </a:ext>
            </a:extLst>
          </p:cNvPr>
          <p:cNvSpPr txBox="1">
            <a:spLocks/>
          </p:cNvSpPr>
          <p:nvPr/>
        </p:nvSpPr>
        <p:spPr>
          <a:xfrm>
            <a:off x="201660" y="253610"/>
            <a:ext cx="6358165" cy="63614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zh-CN" sz="2400" b="1" dirty="0">
                <a:latin typeface="Arial" panose="020B0604020202020204" pitchFamily="34" charset="0"/>
                <a:ea typeface="微软雅黑" panose="020B0503020204020204" pitchFamily="34" charset="-122"/>
              </a:rPr>
              <a:t>5.P</a:t>
            </a:r>
            <a:r>
              <a:rPr kumimoji="1" lang="zh-CN" altLang="en-US" sz="2400" b="1" dirty="0">
                <a:latin typeface="Arial" panose="020B0604020202020204" pitchFamily="34" charset="0"/>
                <a:ea typeface="微软雅黑" panose="020B0503020204020204" pitchFamily="34" charset="-122"/>
              </a:rPr>
              <a:t>波段</a:t>
            </a:r>
            <a:r>
              <a:rPr kumimoji="1" lang="en-US" altLang="zh-CN" sz="2400" b="1" dirty="0">
                <a:latin typeface="Arial" panose="020B0604020202020204" pitchFamily="34" charset="0"/>
                <a:ea typeface="微软雅黑" panose="020B0503020204020204" pitchFamily="34" charset="-122"/>
              </a:rPr>
              <a:t>MB </a:t>
            </a:r>
            <a:r>
              <a:rPr kumimoji="1" lang="en-US" altLang="zh-CN" sz="2400" b="1" dirty="0" err="1">
                <a:latin typeface="Arial" panose="020B0604020202020204" pitchFamily="34" charset="0"/>
                <a:ea typeface="微软雅黑" panose="020B0503020204020204" pitchFamily="34" charset="-122"/>
              </a:rPr>
              <a:t>Tristron</a:t>
            </a:r>
            <a:r>
              <a:rPr kumimoji="1" lang="en-US" altLang="zh-CN" sz="2400" b="1" dirty="0">
                <a:latin typeface="Arial" panose="020B0604020202020204" pitchFamily="34" charset="0"/>
                <a:ea typeface="微软雅黑" panose="020B0503020204020204" pitchFamily="34" charset="-122"/>
              </a:rPr>
              <a:t> R&amp;D</a:t>
            </a:r>
            <a:endParaRPr kumimoji="1" lang="zh-CN" altLang="en-US" sz="2400" b="1" dirty="0">
              <a:latin typeface="Arial" panose="020B0604020202020204" pitchFamily="34" charset="0"/>
              <a:ea typeface="微软雅黑" panose="020B0503020204020204" pitchFamily="34" charset="-122"/>
            </a:endParaRPr>
          </a:p>
        </p:txBody>
      </p:sp>
      <p:sp>
        <p:nvSpPr>
          <p:cNvPr id="2" name="灯片编号占位符 1">
            <a:extLst>
              <a:ext uri="{FF2B5EF4-FFF2-40B4-BE49-F238E27FC236}">
                <a16:creationId xmlns:a16="http://schemas.microsoft.com/office/drawing/2014/main" id="{DDF30714-515F-4542-A2B2-EC00B8B6FEF1}"/>
              </a:ext>
            </a:extLst>
          </p:cNvPr>
          <p:cNvSpPr>
            <a:spLocks noGrp="1"/>
          </p:cNvSpPr>
          <p:nvPr>
            <p:ph type="sldNum" sz="quarter" idx="12"/>
          </p:nvPr>
        </p:nvSpPr>
        <p:spPr/>
        <p:txBody>
          <a:bodyPr/>
          <a:lstStyle/>
          <a:p>
            <a:fld id="{91352FDD-F54A-104E-89EA-FFAF39478DA7}" type="slidenum">
              <a:rPr kumimoji="1" lang="zh-CN" altLang="en-US" smtClean="0"/>
              <a:t>15</a:t>
            </a:fld>
            <a:endParaRPr kumimoji="1" lang="zh-CN" altLang="en-US"/>
          </a:p>
        </p:txBody>
      </p:sp>
    </p:spTree>
    <p:extLst>
      <p:ext uri="{BB962C8B-B14F-4D97-AF65-F5344CB8AC3E}">
        <p14:creationId xmlns:p14="http://schemas.microsoft.com/office/powerpoint/2010/main" val="23849189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表格 8">
            <a:extLst>
              <a:ext uri="{FF2B5EF4-FFF2-40B4-BE49-F238E27FC236}">
                <a16:creationId xmlns:a16="http://schemas.microsoft.com/office/drawing/2014/main" id="{FA849E58-EEAF-CB99-5F71-3C3BA943FC04}"/>
              </a:ext>
            </a:extLst>
          </p:cNvPr>
          <p:cNvGraphicFramePr>
            <a:graphicFrameLocks noGrp="1"/>
          </p:cNvGraphicFramePr>
          <p:nvPr>
            <p:extLst>
              <p:ext uri="{D42A27DB-BD31-4B8C-83A1-F6EECF244321}">
                <p14:modId xmlns:p14="http://schemas.microsoft.com/office/powerpoint/2010/main" val="1101727637"/>
              </p:ext>
            </p:extLst>
          </p:nvPr>
        </p:nvGraphicFramePr>
        <p:xfrm>
          <a:off x="398648" y="1289368"/>
          <a:ext cx="4462788" cy="5110482"/>
        </p:xfrm>
        <a:graphic>
          <a:graphicData uri="http://schemas.openxmlformats.org/drawingml/2006/table">
            <a:tbl>
              <a:tblPr>
                <a:tableStyleId>{616DA210-FB5B-4158-B5E0-FEB733F419BA}</a:tableStyleId>
              </a:tblPr>
              <a:tblGrid>
                <a:gridCol w="2050084">
                  <a:extLst>
                    <a:ext uri="{9D8B030D-6E8A-4147-A177-3AD203B41FA5}">
                      <a16:colId xmlns:a16="http://schemas.microsoft.com/office/drawing/2014/main" val="1432832722"/>
                    </a:ext>
                  </a:extLst>
                </a:gridCol>
                <a:gridCol w="2412704">
                  <a:extLst>
                    <a:ext uri="{9D8B030D-6E8A-4147-A177-3AD203B41FA5}">
                      <a16:colId xmlns:a16="http://schemas.microsoft.com/office/drawing/2014/main" val="1086268959"/>
                    </a:ext>
                  </a:extLst>
                </a:gridCol>
              </a:tblGrid>
              <a:tr h="393114">
                <a:tc gridSpan="2">
                  <a:txBody>
                    <a:bodyPr/>
                    <a:lstStyle/>
                    <a:p>
                      <a:pPr algn="ctr" fontAlgn="ctr">
                        <a:buNone/>
                      </a:pPr>
                      <a:r>
                        <a:rPr lang="zh-CN" altLang="en-US" sz="1600" b="1" dirty="0">
                          <a:latin typeface="Arial" panose="020B0604020202020204" pitchFamily="34" charset="0"/>
                          <a:ea typeface="微软雅黑" panose="020B0503020204020204" pitchFamily="34" charset="-122"/>
                        </a:rPr>
                        <a:t>高频系统</a:t>
                      </a:r>
                    </a:p>
                  </a:txBody>
                  <a:tcPr marL="3873" marR="3873" marT="3873"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hMerge="1">
                  <a:txBody>
                    <a:bodyPr/>
                    <a:lstStyle/>
                    <a:p>
                      <a:pPr algn="ctr" fontAlgn="ctr">
                        <a:buNone/>
                      </a:pPr>
                      <a:endParaRPr lang="zh-CN" altLang="en-US" sz="1600" b="1" dirty="0">
                        <a:latin typeface="Microsoft YaHei" panose="020B0503020204020204" pitchFamily="34" charset="-122"/>
                        <a:ea typeface="Microsoft YaHei" panose="020B0503020204020204" pitchFamily="34" charset="-122"/>
                      </a:endParaRPr>
                    </a:p>
                  </a:txBody>
                  <a:tcPr marL="3873" marR="3873" marT="3873"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4282652058"/>
                  </a:ext>
                </a:extLst>
              </a:tr>
              <a:tr h="393114">
                <a:tc>
                  <a:txBody>
                    <a:bodyPr/>
                    <a:lstStyle/>
                    <a:p>
                      <a:pPr algn="ctr" fontAlgn="ctr">
                        <a:buNone/>
                      </a:pPr>
                      <a:r>
                        <a:rPr lang="zh-CN" altLang="en-US" sz="1600" dirty="0">
                          <a:latin typeface="Arial" panose="020B0604020202020204" pitchFamily="34" charset="0"/>
                          <a:ea typeface="微软雅黑" panose="020B0503020204020204" pitchFamily="34" charset="-122"/>
                        </a:rPr>
                        <a:t>部件</a:t>
                      </a:r>
                    </a:p>
                  </a:txBody>
                  <a:tcPr marL="3873" marR="3873" marT="3873"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pPr algn="ctr" fontAlgn="ctr">
                        <a:buNone/>
                      </a:pPr>
                      <a:r>
                        <a:rPr lang="en" sz="1600">
                          <a:latin typeface="Arial" panose="020B0604020202020204" pitchFamily="34" charset="0"/>
                          <a:ea typeface="微软雅黑" panose="020B0503020204020204" pitchFamily="34" charset="-122"/>
                        </a:rPr>
                        <a:t>MB tristron</a:t>
                      </a:r>
                      <a:r>
                        <a:rPr lang="zh-CN" altLang="en-US" sz="1600">
                          <a:latin typeface="Arial" panose="020B0604020202020204" pitchFamily="34" charset="0"/>
                          <a:ea typeface="微软雅黑" panose="020B0503020204020204" pitchFamily="34" charset="-122"/>
                        </a:rPr>
                        <a:t> </a:t>
                      </a:r>
                      <a:r>
                        <a:rPr lang="en" sz="1600">
                          <a:latin typeface="Arial" panose="020B0604020202020204" pitchFamily="34" charset="0"/>
                          <a:ea typeface="微软雅黑" panose="020B0503020204020204" pitchFamily="34" charset="-122"/>
                        </a:rPr>
                        <a:t>直接复用</a:t>
                      </a:r>
                      <a:endParaRPr lang="zh-CN" altLang="en-US" sz="1600" dirty="0">
                        <a:latin typeface="Arial" panose="020B0604020202020204" pitchFamily="34" charset="0"/>
                        <a:ea typeface="微软雅黑" panose="020B0503020204020204" pitchFamily="34" charset="-122"/>
                      </a:endParaRPr>
                    </a:p>
                  </a:txBody>
                  <a:tcPr marL="3873" marR="3873" marT="3873"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888747587"/>
                  </a:ext>
                </a:extLst>
              </a:tr>
              <a:tr h="393114">
                <a:tc>
                  <a:txBody>
                    <a:bodyPr/>
                    <a:lstStyle/>
                    <a:p>
                      <a:pPr algn="ctr" fontAlgn="ctr">
                        <a:buNone/>
                      </a:pPr>
                      <a:r>
                        <a:rPr lang="zh-CN" altLang="en-US" sz="1600" dirty="0">
                          <a:latin typeface="Arial" panose="020B0604020202020204" pitchFamily="34" charset="0"/>
                          <a:ea typeface="微软雅黑" panose="020B0503020204020204" pitchFamily="34" charset="-122"/>
                        </a:rPr>
                        <a:t>输出腔</a:t>
                      </a:r>
                    </a:p>
                  </a:txBody>
                  <a:tcPr marL="3873" marR="3873" marT="3873"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pPr algn="ctr" fontAlgn="ctr">
                        <a:buNone/>
                      </a:pPr>
                      <a:r>
                        <a:rPr lang="zh-CN" altLang="en-US" sz="1600">
                          <a:latin typeface="Arial" panose="020B0604020202020204" pitchFamily="34" charset="0"/>
                          <a:ea typeface="微软雅黑" panose="020B0503020204020204" pitchFamily="34" charset="-122"/>
                        </a:rPr>
                        <a:t>双间隙结构</a:t>
                      </a:r>
                      <a:endParaRPr lang="zh-CN" altLang="en-US" sz="1600" dirty="0">
                        <a:latin typeface="Arial" panose="020B0604020202020204" pitchFamily="34" charset="0"/>
                        <a:ea typeface="微软雅黑" panose="020B0503020204020204" pitchFamily="34" charset="-122"/>
                      </a:endParaRPr>
                    </a:p>
                  </a:txBody>
                  <a:tcPr marL="3873" marR="3873" marT="3873"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062388526"/>
                  </a:ext>
                </a:extLst>
              </a:tr>
              <a:tr h="393114">
                <a:tc>
                  <a:txBody>
                    <a:bodyPr/>
                    <a:lstStyle/>
                    <a:p>
                      <a:pPr algn="ctr" fontAlgn="ctr">
                        <a:buNone/>
                      </a:pPr>
                      <a:r>
                        <a:rPr lang="zh-CN" altLang="en-US" sz="1600" dirty="0">
                          <a:latin typeface="Arial" panose="020B0604020202020204" pitchFamily="34" charset="0"/>
                          <a:ea typeface="微软雅黑" panose="020B0503020204020204" pitchFamily="34" charset="-122"/>
                        </a:rPr>
                        <a:t>谐振腔链</a:t>
                      </a:r>
                    </a:p>
                  </a:txBody>
                  <a:tcPr marL="3873" marR="3873" marT="3873"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pPr algn="ctr" fontAlgn="ctr">
                        <a:buNone/>
                      </a:pPr>
                      <a:r>
                        <a:rPr lang="zh-CN" altLang="en-US" sz="1600">
                          <a:latin typeface="Arial" panose="020B0604020202020204" pitchFamily="34" charset="0"/>
                          <a:ea typeface="微软雅黑" panose="020B0503020204020204" pitchFamily="34" charset="-122"/>
                        </a:rPr>
                        <a:t>腔群聚段</a:t>
                      </a:r>
                      <a:endParaRPr lang="zh-CN" altLang="en-US" sz="1600" dirty="0">
                        <a:latin typeface="Arial" panose="020B0604020202020204" pitchFamily="34" charset="0"/>
                        <a:ea typeface="微软雅黑" panose="020B0503020204020204" pitchFamily="34" charset="-122"/>
                      </a:endParaRPr>
                    </a:p>
                  </a:txBody>
                  <a:tcPr marL="3873" marR="3873" marT="3873"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457821006"/>
                  </a:ext>
                </a:extLst>
              </a:tr>
              <a:tr h="393114">
                <a:tc>
                  <a:txBody>
                    <a:bodyPr/>
                    <a:lstStyle/>
                    <a:p>
                      <a:pPr algn="ctr" fontAlgn="ctr">
                        <a:buNone/>
                      </a:pPr>
                      <a:r>
                        <a:rPr lang="zh-CN" altLang="en-US" sz="1600" dirty="0">
                          <a:latin typeface="Arial" panose="020B0604020202020204" pitchFamily="34" charset="0"/>
                          <a:ea typeface="微软雅黑" panose="020B0503020204020204" pitchFamily="34" charset="-122"/>
                        </a:rPr>
                        <a:t>陶瓷输出窗</a:t>
                      </a:r>
                    </a:p>
                  </a:txBody>
                  <a:tcPr marL="3873" marR="3873" marT="3873"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pPr algn="ctr" fontAlgn="ctr">
                        <a:buNone/>
                      </a:pPr>
                      <a:r>
                        <a:rPr lang="zh-CN" altLang="en-US" sz="1600">
                          <a:latin typeface="Arial" panose="020B0604020202020204" pitchFamily="34" charset="0"/>
                          <a:ea typeface="微软雅黑" panose="020B0503020204020204" pitchFamily="34" charset="-122"/>
                        </a:rPr>
                        <a:t>氧化铍窗、双窗结构 </a:t>
                      </a:r>
                      <a:endParaRPr lang="zh-CN" altLang="en-US" sz="1600" dirty="0">
                        <a:latin typeface="Arial" panose="020B0604020202020204" pitchFamily="34" charset="0"/>
                        <a:ea typeface="微软雅黑" panose="020B0503020204020204" pitchFamily="34" charset="-122"/>
                      </a:endParaRPr>
                    </a:p>
                  </a:txBody>
                  <a:tcPr marL="3873" marR="3873" marT="3873"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769558358"/>
                  </a:ext>
                </a:extLst>
              </a:tr>
              <a:tr h="393114">
                <a:tc>
                  <a:txBody>
                    <a:bodyPr/>
                    <a:lstStyle/>
                    <a:p>
                      <a:pPr algn="ctr" fontAlgn="ctr">
                        <a:buNone/>
                      </a:pPr>
                      <a:r>
                        <a:rPr lang="zh-CN" altLang="en-US" sz="1600" dirty="0">
                          <a:latin typeface="Arial" panose="020B0604020202020204" pitchFamily="34" charset="0"/>
                          <a:ea typeface="微软雅黑" panose="020B0503020204020204" pitchFamily="34" charset="-122"/>
                        </a:rPr>
                        <a:t>调谐机构</a:t>
                      </a:r>
                    </a:p>
                  </a:txBody>
                  <a:tcPr marL="3873" marR="3873" marT="3873"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pPr algn="ctr" fontAlgn="ctr">
                        <a:buNone/>
                      </a:pPr>
                      <a:r>
                        <a:rPr lang="zh-CN" altLang="en-US" sz="1600" dirty="0">
                          <a:latin typeface="Arial" panose="020B0604020202020204" pitchFamily="34" charset="0"/>
                          <a:ea typeface="微软雅黑" panose="020B0503020204020204" pitchFamily="34" charset="-122"/>
                        </a:rPr>
                        <a:t>电调</a:t>
                      </a:r>
                      <a:r>
                        <a:rPr lang="en-US" altLang="zh-CN" sz="1600" dirty="0">
                          <a:latin typeface="Arial" panose="020B0604020202020204" pitchFamily="34" charset="0"/>
                          <a:ea typeface="微软雅黑" panose="020B0503020204020204" pitchFamily="34" charset="-122"/>
                        </a:rPr>
                        <a:t>/</a:t>
                      </a:r>
                      <a:r>
                        <a:rPr lang="zh-CN" altLang="en-US" sz="1600" dirty="0">
                          <a:latin typeface="Arial" panose="020B0604020202020204" pitchFamily="34" charset="0"/>
                          <a:ea typeface="微软雅黑" panose="020B0503020204020204" pitchFamily="34" charset="-122"/>
                        </a:rPr>
                        <a:t>机械调谐</a:t>
                      </a:r>
                    </a:p>
                  </a:txBody>
                  <a:tcPr marL="3873" marR="3873" marT="3873"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32656541"/>
                  </a:ext>
                </a:extLst>
              </a:tr>
              <a:tr h="393114">
                <a:tc gridSpan="2">
                  <a:txBody>
                    <a:bodyPr/>
                    <a:lstStyle/>
                    <a:p>
                      <a:pPr algn="ctr" fontAlgn="ctr">
                        <a:buNone/>
                      </a:pPr>
                      <a:r>
                        <a:rPr lang="zh-CN" altLang="en-US" sz="1600" b="1" dirty="0">
                          <a:latin typeface="Arial" panose="020B0604020202020204" pitchFamily="34" charset="0"/>
                          <a:ea typeface="微软雅黑" panose="020B0503020204020204" pitchFamily="34" charset="-122"/>
                        </a:rPr>
                        <a:t>收集极系统</a:t>
                      </a:r>
                    </a:p>
                  </a:txBody>
                  <a:tcPr marL="3873" marR="3873" marT="3873"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9050" cap="flat" cmpd="sng" algn="ctr">
                      <a:solidFill>
                        <a:srgbClr val="C00000"/>
                      </a:solidFill>
                      <a:prstDash val="solid"/>
                      <a:round/>
                      <a:headEnd type="none" w="med" len="med"/>
                      <a:tailEnd type="none" w="med" len="med"/>
                    </a:lnB>
                  </a:tcPr>
                </a:tc>
                <a:tc hMerge="1">
                  <a:txBody>
                    <a:bodyPr/>
                    <a:lstStyle/>
                    <a:p>
                      <a:pPr algn="ctr" fontAlgn="ctr">
                        <a:buNone/>
                      </a:pPr>
                      <a:endParaRPr lang="zh-CN" altLang="en-US" sz="1600" b="1" dirty="0">
                        <a:latin typeface="Microsoft YaHei" panose="020B0503020204020204" pitchFamily="34" charset="-122"/>
                        <a:ea typeface="Microsoft YaHei" panose="020B0503020204020204" pitchFamily="34" charset="-122"/>
                      </a:endParaRPr>
                    </a:p>
                  </a:txBody>
                  <a:tcPr marL="3873" marR="3873" marT="3873"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868340274"/>
                  </a:ext>
                </a:extLst>
              </a:tr>
              <a:tr h="393114">
                <a:tc>
                  <a:txBody>
                    <a:bodyPr/>
                    <a:lstStyle/>
                    <a:p>
                      <a:pPr algn="ctr" fontAlgn="ctr">
                        <a:buNone/>
                      </a:pPr>
                      <a:r>
                        <a:rPr lang="zh-CN" altLang="en-US" sz="1600" dirty="0">
                          <a:latin typeface="Arial" panose="020B0604020202020204" pitchFamily="34" charset="0"/>
                          <a:ea typeface="微软雅黑" panose="020B0503020204020204" pitchFamily="34" charset="-122"/>
                        </a:rPr>
                        <a:t>多级降压收集极结构</a:t>
                      </a:r>
                    </a:p>
                  </a:txBody>
                  <a:tcPr marL="3873" marR="3873" marT="3873" marB="0" anchor="ctr">
                    <a:lnL w="19050" cap="flat" cmpd="sng" algn="ctr">
                      <a:solidFill>
                        <a:srgbClr val="C00000"/>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tcPr>
                </a:tc>
                <a:tc>
                  <a:txBody>
                    <a:bodyPr/>
                    <a:lstStyle/>
                    <a:p>
                      <a:pPr algn="ctr" fontAlgn="ctr">
                        <a:buNone/>
                      </a:pPr>
                      <a:r>
                        <a:rPr lang="zh-CN" altLang="en-US" sz="1600" dirty="0">
                          <a:solidFill>
                            <a:srgbClr val="C00000"/>
                          </a:solidFill>
                          <a:latin typeface="Arial" panose="020B0604020202020204" pitchFamily="34" charset="0"/>
                          <a:ea typeface="微软雅黑" panose="020B0503020204020204" pitchFamily="34" charset="-122"/>
                        </a:rPr>
                        <a:t>独立收集极</a:t>
                      </a:r>
                      <a:r>
                        <a:rPr lang="zh-CN" altLang="en-US" sz="1600" dirty="0">
                          <a:latin typeface="Arial" panose="020B0604020202020204" pitchFamily="34" charset="0"/>
                          <a:ea typeface="微软雅黑" panose="020B0503020204020204" pitchFamily="34" charset="-122"/>
                        </a:rPr>
                        <a:t>（</a:t>
                      </a:r>
                      <a:r>
                        <a:rPr lang="en-US" altLang="zh-CN" sz="1600" dirty="0">
                          <a:latin typeface="Arial" panose="020B0604020202020204" pitchFamily="34" charset="0"/>
                          <a:ea typeface="微软雅黑" panose="020B0503020204020204" pitchFamily="34" charset="-122"/>
                        </a:rPr>
                        <a:t>8</a:t>
                      </a:r>
                      <a:r>
                        <a:rPr lang="zh-CN" altLang="en-US" sz="1600" dirty="0">
                          <a:latin typeface="Arial" panose="020B0604020202020204" pitchFamily="34" charset="0"/>
                          <a:ea typeface="微软雅黑" panose="020B0503020204020204" pitchFamily="34" charset="-122"/>
                        </a:rPr>
                        <a:t>个）</a:t>
                      </a:r>
                    </a:p>
                  </a:txBody>
                  <a:tcPr marL="3873" marR="3873" marT="3873" marB="0" anchor="ctr">
                    <a:lnL w="9525" cap="flat" cmpd="sng" algn="ctr">
                      <a:solidFill>
                        <a:schemeClr val="bg1">
                          <a:lumMod val="75000"/>
                        </a:schemeClr>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tcPr>
                </a:tc>
                <a:extLst>
                  <a:ext uri="{0D108BD9-81ED-4DB2-BD59-A6C34878D82A}">
                    <a16:rowId xmlns:a16="http://schemas.microsoft.com/office/drawing/2014/main" val="499892199"/>
                  </a:ext>
                </a:extLst>
              </a:tr>
              <a:tr h="393114">
                <a:tc gridSpan="2">
                  <a:txBody>
                    <a:bodyPr/>
                    <a:lstStyle/>
                    <a:p>
                      <a:pPr algn="ctr" fontAlgn="ctr">
                        <a:buNone/>
                      </a:pPr>
                      <a:r>
                        <a:rPr lang="zh-CN" altLang="en-US" sz="1600" b="1" dirty="0">
                          <a:latin typeface="Arial" panose="020B0604020202020204" pitchFamily="34" charset="0"/>
                          <a:ea typeface="微软雅黑" panose="020B0503020204020204" pitchFamily="34" charset="-122"/>
                        </a:rPr>
                        <a:t>机械结构</a:t>
                      </a:r>
                    </a:p>
                  </a:txBody>
                  <a:tcPr marL="3873" marR="3873" marT="3873"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9050" cap="flat" cmpd="sng" algn="ctr">
                      <a:solidFill>
                        <a:srgbClr val="C00000"/>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hMerge="1">
                  <a:txBody>
                    <a:bodyPr/>
                    <a:lstStyle/>
                    <a:p>
                      <a:pPr algn="ctr" fontAlgn="ctr">
                        <a:buNone/>
                      </a:pPr>
                      <a:endParaRPr lang="zh-CN" altLang="en-US" sz="1600" b="1" dirty="0">
                        <a:latin typeface="Microsoft YaHei" panose="020B0503020204020204" pitchFamily="34" charset="-122"/>
                        <a:ea typeface="Microsoft YaHei" panose="020B0503020204020204" pitchFamily="34" charset="-122"/>
                      </a:endParaRPr>
                    </a:p>
                  </a:txBody>
                  <a:tcPr marL="3873" marR="3873" marT="3873"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656170142"/>
                  </a:ext>
                </a:extLst>
              </a:tr>
              <a:tr h="393114">
                <a:tc>
                  <a:txBody>
                    <a:bodyPr/>
                    <a:lstStyle/>
                    <a:p>
                      <a:pPr algn="ctr" fontAlgn="ctr">
                        <a:buNone/>
                      </a:pPr>
                      <a:r>
                        <a:rPr lang="zh-CN" altLang="en-US" sz="1600" dirty="0">
                          <a:latin typeface="Arial" panose="020B0604020202020204" pitchFamily="34" charset="0"/>
                          <a:ea typeface="微软雅黑" panose="020B0503020204020204" pitchFamily="34" charset="-122"/>
                        </a:rPr>
                        <a:t>不锈钢真空外壳</a:t>
                      </a:r>
                    </a:p>
                  </a:txBody>
                  <a:tcPr marL="3873" marR="3873" marT="3873"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pPr algn="ctr" fontAlgn="ctr">
                        <a:buNone/>
                      </a:pPr>
                      <a:r>
                        <a:rPr lang="zh-CN" altLang="en-US" sz="1600" dirty="0">
                          <a:latin typeface="Arial" panose="020B0604020202020204" pitchFamily="34" charset="0"/>
                          <a:ea typeface="微软雅黑" panose="020B0503020204020204" pitchFamily="34" charset="-122"/>
                        </a:rPr>
                        <a:t>工艺成熟</a:t>
                      </a:r>
                    </a:p>
                  </a:txBody>
                  <a:tcPr marL="3873" marR="3873" marT="3873"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250077180"/>
                  </a:ext>
                </a:extLst>
              </a:tr>
              <a:tr h="393114">
                <a:tc>
                  <a:txBody>
                    <a:bodyPr/>
                    <a:lstStyle/>
                    <a:p>
                      <a:pPr algn="ctr" fontAlgn="ctr">
                        <a:buNone/>
                      </a:pPr>
                      <a:r>
                        <a:rPr lang="zh-CN" altLang="en-US" sz="1600" dirty="0">
                          <a:latin typeface="Arial" panose="020B0604020202020204" pitchFamily="34" charset="0"/>
                          <a:ea typeface="微软雅黑" panose="020B0503020204020204" pitchFamily="34" charset="-122"/>
                        </a:rPr>
                        <a:t>陶瓷</a:t>
                      </a:r>
                      <a:r>
                        <a:rPr lang="en-US" altLang="zh-CN" sz="1600" dirty="0">
                          <a:latin typeface="Arial" panose="020B0604020202020204" pitchFamily="34" charset="0"/>
                          <a:ea typeface="微软雅黑" panose="020B0503020204020204" pitchFamily="34" charset="-122"/>
                        </a:rPr>
                        <a:t>-</a:t>
                      </a:r>
                      <a:r>
                        <a:rPr lang="zh-CN" altLang="en-US" sz="1600" dirty="0">
                          <a:latin typeface="Arial" panose="020B0604020202020204" pitchFamily="34" charset="0"/>
                          <a:ea typeface="微软雅黑" panose="020B0503020204020204" pitchFamily="34" charset="-122"/>
                        </a:rPr>
                        <a:t>金属封接</a:t>
                      </a:r>
                    </a:p>
                  </a:txBody>
                  <a:tcPr marL="3873" marR="3873" marT="3873"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9050" cap="flat" cmpd="sng" algn="ctr">
                      <a:solidFill>
                        <a:srgbClr val="C00000"/>
                      </a:solidFill>
                      <a:prstDash val="solid"/>
                      <a:round/>
                      <a:headEnd type="none" w="med" len="med"/>
                      <a:tailEnd type="none" w="med" len="med"/>
                    </a:lnB>
                  </a:tcPr>
                </a:tc>
                <a:tc>
                  <a:txBody>
                    <a:bodyPr/>
                    <a:lstStyle/>
                    <a:p>
                      <a:pPr algn="ctr" fontAlgn="ctr">
                        <a:buNone/>
                      </a:pPr>
                      <a:r>
                        <a:rPr lang="zh-CN" altLang="en-US" sz="1600">
                          <a:latin typeface="Arial" panose="020B0604020202020204" pitchFamily="34" charset="0"/>
                          <a:ea typeface="微软雅黑" panose="020B0503020204020204" pitchFamily="34" charset="-122"/>
                        </a:rPr>
                        <a:t>氧化铝</a:t>
                      </a:r>
                      <a:r>
                        <a:rPr lang="en-US" altLang="zh-CN" sz="1600">
                          <a:latin typeface="Arial" panose="020B0604020202020204" pitchFamily="34" charset="0"/>
                          <a:ea typeface="微软雅黑" panose="020B0503020204020204" pitchFamily="34" charset="-122"/>
                        </a:rPr>
                        <a:t>/</a:t>
                      </a:r>
                      <a:r>
                        <a:rPr lang="zh-CN" altLang="en-US" sz="1600">
                          <a:latin typeface="Arial" panose="020B0604020202020204" pitchFamily="34" charset="0"/>
                          <a:ea typeface="微软雅黑" panose="020B0503020204020204" pitchFamily="34" charset="-122"/>
                        </a:rPr>
                        <a:t>氧化铍上釉工艺</a:t>
                      </a:r>
                      <a:endParaRPr lang="zh-CN" altLang="en-US" sz="1600" dirty="0">
                        <a:latin typeface="Arial" panose="020B0604020202020204" pitchFamily="34" charset="0"/>
                        <a:ea typeface="微软雅黑" panose="020B0503020204020204" pitchFamily="34" charset="-122"/>
                      </a:endParaRPr>
                    </a:p>
                  </a:txBody>
                  <a:tcPr marL="3873" marR="3873" marT="3873"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9050" cap="flat" cmpd="sng" algn="ctr">
                      <a:solidFill>
                        <a:srgbClr val="C00000"/>
                      </a:solidFill>
                      <a:prstDash val="solid"/>
                      <a:round/>
                      <a:headEnd type="none" w="med" len="med"/>
                      <a:tailEnd type="none" w="med" len="med"/>
                    </a:lnB>
                  </a:tcPr>
                </a:tc>
                <a:extLst>
                  <a:ext uri="{0D108BD9-81ED-4DB2-BD59-A6C34878D82A}">
                    <a16:rowId xmlns:a16="http://schemas.microsoft.com/office/drawing/2014/main" val="156270280"/>
                  </a:ext>
                </a:extLst>
              </a:tr>
              <a:tr h="393114">
                <a:tc>
                  <a:txBody>
                    <a:bodyPr/>
                    <a:lstStyle/>
                    <a:p>
                      <a:pPr algn="ctr" fontAlgn="ctr">
                        <a:buNone/>
                      </a:pPr>
                      <a:r>
                        <a:rPr lang="zh-CN" altLang="en-US" sz="1600" dirty="0">
                          <a:latin typeface="Arial" panose="020B0604020202020204" pitchFamily="34" charset="0"/>
                          <a:ea typeface="微软雅黑" panose="020B0503020204020204" pitchFamily="34" charset="-122"/>
                        </a:rPr>
                        <a:t>水冷管路</a:t>
                      </a:r>
                    </a:p>
                  </a:txBody>
                  <a:tcPr marL="3873" marR="3873" marT="3873" marB="0" anchor="ctr">
                    <a:lnL w="19050" cap="flat" cmpd="sng" algn="ctr">
                      <a:solidFill>
                        <a:srgbClr val="C00000"/>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tcPr>
                </a:tc>
                <a:tc>
                  <a:txBody>
                    <a:bodyPr/>
                    <a:lstStyle/>
                    <a:p>
                      <a:pPr algn="ctr" fontAlgn="ctr">
                        <a:buNone/>
                      </a:pPr>
                      <a:r>
                        <a:rPr lang="zh-CN" altLang="en-US" sz="1600" dirty="0">
                          <a:solidFill>
                            <a:srgbClr val="C00000"/>
                          </a:solidFill>
                          <a:latin typeface="Arial" panose="020B0604020202020204" pitchFamily="34" charset="0"/>
                          <a:ea typeface="微软雅黑" panose="020B0503020204020204" pitchFamily="34" charset="-122"/>
                        </a:rPr>
                        <a:t>阳极与栅极增加水冷</a:t>
                      </a:r>
                    </a:p>
                  </a:txBody>
                  <a:tcPr marL="3873" marR="3873" marT="3873" marB="0" anchor="ctr">
                    <a:lnL w="9525" cap="flat" cmpd="sng" algn="ctr">
                      <a:solidFill>
                        <a:schemeClr val="bg1">
                          <a:lumMod val="75000"/>
                        </a:schemeClr>
                      </a:solidFill>
                      <a:prstDash val="solid"/>
                      <a:round/>
                      <a:headEnd type="none" w="med" len="med"/>
                      <a:tailEnd type="none" w="med" len="med"/>
                    </a:lnL>
                    <a:lnR w="19050" cap="flat" cmpd="sng" algn="ctr">
                      <a:solidFill>
                        <a:srgbClr val="C00000"/>
                      </a:solidFill>
                      <a:prstDash val="solid"/>
                      <a:round/>
                      <a:headEnd type="none" w="med" len="med"/>
                      <a:tailEnd type="none" w="med" len="med"/>
                    </a:lnR>
                    <a:lnT w="19050" cap="flat" cmpd="sng" algn="ctr">
                      <a:solidFill>
                        <a:srgbClr val="C00000"/>
                      </a:solidFill>
                      <a:prstDash val="solid"/>
                      <a:round/>
                      <a:headEnd type="none" w="med" len="med"/>
                      <a:tailEnd type="none" w="med" len="med"/>
                    </a:lnT>
                    <a:lnB w="19050" cap="flat" cmpd="sng" algn="ctr">
                      <a:solidFill>
                        <a:srgbClr val="C00000"/>
                      </a:solidFill>
                      <a:prstDash val="solid"/>
                      <a:round/>
                      <a:headEnd type="none" w="med" len="med"/>
                      <a:tailEnd type="none" w="med" len="med"/>
                    </a:lnB>
                  </a:tcPr>
                </a:tc>
                <a:extLst>
                  <a:ext uri="{0D108BD9-81ED-4DB2-BD59-A6C34878D82A}">
                    <a16:rowId xmlns:a16="http://schemas.microsoft.com/office/drawing/2014/main" val="1637285465"/>
                  </a:ext>
                </a:extLst>
              </a:tr>
              <a:tr h="393114">
                <a:tc>
                  <a:txBody>
                    <a:bodyPr/>
                    <a:lstStyle/>
                    <a:p>
                      <a:pPr algn="ctr" fontAlgn="ctr">
                        <a:buNone/>
                      </a:pPr>
                      <a:r>
                        <a:rPr lang="zh-CN" altLang="en-US" sz="1600" dirty="0">
                          <a:latin typeface="Arial" panose="020B0604020202020204" pitchFamily="34" charset="0"/>
                          <a:ea typeface="微软雅黑" panose="020B0503020204020204" pitchFamily="34" charset="-122"/>
                        </a:rPr>
                        <a:t>枪聚焦极及热子结构</a:t>
                      </a:r>
                    </a:p>
                  </a:txBody>
                  <a:tcPr marL="3873" marR="3873" marT="3873"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9050" cap="flat" cmpd="sng" algn="ctr">
                      <a:solidFill>
                        <a:srgbClr val="C00000"/>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pPr algn="ctr" fontAlgn="ctr">
                        <a:buNone/>
                      </a:pPr>
                      <a:r>
                        <a:rPr lang="zh-CN" altLang="en-US" sz="1600" dirty="0">
                          <a:latin typeface="Arial" panose="020B0604020202020204" pitchFamily="34" charset="0"/>
                          <a:ea typeface="微软雅黑" panose="020B0503020204020204" pitchFamily="34" charset="-122"/>
                        </a:rPr>
                        <a:t>钡钨热平面阴极</a:t>
                      </a:r>
                    </a:p>
                  </a:txBody>
                  <a:tcPr marL="3873" marR="3873" marT="3873"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9050" cap="flat" cmpd="sng" algn="ctr">
                      <a:solidFill>
                        <a:srgbClr val="C00000"/>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915848392"/>
                  </a:ext>
                </a:extLst>
              </a:tr>
            </a:tbl>
          </a:graphicData>
        </a:graphic>
      </p:graphicFrame>
      <p:pic>
        <p:nvPicPr>
          <p:cNvPr id="10" name="图片 9">
            <a:extLst>
              <a:ext uri="{FF2B5EF4-FFF2-40B4-BE49-F238E27FC236}">
                <a16:creationId xmlns:a16="http://schemas.microsoft.com/office/drawing/2014/main" id="{8BE16409-94E9-DD67-DC29-B48208AC9FB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0"/>
                    </a14:imgEffect>
                    <a14:imgEffect>
                      <a14:brightnessContrast bright="-40000" contrast="20000"/>
                    </a14:imgEffect>
                  </a14:imgLayer>
                </a14:imgProps>
              </a:ext>
            </a:extLst>
          </a:blip>
          <a:stretch>
            <a:fillRect/>
          </a:stretch>
        </p:blipFill>
        <p:spPr>
          <a:xfrm>
            <a:off x="5042536" y="1275515"/>
            <a:ext cx="3873216" cy="4836842"/>
          </a:xfrm>
          <a:prstGeom prst="rect">
            <a:avLst/>
          </a:prstGeom>
        </p:spPr>
      </p:pic>
      <p:pic>
        <p:nvPicPr>
          <p:cNvPr id="6" name="图片 5">
            <a:extLst>
              <a:ext uri="{FF2B5EF4-FFF2-40B4-BE49-F238E27FC236}">
                <a16:creationId xmlns:a16="http://schemas.microsoft.com/office/drawing/2014/main" id="{AC1487BA-85DE-19A1-C879-CE71DBFB80D5}"/>
              </a:ext>
            </a:extLst>
          </p:cNvPr>
          <p:cNvPicPr>
            <a:picLocks noChangeAspect="1"/>
          </p:cNvPicPr>
          <p:nvPr/>
        </p:nvPicPr>
        <p:blipFill>
          <a:blip r:embed="rId5"/>
          <a:srcRect t="7258"/>
          <a:stretch>
            <a:fillRect/>
          </a:stretch>
        </p:blipFill>
        <p:spPr>
          <a:xfrm>
            <a:off x="9096853" y="3871819"/>
            <a:ext cx="2577983" cy="2273104"/>
          </a:xfrm>
          <a:prstGeom prst="rect">
            <a:avLst/>
          </a:prstGeom>
          <a:ln w="12700">
            <a:solidFill>
              <a:schemeClr val="accent1">
                <a:lumMod val="75000"/>
              </a:schemeClr>
            </a:solidFill>
          </a:ln>
        </p:spPr>
      </p:pic>
      <p:sp>
        <p:nvSpPr>
          <p:cNvPr id="11" name="文本框 10">
            <a:extLst>
              <a:ext uri="{FF2B5EF4-FFF2-40B4-BE49-F238E27FC236}">
                <a16:creationId xmlns:a16="http://schemas.microsoft.com/office/drawing/2014/main" id="{3371FEB0-3ECA-D9AD-569A-5630C3F0410B}"/>
              </a:ext>
            </a:extLst>
          </p:cNvPr>
          <p:cNvSpPr txBox="1"/>
          <p:nvPr/>
        </p:nvSpPr>
        <p:spPr>
          <a:xfrm>
            <a:off x="5481427" y="6144922"/>
            <a:ext cx="2645276" cy="276999"/>
          </a:xfrm>
          <a:prstGeom prst="rect">
            <a:avLst/>
          </a:prstGeom>
          <a:noFill/>
        </p:spPr>
        <p:txBody>
          <a:bodyPr wrap="none" rtlCol="0">
            <a:spAutoFit/>
          </a:bodyPr>
          <a:lstStyle/>
          <a:p>
            <a:r>
              <a:rPr kumimoji="1" lang="zh-CN" altLang="en-US" sz="1200" dirty="0">
                <a:latin typeface="Arial" panose="020B0604020202020204" pitchFamily="34" charset="0"/>
                <a:ea typeface="微软雅黑" panose="020B0503020204020204" pitchFamily="34" charset="-122"/>
              </a:rPr>
              <a:t>图为</a:t>
            </a:r>
            <a:r>
              <a:rPr kumimoji="1" lang="en-US" altLang="zh-CN" sz="1200" dirty="0" err="1">
                <a:latin typeface="Arial" panose="020B0604020202020204" pitchFamily="34" charset="0"/>
                <a:ea typeface="微软雅黑" panose="020B0503020204020204" pitchFamily="34" charset="-122"/>
              </a:rPr>
              <a:t>Tristron</a:t>
            </a:r>
            <a:r>
              <a:rPr kumimoji="1" lang="zh-CN" altLang="en-US" sz="1200" dirty="0">
                <a:latin typeface="Arial" panose="020B0604020202020204" pitchFamily="34" charset="0"/>
                <a:ea typeface="微软雅黑" panose="020B0503020204020204" pitchFamily="34" charset="-122"/>
              </a:rPr>
              <a:t>（</a:t>
            </a:r>
            <a:r>
              <a:rPr kumimoji="1" lang="en-US" altLang="zh-CN" sz="1200" dirty="0">
                <a:latin typeface="Arial" panose="020B0604020202020204" pitchFamily="34" charset="0"/>
                <a:ea typeface="微软雅黑" panose="020B0503020204020204" pitchFamily="34" charset="-122"/>
              </a:rPr>
              <a:t>HE</a:t>
            </a:r>
            <a:r>
              <a:rPr kumimoji="1" lang="zh-CN" altLang="en-US" sz="1200" dirty="0">
                <a:latin typeface="Arial" panose="020B0604020202020204" pitchFamily="34" charset="0"/>
                <a:ea typeface="微软雅黑" panose="020B0503020204020204" pitchFamily="34" charset="-122"/>
              </a:rPr>
              <a:t> </a:t>
            </a:r>
            <a:r>
              <a:rPr kumimoji="1" lang="en-US" altLang="zh-CN" sz="1200" dirty="0">
                <a:latin typeface="Arial" panose="020B0604020202020204" pitchFamily="34" charset="0"/>
                <a:ea typeface="微软雅黑" panose="020B0503020204020204" pitchFamily="34" charset="-122"/>
              </a:rPr>
              <a:t>IOT</a:t>
            </a:r>
            <a:r>
              <a:rPr kumimoji="1" lang="zh-CN" altLang="en-US" sz="1200" dirty="0">
                <a:latin typeface="Arial" panose="020B0604020202020204" pitchFamily="34" charset="0"/>
                <a:ea typeface="微软雅黑" panose="020B0503020204020204" pitchFamily="34" charset="-122"/>
              </a:rPr>
              <a:t>）剖面示意图</a:t>
            </a:r>
          </a:p>
        </p:txBody>
      </p:sp>
      <p:sp>
        <p:nvSpPr>
          <p:cNvPr id="12" name="文本框 11">
            <a:extLst>
              <a:ext uri="{FF2B5EF4-FFF2-40B4-BE49-F238E27FC236}">
                <a16:creationId xmlns:a16="http://schemas.microsoft.com/office/drawing/2014/main" id="{5D1BE203-53E5-2C71-141E-22873B4A8074}"/>
              </a:ext>
            </a:extLst>
          </p:cNvPr>
          <p:cNvSpPr txBox="1"/>
          <p:nvPr/>
        </p:nvSpPr>
        <p:spPr>
          <a:xfrm>
            <a:off x="9069636" y="6144923"/>
            <a:ext cx="2551724" cy="276999"/>
          </a:xfrm>
          <a:prstGeom prst="rect">
            <a:avLst/>
          </a:prstGeom>
          <a:noFill/>
        </p:spPr>
        <p:txBody>
          <a:bodyPr wrap="none" rtlCol="0">
            <a:spAutoFit/>
          </a:bodyPr>
          <a:lstStyle/>
          <a:p>
            <a:r>
              <a:rPr kumimoji="1" lang="zh-CN" altLang="en-US" sz="1200" dirty="0">
                <a:latin typeface="Arial" panose="020B0604020202020204" pitchFamily="34" charset="0"/>
                <a:ea typeface="微软雅黑" panose="020B0503020204020204" pitchFamily="34" charset="-122"/>
              </a:rPr>
              <a:t>图为</a:t>
            </a:r>
            <a:r>
              <a:rPr kumimoji="1" lang="en-US" altLang="zh-CN" sz="1200" dirty="0">
                <a:latin typeface="Arial" panose="020B0604020202020204" pitchFamily="34" charset="0"/>
                <a:ea typeface="微软雅黑" panose="020B0503020204020204" pitchFamily="34" charset="-122"/>
              </a:rPr>
              <a:t>MB</a:t>
            </a:r>
            <a:r>
              <a:rPr kumimoji="1" lang="zh-CN" altLang="en-US" sz="1200" dirty="0">
                <a:latin typeface="Arial" panose="020B0604020202020204" pitchFamily="34" charset="0"/>
                <a:ea typeface="微软雅黑" panose="020B0503020204020204" pitchFamily="34" charset="-122"/>
              </a:rPr>
              <a:t> </a:t>
            </a:r>
            <a:r>
              <a:rPr kumimoji="1" lang="en-US" altLang="zh-CN" sz="1200" dirty="0" err="1">
                <a:latin typeface="Arial" panose="020B0604020202020204" pitchFamily="34" charset="0"/>
                <a:ea typeface="微软雅黑" panose="020B0503020204020204" pitchFamily="34" charset="-122"/>
              </a:rPr>
              <a:t>Tristron</a:t>
            </a:r>
            <a:r>
              <a:rPr kumimoji="1" lang="zh-CN" altLang="en-US" sz="1200" dirty="0">
                <a:latin typeface="Arial" panose="020B0604020202020204" pitchFamily="34" charset="0"/>
                <a:ea typeface="微软雅黑" panose="020B0503020204020204" pitchFamily="34" charset="-122"/>
              </a:rPr>
              <a:t>输入腔及枪示意图</a:t>
            </a:r>
          </a:p>
        </p:txBody>
      </p:sp>
      <p:pic>
        <p:nvPicPr>
          <p:cNvPr id="14" name="图片 13">
            <a:extLst>
              <a:ext uri="{FF2B5EF4-FFF2-40B4-BE49-F238E27FC236}">
                <a16:creationId xmlns:a16="http://schemas.microsoft.com/office/drawing/2014/main" id="{61294B6F-AD6E-BA20-C287-EC83B0DE4719}"/>
              </a:ext>
            </a:extLst>
          </p:cNvPr>
          <p:cNvPicPr>
            <a:picLocks noChangeAspect="1"/>
          </p:cNvPicPr>
          <p:nvPr/>
        </p:nvPicPr>
        <p:blipFill>
          <a:blip r:embed="rId6"/>
          <a:srcRect t="4204" b="23242"/>
          <a:stretch>
            <a:fillRect/>
          </a:stretch>
        </p:blipFill>
        <p:spPr>
          <a:xfrm>
            <a:off x="9096852" y="1275515"/>
            <a:ext cx="2577984" cy="2273104"/>
          </a:xfrm>
          <a:prstGeom prst="rect">
            <a:avLst/>
          </a:prstGeom>
        </p:spPr>
      </p:pic>
      <p:sp>
        <p:nvSpPr>
          <p:cNvPr id="15" name="文本框 14">
            <a:extLst>
              <a:ext uri="{FF2B5EF4-FFF2-40B4-BE49-F238E27FC236}">
                <a16:creationId xmlns:a16="http://schemas.microsoft.com/office/drawing/2014/main" id="{25EAC478-1337-D4D9-AA25-64EE8C7BDC52}"/>
              </a:ext>
            </a:extLst>
          </p:cNvPr>
          <p:cNvSpPr txBox="1"/>
          <p:nvPr/>
        </p:nvSpPr>
        <p:spPr>
          <a:xfrm>
            <a:off x="9096852" y="3571719"/>
            <a:ext cx="2445926" cy="276999"/>
          </a:xfrm>
          <a:prstGeom prst="rect">
            <a:avLst/>
          </a:prstGeom>
          <a:noFill/>
        </p:spPr>
        <p:txBody>
          <a:bodyPr wrap="none" rtlCol="0">
            <a:spAutoFit/>
          </a:bodyPr>
          <a:lstStyle/>
          <a:p>
            <a:r>
              <a:rPr kumimoji="1" lang="zh-CN" altLang="en-US" sz="1200" dirty="0">
                <a:latin typeface="Arial" panose="020B0604020202020204" pitchFamily="34" charset="0"/>
                <a:ea typeface="微软雅黑" panose="020B0503020204020204" pitchFamily="34" charset="-122"/>
              </a:rPr>
              <a:t>图为</a:t>
            </a:r>
            <a:r>
              <a:rPr kumimoji="1" lang="en-US" altLang="zh-CN" sz="1200" dirty="0">
                <a:latin typeface="Arial" panose="020B0604020202020204" pitchFamily="34" charset="0"/>
                <a:ea typeface="微软雅黑" panose="020B0503020204020204" pitchFamily="34" charset="-122"/>
              </a:rPr>
              <a:t>MB</a:t>
            </a:r>
            <a:r>
              <a:rPr kumimoji="1" lang="zh-CN" altLang="en-US" sz="1200" dirty="0">
                <a:latin typeface="Arial" panose="020B0604020202020204" pitchFamily="34" charset="0"/>
                <a:ea typeface="微软雅黑" panose="020B0503020204020204" pitchFamily="34" charset="-122"/>
              </a:rPr>
              <a:t> </a:t>
            </a:r>
            <a:r>
              <a:rPr kumimoji="1" lang="en-US" altLang="zh-CN" sz="1200" dirty="0">
                <a:latin typeface="Arial" panose="020B0604020202020204" pitchFamily="34" charset="0"/>
                <a:ea typeface="微软雅黑" panose="020B0503020204020204" pitchFamily="34" charset="-122"/>
              </a:rPr>
              <a:t>klystron</a:t>
            </a:r>
            <a:r>
              <a:rPr kumimoji="1" lang="zh-CN" altLang="en-US" sz="1200" dirty="0">
                <a:latin typeface="Arial" panose="020B0604020202020204" pitchFamily="34" charset="0"/>
                <a:ea typeface="微软雅黑" panose="020B0503020204020204" pitchFamily="34" charset="-122"/>
              </a:rPr>
              <a:t>电子枪阴极部分</a:t>
            </a:r>
          </a:p>
        </p:txBody>
      </p:sp>
      <p:pic>
        <p:nvPicPr>
          <p:cNvPr id="18" name="图片 17">
            <a:extLst>
              <a:ext uri="{FF2B5EF4-FFF2-40B4-BE49-F238E27FC236}">
                <a16:creationId xmlns:a16="http://schemas.microsoft.com/office/drawing/2014/main" id="{1C067310-C072-E4EB-C790-8877338E1D12}"/>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40000"/>
                    </a14:imgEffect>
                  </a14:imgLayer>
                </a14:imgProps>
              </a:ext>
            </a:extLst>
          </a:blip>
          <a:srcRect l="27199" t="41445" r="13591" b="7569"/>
          <a:stretch>
            <a:fillRect/>
          </a:stretch>
        </p:blipFill>
        <p:spPr>
          <a:xfrm>
            <a:off x="6096000" y="3269673"/>
            <a:ext cx="2293337" cy="2466109"/>
          </a:xfrm>
          <a:prstGeom prst="ellipse">
            <a:avLst/>
          </a:prstGeom>
          <a:ln w="28575">
            <a:solidFill>
              <a:schemeClr val="bg1"/>
            </a:solidFill>
          </a:ln>
        </p:spPr>
      </p:pic>
      <p:sp>
        <p:nvSpPr>
          <p:cNvPr id="19" name="左弧形箭头 18">
            <a:extLst>
              <a:ext uri="{FF2B5EF4-FFF2-40B4-BE49-F238E27FC236}">
                <a16:creationId xmlns:a16="http://schemas.microsoft.com/office/drawing/2014/main" id="{7AD86A86-25B5-59BB-DA4F-A5661EF931A6}"/>
              </a:ext>
            </a:extLst>
          </p:cNvPr>
          <p:cNvSpPr/>
          <p:nvPr/>
        </p:nvSpPr>
        <p:spPr>
          <a:xfrm>
            <a:off x="11542778" y="3386046"/>
            <a:ext cx="271686" cy="602146"/>
          </a:xfrm>
          <a:prstGeom prst="curvedLef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20" name="文本框 19">
            <a:extLst>
              <a:ext uri="{FF2B5EF4-FFF2-40B4-BE49-F238E27FC236}">
                <a16:creationId xmlns:a16="http://schemas.microsoft.com/office/drawing/2014/main" id="{77F27A04-A77B-B8FA-556F-80A89AAAA993}"/>
              </a:ext>
            </a:extLst>
          </p:cNvPr>
          <p:cNvSpPr txBox="1"/>
          <p:nvPr/>
        </p:nvSpPr>
        <p:spPr>
          <a:xfrm>
            <a:off x="11428614" y="3993974"/>
            <a:ext cx="492443" cy="276999"/>
          </a:xfrm>
          <a:prstGeom prst="rect">
            <a:avLst/>
          </a:prstGeom>
          <a:noFill/>
        </p:spPr>
        <p:txBody>
          <a:bodyPr wrap="none" rtlCol="0">
            <a:spAutoFit/>
          </a:bodyPr>
          <a:lstStyle/>
          <a:p>
            <a:r>
              <a:rPr kumimoji="1" lang="zh-CN" altLang="en-US" sz="1200" b="1" dirty="0">
                <a:solidFill>
                  <a:srgbClr val="FF0000"/>
                </a:solidFill>
                <a:latin typeface="Arial" panose="020B0604020202020204" pitchFamily="34" charset="0"/>
                <a:ea typeface="微软雅黑" panose="020B0503020204020204" pitchFamily="34" charset="-122"/>
              </a:rPr>
              <a:t>相似</a:t>
            </a:r>
          </a:p>
        </p:txBody>
      </p:sp>
      <p:sp>
        <p:nvSpPr>
          <p:cNvPr id="21" name="文本框 20">
            <a:extLst>
              <a:ext uri="{FF2B5EF4-FFF2-40B4-BE49-F238E27FC236}">
                <a16:creationId xmlns:a16="http://schemas.microsoft.com/office/drawing/2014/main" id="{5B395B2D-5DC2-4FF3-8D6F-9C6C9716B13F}"/>
              </a:ext>
            </a:extLst>
          </p:cNvPr>
          <p:cNvSpPr txBox="1"/>
          <p:nvPr/>
        </p:nvSpPr>
        <p:spPr>
          <a:xfrm>
            <a:off x="7563100" y="5647070"/>
            <a:ext cx="1346844" cy="276999"/>
          </a:xfrm>
          <a:prstGeom prst="rect">
            <a:avLst/>
          </a:prstGeom>
          <a:noFill/>
        </p:spPr>
        <p:txBody>
          <a:bodyPr wrap="none" rtlCol="0">
            <a:spAutoFit/>
          </a:bodyPr>
          <a:lstStyle/>
          <a:p>
            <a:r>
              <a:rPr kumimoji="1" lang="zh-CN" altLang="en-US" sz="1200" b="1" dirty="0">
                <a:solidFill>
                  <a:schemeClr val="bg1"/>
                </a:solidFill>
                <a:latin typeface="Arial" panose="020B0604020202020204" pitchFamily="34" charset="0"/>
                <a:ea typeface="微软雅黑" panose="020B0503020204020204" pitchFamily="34" charset="-122"/>
              </a:rPr>
              <a:t>近似</a:t>
            </a:r>
            <a:r>
              <a:rPr kumimoji="1" lang="en-US" altLang="zh-CN" sz="1200" b="1" dirty="0">
                <a:solidFill>
                  <a:schemeClr val="bg1"/>
                </a:solidFill>
                <a:latin typeface="Arial" panose="020B0604020202020204" pitchFamily="34" charset="0"/>
                <a:ea typeface="微软雅黑" panose="020B0503020204020204" pitchFamily="34" charset="-122"/>
              </a:rPr>
              <a:t>HE</a:t>
            </a:r>
            <a:r>
              <a:rPr kumimoji="1" lang="zh-CN" altLang="en-US" sz="1200" b="1" dirty="0">
                <a:solidFill>
                  <a:schemeClr val="bg1"/>
                </a:solidFill>
                <a:latin typeface="Arial" panose="020B0604020202020204" pitchFamily="34" charset="0"/>
                <a:ea typeface="微软雅黑" panose="020B0503020204020204" pitchFamily="34" charset="-122"/>
              </a:rPr>
              <a:t> </a:t>
            </a:r>
            <a:r>
              <a:rPr kumimoji="1" lang="en-US" altLang="zh-CN" sz="1200" b="1" dirty="0">
                <a:solidFill>
                  <a:schemeClr val="bg1"/>
                </a:solidFill>
                <a:latin typeface="Arial" panose="020B0604020202020204" pitchFamily="34" charset="0"/>
                <a:ea typeface="微软雅黑" panose="020B0503020204020204" pitchFamily="34" charset="-122"/>
              </a:rPr>
              <a:t>klystron</a:t>
            </a:r>
            <a:endParaRPr kumimoji="1" lang="zh-CN" altLang="en-US" sz="1200" b="1" dirty="0">
              <a:solidFill>
                <a:schemeClr val="bg1"/>
              </a:solidFill>
              <a:latin typeface="Arial" panose="020B0604020202020204" pitchFamily="34" charset="0"/>
              <a:ea typeface="微软雅黑" panose="020B0503020204020204" pitchFamily="34" charset="-122"/>
            </a:endParaRPr>
          </a:p>
        </p:txBody>
      </p:sp>
      <p:sp>
        <p:nvSpPr>
          <p:cNvPr id="16" name="标题 1">
            <a:extLst>
              <a:ext uri="{FF2B5EF4-FFF2-40B4-BE49-F238E27FC236}">
                <a16:creationId xmlns:a16="http://schemas.microsoft.com/office/drawing/2014/main" id="{802EA88B-79E6-4B25-802C-FA990DAA28A8}"/>
              </a:ext>
            </a:extLst>
          </p:cNvPr>
          <p:cNvSpPr txBox="1">
            <a:spLocks/>
          </p:cNvSpPr>
          <p:nvPr/>
        </p:nvSpPr>
        <p:spPr>
          <a:xfrm>
            <a:off x="201660" y="253610"/>
            <a:ext cx="6358165" cy="63614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zh-CN" sz="2400" b="1" dirty="0">
                <a:latin typeface="Arial" panose="020B0604020202020204" pitchFamily="34" charset="0"/>
                <a:ea typeface="微软雅黑" panose="020B0503020204020204" pitchFamily="34" charset="-122"/>
              </a:rPr>
              <a:t>5.P</a:t>
            </a:r>
            <a:r>
              <a:rPr kumimoji="1" lang="zh-CN" altLang="en-US" sz="2400" b="1" dirty="0">
                <a:latin typeface="Arial" panose="020B0604020202020204" pitchFamily="34" charset="0"/>
                <a:ea typeface="微软雅黑" panose="020B0503020204020204" pitchFamily="34" charset="-122"/>
              </a:rPr>
              <a:t>波段</a:t>
            </a:r>
            <a:r>
              <a:rPr kumimoji="1" lang="en-US" altLang="zh-CN" sz="2400" b="1" dirty="0">
                <a:latin typeface="Arial" panose="020B0604020202020204" pitchFamily="34" charset="0"/>
                <a:ea typeface="微软雅黑" panose="020B0503020204020204" pitchFamily="34" charset="-122"/>
              </a:rPr>
              <a:t>MB </a:t>
            </a:r>
            <a:r>
              <a:rPr kumimoji="1" lang="en-US" altLang="zh-CN" sz="2400" b="1" dirty="0" err="1">
                <a:latin typeface="Arial" panose="020B0604020202020204" pitchFamily="34" charset="0"/>
                <a:ea typeface="微软雅黑" panose="020B0503020204020204" pitchFamily="34" charset="-122"/>
              </a:rPr>
              <a:t>Tristron</a:t>
            </a:r>
            <a:r>
              <a:rPr kumimoji="1" lang="en-US" altLang="zh-CN" sz="2400" b="1" dirty="0">
                <a:latin typeface="Arial" panose="020B0604020202020204" pitchFamily="34" charset="0"/>
                <a:ea typeface="微软雅黑" panose="020B0503020204020204" pitchFamily="34" charset="-122"/>
              </a:rPr>
              <a:t> R&amp;D</a:t>
            </a:r>
            <a:endParaRPr kumimoji="1" lang="zh-CN" altLang="en-US" sz="2400" b="1" dirty="0">
              <a:latin typeface="Arial" panose="020B0604020202020204" pitchFamily="34" charset="0"/>
              <a:ea typeface="微软雅黑" panose="020B0503020204020204" pitchFamily="34" charset="-122"/>
            </a:endParaRPr>
          </a:p>
        </p:txBody>
      </p:sp>
      <p:sp>
        <p:nvSpPr>
          <p:cNvPr id="17" name="文本框 16">
            <a:extLst>
              <a:ext uri="{FF2B5EF4-FFF2-40B4-BE49-F238E27FC236}">
                <a16:creationId xmlns:a16="http://schemas.microsoft.com/office/drawing/2014/main" id="{19F2AD77-CA7F-4BF1-B1FC-C3E39638C26C}"/>
              </a:ext>
            </a:extLst>
          </p:cNvPr>
          <p:cNvSpPr txBox="1"/>
          <p:nvPr/>
        </p:nvSpPr>
        <p:spPr>
          <a:xfrm>
            <a:off x="398648" y="642172"/>
            <a:ext cx="8528360" cy="458908"/>
          </a:xfrm>
          <a:prstGeom prst="rect">
            <a:avLst/>
          </a:prstGeom>
          <a:noFill/>
        </p:spPr>
        <p:txBody>
          <a:bodyPr wrap="square">
            <a:spAutoFit/>
          </a:bodyPr>
          <a:lstStyle>
            <a:defPPr>
              <a:defRPr lang="zh-CN"/>
            </a:defPPr>
            <a:lvl1pPr marL="285750" indent="-285750" algn="just" fontAlgn="base">
              <a:lnSpc>
                <a:spcPct val="150000"/>
              </a:lnSpc>
              <a:buClr>
                <a:srgbClr val="FFC000"/>
              </a:buClr>
              <a:buFont typeface="Wingdings" pitchFamily="2" charset="2"/>
              <a:buChar char="n"/>
              <a:defRPr b="1" i="0">
                <a:solidFill>
                  <a:srgbClr val="2A2F45"/>
                </a:solidFill>
                <a:effectLst/>
                <a:latin typeface="Microsoft YaHei" panose="020B0503020204020204" pitchFamily="34" charset="-122"/>
                <a:ea typeface="Microsoft YaHei" panose="020B0503020204020204" pitchFamily="34" charset="-122"/>
              </a:defRPr>
            </a:lvl1pPr>
          </a:lstStyle>
          <a:p>
            <a:r>
              <a:rPr lang="en-US" altLang="zh-CN" dirty="0">
                <a:latin typeface="Arial" panose="020B0604020202020204" pitchFamily="34" charset="0"/>
                <a:ea typeface="微软雅黑" panose="020B0503020204020204" pitchFamily="34" charset="-122"/>
              </a:rPr>
              <a:t>MB</a:t>
            </a:r>
            <a:r>
              <a:rPr lang="zh-CN" altLang="en-US" dirty="0">
                <a:latin typeface="Arial" panose="020B0604020202020204" pitchFamily="34" charset="0"/>
                <a:ea typeface="微软雅黑" panose="020B0503020204020204" pitchFamily="34" charset="-122"/>
              </a:rPr>
              <a:t> </a:t>
            </a:r>
            <a:r>
              <a:rPr lang="en-US" altLang="zh-CN" dirty="0" err="1">
                <a:latin typeface="Arial" panose="020B0604020202020204" pitchFamily="34" charset="0"/>
                <a:ea typeface="微软雅黑" panose="020B0503020204020204" pitchFamily="34" charset="-122"/>
              </a:rPr>
              <a:t>tristron</a:t>
            </a:r>
            <a:r>
              <a:rPr lang="zh-CN" altLang="en-US" dirty="0">
                <a:latin typeface="Arial" panose="020B0604020202020204" pitchFamily="34" charset="0"/>
                <a:ea typeface="微软雅黑" panose="020B0503020204020204" pitchFamily="34" charset="-122"/>
              </a:rPr>
              <a:t>与</a:t>
            </a:r>
            <a:r>
              <a:rPr lang="en-US" altLang="zh-CN" dirty="0">
                <a:latin typeface="Arial" panose="020B0604020202020204" pitchFamily="34" charset="0"/>
                <a:ea typeface="微软雅黑" panose="020B0503020204020204" pitchFamily="34" charset="-122"/>
              </a:rPr>
              <a:t>MB</a:t>
            </a:r>
            <a:r>
              <a:rPr lang="zh-CN" altLang="en-US" dirty="0">
                <a:latin typeface="Arial" panose="020B0604020202020204" pitchFamily="34" charset="0"/>
                <a:ea typeface="微软雅黑" panose="020B0503020204020204" pitchFamily="34" charset="-122"/>
              </a:rPr>
              <a:t> </a:t>
            </a:r>
            <a:r>
              <a:rPr lang="en-US" altLang="zh-CN" dirty="0">
                <a:latin typeface="Arial" panose="020B0604020202020204" pitchFamily="34" charset="0"/>
                <a:ea typeface="微软雅黑" panose="020B0503020204020204" pitchFamily="34" charset="-122"/>
              </a:rPr>
              <a:t>klystron</a:t>
            </a:r>
            <a:r>
              <a:rPr lang="zh-CN" altLang="en-US" dirty="0">
                <a:latin typeface="Arial" panose="020B0604020202020204" pitchFamily="34" charset="0"/>
                <a:ea typeface="微软雅黑" panose="020B0503020204020204" pitchFamily="34" charset="-122"/>
              </a:rPr>
              <a:t>结构对比：</a:t>
            </a:r>
            <a:r>
              <a:rPr lang="zh-CN" altLang="en-US" dirty="0">
                <a:solidFill>
                  <a:srgbClr val="112EB3"/>
                </a:solidFill>
                <a:latin typeface="Arial" panose="020B0604020202020204" pitchFamily="34" charset="0"/>
                <a:ea typeface="微软雅黑" panose="020B0503020204020204" pitchFamily="34" charset="-122"/>
              </a:rPr>
              <a:t>高频、收集极和部分机械设计可以借用</a:t>
            </a:r>
            <a:endParaRPr lang="en-US" altLang="zh-CN" dirty="0">
              <a:solidFill>
                <a:srgbClr val="112EB3"/>
              </a:solidFill>
              <a:latin typeface="Arial" panose="020B0604020202020204" pitchFamily="34" charset="0"/>
              <a:ea typeface="微软雅黑" panose="020B0503020204020204" pitchFamily="34" charset="-122"/>
            </a:endParaRPr>
          </a:p>
        </p:txBody>
      </p:sp>
      <p:sp>
        <p:nvSpPr>
          <p:cNvPr id="2" name="灯片编号占位符 1">
            <a:extLst>
              <a:ext uri="{FF2B5EF4-FFF2-40B4-BE49-F238E27FC236}">
                <a16:creationId xmlns:a16="http://schemas.microsoft.com/office/drawing/2014/main" id="{D287D7F7-A394-4994-B0C6-32E10F5F3207}"/>
              </a:ext>
            </a:extLst>
          </p:cNvPr>
          <p:cNvSpPr>
            <a:spLocks noGrp="1"/>
          </p:cNvSpPr>
          <p:nvPr>
            <p:ph type="sldNum" sz="quarter" idx="12"/>
          </p:nvPr>
        </p:nvSpPr>
        <p:spPr/>
        <p:txBody>
          <a:bodyPr/>
          <a:lstStyle/>
          <a:p>
            <a:fld id="{91352FDD-F54A-104E-89EA-FFAF39478DA7}" type="slidenum">
              <a:rPr kumimoji="1" lang="zh-CN" altLang="en-US" smtClean="0"/>
              <a:t>16</a:t>
            </a:fld>
            <a:endParaRPr kumimoji="1" lang="zh-CN" altLang="en-US"/>
          </a:p>
        </p:txBody>
      </p:sp>
    </p:spTree>
    <p:extLst>
      <p:ext uri="{BB962C8B-B14F-4D97-AF65-F5344CB8AC3E}">
        <p14:creationId xmlns:p14="http://schemas.microsoft.com/office/powerpoint/2010/main" val="27583569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E6704B82-C9C5-4D84-2A4D-03CA574D6E27}"/>
              </a:ext>
            </a:extLst>
          </p:cNvPr>
          <p:cNvSpPr txBox="1"/>
          <p:nvPr/>
        </p:nvSpPr>
        <p:spPr>
          <a:xfrm>
            <a:off x="490567" y="386916"/>
            <a:ext cx="3916457" cy="461665"/>
          </a:xfrm>
          <a:prstGeom prst="rect">
            <a:avLst/>
          </a:prstGeom>
          <a:noFill/>
        </p:spPr>
        <p:txBody>
          <a:bodyPr wrap="none" rtlCol="0">
            <a:spAutoFit/>
          </a:bodyPr>
          <a:lstStyle/>
          <a:p>
            <a:pPr marL="342900" indent="-342900">
              <a:buClr>
                <a:srgbClr val="112EB3"/>
              </a:buClr>
              <a:buFont typeface="Wingdings" pitchFamily="2" charset="2"/>
              <a:buChar char="p"/>
            </a:pPr>
            <a:r>
              <a:rPr kumimoji="1" lang="zh-CN" altLang="en-US" sz="2400" b="1" dirty="0">
                <a:latin typeface="Arial" panose="020B0604020202020204" pitchFamily="34" charset="0"/>
                <a:ea typeface="微软雅黑" panose="020B0503020204020204" pitchFamily="34" charset="-122"/>
                <a:cs typeface="+mj-cs"/>
              </a:rPr>
              <a:t>当前需要重点解决的问题</a:t>
            </a:r>
          </a:p>
        </p:txBody>
      </p:sp>
      <p:sp>
        <p:nvSpPr>
          <p:cNvPr id="3" name="object 13">
            <a:extLst>
              <a:ext uri="{FF2B5EF4-FFF2-40B4-BE49-F238E27FC236}">
                <a16:creationId xmlns:a16="http://schemas.microsoft.com/office/drawing/2014/main" id="{D6F43BCA-FEDF-7C98-2F06-902B13A6E219}"/>
              </a:ext>
            </a:extLst>
          </p:cNvPr>
          <p:cNvSpPr/>
          <p:nvPr/>
        </p:nvSpPr>
        <p:spPr>
          <a:xfrm>
            <a:off x="620237" y="1192047"/>
            <a:ext cx="5239433" cy="2236953"/>
          </a:xfrm>
          <a:custGeom>
            <a:avLst/>
            <a:gdLst/>
            <a:ahLst/>
            <a:cxnLst/>
            <a:rect l="l" t="t" r="r" b="b"/>
            <a:pathLst>
              <a:path w="2923540" h="1546225">
                <a:moveTo>
                  <a:pt x="2923336" y="0"/>
                </a:moveTo>
                <a:lnTo>
                  <a:pt x="0" y="0"/>
                </a:lnTo>
                <a:lnTo>
                  <a:pt x="0" y="1546072"/>
                </a:lnTo>
                <a:lnTo>
                  <a:pt x="2923336" y="1546072"/>
                </a:lnTo>
                <a:lnTo>
                  <a:pt x="2923336" y="0"/>
                </a:lnTo>
                <a:close/>
              </a:path>
            </a:pathLst>
          </a:custGeom>
          <a:solidFill>
            <a:srgbClr val="112E9A"/>
          </a:solidFill>
        </p:spPr>
        <p:txBody>
          <a:bodyPr wrap="square" lIns="0" tIns="0" rIns="0" bIns="0" rtlCol="0"/>
          <a:lstStyle/>
          <a:p>
            <a:endParaRPr>
              <a:latin typeface="Alibaba PuHuiTi" pitchFamily="18" charset="-122"/>
              <a:ea typeface="Alibaba PuHuiTi" pitchFamily="18" charset="-122"/>
              <a:cs typeface="Alibaba PuHuiTi" pitchFamily="18" charset="-122"/>
            </a:endParaRPr>
          </a:p>
        </p:txBody>
      </p:sp>
      <p:cxnSp>
        <p:nvCxnSpPr>
          <p:cNvPr id="4" name="直线连接符 3">
            <a:extLst>
              <a:ext uri="{FF2B5EF4-FFF2-40B4-BE49-F238E27FC236}">
                <a16:creationId xmlns:a16="http://schemas.microsoft.com/office/drawing/2014/main" id="{FF61F411-8A32-086B-A9A3-6F1038725541}"/>
              </a:ext>
            </a:extLst>
          </p:cNvPr>
          <p:cNvCxnSpPr>
            <a:cxnSpLocks/>
          </p:cNvCxnSpPr>
          <p:nvPr/>
        </p:nvCxnSpPr>
        <p:spPr>
          <a:xfrm>
            <a:off x="1255809" y="1852274"/>
            <a:ext cx="393091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文本框 6">
            <a:extLst>
              <a:ext uri="{FF2B5EF4-FFF2-40B4-BE49-F238E27FC236}">
                <a16:creationId xmlns:a16="http://schemas.microsoft.com/office/drawing/2014/main" id="{22EC1FD1-CA5D-08C8-A8B0-DCFDB0C07452}"/>
              </a:ext>
            </a:extLst>
          </p:cNvPr>
          <p:cNvSpPr txBox="1"/>
          <p:nvPr/>
        </p:nvSpPr>
        <p:spPr>
          <a:xfrm>
            <a:off x="1255809" y="1279354"/>
            <a:ext cx="3930918" cy="458908"/>
          </a:xfrm>
          <a:prstGeom prst="rect">
            <a:avLst/>
          </a:prstGeom>
          <a:noFill/>
        </p:spPr>
        <p:txBody>
          <a:bodyPr wrap="square">
            <a:spAutoFit/>
          </a:bodyPr>
          <a:lstStyle/>
          <a:p>
            <a:pPr algn="ctr">
              <a:lnSpc>
                <a:spcPct val="150000"/>
              </a:lnSpc>
            </a:pPr>
            <a:r>
              <a:rPr kumimoji="1" lang="zh-CN" altLang="en-US" sz="1800" b="1" dirty="0">
                <a:solidFill>
                  <a:schemeClr val="bg1"/>
                </a:solidFill>
                <a:effectLst>
                  <a:innerShdw blurRad="63500" dist="50800" dir="13500000">
                    <a:prstClr val="black">
                      <a:alpha val="50000"/>
                    </a:prstClr>
                  </a:innerShdw>
                </a:effectLst>
                <a:latin typeface="Arial" panose="020B0604020202020204" pitchFamily="34" charset="0"/>
                <a:ea typeface="微软雅黑" panose="020B0503020204020204" pitchFamily="34" charset="-122"/>
              </a:rPr>
              <a:t>高精度热解石墨栅网加工能力</a:t>
            </a:r>
          </a:p>
        </p:txBody>
      </p:sp>
      <p:sp>
        <p:nvSpPr>
          <p:cNvPr id="8" name="文本框 7">
            <a:extLst>
              <a:ext uri="{FF2B5EF4-FFF2-40B4-BE49-F238E27FC236}">
                <a16:creationId xmlns:a16="http://schemas.microsoft.com/office/drawing/2014/main" id="{421AD49D-F5BD-D066-8A38-1620BCCAD515}"/>
              </a:ext>
            </a:extLst>
          </p:cNvPr>
          <p:cNvSpPr txBox="1"/>
          <p:nvPr/>
        </p:nvSpPr>
        <p:spPr>
          <a:xfrm>
            <a:off x="932562" y="1934106"/>
            <a:ext cx="4577412" cy="1156792"/>
          </a:xfrm>
          <a:prstGeom prst="rect">
            <a:avLst/>
          </a:prstGeom>
          <a:noFill/>
        </p:spPr>
        <p:txBody>
          <a:bodyPr wrap="square" rtlCol="0">
            <a:spAutoFit/>
          </a:bodyPr>
          <a:lstStyle/>
          <a:p>
            <a:pPr algn="just">
              <a:lnSpc>
                <a:spcPct val="150000"/>
              </a:lnSpc>
            </a:pPr>
            <a:r>
              <a:rPr kumimoji="1" lang="zh-CN" altLang="en-US" sz="1600" dirty="0">
                <a:solidFill>
                  <a:schemeClr val="bg1"/>
                </a:solidFill>
                <a:latin typeface="Arial" panose="020B0604020202020204" pitchFamily="34" charset="0"/>
                <a:ea typeface="微软雅黑" panose="020B0503020204020204" pitchFamily="34" charset="-122"/>
              </a:rPr>
              <a:t>通过增加栅丝密度以提高栅极对束流的密度调制能力，同时减小栅丝宽度以降低栅极电流和热负载，提高栅极寿命和可靠性。</a:t>
            </a:r>
          </a:p>
        </p:txBody>
      </p:sp>
      <p:sp>
        <p:nvSpPr>
          <p:cNvPr id="9" name="object 13">
            <a:extLst>
              <a:ext uri="{FF2B5EF4-FFF2-40B4-BE49-F238E27FC236}">
                <a16:creationId xmlns:a16="http://schemas.microsoft.com/office/drawing/2014/main" id="{6878000E-3336-94D2-5E63-AA78119B6B00}"/>
              </a:ext>
            </a:extLst>
          </p:cNvPr>
          <p:cNvSpPr/>
          <p:nvPr/>
        </p:nvSpPr>
        <p:spPr>
          <a:xfrm>
            <a:off x="6038869" y="1192047"/>
            <a:ext cx="5532894" cy="2236953"/>
          </a:xfrm>
          <a:custGeom>
            <a:avLst/>
            <a:gdLst/>
            <a:ahLst/>
            <a:cxnLst/>
            <a:rect l="l" t="t" r="r" b="b"/>
            <a:pathLst>
              <a:path w="2923540" h="1546225">
                <a:moveTo>
                  <a:pt x="2923336" y="0"/>
                </a:moveTo>
                <a:lnTo>
                  <a:pt x="0" y="0"/>
                </a:lnTo>
                <a:lnTo>
                  <a:pt x="0" y="1546072"/>
                </a:lnTo>
                <a:lnTo>
                  <a:pt x="2923336" y="1546072"/>
                </a:lnTo>
                <a:lnTo>
                  <a:pt x="2923336" y="0"/>
                </a:lnTo>
                <a:close/>
              </a:path>
            </a:pathLst>
          </a:custGeom>
          <a:solidFill>
            <a:schemeClr val="tx1">
              <a:lumMod val="65000"/>
              <a:lumOff val="35000"/>
            </a:schemeClr>
          </a:solidFill>
        </p:spPr>
        <p:txBody>
          <a:bodyPr wrap="square" lIns="0" tIns="0" rIns="0" bIns="0" rtlCol="0"/>
          <a:lstStyle/>
          <a:p>
            <a:endParaRPr>
              <a:latin typeface="Alibaba PuHuiTi" pitchFamily="18" charset="-122"/>
              <a:ea typeface="Alibaba PuHuiTi" pitchFamily="18" charset="-122"/>
              <a:cs typeface="Alibaba PuHuiTi" pitchFamily="18" charset="-122"/>
            </a:endParaRPr>
          </a:p>
        </p:txBody>
      </p:sp>
      <p:cxnSp>
        <p:nvCxnSpPr>
          <p:cNvPr id="10" name="直线连接符 9">
            <a:extLst>
              <a:ext uri="{FF2B5EF4-FFF2-40B4-BE49-F238E27FC236}">
                <a16:creationId xmlns:a16="http://schemas.microsoft.com/office/drawing/2014/main" id="{B62BDF14-ED89-A4C2-01B5-322147F7B83A}"/>
              </a:ext>
            </a:extLst>
          </p:cNvPr>
          <p:cNvCxnSpPr>
            <a:cxnSpLocks/>
          </p:cNvCxnSpPr>
          <p:nvPr/>
        </p:nvCxnSpPr>
        <p:spPr>
          <a:xfrm>
            <a:off x="6785102" y="1844751"/>
            <a:ext cx="415108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97DD5AB8-0990-87E9-19FF-575589F9E306}"/>
              </a:ext>
            </a:extLst>
          </p:cNvPr>
          <p:cNvSpPr txBox="1"/>
          <p:nvPr/>
        </p:nvSpPr>
        <p:spPr>
          <a:xfrm>
            <a:off x="6785102" y="1279354"/>
            <a:ext cx="4151089" cy="458908"/>
          </a:xfrm>
          <a:prstGeom prst="rect">
            <a:avLst/>
          </a:prstGeom>
          <a:noFill/>
        </p:spPr>
        <p:txBody>
          <a:bodyPr wrap="square">
            <a:spAutoFit/>
          </a:bodyPr>
          <a:lstStyle>
            <a:defPPr>
              <a:defRPr lang="zh-CN"/>
            </a:defPPr>
            <a:lvl1pPr algn="ctr">
              <a:lnSpc>
                <a:spcPct val="150000"/>
              </a:lnSpc>
              <a:defRPr kumimoji="1" b="1">
                <a:solidFill>
                  <a:schemeClr val="bg1"/>
                </a:solidFill>
                <a:latin typeface="Microsoft YaHei" panose="020B0503020204020204" pitchFamily="34" charset="-122"/>
                <a:ea typeface="Microsoft YaHei" panose="020B0503020204020204" pitchFamily="34" charset="-122"/>
              </a:defRPr>
            </a:lvl1pPr>
          </a:lstStyle>
          <a:p>
            <a:r>
              <a:rPr lang="zh-CN" altLang="en-US" dirty="0">
                <a:effectLst>
                  <a:innerShdw blurRad="63500" dist="50800" dir="13500000">
                    <a:prstClr val="black">
                      <a:alpha val="50000"/>
                    </a:prstClr>
                  </a:innerShdw>
                </a:effectLst>
                <a:latin typeface="Arial" panose="020B0604020202020204" pitchFamily="34" charset="0"/>
                <a:ea typeface="微软雅黑" panose="020B0503020204020204" pitchFamily="34" charset="-122"/>
              </a:rPr>
              <a:t>栅极散热与可靠性设计</a:t>
            </a:r>
          </a:p>
        </p:txBody>
      </p:sp>
      <p:sp>
        <p:nvSpPr>
          <p:cNvPr id="14" name="文本框 13">
            <a:extLst>
              <a:ext uri="{FF2B5EF4-FFF2-40B4-BE49-F238E27FC236}">
                <a16:creationId xmlns:a16="http://schemas.microsoft.com/office/drawing/2014/main" id="{5A303BEA-CC72-2A2E-7A71-A4219DAF3A05}"/>
              </a:ext>
            </a:extLst>
          </p:cNvPr>
          <p:cNvSpPr txBox="1"/>
          <p:nvPr/>
        </p:nvSpPr>
        <p:spPr>
          <a:xfrm>
            <a:off x="6571940" y="1951241"/>
            <a:ext cx="4577412" cy="787460"/>
          </a:xfrm>
          <a:prstGeom prst="rect">
            <a:avLst/>
          </a:prstGeom>
          <a:noFill/>
        </p:spPr>
        <p:txBody>
          <a:bodyPr wrap="square" rtlCol="0">
            <a:spAutoFit/>
          </a:bodyPr>
          <a:lstStyle/>
          <a:p>
            <a:pPr algn="just">
              <a:lnSpc>
                <a:spcPct val="150000"/>
              </a:lnSpc>
            </a:pPr>
            <a:r>
              <a:rPr kumimoji="1" lang="zh-CN" altLang="en-US" sz="1600" dirty="0">
                <a:solidFill>
                  <a:schemeClr val="bg1"/>
                </a:solidFill>
                <a:latin typeface="Arial" panose="020B0604020202020204" pitchFamily="34" charset="0"/>
                <a:ea typeface="微软雅黑" panose="020B0503020204020204" pitchFamily="34" charset="-122"/>
              </a:rPr>
              <a:t>更加精密的热解石墨材料栅极的快速导热与冷却手段，及其与金属</a:t>
            </a:r>
            <a:r>
              <a:rPr kumimoji="1" lang="en-US" altLang="zh-CN" sz="1600" dirty="0">
                <a:solidFill>
                  <a:schemeClr val="bg1"/>
                </a:solidFill>
                <a:latin typeface="Arial" panose="020B0604020202020204" pitchFamily="34" charset="0"/>
                <a:ea typeface="微软雅黑" panose="020B0503020204020204" pitchFamily="34" charset="-122"/>
              </a:rPr>
              <a:t>/</a:t>
            </a:r>
            <a:r>
              <a:rPr kumimoji="1" lang="zh-CN" altLang="en-US" sz="1600" dirty="0">
                <a:solidFill>
                  <a:schemeClr val="bg1"/>
                </a:solidFill>
                <a:latin typeface="Arial" panose="020B0604020202020204" pitchFamily="34" charset="0"/>
                <a:ea typeface="微软雅黑" panose="020B0503020204020204" pitchFamily="34" charset="-122"/>
              </a:rPr>
              <a:t>非金属部件的连接可靠性设计。</a:t>
            </a:r>
          </a:p>
        </p:txBody>
      </p:sp>
      <p:sp>
        <p:nvSpPr>
          <p:cNvPr id="15" name="object 13">
            <a:extLst>
              <a:ext uri="{FF2B5EF4-FFF2-40B4-BE49-F238E27FC236}">
                <a16:creationId xmlns:a16="http://schemas.microsoft.com/office/drawing/2014/main" id="{00C9ECBF-6127-22C9-AC6E-E0FA60372B59}"/>
              </a:ext>
            </a:extLst>
          </p:cNvPr>
          <p:cNvSpPr/>
          <p:nvPr/>
        </p:nvSpPr>
        <p:spPr>
          <a:xfrm>
            <a:off x="605719" y="3751309"/>
            <a:ext cx="5239433" cy="2236953"/>
          </a:xfrm>
          <a:custGeom>
            <a:avLst/>
            <a:gdLst/>
            <a:ahLst/>
            <a:cxnLst/>
            <a:rect l="l" t="t" r="r" b="b"/>
            <a:pathLst>
              <a:path w="2923540" h="1546225">
                <a:moveTo>
                  <a:pt x="2923336" y="0"/>
                </a:moveTo>
                <a:lnTo>
                  <a:pt x="0" y="0"/>
                </a:lnTo>
                <a:lnTo>
                  <a:pt x="0" y="1546072"/>
                </a:lnTo>
                <a:lnTo>
                  <a:pt x="2923336" y="1546072"/>
                </a:lnTo>
                <a:lnTo>
                  <a:pt x="2923336" y="0"/>
                </a:lnTo>
                <a:close/>
              </a:path>
            </a:pathLst>
          </a:custGeom>
          <a:solidFill>
            <a:schemeClr val="bg1">
              <a:lumMod val="50000"/>
            </a:schemeClr>
          </a:solidFill>
        </p:spPr>
        <p:txBody>
          <a:bodyPr wrap="square" lIns="0" tIns="0" rIns="0" bIns="0" rtlCol="0"/>
          <a:lstStyle/>
          <a:p>
            <a:endParaRPr>
              <a:latin typeface="Alibaba PuHuiTi" pitchFamily="18" charset="-122"/>
              <a:ea typeface="Alibaba PuHuiTi" pitchFamily="18" charset="-122"/>
              <a:cs typeface="Alibaba PuHuiTi" pitchFamily="18" charset="-122"/>
            </a:endParaRPr>
          </a:p>
        </p:txBody>
      </p:sp>
      <p:cxnSp>
        <p:nvCxnSpPr>
          <p:cNvPr id="16" name="直线连接符 15">
            <a:extLst>
              <a:ext uri="{FF2B5EF4-FFF2-40B4-BE49-F238E27FC236}">
                <a16:creationId xmlns:a16="http://schemas.microsoft.com/office/drawing/2014/main" id="{B43ED03B-9841-F182-D5F6-480A42AE82E4}"/>
              </a:ext>
            </a:extLst>
          </p:cNvPr>
          <p:cNvCxnSpPr>
            <a:cxnSpLocks/>
          </p:cNvCxnSpPr>
          <p:nvPr/>
        </p:nvCxnSpPr>
        <p:spPr>
          <a:xfrm>
            <a:off x="1351952" y="4404013"/>
            <a:ext cx="393091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568326C3-215E-54EF-5A90-FC5F733245A0}"/>
              </a:ext>
            </a:extLst>
          </p:cNvPr>
          <p:cNvSpPr txBox="1"/>
          <p:nvPr/>
        </p:nvSpPr>
        <p:spPr>
          <a:xfrm>
            <a:off x="1351953" y="3838616"/>
            <a:ext cx="3930918" cy="458908"/>
          </a:xfrm>
          <a:prstGeom prst="rect">
            <a:avLst/>
          </a:prstGeom>
          <a:noFill/>
        </p:spPr>
        <p:txBody>
          <a:bodyPr wrap="square">
            <a:spAutoFit/>
          </a:bodyPr>
          <a:lstStyle>
            <a:defPPr>
              <a:defRPr lang="zh-CN"/>
            </a:defPPr>
            <a:lvl1pPr algn="ctr">
              <a:lnSpc>
                <a:spcPct val="150000"/>
              </a:lnSpc>
              <a:defRPr kumimoji="1" b="1">
                <a:solidFill>
                  <a:schemeClr val="bg1"/>
                </a:solidFill>
                <a:effectLst>
                  <a:innerShdw blurRad="63500" dist="50800" dir="13500000">
                    <a:prstClr val="black">
                      <a:alpha val="50000"/>
                    </a:prstClr>
                  </a:innerShdw>
                </a:effectLst>
                <a:latin typeface="Microsoft YaHei" panose="020B0503020204020204" pitchFamily="34" charset="-122"/>
                <a:ea typeface="Microsoft YaHei" panose="020B0503020204020204" pitchFamily="34" charset="-122"/>
              </a:defRPr>
            </a:lvl1pPr>
          </a:lstStyle>
          <a:p>
            <a:r>
              <a:rPr lang="zh-CN" altLang="en-US">
                <a:latin typeface="Arial" panose="020B0604020202020204" pitchFamily="34" charset="0"/>
                <a:ea typeface="微软雅黑" panose="020B0503020204020204" pitchFamily="34" charset="-122"/>
              </a:rPr>
              <a:t>高效率</a:t>
            </a:r>
            <a:r>
              <a:rPr lang="en-US" altLang="zh-CN" dirty="0">
                <a:latin typeface="Arial" panose="020B0604020202020204" pitchFamily="34" charset="0"/>
                <a:ea typeface="微软雅黑" panose="020B0503020204020204" pitchFamily="34" charset="-122"/>
              </a:rPr>
              <a:t>PIC</a:t>
            </a:r>
            <a:r>
              <a:rPr lang="zh-CN" altLang="en-US" dirty="0">
                <a:latin typeface="Arial" panose="020B0604020202020204" pitchFamily="34" charset="0"/>
                <a:ea typeface="微软雅黑" panose="020B0503020204020204" pitchFamily="34" charset="-122"/>
              </a:rPr>
              <a:t>模拟计算效率</a:t>
            </a:r>
          </a:p>
        </p:txBody>
      </p:sp>
      <p:sp>
        <p:nvSpPr>
          <p:cNvPr id="18" name="文本框 17">
            <a:extLst>
              <a:ext uri="{FF2B5EF4-FFF2-40B4-BE49-F238E27FC236}">
                <a16:creationId xmlns:a16="http://schemas.microsoft.com/office/drawing/2014/main" id="{036373D4-BBE7-2256-7563-903DC1CDDDCF}"/>
              </a:ext>
            </a:extLst>
          </p:cNvPr>
          <p:cNvSpPr txBox="1"/>
          <p:nvPr/>
        </p:nvSpPr>
        <p:spPr>
          <a:xfrm>
            <a:off x="1007014" y="4510503"/>
            <a:ext cx="4466405" cy="787460"/>
          </a:xfrm>
          <a:prstGeom prst="rect">
            <a:avLst/>
          </a:prstGeom>
          <a:noFill/>
        </p:spPr>
        <p:txBody>
          <a:bodyPr wrap="square" rtlCol="0">
            <a:spAutoFit/>
          </a:bodyPr>
          <a:lstStyle/>
          <a:p>
            <a:pPr algn="just">
              <a:lnSpc>
                <a:spcPct val="150000"/>
              </a:lnSpc>
            </a:pPr>
            <a:r>
              <a:rPr kumimoji="1" lang="zh-CN" altLang="en-US" sz="1600" dirty="0">
                <a:solidFill>
                  <a:schemeClr val="bg1"/>
                </a:solidFill>
                <a:latin typeface="Arial" panose="020B0604020202020204" pitchFamily="34" charset="0"/>
                <a:ea typeface="微软雅黑" panose="020B0503020204020204" pitchFamily="34" charset="-122"/>
              </a:rPr>
              <a:t>需要使用</a:t>
            </a:r>
            <a:r>
              <a:rPr kumimoji="1" lang="en-US" altLang="zh-CN" sz="1600" dirty="0">
                <a:solidFill>
                  <a:schemeClr val="bg1"/>
                </a:solidFill>
                <a:latin typeface="Arial" panose="020B0604020202020204" pitchFamily="34" charset="0"/>
                <a:ea typeface="微软雅黑" panose="020B0503020204020204" pitchFamily="34" charset="-122"/>
              </a:rPr>
              <a:t>PIC</a:t>
            </a:r>
            <a:r>
              <a:rPr kumimoji="1" lang="zh-CN" altLang="en-US" sz="1600" dirty="0">
                <a:solidFill>
                  <a:schemeClr val="bg1"/>
                </a:solidFill>
                <a:latin typeface="Arial" panose="020B0604020202020204" pitchFamily="34" charset="0"/>
                <a:ea typeface="微软雅黑" panose="020B0503020204020204" pitchFamily="34" charset="-122"/>
              </a:rPr>
              <a:t>进行束团的时域计算获得栅极调制以及输入腔性能，以及时调整物理设计。</a:t>
            </a:r>
          </a:p>
        </p:txBody>
      </p:sp>
      <p:sp>
        <p:nvSpPr>
          <p:cNvPr id="20" name="object 13">
            <a:extLst>
              <a:ext uri="{FF2B5EF4-FFF2-40B4-BE49-F238E27FC236}">
                <a16:creationId xmlns:a16="http://schemas.microsoft.com/office/drawing/2014/main" id="{D031987D-0CDE-8E4E-E4AB-411D6E3062EF}"/>
              </a:ext>
            </a:extLst>
          </p:cNvPr>
          <p:cNvSpPr/>
          <p:nvPr/>
        </p:nvSpPr>
        <p:spPr>
          <a:xfrm>
            <a:off x="6038869" y="3767260"/>
            <a:ext cx="5532894" cy="2236953"/>
          </a:xfrm>
          <a:custGeom>
            <a:avLst/>
            <a:gdLst/>
            <a:ahLst/>
            <a:cxnLst/>
            <a:rect l="l" t="t" r="r" b="b"/>
            <a:pathLst>
              <a:path w="2923540" h="1546225">
                <a:moveTo>
                  <a:pt x="2923336" y="0"/>
                </a:moveTo>
                <a:lnTo>
                  <a:pt x="0" y="0"/>
                </a:lnTo>
                <a:lnTo>
                  <a:pt x="0" y="1546072"/>
                </a:lnTo>
                <a:lnTo>
                  <a:pt x="2923336" y="1546072"/>
                </a:lnTo>
                <a:lnTo>
                  <a:pt x="2923336" y="0"/>
                </a:lnTo>
                <a:close/>
              </a:path>
            </a:pathLst>
          </a:custGeom>
          <a:solidFill>
            <a:srgbClr val="112E9A"/>
          </a:solidFill>
        </p:spPr>
        <p:txBody>
          <a:bodyPr wrap="square" lIns="0" tIns="0" rIns="0" bIns="0" rtlCol="0"/>
          <a:lstStyle/>
          <a:p>
            <a:endParaRPr>
              <a:latin typeface="Alibaba PuHuiTi" pitchFamily="18" charset="-122"/>
              <a:ea typeface="Alibaba PuHuiTi" pitchFamily="18" charset="-122"/>
              <a:cs typeface="Alibaba PuHuiTi" pitchFamily="18" charset="-122"/>
            </a:endParaRPr>
          </a:p>
        </p:txBody>
      </p:sp>
      <p:cxnSp>
        <p:nvCxnSpPr>
          <p:cNvPr id="21" name="直线连接符 20">
            <a:extLst>
              <a:ext uri="{FF2B5EF4-FFF2-40B4-BE49-F238E27FC236}">
                <a16:creationId xmlns:a16="http://schemas.microsoft.com/office/drawing/2014/main" id="{1EBBEA16-FFC5-FFE0-E29F-29138EE2CBDD}"/>
              </a:ext>
            </a:extLst>
          </p:cNvPr>
          <p:cNvCxnSpPr>
            <a:cxnSpLocks/>
          </p:cNvCxnSpPr>
          <p:nvPr/>
        </p:nvCxnSpPr>
        <p:spPr>
          <a:xfrm>
            <a:off x="6674441" y="4427487"/>
            <a:ext cx="415108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文本框 21">
            <a:extLst>
              <a:ext uri="{FF2B5EF4-FFF2-40B4-BE49-F238E27FC236}">
                <a16:creationId xmlns:a16="http://schemas.microsoft.com/office/drawing/2014/main" id="{FD945829-9A6F-59B9-2BD0-D8C7897C196E}"/>
              </a:ext>
            </a:extLst>
          </p:cNvPr>
          <p:cNvSpPr txBox="1"/>
          <p:nvPr/>
        </p:nvSpPr>
        <p:spPr>
          <a:xfrm>
            <a:off x="6674440" y="3854567"/>
            <a:ext cx="4151089" cy="458908"/>
          </a:xfrm>
          <a:prstGeom prst="rect">
            <a:avLst/>
          </a:prstGeom>
          <a:noFill/>
        </p:spPr>
        <p:txBody>
          <a:bodyPr wrap="square">
            <a:spAutoFit/>
          </a:bodyPr>
          <a:lstStyle>
            <a:defPPr>
              <a:defRPr lang="zh-CN"/>
            </a:defPPr>
            <a:lvl1pPr algn="ctr">
              <a:lnSpc>
                <a:spcPct val="150000"/>
              </a:lnSpc>
              <a:defRPr kumimoji="1" b="1">
                <a:solidFill>
                  <a:schemeClr val="bg1"/>
                </a:solidFill>
                <a:effectLst>
                  <a:innerShdw blurRad="63500" dist="50800" dir="13500000">
                    <a:prstClr val="black">
                      <a:alpha val="50000"/>
                    </a:prstClr>
                  </a:innerShdw>
                </a:effectLst>
                <a:latin typeface="Microsoft YaHei" panose="020B0503020204020204" pitchFamily="34" charset="-122"/>
                <a:ea typeface="Microsoft YaHei" panose="020B0503020204020204" pitchFamily="34" charset="-122"/>
              </a:defRPr>
            </a:lvl1pPr>
          </a:lstStyle>
          <a:p>
            <a:r>
              <a:rPr lang="zh-CN" altLang="en-US" dirty="0">
                <a:latin typeface="Arial" panose="020B0604020202020204" pitchFamily="34" charset="0"/>
                <a:ea typeface="微软雅黑" panose="020B0503020204020204" pitchFamily="34" charset="-122"/>
              </a:rPr>
              <a:t>国内制造供应链调研与匹配</a:t>
            </a:r>
          </a:p>
        </p:txBody>
      </p:sp>
      <p:sp>
        <p:nvSpPr>
          <p:cNvPr id="24" name="文本框 23">
            <a:extLst>
              <a:ext uri="{FF2B5EF4-FFF2-40B4-BE49-F238E27FC236}">
                <a16:creationId xmlns:a16="http://schemas.microsoft.com/office/drawing/2014/main" id="{1B82E21A-B55B-8A74-418F-1D33D9CBE9EE}"/>
              </a:ext>
            </a:extLst>
          </p:cNvPr>
          <p:cNvSpPr txBox="1"/>
          <p:nvPr/>
        </p:nvSpPr>
        <p:spPr>
          <a:xfrm>
            <a:off x="6571940" y="4509319"/>
            <a:ext cx="4613046" cy="1156792"/>
          </a:xfrm>
          <a:prstGeom prst="rect">
            <a:avLst/>
          </a:prstGeom>
          <a:noFill/>
        </p:spPr>
        <p:txBody>
          <a:bodyPr wrap="square" rtlCol="0">
            <a:spAutoFit/>
          </a:bodyPr>
          <a:lstStyle/>
          <a:p>
            <a:pPr algn="just">
              <a:lnSpc>
                <a:spcPct val="150000"/>
              </a:lnSpc>
            </a:pPr>
            <a:r>
              <a:rPr kumimoji="1" lang="zh-CN" altLang="en-US" sz="1600" dirty="0">
                <a:solidFill>
                  <a:schemeClr val="bg1"/>
                </a:solidFill>
                <a:latin typeface="Arial" panose="020B0604020202020204" pitchFamily="34" charset="0"/>
                <a:ea typeface="微软雅黑" panose="020B0503020204020204" pitchFamily="34" charset="-122"/>
              </a:rPr>
              <a:t>国内暂无厂商拥有热解石墨栅网以及</a:t>
            </a:r>
            <a:r>
              <a:rPr kumimoji="1" lang="en-US" altLang="zh-CN" sz="1600" dirty="0">
                <a:solidFill>
                  <a:schemeClr val="bg1"/>
                </a:solidFill>
                <a:latin typeface="Arial" panose="020B0604020202020204" pitchFamily="34" charset="0"/>
                <a:ea typeface="微软雅黑" panose="020B0503020204020204" pitchFamily="34" charset="-122"/>
              </a:rPr>
              <a:t>IOT/</a:t>
            </a:r>
            <a:r>
              <a:rPr kumimoji="1" lang="en-US" altLang="zh-CN" sz="1600" dirty="0" err="1">
                <a:solidFill>
                  <a:schemeClr val="bg1"/>
                </a:solidFill>
                <a:latin typeface="Arial" panose="020B0604020202020204" pitchFamily="34" charset="0"/>
                <a:ea typeface="微软雅黑" panose="020B0503020204020204" pitchFamily="34" charset="-122"/>
              </a:rPr>
              <a:t>tristron</a:t>
            </a:r>
            <a:r>
              <a:rPr kumimoji="1" lang="zh-CN" altLang="en-US" sz="1600" dirty="0">
                <a:solidFill>
                  <a:schemeClr val="bg1"/>
                </a:solidFill>
                <a:latin typeface="Arial" panose="020B0604020202020204" pitchFamily="34" charset="0"/>
                <a:ea typeface="微软雅黑" panose="020B0503020204020204" pitchFamily="34" charset="-122"/>
              </a:rPr>
              <a:t>成熟制造和加工技术，需要针对各部件或相似结构对应的供应厂商进行调研和测试匹配。</a:t>
            </a:r>
          </a:p>
        </p:txBody>
      </p:sp>
      <p:sp>
        <p:nvSpPr>
          <p:cNvPr id="5" name="灯片编号占位符 4">
            <a:extLst>
              <a:ext uri="{FF2B5EF4-FFF2-40B4-BE49-F238E27FC236}">
                <a16:creationId xmlns:a16="http://schemas.microsoft.com/office/drawing/2014/main" id="{DD64A028-86A1-42F0-8CBE-278021B8F409}"/>
              </a:ext>
            </a:extLst>
          </p:cNvPr>
          <p:cNvSpPr>
            <a:spLocks noGrp="1"/>
          </p:cNvSpPr>
          <p:nvPr>
            <p:ph type="sldNum" sz="quarter" idx="12"/>
          </p:nvPr>
        </p:nvSpPr>
        <p:spPr/>
        <p:txBody>
          <a:bodyPr/>
          <a:lstStyle/>
          <a:p>
            <a:fld id="{91352FDD-F54A-104E-89EA-FFAF39478DA7}" type="slidenum">
              <a:rPr kumimoji="1" lang="zh-CN" altLang="en-US" smtClean="0"/>
              <a:t>17</a:t>
            </a:fld>
            <a:endParaRPr kumimoji="1" lang="zh-CN" altLang="en-US"/>
          </a:p>
        </p:txBody>
      </p:sp>
    </p:spTree>
    <p:extLst>
      <p:ext uri="{BB962C8B-B14F-4D97-AF65-F5344CB8AC3E}">
        <p14:creationId xmlns:p14="http://schemas.microsoft.com/office/powerpoint/2010/main" val="33874934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F04EDCB-713A-E835-B179-20CE461AAB82}"/>
              </a:ext>
            </a:extLst>
          </p:cNvPr>
          <p:cNvPicPr>
            <a:picLocks noChangeAspect="1"/>
          </p:cNvPicPr>
          <p:nvPr/>
        </p:nvPicPr>
        <p:blipFill>
          <a:blip r:embed="rId3"/>
          <a:stretch>
            <a:fillRect/>
          </a:stretch>
        </p:blipFill>
        <p:spPr>
          <a:xfrm>
            <a:off x="7497629" y="842231"/>
            <a:ext cx="3837293" cy="4166546"/>
          </a:xfrm>
          <a:prstGeom prst="rect">
            <a:avLst/>
          </a:prstGeom>
        </p:spPr>
      </p:pic>
      <p:sp>
        <p:nvSpPr>
          <p:cNvPr id="2" name="文本框 1">
            <a:extLst>
              <a:ext uri="{FF2B5EF4-FFF2-40B4-BE49-F238E27FC236}">
                <a16:creationId xmlns:a16="http://schemas.microsoft.com/office/drawing/2014/main" id="{E6704B82-C9C5-4D84-2A4D-03CA574D6E27}"/>
              </a:ext>
            </a:extLst>
          </p:cNvPr>
          <p:cNvSpPr txBox="1"/>
          <p:nvPr/>
        </p:nvSpPr>
        <p:spPr>
          <a:xfrm>
            <a:off x="440870" y="277586"/>
            <a:ext cx="4326826" cy="461665"/>
          </a:xfrm>
          <a:prstGeom prst="rect">
            <a:avLst/>
          </a:prstGeom>
          <a:noFill/>
        </p:spPr>
        <p:txBody>
          <a:bodyPr wrap="none" rtlCol="0">
            <a:spAutoFit/>
          </a:bodyPr>
          <a:lstStyle>
            <a:defPPr>
              <a:defRPr lang="zh-CN"/>
            </a:defPPr>
            <a:lvl1pPr marL="342900" indent="-342900">
              <a:buClr>
                <a:srgbClr val="112EB3"/>
              </a:buClr>
              <a:buFont typeface="Wingdings" pitchFamily="2" charset="2"/>
              <a:buChar char="p"/>
              <a:defRPr kumimoji="1" sz="2400" b="1">
                <a:latin typeface="Microsoft YaHei" panose="020B0503020204020204" pitchFamily="34" charset="-122"/>
                <a:ea typeface="Microsoft YaHei" panose="020B0503020204020204" pitchFamily="34" charset="-122"/>
                <a:cs typeface="+mj-cs"/>
              </a:defRPr>
            </a:lvl1pPr>
          </a:lstStyle>
          <a:p>
            <a:r>
              <a:rPr lang="zh-CN" altLang="en-US">
                <a:latin typeface="Arial" panose="020B0604020202020204" pitchFamily="34" charset="0"/>
                <a:ea typeface="微软雅黑" panose="020B0503020204020204" pitchFamily="34" charset="-122"/>
              </a:rPr>
              <a:t>关键部件</a:t>
            </a:r>
            <a:r>
              <a:rPr lang="en-US" altLang="zh-CN" dirty="0">
                <a:latin typeface="Arial" panose="020B0604020202020204" pitchFamily="34" charset="0"/>
                <a:ea typeface="微软雅黑" panose="020B0503020204020204" pitchFamily="34" charset="-122"/>
              </a:rPr>
              <a:t>-</a:t>
            </a:r>
            <a:r>
              <a:rPr lang="zh-CN" altLang="en-US" dirty="0">
                <a:latin typeface="Arial" panose="020B0604020202020204" pitchFamily="34" charset="0"/>
                <a:ea typeface="微软雅黑" panose="020B0503020204020204" pitchFamily="34" charset="-122"/>
              </a:rPr>
              <a:t>栅极（前期工作）</a:t>
            </a:r>
          </a:p>
        </p:txBody>
      </p:sp>
      <p:pic>
        <p:nvPicPr>
          <p:cNvPr id="14" name="图片 13" descr="墙上的镜子&#10;&#10;AI 生成的内容可能不正确。">
            <a:extLst>
              <a:ext uri="{FF2B5EF4-FFF2-40B4-BE49-F238E27FC236}">
                <a16:creationId xmlns:a16="http://schemas.microsoft.com/office/drawing/2014/main" id="{515D8367-0605-E4A2-BF20-30CBB65E8EC2}"/>
              </a:ext>
            </a:extLst>
          </p:cNvPr>
          <p:cNvPicPr>
            <a:picLocks noChangeAspect="1"/>
          </p:cNvPicPr>
          <p:nvPr/>
        </p:nvPicPr>
        <p:blipFill>
          <a:blip r:embed="rId4"/>
          <a:srcRect l="6420" t="20061" r="14571" b="15447"/>
          <a:stretch>
            <a:fillRect/>
          </a:stretch>
        </p:blipFill>
        <p:spPr>
          <a:xfrm>
            <a:off x="4024596" y="3820595"/>
            <a:ext cx="2230604" cy="2209013"/>
          </a:xfrm>
          <a:prstGeom prst="rect">
            <a:avLst/>
          </a:prstGeom>
        </p:spPr>
      </p:pic>
      <p:sp>
        <p:nvSpPr>
          <p:cNvPr id="15" name="圆角矩形 14">
            <a:extLst>
              <a:ext uri="{FF2B5EF4-FFF2-40B4-BE49-F238E27FC236}">
                <a16:creationId xmlns:a16="http://schemas.microsoft.com/office/drawing/2014/main" id="{1D3F54FB-4273-626C-A5AD-368BA58C5D1F}"/>
              </a:ext>
            </a:extLst>
          </p:cNvPr>
          <p:cNvSpPr/>
          <p:nvPr/>
        </p:nvSpPr>
        <p:spPr>
          <a:xfrm>
            <a:off x="729785" y="5929145"/>
            <a:ext cx="2665971" cy="479050"/>
          </a:xfrm>
          <a:prstGeom prst="roundRect">
            <a:avLst/>
          </a:prstGeom>
          <a:solidFill>
            <a:srgbClr val="9934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bg1"/>
                </a:solidFill>
                <a:effectLst>
                  <a:innerShdw blurRad="63500" dist="50800" dir="13500000">
                    <a:prstClr val="black">
                      <a:alpha val="50000"/>
                    </a:prstClr>
                  </a:innerShdw>
                </a:effectLst>
                <a:latin typeface="Arial" panose="020B0604020202020204" pitchFamily="34" charset="0"/>
                <a:ea typeface="微软雅黑" panose="020B0503020204020204" pitchFamily="34" charset="-122"/>
              </a:rPr>
              <a:t>第一版热解石墨栅极加工</a:t>
            </a:r>
            <a:endParaRPr lang="en-US" altLang="zh-CN" sz="1600" b="1" dirty="0">
              <a:solidFill>
                <a:schemeClr val="bg1"/>
              </a:solidFill>
              <a:effectLst>
                <a:innerShdw blurRad="63500" dist="50800" dir="13500000">
                  <a:prstClr val="black">
                    <a:alpha val="50000"/>
                  </a:prstClr>
                </a:innerShdw>
              </a:effectLst>
              <a:latin typeface="Arial" panose="020B0604020202020204" pitchFamily="34" charset="0"/>
              <a:ea typeface="微软雅黑" panose="020B0503020204020204" pitchFamily="34" charset="-122"/>
            </a:endParaRPr>
          </a:p>
        </p:txBody>
      </p:sp>
      <p:sp>
        <p:nvSpPr>
          <p:cNvPr id="16" name="圆角矩形 15">
            <a:extLst>
              <a:ext uri="{FF2B5EF4-FFF2-40B4-BE49-F238E27FC236}">
                <a16:creationId xmlns:a16="http://schemas.microsoft.com/office/drawing/2014/main" id="{EDFC205B-3171-EAB2-7A08-967B9B6FAF75}"/>
              </a:ext>
            </a:extLst>
          </p:cNvPr>
          <p:cNvSpPr/>
          <p:nvPr/>
        </p:nvSpPr>
        <p:spPr>
          <a:xfrm>
            <a:off x="3823010" y="5929145"/>
            <a:ext cx="2665971" cy="479050"/>
          </a:xfrm>
          <a:prstGeom prst="roundRect">
            <a:avLst/>
          </a:prstGeom>
          <a:solidFill>
            <a:srgbClr val="9934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bg1"/>
                </a:solidFill>
                <a:effectLst>
                  <a:innerShdw blurRad="63500" dist="50800" dir="13500000">
                    <a:prstClr val="black">
                      <a:alpha val="50000"/>
                    </a:prstClr>
                  </a:innerShdw>
                </a:effectLst>
                <a:latin typeface="Arial" panose="020B0604020202020204" pitchFamily="34" charset="0"/>
                <a:ea typeface="微软雅黑" panose="020B0503020204020204" pitchFamily="34" charset="-122"/>
              </a:rPr>
              <a:t>栅网激光切割加工细节</a:t>
            </a:r>
            <a:endParaRPr lang="en-US" altLang="zh-CN" sz="1600" b="1" dirty="0">
              <a:solidFill>
                <a:schemeClr val="bg1"/>
              </a:solidFill>
              <a:effectLst>
                <a:innerShdw blurRad="63500" dist="50800" dir="13500000">
                  <a:prstClr val="black">
                    <a:alpha val="50000"/>
                  </a:prstClr>
                </a:innerShdw>
              </a:effectLst>
              <a:latin typeface="Arial" panose="020B0604020202020204" pitchFamily="34" charset="0"/>
              <a:ea typeface="微软雅黑" panose="020B0503020204020204" pitchFamily="34" charset="-122"/>
            </a:endParaRPr>
          </a:p>
        </p:txBody>
      </p:sp>
      <p:sp>
        <p:nvSpPr>
          <p:cNvPr id="18" name="圆角矩形 17">
            <a:extLst>
              <a:ext uri="{FF2B5EF4-FFF2-40B4-BE49-F238E27FC236}">
                <a16:creationId xmlns:a16="http://schemas.microsoft.com/office/drawing/2014/main" id="{55F1C353-E3AD-8A9E-7DD5-3B67A97D3373}"/>
              </a:ext>
            </a:extLst>
          </p:cNvPr>
          <p:cNvSpPr/>
          <p:nvPr/>
        </p:nvSpPr>
        <p:spPr>
          <a:xfrm>
            <a:off x="750908" y="934000"/>
            <a:ext cx="2665971" cy="569989"/>
          </a:xfrm>
          <a:prstGeom prst="roundRect">
            <a:avLst/>
          </a:prstGeom>
          <a:solidFill>
            <a:srgbClr val="112E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effectLst>
                  <a:innerShdw blurRad="63500" dist="50800" dir="13500000">
                    <a:prstClr val="black">
                      <a:alpha val="50000"/>
                    </a:prstClr>
                  </a:innerShdw>
                </a:effectLst>
                <a:latin typeface="Arial" panose="020B0604020202020204" pitchFamily="34" charset="0"/>
                <a:ea typeface="微软雅黑" panose="020B0503020204020204" pitchFamily="34" charset="-122"/>
              </a:rPr>
              <a:t>栅控枪直流束流验证</a:t>
            </a:r>
            <a:endParaRPr lang="en-US" altLang="zh-CN" b="1" dirty="0">
              <a:solidFill>
                <a:schemeClr val="bg1"/>
              </a:solidFill>
              <a:effectLst>
                <a:innerShdw blurRad="63500" dist="50800" dir="13500000">
                  <a:prstClr val="black">
                    <a:alpha val="50000"/>
                  </a:prstClr>
                </a:innerShdw>
              </a:effectLst>
              <a:latin typeface="Arial" panose="020B0604020202020204" pitchFamily="34" charset="0"/>
              <a:ea typeface="微软雅黑" panose="020B0503020204020204" pitchFamily="34" charset="-122"/>
            </a:endParaRPr>
          </a:p>
        </p:txBody>
      </p:sp>
      <p:sp>
        <p:nvSpPr>
          <p:cNvPr id="21" name="文本框 20">
            <a:extLst>
              <a:ext uri="{FF2B5EF4-FFF2-40B4-BE49-F238E27FC236}">
                <a16:creationId xmlns:a16="http://schemas.microsoft.com/office/drawing/2014/main" id="{835F0E39-C29A-90DB-EEF8-EB025A448CFE}"/>
              </a:ext>
            </a:extLst>
          </p:cNvPr>
          <p:cNvSpPr txBox="1"/>
          <p:nvPr/>
        </p:nvSpPr>
        <p:spPr>
          <a:xfrm>
            <a:off x="650743" y="1694215"/>
            <a:ext cx="5461752" cy="369332"/>
          </a:xfrm>
          <a:prstGeom prst="rect">
            <a:avLst/>
          </a:prstGeom>
          <a:noFill/>
        </p:spPr>
        <p:txBody>
          <a:bodyPr wrap="none" rtlCol="0">
            <a:spAutoFit/>
          </a:bodyPr>
          <a:lstStyle/>
          <a:p>
            <a:r>
              <a:rPr kumimoji="1" lang="zh-CN" altLang="en-US" dirty="0">
                <a:solidFill>
                  <a:schemeClr val="bg2">
                    <a:lumMod val="25000"/>
                  </a:schemeClr>
                </a:solidFill>
                <a:latin typeface="Arial" panose="020B0604020202020204" pitchFamily="34" charset="0"/>
                <a:ea typeface="微软雅黑" panose="020B0503020204020204" pitchFamily="34" charset="-122"/>
              </a:rPr>
              <a:t>当栅极电压</a:t>
            </a:r>
            <a:r>
              <a:rPr kumimoji="1" lang="en-US" altLang="zh-CN" dirty="0">
                <a:solidFill>
                  <a:schemeClr val="bg2">
                    <a:lumMod val="25000"/>
                  </a:schemeClr>
                </a:solidFill>
                <a:latin typeface="Arial" panose="020B0604020202020204" pitchFamily="34" charset="0"/>
                <a:ea typeface="微软雅黑" panose="020B0503020204020204" pitchFamily="34" charset="-122"/>
              </a:rPr>
              <a:t>&gt;</a:t>
            </a:r>
            <a:r>
              <a:rPr kumimoji="1" lang="zh-CN" altLang="en-US" dirty="0">
                <a:solidFill>
                  <a:schemeClr val="bg2">
                    <a:lumMod val="25000"/>
                  </a:schemeClr>
                </a:solidFill>
                <a:latin typeface="Arial" panose="020B0604020202020204" pitchFamily="34" charset="0"/>
                <a:ea typeface="微软雅黑" panose="020B0503020204020204" pitchFamily="34" charset="-122"/>
              </a:rPr>
              <a:t>阴极截止电压：阴极电子全部</a:t>
            </a:r>
            <a:r>
              <a:rPr kumimoji="1" lang="en-US" altLang="zh-CN" dirty="0">
                <a:solidFill>
                  <a:schemeClr val="bg2">
                    <a:lumMod val="25000"/>
                  </a:schemeClr>
                </a:solidFill>
                <a:latin typeface="Arial" panose="020B0604020202020204" pitchFamily="34" charset="0"/>
                <a:ea typeface="微软雅黑" panose="020B0503020204020204" pitchFamily="34" charset="-122"/>
              </a:rPr>
              <a:t>/</a:t>
            </a:r>
            <a:r>
              <a:rPr kumimoji="1" lang="zh-CN" altLang="en-US" dirty="0">
                <a:solidFill>
                  <a:schemeClr val="bg2">
                    <a:lumMod val="25000"/>
                  </a:schemeClr>
                </a:solidFill>
                <a:latin typeface="Arial" panose="020B0604020202020204" pitchFamily="34" charset="0"/>
                <a:ea typeface="微软雅黑" panose="020B0503020204020204" pitchFamily="34" charset="-122"/>
              </a:rPr>
              <a:t>部分发射</a:t>
            </a:r>
          </a:p>
        </p:txBody>
      </p:sp>
      <p:sp>
        <p:nvSpPr>
          <p:cNvPr id="22" name="文本框 21">
            <a:extLst>
              <a:ext uri="{FF2B5EF4-FFF2-40B4-BE49-F238E27FC236}">
                <a16:creationId xmlns:a16="http://schemas.microsoft.com/office/drawing/2014/main" id="{B19FB900-D73B-895F-D0AA-6F14111890BE}"/>
              </a:ext>
            </a:extLst>
          </p:cNvPr>
          <p:cNvSpPr txBox="1"/>
          <p:nvPr/>
        </p:nvSpPr>
        <p:spPr>
          <a:xfrm>
            <a:off x="636325" y="2114341"/>
            <a:ext cx="5064207" cy="369332"/>
          </a:xfrm>
          <a:prstGeom prst="rect">
            <a:avLst/>
          </a:prstGeom>
          <a:noFill/>
        </p:spPr>
        <p:txBody>
          <a:bodyPr wrap="none" rtlCol="0">
            <a:spAutoFit/>
          </a:bodyPr>
          <a:lstStyle/>
          <a:p>
            <a:r>
              <a:rPr kumimoji="1" lang="zh-CN" altLang="en-US" dirty="0">
                <a:solidFill>
                  <a:schemeClr val="bg2">
                    <a:lumMod val="25000"/>
                  </a:schemeClr>
                </a:solidFill>
                <a:latin typeface="Arial" panose="020B0604020202020204" pitchFamily="34" charset="0"/>
                <a:ea typeface="微软雅黑" panose="020B0503020204020204" pitchFamily="34" charset="-122"/>
              </a:rPr>
              <a:t>当栅极电压</a:t>
            </a:r>
            <a:r>
              <a:rPr kumimoji="1" lang="en-US" altLang="zh-CN" dirty="0">
                <a:solidFill>
                  <a:schemeClr val="bg2">
                    <a:lumMod val="25000"/>
                  </a:schemeClr>
                </a:solidFill>
                <a:latin typeface="Arial" panose="020B0604020202020204" pitchFamily="34" charset="0"/>
                <a:ea typeface="微软雅黑" panose="020B0503020204020204" pitchFamily="34" charset="-122"/>
              </a:rPr>
              <a:t>&lt;</a:t>
            </a:r>
            <a:r>
              <a:rPr kumimoji="1" lang="zh-CN" altLang="en-US" dirty="0">
                <a:solidFill>
                  <a:schemeClr val="bg2">
                    <a:lumMod val="25000"/>
                  </a:schemeClr>
                </a:solidFill>
                <a:latin typeface="Arial" panose="020B0604020202020204" pitchFamily="34" charset="0"/>
                <a:ea typeface="微软雅黑" panose="020B0503020204020204" pitchFamily="34" charset="-122"/>
              </a:rPr>
              <a:t>阴极截止电压：阴极电子全部截止</a:t>
            </a:r>
          </a:p>
        </p:txBody>
      </p:sp>
      <p:sp>
        <p:nvSpPr>
          <p:cNvPr id="23" name="文本框 22">
            <a:extLst>
              <a:ext uri="{FF2B5EF4-FFF2-40B4-BE49-F238E27FC236}">
                <a16:creationId xmlns:a16="http://schemas.microsoft.com/office/drawing/2014/main" id="{4A594D4A-1691-303C-BFDC-FC3EE06F96EF}"/>
              </a:ext>
            </a:extLst>
          </p:cNvPr>
          <p:cNvSpPr txBox="1"/>
          <p:nvPr/>
        </p:nvSpPr>
        <p:spPr>
          <a:xfrm>
            <a:off x="701230" y="2534467"/>
            <a:ext cx="5915402" cy="1289905"/>
          </a:xfrm>
          <a:prstGeom prst="rect">
            <a:avLst/>
          </a:prstGeom>
          <a:noFill/>
        </p:spPr>
        <p:txBody>
          <a:bodyPr wrap="none" rtlCol="0">
            <a:spAutoFit/>
          </a:bodyPr>
          <a:lstStyle/>
          <a:p>
            <a:pPr marL="285750" indent="-285750">
              <a:lnSpc>
                <a:spcPct val="150000"/>
              </a:lnSpc>
              <a:buFont typeface="Wingdings" pitchFamily="2" charset="2"/>
              <a:buChar char="ü"/>
            </a:pPr>
            <a:r>
              <a:rPr kumimoji="1" lang="zh-CN" altLang="en-US" dirty="0">
                <a:latin typeface="Arial" panose="020B0604020202020204" pitchFamily="34" charset="0"/>
                <a:ea typeface="微软雅黑" panose="020B0503020204020204" pitchFamily="34" charset="-122"/>
              </a:rPr>
              <a:t>加工满足</a:t>
            </a:r>
            <a:r>
              <a:rPr kumimoji="1" lang="zh-CN" altLang="en-US" b="1" dirty="0">
                <a:latin typeface="Arial" panose="020B0604020202020204" pitchFamily="34" charset="0"/>
                <a:ea typeface="微软雅黑" panose="020B0503020204020204" pitchFamily="34" charset="-122"/>
              </a:rPr>
              <a:t>栅丝宽度</a:t>
            </a:r>
            <a:r>
              <a:rPr kumimoji="1" lang="en-US" altLang="zh-CN" b="1" dirty="0">
                <a:latin typeface="Arial" panose="020B0604020202020204" pitchFamily="34" charset="0"/>
                <a:ea typeface="微软雅黑" panose="020B0503020204020204" pitchFamily="34" charset="-122"/>
              </a:rPr>
              <a:t>0.22mm</a:t>
            </a:r>
            <a:r>
              <a:rPr kumimoji="1" lang="zh-CN" altLang="en-US" b="1" dirty="0">
                <a:latin typeface="Arial" panose="020B0604020202020204" pitchFamily="34" charset="0"/>
                <a:ea typeface="微软雅黑" panose="020B0503020204020204" pitchFamily="34" charset="-122"/>
              </a:rPr>
              <a:t>厚度</a:t>
            </a:r>
            <a:r>
              <a:rPr kumimoji="1" lang="en-US" altLang="zh-CN" b="1" dirty="0">
                <a:latin typeface="Arial" panose="020B0604020202020204" pitchFamily="34" charset="0"/>
                <a:ea typeface="微软雅黑" panose="020B0503020204020204" pitchFamily="34" charset="-122"/>
              </a:rPr>
              <a:t>0.3mm</a:t>
            </a:r>
            <a:r>
              <a:rPr kumimoji="1" lang="zh-CN" altLang="en-US" b="1" dirty="0">
                <a:latin typeface="Arial" panose="020B0604020202020204" pitchFamily="34" charset="0"/>
                <a:ea typeface="微软雅黑" panose="020B0503020204020204" pitchFamily="34" charset="-122"/>
              </a:rPr>
              <a:t>和拐弯处</a:t>
            </a:r>
            <a:r>
              <a:rPr kumimoji="1" lang="zh-CN" altLang="en-US" dirty="0">
                <a:latin typeface="Arial" panose="020B0604020202020204" pitchFamily="34" charset="0"/>
                <a:ea typeface="微软雅黑" panose="020B0503020204020204" pitchFamily="34" charset="-122"/>
              </a:rPr>
              <a:t>要求</a:t>
            </a:r>
            <a:endParaRPr kumimoji="1" lang="en-US" altLang="zh-CN" dirty="0">
              <a:latin typeface="Arial" panose="020B0604020202020204" pitchFamily="34" charset="0"/>
              <a:ea typeface="微软雅黑" panose="020B0503020204020204" pitchFamily="34" charset="-122"/>
            </a:endParaRPr>
          </a:p>
          <a:p>
            <a:pPr marL="285750" indent="-285750">
              <a:lnSpc>
                <a:spcPct val="150000"/>
              </a:lnSpc>
              <a:buFont typeface="Wingdings" pitchFamily="2" charset="2"/>
              <a:buChar char="ü"/>
            </a:pPr>
            <a:r>
              <a:rPr kumimoji="1" lang="zh-CN" altLang="en-US" dirty="0">
                <a:latin typeface="Arial" panose="020B0604020202020204" pitchFamily="34" charset="0"/>
                <a:ea typeface="微软雅黑" panose="020B0503020204020204" pitchFamily="34" charset="-122"/>
              </a:rPr>
              <a:t>进一步加密栅丝并为栅网部件后续</a:t>
            </a:r>
            <a:r>
              <a:rPr kumimoji="1" lang="zh-CN" altLang="en-US" b="1" dirty="0">
                <a:latin typeface="Arial" panose="020B0604020202020204" pitchFamily="34" charset="0"/>
                <a:ea typeface="微软雅黑" panose="020B0503020204020204" pitchFamily="34" charset="-122"/>
              </a:rPr>
              <a:t>加工预留余量</a:t>
            </a:r>
            <a:endParaRPr kumimoji="1" lang="en-US" altLang="zh-CN" b="1" dirty="0">
              <a:latin typeface="Arial" panose="020B0604020202020204" pitchFamily="34" charset="0"/>
              <a:ea typeface="微软雅黑" panose="020B0503020204020204" pitchFamily="34" charset="-122"/>
            </a:endParaRPr>
          </a:p>
          <a:p>
            <a:pPr marL="285750" indent="-285750">
              <a:lnSpc>
                <a:spcPct val="150000"/>
              </a:lnSpc>
              <a:buFont typeface="Wingdings" pitchFamily="2" charset="2"/>
              <a:buChar char="ü"/>
            </a:pPr>
            <a:endParaRPr kumimoji="1" lang="zh-CN" altLang="en-US" dirty="0">
              <a:latin typeface="Arial" panose="020B0604020202020204" pitchFamily="34" charset="0"/>
              <a:ea typeface="微软雅黑" panose="020B0503020204020204" pitchFamily="34" charset="-122"/>
            </a:endParaRPr>
          </a:p>
        </p:txBody>
      </p:sp>
      <p:sp>
        <p:nvSpPr>
          <p:cNvPr id="26" name="文本框 25">
            <a:extLst>
              <a:ext uri="{FF2B5EF4-FFF2-40B4-BE49-F238E27FC236}">
                <a16:creationId xmlns:a16="http://schemas.microsoft.com/office/drawing/2014/main" id="{26A36572-EB48-BC07-F8DE-778F4268F5F8}"/>
              </a:ext>
            </a:extLst>
          </p:cNvPr>
          <p:cNvSpPr txBox="1"/>
          <p:nvPr/>
        </p:nvSpPr>
        <p:spPr>
          <a:xfrm>
            <a:off x="7061992" y="4691956"/>
            <a:ext cx="4708569" cy="1526123"/>
          </a:xfrm>
          <a:prstGeom prst="rect">
            <a:avLst/>
          </a:prstGeom>
          <a:noFill/>
        </p:spPr>
        <p:txBody>
          <a:bodyPr wrap="square" rtlCol="0">
            <a:spAutoFit/>
          </a:bodyPr>
          <a:lstStyle/>
          <a:p>
            <a:pPr marL="285750" indent="-285750">
              <a:lnSpc>
                <a:spcPct val="150000"/>
              </a:lnSpc>
              <a:buClr>
                <a:srgbClr val="FFC000"/>
              </a:buClr>
              <a:buFont typeface="Wingdings" pitchFamily="2" charset="2"/>
              <a:buChar char="n"/>
            </a:pPr>
            <a:r>
              <a:rPr kumimoji="1" lang="zh-CN" altLang="en-US" sz="1600" dirty="0">
                <a:latin typeface="Arial" panose="020B0604020202020204" pitchFamily="34" charset="0"/>
                <a:ea typeface="微软雅黑" panose="020B0503020204020204" pitchFamily="34" charset="-122"/>
              </a:rPr>
              <a:t>外接铜</a:t>
            </a:r>
            <a:r>
              <a:rPr kumimoji="1" lang="en-US" altLang="zh-CN" sz="1600" dirty="0">
                <a:latin typeface="Arial" panose="020B0604020202020204" pitchFamily="34" charset="0"/>
                <a:ea typeface="微软雅黑" panose="020B0503020204020204" pitchFamily="34" charset="-122"/>
              </a:rPr>
              <a:t>-</a:t>
            </a:r>
            <a:r>
              <a:rPr kumimoji="1" lang="zh-CN" altLang="en-US" sz="1600" dirty="0">
                <a:latin typeface="Arial" panose="020B0604020202020204" pitchFamily="34" charset="0"/>
                <a:ea typeface="微软雅黑" panose="020B0503020204020204" pitchFamily="34" charset="-122"/>
              </a:rPr>
              <a:t>可伐结构</a:t>
            </a:r>
            <a:endParaRPr kumimoji="1" lang="en-US" altLang="zh-CN" sz="1600" dirty="0">
              <a:latin typeface="Arial" panose="020B0604020202020204" pitchFamily="34" charset="0"/>
              <a:ea typeface="微软雅黑" panose="020B0503020204020204" pitchFamily="34" charset="-122"/>
            </a:endParaRPr>
          </a:p>
          <a:p>
            <a:pPr marL="285750" indent="-285750">
              <a:lnSpc>
                <a:spcPct val="150000"/>
              </a:lnSpc>
              <a:buClr>
                <a:srgbClr val="FFC000"/>
              </a:buClr>
              <a:buFont typeface="Wingdings" pitchFamily="2" charset="2"/>
              <a:buChar char="n"/>
            </a:pPr>
            <a:r>
              <a:rPr kumimoji="1" lang="zh-CN" altLang="en-US" sz="1600" dirty="0">
                <a:latin typeface="Arial" panose="020B0604020202020204" pitchFamily="34" charset="0"/>
                <a:ea typeface="微软雅黑" panose="020B0503020204020204" pitchFamily="34" charset="-122"/>
              </a:rPr>
              <a:t>确认栅网电参数后确认</a:t>
            </a:r>
            <a:r>
              <a:rPr kumimoji="1" lang="en-US" altLang="zh-CN" sz="1600" dirty="0">
                <a:latin typeface="Arial" panose="020B0604020202020204" pitchFamily="34" charset="0"/>
                <a:ea typeface="微软雅黑" panose="020B0503020204020204" pitchFamily="34" charset="-122"/>
              </a:rPr>
              <a:t>RF</a:t>
            </a:r>
            <a:r>
              <a:rPr kumimoji="1" lang="zh-CN" altLang="en-US" sz="1600" dirty="0">
                <a:latin typeface="Arial" panose="020B0604020202020204" pitchFamily="34" charset="0"/>
                <a:ea typeface="微软雅黑" panose="020B0503020204020204" pitchFamily="34" charset="-122"/>
              </a:rPr>
              <a:t>输入</a:t>
            </a:r>
            <a:endParaRPr kumimoji="1" lang="en-US" altLang="zh-CN" sz="1600" dirty="0">
              <a:latin typeface="Arial" panose="020B0604020202020204" pitchFamily="34" charset="0"/>
              <a:ea typeface="微软雅黑" panose="020B0503020204020204" pitchFamily="34" charset="-122"/>
            </a:endParaRPr>
          </a:p>
          <a:p>
            <a:pPr marL="285750" indent="-285750">
              <a:lnSpc>
                <a:spcPct val="150000"/>
              </a:lnSpc>
              <a:buClr>
                <a:srgbClr val="FFC000"/>
              </a:buClr>
              <a:buFont typeface="Wingdings" pitchFamily="2" charset="2"/>
              <a:buChar char="n"/>
            </a:pPr>
            <a:r>
              <a:rPr kumimoji="1" lang="zh-CN" altLang="en-US" sz="1600" dirty="0">
                <a:latin typeface="Arial" panose="020B0604020202020204" pitchFamily="34" charset="0"/>
                <a:ea typeface="微软雅黑" panose="020B0503020204020204" pitchFamily="34" charset="-122"/>
              </a:rPr>
              <a:t>确认电位激励方式及其余部件机械结构</a:t>
            </a:r>
            <a:endParaRPr kumimoji="1" lang="en-US" altLang="zh-CN" sz="1600" dirty="0">
              <a:latin typeface="Arial" panose="020B0604020202020204" pitchFamily="34" charset="0"/>
              <a:ea typeface="微软雅黑" panose="020B0503020204020204" pitchFamily="34" charset="-122"/>
            </a:endParaRPr>
          </a:p>
          <a:p>
            <a:pPr marL="285750" indent="-285750">
              <a:lnSpc>
                <a:spcPct val="150000"/>
              </a:lnSpc>
              <a:buClr>
                <a:srgbClr val="FFC000"/>
              </a:buClr>
              <a:buFont typeface="Wingdings" pitchFamily="2" charset="2"/>
              <a:buChar char="n"/>
            </a:pPr>
            <a:r>
              <a:rPr kumimoji="1" lang="zh-CN" altLang="en-US" sz="1600" dirty="0">
                <a:latin typeface="Arial" panose="020B0604020202020204" pitchFamily="34" charset="0"/>
                <a:ea typeface="微软雅黑" panose="020B0503020204020204" pitchFamily="34" charset="-122"/>
              </a:rPr>
              <a:t>查找合适的加工厂商</a:t>
            </a:r>
          </a:p>
        </p:txBody>
      </p:sp>
      <p:sp>
        <p:nvSpPr>
          <p:cNvPr id="3" name="文本框 2">
            <a:extLst>
              <a:ext uri="{FF2B5EF4-FFF2-40B4-BE49-F238E27FC236}">
                <a16:creationId xmlns:a16="http://schemas.microsoft.com/office/drawing/2014/main" id="{7695C4AC-E6A1-F126-003D-54E5B6A0FEB5}"/>
              </a:ext>
            </a:extLst>
          </p:cNvPr>
          <p:cNvSpPr txBox="1"/>
          <p:nvPr/>
        </p:nvSpPr>
        <p:spPr>
          <a:xfrm>
            <a:off x="6912244" y="934000"/>
            <a:ext cx="2089033" cy="369332"/>
          </a:xfrm>
          <a:prstGeom prst="rect">
            <a:avLst/>
          </a:prstGeom>
          <a:noFill/>
        </p:spPr>
        <p:txBody>
          <a:bodyPr wrap="none" rtlCol="0">
            <a:spAutoFit/>
          </a:bodyPr>
          <a:lstStyle/>
          <a:p>
            <a:pPr marL="285750" indent="-285750">
              <a:buFont typeface="Wingdings" pitchFamily="2" charset="2"/>
              <a:buChar char="n"/>
            </a:pPr>
            <a:r>
              <a:rPr kumimoji="1" lang="zh-CN" altLang="en-US" b="1" dirty="0">
                <a:solidFill>
                  <a:srgbClr val="C00000"/>
                </a:solidFill>
                <a:latin typeface="Arial" panose="020B0604020202020204" pitchFamily="34" charset="0"/>
                <a:ea typeface="微软雅黑" panose="020B0503020204020204" pitchFamily="34" charset="-122"/>
              </a:rPr>
              <a:t>后续加工与测试</a:t>
            </a:r>
          </a:p>
        </p:txBody>
      </p:sp>
      <p:sp>
        <p:nvSpPr>
          <p:cNvPr id="4" name="圆角矩形 3">
            <a:extLst>
              <a:ext uri="{FF2B5EF4-FFF2-40B4-BE49-F238E27FC236}">
                <a16:creationId xmlns:a16="http://schemas.microsoft.com/office/drawing/2014/main" id="{0CF50BCE-19D5-2506-5BB6-AA9CE98C4669}"/>
              </a:ext>
            </a:extLst>
          </p:cNvPr>
          <p:cNvSpPr/>
          <p:nvPr/>
        </p:nvSpPr>
        <p:spPr>
          <a:xfrm>
            <a:off x="6741335" y="809233"/>
            <a:ext cx="5108543" cy="5605319"/>
          </a:xfrm>
          <a:prstGeom prst="roundRect">
            <a:avLst>
              <a:gd name="adj" fmla="val 2890"/>
            </a:avLst>
          </a:prstGeom>
          <a:noFill/>
          <a:ln w="19050" cap="flat" cmpd="sng" algn="ctr">
            <a:solidFill>
              <a:srgbClr val="993400"/>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kumimoji="1" lang="zh-CN" altLang="en-US">
              <a:latin typeface="Microsoft YaHei" panose="020B0503020204020204" pitchFamily="34" charset="-122"/>
              <a:ea typeface="Microsoft YaHei" panose="020B0503020204020204" pitchFamily="34" charset="-122"/>
            </a:endParaRPr>
          </a:p>
        </p:txBody>
      </p:sp>
      <p:pic>
        <p:nvPicPr>
          <p:cNvPr id="7" name="图片 6">
            <a:extLst>
              <a:ext uri="{FF2B5EF4-FFF2-40B4-BE49-F238E27FC236}">
                <a16:creationId xmlns:a16="http://schemas.microsoft.com/office/drawing/2014/main" id="{5E7E733E-6BBD-4637-88C7-568917E15647}"/>
              </a:ext>
            </a:extLst>
          </p:cNvPr>
          <p:cNvPicPr>
            <a:picLocks noChangeAspect="1"/>
          </p:cNvPicPr>
          <p:nvPr/>
        </p:nvPicPr>
        <p:blipFill>
          <a:blip r:embed="rId5"/>
          <a:stretch>
            <a:fillRect/>
          </a:stretch>
        </p:blipFill>
        <p:spPr>
          <a:xfrm>
            <a:off x="983826" y="3820595"/>
            <a:ext cx="2103405" cy="2103405"/>
          </a:xfrm>
          <a:prstGeom prst="rect">
            <a:avLst/>
          </a:prstGeom>
        </p:spPr>
      </p:pic>
      <p:sp>
        <p:nvSpPr>
          <p:cNvPr id="5" name="灯片编号占位符 4">
            <a:extLst>
              <a:ext uri="{FF2B5EF4-FFF2-40B4-BE49-F238E27FC236}">
                <a16:creationId xmlns:a16="http://schemas.microsoft.com/office/drawing/2014/main" id="{D93E0E96-71C6-46CE-B121-734FD033E6AE}"/>
              </a:ext>
            </a:extLst>
          </p:cNvPr>
          <p:cNvSpPr>
            <a:spLocks noGrp="1"/>
          </p:cNvSpPr>
          <p:nvPr>
            <p:ph type="sldNum" sz="quarter" idx="12"/>
          </p:nvPr>
        </p:nvSpPr>
        <p:spPr/>
        <p:txBody>
          <a:bodyPr/>
          <a:lstStyle/>
          <a:p>
            <a:fld id="{91352FDD-F54A-104E-89EA-FFAF39478DA7}" type="slidenum">
              <a:rPr kumimoji="1" lang="zh-CN" altLang="en-US" smtClean="0"/>
              <a:t>18</a:t>
            </a:fld>
            <a:endParaRPr kumimoji="1" lang="zh-CN" altLang="en-US"/>
          </a:p>
        </p:txBody>
      </p:sp>
    </p:spTree>
    <p:extLst>
      <p:ext uri="{BB962C8B-B14F-4D97-AF65-F5344CB8AC3E}">
        <p14:creationId xmlns:p14="http://schemas.microsoft.com/office/powerpoint/2010/main" val="6905149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小李PPT16">
            <a:extLst>
              <a:ext uri="{FF2B5EF4-FFF2-40B4-BE49-F238E27FC236}">
                <a16:creationId xmlns:a16="http://schemas.microsoft.com/office/drawing/2014/main" id="{143D2D6D-7FA4-EEFA-5825-0E71B88DF6E2}"/>
              </a:ext>
            </a:extLst>
          </p:cNvPr>
          <p:cNvSpPr/>
          <p:nvPr>
            <p:custDataLst>
              <p:tags r:id="rId1"/>
            </p:custDataLst>
          </p:nvPr>
        </p:nvSpPr>
        <p:spPr>
          <a:xfrm>
            <a:off x="412124" y="1093534"/>
            <a:ext cx="1120068" cy="1653286"/>
          </a:xfrm>
          <a:prstGeom prst="rect">
            <a:avLst/>
          </a:prstGeom>
          <a:solidFill>
            <a:srgbClr val="112EB3"/>
          </a:solidFill>
          <a:ln w="12700">
            <a:miter lim="400000"/>
          </a:ln>
        </p:spPr>
        <p:txBody>
          <a:bodyPr lIns="25400" tIns="25400" rIns="25400" bIns="25400" anchor="ctr"/>
          <a:lstStyle/>
          <a:p>
            <a:pPr algn="ctr" defTabSz="412750"/>
            <a:r>
              <a:rPr lang="zh-CN" altLang="en-US" sz="2000" b="1" dirty="0">
                <a:solidFill>
                  <a:schemeClr val="bg1"/>
                </a:solidFill>
                <a:effectLst>
                  <a:innerShdw blurRad="63500" dist="50800" dir="13500000">
                    <a:prstClr val="black">
                      <a:alpha val="50000"/>
                    </a:prstClr>
                  </a:innerShdw>
                </a:effectLst>
                <a:latin typeface="Arial" panose="020B0604020202020204" pitchFamily="34" charset="0"/>
                <a:ea typeface="微软雅黑" panose="020B0503020204020204" pitchFamily="34" charset="-122"/>
                <a:cs typeface="Alibaba PuHuiTi" pitchFamily="18" charset="-122"/>
              </a:rPr>
              <a:t>时间</a:t>
            </a:r>
            <a:endParaRPr lang="en-US" altLang="zh-CN" sz="2000" b="1" dirty="0">
              <a:solidFill>
                <a:schemeClr val="bg1"/>
              </a:solidFill>
              <a:effectLst>
                <a:innerShdw blurRad="63500" dist="50800" dir="13500000">
                  <a:prstClr val="black">
                    <a:alpha val="50000"/>
                  </a:prstClr>
                </a:innerShdw>
              </a:effectLst>
              <a:latin typeface="Arial" panose="020B0604020202020204" pitchFamily="34" charset="0"/>
              <a:ea typeface="微软雅黑" panose="020B0503020204020204" pitchFamily="34" charset="-122"/>
              <a:cs typeface="Alibaba PuHuiTi" pitchFamily="18" charset="-122"/>
            </a:endParaRPr>
          </a:p>
          <a:p>
            <a:pPr algn="ctr" defTabSz="412750"/>
            <a:r>
              <a:rPr lang="zh-CN" altLang="en-US" sz="2000" b="1" dirty="0">
                <a:solidFill>
                  <a:schemeClr val="bg1"/>
                </a:solidFill>
                <a:effectLst>
                  <a:innerShdw blurRad="63500" dist="50800" dir="13500000">
                    <a:prstClr val="black">
                      <a:alpha val="50000"/>
                    </a:prstClr>
                  </a:innerShdw>
                </a:effectLst>
                <a:latin typeface="Arial" panose="020B0604020202020204" pitchFamily="34" charset="0"/>
                <a:ea typeface="微软雅黑" panose="020B0503020204020204" pitchFamily="34" charset="-122"/>
                <a:cs typeface="Alibaba PuHuiTi" pitchFamily="18" charset="-122"/>
              </a:rPr>
              <a:t>节点</a:t>
            </a:r>
          </a:p>
        </p:txBody>
      </p:sp>
      <p:sp>
        <p:nvSpPr>
          <p:cNvPr id="3" name="小李PPT17">
            <a:extLst>
              <a:ext uri="{FF2B5EF4-FFF2-40B4-BE49-F238E27FC236}">
                <a16:creationId xmlns:a16="http://schemas.microsoft.com/office/drawing/2014/main" id="{DD7FC6A9-59A9-EEC0-FDF8-B70EAAB539F8}"/>
              </a:ext>
            </a:extLst>
          </p:cNvPr>
          <p:cNvSpPr/>
          <p:nvPr>
            <p:custDataLst>
              <p:tags r:id="rId2"/>
            </p:custDataLst>
          </p:nvPr>
        </p:nvSpPr>
        <p:spPr>
          <a:xfrm>
            <a:off x="412124" y="2918927"/>
            <a:ext cx="1120068" cy="1560082"/>
          </a:xfrm>
          <a:prstGeom prst="rect">
            <a:avLst/>
          </a:prstGeom>
          <a:solidFill>
            <a:srgbClr val="112EB3"/>
          </a:solidFill>
          <a:ln w="12700">
            <a:miter lim="400000"/>
          </a:ln>
        </p:spPr>
        <p:txBody>
          <a:bodyPr lIns="25400" tIns="25400" rIns="25400" bIns="25400" anchor="ctr"/>
          <a:lstStyle/>
          <a:p>
            <a:pPr algn="ctr" defTabSz="412750"/>
            <a:r>
              <a:rPr lang="zh-CN" altLang="en-US" sz="2000" b="1" dirty="0">
                <a:solidFill>
                  <a:schemeClr val="bg1"/>
                </a:solidFill>
                <a:effectLst>
                  <a:innerShdw blurRad="63500" dist="50800" dir="13500000">
                    <a:prstClr val="black">
                      <a:alpha val="50000"/>
                    </a:prstClr>
                  </a:innerShdw>
                </a:effectLst>
                <a:latin typeface="Arial" panose="020B0604020202020204" pitchFamily="34" charset="0"/>
                <a:ea typeface="微软雅黑" panose="020B0503020204020204" pitchFamily="34" charset="-122"/>
                <a:cs typeface="Alibaba PuHuiTi" pitchFamily="18" charset="-122"/>
              </a:rPr>
              <a:t>实例</a:t>
            </a:r>
            <a:endParaRPr lang="en-US" altLang="zh-CN" sz="2000" b="1" dirty="0">
              <a:solidFill>
                <a:schemeClr val="bg1"/>
              </a:solidFill>
              <a:effectLst>
                <a:innerShdw blurRad="63500" dist="50800" dir="13500000">
                  <a:prstClr val="black">
                    <a:alpha val="50000"/>
                  </a:prstClr>
                </a:innerShdw>
              </a:effectLst>
              <a:latin typeface="Arial" panose="020B0604020202020204" pitchFamily="34" charset="0"/>
              <a:ea typeface="微软雅黑" panose="020B0503020204020204" pitchFamily="34" charset="-122"/>
              <a:cs typeface="Alibaba PuHuiTi" pitchFamily="18" charset="-122"/>
            </a:endParaRPr>
          </a:p>
          <a:p>
            <a:pPr algn="ctr" defTabSz="412750"/>
            <a:r>
              <a:rPr lang="zh-CN" altLang="en-US" sz="2000" b="1" dirty="0">
                <a:solidFill>
                  <a:schemeClr val="bg1"/>
                </a:solidFill>
                <a:effectLst>
                  <a:innerShdw blurRad="63500" dist="50800" dir="13500000">
                    <a:prstClr val="black">
                      <a:alpha val="50000"/>
                    </a:prstClr>
                  </a:innerShdw>
                </a:effectLst>
                <a:latin typeface="Arial" panose="020B0604020202020204" pitchFamily="34" charset="0"/>
                <a:ea typeface="微软雅黑" panose="020B0503020204020204" pitchFamily="34" charset="-122"/>
                <a:cs typeface="Alibaba PuHuiTi" pitchFamily="18" charset="-122"/>
              </a:rPr>
              <a:t>调研</a:t>
            </a:r>
          </a:p>
        </p:txBody>
      </p:sp>
      <p:sp>
        <p:nvSpPr>
          <p:cNvPr id="4" name="小李PPT18">
            <a:extLst>
              <a:ext uri="{FF2B5EF4-FFF2-40B4-BE49-F238E27FC236}">
                <a16:creationId xmlns:a16="http://schemas.microsoft.com/office/drawing/2014/main" id="{D0AB0313-DB59-7A5B-862C-9D57F23D5BA1}"/>
              </a:ext>
            </a:extLst>
          </p:cNvPr>
          <p:cNvSpPr/>
          <p:nvPr>
            <p:custDataLst>
              <p:tags r:id="rId3"/>
            </p:custDataLst>
          </p:nvPr>
        </p:nvSpPr>
        <p:spPr>
          <a:xfrm>
            <a:off x="412124" y="4651116"/>
            <a:ext cx="1120068" cy="1614545"/>
          </a:xfrm>
          <a:prstGeom prst="rect">
            <a:avLst/>
          </a:prstGeom>
          <a:solidFill>
            <a:srgbClr val="112EB3"/>
          </a:solidFill>
          <a:ln w="12700">
            <a:miter lim="400000"/>
          </a:ln>
        </p:spPr>
        <p:txBody>
          <a:bodyPr lIns="25400" tIns="25400" rIns="25400" bIns="25400" anchor="ctr"/>
          <a:lstStyle/>
          <a:p>
            <a:pPr algn="ctr" defTabSz="412750"/>
            <a:r>
              <a:rPr lang="zh-CN" altLang="en-US" sz="2000" b="1" dirty="0">
                <a:solidFill>
                  <a:schemeClr val="bg1"/>
                </a:solidFill>
                <a:effectLst>
                  <a:innerShdw blurRad="63500" dist="50800" dir="13500000">
                    <a:prstClr val="black">
                      <a:alpha val="50000"/>
                    </a:prstClr>
                  </a:innerShdw>
                </a:effectLst>
                <a:latin typeface="Arial" panose="020B0604020202020204" pitchFamily="34" charset="0"/>
                <a:ea typeface="微软雅黑" panose="020B0503020204020204" pitchFamily="34" charset="-122"/>
                <a:cs typeface="Alibaba PuHuiTi" pitchFamily="18" charset="-122"/>
              </a:rPr>
              <a:t>设计</a:t>
            </a:r>
            <a:endParaRPr lang="en-US" altLang="zh-CN" sz="2000" b="1" dirty="0">
              <a:solidFill>
                <a:schemeClr val="bg1"/>
              </a:solidFill>
              <a:effectLst>
                <a:innerShdw blurRad="63500" dist="50800" dir="13500000">
                  <a:prstClr val="black">
                    <a:alpha val="50000"/>
                  </a:prstClr>
                </a:innerShdw>
              </a:effectLst>
              <a:latin typeface="Arial" panose="020B0604020202020204" pitchFamily="34" charset="0"/>
              <a:ea typeface="微软雅黑" panose="020B0503020204020204" pitchFamily="34" charset="-122"/>
              <a:cs typeface="Alibaba PuHuiTi" pitchFamily="18" charset="-122"/>
            </a:endParaRPr>
          </a:p>
          <a:p>
            <a:pPr algn="ctr" defTabSz="412750"/>
            <a:r>
              <a:rPr lang="zh-CN" altLang="en-US" sz="2000" b="1" dirty="0">
                <a:solidFill>
                  <a:schemeClr val="bg1"/>
                </a:solidFill>
                <a:effectLst>
                  <a:innerShdw blurRad="63500" dist="50800" dir="13500000">
                    <a:prstClr val="black">
                      <a:alpha val="50000"/>
                    </a:prstClr>
                  </a:innerShdw>
                </a:effectLst>
                <a:latin typeface="Arial" panose="020B0604020202020204" pitchFamily="34" charset="0"/>
                <a:ea typeface="微软雅黑" panose="020B0503020204020204" pitchFamily="34" charset="-122"/>
                <a:cs typeface="Alibaba PuHuiTi" pitchFamily="18" charset="-122"/>
              </a:rPr>
              <a:t>与调试</a:t>
            </a:r>
          </a:p>
        </p:txBody>
      </p:sp>
      <p:sp>
        <p:nvSpPr>
          <p:cNvPr id="6" name="小李PPT16">
            <a:extLst>
              <a:ext uri="{FF2B5EF4-FFF2-40B4-BE49-F238E27FC236}">
                <a16:creationId xmlns:a16="http://schemas.microsoft.com/office/drawing/2014/main" id="{4062F6BD-75DF-7B90-1057-7C082C097E4C}"/>
              </a:ext>
            </a:extLst>
          </p:cNvPr>
          <p:cNvSpPr/>
          <p:nvPr>
            <p:custDataLst>
              <p:tags r:id="rId4"/>
            </p:custDataLst>
          </p:nvPr>
        </p:nvSpPr>
        <p:spPr>
          <a:xfrm>
            <a:off x="1665550" y="1093535"/>
            <a:ext cx="3265640" cy="622854"/>
          </a:xfrm>
          <a:prstGeom prst="roundRect">
            <a:avLst>
              <a:gd name="adj" fmla="val 0"/>
            </a:avLst>
          </a:prstGeom>
          <a:solidFill>
            <a:srgbClr val="112EB3"/>
          </a:solidFill>
          <a:ln w="12700">
            <a:miter lim="400000"/>
          </a:ln>
        </p:spPr>
        <p:txBody>
          <a:bodyPr lIns="25400" tIns="25400" rIns="25400" bIns="25400" anchor="ctr"/>
          <a:lstStyle/>
          <a:p>
            <a:pPr algn="ctr" defTabSz="412750"/>
            <a:r>
              <a:rPr lang="zh-CN" altLang="en-US" b="1" dirty="0">
                <a:solidFill>
                  <a:schemeClr val="bg1"/>
                </a:solidFill>
                <a:effectLst>
                  <a:innerShdw blurRad="63500" dist="50800" dir="13500000">
                    <a:prstClr val="black">
                      <a:alpha val="50000"/>
                    </a:prstClr>
                  </a:innerShdw>
                </a:effectLst>
                <a:latin typeface="Arial" panose="020B0604020202020204" pitchFamily="34" charset="0"/>
                <a:ea typeface="微软雅黑" panose="020B0503020204020204" pitchFamily="34" charset="-122"/>
                <a:cs typeface="Alibaba PuHuiTi" pitchFamily="18" charset="-122"/>
              </a:rPr>
              <a:t>第一阶段：可行性调研</a:t>
            </a:r>
            <a:endParaRPr lang="en-US" altLang="zh-CN" b="1" dirty="0">
              <a:solidFill>
                <a:schemeClr val="bg1"/>
              </a:solidFill>
              <a:effectLst>
                <a:innerShdw blurRad="63500" dist="50800" dir="13500000">
                  <a:prstClr val="black">
                    <a:alpha val="50000"/>
                  </a:prstClr>
                </a:innerShdw>
              </a:effectLst>
              <a:latin typeface="Arial" panose="020B0604020202020204" pitchFamily="34" charset="0"/>
              <a:ea typeface="微软雅黑" panose="020B0503020204020204" pitchFamily="34" charset="-122"/>
              <a:cs typeface="Alibaba PuHuiTi" pitchFamily="18" charset="-122"/>
            </a:endParaRPr>
          </a:p>
        </p:txBody>
      </p:sp>
      <p:sp>
        <p:nvSpPr>
          <p:cNvPr id="7" name="小李PPT16">
            <a:extLst>
              <a:ext uri="{FF2B5EF4-FFF2-40B4-BE49-F238E27FC236}">
                <a16:creationId xmlns:a16="http://schemas.microsoft.com/office/drawing/2014/main" id="{27073C9C-67B5-6CCA-95EC-971763D3FA76}"/>
              </a:ext>
            </a:extLst>
          </p:cNvPr>
          <p:cNvSpPr/>
          <p:nvPr>
            <p:custDataLst>
              <p:tags r:id="rId5"/>
            </p:custDataLst>
          </p:nvPr>
        </p:nvSpPr>
        <p:spPr>
          <a:xfrm>
            <a:off x="5045357" y="1093535"/>
            <a:ext cx="3265640" cy="622854"/>
          </a:xfrm>
          <a:prstGeom prst="roundRect">
            <a:avLst>
              <a:gd name="adj" fmla="val 0"/>
            </a:avLst>
          </a:prstGeom>
          <a:solidFill>
            <a:srgbClr val="0A4AC1"/>
          </a:solidFill>
          <a:ln w="12700">
            <a:miter lim="400000"/>
          </a:ln>
        </p:spPr>
        <p:txBody>
          <a:bodyPr lIns="25400" tIns="25400" rIns="25400" bIns="25400" anchor="ctr"/>
          <a:lstStyle/>
          <a:p>
            <a:pPr algn="ctr" defTabSz="412750"/>
            <a:r>
              <a:rPr lang="zh-CN" altLang="en-US" b="1" dirty="0">
                <a:solidFill>
                  <a:schemeClr val="bg1"/>
                </a:solidFill>
                <a:effectLst>
                  <a:innerShdw blurRad="63500" dist="50800" dir="13500000">
                    <a:prstClr val="black">
                      <a:alpha val="50000"/>
                    </a:prstClr>
                  </a:innerShdw>
                </a:effectLst>
                <a:latin typeface="Arial" panose="020B0604020202020204" pitchFamily="34" charset="0"/>
                <a:ea typeface="微软雅黑" panose="020B0503020204020204" pitchFamily="34" charset="-122"/>
                <a:cs typeface="Alibaba PuHuiTi" pitchFamily="18" charset="-122"/>
              </a:rPr>
              <a:t>第二阶段：物理设计</a:t>
            </a:r>
            <a:endParaRPr lang="en-US" altLang="zh-CN" b="1" dirty="0">
              <a:solidFill>
                <a:schemeClr val="bg1"/>
              </a:solidFill>
              <a:effectLst>
                <a:innerShdw blurRad="63500" dist="50800" dir="13500000">
                  <a:prstClr val="black">
                    <a:alpha val="50000"/>
                  </a:prstClr>
                </a:innerShdw>
              </a:effectLst>
              <a:latin typeface="Arial" panose="020B0604020202020204" pitchFamily="34" charset="0"/>
              <a:ea typeface="微软雅黑" panose="020B0503020204020204" pitchFamily="34" charset="-122"/>
              <a:cs typeface="Alibaba PuHuiTi" pitchFamily="18" charset="-122"/>
            </a:endParaRPr>
          </a:p>
        </p:txBody>
      </p:sp>
      <p:sp>
        <p:nvSpPr>
          <p:cNvPr id="8" name="小李PPT16">
            <a:extLst>
              <a:ext uri="{FF2B5EF4-FFF2-40B4-BE49-F238E27FC236}">
                <a16:creationId xmlns:a16="http://schemas.microsoft.com/office/drawing/2014/main" id="{702B256C-BBC6-77CB-D379-7156BA5ECAED}"/>
              </a:ext>
            </a:extLst>
          </p:cNvPr>
          <p:cNvSpPr/>
          <p:nvPr>
            <p:custDataLst>
              <p:tags r:id="rId6"/>
            </p:custDataLst>
          </p:nvPr>
        </p:nvSpPr>
        <p:spPr>
          <a:xfrm>
            <a:off x="8425164" y="1093535"/>
            <a:ext cx="3265640" cy="622854"/>
          </a:xfrm>
          <a:prstGeom prst="roundRect">
            <a:avLst>
              <a:gd name="adj" fmla="val 0"/>
            </a:avLst>
          </a:prstGeom>
          <a:solidFill>
            <a:srgbClr val="3863E9"/>
          </a:solidFill>
          <a:ln w="12700">
            <a:miter lim="400000"/>
          </a:ln>
        </p:spPr>
        <p:txBody>
          <a:bodyPr lIns="25400" tIns="25400" rIns="25400" bIns="25400" anchor="ctr"/>
          <a:lstStyle/>
          <a:p>
            <a:pPr algn="ctr" defTabSz="412750"/>
            <a:r>
              <a:rPr lang="zh-CN" altLang="en-US" b="1" dirty="0">
                <a:solidFill>
                  <a:schemeClr val="bg1"/>
                </a:solidFill>
                <a:effectLst>
                  <a:innerShdw blurRad="63500" dist="50800" dir="13500000">
                    <a:prstClr val="black">
                      <a:alpha val="50000"/>
                    </a:prstClr>
                  </a:innerShdw>
                </a:effectLst>
                <a:latin typeface="Arial" panose="020B0604020202020204" pitchFamily="34" charset="0"/>
                <a:ea typeface="微软雅黑" panose="020B0503020204020204" pitchFamily="34" charset="-122"/>
                <a:cs typeface="Alibaba PuHuiTi" pitchFamily="18" charset="-122"/>
              </a:rPr>
              <a:t>第三阶段：加工与测试</a:t>
            </a:r>
            <a:endParaRPr lang="en-US" altLang="zh-CN" b="1" dirty="0">
              <a:solidFill>
                <a:schemeClr val="bg1"/>
              </a:solidFill>
              <a:effectLst>
                <a:innerShdw blurRad="63500" dist="50800" dir="13500000">
                  <a:prstClr val="black">
                    <a:alpha val="50000"/>
                  </a:prstClr>
                </a:innerShdw>
              </a:effectLst>
              <a:latin typeface="Arial" panose="020B0604020202020204" pitchFamily="34" charset="0"/>
              <a:ea typeface="微软雅黑" panose="020B0503020204020204" pitchFamily="34" charset="-122"/>
              <a:cs typeface="Alibaba PuHuiTi" pitchFamily="18" charset="-122"/>
            </a:endParaRPr>
          </a:p>
        </p:txBody>
      </p:sp>
      <p:sp>
        <p:nvSpPr>
          <p:cNvPr id="9" name="小李PPT16">
            <a:extLst>
              <a:ext uri="{FF2B5EF4-FFF2-40B4-BE49-F238E27FC236}">
                <a16:creationId xmlns:a16="http://schemas.microsoft.com/office/drawing/2014/main" id="{F165E5BF-7062-D1C2-58D1-A6279B7CD003}"/>
              </a:ext>
            </a:extLst>
          </p:cNvPr>
          <p:cNvSpPr/>
          <p:nvPr>
            <p:custDataLst>
              <p:tags r:id="rId7"/>
            </p:custDataLst>
          </p:nvPr>
        </p:nvSpPr>
        <p:spPr>
          <a:xfrm>
            <a:off x="1665550" y="2123682"/>
            <a:ext cx="1574553" cy="622854"/>
          </a:xfrm>
          <a:prstGeom prst="roundRect">
            <a:avLst>
              <a:gd name="adj" fmla="val 50000"/>
            </a:avLst>
          </a:prstGeom>
          <a:solidFill>
            <a:schemeClr val="accent1"/>
          </a:solidFill>
          <a:ln w="12700">
            <a:miter lim="400000"/>
          </a:ln>
        </p:spPr>
        <p:txBody>
          <a:bodyPr lIns="25400" tIns="25400" rIns="25400" bIns="25400" anchor="ctr"/>
          <a:lstStyle/>
          <a:p>
            <a:pPr algn="ctr" defTabSz="412750"/>
            <a:r>
              <a:rPr lang="en-US" altLang="zh-CN" sz="1600" b="1" dirty="0">
                <a:solidFill>
                  <a:srgbClr val="FFFFFF"/>
                </a:solidFill>
                <a:effectLst>
                  <a:innerShdw blurRad="63500" dist="50800" dir="13500000">
                    <a:prstClr val="black">
                      <a:alpha val="50000"/>
                    </a:prstClr>
                  </a:innerShdw>
                </a:effectLst>
                <a:latin typeface="Arial" panose="020B0604020202020204" pitchFamily="34" charset="0"/>
                <a:ea typeface="微软雅黑" panose="020B0503020204020204" pitchFamily="34" charset="-122"/>
                <a:cs typeface="Alibaba PuHuiTi" pitchFamily="18" charset="-122"/>
              </a:rPr>
              <a:t>2025.7</a:t>
            </a:r>
            <a:endParaRPr lang="zh-CN" altLang="en-US" sz="1600" b="1" dirty="0">
              <a:solidFill>
                <a:srgbClr val="FFFFFF"/>
              </a:solidFill>
              <a:effectLst>
                <a:innerShdw blurRad="63500" dist="50800" dir="13500000">
                  <a:prstClr val="black">
                    <a:alpha val="50000"/>
                  </a:prstClr>
                </a:innerShdw>
              </a:effectLst>
              <a:latin typeface="Arial" panose="020B0604020202020204" pitchFamily="34" charset="0"/>
              <a:ea typeface="微软雅黑" panose="020B0503020204020204" pitchFamily="34" charset="-122"/>
              <a:cs typeface="Alibaba PuHuiTi" pitchFamily="18" charset="-122"/>
            </a:endParaRPr>
          </a:p>
        </p:txBody>
      </p:sp>
      <p:sp>
        <p:nvSpPr>
          <p:cNvPr id="10" name="小李PPT16">
            <a:extLst>
              <a:ext uri="{FF2B5EF4-FFF2-40B4-BE49-F238E27FC236}">
                <a16:creationId xmlns:a16="http://schemas.microsoft.com/office/drawing/2014/main" id="{EF5DF292-89A6-F2BB-AF5E-B5C18FC57FDF}"/>
              </a:ext>
            </a:extLst>
          </p:cNvPr>
          <p:cNvSpPr/>
          <p:nvPr>
            <p:custDataLst>
              <p:tags r:id="rId8"/>
            </p:custDataLst>
          </p:nvPr>
        </p:nvSpPr>
        <p:spPr>
          <a:xfrm>
            <a:off x="3352491" y="2123682"/>
            <a:ext cx="1574553" cy="622854"/>
          </a:xfrm>
          <a:prstGeom prst="roundRect">
            <a:avLst>
              <a:gd name="adj" fmla="val 50000"/>
            </a:avLst>
          </a:prstGeom>
          <a:solidFill>
            <a:schemeClr val="accent1"/>
          </a:solidFill>
          <a:ln w="12700">
            <a:miter lim="400000"/>
          </a:ln>
        </p:spPr>
        <p:txBody>
          <a:bodyPr lIns="25400" tIns="25400" rIns="25400" bIns="25400" anchor="ctr"/>
          <a:lstStyle/>
          <a:p>
            <a:pPr algn="ctr" defTabSz="412750"/>
            <a:r>
              <a:rPr lang="en-US" altLang="zh-CN" sz="1600" b="1" dirty="0">
                <a:solidFill>
                  <a:srgbClr val="FFFFFF"/>
                </a:solidFill>
                <a:effectLst>
                  <a:innerShdw blurRad="63500" dist="50800" dir="13500000">
                    <a:prstClr val="black">
                      <a:alpha val="50000"/>
                    </a:prstClr>
                  </a:innerShdw>
                </a:effectLst>
                <a:latin typeface="Arial" panose="020B0604020202020204" pitchFamily="34" charset="0"/>
                <a:ea typeface="微软雅黑" panose="020B0503020204020204" pitchFamily="34" charset="-122"/>
                <a:cs typeface="Alibaba PuHuiTi" pitchFamily="18" charset="-122"/>
              </a:rPr>
              <a:t>2025.10</a:t>
            </a:r>
            <a:endParaRPr lang="zh-CN" altLang="en-US" sz="1600" b="1" dirty="0">
              <a:solidFill>
                <a:srgbClr val="FFFFFF"/>
              </a:solidFill>
              <a:effectLst>
                <a:innerShdw blurRad="63500" dist="50800" dir="13500000">
                  <a:prstClr val="black">
                    <a:alpha val="50000"/>
                  </a:prstClr>
                </a:innerShdw>
              </a:effectLst>
              <a:latin typeface="Arial" panose="020B0604020202020204" pitchFamily="34" charset="0"/>
              <a:ea typeface="微软雅黑" panose="020B0503020204020204" pitchFamily="34" charset="-122"/>
              <a:cs typeface="Alibaba PuHuiTi" pitchFamily="18" charset="-122"/>
            </a:endParaRPr>
          </a:p>
        </p:txBody>
      </p:sp>
      <p:sp>
        <p:nvSpPr>
          <p:cNvPr id="11" name="小李PPT16">
            <a:extLst>
              <a:ext uri="{FF2B5EF4-FFF2-40B4-BE49-F238E27FC236}">
                <a16:creationId xmlns:a16="http://schemas.microsoft.com/office/drawing/2014/main" id="{36009EF5-486B-C6B5-904A-0949745E0AA6}"/>
              </a:ext>
            </a:extLst>
          </p:cNvPr>
          <p:cNvSpPr/>
          <p:nvPr>
            <p:custDataLst>
              <p:tags r:id="rId9"/>
            </p:custDataLst>
          </p:nvPr>
        </p:nvSpPr>
        <p:spPr>
          <a:xfrm>
            <a:off x="5039432" y="2123682"/>
            <a:ext cx="1574553" cy="622854"/>
          </a:xfrm>
          <a:prstGeom prst="roundRect">
            <a:avLst>
              <a:gd name="adj" fmla="val 50000"/>
            </a:avLst>
          </a:prstGeom>
          <a:solidFill>
            <a:schemeClr val="accent2"/>
          </a:solidFill>
          <a:ln w="12700">
            <a:miter lim="400000"/>
          </a:ln>
        </p:spPr>
        <p:txBody>
          <a:bodyPr lIns="25400" tIns="25400" rIns="25400" bIns="25400" anchor="ctr"/>
          <a:lstStyle/>
          <a:p>
            <a:pPr algn="ctr" defTabSz="412750"/>
            <a:r>
              <a:rPr lang="en-US" altLang="zh-CN" sz="1600" b="1" dirty="0">
                <a:solidFill>
                  <a:srgbClr val="FFFFFF"/>
                </a:solidFill>
                <a:effectLst>
                  <a:innerShdw blurRad="63500" dist="50800" dir="13500000">
                    <a:prstClr val="black">
                      <a:alpha val="50000"/>
                    </a:prstClr>
                  </a:innerShdw>
                </a:effectLst>
                <a:latin typeface="Arial" panose="020B0604020202020204" pitchFamily="34" charset="0"/>
                <a:ea typeface="微软雅黑" panose="020B0503020204020204" pitchFamily="34" charset="-122"/>
                <a:cs typeface="Alibaba PuHuiTi" pitchFamily="18" charset="-122"/>
              </a:rPr>
              <a:t>2026.1</a:t>
            </a:r>
            <a:endParaRPr lang="zh-CN" altLang="en-US" sz="1600" b="1" dirty="0">
              <a:solidFill>
                <a:srgbClr val="FFFFFF"/>
              </a:solidFill>
              <a:effectLst>
                <a:innerShdw blurRad="63500" dist="50800" dir="13500000">
                  <a:prstClr val="black">
                    <a:alpha val="50000"/>
                  </a:prstClr>
                </a:innerShdw>
              </a:effectLst>
              <a:latin typeface="Arial" panose="020B0604020202020204" pitchFamily="34" charset="0"/>
              <a:ea typeface="微软雅黑" panose="020B0503020204020204" pitchFamily="34" charset="-122"/>
              <a:cs typeface="Alibaba PuHuiTi" pitchFamily="18" charset="-122"/>
            </a:endParaRPr>
          </a:p>
        </p:txBody>
      </p:sp>
      <p:sp>
        <p:nvSpPr>
          <p:cNvPr id="12" name="小李PPT16">
            <a:extLst>
              <a:ext uri="{FF2B5EF4-FFF2-40B4-BE49-F238E27FC236}">
                <a16:creationId xmlns:a16="http://schemas.microsoft.com/office/drawing/2014/main" id="{F6AA73D3-3DDE-7AEC-5509-54948CE35EB4}"/>
              </a:ext>
            </a:extLst>
          </p:cNvPr>
          <p:cNvSpPr/>
          <p:nvPr>
            <p:custDataLst>
              <p:tags r:id="rId10"/>
            </p:custDataLst>
          </p:nvPr>
        </p:nvSpPr>
        <p:spPr>
          <a:xfrm>
            <a:off x="6726373" y="2123682"/>
            <a:ext cx="1574553" cy="622854"/>
          </a:xfrm>
          <a:prstGeom prst="roundRect">
            <a:avLst>
              <a:gd name="adj" fmla="val 50000"/>
            </a:avLst>
          </a:prstGeom>
          <a:solidFill>
            <a:schemeClr val="accent2"/>
          </a:solidFill>
          <a:ln w="12700">
            <a:miter lim="400000"/>
          </a:ln>
        </p:spPr>
        <p:txBody>
          <a:bodyPr lIns="25400" tIns="25400" rIns="25400" bIns="25400" anchor="ctr"/>
          <a:lstStyle/>
          <a:p>
            <a:pPr algn="ctr" defTabSz="412750"/>
            <a:r>
              <a:rPr lang="en-US" altLang="zh-CN" sz="1600" b="1" dirty="0">
                <a:solidFill>
                  <a:srgbClr val="FFFFFF"/>
                </a:solidFill>
                <a:effectLst>
                  <a:innerShdw blurRad="63500" dist="50800" dir="13500000">
                    <a:prstClr val="black">
                      <a:alpha val="50000"/>
                    </a:prstClr>
                  </a:innerShdw>
                </a:effectLst>
                <a:latin typeface="Arial" panose="020B0604020202020204" pitchFamily="34" charset="0"/>
                <a:ea typeface="微软雅黑" panose="020B0503020204020204" pitchFamily="34" charset="-122"/>
                <a:cs typeface="Alibaba PuHuiTi" pitchFamily="18" charset="-122"/>
              </a:rPr>
              <a:t>2026.8</a:t>
            </a:r>
            <a:endParaRPr lang="zh-CN" altLang="en-US" sz="1600" b="1" dirty="0">
              <a:solidFill>
                <a:srgbClr val="FFFFFF"/>
              </a:solidFill>
              <a:effectLst>
                <a:innerShdw blurRad="63500" dist="50800" dir="13500000">
                  <a:prstClr val="black">
                    <a:alpha val="50000"/>
                  </a:prstClr>
                </a:innerShdw>
              </a:effectLst>
              <a:latin typeface="Arial" panose="020B0604020202020204" pitchFamily="34" charset="0"/>
              <a:ea typeface="微软雅黑" panose="020B0503020204020204" pitchFamily="34" charset="-122"/>
              <a:cs typeface="Alibaba PuHuiTi" pitchFamily="18" charset="-122"/>
            </a:endParaRPr>
          </a:p>
        </p:txBody>
      </p:sp>
      <p:sp>
        <p:nvSpPr>
          <p:cNvPr id="13" name="小李PPT16">
            <a:extLst>
              <a:ext uri="{FF2B5EF4-FFF2-40B4-BE49-F238E27FC236}">
                <a16:creationId xmlns:a16="http://schemas.microsoft.com/office/drawing/2014/main" id="{DC3C99A5-D166-7237-F034-EBA23EFC0175}"/>
              </a:ext>
            </a:extLst>
          </p:cNvPr>
          <p:cNvSpPr/>
          <p:nvPr>
            <p:custDataLst>
              <p:tags r:id="rId11"/>
            </p:custDataLst>
          </p:nvPr>
        </p:nvSpPr>
        <p:spPr>
          <a:xfrm>
            <a:off x="8413314" y="2123682"/>
            <a:ext cx="1574553" cy="622854"/>
          </a:xfrm>
          <a:prstGeom prst="roundRect">
            <a:avLst>
              <a:gd name="adj" fmla="val 50000"/>
            </a:avLst>
          </a:prstGeom>
          <a:solidFill>
            <a:schemeClr val="accent3"/>
          </a:solidFill>
          <a:ln w="12700">
            <a:miter lim="400000"/>
          </a:ln>
        </p:spPr>
        <p:txBody>
          <a:bodyPr lIns="25400" tIns="25400" rIns="25400" bIns="25400" anchor="ctr"/>
          <a:lstStyle/>
          <a:p>
            <a:pPr algn="ctr" defTabSz="412750"/>
            <a:r>
              <a:rPr lang="en-US" altLang="zh-CN" sz="1600" b="1" dirty="0">
                <a:solidFill>
                  <a:srgbClr val="FFFFFF"/>
                </a:solidFill>
                <a:effectLst>
                  <a:innerShdw blurRad="63500" dist="50800" dir="13500000">
                    <a:prstClr val="black">
                      <a:alpha val="50000"/>
                    </a:prstClr>
                  </a:innerShdw>
                </a:effectLst>
                <a:latin typeface="Arial" panose="020B0604020202020204" pitchFamily="34" charset="0"/>
                <a:ea typeface="微软雅黑" panose="020B0503020204020204" pitchFamily="34" charset="-122"/>
                <a:cs typeface="Alibaba PuHuiTi" pitchFamily="18" charset="-122"/>
              </a:rPr>
              <a:t>2027</a:t>
            </a:r>
            <a:endParaRPr lang="zh-CN" altLang="en-US" sz="1600" b="1" dirty="0">
              <a:solidFill>
                <a:srgbClr val="FFFFFF"/>
              </a:solidFill>
              <a:effectLst>
                <a:innerShdw blurRad="63500" dist="50800" dir="13500000">
                  <a:prstClr val="black">
                    <a:alpha val="50000"/>
                  </a:prstClr>
                </a:innerShdw>
              </a:effectLst>
              <a:latin typeface="Arial" panose="020B0604020202020204" pitchFamily="34" charset="0"/>
              <a:ea typeface="微软雅黑" panose="020B0503020204020204" pitchFamily="34" charset="-122"/>
              <a:cs typeface="Alibaba PuHuiTi" pitchFamily="18" charset="-122"/>
            </a:endParaRPr>
          </a:p>
        </p:txBody>
      </p:sp>
      <p:sp>
        <p:nvSpPr>
          <p:cNvPr id="14" name="小李PPT16">
            <a:extLst>
              <a:ext uri="{FF2B5EF4-FFF2-40B4-BE49-F238E27FC236}">
                <a16:creationId xmlns:a16="http://schemas.microsoft.com/office/drawing/2014/main" id="{194038D1-F1D6-9A9D-C565-36E6B032E647}"/>
              </a:ext>
            </a:extLst>
          </p:cNvPr>
          <p:cNvSpPr/>
          <p:nvPr>
            <p:custDataLst>
              <p:tags r:id="rId12"/>
            </p:custDataLst>
          </p:nvPr>
        </p:nvSpPr>
        <p:spPr>
          <a:xfrm>
            <a:off x="10100256" y="2123682"/>
            <a:ext cx="1574553" cy="622854"/>
          </a:xfrm>
          <a:prstGeom prst="roundRect">
            <a:avLst>
              <a:gd name="adj" fmla="val 50000"/>
            </a:avLst>
          </a:prstGeom>
          <a:solidFill>
            <a:schemeClr val="accent3"/>
          </a:solidFill>
          <a:ln w="12700">
            <a:miter lim="400000"/>
          </a:ln>
        </p:spPr>
        <p:txBody>
          <a:bodyPr lIns="25400" tIns="25400" rIns="25400" bIns="25400" anchor="ctr"/>
          <a:lstStyle/>
          <a:p>
            <a:pPr algn="ctr" defTabSz="412750"/>
            <a:r>
              <a:rPr lang="en-US" altLang="zh-CN" sz="1600" b="1" dirty="0">
                <a:solidFill>
                  <a:srgbClr val="FFFFFF"/>
                </a:solidFill>
                <a:effectLst>
                  <a:innerShdw blurRad="63500" dist="50800" dir="13500000">
                    <a:prstClr val="black">
                      <a:alpha val="50000"/>
                    </a:prstClr>
                  </a:innerShdw>
                </a:effectLst>
                <a:latin typeface="Arial" panose="020B0604020202020204" pitchFamily="34" charset="0"/>
                <a:ea typeface="微软雅黑" panose="020B0503020204020204" pitchFamily="34" charset="-122"/>
                <a:cs typeface="Alibaba PuHuiTi" pitchFamily="18" charset="-122"/>
              </a:rPr>
              <a:t>2028</a:t>
            </a:r>
            <a:endParaRPr lang="zh-CN" altLang="en-US" sz="1600" b="1" dirty="0">
              <a:solidFill>
                <a:srgbClr val="FFFFFF"/>
              </a:solidFill>
              <a:effectLst>
                <a:innerShdw blurRad="63500" dist="50800" dir="13500000">
                  <a:prstClr val="black">
                    <a:alpha val="50000"/>
                  </a:prstClr>
                </a:innerShdw>
              </a:effectLst>
              <a:latin typeface="Arial" panose="020B0604020202020204" pitchFamily="34" charset="0"/>
              <a:ea typeface="微软雅黑" panose="020B0503020204020204" pitchFamily="34" charset="-122"/>
              <a:cs typeface="Alibaba PuHuiTi" pitchFamily="18" charset="-122"/>
            </a:endParaRPr>
          </a:p>
        </p:txBody>
      </p:sp>
      <p:sp>
        <p:nvSpPr>
          <p:cNvPr id="15" name="小李PPT17">
            <a:extLst>
              <a:ext uri="{FF2B5EF4-FFF2-40B4-BE49-F238E27FC236}">
                <a16:creationId xmlns:a16="http://schemas.microsoft.com/office/drawing/2014/main" id="{65C60EEB-D056-B868-4B55-194E5E68B231}"/>
              </a:ext>
            </a:extLst>
          </p:cNvPr>
          <p:cNvSpPr/>
          <p:nvPr>
            <p:custDataLst>
              <p:tags r:id="rId13"/>
            </p:custDataLst>
          </p:nvPr>
        </p:nvSpPr>
        <p:spPr>
          <a:xfrm>
            <a:off x="1861989" y="2991326"/>
            <a:ext cx="2698369" cy="622854"/>
          </a:xfrm>
          <a:prstGeom prst="rect">
            <a:avLst/>
          </a:prstGeom>
          <a:solidFill>
            <a:schemeClr val="accent4"/>
          </a:solidFill>
          <a:ln w="12700">
            <a:miter lim="400000"/>
          </a:ln>
        </p:spPr>
        <p:txBody>
          <a:bodyPr lIns="25400" tIns="25400" rIns="25400" bIns="25400" anchor="ctr"/>
          <a:lstStyle/>
          <a:p>
            <a:pPr algn="ctr" defTabSz="412750"/>
            <a:r>
              <a:rPr lang="en-US" altLang="zh-CN" sz="1600" b="1" dirty="0" err="1">
                <a:solidFill>
                  <a:schemeClr val="bg1"/>
                </a:solidFill>
                <a:latin typeface="Arial" panose="020B0604020202020204" pitchFamily="34" charset="0"/>
                <a:ea typeface="微软雅黑" panose="020B0503020204020204" pitchFamily="34" charset="-122"/>
                <a:cs typeface="Alibaba PuHuiTi" pitchFamily="18" charset="-122"/>
              </a:rPr>
              <a:t>Tristron</a:t>
            </a:r>
            <a:r>
              <a:rPr lang="zh-CN" altLang="en-US" sz="1600" b="1" dirty="0">
                <a:solidFill>
                  <a:schemeClr val="bg1"/>
                </a:solidFill>
                <a:latin typeface="Arial" panose="020B0604020202020204" pitchFamily="34" charset="0"/>
                <a:ea typeface="微软雅黑" panose="020B0503020204020204" pitchFamily="34" charset="-122"/>
                <a:cs typeface="Alibaba PuHuiTi" pitchFamily="18" charset="-122"/>
              </a:rPr>
              <a:t>与</a:t>
            </a:r>
            <a:r>
              <a:rPr lang="en-US" altLang="zh-CN" sz="1600" b="1" dirty="0">
                <a:solidFill>
                  <a:schemeClr val="bg1"/>
                </a:solidFill>
                <a:latin typeface="Arial" panose="020B0604020202020204" pitchFamily="34" charset="0"/>
                <a:ea typeface="微软雅黑" panose="020B0503020204020204" pitchFamily="34" charset="-122"/>
                <a:cs typeface="Alibaba PuHuiTi" pitchFamily="18" charset="-122"/>
              </a:rPr>
              <a:t>IOT</a:t>
            </a:r>
            <a:r>
              <a:rPr lang="zh-CN" altLang="en-US" sz="1600" b="1" dirty="0">
                <a:solidFill>
                  <a:schemeClr val="bg1"/>
                </a:solidFill>
                <a:latin typeface="Arial" panose="020B0604020202020204" pitchFamily="34" charset="0"/>
                <a:ea typeface="微软雅黑" panose="020B0503020204020204" pitchFamily="34" charset="-122"/>
                <a:cs typeface="Alibaba PuHuiTi" pitchFamily="18" charset="-122"/>
              </a:rPr>
              <a:t>工作原理</a:t>
            </a:r>
          </a:p>
        </p:txBody>
      </p:sp>
      <p:sp>
        <p:nvSpPr>
          <p:cNvPr id="16" name="小李PPT17">
            <a:extLst>
              <a:ext uri="{FF2B5EF4-FFF2-40B4-BE49-F238E27FC236}">
                <a16:creationId xmlns:a16="http://schemas.microsoft.com/office/drawing/2014/main" id="{60E966C4-20FA-DD90-25EC-A2A0E766580A}"/>
              </a:ext>
            </a:extLst>
          </p:cNvPr>
          <p:cNvSpPr/>
          <p:nvPr>
            <p:custDataLst>
              <p:tags r:id="rId14"/>
            </p:custDataLst>
          </p:nvPr>
        </p:nvSpPr>
        <p:spPr>
          <a:xfrm>
            <a:off x="3475473" y="4757562"/>
            <a:ext cx="1937291" cy="638645"/>
          </a:xfrm>
          <a:prstGeom prst="rect">
            <a:avLst/>
          </a:prstGeom>
          <a:solidFill>
            <a:srgbClr val="E2E2E2"/>
          </a:solidFill>
          <a:ln w="12700">
            <a:miter lim="400000"/>
          </a:ln>
        </p:spPr>
        <p:txBody>
          <a:bodyPr lIns="25400" tIns="25400" rIns="25400" bIns="25400" anchor="ctr"/>
          <a:lstStyle/>
          <a:p>
            <a:pPr algn="ctr" defTabSz="412750"/>
            <a:r>
              <a:rPr kumimoji="1" lang="zh-CN" altLang="en-US" sz="1600" b="1" dirty="0">
                <a:latin typeface="Arial" panose="020B0604020202020204" pitchFamily="34" charset="0"/>
                <a:ea typeface="微软雅黑" panose="020B0503020204020204" pitchFamily="34" charset="-122"/>
                <a:cs typeface="Alibaba PuHuiTi" pitchFamily="18" charset="-122"/>
              </a:rPr>
              <a:t>栅控电子枪参数</a:t>
            </a:r>
          </a:p>
        </p:txBody>
      </p:sp>
      <p:sp>
        <p:nvSpPr>
          <p:cNvPr id="21" name="小李PPT17">
            <a:extLst>
              <a:ext uri="{FF2B5EF4-FFF2-40B4-BE49-F238E27FC236}">
                <a16:creationId xmlns:a16="http://schemas.microsoft.com/office/drawing/2014/main" id="{EAA2197B-CE7B-228A-6FA0-81E1A7B8A334}"/>
              </a:ext>
            </a:extLst>
          </p:cNvPr>
          <p:cNvSpPr/>
          <p:nvPr>
            <p:custDataLst>
              <p:tags r:id="rId15"/>
            </p:custDataLst>
          </p:nvPr>
        </p:nvSpPr>
        <p:spPr>
          <a:xfrm>
            <a:off x="4687826" y="2991326"/>
            <a:ext cx="2553738" cy="622854"/>
          </a:xfrm>
          <a:prstGeom prst="rect">
            <a:avLst/>
          </a:prstGeom>
          <a:solidFill>
            <a:schemeClr val="accent4"/>
          </a:solidFill>
          <a:ln w="12700">
            <a:miter lim="400000"/>
          </a:ln>
        </p:spPr>
        <p:txBody>
          <a:bodyPr lIns="25400" tIns="25400" rIns="25400" bIns="25400" anchor="ctr"/>
          <a:lstStyle/>
          <a:p>
            <a:pPr algn="ctr" defTabSz="412750"/>
            <a:r>
              <a:rPr lang="zh-CN" altLang="en-US" sz="1600" b="1" dirty="0">
                <a:solidFill>
                  <a:schemeClr val="bg1"/>
                </a:solidFill>
                <a:latin typeface="Arial" panose="020B0604020202020204" pitchFamily="34" charset="0"/>
                <a:ea typeface="微软雅黑" panose="020B0503020204020204" pitchFamily="34" charset="-122"/>
                <a:cs typeface="Alibaba PuHuiTi" pitchFamily="18" charset="-122"/>
              </a:rPr>
              <a:t>（</a:t>
            </a:r>
            <a:r>
              <a:rPr lang="en-US" altLang="zh-CN" sz="1600" b="1" dirty="0">
                <a:solidFill>
                  <a:schemeClr val="bg1"/>
                </a:solidFill>
                <a:latin typeface="Arial" panose="020B0604020202020204" pitchFamily="34" charset="0"/>
                <a:ea typeface="微软雅黑" panose="020B0503020204020204" pitchFamily="34" charset="-122"/>
                <a:cs typeface="Alibaba PuHuiTi" pitchFamily="18" charset="-122"/>
              </a:rPr>
              <a:t>MB</a:t>
            </a:r>
            <a:r>
              <a:rPr lang="zh-CN" altLang="en-US" sz="1600" b="1" dirty="0">
                <a:solidFill>
                  <a:schemeClr val="bg1"/>
                </a:solidFill>
                <a:latin typeface="Arial" panose="020B0604020202020204" pitchFamily="34" charset="0"/>
                <a:ea typeface="微软雅黑" panose="020B0503020204020204" pitchFamily="34" charset="-122"/>
                <a:cs typeface="Alibaba PuHuiTi" pitchFamily="18" charset="-122"/>
              </a:rPr>
              <a:t>）</a:t>
            </a:r>
            <a:r>
              <a:rPr lang="en-US" altLang="zh-CN" sz="1600" b="1" dirty="0">
                <a:solidFill>
                  <a:schemeClr val="bg1"/>
                </a:solidFill>
                <a:latin typeface="Arial" panose="020B0604020202020204" pitchFamily="34" charset="0"/>
                <a:ea typeface="微软雅黑" panose="020B0503020204020204" pitchFamily="34" charset="-122"/>
                <a:cs typeface="Alibaba PuHuiTi" pitchFamily="18" charset="-122"/>
              </a:rPr>
              <a:t>IOT</a:t>
            </a:r>
            <a:r>
              <a:rPr lang="zh-CN" altLang="en-US" sz="1600" b="1" dirty="0">
                <a:solidFill>
                  <a:schemeClr val="bg1"/>
                </a:solidFill>
                <a:latin typeface="Arial" panose="020B0604020202020204" pitchFamily="34" charset="0"/>
                <a:ea typeface="微软雅黑" panose="020B0503020204020204" pitchFamily="34" charset="-122"/>
                <a:cs typeface="Alibaba PuHuiTi" pitchFamily="18" charset="-122"/>
              </a:rPr>
              <a:t> </a:t>
            </a:r>
            <a:r>
              <a:rPr lang="en-US" altLang="zh-CN" sz="1600" b="1" dirty="0">
                <a:solidFill>
                  <a:schemeClr val="bg1"/>
                </a:solidFill>
                <a:latin typeface="Arial" panose="020B0604020202020204" pitchFamily="34" charset="0"/>
                <a:ea typeface="微软雅黑" panose="020B0503020204020204" pitchFamily="34" charset="-122"/>
                <a:cs typeface="Alibaba PuHuiTi" pitchFamily="18" charset="-122"/>
              </a:rPr>
              <a:t>RF</a:t>
            </a:r>
            <a:r>
              <a:rPr lang="zh-CN" altLang="en-US" sz="1600" b="1" dirty="0">
                <a:solidFill>
                  <a:schemeClr val="bg1"/>
                </a:solidFill>
                <a:latin typeface="Arial" panose="020B0604020202020204" pitchFamily="34" charset="0"/>
                <a:ea typeface="微软雅黑" panose="020B0503020204020204" pitchFamily="34" charset="-122"/>
                <a:cs typeface="Alibaba PuHuiTi" pitchFamily="18" charset="-122"/>
              </a:rPr>
              <a:t>输入结构</a:t>
            </a:r>
          </a:p>
        </p:txBody>
      </p:sp>
      <p:sp>
        <p:nvSpPr>
          <p:cNvPr id="25" name="右箭头 24">
            <a:extLst>
              <a:ext uri="{FF2B5EF4-FFF2-40B4-BE49-F238E27FC236}">
                <a16:creationId xmlns:a16="http://schemas.microsoft.com/office/drawing/2014/main" id="{69CA97FE-75BB-AC68-2B8D-FEFA79ABFF71}"/>
              </a:ext>
            </a:extLst>
          </p:cNvPr>
          <p:cNvSpPr/>
          <p:nvPr/>
        </p:nvSpPr>
        <p:spPr>
          <a:xfrm>
            <a:off x="1659660" y="1820560"/>
            <a:ext cx="10015149" cy="185193"/>
          </a:xfrm>
          <a:prstGeom prst="rightArrow">
            <a:avLst/>
          </a:prstGeom>
          <a:solidFill>
            <a:srgbClr val="7676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b="1">
              <a:latin typeface="Microsoft YaHei" panose="020B0503020204020204" pitchFamily="34" charset="-122"/>
              <a:ea typeface="Microsoft YaHei" panose="020B0503020204020204" pitchFamily="34" charset="-122"/>
              <a:cs typeface="Alibaba PuHuiTi" pitchFamily="18" charset="-122"/>
            </a:endParaRPr>
          </a:p>
        </p:txBody>
      </p:sp>
      <p:sp>
        <p:nvSpPr>
          <p:cNvPr id="26" name="矩形 25">
            <a:extLst>
              <a:ext uri="{FF2B5EF4-FFF2-40B4-BE49-F238E27FC236}">
                <a16:creationId xmlns:a16="http://schemas.microsoft.com/office/drawing/2014/main" id="{60DC7FF3-F7D3-D0F6-6088-DCD45F466CC5}"/>
              </a:ext>
            </a:extLst>
          </p:cNvPr>
          <p:cNvSpPr/>
          <p:nvPr/>
        </p:nvSpPr>
        <p:spPr>
          <a:xfrm>
            <a:off x="1659660" y="2864465"/>
            <a:ext cx="10015149" cy="1614545"/>
          </a:xfrm>
          <a:prstGeom prst="rect">
            <a:avLst/>
          </a:prstGeom>
          <a:noFill/>
          <a:ln>
            <a:solidFill>
              <a:srgbClr val="E2E2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b="1">
              <a:latin typeface="Microsoft YaHei" panose="020B0503020204020204" pitchFamily="34" charset="-122"/>
              <a:ea typeface="Microsoft YaHei" panose="020B0503020204020204" pitchFamily="34" charset="-122"/>
              <a:cs typeface="Alibaba PuHuiTi" pitchFamily="18" charset="-122"/>
            </a:endParaRPr>
          </a:p>
        </p:txBody>
      </p:sp>
      <p:sp>
        <p:nvSpPr>
          <p:cNvPr id="27" name="矩形 26">
            <a:extLst>
              <a:ext uri="{FF2B5EF4-FFF2-40B4-BE49-F238E27FC236}">
                <a16:creationId xmlns:a16="http://schemas.microsoft.com/office/drawing/2014/main" id="{44E3F2BA-962B-1B0C-F327-0893087C78DF}"/>
              </a:ext>
            </a:extLst>
          </p:cNvPr>
          <p:cNvSpPr/>
          <p:nvPr/>
        </p:nvSpPr>
        <p:spPr>
          <a:xfrm>
            <a:off x="1659660" y="4651116"/>
            <a:ext cx="10015149" cy="1614545"/>
          </a:xfrm>
          <a:prstGeom prst="rect">
            <a:avLst/>
          </a:prstGeom>
          <a:noFill/>
          <a:ln>
            <a:solidFill>
              <a:srgbClr val="E2E2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b="1">
              <a:latin typeface="Microsoft YaHei" panose="020B0503020204020204" pitchFamily="34" charset="-122"/>
              <a:ea typeface="Microsoft YaHei" panose="020B0503020204020204" pitchFamily="34" charset="-122"/>
              <a:cs typeface="Alibaba PuHuiTi" pitchFamily="18" charset="-122"/>
            </a:endParaRPr>
          </a:p>
        </p:txBody>
      </p:sp>
      <p:sp>
        <p:nvSpPr>
          <p:cNvPr id="35" name="小李PPT17">
            <a:extLst>
              <a:ext uri="{FF2B5EF4-FFF2-40B4-BE49-F238E27FC236}">
                <a16:creationId xmlns:a16="http://schemas.microsoft.com/office/drawing/2014/main" id="{2627038D-9796-C063-9A65-3212A1EB2295}"/>
              </a:ext>
            </a:extLst>
          </p:cNvPr>
          <p:cNvSpPr/>
          <p:nvPr>
            <p:custDataLst>
              <p:tags r:id="rId16"/>
            </p:custDataLst>
          </p:nvPr>
        </p:nvSpPr>
        <p:spPr>
          <a:xfrm>
            <a:off x="1881010" y="3735168"/>
            <a:ext cx="9684581" cy="622854"/>
          </a:xfrm>
          <a:prstGeom prst="rect">
            <a:avLst/>
          </a:prstGeom>
          <a:ln/>
        </p:spPr>
        <p:style>
          <a:lnRef idx="2">
            <a:schemeClr val="accent1"/>
          </a:lnRef>
          <a:fillRef idx="1">
            <a:schemeClr val="lt1"/>
          </a:fillRef>
          <a:effectRef idx="0">
            <a:schemeClr val="accent1"/>
          </a:effectRef>
          <a:fontRef idx="minor">
            <a:schemeClr val="dk1"/>
          </a:fontRef>
        </p:style>
        <p:txBody>
          <a:bodyPr lIns="25400" tIns="25400" rIns="25400" bIns="25400" anchor="ctr"/>
          <a:lstStyle/>
          <a:p>
            <a:pPr algn="ctr" defTabSz="412750"/>
            <a:r>
              <a:rPr lang="en-US" altLang="zh-CN" sz="1600" b="1" dirty="0">
                <a:solidFill>
                  <a:schemeClr val="tx1"/>
                </a:solidFill>
                <a:latin typeface="Arial" panose="020B0604020202020204" pitchFamily="34" charset="0"/>
                <a:ea typeface="微软雅黑" panose="020B0503020204020204" pitchFamily="34" charset="-122"/>
                <a:cs typeface="Alibaba PuHuiTi" pitchFamily="18" charset="-122"/>
              </a:rPr>
              <a:t>MB</a:t>
            </a:r>
            <a:r>
              <a:rPr lang="zh-CN" altLang="en-US" sz="1600" b="1" dirty="0">
                <a:solidFill>
                  <a:schemeClr val="tx1"/>
                </a:solidFill>
                <a:latin typeface="Arial" panose="020B0604020202020204" pitchFamily="34" charset="0"/>
                <a:ea typeface="微软雅黑" panose="020B0503020204020204" pitchFamily="34" charset="-122"/>
                <a:cs typeface="Alibaba PuHuiTi" pitchFamily="18" charset="-122"/>
              </a:rPr>
              <a:t> </a:t>
            </a:r>
            <a:r>
              <a:rPr lang="en-US" altLang="zh-CN" sz="1600" b="1" dirty="0" err="1">
                <a:solidFill>
                  <a:schemeClr val="tx1"/>
                </a:solidFill>
                <a:latin typeface="Arial" panose="020B0604020202020204" pitchFamily="34" charset="0"/>
                <a:ea typeface="微软雅黑" panose="020B0503020204020204" pitchFamily="34" charset="-122"/>
                <a:cs typeface="Alibaba PuHuiTi" pitchFamily="18" charset="-122"/>
              </a:rPr>
              <a:t>Tristron</a:t>
            </a:r>
            <a:r>
              <a:rPr lang="zh-CN" altLang="en-US" sz="1600" b="1" dirty="0">
                <a:solidFill>
                  <a:schemeClr val="tx1"/>
                </a:solidFill>
                <a:latin typeface="Arial" panose="020B0604020202020204" pitchFamily="34" charset="0"/>
                <a:ea typeface="微软雅黑" panose="020B0503020204020204" pitchFamily="34" charset="-122"/>
                <a:cs typeface="Alibaba PuHuiTi" pitchFamily="18" charset="-122"/>
              </a:rPr>
              <a:t>高效率关键技术、材料及加工手段</a:t>
            </a:r>
          </a:p>
        </p:txBody>
      </p:sp>
      <p:sp>
        <p:nvSpPr>
          <p:cNvPr id="37" name="小李PPT17">
            <a:extLst>
              <a:ext uri="{FF2B5EF4-FFF2-40B4-BE49-F238E27FC236}">
                <a16:creationId xmlns:a16="http://schemas.microsoft.com/office/drawing/2014/main" id="{77D031A2-5303-BD6E-49C2-34AB225B5A4C}"/>
              </a:ext>
            </a:extLst>
          </p:cNvPr>
          <p:cNvSpPr/>
          <p:nvPr>
            <p:custDataLst>
              <p:tags r:id="rId17"/>
            </p:custDataLst>
          </p:nvPr>
        </p:nvSpPr>
        <p:spPr>
          <a:xfrm>
            <a:off x="7369032" y="2991326"/>
            <a:ext cx="3359651" cy="622854"/>
          </a:xfrm>
          <a:prstGeom prst="rect">
            <a:avLst/>
          </a:prstGeom>
          <a:solidFill>
            <a:schemeClr val="accent4"/>
          </a:solidFill>
          <a:ln w="12700">
            <a:miter lim="400000"/>
          </a:ln>
        </p:spPr>
        <p:txBody>
          <a:bodyPr lIns="25400" tIns="25400" rIns="25400" bIns="25400" anchor="ctr"/>
          <a:lstStyle/>
          <a:p>
            <a:pPr algn="ctr" defTabSz="412750"/>
            <a:r>
              <a:rPr lang="zh-CN" altLang="en-US" sz="1600" b="1" dirty="0">
                <a:solidFill>
                  <a:schemeClr val="bg1"/>
                </a:solidFill>
                <a:latin typeface="Arial" panose="020B0604020202020204" pitchFamily="34" charset="0"/>
                <a:ea typeface="微软雅黑" panose="020B0503020204020204" pitchFamily="34" charset="-122"/>
                <a:cs typeface="Alibaba PuHuiTi" pitchFamily="18" charset="-122"/>
              </a:rPr>
              <a:t>（</a:t>
            </a:r>
            <a:r>
              <a:rPr lang="en-US" altLang="zh-CN" sz="1600" b="1" dirty="0">
                <a:solidFill>
                  <a:schemeClr val="bg1"/>
                </a:solidFill>
                <a:latin typeface="Arial" panose="020B0604020202020204" pitchFamily="34" charset="0"/>
                <a:ea typeface="微软雅黑" panose="020B0503020204020204" pitchFamily="34" charset="-122"/>
                <a:cs typeface="Alibaba PuHuiTi" pitchFamily="18" charset="-122"/>
              </a:rPr>
              <a:t>MB</a:t>
            </a:r>
            <a:r>
              <a:rPr lang="zh-CN" altLang="en-US" sz="1600" b="1" dirty="0">
                <a:solidFill>
                  <a:schemeClr val="bg1"/>
                </a:solidFill>
                <a:latin typeface="Arial" panose="020B0604020202020204" pitchFamily="34" charset="0"/>
                <a:ea typeface="微软雅黑" panose="020B0503020204020204" pitchFamily="34" charset="-122"/>
                <a:cs typeface="Alibaba PuHuiTi" pitchFamily="18" charset="-122"/>
              </a:rPr>
              <a:t>）</a:t>
            </a:r>
            <a:r>
              <a:rPr lang="en-US" altLang="zh-CN" sz="1600" b="1" dirty="0">
                <a:solidFill>
                  <a:schemeClr val="bg1"/>
                </a:solidFill>
                <a:latin typeface="Arial" panose="020B0604020202020204" pitchFamily="34" charset="0"/>
                <a:ea typeface="微软雅黑" panose="020B0503020204020204" pitchFamily="34" charset="-122"/>
                <a:cs typeface="Alibaba PuHuiTi" pitchFamily="18" charset="-122"/>
              </a:rPr>
              <a:t>IOT</a:t>
            </a:r>
            <a:r>
              <a:rPr lang="zh-CN" altLang="en-US" sz="1600" b="1" dirty="0">
                <a:solidFill>
                  <a:schemeClr val="bg1"/>
                </a:solidFill>
                <a:latin typeface="Arial" panose="020B0604020202020204" pitchFamily="34" charset="0"/>
                <a:ea typeface="微软雅黑" panose="020B0503020204020204" pitchFamily="34" charset="-122"/>
                <a:cs typeface="Alibaba PuHuiTi" pitchFamily="18" charset="-122"/>
              </a:rPr>
              <a:t> 高效注波作用与输出</a:t>
            </a:r>
          </a:p>
        </p:txBody>
      </p:sp>
      <p:sp>
        <p:nvSpPr>
          <p:cNvPr id="39" name="小李PPT17">
            <a:extLst>
              <a:ext uri="{FF2B5EF4-FFF2-40B4-BE49-F238E27FC236}">
                <a16:creationId xmlns:a16="http://schemas.microsoft.com/office/drawing/2014/main" id="{FD136E66-EB32-E766-84EF-831D6E28B79B}"/>
              </a:ext>
            </a:extLst>
          </p:cNvPr>
          <p:cNvSpPr/>
          <p:nvPr>
            <p:custDataLst>
              <p:tags r:id="rId18"/>
            </p:custDataLst>
          </p:nvPr>
        </p:nvSpPr>
        <p:spPr>
          <a:xfrm>
            <a:off x="4277974" y="5502653"/>
            <a:ext cx="2336011" cy="638645"/>
          </a:xfrm>
          <a:prstGeom prst="rect">
            <a:avLst/>
          </a:prstGeom>
          <a:ln/>
        </p:spPr>
        <p:style>
          <a:lnRef idx="2">
            <a:schemeClr val="accent1"/>
          </a:lnRef>
          <a:fillRef idx="1">
            <a:schemeClr val="lt1"/>
          </a:fillRef>
          <a:effectRef idx="0">
            <a:schemeClr val="accent1"/>
          </a:effectRef>
          <a:fontRef idx="minor">
            <a:schemeClr val="dk1"/>
          </a:fontRef>
        </p:style>
        <p:txBody>
          <a:bodyPr lIns="25400" tIns="25400" rIns="25400" bIns="25400" anchor="ctr"/>
          <a:lstStyle/>
          <a:p>
            <a:pPr algn="ctr" defTabSz="412750"/>
            <a:r>
              <a:rPr kumimoji="1" lang="zh-CN" altLang="en-US" sz="1600" b="1" dirty="0">
                <a:latin typeface="Arial" panose="020B0604020202020204" pitchFamily="34" charset="0"/>
                <a:ea typeface="微软雅黑" panose="020B0503020204020204" pitchFamily="34" charset="-122"/>
                <a:cs typeface="Alibaba PuHuiTi" pitchFamily="18" charset="-122"/>
              </a:rPr>
              <a:t>热解石墨栅网加工测试</a:t>
            </a:r>
          </a:p>
        </p:txBody>
      </p:sp>
      <p:sp>
        <p:nvSpPr>
          <p:cNvPr id="40" name="小李PPT17">
            <a:extLst>
              <a:ext uri="{FF2B5EF4-FFF2-40B4-BE49-F238E27FC236}">
                <a16:creationId xmlns:a16="http://schemas.microsoft.com/office/drawing/2014/main" id="{49BCDBB0-17B7-1539-11ED-5120689C1400}"/>
              </a:ext>
            </a:extLst>
          </p:cNvPr>
          <p:cNvSpPr/>
          <p:nvPr>
            <p:custDataLst>
              <p:tags r:id="rId19"/>
            </p:custDataLst>
          </p:nvPr>
        </p:nvSpPr>
        <p:spPr>
          <a:xfrm>
            <a:off x="5540232" y="4757561"/>
            <a:ext cx="1937291" cy="638645"/>
          </a:xfrm>
          <a:prstGeom prst="rect">
            <a:avLst/>
          </a:prstGeom>
          <a:solidFill>
            <a:srgbClr val="E2E2E2"/>
          </a:solidFill>
          <a:ln w="12700">
            <a:miter lim="400000"/>
          </a:ln>
        </p:spPr>
        <p:txBody>
          <a:bodyPr lIns="25400" tIns="25400" rIns="25400" bIns="25400" anchor="ctr"/>
          <a:lstStyle/>
          <a:p>
            <a:pPr algn="ctr" defTabSz="412750"/>
            <a:r>
              <a:rPr kumimoji="1" lang="en-US" altLang="zh-CN" sz="1600" b="1" dirty="0" err="1">
                <a:latin typeface="Arial" panose="020B0604020202020204" pitchFamily="34" charset="0"/>
                <a:ea typeface="微软雅黑" panose="020B0503020204020204" pitchFamily="34" charset="-122"/>
                <a:cs typeface="Alibaba PuHuiTi" pitchFamily="18" charset="-122"/>
              </a:rPr>
              <a:t>Tristron</a:t>
            </a:r>
            <a:r>
              <a:rPr kumimoji="1" lang="zh-CN" altLang="en-US" sz="1600" b="1" dirty="0">
                <a:latin typeface="Arial" panose="020B0604020202020204" pitchFamily="34" charset="0"/>
                <a:ea typeface="微软雅黑" panose="020B0503020204020204" pitchFamily="34" charset="-122"/>
                <a:cs typeface="Alibaba PuHuiTi" pitchFamily="18" charset="-122"/>
              </a:rPr>
              <a:t>输入系统</a:t>
            </a:r>
          </a:p>
        </p:txBody>
      </p:sp>
      <p:sp>
        <p:nvSpPr>
          <p:cNvPr id="41" name="小李PPT17">
            <a:extLst>
              <a:ext uri="{FF2B5EF4-FFF2-40B4-BE49-F238E27FC236}">
                <a16:creationId xmlns:a16="http://schemas.microsoft.com/office/drawing/2014/main" id="{91DDC404-FCB8-9C9C-4E61-334727835D84}"/>
              </a:ext>
            </a:extLst>
          </p:cNvPr>
          <p:cNvSpPr/>
          <p:nvPr>
            <p:custDataLst>
              <p:tags r:id="rId20"/>
            </p:custDataLst>
          </p:nvPr>
        </p:nvSpPr>
        <p:spPr>
          <a:xfrm>
            <a:off x="7573996" y="4739645"/>
            <a:ext cx="1937291" cy="638645"/>
          </a:xfrm>
          <a:prstGeom prst="rect">
            <a:avLst/>
          </a:prstGeom>
          <a:solidFill>
            <a:srgbClr val="E2E2E2"/>
          </a:solidFill>
          <a:ln w="12700">
            <a:miter lim="400000"/>
          </a:ln>
        </p:spPr>
        <p:txBody>
          <a:bodyPr lIns="25400" tIns="25400" rIns="25400" bIns="25400" anchor="ctr"/>
          <a:lstStyle/>
          <a:p>
            <a:pPr algn="ctr" defTabSz="412750"/>
            <a:r>
              <a:rPr kumimoji="1" lang="zh-CN" altLang="en-US" sz="1600" b="1" dirty="0">
                <a:latin typeface="Arial" panose="020B0604020202020204" pitchFamily="34" charset="0"/>
                <a:ea typeface="微软雅黑" panose="020B0503020204020204" pitchFamily="34" charset="-122"/>
                <a:cs typeface="Alibaba PuHuiTi" pitchFamily="18" charset="-122"/>
              </a:rPr>
              <a:t>注波作用与输出</a:t>
            </a:r>
          </a:p>
        </p:txBody>
      </p:sp>
      <p:sp>
        <p:nvSpPr>
          <p:cNvPr id="42" name="小李PPT17">
            <a:extLst>
              <a:ext uri="{FF2B5EF4-FFF2-40B4-BE49-F238E27FC236}">
                <a16:creationId xmlns:a16="http://schemas.microsoft.com/office/drawing/2014/main" id="{A5520C0E-DD80-2187-4DC3-1C004689D956}"/>
              </a:ext>
            </a:extLst>
          </p:cNvPr>
          <p:cNvSpPr/>
          <p:nvPr>
            <p:custDataLst>
              <p:tags r:id="rId21"/>
            </p:custDataLst>
          </p:nvPr>
        </p:nvSpPr>
        <p:spPr>
          <a:xfrm>
            <a:off x="9607761" y="4739644"/>
            <a:ext cx="1120922" cy="638645"/>
          </a:xfrm>
          <a:prstGeom prst="rect">
            <a:avLst/>
          </a:prstGeom>
          <a:solidFill>
            <a:srgbClr val="E2E2E2"/>
          </a:solidFill>
          <a:ln w="12700">
            <a:miter lim="400000"/>
          </a:ln>
        </p:spPr>
        <p:txBody>
          <a:bodyPr lIns="25400" tIns="25400" rIns="25400" bIns="25400" anchor="ctr"/>
          <a:lstStyle/>
          <a:p>
            <a:pPr algn="ctr" defTabSz="412750"/>
            <a:r>
              <a:rPr kumimoji="1" lang="zh-CN" altLang="en-US" sz="1600" b="1" dirty="0">
                <a:latin typeface="Arial" panose="020B0604020202020204" pitchFamily="34" charset="0"/>
                <a:ea typeface="微软雅黑" panose="020B0503020204020204" pitchFamily="34" charset="-122"/>
                <a:cs typeface="Alibaba PuHuiTi" pitchFamily="18" charset="-122"/>
              </a:rPr>
              <a:t>收集极</a:t>
            </a:r>
          </a:p>
        </p:txBody>
      </p:sp>
      <p:sp>
        <p:nvSpPr>
          <p:cNvPr id="44" name="小李PPT17">
            <a:extLst>
              <a:ext uri="{FF2B5EF4-FFF2-40B4-BE49-F238E27FC236}">
                <a16:creationId xmlns:a16="http://schemas.microsoft.com/office/drawing/2014/main" id="{7A43890E-4568-13E2-B72B-333A1EF9F2C9}"/>
              </a:ext>
            </a:extLst>
          </p:cNvPr>
          <p:cNvSpPr/>
          <p:nvPr>
            <p:custDataLst>
              <p:tags r:id="rId22"/>
            </p:custDataLst>
          </p:nvPr>
        </p:nvSpPr>
        <p:spPr>
          <a:xfrm>
            <a:off x="8896468" y="5499496"/>
            <a:ext cx="2669124" cy="638645"/>
          </a:xfrm>
          <a:prstGeom prst="rect">
            <a:avLst/>
          </a:prstGeom>
          <a:ln/>
        </p:spPr>
        <p:style>
          <a:lnRef idx="2">
            <a:schemeClr val="accent1"/>
          </a:lnRef>
          <a:fillRef idx="1">
            <a:schemeClr val="lt1"/>
          </a:fillRef>
          <a:effectRef idx="0">
            <a:schemeClr val="accent1"/>
          </a:effectRef>
          <a:fontRef idx="minor">
            <a:schemeClr val="dk1"/>
          </a:fontRef>
        </p:style>
        <p:txBody>
          <a:bodyPr lIns="25400" tIns="25400" rIns="25400" bIns="25400" anchor="ctr"/>
          <a:lstStyle/>
          <a:p>
            <a:pPr algn="ctr" defTabSz="412750"/>
            <a:r>
              <a:rPr kumimoji="1" lang="en-US" altLang="zh-CN" sz="1600" b="1" dirty="0">
                <a:latin typeface="Arial" panose="020B0604020202020204" pitchFamily="34" charset="0"/>
                <a:ea typeface="微软雅黑" panose="020B0503020204020204" pitchFamily="34" charset="-122"/>
                <a:cs typeface="Alibaba PuHuiTi" pitchFamily="18" charset="-122"/>
              </a:rPr>
              <a:t>MB</a:t>
            </a:r>
            <a:r>
              <a:rPr kumimoji="1" lang="zh-CN" altLang="en-US" sz="1600" b="1" dirty="0">
                <a:latin typeface="Arial" panose="020B0604020202020204" pitchFamily="34" charset="0"/>
                <a:ea typeface="微软雅黑" panose="020B0503020204020204" pitchFamily="34" charset="-122"/>
                <a:cs typeface="Alibaba PuHuiTi" pitchFamily="18" charset="-122"/>
              </a:rPr>
              <a:t> </a:t>
            </a:r>
            <a:r>
              <a:rPr kumimoji="1" lang="en-US" altLang="zh-CN" sz="1600" b="1" dirty="0" err="1">
                <a:latin typeface="Arial" panose="020B0604020202020204" pitchFamily="34" charset="0"/>
                <a:ea typeface="微软雅黑" panose="020B0503020204020204" pitchFamily="34" charset="-122"/>
                <a:cs typeface="Alibaba PuHuiTi" pitchFamily="18" charset="-122"/>
              </a:rPr>
              <a:t>Tristron</a:t>
            </a:r>
            <a:r>
              <a:rPr kumimoji="1" lang="zh-CN" altLang="en-US" sz="1600" b="1" dirty="0">
                <a:latin typeface="Arial" panose="020B0604020202020204" pitchFamily="34" charset="0"/>
                <a:ea typeface="微软雅黑" panose="020B0503020204020204" pitchFamily="34" charset="-122"/>
                <a:cs typeface="Alibaba PuHuiTi" pitchFamily="18" charset="-122"/>
              </a:rPr>
              <a:t>整管加工测试</a:t>
            </a:r>
          </a:p>
        </p:txBody>
      </p:sp>
      <p:sp>
        <p:nvSpPr>
          <p:cNvPr id="45" name="小李PPT17">
            <a:extLst>
              <a:ext uri="{FF2B5EF4-FFF2-40B4-BE49-F238E27FC236}">
                <a16:creationId xmlns:a16="http://schemas.microsoft.com/office/drawing/2014/main" id="{6E209CD1-D2CD-86E3-7322-581143994721}"/>
              </a:ext>
            </a:extLst>
          </p:cNvPr>
          <p:cNvSpPr/>
          <p:nvPr>
            <p:custDataLst>
              <p:tags r:id="rId23"/>
            </p:custDataLst>
          </p:nvPr>
        </p:nvSpPr>
        <p:spPr>
          <a:xfrm>
            <a:off x="10856151" y="2988390"/>
            <a:ext cx="709440" cy="622854"/>
          </a:xfrm>
          <a:prstGeom prst="rect">
            <a:avLst/>
          </a:prstGeom>
          <a:solidFill>
            <a:schemeClr val="accent4"/>
          </a:solidFill>
          <a:ln w="12700">
            <a:miter lim="400000"/>
          </a:ln>
        </p:spPr>
        <p:txBody>
          <a:bodyPr lIns="25400" tIns="25400" rIns="25400" bIns="25400" anchor="ctr"/>
          <a:lstStyle/>
          <a:p>
            <a:pPr algn="ctr" defTabSz="412750"/>
            <a:r>
              <a:rPr lang="zh-CN" altLang="en-US" sz="1600" b="1" dirty="0">
                <a:solidFill>
                  <a:schemeClr val="bg1"/>
                </a:solidFill>
                <a:latin typeface="Arial" panose="020B0604020202020204" pitchFamily="34" charset="0"/>
                <a:ea typeface="微软雅黑" panose="020B0503020204020204" pitchFamily="34" charset="-122"/>
                <a:cs typeface="Alibaba PuHuiTi" pitchFamily="18" charset="-122"/>
              </a:rPr>
              <a:t>厂家</a:t>
            </a:r>
          </a:p>
        </p:txBody>
      </p:sp>
      <p:sp>
        <p:nvSpPr>
          <p:cNvPr id="47" name="文本框 46">
            <a:extLst>
              <a:ext uri="{FF2B5EF4-FFF2-40B4-BE49-F238E27FC236}">
                <a16:creationId xmlns:a16="http://schemas.microsoft.com/office/drawing/2014/main" id="{BF91248D-6DA6-E1A8-667E-0969B9AE4DD9}"/>
              </a:ext>
            </a:extLst>
          </p:cNvPr>
          <p:cNvSpPr txBox="1"/>
          <p:nvPr/>
        </p:nvSpPr>
        <p:spPr>
          <a:xfrm>
            <a:off x="412124" y="360608"/>
            <a:ext cx="2432076" cy="461665"/>
          </a:xfrm>
          <a:prstGeom prst="rect">
            <a:avLst/>
          </a:prstGeom>
          <a:noFill/>
        </p:spPr>
        <p:txBody>
          <a:bodyPr wrap="none" rtlCol="0">
            <a:spAutoFit/>
          </a:bodyPr>
          <a:lstStyle/>
          <a:p>
            <a:r>
              <a:rPr kumimoji="1" lang="en-US" altLang="zh-CN" sz="2400" b="1" dirty="0">
                <a:latin typeface="Arial" panose="020B0604020202020204" pitchFamily="34" charset="0"/>
                <a:ea typeface="微软雅黑" panose="020B0503020204020204" pitchFamily="34" charset="-122"/>
                <a:cs typeface="+mj-cs"/>
              </a:rPr>
              <a:t>6.R&amp;D</a:t>
            </a:r>
            <a:r>
              <a:rPr kumimoji="1" lang="zh-CN" altLang="en-US" sz="2400" b="1" dirty="0">
                <a:latin typeface="Arial" panose="020B0604020202020204" pitchFamily="34" charset="0"/>
                <a:ea typeface="微软雅黑" panose="020B0503020204020204" pitchFamily="34" charset="-122"/>
                <a:cs typeface="+mj-cs"/>
              </a:rPr>
              <a:t>进程计划</a:t>
            </a:r>
          </a:p>
        </p:txBody>
      </p:sp>
      <p:sp>
        <p:nvSpPr>
          <p:cNvPr id="49" name="小李PPT17">
            <a:extLst>
              <a:ext uri="{FF2B5EF4-FFF2-40B4-BE49-F238E27FC236}">
                <a16:creationId xmlns:a16="http://schemas.microsoft.com/office/drawing/2014/main" id="{F239E0E3-8AEF-CB2E-F703-926150A1870F}"/>
              </a:ext>
            </a:extLst>
          </p:cNvPr>
          <p:cNvSpPr/>
          <p:nvPr>
            <p:custDataLst>
              <p:tags r:id="rId24"/>
            </p:custDataLst>
          </p:nvPr>
        </p:nvSpPr>
        <p:spPr>
          <a:xfrm>
            <a:off x="10847026" y="4740256"/>
            <a:ext cx="709440" cy="638645"/>
          </a:xfrm>
          <a:prstGeom prst="rect">
            <a:avLst/>
          </a:prstGeom>
          <a:solidFill>
            <a:srgbClr val="E2E2E2"/>
          </a:solidFill>
          <a:ln w="12700">
            <a:miter lim="400000"/>
          </a:ln>
        </p:spPr>
        <p:txBody>
          <a:bodyPr lIns="25400" tIns="25400" rIns="25400" bIns="25400" anchor="ctr"/>
          <a:lstStyle/>
          <a:p>
            <a:pPr algn="ctr" defTabSz="412750"/>
            <a:r>
              <a:rPr kumimoji="1" lang="zh-CN" altLang="en-US" sz="1600" b="1" dirty="0">
                <a:latin typeface="Arial" panose="020B0604020202020204" pitchFamily="34" charset="0"/>
                <a:ea typeface="微软雅黑" panose="020B0503020204020204" pitchFamily="34" charset="-122"/>
                <a:cs typeface="Alibaba PuHuiTi" pitchFamily="18" charset="-122"/>
              </a:rPr>
              <a:t>机械</a:t>
            </a:r>
          </a:p>
        </p:txBody>
      </p:sp>
      <p:sp>
        <p:nvSpPr>
          <p:cNvPr id="50" name="小李PPT17">
            <a:extLst>
              <a:ext uri="{FF2B5EF4-FFF2-40B4-BE49-F238E27FC236}">
                <a16:creationId xmlns:a16="http://schemas.microsoft.com/office/drawing/2014/main" id="{82521CD8-795D-FEE8-3ECC-6A651FD3D160}"/>
              </a:ext>
            </a:extLst>
          </p:cNvPr>
          <p:cNvSpPr/>
          <p:nvPr>
            <p:custDataLst>
              <p:tags r:id="rId25"/>
            </p:custDataLst>
          </p:nvPr>
        </p:nvSpPr>
        <p:spPr>
          <a:xfrm>
            <a:off x="6726373" y="5502651"/>
            <a:ext cx="2060878" cy="638645"/>
          </a:xfrm>
          <a:prstGeom prst="rect">
            <a:avLst/>
          </a:prstGeom>
          <a:ln/>
        </p:spPr>
        <p:style>
          <a:lnRef idx="2">
            <a:schemeClr val="accent1"/>
          </a:lnRef>
          <a:fillRef idx="1">
            <a:schemeClr val="lt1"/>
          </a:fillRef>
          <a:effectRef idx="0">
            <a:schemeClr val="accent1"/>
          </a:effectRef>
          <a:fontRef idx="minor">
            <a:schemeClr val="dk1"/>
          </a:fontRef>
        </p:style>
        <p:txBody>
          <a:bodyPr lIns="25400" tIns="25400" rIns="25400" bIns="25400" anchor="ctr"/>
          <a:lstStyle/>
          <a:p>
            <a:pPr algn="ctr" defTabSz="412750"/>
            <a:r>
              <a:rPr kumimoji="1" lang="zh-CN" altLang="en-US" sz="1600" b="1" dirty="0">
                <a:latin typeface="Arial" panose="020B0604020202020204" pitchFamily="34" charset="0"/>
                <a:ea typeface="微软雅黑" panose="020B0503020204020204" pitchFamily="34" charset="-122"/>
                <a:cs typeface="Alibaba PuHuiTi" pitchFamily="18" charset="-122"/>
              </a:rPr>
              <a:t>输入与高压激励结构</a:t>
            </a:r>
          </a:p>
        </p:txBody>
      </p:sp>
      <p:sp>
        <p:nvSpPr>
          <p:cNvPr id="5" name="灯片编号占位符 4">
            <a:extLst>
              <a:ext uri="{FF2B5EF4-FFF2-40B4-BE49-F238E27FC236}">
                <a16:creationId xmlns:a16="http://schemas.microsoft.com/office/drawing/2014/main" id="{3A8FA1BA-7E22-4E25-82EC-F21016E1A2BD}"/>
              </a:ext>
            </a:extLst>
          </p:cNvPr>
          <p:cNvSpPr>
            <a:spLocks noGrp="1"/>
          </p:cNvSpPr>
          <p:nvPr>
            <p:ph type="sldNum" sz="quarter" idx="12"/>
          </p:nvPr>
        </p:nvSpPr>
        <p:spPr/>
        <p:txBody>
          <a:bodyPr/>
          <a:lstStyle/>
          <a:p>
            <a:fld id="{91352FDD-F54A-104E-89EA-FFAF39478DA7}" type="slidenum">
              <a:rPr kumimoji="1" lang="zh-CN" altLang="en-US" smtClean="0"/>
              <a:t>19</a:t>
            </a:fld>
            <a:endParaRPr kumimoji="1" lang="zh-CN" altLang="en-US"/>
          </a:p>
        </p:txBody>
      </p:sp>
    </p:spTree>
    <p:extLst>
      <p:ext uri="{BB962C8B-B14F-4D97-AF65-F5344CB8AC3E}">
        <p14:creationId xmlns:p14="http://schemas.microsoft.com/office/powerpoint/2010/main" val="2637924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8A1518-46C3-3EA5-E612-37BCBE342BE0}"/>
              </a:ext>
            </a:extLst>
          </p:cNvPr>
          <p:cNvSpPr>
            <a:spLocks noGrp="1"/>
          </p:cNvSpPr>
          <p:nvPr>
            <p:ph type="title"/>
          </p:nvPr>
        </p:nvSpPr>
        <p:spPr/>
        <p:txBody>
          <a:bodyPr>
            <a:normAutofit/>
          </a:bodyPr>
          <a:lstStyle/>
          <a:p>
            <a:r>
              <a:rPr kumimoji="1" lang="zh-CN" altLang="en-US" sz="3600" b="1" dirty="0">
                <a:solidFill>
                  <a:srgbClr val="112EB3"/>
                </a:solidFill>
                <a:latin typeface="Arial" panose="020B0604020202020204" pitchFamily="34" charset="0"/>
                <a:ea typeface="微软雅黑" panose="020B0503020204020204" pitchFamily="34" charset="-122"/>
              </a:rPr>
              <a:t>主要内容</a:t>
            </a:r>
          </a:p>
        </p:txBody>
      </p:sp>
      <p:sp>
        <p:nvSpPr>
          <p:cNvPr id="3" name="内容占位符 2">
            <a:extLst>
              <a:ext uri="{FF2B5EF4-FFF2-40B4-BE49-F238E27FC236}">
                <a16:creationId xmlns:a16="http://schemas.microsoft.com/office/drawing/2014/main" id="{2BD7F15F-6CAD-747B-C9E6-B0819427C2E4}"/>
              </a:ext>
            </a:extLst>
          </p:cNvPr>
          <p:cNvSpPr>
            <a:spLocks noGrp="1"/>
          </p:cNvSpPr>
          <p:nvPr>
            <p:ph idx="1"/>
          </p:nvPr>
        </p:nvSpPr>
        <p:spPr>
          <a:xfrm>
            <a:off x="1136374" y="1551540"/>
            <a:ext cx="10515600" cy="4351338"/>
          </a:xfrm>
        </p:spPr>
        <p:txBody>
          <a:bodyPr>
            <a:normAutofit fontScale="92500" lnSpcReduction="10000"/>
          </a:bodyPr>
          <a:lstStyle/>
          <a:p>
            <a:pPr marL="514350" indent="-514350">
              <a:lnSpc>
                <a:spcPct val="150000"/>
              </a:lnSpc>
              <a:buFont typeface="+mj-lt"/>
              <a:buAutoNum type="arabicPeriod"/>
            </a:pPr>
            <a:r>
              <a:rPr kumimoji="1" lang="en-US" altLang="zh-CN" sz="2400" b="1" dirty="0" err="1">
                <a:latin typeface="Arial" panose="020B0604020202020204" pitchFamily="34" charset="0"/>
                <a:ea typeface="微软雅黑" panose="020B0503020204020204" pitchFamily="34" charset="-122"/>
              </a:rPr>
              <a:t>Tristron</a:t>
            </a:r>
            <a:r>
              <a:rPr kumimoji="1" lang="zh-CN" altLang="en-US" sz="2400" b="1" dirty="0">
                <a:latin typeface="Arial" panose="020B0604020202020204" pitchFamily="34" charset="0"/>
                <a:ea typeface="微软雅黑" panose="020B0503020204020204" pitchFamily="34" charset="-122"/>
              </a:rPr>
              <a:t>简介</a:t>
            </a:r>
            <a:endParaRPr kumimoji="1" lang="en-US" altLang="zh-CN" sz="2400" b="1" dirty="0">
              <a:latin typeface="Arial" panose="020B0604020202020204" pitchFamily="34" charset="0"/>
              <a:ea typeface="微软雅黑" panose="020B0503020204020204" pitchFamily="34" charset="-122"/>
            </a:endParaRPr>
          </a:p>
          <a:p>
            <a:pPr marL="514350" indent="-514350">
              <a:lnSpc>
                <a:spcPct val="150000"/>
              </a:lnSpc>
              <a:buFont typeface="+mj-lt"/>
              <a:buAutoNum type="arabicPeriod"/>
            </a:pPr>
            <a:r>
              <a:rPr kumimoji="1" lang="zh-CN" altLang="en-US" sz="2400" b="1" dirty="0">
                <a:latin typeface="Arial" panose="020B0604020202020204" pitchFamily="34" charset="0"/>
                <a:ea typeface="微软雅黑" panose="020B0503020204020204" pitchFamily="34" charset="-122"/>
              </a:rPr>
              <a:t>原理，</a:t>
            </a:r>
            <a:r>
              <a:rPr kumimoji="1" lang="en-US" altLang="zh-CN" sz="2400" b="1" dirty="0">
                <a:latin typeface="Arial" panose="020B0604020202020204" pitchFamily="34" charset="0"/>
                <a:ea typeface="微软雅黑" panose="020B0503020204020204" pitchFamily="34" charset="-122"/>
              </a:rPr>
              <a:t>vs</a:t>
            </a:r>
            <a:r>
              <a:rPr kumimoji="1" lang="zh-CN" altLang="en-US" sz="2400" b="1" dirty="0">
                <a:latin typeface="Arial" panose="020B0604020202020204" pitchFamily="34" charset="0"/>
                <a:ea typeface="微软雅黑" panose="020B0503020204020204" pitchFamily="34" charset="-122"/>
              </a:rPr>
              <a:t> </a:t>
            </a:r>
            <a:r>
              <a:rPr kumimoji="1" lang="en-US" altLang="zh-CN" sz="2400" b="1" dirty="0">
                <a:latin typeface="Arial" panose="020B0604020202020204" pitchFamily="34" charset="0"/>
                <a:ea typeface="微软雅黑" panose="020B0503020204020204" pitchFamily="34" charset="-122"/>
              </a:rPr>
              <a:t>Klystron</a:t>
            </a:r>
          </a:p>
          <a:p>
            <a:pPr marL="514350" indent="-514350">
              <a:lnSpc>
                <a:spcPct val="150000"/>
              </a:lnSpc>
              <a:buFont typeface="+mj-lt"/>
              <a:buAutoNum type="arabicPeriod"/>
            </a:pPr>
            <a:r>
              <a:rPr kumimoji="1" lang="zh-CN" altLang="en-US" sz="2400" b="1" dirty="0">
                <a:latin typeface="Arial" panose="020B0604020202020204" pitchFamily="34" charset="0"/>
                <a:ea typeface="微软雅黑" panose="020B0503020204020204" pitchFamily="34" charset="-122"/>
              </a:rPr>
              <a:t>优势，</a:t>
            </a:r>
            <a:r>
              <a:rPr kumimoji="1" lang="en-US" altLang="zh-CN" sz="2400" b="1" dirty="0">
                <a:latin typeface="Arial" panose="020B0604020202020204" pitchFamily="34" charset="0"/>
                <a:ea typeface="微软雅黑" panose="020B0503020204020204" pitchFamily="34" charset="-122"/>
              </a:rPr>
              <a:t>vs</a:t>
            </a:r>
            <a:r>
              <a:rPr kumimoji="1" lang="zh-CN" altLang="en-US" sz="2400" b="1" dirty="0">
                <a:latin typeface="Arial" panose="020B0604020202020204" pitchFamily="34" charset="0"/>
                <a:ea typeface="微软雅黑" panose="020B0503020204020204" pitchFamily="34" charset="-122"/>
              </a:rPr>
              <a:t> </a:t>
            </a:r>
            <a:r>
              <a:rPr kumimoji="1" lang="en-US" altLang="zh-CN" sz="2400" b="1" dirty="0">
                <a:latin typeface="Arial" panose="020B0604020202020204" pitchFamily="34" charset="0"/>
                <a:ea typeface="微软雅黑" panose="020B0503020204020204" pitchFamily="34" charset="-122"/>
              </a:rPr>
              <a:t>Klystron</a:t>
            </a:r>
          </a:p>
          <a:p>
            <a:pPr marL="514350" indent="-514350">
              <a:lnSpc>
                <a:spcPct val="150000"/>
              </a:lnSpc>
              <a:buFont typeface="+mj-lt"/>
              <a:buAutoNum type="arabicPeriod"/>
            </a:pPr>
            <a:r>
              <a:rPr kumimoji="1" lang="zh-CN" altLang="en-US" sz="2400" b="1" dirty="0">
                <a:latin typeface="Arial" panose="020B0604020202020204" pitchFamily="34" charset="0"/>
                <a:ea typeface="微软雅黑" panose="020B0503020204020204" pitchFamily="34" charset="-122"/>
              </a:rPr>
              <a:t>国际</a:t>
            </a:r>
            <a:r>
              <a:rPr kumimoji="1" lang="en-US" altLang="zh-CN" sz="2400" b="1" dirty="0">
                <a:latin typeface="Arial" panose="020B0604020202020204" pitchFamily="34" charset="0"/>
                <a:ea typeface="微软雅黑" panose="020B0503020204020204" pitchFamily="34" charset="-122"/>
              </a:rPr>
              <a:t>R&amp;D</a:t>
            </a:r>
            <a:r>
              <a:rPr kumimoji="1" lang="zh-CN" altLang="en-US" sz="2400" b="1" dirty="0">
                <a:latin typeface="Arial" panose="020B0604020202020204" pitchFamily="34" charset="0"/>
                <a:ea typeface="微软雅黑" panose="020B0503020204020204" pitchFamily="34" charset="-122"/>
              </a:rPr>
              <a:t>与应用</a:t>
            </a:r>
            <a:endParaRPr kumimoji="1" lang="en-US" altLang="zh-CN" sz="2400" b="1" dirty="0">
              <a:latin typeface="Arial" panose="020B0604020202020204" pitchFamily="34" charset="0"/>
              <a:ea typeface="微软雅黑" panose="020B0503020204020204" pitchFamily="34" charset="-122"/>
            </a:endParaRPr>
          </a:p>
          <a:p>
            <a:pPr marL="514350" indent="-514350">
              <a:lnSpc>
                <a:spcPct val="150000"/>
              </a:lnSpc>
              <a:buFont typeface="+mj-lt"/>
              <a:buAutoNum type="arabicPeriod"/>
            </a:pPr>
            <a:r>
              <a:rPr kumimoji="1" lang="zh-CN" altLang="en-US" sz="2400" b="1" dirty="0">
                <a:latin typeface="Arial" panose="020B0604020202020204" pitchFamily="34" charset="0"/>
                <a:ea typeface="微软雅黑" panose="020B0503020204020204" pitchFamily="34" charset="-122"/>
              </a:rPr>
              <a:t>研究计划及待解决的问题</a:t>
            </a:r>
            <a:endParaRPr kumimoji="1" lang="en-US" altLang="zh-CN" sz="2400" b="1" dirty="0">
              <a:latin typeface="Arial" panose="020B0604020202020204" pitchFamily="34" charset="0"/>
              <a:ea typeface="微软雅黑" panose="020B0503020204020204" pitchFamily="34" charset="-122"/>
            </a:endParaRPr>
          </a:p>
          <a:p>
            <a:pPr marL="514350" indent="-514350">
              <a:lnSpc>
                <a:spcPct val="150000"/>
              </a:lnSpc>
              <a:buFont typeface="+mj-lt"/>
              <a:buAutoNum type="arabicPeriod"/>
            </a:pPr>
            <a:r>
              <a:rPr kumimoji="1" lang="en-US" altLang="zh-CN" sz="2400" b="1" dirty="0">
                <a:latin typeface="Arial" panose="020B0604020202020204" pitchFamily="34" charset="0"/>
                <a:ea typeface="微软雅黑" panose="020B0503020204020204" pitchFamily="34" charset="-122"/>
              </a:rPr>
              <a:t>R&amp;D</a:t>
            </a:r>
            <a:r>
              <a:rPr kumimoji="1" lang="zh-CN" altLang="en-US" sz="2400" b="1" dirty="0">
                <a:latin typeface="Arial" panose="020B0604020202020204" pitchFamily="34" charset="0"/>
                <a:ea typeface="微软雅黑" panose="020B0503020204020204" pitchFamily="34" charset="-122"/>
              </a:rPr>
              <a:t>进度计划</a:t>
            </a:r>
            <a:endParaRPr kumimoji="1" lang="en-US" altLang="zh-CN" sz="2400" b="1" dirty="0">
              <a:latin typeface="Arial" panose="020B0604020202020204" pitchFamily="34" charset="0"/>
              <a:ea typeface="微软雅黑" panose="020B0503020204020204" pitchFamily="34" charset="-122"/>
            </a:endParaRPr>
          </a:p>
          <a:p>
            <a:pPr marL="514350" indent="-514350">
              <a:lnSpc>
                <a:spcPct val="150000"/>
              </a:lnSpc>
              <a:buFont typeface="+mj-lt"/>
              <a:buAutoNum type="arabicPeriod"/>
            </a:pPr>
            <a:r>
              <a:rPr kumimoji="1" lang="zh-CN" altLang="en-US" sz="2400" b="1" dirty="0">
                <a:latin typeface="Arial" panose="020B0604020202020204" pitchFamily="34" charset="0"/>
                <a:ea typeface="微软雅黑" panose="020B0503020204020204" pitchFamily="34" charset="-122"/>
              </a:rPr>
              <a:t>总结</a:t>
            </a:r>
            <a:endParaRPr kumimoji="1" lang="en-US" altLang="zh-CN" sz="2400" b="1" dirty="0">
              <a:latin typeface="Arial" panose="020B0604020202020204" pitchFamily="34" charset="0"/>
              <a:ea typeface="微软雅黑" panose="020B0503020204020204" pitchFamily="34" charset="-122"/>
            </a:endParaRPr>
          </a:p>
          <a:p>
            <a:pPr marL="514350" indent="-514350">
              <a:lnSpc>
                <a:spcPct val="150000"/>
              </a:lnSpc>
              <a:buFont typeface="+mj-lt"/>
              <a:buAutoNum type="arabicPeriod"/>
            </a:pPr>
            <a:endParaRPr kumimoji="1" lang="zh-CN" altLang="en-US" sz="2400" b="1" dirty="0">
              <a:latin typeface="Arial" panose="020B0604020202020204" pitchFamily="34" charset="0"/>
              <a:ea typeface="微软雅黑" panose="020B0503020204020204" pitchFamily="34" charset="-122"/>
            </a:endParaRPr>
          </a:p>
        </p:txBody>
      </p:sp>
      <p:sp>
        <p:nvSpPr>
          <p:cNvPr id="4" name="灯片编号占位符 3">
            <a:extLst>
              <a:ext uri="{FF2B5EF4-FFF2-40B4-BE49-F238E27FC236}">
                <a16:creationId xmlns:a16="http://schemas.microsoft.com/office/drawing/2014/main" id="{52079553-B0C9-4B55-A62D-283F8495A79E}"/>
              </a:ext>
            </a:extLst>
          </p:cNvPr>
          <p:cNvSpPr>
            <a:spLocks noGrp="1"/>
          </p:cNvSpPr>
          <p:nvPr>
            <p:ph type="sldNum" sz="quarter" idx="12"/>
          </p:nvPr>
        </p:nvSpPr>
        <p:spPr/>
        <p:txBody>
          <a:bodyPr/>
          <a:lstStyle/>
          <a:p>
            <a:fld id="{91352FDD-F54A-104E-89EA-FFAF39478DA7}" type="slidenum">
              <a:rPr kumimoji="1" lang="zh-CN" altLang="en-US" smtClean="0"/>
              <a:t>2</a:t>
            </a:fld>
            <a:endParaRPr kumimoji="1" lang="zh-CN" altLang="en-US"/>
          </a:p>
        </p:txBody>
      </p:sp>
    </p:spTree>
    <p:extLst>
      <p:ext uri="{BB962C8B-B14F-4D97-AF65-F5344CB8AC3E}">
        <p14:creationId xmlns:p14="http://schemas.microsoft.com/office/powerpoint/2010/main" val="40061233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3D472AF8-A965-2D78-533D-4D273AEDE095}"/>
              </a:ext>
            </a:extLst>
          </p:cNvPr>
          <p:cNvSpPr txBox="1"/>
          <p:nvPr/>
        </p:nvSpPr>
        <p:spPr>
          <a:xfrm>
            <a:off x="412124" y="360608"/>
            <a:ext cx="1077539" cy="461665"/>
          </a:xfrm>
          <a:prstGeom prst="rect">
            <a:avLst/>
          </a:prstGeom>
          <a:noFill/>
        </p:spPr>
        <p:txBody>
          <a:bodyPr wrap="none" rtlCol="0">
            <a:spAutoFit/>
          </a:bodyPr>
          <a:lstStyle/>
          <a:p>
            <a:r>
              <a:rPr kumimoji="1" lang="en-US" altLang="zh-CN" sz="2400" b="1" dirty="0">
                <a:latin typeface="Arial" panose="020B0604020202020204" pitchFamily="34" charset="0"/>
                <a:ea typeface="微软雅黑" panose="020B0503020204020204" pitchFamily="34" charset="-122"/>
                <a:cs typeface="+mj-cs"/>
              </a:rPr>
              <a:t>7.</a:t>
            </a:r>
            <a:r>
              <a:rPr kumimoji="1" lang="zh-CN" altLang="en-US" sz="2400" b="1" dirty="0">
                <a:latin typeface="Arial" panose="020B0604020202020204" pitchFamily="34" charset="0"/>
                <a:ea typeface="微软雅黑" panose="020B0503020204020204" pitchFamily="34" charset="-122"/>
                <a:cs typeface="+mj-cs"/>
              </a:rPr>
              <a:t>总结</a:t>
            </a:r>
          </a:p>
        </p:txBody>
      </p:sp>
      <p:sp>
        <p:nvSpPr>
          <p:cNvPr id="3" name="文本框 2">
            <a:extLst>
              <a:ext uri="{FF2B5EF4-FFF2-40B4-BE49-F238E27FC236}">
                <a16:creationId xmlns:a16="http://schemas.microsoft.com/office/drawing/2014/main" id="{B6DADE8D-AF0A-D1DA-0C8F-062936D53F57}"/>
              </a:ext>
            </a:extLst>
          </p:cNvPr>
          <p:cNvSpPr txBox="1"/>
          <p:nvPr/>
        </p:nvSpPr>
        <p:spPr>
          <a:xfrm>
            <a:off x="412124" y="1517925"/>
            <a:ext cx="11174825" cy="2951898"/>
          </a:xfrm>
          <a:prstGeom prst="rect">
            <a:avLst/>
          </a:prstGeom>
          <a:noFill/>
        </p:spPr>
        <p:txBody>
          <a:bodyPr wrap="square" rtlCol="0">
            <a:spAutoFit/>
          </a:bodyPr>
          <a:lstStyle/>
          <a:p>
            <a:pPr algn="just">
              <a:lnSpc>
                <a:spcPct val="150000"/>
              </a:lnSpc>
            </a:pPr>
            <a:r>
              <a:rPr kumimoji="1" lang="zh-CN" altLang="en-US" sz="2000" b="1" dirty="0">
                <a:latin typeface="Arial" panose="020B0604020202020204" pitchFamily="34" charset="0"/>
                <a:ea typeface="微软雅黑" panose="020B0503020204020204" pitchFamily="34" charset="-122"/>
              </a:rPr>
              <a:t>在高功率连续波功率源领域：</a:t>
            </a:r>
          </a:p>
          <a:p>
            <a:pPr marL="342900" indent="-342900" algn="just">
              <a:lnSpc>
                <a:spcPct val="150000"/>
              </a:lnSpc>
              <a:buClr>
                <a:srgbClr val="FFC000"/>
              </a:buClr>
              <a:buFont typeface="Wingdings" pitchFamily="2" charset="2"/>
              <a:buChar char="n"/>
            </a:pPr>
            <a:r>
              <a:rPr kumimoji="1" lang="zh-CN" altLang="en-US" sz="2000" b="1" dirty="0">
                <a:latin typeface="Arial" panose="020B0604020202020204" pitchFamily="34" charset="0"/>
                <a:ea typeface="微软雅黑" panose="020B0503020204020204" pitchFamily="34" charset="-122"/>
              </a:rPr>
              <a:t>传统速调管</a:t>
            </a:r>
            <a:r>
              <a:rPr kumimoji="1" lang="zh-CN" altLang="en-US" dirty="0">
                <a:latin typeface="Arial" panose="020B0604020202020204" pitchFamily="34" charset="0"/>
                <a:ea typeface="微软雅黑" panose="020B0503020204020204" pitchFamily="34" charset="-122"/>
              </a:rPr>
              <a:t>的效率提升主要依赖束团优化，已接近物理极限；</a:t>
            </a:r>
            <a:endParaRPr kumimoji="1" lang="en-US" altLang="zh-CN" dirty="0">
              <a:latin typeface="Arial" panose="020B0604020202020204" pitchFamily="34" charset="0"/>
              <a:ea typeface="微软雅黑" panose="020B0503020204020204" pitchFamily="34" charset="-122"/>
            </a:endParaRPr>
          </a:p>
          <a:p>
            <a:pPr marL="342900" indent="-342900" algn="just">
              <a:lnSpc>
                <a:spcPct val="150000"/>
              </a:lnSpc>
              <a:buClr>
                <a:srgbClr val="FFC000"/>
              </a:buClr>
              <a:buFont typeface="Wingdings" pitchFamily="2" charset="2"/>
              <a:buChar char="n"/>
            </a:pPr>
            <a:r>
              <a:rPr kumimoji="1" lang="en-US" altLang="zh-CN" sz="2000" b="1" dirty="0">
                <a:latin typeface="Arial" panose="020B0604020202020204" pitchFamily="34" charset="0"/>
                <a:ea typeface="微软雅黑" panose="020B0503020204020204" pitchFamily="34" charset="-122"/>
              </a:rPr>
              <a:t>IOT</a:t>
            </a:r>
            <a:r>
              <a:rPr kumimoji="1" lang="zh-CN" altLang="en-US" dirty="0">
                <a:latin typeface="Arial" panose="020B0604020202020204" pitchFamily="34" charset="0"/>
                <a:ea typeface="微软雅黑" panose="020B0503020204020204" pitchFamily="34" charset="-122"/>
              </a:rPr>
              <a:t>虽具高效率优势，但难以同时实现高功率与高效率运行。</a:t>
            </a:r>
            <a:endParaRPr kumimoji="1" lang="en-US" altLang="zh-CN" dirty="0">
              <a:latin typeface="Arial" panose="020B0604020202020204" pitchFamily="34" charset="0"/>
              <a:ea typeface="微软雅黑" panose="020B0503020204020204" pitchFamily="34" charset="-122"/>
            </a:endParaRPr>
          </a:p>
          <a:p>
            <a:pPr algn="just"/>
            <a:endParaRPr kumimoji="1" lang="en-US" altLang="zh-CN" sz="1200" b="1" dirty="0">
              <a:latin typeface="Arial" panose="020B0604020202020204" pitchFamily="34" charset="0"/>
              <a:ea typeface="微软雅黑" panose="020B0503020204020204" pitchFamily="34" charset="-122"/>
            </a:endParaRPr>
          </a:p>
          <a:p>
            <a:pPr algn="just"/>
            <a:endParaRPr kumimoji="1" lang="en-US" altLang="zh-CN" sz="1200" b="1" dirty="0">
              <a:latin typeface="Arial" panose="020B0604020202020204" pitchFamily="34" charset="0"/>
              <a:ea typeface="微软雅黑" panose="020B0503020204020204" pitchFamily="34" charset="-122"/>
            </a:endParaRPr>
          </a:p>
          <a:p>
            <a:pPr algn="just"/>
            <a:endParaRPr kumimoji="1" lang="en-US" altLang="zh-CN" sz="1200" b="1" dirty="0">
              <a:latin typeface="Arial" panose="020B0604020202020204" pitchFamily="34" charset="0"/>
              <a:ea typeface="微软雅黑" panose="020B0503020204020204" pitchFamily="34" charset="-122"/>
            </a:endParaRPr>
          </a:p>
          <a:p>
            <a:pPr algn="just">
              <a:lnSpc>
                <a:spcPct val="150000"/>
              </a:lnSpc>
            </a:pPr>
            <a:r>
              <a:rPr kumimoji="1" lang="en-US" altLang="zh-CN" sz="2400" b="1" dirty="0" err="1">
                <a:latin typeface="Arial" panose="020B0604020202020204" pitchFamily="34" charset="0"/>
                <a:ea typeface="微软雅黑" panose="020B0503020204020204" pitchFamily="34" charset="-122"/>
              </a:rPr>
              <a:t>Tristron</a:t>
            </a:r>
            <a:r>
              <a:rPr kumimoji="1" lang="en-US" altLang="zh-CN" sz="2400" b="1" dirty="0">
                <a:latin typeface="Arial" panose="020B0604020202020204" pitchFamily="34" charset="0"/>
                <a:ea typeface="微软雅黑" panose="020B0503020204020204" pitchFamily="34" charset="-122"/>
              </a:rPr>
              <a:t>/MB </a:t>
            </a:r>
            <a:r>
              <a:rPr kumimoji="1" lang="en-US" altLang="zh-CN" sz="2400" b="1" dirty="0" err="1">
                <a:latin typeface="Arial" panose="020B0604020202020204" pitchFamily="34" charset="0"/>
                <a:ea typeface="微软雅黑" panose="020B0503020204020204" pitchFamily="34" charset="-122"/>
              </a:rPr>
              <a:t>Tristron</a:t>
            </a:r>
            <a:r>
              <a:rPr kumimoji="1" lang="zh-CN" altLang="en-US" dirty="0">
                <a:latin typeface="Arial" panose="020B0604020202020204" pitchFamily="34" charset="0"/>
                <a:ea typeface="微软雅黑" panose="020B0503020204020204" pitchFamily="34" charset="-122"/>
              </a:rPr>
              <a:t>通过在电子束形成早期引入密度调制，并结合后级速度调制实现协同能量交换，是目前已知唯一同时具备高效率潜力与高功率扩展能力的电子管技术路径之一。</a:t>
            </a:r>
            <a:endParaRPr kumimoji="1" lang="en-US" altLang="zh-CN" dirty="0">
              <a:latin typeface="Arial" panose="020B0604020202020204" pitchFamily="34" charset="0"/>
              <a:ea typeface="微软雅黑" panose="020B0503020204020204" pitchFamily="34" charset="-122"/>
            </a:endParaRPr>
          </a:p>
        </p:txBody>
      </p:sp>
      <p:sp>
        <p:nvSpPr>
          <p:cNvPr id="4" name="灯片编号占位符 3">
            <a:extLst>
              <a:ext uri="{FF2B5EF4-FFF2-40B4-BE49-F238E27FC236}">
                <a16:creationId xmlns:a16="http://schemas.microsoft.com/office/drawing/2014/main" id="{D87ED622-4754-4E2F-AF3F-705120354250}"/>
              </a:ext>
            </a:extLst>
          </p:cNvPr>
          <p:cNvSpPr>
            <a:spLocks noGrp="1"/>
          </p:cNvSpPr>
          <p:nvPr>
            <p:ph type="sldNum" sz="quarter" idx="12"/>
          </p:nvPr>
        </p:nvSpPr>
        <p:spPr/>
        <p:txBody>
          <a:bodyPr/>
          <a:lstStyle/>
          <a:p>
            <a:fld id="{91352FDD-F54A-104E-89EA-FFAF39478DA7}" type="slidenum">
              <a:rPr kumimoji="1" lang="zh-CN" altLang="en-US" smtClean="0"/>
              <a:t>20</a:t>
            </a:fld>
            <a:endParaRPr kumimoji="1" lang="zh-CN" altLang="en-US"/>
          </a:p>
        </p:txBody>
      </p:sp>
    </p:spTree>
    <p:extLst>
      <p:ext uri="{BB962C8B-B14F-4D97-AF65-F5344CB8AC3E}">
        <p14:creationId xmlns:p14="http://schemas.microsoft.com/office/powerpoint/2010/main" val="23151090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6C90E856-B43E-6D34-D98B-E12B9C469802}"/>
              </a:ext>
            </a:extLst>
          </p:cNvPr>
          <p:cNvPicPr>
            <a:picLocks noChangeAspect="1"/>
          </p:cNvPicPr>
          <p:nvPr/>
        </p:nvPicPr>
        <p:blipFill>
          <a:blip r:embed="rId3"/>
          <a:stretch>
            <a:fillRect/>
          </a:stretch>
        </p:blipFill>
        <p:spPr>
          <a:xfrm rot="21296409">
            <a:off x="5589235" y="5231918"/>
            <a:ext cx="6644201" cy="2267560"/>
          </a:xfrm>
          <a:prstGeom prst="rect">
            <a:avLst/>
          </a:prstGeom>
        </p:spPr>
      </p:pic>
      <p:sp>
        <p:nvSpPr>
          <p:cNvPr id="3" name="内容占位符 2">
            <a:extLst>
              <a:ext uri="{FF2B5EF4-FFF2-40B4-BE49-F238E27FC236}">
                <a16:creationId xmlns:a16="http://schemas.microsoft.com/office/drawing/2014/main" id="{8964E1DF-8ED4-C622-FE3E-8BDDB170513E}"/>
              </a:ext>
            </a:extLst>
          </p:cNvPr>
          <p:cNvSpPr>
            <a:spLocks noGrp="1"/>
          </p:cNvSpPr>
          <p:nvPr>
            <p:ph idx="1"/>
          </p:nvPr>
        </p:nvSpPr>
        <p:spPr>
          <a:xfrm>
            <a:off x="5745725" y="1954222"/>
            <a:ext cx="2965397" cy="913622"/>
          </a:xfrm>
        </p:spPr>
        <p:txBody>
          <a:bodyPr>
            <a:normAutofit/>
          </a:bodyPr>
          <a:lstStyle/>
          <a:p>
            <a:pPr marL="0" indent="0" algn="ctr">
              <a:lnSpc>
                <a:spcPct val="100000"/>
              </a:lnSpc>
              <a:buNone/>
            </a:pPr>
            <a:r>
              <a:rPr lang="zh-CN" altLang="en-US" sz="1800" b="1" dirty="0">
                <a:latin typeface="Arial" panose="020B0604020202020204" pitchFamily="34" charset="0"/>
                <a:ea typeface="微软雅黑" panose="020B0503020204020204" pitchFamily="34" charset="-122"/>
              </a:rPr>
              <a:t>单注概念的提出</a:t>
            </a:r>
            <a:endParaRPr lang="en-US" altLang="zh-CN" sz="1800" b="1" dirty="0">
              <a:latin typeface="Arial" panose="020B0604020202020204" pitchFamily="34" charset="0"/>
              <a:ea typeface="微软雅黑" panose="020B0503020204020204" pitchFamily="34" charset="-122"/>
            </a:endParaRPr>
          </a:p>
          <a:p>
            <a:pPr marL="0" indent="0" algn="ctr">
              <a:lnSpc>
                <a:spcPct val="100000"/>
              </a:lnSpc>
              <a:buNone/>
            </a:pPr>
            <a:r>
              <a:rPr lang="en-US" altLang="zh-CN" sz="2400" b="1" dirty="0">
                <a:latin typeface="Arial" panose="020B0604020202020204" pitchFamily="34" charset="0"/>
                <a:ea typeface="微软雅黑" panose="020B0503020204020204" pitchFamily="34" charset="-122"/>
              </a:rPr>
              <a:t>1967</a:t>
            </a:r>
            <a:r>
              <a:rPr lang="zh-CN" altLang="en-US" sz="2400" b="1" dirty="0">
                <a:latin typeface="Arial" panose="020B0604020202020204" pitchFamily="34" charset="0"/>
                <a:ea typeface="微软雅黑" panose="020B0503020204020204" pitchFamily="34" charset="-122"/>
              </a:rPr>
              <a:t>年 </a:t>
            </a:r>
            <a:endParaRPr lang="en-US" altLang="zh-CN" sz="2400" b="1" dirty="0">
              <a:latin typeface="Arial" panose="020B0604020202020204" pitchFamily="34" charset="0"/>
              <a:ea typeface="微软雅黑" panose="020B0503020204020204" pitchFamily="34" charset="-122"/>
            </a:endParaRPr>
          </a:p>
        </p:txBody>
      </p:sp>
      <p:sp>
        <p:nvSpPr>
          <p:cNvPr id="5" name="标题 4">
            <a:extLst>
              <a:ext uri="{FF2B5EF4-FFF2-40B4-BE49-F238E27FC236}">
                <a16:creationId xmlns:a16="http://schemas.microsoft.com/office/drawing/2014/main" id="{6551C512-FC0E-61D8-7AA7-F54A58E5B847}"/>
              </a:ext>
            </a:extLst>
          </p:cNvPr>
          <p:cNvSpPr txBox="1">
            <a:spLocks/>
          </p:cNvSpPr>
          <p:nvPr/>
        </p:nvSpPr>
        <p:spPr>
          <a:xfrm>
            <a:off x="485834" y="1931473"/>
            <a:ext cx="6258337" cy="48742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000" b="1" dirty="0" err="1">
                <a:solidFill>
                  <a:srgbClr val="112EB3"/>
                </a:solidFill>
                <a:latin typeface="Arial" panose="020B0604020202020204" pitchFamily="34" charset="0"/>
                <a:ea typeface="微软雅黑" panose="020B0503020204020204" pitchFamily="34" charset="-122"/>
              </a:rPr>
              <a:t>Tristron</a:t>
            </a:r>
            <a:r>
              <a:rPr lang="en-US" altLang="zh-CN" sz="2000" b="1" dirty="0">
                <a:solidFill>
                  <a:srgbClr val="112EB3"/>
                </a:solidFill>
                <a:latin typeface="Arial" panose="020B0604020202020204" pitchFamily="34" charset="0"/>
                <a:ea typeface="微软雅黑" panose="020B0503020204020204" pitchFamily="34" charset="-122"/>
              </a:rPr>
              <a:t>=</a:t>
            </a:r>
            <a:r>
              <a:rPr lang="en-US" altLang="zh-CN" sz="2000" b="1" dirty="0" err="1">
                <a:solidFill>
                  <a:srgbClr val="112EB3"/>
                </a:solidFill>
                <a:latin typeface="Arial" panose="020B0604020202020204" pitchFamily="34" charset="0"/>
                <a:ea typeface="微软雅黑" panose="020B0503020204020204" pitchFamily="34" charset="-122"/>
              </a:rPr>
              <a:t>Triode+klystron</a:t>
            </a:r>
            <a:r>
              <a:rPr lang="en-US" altLang="zh-CN" sz="2000" b="1" dirty="0">
                <a:solidFill>
                  <a:srgbClr val="112EB3"/>
                </a:solidFill>
                <a:latin typeface="Arial" panose="020B0604020202020204" pitchFamily="34" charset="0"/>
                <a:ea typeface="微软雅黑" panose="020B0503020204020204" pitchFamily="34" charset="-122"/>
              </a:rPr>
              <a:t>/(IOT+CAV)</a:t>
            </a:r>
          </a:p>
        </p:txBody>
      </p:sp>
      <p:sp>
        <p:nvSpPr>
          <p:cNvPr id="6" name="文本框 5">
            <a:extLst>
              <a:ext uri="{FF2B5EF4-FFF2-40B4-BE49-F238E27FC236}">
                <a16:creationId xmlns:a16="http://schemas.microsoft.com/office/drawing/2014/main" id="{9C3592AB-28A3-C9C0-AB0E-267A7ED62AE3}"/>
              </a:ext>
            </a:extLst>
          </p:cNvPr>
          <p:cNvSpPr txBox="1"/>
          <p:nvPr/>
        </p:nvSpPr>
        <p:spPr>
          <a:xfrm>
            <a:off x="485834" y="1005772"/>
            <a:ext cx="11356775" cy="874407"/>
          </a:xfrm>
          <a:prstGeom prst="rect">
            <a:avLst/>
          </a:prstGeom>
          <a:noFill/>
        </p:spPr>
        <p:txBody>
          <a:bodyPr wrap="square">
            <a:spAutoFit/>
          </a:bodyPr>
          <a:lstStyle/>
          <a:p>
            <a:pPr algn="just" fontAlgn="base">
              <a:lnSpc>
                <a:spcPct val="150000"/>
              </a:lnSpc>
            </a:pPr>
            <a:r>
              <a:rPr lang="en-US" altLang="zh-CN" b="1" i="0" dirty="0" err="1">
                <a:solidFill>
                  <a:srgbClr val="C00000"/>
                </a:solidFill>
                <a:effectLst/>
                <a:latin typeface="Arial" panose="020B0604020202020204" pitchFamily="34" charset="0"/>
                <a:ea typeface="微软雅黑" panose="020B0503020204020204" pitchFamily="34" charset="-122"/>
              </a:rPr>
              <a:t>Tristron</a:t>
            </a:r>
            <a:r>
              <a:rPr lang="en-US" altLang="zh-CN" b="1" i="0" dirty="0">
                <a:solidFill>
                  <a:srgbClr val="C00000"/>
                </a:solidFill>
                <a:effectLst/>
                <a:latin typeface="Arial" panose="020B0604020202020204" pitchFamily="34" charset="0"/>
                <a:ea typeface="微软雅黑" panose="020B0503020204020204" pitchFamily="34" charset="-122"/>
              </a:rPr>
              <a:t>——</a:t>
            </a:r>
            <a:r>
              <a:rPr lang="zh-CN" altLang="en-US" b="1" dirty="0">
                <a:solidFill>
                  <a:srgbClr val="C00000"/>
                </a:solidFill>
                <a:latin typeface="Arial" panose="020B0604020202020204" pitchFamily="34" charset="0"/>
                <a:ea typeface="微软雅黑" panose="020B0503020204020204" pitchFamily="34" charset="-122"/>
              </a:rPr>
              <a:t>三极管和速调管的</a:t>
            </a:r>
            <a:r>
              <a:rPr lang="zh-CN" altLang="en-US" b="1" i="0" dirty="0">
                <a:solidFill>
                  <a:srgbClr val="C00000"/>
                </a:solidFill>
                <a:effectLst/>
                <a:latin typeface="Arial" panose="020B0604020202020204" pitchFamily="34" charset="0"/>
                <a:ea typeface="微软雅黑" panose="020B0503020204020204" pitchFamily="34" charset="-122"/>
              </a:rPr>
              <a:t>结合体</a:t>
            </a:r>
            <a:r>
              <a:rPr lang="zh-CN" altLang="en-US" b="1" dirty="0">
                <a:solidFill>
                  <a:srgbClr val="2A2F45"/>
                </a:solidFill>
                <a:latin typeface="Arial" panose="020B0604020202020204" pitchFamily="34" charset="0"/>
                <a:ea typeface="微软雅黑" panose="020B0503020204020204" pitchFamily="34" charset="-122"/>
              </a:rPr>
              <a:t>，形成一种新型高效率射频功率放大器结构，为下一代高功率</a:t>
            </a:r>
            <a:r>
              <a:rPr lang="en-US" altLang="zh-CN" b="1" dirty="0">
                <a:solidFill>
                  <a:srgbClr val="2A2F45"/>
                </a:solidFill>
                <a:latin typeface="Arial" panose="020B0604020202020204" pitchFamily="34" charset="0"/>
                <a:ea typeface="微软雅黑" panose="020B0503020204020204" pitchFamily="34" charset="-122"/>
              </a:rPr>
              <a:t>&amp;</a:t>
            </a:r>
            <a:r>
              <a:rPr lang="zh-CN" altLang="en-US" b="1" dirty="0">
                <a:solidFill>
                  <a:srgbClr val="2A2F45"/>
                </a:solidFill>
                <a:latin typeface="Arial" panose="020B0604020202020204" pitchFamily="34" charset="0"/>
                <a:ea typeface="微软雅黑" panose="020B0503020204020204" pitchFamily="34" charset="-122"/>
              </a:rPr>
              <a:t>高效率功率源提供了潜在解决方案。</a:t>
            </a:r>
            <a:endParaRPr lang="zh-CN" altLang="en-US" b="1" i="0" dirty="0">
              <a:solidFill>
                <a:srgbClr val="2A2F45"/>
              </a:solidFill>
              <a:effectLst/>
              <a:latin typeface="Arial" panose="020B0604020202020204" pitchFamily="34" charset="0"/>
              <a:ea typeface="微软雅黑" panose="020B0503020204020204" pitchFamily="34" charset="-122"/>
            </a:endParaRPr>
          </a:p>
        </p:txBody>
      </p:sp>
      <p:sp>
        <p:nvSpPr>
          <p:cNvPr id="24" name="文本框 23">
            <a:extLst>
              <a:ext uri="{FF2B5EF4-FFF2-40B4-BE49-F238E27FC236}">
                <a16:creationId xmlns:a16="http://schemas.microsoft.com/office/drawing/2014/main" id="{B6B6DBF0-065D-948D-2755-BCC4F8CAD2D2}"/>
              </a:ext>
            </a:extLst>
          </p:cNvPr>
          <p:cNvSpPr txBox="1"/>
          <p:nvPr/>
        </p:nvSpPr>
        <p:spPr>
          <a:xfrm>
            <a:off x="5155116" y="2908481"/>
            <a:ext cx="7076891" cy="1987788"/>
          </a:xfrm>
          <a:prstGeom prst="rect">
            <a:avLst/>
          </a:prstGeom>
          <a:noFill/>
        </p:spPr>
        <p:txBody>
          <a:bodyPr wrap="square" rtlCol="0">
            <a:spAutoFit/>
          </a:bodyPr>
          <a:lstStyle/>
          <a:p>
            <a:pPr marL="285750" indent="-285750">
              <a:lnSpc>
                <a:spcPct val="200000"/>
              </a:lnSpc>
              <a:buClr>
                <a:srgbClr val="FFC000"/>
              </a:buClr>
              <a:buFont typeface="Wingdings" pitchFamily="2" charset="2"/>
              <a:buChar char="n"/>
            </a:pPr>
            <a:r>
              <a:rPr kumimoji="1" lang="zh-CN" altLang="en-US" sz="1600" dirty="0">
                <a:latin typeface="Arial" panose="020B0604020202020204" pitchFamily="34" charset="0"/>
                <a:ea typeface="微软雅黑" panose="020B0503020204020204" pitchFamily="34" charset="-122"/>
              </a:rPr>
              <a:t>主要特点：高效率、小体积、低收集极耗散功率</a:t>
            </a:r>
            <a:endParaRPr kumimoji="1" lang="en-US" altLang="zh-CN" sz="1600" dirty="0">
              <a:latin typeface="Arial" panose="020B0604020202020204" pitchFamily="34" charset="0"/>
              <a:ea typeface="微软雅黑" panose="020B0503020204020204" pitchFamily="34" charset="-122"/>
            </a:endParaRPr>
          </a:p>
          <a:p>
            <a:pPr marL="285750" indent="-285750">
              <a:lnSpc>
                <a:spcPct val="200000"/>
              </a:lnSpc>
              <a:buClr>
                <a:srgbClr val="FFC000"/>
              </a:buClr>
              <a:buFont typeface="Wingdings" pitchFamily="2" charset="2"/>
              <a:buChar char="n"/>
            </a:pPr>
            <a:r>
              <a:rPr kumimoji="1" lang="zh-CN" altLang="en-US" sz="1600" dirty="0">
                <a:latin typeface="Arial" panose="020B0604020202020204" pitchFamily="34" charset="0"/>
                <a:ea typeface="微软雅黑" panose="020B0503020204020204" pitchFamily="34" charset="-122"/>
              </a:rPr>
              <a:t>理论基础：感应输出管（</a:t>
            </a:r>
            <a:r>
              <a:rPr kumimoji="1" lang="en-US" altLang="zh-CN" sz="1600" dirty="0">
                <a:latin typeface="Arial" panose="020B0604020202020204" pitchFamily="34" charset="0"/>
                <a:ea typeface="微软雅黑" panose="020B0503020204020204" pitchFamily="34" charset="-122"/>
              </a:rPr>
              <a:t>Inductive</a:t>
            </a:r>
            <a:r>
              <a:rPr kumimoji="1" lang="zh-CN" altLang="en-US" sz="1600" dirty="0">
                <a:latin typeface="Arial" panose="020B0604020202020204" pitchFamily="34" charset="0"/>
                <a:ea typeface="微软雅黑" panose="020B0503020204020204" pitchFamily="34" charset="-122"/>
              </a:rPr>
              <a:t> </a:t>
            </a:r>
            <a:r>
              <a:rPr kumimoji="1" lang="en-US" altLang="zh-CN" sz="1600" dirty="0">
                <a:latin typeface="Arial" panose="020B0604020202020204" pitchFamily="34" charset="0"/>
                <a:ea typeface="微软雅黑" panose="020B0503020204020204" pitchFamily="34" charset="-122"/>
              </a:rPr>
              <a:t>Output</a:t>
            </a:r>
            <a:r>
              <a:rPr kumimoji="1" lang="zh-CN" altLang="en-US" sz="1600" dirty="0">
                <a:latin typeface="Arial" panose="020B0604020202020204" pitchFamily="34" charset="0"/>
                <a:ea typeface="微软雅黑" panose="020B0503020204020204" pitchFamily="34" charset="-122"/>
              </a:rPr>
              <a:t> </a:t>
            </a:r>
            <a:r>
              <a:rPr kumimoji="1" lang="en-US" altLang="zh-CN" sz="1600" dirty="0">
                <a:latin typeface="Arial" panose="020B0604020202020204" pitchFamily="34" charset="0"/>
                <a:ea typeface="微软雅黑" panose="020B0503020204020204" pitchFamily="34" charset="-122"/>
              </a:rPr>
              <a:t>Tube</a:t>
            </a:r>
            <a:r>
              <a:rPr kumimoji="1" lang="zh-CN" altLang="en-US" sz="1600" dirty="0">
                <a:latin typeface="Arial" panose="020B0604020202020204" pitchFamily="34" charset="0"/>
                <a:ea typeface="微软雅黑" panose="020B0503020204020204" pitchFamily="34" charset="-122"/>
              </a:rPr>
              <a:t>）与速调管（</a:t>
            </a:r>
            <a:r>
              <a:rPr kumimoji="1" lang="en-US" altLang="zh-CN" sz="1600" dirty="0">
                <a:latin typeface="Arial" panose="020B0604020202020204" pitchFamily="34" charset="0"/>
                <a:ea typeface="微软雅黑" panose="020B0503020204020204" pitchFamily="34" charset="-122"/>
              </a:rPr>
              <a:t>Klystron</a:t>
            </a:r>
            <a:r>
              <a:rPr kumimoji="1" lang="zh-CN" altLang="en-US" sz="1600" dirty="0">
                <a:latin typeface="Arial" panose="020B0604020202020204" pitchFamily="34" charset="0"/>
                <a:ea typeface="微软雅黑" panose="020B0503020204020204" pitchFamily="34" charset="-122"/>
              </a:rPr>
              <a:t>）</a:t>
            </a:r>
            <a:endParaRPr kumimoji="1" lang="en-US" altLang="zh-CN" sz="1600" dirty="0">
              <a:latin typeface="Arial" panose="020B0604020202020204" pitchFamily="34" charset="0"/>
              <a:ea typeface="微软雅黑" panose="020B0503020204020204" pitchFamily="34" charset="-122"/>
            </a:endParaRPr>
          </a:p>
          <a:p>
            <a:pPr marL="285750" indent="-285750">
              <a:lnSpc>
                <a:spcPct val="200000"/>
              </a:lnSpc>
              <a:buClr>
                <a:srgbClr val="FFC000"/>
              </a:buClr>
              <a:buFont typeface="Wingdings" pitchFamily="2" charset="2"/>
              <a:buChar char="n"/>
            </a:pPr>
            <a:r>
              <a:rPr kumimoji="1" lang="zh-CN" altLang="en-US" sz="1600" dirty="0">
                <a:latin typeface="Arial" panose="020B0604020202020204" pitchFamily="34" charset="0"/>
                <a:ea typeface="微软雅黑" panose="020B0503020204020204" pitchFamily="34" charset="-122"/>
              </a:rPr>
              <a:t>工作参数：工作频率</a:t>
            </a:r>
            <a:r>
              <a:rPr kumimoji="1" lang="en-US" altLang="zh-CN" sz="1600" dirty="0">
                <a:latin typeface="Arial" panose="020B0604020202020204" pitchFamily="34" charset="0"/>
                <a:ea typeface="微软雅黑" panose="020B0503020204020204" pitchFamily="34" charset="-122"/>
              </a:rPr>
              <a:t>530MHz</a:t>
            </a:r>
            <a:r>
              <a:rPr kumimoji="1" lang="zh-CN" altLang="en-US" sz="1600" dirty="0">
                <a:latin typeface="Arial" panose="020B0604020202020204" pitchFamily="34" charset="0"/>
                <a:ea typeface="微软雅黑" panose="020B0503020204020204" pitchFamily="34" charset="-122"/>
              </a:rPr>
              <a:t>、加速电压</a:t>
            </a:r>
            <a:r>
              <a:rPr kumimoji="1" lang="en-US" altLang="zh-CN" sz="1600" dirty="0">
                <a:latin typeface="Arial" panose="020B0604020202020204" pitchFamily="34" charset="0"/>
                <a:ea typeface="微软雅黑" panose="020B0503020204020204" pitchFamily="34" charset="-122"/>
              </a:rPr>
              <a:t>18kV</a:t>
            </a:r>
            <a:r>
              <a:rPr kumimoji="1" lang="zh-CN" altLang="en-US" sz="1600" dirty="0">
                <a:latin typeface="Arial" panose="020B0604020202020204" pitchFamily="34" charset="0"/>
                <a:ea typeface="微软雅黑" panose="020B0503020204020204" pitchFamily="34" charset="-122"/>
              </a:rPr>
              <a:t>、输出功率</a:t>
            </a:r>
            <a:r>
              <a:rPr kumimoji="1" lang="en-US" altLang="zh-CN" sz="1600" dirty="0">
                <a:latin typeface="Arial" panose="020B0604020202020204" pitchFamily="34" charset="0"/>
                <a:ea typeface="微软雅黑" panose="020B0503020204020204" pitchFamily="34" charset="-122"/>
              </a:rPr>
              <a:t>30kW</a:t>
            </a:r>
          </a:p>
          <a:p>
            <a:pPr marL="285750" indent="-285750">
              <a:lnSpc>
                <a:spcPct val="200000"/>
              </a:lnSpc>
              <a:buClr>
                <a:srgbClr val="FFC000"/>
              </a:buClr>
              <a:buFont typeface="Wingdings" pitchFamily="2" charset="2"/>
              <a:buChar char="n"/>
            </a:pPr>
            <a:r>
              <a:rPr kumimoji="1" lang="zh-CN" altLang="en-US" sz="1600" dirty="0">
                <a:latin typeface="Arial" panose="020B0604020202020204" pitchFamily="34" charset="0"/>
                <a:ea typeface="微软雅黑" panose="020B0503020204020204" pitchFamily="34" charset="-122"/>
              </a:rPr>
              <a:t>重要结论：</a:t>
            </a:r>
          </a:p>
        </p:txBody>
      </p:sp>
      <p:sp>
        <p:nvSpPr>
          <p:cNvPr id="33" name="文本框 32">
            <a:extLst>
              <a:ext uri="{FF2B5EF4-FFF2-40B4-BE49-F238E27FC236}">
                <a16:creationId xmlns:a16="http://schemas.microsoft.com/office/drawing/2014/main" id="{648A2C84-B390-3738-2B68-C61F3FF1AECB}"/>
              </a:ext>
            </a:extLst>
          </p:cNvPr>
          <p:cNvSpPr txBox="1"/>
          <p:nvPr/>
        </p:nvSpPr>
        <p:spPr>
          <a:xfrm>
            <a:off x="570101" y="5925322"/>
            <a:ext cx="6393050" cy="307777"/>
          </a:xfrm>
          <a:prstGeom prst="rect">
            <a:avLst/>
          </a:prstGeom>
          <a:noFill/>
        </p:spPr>
        <p:txBody>
          <a:bodyPr wrap="square">
            <a:spAutoFit/>
          </a:bodyPr>
          <a:lstStyle/>
          <a:p>
            <a:pPr marL="0" indent="0">
              <a:buNone/>
            </a:pPr>
            <a:r>
              <a:rPr lang="en-US" altLang="zh-CN" sz="1400" dirty="0" err="1">
                <a:latin typeface="Arial" panose="020B0604020202020204" pitchFamily="34" charset="0"/>
                <a:ea typeface="微软雅黑" panose="020B0503020204020204" pitchFamily="34" charset="-122"/>
              </a:rPr>
              <a:t>A.D.Sushkovet</a:t>
            </a:r>
            <a:r>
              <a:rPr lang="zh-CN" altLang="en-US" sz="1400" dirty="0">
                <a:latin typeface="Arial" panose="020B0604020202020204" pitchFamily="34" charset="0"/>
                <a:ea typeface="微软雅黑" panose="020B0503020204020204" pitchFamily="34" charset="-122"/>
              </a:rPr>
              <a:t>等（</a:t>
            </a:r>
            <a:r>
              <a:rPr lang="en-US" altLang="zh-CN" sz="1400" dirty="0">
                <a:latin typeface="Arial" panose="020B0604020202020204" pitchFamily="34" charset="0"/>
                <a:ea typeface="微软雅黑" panose="020B0503020204020204" pitchFamily="34" charset="-122"/>
              </a:rPr>
              <a:t>1967</a:t>
            </a:r>
            <a:r>
              <a:rPr lang="zh-CN" altLang="en-US" sz="1400" dirty="0">
                <a:latin typeface="Arial" panose="020B0604020202020204" pitchFamily="34" charset="0"/>
                <a:ea typeface="微软雅黑" panose="020B0503020204020204" pitchFamily="34" charset="-122"/>
              </a:rPr>
              <a:t>）</a:t>
            </a:r>
            <a:endParaRPr lang="en-US" altLang="zh-CN" sz="1400" dirty="0">
              <a:latin typeface="Arial" panose="020B0604020202020204" pitchFamily="34" charset="0"/>
              <a:ea typeface="微软雅黑" panose="020B0503020204020204" pitchFamily="34" charset="-122"/>
            </a:endParaRPr>
          </a:p>
        </p:txBody>
      </p:sp>
      <p:cxnSp>
        <p:nvCxnSpPr>
          <p:cNvPr id="34" name="直线连接符 33">
            <a:extLst>
              <a:ext uri="{FF2B5EF4-FFF2-40B4-BE49-F238E27FC236}">
                <a16:creationId xmlns:a16="http://schemas.microsoft.com/office/drawing/2014/main" id="{0F7C283A-D116-B649-1103-47EF2FE6424E}"/>
              </a:ext>
            </a:extLst>
          </p:cNvPr>
          <p:cNvCxnSpPr>
            <a:cxnSpLocks/>
          </p:cNvCxnSpPr>
          <p:nvPr/>
        </p:nvCxnSpPr>
        <p:spPr>
          <a:xfrm>
            <a:off x="8766860" y="2074371"/>
            <a:ext cx="0" cy="638528"/>
          </a:xfrm>
          <a:prstGeom prst="line">
            <a:avLst/>
          </a:prstGeom>
          <a:ln w="38100">
            <a:solidFill>
              <a:srgbClr val="112EB3"/>
            </a:solidFill>
          </a:ln>
        </p:spPr>
        <p:style>
          <a:lnRef idx="2">
            <a:schemeClr val="accent1"/>
          </a:lnRef>
          <a:fillRef idx="0">
            <a:schemeClr val="accent1"/>
          </a:fillRef>
          <a:effectRef idx="1">
            <a:schemeClr val="accent1"/>
          </a:effectRef>
          <a:fontRef idx="minor">
            <a:schemeClr val="tx1"/>
          </a:fontRef>
        </p:style>
      </p:cxnSp>
      <p:sp>
        <p:nvSpPr>
          <p:cNvPr id="37" name="内容占位符 2">
            <a:extLst>
              <a:ext uri="{FF2B5EF4-FFF2-40B4-BE49-F238E27FC236}">
                <a16:creationId xmlns:a16="http://schemas.microsoft.com/office/drawing/2014/main" id="{AC5EDE67-8AC6-7A0C-DA22-CFA63B9FA028}"/>
              </a:ext>
            </a:extLst>
          </p:cNvPr>
          <p:cNvSpPr txBox="1">
            <a:spLocks/>
          </p:cNvSpPr>
          <p:nvPr/>
        </p:nvSpPr>
        <p:spPr>
          <a:xfrm>
            <a:off x="8740769" y="1912955"/>
            <a:ext cx="2965397" cy="9136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zh-CN" altLang="en-US" sz="1800" b="1" dirty="0">
                <a:latin typeface="Arial" panose="020B0604020202020204" pitchFamily="34" charset="0"/>
                <a:ea typeface="微软雅黑" panose="020B0503020204020204" pitchFamily="34" charset="-122"/>
              </a:rPr>
              <a:t>多注原型的测试</a:t>
            </a:r>
            <a:endParaRPr lang="en-US" altLang="zh-CN" sz="1800" b="1" dirty="0">
              <a:latin typeface="Arial" panose="020B0604020202020204" pitchFamily="34" charset="0"/>
              <a:ea typeface="微软雅黑" panose="020B0503020204020204" pitchFamily="34" charset="-122"/>
            </a:endParaRPr>
          </a:p>
          <a:p>
            <a:pPr marL="0" indent="0" algn="ctr">
              <a:lnSpc>
                <a:spcPct val="100000"/>
              </a:lnSpc>
              <a:buFont typeface="Arial" panose="020B0604020202020204" pitchFamily="34" charset="0"/>
              <a:buNone/>
            </a:pPr>
            <a:r>
              <a:rPr lang="en-US" altLang="zh-CN" sz="2400" b="1" dirty="0">
                <a:latin typeface="Arial" panose="020B0604020202020204" pitchFamily="34" charset="0"/>
                <a:ea typeface="微软雅黑" panose="020B0503020204020204" pitchFamily="34" charset="-122"/>
              </a:rPr>
              <a:t>1997</a:t>
            </a:r>
            <a:r>
              <a:rPr lang="zh-CN" altLang="en-US" sz="2400" b="1" dirty="0">
                <a:latin typeface="Arial" panose="020B0604020202020204" pitchFamily="34" charset="0"/>
                <a:ea typeface="微软雅黑" panose="020B0503020204020204" pitchFamily="34" charset="-122"/>
              </a:rPr>
              <a:t>年 </a:t>
            </a:r>
            <a:endParaRPr lang="en-US" altLang="zh-CN" sz="2400" b="1" dirty="0">
              <a:latin typeface="Arial" panose="020B0604020202020204" pitchFamily="34" charset="0"/>
              <a:ea typeface="微软雅黑" panose="020B0503020204020204" pitchFamily="34" charset="-122"/>
            </a:endParaRPr>
          </a:p>
        </p:txBody>
      </p:sp>
      <p:sp>
        <p:nvSpPr>
          <p:cNvPr id="40" name="内容占位符 2">
            <a:extLst>
              <a:ext uri="{FF2B5EF4-FFF2-40B4-BE49-F238E27FC236}">
                <a16:creationId xmlns:a16="http://schemas.microsoft.com/office/drawing/2014/main" id="{200143BA-CF48-136E-0621-CB72199F2CB7}"/>
              </a:ext>
            </a:extLst>
          </p:cNvPr>
          <p:cNvSpPr txBox="1">
            <a:spLocks/>
          </p:cNvSpPr>
          <p:nvPr/>
        </p:nvSpPr>
        <p:spPr>
          <a:xfrm>
            <a:off x="5135755" y="5282584"/>
            <a:ext cx="2965397" cy="15531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altLang="zh-CN" sz="3200" b="1" dirty="0">
                <a:solidFill>
                  <a:srgbClr val="112EB3"/>
                </a:solidFill>
                <a:latin typeface="Arial" panose="020B0604020202020204" pitchFamily="34" charset="0"/>
                <a:ea typeface="微软雅黑" panose="020B0503020204020204" pitchFamily="34" charset="-122"/>
              </a:rPr>
              <a:t>60-80%</a:t>
            </a:r>
          </a:p>
          <a:p>
            <a:pPr marL="0" indent="0" algn="ctr">
              <a:lnSpc>
                <a:spcPct val="100000"/>
              </a:lnSpc>
              <a:buNone/>
            </a:pPr>
            <a:r>
              <a:rPr lang="en-US" altLang="zh-CN" sz="1800" b="1" dirty="0">
                <a:solidFill>
                  <a:schemeClr val="tx1">
                    <a:lumMod val="85000"/>
                    <a:lumOff val="15000"/>
                  </a:schemeClr>
                </a:solidFill>
                <a:latin typeface="Arial" panose="020B0604020202020204" pitchFamily="34" charset="0"/>
                <a:ea typeface="微软雅黑" panose="020B0503020204020204" pitchFamily="34" charset="-122"/>
              </a:rPr>
              <a:t>IOT</a:t>
            </a:r>
            <a:r>
              <a:rPr lang="zh-CN" altLang="en-US" sz="1800" b="1" dirty="0">
                <a:solidFill>
                  <a:schemeClr val="tx1">
                    <a:lumMod val="85000"/>
                    <a:lumOff val="15000"/>
                  </a:schemeClr>
                </a:solidFill>
                <a:latin typeface="Arial" panose="020B0604020202020204" pitchFamily="34" charset="0"/>
                <a:ea typeface="微软雅黑" panose="020B0503020204020204" pitchFamily="34" charset="-122"/>
              </a:rPr>
              <a:t>效率 </a:t>
            </a:r>
            <a:endParaRPr lang="en-US" altLang="zh-CN" sz="1800" b="1" dirty="0">
              <a:solidFill>
                <a:schemeClr val="tx1">
                  <a:lumMod val="85000"/>
                  <a:lumOff val="15000"/>
                </a:schemeClr>
              </a:solidFill>
              <a:latin typeface="Arial" panose="020B0604020202020204" pitchFamily="34" charset="0"/>
              <a:ea typeface="微软雅黑" panose="020B0503020204020204" pitchFamily="34" charset="-122"/>
            </a:endParaRPr>
          </a:p>
        </p:txBody>
      </p:sp>
      <p:sp>
        <p:nvSpPr>
          <p:cNvPr id="42" name="内容占位符 2">
            <a:extLst>
              <a:ext uri="{FF2B5EF4-FFF2-40B4-BE49-F238E27FC236}">
                <a16:creationId xmlns:a16="http://schemas.microsoft.com/office/drawing/2014/main" id="{D3CCB80E-9B22-6692-5393-B00EEBCAF2A8}"/>
              </a:ext>
            </a:extLst>
          </p:cNvPr>
          <p:cNvSpPr txBox="1">
            <a:spLocks/>
          </p:cNvSpPr>
          <p:nvPr/>
        </p:nvSpPr>
        <p:spPr>
          <a:xfrm>
            <a:off x="7181932" y="4609261"/>
            <a:ext cx="2965397" cy="15531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altLang="zh-CN" sz="3200" b="1" dirty="0">
                <a:solidFill>
                  <a:srgbClr val="112EB3"/>
                </a:solidFill>
                <a:latin typeface="Arial" panose="020B0604020202020204" pitchFamily="34" charset="0"/>
                <a:ea typeface="微软雅黑" panose="020B0503020204020204" pitchFamily="34" charset="-122"/>
              </a:rPr>
              <a:t>80-93%</a:t>
            </a:r>
          </a:p>
          <a:p>
            <a:pPr marL="0" indent="0" algn="ctr">
              <a:lnSpc>
                <a:spcPct val="100000"/>
              </a:lnSpc>
              <a:buNone/>
            </a:pPr>
            <a:r>
              <a:rPr lang="en-US" altLang="zh-CN" sz="1800" b="1" dirty="0" err="1">
                <a:solidFill>
                  <a:schemeClr val="tx1">
                    <a:lumMod val="85000"/>
                    <a:lumOff val="15000"/>
                  </a:schemeClr>
                </a:solidFill>
                <a:latin typeface="Arial" panose="020B0604020202020204" pitchFamily="34" charset="0"/>
                <a:ea typeface="微软雅黑" panose="020B0503020204020204" pitchFamily="34" charset="-122"/>
              </a:rPr>
              <a:t>Tristron</a:t>
            </a:r>
            <a:r>
              <a:rPr lang="zh-CN" altLang="en-US" sz="1800" b="1" dirty="0">
                <a:solidFill>
                  <a:schemeClr val="tx1">
                    <a:lumMod val="85000"/>
                    <a:lumOff val="15000"/>
                  </a:schemeClr>
                </a:solidFill>
                <a:latin typeface="Arial" panose="020B0604020202020204" pitchFamily="34" charset="0"/>
                <a:ea typeface="微软雅黑" panose="020B0503020204020204" pitchFamily="34" charset="-122"/>
              </a:rPr>
              <a:t>效率</a:t>
            </a:r>
            <a:endParaRPr lang="en-US" altLang="zh-CN" sz="1800" b="1" dirty="0">
              <a:solidFill>
                <a:schemeClr val="tx1">
                  <a:lumMod val="85000"/>
                  <a:lumOff val="15000"/>
                </a:schemeClr>
              </a:solidFill>
              <a:latin typeface="Arial" panose="020B0604020202020204" pitchFamily="34" charset="0"/>
              <a:ea typeface="微软雅黑" panose="020B0503020204020204" pitchFamily="34" charset="-122"/>
            </a:endParaRPr>
          </a:p>
        </p:txBody>
      </p:sp>
      <p:pic>
        <p:nvPicPr>
          <p:cNvPr id="7" name="图片 6">
            <a:extLst>
              <a:ext uri="{FF2B5EF4-FFF2-40B4-BE49-F238E27FC236}">
                <a16:creationId xmlns:a16="http://schemas.microsoft.com/office/drawing/2014/main" id="{80C9AC43-35FA-4B79-9200-BB4E49B2F29B}"/>
              </a:ext>
            </a:extLst>
          </p:cNvPr>
          <p:cNvPicPr>
            <a:picLocks noChangeAspect="1"/>
          </p:cNvPicPr>
          <p:nvPr/>
        </p:nvPicPr>
        <p:blipFill>
          <a:blip r:embed="rId4"/>
          <a:stretch>
            <a:fillRect/>
          </a:stretch>
        </p:blipFill>
        <p:spPr>
          <a:xfrm>
            <a:off x="401871" y="2305524"/>
            <a:ext cx="4170405" cy="3118893"/>
          </a:xfrm>
          <a:prstGeom prst="rect">
            <a:avLst/>
          </a:prstGeom>
        </p:spPr>
      </p:pic>
      <p:sp>
        <p:nvSpPr>
          <p:cNvPr id="13" name="椭圆 12">
            <a:extLst>
              <a:ext uri="{FF2B5EF4-FFF2-40B4-BE49-F238E27FC236}">
                <a16:creationId xmlns:a16="http://schemas.microsoft.com/office/drawing/2014/main" id="{F159A01D-31DF-F68F-94BA-B17F58810151}"/>
              </a:ext>
            </a:extLst>
          </p:cNvPr>
          <p:cNvSpPr/>
          <p:nvPr/>
        </p:nvSpPr>
        <p:spPr>
          <a:xfrm>
            <a:off x="6164221" y="6365698"/>
            <a:ext cx="934003" cy="192834"/>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椭圆 13">
            <a:extLst>
              <a:ext uri="{FF2B5EF4-FFF2-40B4-BE49-F238E27FC236}">
                <a16:creationId xmlns:a16="http://schemas.microsoft.com/office/drawing/2014/main" id="{47EFACD3-DF98-D914-4989-D25B5BA65E66}"/>
              </a:ext>
            </a:extLst>
          </p:cNvPr>
          <p:cNvSpPr/>
          <p:nvPr/>
        </p:nvSpPr>
        <p:spPr>
          <a:xfrm>
            <a:off x="8134030" y="5781937"/>
            <a:ext cx="934003" cy="192834"/>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矩形 14">
            <a:extLst>
              <a:ext uri="{FF2B5EF4-FFF2-40B4-BE49-F238E27FC236}">
                <a16:creationId xmlns:a16="http://schemas.microsoft.com/office/drawing/2014/main" id="{6CB10536-59B5-7EC0-9DAB-350BC12B868C}"/>
              </a:ext>
            </a:extLst>
          </p:cNvPr>
          <p:cNvSpPr/>
          <p:nvPr/>
        </p:nvSpPr>
        <p:spPr>
          <a:xfrm>
            <a:off x="2076773" y="3161654"/>
            <a:ext cx="883403" cy="1516286"/>
          </a:xfrm>
          <a:prstGeom prst="rect">
            <a:avLst/>
          </a:prstGeom>
          <a:noFill/>
          <a:ln w="28575">
            <a:solidFill>
              <a:srgbClr val="112E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标题 1">
            <a:extLst>
              <a:ext uri="{FF2B5EF4-FFF2-40B4-BE49-F238E27FC236}">
                <a16:creationId xmlns:a16="http://schemas.microsoft.com/office/drawing/2014/main" id="{75B57B96-DE2C-4F25-B952-885A5E1ECED8}"/>
              </a:ext>
            </a:extLst>
          </p:cNvPr>
          <p:cNvSpPr>
            <a:spLocks noGrp="1"/>
          </p:cNvSpPr>
          <p:nvPr>
            <p:ph type="title"/>
          </p:nvPr>
        </p:nvSpPr>
        <p:spPr>
          <a:xfrm>
            <a:off x="349391" y="224809"/>
            <a:ext cx="4394767" cy="810224"/>
          </a:xfrm>
        </p:spPr>
        <p:txBody>
          <a:bodyPr>
            <a:normAutofit/>
          </a:bodyPr>
          <a:lstStyle/>
          <a:p>
            <a:r>
              <a:rPr kumimoji="1" lang="en-US" altLang="zh-CN" sz="2400" b="1" dirty="0">
                <a:latin typeface="Arial" panose="020B0604020202020204" pitchFamily="34" charset="0"/>
                <a:ea typeface="微软雅黑" panose="020B0503020204020204" pitchFamily="34" charset="-122"/>
              </a:rPr>
              <a:t>1.Tristron</a:t>
            </a:r>
            <a:r>
              <a:rPr kumimoji="1" lang="zh-CN" altLang="en-US" sz="2400" b="1" dirty="0">
                <a:latin typeface="Arial" panose="020B0604020202020204" pitchFamily="34" charset="0"/>
                <a:ea typeface="微软雅黑" panose="020B0503020204020204" pitchFamily="34" charset="-122"/>
              </a:rPr>
              <a:t>简介</a:t>
            </a:r>
          </a:p>
        </p:txBody>
      </p:sp>
      <p:sp>
        <p:nvSpPr>
          <p:cNvPr id="2" name="灯片编号占位符 1">
            <a:extLst>
              <a:ext uri="{FF2B5EF4-FFF2-40B4-BE49-F238E27FC236}">
                <a16:creationId xmlns:a16="http://schemas.microsoft.com/office/drawing/2014/main" id="{81532BAD-E28F-4235-95CA-790D5CF81CEE}"/>
              </a:ext>
            </a:extLst>
          </p:cNvPr>
          <p:cNvSpPr>
            <a:spLocks noGrp="1"/>
          </p:cNvSpPr>
          <p:nvPr>
            <p:ph type="sldNum" sz="quarter" idx="12"/>
          </p:nvPr>
        </p:nvSpPr>
        <p:spPr/>
        <p:txBody>
          <a:bodyPr/>
          <a:lstStyle/>
          <a:p>
            <a:fld id="{91352FDD-F54A-104E-89EA-FFAF39478DA7}" type="slidenum">
              <a:rPr kumimoji="1" lang="zh-CN" altLang="en-US" smtClean="0"/>
              <a:t>3</a:t>
            </a:fld>
            <a:endParaRPr kumimoji="1" lang="zh-CN" altLang="en-US"/>
          </a:p>
        </p:txBody>
      </p:sp>
    </p:spTree>
    <p:extLst>
      <p:ext uri="{BB962C8B-B14F-4D97-AF65-F5344CB8AC3E}">
        <p14:creationId xmlns:p14="http://schemas.microsoft.com/office/powerpoint/2010/main" val="19259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4" grpId="0"/>
      <p:bldP spid="37" grpId="0"/>
      <p:bldP spid="40" grpId="0"/>
      <p:bldP spid="42" grpId="0"/>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9C3592AB-28A3-C9C0-AB0E-267A7ED62AE3}"/>
              </a:ext>
            </a:extLst>
          </p:cNvPr>
          <p:cNvSpPr txBox="1"/>
          <p:nvPr/>
        </p:nvSpPr>
        <p:spPr>
          <a:xfrm>
            <a:off x="851593" y="1370717"/>
            <a:ext cx="10454753" cy="369332"/>
          </a:xfrm>
          <a:prstGeom prst="rect">
            <a:avLst/>
          </a:prstGeom>
          <a:noFill/>
        </p:spPr>
        <p:txBody>
          <a:bodyPr wrap="square">
            <a:spAutoFit/>
          </a:bodyPr>
          <a:lstStyle/>
          <a:p>
            <a:pPr marL="285750" indent="-285750" algn="just" fontAlgn="base">
              <a:buClr>
                <a:srgbClr val="FFC000"/>
              </a:buClr>
              <a:buFont typeface="Wingdings" pitchFamily="2" charset="2"/>
              <a:buChar char="n"/>
            </a:pPr>
            <a:r>
              <a:rPr lang="en-US" altLang="zh-CN" b="1" i="0" dirty="0" err="1">
                <a:solidFill>
                  <a:srgbClr val="2A2F45"/>
                </a:solidFill>
                <a:effectLst/>
                <a:latin typeface="Arial" panose="020B0604020202020204" pitchFamily="34" charset="0"/>
                <a:ea typeface="微软雅黑" panose="020B0503020204020204" pitchFamily="34" charset="-122"/>
              </a:rPr>
              <a:t>Tristron</a:t>
            </a:r>
            <a:r>
              <a:rPr lang="zh-CN" altLang="en-US" b="1" dirty="0">
                <a:solidFill>
                  <a:srgbClr val="2A2F45"/>
                </a:solidFill>
                <a:latin typeface="Arial" panose="020B0604020202020204" pitchFamily="34" charset="0"/>
                <a:ea typeface="微软雅黑" panose="020B0503020204020204" pitchFamily="34" charset="-122"/>
              </a:rPr>
              <a:t>：概念最早提出于 </a:t>
            </a:r>
            <a:r>
              <a:rPr lang="en-US" altLang="zh-CN" b="1" dirty="0">
                <a:solidFill>
                  <a:srgbClr val="2A2F45"/>
                </a:solidFill>
                <a:latin typeface="Arial" panose="020B0604020202020204" pitchFamily="34" charset="0"/>
                <a:ea typeface="微软雅黑" panose="020B0503020204020204" pitchFamily="34" charset="-122"/>
              </a:rPr>
              <a:t>1967 </a:t>
            </a:r>
            <a:r>
              <a:rPr lang="zh-CN" altLang="en-US" b="1" dirty="0">
                <a:solidFill>
                  <a:srgbClr val="2A2F45"/>
                </a:solidFill>
                <a:latin typeface="Arial" panose="020B0604020202020204" pitchFamily="34" charset="0"/>
                <a:ea typeface="微软雅黑" panose="020B0503020204020204" pitchFamily="34" charset="-122"/>
              </a:rPr>
              <a:t>年，但长期受限于以下关键瓶颈</a:t>
            </a:r>
            <a:endParaRPr lang="zh-CN" altLang="en-US" b="1" i="0" dirty="0">
              <a:solidFill>
                <a:srgbClr val="2A2F45"/>
              </a:solidFill>
              <a:effectLst/>
              <a:latin typeface="Arial" panose="020B0604020202020204" pitchFamily="34" charset="0"/>
              <a:ea typeface="微软雅黑" panose="020B0503020204020204" pitchFamily="34" charset="-122"/>
            </a:endParaRPr>
          </a:p>
        </p:txBody>
      </p:sp>
      <p:sp>
        <p:nvSpPr>
          <p:cNvPr id="24" name="文本框 23">
            <a:extLst>
              <a:ext uri="{FF2B5EF4-FFF2-40B4-BE49-F238E27FC236}">
                <a16:creationId xmlns:a16="http://schemas.microsoft.com/office/drawing/2014/main" id="{B6B6DBF0-065D-948D-2755-BCC4F8CAD2D2}"/>
              </a:ext>
            </a:extLst>
          </p:cNvPr>
          <p:cNvSpPr txBox="1"/>
          <p:nvPr/>
        </p:nvSpPr>
        <p:spPr>
          <a:xfrm>
            <a:off x="4136283" y="1899547"/>
            <a:ext cx="4308001" cy="1156792"/>
          </a:xfrm>
          <a:prstGeom prst="rect">
            <a:avLst/>
          </a:prstGeom>
          <a:noFill/>
        </p:spPr>
        <p:txBody>
          <a:bodyPr wrap="square" rtlCol="0">
            <a:spAutoFit/>
          </a:bodyPr>
          <a:lstStyle/>
          <a:p>
            <a:pPr marL="285750" indent="-285750">
              <a:lnSpc>
                <a:spcPct val="150000"/>
              </a:lnSpc>
              <a:buClr>
                <a:schemeClr val="bg2">
                  <a:lumMod val="50000"/>
                </a:schemeClr>
              </a:buClr>
              <a:buFont typeface="Wingdings" pitchFamily="2" charset="2"/>
              <a:buChar char="p"/>
            </a:pPr>
            <a:r>
              <a:rPr kumimoji="1" lang="zh-CN" altLang="en-US" sz="1600" b="1" dirty="0">
                <a:solidFill>
                  <a:schemeClr val="tx1">
                    <a:lumMod val="65000"/>
                    <a:lumOff val="35000"/>
                  </a:schemeClr>
                </a:solidFill>
                <a:latin typeface="Arial" panose="020B0604020202020204" pitchFamily="34" charset="0"/>
                <a:ea typeface="微软雅黑" panose="020B0503020204020204" pitchFamily="34" charset="-122"/>
              </a:rPr>
              <a:t>栅极热负载过高，材料与冷却技术不足</a:t>
            </a:r>
          </a:p>
          <a:p>
            <a:pPr marL="285750" indent="-285750">
              <a:lnSpc>
                <a:spcPct val="150000"/>
              </a:lnSpc>
              <a:buClr>
                <a:schemeClr val="bg2">
                  <a:lumMod val="50000"/>
                </a:schemeClr>
              </a:buClr>
              <a:buFont typeface="Wingdings" pitchFamily="2" charset="2"/>
              <a:buChar char="p"/>
            </a:pPr>
            <a:r>
              <a:rPr kumimoji="1" lang="zh-CN" altLang="en-US" sz="1600" b="1" dirty="0">
                <a:solidFill>
                  <a:schemeClr val="tx1">
                    <a:lumMod val="65000"/>
                    <a:lumOff val="35000"/>
                  </a:schemeClr>
                </a:solidFill>
                <a:latin typeface="Arial" panose="020B0604020202020204" pitchFamily="34" charset="0"/>
                <a:ea typeface="微软雅黑" panose="020B0503020204020204" pitchFamily="34" charset="-122"/>
              </a:rPr>
              <a:t>高频渡越时间与空间电荷效应限制</a:t>
            </a:r>
          </a:p>
          <a:p>
            <a:pPr marL="285750" indent="-285750">
              <a:lnSpc>
                <a:spcPct val="150000"/>
              </a:lnSpc>
              <a:buClr>
                <a:schemeClr val="bg2">
                  <a:lumMod val="50000"/>
                </a:schemeClr>
              </a:buClr>
              <a:buFont typeface="Wingdings" pitchFamily="2" charset="2"/>
              <a:buChar char="p"/>
            </a:pPr>
            <a:r>
              <a:rPr kumimoji="1" lang="zh-CN" altLang="en-US" sz="1600" b="1" dirty="0">
                <a:solidFill>
                  <a:schemeClr val="tx1">
                    <a:lumMod val="65000"/>
                    <a:lumOff val="35000"/>
                  </a:schemeClr>
                </a:solidFill>
                <a:latin typeface="Arial" panose="020B0604020202020204" pitchFamily="34" charset="0"/>
                <a:ea typeface="微软雅黑" panose="020B0503020204020204" pitchFamily="34" charset="-122"/>
              </a:rPr>
              <a:t>栅网加工与部件衔接技术可靠度有限</a:t>
            </a:r>
          </a:p>
        </p:txBody>
      </p:sp>
      <p:sp>
        <p:nvSpPr>
          <p:cNvPr id="21" name="标题 1">
            <a:extLst>
              <a:ext uri="{FF2B5EF4-FFF2-40B4-BE49-F238E27FC236}">
                <a16:creationId xmlns:a16="http://schemas.microsoft.com/office/drawing/2014/main" id="{06B9C7FE-36B0-4808-93DB-2C7130202AC8}"/>
              </a:ext>
            </a:extLst>
          </p:cNvPr>
          <p:cNvSpPr>
            <a:spLocks noGrp="1"/>
          </p:cNvSpPr>
          <p:nvPr>
            <p:ph type="title"/>
          </p:nvPr>
        </p:nvSpPr>
        <p:spPr>
          <a:xfrm>
            <a:off x="349391" y="224809"/>
            <a:ext cx="4394767" cy="810224"/>
          </a:xfrm>
        </p:spPr>
        <p:txBody>
          <a:bodyPr>
            <a:normAutofit/>
          </a:bodyPr>
          <a:lstStyle/>
          <a:p>
            <a:r>
              <a:rPr kumimoji="1" lang="en-US" altLang="zh-CN" sz="2400" b="1" dirty="0">
                <a:latin typeface="Arial" panose="020B0604020202020204" pitchFamily="34" charset="0"/>
                <a:ea typeface="微软雅黑" panose="020B0503020204020204" pitchFamily="34" charset="-122"/>
              </a:rPr>
              <a:t>1.Tristron</a:t>
            </a:r>
            <a:r>
              <a:rPr kumimoji="1" lang="zh-CN" altLang="en-US" sz="2400" b="1" dirty="0">
                <a:latin typeface="Arial" panose="020B0604020202020204" pitchFamily="34" charset="0"/>
                <a:ea typeface="微软雅黑" panose="020B0503020204020204" pitchFamily="34" charset="-122"/>
              </a:rPr>
              <a:t>简介</a:t>
            </a:r>
          </a:p>
        </p:txBody>
      </p:sp>
      <p:sp>
        <p:nvSpPr>
          <p:cNvPr id="17" name="文本框 16">
            <a:extLst>
              <a:ext uri="{FF2B5EF4-FFF2-40B4-BE49-F238E27FC236}">
                <a16:creationId xmlns:a16="http://schemas.microsoft.com/office/drawing/2014/main" id="{CA081CF9-0EFE-48E4-ADA5-E1E5C57D71D6}"/>
              </a:ext>
            </a:extLst>
          </p:cNvPr>
          <p:cNvSpPr txBox="1"/>
          <p:nvPr/>
        </p:nvSpPr>
        <p:spPr>
          <a:xfrm>
            <a:off x="851593" y="3545302"/>
            <a:ext cx="4139507" cy="369332"/>
          </a:xfrm>
          <a:prstGeom prst="rect">
            <a:avLst/>
          </a:prstGeom>
          <a:noFill/>
        </p:spPr>
        <p:txBody>
          <a:bodyPr wrap="square">
            <a:spAutoFit/>
          </a:bodyPr>
          <a:lstStyle>
            <a:defPPr>
              <a:defRPr lang="zh-CN"/>
            </a:defPPr>
            <a:lvl1pPr marL="285750" indent="-285750" algn="just" fontAlgn="base">
              <a:buClr>
                <a:srgbClr val="FFC000"/>
              </a:buClr>
              <a:buFont typeface="Wingdings" pitchFamily="2" charset="2"/>
              <a:buChar char="n"/>
              <a:defRPr b="1" i="0">
                <a:solidFill>
                  <a:srgbClr val="2A2F45"/>
                </a:solidFill>
                <a:effectLst/>
                <a:latin typeface="Microsoft YaHei" panose="020B0503020204020204" pitchFamily="34" charset="-122"/>
                <a:ea typeface="Microsoft YaHei" panose="020B0503020204020204" pitchFamily="34" charset="-122"/>
              </a:defRPr>
            </a:lvl1pPr>
          </a:lstStyle>
          <a:p>
            <a:r>
              <a:rPr lang="zh-CN" altLang="en-US" dirty="0">
                <a:latin typeface="Arial" panose="020B0604020202020204" pitchFamily="34" charset="0"/>
                <a:ea typeface="微软雅黑" panose="020B0503020204020204" pitchFamily="34" charset="-122"/>
              </a:rPr>
              <a:t>近年来，关键技术取得重要突破：</a:t>
            </a:r>
          </a:p>
        </p:txBody>
      </p:sp>
      <p:sp>
        <p:nvSpPr>
          <p:cNvPr id="18" name="文本框 17">
            <a:extLst>
              <a:ext uri="{FF2B5EF4-FFF2-40B4-BE49-F238E27FC236}">
                <a16:creationId xmlns:a16="http://schemas.microsoft.com/office/drawing/2014/main" id="{BF68D176-8368-49B2-A564-0096451DC419}"/>
              </a:ext>
            </a:extLst>
          </p:cNvPr>
          <p:cNvSpPr txBox="1"/>
          <p:nvPr/>
        </p:nvSpPr>
        <p:spPr>
          <a:xfrm>
            <a:off x="4168561" y="3929038"/>
            <a:ext cx="3883875" cy="1156792"/>
          </a:xfrm>
          <a:prstGeom prst="rect">
            <a:avLst/>
          </a:prstGeom>
          <a:noFill/>
        </p:spPr>
        <p:txBody>
          <a:bodyPr wrap="square" rtlCol="0">
            <a:spAutoFit/>
          </a:bodyPr>
          <a:lstStyle/>
          <a:p>
            <a:pPr marL="285750" indent="-285750">
              <a:lnSpc>
                <a:spcPct val="150000"/>
              </a:lnSpc>
              <a:buClr>
                <a:schemeClr val="bg2">
                  <a:lumMod val="50000"/>
                </a:schemeClr>
              </a:buClr>
              <a:buFont typeface="Wingdings" panose="05000000000000000000" pitchFamily="2" charset="2"/>
              <a:buChar char="ü"/>
            </a:pPr>
            <a:r>
              <a:rPr kumimoji="1" lang="zh-CN" altLang="en-US" sz="1600" b="1" dirty="0">
                <a:solidFill>
                  <a:schemeClr val="tx1">
                    <a:lumMod val="65000"/>
                    <a:lumOff val="35000"/>
                  </a:schemeClr>
                </a:solidFill>
                <a:latin typeface="Arial" panose="020B0604020202020204" pitchFamily="34" charset="0"/>
                <a:ea typeface="微软雅黑" panose="020B0503020204020204" pitchFamily="34" charset="-122"/>
              </a:rPr>
              <a:t>高质量热解石墨材料成熟制造</a:t>
            </a:r>
          </a:p>
          <a:p>
            <a:pPr marL="285750" indent="-285750">
              <a:lnSpc>
                <a:spcPct val="150000"/>
              </a:lnSpc>
              <a:buClr>
                <a:schemeClr val="bg2">
                  <a:lumMod val="50000"/>
                </a:schemeClr>
              </a:buClr>
              <a:buFont typeface="Wingdings" panose="05000000000000000000" pitchFamily="2" charset="2"/>
              <a:buChar char="ü"/>
            </a:pPr>
            <a:r>
              <a:rPr kumimoji="1" lang="zh-CN" altLang="en-US" sz="1600" b="1" dirty="0">
                <a:solidFill>
                  <a:schemeClr val="tx1">
                    <a:lumMod val="65000"/>
                    <a:lumOff val="35000"/>
                  </a:schemeClr>
                </a:solidFill>
                <a:latin typeface="Arial" panose="020B0604020202020204" pitchFamily="34" charset="0"/>
                <a:ea typeface="微软雅黑" panose="020B0503020204020204" pitchFamily="34" charset="-122"/>
              </a:rPr>
              <a:t>高精度栅网激光加工与装配技术</a:t>
            </a:r>
          </a:p>
          <a:p>
            <a:pPr marL="285750" indent="-285750">
              <a:lnSpc>
                <a:spcPct val="150000"/>
              </a:lnSpc>
              <a:buClr>
                <a:schemeClr val="bg2">
                  <a:lumMod val="50000"/>
                </a:schemeClr>
              </a:buClr>
              <a:buFont typeface="Wingdings" panose="05000000000000000000" pitchFamily="2" charset="2"/>
              <a:buChar char="ü"/>
            </a:pPr>
            <a:r>
              <a:rPr kumimoji="1" lang="zh-CN" altLang="en-US" sz="1600" b="1" dirty="0">
                <a:solidFill>
                  <a:schemeClr val="tx1">
                    <a:lumMod val="65000"/>
                    <a:lumOff val="35000"/>
                  </a:schemeClr>
                </a:solidFill>
                <a:latin typeface="Arial" panose="020B0604020202020204" pitchFamily="34" charset="0"/>
                <a:ea typeface="微软雅黑" panose="020B0503020204020204" pitchFamily="34" charset="-122"/>
              </a:rPr>
              <a:t>栅极冷却与钎焊工艺进步</a:t>
            </a:r>
          </a:p>
        </p:txBody>
      </p:sp>
      <p:sp>
        <p:nvSpPr>
          <p:cNvPr id="19" name="文本框 18">
            <a:extLst>
              <a:ext uri="{FF2B5EF4-FFF2-40B4-BE49-F238E27FC236}">
                <a16:creationId xmlns:a16="http://schemas.microsoft.com/office/drawing/2014/main" id="{1C258541-13D8-4675-9D98-E5EC99EF4A76}"/>
              </a:ext>
            </a:extLst>
          </p:cNvPr>
          <p:cNvSpPr txBox="1"/>
          <p:nvPr/>
        </p:nvSpPr>
        <p:spPr>
          <a:xfrm>
            <a:off x="851593" y="5594620"/>
            <a:ext cx="8177915" cy="369332"/>
          </a:xfrm>
          <a:prstGeom prst="rect">
            <a:avLst/>
          </a:prstGeom>
          <a:noFill/>
        </p:spPr>
        <p:txBody>
          <a:bodyPr wrap="square">
            <a:spAutoFit/>
          </a:bodyPr>
          <a:lstStyle/>
          <a:p>
            <a:pPr algn="just" fontAlgn="base"/>
            <a:r>
              <a:rPr lang="zh-CN" altLang="en-US" b="1" dirty="0">
                <a:solidFill>
                  <a:srgbClr val="C00000"/>
                </a:solidFill>
                <a:latin typeface="Arial" panose="020B0604020202020204" pitchFamily="34" charset="0"/>
                <a:ea typeface="微软雅黑" panose="020B0503020204020204" pitchFamily="34" charset="-122"/>
              </a:rPr>
              <a:t>国际上多注</a:t>
            </a:r>
            <a:r>
              <a:rPr lang="en-US" altLang="zh-CN" b="1" dirty="0">
                <a:solidFill>
                  <a:srgbClr val="C00000"/>
                </a:solidFill>
                <a:latin typeface="Arial" panose="020B0604020202020204" pitchFamily="34" charset="0"/>
                <a:ea typeface="微软雅黑" panose="020B0503020204020204" pitchFamily="34" charset="-122"/>
              </a:rPr>
              <a:t>IOT</a:t>
            </a:r>
            <a:r>
              <a:rPr lang="zh-CN" altLang="en-US" b="1" dirty="0">
                <a:solidFill>
                  <a:srgbClr val="C00000"/>
                </a:solidFill>
                <a:latin typeface="Arial" panose="020B0604020202020204" pitchFamily="34" charset="0"/>
                <a:ea typeface="微软雅黑" panose="020B0503020204020204" pitchFamily="34" charset="-122"/>
              </a:rPr>
              <a:t>已实现高效率运行，为</a:t>
            </a:r>
            <a:r>
              <a:rPr lang="en-US" altLang="zh-CN" b="1" dirty="0" err="1">
                <a:solidFill>
                  <a:srgbClr val="C00000"/>
                </a:solidFill>
                <a:latin typeface="Arial" panose="020B0604020202020204" pitchFamily="34" charset="0"/>
                <a:ea typeface="微软雅黑" panose="020B0503020204020204" pitchFamily="34" charset="-122"/>
              </a:rPr>
              <a:t>Tristron</a:t>
            </a:r>
            <a:r>
              <a:rPr lang="zh-CN" altLang="en-US" b="1" dirty="0">
                <a:solidFill>
                  <a:srgbClr val="C00000"/>
                </a:solidFill>
                <a:latin typeface="Arial" panose="020B0604020202020204" pitchFamily="34" charset="0"/>
                <a:ea typeface="微软雅黑" panose="020B0503020204020204" pitchFamily="34" charset="-122"/>
              </a:rPr>
              <a:t>工程化提供了重要技术基础。</a:t>
            </a:r>
            <a:endParaRPr lang="zh-CN" altLang="en-US" b="1" i="0" dirty="0">
              <a:solidFill>
                <a:srgbClr val="C00000"/>
              </a:solidFill>
              <a:effectLst/>
              <a:latin typeface="Arial" panose="020B0604020202020204" pitchFamily="34" charset="0"/>
              <a:ea typeface="微软雅黑" panose="020B0503020204020204" pitchFamily="34" charset="-122"/>
            </a:endParaRPr>
          </a:p>
        </p:txBody>
      </p:sp>
      <p:sp>
        <p:nvSpPr>
          <p:cNvPr id="3" name="椭圆 2">
            <a:extLst>
              <a:ext uri="{FF2B5EF4-FFF2-40B4-BE49-F238E27FC236}">
                <a16:creationId xmlns:a16="http://schemas.microsoft.com/office/drawing/2014/main" id="{817A095F-9C71-E6DF-85D2-4EBCE38BC099}"/>
              </a:ext>
            </a:extLst>
          </p:cNvPr>
          <p:cNvSpPr/>
          <p:nvPr/>
        </p:nvSpPr>
        <p:spPr>
          <a:xfrm>
            <a:off x="1898516" y="2195288"/>
            <a:ext cx="1465545" cy="619853"/>
          </a:xfrm>
          <a:prstGeom prst="ellipse">
            <a:avLst/>
          </a:prstGeom>
          <a:solidFill>
            <a:srgbClr val="3863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zh-CN" altLang="en-US" sz="1600" b="1" dirty="0">
                <a:effectLst>
                  <a:innerShdw blurRad="63500" dist="50800" dir="16200000">
                    <a:prstClr val="black">
                      <a:alpha val="50000"/>
                    </a:prstClr>
                  </a:innerShdw>
                </a:effectLst>
                <a:latin typeface="Arial" panose="020B0604020202020204" pitchFamily="34" charset="0"/>
                <a:ea typeface="微软雅黑" panose="020B0503020204020204" pitchFamily="34" charset="-122"/>
              </a:rPr>
              <a:t>关键瓶颈</a:t>
            </a:r>
          </a:p>
        </p:txBody>
      </p:sp>
      <p:cxnSp>
        <p:nvCxnSpPr>
          <p:cNvPr id="5" name="直线连接符 4">
            <a:extLst>
              <a:ext uri="{FF2B5EF4-FFF2-40B4-BE49-F238E27FC236}">
                <a16:creationId xmlns:a16="http://schemas.microsoft.com/office/drawing/2014/main" id="{7560A488-1B98-44BE-6004-36A39162E9FF}"/>
              </a:ext>
            </a:extLst>
          </p:cNvPr>
          <p:cNvCxnSpPr>
            <a:cxnSpLocks/>
          </p:cNvCxnSpPr>
          <p:nvPr/>
        </p:nvCxnSpPr>
        <p:spPr>
          <a:xfrm>
            <a:off x="3459689" y="2512398"/>
            <a:ext cx="676594" cy="0"/>
          </a:xfrm>
          <a:prstGeom prst="line">
            <a:avLst/>
          </a:prstGeom>
        </p:spPr>
        <p:style>
          <a:lnRef idx="2">
            <a:schemeClr val="accent1"/>
          </a:lnRef>
          <a:fillRef idx="0">
            <a:schemeClr val="accent1"/>
          </a:fillRef>
          <a:effectRef idx="1">
            <a:schemeClr val="accent1"/>
          </a:effectRef>
          <a:fontRef idx="minor">
            <a:schemeClr val="tx1"/>
          </a:fontRef>
        </p:style>
      </p:cxnSp>
      <p:sp>
        <p:nvSpPr>
          <p:cNvPr id="7" name="弧 6">
            <a:extLst>
              <a:ext uri="{FF2B5EF4-FFF2-40B4-BE49-F238E27FC236}">
                <a16:creationId xmlns:a16="http://schemas.microsoft.com/office/drawing/2014/main" id="{B2CF62A2-93EB-0E00-8FC7-7E4E6836DDA3}"/>
              </a:ext>
            </a:extLst>
          </p:cNvPr>
          <p:cNvSpPr/>
          <p:nvPr/>
        </p:nvSpPr>
        <p:spPr>
          <a:xfrm>
            <a:off x="3466039" y="2098326"/>
            <a:ext cx="1380349" cy="860418"/>
          </a:xfrm>
          <a:prstGeom prst="arc">
            <a:avLst>
              <a:gd name="adj1" fmla="val 10813668"/>
              <a:gd name="adj2" fmla="val 15855778"/>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zh-CN" altLang="en-US"/>
          </a:p>
        </p:txBody>
      </p:sp>
      <p:sp>
        <p:nvSpPr>
          <p:cNvPr id="8" name="弧 7">
            <a:extLst>
              <a:ext uri="{FF2B5EF4-FFF2-40B4-BE49-F238E27FC236}">
                <a16:creationId xmlns:a16="http://schemas.microsoft.com/office/drawing/2014/main" id="{646ED4B1-2151-B369-B9E9-346AAB9C34EC}"/>
              </a:ext>
            </a:extLst>
          </p:cNvPr>
          <p:cNvSpPr/>
          <p:nvPr/>
        </p:nvSpPr>
        <p:spPr>
          <a:xfrm flipV="1">
            <a:off x="3466039" y="2136426"/>
            <a:ext cx="1405046" cy="760445"/>
          </a:xfrm>
          <a:prstGeom prst="arc">
            <a:avLst>
              <a:gd name="adj1" fmla="val 10813668"/>
              <a:gd name="adj2" fmla="val 15855778"/>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zh-CN" altLang="en-US"/>
          </a:p>
        </p:txBody>
      </p:sp>
      <p:sp>
        <p:nvSpPr>
          <p:cNvPr id="9" name="椭圆 8">
            <a:extLst>
              <a:ext uri="{FF2B5EF4-FFF2-40B4-BE49-F238E27FC236}">
                <a16:creationId xmlns:a16="http://schemas.microsoft.com/office/drawing/2014/main" id="{086474B9-692E-C042-8609-997EC4AB308A}"/>
              </a:ext>
            </a:extLst>
          </p:cNvPr>
          <p:cNvSpPr/>
          <p:nvPr/>
        </p:nvSpPr>
        <p:spPr>
          <a:xfrm>
            <a:off x="1898516" y="4171094"/>
            <a:ext cx="1465545" cy="619853"/>
          </a:xfrm>
          <a:prstGeom prst="ellipse">
            <a:avLst/>
          </a:prstGeom>
          <a:solidFill>
            <a:srgbClr val="3863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zh-CN" altLang="en-US" sz="1600" b="1" dirty="0">
                <a:effectLst>
                  <a:innerShdw blurRad="63500" dist="50800" dir="16200000">
                    <a:prstClr val="black">
                      <a:alpha val="50000"/>
                    </a:prstClr>
                  </a:innerShdw>
                </a:effectLst>
                <a:latin typeface="Arial" panose="020B0604020202020204" pitchFamily="34" charset="0"/>
                <a:ea typeface="微软雅黑" panose="020B0503020204020204" pitchFamily="34" charset="-122"/>
              </a:rPr>
              <a:t>重要突破</a:t>
            </a:r>
          </a:p>
        </p:txBody>
      </p:sp>
      <p:cxnSp>
        <p:nvCxnSpPr>
          <p:cNvPr id="10" name="直线连接符 9">
            <a:extLst>
              <a:ext uri="{FF2B5EF4-FFF2-40B4-BE49-F238E27FC236}">
                <a16:creationId xmlns:a16="http://schemas.microsoft.com/office/drawing/2014/main" id="{BA8BFD97-2191-4812-B8D0-CB9F8C71060F}"/>
              </a:ext>
            </a:extLst>
          </p:cNvPr>
          <p:cNvCxnSpPr>
            <a:cxnSpLocks/>
          </p:cNvCxnSpPr>
          <p:nvPr/>
        </p:nvCxnSpPr>
        <p:spPr>
          <a:xfrm>
            <a:off x="3459689" y="4488204"/>
            <a:ext cx="676594" cy="0"/>
          </a:xfrm>
          <a:prstGeom prst="line">
            <a:avLst/>
          </a:prstGeom>
        </p:spPr>
        <p:style>
          <a:lnRef idx="2">
            <a:schemeClr val="accent1"/>
          </a:lnRef>
          <a:fillRef idx="0">
            <a:schemeClr val="accent1"/>
          </a:fillRef>
          <a:effectRef idx="1">
            <a:schemeClr val="accent1"/>
          </a:effectRef>
          <a:fontRef idx="minor">
            <a:schemeClr val="tx1"/>
          </a:fontRef>
        </p:style>
      </p:cxnSp>
      <p:sp>
        <p:nvSpPr>
          <p:cNvPr id="11" name="弧 10">
            <a:extLst>
              <a:ext uri="{FF2B5EF4-FFF2-40B4-BE49-F238E27FC236}">
                <a16:creationId xmlns:a16="http://schemas.microsoft.com/office/drawing/2014/main" id="{2F7908DA-6524-1154-F005-C7281270276E}"/>
              </a:ext>
            </a:extLst>
          </p:cNvPr>
          <p:cNvSpPr/>
          <p:nvPr/>
        </p:nvSpPr>
        <p:spPr>
          <a:xfrm>
            <a:off x="3466039" y="4074132"/>
            <a:ext cx="1380349" cy="860418"/>
          </a:xfrm>
          <a:prstGeom prst="arc">
            <a:avLst>
              <a:gd name="adj1" fmla="val 10813668"/>
              <a:gd name="adj2" fmla="val 15855778"/>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zh-CN" altLang="en-US"/>
          </a:p>
        </p:txBody>
      </p:sp>
      <p:sp>
        <p:nvSpPr>
          <p:cNvPr id="12" name="弧 11">
            <a:extLst>
              <a:ext uri="{FF2B5EF4-FFF2-40B4-BE49-F238E27FC236}">
                <a16:creationId xmlns:a16="http://schemas.microsoft.com/office/drawing/2014/main" id="{6D19EBFA-C2CD-4F28-3D2D-7AD19F0C886E}"/>
              </a:ext>
            </a:extLst>
          </p:cNvPr>
          <p:cNvSpPr/>
          <p:nvPr/>
        </p:nvSpPr>
        <p:spPr>
          <a:xfrm flipV="1">
            <a:off x="3466039" y="4112232"/>
            <a:ext cx="1405046" cy="760445"/>
          </a:xfrm>
          <a:prstGeom prst="arc">
            <a:avLst>
              <a:gd name="adj1" fmla="val 10813668"/>
              <a:gd name="adj2" fmla="val 15855778"/>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zh-CN" altLang="en-US"/>
          </a:p>
        </p:txBody>
      </p:sp>
      <p:pic>
        <p:nvPicPr>
          <p:cNvPr id="13" name="图片 12">
            <a:extLst>
              <a:ext uri="{FF2B5EF4-FFF2-40B4-BE49-F238E27FC236}">
                <a16:creationId xmlns:a16="http://schemas.microsoft.com/office/drawing/2014/main" id="{82AA092C-F5FB-FCD1-4024-AB5CC759D1B7}"/>
              </a:ext>
            </a:extLst>
          </p:cNvPr>
          <p:cNvPicPr>
            <a:picLocks noChangeAspect="1"/>
          </p:cNvPicPr>
          <p:nvPr/>
        </p:nvPicPr>
        <p:blipFill>
          <a:blip r:embed="rId3"/>
          <a:stretch>
            <a:fillRect/>
          </a:stretch>
        </p:blipFill>
        <p:spPr>
          <a:xfrm>
            <a:off x="9000478" y="1442349"/>
            <a:ext cx="2241284" cy="1987388"/>
          </a:xfrm>
          <a:prstGeom prst="rect">
            <a:avLst/>
          </a:prstGeom>
        </p:spPr>
      </p:pic>
      <p:pic>
        <p:nvPicPr>
          <p:cNvPr id="14" name="图片 13">
            <a:extLst>
              <a:ext uri="{FF2B5EF4-FFF2-40B4-BE49-F238E27FC236}">
                <a16:creationId xmlns:a16="http://schemas.microsoft.com/office/drawing/2014/main" id="{7A401DF8-F92C-9D93-DBD3-D1A9671B5C90}"/>
              </a:ext>
            </a:extLst>
          </p:cNvPr>
          <p:cNvPicPr>
            <a:picLocks noChangeAspect="1"/>
          </p:cNvPicPr>
          <p:nvPr/>
        </p:nvPicPr>
        <p:blipFill>
          <a:blip r:embed="rId4"/>
          <a:stretch>
            <a:fillRect/>
          </a:stretch>
        </p:blipFill>
        <p:spPr>
          <a:xfrm>
            <a:off x="9000478" y="3881152"/>
            <a:ext cx="2241283" cy="1860034"/>
          </a:xfrm>
          <a:prstGeom prst="rect">
            <a:avLst/>
          </a:prstGeom>
        </p:spPr>
      </p:pic>
      <p:sp>
        <p:nvSpPr>
          <p:cNvPr id="2" name="灯片编号占位符 1">
            <a:extLst>
              <a:ext uri="{FF2B5EF4-FFF2-40B4-BE49-F238E27FC236}">
                <a16:creationId xmlns:a16="http://schemas.microsoft.com/office/drawing/2014/main" id="{70F21A4A-4951-4043-8C2C-B080D583C938}"/>
              </a:ext>
            </a:extLst>
          </p:cNvPr>
          <p:cNvSpPr>
            <a:spLocks noGrp="1"/>
          </p:cNvSpPr>
          <p:nvPr>
            <p:ph type="sldNum" sz="quarter" idx="12"/>
          </p:nvPr>
        </p:nvSpPr>
        <p:spPr/>
        <p:txBody>
          <a:bodyPr/>
          <a:lstStyle/>
          <a:p>
            <a:fld id="{91352FDD-F54A-104E-89EA-FFAF39478DA7}" type="slidenum">
              <a:rPr kumimoji="1" lang="zh-CN" altLang="en-US" smtClean="0"/>
              <a:t>4</a:t>
            </a:fld>
            <a:endParaRPr kumimoji="1" lang="zh-CN" altLang="en-US"/>
          </a:p>
        </p:txBody>
      </p:sp>
    </p:spTree>
    <p:extLst>
      <p:ext uri="{BB962C8B-B14F-4D97-AF65-F5344CB8AC3E}">
        <p14:creationId xmlns:p14="http://schemas.microsoft.com/office/powerpoint/2010/main" val="2934330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9" grpId="0" animBg="1"/>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E05594-E2EB-65E2-E22C-2E889F3EE1E7}"/>
              </a:ext>
            </a:extLst>
          </p:cNvPr>
          <p:cNvSpPr>
            <a:spLocks noGrp="1"/>
          </p:cNvSpPr>
          <p:nvPr>
            <p:ph type="title"/>
          </p:nvPr>
        </p:nvSpPr>
        <p:spPr>
          <a:xfrm>
            <a:off x="311030" y="205620"/>
            <a:ext cx="4394767" cy="703773"/>
          </a:xfrm>
        </p:spPr>
        <p:txBody>
          <a:bodyPr>
            <a:normAutofit/>
          </a:bodyPr>
          <a:lstStyle/>
          <a:p>
            <a:r>
              <a:rPr kumimoji="1" lang="en-US" altLang="zh-CN" sz="2400" b="1" dirty="0">
                <a:latin typeface="Arial" panose="020B0604020202020204" pitchFamily="34" charset="0"/>
                <a:ea typeface="微软雅黑" panose="020B0503020204020204" pitchFamily="34" charset="-122"/>
              </a:rPr>
              <a:t>2.Tristron</a:t>
            </a:r>
            <a:r>
              <a:rPr kumimoji="1" lang="zh-CN" altLang="en-US" sz="2400" b="1" dirty="0">
                <a:latin typeface="Arial" panose="020B0604020202020204" pitchFamily="34" charset="0"/>
                <a:ea typeface="微软雅黑" panose="020B0503020204020204" pitchFamily="34" charset="-122"/>
              </a:rPr>
              <a:t>主要工作原理</a:t>
            </a:r>
          </a:p>
        </p:txBody>
      </p:sp>
      <p:sp>
        <p:nvSpPr>
          <p:cNvPr id="232" name="Rectangle 272">
            <a:extLst>
              <a:ext uri="{FF2B5EF4-FFF2-40B4-BE49-F238E27FC236}">
                <a16:creationId xmlns:a16="http://schemas.microsoft.com/office/drawing/2014/main" id="{323066A8-7FC9-EDFD-A0B2-B7AE2347DE8D}"/>
              </a:ext>
            </a:extLst>
          </p:cNvPr>
          <p:cNvSpPr/>
          <p:nvPr/>
        </p:nvSpPr>
        <p:spPr>
          <a:xfrm>
            <a:off x="8930206" y="3177922"/>
            <a:ext cx="2464785" cy="167953"/>
          </a:xfrm>
          <a:prstGeom prst="rect">
            <a:avLst/>
          </a:prstGeom>
          <a:solidFill>
            <a:srgbClr val="0A4AC1">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b="1">
              <a:latin typeface="Microsoft YaHei" panose="020B0503020204020204" pitchFamily="34" charset="-122"/>
              <a:ea typeface="Microsoft YaHei" panose="020B0503020204020204" pitchFamily="34" charset="-122"/>
            </a:endParaRPr>
          </a:p>
        </p:txBody>
      </p:sp>
      <p:sp>
        <p:nvSpPr>
          <p:cNvPr id="235" name="Ellipse 275">
            <a:extLst>
              <a:ext uri="{FF2B5EF4-FFF2-40B4-BE49-F238E27FC236}">
                <a16:creationId xmlns:a16="http://schemas.microsoft.com/office/drawing/2014/main" id="{3E15E48C-5C66-83BC-7EA3-6E844822E2E1}"/>
              </a:ext>
            </a:extLst>
          </p:cNvPr>
          <p:cNvSpPr/>
          <p:nvPr/>
        </p:nvSpPr>
        <p:spPr>
          <a:xfrm>
            <a:off x="8891166" y="3196112"/>
            <a:ext cx="1328693" cy="167409"/>
          </a:xfrm>
          <a:prstGeom prst="ellipse">
            <a:avLst/>
          </a:prstGeom>
          <a:solidFill>
            <a:srgbClr val="0A4AC1">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b="1">
              <a:latin typeface="Microsoft YaHei" panose="020B0503020204020204" pitchFamily="34" charset="-122"/>
              <a:ea typeface="Microsoft YaHei" panose="020B0503020204020204" pitchFamily="34" charset="-122"/>
            </a:endParaRPr>
          </a:p>
        </p:txBody>
      </p:sp>
      <p:sp>
        <p:nvSpPr>
          <p:cNvPr id="236" name="Ellipse 276">
            <a:extLst>
              <a:ext uri="{FF2B5EF4-FFF2-40B4-BE49-F238E27FC236}">
                <a16:creationId xmlns:a16="http://schemas.microsoft.com/office/drawing/2014/main" id="{41ADB7A3-D2DD-EDEB-C213-F19B25BD9DD5}"/>
              </a:ext>
            </a:extLst>
          </p:cNvPr>
          <p:cNvSpPr/>
          <p:nvPr/>
        </p:nvSpPr>
        <p:spPr>
          <a:xfrm>
            <a:off x="9074217" y="3195428"/>
            <a:ext cx="1328693" cy="149143"/>
          </a:xfrm>
          <a:prstGeom prst="ellipse">
            <a:avLst/>
          </a:prstGeom>
          <a:solidFill>
            <a:schemeClr val="accent3">
              <a:lumMod val="75000"/>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b="1">
              <a:latin typeface="Microsoft YaHei" panose="020B0503020204020204" pitchFamily="34" charset="-122"/>
              <a:ea typeface="Microsoft YaHei" panose="020B0503020204020204" pitchFamily="34" charset="-122"/>
            </a:endParaRPr>
          </a:p>
        </p:txBody>
      </p:sp>
      <p:sp>
        <p:nvSpPr>
          <p:cNvPr id="237" name="Ellipse 277">
            <a:extLst>
              <a:ext uri="{FF2B5EF4-FFF2-40B4-BE49-F238E27FC236}">
                <a16:creationId xmlns:a16="http://schemas.microsoft.com/office/drawing/2014/main" id="{66969E4C-0172-A46B-7101-441855CA5E88}"/>
              </a:ext>
            </a:extLst>
          </p:cNvPr>
          <p:cNvSpPr/>
          <p:nvPr/>
        </p:nvSpPr>
        <p:spPr>
          <a:xfrm>
            <a:off x="9364306" y="3171108"/>
            <a:ext cx="1328693" cy="179608"/>
          </a:xfrm>
          <a:prstGeom prst="ellipse">
            <a:avLst/>
          </a:prstGeom>
          <a:solidFill>
            <a:schemeClr val="accent3">
              <a:lumMod val="7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b="1">
              <a:latin typeface="Microsoft YaHei" panose="020B0503020204020204" pitchFamily="34" charset="-122"/>
              <a:ea typeface="Microsoft YaHei" panose="020B0503020204020204" pitchFamily="34" charset="-122"/>
            </a:endParaRPr>
          </a:p>
        </p:txBody>
      </p:sp>
      <p:sp>
        <p:nvSpPr>
          <p:cNvPr id="188" name="ZoneTexte 164">
            <a:extLst>
              <a:ext uri="{FF2B5EF4-FFF2-40B4-BE49-F238E27FC236}">
                <a16:creationId xmlns:a16="http://schemas.microsoft.com/office/drawing/2014/main" id="{E9331AF9-5959-D927-595B-7239FE26A29B}"/>
              </a:ext>
            </a:extLst>
          </p:cNvPr>
          <p:cNvSpPr txBox="1"/>
          <p:nvPr/>
        </p:nvSpPr>
        <p:spPr>
          <a:xfrm>
            <a:off x="9475494" y="1790096"/>
            <a:ext cx="847780" cy="338554"/>
          </a:xfrm>
          <a:prstGeom prst="rect">
            <a:avLst/>
          </a:prstGeom>
          <a:noFill/>
        </p:spPr>
        <p:txBody>
          <a:bodyPr wrap="square" rtlCol="0">
            <a:spAutoFit/>
          </a:bodyPr>
          <a:lstStyle/>
          <a:p>
            <a:r>
              <a:rPr lang="fr-FR" sz="1600" b="1" dirty="0" err="1">
                <a:latin typeface="Arial" panose="020B0604020202020204" pitchFamily="34" charset="0"/>
                <a:ea typeface="微软雅黑" panose="020B0503020204020204" pitchFamily="34" charset="-122"/>
              </a:rPr>
              <a:t>群聚段</a:t>
            </a:r>
            <a:endParaRPr lang="fr-FR" sz="1600" b="1" dirty="0">
              <a:latin typeface="Arial" panose="020B0604020202020204" pitchFamily="34" charset="0"/>
              <a:ea typeface="微软雅黑" panose="020B0503020204020204" pitchFamily="34" charset="-122"/>
            </a:endParaRPr>
          </a:p>
        </p:txBody>
      </p:sp>
      <p:cxnSp>
        <p:nvCxnSpPr>
          <p:cNvPr id="190" name="Connecteur droit 165">
            <a:extLst>
              <a:ext uri="{FF2B5EF4-FFF2-40B4-BE49-F238E27FC236}">
                <a16:creationId xmlns:a16="http://schemas.microsoft.com/office/drawing/2014/main" id="{86B26668-7689-97BF-6BC9-F409A7458F92}"/>
              </a:ext>
            </a:extLst>
          </p:cNvPr>
          <p:cNvCxnSpPr/>
          <p:nvPr/>
        </p:nvCxnSpPr>
        <p:spPr>
          <a:xfrm flipH="1" flipV="1">
            <a:off x="9244026" y="3800118"/>
            <a:ext cx="0" cy="553143"/>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1" name="Connecteur droit 166">
            <a:extLst>
              <a:ext uri="{FF2B5EF4-FFF2-40B4-BE49-F238E27FC236}">
                <a16:creationId xmlns:a16="http://schemas.microsoft.com/office/drawing/2014/main" id="{E2CE4853-27DC-2C76-A355-0B8245BC799C}"/>
              </a:ext>
            </a:extLst>
          </p:cNvPr>
          <p:cNvCxnSpPr/>
          <p:nvPr/>
        </p:nvCxnSpPr>
        <p:spPr>
          <a:xfrm flipH="1" flipV="1">
            <a:off x="9387166" y="2802121"/>
            <a:ext cx="3658" cy="411273"/>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2" name="Connecteur droit 167">
            <a:extLst>
              <a:ext uri="{FF2B5EF4-FFF2-40B4-BE49-F238E27FC236}">
                <a16:creationId xmlns:a16="http://schemas.microsoft.com/office/drawing/2014/main" id="{875F6E91-FBBE-0628-5F84-10F01DBC3CE2}"/>
              </a:ext>
            </a:extLst>
          </p:cNvPr>
          <p:cNvCxnSpPr/>
          <p:nvPr/>
        </p:nvCxnSpPr>
        <p:spPr>
          <a:xfrm flipH="1" flipV="1">
            <a:off x="9679959" y="3791565"/>
            <a:ext cx="0" cy="553143"/>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3" name="Connecteur droit 168">
            <a:extLst>
              <a:ext uri="{FF2B5EF4-FFF2-40B4-BE49-F238E27FC236}">
                <a16:creationId xmlns:a16="http://schemas.microsoft.com/office/drawing/2014/main" id="{384FF933-BF75-1FB4-11D9-73EC257F6FCD}"/>
              </a:ext>
            </a:extLst>
          </p:cNvPr>
          <p:cNvCxnSpPr/>
          <p:nvPr/>
        </p:nvCxnSpPr>
        <p:spPr>
          <a:xfrm flipH="1" flipV="1">
            <a:off x="9236287" y="2273245"/>
            <a:ext cx="0" cy="553143"/>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4" name="Connecteur droit 169">
            <a:extLst>
              <a:ext uri="{FF2B5EF4-FFF2-40B4-BE49-F238E27FC236}">
                <a16:creationId xmlns:a16="http://schemas.microsoft.com/office/drawing/2014/main" id="{1133DEBC-BB4C-4676-FA04-312E5CDAA4A3}"/>
              </a:ext>
            </a:extLst>
          </p:cNvPr>
          <p:cNvCxnSpPr/>
          <p:nvPr/>
        </p:nvCxnSpPr>
        <p:spPr>
          <a:xfrm flipH="1" flipV="1">
            <a:off x="9387166" y="3380293"/>
            <a:ext cx="3658" cy="411273"/>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5" name="Connecteur droit 170">
            <a:extLst>
              <a:ext uri="{FF2B5EF4-FFF2-40B4-BE49-F238E27FC236}">
                <a16:creationId xmlns:a16="http://schemas.microsoft.com/office/drawing/2014/main" id="{1ACA9010-A40A-DE2A-7FAA-8487A8A8579C}"/>
              </a:ext>
            </a:extLst>
          </p:cNvPr>
          <p:cNvCxnSpPr/>
          <p:nvPr/>
        </p:nvCxnSpPr>
        <p:spPr>
          <a:xfrm flipH="1" flipV="1">
            <a:off x="9522825" y="2802121"/>
            <a:ext cx="3658" cy="411273"/>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6" name="Connecteur droit 171">
            <a:extLst>
              <a:ext uri="{FF2B5EF4-FFF2-40B4-BE49-F238E27FC236}">
                <a16:creationId xmlns:a16="http://schemas.microsoft.com/office/drawing/2014/main" id="{9F7CBF73-E24F-4693-F260-E82EAB56A162}"/>
              </a:ext>
            </a:extLst>
          </p:cNvPr>
          <p:cNvCxnSpPr/>
          <p:nvPr/>
        </p:nvCxnSpPr>
        <p:spPr>
          <a:xfrm flipH="1" flipV="1">
            <a:off x="9522825" y="3380293"/>
            <a:ext cx="3658" cy="411273"/>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7" name="Connecteur droit 172">
            <a:extLst>
              <a:ext uri="{FF2B5EF4-FFF2-40B4-BE49-F238E27FC236}">
                <a16:creationId xmlns:a16="http://schemas.microsoft.com/office/drawing/2014/main" id="{6EB0EA94-DA91-54AB-FEA0-93347E35DB6E}"/>
              </a:ext>
            </a:extLst>
          </p:cNvPr>
          <p:cNvCxnSpPr/>
          <p:nvPr/>
        </p:nvCxnSpPr>
        <p:spPr>
          <a:xfrm flipH="1">
            <a:off x="9230710" y="3807924"/>
            <a:ext cx="175650"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8" name="Connecteur droit 173">
            <a:extLst>
              <a:ext uri="{FF2B5EF4-FFF2-40B4-BE49-F238E27FC236}">
                <a16:creationId xmlns:a16="http://schemas.microsoft.com/office/drawing/2014/main" id="{F8D09BD0-6FA7-7342-8052-ADF1D3D302E1}"/>
              </a:ext>
            </a:extLst>
          </p:cNvPr>
          <p:cNvCxnSpPr/>
          <p:nvPr/>
        </p:nvCxnSpPr>
        <p:spPr>
          <a:xfrm flipH="1">
            <a:off x="9515389" y="3800118"/>
            <a:ext cx="175650"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9" name="Connecteur droit 174">
            <a:extLst>
              <a:ext uri="{FF2B5EF4-FFF2-40B4-BE49-F238E27FC236}">
                <a16:creationId xmlns:a16="http://schemas.microsoft.com/office/drawing/2014/main" id="{787F25B3-7FDF-A07C-A77D-114BB88F0CCD}"/>
              </a:ext>
            </a:extLst>
          </p:cNvPr>
          <p:cNvCxnSpPr/>
          <p:nvPr/>
        </p:nvCxnSpPr>
        <p:spPr>
          <a:xfrm flipH="1">
            <a:off x="9227142" y="2814198"/>
            <a:ext cx="175650"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0" name="Connecteur droit 175">
            <a:extLst>
              <a:ext uri="{FF2B5EF4-FFF2-40B4-BE49-F238E27FC236}">
                <a16:creationId xmlns:a16="http://schemas.microsoft.com/office/drawing/2014/main" id="{D882FE58-F3FA-438D-ED37-AA51E0DBA76E}"/>
              </a:ext>
            </a:extLst>
          </p:cNvPr>
          <p:cNvCxnSpPr/>
          <p:nvPr/>
        </p:nvCxnSpPr>
        <p:spPr>
          <a:xfrm flipH="1">
            <a:off x="9511671" y="2812524"/>
            <a:ext cx="175650"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1" name="Connecteur droit 176">
            <a:extLst>
              <a:ext uri="{FF2B5EF4-FFF2-40B4-BE49-F238E27FC236}">
                <a16:creationId xmlns:a16="http://schemas.microsoft.com/office/drawing/2014/main" id="{03BFEFE9-D4DE-61D0-96EF-CAE0217B8B03}"/>
              </a:ext>
            </a:extLst>
          </p:cNvPr>
          <p:cNvCxnSpPr/>
          <p:nvPr/>
        </p:nvCxnSpPr>
        <p:spPr>
          <a:xfrm flipH="1" flipV="1">
            <a:off x="9675002" y="2259381"/>
            <a:ext cx="0" cy="553143"/>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2" name="Connecteur droit 177">
            <a:extLst>
              <a:ext uri="{FF2B5EF4-FFF2-40B4-BE49-F238E27FC236}">
                <a16:creationId xmlns:a16="http://schemas.microsoft.com/office/drawing/2014/main" id="{B7712D18-68D1-F778-0CDB-02241236AFB3}"/>
              </a:ext>
            </a:extLst>
          </p:cNvPr>
          <p:cNvCxnSpPr/>
          <p:nvPr/>
        </p:nvCxnSpPr>
        <p:spPr>
          <a:xfrm flipH="1">
            <a:off x="9227143" y="2273245"/>
            <a:ext cx="460178"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3" name="Connecteur droit 178">
            <a:extLst>
              <a:ext uri="{FF2B5EF4-FFF2-40B4-BE49-F238E27FC236}">
                <a16:creationId xmlns:a16="http://schemas.microsoft.com/office/drawing/2014/main" id="{C33FCD78-92CE-2FD8-C491-8445C6C91261}"/>
              </a:ext>
            </a:extLst>
          </p:cNvPr>
          <p:cNvCxnSpPr/>
          <p:nvPr/>
        </p:nvCxnSpPr>
        <p:spPr>
          <a:xfrm flipH="1">
            <a:off x="9236287" y="4344708"/>
            <a:ext cx="460178"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
        <p:nvSpPr>
          <p:cNvPr id="233" name="Ellipse 273">
            <a:extLst>
              <a:ext uri="{FF2B5EF4-FFF2-40B4-BE49-F238E27FC236}">
                <a16:creationId xmlns:a16="http://schemas.microsoft.com/office/drawing/2014/main" id="{C6F435EB-DB56-76A9-2D61-CA3726A01B89}"/>
              </a:ext>
            </a:extLst>
          </p:cNvPr>
          <p:cNvSpPr/>
          <p:nvPr/>
        </p:nvSpPr>
        <p:spPr>
          <a:xfrm>
            <a:off x="9721987" y="3177161"/>
            <a:ext cx="378559" cy="167409"/>
          </a:xfrm>
          <a:prstGeom prst="ellipse">
            <a:avLst/>
          </a:prstGeom>
          <a:solidFill>
            <a:srgbClr val="0A4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b="1">
              <a:latin typeface="Microsoft YaHei" panose="020B0503020204020204" pitchFamily="34" charset="-122"/>
              <a:ea typeface="Microsoft YaHei" panose="020B0503020204020204" pitchFamily="34" charset="-122"/>
            </a:endParaRPr>
          </a:p>
        </p:txBody>
      </p:sp>
      <p:grpSp>
        <p:nvGrpSpPr>
          <p:cNvPr id="356" name="组合 355">
            <a:extLst>
              <a:ext uri="{FF2B5EF4-FFF2-40B4-BE49-F238E27FC236}">
                <a16:creationId xmlns:a16="http://schemas.microsoft.com/office/drawing/2014/main" id="{0A6CCE60-A21F-0C12-FFC0-E96F0B75C346}"/>
              </a:ext>
            </a:extLst>
          </p:cNvPr>
          <p:cNvGrpSpPr/>
          <p:nvPr/>
        </p:nvGrpSpPr>
        <p:grpSpPr>
          <a:xfrm>
            <a:off x="10092661" y="1790290"/>
            <a:ext cx="1645757" cy="2562970"/>
            <a:chOff x="9995629" y="2319407"/>
            <a:chExt cx="1645757" cy="2562970"/>
          </a:xfrm>
        </p:grpSpPr>
        <p:sp>
          <p:nvSpPr>
            <p:cNvPr id="205" name="ZoneTexte 220">
              <a:extLst>
                <a:ext uri="{FF2B5EF4-FFF2-40B4-BE49-F238E27FC236}">
                  <a16:creationId xmlns:a16="http://schemas.microsoft.com/office/drawing/2014/main" id="{86E2ADE8-C770-1920-9497-F3A537EFC596}"/>
                </a:ext>
              </a:extLst>
            </p:cNvPr>
            <p:cNvSpPr txBox="1"/>
            <p:nvPr/>
          </p:nvSpPr>
          <p:spPr>
            <a:xfrm>
              <a:off x="10526571" y="2319407"/>
              <a:ext cx="1114815" cy="584775"/>
            </a:xfrm>
            <a:prstGeom prst="rect">
              <a:avLst/>
            </a:prstGeom>
            <a:noFill/>
          </p:spPr>
          <p:txBody>
            <a:bodyPr wrap="square" rtlCol="0">
              <a:spAutoFit/>
            </a:bodyPr>
            <a:lstStyle/>
            <a:p>
              <a:r>
                <a:rPr lang="fr-FR" sz="1600" b="1" dirty="0">
                  <a:latin typeface="Arial" panose="020B0604020202020204" pitchFamily="34" charset="0"/>
                  <a:ea typeface="微软雅黑" panose="020B0503020204020204" pitchFamily="34" charset="-122"/>
                </a:rPr>
                <a:t>RF</a:t>
              </a:r>
              <a:r>
                <a:rPr lang="zh-CN" altLang="en-US" sz="1600" b="1" dirty="0">
                  <a:latin typeface="Arial" panose="020B0604020202020204" pitchFamily="34" charset="0"/>
                  <a:ea typeface="微软雅黑" panose="020B0503020204020204" pitchFamily="34" charset="-122"/>
                </a:rPr>
                <a:t> </a:t>
              </a:r>
              <a:r>
                <a:rPr lang="fr-FR" sz="1600" b="1" dirty="0" err="1">
                  <a:latin typeface="Arial" panose="020B0604020202020204" pitchFamily="34" charset="0"/>
                  <a:ea typeface="微软雅黑" panose="020B0503020204020204" pitchFamily="34" charset="-122"/>
                </a:rPr>
                <a:t>输出腔</a:t>
              </a:r>
              <a:endParaRPr lang="fr-FR" sz="1600" b="1" dirty="0">
                <a:latin typeface="Arial" panose="020B0604020202020204" pitchFamily="34" charset="0"/>
                <a:ea typeface="微软雅黑" panose="020B0503020204020204" pitchFamily="34" charset="-122"/>
              </a:endParaRPr>
            </a:p>
          </p:txBody>
        </p:sp>
        <p:sp>
          <p:nvSpPr>
            <p:cNvPr id="234" name="Ellipse 274">
              <a:extLst>
                <a:ext uri="{FF2B5EF4-FFF2-40B4-BE49-F238E27FC236}">
                  <a16:creationId xmlns:a16="http://schemas.microsoft.com/office/drawing/2014/main" id="{C218EF22-ACFA-B41A-6F7E-DFE38B54F9FE}"/>
                </a:ext>
              </a:extLst>
            </p:cNvPr>
            <p:cNvSpPr/>
            <p:nvPr/>
          </p:nvSpPr>
          <p:spPr>
            <a:xfrm>
              <a:off x="10535836" y="3706278"/>
              <a:ext cx="378559" cy="167409"/>
            </a:xfrm>
            <a:prstGeom prst="ellipse">
              <a:avLst/>
            </a:prstGeom>
            <a:solidFill>
              <a:srgbClr val="0A4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b="1" dirty="0">
                <a:latin typeface="Microsoft YaHei" panose="020B0503020204020204" pitchFamily="34" charset="-122"/>
                <a:ea typeface="Microsoft YaHei" panose="020B0503020204020204" pitchFamily="34" charset="-122"/>
              </a:endParaRPr>
            </a:p>
          </p:txBody>
        </p:sp>
        <p:grpSp>
          <p:nvGrpSpPr>
            <p:cNvPr id="265" name="Groupe 163">
              <a:extLst>
                <a:ext uri="{FF2B5EF4-FFF2-40B4-BE49-F238E27FC236}">
                  <a16:creationId xmlns:a16="http://schemas.microsoft.com/office/drawing/2014/main" id="{330DE7FC-D015-B379-D4C0-55C3742C3F52}"/>
                </a:ext>
              </a:extLst>
            </p:cNvPr>
            <p:cNvGrpSpPr/>
            <p:nvPr/>
          </p:nvGrpSpPr>
          <p:grpSpPr>
            <a:xfrm>
              <a:off x="9995629" y="2788497"/>
              <a:ext cx="469323" cy="2093880"/>
              <a:chOff x="8563453" y="2052507"/>
              <a:chExt cx="480946" cy="2044130"/>
            </a:xfrm>
          </p:grpSpPr>
          <p:cxnSp>
            <p:nvCxnSpPr>
              <p:cNvPr id="266" name="Connecteur droit 165">
                <a:extLst>
                  <a:ext uri="{FF2B5EF4-FFF2-40B4-BE49-F238E27FC236}">
                    <a16:creationId xmlns:a16="http://schemas.microsoft.com/office/drawing/2014/main" id="{B781F599-063D-DA5F-92E9-A5B00FA9F978}"/>
                  </a:ext>
                </a:extLst>
              </p:cNvPr>
              <p:cNvCxnSpPr/>
              <p:nvPr/>
            </p:nvCxnSpPr>
            <p:spPr>
              <a:xfrm flipH="1" flipV="1">
                <a:off x="8580755" y="3556637"/>
                <a:ext cx="0" cy="54000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7" name="Connecteur droit 166">
                <a:extLst>
                  <a:ext uri="{FF2B5EF4-FFF2-40B4-BE49-F238E27FC236}">
                    <a16:creationId xmlns:a16="http://schemas.microsoft.com/office/drawing/2014/main" id="{178EB084-88B1-D5FA-4F63-E6134F1B5F70}"/>
                  </a:ext>
                </a:extLst>
              </p:cNvPr>
              <p:cNvCxnSpPr/>
              <p:nvPr/>
            </p:nvCxnSpPr>
            <p:spPr>
              <a:xfrm flipH="1" flipV="1">
                <a:off x="8727440" y="2582352"/>
                <a:ext cx="3749" cy="401501"/>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8" name="Connecteur droit 167">
                <a:extLst>
                  <a:ext uri="{FF2B5EF4-FFF2-40B4-BE49-F238E27FC236}">
                    <a16:creationId xmlns:a16="http://schemas.microsoft.com/office/drawing/2014/main" id="{1B67C808-272C-7977-CACB-DEAC9ACD9FBE}"/>
                  </a:ext>
                </a:extLst>
              </p:cNvPr>
              <p:cNvCxnSpPr/>
              <p:nvPr/>
            </p:nvCxnSpPr>
            <p:spPr>
              <a:xfrm flipH="1" flipV="1">
                <a:off x="9027484" y="3548287"/>
                <a:ext cx="0" cy="54000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9" name="Connecteur droit 168">
                <a:extLst>
                  <a:ext uri="{FF2B5EF4-FFF2-40B4-BE49-F238E27FC236}">
                    <a16:creationId xmlns:a16="http://schemas.microsoft.com/office/drawing/2014/main" id="{435DD011-6B59-5979-60F4-85172E985C12}"/>
                  </a:ext>
                </a:extLst>
              </p:cNvPr>
              <p:cNvCxnSpPr/>
              <p:nvPr/>
            </p:nvCxnSpPr>
            <p:spPr>
              <a:xfrm flipH="1" flipV="1">
                <a:off x="8572824" y="2066042"/>
                <a:ext cx="0" cy="54000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0" name="Connecteur droit 169">
                <a:extLst>
                  <a:ext uri="{FF2B5EF4-FFF2-40B4-BE49-F238E27FC236}">
                    <a16:creationId xmlns:a16="http://schemas.microsoft.com/office/drawing/2014/main" id="{0A46256B-61DB-AA67-2581-CBEA0A229DA1}"/>
                  </a:ext>
                </a:extLst>
              </p:cNvPr>
              <p:cNvCxnSpPr/>
              <p:nvPr/>
            </p:nvCxnSpPr>
            <p:spPr>
              <a:xfrm flipH="1" flipV="1">
                <a:off x="8727440" y="3146786"/>
                <a:ext cx="3749" cy="401501"/>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1" name="Connecteur droit 170">
                <a:extLst>
                  <a:ext uri="{FF2B5EF4-FFF2-40B4-BE49-F238E27FC236}">
                    <a16:creationId xmlns:a16="http://schemas.microsoft.com/office/drawing/2014/main" id="{C490D2CD-31DF-7B8A-6B40-09A84C62E3F2}"/>
                  </a:ext>
                </a:extLst>
              </p:cNvPr>
              <p:cNvCxnSpPr/>
              <p:nvPr/>
            </p:nvCxnSpPr>
            <p:spPr>
              <a:xfrm flipH="1" flipV="1">
                <a:off x="8866459" y="2582352"/>
                <a:ext cx="3749" cy="401501"/>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2" name="Connecteur droit 171">
                <a:extLst>
                  <a:ext uri="{FF2B5EF4-FFF2-40B4-BE49-F238E27FC236}">
                    <a16:creationId xmlns:a16="http://schemas.microsoft.com/office/drawing/2014/main" id="{A53F5667-205C-E780-522D-932979633073}"/>
                  </a:ext>
                </a:extLst>
              </p:cNvPr>
              <p:cNvCxnSpPr/>
              <p:nvPr/>
            </p:nvCxnSpPr>
            <p:spPr>
              <a:xfrm flipH="1" flipV="1">
                <a:off x="8866459" y="3146786"/>
                <a:ext cx="3749" cy="401501"/>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3" name="Connecteur droit 172">
                <a:extLst>
                  <a:ext uri="{FF2B5EF4-FFF2-40B4-BE49-F238E27FC236}">
                    <a16:creationId xmlns:a16="http://schemas.microsoft.com/office/drawing/2014/main" id="{7AD91E90-6CEF-7957-7F07-6F4FA01F6146}"/>
                  </a:ext>
                </a:extLst>
              </p:cNvPr>
              <p:cNvCxnSpPr/>
              <p:nvPr/>
            </p:nvCxnSpPr>
            <p:spPr>
              <a:xfrm flipH="1">
                <a:off x="8567109" y="3564257"/>
                <a:ext cx="180000"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4" name="Connecteur droit 173">
                <a:extLst>
                  <a:ext uri="{FF2B5EF4-FFF2-40B4-BE49-F238E27FC236}">
                    <a16:creationId xmlns:a16="http://schemas.microsoft.com/office/drawing/2014/main" id="{FF1E6C83-DE1D-01FF-AF9C-0781B85A4999}"/>
                  </a:ext>
                </a:extLst>
              </p:cNvPr>
              <p:cNvCxnSpPr/>
              <p:nvPr/>
            </p:nvCxnSpPr>
            <p:spPr>
              <a:xfrm flipH="1">
                <a:off x="8858839" y="3556637"/>
                <a:ext cx="180000"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5" name="Connecteur droit 174">
                <a:extLst>
                  <a:ext uri="{FF2B5EF4-FFF2-40B4-BE49-F238E27FC236}">
                    <a16:creationId xmlns:a16="http://schemas.microsoft.com/office/drawing/2014/main" id="{FC871C35-6ABD-F1BE-450F-811DAD8E8583}"/>
                  </a:ext>
                </a:extLst>
              </p:cNvPr>
              <p:cNvCxnSpPr/>
              <p:nvPr/>
            </p:nvCxnSpPr>
            <p:spPr>
              <a:xfrm flipH="1">
                <a:off x="8563453" y="2594142"/>
                <a:ext cx="180000"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6" name="Connecteur droit 175">
                <a:extLst>
                  <a:ext uri="{FF2B5EF4-FFF2-40B4-BE49-F238E27FC236}">
                    <a16:creationId xmlns:a16="http://schemas.microsoft.com/office/drawing/2014/main" id="{DA804985-6514-002A-B3F7-5C6403CD5FD6}"/>
                  </a:ext>
                </a:extLst>
              </p:cNvPr>
              <p:cNvCxnSpPr/>
              <p:nvPr/>
            </p:nvCxnSpPr>
            <p:spPr>
              <a:xfrm flipH="1">
                <a:off x="8855029" y="2592507"/>
                <a:ext cx="180000"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7" name="Connecteur droit 176">
                <a:extLst>
                  <a:ext uri="{FF2B5EF4-FFF2-40B4-BE49-F238E27FC236}">
                    <a16:creationId xmlns:a16="http://schemas.microsoft.com/office/drawing/2014/main" id="{91E2404D-F07A-F42C-BDB7-C905EE95930F}"/>
                  </a:ext>
                </a:extLst>
              </p:cNvPr>
              <p:cNvCxnSpPr/>
              <p:nvPr/>
            </p:nvCxnSpPr>
            <p:spPr>
              <a:xfrm flipH="1" flipV="1">
                <a:off x="9022404" y="2052507"/>
                <a:ext cx="0" cy="54000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8" name="Connecteur droit 177">
                <a:extLst>
                  <a:ext uri="{FF2B5EF4-FFF2-40B4-BE49-F238E27FC236}">
                    <a16:creationId xmlns:a16="http://schemas.microsoft.com/office/drawing/2014/main" id="{782F8D7D-4267-B205-432E-C0DF1FFF2013}"/>
                  </a:ext>
                </a:extLst>
              </p:cNvPr>
              <p:cNvCxnSpPr/>
              <p:nvPr/>
            </p:nvCxnSpPr>
            <p:spPr>
              <a:xfrm flipH="1">
                <a:off x="8563454" y="2066042"/>
                <a:ext cx="471575"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9" name="Connecteur droit 178">
                <a:extLst>
                  <a:ext uri="{FF2B5EF4-FFF2-40B4-BE49-F238E27FC236}">
                    <a16:creationId xmlns:a16="http://schemas.microsoft.com/office/drawing/2014/main" id="{D692E75D-6F4F-0E78-5BC6-700F555D12C6}"/>
                  </a:ext>
                </a:extLst>
              </p:cNvPr>
              <p:cNvCxnSpPr/>
              <p:nvPr/>
            </p:nvCxnSpPr>
            <p:spPr>
              <a:xfrm flipH="1">
                <a:off x="8572824" y="4088287"/>
                <a:ext cx="471575"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280" name="Groupe 163">
              <a:extLst>
                <a:ext uri="{FF2B5EF4-FFF2-40B4-BE49-F238E27FC236}">
                  <a16:creationId xmlns:a16="http://schemas.microsoft.com/office/drawing/2014/main" id="{4179DEBE-BE84-BCA4-7AD8-8BCE1AD08E45}"/>
                </a:ext>
              </a:extLst>
            </p:cNvPr>
            <p:cNvGrpSpPr/>
            <p:nvPr/>
          </p:nvGrpSpPr>
          <p:grpSpPr>
            <a:xfrm>
              <a:off x="10839285" y="2788497"/>
              <a:ext cx="476295" cy="2093880"/>
              <a:chOff x="8556309" y="2052507"/>
              <a:chExt cx="488090" cy="2044130"/>
            </a:xfrm>
          </p:grpSpPr>
          <p:cxnSp>
            <p:nvCxnSpPr>
              <p:cNvPr id="281" name="Connecteur droit 165">
                <a:extLst>
                  <a:ext uri="{FF2B5EF4-FFF2-40B4-BE49-F238E27FC236}">
                    <a16:creationId xmlns:a16="http://schemas.microsoft.com/office/drawing/2014/main" id="{E758B21D-D71A-67E1-BE4C-A0C6840553CB}"/>
                  </a:ext>
                </a:extLst>
              </p:cNvPr>
              <p:cNvCxnSpPr/>
              <p:nvPr/>
            </p:nvCxnSpPr>
            <p:spPr>
              <a:xfrm flipH="1" flipV="1">
                <a:off x="8580755" y="3556637"/>
                <a:ext cx="0" cy="54000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82" name="Connecteur droit 166">
                <a:extLst>
                  <a:ext uri="{FF2B5EF4-FFF2-40B4-BE49-F238E27FC236}">
                    <a16:creationId xmlns:a16="http://schemas.microsoft.com/office/drawing/2014/main" id="{555D0782-DCCA-6695-169C-FD3677EDE0A7}"/>
                  </a:ext>
                </a:extLst>
              </p:cNvPr>
              <p:cNvCxnSpPr/>
              <p:nvPr/>
            </p:nvCxnSpPr>
            <p:spPr>
              <a:xfrm flipH="1" flipV="1">
                <a:off x="8727440" y="2582352"/>
                <a:ext cx="3749" cy="401501"/>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83" name="Connecteur droit 167">
                <a:extLst>
                  <a:ext uri="{FF2B5EF4-FFF2-40B4-BE49-F238E27FC236}">
                    <a16:creationId xmlns:a16="http://schemas.microsoft.com/office/drawing/2014/main" id="{5D45D154-BC94-2C83-6443-0AB199701A83}"/>
                  </a:ext>
                </a:extLst>
              </p:cNvPr>
              <p:cNvCxnSpPr/>
              <p:nvPr/>
            </p:nvCxnSpPr>
            <p:spPr>
              <a:xfrm flipH="1" flipV="1">
                <a:off x="9027484" y="3548287"/>
                <a:ext cx="0" cy="54000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84" name="Connecteur droit 168">
                <a:extLst>
                  <a:ext uri="{FF2B5EF4-FFF2-40B4-BE49-F238E27FC236}">
                    <a16:creationId xmlns:a16="http://schemas.microsoft.com/office/drawing/2014/main" id="{CEDDDD88-BE6C-9ABB-A1ED-118BE4D74B09}"/>
                  </a:ext>
                </a:extLst>
              </p:cNvPr>
              <p:cNvCxnSpPr/>
              <p:nvPr/>
            </p:nvCxnSpPr>
            <p:spPr>
              <a:xfrm flipH="1" flipV="1">
                <a:off x="8572824" y="2066042"/>
                <a:ext cx="0" cy="54000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85" name="Connecteur droit 169">
                <a:extLst>
                  <a:ext uri="{FF2B5EF4-FFF2-40B4-BE49-F238E27FC236}">
                    <a16:creationId xmlns:a16="http://schemas.microsoft.com/office/drawing/2014/main" id="{3B0A0068-9D11-9885-EE72-F5A26869F321}"/>
                  </a:ext>
                </a:extLst>
              </p:cNvPr>
              <p:cNvCxnSpPr/>
              <p:nvPr/>
            </p:nvCxnSpPr>
            <p:spPr>
              <a:xfrm flipH="1" flipV="1">
                <a:off x="8727440" y="3146786"/>
                <a:ext cx="3749" cy="401501"/>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86" name="Connecteur droit 170">
                <a:extLst>
                  <a:ext uri="{FF2B5EF4-FFF2-40B4-BE49-F238E27FC236}">
                    <a16:creationId xmlns:a16="http://schemas.microsoft.com/office/drawing/2014/main" id="{7E9A1C9B-ABB5-4F2C-BAF1-A0D81EB86428}"/>
                  </a:ext>
                </a:extLst>
              </p:cNvPr>
              <p:cNvCxnSpPr/>
              <p:nvPr/>
            </p:nvCxnSpPr>
            <p:spPr>
              <a:xfrm flipH="1" flipV="1">
                <a:off x="8866459" y="2582352"/>
                <a:ext cx="3749" cy="401501"/>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87" name="Connecteur droit 171">
                <a:extLst>
                  <a:ext uri="{FF2B5EF4-FFF2-40B4-BE49-F238E27FC236}">
                    <a16:creationId xmlns:a16="http://schemas.microsoft.com/office/drawing/2014/main" id="{047BD1A9-BC3D-300A-B141-075769E09F5B}"/>
                  </a:ext>
                </a:extLst>
              </p:cNvPr>
              <p:cNvCxnSpPr/>
              <p:nvPr/>
            </p:nvCxnSpPr>
            <p:spPr>
              <a:xfrm flipH="1" flipV="1">
                <a:off x="8866459" y="3146786"/>
                <a:ext cx="3749" cy="401501"/>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88" name="Connecteur droit 172">
                <a:extLst>
                  <a:ext uri="{FF2B5EF4-FFF2-40B4-BE49-F238E27FC236}">
                    <a16:creationId xmlns:a16="http://schemas.microsoft.com/office/drawing/2014/main" id="{587443FA-22EE-41E2-7C11-BC2A0CD04A4B}"/>
                  </a:ext>
                </a:extLst>
              </p:cNvPr>
              <p:cNvCxnSpPr/>
              <p:nvPr/>
            </p:nvCxnSpPr>
            <p:spPr>
              <a:xfrm flipH="1">
                <a:off x="8567109" y="3564257"/>
                <a:ext cx="180000"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89" name="Connecteur droit 173">
                <a:extLst>
                  <a:ext uri="{FF2B5EF4-FFF2-40B4-BE49-F238E27FC236}">
                    <a16:creationId xmlns:a16="http://schemas.microsoft.com/office/drawing/2014/main" id="{DD6A07E1-D714-0D53-B5E4-246DA59C59A4}"/>
                  </a:ext>
                </a:extLst>
              </p:cNvPr>
              <p:cNvCxnSpPr/>
              <p:nvPr/>
            </p:nvCxnSpPr>
            <p:spPr>
              <a:xfrm flipH="1">
                <a:off x="8858839" y="3556637"/>
                <a:ext cx="180000"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0" name="Connecteur droit 174">
                <a:extLst>
                  <a:ext uri="{FF2B5EF4-FFF2-40B4-BE49-F238E27FC236}">
                    <a16:creationId xmlns:a16="http://schemas.microsoft.com/office/drawing/2014/main" id="{FF7F76AD-717E-3662-488E-4941C07ECC0E}"/>
                  </a:ext>
                </a:extLst>
              </p:cNvPr>
              <p:cNvCxnSpPr/>
              <p:nvPr/>
            </p:nvCxnSpPr>
            <p:spPr>
              <a:xfrm flipH="1">
                <a:off x="8563453" y="2594142"/>
                <a:ext cx="180000"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1" name="Connecteur droit 175">
                <a:extLst>
                  <a:ext uri="{FF2B5EF4-FFF2-40B4-BE49-F238E27FC236}">
                    <a16:creationId xmlns:a16="http://schemas.microsoft.com/office/drawing/2014/main" id="{380B8168-458E-FA71-D37C-7D124EDA3053}"/>
                  </a:ext>
                </a:extLst>
              </p:cNvPr>
              <p:cNvCxnSpPr/>
              <p:nvPr/>
            </p:nvCxnSpPr>
            <p:spPr>
              <a:xfrm flipH="1">
                <a:off x="8855029" y="2592507"/>
                <a:ext cx="180000"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2" name="Connecteur droit 176">
                <a:extLst>
                  <a:ext uri="{FF2B5EF4-FFF2-40B4-BE49-F238E27FC236}">
                    <a16:creationId xmlns:a16="http://schemas.microsoft.com/office/drawing/2014/main" id="{84373108-C0AF-DF2E-A370-001CC5977B25}"/>
                  </a:ext>
                </a:extLst>
              </p:cNvPr>
              <p:cNvCxnSpPr/>
              <p:nvPr/>
            </p:nvCxnSpPr>
            <p:spPr>
              <a:xfrm flipH="1" flipV="1">
                <a:off x="9022404" y="2052507"/>
                <a:ext cx="0" cy="54000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3" name="Connecteur droit 177">
                <a:extLst>
                  <a:ext uri="{FF2B5EF4-FFF2-40B4-BE49-F238E27FC236}">
                    <a16:creationId xmlns:a16="http://schemas.microsoft.com/office/drawing/2014/main" id="{737F8B2A-491A-8BAA-181F-CBC129207AC1}"/>
                  </a:ext>
                </a:extLst>
              </p:cNvPr>
              <p:cNvCxnSpPr>
                <a:cxnSpLocks/>
              </p:cNvCxnSpPr>
              <p:nvPr/>
            </p:nvCxnSpPr>
            <p:spPr>
              <a:xfrm flipH="1">
                <a:off x="8556309" y="2066042"/>
                <a:ext cx="158285"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4" name="Connecteur droit 178">
                <a:extLst>
                  <a:ext uri="{FF2B5EF4-FFF2-40B4-BE49-F238E27FC236}">
                    <a16:creationId xmlns:a16="http://schemas.microsoft.com/office/drawing/2014/main" id="{B2020F2E-A037-124D-88D8-1ED450D2783D}"/>
                  </a:ext>
                </a:extLst>
              </p:cNvPr>
              <p:cNvCxnSpPr/>
              <p:nvPr/>
            </p:nvCxnSpPr>
            <p:spPr>
              <a:xfrm flipH="1">
                <a:off x="8572824" y="4088287"/>
                <a:ext cx="471575"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grpSp>
        <p:cxnSp>
          <p:nvCxnSpPr>
            <p:cNvPr id="309" name="Connecteur droit 177">
              <a:extLst>
                <a:ext uri="{FF2B5EF4-FFF2-40B4-BE49-F238E27FC236}">
                  <a16:creationId xmlns:a16="http://schemas.microsoft.com/office/drawing/2014/main" id="{DE0A8643-EDA0-3F98-E2C1-B017E3BD945A}"/>
                </a:ext>
              </a:extLst>
            </p:cNvPr>
            <p:cNvCxnSpPr>
              <a:cxnSpLocks/>
            </p:cNvCxnSpPr>
            <p:nvPr/>
          </p:nvCxnSpPr>
          <p:spPr>
            <a:xfrm flipH="1">
              <a:off x="11145986" y="2799157"/>
              <a:ext cx="155346"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sp>
          <p:nvSpPr>
            <p:cNvPr id="310" name="右箭头 309">
              <a:extLst>
                <a:ext uri="{FF2B5EF4-FFF2-40B4-BE49-F238E27FC236}">
                  <a16:creationId xmlns:a16="http://schemas.microsoft.com/office/drawing/2014/main" id="{36F266E7-B885-C2C7-634E-BE7653D4623D}"/>
                </a:ext>
              </a:extLst>
            </p:cNvPr>
            <p:cNvSpPr/>
            <p:nvPr/>
          </p:nvSpPr>
          <p:spPr>
            <a:xfrm rot="16200000">
              <a:off x="10970319" y="2761163"/>
              <a:ext cx="220802" cy="59969"/>
            </a:xfrm>
            <a:prstGeom prst="rightArrow">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600" b="1">
                <a:latin typeface="Microsoft YaHei" panose="020B0503020204020204" pitchFamily="34" charset="-122"/>
                <a:ea typeface="Microsoft YaHei" panose="020B0503020204020204" pitchFamily="34" charset="-122"/>
              </a:endParaRPr>
            </a:p>
          </p:txBody>
        </p:sp>
      </p:grpSp>
      <p:sp>
        <p:nvSpPr>
          <p:cNvPr id="331" name="文本框 330">
            <a:extLst>
              <a:ext uri="{FF2B5EF4-FFF2-40B4-BE49-F238E27FC236}">
                <a16:creationId xmlns:a16="http://schemas.microsoft.com/office/drawing/2014/main" id="{9A3A5512-F107-0197-61BB-9DED99D3E13D}"/>
              </a:ext>
            </a:extLst>
          </p:cNvPr>
          <p:cNvSpPr txBox="1"/>
          <p:nvPr/>
        </p:nvSpPr>
        <p:spPr>
          <a:xfrm>
            <a:off x="7138878" y="819251"/>
            <a:ext cx="3605924" cy="615553"/>
          </a:xfrm>
          <a:prstGeom prst="rect">
            <a:avLst/>
          </a:prstGeom>
          <a:noFill/>
        </p:spPr>
        <p:txBody>
          <a:bodyPr wrap="none" rtlCol="0">
            <a:spAutoFit/>
          </a:bodyPr>
          <a:lstStyle/>
          <a:p>
            <a:pPr algn="ctr"/>
            <a:r>
              <a:rPr kumimoji="1" lang="en-US" altLang="zh-CN" b="1" dirty="0">
                <a:solidFill>
                  <a:schemeClr val="bg2">
                    <a:lumMod val="25000"/>
                  </a:schemeClr>
                </a:solidFill>
                <a:latin typeface="Arial" panose="020B0604020202020204" pitchFamily="34" charset="0"/>
                <a:ea typeface="微软雅黑" panose="020B0503020204020204" pitchFamily="34" charset="-122"/>
              </a:rPr>
              <a:t>2</a:t>
            </a:r>
            <a:r>
              <a:rPr kumimoji="1" lang="zh-CN" altLang="en-US" b="1" dirty="0">
                <a:solidFill>
                  <a:srgbClr val="112EB3"/>
                </a:solidFill>
                <a:latin typeface="Arial" panose="020B0604020202020204" pitchFamily="34" charset="0"/>
                <a:ea typeface="微软雅黑" panose="020B0503020204020204" pitchFamily="34" charset="-122"/>
              </a:rPr>
              <a:t>）</a:t>
            </a:r>
            <a:r>
              <a:rPr kumimoji="1" lang="en-US" altLang="zh-CN" b="1" dirty="0">
                <a:solidFill>
                  <a:srgbClr val="112EB3"/>
                </a:solidFill>
                <a:latin typeface="Arial" panose="020B0604020202020204" pitchFamily="34" charset="0"/>
                <a:ea typeface="微软雅黑" panose="020B0503020204020204" pitchFamily="34" charset="-122"/>
              </a:rPr>
              <a:t>Klystron</a:t>
            </a:r>
            <a:r>
              <a:rPr kumimoji="1" lang="zh-CN" altLang="en-US" b="1" dirty="0">
                <a:solidFill>
                  <a:srgbClr val="112EB3"/>
                </a:solidFill>
                <a:latin typeface="Arial" panose="020B0604020202020204" pitchFamily="34" charset="0"/>
                <a:ea typeface="微软雅黑" panose="020B0503020204020204" pitchFamily="34" charset="-122"/>
              </a:rPr>
              <a:t>速调管速度调制功能</a:t>
            </a:r>
            <a:endParaRPr kumimoji="1" lang="en-US" altLang="zh-CN" b="1" dirty="0">
              <a:solidFill>
                <a:srgbClr val="112EB3"/>
              </a:solidFill>
              <a:latin typeface="Arial" panose="020B0604020202020204" pitchFamily="34" charset="0"/>
              <a:ea typeface="微软雅黑" panose="020B0503020204020204" pitchFamily="34" charset="-122"/>
            </a:endParaRPr>
          </a:p>
          <a:p>
            <a:pPr algn="ctr"/>
            <a:r>
              <a:rPr kumimoji="1" lang="zh-CN" altLang="en-US" sz="1600" dirty="0">
                <a:latin typeface="Arial" panose="020B0604020202020204" pitchFamily="34" charset="0"/>
                <a:ea typeface="微软雅黑" panose="020B0503020204020204" pitchFamily="34" charset="-122"/>
              </a:rPr>
              <a:t>谐振腔和漂移管部分</a:t>
            </a:r>
          </a:p>
        </p:txBody>
      </p:sp>
      <p:sp>
        <p:nvSpPr>
          <p:cNvPr id="332" name="文本框 331">
            <a:extLst>
              <a:ext uri="{FF2B5EF4-FFF2-40B4-BE49-F238E27FC236}">
                <a16:creationId xmlns:a16="http://schemas.microsoft.com/office/drawing/2014/main" id="{4828421D-D614-16B3-1BA5-B97F2DD011BE}"/>
              </a:ext>
            </a:extLst>
          </p:cNvPr>
          <p:cNvSpPr txBox="1"/>
          <p:nvPr/>
        </p:nvSpPr>
        <p:spPr>
          <a:xfrm>
            <a:off x="861692" y="807147"/>
            <a:ext cx="4244944" cy="615553"/>
          </a:xfrm>
          <a:prstGeom prst="rect">
            <a:avLst/>
          </a:prstGeom>
          <a:noFill/>
        </p:spPr>
        <p:txBody>
          <a:bodyPr wrap="none" rtlCol="0">
            <a:spAutoFit/>
          </a:bodyPr>
          <a:lstStyle/>
          <a:p>
            <a:pPr algn="ctr"/>
            <a:r>
              <a:rPr kumimoji="1" lang="en-US" altLang="zh-CN" b="1" dirty="0">
                <a:solidFill>
                  <a:srgbClr val="993400"/>
                </a:solidFill>
                <a:latin typeface="Arial" panose="020B0604020202020204" pitchFamily="34" charset="0"/>
                <a:ea typeface="微软雅黑" panose="020B0503020204020204" pitchFamily="34" charset="-122"/>
              </a:rPr>
              <a:t>1</a:t>
            </a:r>
            <a:r>
              <a:rPr kumimoji="1" lang="zh-CN" altLang="en-US" b="1" dirty="0">
                <a:solidFill>
                  <a:srgbClr val="993400"/>
                </a:solidFill>
                <a:latin typeface="Arial" panose="020B0604020202020204" pitchFamily="34" charset="0"/>
                <a:ea typeface="微软雅黑" panose="020B0503020204020204" pitchFamily="34" charset="-122"/>
              </a:rPr>
              <a:t>）</a:t>
            </a:r>
            <a:r>
              <a:rPr kumimoji="1" lang="en-US" altLang="zh-CN" b="1" dirty="0">
                <a:solidFill>
                  <a:srgbClr val="993400"/>
                </a:solidFill>
                <a:latin typeface="Arial" panose="020B0604020202020204" pitchFamily="34" charset="0"/>
                <a:ea typeface="微软雅黑" panose="020B0503020204020204" pitchFamily="34" charset="-122"/>
              </a:rPr>
              <a:t>Triode</a:t>
            </a:r>
            <a:r>
              <a:rPr kumimoji="1" lang="zh-CN" altLang="en-US" b="1" dirty="0">
                <a:solidFill>
                  <a:srgbClr val="993400"/>
                </a:solidFill>
                <a:latin typeface="Arial" panose="020B0604020202020204" pitchFamily="34" charset="0"/>
                <a:ea typeface="微软雅黑" panose="020B0503020204020204" pitchFamily="34" charset="-122"/>
              </a:rPr>
              <a:t>三极管密度调制功能</a:t>
            </a:r>
            <a:endParaRPr kumimoji="1" lang="en-US" altLang="zh-CN" b="1" dirty="0">
              <a:solidFill>
                <a:srgbClr val="993400"/>
              </a:solidFill>
              <a:latin typeface="Arial" panose="020B0604020202020204" pitchFamily="34" charset="0"/>
              <a:ea typeface="微软雅黑" panose="020B0503020204020204" pitchFamily="34" charset="-122"/>
            </a:endParaRPr>
          </a:p>
          <a:p>
            <a:pPr algn="ctr"/>
            <a:r>
              <a:rPr kumimoji="1" lang="en-US" altLang="zh-CN" sz="1600" dirty="0">
                <a:latin typeface="Arial" panose="020B0604020202020204" pitchFamily="34" charset="0"/>
                <a:ea typeface="微软雅黑" panose="020B0503020204020204" pitchFamily="34" charset="-122"/>
              </a:rPr>
              <a:t>Inductive</a:t>
            </a:r>
            <a:r>
              <a:rPr kumimoji="1" lang="zh-CN" altLang="en-US" sz="1600" dirty="0">
                <a:latin typeface="Arial" panose="020B0604020202020204" pitchFamily="34" charset="0"/>
                <a:ea typeface="微软雅黑" panose="020B0503020204020204" pitchFamily="34" charset="-122"/>
              </a:rPr>
              <a:t> </a:t>
            </a:r>
            <a:r>
              <a:rPr kumimoji="1" lang="en-US" altLang="zh-CN" sz="1600" dirty="0">
                <a:latin typeface="Arial" panose="020B0604020202020204" pitchFamily="34" charset="0"/>
                <a:ea typeface="微软雅黑" panose="020B0503020204020204" pitchFamily="34" charset="-122"/>
              </a:rPr>
              <a:t>Output</a:t>
            </a:r>
            <a:r>
              <a:rPr kumimoji="1" lang="zh-CN" altLang="en-US" sz="1600" dirty="0">
                <a:latin typeface="Arial" panose="020B0604020202020204" pitchFamily="34" charset="0"/>
                <a:ea typeface="微软雅黑" panose="020B0503020204020204" pitchFamily="34" charset="-122"/>
              </a:rPr>
              <a:t> </a:t>
            </a:r>
            <a:r>
              <a:rPr kumimoji="1" lang="en-US" altLang="zh-CN" sz="1600" dirty="0">
                <a:latin typeface="Arial" panose="020B0604020202020204" pitchFamily="34" charset="0"/>
                <a:ea typeface="微软雅黑" panose="020B0503020204020204" pitchFamily="34" charset="-122"/>
              </a:rPr>
              <a:t>Tube</a:t>
            </a:r>
            <a:r>
              <a:rPr kumimoji="1" lang="zh-CN" altLang="en-US" sz="1600" dirty="0">
                <a:latin typeface="Arial" panose="020B0604020202020204" pitchFamily="34" charset="0"/>
                <a:ea typeface="微软雅黑" panose="020B0503020204020204" pitchFamily="34" charset="-122"/>
              </a:rPr>
              <a:t>感应输出管栅控枪部分</a:t>
            </a:r>
          </a:p>
        </p:txBody>
      </p:sp>
      <p:grpSp>
        <p:nvGrpSpPr>
          <p:cNvPr id="354" name="组合 353">
            <a:extLst>
              <a:ext uri="{FF2B5EF4-FFF2-40B4-BE49-F238E27FC236}">
                <a16:creationId xmlns:a16="http://schemas.microsoft.com/office/drawing/2014/main" id="{096782AB-2A02-2514-5BC3-1F429DF0BAC8}"/>
              </a:ext>
            </a:extLst>
          </p:cNvPr>
          <p:cNvGrpSpPr/>
          <p:nvPr/>
        </p:nvGrpSpPr>
        <p:grpSpPr>
          <a:xfrm>
            <a:off x="311030" y="1490776"/>
            <a:ext cx="5531582" cy="3459892"/>
            <a:chOff x="213998" y="2019893"/>
            <a:chExt cx="5531582" cy="3459892"/>
          </a:xfrm>
        </p:grpSpPr>
        <p:grpSp>
          <p:nvGrpSpPr>
            <p:cNvPr id="330" name="组合 329">
              <a:extLst>
                <a:ext uri="{FF2B5EF4-FFF2-40B4-BE49-F238E27FC236}">
                  <a16:creationId xmlns:a16="http://schemas.microsoft.com/office/drawing/2014/main" id="{195B8E69-A62C-5D51-A174-A87B23972D86}"/>
                </a:ext>
              </a:extLst>
            </p:cNvPr>
            <p:cNvGrpSpPr/>
            <p:nvPr/>
          </p:nvGrpSpPr>
          <p:grpSpPr>
            <a:xfrm>
              <a:off x="213998" y="2019893"/>
              <a:ext cx="5531582" cy="3459892"/>
              <a:chOff x="6256629" y="1765106"/>
              <a:chExt cx="5531582" cy="3459892"/>
            </a:xfrm>
          </p:grpSpPr>
          <p:grpSp>
            <p:nvGrpSpPr>
              <p:cNvPr id="323" name="组合 322">
                <a:extLst>
                  <a:ext uri="{FF2B5EF4-FFF2-40B4-BE49-F238E27FC236}">
                    <a16:creationId xmlns:a16="http://schemas.microsoft.com/office/drawing/2014/main" id="{3CDCCC9C-66FE-2E82-B8E4-BC69789FB3DE}"/>
                  </a:ext>
                </a:extLst>
              </p:cNvPr>
              <p:cNvGrpSpPr/>
              <p:nvPr/>
            </p:nvGrpSpPr>
            <p:grpSpPr>
              <a:xfrm>
                <a:off x="6482522" y="2066336"/>
                <a:ext cx="5135876" cy="2682504"/>
                <a:chOff x="6807645" y="1920118"/>
                <a:chExt cx="3794386" cy="2081194"/>
              </a:xfrm>
            </p:grpSpPr>
            <p:sp>
              <p:nvSpPr>
                <p:cNvPr id="87" name="Arc 179">
                  <a:extLst>
                    <a:ext uri="{FF2B5EF4-FFF2-40B4-BE49-F238E27FC236}">
                      <a16:creationId xmlns:a16="http://schemas.microsoft.com/office/drawing/2014/main" id="{9C8614AE-7289-D4AA-12E4-270F8C57F0CA}"/>
                    </a:ext>
                  </a:extLst>
                </p:cNvPr>
                <p:cNvSpPr/>
                <p:nvPr/>
              </p:nvSpPr>
              <p:spPr>
                <a:xfrm rot="13486723">
                  <a:off x="8660560" y="2682628"/>
                  <a:ext cx="914400" cy="914400"/>
                </a:xfrm>
                <a:prstGeom prst="arc">
                  <a:avLst/>
                </a:prstGeom>
                <a:ln w="31750">
                  <a:solidFill>
                    <a:srgbClr val="C0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600" b="1">
                    <a:latin typeface="Microsoft YaHei" panose="020B0503020204020204" pitchFamily="34" charset="-122"/>
                    <a:ea typeface="Microsoft YaHei" panose="020B0503020204020204" pitchFamily="34" charset="-122"/>
                  </a:endParaRPr>
                </a:p>
              </p:txBody>
            </p:sp>
            <p:sp>
              <p:nvSpPr>
                <p:cNvPr id="88" name="Arc 180">
                  <a:extLst>
                    <a:ext uri="{FF2B5EF4-FFF2-40B4-BE49-F238E27FC236}">
                      <a16:creationId xmlns:a16="http://schemas.microsoft.com/office/drawing/2014/main" id="{FB9A7D86-0E12-23C2-EE58-2A96223A1FB0}"/>
                    </a:ext>
                  </a:extLst>
                </p:cNvPr>
                <p:cNvSpPr/>
                <p:nvPr/>
              </p:nvSpPr>
              <p:spPr>
                <a:xfrm rot="13486723">
                  <a:off x="8585493" y="2682629"/>
                  <a:ext cx="914400" cy="914400"/>
                </a:xfrm>
                <a:prstGeom prst="arc">
                  <a:avLst/>
                </a:prstGeom>
                <a:ln w="31750">
                  <a:solidFill>
                    <a:srgbClr val="C0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600" b="1">
                    <a:latin typeface="Microsoft YaHei" panose="020B0503020204020204" pitchFamily="34" charset="-122"/>
                    <a:ea typeface="Microsoft YaHei" panose="020B0503020204020204" pitchFamily="34" charset="-122"/>
                  </a:endParaRPr>
                </a:p>
              </p:txBody>
            </p:sp>
            <p:cxnSp>
              <p:nvCxnSpPr>
                <p:cNvPr id="89" name="Connecteur droit 181">
                  <a:extLst>
                    <a:ext uri="{FF2B5EF4-FFF2-40B4-BE49-F238E27FC236}">
                      <a16:creationId xmlns:a16="http://schemas.microsoft.com/office/drawing/2014/main" id="{98E7649F-A963-D4DB-06E7-B976FE4B8FD4}"/>
                    </a:ext>
                  </a:extLst>
                </p:cNvPr>
                <p:cNvCxnSpPr>
                  <a:stCxn id="88" idx="2"/>
                </p:cNvCxnSpPr>
                <p:nvPr/>
              </p:nvCxnSpPr>
              <p:spPr>
                <a:xfrm flipH="1" flipV="1">
                  <a:off x="8709328" y="2646052"/>
                  <a:ext cx="0" cy="171739"/>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0" name="Connecteur droit 182">
                  <a:extLst>
                    <a:ext uri="{FF2B5EF4-FFF2-40B4-BE49-F238E27FC236}">
                      <a16:creationId xmlns:a16="http://schemas.microsoft.com/office/drawing/2014/main" id="{0B874DDA-0E0C-FEF1-F32A-438EBBCBC5C7}"/>
                    </a:ext>
                  </a:extLst>
                </p:cNvPr>
                <p:cNvCxnSpPr/>
                <p:nvPr/>
              </p:nvCxnSpPr>
              <p:spPr>
                <a:xfrm flipH="1" flipV="1">
                  <a:off x="8709328" y="3444628"/>
                  <a:ext cx="0" cy="171739"/>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1" name="Connecteur droit 183">
                  <a:extLst>
                    <a:ext uri="{FF2B5EF4-FFF2-40B4-BE49-F238E27FC236}">
                      <a16:creationId xmlns:a16="http://schemas.microsoft.com/office/drawing/2014/main" id="{E9FB4366-2FB7-04DF-5545-EA3189E550D6}"/>
                    </a:ext>
                  </a:extLst>
                </p:cNvPr>
                <p:cNvCxnSpPr/>
                <p:nvPr/>
              </p:nvCxnSpPr>
              <p:spPr>
                <a:xfrm flipH="1" flipV="1">
                  <a:off x="8788576" y="3444627"/>
                  <a:ext cx="0" cy="28800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2" name="Connecteur droit 184">
                  <a:extLst>
                    <a:ext uri="{FF2B5EF4-FFF2-40B4-BE49-F238E27FC236}">
                      <a16:creationId xmlns:a16="http://schemas.microsoft.com/office/drawing/2014/main" id="{587F22A4-4A58-C2D0-70F7-E1A99E96B942}"/>
                    </a:ext>
                  </a:extLst>
                </p:cNvPr>
                <p:cNvCxnSpPr/>
                <p:nvPr/>
              </p:nvCxnSpPr>
              <p:spPr>
                <a:xfrm flipH="1" flipV="1">
                  <a:off x="8788576" y="2529791"/>
                  <a:ext cx="0" cy="28800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3" name="Connecteur droit 185">
                  <a:extLst>
                    <a:ext uri="{FF2B5EF4-FFF2-40B4-BE49-F238E27FC236}">
                      <a16:creationId xmlns:a16="http://schemas.microsoft.com/office/drawing/2014/main" id="{AD173020-E3EE-3169-F0EB-74DA3DFF3A95}"/>
                    </a:ext>
                  </a:extLst>
                </p:cNvPr>
                <p:cNvCxnSpPr/>
                <p:nvPr/>
              </p:nvCxnSpPr>
              <p:spPr>
                <a:xfrm flipH="1">
                  <a:off x="8327148" y="2646051"/>
                  <a:ext cx="388276"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4" name="Connecteur droit 186">
                  <a:extLst>
                    <a:ext uri="{FF2B5EF4-FFF2-40B4-BE49-F238E27FC236}">
                      <a16:creationId xmlns:a16="http://schemas.microsoft.com/office/drawing/2014/main" id="{75756E21-50FF-2FC2-AC05-F872EAD8D129}"/>
                    </a:ext>
                  </a:extLst>
                </p:cNvPr>
                <p:cNvCxnSpPr/>
                <p:nvPr/>
              </p:nvCxnSpPr>
              <p:spPr>
                <a:xfrm flipH="1">
                  <a:off x="8322957" y="3606079"/>
                  <a:ext cx="388276"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5" name="Connecteur droit 187">
                  <a:extLst>
                    <a:ext uri="{FF2B5EF4-FFF2-40B4-BE49-F238E27FC236}">
                      <a16:creationId xmlns:a16="http://schemas.microsoft.com/office/drawing/2014/main" id="{78CEE556-2D50-D541-2219-850B5C09CBEB}"/>
                    </a:ext>
                  </a:extLst>
                </p:cNvPr>
                <p:cNvCxnSpPr/>
                <p:nvPr/>
              </p:nvCxnSpPr>
              <p:spPr>
                <a:xfrm flipH="1">
                  <a:off x="7718604" y="2535091"/>
                  <a:ext cx="1080000"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6" name="Connecteur droit 188">
                  <a:extLst>
                    <a:ext uri="{FF2B5EF4-FFF2-40B4-BE49-F238E27FC236}">
                      <a16:creationId xmlns:a16="http://schemas.microsoft.com/office/drawing/2014/main" id="{C63C5DF3-F150-D57E-E824-06C9DFC602BC}"/>
                    </a:ext>
                  </a:extLst>
                </p:cNvPr>
                <p:cNvCxnSpPr/>
                <p:nvPr/>
              </p:nvCxnSpPr>
              <p:spPr>
                <a:xfrm flipH="1">
                  <a:off x="7686256" y="3726531"/>
                  <a:ext cx="1116000"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7" name="Connecteur droit 189">
                  <a:extLst>
                    <a:ext uri="{FF2B5EF4-FFF2-40B4-BE49-F238E27FC236}">
                      <a16:creationId xmlns:a16="http://schemas.microsoft.com/office/drawing/2014/main" id="{2AF19728-370E-9C56-B30E-C2979A3B39C6}"/>
                    </a:ext>
                  </a:extLst>
                </p:cNvPr>
                <p:cNvCxnSpPr/>
                <p:nvPr/>
              </p:nvCxnSpPr>
              <p:spPr>
                <a:xfrm>
                  <a:off x="8333244" y="2639955"/>
                  <a:ext cx="0" cy="281905"/>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8" name="Connecteur droit 190">
                  <a:extLst>
                    <a:ext uri="{FF2B5EF4-FFF2-40B4-BE49-F238E27FC236}">
                      <a16:creationId xmlns:a16="http://schemas.microsoft.com/office/drawing/2014/main" id="{09CC5493-04C8-5E0C-A18F-87BEAE3CEC05}"/>
                    </a:ext>
                  </a:extLst>
                </p:cNvPr>
                <p:cNvCxnSpPr/>
                <p:nvPr/>
              </p:nvCxnSpPr>
              <p:spPr>
                <a:xfrm>
                  <a:off x="8333244" y="3332175"/>
                  <a:ext cx="0" cy="281905"/>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9" name="Connecteur droit 191">
                  <a:extLst>
                    <a:ext uri="{FF2B5EF4-FFF2-40B4-BE49-F238E27FC236}">
                      <a16:creationId xmlns:a16="http://schemas.microsoft.com/office/drawing/2014/main" id="{B573F385-4CCE-C455-549F-692175B68D01}"/>
                    </a:ext>
                  </a:extLst>
                </p:cNvPr>
                <p:cNvCxnSpPr>
                  <a:cxnSpLocks/>
                </p:cNvCxnSpPr>
                <p:nvPr/>
              </p:nvCxnSpPr>
              <p:spPr>
                <a:xfrm flipH="1">
                  <a:off x="7716699" y="2904498"/>
                  <a:ext cx="623616"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0" name="Connecteur droit 192">
                  <a:extLst>
                    <a:ext uri="{FF2B5EF4-FFF2-40B4-BE49-F238E27FC236}">
                      <a16:creationId xmlns:a16="http://schemas.microsoft.com/office/drawing/2014/main" id="{7AD86562-6D2A-E439-FBF6-12D6B06CC3ED}"/>
                    </a:ext>
                  </a:extLst>
                </p:cNvPr>
                <p:cNvCxnSpPr/>
                <p:nvPr/>
              </p:nvCxnSpPr>
              <p:spPr>
                <a:xfrm flipH="1">
                  <a:off x="7692315" y="3341700"/>
                  <a:ext cx="648000"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1" name="Connecteur droit 193">
                  <a:extLst>
                    <a:ext uri="{FF2B5EF4-FFF2-40B4-BE49-F238E27FC236}">
                      <a16:creationId xmlns:a16="http://schemas.microsoft.com/office/drawing/2014/main" id="{66FE2100-1EEE-7B0D-0904-2705372A8253}"/>
                    </a:ext>
                  </a:extLst>
                </p:cNvPr>
                <p:cNvCxnSpPr/>
                <p:nvPr/>
              </p:nvCxnSpPr>
              <p:spPr>
                <a:xfrm flipH="1" flipV="1">
                  <a:off x="7700316" y="3331107"/>
                  <a:ext cx="0" cy="39600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2" name="Connecteur droit 194">
                  <a:extLst>
                    <a:ext uri="{FF2B5EF4-FFF2-40B4-BE49-F238E27FC236}">
                      <a16:creationId xmlns:a16="http://schemas.microsoft.com/office/drawing/2014/main" id="{570E4B7F-76E4-3688-2862-2220883C2EF9}"/>
                    </a:ext>
                  </a:extLst>
                </p:cNvPr>
                <p:cNvCxnSpPr>
                  <a:cxnSpLocks/>
                </p:cNvCxnSpPr>
                <p:nvPr/>
              </p:nvCxnSpPr>
              <p:spPr>
                <a:xfrm flipV="1">
                  <a:off x="7718604" y="2518210"/>
                  <a:ext cx="0" cy="168667"/>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3" name="Connecteur droit avec flèche 195">
                  <a:extLst>
                    <a:ext uri="{FF2B5EF4-FFF2-40B4-BE49-F238E27FC236}">
                      <a16:creationId xmlns:a16="http://schemas.microsoft.com/office/drawing/2014/main" id="{158B10A5-AFDB-61CE-B58F-0484C533A1F5}"/>
                    </a:ext>
                  </a:extLst>
                </p:cNvPr>
                <p:cNvCxnSpPr/>
                <p:nvPr/>
              </p:nvCxnSpPr>
              <p:spPr>
                <a:xfrm>
                  <a:off x="7396514" y="2172333"/>
                  <a:ext cx="648350" cy="51639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4" name="Connecteur droit avec flèche 196">
                  <a:extLst>
                    <a:ext uri="{FF2B5EF4-FFF2-40B4-BE49-F238E27FC236}">
                      <a16:creationId xmlns:a16="http://schemas.microsoft.com/office/drawing/2014/main" id="{AC47C058-BEDB-C56E-8062-FAE3A5FFDDB3}"/>
                    </a:ext>
                  </a:extLst>
                </p:cNvPr>
                <p:cNvCxnSpPr/>
                <p:nvPr/>
              </p:nvCxnSpPr>
              <p:spPr>
                <a:xfrm>
                  <a:off x="8437183" y="2210752"/>
                  <a:ext cx="255506" cy="799679"/>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Connecteur droit avec flèche 219">
                  <a:extLst>
                    <a:ext uri="{FF2B5EF4-FFF2-40B4-BE49-F238E27FC236}">
                      <a16:creationId xmlns:a16="http://schemas.microsoft.com/office/drawing/2014/main" id="{1B5C0592-2E17-CA53-1A77-0134BA1133CA}"/>
                    </a:ext>
                  </a:extLst>
                </p:cNvPr>
                <p:cNvCxnSpPr/>
                <p:nvPr/>
              </p:nvCxnSpPr>
              <p:spPr>
                <a:xfrm>
                  <a:off x="7324534" y="3132556"/>
                  <a:ext cx="1212787" cy="3792"/>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6" name="ZoneTexte 220">
                  <a:extLst>
                    <a:ext uri="{FF2B5EF4-FFF2-40B4-BE49-F238E27FC236}">
                      <a16:creationId xmlns:a16="http://schemas.microsoft.com/office/drawing/2014/main" id="{093819A9-8B51-7466-4E6E-EE4719790EAB}"/>
                    </a:ext>
                  </a:extLst>
                </p:cNvPr>
                <p:cNvSpPr txBox="1"/>
                <p:nvPr/>
              </p:nvSpPr>
              <p:spPr>
                <a:xfrm>
                  <a:off x="6807645" y="1920118"/>
                  <a:ext cx="835168" cy="262664"/>
                </a:xfrm>
                <a:prstGeom prst="rect">
                  <a:avLst/>
                </a:prstGeom>
                <a:noFill/>
              </p:spPr>
              <p:txBody>
                <a:bodyPr wrap="none" rtlCol="0">
                  <a:spAutoFit/>
                </a:bodyPr>
                <a:lstStyle/>
                <a:p>
                  <a:r>
                    <a:rPr lang="fr-FR" sz="1600" b="1" dirty="0">
                      <a:latin typeface="Arial" panose="020B0604020202020204" pitchFamily="34" charset="0"/>
                      <a:ea typeface="微软雅黑" panose="020B0503020204020204" pitchFamily="34" charset="-122"/>
                    </a:rPr>
                    <a:t>RF</a:t>
                  </a:r>
                  <a:r>
                    <a:rPr lang="zh-CN" altLang="en-US" sz="1600" b="1" dirty="0">
                      <a:latin typeface="Arial" panose="020B0604020202020204" pitchFamily="34" charset="0"/>
                      <a:ea typeface="微软雅黑" panose="020B0503020204020204" pitchFamily="34" charset="-122"/>
                    </a:rPr>
                    <a:t> </a:t>
                  </a:r>
                  <a:r>
                    <a:rPr lang="fr-FR" sz="1600" b="1" dirty="0" err="1">
                      <a:latin typeface="Arial" panose="020B0604020202020204" pitchFamily="34" charset="0"/>
                      <a:ea typeface="微软雅黑" panose="020B0503020204020204" pitchFamily="34" charset="-122"/>
                    </a:rPr>
                    <a:t>输入腔</a:t>
                  </a:r>
                  <a:endParaRPr lang="fr-FR" sz="1600" b="1" dirty="0">
                    <a:latin typeface="Arial" panose="020B0604020202020204" pitchFamily="34" charset="0"/>
                    <a:ea typeface="微软雅黑" panose="020B0503020204020204" pitchFamily="34" charset="-122"/>
                  </a:endParaRPr>
                </a:p>
              </p:txBody>
            </p:sp>
            <p:sp>
              <p:nvSpPr>
                <p:cNvPr id="107" name="ZoneTexte 221">
                  <a:extLst>
                    <a:ext uri="{FF2B5EF4-FFF2-40B4-BE49-F238E27FC236}">
                      <a16:creationId xmlns:a16="http://schemas.microsoft.com/office/drawing/2014/main" id="{7E515BE4-AB20-ED00-1040-8B296FFE2DAC}"/>
                    </a:ext>
                  </a:extLst>
                </p:cNvPr>
                <p:cNvSpPr txBox="1"/>
                <p:nvPr/>
              </p:nvSpPr>
              <p:spPr>
                <a:xfrm>
                  <a:off x="7892470" y="1920118"/>
                  <a:ext cx="742792" cy="262664"/>
                </a:xfrm>
                <a:prstGeom prst="rect">
                  <a:avLst/>
                </a:prstGeom>
                <a:noFill/>
              </p:spPr>
              <p:txBody>
                <a:bodyPr wrap="none" rtlCol="0">
                  <a:spAutoFit/>
                </a:bodyPr>
                <a:lstStyle/>
                <a:p>
                  <a:r>
                    <a:rPr lang="fr-FR" sz="1600" b="1" dirty="0" err="1">
                      <a:latin typeface="Arial" panose="020B0604020202020204" pitchFamily="34" charset="0"/>
                      <a:ea typeface="微软雅黑" panose="020B0503020204020204" pitchFamily="34" charset="-122"/>
                    </a:rPr>
                    <a:t>控制栅网</a:t>
                  </a:r>
                  <a:endParaRPr lang="fr-FR" sz="1600" b="1" dirty="0">
                    <a:latin typeface="Arial" panose="020B0604020202020204" pitchFamily="34" charset="0"/>
                    <a:ea typeface="微软雅黑" panose="020B0503020204020204" pitchFamily="34" charset="-122"/>
                  </a:endParaRPr>
                </a:p>
              </p:txBody>
            </p:sp>
            <p:sp>
              <p:nvSpPr>
                <p:cNvPr id="108" name="ZoneTexte 222">
                  <a:extLst>
                    <a:ext uri="{FF2B5EF4-FFF2-40B4-BE49-F238E27FC236}">
                      <a16:creationId xmlns:a16="http://schemas.microsoft.com/office/drawing/2014/main" id="{AB7FE8D5-2F33-6318-0A96-C5FC0DCB69CF}"/>
                    </a:ext>
                  </a:extLst>
                </p:cNvPr>
                <p:cNvSpPr txBox="1"/>
                <p:nvPr/>
              </p:nvSpPr>
              <p:spPr>
                <a:xfrm>
                  <a:off x="6835935" y="2994056"/>
                  <a:ext cx="439612" cy="262664"/>
                </a:xfrm>
                <a:prstGeom prst="rect">
                  <a:avLst/>
                </a:prstGeom>
                <a:noFill/>
              </p:spPr>
              <p:txBody>
                <a:bodyPr wrap="none" rtlCol="0">
                  <a:spAutoFit/>
                </a:bodyPr>
                <a:lstStyle/>
                <a:p>
                  <a:r>
                    <a:rPr lang="fr-FR" sz="1600" b="1" dirty="0" err="1">
                      <a:latin typeface="Arial" panose="020B0604020202020204" pitchFamily="34" charset="0"/>
                      <a:ea typeface="微软雅黑" panose="020B0503020204020204" pitchFamily="34" charset="-122"/>
                    </a:rPr>
                    <a:t>阴极</a:t>
                  </a:r>
                  <a:endParaRPr lang="fr-FR" sz="1600" b="1" dirty="0">
                    <a:latin typeface="Arial" panose="020B0604020202020204" pitchFamily="34" charset="0"/>
                    <a:ea typeface="微软雅黑" panose="020B0503020204020204" pitchFamily="34" charset="-122"/>
                  </a:endParaRPr>
                </a:p>
              </p:txBody>
            </p:sp>
            <p:sp>
              <p:nvSpPr>
                <p:cNvPr id="109" name="Ellipse 223">
                  <a:extLst>
                    <a:ext uri="{FF2B5EF4-FFF2-40B4-BE49-F238E27FC236}">
                      <a16:creationId xmlns:a16="http://schemas.microsoft.com/office/drawing/2014/main" id="{5718A8CC-EE07-1303-483A-9910E66D9EDD}"/>
                    </a:ext>
                  </a:extLst>
                </p:cNvPr>
                <p:cNvSpPr/>
                <p:nvPr/>
              </p:nvSpPr>
              <p:spPr>
                <a:xfrm>
                  <a:off x="8821016" y="3067302"/>
                  <a:ext cx="272968" cy="144742"/>
                </a:xfrm>
                <a:prstGeom prst="ellipse">
                  <a:avLst/>
                </a:prstGeom>
                <a:solidFill>
                  <a:srgbClr val="0A4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b="1" dirty="0">
                    <a:latin typeface="Microsoft YaHei" panose="020B0503020204020204" pitchFamily="34" charset="-122"/>
                    <a:ea typeface="Microsoft YaHei" panose="020B0503020204020204" pitchFamily="34" charset="-122"/>
                  </a:endParaRPr>
                </a:p>
              </p:txBody>
            </p:sp>
            <p:grpSp>
              <p:nvGrpSpPr>
                <p:cNvPr id="127" name="Groupe 163">
                  <a:extLst>
                    <a:ext uri="{FF2B5EF4-FFF2-40B4-BE49-F238E27FC236}">
                      <a16:creationId xmlns:a16="http://schemas.microsoft.com/office/drawing/2014/main" id="{C5C78986-7CA2-A803-78E5-4DD8CBF79446}"/>
                    </a:ext>
                  </a:extLst>
                </p:cNvPr>
                <p:cNvGrpSpPr/>
                <p:nvPr/>
              </p:nvGrpSpPr>
              <p:grpSpPr>
                <a:xfrm>
                  <a:off x="9146033" y="2303988"/>
                  <a:ext cx="357803" cy="1697324"/>
                  <a:chOff x="8563453" y="2052507"/>
                  <a:chExt cx="480946" cy="2044130"/>
                </a:xfrm>
              </p:grpSpPr>
              <p:cxnSp>
                <p:nvCxnSpPr>
                  <p:cNvPr id="128" name="Connecteur droit 165">
                    <a:extLst>
                      <a:ext uri="{FF2B5EF4-FFF2-40B4-BE49-F238E27FC236}">
                        <a16:creationId xmlns:a16="http://schemas.microsoft.com/office/drawing/2014/main" id="{EBA8F40D-76F3-7C89-7F99-55F4C51C088B}"/>
                      </a:ext>
                    </a:extLst>
                  </p:cNvPr>
                  <p:cNvCxnSpPr/>
                  <p:nvPr/>
                </p:nvCxnSpPr>
                <p:spPr>
                  <a:xfrm flipH="1" flipV="1">
                    <a:off x="8580755" y="3556637"/>
                    <a:ext cx="0" cy="54000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9" name="Connecteur droit 166">
                    <a:extLst>
                      <a:ext uri="{FF2B5EF4-FFF2-40B4-BE49-F238E27FC236}">
                        <a16:creationId xmlns:a16="http://schemas.microsoft.com/office/drawing/2014/main" id="{1EE03FE4-D03E-0790-51F4-8E7A922B0F77}"/>
                      </a:ext>
                    </a:extLst>
                  </p:cNvPr>
                  <p:cNvCxnSpPr/>
                  <p:nvPr/>
                </p:nvCxnSpPr>
                <p:spPr>
                  <a:xfrm flipH="1" flipV="1">
                    <a:off x="8727440" y="2582352"/>
                    <a:ext cx="3749" cy="401501"/>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0" name="Connecteur droit 167">
                    <a:extLst>
                      <a:ext uri="{FF2B5EF4-FFF2-40B4-BE49-F238E27FC236}">
                        <a16:creationId xmlns:a16="http://schemas.microsoft.com/office/drawing/2014/main" id="{E84E7D1F-FFFD-53A4-F043-59863C40DD32}"/>
                      </a:ext>
                    </a:extLst>
                  </p:cNvPr>
                  <p:cNvCxnSpPr/>
                  <p:nvPr/>
                </p:nvCxnSpPr>
                <p:spPr>
                  <a:xfrm flipH="1" flipV="1">
                    <a:off x="9027484" y="3548287"/>
                    <a:ext cx="0" cy="54000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1" name="Connecteur droit 168">
                    <a:extLst>
                      <a:ext uri="{FF2B5EF4-FFF2-40B4-BE49-F238E27FC236}">
                        <a16:creationId xmlns:a16="http://schemas.microsoft.com/office/drawing/2014/main" id="{0766FF06-15AF-915A-B012-6CF43F7C3CB0}"/>
                      </a:ext>
                    </a:extLst>
                  </p:cNvPr>
                  <p:cNvCxnSpPr/>
                  <p:nvPr/>
                </p:nvCxnSpPr>
                <p:spPr>
                  <a:xfrm flipH="1" flipV="1">
                    <a:off x="8572824" y="2066042"/>
                    <a:ext cx="0" cy="54000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2" name="Connecteur droit 169">
                    <a:extLst>
                      <a:ext uri="{FF2B5EF4-FFF2-40B4-BE49-F238E27FC236}">
                        <a16:creationId xmlns:a16="http://schemas.microsoft.com/office/drawing/2014/main" id="{A81EA9FD-172E-E0E9-53F1-1A0CF9B051EA}"/>
                      </a:ext>
                    </a:extLst>
                  </p:cNvPr>
                  <p:cNvCxnSpPr/>
                  <p:nvPr/>
                </p:nvCxnSpPr>
                <p:spPr>
                  <a:xfrm flipH="1" flipV="1">
                    <a:off x="8727440" y="3146786"/>
                    <a:ext cx="3749" cy="401501"/>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3" name="Connecteur droit 170">
                    <a:extLst>
                      <a:ext uri="{FF2B5EF4-FFF2-40B4-BE49-F238E27FC236}">
                        <a16:creationId xmlns:a16="http://schemas.microsoft.com/office/drawing/2014/main" id="{EF9E9BFB-67BA-0253-B0F3-D34572353E9C}"/>
                      </a:ext>
                    </a:extLst>
                  </p:cNvPr>
                  <p:cNvCxnSpPr/>
                  <p:nvPr/>
                </p:nvCxnSpPr>
                <p:spPr>
                  <a:xfrm flipH="1" flipV="1">
                    <a:off x="8866459" y="2582352"/>
                    <a:ext cx="3749" cy="401501"/>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4" name="Connecteur droit 171">
                    <a:extLst>
                      <a:ext uri="{FF2B5EF4-FFF2-40B4-BE49-F238E27FC236}">
                        <a16:creationId xmlns:a16="http://schemas.microsoft.com/office/drawing/2014/main" id="{E30F508F-6AA4-295D-F65C-FAF5CB1CC756}"/>
                      </a:ext>
                    </a:extLst>
                  </p:cNvPr>
                  <p:cNvCxnSpPr/>
                  <p:nvPr/>
                </p:nvCxnSpPr>
                <p:spPr>
                  <a:xfrm flipH="1" flipV="1">
                    <a:off x="8866459" y="3146786"/>
                    <a:ext cx="3749" cy="401501"/>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5" name="Connecteur droit 172">
                    <a:extLst>
                      <a:ext uri="{FF2B5EF4-FFF2-40B4-BE49-F238E27FC236}">
                        <a16:creationId xmlns:a16="http://schemas.microsoft.com/office/drawing/2014/main" id="{F51A3865-F967-AD08-1E0C-15065508A525}"/>
                      </a:ext>
                    </a:extLst>
                  </p:cNvPr>
                  <p:cNvCxnSpPr/>
                  <p:nvPr/>
                </p:nvCxnSpPr>
                <p:spPr>
                  <a:xfrm flipH="1">
                    <a:off x="8567109" y="3564257"/>
                    <a:ext cx="180000"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6" name="Connecteur droit 173">
                    <a:extLst>
                      <a:ext uri="{FF2B5EF4-FFF2-40B4-BE49-F238E27FC236}">
                        <a16:creationId xmlns:a16="http://schemas.microsoft.com/office/drawing/2014/main" id="{0EC9B579-7480-AD21-C31C-AEB32974DD0C}"/>
                      </a:ext>
                    </a:extLst>
                  </p:cNvPr>
                  <p:cNvCxnSpPr/>
                  <p:nvPr/>
                </p:nvCxnSpPr>
                <p:spPr>
                  <a:xfrm flipH="1">
                    <a:off x="8858839" y="3556637"/>
                    <a:ext cx="180000"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7" name="Connecteur droit 174">
                    <a:extLst>
                      <a:ext uri="{FF2B5EF4-FFF2-40B4-BE49-F238E27FC236}">
                        <a16:creationId xmlns:a16="http://schemas.microsoft.com/office/drawing/2014/main" id="{548667D7-FF18-B3CD-A23A-D5280AD62C02}"/>
                      </a:ext>
                    </a:extLst>
                  </p:cNvPr>
                  <p:cNvCxnSpPr/>
                  <p:nvPr/>
                </p:nvCxnSpPr>
                <p:spPr>
                  <a:xfrm flipH="1">
                    <a:off x="8563453" y="2594142"/>
                    <a:ext cx="180000"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8" name="Connecteur droit 175">
                    <a:extLst>
                      <a:ext uri="{FF2B5EF4-FFF2-40B4-BE49-F238E27FC236}">
                        <a16:creationId xmlns:a16="http://schemas.microsoft.com/office/drawing/2014/main" id="{8BCD5CBF-8696-6E6D-650B-E29D2C84689D}"/>
                      </a:ext>
                    </a:extLst>
                  </p:cNvPr>
                  <p:cNvCxnSpPr/>
                  <p:nvPr/>
                </p:nvCxnSpPr>
                <p:spPr>
                  <a:xfrm flipH="1">
                    <a:off x="8855029" y="2592507"/>
                    <a:ext cx="180000"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9" name="Connecteur droit 176">
                    <a:extLst>
                      <a:ext uri="{FF2B5EF4-FFF2-40B4-BE49-F238E27FC236}">
                        <a16:creationId xmlns:a16="http://schemas.microsoft.com/office/drawing/2014/main" id="{2CA55094-D68A-9980-DF45-2729D340792E}"/>
                      </a:ext>
                    </a:extLst>
                  </p:cNvPr>
                  <p:cNvCxnSpPr/>
                  <p:nvPr/>
                </p:nvCxnSpPr>
                <p:spPr>
                  <a:xfrm flipH="1" flipV="1">
                    <a:off x="9022404" y="2052507"/>
                    <a:ext cx="0" cy="54000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0" name="Connecteur droit 177">
                    <a:extLst>
                      <a:ext uri="{FF2B5EF4-FFF2-40B4-BE49-F238E27FC236}">
                        <a16:creationId xmlns:a16="http://schemas.microsoft.com/office/drawing/2014/main" id="{D8AC1488-B65D-C7A9-5EDC-A7F504384485}"/>
                      </a:ext>
                    </a:extLst>
                  </p:cNvPr>
                  <p:cNvCxnSpPr>
                    <a:cxnSpLocks/>
                  </p:cNvCxnSpPr>
                  <p:nvPr/>
                </p:nvCxnSpPr>
                <p:spPr>
                  <a:xfrm flipH="1">
                    <a:off x="8563454" y="2066042"/>
                    <a:ext cx="151654"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1" name="Connecteur droit 178">
                    <a:extLst>
                      <a:ext uri="{FF2B5EF4-FFF2-40B4-BE49-F238E27FC236}">
                        <a16:creationId xmlns:a16="http://schemas.microsoft.com/office/drawing/2014/main" id="{C07354BC-A81B-797C-A1B2-1CD8C2F640A3}"/>
                      </a:ext>
                    </a:extLst>
                  </p:cNvPr>
                  <p:cNvCxnSpPr/>
                  <p:nvPr/>
                </p:nvCxnSpPr>
                <p:spPr>
                  <a:xfrm flipH="1">
                    <a:off x="8572824" y="4088287"/>
                    <a:ext cx="471575"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42" name="Ellipse 224">
                  <a:extLst>
                    <a:ext uri="{FF2B5EF4-FFF2-40B4-BE49-F238E27FC236}">
                      <a16:creationId xmlns:a16="http://schemas.microsoft.com/office/drawing/2014/main" id="{125D5FC5-034B-88E1-F556-CBD1ACCF475A}"/>
                    </a:ext>
                  </a:extLst>
                </p:cNvPr>
                <p:cNvSpPr/>
                <p:nvPr/>
              </p:nvSpPr>
              <p:spPr>
                <a:xfrm>
                  <a:off x="9362953" y="3080278"/>
                  <a:ext cx="272968" cy="144742"/>
                </a:xfrm>
                <a:prstGeom prst="ellipse">
                  <a:avLst/>
                </a:prstGeom>
                <a:solidFill>
                  <a:srgbClr val="0A4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b="1">
                    <a:latin typeface="Microsoft YaHei" panose="020B0503020204020204" pitchFamily="34" charset="-122"/>
                    <a:ea typeface="Microsoft YaHei" panose="020B0503020204020204" pitchFamily="34" charset="-122"/>
                  </a:endParaRPr>
                </a:p>
              </p:txBody>
            </p:sp>
            <p:sp>
              <p:nvSpPr>
                <p:cNvPr id="143" name="ZoneTexte 220">
                  <a:extLst>
                    <a:ext uri="{FF2B5EF4-FFF2-40B4-BE49-F238E27FC236}">
                      <a16:creationId xmlns:a16="http://schemas.microsoft.com/office/drawing/2014/main" id="{945D8E5B-2C88-2AE4-BA0F-EF33B3C93936}"/>
                    </a:ext>
                  </a:extLst>
                </p:cNvPr>
                <p:cNvSpPr txBox="1"/>
                <p:nvPr/>
              </p:nvSpPr>
              <p:spPr>
                <a:xfrm>
                  <a:off x="8945151" y="1920118"/>
                  <a:ext cx="835168" cy="262664"/>
                </a:xfrm>
                <a:prstGeom prst="rect">
                  <a:avLst/>
                </a:prstGeom>
                <a:noFill/>
              </p:spPr>
              <p:txBody>
                <a:bodyPr wrap="none" rtlCol="0">
                  <a:spAutoFit/>
                </a:bodyPr>
                <a:lstStyle/>
                <a:p>
                  <a:r>
                    <a:rPr lang="fr-FR" sz="1600" b="1" dirty="0">
                      <a:latin typeface="Arial" panose="020B0604020202020204" pitchFamily="34" charset="0"/>
                      <a:ea typeface="微软雅黑" panose="020B0503020204020204" pitchFamily="34" charset="-122"/>
                    </a:rPr>
                    <a:t>RF</a:t>
                  </a:r>
                  <a:r>
                    <a:rPr lang="zh-CN" altLang="en-US" sz="1600" b="1" dirty="0">
                      <a:latin typeface="Arial" panose="020B0604020202020204" pitchFamily="34" charset="0"/>
                      <a:ea typeface="微软雅黑" panose="020B0503020204020204" pitchFamily="34" charset="-122"/>
                    </a:rPr>
                    <a:t> </a:t>
                  </a:r>
                  <a:r>
                    <a:rPr lang="fr-FR" sz="1600" b="1" dirty="0" err="1">
                      <a:latin typeface="Arial" panose="020B0604020202020204" pitchFamily="34" charset="0"/>
                      <a:ea typeface="微软雅黑" panose="020B0503020204020204" pitchFamily="34" charset="-122"/>
                    </a:rPr>
                    <a:t>输出腔</a:t>
                  </a:r>
                  <a:endParaRPr lang="fr-FR" sz="1600" b="1" dirty="0">
                    <a:latin typeface="Arial" panose="020B0604020202020204" pitchFamily="34" charset="0"/>
                    <a:ea typeface="微软雅黑" panose="020B0503020204020204" pitchFamily="34" charset="-122"/>
                  </a:endParaRPr>
                </a:p>
              </p:txBody>
            </p:sp>
            <p:cxnSp>
              <p:nvCxnSpPr>
                <p:cNvPr id="144" name="Connecteur droit 191">
                  <a:extLst>
                    <a:ext uri="{FF2B5EF4-FFF2-40B4-BE49-F238E27FC236}">
                      <a16:creationId xmlns:a16="http://schemas.microsoft.com/office/drawing/2014/main" id="{0B93D151-6176-4F30-14E5-3AD686CCC30E}"/>
                    </a:ext>
                  </a:extLst>
                </p:cNvPr>
                <p:cNvCxnSpPr/>
                <p:nvPr/>
              </p:nvCxnSpPr>
              <p:spPr>
                <a:xfrm flipH="1">
                  <a:off x="9635921" y="2907842"/>
                  <a:ext cx="648000"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5" name="Connecteur droit 191">
                  <a:extLst>
                    <a:ext uri="{FF2B5EF4-FFF2-40B4-BE49-F238E27FC236}">
                      <a16:creationId xmlns:a16="http://schemas.microsoft.com/office/drawing/2014/main" id="{349EA962-DA87-9633-8CF6-4B1F67E90E3C}"/>
                    </a:ext>
                  </a:extLst>
                </p:cNvPr>
                <p:cNvCxnSpPr/>
                <p:nvPr/>
              </p:nvCxnSpPr>
              <p:spPr>
                <a:xfrm flipH="1">
                  <a:off x="9635921" y="3329958"/>
                  <a:ext cx="648000"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6" name="Connecteur droit 191">
                  <a:extLst>
                    <a:ext uri="{FF2B5EF4-FFF2-40B4-BE49-F238E27FC236}">
                      <a16:creationId xmlns:a16="http://schemas.microsoft.com/office/drawing/2014/main" id="{BDBD1A6E-FA77-DC5B-C4AC-241823898261}"/>
                    </a:ext>
                  </a:extLst>
                </p:cNvPr>
                <p:cNvCxnSpPr>
                  <a:cxnSpLocks/>
                </p:cNvCxnSpPr>
                <p:nvPr/>
              </p:nvCxnSpPr>
              <p:spPr>
                <a:xfrm>
                  <a:off x="10283921" y="2904498"/>
                  <a:ext cx="318110" cy="248151"/>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7" name="Connecteur droit 191">
                  <a:extLst>
                    <a:ext uri="{FF2B5EF4-FFF2-40B4-BE49-F238E27FC236}">
                      <a16:creationId xmlns:a16="http://schemas.microsoft.com/office/drawing/2014/main" id="{9FB77B53-42B8-0685-650F-3F308F50E2FA}"/>
                    </a:ext>
                  </a:extLst>
                </p:cNvPr>
                <p:cNvCxnSpPr>
                  <a:cxnSpLocks/>
                </p:cNvCxnSpPr>
                <p:nvPr/>
              </p:nvCxnSpPr>
              <p:spPr>
                <a:xfrm flipH="1">
                  <a:off x="10283921" y="3138522"/>
                  <a:ext cx="318110" cy="191436"/>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sp>
              <p:nvSpPr>
                <p:cNvPr id="148" name="ZoneTexte 220">
                  <a:extLst>
                    <a:ext uri="{FF2B5EF4-FFF2-40B4-BE49-F238E27FC236}">
                      <a16:creationId xmlns:a16="http://schemas.microsoft.com/office/drawing/2014/main" id="{A7B9FBD7-C097-7438-D9FD-44F8A210CA9A}"/>
                    </a:ext>
                  </a:extLst>
                </p:cNvPr>
                <p:cNvSpPr txBox="1"/>
                <p:nvPr/>
              </p:nvSpPr>
              <p:spPr>
                <a:xfrm>
                  <a:off x="9868977" y="1946592"/>
                  <a:ext cx="591202" cy="262664"/>
                </a:xfrm>
                <a:prstGeom prst="rect">
                  <a:avLst/>
                </a:prstGeom>
                <a:noFill/>
              </p:spPr>
              <p:txBody>
                <a:bodyPr wrap="none" rtlCol="0">
                  <a:spAutoFit/>
                </a:bodyPr>
                <a:lstStyle/>
                <a:p>
                  <a:r>
                    <a:rPr lang="zh-CN" altLang="en-US" sz="1600" b="1" dirty="0">
                      <a:latin typeface="Arial" panose="020B0604020202020204" pitchFamily="34" charset="0"/>
                      <a:ea typeface="微软雅黑" panose="020B0503020204020204" pitchFamily="34" charset="-122"/>
                    </a:rPr>
                    <a:t>收集极</a:t>
                  </a:r>
                  <a:endParaRPr lang="fr-FR" sz="1600" b="1" dirty="0">
                    <a:latin typeface="Arial" panose="020B0604020202020204" pitchFamily="34" charset="0"/>
                    <a:ea typeface="微软雅黑" panose="020B0503020204020204" pitchFamily="34" charset="-122"/>
                  </a:endParaRPr>
                </a:p>
              </p:txBody>
            </p:sp>
            <p:cxnSp>
              <p:nvCxnSpPr>
                <p:cNvPr id="298" name="Connecteur droit 194">
                  <a:extLst>
                    <a:ext uri="{FF2B5EF4-FFF2-40B4-BE49-F238E27FC236}">
                      <a16:creationId xmlns:a16="http://schemas.microsoft.com/office/drawing/2014/main" id="{72F042DA-B6D4-704A-4A58-69EAA2263071}"/>
                    </a:ext>
                  </a:extLst>
                </p:cNvPr>
                <p:cNvCxnSpPr>
                  <a:cxnSpLocks/>
                </p:cNvCxnSpPr>
                <p:nvPr/>
              </p:nvCxnSpPr>
              <p:spPr>
                <a:xfrm flipV="1">
                  <a:off x="7725676" y="2788574"/>
                  <a:ext cx="0" cy="115924"/>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sp>
              <p:nvSpPr>
                <p:cNvPr id="302" name="右箭头 301">
                  <a:extLst>
                    <a:ext uri="{FF2B5EF4-FFF2-40B4-BE49-F238E27FC236}">
                      <a16:creationId xmlns:a16="http://schemas.microsoft.com/office/drawing/2014/main" id="{C6199128-8D01-191A-28EF-7C7D33E18156}"/>
                    </a:ext>
                  </a:extLst>
                </p:cNvPr>
                <p:cNvSpPr/>
                <p:nvPr/>
              </p:nvSpPr>
              <p:spPr>
                <a:xfrm>
                  <a:off x="7493951" y="2723121"/>
                  <a:ext cx="178985" cy="45719"/>
                </a:xfrm>
                <a:prstGeom prst="rightArrow">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600" b="1">
                    <a:latin typeface="Microsoft YaHei" panose="020B0503020204020204" pitchFamily="34" charset="-122"/>
                    <a:ea typeface="Microsoft YaHei" panose="020B0503020204020204" pitchFamily="34" charset="-122"/>
                  </a:endParaRPr>
                </a:p>
              </p:txBody>
            </p:sp>
            <p:cxnSp>
              <p:nvCxnSpPr>
                <p:cNvPr id="304" name="Connecteur droit 177">
                  <a:extLst>
                    <a:ext uri="{FF2B5EF4-FFF2-40B4-BE49-F238E27FC236}">
                      <a16:creationId xmlns:a16="http://schemas.microsoft.com/office/drawing/2014/main" id="{09A4B6C8-862B-52AD-DA41-7C690660964A}"/>
                    </a:ext>
                  </a:extLst>
                </p:cNvPr>
                <p:cNvCxnSpPr>
                  <a:cxnSpLocks/>
                </p:cNvCxnSpPr>
                <p:nvPr/>
              </p:nvCxnSpPr>
              <p:spPr>
                <a:xfrm flipH="1">
                  <a:off x="9370107" y="2318337"/>
                  <a:ext cx="112824"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sp>
              <p:nvSpPr>
                <p:cNvPr id="305" name="右箭头 304">
                  <a:extLst>
                    <a:ext uri="{FF2B5EF4-FFF2-40B4-BE49-F238E27FC236}">
                      <a16:creationId xmlns:a16="http://schemas.microsoft.com/office/drawing/2014/main" id="{D89553A6-480D-B658-B6AB-371CBD63E49D}"/>
                    </a:ext>
                  </a:extLst>
                </p:cNvPr>
                <p:cNvSpPr/>
                <p:nvPr/>
              </p:nvSpPr>
              <p:spPr>
                <a:xfrm rot="16200000">
                  <a:off x="9224508" y="2272104"/>
                  <a:ext cx="178985" cy="45719"/>
                </a:xfrm>
                <a:prstGeom prst="rightArrow">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600" b="1">
                    <a:latin typeface="Microsoft YaHei" panose="020B0503020204020204" pitchFamily="34" charset="-122"/>
                    <a:ea typeface="Microsoft YaHei" panose="020B0503020204020204" pitchFamily="34" charset="-122"/>
                  </a:endParaRPr>
                </a:p>
              </p:txBody>
            </p:sp>
          </p:grpSp>
          <p:cxnSp>
            <p:nvCxnSpPr>
              <p:cNvPr id="324" name="Connecteur droit avec flèche 195">
                <a:extLst>
                  <a:ext uri="{FF2B5EF4-FFF2-40B4-BE49-F238E27FC236}">
                    <a16:creationId xmlns:a16="http://schemas.microsoft.com/office/drawing/2014/main" id="{DE10984B-EA76-F891-B836-31CA999A08E0}"/>
                  </a:ext>
                </a:extLst>
              </p:cNvPr>
              <p:cNvCxnSpPr>
                <a:cxnSpLocks/>
              </p:cNvCxnSpPr>
              <p:nvPr/>
            </p:nvCxnSpPr>
            <p:spPr>
              <a:xfrm flipH="1">
                <a:off x="10749273" y="2560548"/>
                <a:ext cx="143868" cy="100114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29" name="矩形 328">
                <a:extLst>
                  <a:ext uri="{FF2B5EF4-FFF2-40B4-BE49-F238E27FC236}">
                    <a16:creationId xmlns:a16="http://schemas.microsoft.com/office/drawing/2014/main" id="{72FF4391-2009-6E3E-9953-39B333BF94CD}"/>
                  </a:ext>
                </a:extLst>
              </p:cNvPr>
              <p:cNvSpPr/>
              <p:nvPr/>
            </p:nvSpPr>
            <p:spPr>
              <a:xfrm>
                <a:off x="6256629" y="1765106"/>
                <a:ext cx="5531582" cy="3459892"/>
              </a:xfrm>
              <a:prstGeom prst="rect">
                <a:avLst/>
              </a:prstGeom>
              <a:noFill/>
              <a:ln w="19050" cap="flat" cmpd="sng" algn="ctr">
                <a:solidFill>
                  <a:srgbClr val="993400"/>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kumimoji="1" lang="zh-CN" altLang="en-US" b="1">
                  <a:latin typeface="Microsoft YaHei" panose="020B0503020204020204" pitchFamily="34" charset="-122"/>
                  <a:ea typeface="Microsoft YaHei" panose="020B0503020204020204" pitchFamily="34" charset="-122"/>
                </a:endParaRPr>
              </a:p>
            </p:txBody>
          </p:sp>
        </p:grpSp>
        <p:sp>
          <p:nvSpPr>
            <p:cNvPr id="334" name="右中括号 333">
              <a:extLst>
                <a:ext uri="{FF2B5EF4-FFF2-40B4-BE49-F238E27FC236}">
                  <a16:creationId xmlns:a16="http://schemas.microsoft.com/office/drawing/2014/main" id="{840474D3-DFBE-E42F-8EFC-091760A93B4B}"/>
                </a:ext>
              </a:extLst>
            </p:cNvPr>
            <p:cNvSpPr/>
            <p:nvPr/>
          </p:nvSpPr>
          <p:spPr>
            <a:xfrm rot="5400000">
              <a:off x="2663938" y="4395128"/>
              <a:ext cx="96885" cy="963827"/>
            </a:xfrm>
            <a:prstGeom prst="rightBracket">
              <a:avLst/>
            </a:prstGeom>
            <a:ln>
              <a:solidFill>
                <a:srgbClr val="C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zh-CN" altLang="en-US" b="1">
                <a:latin typeface="Microsoft YaHei" panose="020B0503020204020204" pitchFamily="34" charset="-122"/>
                <a:ea typeface="Microsoft YaHei" panose="020B0503020204020204" pitchFamily="34" charset="-122"/>
              </a:endParaRPr>
            </a:p>
          </p:txBody>
        </p:sp>
        <p:sp>
          <p:nvSpPr>
            <p:cNvPr id="335" name="ZoneTexte 222">
              <a:extLst>
                <a:ext uri="{FF2B5EF4-FFF2-40B4-BE49-F238E27FC236}">
                  <a16:creationId xmlns:a16="http://schemas.microsoft.com/office/drawing/2014/main" id="{9FF5FB22-435E-8229-5C90-622323D4DCBA}"/>
                </a:ext>
              </a:extLst>
            </p:cNvPr>
            <p:cNvSpPr txBox="1"/>
            <p:nvPr/>
          </p:nvSpPr>
          <p:spPr>
            <a:xfrm>
              <a:off x="2107086" y="4960407"/>
              <a:ext cx="1210588" cy="338554"/>
            </a:xfrm>
            <a:prstGeom prst="rect">
              <a:avLst/>
            </a:prstGeom>
            <a:noFill/>
          </p:spPr>
          <p:txBody>
            <a:bodyPr wrap="none" rtlCol="0">
              <a:spAutoFit/>
            </a:bodyPr>
            <a:lstStyle/>
            <a:p>
              <a:r>
                <a:rPr lang="fr-FR" sz="1600" b="1" dirty="0" err="1">
                  <a:latin typeface="Arial" panose="020B0604020202020204" pitchFamily="34" charset="0"/>
                  <a:ea typeface="微软雅黑" panose="020B0503020204020204" pitchFamily="34" charset="-122"/>
                </a:rPr>
                <a:t>栅控电子枪</a:t>
              </a:r>
              <a:endParaRPr lang="fr-FR" sz="1600" b="1" dirty="0">
                <a:latin typeface="Arial" panose="020B0604020202020204" pitchFamily="34" charset="0"/>
                <a:ea typeface="微软雅黑" panose="020B0503020204020204" pitchFamily="34" charset="-122"/>
              </a:endParaRPr>
            </a:p>
          </p:txBody>
        </p:sp>
      </p:grpSp>
      <p:grpSp>
        <p:nvGrpSpPr>
          <p:cNvPr id="355" name="组合 354">
            <a:extLst>
              <a:ext uri="{FF2B5EF4-FFF2-40B4-BE49-F238E27FC236}">
                <a16:creationId xmlns:a16="http://schemas.microsoft.com/office/drawing/2014/main" id="{8145B96E-5548-6A69-C583-26565C550599}"/>
              </a:ext>
            </a:extLst>
          </p:cNvPr>
          <p:cNvGrpSpPr/>
          <p:nvPr/>
        </p:nvGrpSpPr>
        <p:grpSpPr>
          <a:xfrm>
            <a:off x="6000839" y="1490776"/>
            <a:ext cx="5882002" cy="3459892"/>
            <a:chOff x="5903807" y="2019893"/>
            <a:chExt cx="5882002" cy="3459892"/>
          </a:xfrm>
        </p:grpSpPr>
        <p:sp>
          <p:nvSpPr>
            <p:cNvPr id="263" name="Forme libre 1">
              <a:extLst>
                <a:ext uri="{FF2B5EF4-FFF2-40B4-BE49-F238E27FC236}">
                  <a16:creationId xmlns:a16="http://schemas.microsoft.com/office/drawing/2014/main" id="{3C1DAA27-FA1F-ACBF-F22D-1E9032C78AB2}"/>
                </a:ext>
              </a:extLst>
            </p:cNvPr>
            <p:cNvSpPr/>
            <p:nvPr/>
          </p:nvSpPr>
          <p:spPr>
            <a:xfrm>
              <a:off x="7161132" y="3575536"/>
              <a:ext cx="1671374" cy="189795"/>
            </a:xfrm>
            <a:custGeom>
              <a:avLst/>
              <a:gdLst>
                <a:gd name="connsiteX0" fmla="*/ 0 w 1084580"/>
                <a:gd name="connsiteY0" fmla="*/ 0 h 444500"/>
                <a:gd name="connsiteX1" fmla="*/ 177800 w 1084580"/>
                <a:gd name="connsiteY1" fmla="*/ 251460 h 444500"/>
                <a:gd name="connsiteX2" fmla="*/ 419100 w 1084580"/>
                <a:gd name="connsiteY2" fmla="*/ 360680 h 444500"/>
                <a:gd name="connsiteX3" fmla="*/ 759460 w 1084580"/>
                <a:gd name="connsiteY3" fmla="*/ 424180 h 444500"/>
                <a:gd name="connsiteX4" fmla="*/ 1084580 w 1084580"/>
                <a:gd name="connsiteY4" fmla="*/ 444500 h 44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4580" h="444500">
                  <a:moveTo>
                    <a:pt x="0" y="0"/>
                  </a:moveTo>
                  <a:cubicBezTo>
                    <a:pt x="53975" y="95673"/>
                    <a:pt x="107950" y="191347"/>
                    <a:pt x="177800" y="251460"/>
                  </a:cubicBezTo>
                  <a:cubicBezTo>
                    <a:pt x="247650" y="311573"/>
                    <a:pt x="322157" y="331893"/>
                    <a:pt x="419100" y="360680"/>
                  </a:cubicBezTo>
                  <a:cubicBezTo>
                    <a:pt x="516043" y="389467"/>
                    <a:pt x="648547" y="410210"/>
                    <a:pt x="759460" y="424180"/>
                  </a:cubicBezTo>
                  <a:cubicBezTo>
                    <a:pt x="870373" y="438150"/>
                    <a:pt x="977476" y="441325"/>
                    <a:pt x="1084580" y="444500"/>
                  </a:cubicBezTo>
                </a:path>
              </a:pathLst>
            </a:custGeom>
            <a:noFill/>
            <a:ln w="120650">
              <a:solidFill>
                <a:srgbClr val="0A4AC1">
                  <a:alpha val="3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b="1">
                <a:solidFill>
                  <a:schemeClr val="lt1"/>
                </a:solidFill>
                <a:latin typeface="Microsoft YaHei" panose="020B0503020204020204" pitchFamily="34" charset="-122"/>
                <a:ea typeface="Microsoft YaHei" panose="020B0503020204020204" pitchFamily="34" charset="-122"/>
              </a:endParaRPr>
            </a:p>
          </p:txBody>
        </p:sp>
        <p:sp>
          <p:nvSpPr>
            <p:cNvPr id="264" name="Forme libre 200">
              <a:extLst>
                <a:ext uri="{FF2B5EF4-FFF2-40B4-BE49-F238E27FC236}">
                  <a16:creationId xmlns:a16="http://schemas.microsoft.com/office/drawing/2014/main" id="{929F8BFF-9057-D9B5-8B2D-881AB9656F45}"/>
                </a:ext>
              </a:extLst>
            </p:cNvPr>
            <p:cNvSpPr/>
            <p:nvPr/>
          </p:nvSpPr>
          <p:spPr>
            <a:xfrm flipV="1">
              <a:off x="7162853" y="3813811"/>
              <a:ext cx="1671374" cy="189795"/>
            </a:xfrm>
            <a:custGeom>
              <a:avLst/>
              <a:gdLst>
                <a:gd name="connsiteX0" fmla="*/ 0 w 1084580"/>
                <a:gd name="connsiteY0" fmla="*/ 0 h 444500"/>
                <a:gd name="connsiteX1" fmla="*/ 177800 w 1084580"/>
                <a:gd name="connsiteY1" fmla="*/ 251460 h 444500"/>
                <a:gd name="connsiteX2" fmla="*/ 419100 w 1084580"/>
                <a:gd name="connsiteY2" fmla="*/ 360680 h 444500"/>
                <a:gd name="connsiteX3" fmla="*/ 759460 w 1084580"/>
                <a:gd name="connsiteY3" fmla="*/ 424180 h 444500"/>
                <a:gd name="connsiteX4" fmla="*/ 1084580 w 1084580"/>
                <a:gd name="connsiteY4" fmla="*/ 444500 h 44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4580" h="444500">
                  <a:moveTo>
                    <a:pt x="0" y="0"/>
                  </a:moveTo>
                  <a:cubicBezTo>
                    <a:pt x="53975" y="95673"/>
                    <a:pt x="107950" y="191347"/>
                    <a:pt x="177800" y="251460"/>
                  </a:cubicBezTo>
                  <a:cubicBezTo>
                    <a:pt x="247650" y="311573"/>
                    <a:pt x="322157" y="331893"/>
                    <a:pt x="419100" y="360680"/>
                  </a:cubicBezTo>
                  <a:cubicBezTo>
                    <a:pt x="516043" y="389467"/>
                    <a:pt x="648547" y="410210"/>
                    <a:pt x="759460" y="424180"/>
                  </a:cubicBezTo>
                  <a:cubicBezTo>
                    <a:pt x="870373" y="438150"/>
                    <a:pt x="977476" y="441325"/>
                    <a:pt x="1084580" y="444500"/>
                  </a:cubicBezTo>
                </a:path>
              </a:pathLst>
            </a:custGeom>
            <a:noFill/>
            <a:ln w="120650">
              <a:solidFill>
                <a:srgbClr val="0A4AC1">
                  <a:alpha val="3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b="1">
                <a:solidFill>
                  <a:schemeClr val="lt1"/>
                </a:solidFill>
                <a:latin typeface="Microsoft YaHei" panose="020B0503020204020204" pitchFamily="34" charset="-122"/>
                <a:ea typeface="Microsoft YaHei" panose="020B0503020204020204" pitchFamily="34" charset="-122"/>
              </a:endParaRPr>
            </a:p>
          </p:txBody>
        </p:sp>
        <p:sp>
          <p:nvSpPr>
            <p:cNvPr id="150" name="Arc 180">
              <a:extLst>
                <a:ext uri="{FF2B5EF4-FFF2-40B4-BE49-F238E27FC236}">
                  <a16:creationId xmlns:a16="http://schemas.microsoft.com/office/drawing/2014/main" id="{8B2C448B-5B67-3C54-4EE0-2FAD3C274A42}"/>
                </a:ext>
              </a:extLst>
            </p:cNvPr>
            <p:cNvSpPr/>
            <p:nvPr/>
          </p:nvSpPr>
          <p:spPr>
            <a:xfrm rot="13486723">
              <a:off x="7114479" y="3235463"/>
              <a:ext cx="1199401" cy="1128037"/>
            </a:xfrm>
            <a:prstGeom prst="arc">
              <a:avLst/>
            </a:prstGeom>
            <a:ln w="31750">
              <a:solidFill>
                <a:schemeClr val="accent1">
                  <a:lumMod val="75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600" b="1">
                <a:latin typeface="Microsoft YaHei" panose="020B0503020204020204" pitchFamily="34" charset="-122"/>
                <a:ea typeface="Microsoft YaHei" panose="020B0503020204020204" pitchFamily="34" charset="-122"/>
              </a:endParaRPr>
            </a:p>
          </p:txBody>
        </p:sp>
        <p:cxnSp>
          <p:nvCxnSpPr>
            <p:cNvPr id="153" name="Connecteur droit 183">
              <a:extLst>
                <a:ext uri="{FF2B5EF4-FFF2-40B4-BE49-F238E27FC236}">
                  <a16:creationId xmlns:a16="http://schemas.microsoft.com/office/drawing/2014/main" id="{AD1B4A70-2CBB-0788-17E2-639E3C8A5C13}"/>
                </a:ext>
              </a:extLst>
            </p:cNvPr>
            <p:cNvCxnSpPr>
              <a:cxnSpLocks/>
            </p:cNvCxnSpPr>
            <p:nvPr/>
          </p:nvCxnSpPr>
          <p:spPr>
            <a:xfrm flipH="1" flipV="1">
              <a:off x="7647208" y="3083200"/>
              <a:ext cx="0" cy="355287"/>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6" name="Connecteur droit avec flèche 196">
              <a:extLst>
                <a:ext uri="{FF2B5EF4-FFF2-40B4-BE49-F238E27FC236}">
                  <a16:creationId xmlns:a16="http://schemas.microsoft.com/office/drawing/2014/main" id="{7CA04AF0-7863-D512-2736-C034040E510C}"/>
                </a:ext>
              </a:extLst>
            </p:cNvPr>
            <p:cNvCxnSpPr>
              <a:cxnSpLocks/>
            </p:cNvCxnSpPr>
            <p:nvPr/>
          </p:nvCxnSpPr>
          <p:spPr>
            <a:xfrm>
              <a:off x="7297860" y="2743559"/>
              <a:ext cx="245770" cy="618422"/>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Connecteur droit avec flèche 219">
              <a:extLst>
                <a:ext uri="{FF2B5EF4-FFF2-40B4-BE49-F238E27FC236}">
                  <a16:creationId xmlns:a16="http://schemas.microsoft.com/office/drawing/2014/main" id="{1C97E3C9-CBDF-A59F-F248-A253BB75A537}"/>
                </a:ext>
              </a:extLst>
            </p:cNvPr>
            <p:cNvCxnSpPr>
              <a:cxnSpLocks/>
            </p:cNvCxnSpPr>
            <p:nvPr/>
          </p:nvCxnSpPr>
          <p:spPr>
            <a:xfrm>
              <a:off x="6540321" y="3792540"/>
              <a:ext cx="424224" cy="0"/>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8" name="ZoneTexte 220">
              <a:extLst>
                <a:ext uri="{FF2B5EF4-FFF2-40B4-BE49-F238E27FC236}">
                  <a16:creationId xmlns:a16="http://schemas.microsoft.com/office/drawing/2014/main" id="{4E1E1866-C30B-9B92-3A13-4009370D075A}"/>
                </a:ext>
              </a:extLst>
            </p:cNvPr>
            <p:cNvSpPr txBox="1"/>
            <p:nvPr/>
          </p:nvSpPr>
          <p:spPr>
            <a:xfrm>
              <a:off x="7862371" y="2283292"/>
              <a:ext cx="1114815" cy="584775"/>
            </a:xfrm>
            <a:prstGeom prst="rect">
              <a:avLst/>
            </a:prstGeom>
            <a:noFill/>
          </p:spPr>
          <p:txBody>
            <a:bodyPr wrap="square" rtlCol="0">
              <a:spAutoFit/>
            </a:bodyPr>
            <a:lstStyle/>
            <a:p>
              <a:r>
                <a:rPr lang="fr-FR" sz="1600" b="1" dirty="0">
                  <a:latin typeface="Arial" panose="020B0604020202020204" pitchFamily="34" charset="0"/>
                  <a:ea typeface="微软雅黑" panose="020B0503020204020204" pitchFamily="34" charset="-122"/>
                </a:rPr>
                <a:t>RF</a:t>
              </a:r>
              <a:r>
                <a:rPr lang="zh-CN" altLang="en-US" sz="1600" b="1" dirty="0">
                  <a:latin typeface="Arial" panose="020B0604020202020204" pitchFamily="34" charset="0"/>
                  <a:ea typeface="微软雅黑" panose="020B0503020204020204" pitchFamily="34" charset="-122"/>
                </a:rPr>
                <a:t> </a:t>
              </a:r>
              <a:r>
                <a:rPr lang="fr-FR" sz="1600" b="1" dirty="0" err="1">
                  <a:latin typeface="Arial" panose="020B0604020202020204" pitchFamily="34" charset="0"/>
                  <a:ea typeface="微软雅黑" panose="020B0503020204020204" pitchFamily="34" charset="-122"/>
                </a:rPr>
                <a:t>输入腔</a:t>
              </a:r>
              <a:endParaRPr lang="fr-FR" sz="1600" b="1" dirty="0">
                <a:latin typeface="Arial" panose="020B0604020202020204" pitchFamily="34" charset="0"/>
                <a:ea typeface="微软雅黑" panose="020B0503020204020204" pitchFamily="34" charset="-122"/>
              </a:endParaRPr>
            </a:p>
          </p:txBody>
        </p:sp>
        <p:sp>
          <p:nvSpPr>
            <p:cNvPr id="169" name="ZoneTexte 221">
              <a:extLst>
                <a:ext uri="{FF2B5EF4-FFF2-40B4-BE49-F238E27FC236}">
                  <a16:creationId xmlns:a16="http://schemas.microsoft.com/office/drawing/2014/main" id="{1C895AA5-C64F-05AC-B7C7-A7463577A86D}"/>
                </a:ext>
              </a:extLst>
            </p:cNvPr>
            <p:cNvSpPr txBox="1"/>
            <p:nvPr/>
          </p:nvSpPr>
          <p:spPr>
            <a:xfrm>
              <a:off x="6866081" y="2325248"/>
              <a:ext cx="645928" cy="338554"/>
            </a:xfrm>
            <a:prstGeom prst="rect">
              <a:avLst/>
            </a:prstGeom>
            <a:noFill/>
          </p:spPr>
          <p:txBody>
            <a:bodyPr wrap="square" rtlCol="0">
              <a:spAutoFit/>
            </a:bodyPr>
            <a:lstStyle/>
            <a:p>
              <a:r>
                <a:rPr lang="fr-FR" sz="1600" b="1" dirty="0" err="1">
                  <a:latin typeface="Arial" panose="020B0604020202020204" pitchFamily="34" charset="0"/>
                  <a:ea typeface="微软雅黑" panose="020B0503020204020204" pitchFamily="34" charset="-122"/>
                </a:rPr>
                <a:t>阳极</a:t>
              </a:r>
              <a:endParaRPr lang="fr-FR" sz="1600" b="1" dirty="0">
                <a:latin typeface="Arial" panose="020B0604020202020204" pitchFamily="34" charset="0"/>
                <a:ea typeface="微软雅黑" panose="020B0503020204020204" pitchFamily="34" charset="-122"/>
              </a:endParaRPr>
            </a:p>
          </p:txBody>
        </p:sp>
        <p:sp>
          <p:nvSpPr>
            <p:cNvPr id="170" name="ZoneTexte 222">
              <a:extLst>
                <a:ext uri="{FF2B5EF4-FFF2-40B4-BE49-F238E27FC236}">
                  <a16:creationId xmlns:a16="http://schemas.microsoft.com/office/drawing/2014/main" id="{60CFCBF6-D0AA-1CD0-1331-83555F5A4E24}"/>
                </a:ext>
              </a:extLst>
            </p:cNvPr>
            <p:cNvSpPr txBox="1"/>
            <p:nvPr/>
          </p:nvSpPr>
          <p:spPr>
            <a:xfrm>
              <a:off x="6093598" y="3642953"/>
              <a:ext cx="645928" cy="338554"/>
            </a:xfrm>
            <a:prstGeom prst="rect">
              <a:avLst/>
            </a:prstGeom>
            <a:noFill/>
          </p:spPr>
          <p:txBody>
            <a:bodyPr wrap="square" rtlCol="0">
              <a:spAutoFit/>
            </a:bodyPr>
            <a:lstStyle/>
            <a:p>
              <a:r>
                <a:rPr lang="fr-FR" sz="1600" b="1" dirty="0" err="1">
                  <a:latin typeface="Arial" panose="020B0604020202020204" pitchFamily="34" charset="0"/>
                  <a:ea typeface="微软雅黑" panose="020B0503020204020204" pitchFamily="34" charset="-122"/>
                </a:rPr>
                <a:t>阴极</a:t>
              </a:r>
              <a:endParaRPr lang="fr-FR" sz="1600" b="1" dirty="0">
                <a:latin typeface="Arial" panose="020B0604020202020204" pitchFamily="34" charset="0"/>
                <a:ea typeface="微软雅黑" panose="020B0503020204020204" pitchFamily="34" charset="-122"/>
              </a:endParaRPr>
            </a:p>
          </p:txBody>
        </p:sp>
        <p:grpSp>
          <p:nvGrpSpPr>
            <p:cNvPr id="173" name="Groupe 163">
              <a:extLst>
                <a:ext uri="{FF2B5EF4-FFF2-40B4-BE49-F238E27FC236}">
                  <a16:creationId xmlns:a16="http://schemas.microsoft.com/office/drawing/2014/main" id="{C72482DD-7384-44FE-CF22-92FAC7FD5A71}"/>
                </a:ext>
              </a:extLst>
            </p:cNvPr>
            <p:cNvGrpSpPr/>
            <p:nvPr/>
          </p:nvGrpSpPr>
          <p:grpSpPr>
            <a:xfrm>
              <a:off x="8321051" y="2780932"/>
              <a:ext cx="476295" cy="2093880"/>
              <a:chOff x="8556309" y="2052507"/>
              <a:chExt cx="488090" cy="2044130"/>
            </a:xfrm>
          </p:grpSpPr>
          <p:cxnSp>
            <p:nvCxnSpPr>
              <p:cNvPr id="174" name="Connecteur droit 165">
                <a:extLst>
                  <a:ext uri="{FF2B5EF4-FFF2-40B4-BE49-F238E27FC236}">
                    <a16:creationId xmlns:a16="http://schemas.microsoft.com/office/drawing/2014/main" id="{5176EADC-D664-353F-0620-AC16081FDBDA}"/>
                  </a:ext>
                </a:extLst>
              </p:cNvPr>
              <p:cNvCxnSpPr/>
              <p:nvPr/>
            </p:nvCxnSpPr>
            <p:spPr>
              <a:xfrm flipH="1" flipV="1">
                <a:off x="8580755" y="3556637"/>
                <a:ext cx="0" cy="54000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5" name="Connecteur droit 166">
                <a:extLst>
                  <a:ext uri="{FF2B5EF4-FFF2-40B4-BE49-F238E27FC236}">
                    <a16:creationId xmlns:a16="http://schemas.microsoft.com/office/drawing/2014/main" id="{9C7D8052-D44D-DCD1-9107-E9003617FDF9}"/>
                  </a:ext>
                </a:extLst>
              </p:cNvPr>
              <p:cNvCxnSpPr/>
              <p:nvPr/>
            </p:nvCxnSpPr>
            <p:spPr>
              <a:xfrm flipH="1" flipV="1">
                <a:off x="8727440" y="2582352"/>
                <a:ext cx="3749" cy="401501"/>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6" name="Connecteur droit 167">
                <a:extLst>
                  <a:ext uri="{FF2B5EF4-FFF2-40B4-BE49-F238E27FC236}">
                    <a16:creationId xmlns:a16="http://schemas.microsoft.com/office/drawing/2014/main" id="{C7428AEC-7961-7092-10D4-6ECA3EA169D3}"/>
                  </a:ext>
                </a:extLst>
              </p:cNvPr>
              <p:cNvCxnSpPr/>
              <p:nvPr/>
            </p:nvCxnSpPr>
            <p:spPr>
              <a:xfrm flipH="1" flipV="1">
                <a:off x="9027484" y="3548287"/>
                <a:ext cx="0" cy="54000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7" name="Connecteur droit 168">
                <a:extLst>
                  <a:ext uri="{FF2B5EF4-FFF2-40B4-BE49-F238E27FC236}">
                    <a16:creationId xmlns:a16="http://schemas.microsoft.com/office/drawing/2014/main" id="{D07440AE-0984-5259-BDD5-2586811E3751}"/>
                  </a:ext>
                </a:extLst>
              </p:cNvPr>
              <p:cNvCxnSpPr/>
              <p:nvPr/>
            </p:nvCxnSpPr>
            <p:spPr>
              <a:xfrm flipH="1" flipV="1">
                <a:off x="8572824" y="2066042"/>
                <a:ext cx="0" cy="54000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8" name="Connecteur droit 169">
                <a:extLst>
                  <a:ext uri="{FF2B5EF4-FFF2-40B4-BE49-F238E27FC236}">
                    <a16:creationId xmlns:a16="http://schemas.microsoft.com/office/drawing/2014/main" id="{D18018FD-940B-1C30-B1DF-DBB115E86932}"/>
                  </a:ext>
                </a:extLst>
              </p:cNvPr>
              <p:cNvCxnSpPr/>
              <p:nvPr/>
            </p:nvCxnSpPr>
            <p:spPr>
              <a:xfrm flipH="1" flipV="1">
                <a:off x="8727440" y="3146786"/>
                <a:ext cx="3749" cy="401501"/>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9" name="Connecteur droit 170">
                <a:extLst>
                  <a:ext uri="{FF2B5EF4-FFF2-40B4-BE49-F238E27FC236}">
                    <a16:creationId xmlns:a16="http://schemas.microsoft.com/office/drawing/2014/main" id="{E2EDD42E-BF32-3D1B-3CD5-6E8C5587680A}"/>
                  </a:ext>
                </a:extLst>
              </p:cNvPr>
              <p:cNvCxnSpPr/>
              <p:nvPr/>
            </p:nvCxnSpPr>
            <p:spPr>
              <a:xfrm flipH="1" flipV="1">
                <a:off x="8866459" y="2582352"/>
                <a:ext cx="3749" cy="401501"/>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0" name="Connecteur droit 171">
                <a:extLst>
                  <a:ext uri="{FF2B5EF4-FFF2-40B4-BE49-F238E27FC236}">
                    <a16:creationId xmlns:a16="http://schemas.microsoft.com/office/drawing/2014/main" id="{A1B3CA64-E3E3-4A09-9165-EC2C09CD7461}"/>
                  </a:ext>
                </a:extLst>
              </p:cNvPr>
              <p:cNvCxnSpPr/>
              <p:nvPr/>
            </p:nvCxnSpPr>
            <p:spPr>
              <a:xfrm flipH="1" flipV="1">
                <a:off x="8866459" y="3146786"/>
                <a:ext cx="3749" cy="401501"/>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1" name="Connecteur droit 172">
                <a:extLst>
                  <a:ext uri="{FF2B5EF4-FFF2-40B4-BE49-F238E27FC236}">
                    <a16:creationId xmlns:a16="http://schemas.microsoft.com/office/drawing/2014/main" id="{AF984B8F-399D-502C-6C1C-F89C61963A40}"/>
                  </a:ext>
                </a:extLst>
              </p:cNvPr>
              <p:cNvCxnSpPr/>
              <p:nvPr/>
            </p:nvCxnSpPr>
            <p:spPr>
              <a:xfrm flipH="1">
                <a:off x="8567109" y="3564257"/>
                <a:ext cx="180000"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2" name="Connecteur droit 173">
                <a:extLst>
                  <a:ext uri="{FF2B5EF4-FFF2-40B4-BE49-F238E27FC236}">
                    <a16:creationId xmlns:a16="http://schemas.microsoft.com/office/drawing/2014/main" id="{139BA109-2CA2-A17B-F10B-F218C73EBBA8}"/>
                  </a:ext>
                </a:extLst>
              </p:cNvPr>
              <p:cNvCxnSpPr/>
              <p:nvPr/>
            </p:nvCxnSpPr>
            <p:spPr>
              <a:xfrm flipH="1">
                <a:off x="8858839" y="3556637"/>
                <a:ext cx="180000"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3" name="Connecteur droit 174">
                <a:extLst>
                  <a:ext uri="{FF2B5EF4-FFF2-40B4-BE49-F238E27FC236}">
                    <a16:creationId xmlns:a16="http://schemas.microsoft.com/office/drawing/2014/main" id="{469BE6D2-6A66-DD5F-78E8-C954349E2C15}"/>
                  </a:ext>
                </a:extLst>
              </p:cNvPr>
              <p:cNvCxnSpPr/>
              <p:nvPr/>
            </p:nvCxnSpPr>
            <p:spPr>
              <a:xfrm flipH="1">
                <a:off x="8563453" y="2594142"/>
                <a:ext cx="180000"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4" name="Connecteur droit 175">
                <a:extLst>
                  <a:ext uri="{FF2B5EF4-FFF2-40B4-BE49-F238E27FC236}">
                    <a16:creationId xmlns:a16="http://schemas.microsoft.com/office/drawing/2014/main" id="{E78DE7E9-05F0-52C5-A5AE-E0C89A479255}"/>
                  </a:ext>
                </a:extLst>
              </p:cNvPr>
              <p:cNvCxnSpPr/>
              <p:nvPr/>
            </p:nvCxnSpPr>
            <p:spPr>
              <a:xfrm flipH="1">
                <a:off x="8855029" y="2592507"/>
                <a:ext cx="180000"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5" name="Connecteur droit 176">
                <a:extLst>
                  <a:ext uri="{FF2B5EF4-FFF2-40B4-BE49-F238E27FC236}">
                    <a16:creationId xmlns:a16="http://schemas.microsoft.com/office/drawing/2014/main" id="{5F2D4469-A52B-9542-52D8-E5E5DE4578D7}"/>
                  </a:ext>
                </a:extLst>
              </p:cNvPr>
              <p:cNvCxnSpPr/>
              <p:nvPr/>
            </p:nvCxnSpPr>
            <p:spPr>
              <a:xfrm flipH="1" flipV="1">
                <a:off x="9022404" y="2052507"/>
                <a:ext cx="0" cy="54000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6" name="Connecteur droit 177">
                <a:extLst>
                  <a:ext uri="{FF2B5EF4-FFF2-40B4-BE49-F238E27FC236}">
                    <a16:creationId xmlns:a16="http://schemas.microsoft.com/office/drawing/2014/main" id="{03C69CDB-AD7C-5250-7CA3-2483FDC441E2}"/>
                  </a:ext>
                </a:extLst>
              </p:cNvPr>
              <p:cNvCxnSpPr>
                <a:cxnSpLocks/>
              </p:cNvCxnSpPr>
              <p:nvPr/>
            </p:nvCxnSpPr>
            <p:spPr>
              <a:xfrm flipH="1">
                <a:off x="8556309" y="2066042"/>
                <a:ext cx="159193"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7" name="Connecteur droit 178">
                <a:extLst>
                  <a:ext uri="{FF2B5EF4-FFF2-40B4-BE49-F238E27FC236}">
                    <a16:creationId xmlns:a16="http://schemas.microsoft.com/office/drawing/2014/main" id="{B2CC45F3-915C-30F5-3086-6D62D59AC873}"/>
                  </a:ext>
                </a:extLst>
              </p:cNvPr>
              <p:cNvCxnSpPr/>
              <p:nvPr/>
            </p:nvCxnSpPr>
            <p:spPr>
              <a:xfrm flipH="1">
                <a:off x="8572824" y="4088287"/>
                <a:ext cx="471575"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grpSp>
        <p:cxnSp>
          <p:nvCxnSpPr>
            <p:cNvPr id="258" name="Connecteur droit 183">
              <a:extLst>
                <a:ext uri="{FF2B5EF4-FFF2-40B4-BE49-F238E27FC236}">
                  <a16:creationId xmlns:a16="http://schemas.microsoft.com/office/drawing/2014/main" id="{B14BE838-A7BA-60D8-C081-07B73E013245}"/>
                </a:ext>
              </a:extLst>
            </p:cNvPr>
            <p:cNvCxnSpPr>
              <a:cxnSpLocks/>
            </p:cNvCxnSpPr>
            <p:nvPr/>
          </p:nvCxnSpPr>
          <p:spPr>
            <a:xfrm flipH="1">
              <a:off x="7647208" y="3422344"/>
              <a:ext cx="250521"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1" name="Connecteur droit 183">
              <a:extLst>
                <a:ext uri="{FF2B5EF4-FFF2-40B4-BE49-F238E27FC236}">
                  <a16:creationId xmlns:a16="http://schemas.microsoft.com/office/drawing/2014/main" id="{50150B33-B234-C671-656C-7D52191445F7}"/>
                </a:ext>
              </a:extLst>
            </p:cNvPr>
            <p:cNvCxnSpPr>
              <a:cxnSpLocks/>
            </p:cNvCxnSpPr>
            <p:nvPr/>
          </p:nvCxnSpPr>
          <p:spPr>
            <a:xfrm flipH="1" flipV="1">
              <a:off x="7647208" y="4217161"/>
              <a:ext cx="0" cy="355287"/>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2" name="Connecteur droit 183">
              <a:extLst>
                <a:ext uri="{FF2B5EF4-FFF2-40B4-BE49-F238E27FC236}">
                  <a16:creationId xmlns:a16="http://schemas.microsoft.com/office/drawing/2014/main" id="{AC08250D-C6B1-4D8F-27F7-CC27B0409555}"/>
                </a:ext>
              </a:extLst>
            </p:cNvPr>
            <p:cNvCxnSpPr>
              <a:cxnSpLocks/>
            </p:cNvCxnSpPr>
            <p:nvPr/>
          </p:nvCxnSpPr>
          <p:spPr>
            <a:xfrm flipH="1">
              <a:off x="7647208" y="4231180"/>
              <a:ext cx="250521"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07" name="Connecteur droit 177">
              <a:extLst>
                <a:ext uri="{FF2B5EF4-FFF2-40B4-BE49-F238E27FC236}">
                  <a16:creationId xmlns:a16="http://schemas.microsoft.com/office/drawing/2014/main" id="{07B49D0C-5288-3CB0-B4CB-2C8D5C9D859E}"/>
                </a:ext>
              </a:extLst>
            </p:cNvPr>
            <p:cNvCxnSpPr>
              <a:cxnSpLocks/>
            </p:cNvCxnSpPr>
            <p:nvPr/>
          </p:nvCxnSpPr>
          <p:spPr>
            <a:xfrm flipH="1">
              <a:off x="8638787" y="2799157"/>
              <a:ext cx="155346"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sp>
          <p:nvSpPr>
            <p:cNvPr id="311" name="右箭头 310">
              <a:extLst>
                <a:ext uri="{FF2B5EF4-FFF2-40B4-BE49-F238E27FC236}">
                  <a16:creationId xmlns:a16="http://schemas.microsoft.com/office/drawing/2014/main" id="{27944831-B37E-6E12-FDF7-9303B78ACB3F}"/>
                </a:ext>
              </a:extLst>
            </p:cNvPr>
            <p:cNvSpPr/>
            <p:nvPr/>
          </p:nvSpPr>
          <p:spPr>
            <a:xfrm rot="5400000">
              <a:off x="8441685" y="2783441"/>
              <a:ext cx="220802" cy="59969"/>
            </a:xfrm>
            <a:prstGeom prst="rightArrow">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600" b="1">
                <a:latin typeface="Microsoft YaHei" panose="020B0503020204020204" pitchFamily="34" charset="-122"/>
                <a:ea typeface="Microsoft YaHei" panose="020B0503020204020204" pitchFamily="34" charset="-122"/>
              </a:endParaRPr>
            </a:p>
          </p:txBody>
        </p:sp>
        <p:sp>
          <p:nvSpPr>
            <p:cNvPr id="327" name="矩形 326">
              <a:extLst>
                <a:ext uri="{FF2B5EF4-FFF2-40B4-BE49-F238E27FC236}">
                  <a16:creationId xmlns:a16="http://schemas.microsoft.com/office/drawing/2014/main" id="{92E4AFFB-0669-9E4F-07B6-D7A5180DE14F}"/>
                </a:ext>
              </a:extLst>
            </p:cNvPr>
            <p:cNvSpPr/>
            <p:nvPr/>
          </p:nvSpPr>
          <p:spPr>
            <a:xfrm>
              <a:off x="5903807" y="2019893"/>
              <a:ext cx="5882002" cy="3459892"/>
            </a:xfrm>
            <a:prstGeom prst="rect">
              <a:avLst/>
            </a:prstGeom>
            <a:noFill/>
            <a:ln w="19050" cap="flat" cmpd="sng" algn="ctr">
              <a:solidFill>
                <a:schemeClr val="bg2">
                  <a:lumMod val="25000"/>
                </a:schemeClr>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kumimoji="1" lang="zh-CN" altLang="en-US" b="1">
                <a:latin typeface="Microsoft YaHei" panose="020B0503020204020204" pitchFamily="34" charset="-122"/>
                <a:ea typeface="Microsoft YaHei" panose="020B0503020204020204" pitchFamily="34" charset="-122"/>
              </a:endParaRPr>
            </a:p>
          </p:txBody>
        </p:sp>
        <p:sp>
          <p:nvSpPr>
            <p:cNvPr id="336" name="右中括号 335">
              <a:extLst>
                <a:ext uri="{FF2B5EF4-FFF2-40B4-BE49-F238E27FC236}">
                  <a16:creationId xmlns:a16="http://schemas.microsoft.com/office/drawing/2014/main" id="{4F06EC32-8016-6789-216A-5613BA51D4D8}"/>
                </a:ext>
              </a:extLst>
            </p:cNvPr>
            <p:cNvSpPr/>
            <p:nvPr/>
          </p:nvSpPr>
          <p:spPr>
            <a:xfrm rot="5400000">
              <a:off x="7293446" y="4352776"/>
              <a:ext cx="96885" cy="963827"/>
            </a:xfrm>
            <a:prstGeom prst="rightBracket">
              <a:avLst/>
            </a:prstGeom>
            <a:ln>
              <a:solidFill>
                <a:srgbClr val="C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zh-CN" altLang="en-US" b="1">
                <a:latin typeface="Microsoft YaHei" panose="020B0503020204020204" pitchFamily="34" charset="-122"/>
                <a:ea typeface="Microsoft YaHei" panose="020B0503020204020204" pitchFamily="34" charset="-122"/>
              </a:endParaRPr>
            </a:p>
          </p:txBody>
        </p:sp>
        <p:sp>
          <p:nvSpPr>
            <p:cNvPr id="337" name="ZoneTexte 222">
              <a:extLst>
                <a:ext uri="{FF2B5EF4-FFF2-40B4-BE49-F238E27FC236}">
                  <a16:creationId xmlns:a16="http://schemas.microsoft.com/office/drawing/2014/main" id="{FC2BF634-AE49-33CF-9199-B3D4089E3941}"/>
                </a:ext>
              </a:extLst>
            </p:cNvPr>
            <p:cNvSpPr txBox="1"/>
            <p:nvPr/>
          </p:nvSpPr>
          <p:spPr>
            <a:xfrm>
              <a:off x="6634002" y="4985041"/>
              <a:ext cx="1415772" cy="338554"/>
            </a:xfrm>
            <a:prstGeom prst="rect">
              <a:avLst/>
            </a:prstGeom>
            <a:noFill/>
          </p:spPr>
          <p:txBody>
            <a:bodyPr wrap="none" rtlCol="0">
              <a:spAutoFit/>
            </a:bodyPr>
            <a:lstStyle/>
            <a:p>
              <a:r>
                <a:rPr lang="fr-FR" sz="1600" b="1" dirty="0" err="1">
                  <a:latin typeface="Arial" panose="020B0604020202020204" pitchFamily="34" charset="0"/>
                  <a:ea typeface="微软雅黑" panose="020B0503020204020204" pitchFamily="34" charset="-122"/>
                </a:rPr>
                <a:t>皮尔斯电子枪</a:t>
              </a:r>
              <a:endParaRPr lang="fr-FR" sz="1600" b="1" dirty="0">
                <a:latin typeface="Arial" panose="020B0604020202020204" pitchFamily="34" charset="0"/>
                <a:ea typeface="微软雅黑" panose="020B0503020204020204" pitchFamily="34" charset="-122"/>
              </a:endParaRPr>
            </a:p>
          </p:txBody>
        </p:sp>
      </p:grpSp>
      <p:sp>
        <p:nvSpPr>
          <p:cNvPr id="338" name="Arc 179">
            <a:extLst>
              <a:ext uri="{FF2B5EF4-FFF2-40B4-BE49-F238E27FC236}">
                <a16:creationId xmlns:a16="http://schemas.microsoft.com/office/drawing/2014/main" id="{33775217-BD3E-919F-3339-BD7493935DC7}"/>
              </a:ext>
            </a:extLst>
          </p:cNvPr>
          <p:cNvSpPr/>
          <p:nvPr/>
        </p:nvSpPr>
        <p:spPr>
          <a:xfrm rot="13486723">
            <a:off x="3047385" y="2780101"/>
            <a:ext cx="1237682" cy="1178593"/>
          </a:xfrm>
          <a:prstGeom prst="arc">
            <a:avLst/>
          </a:prstGeom>
          <a:ln w="31750">
            <a:solidFill>
              <a:srgbClr val="C0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600" b="1">
              <a:latin typeface="Microsoft YaHei" panose="020B0503020204020204" pitchFamily="34" charset="-122"/>
              <a:ea typeface="Microsoft YaHei" panose="020B0503020204020204" pitchFamily="34" charset="-122"/>
            </a:endParaRPr>
          </a:p>
        </p:txBody>
      </p:sp>
      <p:sp>
        <p:nvSpPr>
          <p:cNvPr id="339" name="Arc 180">
            <a:extLst>
              <a:ext uri="{FF2B5EF4-FFF2-40B4-BE49-F238E27FC236}">
                <a16:creationId xmlns:a16="http://schemas.microsoft.com/office/drawing/2014/main" id="{8391E518-9BB9-A692-6C38-0FC2BDFBBC6D}"/>
              </a:ext>
            </a:extLst>
          </p:cNvPr>
          <p:cNvSpPr/>
          <p:nvPr/>
        </p:nvSpPr>
        <p:spPr>
          <a:xfrm rot="13486723">
            <a:off x="2945778" y="2780102"/>
            <a:ext cx="1237682" cy="1178593"/>
          </a:xfrm>
          <a:prstGeom prst="arc">
            <a:avLst/>
          </a:prstGeom>
          <a:ln w="31750">
            <a:solidFill>
              <a:srgbClr val="C0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600" b="1">
              <a:latin typeface="Microsoft YaHei" panose="020B0503020204020204" pitchFamily="34" charset="-122"/>
              <a:ea typeface="Microsoft YaHei" panose="020B0503020204020204" pitchFamily="34" charset="-122"/>
            </a:endParaRPr>
          </a:p>
        </p:txBody>
      </p:sp>
      <p:cxnSp>
        <p:nvCxnSpPr>
          <p:cNvPr id="340" name="Connecteur droit 165">
            <a:extLst>
              <a:ext uri="{FF2B5EF4-FFF2-40B4-BE49-F238E27FC236}">
                <a16:creationId xmlns:a16="http://schemas.microsoft.com/office/drawing/2014/main" id="{C319DB6B-0C76-9815-5C28-570D0EA279DE}"/>
              </a:ext>
            </a:extLst>
          </p:cNvPr>
          <p:cNvCxnSpPr/>
          <p:nvPr/>
        </p:nvCxnSpPr>
        <p:spPr>
          <a:xfrm flipH="1" flipV="1">
            <a:off x="9244826" y="3798885"/>
            <a:ext cx="0" cy="553143"/>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1" name="Connecteur droit 166">
            <a:extLst>
              <a:ext uri="{FF2B5EF4-FFF2-40B4-BE49-F238E27FC236}">
                <a16:creationId xmlns:a16="http://schemas.microsoft.com/office/drawing/2014/main" id="{A5484830-E104-5A00-A3A0-3DAA431DEAF4}"/>
              </a:ext>
            </a:extLst>
          </p:cNvPr>
          <p:cNvCxnSpPr/>
          <p:nvPr/>
        </p:nvCxnSpPr>
        <p:spPr>
          <a:xfrm flipH="1" flipV="1">
            <a:off x="9387966" y="2800888"/>
            <a:ext cx="3658" cy="411273"/>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2" name="Connecteur droit 167">
            <a:extLst>
              <a:ext uri="{FF2B5EF4-FFF2-40B4-BE49-F238E27FC236}">
                <a16:creationId xmlns:a16="http://schemas.microsoft.com/office/drawing/2014/main" id="{E63DA4D2-45C6-C15E-6E60-7866F6249684}"/>
              </a:ext>
            </a:extLst>
          </p:cNvPr>
          <p:cNvCxnSpPr/>
          <p:nvPr/>
        </p:nvCxnSpPr>
        <p:spPr>
          <a:xfrm flipH="1" flipV="1">
            <a:off x="9680759" y="3790332"/>
            <a:ext cx="0" cy="553143"/>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3" name="Connecteur droit 168">
            <a:extLst>
              <a:ext uri="{FF2B5EF4-FFF2-40B4-BE49-F238E27FC236}">
                <a16:creationId xmlns:a16="http://schemas.microsoft.com/office/drawing/2014/main" id="{D7CA8961-9105-3AE3-A109-064630509445}"/>
              </a:ext>
            </a:extLst>
          </p:cNvPr>
          <p:cNvCxnSpPr/>
          <p:nvPr/>
        </p:nvCxnSpPr>
        <p:spPr>
          <a:xfrm flipH="1" flipV="1">
            <a:off x="9237087" y="2272012"/>
            <a:ext cx="0" cy="553143"/>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4" name="Connecteur droit 169">
            <a:extLst>
              <a:ext uri="{FF2B5EF4-FFF2-40B4-BE49-F238E27FC236}">
                <a16:creationId xmlns:a16="http://schemas.microsoft.com/office/drawing/2014/main" id="{75C4A43E-8D4A-58F9-BD3C-A357BC9FD5F2}"/>
              </a:ext>
            </a:extLst>
          </p:cNvPr>
          <p:cNvCxnSpPr/>
          <p:nvPr/>
        </p:nvCxnSpPr>
        <p:spPr>
          <a:xfrm flipH="1" flipV="1">
            <a:off x="9387966" y="3379060"/>
            <a:ext cx="3658" cy="411273"/>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5" name="Connecteur droit 170">
            <a:extLst>
              <a:ext uri="{FF2B5EF4-FFF2-40B4-BE49-F238E27FC236}">
                <a16:creationId xmlns:a16="http://schemas.microsoft.com/office/drawing/2014/main" id="{6B4BDDEC-F756-5658-5CA3-1F04289DFB8A}"/>
              </a:ext>
            </a:extLst>
          </p:cNvPr>
          <p:cNvCxnSpPr/>
          <p:nvPr/>
        </p:nvCxnSpPr>
        <p:spPr>
          <a:xfrm flipH="1" flipV="1">
            <a:off x="9523625" y="2800888"/>
            <a:ext cx="3658" cy="411273"/>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6" name="Connecteur droit 171">
            <a:extLst>
              <a:ext uri="{FF2B5EF4-FFF2-40B4-BE49-F238E27FC236}">
                <a16:creationId xmlns:a16="http://schemas.microsoft.com/office/drawing/2014/main" id="{406A53E8-0213-286B-5B58-99DC80489B3C}"/>
              </a:ext>
            </a:extLst>
          </p:cNvPr>
          <p:cNvCxnSpPr/>
          <p:nvPr/>
        </p:nvCxnSpPr>
        <p:spPr>
          <a:xfrm flipH="1" flipV="1">
            <a:off x="9523625" y="3379060"/>
            <a:ext cx="3658" cy="411273"/>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7" name="Connecteur droit 172">
            <a:extLst>
              <a:ext uri="{FF2B5EF4-FFF2-40B4-BE49-F238E27FC236}">
                <a16:creationId xmlns:a16="http://schemas.microsoft.com/office/drawing/2014/main" id="{47F19A48-52A7-7E1D-6903-5DAB696CEF06}"/>
              </a:ext>
            </a:extLst>
          </p:cNvPr>
          <p:cNvCxnSpPr/>
          <p:nvPr/>
        </p:nvCxnSpPr>
        <p:spPr>
          <a:xfrm flipH="1">
            <a:off x="9231510" y="3806691"/>
            <a:ext cx="175650"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8" name="Connecteur droit 173">
            <a:extLst>
              <a:ext uri="{FF2B5EF4-FFF2-40B4-BE49-F238E27FC236}">
                <a16:creationId xmlns:a16="http://schemas.microsoft.com/office/drawing/2014/main" id="{BC03E65C-EB10-D34C-7E4A-865D9C551F07}"/>
              </a:ext>
            </a:extLst>
          </p:cNvPr>
          <p:cNvCxnSpPr/>
          <p:nvPr/>
        </p:nvCxnSpPr>
        <p:spPr>
          <a:xfrm flipH="1">
            <a:off x="9516189" y="3798885"/>
            <a:ext cx="175650"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9" name="Connecteur droit 174">
            <a:extLst>
              <a:ext uri="{FF2B5EF4-FFF2-40B4-BE49-F238E27FC236}">
                <a16:creationId xmlns:a16="http://schemas.microsoft.com/office/drawing/2014/main" id="{F715EB07-4E83-F0C7-2260-543052FFE5A4}"/>
              </a:ext>
            </a:extLst>
          </p:cNvPr>
          <p:cNvCxnSpPr/>
          <p:nvPr/>
        </p:nvCxnSpPr>
        <p:spPr>
          <a:xfrm flipH="1">
            <a:off x="9227942" y="2812965"/>
            <a:ext cx="175650"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0" name="Connecteur droit 175">
            <a:extLst>
              <a:ext uri="{FF2B5EF4-FFF2-40B4-BE49-F238E27FC236}">
                <a16:creationId xmlns:a16="http://schemas.microsoft.com/office/drawing/2014/main" id="{884E3147-203B-F2AD-707F-6E0B7A02A5ED}"/>
              </a:ext>
            </a:extLst>
          </p:cNvPr>
          <p:cNvCxnSpPr/>
          <p:nvPr/>
        </p:nvCxnSpPr>
        <p:spPr>
          <a:xfrm flipH="1">
            <a:off x="9512471" y="2811291"/>
            <a:ext cx="175650"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1" name="Connecteur droit 176">
            <a:extLst>
              <a:ext uri="{FF2B5EF4-FFF2-40B4-BE49-F238E27FC236}">
                <a16:creationId xmlns:a16="http://schemas.microsoft.com/office/drawing/2014/main" id="{60D6408E-8433-108E-5587-5A6D3A090449}"/>
              </a:ext>
            </a:extLst>
          </p:cNvPr>
          <p:cNvCxnSpPr/>
          <p:nvPr/>
        </p:nvCxnSpPr>
        <p:spPr>
          <a:xfrm flipH="1" flipV="1">
            <a:off x="9675802" y="2258148"/>
            <a:ext cx="0" cy="553143"/>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2" name="Connecteur droit 177">
            <a:extLst>
              <a:ext uri="{FF2B5EF4-FFF2-40B4-BE49-F238E27FC236}">
                <a16:creationId xmlns:a16="http://schemas.microsoft.com/office/drawing/2014/main" id="{8D8F1720-F7DD-805A-BD5C-6FBE864E3E11}"/>
              </a:ext>
            </a:extLst>
          </p:cNvPr>
          <p:cNvCxnSpPr/>
          <p:nvPr/>
        </p:nvCxnSpPr>
        <p:spPr>
          <a:xfrm flipH="1">
            <a:off x="9227943" y="2272012"/>
            <a:ext cx="460178"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3" name="Connecteur droit 178">
            <a:extLst>
              <a:ext uri="{FF2B5EF4-FFF2-40B4-BE49-F238E27FC236}">
                <a16:creationId xmlns:a16="http://schemas.microsoft.com/office/drawing/2014/main" id="{CA22403B-3C5F-4A40-ED6B-7D1C98671970}"/>
              </a:ext>
            </a:extLst>
          </p:cNvPr>
          <p:cNvCxnSpPr/>
          <p:nvPr/>
        </p:nvCxnSpPr>
        <p:spPr>
          <a:xfrm flipH="1">
            <a:off x="9237087" y="4343475"/>
            <a:ext cx="460178"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
        <p:nvSpPr>
          <p:cNvPr id="416" name="文本框 415">
            <a:extLst>
              <a:ext uri="{FF2B5EF4-FFF2-40B4-BE49-F238E27FC236}">
                <a16:creationId xmlns:a16="http://schemas.microsoft.com/office/drawing/2014/main" id="{895B269C-6E18-A629-36B5-48FA389B8DF0}"/>
              </a:ext>
            </a:extLst>
          </p:cNvPr>
          <p:cNvSpPr txBox="1"/>
          <p:nvPr/>
        </p:nvSpPr>
        <p:spPr>
          <a:xfrm>
            <a:off x="365302" y="5345970"/>
            <a:ext cx="5503623" cy="1156792"/>
          </a:xfrm>
          <a:prstGeom prst="rect">
            <a:avLst/>
          </a:prstGeom>
          <a:noFill/>
        </p:spPr>
        <p:txBody>
          <a:bodyPr wrap="square">
            <a:spAutoFit/>
          </a:bodyPr>
          <a:lstStyle/>
          <a:p>
            <a:pPr>
              <a:lnSpc>
                <a:spcPct val="150000"/>
              </a:lnSpc>
            </a:pPr>
            <a:r>
              <a:rPr lang="zh-CN" altLang="en-US" sz="1600" dirty="0">
                <a:solidFill>
                  <a:srgbClr val="2A2F45"/>
                </a:solidFill>
                <a:latin typeface="Arial" panose="020B0604020202020204" pitchFamily="34" charset="0"/>
                <a:ea typeface="微软雅黑" panose="020B0503020204020204" pitchFamily="34" charset="-122"/>
              </a:rPr>
              <a:t>电极间电容</a:t>
            </a:r>
            <a:r>
              <a:rPr lang="zh-CN" altLang="en-US" sz="1600" b="0" i="0" dirty="0">
                <a:solidFill>
                  <a:srgbClr val="2A2F45"/>
                </a:solidFill>
                <a:effectLst/>
                <a:latin typeface="Arial" panose="020B0604020202020204" pitchFamily="34" charset="0"/>
                <a:ea typeface="微软雅黑" panose="020B0503020204020204" pitchFamily="34" charset="-122"/>
              </a:rPr>
              <a:t>→</a:t>
            </a:r>
            <a:r>
              <a:rPr lang="zh-CN" altLang="en-US" sz="1600" dirty="0">
                <a:solidFill>
                  <a:srgbClr val="2A2F45"/>
                </a:solidFill>
                <a:latin typeface="Arial" panose="020B0604020202020204" pitchFamily="34" charset="0"/>
                <a:ea typeface="微软雅黑" panose="020B0503020204020204" pitchFamily="34" charset="-122"/>
              </a:rPr>
              <a:t>低转换频率和不稳定性电子束收集极（阳极）为射频输出电路一部分</a:t>
            </a:r>
            <a:endParaRPr lang="en-US" altLang="zh-CN" sz="1600" dirty="0">
              <a:solidFill>
                <a:srgbClr val="2A2F45"/>
              </a:solidFill>
              <a:latin typeface="Arial" panose="020B0604020202020204" pitchFamily="34" charset="0"/>
              <a:ea typeface="微软雅黑" panose="020B0503020204020204" pitchFamily="34" charset="-122"/>
            </a:endParaRPr>
          </a:p>
          <a:p>
            <a:pPr>
              <a:lnSpc>
                <a:spcPct val="150000"/>
              </a:lnSpc>
            </a:pPr>
            <a:r>
              <a:rPr lang="zh-CN" altLang="en-US" sz="1600" b="1" dirty="0">
                <a:solidFill>
                  <a:srgbClr val="C00000"/>
                </a:solidFill>
                <a:latin typeface="Arial" panose="020B0604020202020204" pitchFamily="34" charset="0"/>
                <a:ea typeface="微软雅黑" panose="020B0503020204020204" pitchFamily="34" charset="-122"/>
              </a:rPr>
              <a:t>栅极热负载限制功率增加</a:t>
            </a:r>
          </a:p>
        </p:txBody>
      </p:sp>
      <p:sp>
        <p:nvSpPr>
          <p:cNvPr id="417" name="文本框 416">
            <a:extLst>
              <a:ext uri="{FF2B5EF4-FFF2-40B4-BE49-F238E27FC236}">
                <a16:creationId xmlns:a16="http://schemas.microsoft.com/office/drawing/2014/main" id="{20C2B77C-CFD0-90F4-97EA-DE9F9CB4D805}"/>
              </a:ext>
            </a:extLst>
          </p:cNvPr>
          <p:cNvSpPr txBox="1"/>
          <p:nvPr/>
        </p:nvSpPr>
        <p:spPr>
          <a:xfrm>
            <a:off x="6005454" y="5349891"/>
            <a:ext cx="6757575" cy="1156792"/>
          </a:xfrm>
          <a:prstGeom prst="rect">
            <a:avLst/>
          </a:prstGeom>
          <a:noFill/>
        </p:spPr>
        <p:txBody>
          <a:bodyPr wrap="square">
            <a:spAutoFit/>
          </a:bodyPr>
          <a:lstStyle/>
          <a:p>
            <a:pPr>
              <a:lnSpc>
                <a:spcPct val="150000"/>
              </a:lnSpc>
            </a:pPr>
            <a:r>
              <a:rPr lang="zh-CN" altLang="en-US" sz="1600" b="0" i="0" dirty="0">
                <a:solidFill>
                  <a:srgbClr val="2A2F45"/>
                </a:solidFill>
                <a:effectLst/>
                <a:latin typeface="Arial" panose="020B0604020202020204" pitchFamily="34" charset="0"/>
                <a:ea typeface="微软雅黑" panose="020B0503020204020204" pitchFamily="34" charset="-122"/>
              </a:rPr>
              <a:t>漂移空间长度→固定的腔体位置</a:t>
            </a:r>
            <a:r>
              <a:rPr lang="zh-CN" altLang="en-US" sz="1600" dirty="0">
                <a:solidFill>
                  <a:srgbClr val="2A2F45"/>
                </a:solidFill>
                <a:latin typeface="Arial" panose="020B0604020202020204" pitchFamily="34" charset="0"/>
                <a:ea typeface="微软雅黑" panose="020B0503020204020204" pitchFamily="34" charset="-122"/>
              </a:rPr>
              <a:t>：</a:t>
            </a:r>
            <a:r>
              <a:rPr lang="zh-CN" altLang="en-US" sz="1600" b="0" i="0" dirty="0">
                <a:solidFill>
                  <a:srgbClr val="2A2F45"/>
                </a:solidFill>
                <a:effectLst/>
                <a:latin typeface="Arial" panose="020B0604020202020204" pitchFamily="34" charset="0"/>
                <a:ea typeface="微软雅黑" panose="020B0503020204020204" pitchFamily="34" charset="-122"/>
              </a:rPr>
              <a:t>固定电压</a:t>
            </a:r>
            <a:r>
              <a:rPr lang="en-US" altLang="zh-CN" sz="1600" b="0" i="0" dirty="0">
                <a:solidFill>
                  <a:srgbClr val="2A2F45"/>
                </a:solidFill>
                <a:effectLst/>
                <a:latin typeface="Arial" panose="020B0604020202020204" pitchFamily="34" charset="0"/>
                <a:ea typeface="微软雅黑" panose="020B0503020204020204" pitchFamily="34" charset="-122"/>
              </a:rPr>
              <a:t>+</a:t>
            </a:r>
            <a:r>
              <a:rPr lang="zh-CN" altLang="en-US" sz="1600" b="0" i="0" dirty="0">
                <a:solidFill>
                  <a:srgbClr val="2A2F45"/>
                </a:solidFill>
                <a:effectLst/>
                <a:latin typeface="Arial" panose="020B0604020202020204" pitchFamily="34" charset="0"/>
                <a:ea typeface="微软雅黑" panose="020B0503020204020204" pitchFamily="34" charset="-122"/>
              </a:rPr>
              <a:t>体积庞大</a:t>
            </a:r>
            <a:endParaRPr lang="en-US" altLang="zh-CN" sz="1600" b="0" i="0" dirty="0">
              <a:solidFill>
                <a:srgbClr val="2A2F45"/>
              </a:solidFill>
              <a:effectLst/>
              <a:latin typeface="Arial" panose="020B0604020202020204" pitchFamily="34" charset="0"/>
              <a:ea typeface="微软雅黑" panose="020B0503020204020204" pitchFamily="34" charset="-122"/>
            </a:endParaRPr>
          </a:p>
          <a:p>
            <a:pPr>
              <a:lnSpc>
                <a:spcPct val="150000"/>
              </a:lnSpc>
            </a:pPr>
            <a:r>
              <a:rPr lang="zh-CN" altLang="en-US" sz="1600" b="0" i="0" dirty="0">
                <a:solidFill>
                  <a:srgbClr val="2A2F45"/>
                </a:solidFill>
                <a:effectLst/>
                <a:latin typeface="Arial" panose="020B0604020202020204" pitchFamily="34" charset="0"/>
                <a:ea typeface="微软雅黑" panose="020B0503020204020204" pitchFamily="34" charset="-122"/>
              </a:rPr>
              <a:t>连续的束流→若输出功率降低，射频效率会下降</a:t>
            </a:r>
            <a:endParaRPr lang="en-US" altLang="zh-CN" sz="1600" b="0" i="0" dirty="0">
              <a:solidFill>
                <a:srgbClr val="2A2F45"/>
              </a:solidFill>
              <a:effectLst/>
              <a:latin typeface="Arial" panose="020B0604020202020204" pitchFamily="34" charset="0"/>
              <a:ea typeface="微软雅黑" panose="020B0503020204020204" pitchFamily="34" charset="-122"/>
            </a:endParaRPr>
          </a:p>
          <a:p>
            <a:pPr>
              <a:lnSpc>
                <a:spcPct val="150000"/>
              </a:lnSpc>
            </a:pPr>
            <a:r>
              <a:rPr lang="zh-CN" altLang="en-US" sz="1600" b="1" dirty="0">
                <a:solidFill>
                  <a:srgbClr val="C00000"/>
                </a:solidFill>
                <a:latin typeface="Arial" panose="020B0604020202020204" pitchFamily="34" charset="0"/>
                <a:ea typeface="微软雅黑" panose="020B0503020204020204" pitchFamily="34" charset="-122"/>
              </a:rPr>
              <a:t>空间电荷效应限制导流系数的增加</a:t>
            </a:r>
          </a:p>
        </p:txBody>
      </p:sp>
      <p:sp>
        <p:nvSpPr>
          <p:cNvPr id="418" name="圆角矩形 417">
            <a:extLst>
              <a:ext uri="{FF2B5EF4-FFF2-40B4-BE49-F238E27FC236}">
                <a16:creationId xmlns:a16="http://schemas.microsoft.com/office/drawing/2014/main" id="{198ECAAA-AED2-B5FE-E186-B949813D4575}"/>
              </a:ext>
            </a:extLst>
          </p:cNvPr>
          <p:cNvSpPr/>
          <p:nvPr/>
        </p:nvSpPr>
        <p:spPr>
          <a:xfrm>
            <a:off x="365302" y="4838122"/>
            <a:ext cx="4053674" cy="479050"/>
          </a:xfrm>
          <a:prstGeom prst="roundRect">
            <a:avLst/>
          </a:prstGeom>
          <a:solidFill>
            <a:srgbClr val="9934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bg1"/>
                </a:solidFill>
                <a:latin typeface="Arial" panose="020B0604020202020204" pitchFamily="34" charset="0"/>
                <a:ea typeface="微软雅黑" panose="020B0503020204020204" pitchFamily="34" charset="-122"/>
              </a:rPr>
              <a:t>密度调制器件（感应输出管）的局限性：</a:t>
            </a:r>
            <a:endParaRPr lang="en-US" altLang="zh-CN" sz="1600" b="1" dirty="0">
              <a:solidFill>
                <a:schemeClr val="bg1"/>
              </a:solidFill>
              <a:latin typeface="Arial" panose="020B0604020202020204" pitchFamily="34" charset="0"/>
              <a:ea typeface="微软雅黑" panose="020B0503020204020204" pitchFamily="34" charset="-122"/>
            </a:endParaRPr>
          </a:p>
        </p:txBody>
      </p:sp>
      <p:sp>
        <p:nvSpPr>
          <p:cNvPr id="419" name="圆角矩形 418">
            <a:extLst>
              <a:ext uri="{FF2B5EF4-FFF2-40B4-BE49-F238E27FC236}">
                <a16:creationId xmlns:a16="http://schemas.microsoft.com/office/drawing/2014/main" id="{2F2E0510-DA48-5AF1-9403-FE41971093AC}"/>
              </a:ext>
            </a:extLst>
          </p:cNvPr>
          <p:cNvSpPr/>
          <p:nvPr/>
        </p:nvSpPr>
        <p:spPr>
          <a:xfrm>
            <a:off x="6070114" y="4835221"/>
            <a:ext cx="4053674" cy="479050"/>
          </a:xfrm>
          <a:prstGeom prst="roundRect">
            <a:avLst/>
          </a:prstGeom>
          <a:solidFill>
            <a:srgbClr val="112E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zh-CN" altLang="en-US" sz="1600" b="1" i="0" dirty="0">
                <a:solidFill>
                  <a:schemeClr val="bg1"/>
                </a:solidFill>
                <a:effectLst/>
                <a:latin typeface="Arial" panose="020B0604020202020204" pitchFamily="34" charset="0"/>
                <a:ea typeface="微软雅黑" panose="020B0503020204020204" pitchFamily="34" charset="-122"/>
              </a:rPr>
              <a:t>速度调制器件（速调管）的局限性：</a:t>
            </a:r>
            <a:endParaRPr lang="en-US" altLang="zh-CN" sz="1600" b="1" i="0" dirty="0">
              <a:solidFill>
                <a:schemeClr val="bg1"/>
              </a:solidFill>
              <a:effectLst/>
              <a:latin typeface="Arial" panose="020B0604020202020204" pitchFamily="34" charset="0"/>
              <a:ea typeface="微软雅黑" panose="020B0503020204020204" pitchFamily="34" charset="-122"/>
            </a:endParaRPr>
          </a:p>
        </p:txBody>
      </p:sp>
      <p:sp>
        <p:nvSpPr>
          <p:cNvPr id="3" name="灯片编号占位符 2">
            <a:extLst>
              <a:ext uri="{FF2B5EF4-FFF2-40B4-BE49-F238E27FC236}">
                <a16:creationId xmlns:a16="http://schemas.microsoft.com/office/drawing/2014/main" id="{5B1FCC53-AE68-4F17-B1C7-68D77BA7E118}"/>
              </a:ext>
            </a:extLst>
          </p:cNvPr>
          <p:cNvSpPr>
            <a:spLocks noGrp="1"/>
          </p:cNvSpPr>
          <p:nvPr>
            <p:ph type="sldNum" sz="quarter" idx="12"/>
          </p:nvPr>
        </p:nvSpPr>
        <p:spPr/>
        <p:txBody>
          <a:bodyPr/>
          <a:lstStyle/>
          <a:p>
            <a:fld id="{91352FDD-F54A-104E-89EA-FFAF39478DA7}" type="slidenum">
              <a:rPr kumimoji="1" lang="zh-CN" altLang="en-US" smtClean="0"/>
              <a:t>5</a:t>
            </a:fld>
            <a:endParaRPr kumimoji="1" lang="zh-CN" altLang="en-US"/>
          </a:p>
        </p:txBody>
      </p:sp>
    </p:spTree>
    <p:extLst>
      <p:ext uri="{BB962C8B-B14F-4D97-AF65-F5344CB8AC3E}">
        <p14:creationId xmlns:p14="http://schemas.microsoft.com/office/powerpoint/2010/main" val="23865462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C5D17-2123-8AC7-3E16-48CDF7C8F3A0}"/>
            </a:ext>
          </a:extLst>
        </p:cNvPr>
        <p:cNvGrpSpPr/>
        <p:nvPr/>
      </p:nvGrpSpPr>
      <p:grpSpPr>
        <a:xfrm>
          <a:off x="0" y="0"/>
          <a:ext cx="0" cy="0"/>
          <a:chOff x="0" y="0"/>
          <a:chExt cx="0" cy="0"/>
        </a:xfrm>
      </p:grpSpPr>
      <p:grpSp>
        <p:nvGrpSpPr>
          <p:cNvPr id="247" name="组合 246">
            <a:extLst>
              <a:ext uri="{FF2B5EF4-FFF2-40B4-BE49-F238E27FC236}">
                <a16:creationId xmlns:a16="http://schemas.microsoft.com/office/drawing/2014/main" id="{E24B004F-B2A8-5A96-ED1F-BB9569548363}"/>
              </a:ext>
            </a:extLst>
          </p:cNvPr>
          <p:cNvGrpSpPr/>
          <p:nvPr/>
        </p:nvGrpSpPr>
        <p:grpSpPr>
          <a:xfrm>
            <a:off x="200562" y="2160007"/>
            <a:ext cx="10971935" cy="4139330"/>
            <a:chOff x="-3042354" y="1277257"/>
            <a:chExt cx="14769054" cy="4563904"/>
          </a:xfrm>
        </p:grpSpPr>
        <p:sp>
          <p:nvSpPr>
            <p:cNvPr id="244" name="矩形 243">
              <a:extLst>
                <a:ext uri="{FF2B5EF4-FFF2-40B4-BE49-F238E27FC236}">
                  <a16:creationId xmlns:a16="http://schemas.microsoft.com/office/drawing/2014/main" id="{17146A43-777A-4A9E-1434-32990915744B}"/>
                </a:ext>
              </a:extLst>
            </p:cNvPr>
            <p:cNvSpPr/>
            <p:nvPr/>
          </p:nvSpPr>
          <p:spPr>
            <a:xfrm>
              <a:off x="3802058" y="1283675"/>
              <a:ext cx="7924642" cy="4557486"/>
            </a:xfrm>
            <a:prstGeom prst="rect">
              <a:avLst/>
            </a:prstGeom>
            <a:solidFill>
              <a:schemeClr val="bg1">
                <a:lumMod val="85000"/>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Microsoft YaHei" panose="020B0503020204020204" pitchFamily="34" charset="-122"/>
                <a:ea typeface="Microsoft YaHei" panose="020B0503020204020204" pitchFamily="34" charset="-122"/>
              </a:endParaRPr>
            </a:p>
          </p:txBody>
        </p:sp>
        <p:sp>
          <p:nvSpPr>
            <p:cNvPr id="243" name="矩形 242">
              <a:extLst>
                <a:ext uri="{FF2B5EF4-FFF2-40B4-BE49-F238E27FC236}">
                  <a16:creationId xmlns:a16="http://schemas.microsoft.com/office/drawing/2014/main" id="{E2F08D2F-56C3-D205-C575-BAA5A5F1E681}"/>
                </a:ext>
              </a:extLst>
            </p:cNvPr>
            <p:cNvSpPr/>
            <p:nvPr/>
          </p:nvSpPr>
          <p:spPr>
            <a:xfrm>
              <a:off x="-3042354" y="1277257"/>
              <a:ext cx="6844411" cy="4557486"/>
            </a:xfrm>
            <a:prstGeom prst="rect">
              <a:avLst/>
            </a:prstGeom>
            <a:solidFill>
              <a:srgbClr val="FECAC2">
                <a:alpha val="3084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Microsoft YaHei" panose="020B0503020204020204" pitchFamily="34" charset="-122"/>
                <a:ea typeface="Microsoft YaHei" panose="020B0503020204020204" pitchFamily="34" charset="-122"/>
              </a:endParaRPr>
            </a:p>
          </p:txBody>
        </p:sp>
      </p:grpSp>
      <p:sp>
        <p:nvSpPr>
          <p:cNvPr id="7" name="Arc 179">
            <a:extLst>
              <a:ext uri="{FF2B5EF4-FFF2-40B4-BE49-F238E27FC236}">
                <a16:creationId xmlns:a16="http://schemas.microsoft.com/office/drawing/2014/main" id="{E174677A-7F77-A1EA-EA1A-876798DCDF46}"/>
              </a:ext>
            </a:extLst>
          </p:cNvPr>
          <p:cNvSpPr/>
          <p:nvPr/>
        </p:nvSpPr>
        <p:spPr>
          <a:xfrm rot="13772470">
            <a:off x="4725347" y="3289164"/>
            <a:ext cx="1847955" cy="1685118"/>
          </a:xfrm>
          <a:prstGeom prst="arc">
            <a:avLst/>
          </a:prstGeom>
          <a:ln w="31750">
            <a:solidFill>
              <a:srgbClr val="C0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600" b="1">
              <a:latin typeface="Microsoft YaHei" panose="020B0503020204020204" pitchFamily="34" charset="-122"/>
              <a:ea typeface="Microsoft YaHei" panose="020B0503020204020204" pitchFamily="34" charset="-122"/>
            </a:endParaRPr>
          </a:p>
        </p:txBody>
      </p:sp>
      <p:sp>
        <p:nvSpPr>
          <p:cNvPr id="8" name="Arc 180">
            <a:extLst>
              <a:ext uri="{FF2B5EF4-FFF2-40B4-BE49-F238E27FC236}">
                <a16:creationId xmlns:a16="http://schemas.microsoft.com/office/drawing/2014/main" id="{6BAA4530-13FD-10F9-59F3-EE551F2988A7}"/>
              </a:ext>
            </a:extLst>
          </p:cNvPr>
          <p:cNvSpPr/>
          <p:nvPr/>
        </p:nvSpPr>
        <p:spPr>
          <a:xfrm rot="13772470">
            <a:off x="4591958" y="3289165"/>
            <a:ext cx="1847955" cy="1685118"/>
          </a:xfrm>
          <a:prstGeom prst="arc">
            <a:avLst/>
          </a:prstGeom>
          <a:ln w="31750">
            <a:solidFill>
              <a:srgbClr val="C0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600" b="1">
              <a:latin typeface="Microsoft YaHei" panose="020B0503020204020204" pitchFamily="34" charset="-122"/>
              <a:ea typeface="Microsoft YaHei" panose="020B0503020204020204" pitchFamily="34" charset="-122"/>
            </a:endParaRPr>
          </a:p>
        </p:txBody>
      </p:sp>
      <p:cxnSp>
        <p:nvCxnSpPr>
          <p:cNvPr id="84" name="Connecteur droit avec flèche 195">
            <a:extLst>
              <a:ext uri="{FF2B5EF4-FFF2-40B4-BE49-F238E27FC236}">
                <a16:creationId xmlns:a16="http://schemas.microsoft.com/office/drawing/2014/main" id="{8ED7978D-C1B4-779B-0D30-669234876213}"/>
              </a:ext>
            </a:extLst>
          </p:cNvPr>
          <p:cNvCxnSpPr>
            <a:cxnSpLocks/>
          </p:cNvCxnSpPr>
          <p:nvPr/>
        </p:nvCxnSpPr>
        <p:spPr>
          <a:xfrm>
            <a:off x="2674134" y="2535906"/>
            <a:ext cx="835538" cy="54178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5" name="Connecteur droit avec flèche 196">
            <a:extLst>
              <a:ext uri="{FF2B5EF4-FFF2-40B4-BE49-F238E27FC236}">
                <a16:creationId xmlns:a16="http://schemas.microsoft.com/office/drawing/2014/main" id="{221A143C-7AB8-EB83-6FA1-F5BDF9F85C9D}"/>
              </a:ext>
            </a:extLst>
          </p:cNvPr>
          <p:cNvCxnSpPr>
            <a:cxnSpLocks/>
          </p:cNvCxnSpPr>
          <p:nvPr/>
        </p:nvCxnSpPr>
        <p:spPr>
          <a:xfrm>
            <a:off x="4017799" y="2567259"/>
            <a:ext cx="835538" cy="1053248"/>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87" name="Connecteur droit avec flèche 219">
            <a:extLst>
              <a:ext uri="{FF2B5EF4-FFF2-40B4-BE49-F238E27FC236}">
                <a16:creationId xmlns:a16="http://schemas.microsoft.com/office/drawing/2014/main" id="{B6B0EA01-9DD8-F7E8-D8E4-61D1DB385515}"/>
              </a:ext>
            </a:extLst>
          </p:cNvPr>
          <p:cNvCxnSpPr>
            <a:cxnSpLocks/>
          </p:cNvCxnSpPr>
          <p:nvPr/>
        </p:nvCxnSpPr>
        <p:spPr>
          <a:xfrm>
            <a:off x="2185013" y="4069980"/>
            <a:ext cx="2155038" cy="6362"/>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8" name="ZoneTexte 220">
            <a:extLst>
              <a:ext uri="{FF2B5EF4-FFF2-40B4-BE49-F238E27FC236}">
                <a16:creationId xmlns:a16="http://schemas.microsoft.com/office/drawing/2014/main" id="{A17DD330-B533-AF67-0365-311E827C1A51}"/>
              </a:ext>
            </a:extLst>
          </p:cNvPr>
          <p:cNvSpPr txBox="1"/>
          <p:nvPr/>
        </p:nvSpPr>
        <p:spPr>
          <a:xfrm>
            <a:off x="1622974" y="2289345"/>
            <a:ext cx="1130438" cy="338554"/>
          </a:xfrm>
          <a:prstGeom prst="rect">
            <a:avLst/>
          </a:prstGeom>
          <a:noFill/>
        </p:spPr>
        <p:txBody>
          <a:bodyPr wrap="none" rtlCol="0">
            <a:spAutoFit/>
          </a:bodyPr>
          <a:lstStyle/>
          <a:p>
            <a:r>
              <a:rPr lang="fr-FR" sz="1600" b="1" dirty="0">
                <a:latin typeface="Arial" panose="020B0604020202020204" pitchFamily="34" charset="0"/>
                <a:ea typeface="微软雅黑" panose="020B0503020204020204" pitchFamily="34" charset="-122"/>
              </a:rPr>
              <a:t>RF</a:t>
            </a:r>
            <a:r>
              <a:rPr lang="zh-CN" altLang="en-US" sz="1600" b="1" dirty="0">
                <a:latin typeface="Arial" panose="020B0604020202020204" pitchFamily="34" charset="0"/>
                <a:ea typeface="微软雅黑" panose="020B0503020204020204" pitchFamily="34" charset="-122"/>
              </a:rPr>
              <a:t> </a:t>
            </a:r>
            <a:r>
              <a:rPr lang="fr-FR" sz="1600" b="1" dirty="0" err="1">
                <a:latin typeface="Arial" panose="020B0604020202020204" pitchFamily="34" charset="0"/>
                <a:ea typeface="微软雅黑" panose="020B0503020204020204" pitchFamily="34" charset="-122"/>
              </a:rPr>
              <a:t>输入腔</a:t>
            </a:r>
            <a:endParaRPr lang="fr-FR" sz="1600" b="1" dirty="0">
              <a:latin typeface="Arial" panose="020B0604020202020204" pitchFamily="34" charset="0"/>
              <a:ea typeface="微软雅黑" panose="020B0503020204020204" pitchFamily="34" charset="-122"/>
            </a:endParaRPr>
          </a:p>
        </p:txBody>
      </p:sp>
      <p:sp>
        <p:nvSpPr>
          <p:cNvPr id="89" name="ZoneTexte 221">
            <a:extLst>
              <a:ext uri="{FF2B5EF4-FFF2-40B4-BE49-F238E27FC236}">
                <a16:creationId xmlns:a16="http://schemas.microsoft.com/office/drawing/2014/main" id="{376A7920-A426-DBEE-859E-8EC2A57AE618}"/>
              </a:ext>
            </a:extLst>
          </p:cNvPr>
          <p:cNvSpPr txBox="1"/>
          <p:nvPr/>
        </p:nvSpPr>
        <p:spPr>
          <a:xfrm>
            <a:off x="3071972" y="2270646"/>
            <a:ext cx="1005403" cy="338554"/>
          </a:xfrm>
          <a:prstGeom prst="rect">
            <a:avLst/>
          </a:prstGeom>
          <a:noFill/>
        </p:spPr>
        <p:txBody>
          <a:bodyPr wrap="none" rtlCol="0">
            <a:spAutoFit/>
          </a:bodyPr>
          <a:lstStyle/>
          <a:p>
            <a:r>
              <a:rPr lang="fr-FR" sz="1600" b="1" dirty="0" err="1">
                <a:latin typeface="Arial" panose="020B0604020202020204" pitchFamily="34" charset="0"/>
                <a:ea typeface="微软雅黑" panose="020B0503020204020204" pitchFamily="34" charset="-122"/>
              </a:rPr>
              <a:t>控制栅网</a:t>
            </a:r>
            <a:endParaRPr lang="fr-FR" sz="1600" b="1" dirty="0">
              <a:latin typeface="Arial" panose="020B0604020202020204" pitchFamily="34" charset="0"/>
              <a:ea typeface="微软雅黑" panose="020B0503020204020204" pitchFamily="34" charset="-122"/>
            </a:endParaRPr>
          </a:p>
        </p:txBody>
      </p:sp>
      <p:sp>
        <p:nvSpPr>
          <p:cNvPr id="90" name="ZoneTexte 222">
            <a:extLst>
              <a:ext uri="{FF2B5EF4-FFF2-40B4-BE49-F238E27FC236}">
                <a16:creationId xmlns:a16="http://schemas.microsoft.com/office/drawing/2014/main" id="{9D44073E-C365-B6F8-E23C-96D93FE2C287}"/>
              </a:ext>
            </a:extLst>
          </p:cNvPr>
          <p:cNvSpPr txBox="1"/>
          <p:nvPr/>
        </p:nvSpPr>
        <p:spPr>
          <a:xfrm>
            <a:off x="1467972" y="3832470"/>
            <a:ext cx="595035" cy="338554"/>
          </a:xfrm>
          <a:prstGeom prst="rect">
            <a:avLst/>
          </a:prstGeom>
          <a:noFill/>
        </p:spPr>
        <p:txBody>
          <a:bodyPr wrap="none" rtlCol="0">
            <a:spAutoFit/>
          </a:bodyPr>
          <a:lstStyle/>
          <a:p>
            <a:r>
              <a:rPr lang="fr-FR" sz="1600" b="1" dirty="0" err="1">
                <a:latin typeface="Arial" panose="020B0604020202020204" pitchFamily="34" charset="0"/>
                <a:ea typeface="微软雅黑" panose="020B0503020204020204" pitchFamily="34" charset="-122"/>
              </a:rPr>
              <a:t>阴极</a:t>
            </a:r>
            <a:endParaRPr lang="fr-FR" sz="1600" b="1" dirty="0">
              <a:latin typeface="Arial" panose="020B0604020202020204" pitchFamily="34" charset="0"/>
              <a:ea typeface="微软雅黑" panose="020B0503020204020204" pitchFamily="34" charset="-122"/>
            </a:endParaRPr>
          </a:p>
        </p:txBody>
      </p:sp>
      <p:sp>
        <p:nvSpPr>
          <p:cNvPr id="136" name="ZoneTexte 220">
            <a:extLst>
              <a:ext uri="{FF2B5EF4-FFF2-40B4-BE49-F238E27FC236}">
                <a16:creationId xmlns:a16="http://schemas.microsoft.com/office/drawing/2014/main" id="{D10CB961-C6AC-2CBE-6344-A3696E72AE1C}"/>
              </a:ext>
            </a:extLst>
          </p:cNvPr>
          <p:cNvSpPr txBox="1"/>
          <p:nvPr/>
        </p:nvSpPr>
        <p:spPr>
          <a:xfrm>
            <a:off x="5077147" y="2287367"/>
            <a:ext cx="800219" cy="338554"/>
          </a:xfrm>
          <a:prstGeom prst="rect">
            <a:avLst/>
          </a:prstGeom>
          <a:noFill/>
        </p:spPr>
        <p:txBody>
          <a:bodyPr wrap="none" rtlCol="0">
            <a:spAutoFit/>
          </a:bodyPr>
          <a:lstStyle/>
          <a:p>
            <a:r>
              <a:rPr lang="fr-FR" sz="1600" b="1" dirty="0" err="1">
                <a:latin typeface="Arial" panose="020B0604020202020204" pitchFamily="34" charset="0"/>
                <a:ea typeface="微软雅黑" panose="020B0503020204020204" pitchFamily="34" charset="-122"/>
              </a:rPr>
              <a:t>次末腔</a:t>
            </a:r>
            <a:endParaRPr lang="fr-FR" sz="1600" b="1" dirty="0">
              <a:latin typeface="Arial" panose="020B0604020202020204" pitchFamily="34" charset="0"/>
              <a:ea typeface="微软雅黑" panose="020B0503020204020204" pitchFamily="34" charset="-122"/>
            </a:endParaRPr>
          </a:p>
        </p:txBody>
      </p:sp>
      <p:cxnSp>
        <p:nvCxnSpPr>
          <p:cNvPr id="155" name="Connecteur droit 165">
            <a:extLst>
              <a:ext uri="{FF2B5EF4-FFF2-40B4-BE49-F238E27FC236}">
                <a16:creationId xmlns:a16="http://schemas.microsoft.com/office/drawing/2014/main" id="{9DE0D853-FE7F-A009-AC74-9AB2043FDB13}"/>
              </a:ext>
            </a:extLst>
          </p:cNvPr>
          <p:cNvCxnSpPr>
            <a:cxnSpLocks/>
          </p:cNvCxnSpPr>
          <p:nvPr/>
        </p:nvCxnSpPr>
        <p:spPr>
          <a:xfrm flipH="1" flipV="1">
            <a:off x="5941523" y="4927558"/>
            <a:ext cx="0" cy="92682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6" name="Connecteur droit 166">
            <a:extLst>
              <a:ext uri="{FF2B5EF4-FFF2-40B4-BE49-F238E27FC236}">
                <a16:creationId xmlns:a16="http://schemas.microsoft.com/office/drawing/2014/main" id="{DFE9E84B-E34C-7528-5273-CA4283D05822}"/>
              </a:ext>
            </a:extLst>
          </p:cNvPr>
          <p:cNvCxnSpPr>
            <a:cxnSpLocks/>
          </p:cNvCxnSpPr>
          <p:nvPr/>
        </p:nvCxnSpPr>
        <p:spPr>
          <a:xfrm flipH="1" flipV="1">
            <a:off x="6181428" y="3255361"/>
            <a:ext cx="6131" cy="689109"/>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7" name="Connecteur droit 167">
            <a:extLst>
              <a:ext uri="{FF2B5EF4-FFF2-40B4-BE49-F238E27FC236}">
                <a16:creationId xmlns:a16="http://schemas.microsoft.com/office/drawing/2014/main" id="{8B0F8A1B-D416-D692-0C99-B70C15760EF6}"/>
              </a:ext>
            </a:extLst>
          </p:cNvPr>
          <p:cNvCxnSpPr>
            <a:cxnSpLocks/>
          </p:cNvCxnSpPr>
          <p:nvPr/>
        </p:nvCxnSpPr>
        <p:spPr>
          <a:xfrm flipH="1" flipV="1">
            <a:off x="6672154" y="4913227"/>
            <a:ext cx="0" cy="92682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8" name="Connecteur droit 168">
            <a:extLst>
              <a:ext uri="{FF2B5EF4-FFF2-40B4-BE49-F238E27FC236}">
                <a16:creationId xmlns:a16="http://schemas.microsoft.com/office/drawing/2014/main" id="{FEF84581-E80F-ABC5-FF80-05D5EF59B799}"/>
              </a:ext>
            </a:extLst>
          </p:cNvPr>
          <p:cNvCxnSpPr>
            <a:cxnSpLocks/>
          </p:cNvCxnSpPr>
          <p:nvPr/>
        </p:nvCxnSpPr>
        <p:spPr>
          <a:xfrm flipH="1" flipV="1">
            <a:off x="5928553" y="2369201"/>
            <a:ext cx="0" cy="92682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9" name="Connecteur droit 169">
            <a:extLst>
              <a:ext uri="{FF2B5EF4-FFF2-40B4-BE49-F238E27FC236}">
                <a16:creationId xmlns:a16="http://schemas.microsoft.com/office/drawing/2014/main" id="{1F5F3A7C-5704-A56C-DC02-C4B3320D0971}"/>
              </a:ext>
            </a:extLst>
          </p:cNvPr>
          <p:cNvCxnSpPr>
            <a:cxnSpLocks/>
          </p:cNvCxnSpPr>
          <p:nvPr/>
        </p:nvCxnSpPr>
        <p:spPr>
          <a:xfrm flipH="1" flipV="1">
            <a:off x="6181428" y="4224119"/>
            <a:ext cx="6131" cy="689109"/>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0" name="Connecteur droit 170">
            <a:extLst>
              <a:ext uri="{FF2B5EF4-FFF2-40B4-BE49-F238E27FC236}">
                <a16:creationId xmlns:a16="http://schemas.microsoft.com/office/drawing/2014/main" id="{A51389EC-4F6A-EDCE-DC1F-672F74520016}"/>
              </a:ext>
            </a:extLst>
          </p:cNvPr>
          <p:cNvCxnSpPr>
            <a:cxnSpLocks/>
          </p:cNvCxnSpPr>
          <p:nvPr/>
        </p:nvCxnSpPr>
        <p:spPr>
          <a:xfrm flipH="1" flipV="1">
            <a:off x="6408796" y="3255361"/>
            <a:ext cx="6131" cy="689109"/>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1" name="Connecteur droit 171">
            <a:extLst>
              <a:ext uri="{FF2B5EF4-FFF2-40B4-BE49-F238E27FC236}">
                <a16:creationId xmlns:a16="http://schemas.microsoft.com/office/drawing/2014/main" id="{1D311AA5-D307-5FC7-0696-3825BDD2EF4D}"/>
              </a:ext>
            </a:extLst>
          </p:cNvPr>
          <p:cNvCxnSpPr>
            <a:cxnSpLocks/>
          </p:cNvCxnSpPr>
          <p:nvPr/>
        </p:nvCxnSpPr>
        <p:spPr>
          <a:xfrm flipH="1" flipV="1">
            <a:off x="6408796" y="4224119"/>
            <a:ext cx="6131" cy="689109"/>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2" name="Connecteur droit 172">
            <a:extLst>
              <a:ext uri="{FF2B5EF4-FFF2-40B4-BE49-F238E27FC236}">
                <a16:creationId xmlns:a16="http://schemas.microsoft.com/office/drawing/2014/main" id="{7DBE122D-5F6E-2F6F-7A5F-B302705E4EDA}"/>
              </a:ext>
            </a:extLst>
          </p:cNvPr>
          <p:cNvCxnSpPr>
            <a:cxnSpLocks/>
          </p:cNvCxnSpPr>
          <p:nvPr/>
        </p:nvCxnSpPr>
        <p:spPr>
          <a:xfrm flipH="1">
            <a:off x="5919207" y="4940637"/>
            <a:ext cx="294393"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3" name="Connecteur droit 173">
            <a:extLst>
              <a:ext uri="{FF2B5EF4-FFF2-40B4-BE49-F238E27FC236}">
                <a16:creationId xmlns:a16="http://schemas.microsoft.com/office/drawing/2014/main" id="{626EB2D8-4B79-FFF5-6D21-570147066412}"/>
              </a:ext>
            </a:extLst>
          </p:cNvPr>
          <p:cNvCxnSpPr>
            <a:cxnSpLocks/>
          </p:cNvCxnSpPr>
          <p:nvPr/>
        </p:nvCxnSpPr>
        <p:spPr>
          <a:xfrm flipH="1">
            <a:off x="6396333" y="4927558"/>
            <a:ext cx="294393"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4" name="Connecteur droit 174">
            <a:extLst>
              <a:ext uri="{FF2B5EF4-FFF2-40B4-BE49-F238E27FC236}">
                <a16:creationId xmlns:a16="http://schemas.microsoft.com/office/drawing/2014/main" id="{B12F820E-00CE-F93A-E33B-6C5849E93D89}"/>
              </a:ext>
            </a:extLst>
          </p:cNvPr>
          <p:cNvCxnSpPr>
            <a:cxnSpLocks/>
          </p:cNvCxnSpPr>
          <p:nvPr/>
        </p:nvCxnSpPr>
        <p:spPr>
          <a:xfrm flipH="1">
            <a:off x="5913226" y="3275596"/>
            <a:ext cx="294393"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5" name="Connecteur droit 175">
            <a:extLst>
              <a:ext uri="{FF2B5EF4-FFF2-40B4-BE49-F238E27FC236}">
                <a16:creationId xmlns:a16="http://schemas.microsoft.com/office/drawing/2014/main" id="{37EC195F-5665-9843-E430-CE0ACB5760D7}"/>
              </a:ext>
            </a:extLst>
          </p:cNvPr>
          <p:cNvCxnSpPr>
            <a:cxnSpLocks/>
          </p:cNvCxnSpPr>
          <p:nvPr/>
        </p:nvCxnSpPr>
        <p:spPr>
          <a:xfrm flipH="1">
            <a:off x="6390102" y="3272791"/>
            <a:ext cx="294393"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6" name="Connecteur droit 176">
            <a:extLst>
              <a:ext uri="{FF2B5EF4-FFF2-40B4-BE49-F238E27FC236}">
                <a16:creationId xmlns:a16="http://schemas.microsoft.com/office/drawing/2014/main" id="{DCCF4184-92C1-AAD8-D1BF-CAFADD465D5E}"/>
              </a:ext>
            </a:extLst>
          </p:cNvPr>
          <p:cNvCxnSpPr>
            <a:cxnSpLocks/>
          </p:cNvCxnSpPr>
          <p:nvPr/>
        </p:nvCxnSpPr>
        <p:spPr>
          <a:xfrm flipH="1" flipV="1">
            <a:off x="6663847" y="2345971"/>
            <a:ext cx="0" cy="92682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7" name="Connecteur droit 177">
            <a:extLst>
              <a:ext uri="{FF2B5EF4-FFF2-40B4-BE49-F238E27FC236}">
                <a16:creationId xmlns:a16="http://schemas.microsoft.com/office/drawing/2014/main" id="{86462D00-2C8B-D16E-4285-C4AFF618985A}"/>
              </a:ext>
            </a:extLst>
          </p:cNvPr>
          <p:cNvCxnSpPr>
            <a:cxnSpLocks/>
          </p:cNvCxnSpPr>
          <p:nvPr/>
        </p:nvCxnSpPr>
        <p:spPr>
          <a:xfrm flipH="1">
            <a:off x="5913227" y="2369201"/>
            <a:ext cx="771266"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8" name="Connecteur droit 178">
            <a:extLst>
              <a:ext uri="{FF2B5EF4-FFF2-40B4-BE49-F238E27FC236}">
                <a16:creationId xmlns:a16="http://schemas.microsoft.com/office/drawing/2014/main" id="{28BFD170-64E3-7357-3B66-2F196BD0E53F}"/>
              </a:ext>
            </a:extLst>
          </p:cNvPr>
          <p:cNvCxnSpPr>
            <a:cxnSpLocks/>
          </p:cNvCxnSpPr>
          <p:nvPr/>
        </p:nvCxnSpPr>
        <p:spPr>
          <a:xfrm flipH="1">
            <a:off x="5928553" y="5840047"/>
            <a:ext cx="771266"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9" name="Connecteur droit 165">
            <a:extLst>
              <a:ext uri="{FF2B5EF4-FFF2-40B4-BE49-F238E27FC236}">
                <a16:creationId xmlns:a16="http://schemas.microsoft.com/office/drawing/2014/main" id="{A34692FC-E142-2C6A-A66E-9FF59B9D035B}"/>
              </a:ext>
            </a:extLst>
          </p:cNvPr>
          <p:cNvCxnSpPr>
            <a:cxnSpLocks/>
          </p:cNvCxnSpPr>
          <p:nvPr/>
        </p:nvCxnSpPr>
        <p:spPr>
          <a:xfrm flipH="1" flipV="1">
            <a:off x="5942865" y="4925492"/>
            <a:ext cx="0" cy="92682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0" name="Connecteur droit 166">
            <a:extLst>
              <a:ext uri="{FF2B5EF4-FFF2-40B4-BE49-F238E27FC236}">
                <a16:creationId xmlns:a16="http://schemas.microsoft.com/office/drawing/2014/main" id="{05435A7B-A531-27A1-39C4-E99FB86A5C8D}"/>
              </a:ext>
            </a:extLst>
          </p:cNvPr>
          <p:cNvCxnSpPr>
            <a:cxnSpLocks/>
          </p:cNvCxnSpPr>
          <p:nvPr/>
        </p:nvCxnSpPr>
        <p:spPr>
          <a:xfrm flipH="1" flipV="1">
            <a:off x="6182770" y="3253295"/>
            <a:ext cx="6131" cy="689109"/>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1" name="Connecteur droit 167">
            <a:extLst>
              <a:ext uri="{FF2B5EF4-FFF2-40B4-BE49-F238E27FC236}">
                <a16:creationId xmlns:a16="http://schemas.microsoft.com/office/drawing/2014/main" id="{B786D6D8-13DA-1F6F-8C77-7451B4F6657C}"/>
              </a:ext>
            </a:extLst>
          </p:cNvPr>
          <p:cNvCxnSpPr>
            <a:cxnSpLocks/>
          </p:cNvCxnSpPr>
          <p:nvPr/>
        </p:nvCxnSpPr>
        <p:spPr>
          <a:xfrm flipH="1" flipV="1">
            <a:off x="6673496" y="4911161"/>
            <a:ext cx="0" cy="92682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2" name="Connecteur droit 168">
            <a:extLst>
              <a:ext uri="{FF2B5EF4-FFF2-40B4-BE49-F238E27FC236}">
                <a16:creationId xmlns:a16="http://schemas.microsoft.com/office/drawing/2014/main" id="{7FD4783E-4E40-1743-1B2A-6BA9929E2A3C}"/>
              </a:ext>
            </a:extLst>
          </p:cNvPr>
          <p:cNvCxnSpPr>
            <a:cxnSpLocks/>
          </p:cNvCxnSpPr>
          <p:nvPr/>
        </p:nvCxnSpPr>
        <p:spPr>
          <a:xfrm flipH="1" flipV="1">
            <a:off x="5929894" y="2367135"/>
            <a:ext cx="0" cy="92682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3" name="Connecteur droit 169">
            <a:extLst>
              <a:ext uri="{FF2B5EF4-FFF2-40B4-BE49-F238E27FC236}">
                <a16:creationId xmlns:a16="http://schemas.microsoft.com/office/drawing/2014/main" id="{6A59B683-B9E6-E88B-9A8A-9D59EA1553B5}"/>
              </a:ext>
            </a:extLst>
          </p:cNvPr>
          <p:cNvCxnSpPr>
            <a:cxnSpLocks/>
          </p:cNvCxnSpPr>
          <p:nvPr/>
        </p:nvCxnSpPr>
        <p:spPr>
          <a:xfrm flipH="1" flipV="1">
            <a:off x="6182770" y="4222053"/>
            <a:ext cx="6131" cy="689109"/>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4" name="Connecteur droit 170">
            <a:extLst>
              <a:ext uri="{FF2B5EF4-FFF2-40B4-BE49-F238E27FC236}">
                <a16:creationId xmlns:a16="http://schemas.microsoft.com/office/drawing/2014/main" id="{27C66CC7-4EA2-FFE0-B189-2CC50AFA096D}"/>
              </a:ext>
            </a:extLst>
          </p:cNvPr>
          <p:cNvCxnSpPr>
            <a:cxnSpLocks/>
          </p:cNvCxnSpPr>
          <p:nvPr/>
        </p:nvCxnSpPr>
        <p:spPr>
          <a:xfrm flipH="1" flipV="1">
            <a:off x="6410137" y="3253295"/>
            <a:ext cx="6131" cy="689109"/>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5" name="Connecteur droit 171">
            <a:extLst>
              <a:ext uri="{FF2B5EF4-FFF2-40B4-BE49-F238E27FC236}">
                <a16:creationId xmlns:a16="http://schemas.microsoft.com/office/drawing/2014/main" id="{C67931F0-6626-5C25-81A6-FCCB266D528C}"/>
              </a:ext>
            </a:extLst>
          </p:cNvPr>
          <p:cNvCxnSpPr>
            <a:cxnSpLocks/>
          </p:cNvCxnSpPr>
          <p:nvPr/>
        </p:nvCxnSpPr>
        <p:spPr>
          <a:xfrm flipH="1" flipV="1">
            <a:off x="6410137" y="4222053"/>
            <a:ext cx="6131" cy="689109"/>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6" name="Connecteur droit 172">
            <a:extLst>
              <a:ext uri="{FF2B5EF4-FFF2-40B4-BE49-F238E27FC236}">
                <a16:creationId xmlns:a16="http://schemas.microsoft.com/office/drawing/2014/main" id="{72A9BF5F-35C7-E816-F47D-07DBEFFACBAE}"/>
              </a:ext>
            </a:extLst>
          </p:cNvPr>
          <p:cNvCxnSpPr>
            <a:cxnSpLocks/>
          </p:cNvCxnSpPr>
          <p:nvPr/>
        </p:nvCxnSpPr>
        <p:spPr>
          <a:xfrm flipH="1">
            <a:off x="5920547" y="4938571"/>
            <a:ext cx="294393"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7" name="Connecteur droit 173">
            <a:extLst>
              <a:ext uri="{FF2B5EF4-FFF2-40B4-BE49-F238E27FC236}">
                <a16:creationId xmlns:a16="http://schemas.microsoft.com/office/drawing/2014/main" id="{424B1961-7FBB-D3B2-E7D0-5FEDA20612FA}"/>
              </a:ext>
            </a:extLst>
          </p:cNvPr>
          <p:cNvCxnSpPr>
            <a:cxnSpLocks/>
          </p:cNvCxnSpPr>
          <p:nvPr/>
        </p:nvCxnSpPr>
        <p:spPr>
          <a:xfrm flipH="1">
            <a:off x="6397673" y="4925492"/>
            <a:ext cx="294393"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8" name="Connecteur droit 174">
            <a:extLst>
              <a:ext uri="{FF2B5EF4-FFF2-40B4-BE49-F238E27FC236}">
                <a16:creationId xmlns:a16="http://schemas.microsoft.com/office/drawing/2014/main" id="{0F30F8F8-A795-2499-ED4A-2F7A14634327}"/>
              </a:ext>
            </a:extLst>
          </p:cNvPr>
          <p:cNvCxnSpPr>
            <a:cxnSpLocks/>
          </p:cNvCxnSpPr>
          <p:nvPr/>
        </p:nvCxnSpPr>
        <p:spPr>
          <a:xfrm flipH="1">
            <a:off x="5914567" y="3273530"/>
            <a:ext cx="294393"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9" name="Connecteur droit 175">
            <a:extLst>
              <a:ext uri="{FF2B5EF4-FFF2-40B4-BE49-F238E27FC236}">
                <a16:creationId xmlns:a16="http://schemas.microsoft.com/office/drawing/2014/main" id="{438FFAD2-BA88-57FE-F3F4-711F915E6EC9}"/>
              </a:ext>
            </a:extLst>
          </p:cNvPr>
          <p:cNvCxnSpPr>
            <a:cxnSpLocks/>
          </p:cNvCxnSpPr>
          <p:nvPr/>
        </p:nvCxnSpPr>
        <p:spPr>
          <a:xfrm flipH="1">
            <a:off x="6391442" y="3270725"/>
            <a:ext cx="294393"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0" name="Connecteur droit 176">
            <a:extLst>
              <a:ext uri="{FF2B5EF4-FFF2-40B4-BE49-F238E27FC236}">
                <a16:creationId xmlns:a16="http://schemas.microsoft.com/office/drawing/2014/main" id="{B2E67DA7-C5E2-89BA-C543-F36F60E229D9}"/>
              </a:ext>
            </a:extLst>
          </p:cNvPr>
          <p:cNvCxnSpPr>
            <a:cxnSpLocks/>
          </p:cNvCxnSpPr>
          <p:nvPr/>
        </p:nvCxnSpPr>
        <p:spPr>
          <a:xfrm flipH="1" flipV="1">
            <a:off x="6665187" y="2343905"/>
            <a:ext cx="0" cy="92682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1" name="Connecteur droit 177">
            <a:extLst>
              <a:ext uri="{FF2B5EF4-FFF2-40B4-BE49-F238E27FC236}">
                <a16:creationId xmlns:a16="http://schemas.microsoft.com/office/drawing/2014/main" id="{069BA899-8979-A136-5CAF-F0BE128BB294}"/>
              </a:ext>
            </a:extLst>
          </p:cNvPr>
          <p:cNvCxnSpPr>
            <a:cxnSpLocks/>
          </p:cNvCxnSpPr>
          <p:nvPr/>
        </p:nvCxnSpPr>
        <p:spPr>
          <a:xfrm flipH="1">
            <a:off x="5914569" y="2367135"/>
            <a:ext cx="771266"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2" name="Connecteur droit 178">
            <a:extLst>
              <a:ext uri="{FF2B5EF4-FFF2-40B4-BE49-F238E27FC236}">
                <a16:creationId xmlns:a16="http://schemas.microsoft.com/office/drawing/2014/main" id="{FB79FD39-557E-58D4-6CC0-CF6DD0FB0187}"/>
              </a:ext>
            </a:extLst>
          </p:cNvPr>
          <p:cNvCxnSpPr>
            <a:cxnSpLocks/>
          </p:cNvCxnSpPr>
          <p:nvPr/>
        </p:nvCxnSpPr>
        <p:spPr>
          <a:xfrm flipH="1">
            <a:off x="5929894" y="5837981"/>
            <a:ext cx="771266"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42" name="组合 241">
            <a:extLst>
              <a:ext uri="{FF2B5EF4-FFF2-40B4-BE49-F238E27FC236}">
                <a16:creationId xmlns:a16="http://schemas.microsoft.com/office/drawing/2014/main" id="{5E7A3DDD-0295-AEC5-915C-08B9AB10A740}"/>
              </a:ext>
            </a:extLst>
          </p:cNvPr>
          <p:cNvGrpSpPr/>
          <p:nvPr/>
        </p:nvGrpSpPr>
        <p:grpSpPr>
          <a:xfrm>
            <a:off x="2247255" y="2160007"/>
            <a:ext cx="8301232" cy="4059676"/>
            <a:chOff x="3240582" y="2103463"/>
            <a:chExt cx="6654719" cy="3286449"/>
          </a:xfrm>
        </p:grpSpPr>
        <p:sp>
          <p:nvSpPr>
            <p:cNvPr id="91" name="Ellipse 223">
              <a:extLst>
                <a:ext uri="{FF2B5EF4-FFF2-40B4-BE49-F238E27FC236}">
                  <a16:creationId xmlns:a16="http://schemas.microsoft.com/office/drawing/2014/main" id="{E7275E44-7A62-CB3A-8A95-C0DFBE1C1FE9}"/>
                </a:ext>
              </a:extLst>
            </p:cNvPr>
            <p:cNvSpPr/>
            <p:nvPr/>
          </p:nvSpPr>
          <p:spPr>
            <a:xfrm>
              <a:off x="6687386" y="3525850"/>
              <a:ext cx="485045" cy="242850"/>
            </a:xfrm>
            <a:prstGeom prst="ellipse">
              <a:avLst/>
            </a:prstGeom>
            <a:solidFill>
              <a:srgbClr val="112E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b="1">
                <a:latin typeface="Microsoft YaHei" panose="020B0503020204020204" pitchFamily="34" charset="-122"/>
                <a:ea typeface="Microsoft YaHei" panose="020B0503020204020204" pitchFamily="34" charset="-122"/>
              </a:endParaRPr>
            </a:p>
          </p:txBody>
        </p:sp>
        <p:sp>
          <p:nvSpPr>
            <p:cNvPr id="134" name="Ellipse 224">
              <a:extLst>
                <a:ext uri="{FF2B5EF4-FFF2-40B4-BE49-F238E27FC236}">
                  <a16:creationId xmlns:a16="http://schemas.microsoft.com/office/drawing/2014/main" id="{E0AA0F55-DC6D-A9F5-9C2C-595AEF30B47C}"/>
                </a:ext>
              </a:extLst>
            </p:cNvPr>
            <p:cNvSpPr/>
            <p:nvPr/>
          </p:nvSpPr>
          <p:spPr>
            <a:xfrm>
              <a:off x="5479399" y="3535439"/>
              <a:ext cx="485045" cy="242850"/>
            </a:xfrm>
            <a:prstGeom prst="ellipse">
              <a:avLst/>
            </a:prstGeom>
            <a:solidFill>
              <a:srgbClr val="112E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b="1" dirty="0">
                <a:latin typeface="Microsoft YaHei" panose="020B0503020204020204" pitchFamily="34" charset="-122"/>
                <a:ea typeface="Microsoft YaHei" panose="020B0503020204020204" pitchFamily="34" charset="-122"/>
              </a:endParaRPr>
            </a:p>
          </p:txBody>
        </p:sp>
        <p:grpSp>
          <p:nvGrpSpPr>
            <p:cNvPr id="240" name="组合 239">
              <a:extLst>
                <a:ext uri="{FF2B5EF4-FFF2-40B4-BE49-F238E27FC236}">
                  <a16:creationId xmlns:a16="http://schemas.microsoft.com/office/drawing/2014/main" id="{9741230A-223C-5AF5-C45D-14F0D00A172E}"/>
                </a:ext>
              </a:extLst>
            </p:cNvPr>
            <p:cNvGrpSpPr/>
            <p:nvPr/>
          </p:nvGrpSpPr>
          <p:grpSpPr>
            <a:xfrm>
              <a:off x="3240582" y="2103463"/>
              <a:ext cx="6654719" cy="3286449"/>
              <a:chOff x="6525153" y="2528274"/>
              <a:chExt cx="6485086" cy="3251663"/>
            </a:xfrm>
          </p:grpSpPr>
          <p:cxnSp>
            <p:nvCxnSpPr>
              <p:cNvPr id="193" name="Connecteur droit 181">
                <a:extLst>
                  <a:ext uri="{FF2B5EF4-FFF2-40B4-BE49-F238E27FC236}">
                    <a16:creationId xmlns:a16="http://schemas.microsoft.com/office/drawing/2014/main" id="{6917E0C2-535A-FC41-3B90-3F4EBB5D3740}"/>
                  </a:ext>
                </a:extLst>
              </p:cNvPr>
              <p:cNvCxnSpPr>
                <a:cxnSpLocks/>
              </p:cNvCxnSpPr>
              <p:nvPr/>
            </p:nvCxnSpPr>
            <p:spPr>
              <a:xfrm flipH="1" flipV="1">
                <a:off x="8573350" y="3243627"/>
                <a:ext cx="0" cy="28298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4" name="Connecteur droit 182">
                <a:extLst>
                  <a:ext uri="{FF2B5EF4-FFF2-40B4-BE49-F238E27FC236}">
                    <a16:creationId xmlns:a16="http://schemas.microsoft.com/office/drawing/2014/main" id="{76F63D85-CC58-BF98-D949-F7A218E5165B}"/>
                  </a:ext>
                </a:extLst>
              </p:cNvPr>
              <p:cNvCxnSpPr/>
              <p:nvPr/>
            </p:nvCxnSpPr>
            <p:spPr>
              <a:xfrm flipH="1" flipV="1">
                <a:off x="8573350" y="4559467"/>
                <a:ext cx="0" cy="28298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5" name="Connecteur droit 183">
                <a:extLst>
                  <a:ext uri="{FF2B5EF4-FFF2-40B4-BE49-F238E27FC236}">
                    <a16:creationId xmlns:a16="http://schemas.microsoft.com/office/drawing/2014/main" id="{0080C3BB-307C-798F-66D5-36F009AF1A5A}"/>
                  </a:ext>
                </a:extLst>
              </p:cNvPr>
              <p:cNvCxnSpPr/>
              <p:nvPr/>
            </p:nvCxnSpPr>
            <p:spPr>
              <a:xfrm flipH="1" flipV="1">
                <a:off x="8706901" y="4559466"/>
                <a:ext cx="0" cy="474547"/>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6" name="Connecteur droit 184">
                <a:extLst>
                  <a:ext uri="{FF2B5EF4-FFF2-40B4-BE49-F238E27FC236}">
                    <a16:creationId xmlns:a16="http://schemas.microsoft.com/office/drawing/2014/main" id="{45711DAA-6D4F-9457-55C0-227E5A1231D5}"/>
                  </a:ext>
                </a:extLst>
              </p:cNvPr>
              <p:cNvCxnSpPr/>
              <p:nvPr/>
            </p:nvCxnSpPr>
            <p:spPr>
              <a:xfrm flipH="1" flipV="1">
                <a:off x="8706901" y="3052060"/>
                <a:ext cx="0" cy="474547"/>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7" name="Connecteur droit 185">
                <a:extLst>
                  <a:ext uri="{FF2B5EF4-FFF2-40B4-BE49-F238E27FC236}">
                    <a16:creationId xmlns:a16="http://schemas.microsoft.com/office/drawing/2014/main" id="{BB683EAB-07C5-DDB9-DF08-F58A98D1C949}"/>
                  </a:ext>
                </a:extLst>
              </p:cNvPr>
              <p:cNvCxnSpPr/>
              <p:nvPr/>
            </p:nvCxnSpPr>
            <p:spPr>
              <a:xfrm flipH="1">
                <a:off x="7929286" y="3243626"/>
                <a:ext cx="654337"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8" name="Connecteur droit 186">
                <a:extLst>
                  <a:ext uri="{FF2B5EF4-FFF2-40B4-BE49-F238E27FC236}">
                    <a16:creationId xmlns:a16="http://schemas.microsoft.com/office/drawing/2014/main" id="{80D230E5-A675-CB31-F2D9-D9EC5F61A847}"/>
                  </a:ext>
                </a:extLst>
              </p:cNvPr>
              <p:cNvCxnSpPr/>
              <p:nvPr/>
            </p:nvCxnSpPr>
            <p:spPr>
              <a:xfrm flipH="1">
                <a:off x="7922223" y="4825496"/>
                <a:ext cx="654337"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9" name="Connecteur droit 187">
                <a:extLst>
                  <a:ext uri="{FF2B5EF4-FFF2-40B4-BE49-F238E27FC236}">
                    <a16:creationId xmlns:a16="http://schemas.microsoft.com/office/drawing/2014/main" id="{98641620-A088-4ED9-4D66-0DFFF284C92A}"/>
                  </a:ext>
                </a:extLst>
              </p:cNvPr>
              <p:cNvCxnSpPr/>
              <p:nvPr/>
            </p:nvCxnSpPr>
            <p:spPr>
              <a:xfrm flipH="1">
                <a:off x="6903746" y="3060793"/>
                <a:ext cx="1820054"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0" name="Connecteur droit 188">
                <a:extLst>
                  <a:ext uri="{FF2B5EF4-FFF2-40B4-BE49-F238E27FC236}">
                    <a16:creationId xmlns:a16="http://schemas.microsoft.com/office/drawing/2014/main" id="{DEF482FD-9752-DD48-48B4-1B2CEE64746A}"/>
                  </a:ext>
                </a:extLst>
              </p:cNvPr>
              <p:cNvCxnSpPr/>
              <p:nvPr/>
            </p:nvCxnSpPr>
            <p:spPr>
              <a:xfrm flipH="1">
                <a:off x="6849232" y="5023968"/>
                <a:ext cx="1880723"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1" name="Connecteur droit 189">
                <a:extLst>
                  <a:ext uri="{FF2B5EF4-FFF2-40B4-BE49-F238E27FC236}">
                    <a16:creationId xmlns:a16="http://schemas.microsoft.com/office/drawing/2014/main" id="{FCB56034-54AF-6BB1-AAF0-10DCEFF4F905}"/>
                  </a:ext>
                </a:extLst>
              </p:cNvPr>
              <p:cNvCxnSpPr/>
              <p:nvPr/>
            </p:nvCxnSpPr>
            <p:spPr>
              <a:xfrm>
                <a:off x="7939559" y="3233581"/>
                <a:ext cx="0" cy="464504"/>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2" name="Connecteur droit 190">
                <a:extLst>
                  <a:ext uri="{FF2B5EF4-FFF2-40B4-BE49-F238E27FC236}">
                    <a16:creationId xmlns:a16="http://schemas.microsoft.com/office/drawing/2014/main" id="{1FFF0A37-6B3E-866D-2B87-AF4DB9367D30}"/>
                  </a:ext>
                </a:extLst>
              </p:cNvPr>
              <p:cNvCxnSpPr/>
              <p:nvPr/>
            </p:nvCxnSpPr>
            <p:spPr>
              <a:xfrm>
                <a:off x="7939559" y="4374175"/>
                <a:ext cx="0" cy="464504"/>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3" name="Connecteur droit 191">
                <a:extLst>
                  <a:ext uri="{FF2B5EF4-FFF2-40B4-BE49-F238E27FC236}">
                    <a16:creationId xmlns:a16="http://schemas.microsoft.com/office/drawing/2014/main" id="{39204613-47B9-03AF-AFF4-48D9CCBAF171}"/>
                  </a:ext>
                </a:extLst>
              </p:cNvPr>
              <p:cNvCxnSpPr>
                <a:cxnSpLocks/>
              </p:cNvCxnSpPr>
              <p:nvPr/>
            </p:nvCxnSpPr>
            <p:spPr>
              <a:xfrm flipH="1">
                <a:off x="6900536" y="3669477"/>
                <a:ext cx="1050940"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4" name="Connecteur droit 192">
                <a:extLst>
                  <a:ext uri="{FF2B5EF4-FFF2-40B4-BE49-F238E27FC236}">
                    <a16:creationId xmlns:a16="http://schemas.microsoft.com/office/drawing/2014/main" id="{E65B2CBD-221B-B653-DB9A-F0D72DDF089D}"/>
                  </a:ext>
                </a:extLst>
              </p:cNvPr>
              <p:cNvCxnSpPr/>
              <p:nvPr/>
            </p:nvCxnSpPr>
            <p:spPr>
              <a:xfrm flipH="1">
                <a:off x="6859443" y="4389870"/>
                <a:ext cx="1092033"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5" name="Connecteur droit 193">
                <a:extLst>
                  <a:ext uri="{FF2B5EF4-FFF2-40B4-BE49-F238E27FC236}">
                    <a16:creationId xmlns:a16="http://schemas.microsoft.com/office/drawing/2014/main" id="{EE4F0A61-C1AC-2FCA-A0FB-D8A8B1589D52}"/>
                  </a:ext>
                </a:extLst>
              </p:cNvPr>
              <p:cNvCxnSpPr/>
              <p:nvPr/>
            </p:nvCxnSpPr>
            <p:spPr>
              <a:xfrm flipH="1" flipV="1">
                <a:off x="6872927" y="4372415"/>
                <a:ext cx="0" cy="652502"/>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6" name="Connecteur droit 194">
                <a:extLst>
                  <a:ext uri="{FF2B5EF4-FFF2-40B4-BE49-F238E27FC236}">
                    <a16:creationId xmlns:a16="http://schemas.microsoft.com/office/drawing/2014/main" id="{096FB400-B9BC-ED44-D34F-9C7D6E01A004}"/>
                  </a:ext>
                </a:extLst>
              </p:cNvPr>
              <p:cNvCxnSpPr>
                <a:cxnSpLocks/>
              </p:cNvCxnSpPr>
              <p:nvPr/>
            </p:nvCxnSpPr>
            <p:spPr>
              <a:xfrm flipV="1">
                <a:off x="6903746" y="3032978"/>
                <a:ext cx="0" cy="277918"/>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14" name="Groupe 163">
                <a:extLst>
                  <a:ext uri="{FF2B5EF4-FFF2-40B4-BE49-F238E27FC236}">
                    <a16:creationId xmlns:a16="http://schemas.microsoft.com/office/drawing/2014/main" id="{9A9660B4-1DD8-8C59-D7A4-1F8EA3D802A6}"/>
                  </a:ext>
                </a:extLst>
              </p:cNvPr>
              <p:cNvGrpSpPr/>
              <p:nvPr/>
            </p:nvGrpSpPr>
            <p:grpSpPr>
              <a:xfrm>
                <a:off x="10556539" y="2690603"/>
                <a:ext cx="602982" cy="2796737"/>
                <a:chOff x="8563453" y="2052507"/>
                <a:chExt cx="480946" cy="2044130"/>
              </a:xfrm>
            </p:grpSpPr>
            <p:cxnSp>
              <p:nvCxnSpPr>
                <p:cNvPr id="226" name="Connecteur droit 165">
                  <a:extLst>
                    <a:ext uri="{FF2B5EF4-FFF2-40B4-BE49-F238E27FC236}">
                      <a16:creationId xmlns:a16="http://schemas.microsoft.com/office/drawing/2014/main" id="{CEAA8D2B-7A61-3273-1FCB-522E15980718}"/>
                    </a:ext>
                  </a:extLst>
                </p:cNvPr>
                <p:cNvCxnSpPr/>
                <p:nvPr/>
              </p:nvCxnSpPr>
              <p:spPr>
                <a:xfrm flipH="1" flipV="1">
                  <a:off x="8580755" y="3556637"/>
                  <a:ext cx="0" cy="54000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7" name="Connecteur droit 166">
                  <a:extLst>
                    <a:ext uri="{FF2B5EF4-FFF2-40B4-BE49-F238E27FC236}">
                      <a16:creationId xmlns:a16="http://schemas.microsoft.com/office/drawing/2014/main" id="{3F0EB90A-378B-7B89-F20E-57F7655A5C3F}"/>
                    </a:ext>
                  </a:extLst>
                </p:cNvPr>
                <p:cNvCxnSpPr/>
                <p:nvPr/>
              </p:nvCxnSpPr>
              <p:spPr>
                <a:xfrm flipH="1" flipV="1">
                  <a:off x="8727440" y="2582352"/>
                  <a:ext cx="3749" cy="401501"/>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8" name="Connecteur droit 167">
                  <a:extLst>
                    <a:ext uri="{FF2B5EF4-FFF2-40B4-BE49-F238E27FC236}">
                      <a16:creationId xmlns:a16="http://schemas.microsoft.com/office/drawing/2014/main" id="{21929F8F-4BE0-7640-C00D-C4E8AF3D4AAA}"/>
                    </a:ext>
                  </a:extLst>
                </p:cNvPr>
                <p:cNvCxnSpPr/>
                <p:nvPr/>
              </p:nvCxnSpPr>
              <p:spPr>
                <a:xfrm flipH="1" flipV="1">
                  <a:off x="9027484" y="3548287"/>
                  <a:ext cx="0" cy="54000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9" name="Connecteur droit 168">
                  <a:extLst>
                    <a:ext uri="{FF2B5EF4-FFF2-40B4-BE49-F238E27FC236}">
                      <a16:creationId xmlns:a16="http://schemas.microsoft.com/office/drawing/2014/main" id="{9070EA5A-9339-CDAA-F3BF-33588F399848}"/>
                    </a:ext>
                  </a:extLst>
                </p:cNvPr>
                <p:cNvCxnSpPr/>
                <p:nvPr/>
              </p:nvCxnSpPr>
              <p:spPr>
                <a:xfrm flipH="1" flipV="1">
                  <a:off x="8572824" y="2066042"/>
                  <a:ext cx="0" cy="54000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0" name="Connecteur droit 169">
                  <a:extLst>
                    <a:ext uri="{FF2B5EF4-FFF2-40B4-BE49-F238E27FC236}">
                      <a16:creationId xmlns:a16="http://schemas.microsoft.com/office/drawing/2014/main" id="{BD5D4919-78CE-8E54-1115-542DAB9FBA67}"/>
                    </a:ext>
                  </a:extLst>
                </p:cNvPr>
                <p:cNvCxnSpPr/>
                <p:nvPr/>
              </p:nvCxnSpPr>
              <p:spPr>
                <a:xfrm flipH="1" flipV="1">
                  <a:off x="8727440" y="3146786"/>
                  <a:ext cx="3749" cy="401501"/>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1" name="Connecteur droit 170">
                  <a:extLst>
                    <a:ext uri="{FF2B5EF4-FFF2-40B4-BE49-F238E27FC236}">
                      <a16:creationId xmlns:a16="http://schemas.microsoft.com/office/drawing/2014/main" id="{206031F7-B3E3-4999-DBC0-DBB7BD7F23E5}"/>
                    </a:ext>
                  </a:extLst>
                </p:cNvPr>
                <p:cNvCxnSpPr/>
                <p:nvPr/>
              </p:nvCxnSpPr>
              <p:spPr>
                <a:xfrm flipH="1" flipV="1">
                  <a:off x="8866459" y="2582352"/>
                  <a:ext cx="3749" cy="401501"/>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2" name="Connecteur droit 171">
                  <a:extLst>
                    <a:ext uri="{FF2B5EF4-FFF2-40B4-BE49-F238E27FC236}">
                      <a16:creationId xmlns:a16="http://schemas.microsoft.com/office/drawing/2014/main" id="{5FA36CE8-AAEC-9577-F2C5-84271BF9CE43}"/>
                    </a:ext>
                  </a:extLst>
                </p:cNvPr>
                <p:cNvCxnSpPr/>
                <p:nvPr/>
              </p:nvCxnSpPr>
              <p:spPr>
                <a:xfrm flipH="1" flipV="1">
                  <a:off x="8866459" y="3146786"/>
                  <a:ext cx="3749" cy="401501"/>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3" name="Connecteur droit 172">
                  <a:extLst>
                    <a:ext uri="{FF2B5EF4-FFF2-40B4-BE49-F238E27FC236}">
                      <a16:creationId xmlns:a16="http://schemas.microsoft.com/office/drawing/2014/main" id="{C11BF21B-BD1A-F164-09F3-9E417FF08562}"/>
                    </a:ext>
                  </a:extLst>
                </p:cNvPr>
                <p:cNvCxnSpPr/>
                <p:nvPr/>
              </p:nvCxnSpPr>
              <p:spPr>
                <a:xfrm flipH="1">
                  <a:off x="8567109" y="3564257"/>
                  <a:ext cx="180000"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4" name="Connecteur droit 173">
                  <a:extLst>
                    <a:ext uri="{FF2B5EF4-FFF2-40B4-BE49-F238E27FC236}">
                      <a16:creationId xmlns:a16="http://schemas.microsoft.com/office/drawing/2014/main" id="{740B9AB6-E1FF-6457-C291-98FBCBF4DB6A}"/>
                    </a:ext>
                  </a:extLst>
                </p:cNvPr>
                <p:cNvCxnSpPr/>
                <p:nvPr/>
              </p:nvCxnSpPr>
              <p:spPr>
                <a:xfrm flipH="1">
                  <a:off x="8858839" y="3556637"/>
                  <a:ext cx="180000"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5" name="Connecteur droit 174">
                  <a:extLst>
                    <a:ext uri="{FF2B5EF4-FFF2-40B4-BE49-F238E27FC236}">
                      <a16:creationId xmlns:a16="http://schemas.microsoft.com/office/drawing/2014/main" id="{8A835EB9-5899-ACBA-FCA4-905423DC8E03}"/>
                    </a:ext>
                  </a:extLst>
                </p:cNvPr>
                <p:cNvCxnSpPr/>
                <p:nvPr/>
              </p:nvCxnSpPr>
              <p:spPr>
                <a:xfrm flipH="1">
                  <a:off x="8563453" y="2594142"/>
                  <a:ext cx="180000"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6" name="Connecteur droit 175">
                  <a:extLst>
                    <a:ext uri="{FF2B5EF4-FFF2-40B4-BE49-F238E27FC236}">
                      <a16:creationId xmlns:a16="http://schemas.microsoft.com/office/drawing/2014/main" id="{676E2A70-D36A-2872-7770-01A0E46B1744}"/>
                    </a:ext>
                  </a:extLst>
                </p:cNvPr>
                <p:cNvCxnSpPr/>
                <p:nvPr/>
              </p:nvCxnSpPr>
              <p:spPr>
                <a:xfrm flipH="1">
                  <a:off x="8855029" y="2592507"/>
                  <a:ext cx="180000"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7" name="Connecteur droit 176">
                  <a:extLst>
                    <a:ext uri="{FF2B5EF4-FFF2-40B4-BE49-F238E27FC236}">
                      <a16:creationId xmlns:a16="http://schemas.microsoft.com/office/drawing/2014/main" id="{D6928F81-C17C-2765-4CD6-83F5441FE225}"/>
                    </a:ext>
                  </a:extLst>
                </p:cNvPr>
                <p:cNvCxnSpPr/>
                <p:nvPr/>
              </p:nvCxnSpPr>
              <p:spPr>
                <a:xfrm flipH="1" flipV="1">
                  <a:off x="9022404" y="2052507"/>
                  <a:ext cx="0" cy="54000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8" name="Connecteur droit 177">
                  <a:extLst>
                    <a:ext uri="{FF2B5EF4-FFF2-40B4-BE49-F238E27FC236}">
                      <a16:creationId xmlns:a16="http://schemas.microsoft.com/office/drawing/2014/main" id="{25C21F8F-360E-8A26-7DEF-A3B3D953DD92}"/>
                    </a:ext>
                  </a:extLst>
                </p:cNvPr>
                <p:cNvCxnSpPr>
                  <a:cxnSpLocks/>
                </p:cNvCxnSpPr>
                <p:nvPr/>
              </p:nvCxnSpPr>
              <p:spPr>
                <a:xfrm flipH="1">
                  <a:off x="8563454" y="2066042"/>
                  <a:ext cx="151654"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9" name="Connecteur droit 178">
                  <a:extLst>
                    <a:ext uri="{FF2B5EF4-FFF2-40B4-BE49-F238E27FC236}">
                      <a16:creationId xmlns:a16="http://schemas.microsoft.com/office/drawing/2014/main" id="{234EF6C2-3677-1F57-FDD0-6A59085D3065}"/>
                    </a:ext>
                  </a:extLst>
                </p:cNvPr>
                <p:cNvCxnSpPr/>
                <p:nvPr/>
              </p:nvCxnSpPr>
              <p:spPr>
                <a:xfrm flipH="1">
                  <a:off x="8572824" y="4088287"/>
                  <a:ext cx="471575"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15" name="Ellipse 224">
                <a:extLst>
                  <a:ext uri="{FF2B5EF4-FFF2-40B4-BE49-F238E27FC236}">
                    <a16:creationId xmlns:a16="http://schemas.microsoft.com/office/drawing/2014/main" id="{32616224-2596-5A0A-F52E-7E45CC0DA48E}"/>
                  </a:ext>
                </a:extLst>
              </p:cNvPr>
              <p:cNvSpPr/>
              <p:nvPr/>
            </p:nvSpPr>
            <p:spPr>
              <a:xfrm>
                <a:off x="11091918" y="3937390"/>
                <a:ext cx="460015" cy="238496"/>
              </a:xfrm>
              <a:prstGeom prst="ellipse">
                <a:avLst/>
              </a:prstGeom>
              <a:solidFill>
                <a:srgbClr val="112E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b="1">
                  <a:latin typeface="Microsoft YaHei" panose="020B0503020204020204" pitchFamily="34" charset="-122"/>
                  <a:ea typeface="Microsoft YaHei" panose="020B0503020204020204" pitchFamily="34" charset="-122"/>
                </a:endParaRPr>
              </a:p>
            </p:txBody>
          </p:sp>
          <p:cxnSp>
            <p:nvCxnSpPr>
              <p:cNvPr id="217" name="Connecteur droit 191">
                <a:extLst>
                  <a:ext uri="{FF2B5EF4-FFF2-40B4-BE49-F238E27FC236}">
                    <a16:creationId xmlns:a16="http://schemas.microsoft.com/office/drawing/2014/main" id="{FF22582B-3EA1-8279-7CC5-60B04058FED7}"/>
                  </a:ext>
                </a:extLst>
              </p:cNvPr>
              <p:cNvCxnSpPr/>
              <p:nvPr/>
            </p:nvCxnSpPr>
            <p:spPr>
              <a:xfrm flipH="1">
                <a:off x="11382116" y="3685593"/>
                <a:ext cx="1092033"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8" name="Connecteur droit 191">
                <a:extLst>
                  <a:ext uri="{FF2B5EF4-FFF2-40B4-BE49-F238E27FC236}">
                    <a16:creationId xmlns:a16="http://schemas.microsoft.com/office/drawing/2014/main" id="{DDBC7984-48A5-F8F7-1A6E-7E3419EE337A}"/>
                  </a:ext>
                </a:extLst>
              </p:cNvPr>
              <p:cNvCxnSpPr/>
              <p:nvPr/>
            </p:nvCxnSpPr>
            <p:spPr>
              <a:xfrm flipH="1">
                <a:off x="11382116" y="4381128"/>
                <a:ext cx="1092033"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9" name="Connecteur droit 191">
                <a:extLst>
                  <a:ext uri="{FF2B5EF4-FFF2-40B4-BE49-F238E27FC236}">
                    <a16:creationId xmlns:a16="http://schemas.microsoft.com/office/drawing/2014/main" id="{D58ED6AE-5BED-CE9E-A3CD-88B93DB54F4E}"/>
                  </a:ext>
                </a:extLst>
              </p:cNvPr>
              <p:cNvCxnSpPr>
                <a:cxnSpLocks/>
              </p:cNvCxnSpPr>
              <p:nvPr/>
            </p:nvCxnSpPr>
            <p:spPr>
              <a:xfrm>
                <a:off x="12474149" y="3680083"/>
                <a:ext cx="536090" cy="408887"/>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0" name="Connecteur droit 191">
                <a:extLst>
                  <a:ext uri="{FF2B5EF4-FFF2-40B4-BE49-F238E27FC236}">
                    <a16:creationId xmlns:a16="http://schemas.microsoft.com/office/drawing/2014/main" id="{F635E170-DFB4-F7F6-9199-11B80B5EDE19}"/>
                  </a:ext>
                </a:extLst>
              </p:cNvPr>
              <p:cNvCxnSpPr>
                <a:cxnSpLocks/>
              </p:cNvCxnSpPr>
              <p:nvPr/>
            </p:nvCxnSpPr>
            <p:spPr>
              <a:xfrm flipH="1">
                <a:off x="12474149" y="4065692"/>
                <a:ext cx="536090" cy="315435"/>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sp>
            <p:nvSpPr>
              <p:cNvPr id="221" name="ZoneTexte 220">
                <a:extLst>
                  <a:ext uri="{FF2B5EF4-FFF2-40B4-BE49-F238E27FC236}">
                    <a16:creationId xmlns:a16="http://schemas.microsoft.com/office/drawing/2014/main" id="{5B980561-7668-2164-31BE-BBF2D50A2D72}"/>
                  </a:ext>
                </a:extLst>
              </p:cNvPr>
              <p:cNvSpPr txBox="1"/>
              <p:nvPr/>
            </p:nvSpPr>
            <p:spPr>
              <a:xfrm>
                <a:off x="11517801" y="3080056"/>
                <a:ext cx="625147" cy="271170"/>
              </a:xfrm>
              <a:prstGeom prst="rect">
                <a:avLst/>
              </a:prstGeom>
              <a:noFill/>
            </p:spPr>
            <p:txBody>
              <a:bodyPr wrap="none" rtlCol="0">
                <a:spAutoFit/>
              </a:bodyPr>
              <a:lstStyle/>
              <a:p>
                <a:r>
                  <a:rPr lang="zh-CN" altLang="en-US" sz="1600" b="1" dirty="0">
                    <a:latin typeface="Arial" panose="020B0604020202020204" pitchFamily="34" charset="0"/>
                    <a:ea typeface="微软雅黑" panose="020B0503020204020204" pitchFamily="34" charset="-122"/>
                  </a:rPr>
                  <a:t>收集极</a:t>
                </a:r>
                <a:endParaRPr lang="fr-FR" sz="1600" b="1" dirty="0">
                  <a:latin typeface="Arial" panose="020B0604020202020204" pitchFamily="34" charset="0"/>
                  <a:ea typeface="微软雅黑" panose="020B0503020204020204" pitchFamily="34" charset="-122"/>
                </a:endParaRPr>
              </a:p>
            </p:txBody>
          </p:sp>
          <p:cxnSp>
            <p:nvCxnSpPr>
              <p:cNvPr id="222" name="Connecteur droit 194">
                <a:extLst>
                  <a:ext uri="{FF2B5EF4-FFF2-40B4-BE49-F238E27FC236}">
                    <a16:creationId xmlns:a16="http://schemas.microsoft.com/office/drawing/2014/main" id="{2DD818FF-DFC2-B929-F3E3-26C894A48611}"/>
                  </a:ext>
                </a:extLst>
              </p:cNvPr>
              <p:cNvCxnSpPr>
                <a:cxnSpLocks/>
              </p:cNvCxnSpPr>
              <p:nvPr/>
            </p:nvCxnSpPr>
            <p:spPr>
              <a:xfrm flipV="1">
                <a:off x="6915664" y="3478466"/>
                <a:ext cx="0" cy="191012"/>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sp>
            <p:nvSpPr>
              <p:cNvPr id="223" name="右箭头 222">
                <a:extLst>
                  <a:ext uri="{FF2B5EF4-FFF2-40B4-BE49-F238E27FC236}">
                    <a16:creationId xmlns:a16="http://schemas.microsoft.com/office/drawing/2014/main" id="{021F086B-ABE8-FCC2-BFE2-4F23C82804AA}"/>
                  </a:ext>
                </a:extLst>
              </p:cNvPr>
              <p:cNvSpPr/>
              <p:nvPr/>
            </p:nvSpPr>
            <p:spPr>
              <a:xfrm>
                <a:off x="6525153" y="3370616"/>
                <a:ext cx="301632" cy="75333"/>
              </a:xfrm>
              <a:prstGeom prst="rightArrow">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600" b="1">
                  <a:latin typeface="Microsoft YaHei" panose="020B0503020204020204" pitchFamily="34" charset="-122"/>
                  <a:ea typeface="Microsoft YaHei" panose="020B0503020204020204" pitchFamily="34" charset="-122"/>
                </a:endParaRPr>
              </a:p>
            </p:txBody>
          </p:sp>
          <p:cxnSp>
            <p:nvCxnSpPr>
              <p:cNvPr id="224" name="Connecteur droit 177">
                <a:extLst>
                  <a:ext uri="{FF2B5EF4-FFF2-40B4-BE49-F238E27FC236}">
                    <a16:creationId xmlns:a16="http://schemas.microsoft.com/office/drawing/2014/main" id="{09F3249E-6C22-B525-848C-6FBB0B5B833F}"/>
                  </a:ext>
                </a:extLst>
              </p:cNvPr>
              <p:cNvCxnSpPr>
                <a:cxnSpLocks/>
              </p:cNvCxnSpPr>
              <p:nvPr/>
            </p:nvCxnSpPr>
            <p:spPr>
              <a:xfrm flipH="1">
                <a:off x="10934157" y="2714247"/>
                <a:ext cx="190135"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sp>
            <p:nvSpPr>
              <p:cNvPr id="225" name="右箭头 224">
                <a:extLst>
                  <a:ext uri="{FF2B5EF4-FFF2-40B4-BE49-F238E27FC236}">
                    <a16:creationId xmlns:a16="http://schemas.microsoft.com/office/drawing/2014/main" id="{FB862B81-3418-643D-AA89-AE38F859E41D}"/>
                  </a:ext>
                </a:extLst>
              </p:cNvPr>
              <p:cNvSpPr/>
              <p:nvPr/>
            </p:nvSpPr>
            <p:spPr>
              <a:xfrm rot="16200000">
                <a:off x="10692144" y="2637210"/>
                <a:ext cx="294919" cy="77047"/>
              </a:xfrm>
              <a:prstGeom prst="rightArrow">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600" b="1">
                  <a:latin typeface="Microsoft YaHei" panose="020B0503020204020204" pitchFamily="34" charset="-122"/>
                  <a:ea typeface="Microsoft YaHei" panose="020B0503020204020204" pitchFamily="34" charset="-122"/>
                </a:endParaRPr>
              </a:p>
            </p:txBody>
          </p:sp>
          <p:cxnSp>
            <p:nvCxnSpPr>
              <p:cNvPr id="189" name="Connecteur droit avec flèche 195">
                <a:extLst>
                  <a:ext uri="{FF2B5EF4-FFF2-40B4-BE49-F238E27FC236}">
                    <a16:creationId xmlns:a16="http://schemas.microsoft.com/office/drawing/2014/main" id="{AD4C06AC-4C06-228C-2103-DEB6A227A2DD}"/>
                  </a:ext>
                </a:extLst>
              </p:cNvPr>
              <p:cNvCxnSpPr>
                <a:cxnSpLocks/>
              </p:cNvCxnSpPr>
              <p:nvPr/>
            </p:nvCxnSpPr>
            <p:spPr>
              <a:xfrm>
                <a:off x="11922316" y="3466020"/>
                <a:ext cx="5818" cy="38102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86" name="右中括号 185">
                <a:extLst>
                  <a:ext uri="{FF2B5EF4-FFF2-40B4-BE49-F238E27FC236}">
                    <a16:creationId xmlns:a16="http://schemas.microsoft.com/office/drawing/2014/main" id="{A0542FB0-C8FF-22DE-FEAD-4E005DFD9957}"/>
                  </a:ext>
                </a:extLst>
              </p:cNvPr>
              <p:cNvSpPr/>
              <p:nvPr/>
            </p:nvSpPr>
            <p:spPr>
              <a:xfrm rot="5400000">
                <a:off x="8136007" y="4797659"/>
                <a:ext cx="123856" cy="1200015"/>
              </a:xfrm>
              <a:prstGeom prst="rightBracket">
                <a:avLst/>
              </a:prstGeom>
              <a:ln>
                <a:solidFill>
                  <a:srgbClr val="C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zh-CN" altLang="en-US" b="1">
                  <a:latin typeface="Microsoft YaHei" panose="020B0503020204020204" pitchFamily="34" charset="-122"/>
                  <a:ea typeface="Microsoft YaHei" panose="020B0503020204020204" pitchFamily="34" charset="-122"/>
                </a:endParaRPr>
              </a:p>
            </p:txBody>
          </p:sp>
          <p:sp>
            <p:nvSpPr>
              <p:cNvPr id="187" name="ZoneTexte 222">
                <a:extLst>
                  <a:ext uri="{FF2B5EF4-FFF2-40B4-BE49-F238E27FC236}">
                    <a16:creationId xmlns:a16="http://schemas.microsoft.com/office/drawing/2014/main" id="{26BEBA98-793C-575D-BE9D-3F195F306E34}"/>
                  </a:ext>
                </a:extLst>
              </p:cNvPr>
              <p:cNvSpPr txBox="1"/>
              <p:nvPr/>
            </p:nvSpPr>
            <p:spPr>
              <a:xfrm>
                <a:off x="7432528" y="5508767"/>
                <a:ext cx="945735" cy="271170"/>
              </a:xfrm>
              <a:prstGeom prst="rect">
                <a:avLst/>
              </a:prstGeom>
              <a:noFill/>
            </p:spPr>
            <p:txBody>
              <a:bodyPr wrap="none" rtlCol="0">
                <a:spAutoFit/>
              </a:bodyPr>
              <a:lstStyle/>
              <a:p>
                <a:r>
                  <a:rPr lang="fr-FR" sz="1600" b="1" dirty="0" err="1">
                    <a:latin typeface="Arial" panose="020B0604020202020204" pitchFamily="34" charset="0"/>
                    <a:ea typeface="微软雅黑" panose="020B0503020204020204" pitchFamily="34" charset="-122"/>
                  </a:rPr>
                  <a:t>栅控电子枪</a:t>
                </a:r>
                <a:endParaRPr lang="fr-FR" sz="1600" b="1" dirty="0">
                  <a:latin typeface="Arial" panose="020B0604020202020204" pitchFamily="34" charset="0"/>
                  <a:ea typeface="微软雅黑" panose="020B0503020204020204" pitchFamily="34" charset="-122"/>
                </a:endParaRPr>
              </a:p>
            </p:txBody>
          </p:sp>
        </p:grpSp>
      </p:grpSp>
      <p:sp>
        <p:nvSpPr>
          <p:cNvPr id="241" name="ZoneTexte 220">
            <a:extLst>
              <a:ext uri="{FF2B5EF4-FFF2-40B4-BE49-F238E27FC236}">
                <a16:creationId xmlns:a16="http://schemas.microsoft.com/office/drawing/2014/main" id="{86FA5E00-4FE7-649A-C509-7481D2BCE47B}"/>
              </a:ext>
            </a:extLst>
          </p:cNvPr>
          <p:cNvSpPr txBox="1"/>
          <p:nvPr/>
        </p:nvSpPr>
        <p:spPr>
          <a:xfrm>
            <a:off x="8282705" y="2244241"/>
            <a:ext cx="1130438" cy="338554"/>
          </a:xfrm>
          <a:prstGeom prst="rect">
            <a:avLst/>
          </a:prstGeom>
          <a:noFill/>
        </p:spPr>
        <p:txBody>
          <a:bodyPr wrap="none" rtlCol="0">
            <a:spAutoFit/>
          </a:bodyPr>
          <a:lstStyle/>
          <a:p>
            <a:r>
              <a:rPr lang="fr-FR" sz="1600" b="1" dirty="0">
                <a:latin typeface="Arial" panose="020B0604020202020204" pitchFamily="34" charset="0"/>
                <a:ea typeface="微软雅黑" panose="020B0503020204020204" pitchFamily="34" charset="-122"/>
              </a:rPr>
              <a:t>RF</a:t>
            </a:r>
            <a:r>
              <a:rPr lang="zh-CN" altLang="en-US" sz="1600" b="1" dirty="0">
                <a:latin typeface="Arial" panose="020B0604020202020204" pitchFamily="34" charset="0"/>
                <a:ea typeface="微软雅黑" panose="020B0503020204020204" pitchFamily="34" charset="-122"/>
              </a:rPr>
              <a:t> </a:t>
            </a:r>
            <a:r>
              <a:rPr lang="fr-FR" sz="1600" b="1" dirty="0" err="1">
                <a:latin typeface="Arial" panose="020B0604020202020204" pitchFamily="34" charset="0"/>
                <a:ea typeface="微软雅黑" panose="020B0503020204020204" pitchFamily="34" charset="-122"/>
              </a:rPr>
              <a:t>输出腔</a:t>
            </a:r>
            <a:endParaRPr lang="fr-FR" sz="1600" b="1" dirty="0">
              <a:latin typeface="Arial" panose="020B0604020202020204" pitchFamily="34" charset="0"/>
              <a:ea typeface="微软雅黑" panose="020B0503020204020204" pitchFamily="34" charset="-122"/>
            </a:endParaRPr>
          </a:p>
        </p:txBody>
      </p:sp>
      <p:sp>
        <p:nvSpPr>
          <p:cNvPr id="255" name="文本框 254">
            <a:extLst>
              <a:ext uri="{FF2B5EF4-FFF2-40B4-BE49-F238E27FC236}">
                <a16:creationId xmlns:a16="http://schemas.microsoft.com/office/drawing/2014/main" id="{6C4786E2-B4FE-0BF1-9FB9-ACF52118F6B0}"/>
              </a:ext>
            </a:extLst>
          </p:cNvPr>
          <p:cNvSpPr txBox="1"/>
          <p:nvPr/>
        </p:nvSpPr>
        <p:spPr>
          <a:xfrm>
            <a:off x="1977388" y="1025236"/>
            <a:ext cx="8571098" cy="922310"/>
          </a:xfrm>
          <a:prstGeom prst="roundRect">
            <a:avLst/>
          </a:prstGeom>
          <a:ln>
            <a:prstDash val="sysDash"/>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lnSpc>
                <a:spcPct val="150000"/>
              </a:lnSpc>
            </a:pPr>
            <a:r>
              <a:rPr kumimoji="1" lang="zh-CN" altLang="en-US" b="1" dirty="0">
                <a:solidFill>
                  <a:srgbClr val="112EB3"/>
                </a:solidFill>
                <a:latin typeface="Arial" panose="020B0604020202020204" pitchFamily="34" charset="0"/>
                <a:ea typeface="微软雅黑" panose="020B0503020204020204" pitchFamily="34" charset="-122"/>
              </a:rPr>
              <a:t>结构</a:t>
            </a:r>
            <a:r>
              <a:rPr kumimoji="1" lang="en-US" altLang="zh-CN" b="1" dirty="0">
                <a:solidFill>
                  <a:srgbClr val="112EB3"/>
                </a:solidFill>
                <a:latin typeface="Arial" panose="020B0604020202020204" pitchFamily="34" charset="0"/>
                <a:ea typeface="微软雅黑" panose="020B0503020204020204" pitchFamily="34" charset="-122"/>
              </a:rPr>
              <a:t>=IOT</a:t>
            </a:r>
            <a:r>
              <a:rPr kumimoji="1" lang="zh-CN" altLang="en-US" b="1" dirty="0">
                <a:solidFill>
                  <a:srgbClr val="112EB3"/>
                </a:solidFill>
                <a:latin typeface="Arial" panose="020B0604020202020204" pitchFamily="34" charset="0"/>
                <a:ea typeface="微软雅黑" panose="020B0503020204020204" pitchFamily="34" charset="-122"/>
              </a:rPr>
              <a:t>（密度调制）</a:t>
            </a:r>
            <a:r>
              <a:rPr kumimoji="1" lang="en-US" altLang="zh-CN" b="1" dirty="0">
                <a:solidFill>
                  <a:srgbClr val="112EB3"/>
                </a:solidFill>
                <a:latin typeface="Arial" panose="020B0604020202020204" pitchFamily="34" charset="0"/>
                <a:ea typeface="微软雅黑" panose="020B0503020204020204" pitchFamily="34" charset="-122"/>
              </a:rPr>
              <a:t>+</a:t>
            </a:r>
            <a:r>
              <a:rPr kumimoji="1" lang="zh-CN" altLang="en-US" b="1" dirty="0">
                <a:solidFill>
                  <a:srgbClr val="112EB3"/>
                </a:solidFill>
                <a:latin typeface="Arial" panose="020B0604020202020204" pitchFamily="34" charset="0"/>
                <a:ea typeface="微软雅黑" panose="020B0503020204020204" pitchFamily="34" charset="-122"/>
              </a:rPr>
              <a:t>谐振腔</a:t>
            </a:r>
            <a:r>
              <a:rPr kumimoji="1" lang="en-US" altLang="zh-CN" b="1" dirty="0">
                <a:solidFill>
                  <a:srgbClr val="112EB3"/>
                </a:solidFill>
                <a:latin typeface="Arial" panose="020B0604020202020204" pitchFamily="34" charset="0"/>
                <a:ea typeface="微软雅黑" panose="020B0503020204020204" pitchFamily="34" charset="-122"/>
              </a:rPr>
              <a:t>+</a:t>
            </a:r>
            <a:r>
              <a:rPr kumimoji="1" lang="zh-CN" altLang="en-US" b="1" dirty="0">
                <a:solidFill>
                  <a:srgbClr val="112EB3"/>
                </a:solidFill>
                <a:latin typeface="Arial" panose="020B0604020202020204" pitchFamily="34" charset="0"/>
                <a:ea typeface="微软雅黑" panose="020B0503020204020204" pitchFamily="34" charset="-122"/>
              </a:rPr>
              <a:t>漂移管（速度调制）</a:t>
            </a:r>
            <a:endParaRPr kumimoji="1" lang="en-US" altLang="zh-CN" b="1" dirty="0">
              <a:solidFill>
                <a:srgbClr val="112EB3"/>
              </a:solidFill>
              <a:latin typeface="Arial" panose="020B0604020202020204" pitchFamily="34" charset="0"/>
              <a:ea typeface="微软雅黑" panose="020B0503020204020204" pitchFamily="34" charset="-122"/>
            </a:endParaRPr>
          </a:p>
          <a:p>
            <a:pPr algn="ctr">
              <a:lnSpc>
                <a:spcPct val="150000"/>
              </a:lnSpc>
            </a:pPr>
            <a:r>
              <a:rPr kumimoji="1" lang="zh-CN" altLang="en-US" sz="1600" dirty="0">
                <a:latin typeface="Arial" panose="020B0604020202020204" pitchFamily="34" charset="0"/>
                <a:ea typeface="微软雅黑" panose="020B0503020204020204" pitchFamily="34" charset="-122"/>
              </a:rPr>
              <a:t>将</a:t>
            </a:r>
            <a:r>
              <a:rPr kumimoji="1" lang="en-US" altLang="zh-CN" sz="1600" dirty="0" err="1">
                <a:latin typeface="Arial" panose="020B0604020202020204" pitchFamily="34" charset="0"/>
                <a:ea typeface="微软雅黑" panose="020B0503020204020204" pitchFamily="34" charset="-122"/>
              </a:rPr>
              <a:t>Tristron</a:t>
            </a:r>
            <a:r>
              <a:rPr kumimoji="1" lang="zh-CN" altLang="en-US" sz="1600" dirty="0">
                <a:latin typeface="Arial" panose="020B0604020202020204" pitchFamily="34" charset="0"/>
                <a:ea typeface="微软雅黑" panose="020B0503020204020204" pitchFamily="34" charset="-122"/>
              </a:rPr>
              <a:t>理解为通过增加谐振腔提高工作效率的</a:t>
            </a:r>
            <a:r>
              <a:rPr kumimoji="1" lang="en-US" altLang="zh-CN" sz="1600" dirty="0">
                <a:solidFill>
                  <a:srgbClr val="C00000"/>
                </a:solidFill>
                <a:latin typeface="Arial" panose="020B0604020202020204" pitchFamily="34" charset="0"/>
                <a:ea typeface="微软雅黑" panose="020B0503020204020204" pitchFamily="34" charset="-122"/>
              </a:rPr>
              <a:t>IOT</a:t>
            </a:r>
            <a:endParaRPr kumimoji="1" lang="zh-CN" altLang="en-US" sz="1600" dirty="0">
              <a:solidFill>
                <a:srgbClr val="C00000"/>
              </a:solidFill>
              <a:latin typeface="Arial" panose="020B0604020202020204" pitchFamily="34" charset="0"/>
              <a:ea typeface="微软雅黑" panose="020B0503020204020204" pitchFamily="34" charset="-122"/>
            </a:endParaRPr>
          </a:p>
        </p:txBody>
      </p:sp>
      <p:sp>
        <p:nvSpPr>
          <p:cNvPr id="93" name="标题 1">
            <a:extLst>
              <a:ext uri="{FF2B5EF4-FFF2-40B4-BE49-F238E27FC236}">
                <a16:creationId xmlns:a16="http://schemas.microsoft.com/office/drawing/2014/main" id="{49469536-94F9-4251-B76C-8B0E3357A7BA}"/>
              </a:ext>
            </a:extLst>
          </p:cNvPr>
          <p:cNvSpPr>
            <a:spLocks noGrp="1"/>
          </p:cNvSpPr>
          <p:nvPr>
            <p:ph type="title"/>
          </p:nvPr>
        </p:nvSpPr>
        <p:spPr>
          <a:xfrm>
            <a:off x="311030" y="205620"/>
            <a:ext cx="4394767" cy="703773"/>
          </a:xfrm>
        </p:spPr>
        <p:txBody>
          <a:bodyPr>
            <a:normAutofit/>
          </a:bodyPr>
          <a:lstStyle/>
          <a:p>
            <a:r>
              <a:rPr kumimoji="1" lang="en-US" altLang="zh-CN" sz="2400" b="1" dirty="0">
                <a:latin typeface="Arial" panose="020B0604020202020204" pitchFamily="34" charset="0"/>
                <a:ea typeface="微软雅黑" panose="020B0503020204020204" pitchFamily="34" charset="-122"/>
              </a:rPr>
              <a:t>2.Tristron</a:t>
            </a:r>
            <a:r>
              <a:rPr kumimoji="1" lang="zh-CN" altLang="en-US" sz="2400" b="1" dirty="0">
                <a:latin typeface="Arial" panose="020B0604020202020204" pitchFamily="34" charset="0"/>
                <a:ea typeface="微软雅黑" panose="020B0503020204020204" pitchFamily="34" charset="-122"/>
              </a:rPr>
              <a:t>主要工作原理</a:t>
            </a:r>
          </a:p>
        </p:txBody>
      </p:sp>
      <p:sp>
        <p:nvSpPr>
          <p:cNvPr id="2" name="灯片编号占位符 1">
            <a:extLst>
              <a:ext uri="{FF2B5EF4-FFF2-40B4-BE49-F238E27FC236}">
                <a16:creationId xmlns:a16="http://schemas.microsoft.com/office/drawing/2014/main" id="{DC8D97E3-D4C1-450E-B38C-E2FEBE8FE421}"/>
              </a:ext>
            </a:extLst>
          </p:cNvPr>
          <p:cNvSpPr>
            <a:spLocks noGrp="1"/>
          </p:cNvSpPr>
          <p:nvPr>
            <p:ph type="sldNum" sz="quarter" idx="12"/>
          </p:nvPr>
        </p:nvSpPr>
        <p:spPr/>
        <p:txBody>
          <a:bodyPr/>
          <a:lstStyle/>
          <a:p>
            <a:fld id="{91352FDD-F54A-104E-89EA-FFAF39478DA7}" type="slidenum">
              <a:rPr kumimoji="1" lang="zh-CN" altLang="en-US" smtClean="0"/>
              <a:t>6</a:t>
            </a:fld>
            <a:endParaRPr kumimoji="1" lang="zh-CN" altLang="en-US"/>
          </a:p>
        </p:txBody>
      </p:sp>
    </p:spTree>
    <p:extLst>
      <p:ext uri="{BB962C8B-B14F-4D97-AF65-F5344CB8AC3E}">
        <p14:creationId xmlns:p14="http://schemas.microsoft.com/office/powerpoint/2010/main" val="125360454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E3C681-EB28-7216-F143-3029641AAE4A}"/>
            </a:ext>
          </a:extLst>
        </p:cNvPr>
        <p:cNvGrpSpPr/>
        <p:nvPr/>
      </p:nvGrpSpPr>
      <p:grpSpPr>
        <a:xfrm>
          <a:off x="0" y="0"/>
          <a:ext cx="0" cy="0"/>
          <a:chOff x="0" y="0"/>
          <a:chExt cx="0" cy="0"/>
        </a:xfrm>
      </p:grpSpPr>
      <p:grpSp>
        <p:nvGrpSpPr>
          <p:cNvPr id="247" name="组合 246">
            <a:extLst>
              <a:ext uri="{FF2B5EF4-FFF2-40B4-BE49-F238E27FC236}">
                <a16:creationId xmlns:a16="http://schemas.microsoft.com/office/drawing/2014/main" id="{FB066C32-C990-E264-BA0B-E486F615EDDD}"/>
              </a:ext>
            </a:extLst>
          </p:cNvPr>
          <p:cNvGrpSpPr/>
          <p:nvPr/>
        </p:nvGrpSpPr>
        <p:grpSpPr>
          <a:xfrm>
            <a:off x="232650" y="888114"/>
            <a:ext cx="11726700" cy="3533386"/>
            <a:chOff x="0" y="1277257"/>
            <a:chExt cx="11726700" cy="4563904"/>
          </a:xfrm>
        </p:grpSpPr>
        <p:sp>
          <p:nvSpPr>
            <p:cNvPr id="244" name="矩形 243">
              <a:extLst>
                <a:ext uri="{FF2B5EF4-FFF2-40B4-BE49-F238E27FC236}">
                  <a16:creationId xmlns:a16="http://schemas.microsoft.com/office/drawing/2014/main" id="{A38880D8-BBBB-6D99-A65D-FE903409C5DA}"/>
                </a:ext>
              </a:extLst>
            </p:cNvPr>
            <p:cNvSpPr/>
            <p:nvPr/>
          </p:nvSpPr>
          <p:spPr>
            <a:xfrm>
              <a:off x="3802058" y="1283675"/>
              <a:ext cx="7924642" cy="4557486"/>
            </a:xfrm>
            <a:prstGeom prst="rect">
              <a:avLst/>
            </a:prstGeom>
            <a:solidFill>
              <a:schemeClr val="bg1">
                <a:lumMod val="85000"/>
                <a:alpha val="2332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Microsoft YaHei" panose="020B0503020204020204" pitchFamily="34" charset="-122"/>
                <a:ea typeface="Microsoft YaHei" panose="020B0503020204020204" pitchFamily="34" charset="-122"/>
              </a:endParaRPr>
            </a:p>
          </p:txBody>
        </p:sp>
        <p:sp>
          <p:nvSpPr>
            <p:cNvPr id="243" name="矩形 242">
              <a:extLst>
                <a:ext uri="{FF2B5EF4-FFF2-40B4-BE49-F238E27FC236}">
                  <a16:creationId xmlns:a16="http://schemas.microsoft.com/office/drawing/2014/main" id="{21577CF1-0787-8726-5EEF-25CF25FD4D52}"/>
                </a:ext>
              </a:extLst>
            </p:cNvPr>
            <p:cNvSpPr/>
            <p:nvPr/>
          </p:nvSpPr>
          <p:spPr>
            <a:xfrm>
              <a:off x="0" y="1277257"/>
              <a:ext cx="3802057" cy="4557486"/>
            </a:xfrm>
            <a:prstGeom prst="rect">
              <a:avLst/>
            </a:prstGeom>
            <a:solidFill>
              <a:srgbClr val="FECAC2">
                <a:alpha val="1401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Microsoft YaHei" panose="020B0503020204020204" pitchFamily="34" charset="-122"/>
                <a:ea typeface="Microsoft YaHei" panose="020B0503020204020204" pitchFamily="34" charset="-122"/>
              </a:endParaRPr>
            </a:p>
          </p:txBody>
        </p:sp>
      </p:grpSp>
      <p:sp>
        <p:nvSpPr>
          <p:cNvPr id="7" name="Arc 179">
            <a:extLst>
              <a:ext uri="{FF2B5EF4-FFF2-40B4-BE49-F238E27FC236}">
                <a16:creationId xmlns:a16="http://schemas.microsoft.com/office/drawing/2014/main" id="{D1E538F6-E91C-6392-1053-69EC408F25CC}"/>
              </a:ext>
            </a:extLst>
          </p:cNvPr>
          <p:cNvSpPr/>
          <p:nvPr/>
        </p:nvSpPr>
        <p:spPr>
          <a:xfrm rot="13486723">
            <a:off x="3371111" y="1779897"/>
            <a:ext cx="1624825" cy="1534195"/>
          </a:xfrm>
          <a:prstGeom prst="arc">
            <a:avLst/>
          </a:prstGeom>
          <a:ln w="31750">
            <a:solidFill>
              <a:srgbClr val="C0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600">
              <a:latin typeface="Microsoft YaHei" panose="020B0503020204020204" pitchFamily="34" charset="-122"/>
              <a:ea typeface="Microsoft YaHei" panose="020B0503020204020204" pitchFamily="34" charset="-122"/>
            </a:endParaRPr>
          </a:p>
        </p:txBody>
      </p:sp>
      <p:sp>
        <p:nvSpPr>
          <p:cNvPr id="8" name="Arc 180">
            <a:extLst>
              <a:ext uri="{FF2B5EF4-FFF2-40B4-BE49-F238E27FC236}">
                <a16:creationId xmlns:a16="http://schemas.microsoft.com/office/drawing/2014/main" id="{FF4982F4-AC45-6901-BCBC-0227E5F0C0F2}"/>
              </a:ext>
            </a:extLst>
          </p:cNvPr>
          <p:cNvSpPr/>
          <p:nvPr/>
        </p:nvSpPr>
        <p:spPr>
          <a:xfrm rot="13486723">
            <a:off x="3237722" y="1779898"/>
            <a:ext cx="1624825" cy="1534195"/>
          </a:xfrm>
          <a:prstGeom prst="arc">
            <a:avLst/>
          </a:prstGeom>
          <a:ln w="31750">
            <a:solidFill>
              <a:srgbClr val="C0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600">
              <a:latin typeface="Microsoft YaHei" panose="020B0503020204020204" pitchFamily="34" charset="-122"/>
              <a:ea typeface="Microsoft YaHei" panose="020B0503020204020204" pitchFamily="34" charset="-122"/>
            </a:endParaRPr>
          </a:p>
        </p:txBody>
      </p:sp>
      <p:cxnSp>
        <p:nvCxnSpPr>
          <p:cNvPr id="84" name="Connecteur droit avec flèche 195">
            <a:extLst>
              <a:ext uri="{FF2B5EF4-FFF2-40B4-BE49-F238E27FC236}">
                <a16:creationId xmlns:a16="http://schemas.microsoft.com/office/drawing/2014/main" id="{4C208224-4658-288B-BC23-ABB9FD25AC63}"/>
              </a:ext>
            </a:extLst>
          </p:cNvPr>
          <p:cNvCxnSpPr>
            <a:cxnSpLocks/>
          </p:cNvCxnSpPr>
          <p:nvPr/>
        </p:nvCxnSpPr>
        <p:spPr>
          <a:xfrm>
            <a:off x="1467402" y="1300100"/>
            <a:ext cx="835538" cy="54178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5" name="Connecteur droit avec flèche 196">
            <a:extLst>
              <a:ext uri="{FF2B5EF4-FFF2-40B4-BE49-F238E27FC236}">
                <a16:creationId xmlns:a16="http://schemas.microsoft.com/office/drawing/2014/main" id="{AA5BD4F8-3450-90D1-162F-7C95AE1EA4A1}"/>
              </a:ext>
            </a:extLst>
          </p:cNvPr>
          <p:cNvCxnSpPr>
            <a:cxnSpLocks/>
          </p:cNvCxnSpPr>
          <p:nvPr/>
        </p:nvCxnSpPr>
        <p:spPr>
          <a:xfrm>
            <a:off x="2857682" y="1286777"/>
            <a:ext cx="596397" cy="1094868"/>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87" name="Connecteur droit avec flèche 219">
            <a:extLst>
              <a:ext uri="{FF2B5EF4-FFF2-40B4-BE49-F238E27FC236}">
                <a16:creationId xmlns:a16="http://schemas.microsoft.com/office/drawing/2014/main" id="{9355860A-50B5-BBC5-1293-5883E0E0F379}"/>
              </a:ext>
            </a:extLst>
          </p:cNvPr>
          <p:cNvCxnSpPr>
            <a:cxnSpLocks/>
          </p:cNvCxnSpPr>
          <p:nvPr/>
        </p:nvCxnSpPr>
        <p:spPr>
          <a:xfrm>
            <a:off x="1022964" y="2586549"/>
            <a:ext cx="2155038" cy="6362"/>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8" name="ZoneTexte 220">
            <a:extLst>
              <a:ext uri="{FF2B5EF4-FFF2-40B4-BE49-F238E27FC236}">
                <a16:creationId xmlns:a16="http://schemas.microsoft.com/office/drawing/2014/main" id="{996841D9-894C-9370-1010-E0277DA19E4C}"/>
              </a:ext>
            </a:extLst>
          </p:cNvPr>
          <p:cNvSpPr txBox="1"/>
          <p:nvPr/>
        </p:nvSpPr>
        <p:spPr>
          <a:xfrm>
            <a:off x="351456" y="1130823"/>
            <a:ext cx="1130438" cy="338554"/>
          </a:xfrm>
          <a:prstGeom prst="rect">
            <a:avLst/>
          </a:prstGeom>
          <a:noFill/>
        </p:spPr>
        <p:txBody>
          <a:bodyPr wrap="none" rtlCol="0">
            <a:spAutoFit/>
          </a:bodyPr>
          <a:lstStyle/>
          <a:p>
            <a:r>
              <a:rPr lang="fr-FR" sz="1600" dirty="0">
                <a:latin typeface="Arial" panose="020B0604020202020204" pitchFamily="34" charset="0"/>
                <a:ea typeface="微软雅黑" panose="020B0503020204020204" pitchFamily="34" charset="-122"/>
              </a:rPr>
              <a:t>RF</a:t>
            </a:r>
            <a:r>
              <a:rPr lang="zh-CN" altLang="en-US" sz="1600" dirty="0">
                <a:latin typeface="Arial" panose="020B0604020202020204" pitchFamily="34" charset="0"/>
                <a:ea typeface="微软雅黑" panose="020B0503020204020204" pitchFamily="34" charset="-122"/>
              </a:rPr>
              <a:t> </a:t>
            </a:r>
            <a:r>
              <a:rPr lang="fr-FR" sz="1600" dirty="0" err="1">
                <a:latin typeface="Arial" panose="020B0604020202020204" pitchFamily="34" charset="0"/>
                <a:ea typeface="微软雅黑" panose="020B0503020204020204" pitchFamily="34" charset="-122"/>
              </a:rPr>
              <a:t>输入腔</a:t>
            </a:r>
            <a:endParaRPr lang="fr-FR" sz="1600" dirty="0">
              <a:latin typeface="Arial" panose="020B0604020202020204" pitchFamily="34" charset="0"/>
              <a:ea typeface="微软雅黑" panose="020B0503020204020204" pitchFamily="34" charset="-122"/>
            </a:endParaRPr>
          </a:p>
        </p:txBody>
      </p:sp>
      <p:sp>
        <p:nvSpPr>
          <p:cNvPr id="89" name="ZoneTexte 221">
            <a:extLst>
              <a:ext uri="{FF2B5EF4-FFF2-40B4-BE49-F238E27FC236}">
                <a16:creationId xmlns:a16="http://schemas.microsoft.com/office/drawing/2014/main" id="{12EA0AC4-EC43-8DEE-49F1-34824435FA2B}"/>
              </a:ext>
            </a:extLst>
          </p:cNvPr>
          <p:cNvSpPr txBox="1"/>
          <p:nvPr/>
        </p:nvSpPr>
        <p:spPr>
          <a:xfrm>
            <a:off x="1911855" y="990164"/>
            <a:ext cx="1005403" cy="338554"/>
          </a:xfrm>
          <a:prstGeom prst="rect">
            <a:avLst/>
          </a:prstGeom>
          <a:noFill/>
        </p:spPr>
        <p:txBody>
          <a:bodyPr wrap="none" rtlCol="0">
            <a:spAutoFit/>
          </a:bodyPr>
          <a:lstStyle/>
          <a:p>
            <a:r>
              <a:rPr lang="fr-FR" sz="1600" dirty="0" err="1">
                <a:latin typeface="Arial" panose="020B0604020202020204" pitchFamily="34" charset="0"/>
                <a:ea typeface="微软雅黑" panose="020B0503020204020204" pitchFamily="34" charset="-122"/>
              </a:rPr>
              <a:t>控制栅网</a:t>
            </a:r>
            <a:endParaRPr lang="fr-FR" sz="1600" dirty="0">
              <a:latin typeface="Arial" panose="020B0604020202020204" pitchFamily="34" charset="0"/>
              <a:ea typeface="微软雅黑" panose="020B0503020204020204" pitchFamily="34" charset="-122"/>
            </a:endParaRPr>
          </a:p>
        </p:txBody>
      </p:sp>
      <p:sp>
        <p:nvSpPr>
          <p:cNvPr id="90" name="ZoneTexte 222">
            <a:extLst>
              <a:ext uri="{FF2B5EF4-FFF2-40B4-BE49-F238E27FC236}">
                <a16:creationId xmlns:a16="http://schemas.microsoft.com/office/drawing/2014/main" id="{7774E682-9C94-F5F0-8142-7B3351A2795B}"/>
              </a:ext>
            </a:extLst>
          </p:cNvPr>
          <p:cNvSpPr txBox="1"/>
          <p:nvPr/>
        </p:nvSpPr>
        <p:spPr>
          <a:xfrm>
            <a:off x="434777" y="2406302"/>
            <a:ext cx="595035" cy="338554"/>
          </a:xfrm>
          <a:prstGeom prst="rect">
            <a:avLst/>
          </a:prstGeom>
          <a:noFill/>
        </p:spPr>
        <p:txBody>
          <a:bodyPr wrap="none" rtlCol="0">
            <a:spAutoFit/>
          </a:bodyPr>
          <a:lstStyle/>
          <a:p>
            <a:r>
              <a:rPr lang="fr-FR" sz="1600" dirty="0" err="1">
                <a:latin typeface="Arial" panose="020B0604020202020204" pitchFamily="34" charset="0"/>
                <a:ea typeface="微软雅黑" panose="020B0503020204020204" pitchFamily="34" charset="-122"/>
              </a:rPr>
              <a:t>阴极</a:t>
            </a:r>
            <a:endParaRPr lang="fr-FR" sz="1600" dirty="0">
              <a:latin typeface="Arial" panose="020B0604020202020204" pitchFamily="34" charset="0"/>
              <a:ea typeface="微软雅黑" panose="020B0503020204020204" pitchFamily="34" charset="-122"/>
            </a:endParaRPr>
          </a:p>
        </p:txBody>
      </p:sp>
      <p:sp>
        <p:nvSpPr>
          <p:cNvPr id="136" name="ZoneTexte 220">
            <a:extLst>
              <a:ext uri="{FF2B5EF4-FFF2-40B4-BE49-F238E27FC236}">
                <a16:creationId xmlns:a16="http://schemas.microsoft.com/office/drawing/2014/main" id="{FB1DA9C5-67C4-DAA5-BE43-C2F1E7F2F137}"/>
              </a:ext>
            </a:extLst>
          </p:cNvPr>
          <p:cNvSpPr txBox="1"/>
          <p:nvPr/>
        </p:nvSpPr>
        <p:spPr>
          <a:xfrm>
            <a:off x="3365510" y="990164"/>
            <a:ext cx="800219" cy="338554"/>
          </a:xfrm>
          <a:prstGeom prst="rect">
            <a:avLst/>
          </a:prstGeom>
          <a:noFill/>
        </p:spPr>
        <p:txBody>
          <a:bodyPr wrap="none" rtlCol="0">
            <a:spAutoFit/>
          </a:bodyPr>
          <a:lstStyle/>
          <a:p>
            <a:r>
              <a:rPr lang="fr-FR" sz="1600" dirty="0" err="1">
                <a:latin typeface="Arial" panose="020B0604020202020204" pitchFamily="34" charset="0"/>
                <a:ea typeface="微软雅黑" panose="020B0503020204020204" pitchFamily="34" charset="-122"/>
              </a:rPr>
              <a:t>次末腔</a:t>
            </a:r>
            <a:endParaRPr lang="fr-FR" sz="1600" dirty="0">
              <a:latin typeface="Arial" panose="020B0604020202020204" pitchFamily="34" charset="0"/>
              <a:ea typeface="微软雅黑" panose="020B0503020204020204" pitchFamily="34" charset="-122"/>
            </a:endParaRPr>
          </a:p>
        </p:txBody>
      </p:sp>
      <p:cxnSp>
        <p:nvCxnSpPr>
          <p:cNvPr id="155" name="Connecteur droit 165">
            <a:extLst>
              <a:ext uri="{FF2B5EF4-FFF2-40B4-BE49-F238E27FC236}">
                <a16:creationId xmlns:a16="http://schemas.microsoft.com/office/drawing/2014/main" id="{5E270480-A33E-DD0B-17DA-67A74C6EFED4}"/>
              </a:ext>
            </a:extLst>
          </p:cNvPr>
          <p:cNvCxnSpPr/>
          <p:nvPr/>
        </p:nvCxnSpPr>
        <p:spPr>
          <a:xfrm flipH="1" flipV="1">
            <a:off x="4292790" y="3204071"/>
            <a:ext cx="0" cy="748791"/>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6" name="Connecteur droit 166">
            <a:extLst>
              <a:ext uri="{FF2B5EF4-FFF2-40B4-BE49-F238E27FC236}">
                <a16:creationId xmlns:a16="http://schemas.microsoft.com/office/drawing/2014/main" id="{DD87B440-9431-2F33-7F91-9F35A2D394DD}"/>
              </a:ext>
            </a:extLst>
          </p:cNvPr>
          <p:cNvCxnSpPr/>
          <p:nvPr/>
        </p:nvCxnSpPr>
        <p:spPr>
          <a:xfrm flipH="1" flipV="1">
            <a:off x="4484173" y="1853080"/>
            <a:ext cx="4891" cy="556741"/>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7" name="Connecteur droit 167">
            <a:extLst>
              <a:ext uri="{FF2B5EF4-FFF2-40B4-BE49-F238E27FC236}">
                <a16:creationId xmlns:a16="http://schemas.microsoft.com/office/drawing/2014/main" id="{F4E8128A-3B3C-82C6-EBAF-9C9FFFC13CFF}"/>
              </a:ext>
            </a:extLst>
          </p:cNvPr>
          <p:cNvCxnSpPr/>
          <p:nvPr/>
        </p:nvCxnSpPr>
        <p:spPr>
          <a:xfrm flipH="1" flipV="1">
            <a:off x="4875647" y="3192493"/>
            <a:ext cx="0" cy="748791"/>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8" name="Connecteur droit 168">
            <a:extLst>
              <a:ext uri="{FF2B5EF4-FFF2-40B4-BE49-F238E27FC236}">
                <a16:creationId xmlns:a16="http://schemas.microsoft.com/office/drawing/2014/main" id="{2159E4A1-1D1F-1F13-78AA-C8D8D7E0465C}"/>
              </a:ext>
            </a:extLst>
          </p:cNvPr>
          <p:cNvCxnSpPr/>
          <p:nvPr/>
        </p:nvCxnSpPr>
        <p:spPr>
          <a:xfrm flipH="1" flipV="1">
            <a:off x="4282443" y="1137139"/>
            <a:ext cx="0" cy="748791"/>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9" name="Connecteur droit 169">
            <a:extLst>
              <a:ext uri="{FF2B5EF4-FFF2-40B4-BE49-F238E27FC236}">
                <a16:creationId xmlns:a16="http://schemas.microsoft.com/office/drawing/2014/main" id="{EACDAB40-5D32-B2E5-1AB4-D0A8261CF6FA}"/>
              </a:ext>
            </a:extLst>
          </p:cNvPr>
          <p:cNvCxnSpPr/>
          <p:nvPr/>
        </p:nvCxnSpPr>
        <p:spPr>
          <a:xfrm flipH="1" flipV="1">
            <a:off x="4484173" y="2635753"/>
            <a:ext cx="4891" cy="556741"/>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0" name="Connecteur droit 170">
            <a:extLst>
              <a:ext uri="{FF2B5EF4-FFF2-40B4-BE49-F238E27FC236}">
                <a16:creationId xmlns:a16="http://schemas.microsoft.com/office/drawing/2014/main" id="{698780DA-F032-4E2B-25B0-60562414C187}"/>
              </a:ext>
            </a:extLst>
          </p:cNvPr>
          <p:cNvCxnSpPr/>
          <p:nvPr/>
        </p:nvCxnSpPr>
        <p:spPr>
          <a:xfrm flipH="1" flipV="1">
            <a:off x="4665554" y="1853080"/>
            <a:ext cx="4891" cy="556741"/>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1" name="Connecteur droit 171">
            <a:extLst>
              <a:ext uri="{FF2B5EF4-FFF2-40B4-BE49-F238E27FC236}">
                <a16:creationId xmlns:a16="http://schemas.microsoft.com/office/drawing/2014/main" id="{015E6591-4275-1806-2D42-ECF32C44CA59}"/>
              </a:ext>
            </a:extLst>
          </p:cNvPr>
          <p:cNvCxnSpPr/>
          <p:nvPr/>
        </p:nvCxnSpPr>
        <p:spPr>
          <a:xfrm flipH="1" flipV="1">
            <a:off x="4665554" y="2635753"/>
            <a:ext cx="4891" cy="556741"/>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2" name="Connecteur droit 172">
            <a:extLst>
              <a:ext uri="{FF2B5EF4-FFF2-40B4-BE49-F238E27FC236}">
                <a16:creationId xmlns:a16="http://schemas.microsoft.com/office/drawing/2014/main" id="{9F0A3469-94D1-BCAD-886A-9157D32684C0}"/>
              </a:ext>
            </a:extLst>
          </p:cNvPr>
          <p:cNvCxnSpPr/>
          <p:nvPr/>
        </p:nvCxnSpPr>
        <p:spPr>
          <a:xfrm flipH="1">
            <a:off x="4274987" y="3214638"/>
            <a:ext cx="234850"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3" name="Connecteur droit 173">
            <a:extLst>
              <a:ext uri="{FF2B5EF4-FFF2-40B4-BE49-F238E27FC236}">
                <a16:creationId xmlns:a16="http://schemas.microsoft.com/office/drawing/2014/main" id="{D497CF16-1C35-53F6-8D45-E51F5960C118}"/>
              </a:ext>
            </a:extLst>
          </p:cNvPr>
          <p:cNvCxnSpPr/>
          <p:nvPr/>
        </p:nvCxnSpPr>
        <p:spPr>
          <a:xfrm flipH="1">
            <a:off x="4655612" y="3204071"/>
            <a:ext cx="234850"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4" name="Connecteur droit 174">
            <a:extLst>
              <a:ext uri="{FF2B5EF4-FFF2-40B4-BE49-F238E27FC236}">
                <a16:creationId xmlns:a16="http://schemas.microsoft.com/office/drawing/2014/main" id="{6D75CCB3-82F3-A297-A23B-889D10E8EF32}"/>
              </a:ext>
            </a:extLst>
          </p:cNvPr>
          <p:cNvCxnSpPr/>
          <p:nvPr/>
        </p:nvCxnSpPr>
        <p:spPr>
          <a:xfrm flipH="1">
            <a:off x="4270216" y="1869428"/>
            <a:ext cx="234850"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5" name="Connecteur droit 175">
            <a:extLst>
              <a:ext uri="{FF2B5EF4-FFF2-40B4-BE49-F238E27FC236}">
                <a16:creationId xmlns:a16="http://schemas.microsoft.com/office/drawing/2014/main" id="{504055E1-9367-8E29-662E-9B619806EC81}"/>
              </a:ext>
            </a:extLst>
          </p:cNvPr>
          <p:cNvCxnSpPr/>
          <p:nvPr/>
        </p:nvCxnSpPr>
        <p:spPr>
          <a:xfrm flipH="1">
            <a:off x="4650641" y="1867162"/>
            <a:ext cx="234850"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6" name="Connecteur droit 176">
            <a:extLst>
              <a:ext uri="{FF2B5EF4-FFF2-40B4-BE49-F238E27FC236}">
                <a16:creationId xmlns:a16="http://schemas.microsoft.com/office/drawing/2014/main" id="{1C2B741C-DFC7-D36D-2F93-19BC2EB66C1E}"/>
              </a:ext>
            </a:extLst>
          </p:cNvPr>
          <p:cNvCxnSpPr/>
          <p:nvPr/>
        </p:nvCxnSpPr>
        <p:spPr>
          <a:xfrm flipH="1" flipV="1">
            <a:off x="4869020" y="1118371"/>
            <a:ext cx="0" cy="748791"/>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7" name="Connecteur droit 177">
            <a:extLst>
              <a:ext uri="{FF2B5EF4-FFF2-40B4-BE49-F238E27FC236}">
                <a16:creationId xmlns:a16="http://schemas.microsoft.com/office/drawing/2014/main" id="{D9C6FF1C-687A-EF46-BA43-E3CB52D1D03D}"/>
              </a:ext>
            </a:extLst>
          </p:cNvPr>
          <p:cNvCxnSpPr/>
          <p:nvPr/>
        </p:nvCxnSpPr>
        <p:spPr>
          <a:xfrm flipH="1">
            <a:off x="4270217" y="1137139"/>
            <a:ext cx="615273"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8" name="Connecteur droit 178">
            <a:extLst>
              <a:ext uri="{FF2B5EF4-FFF2-40B4-BE49-F238E27FC236}">
                <a16:creationId xmlns:a16="http://schemas.microsoft.com/office/drawing/2014/main" id="{EF57D643-8D1B-5A17-66F2-BAFFB9C831E0}"/>
              </a:ext>
            </a:extLst>
          </p:cNvPr>
          <p:cNvCxnSpPr/>
          <p:nvPr/>
        </p:nvCxnSpPr>
        <p:spPr>
          <a:xfrm flipH="1">
            <a:off x="4282443" y="3941284"/>
            <a:ext cx="615273"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9" name="Connecteur droit 165">
            <a:extLst>
              <a:ext uri="{FF2B5EF4-FFF2-40B4-BE49-F238E27FC236}">
                <a16:creationId xmlns:a16="http://schemas.microsoft.com/office/drawing/2014/main" id="{789A1F5F-FB4D-C559-3A69-D7F0CF85A8FE}"/>
              </a:ext>
            </a:extLst>
          </p:cNvPr>
          <p:cNvCxnSpPr/>
          <p:nvPr/>
        </p:nvCxnSpPr>
        <p:spPr>
          <a:xfrm flipH="1" flipV="1">
            <a:off x="4293860" y="3202402"/>
            <a:ext cx="0" cy="748791"/>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0" name="Connecteur droit 166">
            <a:extLst>
              <a:ext uri="{FF2B5EF4-FFF2-40B4-BE49-F238E27FC236}">
                <a16:creationId xmlns:a16="http://schemas.microsoft.com/office/drawing/2014/main" id="{D5F53A23-A7C6-707B-7F55-0AADAE0BA2EF}"/>
              </a:ext>
            </a:extLst>
          </p:cNvPr>
          <p:cNvCxnSpPr/>
          <p:nvPr/>
        </p:nvCxnSpPr>
        <p:spPr>
          <a:xfrm flipH="1" flipV="1">
            <a:off x="4485243" y="1851411"/>
            <a:ext cx="4891" cy="556741"/>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1" name="Connecteur droit 167">
            <a:extLst>
              <a:ext uri="{FF2B5EF4-FFF2-40B4-BE49-F238E27FC236}">
                <a16:creationId xmlns:a16="http://schemas.microsoft.com/office/drawing/2014/main" id="{D3330B43-9D20-C5FB-A1D2-7AED076E069B}"/>
              </a:ext>
            </a:extLst>
          </p:cNvPr>
          <p:cNvCxnSpPr/>
          <p:nvPr/>
        </p:nvCxnSpPr>
        <p:spPr>
          <a:xfrm flipH="1" flipV="1">
            <a:off x="4876717" y="3190824"/>
            <a:ext cx="0" cy="748791"/>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2" name="Connecteur droit 168">
            <a:extLst>
              <a:ext uri="{FF2B5EF4-FFF2-40B4-BE49-F238E27FC236}">
                <a16:creationId xmlns:a16="http://schemas.microsoft.com/office/drawing/2014/main" id="{D61506B4-8663-4BD3-CBDD-3D48011447FB}"/>
              </a:ext>
            </a:extLst>
          </p:cNvPr>
          <p:cNvCxnSpPr/>
          <p:nvPr/>
        </p:nvCxnSpPr>
        <p:spPr>
          <a:xfrm flipH="1" flipV="1">
            <a:off x="4283513" y="1135470"/>
            <a:ext cx="0" cy="748791"/>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3" name="Connecteur droit 169">
            <a:extLst>
              <a:ext uri="{FF2B5EF4-FFF2-40B4-BE49-F238E27FC236}">
                <a16:creationId xmlns:a16="http://schemas.microsoft.com/office/drawing/2014/main" id="{C6B97553-8A42-B65A-50BF-7AAEA68161AE}"/>
              </a:ext>
            </a:extLst>
          </p:cNvPr>
          <p:cNvCxnSpPr/>
          <p:nvPr/>
        </p:nvCxnSpPr>
        <p:spPr>
          <a:xfrm flipH="1" flipV="1">
            <a:off x="4485243" y="2634084"/>
            <a:ext cx="4891" cy="556741"/>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4" name="Connecteur droit 170">
            <a:extLst>
              <a:ext uri="{FF2B5EF4-FFF2-40B4-BE49-F238E27FC236}">
                <a16:creationId xmlns:a16="http://schemas.microsoft.com/office/drawing/2014/main" id="{C9366433-1533-5FBC-BADC-A596D319C628}"/>
              </a:ext>
            </a:extLst>
          </p:cNvPr>
          <p:cNvCxnSpPr/>
          <p:nvPr/>
        </p:nvCxnSpPr>
        <p:spPr>
          <a:xfrm flipH="1" flipV="1">
            <a:off x="4666624" y="1851411"/>
            <a:ext cx="4891" cy="556741"/>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5" name="Connecteur droit 171">
            <a:extLst>
              <a:ext uri="{FF2B5EF4-FFF2-40B4-BE49-F238E27FC236}">
                <a16:creationId xmlns:a16="http://schemas.microsoft.com/office/drawing/2014/main" id="{0E6FB2F8-D37F-5473-91E6-988FF09EFB8E}"/>
              </a:ext>
            </a:extLst>
          </p:cNvPr>
          <p:cNvCxnSpPr/>
          <p:nvPr/>
        </p:nvCxnSpPr>
        <p:spPr>
          <a:xfrm flipH="1" flipV="1">
            <a:off x="4666624" y="2634084"/>
            <a:ext cx="4891" cy="556741"/>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6" name="Connecteur droit 172">
            <a:extLst>
              <a:ext uri="{FF2B5EF4-FFF2-40B4-BE49-F238E27FC236}">
                <a16:creationId xmlns:a16="http://schemas.microsoft.com/office/drawing/2014/main" id="{968A2891-8281-078C-348E-CDE9FB08F97D}"/>
              </a:ext>
            </a:extLst>
          </p:cNvPr>
          <p:cNvCxnSpPr/>
          <p:nvPr/>
        </p:nvCxnSpPr>
        <p:spPr>
          <a:xfrm flipH="1">
            <a:off x="4276056" y="3212969"/>
            <a:ext cx="234850"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7" name="Connecteur droit 173">
            <a:extLst>
              <a:ext uri="{FF2B5EF4-FFF2-40B4-BE49-F238E27FC236}">
                <a16:creationId xmlns:a16="http://schemas.microsoft.com/office/drawing/2014/main" id="{BCAC7823-78FA-1342-B510-8266B929F43A}"/>
              </a:ext>
            </a:extLst>
          </p:cNvPr>
          <p:cNvCxnSpPr/>
          <p:nvPr/>
        </p:nvCxnSpPr>
        <p:spPr>
          <a:xfrm flipH="1">
            <a:off x="4656681" y="3202402"/>
            <a:ext cx="234850"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8" name="Connecteur droit 174">
            <a:extLst>
              <a:ext uri="{FF2B5EF4-FFF2-40B4-BE49-F238E27FC236}">
                <a16:creationId xmlns:a16="http://schemas.microsoft.com/office/drawing/2014/main" id="{FBEF9B35-20CF-EA95-B9F4-5FBD0EEA96BF}"/>
              </a:ext>
            </a:extLst>
          </p:cNvPr>
          <p:cNvCxnSpPr/>
          <p:nvPr/>
        </p:nvCxnSpPr>
        <p:spPr>
          <a:xfrm flipH="1">
            <a:off x="4271286" y="1867759"/>
            <a:ext cx="234850"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9" name="Connecteur droit 175">
            <a:extLst>
              <a:ext uri="{FF2B5EF4-FFF2-40B4-BE49-F238E27FC236}">
                <a16:creationId xmlns:a16="http://schemas.microsoft.com/office/drawing/2014/main" id="{CBF35569-EB78-963F-6A68-B5D5CE2D81F6}"/>
              </a:ext>
            </a:extLst>
          </p:cNvPr>
          <p:cNvCxnSpPr/>
          <p:nvPr/>
        </p:nvCxnSpPr>
        <p:spPr>
          <a:xfrm flipH="1">
            <a:off x="4651710" y="1865493"/>
            <a:ext cx="234850"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0" name="Connecteur droit 176">
            <a:extLst>
              <a:ext uri="{FF2B5EF4-FFF2-40B4-BE49-F238E27FC236}">
                <a16:creationId xmlns:a16="http://schemas.microsoft.com/office/drawing/2014/main" id="{BF0B6A88-866F-6E29-03F7-24EFBDB98D5A}"/>
              </a:ext>
            </a:extLst>
          </p:cNvPr>
          <p:cNvCxnSpPr/>
          <p:nvPr/>
        </p:nvCxnSpPr>
        <p:spPr>
          <a:xfrm flipH="1" flipV="1">
            <a:off x="4870089" y="1116702"/>
            <a:ext cx="0" cy="748791"/>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1" name="Connecteur droit 177">
            <a:extLst>
              <a:ext uri="{FF2B5EF4-FFF2-40B4-BE49-F238E27FC236}">
                <a16:creationId xmlns:a16="http://schemas.microsoft.com/office/drawing/2014/main" id="{31D0848C-0281-824D-ACF8-D663F8948FC5}"/>
              </a:ext>
            </a:extLst>
          </p:cNvPr>
          <p:cNvCxnSpPr/>
          <p:nvPr/>
        </p:nvCxnSpPr>
        <p:spPr>
          <a:xfrm flipH="1">
            <a:off x="4271287" y="1135470"/>
            <a:ext cx="615273"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2" name="Connecteur droit 178">
            <a:extLst>
              <a:ext uri="{FF2B5EF4-FFF2-40B4-BE49-F238E27FC236}">
                <a16:creationId xmlns:a16="http://schemas.microsoft.com/office/drawing/2014/main" id="{0E1C65A5-AAEE-4801-CF9C-710999ED34F6}"/>
              </a:ext>
            </a:extLst>
          </p:cNvPr>
          <p:cNvCxnSpPr/>
          <p:nvPr/>
        </p:nvCxnSpPr>
        <p:spPr>
          <a:xfrm flipH="1">
            <a:off x="4283513" y="3939615"/>
            <a:ext cx="615273"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42" name="组合 241">
            <a:extLst>
              <a:ext uri="{FF2B5EF4-FFF2-40B4-BE49-F238E27FC236}">
                <a16:creationId xmlns:a16="http://schemas.microsoft.com/office/drawing/2014/main" id="{04A1B718-7C8D-88E1-082F-F286DE40ED7A}"/>
              </a:ext>
            </a:extLst>
          </p:cNvPr>
          <p:cNvGrpSpPr/>
          <p:nvPr/>
        </p:nvGrpSpPr>
        <p:grpSpPr>
          <a:xfrm>
            <a:off x="1353983" y="955284"/>
            <a:ext cx="6654719" cy="3350932"/>
            <a:chOff x="3240582" y="2103463"/>
            <a:chExt cx="6654719" cy="3350932"/>
          </a:xfrm>
        </p:grpSpPr>
        <p:sp>
          <p:nvSpPr>
            <p:cNvPr id="91" name="Ellipse 223">
              <a:extLst>
                <a:ext uri="{FF2B5EF4-FFF2-40B4-BE49-F238E27FC236}">
                  <a16:creationId xmlns:a16="http://schemas.microsoft.com/office/drawing/2014/main" id="{B53BEE3E-BBA1-EAA8-D1DB-74DB52C5CA60}"/>
                </a:ext>
              </a:extLst>
            </p:cNvPr>
            <p:cNvSpPr/>
            <p:nvPr/>
          </p:nvSpPr>
          <p:spPr>
            <a:xfrm>
              <a:off x="6687386" y="3525850"/>
              <a:ext cx="485045" cy="242850"/>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latin typeface="Microsoft YaHei" panose="020B0503020204020204" pitchFamily="34" charset="-122"/>
                <a:ea typeface="Microsoft YaHei" panose="020B0503020204020204" pitchFamily="34" charset="-122"/>
              </a:endParaRPr>
            </a:p>
          </p:txBody>
        </p:sp>
        <p:sp>
          <p:nvSpPr>
            <p:cNvPr id="134" name="Ellipse 224">
              <a:extLst>
                <a:ext uri="{FF2B5EF4-FFF2-40B4-BE49-F238E27FC236}">
                  <a16:creationId xmlns:a16="http://schemas.microsoft.com/office/drawing/2014/main" id="{D0BC54A2-1EAF-CE3A-D482-BAB0145800FD}"/>
                </a:ext>
              </a:extLst>
            </p:cNvPr>
            <p:cNvSpPr/>
            <p:nvPr/>
          </p:nvSpPr>
          <p:spPr>
            <a:xfrm>
              <a:off x="5479399" y="3535439"/>
              <a:ext cx="485045" cy="242850"/>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latin typeface="Microsoft YaHei" panose="020B0503020204020204" pitchFamily="34" charset="-122"/>
                <a:ea typeface="Microsoft YaHei" panose="020B0503020204020204" pitchFamily="34" charset="-122"/>
              </a:endParaRPr>
            </a:p>
          </p:txBody>
        </p:sp>
        <p:grpSp>
          <p:nvGrpSpPr>
            <p:cNvPr id="240" name="组合 239">
              <a:extLst>
                <a:ext uri="{FF2B5EF4-FFF2-40B4-BE49-F238E27FC236}">
                  <a16:creationId xmlns:a16="http://schemas.microsoft.com/office/drawing/2014/main" id="{2D08A6A1-D1E7-FEC2-AA22-32DD2E3ECC92}"/>
                </a:ext>
              </a:extLst>
            </p:cNvPr>
            <p:cNvGrpSpPr/>
            <p:nvPr/>
          </p:nvGrpSpPr>
          <p:grpSpPr>
            <a:xfrm>
              <a:off x="3240582" y="2103463"/>
              <a:ext cx="6654719" cy="3350932"/>
              <a:chOff x="6525153" y="2528274"/>
              <a:chExt cx="6485086" cy="3315463"/>
            </a:xfrm>
          </p:grpSpPr>
          <p:cxnSp>
            <p:nvCxnSpPr>
              <p:cNvPr id="193" name="Connecteur droit 181">
                <a:extLst>
                  <a:ext uri="{FF2B5EF4-FFF2-40B4-BE49-F238E27FC236}">
                    <a16:creationId xmlns:a16="http://schemas.microsoft.com/office/drawing/2014/main" id="{2EEC9C0A-BD2A-EFB8-8D85-6BAD8B2440F6}"/>
                  </a:ext>
                </a:extLst>
              </p:cNvPr>
              <p:cNvCxnSpPr>
                <a:cxnSpLocks/>
              </p:cNvCxnSpPr>
              <p:nvPr/>
            </p:nvCxnSpPr>
            <p:spPr>
              <a:xfrm flipH="1" flipV="1">
                <a:off x="8573350" y="3243627"/>
                <a:ext cx="0" cy="28298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4" name="Connecteur droit 182">
                <a:extLst>
                  <a:ext uri="{FF2B5EF4-FFF2-40B4-BE49-F238E27FC236}">
                    <a16:creationId xmlns:a16="http://schemas.microsoft.com/office/drawing/2014/main" id="{26CD1DC1-B1F1-A562-740C-88B9948767D2}"/>
                  </a:ext>
                </a:extLst>
              </p:cNvPr>
              <p:cNvCxnSpPr/>
              <p:nvPr/>
            </p:nvCxnSpPr>
            <p:spPr>
              <a:xfrm flipH="1" flipV="1">
                <a:off x="8573350" y="4559467"/>
                <a:ext cx="0" cy="28298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5" name="Connecteur droit 183">
                <a:extLst>
                  <a:ext uri="{FF2B5EF4-FFF2-40B4-BE49-F238E27FC236}">
                    <a16:creationId xmlns:a16="http://schemas.microsoft.com/office/drawing/2014/main" id="{672522A6-891F-6C72-AB2C-F96AD1506D67}"/>
                  </a:ext>
                </a:extLst>
              </p:cNvPr>
              <p:cNvCxnSpPr/>
              <p:nvPr/>
            </p:nvCxnSpPr>
            <p:spPr>
              <a:xfrm flipH="1" flipV="1">
                <a:off x="8706901" y="4559466"/>
                <a:ext cx="0" cy="474547"/>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6" name="Connecteur droit 184">
                <a:extLst>
                  <a:ext uri="{FF2B5EF4-FFF2-40B4-BE49-F238E27FC236}">
                    <a16:creationId xmlns:a16="http://schemas.microsoft.com/office/drawing/2014/main" id="{FE1479B8-AB4C-41E8-4673-1FBB79DBAE35}"/>
                  </a:ext>
                </a:extLst>
              </p:cNvPr>
              <p:cNvCxnSpPr/>
              <p:nvPr/>
            </p:nvCxnSpPr>
            <p:spPr>
              <a:xfrm flipH="1" flipV="1">
                <a:off x="8706901" y="3052060"/>
                <a:ext cx="0" cy="474547"/>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7" name="Connecteur droit 185">
                <a:extLst>
                  <a:ext uri="{FF2B5EF4-FFF2-40B4-BE49-F238E27FC236}">
                    <a16:creationId xmlns:a16="http://schemas.microsoft.com/office/drawing/2014/main" id="{32F7C6A3-3875-27DC-A7E9-4D12935FF6B1}"/>
                  </a:ext>
                </a:extLst>
              </p:cNvPr>
              <p:cNvCxnSpPr/>
              <p:nvPr/>
            </p:nvCxnSpPr>
            <p:spPr>
              <a:xfrm flipH="1">
                <a:off x="7929286" y="3243626"/>
                <a:ext cx="654337"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8" name="Connecteur droit 186">
                <a:extLst>
                  <a:ext uri="{FF2B5EF4-FFF2-40B4-BE49-F238E27FC236}">
                    <a16:creationId xmlns:a16="http://schemas.microsoft.com/office/drawing/2014/main" id="{147FA016-43EA-DB92-440A-212372450D3E}"/>
                  </a:ext>
                </a:extLst>
              </p:cNvPr>
              <p:cNvCxnSpPr/>
              <p:nvPr/>
            </p:nvCxnSpPr>
            <p:spPr>
              <a:xfrm flipH="1">
                <a:off x="7922223" y="4825496"/>
                <a:ext cx="654337"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9" name="Connecteur droit 187">
                <a:extLst>
                  <a:ext uri="{FF2B5EF4-FFF2-40B4-BE49-F238E27FC236}">
                    <a16:creationId xmlns:a16="http://schemas.microsoft.com/office/drawing/2014/main" id="{3E82F159-64DC-FCDE-8121-C8EFE1F4CC90}"/>
                  </a:ext>
                </a:extLst>
              </p:cNvPr>
              <p:cNvCxnSpPr/>
              <p:nvPr/>
            </p:nvCxnSpPr>
            <p:spPr>
              <a:xfrm flipH="1">
                <a:off x="6903746" y="3060793"/>
                <a:ext cx="1820054"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0" name="Connecteur droit 188">
                <a:extLst>
                  <a:ext uri="{FF2B5EF4-FFF2-40B4-BE49-F238E27FC236}">
                    <a16:creationId xmlns:a16="http://schemas.microsoft.com/office/drawing/2014/main" id="{2B6EA8C5-1D25-D389-5DD0-2C7931DA1178}"/>
                  </a:ext>
                </a:extLst>
              </p:cNvPr>
              <p:cNvCxnSpPr/>
              <p:nvPr/>
            </p:nvCxnSpPr>
            <p:spPr>
              <a:xfrm flipH="1">
                <a:off x="6849232" y="5023968"/>
                <a:ext cx="1880723"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1" name="Connecteur droit 189">
                <a:extLst>
                  <a:ext uri="{FF2B5EF4-FFF2-40B4-BE49-F238E27FC236}">
                    <a16:creationId xmlns:a16="http://schemas.microsoft.com/office/drawing/2014/main" id="{5C5D6C84-1EA1-9A01-28AF-7C6BA2E91230}"/>
                  </a:ext>
                </a:extLst>
              </p:cNvPr>
              <p:cNvCxnSpPr/>
              <p:nvPr/>
            </p:nvCxnSpPr>
            <p:spPr>
              <a:xfrm>
                <a:off x="7939559" y="3233581"/>
                <a:ext cx="0" cy="464504"/>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2" name="Connecteur droit 190">
                <a:extLst>
                  <a:ext uri="{FF2B5EF4-FFF2-40B4-BE49-F238E27FC236}">
                    <a16:creationId xmlns:a16="http://schemas.microsoft.com/office/drawing/2014/main" id="{B0140851-779C-4189-C91A-EDEBF5F937C5}"/>
                  </a:ext>
                </a:extLst>
              </p:cNvPr>
              <p:cNvCxnSpPr/>
              <p:nvPr/>
            </p:nvCxnSpPr>
            <p:spPr>
              <a:xfrm>
                <a:off x="7939559" y="4374175"/>
                <a:ext cx="0" cy="464504"/>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3" name="Connecteur droit 191">
                <a:extLst>
                  <a:ext uri="{FF2B5EF4-FFF2-40B4-BE49-F238E27FC236}">
                    <a16:creationId xmlns:a16="http://schemas.microsoft.com/office/drawing/2014/main" id="{5C20899C-049A-D3CA-E367-BD0326148BFC}"/>
                  </a:ext>
                </a:extLst>
              </p:cNvPr>
              <p:cNvCxnSpPr>
                <a:cxnSpLocks/>
              </p:cNvCxnSpPr>
              <p:nvPr/>
            </p:nvCxnSpPr>
            <p:spPr>
              <a:xfrm flipH="1">
                <a:off x="6900536" y="3669477"/>
                <a:ext cx="1050940"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4" name="Connecteur droit 192">
                <a:extLst>
                  <a:ext uri="{FF2B5EF4-FFF2-40B4-BE49-F238E27FC236}">
                    <a16:creationId xmlns:a16="http://schemas.microsoft.com/office/drawing/2014/main" id="{530DED44-75E2-F6EB-3E53-590F1CEC957B}"/>
                  </a:ext>
                </a:extLst>
              </p:cNvPr>
              <p:cNvCxnSpPr/>
              <p:nvPr/>
            </p:nvCxnSpPr>
            <p:spPr>
              <a:xfrm flipH="1">
                <a:off x="6859443" y="4389870"/>
                <a:ext cx="1092033"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5" name="Connecteur droit 193">
                <a:extLst>
                  <a:ext uri="{FF2B5EF4-FFF2-40B4-BE49-F238E27FC236}">
                    <a16:creationId xmlns:a16="http://schemas.microsoft.com/office/drawing/2014/main" id="{159449B8-E572-AF47-F421-D7C5A254B153}"/>
                  </a:ext>
                </a:extLst>
              </p:cNvPr>
              <p:cNvCxnSpPr/>
              <p:nvPr/>
            </p:nvCxnSpPr>
            <p:spPr>
              <a:xfrm flipH="1" flipV="1">
                <a:off x="6872927" y="4372415"/>
                <a:ext cx="0" cy="652502"/>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6" name="Connecteur droit 194">
                <a:extLst>
                  <a:ext uri="{FF2B5EF4-FFF2-40B4-BE49-F238E27FC236}">
                    <a16:creationId xmlns:a16="http://schemas.microsoft.com/office/drawing/2014/main" id="{88F72309-14BE-E710-ED98-3532D767A11B}"/>
                  </a:ext>
                </a:extLst>
              </p:cNvPr>
              <p:cNvCxnSpPr>
                <a:cxnSpLocks/>
              </p:cNvCxnSpPr>
              <p:nvPr/>
            </p:nvCxnSpPr>
            <p:spPr>
              <a:xfrm flipV="1">
                <a:off x="6903746" y="3032978"/>
                <a:ext cx="0" cy="277918"/>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14" name="Groupe 163">
                <a:extLst>
                  <a:ext uri="{FF2B5EF4-FFF2-40B4-BE49-F238E27FC236}">
                    <a16:creationId xmlns:a16="http://schemas.microsoft.com/office/drawing/2014/main" id="{0CE1272A-B0B2-78FD-6D48-F7C7630A8833}"/>
                  </a:ext>
                </a:extLst>
              </p:cNvPr>
              <p:cNvGrpSpPr/>
              <p:nvPr/>
            </p:nvGrpSpPr>
            <p:grpSpPr>
              <a:xfrm>
                <a:off x="10556539" y="2690603"/>
                <a:ext cx="602982" cy="2796737"/>
                <a:chOff x="8563453" y="2052507"/>
                <a:chExt cx="480946" cy="2044130"/>
              </a:xfrm>
            </p:grpSpPr>
            <p:cxnSp>
              <p:nvCxnSpPr>
                <p:cNvPr id="226" name="Connecteur droit 165">
                  <a:extLst>
                    <a:ext uri="{FF2B5EF4-FFF2-40B4-BE49-F238E27FC236}">
                      <a16:creationId xmlns:a16="http://schemas.microsoft.com/office/drawing/2014/main" id="{E21D50E1-0203-9E61-2DB2-A784241B2555}"/>
                    </a:ext>
                  </a:extLst>
                </p:cNvPr>
                <p:cNvCxnSpPr/>
                <p:nvPr/>
              </p:nvCxnSpPr>
              <p:spPr>
                <a:xfrm flipH="1" flipV="1">
                  <a:off x="8580755" y="3556637"/>
                  <a:ext cx="0" cy="54000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7" name="Connecteur droit 166">
                  <a:extLst>
                    <a:ext uri="{FF2B5EF4-FFF2-40B4-BE49-F238E27FC236}">
                      <a16:creationId xmlns:a16="http://schemas.microsoft.com/office/drawing/2014/main" id="{15C5410B-CB10-F459-108A-27EDA1CDC051}"/>
                    </a:ext>
                  </a:extLst>
                </p:cNvPr>
                <p:cNvCxnSpPr/>
                <p:nvPr/>
              </p:nvCxnSpPr>
              <p:spPr>
                <a:xfrm flipH="1" flipV="1">
                  <a:off x="8727440" y="2582352"/>
                  <a:ext cx="3749" cy="401501"/>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8" name="Connecteur droit 167">
                  <a:extLst>
                    <a:ext uri="{FF2B5EF4-FFF2-40B4-BE49-F238E27FC236}">
                      <a16:creationId xmlns:a16="http://schemas.microsoft.com/office/drawing/2014/main" id="{A6DCE9A4-8763-91AE-65D4-666A9AAB91D3}"/>
                    </a:ext>
                  </a:extLst>
                </p:cNvPr>
                <p:cNvCxnSpPr/>
                <p:nvPr/>
              </p:nvCxnSpPr>
              <p:spPr>
                <a:xfrm flipH="1" flipV="1">
                  <a:off x="9027484" y="3548287"/>
                  <a:ext cx="0" cy="54000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9" name="Connecteur droit 168">
                  <a:extLst>
                    <a:ext uri="{FF2B5EF4-FFF2-40B4-BE49-F238E27FC236}">
                      <a16:creationId xmlns:a16="http://schemas.microsoft.com/office/drawing/2014/main" id="{6113B08B-5F57-D972-16F6-96087AB8F562}"/>
                    </a:ext>
                  </a:extLst>
                </p:cNvPr>
                <p:cNvCxnSpPr/>
                <p:nvPr/>
              </p:nvCxnSpPr>
              <p:spPr>
                <a:xfrm flipH="1" flipV="1">
                  <a:off x="8572824" y="2066042"/>
                  <a:ext cx="0" cy="54000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0" name="Connecteur droit 169">
                  <a:extLst>
                    <a:ext uri="{FF2B5EF4-FFF2-40B4-BE49-F238E27FC236}">
                      <a16:creationId xmlns:a16="http://schemas.microsoft.com/office/drawing/2014/main" id="{F1AA1FBC-7F76-FABD-CC2D-8775EBC3BC9E}"/>
                    </a:ext>
                  </a:extLst>
                </p:cNvPr>
                <p:cNvCxnSpPr/>
                <p:nvPr/>
              </p:nvCxnSpPr>
              <p:spPr>
                <a:xfrm flipH="1" flipV="1">
                  <a:off x="8727440" y="3146786"/>
                  <a:ext cx="3749" cy="401501"/>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1" name="Connecteur droit 170">
                  <a:extLst>
                    <a:ext uri="{FF2B5EF4-FFF2-40B4-BE49-F238E27FC236}">
                      <a16:creationId xmlns:a16="http://schemas.microsoft.com/office/drawing/2014/main" id="{D3150A7E-C669-6595-4A98-B68FCCECDFCB}"/>
                    </a:ext>
                  </a:extLst>
                </p:cNvPr>
                <p:cNvCxnSpPr/>
                <p:nvPr/>
              </p:nvCxnSpPr>
              <p:spPr>
                <a:xfrm flipH="1" flipV="1">
                  <a:off x="8866459" y="2582352"/>
                  <a:ext cx="3749" cy="401501"/>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2" name="Connecteur droit 171">
                  <a:extLst>
                    <a:ext uri="{FF2B5EF4-FFF2-40B4-BE49-F238E27FC236}">
                      <a16:creationId xmlns:a16="http://schemas.microsoft.com/office/drawing/2014/main" id="{AAE02C6B-BA87-7190-04E8-5B29A356C399}"/>
                    </a:ext>
                  </a:extLst>
                </p:cNvPr>
                <p:cNvCxnSpPr/>
                <p:nvPr/>
              </p:nvCxnSpPr>
              <p:spPr>
                <a:xfrm flipH="1" flipV="1">
                  <a:off x="8866459" y="3146786"/>
                  <a:ext cx="3749" cy="401501"/>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3" name="Connecteur droit 172">
                  <a:extLst>
                    <a:ext uri="{FF2B5EF4-FFF2-40B4-BE49-F238E27FC236}">
                      <a16:creationId xmlns:a16="http://schemas.microsoft.com/office/drawing/2014/main" id="{09E10847-1C34-A6DB-E44D-E28723D35335}"/>
                    </a:ext>
                  </a:extLst>
                </p:cNvPr>
                <p:cNvCxnSpPr/>
                <p:nvPr/>
              </p:nvCxnSpPr>
              <p:spPr>
                <a:xfrm flipH="1">
                  <a:off x="8567109" y="3564257"/>
                  <a:ext cx="180000"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4" name="Connecteur droit 173">
                  <a:extLst>
                    <a:ext uri="{FF2B5EF4-FFF2-40B4-BE49-F238E27FC236}">
                      <a16:creationId xmlns:a16="http://schemas.microsoft.com/office/drawing/2014/main" id="{0267133A-A46F-AA77-7E69-5A82556E2D28}"/>
                    </a:ext>
                  </a:extLst>
                </p:cNvPr>
                <p:cNvCxnSpPr/>
                <p:nvPr/>
              </p:nvCxnSpPr>
              <p:spPr>
                <a:xfrm flipH="1">
                  <a:off x="8858839" y="3556637"/>
                  <a:ext cx="180000"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5" name="Connecteur droit 174">
                  <a:extLst>
                    <a:ext uri="{FF2B5EF4-FFF2-40B4-BE49-F238E27FC236}">
                      <a16:creationId xmlns:a16="http://schemas.microsoft.com/office/drawing/2014/main" id="{2044B2BA-6C37-A3A7-CB85-185C800068BB}"/>
                    </a:ext>
                  </a:extLst>
                </p:cNvPr>
                <p:cNvCxnSpPr/>
                <p:nvPr/>
              </p:nvCxnSpPr>
              <p:spPr>
                <a:xfrm flipH="1">
                  <a:off x="8563453" y="2594142"/>
                  <a:ext cx="180000"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6" name="Connecteur droit 175">
                  <a:extLst>
                    <a:ext uri="{FF2B5EF4-FFF2-40B4-BE49-F238E27FC236}">
                      <a16:creationId xmlns:a16="http://schemas.microsoft.com/office/drawing/2014/main" id="{FC6D8C75-E201-989C-ADAA-543AA50639B3}"/>
                    </a:ext>
                  </a:extLst>
                </p:cNvPr>
                <p:cNvCxnSpPr/>
                <p:nvPr/>
              </p:nvCxnSpPr>
              <p:spPr>
                <a:xfrm flipH="1">
                  <a:off x="8855029" y="2592507"/>
                  <a:ext cx="180000"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7" name="Connecteur droit 176">
                  <a:extLst>
                    <a:ext uri="{FF2B5EF4-FFF2-40B4-BE49-F238E27FC236}">
                      <a16:creationId xmlns:a16="http://schemas.microsoft.com/office/drawing/2014/main" id="{177E2E63-E9B3-E1C2-B3D9-93985129F763}"/>
                    </a:ext>
                  </a:extLst>
                </p:cNvPr>
                <p:cNvCxnSpPr/>
                <p:nvPr/>
              </p:nvCxnSpPr>
              <p:spPr>
                <a:xfrm flipH="1" flipV="1">
                  <a:off x="9022404" y="2052507"/>
                  <a:ext cx="0" cy="54000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8" name="Connecteur droit 177">
                  <a:extLst>
                    <a:ext uri="{FF2B5EF4-FFF2-40B4-BE49-F238E27FC236}">
                      <a16:creationId xmlns:a16="http://schemas.microsoft.com/office/drawing/2014/main" id="{A383E9CA-D709-342E-16A3-0B19F4A25733}"/>
                    </a:ext>
                  </a:extLst>
                </p:cNvPr>
                <p:cNvCxnSpPr>
                  <a:cxnSpLocks/>
                </p:cNvCxnSpPr>
                <p:nvPr/>
              </p:nvCxnSpPr>
              <p:spPr>
                <a:xfrm flipH="1">
                  <a:off x="8563454" y="2066042"/>
                  <a:ext cx="151654"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9" name="Connecteur droit 178">
                  <a:extLst>
                    <a:ext uri="{FF2B5EF4-FFF2-40B4-BE49-F238E27FC236}">
                      <a16:creationId xmlns:a16="http://schemas.microsoft.com/office/drawing/2014/main" id="{9DB85864-7798-56DA-5758-B03A13D1BA3D}"/>
                    </a:ext>
                  </a:extLst>
                </p:cNvPr>
                <p:cNvCxnSpPr/>
                <p:nvPr/>
              </p:nvCxnSpPr>
              <p:spPr>
                <a:xfrm flipH="1">
                  <a:off x="8572824" y="4088287"/>
                  <a:ext cx="471575"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15" name="Ellipse 224">
                <a:extLst>
                  <a:ext uri="{FF2B5EF4-FFF2-40B4-BE49-F238E27FC236}">
                    <a16:creationId xmlns:a16="http://schemas.microsoft.com/office/drawing/2014/main" id="{51D956DC-189D-D915-63CF-C6A9DC0D43A0}"/>
                  </a:ext>
                </a:extLst>
              </p:cNvPr>
              <p:cNvSpPr/>
              <p:nvPr/>
            </p:nvSpPr>
            <p:spPr>
              <a:xfrm>
                <a:off x="11091918" y="3937390"/>
                <a:ext cx="460015" cy="23849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latin typeface="Microsoft YaHei" panose="020B0503020204020204" pitchFamily="34" charset="-122"/>
                  <a:ea typeface="Microsoft YaHei" panose="020B0503020204020204" pitchFamily="34" charset="-122"/>
                </a:endParaRPr>
              </a:p>
            </p:txBody>
          </p:sp>
          <p:cxnSp>
            <p:nvCxnSpPr>
              <p:cNvPr id="217" name="Connecteur droit 191">
                <a:extLst>
                  <a:ext uri="{FF2B5EF4-FFF2-40B4-BE49-F238E27FC236}">
                    <a16:creationId xmlns:a16="http://schemas.microsoft.com/office/drawing/2014/main" id="{00397FE8-A9C0-25BA-B655-FB502C21B188}"/>
                  </a:ext>
                </a:extLst>
              </p:cNvPr>
              <p:cNvCxnSpPr/>
              <p:nvPr/>
            </p:nvCxnSpPr>
            <p:spPr>
              <a:xfrm flipH="1">
                <a:off x="11382116" y="3685593"/>
                <a:ext cx="1092033"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8" name="Connecteur droit 191">
                <a:extLst>
                  <a:ext uri="{FF2B5EF4-FFF2-40B4-BE49-F238E27FC236}">
                    <a16:creationId xmlns:a16="http://schemas.microsoft.com/office/drawing/2014/main" id="{7ADD1BEE-87EF-1108-0415-5DA146F884FA}"/>
                  </a:ext>
                </a:extLst>
              </p:cNvPr>
              <p:cNvCxnSpPr/>
              <p:nvPr/>
            </p:nvCxnSpPr>
            <p:spPr>
              <a:xfrm flipH="1">
                <a:off x="11382116" y="4381128"/>
                <a:ext cx="1092033"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9" name="Connecteur droit 191">
                <a:extLst>
                  <a:ext uri="{FF2B5EF4-FFF2-40B4-BE49-F238E27FC236}">
                    <a16:creationId xmlns:a16="http://schemas.microsoft.com/office/drawing/2014/main" id="{C3DB1C78-F97C-7592-42FE-4EE193D32C39}"/>
                  </a:ext>
                </a:extLst>
              </p:cNvPr>
              <p:cNvCxnSpPr>
                <a:cxnSpLocks/>
              </p:cNvCxnSpPr>
              <p:nvPr/>
            </p:nvCxnSpPr>
            <p:spPr>
              <a:xfrm>
                <a:off x="12474149" y="3680083"/>
                <a:ext cx="536090" cy="408887"/>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0" name="Connecteur droit 191">
                <a:extLst>
                  <a:ext uri="{FF2B5EF4-FFF2-40B4-BE49-F238E27FC236}">
                    <a16:creationId xmlns:a16="http://schemas.microsoft.com/office/drawing/2014/main" id="{7A31607D-F40F-15A3-1FCE-B5D7C391EBCE}"/>
                  </a:ext>
                </a:extLst>
              </p:cNvPr>
              <p:cNvCxnSpPr>
                <a:cxnSpLocks/>
              </p:cNvCxnSpPr>
              <p:nvPr/>
            </p:nvCxnSpPr>
            <p:spPr>
              <a:xfrm flipH="1">
                <a:off x="12474149" y="4065692"/>
                <a:ext cx="536090" cy="315435"/>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sp>
            <p:nvSpPr>
              <p:cNvPr id="221" name="ZoneTexte 220">
                <a:extLst>
                  <a:ext uri="{FF2B5EF4-FFF2-40B4-BE49-F238E27FC236}">
                    <a16:creationId xmlns:a16="http://schemas.microsoft.com/office/drawing/2014/main" id="{BCEF2086-65AB-00B8-9702-673BBF74DB4E}"/>
                  </a:ext>
                </a:extLst>
              </p:cNvPr>
              <p:cNvSpPr txBox="1"/>
              <p:nvPr/>
            </p:nvSpPr>
            <p:spPr>
              <a:xfrm>
                <a:off x="11517801" y="3080056"/>
                <a:ext cx="779821" cy="334970"/>
              </a:xfrm>
              <a:prstGeom prst="rect">
                <a:avLst/>
              </a:prstGeom>
              <a:noFill/>
            </p:spPr>
            <p:txBody>
              <a:bodyPr wrap="none" rtlCol="0">
                <a:spAutoFit/>
              </a:bodyPr>
              <a:lstStyle/>
              <a:p>
                <a:r>
                  <a:rPr lang="zh-CN" altLang="en-US" sz="1600" dirty="0">
                    <a:latin typeface="Arial" panose="020B0604020202020204" pitchFamily="34" charset="0"/>
                    <a:ea typeface="微软雅黑" panose="020B0503020204020204" pitchFamily="34" charset="-122"/>
                  </a:rPr>
                  <a:t>收集极</a:t>
                </a:r>
                <a:endParaRPr lang="fr-FR" sz="1600" dirty="0">
                  <a:latin typeface="Arial" panose="020B0604020202020204" pitchFamily="34" charset="0"/>
                  <a:ea typeface="微软雅黑" panose="020B0503020204020204" pitchFamily="34" charset="-122"/>
                </a:endParaRPr>
              </a:p>
            </p:txBody>
          </p:sp>
          <p:cxnSp>
            <p:nvCxnSpPr>
              <p:cNvPr id="222" name="Connecteur droit 194">
                <a:extLst>
                  <a:ext uri="{FF2B5EF4-FFF2-40B4-BE49-F238E27FC236}">
                    <a16:creationId xmlns:a16="http://schemas.microsoft.com/office/drawing/2014/main" id="{D3F424B0-14FE-6C94-B304-27D55BDE6EB6}"/>
                  </a:ext>
                </a:extLst>
              </p:cNvPr>
              <p:cNvCxnSpPr>
                <a:cxnSpLocks/>
              </p:cNvCxnSpPr>
              <p:nvPr/>
            </p:nvCxnSpPr>
            <p:spPr>
              <a:xfrm flipV="1">
                <a:off x="6915664" y="3478466"/>
                <a:ext cx="0" cy="191012"/>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sp>
            <p:nvSpPr>
              <p:cNvPr id="223" name="右箭头 222">
                <a:extLst>
                  <a:ext uri="{FF2B5EF4-FFF2-40B4-BE49-F238E27FC236}">
                    <a16:creationId xmlns:a16="http://schemas.microsoft.com/office/drawing/2014/main" id="{D4F25A19-1584-5CB3-747C-AA39FD2B39CB}"/>
                  </a:ext>
                </a:extLst>
              </p:cNvPr>
              <p:cNvSpPr/>
              <p:nvPr/>
            </p:nvSpPr>
            <p:spPr>
              <a:xfrm>
                <a:off x="6525153" y="3370616"/>
                <a:ext cx="301632" cy="75333"/>
              </a:xfrm>
              <a:prstGeom prst="rightArrow">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600">
                  <a:latin typeface="Microsoft YaHei" panose="020B0503020204020204" pitchFamily="34" charset="-122"/>
                  <a:ea typeface="Microsoft YaHei" panose="020B0503020204020204" pitchFamily="34" charset="-122"/>
                </a:endParaRPr>
              </a:p>
            </p:txBody>
          </p:sp>
          <p:cxnSp>
            <p:nvCxnSpPr>
              <p:cNvPr id="224" name="Connecteur droit 177">
                <a:extLst>
                  <a:ext uri="{FF2B5EF4-FFF2-40B4-BE49-F238E27FC236}">
                    <a16:creationId xmlns:a16="http://schemas.microsoft.com/office/drawing/2014/main" id="{146F5390-5E8F-F081-7B88-6199EDCB7473}"/>
                  </a:ext>
                </a:extLst>
              </p:cNvPr>
              <p:cNvCxnSpPr>
                <a:cxnSpLocks/>
              </p:cNvCxnSpPr>
              <p:nvPr/>
            </p:nvCxnSpPr>
            <p:spPr>
              <a:xfrm flipH="1">
                <a:off x="10934157" y="2714247"/>
                <a:ext cx="190135"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sp>
            <p:nvSpPr>
              <p:cNvPr id="225" name="右箭头 224">
                <a:extLst>
                  <a:ext uri="{FF2B5EF4-FFF2-40B4-BE49-F238E27FC236}">
                    <a16:creationId xmlns:a16="http://schemas.microsoft.com/office/drawing/2014/main" id="{310774E7-2125-5DFC-46B4-7CDE00B59D8E}"/>
                  </a:ext>
                </a:extLst>
              </p:cNvPr>
              <p:cNvSpPr/>
              <p:nvPr/>
            </p:nvSpPr>
            <p:spPr>
              <a:xfrm rot="16200000">
                <a:off x="10692144" y="2637210"/>
                <a:ext cx="294919" cy="77047"/>
              </a:xfrm>
              <a:prstGeom prst="rightArrow">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600">
                  <a:latin typeface="Microsoft YaHei" panose="020B0503020204020204" pitchFamily="34" charset="-122"/>
                  <a:ea typeface="Microsoft YaHei" panose="020B0503020204020204" pitchFamily="34" charset="-122"/>
                </a:endParaRPr>
              </a:p>
            </p:txBody>
          </p:sp>
          <p:cxnSp>
            <p:nvCxnSpPr>
              <p:cNvPr id="189" name="Connecteur droit avec flèche 195">
                <a:extLst>
                  <a:ext uri="{FF2B5EF4-FFF2-40B4-BE49-F238E27FC236}">
                    <a16:creationId xmlns:a16="http://schemas.microsoft.com/office/drawing/2014/main" id="{028D59E7-3931-A156-CADC-BCA26F28DBE0}"/>
                  </a:ext>
                </a:extLst>
              </p:cNvPr>
              <p:cNvCxnSpPr>
                <a:cxnSpLocks/>
              </p:cNvCxnSpPr>
              <p:nvPr/>
            </p:nvCxnSpPr>
            <p:spPr>
              <a:xfrm>
                <a:off x="11922316" y="3466020"/>
                <a:ext cx="5818" cy="38102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86" name="右中括号 185">
                <a:extLst>
                  <a:ext uri="{FF2B5EF4-FFF2-40B4-BE49-F238E27FC236}">
                    <a16:creationId xmlns:a16="http://schemas.microsoft.com/office/drawing/2014/main" id="{31B6D08D-6BD4-4E30-4825-319097007599}"/>
                  </a:ext>
                </a:extLst>
              </p:cNvPr>
              <p:cNvSpPr/>
              <p:nvPr/>
            </p:nvSpPr>
            <p:spPr>
              <a:xfrm rot="5400000">
                <a:off x="8136007" y="4797659"/>
                <a:ext cx="123856" cy="1200015"/>
              </a:xfrm>
              <a:prstGeom prst="rightBracket">
                <a:avLst/>
              </a:prstGeom>
              <a:ln>
                <a:solidFill>
                  <a:srgbClr val="C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zh-CN" altLang="en-US">
                  <a:latin typeface="Microsoft YaHei" panose="020B0503020204020204" pitchFamily="34" charset="-122"/>
                  <a:ea typeface="Microsoft YaHei" panose="020B0503020204020204" pitchFamily="34" charset="-122"/>
                </a:endParaRPr>
              </a:p>
            </p:txBody>
          </p:sp>
          <p:sp>
            <p:nvSpPr>
              <p:cNvPr id="187" name="ZoneTexte 222">
                <a:extLst>
                  <a:ext uri="{FF2B5EF4-FFF2-40B4-BE49-F238E27FC236}">
                    <a16:creationId xmlns:a16="http://schemas.microsoft.com/office/drawing/2014/main" id="{842ADF3B-577D-1013-83DA-412662D60E2A}"/>
                  </a:ext>
                </a:extLst>
              </p:cNvPr>
              <p:cNvSpPr txBox="1"/>
              <p:nvPr/>
            </p:nvSpPr>
            <p:spPr>
              <a:xfrm>
                <a:off x="7432528" y="5508767"/>
                <a:ext cx="1179729" cy="334970"/>
              </a:xfrm>
              <a:prstGeom prst="rect">
                <a:avLst/>
              </a:prstGeom>
              <a:noFill/>
            </p:spPr>
            <p:txBody>
              <a:bodyPr wrap="none" rtlCol="0">
                <a:spAutoFit/>
              </a:bodyPr>
              <a:lstStyle/>
              <a:p>
                <a:r>
                  <a:rPr lang="fr-FR" sz="1600" dirty="0" err="1">
                    <a:latin typeface="Arial" panose="020B0604020202020204" pitchFamily="34" charset="0"/>
                    <a:ea typeface="微软雅黑" panose="020B0503020204020204" pitchFamily="34" charset="-122"/>
                  </a:rPr>
                  <a:t>栅控电子枪</a:t>
                </a:r>
                <a:endParaRPr lang="fr-FR" sz="1600" dirty="0">
                  <a:latin typeface="Arial" panose="020B0604020202020204" pitchFamily="34" charset="0"/>
                  <a:ea typeface="微软雅黑" panose="020B0503020204020204" pitchFamily="34" charset="-122"/>
                </a:endParaRPr>
              </a:p>
            </p:txBody>
          </p:sp>
        </p:grpSp>
      </p:grpSp>
      <p:sp>
        <p:nvSpPr>
          <p:cNvPr id="241" name="ZoneTexte 220">
            <a:extLst>
              <a:ext uri="{FF2B5EF4-FFF2-40B4-BE49-F238E27FC236}">
                <a16:creationId xmlns:a16="http://schemas.microsoft.com/office/drawing/2014/main" id="{703B6BFB-4228-E4D8-317F-7BBEEF31C80B}"/>
              </a:ext>
            </a:extLst>
          </p:cNvPr>
          <p:cNvSpPr txBox="1"/>
          <p:nvPr/>
        </p:nvSpPr>
        <p:spPr>
          <a:xfrm>
            <a:off x="6108656" y="992270"/>
            <a:ext cx="1130438" cy="338554"/>
          </a:xfrm>
          <a:prstGeom prst="rect">
            <a:avLst/>
          </a:prstGeom>
          <a:noFill/>
        </p:spPr>
        <p:txBody>
          <a:bodyPr wrap="none" rtlCol="0">
            <a:spAutoFit/>
          </a:bodyPr>
          <a:lstStyle/>
          <a:p>
            <a:r>
              <a:rPr lang="fr-FR" sz="1600" dirty="0">
                <a:latin typeface="Arial" panose="020B0604020202020204" pitchFamily="34" charset="0"/>
                <a:ea typeface="微软雅黑" panose="020B0503020204020204" pitchFamily="34" charset="-122"/>
              </a:rPr>
              <a:t>RF</a:t>
            </a:r>
            <a:r>
              <a:rPr lang="zh-CN" altLang="en-US" sz="1600" dirty="0">
                <a:latin typeface="Arial" panose="020B0604020202020204" pitchFamily="34" charset="0"/>
                <a:ea typeface="微软雅黑" panose="020B0503020204020204" pitchFamily="34" charset="-122"/>
              </a:rPr>
              <a:t> </a:t>
            </a:r>
            <a:r>
              <a:rPr lang="fr-FR" sz="1600" dirty="0" err="1">
                <a:latin typeface="Arial" panose="020B0604020202020204" pitchFamily="34" charset="0"/>
                <a:ea typeface="微软雅黑" panose="020B0503020204020204" pitchFamily="34" charset="-122"/>
              </a:rPr>
              <a:t>输出腔</a:t>
            </a:r>
            <a:endParaRPr lang="fr-FR" sz="1600" dirty="0">
              <a:latin typeface="Arial" panose="020B0604020202020204" pitchFamily="34" charset="0"/>
              <a:ea typeface="微软雅黑" panose="020B0503020204020204" pitchFamily="34" charset="-122"/>
            </a:endParaRPr>
          </a:p>
        </p:txBody>
      </p:sp>
      <p:grpSp>
        <p:nvGrpSpPr>
          <p:cNvPr id="256" name="Groupe 123">
            <a:extLst>
              <a:ext uri="{FF2B5EF4-FFF2-40B4-BE49-F238E27FC236}">
                <a16:creationId xmlns:a16="http://schemas.microsoft.com/office/drawing/2014/main" id="{DBD4D46E-667E-96E7-448A-992E7AA1CF57}"/>
              </a:ext>
            </a:extLst>
          </p:cNvPr>
          <p:cNvGrpSpPr/>
          <p:nvPr/>
        </p:nvGrpSpPr>
        <p:grpSpPr>
          <a:xfrm>
            <a:off x="534927" y="4781658"/>
            <a:ext cx="8140838" cy="1787562"/>
            <a:chOff x="89988" y="3453965"/>
            <a:chExt cx="6892049" cy="3684642"/>
          </a:xfrm>
        </p:grpSpPr>
        <p:grpSp>
          <p:nvGrpSpPr>
            <p:cNvPr id="257" name="Groupe 124">
              <a:extLst>
                <a:ext uri="{FF2B5EF4-FFF2-40B4-BE49-F238E27FC236}">
                  <a16:creationId xmlns:a16="http://schemas.microsoft.com/office/drawing/2014/main" id="{F620F7C2-C23F-5E1E-A7BE-1C3B6973C7C7}"/>
                </a:ext>
              </a:extLst>
            </p:cNvPr>
            <p:cNvGrpSpPr/>
            <p:nvPr/>
          </p:nvGrpSpPr>
          <p:grpSpPr>
            <a:xfrm>
              <a:off x="172743" y="3453965"/>
              <a:ext cx="5008734" cy="2807390"/>
              <a:chOff x="5326225" y="2630155"/>
              <a:chExt cx="6834789" cy="3250532"/>
            </a:xfrm>
          </p:grpSpPr>
          <p:grpSp>
            <p:nvGrpSpPr>
              <p:cNvPr id="259" name="Groupe 126">
                <a:extLst>
                  <a:ext uri="{FF2B5EF4-FFF2-40B4-BE49-F238E27FC236}">
                    <a16:creationId xmlns:a16="http://schemas.microsoft.com/office/drawing/2014/main" id="{887D09C3-6D4E-2FA0-EB4E-ADE8F429CA4C}"/>
                  </a:ext>
                </a:extLst>
              </p:cNvPr>
              <p:cNvGrpSpPr/>
              <p:nvPr/>
            </p:nvGrpSpPr>
            <p:grpSpPr>
              <a:xfrm>
                <a:off x="9788115" y="3612954"/>
                <a:ext cx="729739" cy="1030855"/>
                <a:chOff x="9051672" y="960501"/>
                <a:chExt cx="2168976" cy="2329345"/>
              </a:xfrm>
            </p:grpSpPr>
            <p:sp>
              <p:nvSpPr>
                <p:cNvPr id="289" name="Forme libre 158">
                  <a:extLst>
                    <a:ext uri="{FF2B5EF4-FFF2-40B4-BE49-F238E27FC236}">
                      <a16:creationId xmlns:a16="http://schemas.microsoft.com/office/drawing/2014/main" id="{88381466-5A31-79AA-5219-2A547AE22EAB}"/>
                    </a:ext>
                  </a:extLst>
                </p:cNvPr>
                <p:cNvSpPr/>
                <p:nvPr/>
              </p:nvSpPr>
              <p:spPr>
                <a:xfrm>
                  <a:off x="9051672" y="960504"/>
                  <a:ext cx="1202443" cy="2329342"/>
                </a:xfrm>
                <a:custGeom>
                  <a:avLst/>
                  <a:gdLst>
                    <a:gd name="connsiteX0" fmla="*/ 0 w 1739348"/>
                    <a:gd name="connsiteY0" fmla="*/ 1644031 h 1644031"/>
                    <a:gd name="connsiteX1" fmla="*/ 765314 w 1739348"/>
                    <a:gd name="connsiteY1" fmla="*/ 1306100 h 1644031"/>
                    <a:gd name="connsiteX2" fmla="*/ 1431235 w 1739348"/>
                    <a:gd name="connsiteY2" fmla="*/ 103465 h 1644031"/>
                    <a:gd name="connsiteX3" fmla="*/ 1739348 w 1739348"/>
                    <a:gd name="connsiteY3" fmla="*/ 143222 h 1644031"/>
                  </a:gdLst>
                  <a:ahLst/>
                  <a:cxnLst>
                    <a:cxn ang="0">
                      <a:pos x="connsiteX0" y="connsiteY0"/>
                    </a:cxn>
                    <a:cxn ang="0">
                      <a:pos x="connsiteX1" y="connsiteY1"/>
                    </a:cxn>
                    <a:cxn ang="0">
                      <a:pos x="connsiteX2" y="connsiteY2"/>
                    </a:cxn>
                    <a:cxn ang="0">
                      <a:pos x="connsiteX3" y="connsiteY3"/>
                    </a:cxn>
                  </a:cxnLst>
                  <a:rect l="l" t="t" r="r" b="b"/>
                  <a:pathLst>
                    <a:path w="1739348" h="1644031">
                      <a:moveTo>
                        <a:pt x="0" y="1644031"/>
                      </a:moveTo>
                      <a:cubicBezTo>
                        <a:pt x="263387" y="1603446"/>
                        <a:pt x="526775" y="1562861"/>
                        <a:pt x="765314" y="1306100"/>
                      </a:cubicBezTo>
                      <a:cubicBezTo>
                        <a:pt x="1003853" y="1049339"/>
                        <a:pt x="1268896" y="297278"/>
                        <a:pt x="1431235" y="103465"/>
                      </a:cubicBezTo>
                      <a:cubicBezTo>
                        <a:pt x="1593574" y="-90348"/>
                        <a:pt x="1666461" y="26437"/>
                        <a:pt x="1739348" y="143222"/>
                      </a:cubicBezTo>
                    </a:path>
                  </a:pathLst>
                </a:cu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icrosoft YaHei" panose="020B0503020204020204" pitchFamily="34" charset="-122"/>
                    <a:ea typeface="Microsoft YaHei" panose="020B0503020204020204" pitchFamily="34" charset="-122"/>
                  </a:endParaRPr>
                </a:p>
              </p:txBody>
            </p:sp>
            <p:sp>
              <p:nvSpPr>
                <p:cNvPr id="290" name="Forme libre 159">
                  <a:extLst>
                    <a:ext uri="{FF2B5EF4-FFF2-40B4-BE49-F238E27FC236}">
                      <a16:creationId xmlns:a16="http://schemas.microsoft.com/office/drawing/2014/main" id="{26804A6A-863E-3D65-8AFC-424EAA2EE743}"/>
                    </a:ext>
                  </a:extLst>
                </p:cNvPr>
                <p:cNvSpPr/>
                <p:nvPr/>
              </p:nvSpPr>
              <p:spPr>
                <a:xfrm flipH="1">
                  <a:off x="10018205" y="960501"/>
                  <a:ext cx="1202443" cy="2329342"/>
                </a:xfrm>
                <a:custGeom>
                  <a:avLst/>
                  <a:gdLst>
                    <a:gd name="connsiteX0" fmla="*/ 0 w 1739348"/>
                    <a:gd name="connsiteY0" fmla="*/ 1644031 h 1644031"/>
                    <a:gd name="connsiteX1" fmla="*/ 765314 w 1739348"/>
                    <a:gd name="connsiteY1" fmla="*/ 1306100 h 1644031"/>
                    <a:gd name="connsiteX2" fmla="*/ 1431235 w 1739348"/>
                    <a:gd name="connsiteY2" fmla="*/ 103465 h 1644031"/>
                    <a:gd name="connsiteX3" fmla="*/ 1739348 w 1739348"/>
                    <a:gd name="connsiteY3" fmla="*/ 143222 h 1644031"/>
                  </a:gdLst>
                  <a:ahLst/>
                  <a:cxnLst>
                    <a:cxn ang="0">
                      <a:pos x="connsiteX0" y="connsiteY0"/>
                    </a:cxn>
                    <a:cxn ang="0">
                      <a:pos x="connsiteX1" y="connsiteY1"/>
                    </a:cxn>
                    <a:cxn ang="0">
                      <a:pos x="connsiteX2" y="connsiteY2"/>
                    </a:cxn>
                    <a:cxn ang="0">
                      <a:pos x="connsiteX3" y="connsiteY3"/>
                    </a:cxn>
                  </a:cxnLst>
                  <a:rect l="l" t="t" r="r" b="b"/>
                  <a:pathLst>
                    <a:path w="1739348" h="1644031">
                      <a:moveTo>
                        <a:pt x="0" y="1644031"/>
                      </a:moveTo>
                      <a:cubicBezTo>
                        <a:pt x="263387" y="1603446"/>
                        <a:pt x="526775" y="1562861"/>
                        <a:pt x="765314" y="1306100"/>
                      </a:cubicBezTo>
                      <a:cubicBezTo>
                        <a:pt x="1003853" y="1049339"/>
                        <a:pt x="1268896" y="297278"/>
                        <a:pt x="1431235" y="103465"/>
                      </a:cubicBezTo>
                      <a:cubicBezTo>
                        <a:pt x="1593574" y="-90348"/>
                        <a:pt x="1666461" y="26437"/>
                        <a:pt x="1739348" y="143222"/>
                      </a:cubicBezTo>
                    </a:path>
                  </a:pathLst>
                </a:cu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icrosoft YaHei" panose="020B0503020204020204" pitchFamily="34" charset="-122"/>
                    <a:ea typeface="Microsoft YaHei" panose="020B0503020204020204" pitchFamily="34" charset="-122"/>
                  </a:endParaRPr>
                </a:p>
              </p:txBody>
            </p:sp>
          </p:grpSp>
          <p:grpSp>
            <p:nvGrpSpPr>
              <p:cNvPr id="260" name="Groupe 127">
                <a:extLst>
                  <a:ext uri="{FF2B5EF4-FFF2-40B4-BE49-F238E27FC236}">
                    <a16:creationId xmlns:a16="http://schemas.microsoft.com/office/drawing/2014/main" id="{0765B482-4B39-ABF6-9309-2973D6A4DBD7}"/>
                  </a:ext>
                </a:extLst>
              </p:cNvPr>
              <p:cNvGrpSpPr/>
              <p:nvPr/>
            </p:nvGrpSpPr>
            <p:grpSpPr>
              <a:xfrm>
                <a:off x="7987480" y="3612954"/>
                <a:ext cx="729739" cy="1030855"/>
                <a:chOff x="9051672" y="960501"/>
                <a:chExt cx="2168976" cy="2329345"/>
              </a:xfrm>
            </p:grpSpPr>
            <p:sp>
              <p:nvSpPr>
                <p:cNvPr id="287" name="Forme libre 156">
                  <a:extLst>
                    <a:ext uri="{FF2B5EF4-FFF2-40B4-BE49-F238E27FC236}">
                      <a16:creationId xmlns:a16="http://schemas.microsoft.com/office/drawing/2014/main" id="{C0BB6B13-9375-CA81-7D02-97CFA33BF081}"/>
                    </a:ext>
                  </a:extLst>
                </p:cNvPr>
                <p:cNvSpPr/>
                <p:nvPr/>
              </p:nvSpPr>
              <p:spPr>
                <a:xfrm>
                  <a:off x="9051672" y="960504"/>
                  <a:ext cx="1202443" cy="2329342"/>
                </a:xfrm>
                <a:custGeom>
                  <a:avLst/>
                  <a:gdLst>
                    <a:gd name="connsiteX0" fmla="*/ 0 w 1739348"/>
                    <a:gd name="connsiteY0" fmla="*/ 1644031 h 1644031"/>
                    <a:gd name="connsiteX1" fmla="*/ 765314 w 1739348"/>
                    <a:gd name="connsiteY1" fmla="*/ 1306100 h 1644031"/>
                    <a:gd name="connsiteX2" fmla="*/ 1431235 w 1739348"/>
                    <a:gd name="connsiteY2" fmla="*/ 103465 h 1644031"/>
                    <a:gd name="connsiteX3" fmla="*/ 1739348 w 1739348"/>
                    <a:gd name="connsiteY3" fmla="*/ 143222 h 1644031"/>
                  </a:gdLst>
                  <a:ahLst/>
                  <a:cxnLst>
                    <a:cxn ang="0">
                      <a:pos x="connsiteX0" y="connsiteY0"/>
                    </a:cxn>
                    <a:cxn ang="0">
                      <a:pos x="connsiteX1" y="connsiteY1"/>
                    </a:cxn>
                    <a:cxn ang="0">
                      <a:pos x="connsiteX2" y="connsiteY2"/>
                    </a:cxn>
                    <a:cxn ang="0">
                      <a:pos x="connsiteX3" y="connsiteY3"/>
                    </a:cxn>
                  </a:cxnLst>
                  <a:rect l="l" t="t" r="r" b="b"/>
                  <a:pathLst>
                    <a:path w="1739348" h="1644031">
                      <a:moveTo>
                        <a:pt x="0" y="1644031"/>
                      </a:moveTo>
                      <a:cubicBezTo>
                        <a:pt x="263387" y="1603446"/>
                        <a:pt x="526775" y="1562861"/>
                        <a:pt x="765314" y="1306100"/>
                      </a:cubicBezTo>
                      <a:cubicBezTo>
                        <a:pt x="1003853" y="1049339"/>
                        <a:pt x="1268896" y="297278"/>
                        <a:pt x="1431235" y="103465"/>
                      </a:cubicBezTo>
                      <a:cubicBezTo>
                        <a:pt x="1593574" y="-90348"/>
                        <a:pt x="1666461" y="26437"/>
                        <a:pt x="1739348" y="143222"/>
                      </a:cubicBezTo>
                    </a:path>
                  </a:pathLst>
                </a:cu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icrosoft YaHei" panose="020B0503020204020204" pitchFamily="34" charset="-122"/>
                    <a:ea typeface="Microsoft YaHei" panose="020B0503020204020204" pitchFamily="34" charset="-122"/>
                  </a:endParaRPr>
                </a:p>
              </p:txBody>
            </p:sp>
            <p:sp>
              <p:nvSpPr>
                <p:cNvPr id="288" name="Forme libre 157">
                  <a:extLst>
                    <a:ext uri="{FF2B5EF4-FFF2-40B4-BE49-F238E27FC236}">
                      <a16:creationId xmlns:a16="http://schemas.microsoft.com/office/drawing/2014/main" id="{C81CC77E-72A7-8F7A-22FA-1C8138E1BCED}"/>
                    </a:ext>
                  </a:extLst>
                </p:cNvPr>
                <p:cNvSpPr/>
                <p:nvPr/>
              </p:nvSpPr>
              <p:spPr>
                <a:xfrm flipH="1">
                  <a:off x="10018205" y="960501"/>
                  <a:ext cx="1202443" cy="2329342"/>
                </a:xfrm>
                <a:custGeom>
                  <a:avLst/>
                  <a:gdLst>
                    <a:gd name="connsiteX0" fmla="*/ 0 w 1739348"/>
                    <a:gd name="connsiteY0" fmla="*/ 1644031 h 1644031"/>
                    <a:gd name="connsiteX1" fmla="*/ 765314 w 1739348"/>
                    <a:gd name="connsiteY1" fmla="*/ 1306100 h 1644031"/>
                    <a:gd name="connsiteX2" fmla="*/ 1431235 w 1739348"/>
                    <a:gd name="connsiteY2" fmla="*/ 103465 h 1644031"/>
                    <a:gd name="connsiteX3" fmla="*/ 1739348 w 1739348"/>
                    <a:gd name="connsiteY3" fmla="*/ 143222 h 1644031"/>
                  </a:gdLst>
                  <a:ahLst/>
                  <a:cxnLst>
                    <a:cxn ang="0">
                      <a:pos x="connsiteX0" y="connsiteY0"/>
                    </a:cxn>
                    <a:cxn ang="0">
                      <a:pos x="connsiteX1" y="connsiteY1"/>
                    </a:cxn>
                    <a:cxn ang="0">
                      <a:pos x="connsiteX2" y="connsiteY2"/>
                    </a:cxn>
                    <a:cxn ang="0">
                      <a:pos x="connsiteX3" y="connsiteY3"/>
                    </a:cxn>
                  </a:cxnLst>
                  <a:rect l="l" t="t" r="r" b="b"/>
                  <a:pathLst>
                    <a:path w="1739348" h="1644031">
                      <a:moveTo>
                        <a:pt x="0" y="1644031"/>
                      </a:moveTo>
                      <a:cubicBezTo>
                        <a:pt x="263387" y="1603446"/>
                        <a:pt x="526775" y="1562861"/>
                        <a:pt x="765314" y="1306100"/>
                      </a:cubicBezTo>
                      <a:cubicBezTo>
                        <a:pt x="1003853" y="1049339"/>
                        <a:pt x="1268896" y="297278"/>
                        <a:pt x="1431235" y="103465"/>
                      </a:cubicBezTo>
                      <a:cubicBezTo>
                        <a:pt x="1593574" y="-90348"/>
                        <a:pt x="1666461" y="26437"/>
                        <a:pt x="1739348" y="143222"/>
                      </a:cubicBezTo>
                    </a:path>
                  </a:pathLst>
                </a:cu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icrosoft YaHei" panose="020B0503020204020204" pitchFamily="34" charset="-122"/>
                    <a:ea typeface="Microsoft YaHei" panose="020B0503020204020204" pitchFamily="34" charset="-122"/>
                  </a:endParaRPr>
                </a:p>
              </p:txBody>
            </p:sp>
          </p:grpSp>
          <p:grpSp>
            <p:nvGrpSpPr>
              <p:cNvPr id="261" name="Groupe 128">
                <a:extLst>
                  <a:ext uri="{FF2B5EF4-FFF2-40B4-BE49-F238E27FC236}">
                    <a16:creationId xmlns:a16="http://schemas.microsoft.com/office/drawing/2014/main" id="{0D23A11D-BFFA-0438-235D-C4E2EE1F7492}"/>
                  </a:ext>
                </a:extLst>
              </p:cNvPr>
              <p:cNvGrpSpPr/>
              <p:nvPr/>
            </p:nvGrpSpPr>
            <p:grpSpPr>
              <a:xfrm>
                <a:off x="6202818" y="3612954"/>
                <a:ext cx="729739" cy="1030855"/>
                <a:chOff x="9051672" y="960501"/>
                <a:chExt cx="2168976" cy="2329345"/>
              </a:xfrm>
            </p:grpSpPr>
            <p:sp>
              <p:nvSpPr>
                <p:cNvPr id="285" name="Forme libre 154">
                  <a:extLst>
                    <a:ext uri="{FF2B5EF4-FFF2-40B4-BE49-F238E27FC236}">
                      <a16:creationId xmlns:a16="http://schemas.microsoft.com/office/drawing/2014/main" id="{0E5F4F70-DA64-A9AD-5DCA-7F1A6A42A59A}"/>
                    </a:ext>
                  </a:extLst>
                </p:cNvPr>
                <p:cNvSpPr/>
                <p:nvPr/>
              </p:nvSpPr>
              <p:spPr>
                <a:xfrm>
                  <a:off x="9051672" y="960504"/>
                  <a:ext cx="1202443" cy="2329342"/>
                </a:xfrm>
                <a:custGeom>
                  <a:avLst/>
                  <a:gdLst>
                    <a:gd name="connsiteX0" fmla="*/ 0 w 1739348"/>
                    <a:gd name="connsiteY0" fmla="*/ 1644031 h 1644031"/>
                    <a:gd name="connsiteX1" fmla="*/ 765314 w 1739348"/>
                    <a:gd name="connsiteY1" fmla="*/ 1306100 h 1644031"/>
                    <a:gd name="connsiteX2" fmla="*/ 1431235 w 1739348"/>
                    <a:gd name="connsiteY2" fmla="*/ 103465 h 1644031"/>
                    <a:gd name="connsiteX3" fmla="*/ 1739348 w 1739348"/>
                    <a:gd name="connsiteY3" fmla="*/ 143222 h 1644031"/>
                  </a:gdLst>
                  <a:ahLst/>
                  <a:cxnLst>
                    <a:cxn ang="0">
                      <a:pos x="connsiteX0" y="connsiteY0"/>
                    </a:cxn>
                    <a:cxn ang="0">
                      <a:pos x="connsiteX1" y="connsiteY1"/>
                    </a:cxn>
                    <a:cxn ang="0">
                      <a:pos x="connsiteX2" y="connsiteY2"/>
                    </a:cxn>
                    <a:cxn ang="0">
                      <a:pos x="connsiteX3" y="connsiteY3"/>
                    </a:cxn>
                  </a:cxnLst>
                  <a:rect l="l" t="t" r="r" b="b"/>
                  <a:pathLst>
                    <a:path w="1739348" h="1644031">
                      <a:moveTo>
                        <a:pt x="0" y="1644031"/>
                      </a:moveTo>
                      <a:cubicBezTo>
                        <a:pt x="263387" y="1603446"/>
                        <a:pt x="526775" y="1562861"/>
                        <a:pt x="765314" y="1306100"/>
                      </a:cubicBezTo>
                      <a:cubicBezTo>
                        <a:pt x="1003853" y="1049339"/>
                        <a:pt x="1268896" y="297278"/>
                        <a:pt x="1431235" y="103465"/>
                      </a:cubicBezTo>
                      <a:cubicBezTo>
                        <a:pt x="1593574" y="-90348"/>
                        <a:pt x="1666461" y="26437"/>
                        <a:pt x="1739348" y="143222"/>
                      </a:cubicBezTo>
                    </a:path>
                  </a:pathLst>
                </a:cu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icrosoft YaHei" panose="020B0503020204020204" pitchFamily="34" charset="-122"/>
                    <a:ea typeface="Microsoft YaHei" panose="020B0503020204020204" pitchFamily="34" charset="-122"/>
                  </a:endParaRPr>
                </a:p>
              </p:txBody>
            </p:sp>
            <p:sp>
              <p:nvSpPr>
                <p:cNvPr id="286" name="Forme libre 155">
                  <a:extLst>
                    <a:ext uri="{FF2B5EF4-FFF2-40B4-BE49-F238E27FC236}">
                      <a16:creationId xmlns:a16="http://schemas.microsoft.com/office/drawing/2014/main" id="{0DB030D8-FA8E-8439-6358-0DCBA04E6E61}"/>
                    </a:ext>
                  </a:extLst>
                </p:cNvPr>
                <p:cNvSpPr/>
                <p:nvPr/>
              </p:nvSpPr>
              <p:spPr>
                <a:xfrm flipH="1">
                  <a:off x="10018205" y="960501"/>
                  <a:ext cx="1202443" cy="2329342"/>
                </a:xfrm>
                <a:custGeom>
                  <a:avLst/>
                  <a:gdLst>
                    <a:gd name="connsiteX0" fmla="*/ 0 w 1739348"/>
                    <a:gd name="connsiteY0" fmla="*/ 1644031 h 1644031"/>
                    <a:gd name="connsiteX1" fmla="*/ 765314 w 1739348"/>
                    <a:gd name="connsiteY1" fmla="*/ 1306100 h 1644031"/>
                    <a:gd name="connsiteX2" fmla="*/ 1431235 w 1739348"/>
                    <a:gd name="connsiteY2" fmla="*/ 103465 h 1644031"/>
                    <a:gd name="connsiteX3" fmla="*/ 1739348 w 1739348"/>
                    <a:gd name="connsiteY3" fmla="*/ 143222 h 1644031"/>
                  </a:gdLst>
                  <a:ahLst/>
                  <a:cxnLst>
                    <a:cxn ang="0">
                      <a:pos x="connsiteX0" y="connsiteY0"/>
                    </a:cxn>
                    <a:cxn ang="0">
                      <a:pos x="connsiteX1" y="connsiteY1"/>
                    </a:cxn>
                    <a:cxn ang="0">
                      <a:pos x="connsiteX2" y="connsiteY2"/>
                    </a:cxn>
                    <a:cxn ang="0">
                      <a:pos x="connsiteX3" y="connsiteY3"/>
                    </a:cxn>
                  </a:cxnLst>
                  <a:rect l="l" t="t" r="r" b="b"/>
                  <a:pathLst>
                    <a:path w="1739348" h="1644031">
                      <a:moveTo>
                        <a:pt x="0" y="1644031"/>
                      </a:moveTo>
                      <a:cubicBezTo>
                        <a:pt x="263387" y="1603446"/>
                        <a:pt x="526775" y="1562861"/>
                        <a:pt x="765314" y="1306100"/>
                      </a:cubicBezTo>
                      <a:cubicBezTo>
                        <a:pt x="1003853" y="1049339"/>
                        <a:pt x="1268896" y="297278"/>
                        <a:pt x="1431235" y="103465"/>
                      </a:cubicBezTo>
                      <a:cubicBezTo>
                        <a:pt x="1593574" y="-90348"/>
                        <a:pt x="1666461" y="26437"/>
                        <a:pt x="1739348" y="143222"/>
                      </a:cubicBezTo>
                    </a:path>
                  </a:pathLst>
                </a:cu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icrosoft YaHei" panose="020B0503020204020204" pitchFamily="34" charset="-122"/>
                    <a:ea typeface="Microsoft YaHei" panose="020B0503020204020204" pitchFamily="34" charset="-122"/>
                  </a:endParaRPr>
                </a:p>
              </p:txBody>
            </p:sp>
          </p:grpSp>
          <p:cxnSp>
            <p:nvCxnSpPr>
              <p:cNvPr id="262" name="Connecteur droit avec flèche 129">
                <a:extLst>
                  <a:ext uri="{FF2B5EF4-FFF2-40B4-BE49-F238E27FC236}">
                    <a16:creationId xmlns:a16="http://schemas.microsoft.com/office/drawing/2014/main" id="{0D265B66-7724-CDA0-1100-3EDF9F5D6C5D}"/>
                  </a:ext>
                </a:extLst>
              </p:cNvPr>
              <p:cNvCxnSpPr/>
              <p:nvPr/>
            </p:nvCxnSpPr>
            <p:spPr>
              <a:xfrm>
                <a:off x="6116320" y="4643808"/>
                <a:ext cx="5940000" cy="0"/>
              </a:xfrm>
              <a:prstGeom prst="straightConnector1">
                <a:avLst/>
              </a:prstGeom>
              <a:ln w="2222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63" name="Connecteur droit avec flèche 130">
                <a:extLst>
                  <a:ext uri="{FF2B5EF4-FFF2-40B4-BE49-F238E27FC236}">
                    <a16:creationId xmlns:a16="http://schemas.microsoft.com/office/drawing/2014/main" id="{474E605F-9329-420E-C5CD-825BEABEFA02}"/>
                  </a:ext>
                </a:extLst>
              </p:cNvPr>
              <p:cNvCxnSpPr>
                <a:cxnSpLocks/>
              </p:cNvCxnSpPr>
              <p:nvPr/>
            </p:nvCxnSpPr>
            <p:spPr>
              <a:xfrm flipV="1">
                <a:off x="6127750" y="2925826"/>
                <a:ext cx="0" cy="2591866"/>
              </a:xfrm>
              <a:prstGeom prst="straightConnector1">
                <a:avLst/>
              </a:prstGeom>
              <a:ln w="2222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64" name="Ellipse 131">
                <a:extLst>
                  <a:ext uri="{FF2B5EF4-FFF2-40B4-BE49-F238E27FC236}">
                    <a16:creationId xmlns:a16="http://schemas.microsoft.com/office/drawing/2014/main" id="{A58ABA56-F8FB-DF1C-BC60-5C66EE5B0089}"/>
                  </a:ext>
                </a:extLst>
              </p:cNvPr>
              <p:cNvSpPr/>
              <p:nvPr/>
            </p:nvSpPr>
            <p:spPr>
              <a:xfrm>
                <a:off x="6436980" y="4108703"/>
                <a:ext cx="263057" cy="162933"/>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icrosoft YaHei" panose="020B0503020204020204" pitchFamily="34" charset="-122"/>
                  <a:ea typeface="Microsoft YaHei" panose="020B0503020204020204" pitchFamily="34" charset="-122"/>
                </a:endParaRPr>
              </a:p>
            </p:txBody>
          </p:sp>
          <p:sp>
            <p:nvSpPr>
              <p:cNvPr id="265" name="Ellipse 132">
                <a:extLst>
                  <a:ext uri="{FF2B5EF4-FFF2-40B4-BE49-F238E27FC236}">
                    <a16:creationId xmlns:a16="http://schemas.microsoft.com/office/drawing/2014/main" id="{0AFBEDEA-F522-B43B-0C53-AF810F439D6F}"/>
                  </a:ext>
                </a:extLst>
              </p:cNvPr>
              <p:cNvSpPr/>
              <p:nvPr/>
            </p:nvSpPr>
            <p:spPr>
              <a:xfrm>
                <a:off x="8221323" y="4108701"/>
                <a:ext cx="263057" cy="162933"/>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icrosoft YaHei" panose="020B0503020204020204" pitchFamily="34" charset="-122"/>
                  <a:ea typeface="Microsoft YaHei" panose="020B0503020204020204" pitchFamily="34" charset="-122"/>
                </a:endParaRPr>
              </a:p>
            </p:txBody>
          </p:sp>
          <p:sp>
            <p:nvSpPr>
              <p:cNvPr id="266" name="Ellipse 133">
                <a:extLst>
                  <a:ext uri="{FF2B5EF4-FFF2-40B4-BE49-F238E27FC236}">
                    <a16:creationId xmlns:a16="http://schemas.microsoft.com/office/drawing/2014/main" id="{2A8B90AB-762D-5512-20C2-EE58427E9960}"/>
                  </a:ext>
                </a:extLst>
              </p:cNvPr>
              <p:cNvSpPr/>
              <p:nvPr/>
            </p:nvSpPr>
            <p:spPr>
              <a:xfrm>
                <a:off x="10021958" y="4108700"/>
                <a:ext cx="263057" cy="162933"/>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icrosoft YaHei" panose="020B0503020204020204" pitchFamily="34" charset="-122"/>
                  <a:ea typeface="Microsoft YaHei" panose="020B0503020204020204" pitchFamily="34" charset="-122"/>
                </a:endParaRPr>
              </a:p>
            </p:txBody>
          </p:sp>
          <p:sp>
            <p:nvSpPr>
              <p:cNvPr id="267" name="ZoneTexte 134">
                <a:extLst>
                  <a:ext uri="{FF2B5EF4-FFF2-40B4-BE49-F238E27FC236}">
                    <a16:creationId xmlns:a16="http://schemas.microsoft.com/office/drawing/2014/main" id="{4AD33C81-36B9-2E2D-0F95-C782B5DDD8CB}"/>
                  </a:ext>
                </a:extLst>
              </p:cNvPr>
              <p:cNvSpPr txBox="1"/>
              <p:nvPr/>
            </p:nvSpPr>
            <p:spPr>
              <a:xfrm rot="16200000">
                <a:off x="3983763" y="3972617"/>
                <a:ext cx="3076040" cy="391115"/>
              </a:xfrm>
              <a:prstGeom prst="rect">
                <a:avLst/>
              </a:prstGeom>
              <a:noFill/>
            </p:spPr>
            <p:txBody>
              <a:bodyPr wrap="square" rtlCol="0">
                <a:spAutoFit/>
              </a:bodyPr>
              <a:lstStyle/>
              <a:p>
                <a:pPr algn="ctr"/>
                <a:r>
                  <a:rPr lang="fr-FR" sz="1600" b="1" dirty="0" err="1">
                    <a:solidFill>
                      <a:srgbClr val="112EB3"/>
                    </a:solidFill>
                    <a:latin typeface="Arial" panose="020B0604020202020204" pitchFamily="34" charset="0"/>
                    <a:ea typeface="微软雅黑" panose="020B0503020204020204" pitchFamily="34" charset="-122"/>
                  </a:rPr>
                  <a:t>阴栅电压</a:t>
                </a:r>
                <a:endParaRPr lang="fr-FR" sz="1600" b="1" dirty="0">
                  <a:solidFill>
                    <a:srgbClr val="112EB3"/>
                  </a:solidFill>
                  <a:latin typeface="Arial" panose="020B0604020202020204" pitchFamily="34" charset="0"/>
                  <a:ea typeface="微软雅黑" panose="020B0503020204020204" pitchFamily="34" charset="-122"/>
                </a:endParaRPr>
              </a:p>
            </p:txBody>
          </p:sp>
          <p:sp>
            <p:nvSpPr>
              <p:cNvPr id="268" name="ZoneTexte 135">
                <a:extLst>
                  <a:ext uri="{FF2B5EF4-FFF2-40B4-BE49-F238E27FC236}">
                    <a16:creationId xmlns:a16="http://schemas.microsoft.com/office/drawing/2014/main" id="{75E55BC9-8349-42CB-AE7F-439110347C04}"/>
                  </a:ext>
                </a:extLst>
              </p:cNvPr>
              <p:cNvSpPr txBox="1"/>
              <p:nvPr/>
            </p:nvSpPr>
            <p:spPr>
              <a:xfrm>
                <a:off x="11473599" y="4643573"/>
                <a:ext cx="687415" cy="808005"/>
              </a:xfrm>
              <a:prstGeom prst="rect">
                <a:avLst/>
              </a:prstGeom>
              <a:noFill/>
            </p:spPr>
            <p:txBody>
              <a:bodyPr wrap="none" rtlCol="0">
                <a:spAutoFit/>
              </a:bodyPr>
              <a:lstStyle/>
              <a:p>
                <a:r>
                  <a:rPr lang="fr-FR" sz="1600" b="1" dirty="0" err="1">
                    <a:latin typeface="Arial" panose="020B0604020202020204" pitchFamily="34" charset="0"/>
                    <a:ea typeface="微软雅黑" panose="020B0503020204020204" pitchFamily="34" charset="-122"/>
                  </a:rPr>
                  <a:t>时间</a:t>
                </a:r>
                <a:endParaRPr lang="fr-FR" sz="1600" b="1" dirty="0">
                  <a:latin typeface="Arial" panose="020B0604020202020204" pitchFamily="34" charset="0"/>
                  <a:ea typeface="微软雅黑" panose="020B0503020204020204" pitchFamily="34" charset="-122"/>
                </a:endParaRPr>
              </a:p>
            </p:txBody>
          </p:sp>
          <p:sp>
            <p:nvSpPr>
              <p:cNvPr id="269" name="ZoneTexte 136">
                <a:extLst>
                  <a:ext uri="{FF2B5EF4-FFF2-40B4-BE49-F238E27FC236}">
                    <a16:creationId xmlns:a16="http://schemas.microsoft.com/office/drawing/2014/main" id="{2599940B-F10A-A681-B8DE-7D2D1620CDE3}"/>
                  </a:ext>
                </a:extLst>
              </p:cNvPr>
              <p:cNvSpPr txBox="1"/>
              <p:nvPr/>
            </p:nvSpPr>
            <p:spPr>
              <a:xfrm rot="16200000">
                <a:off x="4429169" y="3983929"/>
                <a:ext cx="2847050" cy="391115"/>
              </a:xfrm>
              <a:prstGeom prst="rect">
                <a:avLst/>
              </a:prstGeom>
              <a:noFill/>
            </p:spPr>
            <p:txBody>
              <a:bodyPr wrap="square" rtlCol="0">
                <a:spAutoFit/>
              </a:bodyPr>
              <a:lstStyle/>
              <a:p>
                <a:pPr algn="ctr"/>
                <a:r>
                  <a:rPr lang="fr-FR" sz="1600" b="1" dirty="0" err="1">
                    <a:solidFill>
                      <a:srgbClr val="C00000"/>
                    </a:solidFill>
                    <a:latin typeface="Arial" panose="020B0604020202020204" pitchFamily="34" charset="0"/>
                    <a:ea typeface="微软雅黑" panose="020B0503020204020204" pitchFamily="34" charset="-122"/>
                  </a:rPr>
                  <a:t>阴极电流</a:t>
                </a:r>
                <a:endParaRPr lang="fr-FR" sz="1600" b="1" dirty="0">
                  <a:solidFill>
                    <a:srgbClr val="C00000"/>
                  </a:solidFill>
                  <a:latin typeface="Arial" panose="020B0604020202020204" pitchFamily="34" charset="0"/>
                  <a:ea typeface="微软雅黑" panose="020B0503020204020204" pitchFamily="34" charset="-122"/>
                </a:endParaRPr>
              </a:p>
            </p:txBody>
          </p:sp>
          <p:grpSp>
            <p:nvGrpSpPr>
              <p:cNvPr id="270" name="Groupe 137">
                <a:extLst>
                  <a:ext uri="{FF2B5EF4-FFF2-40B4-BE49-F238E27FC236}">
                    <a16:creationId xmlns:a16="http://schemas.microsoft.com/office/drawing/2014/main" id="{1E2EFF5F-8295-34C0-0A2A-81A511235A79}"/>
                  </a:ext>
                </a:extLst>
              </p:cNvPr>
              <p:cNvGrpSpPr/>
              <p:nvPr/>
            </p:nvGrpSpPr>
            <p:grpSpPr>
              <a:xfrm rot="16200000">
                <a:off x="5800287" y="3759308"/>
                <a:ext cx="2447806" cy="1789036"/>
                <a:chOff x="696583" y="3587936"/>
                <a:chExt cx="8116154" cy="2892380"/>
              </a:xfrm>
            </p:grpSpPr>
            <p:sp>
              <p:nvSpPr>
                <p:cNvPr id="281" name="Forme libre 149">
                  <a:extLst>
                    <a:ext uri="{FF2B5EF4-FFF2-40B4-BE49-F238E27FC236}">
                      <a16:creationId xmlns:a16="http://schemas.microsoft.com/office/drawing/2014/main" id="{373C9014-E2D6-16BB-A8EE-31B982FD3605}"/>
                    </a:ext>
                  </a:extLst>
                </p:cNvPr>
                <p:cNvSpPr/>
                <p:nvPr/>
              </p:nvSpPr>
              <p:spPr>
                <a:xfrm rot="16200000">
                  <a:off x="2366693" y="4086602"/>
                  <a:ext cx="724387" cy="4063041"/>
                </a:xfrm>
                <a:custGeom>
                  <a:avLst/>
                  <a:gdLst>
                    <a:gd name="connsiteX0" fmla="*/ 0 w 792480"/>
                    <a:gd name="connsiteY0" fmla="*/ 2026930 h 2026930"/>
                    <a:gd name="connsiteX1" fmla="*/ 792480 w 792480"/>
                    <a:gd name="connsiteY1" fmla="*/ 10 h 2026930"/>
                  </a:gdLst>
                  <a:ahLst/>
                  <a:cxnLst>
                    <a:cxn ang="0">
                      <a:pos x="connsiteX0" y="connsiteY0"/>
                    </a:cxn>
                    <a:cxn ang="0">
                      <a:pos x="connsiteX1" y="connsiteY1"/>
                    </a:cxn>
                  </a:cxnLst>
                  <a:rect l="l" t="t" r="r" b="b"/>
                  <a:pathLst>
                    <a:path w="792480" h="2026930">
                      <a:moveTo>
                        <a:pt x="0" y="2026930"/>
                      </a:moveTo>
                      <a:cubicBezTo>
                        <a:pt x="257810" y="1011565"/>
                        <a:pt x="515620" y="-3800"/>
                        <a:pt x="792480" y="10"/>
                      </a:cubicBezTo>
                    </a:path>
                  </a:pathLst>
                </a:custGeom>
                <a:noFill/>
                <a:ln w="254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latin typeface="Microsoft YaHei" panose="020B0503020204020204" pitchFamily="34" charset="-122"/>
                    <a:ea typeface="Microsoft YaHei" panose="020B0503020204020204" pitchFamily="34" charset="-122"/>
                  </a:endParaRPr>
                </a:p>
              </p:txBody>
            </p:sp>
            <p:sp>
              <p:nvSpPr>
                <p:cNvPr id="282" name="Forme libre 151">
                  <a:extLst>
                    <a:ext uri="{FF2B5EF4-FFF2-40B4-BE49-F238E27FC236}">
                      <a16:creationId xmlns:a16="http://schemas.microsoft.com/office/drawing/2014/main" id="{8895F1C2-8386-CD97-C16E-1AA2C6FF49B5}"/>
                    </a:ext>
                  </a:extLst>
                </p:cNvPr>
                <p:cNvSpPr/>
                <p:nvPr/>
              </p:nvSpPr>
              <p:spPr>
                <a:xfrm rot="16200000" flipH="1">
                  <a:off x="2365910" y="3374283"/>
                  <a:ext cx="724387" cy="4063041"/>
                </a:xfrm>
                <a:custGeom>
                  <a:avLst/>
                  <a:gdLst>
                    <a:gd name="connsiteX0" fmla="*/ 0 w 792480"/>
                    <a:gd name="connsiteY0" fmla="*/ 2026930 h 2026930"/>
                    <a:gd name="connsiteX1" fmla="*/ 792480 w 792480"/>
                    <a:gd name="connsiteY1" fmla="*/ 10 h 2026930"/>
                  </a:gdLst>
                  <a:ahLst/>
                  <a:cxnLst>
                    <a:cxn ang="0">
                      <a:pos x="connsiteX0" y="connsiteY0"/>
                    </a:cxn>
                    <a:cxn ang="0">
                      <a:pos x="connsiteX1" y="connsiteY1"/>
                    </a:cxn>
                  </a:cxnLst>
                  <a:rect l="l" t="t" r="r" b="b"/>
                  <a:pathLst>
                    <a:path w="792480" h="2026930">
                      <a:moveTo>
                        <a:pt x="0" y="2026930"/>
                      </a:moveTo>
                      <a:cubicBezTo>
                        <a:pt x="257810" y="1011565"/>
                        <a:pt x="515620" y="-3800"/>
                        <a:pt x="792480" y="10"/>
                      </a:cubicBezTo>
                    </a:path>
                  </a:pathLst>
                </a:custGeom>
                <a:noFill/>
                <a:ln w="254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latin typeface="Microsoft YaHei" panose="020B0503020204020204" pitchFamily="34" charset="-122"/>
                    <a:ea typeface="Microsoft YaHei" panose="020B0503020204020204" pitchFamily="34" charset="-122"/>
                  </a:endParaRPr>
                </a:p>
              </p:txBody>
            </p:sp>
            <p:sp>
              <p:nvSpPr>
                <p:cNvPr id="283" name="Forme libre 152">
                  <a:extLst>
                    <a:ext uri="{FF2B5EF4-FFF2-40B4-BE49-F238E27FC236}">
                      <a16:creationId xmlns:a16="http://schemas.microsoft.com/office/drawing/2014/main" id="{407ED5DF-3E24-1E2A-38B3-39DD049A8B1D}"/>
                    </a:ext>
                  </a:extLst>
                </p:cNvPr>
                <p:cNvSpPr/>
                <p:nvPr/>
              </p:nvSpPr>
              <p:spPr>
                <a:xfrm rot="16200000" flipV="1">
                  <a:off x="6418239" y="2640865"/>
                  <a:ext cx="724387" cy="4063041"/>
                </a:xfrm>
                <a:custGeom>
                  <a:avLst/>
                  <a:gdLst>
                    <a:gd name="connsiteX0" fmla="*/ 0 w 792480"/>
                    <a:gd name="connsiteY0" fmla="*/ 2026930 h 2026930"/>
                    <a:gd name="connsiteX1" fmla="*/ 792480 w 792480"/>
                    <a:gd name="connsiteY1" fmla="*/ 10 h 2026930"/>
                  </a:gdLst>
                  <a:ahLst/>
                  <a:cxnLst>
                    <a:cxn ang="0">
                      <a:pos x="connsiteX0" y="connsiteY0"/>
                    </a:cxn>
                    <a:cxn ang="0">
                      <a:pos x="connsiteX1" y="connsiteY1"/>
                    </a:cxn>
                  </a:cxnLst>
                  <a:rect l="l" t="t" r="r" b="b"/>
                  <a:pathLst>
                    <a:path w="792480" h="2026930">
                      <a:moveTo>
                        <a:pt x="0" y="2026930"/>
                      </a:moveTo>
                      <a:cubicBezTo>
                        <a:pt x="257810" y="1011565"/>
                        <a:pt x="515620" y="-3800"/>
                        <a:pt x="792480" y="10"/>
                      </a:cubicBezTo>
                    </a:path>
                  </a:pathLst>
                </a:custGeom>
                <a:noFill/>
                <a:ln w="254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latin typeface="Microsoft YaHei" panose="020B0503020204020204" pitchFamily="34" charset="-122"/>
                    <a:ea typeface="Microsoft YaHei" panose="020B0503020204020204" pitchFamily="34" charset="-122"/>
                  </a:endParaRPr>
                </a:p>
              </p:txBody>
            </p:sp>
            <p:sp>
              <p:nvSpPr>
                <p:cNvPr id="284" name="Forme libre 153">
                  <a:extLst>
                    <a:ext uri="{FF2B5EF4-FFF2-40B4-BE49-F238E27FC236}">
                      <a16:creationId xmlns:a16="http://schemas.microsoft.com/office/drawing/2014/main" id="{80DB6E65-C18A-1889-5941-22BCB9950B11}"/>
                    </a:ext>
                  </a:extLst>
                </p:cNvPr>
                <p:cNvSpPr/>
                <p:nvPr/>
              </p:nvSpPr>
              <p:spPr>
                <a:xfrm rot="16200000" flipH="1" flipV="1">
                  <a:off x="6419023" y="1918609"/>
                  <a:ext cx="724387" cy="4063041"/>
                </a:xfrm>
                <a:custGeom>
                  <a:avLst/>
                  <a:gdLst>
                    <a:gd name="connsiteX0" fmla="*/ 0 w 792480"/>
                    <a:gd name="connsiteY0" fmla="*/ 2026930 h 2026930"/>
                    <a:gd name="connsiteX1" fmla="*/ 792480 w 792480"/>
                    <a:gd name="connsiteY1" fmla="*/ 10 h 2026930"/>
                  </a:gdLst>
                  <a:ahLst/>
                  <a:cxnLst>
                    <a:cxn ang="0">
                      <a:pos x="connsiteX0" y="connsiteY0"/>
                    </a:cxn>
                    <a:cxn ang="0">
                      <a:pos x="connsiteX1" y="connsiteY1"/>
                    </a:cxn>
                  </a:cxnLst>
                  <a:rect l="l" t="t" r="r" b="b"/>
                  <a:pathLst>
                    <a:path w="792480" h="2026930">
                      <a:moveTo>
                        <a:pt x="0" y="2026930"/>
                      </a:moveTo>
                      <a:cubicBezTo>
                        <a:pt x="257810" y="1011565"/>
                        <a:pt x="515620" y="-3800"/>
                        <a:pt x="792480" y="10"/>
                      </a:cubicBezTo>
                    </a:path>
                  </a:pathLst>
                </a:custGeom>
                <a:noFill/>
                <a:ln w="254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latin typeface="Microsoft YaHei" panose="020B0503020204020204" pitchFamily="34" charset="-122"/>
                    <a:ea typeface="Microsoft YaHei" panose="020B0503020204020204" pitchFamily="34" charset="-122"/>
                  </a:endParaRPr>
                </a:p>
              </p:txBody>
            </p:sp>
          </p:grpSp>
          <p:grpSp>
            <p:nvGrpSpPr>
              <p:cNvPr id="271" name="Groupe 138">
                <a:extLst>
                  <a:ext uri="{FF2B5EF4-FFF2-40B4-BE49-F238E27FC236}">
                    <a16:creationId xmlns:a16="http://schemas.microsoft.com/office/drawing/2014/main" id="{90656A52-8BA9-89E0-AB44-BA69FF1D3736}"/>
                  </a:ext>
                </a:extLst>
              </p:cNvPr>
              <p:cNvGrpSpPr/>
              <p:nvPr/>
            </p:nvGrpSpPr>
            <p:grpSpPr>
              <a:xfrm rot="16200000">
                <a:off x="7589323" y="3759308"/>
                <a:ext cx="2447806" cy="1789036"/>
                <a:chOff x="696583" y="3587936"/>
                <a:chExt cx="8116154" cy="2892380"/>
              </a:xfrm>
            </p:grpSpPr>
            <p:sp>
              <p:nvSpPr>
                <p:cNvPr id="277" name="Forme libre 144">
                  <a:extLst>
                    <a:ext uri="{FF2B5EF4-FFF2-40B4-BE49-F238E27FC236}">
                      <a16:creationId xmlns:a16="http://schemas.microsoft.com/office/drawing/2014/main" id="{0F60A77D-5C7E-0AB6-E9C0-5CB299572E2A}"/>
                    </a:ext>
                  </a:extLst>
                </p:cNvPr>
                <p:cNvSpPr/>
                <p:nvPr/>
              </p:nvSpPr>
              <p:spPr>
                <a:xfrm rot="16200000">
                  <a:off x="2366693" y="4086602"/>
                  <a:ext cx="724387" cy="4063041"/>
                </a:xfrm>
                <a:custGeom>
                  <a:avLst/>
                  <a:gdLst>
                    <a:gd name="connsiteX0" fmla="*/ 0 w 792480"/>
                    <a:gd name="connsiteY0" fmla="*/ 2026930 h 2026930"/>
                    <a:gd name="connsiteX1" fmla="*/ 792480 w 792480"/>
                    <a:gd name="connsiteY1" fmla="*/ 10 h 2026930"/>
                  </a:gdLst>
                  <a:ahLst/>
                  <a:cxnLst>
                    <a:cxn ang="0">
                      <a:pos x="connsiteX0" y="connsiteY0"/>
                    </a:cxn>
                    <a:cxn ang="0">
                      <a:pos x="connsiteX1" y="connsiteY1"/>
                    </a:cxn>
                  </a:cxnLst>
                  <a:rect l="l" t="t" r="r" b="b"/>
                  <a:pathLst>
                    <a:path w="792480" h="2026930">
                      <a:moveTo>
                        <a:pt x="0" y="2026930"/>
                      </a:moveTo>
                      <a:cubicBezTo>
                        <a:pt x="257810" y="1011565"/>
                        <a:pt x="515620" y="-3800"/>
                        <a:pt x="792480" y="10"/>
                      </a:cubicBezTo>
                    </a:path>
                  </a:pathLst>
                </a:custGeom>
                <a:noFill/>
                <a:ln w="254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latin typeface="Microsoft YaHei" panose="020B0503020204020204" pitchFamily="34" charset="-122"/>
                    <a:ea typeface="Microsoft YaHei" panose="020B0503020204020204" pitchFamily="34" charset="-122"/>
                  </a:endParaRPr>
                </a:p>
              </p:txBody>
            </p:sp>
            <p:sp>
              <p:nvSpPr>
                <p:cNvPr id="278" name="Forme libre 145">
                  <a:extLst>
                    <a:ext uri="{FF2B5EF4-FFF2-40B4-BE49-F238E27FC236}">
                      <a16:creationId xmlns:a16="http://schemas.microsoft.com/office/drawing/2014/main" id="{334F76A9-50F8-5514-5FD0-51A4891BBD05}"/>
                    </a:ext>
                  </a:extLst>
                </p:cNvPr>
                <p:cNvSpPr/>
                <p:nvPr/>
              </p:nvSpPr>
              <p:spPr>
                <a:xfrm rot="16200000" flipH="1">
                  <a:off x="2365910" y="3374283"/>
                  <a:ext cx="724387" cy="4063041"/>
                </a:xfrm>
                <a:custGeom>
                  <a:avLst/>
                  <a:gdLst>
                    <a:gd name="connsiteX0" fmla="*/ 0 w 792480"/>
                    <a:gd name="connsiteY0" fmla="*/ 2026930 h 2026930"/>
                    <a:gd name="connsiteX1" fmla="*/ 792480 w 792480"/>
                    <a:gd name="connsiteY1" fmla="*/ 10 h 2026930"/>
                  </a:gdLst>
                  <a:ahLst/>
                  <a:cxnLst>
                    <a:cxn ang="0">
                      <a:pos x="connsiteX0" y="connsiteY0"/>
                    </a:cxn>
                    <a:cxn ang="0">
                      <a:pos x="connsiteX1" y="connsiteY1"/>
                    </a:cxn>
                  </a:cxnLst>
                  <a:rect l="l" t="t" r="r" b="b"/>
                  <a:pathLst>
                    <a:path w="792480" h="2026930">
                      <a:moveTo>
                        <a:pt x="0" y="2026930"/>
                      </a:moveTo>
                      <a:cubicBezTo>
                        <a:pt x="257810" y="1011565"/>
                        <a:pt x="515620" y="-3800"/>
                        <a:pt x="792480" y="10"/>
                      </a:cubicBezTo>
                    </a:path>
                  </a:pathLst>
                </a:custGeom>
                <a:noFill/>
                <a:ln w="254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latin typeface="Microsoft YaHei" panose="020B0503020204020204" pitchFamily="34" charset="-122"/>
                    <a:ea typeface="Microsoft YaHei" panose="020B0503020204020204" pitchFamily="34" charset="-122"/>
                  </a:endParaRPr>
                </a:p>
              </p:txBody>
            </p:sp>
            <p:sp>
              <p:nvSpPr>
                <p:cNvPr id="279" name="Forme libre 147">
                  <a:extLst>
                    <a:ext uri="{FF2B5EF4-FFF2-40B4-BE49-F238E27FC236}">
                      <a16:creationId xmlns:a16="http://schemas.microsoft.com/office/drawing/2014/main" id="{14735AF6-CC50-7432-26F8-917F1A0D056C}"/>
                    </a:ext>
                  </a:extLst>
                </p:cNvPr>
                <p:cNvSpPr/>
                <p:nvPr/>
              </p:nvSpPr>
              <p:spPr>
                <a:xfrm rot="16200000" flipV="1">
                  <a:off x="6418239" y="2640865"/>
                  <a:ext cx="724387" cy="4063041"/>
                </a:xfrm>
                <a:custGeom>
                  <a:avLst/>
                  <a:gdLst>
                    <a:gd name="connsiteX0" fmla="*/ 0 w 792480"/>
                    <a:gd name="connsiteY0" fmla="*/ 2026930 h 2026930"/>
                    <a:gd name="connsiteX1" fmla="*/ 792480 w 792480"/>
                    <a:gd name="connsiteY1" fmla="*/ 10 h 2026930"/>
                  </a:gdLst>
                  <a:ahLst/>
                  <a:cxnLst>
                    <a:cxn ang="0">
                      <a:pos x="connsiteX0" y="connsiteY0"/>
                    </a:cxn>
                    <a:cxn ang="0">
                      <a:pos x="connsiteX1" y="connsiteY1"/>
                    </a:cxn>
                  </a:cxnLst>
                  <a:rect l="l" t="t" r="r" b="b"/>
                  <a:pathLst>
                    <a:path w="792480" h="2026930">
                      <a:moveTo>
                        <a:pt x="0" y="2026930"/>
                      </a:moveTo>
                      <a:cubicBezTo>
                        <a:pt x="257810" y="1011565"/>
                        <a:pt x="515620" y="-3800"/>
                        <a:pt x="792480" y="10"/>
                      </a:cubicBezTo>
                    </a:path>
                  </a:pathLst>
                </a:custGeom>
                <a:noFill/>
                <a:ln w="254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latin typeface="Microsoft YaHei" panose="020B0503020204020204" pitchFamily="34" charset="-122"/>
                    <a:ea typeface="Microsoft YaHei" panose="020B0503020204020204" pitchFamily="34" charset="-122"/>
                  </a:endParaRPr>
                </a:p>
              </p:txBody>
            </p:sp>
            <p:sp>
              <p:nvSpPr>
                <p:cNvPr id="280" name="Forme libre 148">
                  <a:extLst>
                    <a:ext uri="{FF2B5EF4-FFF2-40B4-BE49-F238E27FC236}">
                      <a16:creationId xmlns:a16="http://schemas.microsoft.com/office/drawing/2014/main" id="{5069CAF7-9976-31C2-31FE-A65183D70493}"/>
                    </a:ext>
                  </a:extLst>
                </p:cNvPr>
                <p:cNvSpPr/>
                <p:nvPr/>
              </p:nvSpPr>
              <p:spPr>
                <a:xfrm rot="16200000" flipH="1" flipV="1">
                  <a:off x="6419023" y="1918609"/>
                  <a:ext cx="724387" cy="4063041"/>
                </a:xfrm>
                <a:custGeom>
                  <a:avLst/>
                  <a:gdLst>
                    <a:gd name="connsiteX0" fmla="*/ 0 w 792480"/>
                    <a:gd name="connsiteY0" fmla="*/ 2026930 h 2026930"/>
                    <a:gd name="connsiteX1" fmla="*/ 792480 w 792480"/>
                    <a:gd name="connsiteY1" fmla="*/ 10 h 2026930"/>
                  </a:gdLst>
                  <a:ahLst/>
                  <a:cxnLst>
                    <a:cxn ang="0">
                      <a:pos x="connsiteX0" y="connsiteY0"/>
                    </a:cxn>
                    <a:cxn ang="0">
                      <a:pos x="connsiteX1" y="connsiteY1"/>
                    </a:cxn>
                  </a:cxnLst>
                  <a:rect l="l" t="t" r="r" b="b"/>
                  <a:pathLst>
                    <a:path w="792480" h="2026930">
                      <a:moveTo>
                        <a:pt x="0" y="2026930"/>
                      </a:moveTo>
                      <a:cubicBezTo>
                        <a:pt x="257810" y="1011565"/>
                        <a:pt x="515620" y="-3800"/>
                        <a:pt x="792480" y="10"/>
                      </a:cubicBezTo>
                    </a:path>
                  </a:pathLst>
                </a:custGeom>
                <a:noFill/>
                <a:ln w="254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latin typeface="Microsoft YaHei" panose="020B0503020204020204" pitchFamily="34" charset="-122"/>
                    <a:ea typeface="Microsoft YaHei" panose="020B0503020204020204" pitchFamily="34" charset="-122"/>
                  </a:endParaRPr>
                </a:p>
              </p:txBody>
            </p:sp>
          </p:grpSp>
          <p:grpSp>
            <p:nvGrpSpPr>
              <p:cNvPr id="272" name="Groupe 139">
                <a:extLst>
                  <a:ext uri="{FF2B5EF4-FFF2-40B4-BE49-F238E27FC236}">
                    <a16:creationId xmlns:a16="http://schemas.microsoft.com/office/drawing/2014/main" id="{9B700786-AA67-C9CF-069F-2776E305721A}"/>
                  </a:ext>
                </a:extLst>
              </p:cNvPr>
              <p:cNvGrpSpPr/>
              <p:nvPr/>
            </p:nvGrpSpPr>
            <p:grpSpPr>
              <a:xfrm rot="16200000">
                <a:off x="9378358" y="3762266"/>
                <a:ext cx="2447806" cy="1789036"/>
                <a:chOff x="696583" y="3587936"/>
                <a:chExt cx="8116154" cy="2892380"/>
              </a:xfrm>
            </p:grpSpPr>
            <p:sp>
              <p:nvSpPr>
                <p:cNvPr id="273" name="Forme libre 140">
                  <a:extLst>
                    <a:ext uri="{FF2B5EF4-FFF2-40B4-BE49-F238E27FC236}">
                      <a16:creationId xmlns:a16="http://schemas.microsoft.com/office/drawing/2014/main" id="{2220F8C9-B3EE-6375-ABCF-92893528C162}"/>
                    </a:ext>
                  </a:extLst>
                </p:cNvPr>
                <p:cNvSpPr/>
                <p:nvPr/>
              </p:nvSpPr>
              <p:spPr>
                <a:xfrm rot="16200000">
                  <a:off x="2366693" y="4086602"/>
                  <a:ext cx="724387" cy="4063041"/>
                </a:xfrm>
                <a:custGeom>
                  <a:avLst/>
                  <a:gdLst>
                    <a:gd name="connsiteX0" fmla="*/ 0 w 792480"/>
                    <a:gd name="connsiteY0" fmla="*/ 2026930 h 2026930"/>
                    <a:gd name="connsiteX1" fmla="*/ 792480 w 792480"/>
                    <a:gd name="connsiteY1" fmla="*/ 10 h 2026930"/>
                  </a:gdLst>
                  <a:ahLst/>
                  <a:cxnLst>
                    <a:cxn ang="0">
                      <a:pos x="connsiteX0" y="connsiteY0"/>
                    </a:cxn>
                    <a:cxn ang="0">
                      <a:pos x="connsiteX1" y="connsiteY1"/>
                    </a:cxn>
                  </a:cxnLst>
                  <a:rect l="l" t="t" r="r" b="b"/>
                  <a:pathLst>
                    <a:path w="792480" h="2026930">
                      <a:moveTo>
                        <a:pt x="0" y="2026930"/>
                      </a:moveTo>
                      <a:cubicBezTo>
                        <a:pt x="257810" y="1011565"/>
                        <a:pt x="515620" y="-3800"/>
                        <a:pt x="792480" y="10"/>
                      </a:cubicBezTo>
                    </a:path>
                  </a:pathLst>
                </a:custGeom>
                <a:noFill/>
                <a:ln w="254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latin typeface="Microsoft YaHei" panose="020B0503020204020204" pitchFamily="34" charset="-122"/>
                    <a:ea typeface="Microsoft YaHei" panose="020B0503020204020204" pitchFamily="34" charset="-122"/>
                  </a:endParaRPr>
                </a:p>
              </p:txBody>
            </p:sp>
            <p:sp>
              <p:nvSpPr>
                <p:cNvPr id="274" name="Forme libre 141">
                  <a:extLst>
                    <a:ext uri="{FF2B5EF4-FFF2-40B4-BE49-F238E27FC236}">
                      <a16:creationId xmlns:a16="http://schemas.microsoft.com/office/drawing/2014/main" id="{ED5E5114-06BF-B94B-7017-EF4D909496E7}"/>
                    </a:ext>
                  </a:extLst>
                </p:cNvPr>
                <p:cNvSpPr/>
                <p:nvPr/>
              </p:nvSpPr>
              <p:spPr>
                <a:xfrm rot="16200000" flipH="1">
                  <a:off x="2365910" y="3374283"/>
                  <a:ext cx="724387" cy="4063041"/>
                </a:xfrm>
                <a:custGeom>
                  <a:avLst/>
                  <a:gdLst>
                    <a:gd name="connsiteX0" fmla="*/ 0 w 792480"/>
                    <a:gd name="connsiteY0" fmla="*/ 2026930 h 2026930"/>
                    <a:gd name="connsiteX1" fmla="*/ 792480 w 792480"/>
                    <a:gd name="connsiteY1" fmla="*/ 10 h 2026930"/>
                  </a:gdLst>
                  <a:ahLst/>
                  <a:cxnLst>
                    <a:cxn ang="0">
                      <a:pos x="connsiteX0" y="connsiteY0"/>
                    </a:cxn>
                    <a:cxn ang="0">
                      <a:pos x="connsiteX1" y="connsiteY1"/>
                    </a:cxn>
                  </a:cxnLst>
                  <a:rect l="l" t="t" r="r" b="b"/>
                  <a:pathLst>
                    <a:path w="792480" h="2026930">
                      <a:moveTo>
                        <a:pt x="0" y="2026930"/>
                      </a:moveTo>
                      <a:cubicBezTo>
                        <a:pt x="257810" y="1011565"/>
                        <a:pt x="515620" y="-3800"/>
                        <a:pt x="792480" y="10"/>
                      </a:cubicBezTo>
                    </a:path>
                  </a:pathLst>
                </a:custGeom>
                <a:noFill/>
                <a:ln w="254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latin typeface="Microsoft YaHei" panose="020B0503020204020204" pitchFamily="34" charset="-122"/>
                    <a:ea typeface="Microsoft YaHei" panose="020B0503020204020204" pitchFamily="34" charset="-122"/>
                  </a:endParaRPr>
                </a:p>
              </p:txBody>
            </p:sp>
            <p:sp>
              <p:nvSpPr>
                <p:cNvPr id="275" name="Forme libre 142">
                  <a:extLst>
                    <a:ext uri="{FF2B5EF4-FFF2-40B4-BE49-F238E27FC236}">
                      <a16:creationId xmlns:a16="http://schemas.microsoft.com/office/drawing/2014/main" id="{8603D31D-4A61-B147-3792-5764E574B1E5}"/>
                    </a:ext>
                  </a:extLst>
                </p:cNvPr>
                <p:cNvSpPr/>
                <p:nvPr/>
              </p:nvSpPr>
              <p:spPr>
                <a:xfrm rot="16200000" flipV="1">
                  <a:off x="6418239" y="2640865"/>
                  <a:ext cx="724387" cy="4063041"/>
                </a:xfrm>
                <a:custGeom>
                  <a:avLst/>
                  <a:gdLst>
                    <a:gd name="connsiteX0" fmla="*/ 0 w 792480"/>
                    <a:gd name="connsiteY0" fmla="*/ 2026930 h 2026930"/>
                    <a:gd name="connsiteX1" fmla="*/ 792480 w 792480"/>
                    <a:gd name="connsiteY1" fmla="*/ 10 h 2026930"/>
                  </a:gdLst>
                  <a:ahLst/>
                  <a:cxnLst>
                    <a:cxn ang="0">
                      <a:pos x="connsiteX0" y="connsiteY0"/>
                    </a:cxn>
                    <a:cxn ang="0">
                      <a:pos x="connsiteX1" y="connsiteY1"/>
                    </a:cxn>
                  </a:cxnLst>
                  <a:rect l="l" t="t" r="r" b="b"/>
                  <a:pathLst>
                    <a:path w="792480" h="2026930">
                      <a:moveTo>
                        <a:pt x="0" y="2026930"/>
                      </a:moveTo>
                      <a:cubicBezTo>
                        <a:pt x="257810" y="1011565"/>
                        <a:pt x="515620" y="-3800"/>
                        <a:pt x="792480" y="10"/>
                      </a:cubicBezTo>
                    </a:path>
                  </a:pathLst>
                </a:custGeom>
                <a:noFill/>
                <a:ln w="254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latin typeface="Microsoft YaHei" panose="020B0503020204020204" pitchFamily="34" charset="-122"/>
                    <a:ea typeface="Microsoft YaHei" panose="020B0503020204020204" pitchFamily="34" charset="-122"/>
                  </a:endParaRPr>
                </a:p>
              </p:txBody>
            </p:sp>
            <p:sp>
              <p:nvSpPr>
                <p:cNvPr id="276" name="Forme libre 143">
                  <a:extLst>
                    <a:ext uri="{FF2B5EF4-FFF2-40B4-BE49-F238E27FC236}">
                      <a16:creationId xmlns:a16="http://schemas.microsoft.com/office/drawing/2014/main" id="{1D1DA7EA-DEF1-E424-B19A-0DFC25F85F21}"/>
                    </a:ext>
                  </a:extLst>
                </p:cNvPr>
                <p:cNvSpPr/>
                <p:nvPr/>
              </p:nvSpPr>
              <p:spPr>
                <a:xfrm rot="16200000" flipH="1" flipV="1">
                  <a:off x="6419023" y="1918609"/>
                  <a:ext cx="724387" cy="4063041"/>
                </a:xfrm>
                <a:custGeom>
                  <a:avLst/>
                  <a:gdLst>
                    <a:gd name="connsiteX0" fmla="*/ 0 w 792480"/>
                    <a:gd name="connsiteY0" fmla="*/ 2026930 h 2026930"/>
                    <a:gd name="connsiteX1" fmla="*/ 792480 w 792480"/>
                    <a:gd name="connsiteY1" fmla="*/ 10 h 2026930"/>
                  </a:gdLst>
                  <a:ahLst/>
                  <a:cxnLst>
                    <a:cxn ang="0">
                      <a:pos x="connsiteX0" y="connsiteY0"/>
                    </a:cxn>
                    <a:cxn ang="0">
                      <a:pos x="connsiteX1" y="connsiteY1"/>
                    </a:cxn>
                  </a:cxnLst>
                  <a:rect l="l" t="t" r="r" b="b"/>
                  <a:pathLst>
                    <a:path w="792480" h="2026930">
                      <a:moveTo>
                        <a:pt x="0" y="2026930"/>
                      </a:moveTo>
                      <a:cubicBezTo>
                        <a:pt x="257810" y="1011565"/>
                        <a:pt x="515620" y="-3800"/>
                        <a:pt x="792480" y="10"/>
                      </a:cubicBezTo>
                    </a:path>
                  </a:pathLst>
                </a:custGeom>
                <a:noFill/>
                <a:ln w="254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latin typeface="Microsoft YaHei" panose="020B0503020204020204" pitchFamily="34" charset="-122"/>
                    <a:ea typeface="Microsoft YaHei" panose="020B0503020204020204" pitchFamily="34" charset="-122"/>
                  </a:endParaRPr>
                </a:p>
              </p:txBody>
            </p:sp>
          </p:grpSp>
        </p:grpSp>
        <p:sp>
          <p:nvSpPr>
            <p:cNvPr id="258" name="ZoneTexte 125">
              <a:extLst>
                <a:ext uri="{FF2B5EF4-FFF2-40B4-BE49-F238E27FC236}">
                  <a16:creationId xmlns:a16="http://schemas.microsoft.com/office/drawing/2014/main" id="{45465BA4-BA8F-74D9-46D1-65AA14AA3287}"/>
                </a:ext>
              </a:extLst>
            </p:cNvPr>
            <p:cNvSpPr txBox="1"/>
            <p:nvPr/>
          </p:nvSpPr>
          <p:spPr>
            <a:xfrm>
              <a:off x="89988" y="6440757"/>
              <a:ext cx="6892049" cy="697850"/>
            </a:xfrm>
            <a:prstGeom prst="rect">
              <a:avLst/>
            </a:prstGeom>
            <a:noFill/>
          </p:spPr>
          <p:txBody>
            <a:bodyPr wrap="square" rtlCol="0">
              <a:spAutoFit/>
            </a:bodyPr>
            <a:lstStyle/>
            <a:p>
              <a:r>
                <a:rPr lang="fr-FR" sz="1600" b="1" dirty="0" err="1">
                  <a:latin typeface="Arial" panose="020B0604020202020204" pitchFamily="34" charset="0"/>
                  <a:ea typeface="微软雅黑" panose="020B0503020204020204" pitchFamily="34" charset="-122"/>
                </a:rPr>
                <a:t>在阴栅之间对阴极发射的电子束进行密度调制</a:t>
              </a:r>
              <a:r>
                <a:rPr lang="zh-CN" altLang="en-US" sz="1600" b="1" dirty="0">
                  <a:latin typeface="Arial" panose="020B0604020202020204" pitchFamily="34" charset="0"/>
                  <a:ea typeface="微软雅黑" panose="020B0503020204020204" pitchFamily="34" charset="-122"/>
                </a:rPr>
                <a:t>，直接输出电子束团</a:t>
              </a:r>
              <a:endParaRPr lang="fr-FR" sz="1600" b="1" dirty="0">
                <a:latin typeface="Arial" panose="020B0604020202020204" pitchFamily="34" charset="0"/>
                <a:ea typeface="微软雅黑" panose="020B0503020204020204" pitchFamily="34" charset="-122"/>
              </a:endParaRPr>
            </a:p>
          </p:txBody>
        </p:sp>
      </p:grpSp>
      <p:sp>
        <p:nvSpPr>
          <p:cNvPr id="2" name="矩形 1">
            <a:extLst>
              <a:ext uri="{FF2B5EF4-FFF2-40B4-BE49-F238E27FC236}">
                <a16:creationId xmlns:a16="http://schemas.microsoft.com/office/drawing/2014/main" id="{9E507EDE-B55A-12B9-0A50-60083ECF26BC}"/>
              </a:ext>
            </a:extLst>
          </p:cNvPr>
          <p:cNvSpPr/>
          <p:nvPr/>
        </p:nvSpPr>
        <p:spPr>
          <a:xfrm>
            <a:off x="232650" y="4665143"/>
            <a:ext cx="6761708" cy="1912699"/>
          </a:xfrm>
          <a:prstGeom prst="rect">
            <a:avLst/>
          </a:prstGeom>
          <a:noFill/>
          <a:ln w="19050" cap="flat" cmpd="sng" algn="ctr">
            <a:solidFill>
              <a:schemeClr val="accent4"/>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kumimoji="1" lang="zh-CN" altLang="en-US"/>
          </a:p>
        </p:txBody>
      </p:sp>
      <p:cxnSp>
        <p:nvCxnSpPr>
          <p:cNvPr id="4" name="直线箭头连接符 3">
            <a:extLst>
              <a:ext uri="{FF2B5EF4-FFF2-40B4-BE49-F238E27FC236}">
                <a16:creationId xmlns:a16="http://schemas.microsoft.com/office/drawing/2014/main" id="{47E4709F-3D71-EDCB-F926-52D3DB0DAE65}"/>
              </a:ext>
            </a:extLst>
          </p:cNvPr>
          <p:cNvCxnSpPr/>
          <p:nvPr/>
        </p:nvCxnSpPr>
        <p:spPr>
          <a:xfrm flipH="1" flipV="1">
            <a:off x="3737811" y="3429000"/>
            <a:ext cx="176463" cy="1236143"/>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5" name="任意形状 4">
            <a:extLst>
              <a:ext uri="{FF2B5EF4-FFF2-40B4-BE49-F238E27FC236}">
                <a16:creationId xmlns:a16="http://schemas.microsoft.com/office/drawing/2014/main" id="{3050F859-DE22-E39E-F4C7-0ACF4043694D}"/>
              </a:ext>
            </a:extLst>
          </p:cNvPr>
          <p:cNvSpPr/>
          <p:nvPr/>
        </p:nvSpPr>
        <p:spPr>
          <a:xfrm>
            <a:off x="8656254" y="912381"/>
            <a:ext cx="3498901" cy="748791"/>
          </a:xfrm>
          <a:custGeom>
            <a:avLst/>
            <a:gdLst>
              <a:gd name="connsiteX0" fmla="*/ 605020 w 9164035"/>
              <a:gd name="connsiteY0" fmla="*/ 1212925 h 1212924"/>
              <a:gd name="connsiteX1" fmla="*/ 9164036 w 9164035"/>
              <a:gd name="connsiteY1" fmla="*/ 1212925 h 1212924"/>
              <a:gd name="connsiteX2" fmla="*/ 9164036 w 9164035"/>
              <a:gd name="connsiteY2" fmla="*/ 0 h 1212924"/>
              <a:gd name="connsiteX3" fmla="*/ 605020 w 9164035"/>
              <a:gd name="connsiteY3" fmla="*/ 0 h 1212924"/>
              <a:gd name="connsiteX4" fmla="*/ 0 w 9164035"/>
              <a:gd name="connsiteY4" fmla="*/ 605118 h 1212924"/>
              <a:gd name="connsiteX5" fmla="*/ 0 w 9164035"/>
              <a:gd name="connsiteY5" fmla="*/ 605118 h 1212924"/>
              <a:gd name="connsiteX6" fmla="*/ 605020 w 9164035"/>
              <a:gd name="connsiteY6" fmla="*/ 1212925 h 121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4035" h="1212924">
                <a:moveTo>
                  <a:pt x="605020" y="1212925"/>
                </a:moveTo>
                <a:lnTo>
                  <a:pt x="9164036" y="1212925"/>
                </a:lnTo>
                <a:lnTo>
                  <a:pt x="9164036" y="0"/>
                </a:lnTo>
                <a:lnTo>
                  <a:pt x="605020" y="0"/>
                </a:lnTo>
                <a:cubicBezTo>
                  <a:pt x="271587" y="0"/>
                  <a:pt x="0" y="271631"/>
                  <a:pt x="0" y="605118"/>
                </a:cubicBezTo>
                <a:lnTo>
                  <a:pt x="0" y="605118"/>
                </a:lnTo>
                <a:cubicBezTo>
                  <a:pt x="0" y="941294"/>
                  <a:pt x="271587" y="1212925"/>
                  <a:pt x="605020" y="1212925"/>
                </a:cubicBezTo>
                <a:close/>
              </a:path>
            </a:pathLst>
          </a:custGeom>
          <a:solidFill>
            <a:srgbClr val="112E9A"/>
          </a:solidFill>
          <a:ln w="26876" cap="flat">
            <a:noFill/>
            <a:prstDash val="solid"/>
            <a:miter/>
          </a:ln>
        </p:spPr>
        <p:txBody>
          <a:bodyPr rtlCol="0" anchor="ctr"/>
          <a:lstStyle/>
          <a:p>
            <a:endParaRPr lang="zh-CN" altLang="en-US" dirty="0">
              <a:latin typeface="Alibaba PuHuiTi" pitchFamily="18" charset="-122"/>
              <a:ea typeface="Alibaba PuHuiTi" pitchFamily="18" charset="-122"/>
              <a:cs typeface="Alibaba PuHuiTi" pitchFamily="18" charset="-122"/>
            </a:endParaRPr>
          </a:p>
        </p:txBody>
      </p:sp>
      <p:sp>
        <p:nvSpPr>
          <p:cNvPr id="6" name="椭圆 5">
            <a:extLst>
              <a:ext uri="{FF2B5EF4-FFF2-40B4-BE49-F238E27FC236}">
                <a16:creationId xmlns:a16="http://schemas.microsoft.com/office/drawing/2014/main" id="{0E45B775-58CB-74D4-2222-F565280C85FF}"/>
              </a:ext>
            </a:extLst>
          </p:cNvPr>
          <p:cNvSpPr/>
          <p:nvPr/>
        </p:nvSpPr>
        <p:spPr>
          <a:xfrm>
            <a:off x="8773436" y="1052630"/>
            <a:ext cx="470106" cy="47779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2400" b="1" dirty="0">
                <a:solidFill>
                  <a:schemeClr val="accent1">
                    <a:lumMod val="75000"/>
                  </a:schemeClr>
                </a:solidFill>
                <a:latin typeface="Arial" panose="020B0604020202020204" pitchFamily="34" charset="0"/>
                <a:ea typeface="微软雅黑" panose="020B0503020204020204" pitchFamily="34" charset="-122"/>
              </a:rPr>
              <a:t>1</a:t>
            </a:r>
            <a:endParaRPr kumimoji="1" lang="zh-CN" altLang="en-US" sz="2400" b="1" dirty="0">
              <a:solidFill>
                <a:schemeClr val="accent1">
                  <a:lumMod val="75000"/>
                </a:schemeClr>
              </a:solidFill>
              <a:latin typeface="Arial" panose="020B0604020202020204" pitchFamily="34" charset="0"/>
              <a:ea typeface="微软雅黑" panose="020B0503020204020204" pitchFamily="34" charset="-122"/>
            </a:endParaRPr>
          </a:p>
        </p:txBody>
      </p:sp>
      <p:sp>
        <p:nvSpPr>
          <p:cNvPr id="10" name="文本框 9">
            <a:extLst>
              <a:ext uri="{FF2B5EF4-FFF2-40B4-BE49-F238E27FC236}">
                <a16:creationId xmlns:a16="http://schemas.microsoft.com/office/drawing/2014/main" id="{ECEBEE2C-212F-7D75-B487-1E6A7FC6D339}"/>
              </a:ext>
            </a:extLst>
          </p:cNvPr>
          <p:cNvSpPr txBox="1"/>
          <p:nvPr/>
        </p:nvSpPr>
        <p:spPr>
          <a:xfrm>
            <a:off x="9307036" y="1113861"/>
            <a:ext cx="2818769" cy="369332"/>
          </a:xfrm>
          <a:prstGeom prst="rect">
            <a:avLst/>
          </a:prstGeom>
          <a:noFill/>
        </p:spPr>
        <p:txBody>
          <a:bodyPr wrap="square">
            <a:spAutoFit/>
          </a:bodyPr>
          <a:lstStyle/>
          <a:p>
            <a:r>
              <a:rPr kumimoji="1" lang="zh-CN" altLang="en-US" b="1" dirty="0">
                <a:solidFill>
                  <a:schemeClr val="bg1"/>
                </a:solidFill>
                <a:effectLst>
                  <a:innerShdw blurRad="63500" dist="50800" dir="16200000">
                    <a:prstClr val="black">
                      <a:alpha val="50000"/>
                    </a:prstClr>
                  </a:innerShdw>
                </a:effectLst>
                <a:latin typeface="Arial" panose="020B0604020202020204" pitchFamily="34" charset="0"/>
                <a:ea typeface="微软雅黑" panose="020B0503020204020204" pitchFamily="34" charset="-122"/>
              </a:rPr>
              <a:t>多束技术：降低导流系数</a:t>
            </a:r>
          </a:p>
        </p:txBody>
      </p:sp>
      <p:sp>
        <p:nvSpPr>
          <p:cNvPr id="12" name="任意形状 11">
            <a:extLst>
              <a:ext uri="{FF2B5EF4-FFF2-40B4-BE49-F238E27FC236}">
                <a16:creationId xmlns:a16="http://schemas.microsoft.com/office/drawing/2014/main" id="{A7B7EE17-C332-A497-73FE-536656DDC087}"/>
              </a:ext>
            </a:extLst>
          </p:cNvPr>
          <p:cNvSpPr/>
          <p:nvPr/>
        </p:nvSpPr>
        <p:spPr>
          <a:xfrm>
            <a:off x="8267329" y="1851911"/>
            <a:ext cx="3882319" cy="748791"/>
          </a:xfrm>
          <a:custGeom>
            <a:avLst/>
            <a:gdLst>
              <a:gd name="connsiteX0" fmla="*/ 605020 w 9164035"/>
              <a:gd name="connsiteY0" fmla="*/ 1212925 h 1212924"/>
              <a:gd name="connsiteX1" fmla="*/ 9164036 w 9164035"/>
              <a:gd name="connsiteY1" fmla="*/ 1212925 h 1212924"/>
              <a:gd name="connsiteX2" fmla="*/ 9164036 w 9164035"/>
              <a:gd name="connsiteY2" fmla="*/ 0 h 1212924"/>
              <a:gd name="connsiteX3" fmla="*/ 605020 w 9164035"/>
              <a:gd name="connsiteY3" fmla="*/ 0 h 1212924"/>
              <a:gd name="connsiteX4" fmla="*/ 0 w 9164035"/>
              <a:gd name="connsiteY4" fmla="*/ 605118 h 1212924"/>
              <a:gd name="connsiteX5" fmla="*/ 0 w 9164035"/>
              <a:gd name="connsiteY5" fmla="*/ 605118 h 1212924"/>
              <a:gd name="connsiteX6" fmla="*/ 605020 w 9164035"/>
              <a:gd name="connsiteY6" fmla="*/ 1212925 h 121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4035" h="1212924">
                <a:moveTo>
                  <a:pt x="605020" y="1212925"/>
                </a:moveTo>
                <a:lnTo>
                  <a:pt x="9164036" y="1212925"/>
                </a:lnTo>
                <a:lnTo>
                  <a:pt x="9164036" y="0"/>
                </a:lnTo>
                <a:lnTo>
                  <a:pt x="605020" y="0"/>
                </a:lnTo>
                <a:cubicBezTo>
                  <a:pt x="271587" y="0"/>
                  <a:pt x="0" y="271631"/>
                  <a:pt x="0" y="605118"/>
                </a:cubicBezTo>
                <a:lnTo>
                  <a:pt x="0" y="605118"/>
                </a:lnTo>
                <a:cubicBezTo>
                  <a:pt x="0" y="941294"/>
                  <a:pt x="271587" y="1212925"/>
                  <a:pt x="605020" y="1212925"/>
                </a:cubicBezTo>
                <a:close/>
              </a:path>
            </a:pathLst>
          </a:custGeom>
          <a:solidFill>
            <a:schemeClr val="accent1">
              <a:lumMod val="60000"/>
              <a:lumOff val="40000"/>
            </a:schemeClr>
          </a:solidFill>
          <a:ln w="26876" cap="flat">
            <a:noFill/>
            <a:prstDash val="solid"/>
            <a:miter/>
          </a:ln>
        </p:spPr>
        <p:txBody>
          <a:bodyPr rtlCol="0" anchor="ctr"/>
          <a:lstStyle/>
          <a:p>
            <a:endParaRPr lang="zh-CN" altLang="en-US" dirty="0">
              <a:latin typeface="Alibaba PuHuiTi" pitchFamily="18" charset="-122"/>
              <a:ea typeface="Alibaba PuHuiTi" pitchFamily="18" charset="-122"/>
              <a:cs typeface="Alibaba PuHuiTi" pitchFamily="18" charset="-122"/>
            </a:endParaRPr>
          </a:p>
        </p:txBody>
      </p:sp>
      <p:sp>
        <p:nvSpPr>
          <p:cNvPr id="13" name="椭圆 12">
            <a:extLst>
              <a:ext uri="{FF2B5EF4-FFF2-40B4-BE49-F238E27FC236}">
                <a16:creationId xmlns:a16="http://schemas.microsoft.com/office/drawing/2014/main" id="{3A077090-C586-6C2F-8505-FF16601167BA}"/>
              </a:ext>
            </a:extLst>
          </p:cNvPr>
          <p:cNvSpPr/>
          <p:nvPr/>
        </p:nvSpPr>
        <p:spPr>
          <a:xfrm>
            <a:off x="8384512" y="1992160"/>
            <a:ext cx="470106" cy="47779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2400" b="1" dirty="0">
                <a:solidFill>
                  <a:schemeClr val="accent1">
                    <a:lumMod val="75000"/>
                  </a:schemeClr>
                </a:solidFill>
                <a:latin typeface="Arial" panose="020B0604020202020204" pitchFamily="34" charset="0"/>
                <a:ea typeface="微软雅黑" panose="020B0503020204020204" pitchFamily="34" charset="-122"/>
              </a:rPr>
              <a:t>2</a:t>
            </a:r>
            <a:endParaRPr kumimoji="1" lang="zh-CN" altLang="en-US" sz="2400" b="1" dirty="0">
              <a:solidFill>
                <a:schemeClr val="accent1">
                  <a:lumMod val="75000"/>
                </a:schemeClr>
              </a:solidFill>
              <a:latin typeface="Arial" panose="020B0604020202020204" pitchFamily="34" charset="0"/>
              <a:ea typeface="微软雅黑" panose="020B0503020204020204" pitchFamily="34" charset="-122"/>
            </a:endParaRPr>
          </a:p>
        </p:txBody>
      </p:sp>
      <p:sp>
        <p:nvSpPr>
          <p:cNvPr id="14" name="文本框 13">
            <a:extLst>
              <a:ext uri="{FF2B5EF4-FFF2-40B4-BE49-F238E27FC236}">
                <a16:creationId xmlns:a16="http://schemas.microsoft.com/office/drawing/2014/main" id="{888AA6B1-BDD4-0FA8-F90D-66CB9DB38FDF}"/>
              </a:ext>
            </a:extLst>
          </p:cNvPr>
          <p:cNvSpPr txBox="1"/>
          <p:nvPr/>
        </p:nvSpPr>
        <p:spPr>
          <a:xfrm>
            <a:off x="8971801" y="2067748"/>
            <a:ext cx="3161579" cy="369332"/>
          </a:xfrm>
          <a:prstGeom prst="rect">
            <a:avLst/>
          </a:prstGeom>
          <a:noFill/>
        </p:spPr>
        <p:txBody>
          <a:bodyPr wrap="square">
            <a:spAutoFit/>
          </a:bodyPr>
          <a:lstStyle/>
          <a:p>
            <a:r>
              <a:rPr kumimoji="1" lang="zh-CN" altLang="en-US" b="1" dirty="0">
                <a:solidFill>
                  <a:schemeClr val="bg1"/>
                </a:solidFill>
                <a:effectLst>
                  <a:innerShdw blurRad="63500" dist="50800" dir="16200000">
                    <a:prstClr val="black">
                      <a:alpha val="50000"/>
                    </a:prstClr>
                  </a:innerShdw>
                </a:effectLst>
                <a:latin typeface="Arial" panose="020B0604020202020204" pitchFamily="34" charset="0"/>
                <a:ea typeface="微软雅黑" panose="020B0503020204020204" pitchFamily="34" charset="-122"/>
              </a:rPr>
              <a:t>阴栅组件：提供饱和电子束团</a:t>
            </a:r>
          </a:p>
        </p:txBody>
      </p:sp>
      <p:sp>
        <p:nvSpPr>
          <p:cNvPr id="15" name="文本框 14">
            <a:extLst>
              <a:ext uri="{FF2B5EF4-FFF2-40B4-BE49-F238E27FC236}">
                <a16:creationId xmlns:a16="http://schemas.microsoft.com/office/drawing/2014/main" id="{DFAE2057-8279-41A1-96C8-DA0C2AD180F8}"/>
              </a:ext>
            </a:extLst>
          </p:cNvPr>
          <p:cNvSpPr txBox="1"/>
          <p:nvPr/>
        </p:nvSpPr>
        <p:spPr>
          <a:xfrm>
            <a:off x="8854618" y="496148"/>
            <a:ext cx="1245854" cy="369332"/>
          </a:xfrm>
          <a:prstGeom prst="rect">
            <a:avLst/>
          </a:prstGeom>
          <a:noFill/>
        </p:spPr>
        <p:txBody>
          <a:bodyPr wrap="none" rtlCol="0">
            <a:spAutoFit/>
          </a:bodyPr>
          <a:lstStyle/>
          <a:p>
            <a:r>
              <a:rPr kumimoji="1" lang="en-US" altLang="zh-CN" b="1" dirty="0">
                <a:solidFill>
                  <a:schemeClr val="accent1">
                    <a:lumMod val="50000"/>
                  </a:schemeClr>
                </a:solidFill>
                <a:latin typeface="Arial" panose="020B0604020202020204" pitchFamily="34" charset="0"/>
                <a:ea typeface="微软雅黑" panose="020B0503020204020204" pitchFamily="34" charset="-122"/>
              </a:rPr>
              <a:t>#</a:t>
            </a:r>
            <a:r>
              <a:rPr kumimoji="1" lang="zh-CN" altLang="en-US" b="1" dirty="0">
                <a:solidFill>
                  <a:schemeClr val="accent1">
                    <a:lumMod val="50000"/>
                  </a:schemeClr>
                </a:solidFill>
                <a:latin typeface="Arial" panose="020B0604020202020204" pitchFamily="34" charset="0"/>
                <a:ea typeface="微软雅黑" panose="020B0503020204020204" pitchFamily="34" charset="-122"/>
              </a:rPr>
              <a:t>高效方案</a:t>
            </a:r>
          </a:p>
        </p:txBody>
      </p:sp>
      <p:sp>
        <p:nvSpPr>
          <p:cNvPr id="16" name="任意形状 15">
            <a:extLst>
              <a:ext uri="{FF2B5EF4-FFF2-40B4-BE49-F238E27FC236}">
                <a16:creationId xmlns:a16="http://schemas.microsoft.com/office/drawing/2014/main" id="{ED522C21-3EA8-EB5F-7263-69CDAD240C61}"/>
              </a:ext>
            </a:extLst>
          </p:cNvPr>
          <p:cNvSpPr/>
          <p:nvPr/>
        </p:nvSpPr>
        <p:spPr>
          <a:xfrm>
            <a:off x="8384512" y="2798251"/>
            <a:ext cx="3777179" cy="748791"/>
          </a:xfrm>
          <a:custGeom>
            <a:avLst/>
            <a:gdLst>
              <a:gd name="connsiteX0" fmla="*/ 605020 w 9164035"/>
              <a:gd name="connsiteY0" fmla="*/ 1212925 h 1212924"/>
              <a:gd name="connsiteX1" fmla="*/ 9164036 w 9164035"/>
              <a:gd name="connsiteY1" fmla="*/ 1212925 h 1212924"/>
              <a:gd name="connsiteX2" fmla="*/ 9164036 w 9164035"/>
              <a:gd name="connsiteY2" fmla="*/ 0 h 1212924"/>
              <a:gd name="connsiteX3" fmla="*/ 605020 w 9164035"/>
              <a:gd name="connsiteY3" fmla="*/ 0 h 1212924"/>
              <a:gd name="connsiteX4" fmla="*/ 0 w 9164035"/>
              <a:gd name="connsiteY4" fmla="*/ 605118 h 1212924"/>
              <a:gd name="connsiteX5" fmla="*/ 0 w 9164035"/>
              <a:gd name="connsiteY5" fmla="*/ 605118 h 1212924"/>
              <a:gd name="connsiteX6" fmla="*/ 605020 w 9164035"/>
              <a:gd name="connsiteY6" fmla="*/ 1212925 h 121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4035" h="1212924">
                <a:moveTo>
                  <a:pt x="605020" y="1212925"/>
                </a:moveTo>
                <a:lnTo>
                  <a:pt x="9164036" y="1212925"/>
                </a:lnTo>
                <a:lnTo>
                  <a:pt x="9164036" y="0"/>
                </a:lnTo>
                <a:lnTo>
                  <a:pt x="605020" y="0"/>
                </a:lnTo>
                <a:cubicBezTo>
                  <a:pt x="271587" y="0"/>
                  <a:pt x="0" y="271631"/>
                  <a:pt x="0" y="605118"/>
                </a:cubicBezTo>
                <a:lnTo>
                  <a:pt x="0" y="605118"/>
                </a:lnTo>
                <a:cubicBezTo>
                  <a:pt x="0" y="941294"/>
                  <a:pt x="271587" y="1212925"/>
                  <a:pt x="605020" y="1212925"/>
                </a:cubicBezTo>
                <a:close/>
              </a:path>
            </a:pathLst>
          </a:custGeom>
          <a:solidFill>
            <a:srgbClr val="112E9A"/>
          </a:solidFill>
          <a:ln w="26876" cap="flat">
            <a:noFill/>
            <a:prstDash val="solid"/>
            <a:miter/>
          </a:ln>
        </p:spPr>
        <p:txBody>
          <a:bodyPr rtlCol="0" anchor="ctr"/>
          <a:lstStyle/>
          <a:p>
            <a:endParaRPr lang="zh-CN" altLang="en-US" dirty="0">
              <a:latin typeface="Alibaba PuHuiTi" pitchFamily="18" charset="-122"/>
              <a:ea typeface="Alibaba PuHuiTi" pitchFamily="18" charset="-122"/>
              <a:cs typeface="Alibaba PuHuiTi" pitchFamily="18" charset="-122"/>
            </a:endParaRPr>
          </a:p>
        </p:txBody>
      </p:sp>
      <p:sp>
        <p:nvSpPr>
          <p:cNvPr id="17" name="椭圆 16">
            <a:extLst>
              <a:ext uri="{FF2B5EF4-FFF2-40B4-BE49-F238E27FC236}">
                <a16:creationId xmlns:a16="http://schemas.microsoft.com/office/drawing/2014/main" id="{11266438-FA92-7287-9505-3E857F3563C2}"/>
              </a:ext>
            </a:extLst>
          </p:cNvPr>
          <p:cNvSpPr/>
          <p:nvPr/>
        </p:nvSpPr>
        <p:spPr>
          <a:xfrm>
            <a:off x="8501695" y="2938500"/>
            <a:ext cx="470106" cy="47779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2400" b="1" dirty="0">
                <a:solidFill>
                  <a:schemeClr val="accent1">
                    <a:lumMod val="75000"/>
                  </a:schemeClr>
                </a:solidFill>
                <a:latin typeface="Arial" panose="020B0604020202020204" pitchFamily="34" charset="0"/>
                <a:ea typeface="微软雅黑" panose="020B0503020204020204" pitchFamily="34" charset="-122"/>
              </a:rPr>
              <a:t>3</a:t>
            </a:r>
            <a:endParaRPr kumimoji="1" lang="zh-CN" altLang="en-US" sz="2400" b="1" dirty="0">
              <a:solidFill>
                <a:schemeClr val="accent1">
                  <a:lumMod val="75000"/>
                </a:schemeClr>
              </a:solidFill>
              <a:latin typeface="Arial" panose="020B0604020202020204" pitchFamily="34" charset="0"/>
              <a:ea typeface="微软雅黑" panose="020B0503020204020204" pitchFamily="34" charset="-122"/>
            </a:endParaRPr>
          </a:p>
        </p:txBody>
      </p:sp>
      <p:sp>
        <p:nvSpPr>
          <p:cNvPr id="18" name="文本框 17">
            <a:extLst>
              <a:ext uri="{FF2B5EF4-FFF2-40B4-BE49-F238E27FC236}">
                <a16:creationId xmlns:a16="http://schemas.microsoft.com/office/drawing/2014/main" id="{15A84331-BFEF-25B4-B214-6A40579A6EBA}"/>
              </a:ext>
            </a:extLst>
          </p:cNvPr>
          <p:cNvSpPr txBox="1"/>
          <p:nvPr/>
        </p:nvSpPr>
        <p:spPr>
          <a:xfrm>
            <a:off x="9088984" y="3014088"/>
            <a:ext cx="2987549" cy="369332"/>
          </a:xfrm>
          <a:prstGeom prst="rect">
            <a:avLst/>
          </a:prstGeom>
          <a:noFill/>
        </p:spPr>
        <p:txBody>
          <a:bodyPr wrap="square">
            <a:spAutoFit/>
          </a:bodyPr>
          <a:lstStyle/>
          <a:p>
            <a:r>
              <a:rPr kumimoji="1" lang="zh-CN" altLang="en-US" b="1" dirty="0">
                <a:solidFill>
                  <a:schemeClr val="bg1"/>
                </a:solidFill>
                <a:effectLst>
                  <a:innerShdw blurRad="63500" dist="50800" dir="16200000">
                    <a:prstClr val="black">
                      <a:alpha val="50000"/>
                    </a:prstClr>
                  </a:innerShdw>
                </a:effectLst>
                <a:latin typeface="Arial" panose="020B0604020202020204" pitchFamily="34" charset="0"/>
                <a:ea typeface="微软雅黑" panose="020B0503020204020204" pitchFamily="34" charset="-122"/>
              </a:rPr>
              <a:t>次末腔：控制束团速度分布</a:t>
            </a:r>
          </a:p>
        </p:txBody>
      </p:sp>
      <p:sp>
        <p:nvSpPr>
          <p:cNvPr id="21" name="任意形状 20">
            <a:extLst>
              <a:ext uri="{FF2B5EF4-FFF2-40B4-BE49-F238E27FC236}">
                <a16:creationId xmlns:a16="http://schemas.microsoft.com/office/drawing/2014/main" id="{F4C00863-7DEA-69A1-C606-FAF1525A706A}"/>
              </a:ext>
            </a:extLst>
          </p:cNvPr>
          <p:cNvSpPr/>
          <p:nvPr/>
        </p:nvSpPr>
        <p:spPr>
          <a:xfrm>
            <a:off x="8148426" y="3740199"/>
            <a:ext cx="4013266" cy="748791"/>
          </a:xfrm>
          <a:custGeom>
            <a:avLst/>
            <a:gdLst>
              <a:gd name="connsiteX0" fmla="*/ 605020 w 9164035"/>
              <a:gd name="connsiteY0" fmla="*/ 1212925 h 1212924"/>
              <a:gd name="connsiteX1" fmla="*/ 9164036 w 9164035"/>
              <a:gd name="connsiteY1" fmla="*/ 1212925 h 1212924"/>
              <a:gd name="connsiteX2" fmla="*/ 9164036 w 9164035"/>
              <a:gd name="connsiteY2" fmla="*/ 0 h 1212924"/>
              <a:gd name="connsiteX3" fmla="*/ 605020 w 9164035"/>
              <a:gd name="connsiteY3" fmla="*/ 0 h 1212924"/>
              <a:gd name="connsiteX4" fmla="*/ 0 w 9164035"/>
              <a:gd name="connsiteY4" fmla="*/ 605118 h 1212924"/>
              <a:gd name="connsiteX5" fmla="*/ 0 w 9164035"/>
              <a:gd name="connsiteY5" fmla="*/ 605118 h 1212924"/>
              <a:gd name="connsiteX6" fmla="*/ 605020 w 9164035"/>
              <a:gd name="connsiteY6" fmla="*/ 1212925 h 121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4035" h="1212924">
                <a:moveTo>
                  <a:pt x="605020" y="1212925"/>
                </a:moveTo>
                <a:lnTo>
                  <a:pt x="9164036" y="1212925"/>
                </a:lnTo>
                <a:lnTo>
                  <a:pt x="9164036" y="0"/>
                </a:lnTo>
                <a:lnTo>
                  <a:pt x="605020" y="0"/>
                </a:lnTo>
                <a:cubicBezTo>
                  <a:pt x="271587" y="0"/>
                  <a:pt x="0" y="271631"/>
                  <a:pt x="0" y="605118"/>
                </a:cubicBezTo>
                <a:lnTo>
                  <a:pt x="0" y="605118"/>
                </a:lnTo>
                <a:cubicBezTo>
                  <a:pt x="0" y="941294"/>
                  <a:pt x="271587" y="1212925"/>
                  <a:pt x="605020" y="1212925"/>
                </a:cubicBezTo>
                <a:close/>
              </a:path>
            </a:pathLst>
          </a:custGeom>
          <a:solidFill>
            <a:schemeClr val="accent1">
              <a:lumMod val="60000"/>
              <a:lumOff val="40000"/>
            </a:schemeClr>
          </a:solidFill>
          <a:ln w="26876" cap="flat">
            <a:noFill/>
            <a:prstDash val="solid"/>
            <a:miter/>
          </a:ln>
        </p:spPr>
        <p:txBody>
          <a:bodyPr rtlCol="0" anchor="ctr"/>
          <a:lstStyle/>
          <a:p>
            <a:endParaRPr lang="zh-CN" altLang="en-US" dirty="0">
              <a:latin typeface="Alibaba PuHuiTi" pitchFamily="18" charset="-122"/>
              <a:ea typeface="Alibaba PuHuiTi" pitchFamily="18" charset="-122"/>
              <a:cs typeface="Alibaba PuHuiTi" pitchFamily="18" charset="-122"/>
            </a:endParaRPr>
          </a:p>
        </p:txBody>
      </p:sp>
      <p:sp>
        <p:nvSpPr>
          <p:cNvPr id="22" name="椭圆 21">
            <a:extLst>
              <a:ext uri="{FF2B5EF4-FFF2-40B4-BE49-F238E27FC236}">
                <a16:creationId xmlns:a16="http://schemas.microsoft.com/office/drawing/2014/main" id="{0E65CA54-5EA2-1726-1AE1-7F8AEA7237D1}"/>
              </a:ext>
            </a:extLst>
          </p:cNvPr>
          <p:cNvSpPr/>
          <p:nvPr/>
        </p:nvSpPr>
        <p:spPr>
          <a:xfrm>
            <a:off x="8265608" y="3880448"/>
            <a:ext cx="470106" cy="47779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2400" b="1" dirty="0">
                <a:solidFill>
                  <a:schemeClr val="accent1">
                    <a:lumMod val="75000"/>
                  </a:schemeClr>
                </a:solidFill>
                <a:latin typeface="Arial" panose="020B0604020202020204" pitchFamily="34" charset="0"/>
                <a:ea typeface="微软雅黑" panose="020B0503020204020204" pitchFamily="34" charset="-122"/>
              </a:rPr>
              <a:t>4</a:t>
            </a:r>
            <a:endParaRPr kumimoji="1" lang="zh-CN" altLang="en-US" sz="2400" b="1" dirty="0">
              <a:solidFill>
                <a:schemeClr val="accent1">
                  <a:lumMod val="75000"/>
                </a:schemeClr>
              </a:solidFill>
              <a:latin typeface="Arial" panose="020B0604020202020204" pitchFamily="34" charset="0"/>
              <a:ea typeface="微软雅黑" panose="020B0503020204020204" pitchFamily="34" charset="-122"/>
            </a:endParaRPr>
          </a:p>
        </p:txBody>
      </p:sp>
      <p:sp>
        <p:nvSpPr>
          <p:cNvPr id="23" name="文本框 22">
            <a:extLst>
              <a:ext uri="{FF2B5EF4-FFF2-40B4-BE49-F238E27FC236}">
                <a16:creationId xmlns:a16="http://schemas.microsoft.com/office/drawing/2014/main" id="{2AD7C353-9234-8EDC-FDF7-5DCAAA4A4881}"/>
              </a:ext>
            </a:extLst>
          </p:cNvPr>
          <p:cNvSpPr txBox="1"/>
          <p:nvPr/>
        </p:nvSpPr>
        <p:spPr>
          <a:xfrm>
            <a:off x="8852897" y="3956036"/>
            <a:ext cx="2993663" cy="369332"/>
          </a:xfrm>
          <a:prstGeom prst="rect">
            <a:avLst/>
          </a:prstGeom>
          <a:noFill/>
        </p:spPr>
        <p:txBody>
          <a:bodyPr wrap="square">
            <a:spAutoFit/>
          </a:bodyPr>
          <a:lstStyle/>
          <a:p>
            <a:r>
              <a:rPr kumimoji="1" lang="zh-CN" altLang="en-US" b="1" dirty="0">
                <a:solidFill>
                  <a:schemeClr val="bg1"/>
                </a:solidFill>
                <a:effectLst>
                  <a:innerShdw blurRad="63500" dist="50800" dir="16200000">
                    <a:prstClr val="black">
                      <a:alpha val="50000"/>
                    </a:prstClr>
                  </a:innerShdw>
                </a:effectLst>
                <a:latin typeface="Arial" panose="020B0604020202020204" pitchFamily="34" charset="0"/>
                <a:ea typeface="微软雅黑" panose="020B0503020204020204" pitchFamily="34" charset="-122"/>
              </a:rPr>
              <a:t>漂移区：压缩束团长度</a:t>
            </a:r>
          </a:p>
        </p:txBody>
      </p:sp>
      <p:sp>
        <p:nvSpPr>
          <p:cNvPr id="27" name="任意形状 26">
            <a:extLst>
              <a:ext uri="{FF2B5EF4-FFF2-40B4-BE49-F238E27FC236}">
                <a16:creationId xmlns:a16="http://schemas.microsoft.com/office/drawing/2014/main" id="{AB96C417-D468-96AD-6B4F-EB448A823561}"/>
              </a:ext>
            </a:extLst>
          </p:cNvPr>
          <p:cNvSpPr/>
          <p:nvPr/>
        </p:nvSpPr>
        <p:spPr>
          <a:xfrm>
            <a:off x="7832400" y="4671892"/>
            <a:ext cx="4329291" cy="748791"/>
          </a:xfrm>
          <a:custGeom>
            <a:avLst/>
            <a:gdLst>
              <a:gd name="connsiteX0" fmla="*/ 605020 w 9164035"/>
              <a:gd name="connsiteY0" fmla="*/ 1212925 h 1212924"/>
              <a:gd name="connsiteX1" fmla="*/ 9164036 w 9164035"/>
              <a:gd name="connsiteY1" fmla="*/ 1212925 h 1212924"/>
              <a:gd name="connsiteX2" fmla="*/ 9164036 w 9164035"/>
              <a:gd name="connsiteY2" fmla="*/ 0 h 1212924"/>
              <a:gd name="connsiteX3" fmla="*/ 605020 w 9164035"/>
              <a:gd name="connsiteY3" fmla="*/ 0 h 1212924"/>
              <a:gd name="connsiteX4" fmla="*/ 0 w 9164035"/>
              <a:gd name="connsiteY4" fmla="*/ 605118 h 1212924"/>
              <a:gd name="connsiteX5" fmla="*/ 0 w 9164035"/>
              <a:gd name="connsiteY5" fmla="*/ 605118 h 1212924"/>
              <a:gd name="connsiteX6" fmla="*/ 605020 w 9164035"/>
              <a:gd name="connsiteY6" fmla="*/ 1212925 h 121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4035" h="1212924">
                <a:moveTo>
                  <a:pt x="605020" y="1212925"/>
                </a:moveTo>
                <a:lnTo>
                  <a:pt x="9164036" y="1212925"/>
                </a:lnTo>
                <a:lnTo>
                  <a:pt x="9164036" y="0"/>
                </a:lnTo>
                <a:lnTo>
                  <a:pt x="605020" y="0"/>
                </a:lnTo>
                <a:cubicBezTo>
                  <a:pt x="271587" y="0"/>
                  <a:pt x="0" y="271631"/>
                  <a:pt x="0" y="605118"/>
                </a:cubicBezTo>
                <a:lnTo>
                  <a:pt x="0" y="605118"/>
                </a:lnTo>
                <a:cubicBezTo>
                  <a:pt x="0" y="941294"/>
                  <a:pt x="271587" y="1212925"/>
                  <a:pt x="605020" y="1212925"/>
                </a:cubicBezTo>
                <a:close/>
              </a:path>
            </a:pathLst>
          </a:custGeom>
          <a:solidFill>
            <a:srgbClr val="112E9A"/>
          </a:solidFill>
          <a:ln w="26876" cap="flat">
            <a:noFill/>
            <a:prstDash val="solid"/>
            <a:miter/>
          </a:ln>
        </p:spPr>
        <p:txBody>
          <a:bodyPr rtlCol="0" anchor="ctr"/>
          <a:lstStyle/>
          <a:p>
            <a:endParaRPr lang="zh-CN" altLang="en-US" dirty="0">
              <a:latin typeface="Alibaba PuHuiTi" pitchFamily="18" charset="-122"/>
              <a:ea typeface="Alibaba PuHuiTi" pitchFamily="18" charset="-122"/>
              <a:cs typeface="Alibaba PuHuiTi" pitchFamily="18" charset="-122"/>
            </a:endParaRPr>
          </a:p>
        </p:txBody>
      </p:sp>
      <p:sp>
        <p:nvSpPr>
          <p:cNvPr id="28" name="椭圆 27">
            <a:extLst>
              <a:ext uri="{FF2B5EF4-FFF2-40B4-BE49-F238E27FC236}">
                <a16:creationId xmlns:a16="http://schemas.microsoft.com/office/drawing/2014/main" id="{E5154C62-C823-9882-552D-65EBFA042C47}"/>
              </a:ext>
            </a:extLst>
          </p:cNvPr>
          <p:cNvSpPr/>
          <p:nvPr/>
        </p:nvSpPr>
        <p:spPr>
          <a:xfrm>
            <a:off x="7949583" y="4812141"/>
            <a:ext cx="470106" cy="47779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2400" b="1" dirty="0">
                <a:solidFill>
                  <a:schemeClr val="accent1">
                    <a:lumMod val="75000"/>
                  </a:schemeClr>
                </a:solidFill>
                <a:latin typeface="Arial" panose="020B0604020202020204" pitchFamily="34" charset="0"/>
                <a:ea typeface="微软雅黑" panose="020B0503020204020204" pitchFamily="34" charset="-122"/>
              </a:rPr>
              <a:t>5</a:t>
            </a:r>
            <a:endParaRPr kumimoji="1" lang="zh-CN" altLang="en-US" sz="2400" b="1" dirty="0">
              <a:solidFill>
                <a:schemeClr val="accent1">
                  <a:lumMod val="75000"/>
                </a:schemeClr>
              </a:solidFill>
              <a:latin typeface="Arial" panose="020B0604020202020204" pitchFamily="34" charset="0"/>
              <a:ea typeface="微软雅黑" panose="020B0503020204020204" pitchFamily="34" charset="-122"/>
            </a:endParaRPr>
          </a:p>
        </p:txBody>
      </p:sp>
      <p:sp>
        <p:nvSpPr>
          <p:cNvPr id="29" name="文本框 28">
            <a:extLst>
              <a:ext uri="{FF2B5EF4-FFF2-40B4-BE49-F238E27FC236}">
                <a16:creationId xmlns:a16="http://schemas.microsoft.com/office/drawing/2014/main" id="{497ED258-E629-5554-9C04-843EC916F6DE}"/>
              </a:ext>
            </a:extLst>
          </p:cNvPr>
          <p:cNvSpPr txBox="1"/>
          <p:nvPr/>
        </p:nvSpPr>
        <p:spPr>
          <a:xfrm>
            <a:off x="8496232" y="4887729"/>
            <a:ext cx="3624819" cy="369332"/>
          </a:xfrm>
          <a:prstGeom prst="rect">
            <a:avLst/>
          </a:prstGeom>
          <a:noFill/>
        </p:spPr>
        <p:txBody>
          <a:bodyPr wrap="square">
            <a:spAutoFit/>
          </a:bodyPr>
          <a:lstStyle/>
          <a:p>
            <a:r>
              <a:rPr kumimoji="1" lang="zh-CN" altLang="en-US" b="1" dirty="0">
                <a:solidFill>
                  <a:schemeClr val="bg1"/>
                </a:solidFill>
                <a:effectLst>
                  <a:innerShdw blurRad="63500" dist="50800" dir="16200000">
                    <a:prstClr val="black">
                      <a:alpha val="50000"/>
                    </a:prstClr>
                  </a:innerShdw>
                </a:effectLst>
                <a:latin typeface="Arial" panose="020B0604020202020204" pitchFamily="34" charset="0"/>
                <a:ea typeface="微软雅黑" panose="020B0503020204020204" pitchFamily="34" charset="-122"/>
              </a:rPr>
              <a:t>长间隙输出腔：允许少量电子反射</a:t>
            </a:r>
          </a:p>
        </p:txBody>
      </p:sp>
      <p:sp>
        <p:nvSpPr>
          <p:cNvPr id="30" name="任意形状 29">
            <a:extLst>
              <a:ext uri="{FF2B5EF4-FFF2-40B4-BE49-F238E27FC236}">
                <a16:creationId xmlns:a16="http://schemas.microsoft.com/office/drawing/2014/main" id="{2A54284E-086F-E2A5-3D97-945ED77470BD}"/>
              </a:ext>
            </a:extLst>
          </p:cNvPr>
          <p:cNvSpPr/>
          <p:nvPr/>
        </p:nvSpPr>
        <p:spPr>
          <a:xfrm>
            <a:off x="8062733" y="5617471"/>
            <a:ext cx="4086915" cy="748791"/>
          </a:xfrm>
          <a:custGeom>
            <a:avLst/>
            <a:gdLst>
              <a:gd name="connsiteX0" fmla="*/ 605020 w 9164035"/>
              <a:gd name="connsiteY0" fmla="*/ 1212925 h 1212924"/>
              <a:gd name="connsiteX1" fmla="*/ 9164036 w 9164035"/>
              <a:gd name="connsiteY1" fmla="*/ 1212925 h 1212924"/>
              <a:gd name="connsiteX2" fmla="*/ 9164036 w 9164035"/>
              <a:gd name="connsiteY2" fmla="*/ 0 h 1212924"/>
              <a:gd name="connsiteX3" fmla="*/ 605020 w 9164035"/>
              <a:gd name="connsiteY3" fmla="*/ 0 h 1212924"/>
              <a:gd name="connsiteX4" fmla="*/ 0 w 9164035"/>
              <a:gd name="connsiteY4" fmla="*/ 605118 h 1212924"/>
              <a:gd name="connsiteX5" fmla="*/ 0 w 9164035"/>
              <a:gd name="connsiteY5" fmla="*/ 605118 h 1212924"/>
              <a:gd name="connsiteX6" fmla="*/ 605020 w 9164035"/>
              <a:gd name="connsiteY6" fmla="*/ 1212925 h 121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4035" h="1212924">
                <a:moveTo>
                  <a:pt x="605020" y="1212925"/>
                </a:moveTo>
                <a:lnTo>
                  <a:pt x="9164036" y="1212925"/>
                </a:lnTo>
                <a:lnTo>
                  <a:pt x="9164036" y="0"/>
                </a:lnTo>
                <a:lnTo>
                  <a:pt x="605020" y="0"/>
                </a:lnTo>
                <a:cubicBezTo>
                  <a:pt x="271587" y="0"/>
                  <a:pt x="0" y="271631"/>
                  <a:pt x="0" y="605118"/>
                </a:cubicBezTo>
                <a:lnTo>
                  <a:pt x="0" y="605118"/>
                </a:lnTo>
                <a:cubicBezTo>
                  <a:pt x="0" y="941294"/>
                  <a:pt x="271587" y="1212925"/>
                  <a:pt x="605020" y="1212925"/>
                </a:cubicBezTo>
                <a:close/>
              </a:path>
            </a:pathLst>
          </a:custGeom>
          <a:solidFill>
            <a:schemeClr val="accent1">
              <a:lumMod val="60000"/>
              <a:lumOff val="40000"/>
            </a:schemeClr>
          </a:solidFill>
          <a:ln w="26876" cap="flat">
            <a:noFill/>
            <a:prstDash val="solid"/>
            <a:miter/>
          </a:ln>
        </p:spPr>
        <p:txBody>
          <a:bodyPr rtlCol="0" anchor="ctr"/>
          <a:lstStyle/>
          <a:p>
            <a:endParaRPr lang="zh-CN" altLang="en-US" dirty="0">
              <a:latin typeface="Alibaba PuHuiTi" pitchFamily="18" charset="-122"/>
              <a:ea typeface="Alibaba PuHuiTi" pitchFamily="18" charset="-122"/>
              <a:cs typeface="Alibaba PuHuiTi" pitchFamily="18" charset="-122"/>
            </a:endParaRPr>
          </a:p>
        </p:txBody>
      </p:sp>
      <p:sp>
        <p:nvSpPr>
          <p:cNvPr id="31" name="椭圆 30">
            <a:extLst>
              <a:ext uri="{FF2B5EF4-FFF2-40B4-BE49-F238E27FC236}">
                <a16:creationId xmlns:a16="http://schemas.microsoft.com/office/drawing/2014/main" id="{E5D08199-0F8A-DC21-9440-942A74935B74}"/>
              </a:ext>
            </a:extLst>
          </p:cNvPr>
          <p:cNvSpPr/>
          <p:nvPr/>
        </p:nvSpPr>
        <p:spPr>
          <a:xfrm>
            <a:off x="8179916" y="5757720"/>
            <a:ext cx="470106" cy="47779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2400" b="1" dirty="0">
                <a:solidFill>
                  <a:schemeClr val="accent1">
                    <a:lumMod val="75000"/>
                  </a:schemeClr>
                </a:solidFill>
                <a:latin typeface="Arial" panose="020B0604020202020204" pitchFamily="34" charset="0"/>
                <a:ea typeface="微软雅黑" panose="020B0503020204020204" pitchFamily="34" charset="-122"/>
              </a:rPr>
              <a:t>6</a:t>
            </a:r>
            <a:endParaRPr kumimoji="1" lang="zh-CN" altLang="en-US" sz="2400" b="1" dirty="0">
              <a:solidFill>
                <a:schemeClr val="accent1">
                  <a:lumMod val="75000"/>
                </a:schemeClr>
              </a:solidFill>
              <a:latin typeface="Arial" panose="020B0604020202020204" pitchFamily="34" charset="0"/>
              <a:ea typeface="微软雅黑" panose="020B0503020204020204" pitchFamily="34" charset="-122"/>
            </a:endParaRPr>
          </a:p>
        </p:txBody>
      </p:sp>
      <p:sp>
        <p:nvSpPr>
          <p:cNvPr id="32" name="文本框 31">
            <a:extLst>
              <a:ext uri="{FF2B5EF4-FFF2-40B4-BE49-F238E27FC236}">
                <a16:creationId xmlns:a16="http://schemas.microsoft.com/office/drawing/2014/main" id="{4B999B26-5271-1016-6D04-31DE8434D4E9}"/>
              </a:ext>
            </a:extLst>
          </p:cNvPr>
          <p:cNvSpPr txBox="1"/>
          <p:nvPr/>
        </p:nvSpPr>
        <p:spPr>
          <a:xfrm>
            <a:off x="8675765" y="5823148"/>
            <a:ext cx="3445286" cy="369332"/>
          </a:xfrm>
          <a:prstGeom prst="rect">
            <a:avLst/>
          </a:prstGeom>
          <a:noFill/>
        </p:spPr>
        <p:txBody>
          <a:bodyPr wrap="square">
            <a:spAutoFit/>
          </a:bodyPr>
          <a:lstStyle/>
          <a:p>
            <a:r>
              <a:rPr kumimoji="1" lang="zh-CN" altLang="en-US" b="1" dirty="0">
                <a:solidFill>
                  <a:schemeClr val="bg1"/>
                </a:solidFill>
                <a:effectLst>
                  <a:innerShdw blurRad="63500" dist="50800" dir="16200000">
                    <a:prstClr val="black">
                      <a:alpha val="50000"/>
                    </a:prstClr>
                  </a:innerShdw>
                </a:effectLst>
                <a:latin typeface="Arial" panose="020B0604020202020204" pitchFamily="34" charset="0"/>
                <a:ea typeface="微软雅黑" panose="020B0503020204020204" pitchFamily="34" charset="-122"/>
              </a:rPr>
              <a:t>空心束团：减少束流的径向发散</a:t>
            </a:r>
          </a:p>
        </p:txBody>
      </p:sp>
      <p:sp>
        <p:nvSpPr>
          <p:cNvPr id="33" name="同侧圆角矩形 32">
            <a:extLst>
              <a:ext uri="{FF2B5EF4-FFF2-40B4-BE49-F238E27FC236}">
                <a16:creationId xmlns:a16="http://schemas.microsoft.com/office/drawing/2014/main" id="{30C207A9-8A21-0960-4196-F69B142BA14B}"/>
              </a:ext>
            </a:extLst>
          </p:cNvPr>
          <p:cNvSpPr/>
          <p:nvPr/>
        </p:nvSpPr>
        <p:spPr>
          <a:xfrm>
            <a:off x="351456" y="4462539"/>
            <a:ext cx="3014054" cy="339107"/>
          </a:xfrm>
          <a:prstGeom prst="roundRect">
            <a:avLst>
              <a:gd name="adj" fmla="val 25965"/>
            </a:avLst>
          </a:prstGeom>
          <a:solidFill>
            <a:srgbClr val="112EB3"/>
          </a:solidFill>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kumimoji="1" lang="zh-CN" altLang="en-US" b="1" dirty="0">
                <a:latin typeface="Arial" panose="020B0604020202020204" pitchFamily="34" charset="0"/>
                <a:ea typeface="微软雅黑" panose="020B0503020204020204" pitchFamily="34" charset="-122"/>
              </a:rPr>
              <a:t>阴栅组件</a:t>
            </a:r>
            <a:r>
              <a:rPr kumimoji="1" lang="en-US" altLang="zh-CN" b="1" dirty="0">
                <a:latin typeface="Arial" panose="020B0604020202020204" pitchFamily="34" charset="0"/>
                <a:ea typeface="微软雅黑" panose="020B0503020204020204" pitchFamily="34" charset="-122"/>
              </a:rPr>
              <a:t>-</a:t>
            </a:r>
            <a:r>
              <a:rPr kumimoji="1" lang="zh-CN" altLang="en-US" b="1" dirty="0">
                <a:latin typeface="Arial" panose="020B0604020202020204" pitchFamily="34" charset="0"/>
                <a:ea typeface="微软雅黑" panose="020B0503020204020204" pitchFamily="34" charset="-122"/>
              </a:rPr>
              <a:t>栅极的开关功能</a:t>
            </a:r>
          </a:p>
        </p:txBody>
      </p:sp>
      <mc:AlternateContent xmlns:mc="http://schemas.openxmlformats.org/markup-compatibility/2006" xmlns:a14="http://schemas.microsoft.com/office/drawing/2010/main">
        <mc:Choice Requires="a14">
          <p:sp>
            <p:nvSpPr>
              <p:cNvPr id="39" name="文本框 38">
                <a:extLst>
                  <a:ext uri="{FF2B5EF4-FFF2-40B4-BE49-F238E27FC236}">
                    <a16:creationId xmlns:a16="http://schemas.microsoft.com/office/drawing/2014/main" id="{63FF9FF6-6CA2-A3DC-C60B-37FE30BD8284}"/>
                  </a:ext>
                </a:extLst>
              </p:cNvPr>
              <p:cNvSpPr txBox="1"/>
              <p:nvPr/>
            </p:nvSpPr>
            <p:spPr>
              <a:xfrm>
                <a:off x="1946309" y="5133650"/>
                <a:ext cx="96667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𝑉</m:t>
                          </m:r>
                        </m:e>
                        <m:sub>
                          <m:r>
                            <m:rPr>
                              <m:sty m:val="p"/>
                            </m:rPr>
                            <a:rPr kumimoji="1" lang="en-US" altLang="zh-CN" i="1">
                              <a:latin typeface="Cambria Math" panose="02040503050406030204" pitchFamily="18" charset="0"/>
                            </a:rPr>
                            <m:t>cut</m:t>
                          </m:r>
                          <m:r>
                            <a:rPr kumimoji="1" lang="en-US" altLang="zh-CN" b="0" i="1" smtClean="0">
                              <a:latin typeface="Cambria Math" panose="02040503050406030204" pitchFamily="18" charset="0"/>
                            </a:rPr>
                            <m:t>−</m:t>
                          </m:r>
                          <m:r>
                            <m:rPr>
                              <m:sty m:val="p"/>
                            </m:rPr>
                            <a:rPr kumimoji="1" lang="en-US" altLang="zh-CN" i="1">
                              <a:latin typeface="Cambria Math" panose="02040503050406030204" pitchFamily="18" charset="0"/>
                            </a:rPr>
                            <m:t>off</m:t>
                          </m:r>
                        </m:sub>
                      </m:sSub>
                    </m:oMath>
                  </m:oMathPara>
                </a14:m>
                <a:endParaRPr kumimoji="1" lang="zh-CN" altLang="en-US" dirty="0">
                  <a:latin typeface="Arial" panose="020B0604020202020204" pitchFamily="34" charset="0"/>
                  <a:ea typeface="微软雅黑" panose="020B0503020204020204" pitchFamily="34" charset="-122"/>
                </a:endParaRPr>
              </a:p>
            </p:txBody>
          </p:sp>
        </mc:Choice>
        <mc:Fallback xmlns="">
          <p:sp>
            <p:nvSpPr>
              <p:cNvPr id="39" name="文本框 38">
                <a:extLst>
                  <a:ext uri="{FF2B5EF4-FFF2-40B4-BE49-F238E27FC236}">
                    <a16:creationId xmlns:a16="http://schemas.microsoft.com/office/drawing/2014/main" id="{63FF9FF6-6CA2-A3DC-C60B-37FE30BD8284}"/>
                  </a:ext>
                </a:extLst>
              </p:cNvPr>
              <p:cNvSpPr txBox="1">
                <a:spLocks noRot="1" noChangeAspect="1" noMove="1" noResize="1" noEditPoints="1" noAdjustHandles="1" noChangeArrowheads="1" noChangeShapeType="1" noTextEdit="1"/>
              </p:cNvSpPr>
              <p:nvPr/>
            </p:nvSpPr>
            <p:spPr>
              <a:xfrm>
                <a:off x="1946309" y="5133650"/>
                <a:ext cx="966675" cy="369332"/>
              </a:xfrm>
              <a:prstGeom prst="rect">
                <a:avLst/>
              </a:prstGeom>
              <a:blipFill>
                <a:blip r:embed="rId3"/>
                <a:stretch>
                  <a:fillRect b="-163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0" name="文本框 39">
                <a:extLst>
                  <a:ext uri="{FF2B5EF4-FFF2-40B4-BE49-F238E27FC236}">
                    <a16:creationId xmlns:a16="http://schemas.microsoft.com/office/drawing/2014/main" id="{1B0F8545-53F0-4C77-077C-CDEE9311D48F}"/>
                  </a:ext>
                </a:extLst>
              </p:cNvPr>
              <p:cNvSpPr txBox="1"/>
              <p:nvPr/>
            </p:nvSpPr>
            <p:spPr>
              <a:xfrm>
                <a:off x="2526502" y="4777500"/>
                <a:ext cx="58516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solidFill>
                                <a:srgbClr val="0A4AC1"/>
                              </a:solidFill>
                              <a:latin typeface="Cambria Math" panose="02040503050406030204" pitchFamily="18" charset="0"/>
                            </a:rPr>
                          </m:ctrlPr>
                        </m:sSubPr>
                        <m:e>
                          <m:r>
                            <a:rPr kumimoji="1" lang="en-US" altLang="zh-CN" b="0" i="1" smtClean="0">
                              <a:solidFill>
                                <a:srgbClr val="0A4AC1"/>
                              </a:solidFill>
                              <a:latin typeface="Cambria Math" panose="02040503050406030204" pitchFamily="18" charset="0"/>
                            </a:rPr>
                            <m:t>𝑉</m:t>
                          </m:r>
                        </m:e>
                        <m:sub>
                          <m:r>
                            <m:rPr>
                              <m:sty m:val="p"/>
                            </m:rPr>
                            <a:rPr kumimoji="1" lang="en-US" altLang="zh-CN" i="1">
                              <a:solidFill>
                                <a:srgbClr val="0A4AC1"/>
                              </a:solidFill>
                              <a:latin typeface="Cambria Math" panose="02040503050406030204" pitchFamily="18" charset="0"/>
                            </a:rPr>
                            <m:t>RF</m:t>
                          </m:r>
                        </m:sub>
                      </m:sSub>
                    </m:oMath>
                  </m:oMathPara>
                </a14:m>
                <a:endParaRPr kumimoji="1" lang="zh-CN" altLang="en-US" dirty="0">
                  <a:solidFill>
                    <a:srgbClr val="0A4AC1"/>
                  </a:solidFill>
                  <a:latin typeface="Arial" panose="020B0604020202020204" pitchFamily="34" charset="0"/>
                  <a:ea typeface="微软雅黑" panose="020B0503020204020204" pitchFamily="34" charset="-122"/>
                </a:endParaRPr>
              </a:p>
            </p:txBody>
          </p:sp>
        </mc:Choice>
        <mc:Fallback xmlns="">
          <p:sp>
            <p:nvSpPr>
              <p:cNvPr id="40" name="文本框 39">
                <a:extLst>
                  <a:ext uri="{FF2B5EF4-FFF2-40B4-BE49-F238E27FC236}">
                    <a16:creationId xmlns:a16="http://schemas.microsoft.com/office/drawing/2014/main" id="{1B0F8545-53F0-4C77-077C-CDEE9311D48F}"/>
                  </a:ext>
                </a:extLst>
              </p:cNvPr>
              <p:cNvSpPr txBox="1">
                <a:spLocks noRot="1" noChangeAspect="1" noMove="1" noResize="1" noEditPoints="1" noAdjustHandles="1" noChangeArrowheads="1" noChangeShapeType="1" noTextEdit="1"/>
              </p:cNvSpPr>
              <p:nvPr/>
            </p:nvSpPr>
            <p:spPr>
              <a:xfrm>
                <a:off x="2526502" y="4777500"/>
                <a:ext cx="585160" cy="369332"/>
              </a:xfrm>
              <a:prstGeom prst="rect">
                <a:avLst/>
              </a:prstGeom>
              <a:blipFill>
                <a:blip r:embed="rId4"/>
                <a:stretch>
                  <a:fillRect b="-1667"/>
                </a:stretch>
              </a:blipFill>
            </p:spPr>
            <p:txBody>
              <a:bodyPr/>
              <a:lstStyle/>
              <a:p>
                <a:r>
                  <a:rPr lang="zh-CN" altLang="en-US">
                    <a:noFill/>
                  </a:rPr>
                  <a:t> </a:t>
                </a:r>
              </a:p>
            </p:txBody>
          </p:sp>
        </mc:Fallback>
      </mc:AlternateContent>
      <p:sp>
        <p:nvSpPr>
          <p:cNvPr id="41" name="文本框 40">
            <a:extLst>
              <a:ext uri="{FF2B5EF4-FFF2-40B4-BE49-F238E27FC236}">
                <a16:creationId xmlns:a16="http://schemas.microsoft.com/office/drawing/2014/main" id="{DE668D5A-418A-5404-9524-56BC424FC297}"/>
              </a:ext>
            </a:extLst>
          </p:cNvPr>
          <p:cNvSpPr txBox="1"/>
          <p:nvPr/>
        </p:nvSpPr>
        <p:spPr>
          <a:xfrm>
            <a:off x="2382398" y="4959009"/>
            <a:ext cx="319318" cy="369332"/>
          </a:xfrm>
          <a:prstGeom prst="rect">
            <a:avLst/>
          </a:prstGeom>
          <a:noFill/>
        </p:spPr>
        <p:txBody>
          <a:bodyPr wrap="none" rtlCol="0">
            <a:spAutoFit/>
          </a:bodyPr>
          <a:lstStyle/>
          <a:p>
            <a:r>
              <a:rPr kumimoji="1" lang="en-US" altLang="zh-CN" dirty="0">
                <a:latin typeface="Arial" panose="020B0604020202020204" pitchFamily="34" charset="0"/>
                <a:ea typeface="微软雅黑" panose="020B0503020204020204" pitchFamily="34" charset="-122"/>
              </a:rPr>
              <a:t>+</a:t>
            </a:r>
            <a:endParaRPr kumimoji="1" lang="zh-CN" altLang="en-US" dirty="0">
              <a:latin typeface="Arial" panose="020B0604020202020204" pitchFamily="34" charset="0"/>
              <a:ea typeface="微软雅黑" panose="020B0503020204020204" pitchFamily="34" charset="-122"/>
            </a:endParaRPr>
          </a:p>
        </p:txBody>
      </p:sp>
      <p:sp>
        <p:nvSpPr>
          <p:cNvPr id="152" name="标题 1">
            <a:extLst>
              <a:ext uri="{FF2B5EF4-FFF2-40B4-BE49-F238E27FC236}">
                <a16:creationId xmlns:a16="http://schemas.microsoft.com/office/drawing/2014/main" id="{BD2AE944-0377-4921-93B1-563F6DFA3A3A}"/>
              </a:ext>
            </a:extLst>
          </p:cNvPr>
          <p:cNvSpPr>
            <a:spLocks noGrp="1"/>
          </p:cNvSpPr>
          <p:nvPr>
            <p:ph type="title"/>
          </p:nvPr>
        </p:nvSpPr>
        <p:spPr>
          <a:xfrm>
            <a:off x="311030" y="205620"/>
            <a:ext cx="4394767" cy="703773"/>
          </a:xfrm>
        </p:spPr>
        <p:txBody>
          <a:bodyPr>
            <a:normAutofit/>
          </a:bodyPr>
          <a:lstStyle/>
          <a:p>
            <a:r>
              <a:rPr kumimoji="1" lang="en-US" altLang="zh-CN" sz="2400" b="1" dirty="0">
                <a:latin typeface="Arial" panose="020B0604020202020204" pitchFamily="34" charset="0"/>
                <a:ea typeface="微软雅黑" panose="020B0503020204020204" pitchFamily="34" charset="-122"/>
              </a:rPr>
              <a:t>2.Tristron</a:t>
            </a:r>
            <a:r>
              <a:rPr kumimoji="1" lang="zh-CN" altLang="en-US" sz="2400" b="1" dirty="0">
                <a:latin typeface="Arial" panose="020B0604020202020204" pitchFamily="34" charset="0"/>
                <a:ea typeface="微软雅黑" panose="020B0503020204020204" pitchFamily="34" charset="-122"/>
              </a:rPr>
              <a:t>主要工作原理</a:t>
            </a:r>
          </a:p>
        </p:txBody>
      </p:sp>
      <p:sp>
        <p:nvSpPr>
          <p:cNvPr id="3" name="灯片编号占位符 2">
            <a:extLst>
              <a:ext uri="{FF2B5EF4-FFF2-40B4-BE49-F238E27FC236}">
                <a16:creationId xmlns:a16="http://schemas.microsoft.com/office/drawing/2014/main" id="{9DDEEE66-E5AA-4E94-AFC0-004A4BD9DAF3}"/>
              </a:ext>
            </a:extLst>
          </p:cNvPr>
          <p:cNvSpPr>
            <a:spLocks noGrp="1"/>
          </p:cNvSpPr>
          <p:nvPr>
            <p:ph type="sldNum" sz="quarter" idx="12"/>
          </p:nvPr>
        </p:nvSpPr>
        <p:spPr/>
        <p:txBody>
          <a:bodyPr/>
          <a:lstStyle/>
          <a:p>
            <a:fld id="{91352FDD-F54A-104E-89EA-FFAF39478DA7}" type="slidenum">
              <a:rPr kumimoji="1" lang="zh-CN" altLang="en-US" smtClean="0"/>
              <a:t>7</a:t>
            </a:fld>
            <a:endParaRPr kumimoji="1" lang="zh-CN" altLang="en-US"/>
          </a:p>
        </p:txBody>
      </p:sp>
    </p:spTree>
    <p:extLst>
      <p:ext uri="{BB962C8B-B14F-4D97-AF65-F5344CB8AC3E}">
        <p14:creationId xmlns:p14="http://schemas.microsoft.com/office/powerpoint/2010/main" val="2306137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标题 1">
            <a:extLst>
              <a:ext uri="{FF2B5EF4-FFF2-40B4-BE49-F238E27FC236}">
                <a16:creationId xmlns:a16="http://schemas.microsoft.com/office/drawing/2014/main" id="{8AE02EAF-719D-454A-91E8-B971C56A7363}"/>
              </a:ext>
            </a:extLst>
          </p:cNvPr>
          <p:cNvSpPr txBox="1">
            <a:spLocks/>
          </p:cNvSpPr>
          <p:nvPr/>
        </p:nvSpPr>
        <p:spPr>
          <a:xfrm>
            <a:off x="191721" y="343945"/>
            <a:ext cx="4394767" cy="63614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zh-CN" sz="2400" b="1" dirty="0">
                <a:latin typeface="Arial" panose="020B0604020202020204" pitchFamily="34" charset="0"/>
                <a:ea typeface="微软雅黑" panose="020B0503020204020204" pitchFamily="34" charset="-122"/>
              </a:rPr>
              <a:t>3.Tristron</a:t>
            </a:r>
            <a:r>
              <a:rPr kumimoji="1" lang="zh-CN" altLang="en-US" sz="2400" b="1" dirty="0">
                <a:latin typeface="Arial" panose="020B0604020202020204" pitchFamily="34" charset="0"/>
                <a:ea typeface="微软雅黑" panose="020B0503020204020204" pitchFamily="34" charset="-122"/>
              </a:rPr>
              <a:t>高功率高效率潜力</a:t>
            </a:r>
          </a:p>
        </p:txBody>
      </p:sp>
      <p:sp>
        <p:nvSpPr>
          <p:cNvPr id="24" name="文本框 23">
            <a:extLst>
              <a:ext uri="{FF2B5EF4-FFF2-40B4-BE49-F238E27FC236}">
                <a16:creationId xmlns:a16="http://schemas.microsoft.com/office/drawing/2014/main" id="{F438876E-9845-48DF-B69C-D8CA2D92734E}"/>
              </a:ext>
            </a:extLst>
          </p:cNvPr>
          <p:cNvSpPr txBox="1"/>
          <p:nvPr/>
        </p:nvSpPr>
        <p:spPr>
          <a:xfrm>
            <a:off x="804658" y="830763"/>
            <a:ext cx="10240077" cy="369332"/>
          </a:xfrm>
          <a:prstGeom prst="rect">
            <a:avLst/>
          </a:prstGeom>
          <a:noFill/>
        </p:spPr>
        <p:txBody>
          <a:bodyPr wrap="square">
            <a:spAutoFit/>
          </a:bodyPr>
          <a:lstStyle/>
          <a:p>
            <a:pPr algn="just" fontAlgn="base"/>
            <a:r>
              <a:rPr lang="en-US" altLang="zh-CN" i="0" dirty="0" err="1">
                <a:solidFill>
                  <a:srgbClr val="2A2F45"/>
                </a:solidFill>
                <a:effectLst/>
                <a:latin typeface="Arial" panose="020B0604020202020204" pitchFamily="34" charset="0"/>
                <a:ea typeface="微软雅黑" panose="020B0503020204020204" pitchFamily="34" charset="-122"/>
              </a:rPr>
              <a:t>Tristron</a:t>
            </a:r>
            <a:r>
              <a:rPr lang="zh-CN" altLang="en-US" dirty="0">
                <a:solidFill>
                  <a:srgbClr val="2A2F45"/>
                </a:solidFill>
                <a:latin typeface="Arial" panose="020B0604020202020204" pitchFamily="34" charset="0"/>
                <a:ea typeface="微软雅黑" panose="020B0503020204020204" pitchFamily="34" charset="-122"/>
              </a:rPr>
              <a:t>：一种融合三极管与速调管工作机理的复合型射频放大器</a:t>
            </a:r>
            <a:endParaRPr lang="en-US" altLang="zh-CN" dirty="0">
              <a:solidFill>
                <a:srgbClr val="2A2F45"/>
              </a:solidFill>
              <a:latin typeface="Arial" panose="020B0604020202020204" pitchFamily="34" charset="0"/>
              <a:ea typeface="微软雅黑" panose="020B0503020204020204" pitchFamily="34" charset="-122"/>
            </a:endParaRPr>
          </a:p>
        </p:txBody>
      </p:sp>
      <p:graphicFrame>
        <p:nvGraphicFramePr>
          <p:cNvPr id="30" name="表格 29">
            <a:extLst>
              <a:ext uri="{FF2B5EF4-FFF2-40B4-BE49-F238E27FC236}">
                <a16:creationId xmlns:a16="http://schemas.microsoft.com/office/drawing/2014/main" id="{CDC20D08-A932-46C9-BF67-7D8E86838B9A}"/>
              </a:ext>
            </a:extLst>
          </p:cNvPr>
          <p:cNvGraphicFramePr>
            <a:graphicFrameLocks noGrp="1"/>
          </p:cNvGraphicFramePr>
          <p:nvPr>
            <p:extLst>
              <p:ext uri="{D42A27DB-BD31-4B8C-83A1-F6EECF244321}">
                <p14:modId xmlns:p14="http://schemas.microsoft.com/office/powerpoint/2010/main" val="4235731471"/>
              </p:ext>
            </p:extLst>
          </p:nvPr>
        </p:nvGraphicFramePr>
        <p:xfrm>
          <a:off x="804659" y="2248697"/>
          <a:ext cx="10450774" cy="1977799"/>
        </p:xfrm>
        <a:graphic>
          <a:graphicData uri="http://schemas.openxmlformats.org/drawingml/2006/table">
            <a:tbl>
              <a:tblPr firstRow="1" bandRow="1">
                <a:tableStyleId>{5940675A-B579-460E-94D1-54222C63F5DA}</a:tableStyleId>
              </a:tblPr>
              <a:tblGrid>
                <a:gridCol w="2538813">
                  <a:extLst>
                    <a:ext uri="{9D8B030D-6E8A-4147-A177-3AD203B41FA5}">
                      <a16:colId xmlns:a16="http://schemas.microsoft.com/office/drawing/2014/main" val="3321393559"/>
                    </a:ext>
                  </a:extLst>
                </a:gridCol>
                <a:gridCol w="2713440">
                  <a:extLst>
                    <a:ext uri="{9D8B030D-6E8A-4147-A177-3AD203B41FA5}">
                      <a16:colId xmlns:a16="http://schemas.microsoft.com/office/drawing/2014/main" val="3909675804"/>
                    </a:ext>
                  </a:extLst>
                </a:gridCol>
                <a:gridCol w="2283588">
                  <a:extLst>
                    <a:ext uri="{9D8B030D-6E8A-4147-A177-3AD203B41FA5}">
                      <a16:colId xmlns:a16="http://schemas.microsoft.com/office/drawing/2014/main" val="249444354"/>
                    </a:ext>
                  </a:extLst>
                </a:gridCol>
                <a:gridCol w="2914933">
                  <a:extLst>
                    <a:ext uri="{9D8B030D-6E8A-4147-A177-3AD203B41FA5}">
                      <a16:colId xmlns:a16="http://schemas.microsoft.com/office/drawing/2014/main" val="4032508038"/>
                    </a:ext>
                  </a:extLst>
                </a:gridCol>
              </a:tblGrid>
              <a:tr h="439510">
                <a:tc>
                  <a:txBody>
                    <a:bodyPr/>
                    <a:lstStyle/>
                    <a:p>
                      <a:pPr algn="ctr" fontAlgn="base">
                        <a:buNone/>
                      </a:pPr>
                      <a:r>
                        <a:rPr lang="zh-CN" altLang="en-US" sz="1600" b="1" dirty="0">
                          <a:solidFill>
                            <a:srgbClr val="FFFFFF"/>
                          </a:solidFill>
                          <a:latin typeface="Arial" panose="020B0604020202020204" pitchFamily="34" charset="0"/>
                          <a:ea typeface="微软雅黑" panose="020B0503020204020204" pitchFamily="34" charset="-122"/>
                        </a:rPr>
                        <a:t>技术</a:t>
                      </a:r>
                    </a:p>
                  </a:txBody>
                  <a:tcPr marL="95250" marR="95250" marT="95250" marB="95250" anchor="ctr">
                    <a:lnL w="12700" cmpd="sng">
                      <a:solidFill>
                        <a:srgbClr val="1C3879"/>
                      </a:solidFill>
                      <a:prstDash val="solid"/>
                    </a:lnL>
                    <a:lnR w="12700" cmpd="sng">
                      <a:solidFill>
                        <a:srgbClr val="1C3879"/>
                      </a:solidFill>
                      <a:prstDash val="solid"/>
                    </a:lnR>
                    <a:lnT w="12700" cmpd="sng">
                      <a:solidFill>
                        <a:srgbClr val="1C3879"/>
                      </a:solidFill>
                      <a:prstDash val="solid"/>
                    </a:lnT>
                    <a:lnB w="12700" cmpd="sng">
                      <a:solidFill>
                        <a:srgbClr val="1C3879"/>
                      </a:solidFill>
                      <a:prstDash val="solid"/>
                    </a:lnB>
                    <a:solidFill>
                      <a:srgbClr val="1C3879"/>
                    </a:solidFill>
                  </a:tcPr>
                </a:tc>
                <a:tc>
                  <a:txBody>
                    <a:bodyPr/>
                    <a:lstStyle/>
                    <a:p>
                      <a:pPr algn="ctr" fontAlgn="base">
                        <a:buNone/>
                      </a:pPr>
                      <a:r>
                        <a:rPr lang="zh-CN" altLang="en-US" sz="1600" b="1" dirty="0">
                          <a:solidFill>
                            <a:srgbClr val="FFFFFF"/>
                          </a:solidFill>
                          <a:latin typeface="Arial" panose="020B0604020202020204" pitchFamily="34" charset="0"/>
                          <a:ea typeface="微软雅黑" panose="020B0503020204020204" pitchFamily="34" charset="-122"/>
                        </a:rPr>
                        <a:t>调制机制</a:t>
                      </a:r>
                    </a:p>
                  </a:txBody>
                  <a:tcPr marL="95250" marR="95250" marT="95250" marB="95250" anchor="ctr">
                    <a:lnL w="12700" cmpd="sng">
                      <a:solidFill>
                        <a:srgbClr val="1C3879"/>
                      </a:solidFill>
                      <a:prstDash val="solid"/>
                    </a:lnL>
                    <a:lnR w="12700" cmpd="sng">
                      <a:solidFill>
                        <a:srgbClr val="1C3879"/>
                      </a:solidFill>
                      <a:prstDash val="solid"/>
                    </a:lnR>
                    <a:lnT w="12700" cmpd="sng">
                      <a:solidFill>
                        <a:srgbClr val="1C3879"/>
                      </a:solidFill>
                      <a:prstDash val="solid"/>
                    </a:lnT>
                    <a:lnB w="12700" cmpd="sng">
                      <a:solidFill>
                        <a:srgbClr val="1C3879"/>
                      </a:solidFill>
                      <a:prstDash val="solid"/>
                    </a:lnB>
                    <a:solidFill>
                      <a:srgbClr val="1C3879"/>
                    </a:solidFill>
                  </a:tcPr>
                </a:tc>
                <a:tc>
                  <a:txBody>
                    <a:bodyPr/>
                    <a:lstStyle/>
                    <a:p>
                      <a:pPr algn="ctr" fontAlgn="base">
                        <a:buNone/>
                      </a:pPr>
                      <a:r>
                        <a:rPr lang="zh-CN" altLang="en-US" sz="1600" b="1" dirty="0">
                          <a:solidFill>
                            <a:srgbClr val="FFFFFF"/>
                          </a:solidFill>
                          <a:latin typeface="Arial" panose="020B0604020202020204" pitchFamily="34" charset="0"/>
                          <a:ea typeface="微软雅黑" panose="020B0503020204020204" pitchFamily="34" charset="-122"/>
                        </a:rPr>
                        <a:t>主要限制</a:t>
                      </a:r>
                    </a:p>
                  </a:txBody>
                  <a:tcPr marL="95250" marR="95250" marT="95250" marB="95250" anchor="ctr">
                    <a:lnL w="12700" cmpd="sng">
                      <a:solidFill>
                        <a:srgbClr val="1C3879"/>
                      </a:solidFill>
                      <a:prstDash val="solid"/>
                    </a:lnL>
                    <a:lnR w="12700" cmpd="sng">
                      <a:solidFill>
                        <a:srgbClr val="1C3879"/>
                      </a:solidFill>
                      <a:prstDash val="solid"/>
                    </a:lnR>
                    <a:lnT w="12700" cmpd="sng">
                      <a:solidFill>
                        <a:srgbClr val="1C3879"/>
                      </a:solidFill>
                      <a:prstDash val="solid"/>
                    </a:lnT>
                    <a:lnB w="12700" cmpd="sng">
                      <a:solidFill>
                        <a:srgbClr val="1C3879"/>
                      </a:solidFill>
                      <a:prstDash val="solid"/>
                    </a:lnB>
                    <a:solidFill>
                      <a:srgbClr val="1C3879"/>
                    </a:solidFill>
                  </a:tcPr>
                </a:tc>
                <a:tc>
                  <a:txBody>
                    <a:bodyPr/>
                    <a:lstStyle/>
                    <a:p>
                      <a:pPr algn="ctr" fontAlgn="base">
                        <a:buNone/>
                      </a:pPr>
                      <a:r>
                        <a:rPr lang="en-US" altLang="zh-CN" sz="1600" b="1" dirty="0" err="1">
                          <a:solidFill>
                            <a:srgbClr val="FFFFFF"/>
                          </a:solidFill>
                          <a:latin typeface="Arial" panose="020B0604020202020204" pitchFamily="34" charset="0"/>
                          <a:ea typeface="微软雅黑" panose="020B0503020204020204" pitchFamily="34" charset="-122"/>
                        </a:rPr>
                        <a:t>Tristron</a:t>
                      </a:r>
                      <a:r>
                        <a:rPr lang="zh-CN" altLang="en-US" sz="1600" b="1" dirty="0">
                          <a:solidFill>
                            <a:srgbClr val="FFFFFF"/>
                          </a:solidFill>
                          <a:latin typeface="Arial" panose="020B0604020202020204" pitchFamily="34" charset="0"/>
                          <a:ea typeface="微软雅黑" panose="020B0503020204020204" pitchFamily="34" charset="-122"/>
                        </a:rPr>
                        <a:t>改进</a:t>
                      </a:r>
                    </a:p>
                  </a:txBody>
                  <a:tcPr marL="95250" marR="95250" marT="95250" marB="95250" anchor="ctr">
                    <a:lnL w="12700" cmpd="sng">
                      <a:solidFill>
                        <a:srgbClr val="1C3879"/>
                      </a:solidFill>
                      <a:prstDash val="solid"/>
                    </a:lnL>
                    <a:lnR w="12700" cmpd="sng">
                      <a:solidFill>
                        <a:srgbClr val="1C3879"/>
                      </a:solidFill>
                      <a:prstDash val="solid"/>
                    </a:lnR>
                    <a:lnT w="12700" cmpd="sng">
                      <a:solidFill>
                        <a:srgbClr val="1C3879"/>
                      </a:solidFill>
                      <a:prstDash val="solid"/>
                    </a:lnT>
                    <a:lnB w="12700" cmpd="sng">
                      <a:solidFill>
                        <a:srgbClr val="1C3879"/>
                      </a:solidFill>
                      <a:prstDash val="solid"/>
                    </a:lnB>
                    <a:solidFill>
                      <a:srgbClr val="1C3879"/>
                    </a:solidFill>
                  </a:tcPr>
                </a:tc>
                <a:extLst>
                  <a:ext uri="{0D108BD9-81ED-4DB2-BD59-A6C34878D82A}">
                    <a16:rowId xmlns:a16="http://schemas.microsoft.com/office/drawing/2014/main" val="4278581973"/>
                  </a:ext>
                </a:extLst>
              </a:tr>
              <a:tr h="439510">
                <a:tc>
                  <a:txBody>
                    <a:bodyPr/>
                    <a:lstStyle/>
                    <a:p>
                      <a:pPr algn="ctr" fontAlgn="base">
                        <a:lnSpc>
                          <a:spcPct val="150000"/>
                        </a:lnSpc>
                        <a:buNone/>
                      </a:pPr>
                      <a:r>
                        <a:rPr lang="en-US" altLang="zh-CN" sz="1600" b="1" kern="1200" dirty="0">
                          <a:solidFill>
                            <a:srgbClr val="000000"/>
                          </a:solidFill>
                          <a:latin typeface="Arial" panose="020B0604020202020204" pitchFamily="34" charset="0"/>
                          <a:ea typeface="微软雅黑" panose="020B0503020204020204" pitchFamily="34" charset="-122"/>
                          <a:cs typeface="+mn-cs"/>
                        </a:rPr>
                        <a:t>IOT</a:t>
                      </a:r>
                    </a:p>
                  </a:txBody>
                  <a:tcPr marL="95250" marR="95250" marT="95250" marB="95250" anchor="ctr">
                    <a:lnL w="12700" cmpd="sng">
                      <a:solidFill>
                        <a:srgbClr val="C5D5ED"/>
                      </a:solidFill>
                      <a:prstDash val="solid"/>
                    </a:lnL>
                    <a:lnR w="12700" cmpd="sng">
                      <a:solidFill>
                        <a:srgbClr val="C5D5ED"/>
                      </a:solidFill>
                      <a:prstDash val="solid"/>
                    </a:lnR>
                    <a:lnT w="12700" cmpd="sng">
                      <a:solidFill>
                        <a:srgbClr val="1C3879"/>
                      </a:solidFill>
                      <a:prstDash val="solid"/>
                    </a:lnT>
                    <a:lnB w="12700" cmpd="sng">
                      <a:solidFill>
                        <a:srgbClr val="DDDDDD"/>
                      </a:solidFill>
                      <a:prstDash val="solid"/>
                    </a:lnB>
                    <a:solidFill>
                      <a:srgbClr val="C5D5ED"/>
                    </a:solidFill>
                  </a:tcPr>
                </a:tc>
                <a:tc>
                  <a:txBody>
                    <a:bodyPr/>
                    <a:lstStyle/>
                    <a:p>
                      <a:pPr algn="ctr" fontAlgn="base">
                        <a:lnSpc>
                          <a:spcPct val="150000"/>
                        </a:lnSpc>
                        <a:buNone/>
                      </a:pPr>
                      <a:r>
                        <a:rPr lang="zh-CN" altLang="en-US" sz="1600" kern="1200" dirty="0">
                          <a:solidFill>
                            <a:srgbClr val="000000"/>
                          </a:solidFill>
                          <a:latin typeface="Arial" panose="020B0604020202020204" pitchFamily="34" charset="0"/>
                          <a:ea typeface="微软雅黑" panose="020B0503020204020204" pitchFamily="34" charset="-122"/>
                          <a:cs typeface="+mn-cs"/>
                        </a:rPr>
                        <a:t>密度调制</a:t>
                      </a:r>
                      <a:endParaRPr lang="en-US" altLang="zh-CN" sz="1600" kern="1200" dirty="0">
                        <a:solidFill>
                          <a:srgbClr val="000000"/>
                        </a:solidFill>
                        <a:latin typeface="Arial" panose="020B0604020202020204" pitchFamily="34" charset="0"/>
                        <a:ea typeface="微软雅黑" panose="020B0503020204020204" pitchFamily="34" charset="-122"/>
                        <a:cs typeface="+mn-cs"/>
                      </a:endParaRPr>
                    </a:p>
                  </a:txBody>
                  <a:tcPr marL="95250" marR="95250" marT="95250" marB="95250" anchor="ctr">
                    <a:lnL w="12700" cmpd="sng">
                      <a:solidFill>
                        <a:srgbClr val="C5D5ED"/>
                      </a:solidFill>
                      <a:prstDash val="solid"/>
                    </a:lnL>
                    <a:lnR w="12700" cmpd="sng">
                      <a:solidFill>
                        <a:srgbClr val="FFFFFF"/>
                      </a:solidFill>
                      <a:prstDash val="solid"/>
                    </a:lnR>
                    <a:lnT w="12700" cmpd="sng">
                      <a:solidFill>
                        <a:srgbClr val="1C3879"/>
                      </a:solidFill>
                      <a:prstDash val="solid"/>
                    </a:lnT>
                    <a:lnB w="12700" cmpd="sng">
                      <a:solidFill>
                        <a:srgbClr val="DDDDDD"/>
                      </a:solidFill>
                      <a:prstDash val="solid"/>
                    </a:lnB>
                    <a:solidFill>
                      <a:srgbClr val="FFFFFF"/>
                    </a:solidFill>
                  </a:tcPr>
                </a:tc>
                <a:tc>
                  <a:txBody>
                    <a:bodyPr/>
                    <a:lstStyle/>
                    <a:p>
                      <a:pPr algn="ctr" fontAlgn="base">
                        <a:lnSpc>
                          <a:spcPct val="150000"/>
                        </a:lnSpc>
                        <a:buNone/>
                      </a:pPr>
                      <a:r>
                        <a:rPr lang="zh-CN" altLang="en-US" sz="1600" kern="1200" dirty="0">
                          <a:solidFill>
                            <a:srgbClr val="000000"/>
                          </a:solidFill>
                          <a:latin typeface="Arial" panose="020B0604020202020204" pitchFamily="34" charset="0"/>
                          <a:ea typeface="微软雅黑" panose="020B0503020204020204" pitchFamily="34" charset="-122"/>
                          <a:cs typeface="+mn-cs"/>
                        </a:rPr>
                        <a:t>聚束不足</a:t>
                      </a:r>
                    </a:p>
                  </a:txBody>
                  <a:tcPr marL="95250" marR="95250" marT="95250" marB="95250" anchor="ctr">
                    <a:lnL w="12700" cmpd="sng">
                      <a:solidFill>
                        <a:srgbClr val="FFFFFF"/>
                      </a:solidFill>
                      <a:prstDash val="solid"/>
                    </a:lnL>
                    <a:lnR w="12700" cmpd="sng">
                      <a:solidFill>
                        <a:srgbClr val="FFFFFF"/>
                      </a:solidFill>
                      <a:prstDash val="solid"/>
                    </a:lnR>
                    <a:lnT w="12700" cmpd="sng">
                      <a:solidFill>
                        <a:srgbClr val="1C3879"/>
                      </a:solidFill>
                      <a:prstDash val="solid"/>
                    </a:lnT>
                    <a:lnB w="12700" cmpd="sng">
                      <a:solidFill>
                        <a:srgbClr val="DDDDDD"/>
                      </a:solidFill>
                      <a:prstDash val="solid"/>
                    </a:lnB>
                    <a:solidFill>
                      <a:srgbClr val="FFFFFF"/>
                    </a:solidFill>
                  </a:tcPr>
                </a:tc>
                <a:tc>
                  <a:txBody>
                    <a:bodyPr/>
                    <a:lstStyle/>
                    <a:p>
                      <a:pPr algn="ctr" fontAlgn="base">
                        <a:lnSpc>
                          <a:spcPct val="150000"/>
                        </a:lnSpc>
                        <a:buNone/>
                      </a:pPr>
                      <a:r>
                        <a:rPr lang="zh-CN" altLang="en-US" sz="1600" kern="1200" dirty="0">
                          <a:solidFill>
                            <a:srgbClr val="000000"/>
                          </a:solidFill>
                          <a:latin typeface="Arial" panose="020B0604020202020204" pitchFamily="34" charset="0"/>
                          <a:ea typeface="微软雅黑" panose="020B0503020204020204" pitchFamily="34" charset="-122"/>
                          <a:cs typeface="+mn-cs"/>
                        </a:rPr>
                        <a:t>增加谐振腔压缩</a:t>
                      </a:r>
                    </a:p>
                  </a:txBody>
                  <a:tcPr marL="95250" marR="95250" marT="95250" marB="95250" anchor="ctr">
                    <a:lnL w="12700" cmpd="sng">
                      <a:solidFill>
                        <a:srgbClr val="FFFFFF"/>
                      </a:solidFill>
                      <a:prstDash val="solid"/>
                    </a:lnL>
                    <a:lnR w="12700" cmpd="sng">
                      <a:solidFill>
                        <a:srgbClr val="FFFFFF"/>
                      </a:solidFill>
                      <a:prstDash val="solid"/>
                    </a:lnR>
                    <a:lnT w="12700" cmpd="sng">
                      <a:solidFill>
                        <a:srgbClr val="1C3879"/>
                      </a:solidFill>
                      <a:prstDash val="solid"/>
                    </a:lnT>
                    <a:lnB w="12700" cmpd="sng">
                      <a:solidFill>
                        <a:srgbClr val="DDDDDD"/>
                      </a:solidFill>
                      <a:prstDash val="solid"/>
                    </a:lnB>
                    <a:solidFill>
                      <a:schemeClr val="bg1">
                        <a:lumMod val="95000"/>
                      </a:schemeClr>
                    </a:solidFill>
                  </a:tcPr>
                </a:tc>
                <a:extLst>
                  <a:ext uri="{0D108BD9-81ED-4DB2-BD59-A6C34878D82A}">
                    <a16:rowId xmlns:a16="http://schemas.microsoft.com/office/drawing/2014/main" val="376160581"/>
                  </a:ext>
                </a:extLst>
              </a:tr>
              <a:tr h="439510">
                <a:tc>
                  <a:txBody>
                    <a:bodyPr/>
                    <a:lstStyle/>
                    <a:p>
                      <a:pPr algn="ctr" fontAlgn="base">
                        <a:lnSpc>
                          <a:spcPct val="150000"/>
                        </a:lnSpc>
                        <a:buNone/>
                      </a:pPr>
                      <a:r>
                        <a:rPr lang="en-US" altLang="zh-CN" sz="1600" b="1" kern="1200" dirty="0">
                          <a:solidFill>
                            <a:srgbClr val="000000"/>
                          </a:solidFill>
                          <a:latin typeface="Arial" panose="020B0604020202020204" pitchFamily="34" charset="0"/>
                          <a:ea typeface="微软雅黑" panose="020B0503020204020204" pitchFamily="34" charset="-122"/>
                          <a:cs typeface="+mn-cs"/>
                        </a:rPr>
                        <a:t>Klystron</a:t>
                      </a:r>
                    </a:p>
                  </a:txBody>
                  <a:tcPr marL="95250" marR="95250" marT="95250" marB="95250" anchor="ctr">
                    <a:lnL w="12700" cmpd="sng">
                      <a:solidFill>
                        <a:srgbClr val="C5D5ED"/>
                      </a:solidFill>
                      <a:prstDash val="solid"/>
                    </a:lnL>
                    <a:lnR w="12700" cmpd="sng">
                      <a:solidFill>
                        <a:srgbClr val="C5D5ED"/>
                      </a:solidFill>
                      <a:prstDash val="solid"/>
                    </a:lnR>
                    <a:lnT w="12700" cmpd="sng">
                      <a:solidFill>
                        <a:srgbClr val="DDDDDD"/>
                      </a:solidFill>
                      <a:prstDash val="solid"/>
                    </a:lnT>
                    <a:lnB w="12700" cmpd="sng">
                      <a:solidFill>
                        <a:srgbClr val="DDDDDD"/>
                      </a:solidFill>
                      <a:prstDash val="solid"/>
                    </a:lnB>
                    <a:solidFill>
                      <a:srgbClr val="C5D5ED"/>
                    </a:solidFill>
                  </a:tcPr>
                </a:tc>
                <a:tc>
                  <a:txBody>
                    <a:bodyPr/>
                    <a:lstStyle/>
                    <a:p>
                      <a:pPr algn="ctr" fontAlgn="base">
                        <a:lnSpc>
                          <a:spcPct val="150000"/>
                        </a:lnSpc>
                        <a:buNone/>
                      </a:pPr>
                      <a:r>
                        <a:rPr lang="zh-CN" altLang="en-US" sz="1600" kern="1200" dirty="0">
                          <a:solidFill>
                            <a:srgbClr val="000000"/>
                          </a:solidFill>
                          <a:latin typeface="Arial" panose="020B0604020202020204" pitchFamily="34" charset="0"/>
                          <a:ea typeface="微软雅黑" panose="020B0503020204020204" pitchFamily="34" charset="-122"/>
                          <a:cs typeface="+mn-cs"/>
                        </a:rPr>
                        <a:t>速度调制</a:t>
                      </a:r>
                      <a:r>
                        <a:rPr lang="en-US" altLang="zh-CN" sz="1600" kern="1200" dirty="0">
                          <a:solidFill>
                            <a:srgbClr val="000000"/>
                          </a:solidFill>
                          <a:latin typeface="Arial" panose="020B0604020202020204" pitchFamily="34" charset="0"/>
                          <a:ea typeface="微软雅黑" panose="020B0503020204020204" pitchFamily="34" charset="-122"/>
                          <a:cs typeface="+mn-cs"/>
                        </a:rPr>
                        <a:t>+</a:t>
                      </a:r>
                      <a:r>
                        <a:rPr lang="zh-CN" altLang="en-US" sz="1600" kern="1200" dirty="0">
                          <a:solidFill>
                            <a:srgbClr val="000000"/>
                          </a:solidFill>
                          <a:latin typeface="Arial" panose="020B0604020202020204" pitchFamily="34" charset="0"/>
                          <a:ea typeface="微软雅黑" panose="020B0503020204020204" pitchFamily="34" charset="-122"/>
                          <a:cs typeface="+mn-cs"/>
                        </a:rPr>
                        <a:t>后期密度调制</a:t>
                      </a:r>
                      <a:endParaRPr lang="en-US" altLang="zh-CN" sz="1600" kern="1200" dirty="0">
                        <a:solidFill>
                          <a:srgbClr val="000000"/>
                        </a:solidFill>
                        <a:latin typeface="Arial" panose="020B0604020202020204" pitchFamily="34" charset="0"/>
                        <a:ea typeface="微软雅黑" panose="020B0503020204020204" pitchFamily="34" charset="-122"/>
                        <a:cs typeface="+mn-cs"/>
                      </a:endParaRPr>
                    </a:p>
                  </a:txBody>
                  <a:tcPr marL="95250" marR="95250" marT="95250" marB="95250" anchor="ctr">
                    <a:lnL w="12700" cmpd="sng">
                      <a:solidFill>
                        <a:srgbClr val="C5D5ED"/>
                      </a:solidFill>
                      <a:prstDash val="solid"/>
                    </a:lnL>
                    <a:lnR w="12700" cmpd="sng">
                      <a:solidFill>
                        <a:srgbClr val="FFFFFF"/>
                      </a:solidFill>
                      <a:prstDash val="solid"/>
                    </a:lnR>
                    <a:lnT w="12700" cmpd="sng">
                      <a:solidFill>
                        <a:srgbClr val="DDDDDD"/>
                      </a:solidFill>
                      <a:prstDash val="solid"/>
                    </a:lnT>
                    <a:lnB w="12700" cmpd="sng">
                      <a:solidFill>
                        <a:srgbClr val="DDDDDD"/>
                      </a:solidFill>
                      <a:prstDash val="solid"/>
                    </a:lnB>
                    <a:solidFill>
                      <a:srgbClr val="FFFFFF"/>
                    </a:solidFill>
                  </a:tcPr>
                </a:tc>
                <a:tc>
                  <a:txBody>
                    <a:bodyPr/>
                    <a:lstStyle/>
                    <a:p>
                      <a:pPr algn="ctr" fontAlgn="base">
                        <a:lnSpc>
                          <a:spcPct val="150000"/>
                        </a:lnSpc>
                        <a:buNone/>
                      </a:pPr>
                      <a:r>
                        <a:rPr lang="zh-CN" altLang="en-US" sz="1600" kern="1200" dirty="0">
                          <a:solidFill>
                            <a:srgbClr val="000000"/>
                          </a:solidFill>
                          <a:latin typeface="Arial" panose="020B0604020202020204" pitchFamily="34" charset="0"/>
                          <a:ea typeface="微软雅黑" panose="020B0503020204020204" pitchFamily="34" charset="-122"/>
                          <a:cs typeface="+mn-cs"/>
                        </a:rPr>
                        <a:t>漂移距离长</a:t>
                      </a:r>
                    </a:p>
                  </a:txBody>
                  <a:tcPr marL="95250" marR="95250" marT="95250" marB="95250" anchor="ctr">
                    <a:lnL w="12700" cmpd="sng">
                      <a:solidFill>
                        <a:srgbClr val="FFFFFF"/>
                      </a:solidFill>
                      <a:prstDash val="solid"/>
                    </a:lnL>
                    <a:lnR w="12700" cmpd="sng">
                      <a:solidFill>
                        <a:srgbClr val="FFFFFF"/>
                      </a:solidFill>
                      <a:prstDash val="solid"/>
                    </a:lnR>
                    <a:lnT w="12700" cmpd="sng">
                      <a:solidFill>
                        <a:srgbClr val="DDDDDD"/>
                      </a:solidFill>
                      <a:prstDash val="solid"/>
                    </a:lnT>
                    <a:lnB w="12700" cmpd="sng">
                      <a:solidFill>
                        <a:srgbClr val="DDDDDD"/>
                      </a:solidFill>
                      <a:prstDash val="solid"/>
                    </a:lnB>
                    <a:solidFill>
                      <a:srgbClr val="FFFFFF"/>
                    </a:solidFill>
                  </a:tcPr>
                </a:tc>
                <a:tc>
                  <a:txBody>
                    <a:bodyPr/>
                    <a:lstStyle/>
                    <a:p>
                      <a:pPr algn="ctr" fontAlgn="base">
                        <a:lnSpc>
                          <a:spcPct val="150000"/>
                        </a:lnSpc>
                        <a:buNone/>
                      </a:pPr>
                      <a:r>
                        <a:rPr lang="zh-CN" altLang="en-US" sz="1600" kern="1200" dirty="0">
                          <a:solidFill>
                            <a:srgbClr val="000000"/>
                          </a:solidFill>
                          <a:latin typeface="Arial" panose="020B0604020202020204" pitchFamily="34" charset="0"/>
                          <a:ea typeface="微软雅黑" panose="020B0503020204020204" pitchFamily="34" charset="-122"/>
                          <a:cs typeface="+mn-cs"/>
                        </a:rPr>
                        <a:t>提前形成束团</a:t>
                      </a:r>
                    </a:p>
                  </a:txBody>
                  <a:tcPr marL="95250" marR="95250" marT="95250" marB="95250" anchor="ctr">
                    <a:lnL w="12700" cmpd="sng">
                      <a:solidFill>
                        <a:srgbClr val="FFFFFF"/>
                      </a:solidFill>
                      <a:prstDash val="solid"/>
                    </a:lnL>
                    <a:lnR w="12700" cmpd="sng">
                      <a:solidFill>
                        <a:srgbClr val="FFFFFF"/>
                      </a:solidFill>
                      <a:prstDash val="solid"/>
                    </a:lnR>
                    <a:lnT w="12700" cmpd="sng">
                      <a:solidFill>
                        <a:srgbClr val="DDDDDD"/>
                      </a:solidFill>
                      <a:prstDash val="solid"/>
                    </a:lnT>
                    <a:lnB w="12700" cmpd="sng">
                      <a:solidFill>
                        <a:srgbClr val="DDDDDD"/>
                      </a:solidFill>
                      <a:prstDash val="solid"/>
                    </a:lnB>
                    <a:solidFill>
                      <a:schemeClr val="bg1">
                        <a:lumMod val="95000"/>
                      </a:schemeClr>
                    </a:solidFill>
                  </a:tcPr>
                </a:tc>
                <a:extLst>
                  <a:ext uri="{0D108BD9-81ED-4DB2-BD59-A6C34878D82A}">
                    <a16:rowId xmlns:a16="http://schemas.microsoft.com/office/drawing/2014/main" val="492115148"/>
                  </a:ext>
                </a:extLst>
              </a:tr>
              <a:tr h="439510">
                <a:tc>
                  <a:txBody>
                    <a:bodyPr/>
                    <a:lstStyle/>
                    <a:p>
                      <a:pPr algn="ctr" fontAlgn="base">
                        <a:lnSpc>
                          <a:spcPct val="150000"/>
                        </a:lnSpc>
                        <a:buNone/>
                      </a:pPr>
                      <a:r>
                        <a:rPr lang="en-US" altLang="zh-CN" sz="1600" b="1" kern="1200" dirty="0" err="1">
                          <a:solidFill>
                            <a:srgbClr val="000000"/>
                          </a:solidFill>
                          <a:latin typeface="Arial" panose="020B0604020202020204" pitchFamily="34" charset="0"/>
                          <a:ea typeface="微软雅黑" panose="020B0503020204020204" pitchFamily="34" charset="-122"/>
                          <a:cs typeface="+mn-cs"/>
                        </a:rPr>
                        <a:t>Tristron</a:t>
                      </a:r>
                      <a:endParaRPr lang="en-US" altLang="zh-CN" sz="1600" b="1" kern="1200" dirty="0">
                        <a:solidFill>
                          <a:srgbClr val="000000"/>
                        </a:solidFill>
                        <a:latin typeface="Arial" panose="020B0604020202020204" pitchFamily="34" charset="0"/>
                        <a:ea typeface="微软雅黑" panose="020B0503020204020204" pitchFamily="34" charset="-122"/>
                        <a:cs typeface="+mn-cs"/>
                      </a:endParaRPr>
                    </a:p>
                  </a:txBody>
                  <a:tcPr marL="95250" marR="95250" marT="95250" marB="95250" anchor="ctr">
                    <a:lnL w="12700" cmpd="sng">
                      <a:solidFill>
                        <a:srgbClr val="C5D5ED"/>
                      </a:solidFill>
                      <a:prstDash val="solid"/>
                    </a:lnL>
                    <a:lnR w="12700" cmpd="sng">
                      <a:solidFill>
                        <a:srgbClr val="C5D5ED"/>
                      </a:solidFill>
                      <a:prstDash val="solid"/>
                    </a:lnR>
                    <a:lnT w="12700" cmpd="sng">
                      <a:solidFill>
                        <a:srgbClr val="DDDDDD"/>
                      </a:solidFill>
                      <a:prstDash val="solid"/>
                    </a:lnT>
                    <a:lnB w="12700" cmpd="sng">
                      <a:solidFill>
                        <a:srgbClr val="1C3879"/>
                      </a:solidFill>
                      <a:prstDash val="solid"/>
                    </a:lnB>
                    <a:solidFill>
                      <a:srgbClr val="C5D5ED"/>
                    </a:solidFill>
                  </a:tcPr>
                </a:tc>
                <a:tc>
                  <a:txBody>
                    <a:bodyPr/>
                    <a:lstStyle/>
                    <a:p>
                      <a:pPr algn="ctr" fontAlgn="base">
                        <a:lnSpc>
                          <a:spcPct val="150000"/>
                        </a:lnSpc>
                        <a:buNone/>
                      </a:pPr>
                      <a:r>
                        <a:rPr lang="zh-CN" altLang="en-US" sz="1600" kern="1200" dirty="0">
                          <a:solidFill>
                            <a:srgbClr val="000000"/>
                          </a:solidFill>
                          <a:latin typeface="Arial" panose="020B0604020202020204" pitchFamily="34" charset="0"/>
                          <a:ea typeface="微软雅黑" panose="020B0503020204020204" pitchFamily="34" charset="-122"/>
                          <a:cs typeface="+mn-cs"/>
                        </a:rPr>
                        <a:t>双调制耦合</a:t>
                      </a:r>
                      <a:endParaRPr lang="en-US" altLang="zh-CN" sz="1600" kern="1200" dirty="0">
                        <a:solidFill>
                          <a:srgbClr val="000000"/>
                        </a:solidFill>
                        <a:latin typeface="Arial" panose="020B0604020202020204" pitchFamily="34" charset="0"/>
                        <a:ea typeface="微软雅黑" panose="020B0503020204020204" pitchFamily="34" charset="-122"/>
                        <a:cs typeface="+mn-cs"/>
                      </a:endParaRPr>
                    </a:p>
                  </a:txBody>
                  <a:tcPr marL="95250" marR="95250" marT="95250" marB="95250" anchor="ctr">
                    <a:lnL w="12700" cmpd="sng">
                      <a:solidFill>
                        <a:srgbClr val="C5D5ED"/>
                      </a:solidFill>
                      <a:prstDash val="solid"/>
                    </a:lnL>
                    <a:lnR w="12700" cmpd="sng">
                      <a:solidFill>
                        <a:srgbClr val="FFFFFF"/>
                      </a:solidFill>
                      <a:prstDash val="solid"/>
                    </a:lnR>
                    <a:lnT w="12700" cmpd="sng">
                      <a:solidFill>
                        <a:srgbClr val="DDDDDD"/>
                      </a:solidFill>
                      <a:prstDash val="solid"/>
                    </a:lnT>
                    <a:lnB w="12700" cmpd="sng">
                      <a:solidFill>
                        <a:srgbClr val="1C3879"/>
                      </a:solidFill>
                      <a:prstDash val="solid"/>
                    </a:lnB>
                    <a:solidFill>
                      <a:srgbClr val="FFFFFF"/>
                    </a:solidFill>
                  </a:tcPr>
                </a:tc>
                <a:tc>
                  <a:txBody>
                    <a:bodyPr/>
                    <a:lstStyle/>
                    <a:p>
                      <a:pPr algn="ctr" fontAlgn="base">
                        <a:lnSpc>
                          <a:spcPct val="150000"/>
                        </a:lnSpc>
                        <a:buNone/>
                      </a:pPr>
                      <a:r>
                        <a:rPr lang="zh-CN" altLang="en-US" sz="1600" kern="1200" dirty="0">
                          <a:solidFill>
                            <a:srgbClr val="000000"/>
                          </a:solidFill>
                          <a:latin typeface="Arial" panose="020B0604020202020204" pitchFamily="34" charset="0"/>
                          <a:ea typeface="微软雅黑" panose="020B0503020204020204" pitchFamily="34" charset="-122"/>
                          <a:cs typeface="+mn-cs"/>
                        </a:rPr>
                        <a:t>栅极散热</a:t>
                      </a:r>
                    </a:p>
                  </a:txBody>
                  <a:tcPr marL="95250" marR="95250" marT="95250" marB="95250" anchor="ctr">
                    <a:lnL w="12700" cmpd="sng">
                      <a:solidFill>
                        <a:srgbClr val="FFFFFF"/>
                      </a:solidFill>
                      <a:prstDash val="solid"/>
                    </a:lnL>
                    <a:lnR w="12700" cmpd="sng">
                      <a:solidFill>
                        <a:srgbClr val="FFFFFF"/>
                      </a:solidFill>
                      <a:prstDash val="solid"/>
                    </a:lnR>
                    <a:lnT w="12700" cmpd="sng">
                      <a:solidFill>
                        <a:srgbClr val="DDDDDD"/>
                      </a:solidFill>
                      <a:prstDash val="solid"/>
                    </a:lnT>
                    <a:lnB w="12700" cmpd="sng">
                      <a:solidFill>
                        <a:srgbClr val="1C3879"/>
                      </a:solidFill>
                      <a:prstDash val="solid"/>
                    </a:lnB>
                    <a:solidFill>
                      <a:srgbClr val="FFFFFF"/>
                    </a:solidFill>
                  </a:tcPr>
                </a:tc>
                <a:tc>
                  <a:txBody>
                    <a:bodyPr/>
                    <a:lstStyle/>
                    <a:p>
                      <a:pPr algn="ctr" fontAlgn="base">
                        <a:lnSpc>
                          <a:spcPct val="150000"/>
                        </a:lnSpc>
                        <a:buNone/>
                      </a:pPr>
                      <a:r>
                        <a:rPr lang="zh-CN" altLang="en-US" sz="1600" kern="1200" dirty="0">
                          <a:solidFill>
                            <a:srgbClr val="000000"/>
                          </a:solidFill>
                          <a:latin typeface="Arial" panose="020B0604020202020204" pitchFamily="34" charset="0"/>
                          <a:ea typeface="微软雅黑" panose="020B0503020204020204" pitchFamily="34" charset="-122"/>
                          <a:cs typeface="+mn-cs"/>
                        </a:rPr>
                        <a:t>高效率协同机制</a:t>
                      </a:r>
                    </a:p>
                  </a:txBody>
                  <a:tcPr marL="95250" marR="95250" marT="95250" marB="95250" anchor="ctr">
                    <a:lnL w="12700" cmpd="sng">
                      <a:solidFill>
                        <a:srgbClr val="FFFFFF"/>
                      </a:solidFill>
                      <a:prstDash val="solid"/>
                    </a:lnL>
                    <a:lnR w="12700" cmpd="sng">
                      <a:solidFill>
                        <a:srgbClr val="FFFFFF"/>
                      </a:solidFill>
                      <a:prstDash val="solid"/>
                    </a:lnR>
                    <a:lnT w="12700" cmpd="sng">
                      <a:solidFill>
                        <a:srgbClr val="DDDDDD"/>
                      </a:solidFill>
                      <a:prstDash val="solid"/>
                    </a:lnT>
                    <a:lnB w="12700" cmpd="sng">
                      <a:solidFill>
                        <a:srgbClr val="1C3879"/>
                      </a:solidFill>
                      <a:prstDash val="solid"/>
                    </a:lnB>
                    <a:solidFill>
                      <a:schemeClr val="bg1">
                        <a:lumMod val="95000"/>
                      </a:schemeClr>
                    </a:solidFill>
                  </a:tcPr>
                </a:tc>
                <a:extLst>
                  <a:ext uri="{0D108BD9-81ED-4DB2-BD59-A6C34878D82A}">
                    <a16:rowId xmlns:a16="http://schemas.microsoft.com/office/drawing/2014/main" val="828882920"/>
                  </a:ext>
                </a:extLst>
              </a:tr>
            </a:tbl>
          </a:graphicData>
        </a:graphic>
      </p:graphicFrame>
      <p:sp>
        <p:nvSpPr>
          <p:cNvPr id="31" name="文本框 30">
            <a:extLst>
              <a:ext uri="{FF2B5EF4-FFF2-40B4-BE49-F238E27FC236}">
                <a16:creationId xmlns:a16="http://schemas.microsoft.com/office/drawing/2014/main" id="{96D7E286-905F-45A5-B648-CCDAA7DE4AAF}"/>
              </a:ext>
            </a:extLst>
          </p:cNvPr>
          <p:cNvSpPr txBox="1"/>
          <p:nvPr/>
        </p:nvSpPr>
        <p:spPr>
          <a:xfrm>
            <a:off x="804658" y="4352911"/>
            <a:ext cx="3574102" cy="369332"/>
          </a:xfrm>
          <a:prstGeom prst="rect">
            <a:avLst/>
          </a:prstGeom>
          <a:noFill/>
        </p:spPr>
        <p:txBody>
          <a:bodyPr wrap="square">
            <a:spAutoFit/>
          </a:bodyPr>
          <a:lstStyle/>
          <a:p>
            <a:pPr algn="just" fontAlgn="base"/>
            <a:r>
              <a:rPr lang="zh-CN" altLang="en-US" b="1" i="0" dirty="0">
                <a:solidFill>
                  <a:srgbClr val="2A2F45"/>
                </a:solidFill>
                <a:effectLst/>
                <a:latin typeface="Arial" panose="020B0604020202020204" pitchFamily="34" charset="0"/>
                <a:ea typeface="微软雅黑" panose="020B0503020204020204" pitchFamily="34" charset="-122"/>
              </a:rPr>
              <a:t>理论和国际研究表明：</a:t>
            </a:r>
          </a:p>
        </p:txBody>
      </p:sp>
      <p:graphicFrame>
        <p:nvGraphicFramePr>
          <p:cNvPr id="5" name="表格 4">
            <a:extLst>
              <a:ext uri="{FF2B5EF4-FFF2-40B4-BE49-F238E27FC236}">
                <a16:creationId xmlns:a16="http://schemas.microsoft.com/office/drawing/2014/main" id="{40C93733-C4E4-8AD2-57D6-8D18E8ACFA95}"/>
              </a:ext>
            </a:extLst>
          </p:cNvPr>
          <p:cNvGraphicFramePr>
            <a:graphicFrameLocks noGrp="1"/>
          </p:cNvGraphicFramePr>
          <p:nvPr>
            <p:extLst>
              <p:ext uri="{D42A27DB-BD31-4B8C-83A1-F6EECF244321}">
                <p14:modId xmlns:p14="http://schemas.microsoft.com/office/powerpoint/2010/main" val="1657886338"/>
              </p:ext>
            </p:extLst>
          </p:nvPr>
        </p:nvGraphicFramePr>
        <p:xfrm>
          <a:off x="852687" y="4899476"/>
          <a:ext cx="10402745" cy="1251942"/>
        </p:xfrm>
        <a:graphic>
          <a:graphicData uri="http://schemas.openxmlformats.org/drawingml/2006/table">
            <a:tbl>
              <a:tblPr/>
              <a:tblGrid>
                <a:gridCol w="2080549">
                  <a:extLst>
                    <a:ext uri="{9D8B030D-6E8A-4147-A177-3AD203B41FA5}">
                      <a16:colId xmlns:a16="http://schemas.microsoft.com/office/drawing/2014/main" val="2085214031"/>
                    </a:ext>
                  </a:extLst>
                </a:gridCol>
                <a:gridCol w="2080549">
                  <a:extLst>
                    <a:ext uri="{9D8B030D-6E8A-4147-A177-3AD203B41FA5}">
                      <a16:colId xmlns:a16="http://schemas.microsoft.com/office/drawing/2014/main" val="3539431258"/>
                    </a:ext>
                  </a:extLst>
                </a:gridCol>
                <a:gridCol w="2080549">
                  <a:extLst>
                    <a:ext uri="{9D8B030D-6E8A-4147-A177-3AD203B41FA5}">
                      <a16:colId xmlns:a16="http://schemas.microsoft.com/office/drawing/2014/main" val="939889550"/>
                    </a:ext>
                  </a:extLst>
                </a:gridCol>
                <a:gridCol w="1667281">
                  <a:extLst>
                    <a:ext uri="{9D8B030D-6E8A-4147-A177-3AD203B41FA5}">
                      <a16:colId xmlns:a16="http://schemas.microsoft.com/office/drawing/2014/main" val="159485532"/>
                    </a:ext>
                  </a:extLst>
                </a:gridCol>
                <a:gridCol w="2493817">
                  <a:extLst>
                    <a:ext uri="{9D8B030D-6E8A-4147-A177-3AD203B41FA5}">
                      <a16:colId xmlns:a16="http://schemas.microsoft.com/office/drawing/2014/main" val="803386924"/>
                    </a:ext>
                  </a:extLst>
                </a:gridCol>
              </a:tblGrid>
              <a:tr h="625971">
                <a:tc>
                  <a:txBody>
                    <a:bodyPr/>
                    <a:lstStyle/>
                    <a:p>
                      <a:pPr algn="ctr">
                        <a:buNone/>
                      </a:pPr>
                      <a:r>
                        <a:rPr lang="zh-CN" altLang="en-US" sz="1600" b="1" dirty="0">
                          <a:solidFill>
                            <a:srgbClr val="FFFFFF"/>
                          </a:solidFill>
                          <a:effectLst/>
                          <a:latin typeface="Arial" panose="020B0604020202020204" pitchFamily="34" charset="0"/>
                          <a:ea typeface="微软雅黑" panose="020B0503020204020204" pitchFamily="34" charset="-122"/>
                        </a:rPr>
                        <a:t>项目</a:t>
                      </a:r>
                    </a:p>
                  </a:txBody>
                  <a:tcPr marL="76200" marR="76200" marT="76200" marB="76200" anchor="ctr">
                    <a:lnL w="9525" cap="flat" cmpd="sng" algn="ctr">
                      <a:solidFill>
                        <a:srgbClr val="CCCCCC"/>
                      </a:solidFill>
                      <a:prstDash val="solid"/>
                      <a:round/>
                      <a:headEnd type="none" w="med" len="med"/>
                      <a:tailEnd type="none" w="med" len="med"/>
                    </a:lnL>
                    <a:lnR w="9525" cap="flat" cmpd="sng" algn="ctr">
                      <a:solidFill>
                        <a:srgbClr val="BBCCFD"/>
                      </a:solidFill>
                      <a:prstDash val="solid"/>
                      <a:round/>
                      <a:headEnd type="none" w="med" len="med"/>
                      <a:tailEnd type="none" w="med" len="med"/>
                    </a:lnR>
                    <a:lnT w="9525" cap="flat" cmpd="sng" algn="ctr">
                      <a:solidFill>
                        <a:srgbClr val="4466F6"/>
                      </a:solidFill>
                      <a:prstDash val="solid"/>
                      <a:round/>
                      <a:headEnd type="none" w="med" len="med"/>
                      <a:tailEnd type="none" w="med" len="med"/>
                    </a:lnT>
                    <a:lnB w="9525" cap="flat" cmpd="sng" algn="ctr">
                      <a:solidFill>
                        <a:srgbClr val="BBCCFD"/>
                      </a:solidFill>
                      <a:prstDash val="solid"/>
                      <a:round/>
                      <a:headEnd type="none" w="med" len="med"/>
                      <a:tailEnd type="none" w="med" len="med"/>
                    </a:lnB>
                    <a:solidFill>
                      <a:srgbClr val="4466F6"/>
                    </a:solidFill>
                  </a:tcPr>
                </a:tc>
                <a:tc>
                  <a:txBody>
                    <a:bodyPr/>
                    <a:lstStyle/>
                    <a:p>
                      <a:pPr algn="ctr">
                        <a:buNone/>
                      </a:pPr>
                      <a:r>
                        <a:rPr lang="en" sz="1600" b="1" dirty="0">
                          <a:solidFill>
                            <a:srgbClr val="FFFFFF"/>
                          </a:solidFill>
                          <a:effectLst/>
                          <a:latin typeface="Arial" panose="020B0604020202020204" pitchFamily="34" charset="0"/>
                          <a:ea typeface="微软雅黑" panose="020B0503020204020204" pitchFamily="34" charset="-122"/>
                        </a:rPr>
                        <a:t>IOT/MB IOT</a:t>
                      </a:r>
                    </a:p>
                  </a:txBody>
                  <a:tcPr marL="76200" marR="76200" marT="76200" marB="76200" anchor="ctr">
                    <a:lnL w="9525" cap="flat" cmpd="sng" algn="ctr">
                      <a:solidFill>
                        <a:srgbClr val="BBCCFD"/>
                      </a:solidFill>
                      <a:prstDash val="solid"/>
                      <a:round/>
                      <a:headEnd type="none" w="med" len="med"/>
                      <a:tailEnd type="none" w="med" len="med"/>
                    </a:lnL>
                    <a:lnR w="9525" cap="flat" cmpd="sng" algn="ctr">
                      <a:solidFill>
                        <a:srgbClr val="BBCCFD"/>
                      </a:solidFill>
                      <a:prstDash val="solid"/>
                      <a:round/>
                      <a:headEnd type="none" w="med" len="med"/>
                      <a:tailEnd type="none" w="med" len="med"/>
                    </a:lnR>
                    <a:lnT w="9525" cap="flat" cmpd="sng" algn="ctr">
                      <a:solidFill>
                        <a:srgbClr val="4466F6"/>
                      </a:solidFill>
                      <a:prstDash val="solid"/>
                      <a:round/>
                      <a:headEnd type="none" w="med" len="med"/>
                      <a:tailEnd type="none" w="med" len="med"/>
                    </a:lnT>
                    <a:lnB w="9525" cap="flat" cmpd="sng" algn="ctr">
                      <a:solidFill>
                        <a:srgbClr val="BBCCFD"/>
                      </a:solidFill>
                      <a:prstDash val="solid"/>
                      <a:round/>
                      <a:headEnd type="none" w="med" len="med"/>
                      <a:tailEnd type="none" w="med" len="med"/>
                    </a:lnB>
                    <a:solidFill>
                      <a:srgbClr val="4466F6"/>
                    </a:solidFill>
                  </a:tcPr>
                </a:tc>
                <a:tc>
                  <a:txBody>
                    <a:bodyPr/>
                    <a:lstStyle/>
                    <a:p>
                      <a:pPr algn="ctr">
                        <a:buNone/>
                      </a:pPr>
                      <a:r>
                        <a:rPr lang="en" sz="1600" b="1" dirty="0" err="1">
                          <a:solidFill>
                            <a:srgbClr val="FFFFFF"/>
                          </a:solidFill>
                          <a:effectLst/>
                          <a:latin typeface="Arial" panose="020B0604020202020204" pitchFamily="34" charset="0"/>
                          <a:ea typeface="微软雅黑" panose="020B0503020204020204" pitchFamily="34" charset="-122"/>
                        </a:rPr>
                        <a:t>Kystron</a:t>
                      </a:r>
                      <a:r>
                        <a:rPr lang="en" sz="1600" b="1" dirty="0">
                          <a:solidFill>
                            <a:srgbClr val="FFFFFF"/>
                          </a:solidFill>
                          <a:effectLst/>
                          <a:latin typeface="Arial" panose="020B0604020202020204" pitchFamily="34" charset="0"/>
                          <a:ea typeface="微软雅黑" panose="020B0503020204020204" pitchFamily="34" charset="-122"/>
                        </a:rPr>
                        <a:t>/MBK</a:t>
                      </a:r>
                    </a:p>
                  </a:txBody>
                  <a:tcPr marL="76200" marR="76200" marT="76200" marB="76200" anchor="ctr">
                    <a:lnL w="9525" cap="flat" cmpd="sng" algn="ctr">
                      <a:solidFill>
                        <a:srgbClr val="BBCCFD"/>
                      </a:solidFill>
                      <a:prstDash val="solid"/>
                      <a:round/>
                      <a:headEnd type="none" w="med" len="med"/>
                      <a:tailEnd type="none" w="med" len="med"/>
                    </a:lnL>
                    <a:lnR w="9525" cap="flat" cmpd="sng" algn="ctr">
                      <a:solidFill>
                        <a:srgbClr val="BBCCFD"/>
                      </a:solidFill>
                      <a:prstDash val="solid"/>
                      <a:round/>
                      <a:headEnd type="none" w="med" len="med"/>
                      <a:tailEnd type="none" w="med" len="med"/>
                    </a:lnR>
                    <a:lnT w="9525" cap="flat" cmpd="sng" algn="ctr">
                      <a:solidFill>
                        <a:srgbClr val="4466F6"/>
                      </a:solidFill>
                      <a:prstDash val="solid"/>
                      <a:round/>
                      <a:headEnd type="none" w="med" len="med"/>
                      <a:tailEnd type="none" w="med" len="med"/>
                    </a:lnT>
                    <a:lnB w="9525" cap="flat" cmpd="sng" algn="ctr">
                      <a:solidFill>
                        <a:srgbClr val="BBCCFD"/>
                      </a:solidFill>
                      <a:prstDash val="solid"/>
                      <a:round/>
                      <a:headEnd type="none" w="med" len="med"/>
                      <a:tailEnd type="none" w="med" len="med"/>
                    </a:lnB>
                    <a:solidFill>
                      <a:srgbClr val="4466F6"/>
                    </a:solidFill>
                  </a:tcPr>
                </a:tc>
                <a:tc>
                  <a:txBody>
                    <a:bodyPr/>
                    <a:lstStyle/>
                    <a:p>
                      <a:pPr algn="ctr">
                        <a:buNone/>
                      </a:pPr>
                      <a:r>
                        <a:rPr lang="en" sz="1600" b="1">
                          <a:solidFill>
                            <a:srgbClr val="FFFFFF"/>
                          </a:solidFill>
                          <a:effectLst/>
                          <a:latin typeface="Arial" panose="020B0604020202020204" pitchFamily="34" charset="0"/>
                          <a:ea typeface="微软雅黑" panose="020B0503020204020204" pitchFamily="34" charset="-122"/>
                        </a:rPr>
                        <a:t>Tristron</a:t>
                      </a:r>
                    </a:p>
                  </a:txBody>
                  <a:tcPr marL="76200" marR="76200" marT="76200" marB="76200" anchor="ctr">
                    <a:lnL w="9525" cap="flat" cmpd="sng" algn="ctr">
                      <a:solidFill>
                        <a:srgbClr val="BBCCFD"/>
                      </a:solidFill>
                      <a:prstDash val="solid"/>
                      <a:round/>
                      <a:headEnd type="none" w="med" len="med"/>
                      <a:tailEnd type="none" w="med" len="med"/>
                    </a:lnL>
                    <a:lnR w="9525" cap="flat" cmpd="sng" algn="ctr">
                      <a:solidFill>
                        <a:srgbClr val="BBCCFD"/>
                      </a:solidFill>
                      <a:prstDash val="solid"/>
                      <a:round/>
                      <a:headEnd type="none" w="med" len="med"/>
                      <a:tailEnd type="none" w="med" len="med"/>
                    </a:lnR>
                    <a:lnT w="9525" cap="flat" cmpd="sng" algn="ctr">
                      <a:solidFill>
                        <a:srgbClr val="4466F6"/>
                      </a:solidFill>
                      <a:prstDash val="solid"/>
                      <a:round/>
                      <a:headEnd type="none" w="med" len="med"/>
                      <a:tailEnd type="none" w="med" len="med"/>
                    </a:lnT>
                    <a:lnB w="9525" cap="flat" cmpd="sng" algn="ctr">
                      <a:solidFill>
                        <a:srgbClr val="BBCCFD"/>
                      </a:solidFill>
                      <a:prstDash val="solid"/>
                      <a:round/>
                      <a:headEnd type="none" w="med" len="med"/>
                      <a:tailEnd type="none" w="med" len="med"/>
                    </a:lnB>
                    <a:solidFill>
                      <a:srgbClr val="4466F6"/>
                    </a:solidFill>
                  </a:tcPr>
                </a:tc>
                <a:tc>
                  <a:txBody>
                    <a:bodyPr/>
                    <a:lstStyle/>
                    <a:p>
                      <a:pPr algn="ctr">
                        <a:buNone/>
                      </a:pPr>
                      <a:r>
                        <a:rPr lang="en-US" altLang="zh-CN" sz="1600" b="1" dirty="0">
                          <a:solidFill>
                            <a:srgbClr val="FFFFFF"/>
                          </a:solidFill>
                          <a:effectLst/>
                          <a:latin typeface="Arial" panose="020B0604020202020204" pitchFamily="34" charset="0"/>
                          <a:ea typeface="微软雅黑" panose="020B0503020204020204" pitchFamily="34" charset="-122"/>
                        </a:rPr>
                        <a:t>MB</a:t>
                      </a:r>
                      <a:r>
                        <a:rPr lang="zh-CN" altLang="en-US" sz="1600" b="1" dirty="0">
                          <a:solidFill>
                            <a:srgbClr val="FFFFFF"/>
                          </a:solidFill>
                          <a:effectLst/>
                          <a:latin typeface="Arial" panose="020B0604020202020204" pitchFamily="34" charset="0"/>
                          <a:ea typeface="微软雅黑" panose="020B0503020204020204" pitchFamily="34" charset="-122"/>
                        </a:rPr>
                        <a:t> </a:t>
                      </a:r>
                      <a:r>
                        <a:rPr lang="en" sz="1600" b="1" dirty="0" err="1">
                          <a:solidFill>
                            <a:srgbClr val="FFFFFF"/>
                          </a:solidFill>
                          <a:effectLst/>
                          <a:latin typeface="Arial" panose="020B0604020202020204" pitchFamily="34" charset="0"/>
                          <a:ea typeface="微软雅黑" panose="020B0503020204020204" pitchFamily="34" charset="-122"/>
                        </a:rPr>
                        <a:t>Tristron</a:t>
                      </a:r>
                      <a:r>
                        <a:rPr lang="en" sz="1600" b="1" dirty="0">
                          <a:solidFill>
                            <a:srgbClr val="FFFFFF"/>
                          </a:solidFill>
                          <a:effectLst/>
                          <a:latin typeface="Arial" panose="020B0604020202020204" pitchFamily="34" charset="0"/>
                          <a:ea typeface="微软雅黑" panose="020B0503020204020204" pitchFamily="34" charset="-122"/>
                        </a:rPr>
                        <a:t>（</a:t>
                      </a:r>
                      <a:r>
                        <a:rPr lang="zh-CN" altLang="en-US" sz="1600" b="1" dirty="0">
                          <a:solidFill>
                            <a:srgbClr val="FFFFFF"/>
                          </a:solidFill>
                          <a:effectLst/>
                          <a:latin typeface="Arial" panose="020B0604020202020204" pitchFamily="34" charset="0"/>
                          <a:ea typeface="微软雅黑" panose="020B0503020204020204" pitchFamily="34" charset="-122"/>
                        </a:rPr>
                        <a:t>理论）</a:t>
                      </a:r>
                    </a:p>
                  </a:txBody>
                  <a:tcPr marL="76200" marR="76200" marT="76200" marB="76200" anchor="ctr">
                    <a:lnL w="9525" cap="flat" cmpd="sng" algn="ctr">
                      <a:solidFill>
                        <a:srgbClr val="BBCCFD"/>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4466F6"/>
                      </a:solidFill>
                      <a:prstDash val="solid"/>
                      <a:round/>
                      <a:headEnd type="none" w="med" len="med"/>
                      <a:tailEnd type="none" w="med" len="med"/>
                    </a:lnT>
                    <a:lnB w="9525" cap="flat" cmpd="sng" algn="ctr">
                      <a:solidFill>
                        <a:srgbClr val="BBCCFD"/>
                      </a:solidFill>
                      <a:prstDash val="solid"/>
                      <a:round/>
                      <a:headEnd type="none" w="med" len="med"/>
                      <a:tailEnd type="none" w="med" len="med"/>
                    </a:lnB>
                    <a:solidFill>
                      <a:srgbClr val="4466F6"/>
                    </a:solidFill>
                  </a:tcPr>
                </a:tc>
                <a:extLst>
                  <a:ext uri="{0D108BD9-81ED-4DB2-BD59-A6C34878D82A}">
                    <a16:rowId xmlns:a16="http://schemas.microsoft.com/office/drawing/2014/main" val="3019215722"/>
                  </a:ext>
                </a:extLst>
              </a:tr>
              <a:tr h="625971">
                <a:tc>
                  <a:txBody>
                    <a:bodyPr/>
                    <a:lstStyle/>
                    <a:p>
                      <a:pPr algn="ctr">
                        <a:buNone/>
                      </a:pPr>
                      <a:r>
                        <a:rPr lang="zh-CN" altLang="en-US" sz="1600" b="1">
                          <a:solidFill>
                            <a:srgbClr val="0E2841"/>
                          </a:solidFill>
                          <a:effectLst/>
                          <a:latin typeface="Arial" panose="020B0604020202020204" pitchFamily="34" charset="0"/>
                          <a:ea typeface="微软雅黑" panose="020B0503020204020204" pitchFamily="34" charset="-122"/>
                        </a:rPr>
                        <a:t>效率</a:t>
                      </a:r>
                    </a:p>
                  </a:txBody>
                  <a:tcPr marL="76200" marR="76200" marT="76200" marB="76200" anchor="ctr">
                    <a:lnL w="9525" cap="flat" cmpd="sng" algn="ctr">
                      <a:solidFill>
                        <a:srgbClr val="CCCCCC"/>
                      </a:solidFill>
                      <a:prstDash val="solid"/>
                      <a:round/>
                      <a:headEnd type="none" w="med" len="med"/>
                      <a:tailEnd type="none" w="med" len="med"/>
                    </a:lnL>
                    <a:lnR w="9525" cap="flat" cmpd="sng" algn="ctr">
                      <a:solidFill>
                        <a:srgbClr val="BBCCFD"/>
                      </a:solidFill>
                      <a:prstDash val="solid"/>
                      <a:round/>
                      <a:headEnd type="none" w="med" len="med"/>
                      <a:tailEnd type="none" w="med" len="med"/>
                    </a:lnR>
                    <a:lnT w="9525" cap="flat" cmpd="sng" algn="ctr">
                      <a:solidFill>
                        <a:srgbClr val="BBCCFD"/>
                      </a:solidFill>
                      <a:prstDash val="solid"/>
                      <a:round/>
                      <a:headEnd type="none" w="med" len="med"/>
                      <a:tailEnd type="none" w="med" len="med"/>
                    </a:lnT>
                    <a:lnB w="9525" cap="flat" cmpd="sng" algn="ctr">
                      <a:solidFill>
                        <a:srgbClr val="4466F6"/>
                      </a:solidFill>
                      <a:prstDash val="solid"/>
                      <a:round/>
                      <a:headEnd type="none" w="med" len="med"/>
                      <a:tailEnd type="none" w="med" len="med"/>
                    </a:lnB>
                    <a:solidFill>
                      <a:srgbClr val="FFFFFF"/>
                    </a:solidFill>
                  </a:tcPr>
                </a:tc>
                <a:tc>
                  <a:txBody>
                    <a:bodyPr/>
                    <a:lstStyle/>
                    <a:p>
                      <a:pPr algn="ctr">
                        <a:buNone/>
                      </a:pPr>
                      <a:r>
                        <a:rPr lang="en-US" altLang="zh-CN" sz="1600" b="1">
                          <a:solidFill>
                            <a:srgbClr val="0E2841"/>
                          </a:solidFill>
                          <a:effectLst/>
                          <a:latin typeface="Arial" panose="020B0604020202020204" pitchFamily="34" charset="0"/>
                          <a:ea typeface="微软雅黑" panose="020B0503020204020204" pitchFamily="34" charset="-122"/>
                        </a:rPr>
                        <a:t>60–80%</a:t>
                      </a:r>
                    </a:p>
                  </a:txBody>
                  <a:tcPr marL="76200" marR="76200" marT="76200" marB="76200" anchor="ctr">
                    <a:lnL w="9525" cap="flat" cmpd="sng" algn="ctr">
                      <a:solidFill>
                        <a:srgbClr val="BBCCFD"/>
                      </a:solidFill>
                      <a:prstDash val="solid"/>
                      <a:round/>
                      <a:headEnd type="none" w="med" len="med"/>
                      <a:tailEnd type="none" w="med" len="med"/>
                    </a:lnL>
                    <a:lnR w="9525" cap="flat" cmpd="sng" algn="ctr">
                      <a:solidFill>
                        <a:srgbClr val="BBCCFD"/>
                      </a:solidFill>
                      <a:prstDash val="solid"/>
                      <a:round/>
                      <a:headEnd type="none" w="med" len="med"/>
                      <a:tailEnd type="none" w="med" len="med"/>
                    </a:lnR>
                    <a:lnT w="9525" cap="flat" cmpd="sng" algn="ctr">
                      <a:solidFill>
                        <a:srgbClr val="BBCCFD"/>
                      </a:solidFill>
                      <a:prstDash val="solid"/>
                      <a:round/>
                      <a:headEnd type="none" w="med" len="med"/>
                      <a:tailEnd type="none" w="med" len="med"/>
                    </a:lnT>
                    <a:lnB w="9525" cap="flat" cmpd="sng" algn="ctr">
                      <a:solidFill>
                        <a:srgbClr val="4466F6"/>
                      </a:solidFill>
                      <a:prstDash val="solid"/>
                      <a:round/>
                      <a:headEnd type="none" w="med" len="med"/>
                      <a:tailEnd type="none" w="med" len="med"/>
                    </a:lnB>
                    <a:solidFill>
                      <a:srgbClr val="F0F2FF"/>
                    </a:solidFill>
                  </a:tcPr>
                </a:tc>
                <a:tc>
                  <a:txBody>
                    <a:bodyPr/>
                    <a:lstStyle/>
                    <a:p>
                      <a:pPr algn="ctr">
                        <a:buNone/>
                      </a:pPr>
                      <a:r>
                        <a:rPr lang="en-US" altLang="zh-CN" sz="1600" b="1">
                          <a:solidFill>
                            <a:srgbClr val="0E2841"/>
                          </a:solidFill>
                          <a:effectLst/>
                          <a:latin typeface="Arial" panose="020B0604020202020204" pitchFamily="34" charset="0"/>
                          <a:ea typeface="微软雅黑" panose="020B0503020204020204" pitchFamily="34" charset="-122"/>
                        </a:rPr>
                        <a:t>60–80%</a:t>
                      </a:r>
                    </a:p>
                  </a:txBody>
                  <a:tcPr marL="76200" marR="76200" marT="76200" marB="76200" anchor="ctr">
                    <a:lnL w="9525" cap="flat" cmpd="sng" algn="ctr">
                      <a:solidFill>
                        <a:srgbClr val="BBCCFD"/>
                      </a:solidFill>
                      <a:prstDash val="solid"/>
                      <a:round/>
                      <a:headEnd type="none" w="med" len="med"/>
                      <a:tailEnd type="none" w="med" len="med"/>
                    </a:lnL>
                    <a:lnR w="9525" cap="flat" cmpd="sng" algn="ctr">
                      <a:solidFill>
                        <a:srgbClr val="BBCCFD"/>
                      </a:solidFill>
                      <a:prstDash val="solid"/>
                      <a:round/>
                      <a:headEnd type="none" w="med" len="med"/>
                      <a:tailEnd type="none" w="med" len="med"/>
                    </a:lnR>
                    <a:lnT w="9525" cap="flat" cmpd="sng" algn="ctr">
                      <a:solidFill>
                        <a:srgbClr val="BBCCFD"/>
                      </a:solidFill>
                      <a:prstDash val="solid"/>
                      <a:round/>
                      <a:headEnd type="none" w="med" len="med"/>
                      <a:tailEnd type="none" w="med" len="med"/>
                    </a:lnT>
                    <a:lnB w="9525" cap="flat" cmpd="sng" algn="ctr">
                      <a:solidFill>
                        <a:srgbClr val="4466F6"/>
                      </a:solidFill>
                      <a:prstDash val="solid"/>
                      <a:round/>
                      <a:headEnd type="none" w="med" len="med"/>
                      <a:tailEnd type="none" w="med" len="med"/>
                    </a:lnB>
                    <a:solidFill>
                      <a:srgbClr val="FFFFFF"/>
                    </a:solidFill>
                  </a:tcPr>
                </a:tc>
                <a:tc>
                  <a:txBody>
                    <a:bodyPr/>
                    <a:lstStyle/>
                    <a:p>
                      <a:pPr algn="ctr">
                        <a:buNone/>
                      </a:pPr>
                      <a:r>
                        <a:rPr lang="en-US" altLang="zh-CN" sz="1600" b="1" dirty="0">
                          <a:solidFill>
                            <a:srgbClr val="0E2841"/>
                          </a:solidFill>
                          <a:effectLst/>
                          <a:latin typeface="Arial" panose="020B0604020202020204" pitchFamily="34" charset="0"/>
                          <a:ea typeface="微软雅黑" panose="020B0503020204020204" pitchFamily="34" charset="-122"/>
                        </a:rPr>
                        <a:t>80–85%</a:t>
                      </a:r>
                    </a:p>
                  </a:txBody>
                  <a:tcPr marL="76200" marR="76200" marT="76200" marB="76200" anchor="ctr">
                    <a:lnL w="9525" cap="flat" cmpd="sng" algn="ctr">
                      <a:solidFill>
                        <a:srgbClr val="BBCCFD"/>
                      </a:solidFill>
                      <a:prstDash val="solid"/>
                      <a:round/>
                      <a:headEnd type="none" w="med" len="med"/>
                      <a:tailEnd type="none" w="med" len="med"/>
                    </a:lnL>
                    <a:lnR w="9525" cap="flat" cmpd="sng" algn="ctr">
                      <a:solidFill>
                        <a:srgbClr val="BBCCFD"/>
                      </a:solidFill>
                      <a:prstDash val="solid"/>
                      <a:round/>
                      <a:headEnd type="none" w="med" len="med"/>
                      <a:tailEnd type="none" w="med" len="med"/>
                    </a:lnR>
                    <a:lnT w="9525" cap="flat" cmpd="sng" algn="ctr">
                      <a:solidFill>
                        <a:srgbClr val="BBCCFD"/>
                      </a:solidFill>
                      <a:prstDash val="solid"/>
                      <a:round/>
                      <a:headEnd type="none" w="med" len="med"/>
                      <a:tailEnd type="none" w="med" len="med"/>
                    </a:lnT>
                    <a:lnB w="9525" cap="flat" cmpd="sng" algn="ctr">
                      <a:solidFill>
                        <a:srgbClr val="4466F6"/>
                      </a:solidFill>
                      <a:prstDash val="solid"/>
                      <a:round/>
                      <a:headEnd type="none" w="med" len="med"/>
                      <a:tailEnd type="none" w="med" len="med"/>
                    </a:lnB>
                    <a:solidFill>
                      <a:srgbClr val="F0F2FF"/>
                    </a:solidFill>
                  </a:tcPr>
                </a:tc>
                <a:tc>
                  <a:txBody>
                    <a:bodyPr/>
                    <a:lstStyle/>
                    <a:p>
                      <a:pPr algn="ctr">
                        <a:buNone/>
                      </a:pPr>
                      <a:r>
                        <a:rPr lang="en-US" altLang="zh-CN" sz="1600" b="1" dirty="0">
                          <a:solidFill>
                            <a:srgbClr val="0E2841"/>
                          </a:solidFill>
                          <a:effectLst/>
                          <a:latin typeface="Arial" panose="020B0604020202020204" pitchFamily="34" charset="0"/>
                          <a:ea typeface="微软雅黑" panose="020B0503020204020204" pitchFamily="34" charset="-122"/>
                        </a:rPr>
                        <a:t>90–93%</a:t>
                      </a:r>
                    </a:p>
                  </a:txBody>
                  <a:tcPr marL="76200" marR="76200" marT="76200" marB="76200" anchor="ctr">
                    <a:lnL w="9525" cap="flat" cmpd="sng" algn="ctr">
                      <a:solidFill>
                        <a:srgbClr val="BBCCFD"/>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BBCCFD"/>
                      </a:solidFill>
                      <a:prstDash val="solid"/>
                      <a:round/>
                      <a:headEnd type="none" w="med" len="med"/>
                      <a:tailEnd type="none" w="med" len="med"/>
                    </a:lnT>
                    <a:lnB w="9525" cap="flat" cmpd="sng" algn="ctr">
                      <a:solidFill>
                        <a:srgbClr val="4466F6"/>
                      </a:solidFill>
                      <a:prstDash val="solid"/>
                      <a:round/>
                      <a:headEnd type="none" w="med" len="med"/>
                      <a:tailEnd type="none" w="med" len="med"/>
                    </a:lnB>
                    <a:solidFill>
                      <a:srgbClr val="FFFFFF"/>
                    </a:solidFill>
                  </a:tcPr>
                </a:tc>
                <a:extLst>
                  <a:ext uri="{0D108BD9-81ED-4DB2-BD59-A6C34878D82A}">
                    <a16:rowId xmlns:a16="http://schemas.microsoft.com/office/drawing/2014/main" val="715731507"/>
                  </a:ext>
                </a:extLst>
              </a:tr>
            </a:tbl>
          </a:graphicData>
        </a:graphic>
      </p:graphicFrame>
      <p:sp>
        <p:nvSpPr>
          <p:cNvPr id="8" name="文本框 7">
            <a:extLst>
              <a:ext uri="{FF2B5EF4-FFF2-40B4-BE49-F238E27FC236}">
                <a16:creationId xmlns:a16="http://schemas.microsoft.com/office/drawing/2014/main" id="{E10F735E-4F69-F32E-0051-6A34BD426959}"/>
              </a:ext>
            </a:extLst>
          </p:cNvPr>
          <p:cNvSpPr txBox="1"/>
          <p:nvPr/>
        </p:nvSpPr>
        <p:spPr>
          <a:xfrm>
            <a:off x="1126392" y="1270518"/>
            <a:ext cx="11387342" cy="874407"/>
          </a:xfrm>
          <a:prstGeom prst="rect">
            <a:avLst/>
          </a:prstGeom>
          <a:noFill/>
        </p:spPr>
        <p:txBody>
          <a:bodyPr wrap="square">
            <a:spAutoFit/>
          </a:bodyPr>
          <a:lstStyle>
            <a:defPPr>
              <a:defRPr lang="zh-CN"/>
            </a:defPPr>
            <a:lvl1pPr marL="285750" indent="-285750" algn="just" fontAlgn="base">
              <a:buClr>
                <a:srgbClr val="FFC000"/>
              </a:buClr>
              <a:buFont typeface="Wingdings" pitchFamily="2" charset="2"/>
              <a:buChar char="n"/>
              <a:defRPr b="1" i="0">
                <a:solidFill>
                  <a:srgbClr val="2A2F45"/>
                </a:solidFill>
                <a:effectLst/>
                <a:latin typeface="Microsoft YaHei" panose="020B0503020204020204" pitchFamily="34" charset="-122"/>
                <a:ea typeface="Microsoft YaHei" panose="020B0503020204020204" pitchFamily="34" charset="-122"/>
              </a:defRPr>
            </a:lvl1pPr>
          </a:lstStyle>
          <a:p>
            <a:pPr>
              <a:lnSpc>
                <a:spcPct val="150000"/>
              </a:lnSpc>
            </a:pPr>
            <a:r>
              <a:rPr lang="zh-CN" altLang="en-US" dirty="0">
                <a:latin typeface="Arial" panose="020B0604020202020204" pitchFamily="34" charset="0"/>
                <a:ea typeface="微软雅黑" panose="020B0503020204020204" pitchFamily="34" charset="-122"/>
              </a:rPr>
              <a:t>核心：在电子束形成早期实现密度调制，并通过谐振腔系统进行进一步速度调制与束团压缩</a:t>
            </a:r>
            <a:endParaRPr lang="en-US" altLang="zh-CN" dirty="0">
              <a:latin typeface="Arial" panose="020B0604020202020204" pitchFamily="34" charset="0"/>
              <a:ea typeface="微软雅黑" panose="020B0503020204020204" pitchFamily="34" charset="-122"/>
            </a:endParaRPr>
          </a:p>
          <a:p>
            <a:pPr>
              <a:lnSpc>
                <a:spcPct val="150000"/>
              </a:lnSpc>
            </a:pPr>
            <a:r>
              <a:rPr lang="zh-CN" altLang="en-US" dirty="0">
                <a:latin typeface="Arial" panose="020B0604020202020204" pitchFamily="34" charset="0"/>
                <a:ea typeface="微软雅黑" panose="020B0503020204020204" pitchFamily="34" charset="-122"/>
              </a:rPr>
              <a:t>与其他传统功率放大器件的本质差异：</a:t>
            </a:r>
          </a:p>
        </p:txBody>
      </p:sp>
      <p:sp>
        <p:nvSpPr>
          <p:cNvPr id="2" name="灯片编号占位符 1">
            <a:extLst>
              <a:ext uri="{FF2B5EF4-FFF2-40B4-BE49-F238E27FC236}">
                <a16:creationId xmlns:a16="http://schemas.microsoft.com/office/drawing/2014/main" id="{129628F9-FC36-4C14-BCC7-EE9AB13291A7}"/>
              </a:ext>
            </a:extLst>
          </p:cNvPr>
          <p:cNvSpPr>
            <a:spLocks noGrp="1"/>
          </p:cNvSpPr>
          <p:nvPr>
            <p:ph type="sldNum" sz="quarter" idx="12"/>
          </p:nvPr>
        </p:nvSpPr>
        <p:spPr/>
        <p:txBody>
          <a:bodyPr/>
          <a:lstStyle/>
          <a:p>
            <a:fld id="{91352FDD-F54A-104E-89EA-FFAF39478DA7}" type="slidenum">
              <a:rPr kumimoji="1" lang="zh-CN" altLang="en-US" smtClean="0"/>
              <a:t>8</a:t>
            </a:fld>
            <a:endParaRPr kumimoji="1" lang="zh-CN" altLang="en-US"/>
          </a:p>
        </p:txBody>
      </p:sp>
    </p:spTree>
    <p:extLst>
      <p:ext uri="{BB962C8B-B14F-4D97-AF65-F5344CB8AC3E}">
        <p14:creationId xmlns:p14="http://schemas.microsoft.com/office/powerpoint/2010/main" val="601878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a:extLst>
              <a:ext uri="{FF2B5EF4-FFF2-40B4-BE49-F238E27FC236}">
                <a16:creationId xmlns:a16="http://schemas.microsoft.com/office/drawing/2014/main" id="{2035C508-5ABC-3D43-A6E1-8733EFE675E5}"/>
              </a:ext>
            </a:extLst>
          </p:cNvPr>
          <p:cNvGraphicFramePr>
            <a:graphicFrameLocks noGrp="1"/>
          </p:cNvGraphicFramePr>
          <p:nvPr>
            <p:extLst>
              <p:ext uri="{D42A27DB-BD31-4B8C-83A1-F6EECF244321}">
                <p14:modId xmlns:p14="http://schemas.microsoft.com/office/powerpoint/2010/main" val="3471124661"/>
              </p:ext>
            </p:extLst>
          </p:nvPr>
        </p:nvGraphicFramePr>
        <p:xfrm>
          <a:off x="245428" y="1038857"/>
          <a:ext cx="11417709" cy="1667320"/>
        </p:xfrm>
        <a:graphic>
          <a:graphicData uri="http://schemas.openxmlformats.org/drawingml/2006/table">
            <a:tbl>
              <a:tblPr firstRow="1" bandRow="1">
                <a:tableStyleId>{5940675A-B579-460E-94D1-54222C63F5DA}</a:tableStyleId>
              </a:tblPr>
              <a:tblGrid>
                <a:gridCol w="1054522">
                  <a:extLst>
                    <a:ext uri="{9D8B030D-6E8A-4147-A177-3AD203B41FA5}">
                      <a16:colId xmlns:a16="http://schemas.microsoft.com/office/drawing/2014/main" val="1440354118"/>
                    </a:ext>
                  </a:extLst>
                </a:gridCol>
                <a:gridCol w="1012343">
                  <a:extLst>
                    <a:ext uri="{9D8B030D-6E8A-4147-A177-3AD203B41FA5}">
                      <a16:colId xmlns:a16="http://schemas.microsoft.com/office/drawing/2014/main" val="3321393559"/>
                    </a:ext>
                  </a:extLst>
                </a:gridCol>
                <a:gridCol w="1505193">
                  <a:extLst>
                    <a:ext uri="{9D8B030D-6E8A-4147-A177-3AD203B41FA5}">
                      <a16:colId xmlns:a16="http://schemas.microsoft.com/office/drawing/2014/main" val="4165910868"/>
                    </a:ext>
                  </a:extLst>
                </a:gridCol>
                <a:gridCol w="1065622">
                  <a:extLst>
                    <a:ext uri="{9D8B030D-6E8A-4147-A177-3AD203B41FA5}">
                      <a16:colId xmlns:a16="http://schemas.microsoft.com/office/drawing/2014/main" val="3909675804"/>
                    </a:ext>
                  </a:extLst>
                </a:gridCol>
                <a:gridCol w="1625076">
                  <a:extLst>
                    <a:ext uri="{9D8B030D-6E8A-4147-A177-3AD203B41FA5}">
                      <a16:colId xmlns:a16="http://schemas.microsoft.com/office/drawing/2014/main" val="50006679"/>
                    </a:ext>
                  </a:extLst>
                </a:gridCol>
                <a:gridCol w="1132225">
                  <a:extLst>
                    <a:ext uri="{9D8B030D-6E8A-4147-A177-3AD203B41FA5}">
                      <a16:colId xmlns:a16="http://schemas.microsoft.com/office/drawing/2014/main" val="249444354"/>
                    </a:ext>
                  </a:extLst>
                </a:gridCol>
                <a:gridCol w="1132225">
                  <a:extLst>
                    <a:ext uri="{9D8B030D-6E8A-4147-A177-3AD203B41FA5}">
                      <a16:colId xmlns:a16="http://schemas.microsoft.com/office/drawing/2014/main" val="3876795763"/>
                    </a:ext>
                  </a:extLst>
                </a:gridCol>
                <a:gridCol w="2890503">
                  <a:extLst>
                    <a:ext uri="{9D8B030D-6E8A-4147-A177-3AD203B41FA5}">
                      <a16:colId xmlns:a16="http://schemas.microsoft.com/office/drawing/2014/main" val="4032508038"/>
                    </a:ext>
                  </a:extLst>
                </a:gridCol>
              </a:tblGrid>
              <a:tr h="283315">
                <a:tc>
                  <a:txBody>
                    <a:bodyPr/>
                    <a:lstStyle/>
                    <a:p>
                      <a:pPr algn="ctr" fontAlgn="base">
                        <a:buNone/>
                      </a:pPr>
                      <a:r>
                        <a:rPr lang="zh-CN" altLang="en-US" sz="1400" b="1" dirty="0">
                          <a:latin typeface="Arial" panose="020B0604020202020204" pitchFamily="34" charset="0"/>
                          <a:ea typeface="微软雅黑" panose="020B0503020204020204" pitchFamily="34" charset="-122"/>
                        </a:rPr>
                        <a:t>路线一</a:t>
                      </a:r>
                    </a:p>
                  </a:txBody>
                  <a:tcPr marL="95250" marR="95250" marT="95250" marB="95250" anchor="ctr">
                    <a:solidFill>
                      <a:schemeClr val="bg1">
                        <a:lumMod val="95000"/>
                      </a:schemeClr>
                    </a:solidFill>
                  </a:tcPr>
                </a:tc>
                <a:tc gridSpan="2">
                  <a:txBody>
                    <a:bodyPr/>
                    <a:lstStyle/>
                    <a:p>
                      <a:pPr algn="ctr" fontAlgn="base">
                        <a:buNone/>
                      </a:pPr>
                      <a:r>
                        <a:rPr lang="zh-CN" altLang="en-US" sz="1400" b="1" dirty="0">
                          <a:latin typeface="Arial" panose="020B0604020202020204" pitchFamily="34" charset="0"/>
                          <a:ea typeface="微软雅黑" panose="020B0503020204020204" pitchFamily="34" charset="-122"/>
                        </a:rPr>
                        <a:t>单注</a:t>
                      </a:r>
                      <a:r>
                        <a:rPr lang="en-US" altLang="zh-CN" sz="1400" b="1" dirty="0">
                          <a:latin typeface="Arial" panose="020B0604020202020204" pitchFamily="34" charset="0"/>
                          <a:ea typeface="微软雅黑" panose="020B0503020204020204" pitchFamily="34" charset="-122"/>
                        </a:rPr>
                        <a:t>IOT</a:t>
                      </a:r>
                      <a:r>
                        <a:rPr lang="zh-CN" altLang="en-US" sz="1400" b="1" dirty="0">
                          <a:latin typeface="Arial" panose="020B0604020202020204" pitchFamily="34" charset="0"/>
                          <a:ea typeface="微软雅黑" panose="020B0503020204020204" pitchFamily="34" charset="-122"/>
                        </a:rPr>
                        <a:t>样机</a:t>
                      </a:r>
                    </a:p>
                  </a:txBody>
                  <a:tcPr marL="95250" marR="95250" marT="95250" marB="95250" anchor="ctr">
                    <a:solidFill>
                      <a:schemeClr val="bg1">
                        <a:lumMod val="95000"/>
                      </a:schemeClr>
                    </a:solidFill>
                  </a:tcPr>
                </a:tc>
                <a:tc hMerge="1">
                  <a:txBody>
                    <a:bodyPr/>
                    <a:lstStyle/>
                    <a:p>
                      <a:pPr algn="ctr" fontAlgn="base">
                        <a:buNone/>
                      </a:pPr>
                      <a:endParaRPr lang="zh-CN" altLang="en-US" sz="1400" b="1" dirty="0"/>
                    </a:p>
                  </a:txBody>
                  <a:tcPr marL="95250" marR="95250" marT="95250" marB="95250" anchor="ctr">
                    <a:solidFill>
                      <a:schemeClr val="bg1">
                        <a:lumMod val="95000"/>
                      </a:schemeClr>
                    </a:solidFill>
                  </a:tcPr>
                </a:tc>
                <a:tc gridSpan="2">
                  <a:txBody>
                    <a:bodyPr/>
                    <a:lstStyle/>
                    <a:p>
                      <a:pPr algn="ctr" fontAlgn="base">
                        <a:buNone/>
                      </a:pPr>
                      <a:r>
                        <a:rPr lang="zh-CN" altLang="en-US" sz="1400" b="1" dirty="0">
                          <a:latin typeface="Arial" panose="020B0604020202020204" pitchFamily="34" charset="0"/>
                          <a:ea typeface="微软雅黑" panose="020B0503020204020204" pitchFamily="34" charset="-122"/>
                        </a:rPr>
                        <a:t>单注</a:t>
                      </a:r>
                      <a:r>
                        <a:rPr lang="en-US" altLang="zh-CN" sz="1400" b="1" dirty="0">
                          <a:latin typeface="Arial" panose="020B0604020202020204" pitchFamily="34" charset="0"/>
                          <a:ea typeface="微软雅黑" panose="020B0503020204020204" pitchFamily="34" charset="-122"/>
                        </a:rPr>
                        <a:t>IOT</a:t>
                      </a:r>
                      <a:r>
                        <a:rPr lang="zh-CN" altLang="en-US" sz="1400" b="1" dirty="0">
                          <a:latin typeface="Arial" panose="020B0604020202020204" pitchFamily="34" charset="0"/>
                          <a:ea typeface="微软雅黑" panose="020B0503020204020204" pitchFamily="34" charset="-122"/>
                        </a:rPr>
                        <a:t>的优化</a:t>
                      </a:r>
                    </a:p>
                  </a:txBody>
                  <a:tcPr marL="95250" marR="95250" marT="95250" marB="95250" anchor="ctr"/>
                </a:tc>
                <a:tc hMerge="1">
                  <a:txBody>
                    <a:bodyPr/>
                    <a:lstStyle/>
                    <a:p>
                      <a:endParaRPr dirty="0"/>
                    </a:p>
                  </a:txBody>
                  <a:tcPr marL="95250" marR="95250" marT="95250" marB="95250" anchor="ctr"/>
                </a:tc>
                <a:tc gridSpan="2">
                  <a:txBody>
                    <a:bodyPr/>
                    <a:lstStyle/>
                    <a:p>
                      <a:pPr algn="ctr" fontAlgn="base">
                        <a:buNone/>
                      </a:pPr>
                      <a:r>
                        <a:rPr lang="zh-CN" altLang="en-US" sz="1400" b="1" dirty="0">
                          <a:latin typeface="Arial" panose="020B0604020202020204" pitchFamily="34" charset="0"/>
                          <a:ea typeface="微软雅黑" panose="020B0503020204020204" pitchFamily="34" charset="-122"/>
                        </a:rPr>
                        <a:t>多注设计</a:t>
                      </a:r>
                    </a:p>
                  </a:txBody>
                  <a:tcPr marL="95250" marR="95250" marT="95250" marB="95250" anchor="ctr"/>
                </a:tc>
                <a:tc hMerge="1">
                  <a:txBody>
                    <a:bodyPr/>
                    <a:lstStyle/>
                    <a:p>
                      <a:pPr algn="ctr" fontAlgn="base">
                        <a:buNone/>
                      </a:pPr>
                      <a:endParaRPr lang="zh-CN" altLang="en-US" sz="1400" b="1" dirty="0"/>
                    </a:p>
                  </a:txBody>
                  <a:tcPr marL="95250" marR="95250" marT="95250" marB="95250" anchor="ctr"/>
                </a:tc>
                <a:tc>
                  <a:txBody>
                    <a:bodyPr/>
                    <a:lstStyle/>
                    <a:p>
                      <a:pPr algn="ctr" fontAlgn="base">
                        <a:buNone/>
                      </a:pPr>
                      <a:r>
                        <a:rPr lang="zh-CN" altLang="en-US" sz="1400" b="1" dirty="0">
                          <a:latin typeface="Arial" panose="020B0604020202020204" pitchFamily="34" charset="0"/>
                          <a:ea typeface="微软雅黑" panose="020B0503020204020204" pitchFamily="34" charset="-122"/>
                        </a:rPr>
                        <a:t>高效方案</a:t>
                      </a:r>
                    </a:p>
                  </a:txBody>
                  <a:tcPr marL="95250" marR="95250" marT="95250" marB="95250" anchor="ctr"/>
                </a:tc>
                <a:extLst>
                  <a:ext uri="{0D108BD9-81ED-4DB2-BD59-A6C34878D82A}">
                    <a16:rowId xmlns:a16="http://schemas.microsoft.com/office/drawing/2014/main" val="4278581973"/>
                  </a:ext>
                </a:extLst>
              </a:tr>
              <a:tr h="331693">
                <a:tc rowSpan="2">
                  <a:txBody>
                    <a:bodyPr/>
                    <a:lstStyle/>
                    <a:p>
                      <a:pPr algn="ctr" fontAlgn="base">
                        <a:lnSpc>
                          <a:spcPct val="150000"/>
                        </a:lnSpc>
                        <a:buNone/>
                      </a:pPr>
                      <a:r>
                        <a:rPr lang="en-US" altLang="zh-CN" sz="1400" kern="1200" dirty="0">
                          <a:solidFill>
                            <a:schemeClr val="tx1"/>
                          </a:solidFill>
                          <a:latin typeface="Arial" panose="020B0604020202020204" pitchFamily="34" charset="0"/>
                          <a:ea typeface="微软雅黑" panose="020B0503020204020204" pitchFamily="34" charset="-122"/>
                          <a:cs typeface="+mn-cs"/>
                        </a:rPr>
                        <a:t>1.3</a:t>
                      </a:r>
                      <a:r>
                        <a:rPr lang="zh-CN" altLang="en-US" sz="1400" kern="1200" dirty="0">
                          <a:solidFill>
                            <a:schemeClr val="tx1"/>
                          </a:solidFill>
                          <a:latin typeface="Arial" panose="020B0604020202020204" pitchFamily="34" charset="0"/>
                          <a:ea typeface="微软雅黑" panose="020B0503020204020204" pitchFamily="34" charset="-122"/>
                          <a:cs typeface="+mn-cs"/>
                        </a:rPr>
                        <a:t> </a:t>
                      </a:r>
                      <a:r>
                        <a:rPr lang="en-US" altLang="zh-CN" sz="1400" kern="1200" dirty="0">
                          <a:solidFill>
                            <a:schemeClr val="tx1"/>
                          </a:solidFill>
                          <a:latin typeface="Arial" panose="020B0604020202020204" pitchFamily="34" charset="0"/>
                          <a:ea typeface="微软雅黑" panose="020B0503020204020204" pitchFamily="34" charset="-122"/>
                          <a:cs typeface="+mn-cs"/>
                        </a:rPr>
                        <a:t>GHz</a:t>
                      </a:r>
                    </a:p>
                    <a:p>
                      <a:pPr algn="ctr" fontAlgn="base">
                        <a:lnSpc>
                          <a:spcPct val="150000"/>
                        </a:lnSpc>
                        <a:buNone/>
                      </a:pPr>
                      <a:r>
                        <a:rPr lang="en-US" altLang="zh-CN" sz="1400" kern="1200" dirty="0">
                          <a:solidFill>
                            <a:schemeClr val="tx1"/>
                          </a:solidFill>
                          <a:latin typeface="Arial" panose="020B0604020202020204" pitchFamily="34" charset="0"/>
                          <a:ea typeface="微软雅黑" panose="020B0503020204020204" pitchFamily="34" charset="-122"/>
                          <a:cs typeface="+mn-cs"/>
                        </a:rPr>
                        <a:t>1MW</a:t>
                      </a:r>
                    </a:p>
                    <a:p>
                      <a:pPr algn="ctr" fontAlgn="base">
                        <a:lnSpc>
                          <a:spcPct val="150000"/>
                        </a:lnSpc>
                        <a:buNone/>
                      </a:pPr>
                      <a:r>
                        <a:rPr lang="en-US" altLang="zh-CN" sz="1400" kern="1200" dirty="0">
                          <a:solidFill>
                            <a:schemeClr val="tx1"/>
                          </a:solidFill>
                          <a:latin typeface="Arial" panose="020B0604020202020204" pitchFamily="34" charset="0"/>
                          <a:ea typeface="微软雅黑" panose="020B0503020204020204" pitchFamily="34" charset="-122"/>
                          <a:cs typeface="+mn-cs"/>
                        </a:rPr>
                        <a:t>10beams</a:t>
                      </a:r>
                      <a:endParaRPr lang="zh-CN" altLang="en-US" sz="1400" kern="1200" dirty="0">
                        <a:solidFill>
                          <a:schemeClr val="tx1"/>
                        </a:solidFill>
                        <a:latin typeface="Arial" panose="020B0604020202020204" pitchFamily="34" charset="0"/>
                        <a:ea typeface="微软雅黑" panose="020B0503020204020204" pitchFamily="34" charset="-122"/>
                        <a:cs typeface="+mn-cs"/>
                      </a:endParaRPr>
                    </a:p>
                  </a:txBody>
                  <a:tcPr marL="95250" marR="95250" marT="95250" marB="95250" anchor="ctr">
                    <a:solidFill>
                      <a:schemeClr val="bg1">
                        <a:lumMod val="95000"/>
                      </a:schemeClr>
                    </a:solidFill>
                  </a:tcPr>
                </a:tc>
                <a:tc rowSpan="2">
                  <a:txBody>
                    <a:bodyPr/>
                    <a:lstStyle/>
                    <a:p>
                      <a:pPr algn="ctr" fontAlgn="base">
                        <a:lnSpc>
                          <a:spcPct val="150000"/>
                        </a:lnSpc>
                        <a:buNone/>
                      </a:pPr>
                      <a:r>
                        <a:rPr lang="en" altLang="zh-CN" sz="1200" kern="1200" dirty="0">
                          <a:solidFill>
                            <a:schemeClr val="tx1"/>
                          </a:solidFill>
                          <a:latin typeface="Arial" panose="020B0604020202020204" pitchFamily="34" charset="0"/>
                          <a:ea typeface="微软雅黑" panose="020B0503020204020204" pitchFamily="34" charset="-122"/>
                          <a:cs typeface="+mn-cs"/>
                        </a:rPr>
                        <a:t>CPI</a:t>
                      </a:r>
                    </a:p>
                    <a:p>
                      <a:pPr algn="ctr" fontAlgn="base">
                        <a:lnSpc>
                          <a:spcPct val="150000"/>
                        </a:lnSpc>
                        <a:buNone/>
                      </a:pPr>
                      <a:r>
                        <a:rPr lang="en" altLang="zh-CN" sz="1200" kern="1200" dirty="0">
                          <a:solidFill>
                            <a:schemeClr val="tx1"/>
                          </a:solidFill>
                          <a:latin typeface="Arial" panose="020B0604020202020204" pitchFamily="34" charset="0"/>
                          <a:ea typeface="微软雅黑" panose="020B0503020204020204" pitchFamily="34" charset="-122"/>
                          <a:cs typeface="+mn-cs"/>
                        </a:rPr>
                        <a:t>VKL9131A</a:t>
                      </a:r>
                      <a:r>
                        <a:rPr lang="zh-CN" altLang="en-US" sz="1200" kern="1200" dirty="0">
                          <a:solidFill>
                            <a:schemeClr val="tx1"/>
                          </a:solidFill>
                          <a:latin typeface="Arial" panose="020B0604020202020204" pitchFamily="34" charset="0"/>
                          <a:ea typeface="微软雅黑" panose="020B0503020204020204" pitchFamily="34" charset="-122"/>
                          <a:cs typeface="+mn-cs"/>
                        </a:rPr>
                        <a:t> </a:t>
                      </a:r>
                      <a:endParaRPr lang="en-US" altLang="zh-CN" sz="1200" kern="1200" dirty="0">
                        <a:solidFill>
                          <a:schemeClr val="tx1"/>
                        </a:solidFill>
                        <a:latin typeface="Arial" panose="020B0604020202020204" pitchFamily="34" charset="0"/>
                        <a:ea typeface="微软雅黑" panose="020B0503020204020204" pitchFamily="34" charset="-122"/>
                        <a:cs typeface="+mn-cs"/>
                      </a:endParaRPr>
                    </a:p>
                  </a:txBody>
                  <a:tcPr marL="95250" marR="95250" marT="95250" marB="95250" anchor="ctr">
                    <a:solidFill>
                      <a:schemeClr val="bg1">
                        <a:lumMod val="95000"/>
                      </a:schemeClr>
                    </a:solidFill>
                  </a:tcPr>
                </a:tc>
                <a:tc>
                  <a:txBody>
                    <a:bodyPr/>
                    <a:lstStyle/>
                    <a:p>
                      <a:pPr marL="0" marR="0" lvl="0" indent="0" algn="ctr" defTabSz="914400" rtl="0" eaLnBrk="1" fontAlgn="base" latinLnBrk="0" hangingPunct="1">
                        <a:lnSpc>
                          <a:spcPct val="150000"/>
                        </a:lnSpc>
                        <a:spcBef>
                          <a:spcPts val="0"/>
                        </a:spcBef>
                        <a:spcAft>
                          <a:spcPts val="0"/>
                        </a:spcAft>
                        <a:buClrTx/>
                        <a:buSzTx/>
                        <a:buFontTx/>
                        <a:buNone/>
                        <a:tabLst/>
                        <a:defRPr/>
                      </a:pPr>
                      <a:r>
                        <a:rPr lang="zh-CN" altLang="en-US" sz="1400" kern="1200" dirty="0">
                          <a:solidFill>
                            <a:schemeClr val="tx1"/>
                          </a:solidFill>
                          <a:latin typeface="Arial" panose="020B0604020202020204" pitchFamily="34" charset="0"/>
                          <a:ea typeface="微软雅黑" panose="020B0503020204020204" pitchFamily="34" charset="-122"/>
                          <a:cs typeface="+mn-cs"/>
                        </a:rPr>
                        <a:t>效率</a:t>
                      </a:r>
                      <a:r>
                        <a:rPr lang="en-US" altLang="zh-CN" sz="1400" kern="1200" dirty="0">
                          <a:solidFill>
                            <a:schemeClr val="tx1"/>
                          </a:solidFill>
                          <a:latin typeface="Arial" panose="020B0604020202020204" pitchFamily="34" charset="0"/>
                          <a:ea typeface="微软雅黑" panose="020B0503020204020204" pitchFamily="34" charset="-122"/>
                          <a:cs typeface="+mn-cs"/>
                        </a:rPr>
                        <a:t>62.5%</a:t>
                      </a:r>
                      <a:endParaRPr lang="zh-CN" altLang="en-US" sz="1400" kern="1200" dirty="0">
                        <a:solidFill>
                          <a:schemeClr val="tx1"/>
                        </a:solidFill>
                        <a:latin typeface="Arial" panose="020B0604020202020204" pitchFamily="34" charset="0"/>
                        <a:ea typeface="微软雅黑" panose="020B0503020204020204" pitchFamily="34" charset="-122"/>
                        <a:cs typeface="+mn-cs"/>
                      </a:endParaRPr>
                    </a:p>
                  </a:txBody>
                  <a:tcPr marL="95250" marR="95250" marT="95250" marB="95250" anchor="ctr">
                    <a:solidFill>
                      <a:schemeClr val="accent1">
                        <a:lumMod val="20000"/>
                        <a:lumOff val="80000"/>
                      </a:schemeClr>
                    </a:solidFill>
                  </a:tcPr>
                </a:tc>
                <a:tc rowSpan="2">
                  <a:txBody>
                    <a:bodyPr/>
                    <a:lstStyle/>
                    <a:p>
                      <a:pPr algn="ctr" fontAlgn="base">
                        <a:lnSpc>
                          <a:spcPct val="150000"/>
                        </a:lnSpc>
                        <a:buNone/>
                      </a:pPr>
                      <a:r>
                        <a:rPr lang="en-US" altLang="zh-CN" sz="1400" kern="1200" dirty="0">
                          <a:solidFill>
                            <a:schemeClr val="tx1"/>
                          </a:solidFill>
                          <a:latin typeface="Arial" panose="020B0604020202020204" pitchFamily="34" charset="0"/>
                          <a:ea typeface="微软雅黑" panose="020B0503020204020204" pitchFamily="34" charset="-122"/>
                          <a:cs typeface="+mn-cs"/>
                        </a:rPr>
                        <a:t>HE IOT</a:t>
                      </a:r>
                    </a:p>
                  </a:txBody>
                  <a:tcPr marL="95250" marR="95250" marT="95250" marB="95250" anchor="ctr"/>
                </a:tc>
                <a:tc>
                  <a:txBody>
                    <a:bodyPr/>
                    <a:lstStyle/>
                    <a:p>
                      <a:pPr algn="ctr" fontAlgn="base">
                        <a:lnSpc>
                          <a:spcPct val="150000"/>
                        </a:lnSpc>
                        <a:buNone/>
                      </a:pPr>
                      <a:r>
                        <a:rPr lang="zh-CN" altLang="en-US" sz="1400" kern="1200" dirty="0">
                          <a:solidFill>
                            <a:schemeClr val="tx1"/>
                          </a:solidFill>
                          <a:latin typeface="Arial" panose="020B0604020202020204" pitchFamily="34" charset="0"/>
                          <a:ea typeface="微软雅黑" panose="020B0503020204020204" pitchFamily="34" charset="-122"/>
                          <a:cs typeface="+mn-cs"/>
                        </a:rPr>
                        <a:t>效率</a:t>
                      </a:r>
                      <a:r>
                        <a:rPr lang="en-US" altLang="zh-CN" sz="1400" kern="1200" dirty="0">
                          <a:solidFill>
                            <a:schemeClr val="tx1"/>
                          </a:solidFill>
                          <a:latin typeface="Arial" panose="020B0604020202020204" pitchFamily="34" charset="0"/>
                          <a:ea typeface="微软雅黑" panose="020B0503020204020204" pitchFamily="34" charset="-122"/>
                          <a:cs typeface="+mn-cs"/>
                        </a:rPr>
                        <a:t>80%</a:t>
                      </a:r>
                      <a:endParaRPr lang="zh-CN" altLang="en-US" sz="1400" kern="1200" dirty="0">
                        <a:solidFill>
                          <a:schemeClr val="tx1"/>
                        </a:solidFill>
                        <a:latin typeface="Arial" panose="020B0604020202020204" pitchFamily="34" charset="0"/>
                        <a:ea typeface="微软雅黑" panose="020B0503020204020204" pitchFamily="34" charset="-122"/>
                        <a:cs typeface="+mn-cs"/>
                      </a:endParaRPr>
                    </a:p>
                  </a:txBody>
                  <a:tcPr marL="95250" marR="95250" marT="95250" marB="95250" anchor="ctr">
                    <a:solidFill>
                      <a:schemeClr val="accent1">
                        <a:lumMod val="20000"/>
                        <a:lumOff val="80000"/>
                      </a:schemeClr>
                    </a:solidFill>
                  </a:tcPr>
                </a:tc>
                <a:tc rowSpan="2">
                  <a:txBody>
                    <a:bodyPr/>
                    <a:lstStyle/>
                    <a:p>
                      <a:pPr algn="ctr" fontAlgn="base">
                        <a:lnSpc>
                          <a:spcPct val="150000"/>
                        </a:lnSpc>
                        <a:buNone/>
                      </a:pPr>
                      <a:r>
                        <a:rPr lang="en-US" altLang="zh-CN" sz="1400" kern="1200" dirty="0">
                          <a:solidFill>
                            <a:schemeClr val="tx1"/>
                          </a:solidFill>
                          <a:latin typeface="Arial" panose="020B0604020202020204" pitchFamily="34" charset="0"/>
                          <a:ea typeface="微软雅黑" panose="020B0503020204020204" pitchFamily="34" charset="-122"/>
                          <a:cs typeface="+mn-cs"/>
                        </a:rPr>
                        <a:t>MB</a:t>
                      </a:r>
                      <a:r>
                        <a:rPr lang="zh-CN" altLang="en-US" sz="1400" kern="1200" dirty="0">
                          <a:solidFill>
                            <a:schemeClr val="tx1"/>
                          </a:solidFill>
                          <a:latin typeface="Arial" panose="020B0604020202020204" pitchFamily="34" charset="0"/>
                          <a:ea typeface="微软雅黑" panose="020B0503020204020204" pitchFamily="34" charset="-122"/>
                          <a:cs typeface="+mn-cs"/>
                        </a:rPr>
                        <a:t> </a:t>
                      </a:r>
                      <a:r>
                        <a:rPr lang="en-US" altLang="zh-CN" sz="1400" kern="1200" dirty="0">
                          <a:solidFill>
                            <a:schemeClr val="tx1"/>
                          </a:solidFill>
                          <a:latin typeface="Arial" panose="020B0604020202020204" pitchFamily="34" charset="0"/>
                          <a:ea typeface="微软雅黑" panose="020B0503020204020204" pitchFamily="34" charset="-122"/>
                          <a:cs typeface="+mn-cs"/>
                        </a:rPr>
                        <a:t>IOT</a:t>
                      </a:r>
                      <a:endParaRPr lang="zh-CN" altLang="en-US" sz="1400" kern="1200" dirty="0">
                        <a:solidFill>
                          <a:schemeClr val="tx1"/>
                        </a:solidFill>
                        <a:latin typeface="Arial" panose="020B0604020202020204" pitchFamily="34" charset="0"/>
                        <a:ea typeface="微软雅黑" panose="020B0503020204020204" pitchFamily="34" charset="-122"/>
                        <a:cs typeface="+mn-cs"/>
                      </a:endParaRPr>
                    </a:p>
                  </a:txBody>
                  <a:tcPr marL="95250" marR="95250" marT="95250" marB="95250" anchor="ctr"/>
                </a:tc>
                <a:tc>
                  <a:txBody>
                    <a:bodyPr/>
                    <a:lstStyle/>
                    <a:p>
                      <a:pPr algn="ctr" fontAlgn="base">
                        <a:lnSpc>
                          <a:spcPct val="150000"/>
                        </a:lnSpc>
                        <a:buNone/>
                      </a:pPr>
                      <a:r>
                        <a:rPr lang="zh-CN" altLang="en-US" sz="1400" kern="1200" dirty="0">
                          <a:solidFill>
                            <a:schemeClr val="tx1"/>
                          </a:solidFill>
                          <a:latin typeface="Arial" panose="020B0604020202020204" pitchFamily="34" charset="0"/>
                          <a:ea typeface="微软雅黑" panose="020B0503020204020204" pitchFamily="34" charset="-122"/>
                          <a:cs typeface="+mn-cs"/>
                        </a:rPr>
                        <a:t>效率</a:t>
                      </a:r>
                      <a:r>
                        <a:rPr lang="en-US" altLang="zh-CN" sz="1400" kern="1200" dirty="0">
                          <a:solidFill>
                            <a:schemeClr val="tx1"/>
                          </a:solidFill>
                          <a:latin typeface="Arial" panose="020B0604020202020204" pitchFamily="34" charset="0"/>
                          <a:ea typeface="微软雅黑" panose="020B0503020204020204" pitchFamily="34" charset="-122"/>
                          <a:cs typeface="+mn-cs"/>
                        </a:rPr>
                        <a:t>80%</a:t>
                      </a:r>
                      <a:endParaRPr lang="zh-CN" altLang="en-US" sz="1400" kern="1200" dirty="0">
                        <a:solidFill>
                          <a:schemeClr val="tx1"/>
                        </a:solidFill>
                        <a:latin typeface="Arial" panose="020B0604020202020204" pitchFamily="34" charset="0"/>
                        <a:ea typeface="微软雅黑" panose="020B0503020204020204" pitchFamily="34" charset="-122"/>
                        <a:cs typeface="+mn-cs"/>
                      </a:endParaRPr>
                    </a:p>
                  </a:txBody>
                  <a:tcPr marL="95250" marR="95250" marT="95250" marB="95250" anchor="ctr">
                    <a:solidFill>
                      <a:schemeClr val="accent1">
                        <a:lumMod val="20000"/>
                        <a:lumOff val="80000"/>
                      </a:schemeClr>
                    </a:solidFill>
                  </a:tcPr>
                </a:tc>
                <a:tc rowSpan="2">
                  <a:txBody>
                    <a:bodyPr/>
                    <a:lstStyle/>
                    <a:p>
                      <a:pPr algn="ctr" fontAlgn="base">
                        <a:lnSpc>
                          <a:spcPct val="150000"/>
                        </a:lnSpc>
                        <a:buNone/>
                      </a:pPr>
                      <a:r>
                        <a:rPr lang="zh-CN" altLang="en-US" sz="1400" kern="1200" dirty="0">
                          <a:solidFill>
                            <a:schemeClr val="tx1"/>
                          </a:solidFill>
                          <a:latin typeface="Arial" panose="020B0604020202020204" pitchFamily="34" charset="0"/>
                          <a:ea typeface="微软雅黑" panose="020B0503020204020204" pitchFamily="34" charset="-122"/>
                          <a:cs typeface="+mn-cs"/>
                        </a:rPr>
                        <a:t>双间隙谐振腔、三次谐波输入栅极、增加二次谐波腔、阳极与输入腔使用水冷方案</a:t>
                      </a:r>
                    </a:p>
                  </a:txBody>
                  <a:tcPr marL="95250" marR="95250" marT="95250" marB="95250" anchor="ctr"/>
                </a:tc>
                <a:extLst>
                  <a:ext uri="{0D108BD9-81ED-4DB2-BD59-A6C34878D82A}">
                    <a16:rowId xmlns:a16="http://schemas.microsoft.com/office/drawing/2014/main" val="3197923774"/>
                  </a:ext>
                </a:extLst>
              </a:tr>
              <a:tr h="556207">
                <a:tc vMerge="1">
                  <a:txBody>
                    <a:bodyPr/>
                    <a:lstStyle/>
                    <a:p>
                      <a:pPr algn="ctr" fontAlgn="base">
                        <a:lnSpc>
                          <a:spcPct val="150000"/>
                        </a:lnSpc>
                        <a:buNone/>
                      </a:pPr>
                      <a:endParaRPr lang="zh-CN" altLang="en-US" sz="1400" kern="1200" dirty="0">
                        <a:solidFill>
                          <a:schemeClr val="tx1"/>
                        </a:solidFill>
                        <a:latin typeface="+mn-lt"/>
                        <a:ea typeface="+mn-ea"/>
                        <a:cs typeface="+mn-cs"/>
                      </a:endParaRPr>
                    </a:p>
                  </a:txBody>
                  <a:tcPr marL="95250" marR="95250" marT="95250" marB="95250" anchor="ctr">
                    <a:solidFill>
                      <a:schemeClr val="bg1">
                        <a:lumMod val="95000"/>
                      </a:schemeClr>
                    </a:solidFill>
                  </a:tcPr>
                </a:tc>
                <a:tc vMerge="1">
                  <a:txBody>
                    <a:bodyPr/>
                    <a:lstStyle/>
                    <a:p>
                      <a:pPr algn="ctr" fontAlgn="base">
                        <a:lnSpc>
                          <a:spcPct val="150000"/>
                        </a:lnSpc>
                        <a:buNone/>
                      </a:pPr>
                      <a:endParaRPr lang="zh-CN" altLang="en-US" sz="1400" kern="1200" dirty="0">
                        <a:solidFill>
                          <a:schemeClr val="tx1"/>
                        </a:solidFill>
                        <a:latin typeface="+mn-lt"/>
                        <a:ea typeface="+mn-ea"/>
                        <a:cs typeface="+mn-cs"/>
                      </a:endParaRPr>
                    </a:p>
                  </a:txBody>
                  <a:tcPr marL="95250" marR="95250" marT="95250" marB="95250" anchor="ctr">
                    <a:solidFill>
                      <a:schemeClr val="bg1">
                        <a:lumMod val="95000"/>
                      </a:schemeClr>
                    </a:solidFill>
                  </a:tcPr>
                </a:tc>
                <a:tc>
                  <a:txBody>
                    <a:bodyPr/>
                    <a:lstStyle/>
                    <a:p>
                      <a:pPr algn="ctr" fontAlgn="base">
                        <a:lnSpc>
                          <a:spcPct val="150000"/>
                        </a:lnSpc>
                        <a:buNone/>
                      </a:pPr>
                      <a:r>
                        <a:rPr lang="en-US" altLang="zh-CN" sz="1400" kern="1200" dirty="0">
                          <a:solidFill>
                            <a:schemeClr val="tx1"/>
                          </a:solidFill>
                          <a:latin typeface="Arial" panose="020B0604020202020204" pitchFamily="34" charset="0"/>
                          <a:ea typeface="微软雅黑" panose="020B0503020204020204" pitchFamily="34" charset="-122"/>
                          <a:cs typeface="+mn-cs"/>
                        </a:rPr>
                        <a:t>CW</a:t>
                      </a:r>
                    </a:p>
                    <a:p>
                      <a:pPr algn="ctr" fontAlgn="base">
                        <a:lnSpc>
                          <a:spcPct val="150000"/>
                        </a:lnSpc>
                        <a:buNone/>
                      </a:pPr>
                      <a:r>
                        <a:rPr lang="en-US" altLang="zh-CN" sz="1400" kern="1200" dirty="0">
                          <a:solidFill>
                            <a:schemeClr val="tx1"/>
                          </a:solidFill>
                          <a:latin typeface="Arial" panose="020B0604020202020204" pitchFamily="34" charset="0"/>
                          <a:ea typeface="微软雅黑" panose="020B0503020204020204" pitchFamily="34" charset="-122"/>
                          <a:cs typeface="+mn-cs"/>
                        </a:rPr>
                        <a:t>105kW</a:t>
                      </a:r>
                      <a:endParaRPr lang="zh-CN" altLang="en-US" sz="1400" kern="1200" dirty="0">
                        <a:solidFill>
                          <a:schemeClr val="tx1"/>
                        </a:solidFill>
                        <a:latin typeface="Arial" panose="020B0604020202020204" pitchFamily="34" charset="0"/>
                        <a:ea typeface="微软雅黑" panose="020B0503020204020204" pitchFamily="34" charset="-122"/>
                        <a:cs typeface="+mn-cs"/>
                      </a:endParaRPr>
                    </a:p>
                  </a:txBody>
                  <a:tcPr marL="95250" marR="95250" marT="95250" marB="95250" anchor="ctr">
                    <a:solidFill>
                      <a:schemeClr val="bg1">
                        <a:lumMod val="95000"/>
                      </a:schemeClr>
                    </a:solidFill>
                  </a:tcPr>
                </a:tc>
                <a:tc vMerge="1">
                  <a:txBody>
                    <a:bodyPr/>
                    <a:lstStyle/>
                    <a:p>
                      <a:pPr algn="ctr" fontAlgn="base">
                        <a:lnSpc>
                          <a:spcPct val="150000"/>
                        </a:lnSpc>
                        <a:buNone/>
                      </a:pPr>
                      <a:endParaRPr lang="zh-CN" altLang="en-US" sz="1400" kern="1200" dirty="0">
                        <a:solidFill>
                          <a:schemeClr val="tx1"/>
                        </a:solidFill>
                        <a:latin typeface="+mn-lt"/>
                        <a:ea typeface="+mn-ea"/>
                        <a:cs typeface="+mn-cs"/>
                      </a:endParaRPr>
                    </a:p>
                  </a:txBody>
                  <a:tcPr marL="95250" marR="95250" marT="95250" marB="95250" anchor="ctr"/>
                </a:tc>
                <a:tc>
                  <a:txBody>
                    <a:bodyPr/>
                    <a:lstStyle/>
                    <a:p>
                      <a:pPr algn="ctr" fontAlgn="base">
                        <a:lnSpc>
                          <a:spcPct val="150000"/>
                        </a:lnSpc>
                        <a:buNone/>
                      </a:pPr>
                      <a:r>
                        <a:rPr lang="en-US" altLang="zh-CN" sz="1400" kern="1200" dirty="0">
                          <a:solidFill>
                            <a:schemeClr val="tx1"/>
                          </a:solidFill>
                          <a:latin typeface="Arial" panose="020B0604020202020204" pitchFamily="34" charset="0"/>
                          <a:ea typeface="微软雅黑" panose="020B0503020204020204" pitchFamily="34" charset="-122"/>
                          <a:cs typeface="+mn-cs"/>
                        </a:rPr>
                        <a:t>CW</a:t>
                      </a:r>
                    </a:p>
                    <a:p>
                      <a:pPr algn="ctr" fontAlgn="base">
                        <a:lnSpc>
                          <a:spcPct val="150000"/>
                        </a:lnSpc>
                        <a:buNone/>
                      </a:pPr>
                      <a:r>
                        <a:rPr lang="en-US" altLang="zh-CN" sz="1400" kern="1200" dirty="0">
                          <a:solidFill>
                            <a:schemeClr val="tx1"/>
                          </a:solidFill>
                          <a:latin typeface="Arial" panose="020B0604020202020204" pitchFamily="34" charset="0"/>
                          <a:ea typeface="微软雅黑" panose="020B0503020204020204" pitchFamily="34" charset="-122"/>
                          <a:cs typeface="+mn-cs"/>
                        </a:rPr>
                        <a:t>100kW</a:t>
                      </a:r>
                      <a:endParaRPr lang="zh-CN" altLang="en-US" sz="1400" kern="1200" dirty="0">
                        <a:solidFill>
                          <a:schemeClr val="tx1"/>
                        </a:solidFill>
                        <a:latin typeface="Arial" panose="020B0604020202020204" pitchFamily="34" charset="0"/>
                        <a:ea typeface="微软雅黑" panose="020B0503020204020204" pitchFamily="34" charset="-122"/>
                        <a:cs typeface="+mn-cs"/>
                      </a:endParaRPr>
                    </a:p>
                  </a:txBody>
                  <a:tcPr marL="95250" marR="95250" marT="95250" marB="95250" anchor="ctr"/>
                </a:tc>
                <a:tc vMerge="1">
                  <a:txBody>
                    <a:bodyPr/>
                    <a:lstStyle/>
                    <a:p>
                      <a:pPr algn="ctr" fontAlgn="base">
                        <a:lnSpc>
                          <a:spcPct val="150000"/>
                        </a:lnSpc>
                        <a:buNone/>
                      </a:pPr>
                      <a:endParaRPr lang="zh-CN" altLang="en-US" sz="1400" kern="1200" dirty="0">
                        <a:solidFill>
                          <a:schemeClr val="tx1"/>
                        </a:solidFill>
                        <a:latin typeface="+mn-lt"/>
                        <a:ea typeface="+mn-ea"/>
                        <a:cs typeface="+mn-cs"/>
                      </a:endParaRPr>
                    </a:p>
                  </a:txBody>
                  <a:tcPr marL="95250" marR="95250" marT="95250" marB="95250" anchor="ctr"/>
                </a:tc>
                <a:tc>
                  <a:txBody>
                    <a:bodyPr/>
                    <a:lstStyle/>
                    <a:p>
                      <a:pPr algn="ctr" fontAlgn="base">
                        <a:lnSpc>
                          <a:spcPct val="150000"/>
                        </a:lnSpc>
                        <a:buNone/>
                      </a:pPr>
                      <a:r>
                        <a:rPr lang="en-US" altLang="zh-CN" sz="1400" kern="1200" dirty="0">
                          <a:solidFill>
                            <a:schemeClr val="tx1"/>
                          </a:solidFill>
                          <a:latin typeface="Arial" panose="020B0604020202020204" pitchFamily="34" charset="0"/>
                          <a:ea typeface="微软雅黑" panose="020B0503020204020204" pitchFamily="34" charset="-122"/>
                          <a:cs typeface="+mn-cs"/>
                        </a:rPr>
                        <a:t>CW</a:t>
                      </a:r>
                    </a:p>
                    <a:p>
                      <a:pPr algn="ctr" fontAlgn="base">
                        <a:lnSpc>
                          <a:spcPct val="150000"/>
                        </a:lnSpc>
                        <a:buNone/>
                      </a:pPr>
                      <a:r>
                        <a:rPr lang="en-US" altLang="zh-CN" sz="1400" kern="1200" dirty="0">
                          <a:solidFill>
                            <a:schemeClr val="tx1"/>
                          </a:solidFill>
                          <a:latin typeface="Arial" panose="020B0604020202020204" pitchFamily="34" charset="0"/>
                          <a:ea typeface="微软雅黑" panose="020B0503020204020204" pitchFamily="34" charset="-122"/>
                          <a:cs typeface="+mn-cs"/>
                        </a:rPr>
                        <a:t>1+MW</a:t>
                      </a:r>
                      <a:endParaRPr lang="zh-CN" altLang="en-US" sz="1400" kern="1200" dirty="0">
                        <a:solidFill>
                          <a:schemeClr val="tx1"/>
                        </a:solidFill>
                        <a:latin typeface="Arial" panose="020B0604020202020204" pitchFamily="34" charset="0"/>
                        <a:ea typeface="微软雅黑" panose="020B0503020204020204" pitchFamily="34" charset="-122"/>
                        <a:cs typeface="+mn-cs"/>
                      </a:endParaRPr>
                    </a:p>
                  </a:txBody>
                  <a:tcPr marL="95250" marR="95250" marT="95250" marB="95250" anchor="ctr"/>
                </a:tc>
                <a:tc vMerge="1">
                  <a:txBody>
                    <a:bodyPr/>
                    <a:lstStyle/>
                    <a:p>
                      <a:pPr algn="ctr" fontAlgn="base">
                        <a:lnSpc>
                          <a:spcPct val="150000"/>
                        </a:lnSpc>
                        <a:buNone/>
                      </a:pPr>
                      <a:endParaRPr lang="zh-CN" altLang="en-US" sz="1400" kern="1200" dirty="0">
                        <a:solidFill>
                          <a:schemeClr val="tx1"/>
                        </a:solidFill>
                        <a:latin typeface="+mn-lt"/>
                        <a:ea typeface="+mn-ea"/>
                        <a:cs typeface="+mn-cs"/>
                      </a:endParaRPr>
                    </a:p>
                  </a:txBody>
                  <a:tcPr marL="95250" marR="95250" marT="95250" marB="95250" anchor="ctr"/>
                </a:tc>
                <a:extLst>
                  <a:ext uri="{0D108BD9-81ED-4DB2-BD59-A6C34878D82A}">
                    <a16:rowId xmlns:a16="http://schemas.microsoft.com/office/drawing/2014/main" val="2621051701"/>
                  </a:ext>
                </a:extLst>
              </a:tr>
            </a:tbl>
          </a:graphicData>
        </a:graphic>
      </p:graphicFrame>
      <p:graphicFrame>
        <p:nvGraphicFramePr>
          <p:cNvPr id="4" name="表格 3">
            <a:extLst>
              <a:ext uri="{FF2B5EF4-FFF2-40B4-BE49-F238E27FC236}">
                <a16:creationId xmlns:a16="http://schemas.microsoft.com/office/drawing/2014/main" id="{55E0715F-AFBA-AA39-36EC-AA6374B8F729}"/>
              </a:ext>
            </a:extLst>
          </p:cNvPr>
          <p:cNvGraphicFramePr>
            <a:graphicFrameLocks noGrp="1"/>
          </p:cNvGraphicFramePr>
          <p:nvPr>
            <p:extLst>
              <p:ext uri="{D42A27DB-BD31-4B8C-83A1-F6EECF244321}">
                <p14:modId xmlns:p14="http://schemas.microsoft.com/office/powerpoint/2010/main" val="543671937"/>
              </p:ext>
            </p:extLst>
          </p:nvPr>
        </p:nvGraphicFramePr>
        <p:xfrm>
          <a:off x="245428" y="2914558"/>
          <a:ext cx="11417709" cy="1667320"/>
        </p:xfrm>
        <a:graphic>
          <a:graphicData uri="http://schemas.openxmlformats.org/drawingml/2006/table">
            <a:tbl>
              <a:tblPr firstRow="1" bandRow="1">
                <a:tableStyleId>{5940675A-B579-460E-94D1-54222C63F5DA}</a:tableStyleId>
              </a:tblPr>
              <a:tblGrid>
                <a:gridCol w="1054522">
                  <a:extLst>
                    <a:ext uri="{9D8B030D-6E8A-4147-A177-3AD203B41FA5}">
                      <a16:colId xmlns:a16="http://schemas.microsoft.com/office/drawing/2014/main" val="1440354118"/>
                    </a:ext>
                  </a:extLst>
                </a:gridCol>
                <a:gridCol w="1012343">
                  <a:extLst>
                    <a:ext uri="{9D8B030D-6E8A-4147-A177-3AD203B41FA5}">
                      <a16:colId xmlns:a16="http://schemas.microsoft.com/office/drawing/2014/main" val="3321393559"/>
                    </a:ext>
                  </a:extLst>
                </a:gridCol>
                <a:gridCol w="1505193">
                  <a:extLst>
                    <a:ext uri="{9D8B030D-6E8A-4147-A177-3AD203B41FA5}">
                      <a16:colId xmlns:a16="http://schemas.microsoft.com/office/drawing/2014/main" val="4165910868"/>
                    </a:ext>
                  </a:extLst>
                </a:gridCol>
                <a:gridCol w="1065622">
                  <a:extLst>
                    <a:ext uri="{9D8B030D-6E8A-4147-A177-3AD203B41FA5}">
                      <a16:colId xmlns:a16="http://schemas.microsoft.com/office/drawing/2014/main" val="3909675804"/>
                    </a:ext>
                  </a:extLst>
                </a:gridCol>
                <a:gridCol w="1625076">
                  <a:extLst>
                    <a:ext uri="{9D8B030D-6E8A-4147-A177-3AD203B41FA5}">
                      <a16:colId xmlns:a16="http://schemas.microsoft.com/office/drawing/2014/main" val="50006679"/>
                    </a:ext>
                  </a:extLst>
                </a:gridCol>
                <a:gridCol w="1132225">
                  <a:extLst>
                    <a:ext uri="{9D8B030D-6E8A-4147-A177-3AD203B41FA5}">
                      <a16:colId xmlns:a16="http://schemas.microsoft.com/office/drawing/2014/main" val="249444354"/>
                    </a:ext>
                  </a:extLst>
                </a:gridCol>
                <a:gridCol w="1132225">
                  <a:extLst>
                    <a:ext uri="{9D8B030D-6E8A-4147-A177-3AD203B41FA5}">
                      <a16:colId xmlns:a16="http://schemas.microsoft.com/office/drawing/2014/main" val="3876795763"/>
                    </a:ext>
                  </a:extLst>
                </a:gridCol>
                <a:gridCol w="2890503">
                  <a:extLst>
                    <a:ext uri="{9D8B030D-6E8A-4147-A177-3AD203B41FA5}">
                      <a16:colId xmlns:a16="http://schemas.microsoft.com/office/drawing/2014/main" val="4032508038"/>
                    </a:ext>
                  </a:extLst>
                </a:gridCol>
              </a:tblGrid>
              <a:tr h="293838">
                <a:tc>
                  <a:txBody>
                    <a:bodyPr/>
                    <a:lstStyle/>
                    <a:p>
                      <a:pPr algn="ctr" fontAlgn="base">
                        <a:buNone/>
                      </a:pPr>
                      <a:r>
                        <a:rPr lang="zh-CN" altLang="en-US" sz="1400" b="1" dirty="0">
                          <a:latin typeface="Arial" panose="020B0604020202020204" pitchFamily="34" charset="0"/>
                          <a:ea typeface="微软雅黑" panose="020B0503020204020204" pitchFamily="34" charset="-122"/>
                        </a:rPr>
                        <a:t>路线二</a:t>
                      </a:r>
                    </a:p>
                  </a:txBody>
                  <a:tcPr marL="95250" marR="95250" marT="95250" marB="95250" anchor="ctr">
                    <a:lnL w="12700" cap="flat" cmpd="sng" algn="ctr">
                      <a:solidFill>
                        <a:srgbClr val="3048FF"/>
                      </a:solidFill>
                      <a:prstDash val="solid"/>
                      <a:round/>
                      <a:headEnd type="none" w="med" len="med"/>
                      <a:tailEnd type="none" w="med" len="med"/>
                    </a:lnL>
                    <a:lnR w="12700" cap="flat" cmpd="sng" algn="ctr">
                      <a:solidFill>
                        <a:srgbClr val="3048FF"/>
                      </a:solidFill>
                      <a:prstDash val="solid"/>
                      <a:round/>
                      <a:headEnd type="none" w="med" len="med"/>
                      <a:tailEnd type="none" w="med" len="med"/>
                    </a:lnR>
                    <a:lnT w="12700" cap="flat" cmpd="sng" algn="ctr">
                      <a:solidFill>
                        <a:srgbClr val="3048FF"/>
                      </a:solidFill>
                      <a:prstDash val="solid"/>
                      <a:round/>
                      <a:headEnd type="none" w="med" len="med"/>
                      <a:tailEnd type="none" w="med" len="med"/>
                    </a:lnT>
                    <a:lnB w="12700" cap="flat" cmpd="sng" algn="ctr">
                      <a:solidFill>
                        <a:srgbClr val="3048FF"/>
                      </a:solidFill>
                      <a:prstDash val="solid"/>
                      <a:round/>
                      <a:headEnd type="none" w="med" len="med"/>
                      <a:tailEnd type="none" w="med" len="med"/>
                    </a:lnB>
                    <a:solidFill>
                      <a:schemeClr val="bg1">
                        <a:lumMod val="95000"/>
                      </a:schemeClr>
                    </a:solidFill>
                  </a:tcPr>
                </a:tc>
                <a:tc gridSpan="2">
                  <a:txBody>
                    <a:bodyPr/>
                    <a:lstStyle/>
                    <a:p>
                      <a:pPr algn="ctr" fontAlgn="base">
                        <a:buNone/>
                      </a:pPr>
                      <a:r>
                        <a:rPr lang="en-US" altLang="zh-CN" sz="1400" b="1" dirty="0">
                          <a:latin typeface="Arial" panose="020B0604020202020204" pitchFamily="34" charset="0"/>
                          <a:ea typeface="微软雅黑" panose="020B0503020204020204" pitchFamily="34" charset="-122"/>
                        </a:rPr>
                        <a:t>CW</a:t>
                      </a:r>
                      <a:r>
                        <a:rPr lang="zh-CN" altLang="en-US" sz="1400" b="1" dirty="0">
                          <a:latin typeface="Arial" panose="020B0604020202020204" pitchFamily="34" charset="0"/>
                          <a:ea typeface="微软雅黑" panose="020B0503020204020204" pitchFamily="34" charset="-122"/>
                        </a:rPr>
                        <a:t> 单注样机</a:t>
                      </a:r>
                    </a:p>
                  </a:txBody>
                  <a:tcPr marL="95250" marR="95250" marT="95250" marB="95250" anchor="ctr">
                    <a:lnL w="12700" cap="flat" cmpd="sng" algn="ctr">
                      <a:solidFill>
                        <a:srgbClr val="3048FF"/>
                      </a:solidFill>
                      <a:prstDash val="solid"/>
                      <a:round/>
                      <a:headEnd type="none" w="med" len="med"/>
                      <a:tailEnd type="none" w="med" len="med"/>
                    </a:lnL>
                    <a:lnR w="12700" cap="flat" cmpd="sng" algn="ctr">
                      <a:solidFill>
                        <a:srgbClr val="3048FF"/>
                      </a:solidFill>
                      <a:prstDash val="solid"/>
                      <a:round/>
                      <a:headEnd type="none" w="med" len="med"/>
                      <a:tailEnd type="none" w="med" len="med"/>
                    </a:lnR>
                    <a:lnT w="12700" cap="flat" cmpd="sng" algn="ctr">
                      <a:solidFill>
                        <a:srgbClr val="3048FF"/>
                      </a:solidFill>
                      <a:prstDash val="solid"/>
                      <a:round/>
                      <a:headEnd type="none" w="med" len="med"/>
                      <a:tailEnd type="none" w="med" len="med"/>
                    </a:lnT>
                    <a:lnB w="12700" cap="flat" cmpd="sng" algn="ctr">
                      <a:solidFill>
                        <a:srgbClr val="3048FF"/>
                      </a:solidFill>
                      <a:prstDash val="solid"/>
                      <a:round/>
                      <a:headEnd type="none" w="med" len="med"/>
                      <a:tailEnd type="none" w="med" len="med"/>
                    </a:lnB>
                    <a:solidFill>
                      <a:schemeClr val="bg1">
                        <a:lumMod val="95000"/>
                      </a:schemeClr>
                    </a:solidFill>
                  </a:tcPr>
                </a:tc>
                <a:tc hMerge="1">
                  <a:txBody>
                    <a:bodyPr/>
                    <a:lstStyle/>
                    <a:p>
                      <a:pPr algn="ctr" fontAlgn="base">
                        <a:buNone/>
                      </a:pPr>
                      <a:endParaRPr lang="zh-CN" altLang="en-US" sz="1400" b="1" dirty="0"/>
                    </a:p>
                  </a:txBody>
                  <a:tcPr marL="95250" marR="95250" marT="95250" marB="95250" anchor="ctr">
                    <a:solidFill>
                      <a:schemeClr val="bg1">
                        <a:lumMod val="95000"/>
                      </a:schemeClr>
                    </a:solidFill>
                  </a:tcPr>
                </a:tc>
                <a:tc gridSpan="2">
                  <a:txBody>
                    <a:bodyPr/>
                    <a:lstStyle/>
                    <a:p>
                      <a:pPr algn="ctr" fontAlgn="base">
                        <a:buNone/>
                      </a:pPr>
                      <a:r>
                        <a:rPr lang="en-US" altLang="zh-CN" sz="1400" b="1" dirty="0">
                          <a:latin typeface="Arial" panose="020B0604020202020204" pitchFamily="34" charset="0"/>
                          <a:ea typeface="微软雅黑" panose="020B0503020204020204" pitchFamily="34" charset="-122"/>
                        </a:rPr>
                        <a:t>Pulsed</a:t>
                      </a:r>
                      <a:r>
                        <a:rPr lang="zh-CN" altLang="en-US" sz="1400" b="1" dirty="0">
                          <a:latin typeface="Arial" panose="020B0604020202020204" pitchFamily="34" charset="0"/>
                          <a:ea typeface="微软雅黑" panose="020B0503020204020204" pitchFamily="34" charset="-122"/>
                        </a:rPr>
                        <a:t> 单注样机</a:t>
                      </a:r>
                    </a:p>
                  </a:txBody>
                  <a:tcPr marL="95250" marR="95250" marT="95250" marB="95250" anchor="ctr">
                    <a:lnL w="12700" cap="flat" cmpd="sng" algn="ctr">
                      <a:solidFill>
                        <a:srgbClr val="3048FF"/>
                      </a:solidFill>
                      <a:prstDash val="solid"/>
                      <a:round/>
                      <a:headEnd type="none" w="med" len="med"/>
                      <a:tailEnd type="none" w="med" len="med"/>
                    </a:lnL>
                    <a:lnR w="12700" cap="flat" cmpd="sng" algn="ctr">
                      <a:solidFill>
                        <a:srgbClr val="3048FF"/>
                      </a:solidFill>
                      <a:prstDash val="solid"/>
                      <a:round/>
                      <a:headEnd type="none" w="med" len="med"/>
                      <a:tailEnd type="none" w="med" len="med"/>
                    </a:lnR>
                    <a:lnT w="12700" cap="flat" cmpd="sng" algn="ctr">
                      <a:solidFill>
                        <a:srgbClr val="3048FF"/>
                      </a:solidFill>
                      <a:prstDash val="solid"/>
                      <a:round/>
                      <a:headEnd type="none" w="med" len="med"/>
                      <a:tailEnd type="none" w="med" len="med"/>
                    </a:lnT>
                    <a:lnB w="12700" cap="flat" cmpd="sng" algn="ctr">
                      <a:solidFill>
                        <a:srgbClr val="3048FF"/>
                      </a:solidFill>
                      <a:prstDash val="solid"/>
                      <a:round/>
                      <a:headEnd type="none" w="med" len="med"/>
                      <a:tailEnd type="none" w="med" len="med"/>
                    </a:lnB>
                  </a:tcPr>
                </a:tc>
                <a:tc hMerge="1">
                  <a:txBody>
                    <a:bodyPr/>
                    <a:lstStyle/>
                    <a:p>
                      <a:endParaRPr dirty="0"/>
                    </a:p>
                  </a:txBody>
                  <a:tcPr marL="95250" marR="95250" marT="95250" marB="95250" anchor="ctr"/>
                </a:tc>
                <a:tc gridSpan="2">
                  <a:txBody>
                    <a:bodyPr/>
                    <a:lstStyle/>
                    <a:p>
                      <a:pPr algn="ctr" fontAlgn="base">
                        <a:buNone/>
                      </a:pPr>
                      <a:r>
                        <a:rPr lang="zh-CN" altLang="en-US" sz="1400" b="1" dirty="0">
                          <a:latin typeface="Arial" panose="020B0604020202020204" pitchFamily="34" charset="0"/>
                          <a:ea typeface="微软雅黑" panose="020B0503020204020204" pitchFamily="34" charset="-122"/>
                        </a:rPr>
                        <a:t>多注测试</a:t>
                      </a:r>
                    </a:p>
                  </a:txBody>
                  <a:tcPr marL="95250" marR="95250" marT="95250" marB="95250" anchor="ctr">
                    <a:lnL w="12700" cap="flat" cmpd="sng" algn="ctr">
                      <a:solidFill>
                        <a:srgbClr val="3048FF"/>
                      </a:solidFill>
                      <a:prstDash val="solid"/>
                      <a:round/>
                      <a:headEnd type="none" w="med" len="med"/>
                      <a:tailEnd type="none" w="med" len="med"/>
                    </a:lnL>
                    <a:lnR w="12700" cap="flat" cmpd="sng" algn="ctr">
                      <a:solidFill>
                        <a:srgbClr val="3048FF"/>
                      </a:solidFill>
                      <a:prstDash val="solid"/>
                      <a:round/>
                      <a:headEnd type="none" w="med" len="med"/>
                      <a:tailEnd type="none" w="med" len="med"/>
                    </a:lnR>
                    <a:lnT w="12700" cap="flat" cmpd="sng" algn="ctr">
                      <a:solidFill>
                        <a:srgbClr val="3048FF"/>
                      </a:solidFill>
                      <a:prstDash val="solid"/>
                      <a:round/>
                      <a:headEnd type="none" w="med" len="med"/>
                      <a:tailEnd type="none" w="med" len="med"/>
                    </a:lnT>
                    <a:lnB w="12700" cap="flat" cmpd="sng" algn="ctr">
                      <a:solidFill>
                        <a:srgbClr val="3048FF"/>
                      </a:solidFill>
                      <a:prstDash val="solid"/>
                      <a:round/>
                      <a:headEnd type="none" w="med" len="med"/>
                      <a:tailEnd type="none" w="med" len="med"/>
                    </a:lnB>
                  </a:tcPr>
                </a:tc>
                <a:tc hMerge="1">
                  <a:txBody>
                    <a:bodyPr/>
                    <a:lstStyle/>
                    <a:p>
                      <a:pPr algn="ctr" fontAlgn="base">
                        <a:buNone/>
                      </a:pPr>
                      <a:endParaRPr lang="zh-CN" altLang="en-US" sz="1400" b="1" dirty="0"/>
                    </a:p>
                  </a:txBody>
                  <a:tcPr marL="95250" marR="95250" marT="95250" marB="95250" anchor="ctr"/>
                </a:tc>
                <a:tc>
                  <a:txBody>
                    <a:bodyPr/>
                    <a:lstStyle/>
                    <a:p>
                      <a:pPr algn="ctr" fontAlgn="base">
                        <a:buNone/>
                      </a:pPr>
                      <a:r>
                        <a:rPr lang="zh-CN" altLang="en-US" sz="1400" b="1" dirty="0">
                          <a:latin typeface="Arial" panose="020B0604020202020204" pitchFamily="34" charset="0"/>
                          <a:ea typeface="微软雅黑" panose="020B0503020204020204" pitchFamily="34" charset="-122"/>
                        </a:rPr>
                        <a:t>高效方案</a:t>
                      </a:r>
                    </a:p>
                  </a:txBody>
                  <a:tcPr marL="95250" marR="95250" marT="95250" marB="95250" anchor="ctr">
                    <a:lnL w="12700" cap="flat" cmpd="sng" algn="ctr">
                      <a:solidFill>
                        <a:srgbClr val="3048FF"/>
                      </a:solidFill>
                      <a:prstDash val="solid"/>
                      <a:round/>
                      <a:headEnd type="none" w="med" len="med"/>
                      <a:tailEnd type="none" w="med" len="med"/>
                    </a:lnL>
                    <a:lnR w="12700" cap="flat" cmpd="sng" algn="ctr">
                      <a:solidFill>
                        <a:srgbClr val="3048FF"/>
                      </a:solidFill>
                      <a:prstDash val="solid"/>
                      <a:round/>
                      <a:headEnd type="none" w="med" len="med"/>
                      <a:tailEnd type="none" w="med" len="med"/>
                    </a:lnR>
                    <a:lnT w="12700" cap="flat" cmpd="sng" algn="ctr">
                      <a:solidFill>
                        <a:srgbClr val="3048FF"/>
                      </a:solidFill>
                      <a:prstDash val="solid"/>
                      <a:round/>
                      <a:headEnd type="none" w="med" len="med"/>
                      <a:tailEnd type="none" w="med" len="med"/>
                    </a:lnT>
                    <a:lnB w="12700" cap="flat" cmpd="sng" algn="ctr">
                      <a:solidFill>
                        <a:srgbClr val="3048FF"/>
                      </a:solidFill>
                      <a:prstDash val="solid"/>
                      <a:round/>
                      <a:headEnd type="none" w="med" len="med"/>
                      <a:tailEnd type="none" w="med" len="med"/>
                    </a:lnB>
                  </a:tcPr>
                </a:tc>
                <a:extLst>
                  <a:ext uri="{0D108BD9-81ED-4DB2-BD59-A6C34878D82A}">
                    <a16:rowId xmlns:a16="http://schemas.microsoft.com/office/drawing/2014/main" val="4278581973"/>
                  </a:ext>
                </a:extLst>
              </a:tr>
              <a:tr h="344013">
                <a:tc rowSpan="2">
                  <a:txBody>
                    <a:bodyPr/>
                    <a:lstStyle/>
                    <a:p>
                      <a:pPr marL="0" algn="ctr" defTabSz="914400" rtl="0" eaLnBrk="1" fontAlgn="base" latinLnBrk="0" hangingPunct="1">
                        <a:lnSpc>
                          <a:spcPct val="150000"/>
                        </a:lnSpc>
                        <a:buNone/>
                      </a:pPr>
                      <a:r>
                        <a:rPr lang="en-US" altLang="zh-CN" sz="1400" kern="1200" dirty="0">
                          <a:solidFill>
                            <a:schemeClr val="tx1"/>
                          </a:solidFill>
                          <a:latin typeface="Arial" panose="020B0604020202020204" pitchFamily="34" charset="0"/>
                          <a:ea typeface="微软雅黑" panose="020B0503020204020204" pitchFamily="34" charset="-122"/>
                          <a:cs typeface="+mn-cs"/>
                        </a:rPr>
                        <a:t>704 MHz</a:t>
                      </a:r>
                    </a:p>
                    <a:p>
                      <a:pPr algn="ctr" fontAlgn="base">
                        <a:lnSpc>
                          <a:spcPct val="150000"/>
                        </a:lnSpc>
                        <a:buNone/>
                      </a:pPr>
                      <a:r>
                        <a:rPr lang="en-US" altLang="zh-CN" sz="1400" kern="1200" dirty="0">
                          <a:solidFill>
                            <a:schemeClr val="tx1"/>
                          </a:solidFill>
                          <a:latin typeface="Arial" panose="020B0604020202020204" pitchFamily="34" charset="0"/>
                          <a:ea typeface="微软雅黑" panose="020B0503020204020204" pitchFamily="34" charset="-122"/>
                          <a:cs typeface="+mn-cs"/>
                        </a:rPr>
                        <a:t>1.2MW</a:t>
                      </a:r>
                    </a:p>
                    <a:p>
                      <a:pPr algn="ctr" fontAlgn="base">
                        <a:lnSpc>
                          <a:spcPct val="150000"/>
                        </a:lnSpc>
                        <a:buNone/>
                      </a:pPr>
                      <a:r>
                        <a:rPr lang="en-US" altLang="zh-CN" sz="1400" kern="1200" dirty="0">
                          <a:solidFill>
                            <a:schemeClr val="tx1"/>
                          </a:solidFill>
                          <a:latin typeface="Arial" panose="020B0604020202020204" pitchFamily="34" charset="0"/>
                          <a:ea typeface="微软雅黑" panose="020B0503020204020204" pitchFamily="34" charset="-122"/>
                          <a:cs typeface="+mn-cs"/>
                        </a:rPr>
                        <a:t>10beams</a:t>
                      </a:r>
                      <a:endParaRPr lang="zh-CN" altLang="en-US" sz="1400" kern="1200" dirty="0">
                        <a:solidFill>
                          <a:schemeClr val="tx1"/>
                        </a:solidFill>
                        <a:latin typeface="Arial" panose="020B0604020202020204" pitchFamily="34" charset="0"/>
                        <a:ea typeface="微软雅黑" panose="020B0503020204020204" pitchFamily="34" charset="-122"/>
                        <a:cs typeface="+mn-cs"/>
                      </a:endParaRPr>
                    </a:p>
                  </a:txBody>
                  <a:tcPr marL="95250" marR="95250" marT="95250" marB="95250" anchor="ctr">
                    <a:lnL w="12700" cap="flat" cmpd="sng" algn="ctr">
                      <a:solidFill>
                        <a:srgbClr val="3048FF"/>
                      </a:solidFill>
                      <a:prstDash val="solid"/>
                      <a:round/>
                      <a:headEnd type="none" w="med" len="med"/>
                      <a:tailEnd type="none" w="med" len="med"/>
                    </a:lnL>
                    <a:lnR w="12700" cap="flat" cmpd="sng" algn="ctr">
                      <a:solidFill>
                        <a:srgbClr val="3048FF"/>
                      </a:solidFill>
                      <a:prstDash val="solid"/>
                      <a:round/>
                      <a:headEnd type="none" w="med" len="med"/>
                      <a:tailEnd type="none" w="med" len="med"/>
                    </a:lnR>
                    <a:lnT w="12700" cap="flat" cmpd="sng" algn="ctr">
                      <a:solidFill>
                        <a:srgbClr val="3048FF"/>
                      </a:solidFill>
                      <a:prstDash val="solid"/>
                      <a:round/>
                      <a:headEnd type="none" w="med" len="med"/>
                      <a:tailEnd type="none" w="med" len="med"/>
                    </a:lnT>
                    <a:lnB w="12700" cap="flat" cmpd="sng" algn="ctr">
                      <a:solidFill>
                        <a:srgbClr val="3048FF"/>
                      </a:solidFill>
                      <a:prstDash val="solid"/>
                      <a:round/>
                      <a:headEnd type="none" w="med" len="med"/>
                      <a:tailEnd type="none" w="med" len="med"/>
                    </a:lnB>
                    <a:solidFill>
                      <a:schemeClr val="bg1">
                        <a:lumMod val="95000"/>
                      </a:schemeClr>
                    </a:solidFill>
                  </a:tcPr>
                </a:tc>
                <a:tc rowSpan="2">
                  <a:txBody>
                    <a:bodyPr/>
                    <a:lstStyle/>
                    <a:p>
                      <a:pPr algn="ctr" fontAlgn="base">
                        <a:lnSpc>
                          <a:spcPct val="150000"/>
                        </a:lnSpc>
                        <a:buNone/>
                      </a:pPr>
                      <a:r>
                        <a:rPr lang="en" altLang="zh-CN" sz="1200" kern="1200" dirty="0">
                          <a:solidFill>
                            <a:schemeClr val="tx1"/>
                          </a:solidFill>
                          <a:latin typeface="Arial" panose="020B0604020202020204" pitchFamily="34" charset="0"/>
                          <a:ea typeface="微软雅黑" panose="020B0503020204020204" pitchFamily="34" charset="-122"/>
                          <a:cs typeface="+mn-cs"/>
                        </a:rPr>
                        <a:t>Stellant</a:t>
                      </a:r>
                    </a:p>
                    <a:p>
                      <a:pPr algn="ctr" fontAlgn="base">
                        <a:lnSpc>
                          <a:spcPct val="150000"/>
                        </a:lnSpc>
                        <a:buNone/>
                      </a:pPr>
                      <a:r>
                        <a:rPr lang="en-US" altLang="zh-CN" sz="1200" kern="1200" dirty="0">
                          <a:solidFill>
                            <a:schemeClr val="tx1"/>
                          </a:solidFill>
                          <a:latin typeface="Arial" panose="020B0604020202020204" pitchFamily="34" charset="0"/>
                          <a:ea typeface="微软雅黑" panose="020B0503020204020204" pitchFamily="34" charset="-122"/>
                          <a:cs typeface="+mn-cs"/>
                        </a:rPr>
                        <a:t>L-4444C</a:t>
                      </a:r>
                    </a:p>
                    <a:p>
                      <a:pPr algn="ctr" fontAlgn="base">
                        <a:lnSpc>
                          <a:spcPct val="150000"/>
                        </a:lnSpc>
                        <a:buNone/>
                      </a:pPr>
                      <a:r>
                        <a:rPr lang="en-US" altLang="zh-CN" sz="1100" kern="1200" dirty="0">
                          <a:solidFill>
                            <a:schemeClr val="tx1"/>
                          </a:solidFill>
                          <a:latin typeface="Arial" panose="020B0604020202020204" pitchFamily="34" charset="0"/>
                          <a:ea typeface="微软雅黑" panose="020B0503020204020204" pitchFamily="34" charset="-122"/>
                          <a:cs typeface="+mn-cs"/>
                        </a:rPr>
                        <a:t>400-800MHz</a:t>
                      </a:r>
                    </a:p>
                  </a:txBody>
                  <a:tcPr marL="95250" marR="95250" marT="95250" marB="95250" anchor="ctr">
                    <a:lnL w="12700" cap="flat" cmpd="sng" algn="ctr">
                      <a:solidFill>
                        <a:srgbClr val="3048FF"/>
                      </a:solidFill>
                      <a:prstDash val="solid"/>
                      <a:round/>
                      <a:headEnd type="none" w="med" len="med"/>
                      <a:tailEnd type="none" w="med" len="med"/>
                    </a:lnL>
                    <a:lnR w="12700" cap="flat" cmpd="sng" algn="ctr">
                      <a:solidFill>
                        <a:srgbClr val="3048FF"/>
                      </a:solidFill>
                      <a:prstDash val="solid"/>
                      <a:round/>
                      <a:headEnd type="none" w="med" len="med"/>
                      <a:tailEnd type="none" w="med" len="med"/>
                    </a:lnR>
                    <a:lnT w="12700" cap="flat" cmpd="sng" algn="ctr">
                      <a:solidFill>
                        <a:srgbClr val="3048FF"/>
                      </a:solidFill>
                      <a:prstDash val="solid"/>
                      <a:round/>
                      <a:headEnd type="none" w="med" len="med"/>
                      <a:tailEnd type="none" w="med" len="med"/>
                    </a:lnT>
                    <a:lnB w="12700" cap="flat" cmpd="sng" algn="ctr">
                      <a:solidFill>
                        <a:srgbClr val="3048FF"/>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base" latinLnBrk="0" hangingPunct="1">
                        <a:lnSpc>
                          <a:spcPct val="150000"/>
                        </a:lnSpc>
                        <a:spcBef>
                          <a:spcPts val="0"/>
                        </a:spcBef>
                        <a:spcAft>
                          <a:spcPts val="0"/>
                        </a:spcAft>
                        <a:buClrTx/>
                        <a:buSzTx/>
                        <a:buFontTx/>
                        <a:buNone/>
                        <a:tabLst/>
                        <a:defRPr/>
                      </a:pPr>
                      <a:r>
                        <a:rPr lang="zh-CN" altLang="en-US" sz="1400" kern="1200" dirty="0">
                          <a:solidFill>
                            <a:schemeClr val="tx1"/>
                          </a:solidFill>
                          <a:latin typeface="Arial" panose="020B0604020202020204" pitchFamily="34" charset="0"/>
                          <a:ea typeface="微软雅黑" panose="020B0503020204020204" pitchFamily="34" charset="-122"/>
                          <a:cs typeface="+mn-cs"/>
                        </a:rPr>
                        <a:t>效率</a:t>
                      </a:r>
                      <a:r>
                        <a:rPr lang="en-US" altLang="zh-CN" sz="1400" kern="1200" dirty="0">
                          <a:solidFill>
                            <a:schemeClr val="tx1"/>
                          </a:solidFill>
                          <a:latin typeface="Arial" panose="020B0604020202020204" pitchFamily="34" charset="0"/>
                          <a:ea typeface="微软雅黑" panose="020B0503020204020204" pitchFamily="34" charset="-122"/>
                          <a:cs typeface="+mn-cs"/>
                        </a:rPr>
                        <a:t>65%</a:t>
                      </a:r>
                      <a:endParaRPr lang="zh-CN" altLang="en-US" sz="1400" kern="1200" dirty="0">
                        <a:solidFill>
                          <a:schemeClr val="tx1"/>
                        </a:solidFill>
                        <a:latin typeface="Arial" panose="020B0604020202020204" pitchFamily="34" charset="0"/>
                        <a:ea typeface="微软雅黑" panose="020B0503020204020204" pitchFamily="34" charset="-122"/>
                        <a:cs typeface="+mn-cs"/>
                      </a:endParaRPr>
                    </a:p>
                  </a:txBody>
                  <a:tcPr marL="95250" marR="95250" marT="95250" marB="95250" anchor="ctr">
                    <a:lnL w="12700" cap="flat" cmpd="sng" algn="ctr">
                      <a:solidFill>
                        <a:srgbClr val="3048FF"/>
                      </a:solidFill>
                      <a:prstDash val="solid"/>
                      <a:round/>
                      <a:headEnd type="none" w="med" len="med"/>
                      <a:tailEnd type="none" w="med" len="med"/>
                    </a:lnL>
                    <a:lnR w="12700" cap="flat" cmpd="sng" algn="ctr">
                      <a:solidFill>
                        <a:srgbClr val="3048FF"/>
                      </a:solidFill>
                      <a:prstDash val="solid"/>
                      <a:round/>
                      <a:headEnd type="none" w="med" len="med"/>
                      <a:tailEnd type="none" w="med" len="med"/>
                    </a:lnR>
                    <a:lnT w="12700" cap="flat" cmpd="sng" algn="ctr">
                      <a:solidFill>
                        <a:srgbClr val="3048FF"/>
                      </a:solidFill>
                      <a:prstDash val="solid"/>
                      <a:round/>
                      <a:headEnd type="none" w="med" len="med"/>
                      <a:tailEnd type="none" w="med" len="med"/>
                    </a:lnT>
                    <a:lnB w="12700" cap="flat" cmpd="sng" algn="ctr">
                      <a:solidFill>
                        <a:srgbClr val="3048FF"/>
                      </a:solidFill>
                      <a:prstDash val="solid"/>
                      <a:round/>
                      <a:headEnd type="none" w="med" len="med"/>
                      <a:tailEnd type="none" w="med" len="med"/>
                    </a:lnB>
                    <a:solidFill>
                      <a:srgbClr val="D6DFFE"/>
                    </a:solidFill>
                  </a:tcPr>
                </a:tc>
                <a:tc rowSpan="2">
                  <a:txBody>
                    <a:bodyPr/>
                    <a:lstStyle/>
                    <a:p>
                      <a:pPr algn="ctr" fontAlgn="base">
                        <a:lnSpc>
                          <a:spcPct val="150000"/>
                        </a:lnSpc>
                        <a:buNone/>
                      </a:pPr>
                      <a:r>
                        <a:rPr lang="en-US" altLang="zh-CN" sz="1400" kern="1200" dirty="0" err="1">
                          <a:solidFill>
                            <a:schemeClr val="tx1"/>
                          </a:solidFill>
                          <a:latin typeface="Arial" panose="020B0604020202020204" pitchFamily="34" charset="0"/>
                          <a:ea typeface="微软雅黑" panose="020B0503020204020204" pitchFamily="34" charset="-122"/>
                          <a:cs typeface="+mn-cs"/>
                        </a:rPr>
                        <a:t>Stellant</a:t>
                      </a:r>
                      <a:endParaRPr lang="en-US" altLang="zh-CN" sz="1400" kern="1200" dirty="0">
                        <a:solidFill>
                          <a:schemeClr val="tx1"/>
                        </a:solidFill>
                        <a:latin typeface="Arial" panose="020B0604020202020204" pitchFamily="34" charset="0"/>
                        <a:ea typeface="微软雅黑" panose="020B0503020204020204" pitchFamily="34" charset="-122"/>
                        <a:cs typeface="+mn-cs"/>
                      </a:endParaRPr>
                    </a:p>
                    <a:p>
                      <a:pPr algn="ctr" fontAlgn="base">
                        <a:lnSpc>
                          <a:spcPct val="150000"/>
                        </a:lnSpc>
                        <a:buNone/>
                      </a:pPr>
                      <a:r>
                        <a:rPr lang="en-US" altLang="zh-CN" sz="1400" kern="1200" dirty="0">
                          <a:solidFill>
                            <a:schemeClr val="tx1"/>
                          </a:solidFill>
                          <a:latin typeface="Arial" panose="020B0604020202020204" pitchFamily="34" charset="0"/>
                          <a:ea typeface="微软雅黑" panose="020B0503020204020204" pitchFamily="34" charset="-122"/>
                          <a:cs typeface="+mn-cs"/>
                        </a:rPr>
                        <a:t>L-4480</a:t>
                      </a:r>
                    </a:p>
                  </a:txBody>
                  <a:tcPr marL="95250" marR="95250" marT="95250" marB="95250" anchor="ctr">
                    <a:lnL w="12700" cap="flat" cmpd="sng" algn="ctr">
                      <a:solidFill>
                        <a:srgbClr val="3048FF"/>
                      </a:solidFill>
                      <a:prstDash val="solid"/>
                      <a:round/>
                      <a:headEnd type="none" w="med" len="med"/>
                      <a:tailEnd type="none" w="med" len="med"/>
                    </a:lnL>
                    <a:lnR w="12700" cap="flat" cmpd="sng" algn="ctr">
                      <a:solidFill>
                        <a:srgbClr val="3048FF"/>
                      </a:solidFill>
                      <a:prstDash val="solid"/>
                      <a:round/>
                      <a:headEnd type="none" w="med" len="med"/>
                      <a:tailEnd type="none" w="med" len="med"/>
                    </a:lnR>
                    <a:lnT w="12700" cap="flat" cmpd="sng" algn="ctr">
                      <a:solidFill>
                        <a:srgbClr val="3048FF"/>
                      </a:solidFill>
                      <a:prstDash val="solid"/>
                      <a:round/>
                      <a:headEnd type="none" w="med" len="med"/>
                      <a:tailEnd type="none" w="med" len="med"/>
                    </a:lnT>
                    <a:lnB w="12700" cap="flat" cmpd="sng" algn="ctr">
                      <a:solidFill>
                        <a:srgbClr val="3048FF"/>
                      </a:solidFill>
                      <a:prstDash val="solid"/>
                      <a:round/>
                      <a:headEnd type="none" w="med" len="med"/>
                      <a:tailEnd type="none" w="med" len="med"/>
                    </a:lnB>
                  </a:tcPr>
                </a:tc>
                <a:tc>
                  <a:txBody>
                    <a:bodyPr/>
                    <a:lstStyle/>
                    <a:p>
                      <a:pPr algn="ctr" fontAlgn="base">
                        <a:lnSpc>
                          <a:spcPct val="150000"/>
                        </a:lnSpc>
                        <a:buNone/>
                      </a:pPr>
                      <a:r>
                        <a:rPr lang="zh-CN" altLang="en-US" sz="1400" kern="1200" dirty="0">
                          <a:solidFill>
                            <a:schemeClr val="tx1"/>
                          </a:solidFill>
                          <a:latin typeface="Arial" panose="020B0604020202020204" pitchFamily="34" charset="0"/>
                          <a:ea typeface="微软雅黑" panose="020B0503020204020204" pitchFamily="34" charset="-122"/>
                          <a:cs typeface="+mn-cs"/>
                        </a:rPr>
                        <a:t>效率</a:t>
                      </a:r>
                      <a:r>
                        <a:rPr lang="en-US" altLang="zh-CN" sz="1400" kern="1200" dirty="0">
                          <a:solidFill>
                            <a:schemeClr val="tx1"/>
                          </a:solidFill>
                          <a:latin typeface="Arial" panose="020B0604020202020204" pitchFamily="34" charset="0"/>
                          <a:ea typeface="微软雅黑" panose="020B0503020204020204" pitchFamily="34" charset="-122"/>
                          <a:cs typeface="+mn-cs"/>
                        </a:rPr>
                        <a:t>60+%</a:t>
                      </a:r>
                      <a:endParaRPr lang="zh-CN" altLang="en-US" sz="1400" kern="1200" dirty="0">
                        <a:solidFill>
                          <a:schemeClr val="tx1"/>
                        </a:solidFill>
                        <a:latin typeface="Arial" panose="020B0604020202020204" pitchFamily="34" charset="0"/>
                        <a:ea typeface="微软雅黑" panose="020B0503020204020204" pitchFamily="34" charset="-122"/>
                        <a:cs typeface="+mn-cs"/>
                      </a:endParaRPr>
                    </a:p>
                  </a:txBody>
                  <a:tcPr marL="95250" marR="95250" marT="95250" marB="95250" anchor="ctr">
                    <a:lnL w="12700" cap="flat" cmpd="sng" algn="ctr">
                      <a:solidFill>
                        <a:srgbClr val="3048FF"/>
                      </a:solidFill>
                      <a:prstDash val="solid"/>
                      <a:round/>
                      <a:headEnd type="none" w="med" len="med"/>
                      <a:tailEnd type="none" w="med" len="med"/>
                    </a:lnL>
                    <a:lnR w="12700" cap="flat" cmpd="sng" algn="ctr">
                      <a:solidFill>
                        <a:srgbClr val="3048FF"/>
                      </a:solidFill>
                      <a:prstDash val="solid"/>
                      <a:round/>
                      <a:headEnd type="none" w="med" len="med"/>
                      <a:tailEnd type="none" w="med" len="med"/>
                    </a:lnR>
                    <a:lnT w="12700" cap="flat" cmpd="sng" algn="ctr">
                      <a:solidFill>
                        <a:srgbClr val="3048FF"/>
                      </a:solidFill>
                      <a:prstDash val="solid"/>
                      <a:round/>
                      <a:headEnd type="none" w="med" len="med"/>
                      <a:tailEnd type="none" w="med" len="med"/>
                    </a:lnT>
                    <a:lnB w="12700" cap="flat" cmpd="sng" algn="ctr">
                      <a:solidFill>
                        <a:srgbClr val="3048FF"/>
                      </a:solidFill>
                      <a:prstDash val="solid"/>
                      <a:round/>
                      <a:headEnd type="none" w="med" len="med"/>
                      <a:tailEnd type="none" w="med" len="med"/>
                    </a:lnB>
                    <a:solidFill>
                      <a:srgbClr val="D6DFFE"/>
                    </a:solidFill>
                  </a:tcPr>
                </a:tc>
                <a:tc rowSpan="2">
                  <a:txBody>
                    <a:bodyPr/>
                    <a:lstStyle/>
                    <a:p>
                      <a:pPr algn="ctr" fontAlgn="base">
                        <a:lnSpc>
                          <a:spcPct val="150000"/>
                        </a:lnSpc>
                        <a:buNone/>
                      </a:pPr>
                      <a:r>
                        <a:rPr lang="en-US" altLang="zh-CN" sz="1400" kern="1200" dirty="0">
                          <a:solidFill>
                            <a:schemeClr val="tx1"/>
                          </a:solidFill>
                          <a:latin typeface="Arial" panose="020B0604020202020204" pitchFamily="34" charset="0"/>
                          <a:ea typeface="微软雅黑" panose="020B0503020204020204" pitchFamily="34" charset="-122"/>
                          <a:cs typeface="+mn-cs"/>
                        </a:rPr>
                        <a:t>MB</a:t>
                      </a:r>
                      <a:r>
                        <a:rPr lang="zh-CN" altLang="en-US" sz="1400" kern="1200" dirty="0">
                          <a:solidFill>
                            <a:schemeClr val="tx1"/>
                          </a:solidFill>
                          <a:latin typeface="Arial" panose="020B0604020202020204" pitchFamily="34" charset="0"/>
                          <a:ea typeface="微软雅黑" panose="020B0503020204020204" pitchFamily="34" charset="-122"/>
                          <a:cs typeface="+mn-cs"/>
                        </a:rPr>
                        <a:t> </a:t>
                      </a:r>
                      <a:r>
                        <a:rPr lang="en-US" altLang="zh-CN" sz="1400" kern="1200" dirty="0">
                          <a:solidFill>
                            <a:schemeClr val="tx1"/>
                          </a:solidFill>
                          <a:latin typeface="Arial" panose="020B0604020202020204" pitchFamily="34" charset="0"/>
                          <a:ea typeface="微软雅黑" panose="020B0503020204020204" pitchFamily="34" charset="-122"/>
                          <a:cs typeface="+mn-cs"/>
                        </a:rPr>
                        <a:t>IOT</a:t>
                      </a:r>
                      <a:endParaRPr lang="zh-CN" altLang="en-US" sz="1400" kern="1200" dirty="0">
                        <a:solidFill>
                          <a:schemeClr val="tx1"/>
                        </a:solidFill>
                        <a:latin typeface="Arial" panose="020B0604020202020204" pitchFamily="34" charset="0"/>
                        <a:ea typeface="微软雅黑" panose="020B0503020204020204" pitchFamily="34" charset="-122"/>
                        <a:cs typeface="+mn-cs"/>
                      </a:endParaRPr>
                    </a:p>
                  </a:txBody>
                  <a:tcPr marL="95250" marR="95250" marT="95250" marB="95250" anchor="ctr">
                    <a:lnL w="12700" cap="flat" cmpd="sng" algn="ctr">
                      <a:solidFill>
                        <a:srgbClr val="3048FF"/>
                      </a:solidFill>
                      <a:prstDash val="solid"/>
                      <a:round/>
                      <a:headEnd type="none" w="med" len="med"/>
                      <a:tailEnd type="none" w="med" len="med"/>
                    </a:lnL>
                    <a:lnR w="12700" cap="flat" cmpd="sng" algn="ctr">
                      <a:solidFill>
                        <a:srgbClr val="3048FF"/>
                      </a:solidFill>
                      <a:prstDash val="solid"/>
                      <a:round/>
                      <a:headEnd type="none" w="med" len="med"/>
                      <a:tailEnd type="none" w="med" len="med"/>
                    </a:lnR>
                    <a:lnT w="12700" cap="flat" cmpd="sng" algn="ctr">
                      <a:solidFill>
                        <a:srgbClr val="3048FF"/>
                      </a:solidFill>
                      <a:prstDash val="solid"/>
                      <a:round/>
                      <a:headEnd type="none" w="med" len="med"/>
                      <a:tailEnd type="none" w="med" len="med"/>
                    </a:lnT>
                    <a:lnB w="12700" cap="flat" cmpd="sng" algn="ctr">
                      <a:solidFill>
                        <a:srgbClr val="3048FF"/>
                      </a:solidFill>
                      <a:prstDash val="solid"/>
                      <a:round/>
                      <a:headEnd type="none" w="med" len="med"/>
                      <a:tailEnd type="none" w="med" len="med"/>
                    </a:lnB>
                  </a:tcPr>
                </a:tc>
                <a:tc>
                  <a:txBody>
                    <a:bodyPr/>
                    <a:lstStyle/>
                    <a:p>
                      <a:pPr algn="ctr" fontAlgn="base">
                        <a:lnSpc>
                          <a:spcPct val="150000"/>
                        </a:lnSpc>
                        <a:buNone/>
                      </a:pPr>
                      <a:r>
                        <a:rPr lang="zh-CN" altLang="en-US" sz="1400" kern="1200" dirty="0">
                          <a:solidFill>
                            <a:schemeClr val="tx1"/>
                          </a:solidFill>
                          <a:latin typeface="Arial" panose="020B0604020202020204" pitchFamily="34" charset="0"/>
                          <a:ea typeface="微软雅黑" panose="020B0503020204020204" pitchFamily="34" charset="-122"/>
                          <a:cs typeface="+mn-cs"/>
                        </a:rPr>
                        <a:t>效率</a:t>
                      </a:r>
                      <a:r>
                        <a:rPr lang="en-US" altLang="zh-CN" sz="1400" kern="1200" dirty="0">
                          <a:solidFill>
                            <a:schemeClr val="tx1"/>
                          </a:solidFill>
                          <a:latin typeface="Arial" panose="020B0604020202020204" pitchFamily="34" charset="0"/>
                          <a:ea typeface="微软雅黑" panose="020B0503020204020204" pitchFamily="34" charset="-122"/>
                          <a:cs typeface="+mn-cs"/>
                        </a:rPr>
                        <a:t>70+%</a:t>
                      </a:r>
                      <a:endParaRPr lang="zh-CN" altLang="en-US" sz="1400" kern="1200" dirty="0">
                        <a:solidFill>
                          <a:schemeClr val="tx1"/>
                        </a:solidFill>
                        <a:latin typeface="Arial" panose="020B0604020202020204" pitchFamily="34" charset="0"/>
                        <a:ea typeface="微软雅黑" panose="020B0503020204020204" pitchFamily="34" charset="-122"/>
                        <a:cs typeface="+mn-cs"/>
                      </a:endParaRPr>
                    </a:p>
                  </a:txBody>
                  <a:tcPr marL="95250" marR="95250" marT="95250" marB="95250" anchor="ctr">
                    <a:lnL w="12700" cap="flat" cmpd="sng" algn="ctr">
                      <a:solidFill>
                        <a:srgbClr val="3048FF"/>
                      </a:solidFill>
                      <a:prstDash val="solid"/>
                      <a:round/>
                      <a:headEnd type="none" w="med" len="med"/>
                      <a:tailEnd type="none" w="med" len="med"/>
                    </a:lnL>
                    <a:lnR w="12700" cap="flat" cmpd="sng" algn="ctr">
                      <a:solidFill>
                        <a:srgbClr val="3048FF"/>
                      </a:solidFill>
                      <a:prstDash val="solid"/>
                      <a:round/>
                      <a:headEnd type="none" w="med" len="med"/>
                      <a:tailEnd type="none" w="med" len="med"/>
                    </a:lnR>
                    <a:lnT w="12700" cap="flat" cmpd="sng" algn="ctr">
                      <a:solidFill>
                        <a:srgbClr val="3048FF"/>
                      </a:solidFill>
                      <a:prstDash val="solid"/>
                      <a:round/>
                      <a:headEnd type="none" w="med" len="med"/>
                      <a:tailEnd type="none" w="med" len="med"/>
                    </a:lnT>
                    <a:lnB w="12700" cap="flat" cmpd="sng" algn="ctr">
                      <a:solidFill>
                        <a:srgbClr val="3048FF"/>
                      </a:solidFill>
                      <a:prstDash val="solid"/>
                      <a:round/>
                      <a:headEnd type="none" w="med" len="med"/>
                      <a:tailEnd type="none" w="med" len="med"/>
                    </a:lnB>
                    <a:solidFill>
                      <a:srgbClr val="D6DFFE"/>
                    </a:solidFill>
                  </a:tcPr>
                </a:tc>
                <a:tc rowSpan="2">
                  <a:txBody>
                    <a:bodyPr/>
                    <a:lstStyle/>
                    <a:p>
                      <a:pPr algn="ctr" fontAlgn="base">
                        <a:lnSpc>
                          <a:spcPct val="150000"/>
                        </a:lnSpc>
                        <a:buNone/>
                      </a:pPr>
                      <a:r>
                        <a:rPr lang="zh-CN" altLang="en-US" sz="1400" kern="1200" dirty="0">
                          <a:solidFill>
                            <a:schemeClr val="tx1"/>
                          </a:solidFill>
                          <a:latin typeface="Arial" panose="020B0604020202020204" pitchFamily="34" charset="0"/>
                          <a:ea typeface="微软雅黑" panose="020B0503020204020204" pitchFamily="34" charset="-122"/>
                          <a:cs typeface="+mn-cs"/>
                        </a:rPr>
                        <a:t>三次谐波输入栅极、阳极与输入腔、输出腔使用水冷方案</a:t>
                      </a:r>
                    </a:p>
                  </a:txBody>
                  <a:tcPr marL="95250" marR="95250" marT="95250" marB="95250" anchor="ctr">
                    <a:lnL w="12700" cap="flat" cmpd="sng" algn="ctr">
                      <a:solidFill>
                        <a:srgbClr val="3048FF"/>
                      </a:solidFill>
                      <a:prstDash val="solid"/>
                      <a:round/>
                      <a:headEnd type="none" w="med" len="med"/>
                      <a:tailEnd type="none" w="med" len="med"/>
                    </a:lnL>
                    <a:lnR w="12700" cap="flat" cmpd="sng" algn="ctr">
                      <a:solidFill>
                        <a:srgbClr val="3048FF"/>
                      </a:solidFill>
                      <a:prstDash val="solid"/>
                      <a:round/>
                      <a:headEnd type="none" w="med" len="med"/>
                      <a:tailEnd type="none" w="med" len="med"/>
                    </a:lnR>
                    <a:lnT w="12700" cap="flat" cmpd="sng" algn="ctr">
                      <a:solidFill>
                        <a:srgbClr val="3048FF"/>
                      </a:solidFill>
                      <a:prstDash val="solid"/>
                      <a:round/>
                      <a:headEnd type="none" w="med" len="med"/>
                      <a:tailEnd type="none" w="med" len="med"/>
                    </a:lnT>
                    <a:lnB w="12700" cap="flat" cmpd="sng" algn="ctr">
                      <a:solidFill>
                        <a:srgbClr val="3048FF"/>
                      </a:solidFill>
                      <a:prstDash val="solid"/>
                      <a:round/>
                      <a:headEnd type="none" w="med" len="med"/>
                      <a:tailEnd type="none" w="med" len="med"/>
                    </a:lnB>
                  </a:tcPr>
                </a:tc>
                <a:extLst>
                  <a:ext uri="{0D108BD9-81ED-4DB2-BD59-A6C34878D82A}">
                    <a16:rowId xmlns:a16="http://schemas.microsoft.com/office/drawing/2014/main" val="3197923774"/>
                  </a:ext>
                </a:extLst>
              </a:tr>
              <a:tr h="597193">
                <a:tc vMerge="1">
                  <a:txBody>
                    <a:bodyPr/>
                    <a:lstStyle/>
                    <a:p>
                      <a:pPr algn="ctr" fontAlgn="base">
                        <a:lnSpc>
                          <a:spcPct val="150000"/>
                        </a:lnSpc>
                        <a:buNone/>
                      </a:pPr>
                      <a:endParaRPr lang="zh-CN" altLang="en-US" sz="1400" kern="1200" dirty="0">
                        <a:solidFill>
                          <a:schemeClr val="tx1"/>
                        </a:solidFill>
                        <a:latin typeface="+mn-lt"/>
                        <a:ea typeface="+mn-ea"/>
                        <a:cs typeface="+mn-cs"/>
                      </a:endParaRPr>
                    </a:p>
                  </a:txBody>
                  <a:tcPr marL="95250" marR="95250" marT="95250" marB="95250" anchor="ctr">
                    <a:solidFill>
                      <a:schemeClr val="bg1">
                        <a:lumMod val="95000"/>
                      </a:schemeClr>
                    </a:solidFill>
                  </a:tcPr>
                </a:tc>
                <a:tc vMerge="1">
                  <a:txBody>
                    <a:bodyPr/>
                    <a:lstStyle/>
                    <a:p>
                      <a:pPr algn="ctr" fontAlgn="base">
                        <a:lnSpc>
                          <a:spcPct val="150000"/>
                        </a:lnSpc>
                        <a:buNone/>
                      </a:pPr>
                      <a:endParaRPr lang="zh-CN" altLang="en-US" sz="1400" kern="1200" dirty="0">
                        <a:solidFill>
                          <a:schemeClr val="tx1"/>
                        </a:solidFill>
                        <a:latin typeface="+mn-lt"/>
                        <a:ea typeface="+mn-ea"/>
                        <a:cs typeface="+mn-cs"/>
                      </a:endParaRPr>
                    </a:p>
                  </a:txBody>
                  <a:tcPr marL="95250" marR="95250" marT="95250" marB="95250" anchor="ctr">
                    <a:solidFill>
                      <a:schemeClr val="bg1">
                        <a:lumMod val="95000"/>
                      </a:schemeClr>
                    </a:solidFill>
                  </a:tcPr>
                </a:tc>
                <a:tc>
                  <a:txBody>
                    <a:bodyPr/>
                    <a:lstStyle/>
                    <a:p>
                      <a:pPr algn="ctr" fontAlgn="base">
                        <a:lnSpc>
                          <a:spcPct val="150000"/>
                        </a:lnSpc>
                        <a:buNone/>
                      </a:pPr>
                      <a:r>
                        <a:rPr lang="en-US" altLang="zh-CN" sz="1400" kern="1200" dirty="0">
                          <a:solidFill>
                            <a:schemeClr val="tx1"/>
                          </a:solidFill>
                          <a:latin typeface="Arial" panose="020B0604020202020204" pitchFamily="34" charset="0"/>
                          <a:ea typeface="微软雅黑" panose="020B0503020204020204" pitchFamily="34" charset="-122"/>
                          <a:cs typeface="+mn-cs"/>
                        </a:rPr>
                        <a:t>CW</a:t>
                      </a:r>
                    </a:p>
                    <a:p>
                      <a:pPr algn="ctr" fontAlgn="base">
                        <a:lnSpc>
                          <a:spcPct val="150000"/>
                        </a:lnSpc>
                        <a:buNone/>
                      </a:pPr>
                      <a:r>
                        <a:rPr lang="en-US" altLang="zh-CN" sz="1400" kern="1200" dirty="0">
                          <a:solidFill>
                            <a:schemeClr val="tx1"/>
                          </a:solidFill>
                          <a:latin typeface="Arial" panose="020B0604020202020204" pitchFamily="34" charset="0"/>
                          <a:ea typeface="微软雅黑" panose="020B0503020204020204" pitchFamily="34" charset="-122"/>
                          <a:cs typeface="+mn-cs"/>
                        </a:rPr>
                        <a:t>90kW</a:t>
                      </a:r>
                      <a:endParaRPr lang="zh-CN" altLang="en-US" sz="1400" kern="1200" dirty="0">
                        <a:solidFill>
                          <a:schemeClr val="tx1"/>
                        </a:solidFill>
                        <a:latin typeface="Arial" panose="020B0604020202020204" pitchFamily="34" charset="0"/>
                        <a:ea typeface="微软雅黑" panose="020B0503020204020204" pitchFamily="34" charset="-122"/>
                        <a:cs typeface="+mn-cs"/>
                      </a:endParaRPr>
                    </a:p>
                  </a:txBody>
                  <a:tcPr marL="95250" marR="95250" marT="95250" marB="95250" anchor="ctr">
                    <a:lnL w="12700" cap="flat" cmpd="sng" algn="ctr">
                      <a:solidFill>
                        <a:srgbClr val="3048FF"/>
                      </a:solidFill>
                      <a:prstDash val="solid"/>
                      <a:round/>
                      <a:headEnd type="none" w="med" len="med"/>
                      <a:tailEnd type="none" w="med" len="med"/>
                    </a:lnL>
                    <a:lnR w="12700" cap="flat" cmpd="sng" algn="ctr">
                      <a:solidFill>
                        <a:srgbClr val="3048FF"/>
                      </a:solidFill>
                      <a:prstDash val="solid"/>
                      <a:round/>
                      <a:headEnd type="none" w="med" len="med"/>
                      <a:tailEnd type="none" w="med" len="med"/>
                    </a:lnR>
                    <a:lnT w="12700" cap="flat" cmpd="sng" algn="ctr">
                      <a:solidFill>
                        <a:srgbClr val="3048FF"/>
                      </a:solidFill>
                      <a:prstDash val="solid"/>
                      <a:round/>
                      <a:headEnd type="none" w="med" len="med"/>
                      <a:tailEnd type="none" w="med" len="med"/>
                    </a:lnT>
                    <a:lnB w="12700" cap="flat" cmpd="sng" algn="ctr">
                      <a:solidFill>
                        <a:srgbClr val="3048FF"/>
                      </a:solidFill>
                      <a:prstDash val="solid"/>
                      <a:round/>
                      <a:headEnd type="none" w="med" len="med"/>
                      <a:tailEnd type="none" w="med" len="med"/>
                    </a:lnB>
                    <a:solidFill>
                      <a:schemeClr val="bg1">
                        <a:lumMod val="95000"/>
                      </a:schemeClr>
                    </a:solidFill>
                  </a:tcPr>
                </a:tc>
                <a:tc vMerge="1">
                  <a:txBody>
                    <a:bodyPr/>
                    <a:lstStyle/>
                    <a:p>
                      <a:pPr algn="ctr" fontAlgn="base">
                        <a:lnSpc>
                          <a:spcPct val="150000"/>
                        </a:lnSpc>
                        <a:buNone/>
                      </a:pPr>
                      <a:endParaRPr lang="zh-CN" altLang="en-US" sz="1400" kern="1200" dirty="0">
                        <a:solidFill>
                          <a:schemeClr val="tx1"/>
                        </a:solidFill>
                        <a:latin typeface="+mn-lt"/>
                        <a:ea typeface="+mn-ea"/>
                        <a:cs typeface="+mn-cs"/>
                      </a:endParaRPr>
                    </a:p>
                  </a:txBody>
                  <a:tcPr marL="95250" marR="95250" marT="95250" marB="95250" anchor="ctr"/>
                </a:tc>
                <a:tc>
                  <a:txBody>
                    <a:bodyPr/>
                    <a:lstStyle/>
                    <a:p>
                      <a:pPr algn="ctr" fontAlgn="base">
                        <a:lnSpc>
                          <a:spcPct val="150000"/>
                        </a:lnSpc>
                        <a:buNone/>
                      </a:pPr>
                      <a:r>
                        <a:rPr lang="en-US" altLang="zh-CN" sz="1400" kern="1200" dirty="0">
                          <a:solidFill>
                            <a:schemeClr val="tx1"/>
                          </a:solidFill>
                          <a:latin typeface="Arial" panose="020B0604020202020204" pitchFamily="34" charset="0"/>
                          <a:ea typeface="微软雅黑" panose="020B0503020204020204" pitchFamily="34" charset="-122"/>
                          <a:cs typeface="+mn-cs"/>
                        </a:rPr>
                        <a:t>peak</a:t>
                      </a:r>
                    </a:p>
                    <a:p>
                      <a:pPr algn="ctr" fontAlgn="base">
                        <a:lnSpc>
                          <a:spcPct val="150000"/>
                        </a:lnSpc>
                        <a:buNone/>
                      </a:pPr>
                      <a:r>
                        <a:rPr lang="en-US" altLang="zh-CN" sz="1400" kern="1200" dirty="0">
                          <a:solidFill>
                            <a:schemeClr val="tx1"/>
                          </a:solidFill>
                          <a:latin typeface="Arial" panose="020B0604020202020204" pitchFamily="34" charset="0"/>
                          <a:ea typeface="微软雅黑" panose="020B0503020204020204" pitchFamily="34" charset="-122"/>
                          <a:cs typeface="+mn-cs"/>
                        </a:rPr>
                        <a:t>130kW</a:t>
                      </a:r>
                      <a:endParaRPr lang="zh-CN" altLang="en-US" sz="1400" kern="1200" dirty="0">
                        <a:solidFill>
                          <a:schemeClr val="tx1"/>
                        </a:solidFill>
                        <a:latin typeface="Arial" panose="020B0604020202020204" pitchFamily="34" charset="0"/>
                        <a:ea typeface="微软雅黑" panose="020B0503020204020204" pitchFamily="34" charset="-122"/>
                        <a:cs typeface="+mn-cs"/>
                      </a:endParaRPr>
                    </a:p>
                  </a:txBody>
                  <a:tcPr marL="95250" marR="95250" marT="95250" marB="95250" anchor="ctr">
                    <a:lnL w="12700" cap="flat" cmpd="sng" algn="ctr">
                      <a:solidFill>
                        <a:srgbClr val="3048FF"/>
                      </a:solidFill>
                      <a:prstDash val="solid"/>
                      <a:round/>
                      <a:headEnd type="none" w="med" len="med"/>
                      <a:tailEnd type="none" w="med" len="med"/>
                    </a:lnL>
                    <a:lnR w="12700" cap="flat" cmpd="sng" algn="ctr">
                      <a:solidFill>
                        <a:srgbClr val="3048FF"/>
                      </a:solidFill>
                      <a:prstDash val="solid"/>
                      <a:round/>
                      <a:headEnd type="none" w="med" len="med"/>
                      <a:tailEnd type="none" w="med" len="med"/>
                    </a:lnR>
                    <a:lnT w="12700" cap="flat" cmpd="sng" algn="ctr">
                      <a:solidFill>
                        <a:srgbClr val="3048FF"/>
                      </a:solidFill>
                      <a:prstDash val="solid"/>
                      <a:round/>
                      <a:headEnd type="none" w="med" len="med"/>
                      <a:tailEnd type="none" w="med" len="med"/>
                    </a:lnT>
                    <a:lnB w="12700" cap="flat" cmpd="sng" algn="ctr">
                      <a:solidFill>
                        <a:srgbClr val="3048FF"/>
                      </a:solidFill>
                      <a:prstDash val="solid"/>
                      <a:round/>
                      <a:headEnd type="none" w="med" len="med"/>
                      <a:tailEnd type="none" w="med" len="med"/>
                    </a:lnB>
                  </a:tcPr>
                </a:tc>
                <a:tc vMerge="1">
                  <a:txBody>
                    <a:bodyPr/>
                    <a:lstStyle/>
                    <a:p>
                      <a:pPr algn="ctr" fontAlgn="base">
                        <a:lnSpc>
                          <a:spcPct val="150000"/>
                        </a:lnSpc>
                        <a:buNone/>
                      </a:pPr>
                      <a:endParaRPr lang="zh-CN" altLang="en-US" sz="1400" kern="1200" dirty="0">
                        <a:solidFill>
                          <a:schemeClr val="tx1"/>
                        </a:solidFill>
                        <a:latin typeface="+mn-lt"/>
                        <a:ea typeface="+mn-ea"/>
                        <a:cs typeface="+mn-cs"/>
                      </a:endParaRPr>
                    </a:p>
                  </a:txBody>
                  <a:tcPr marL="95250" marR="95250" marT="95250" marB="95250" anchor="ctr"/>
                </a:tc>
                <a:tc>
                  <a:txBody>
                    <a:bodyPr/>
                    <a:lstStyle/>
                    <a:p>
                      <a:pPr algn="ctr" fontAlgn="base">
                        <a:lnSpc>
                          <a:spcPct val="150000"/>
                        </a:lnSpc>
                        <a:buNone/>
                      </a:pPr>
                      <a:r>
                        <a:rPr lang="en-US" altLang="zh-CN" sz="1400" kern="1200" dirty="0">
                          <a:solidFill>
                            <a:schemeClr val="tx1"/>
                          </a:solidFill>
                          <a:latin typeface="Arial" panose="020B0604020202020204" pitchFamily="34" charset="0"/>
                          <a:ea typeface="微软雅黑" panose="020B0503020204020204" pitchFamily="34" charset="-122"/>
                          <a:cs typeface="+mn-cs"/>
                        </a:rPr>
                        <a:t>Peak</a:t>
                      </a:r>
                    </a:p>
                    <a:p>
                      <a:pPr algn="ctr" fontAlgn="base">
                        <a:lnSpc>
                          <a:spcPct val="150000"/>
                        </a:lnSpc>
                        <a:buNone/>
                      </a:pPr>
                      <a:r>
                        <a:rPr lang="en-US" altLang="zh-CN" sz="1400" kern="1200" dirty="0">
                          <a:solidFill>
                            <a:schemeClr val="tx1"/>
                          </a:solidFill>
                          <a:latin typeface="Arial" panose="020B0604020202020204" pitchFamily="34" charset="0"/>
                          <a:ea typeface="微软雅黑" panose="020B0503020204020204" pitchFamily="34" charset="-122"/>
                          <a:cs typeface="+mn-cs"/>
                        </a:rPr>
                        <a:t>1.2MW</a:t>
                      </a:r>
                      <a:endParaRPr lang="zh-CN" altLang="en-US" sz="1400" kern="1200" dirty="0">
                        <a:solidFill>
                          <a:schemeClr val="tx1"/>
                        </a:solidFill>
                        <a:latin typeface="Arial" panose="020B0604020202020204" pitchFamily="34" charset="0"/>
                        <a:ea typeface="微软雅黑" panose="020B0503020204020204" pitchFamily="34" charset="-122"/>
                        <a:cs typeface="+mn-cs"/>
                      </a:endParaRPr>
                    </a:p>
                  </a:txBody>
                  <a:tcPr marL="95250" marR="95250" marT="95250" marB="95250" anchor="ctr">
                    <a:lnL w="12700" cap="flat" cmpd="sng" algn="ctr">
                      <a:solidFill>
                        <a:srgbClr val="3048FF"/>
                      </a:solidFill>
                      <a:prstDash val="solid"/>
                      <a:round/>
                      <a:headEnd type="none" w="med" len="med"/>
                      <a:tailEnd type="none" w="med" len="med"/>
                    </a:lnL>
                    <a:lnR w="12700" cap="flat" cmpd="sng" algn="ctr">
                      <a:solidFill>
                        <a:srgbClr val="3048FF"/>
                      </a:solidFill>
                      <a:prstDash val="solid"/>
                      <a:round/>
                      <a:headEnd type="none" w="med" len="med"/>
                      <a:tailEnd type="none" w="med" len="med"/>
                    </a:lnR>
                    <a:lnT w="12700" cap="flat" cmpd="sng" algn="ctr">
                      <a:solidFill>
                        <a:srgbClr val="3048FF"/>
                      </a:solidFill>
                      <a:prstDash val="solid"/>
                      <a:round/>
                      <a:headEnd type="none" w="med" len="med"/>
                      <a:tailEnd type="none" w="med" len="med"/>
                    </a:lnT>
                    <a:lnB w="12700" cap="flat" cmpd="sng" algn="ctr">
                      <a:solidFill>
                        <a:srgbClr val="3048FF"/>
                      </a:solidFill>
                      <a:prstDash val="solid"/>
                      <a:round/>
                      <a:headEnd type="none" w="med" len="med"/>
                      <a:tailEnd type="none" w="med" len="med"/>
                    </a:lnB>
                  </a:tcPr>
                </a:tc>
                <a:tc vMerge="1">
                  <a:txBody>
                    <a:bodyPr/>
                    <a:lstStyle/>
                    <a:p>
                      <a:pPr algn="ctr" fontAlgn="base">
                        <a:lnSpc>
                          <a:spcPct val="150000"/>
                        </a:lnSpc>
                        <a:buNone/>
                      </a:pPr>
                      <a:endParaRPr lang="zh-CN" altLang="en-US" sz="1400" kern="1200" dirty="0">
                        <a:solidFill>
                          <a:schemeClr val="tx1"/>
                        </a:solidFill>
                        <a:latin typeface="+mn-lt"/>
                        <a:ea typeface="+mn-ea"/>
                        <a:cs typeface="+mn-cs"/>
                      </a:endParaRPr>
                    </a:p>
                  </a:txBody>
                  <a:tcPr marL="95250" marR="95250" marT="95250" marB="95250" anchor="ctr"/>
                </a:tc>
                <a:extLst>
                  <a:ext uri="{0D108BD9-81ED-4DB2-BD59-A6C34878D82A}">
                    <a16:rowId xmlns:a16="http://schemas.microsoft.com/office/drawing/2014/main" val="2621051701"/>
                  </a:ext>
                </a:extLst>
              </a:tr>
            </a:tbl>
          </a:graphicData>
        </a:graphic>
      </p:graphicFrame>
      <p:sp>
        <p:nvSpPr>
          <p:cNvPr id="6" name="TextBox 17">
            <a:extLst>
              <a:ext uri="{FF2B5EF4-FFF2-40B4-BE49-F238E27FC236}">
                <a16:creationId xmlns:a16="http://schemas.microsoft.com/office/drawing/2014/main" id="{51FFFE20-A8C4-541C-3FA8-074A9E44FA99}"/>
              </a:ext>
            </a:extLst>
          </p:cNvPr>
          <p:cNvSpPr txBox="1"/>
          <p:nvPr/>
        </p:nvSpPr>
        <p:spPr>
          <a:xfrm>
            <a:off x="6534643" y="5317751"/>
            <a:ext cx="2938307" cy="1154227"/>
          </a:xfrm>
          <a:prstGeom prst="rect">
            <a:avLst/>
          </a:prstGeom>
          <a:noFill/>
        </p:spPr>
        <p:txBody>
          <a:bodyPr wrap="square" rtlCol="0">
            <a:spAutoFit/>
          </a:bodyPr>
          <a:lstStyle/>
          <a:p>
            <a:pPr marL="285750" indent="-285750">
              <a:lnSpc>
                <a:spcPct val="150000"/>
              </a:lnSpc>
              <a:buFont typeface="Wingdings" pitchFamily="2" charset="2"/>
              <a:buChar char="p"/>
            </a:pPr>
            <a:r>
              <a:rPr lang="en-US" sz="1600" dirty="0">
                <a:latin typeface="Arial" panose="020B0604020202020204" pitchFamily="34" charset="0"/>
                <a:ea typeface="微软雅黑" panose="020B0503020204020204" pitchFamily="34" charset="-122"/>
              </a:rPr>
              <a:t>400MHz</a:t>
            </a:r>
          </a:p>
          <a:p>
            <a:pPr marL="285750" indent="-285750">
              <a:lnSpc>
                <a:spcPct val="150000"/>
              </a:lnSpc>
              <a:buFont typeface="Wingdings" pitchFamily="2" charset="2"/>
              <a:buChar char="p"/>
            </a:pPr>
            <a:r>
              <a:rPr lang="en-US" sz="1600" dirty="0">
                <a:latin typeface="Arial" panose="020B0604020202020204" pitchFamily="34" charset="0"/>
                <a:ea typeface="微软雅黑" panose="020B0503020204020204" pitchFamily="34" charset="-122"/>
              </a:rPr>
              <a:t>500kW</a:t>
            </a:r>
            <a:r>
              <a:rPr lang="zh-CN" altLang="en-US" sz="1600" dirty="0">
                <a:latin typeface="Arial" panose="020B0604020202020204" pitchFamily="34" charset="0"/>
                <a:ea typeface="微软雅黑" panose="020B0503020204020204" pitchFamily="34" charset="-122"/>
              </a:rPr>
              <a:t>（</a:t>
            </a:r>
            <a:r>
              <a:rPr lang="en-US" altLang="zh-CN" sz="1600" dirty="0">
                <a:latin typeface="Arial" panose="020B0604020202020204" pitchFamily="34" charset="0"/>
                <a:ea typeface="微软雅黑" panose="020B0503020204020204" pitchFamily="34" charset="-122"/>
              </a:rPr>
              <a:t>CW</a:t>
            </a:r>
            <a:r>
              <a:rPr lang="zh-CN" altLang="en-US" sz="1600" dirty="0">
                <a:latin typeface="Arial" panose="020B0604020202020204" pitchFamily="34" charset="0"/>
                <a:ea typeface="微软雅黑" panose="020B0503020204020204" pitchFamily="34" charset="-122"/>
              </a:rPr>
              <a:t>）</a:t>
            </a:r>
            <a:endParaRPr lang="en-US" altLang="zh-CN" sz="1600" dirty="0">
              <a:latin typeface="Arial" panose="020B0604020202020204" pitchFamily="34" charset="0"/>
              <a:ea typeface="微软雅黑" panose="020B0503020204020204" pitchFamily="34" charset="-122"/>
            </a:endParaRPr>
          </a:p>
          <a:p>
            <a:pPr marL="285750" indent="-285750">
              <a:lnSpc>
                <a:spcPct val="150000"/>
              </a:lnSpc>
              <a:buFont typeface="Wingdings" pitchFamily="2" charset="2"/>
              <a:buChar char="p"/>
            </a:pPr>
            <a:r>
              <a:rPr lang="en-US" sz="1600" b="1" dirty="0">
                <a:solidFill>
                  <a:srgbClr val="C00000"/>
                </a:solidFill>
                <a:latin typeface="Arial" panose="020B0604020202020204" pitchFamily="34" charset="0"/>
                <a:ea typeface="微软雅黑" panose="020B0503020204020204" pitchFamily="34" charset="-122"/>
                <a:sym typeface="Symbol" panose="05050102010706020507" pitchFamily="18" charset="2"/>
              </a:rPr>
              <a:t>=</a:t>
            </a:r>
            <a:r>
              <a:rPr lang="en-US" sz="1600" b="1" dirty="0">
                <a:solidFill>
                  <a:srgbClr val="C00000"/>
                </a:solidFill>
                <a:latin typeface="Arial" panose="020B0604020202020204" pitchFamily="34" charset="0"/>
                <a:ea typeface="微软雅黑" panose="020B0503020204020204" pitchFamily="34" charset="-122"/>
              </a:rPr>
              <a:t>9</a:t>
            </a:r>
            <a:r>
              <a:rPr lang="en-US" altLang="zh-CN" sz="1600" b="1" dirty="0">
                <a:solidFill>
                  <a:srgbClr val="C00000"/>
                </a:solidFill>
                <a:latin typeface="Arial" panose="020B0604020202020204" pitchFamily="34" charset="0"/>
                <a:ea typeface="微软雅黑" panose="020B0503020204020204" pitchFamily="34" charset="-122"/>
              </a:rPr>
              <a:t>3</a:t>
            </a:r>
            <a:r>
              <a:rPr lang="en-US" sz="1600" b="1" dirty="0">
                <a:solidFill>
                  <a:srgbClr val="C00000"/>
                </a:solidFill>
                <a:latin typeface="Arial" panose="020B0604020202020204" pitchFamily="34" charset="0"/>
                <a:ea typeface="微软雅黑" panose="020B0503020204020204" pitchFamily="34" charset="-122"/>
              </a:rPr>
              <a:t>%</a:t>
            </a:r>
            <a:endParaRPr lang="en-GB" sz="1600" b="1" dirty="0">
              <a:solidFill>
                <a:srgbClr val="C00000"/>
              </a:solidFill>
              <a:latin typeface="Arial" panose="020B0604020202020204" pitchFamily="34" charset="0"/>
              <a:ea typeface="微软雅黑" panose="020B0503020204020204" pitchFamily="34" charset="-122"/>
            </a:endParaRPr>
          </a:p>
        </p:txBody>
      </p:sp>
      <p:sp>
        <p:nvSpPr>
          <p:cNvPr id="8" name="文本框 7">
            <a:extLst>
              <a:ext uri="{FF2B5EF4-FFF2-40B4-BE49-F238E27FC236}">
                <a16:creationId xmlns:a16="http://schemas.microsoft.com/office/drawing/2014/main" id="{CCABC2F8-DCBE-9487-0DBF-1DDCAF56692B}"/>
              </a:ext>
            </a:extLst>
          </p:cNvPr>
          <p:cNvSpPr txBox="1"/>
          <p:nvPr/>
        </p:nvSpPr>
        <p:spPr>
          <a:xfrm>
            <a:off x="6096000" y="4888322"/>
            <a:ext cx="2628830" cy="458459"/>
          </a:xfrm>
          <a:prstGeom prst="rect">
            <a:avLst/>
          </a:prstGeom>
          <a:noFill/>
        </p:spPr>
        <p:txBody>
          <a:bodyPr wrap="square">
            <a:spAutoFit/>
          </a:bodyPr>
          <a:lstStyle/>
          <a:p>
            <a:pPr algn="ctr" fontAlgn="base">
              <a:lnSpc>
                <a:spcPct val="150000"/>
              </a:lnSpc>
              <a:buNone/>
            </a:pPr>
            <a:r>
              <a:rPr lang="en-US" altLang="zh-CN" sz="1800" b="1" kern="1200" dirty="0">
                <a:solidFill>
                  <a:schemeClr val="tx1"/>
                </a:solidFill>
                <a:latin typeface="Arial" panose="020B0604020202020204" pitchFamily="34" charset="0"/>
                <a:ea typeface="微软雅黑" panose="020B0503020204020204" pitchFamily="34" charset="-122"/>
                <a:cs typeface="+mn-cs"/>
              </a:rPr>
              <a:t>MB</a:t>
            </a:r>
            <a:r>
              <a:rPr lang="zh-CN" altLang="en-US" sz="1800" b="1" kern="1200" dirty="0">
                <a:solidFill>
                  <a:schemeClr val="tx1"/>
                </a:solidFill>
                <a:latin typeface="Arial" panose="020B0604020202020204" pitchFamily="34" charset="0"/>
                <a:ea typeface="微软雅黑" panose="020B0503020204020204" pitchFamily="34" charset="-122"/>
                <a:cs typeface="+mn-cs"/>
              </a:rPr>
              <a:t> </a:t>
            </a:r>
            <a:r>
              <a:rPr lang="en-US" altLang="zh-CN" b="1" dirty="0" err="1">
                <a:latin typeface="Arial" panose="020B0604020202020204" pitchFamily="34" charset="0"/>
                <a:ea typeface="微软雅黑" panose="020B0503020204020204" pitchFamily="34" charset="-122"/>
              </a:rPr>
              <a:t>T</a:t>
            </a:r>
            <a:r>
              <a:rPr lang="en-US" altLang="zh-CN" sz="1800" b="1" kern="1200" dirty="0" err="1">
                <a:solidFill>
                  <a:schemeClr val="tx1"/>
                </a:solidFill>
                <a:latin typeface="Arial" panose="020B0604020202020204" pitchFamily="34" charset="0"/>
                <a:ea typeface="微软雅黑" panose="020B0503020204020204" pitchFamily="34" charset="-122"/>
                <a:cs typeface="+mn-cs"/>
              </a:rPr>
              <a:t>ristron</a:t>
            </a:r>
            <a:r>
              <a:rPr lang="zh-CN" altLang="en-US" sz="1800" b="1" kern="1200" dirty="0">
                <a:solidFill>
                  <a:schemeClr val="tx1"/>
                </a:solidFill>
                <a:latin typeface="Arial" panose="020B0604020202020204" pitchFamily="34" charset="0"/>
                <a:ea typeface="微软雅黑" panose="020B0503020204020204" pitchFamily="34" charset="-122"/>
                <a:cs typeface="+mn-cs"/>
              </a:rPr>
              <a:t>（</a:t>
            </a:r>
            <a:r>
              <a:rPr lang="en-US" altLang="zh-CN" sz="1800" b="1" kern="1200" dirty="0">
                <a:solidFill>
                  <a:schemeClr val="tx1"/>
                </a:solidFill>
                <a:latin typeface="Arial" panose="020B0604020202020204" pitchFamily="34" charset="0"/>
                <a:ea typeface="微软雅黑" panose="020B0503020204020204" pitchFamily="34" charset="-122"/>
                <a:cs typeface="+mn-cs"/>
              </a:rPr>
              <a:t>CERN</a:t>
            </a:r>
            <a:r>
              <a:rPr lang="zh-CN" altLang="en-US" sz="1800" b="1" kern="1200" dirty="0">
                <a:solidFill>
                  <a:schemeClr val="tx1"/>
                </a:solidFill>
                <a:latin typeface="Arial" panose="020B0604020202020204" pitchFamily="34" charset="0"/>
                <a:ea typeface="微软雅黑" panose="020B0503020204020204" pitchFamily="34" charset="-122"/>
                <a:cs typeface="+mn-cs"/>
              </a:rPr>
              <a:t>）</a:t>
            </a:r>
          </a:p>
        </p:txBody>
      </p:sp>
      <p:graphicFrame>
        <p:nvGraphicFramePr>
          <p:cNvPr id="10" name="表格 9">
            <a:extLst>
              <a:ext uri="{FF2B5EF4-FFF2-40B4-BE49-F238E27FC236}">
                <a16:creationId xmlns:a16="http://schemas.microsoft.com/office/drawing/2014/main" id="{4B9451F8-1A62-FB00-B58D-0DF21DF43788}"/>
              </a:ext>
            </a:extLst>
          </p:cNvPr>
          <p:cNvGraphicFramePr>
            <a:graphicFrameLocks noGrp="1"/>
          </p:cNvGraphicFramePr>
          <p:nvPr>
            <p:extLst>
              <p:ext uri="{D42A27DB-BD31-4B8C-83A1-F6EECF244321}">
                <p14:modId xmlns:p14="http://schemas.microsoft.com/office/powerpoint/2010/main" val="3114819544"/>
              </p:ext>
            </p:extLst>
          </p:nvPr>
        </p:nvGraphicFramePr>
        <p:xfrm>
          <a:off x="8724830" y="4835087"/>
          <a:ext cx="2938307" cy="1669542"/>
        </p:xfrm>
        <a:graphic>
          <a:graphicData uri="http://schemas.openxmlformats.org/drawingml/2006/table">
            <a:tbl>
              <a:tblPr firstRow="1" bandRow="1">
                <a:tableStyleId>{5940675A-B579-460E-94D1-54222C63F5DA}</a:tableStyleId>
              </a:tblPr>
              <a:tblGrid>
                <a:gridCol w="2938307">
                  <a:extLst>
                    <a:ext uri="{9D8B030D-6E8A-4147-A177-3AD203B41FA5}">
                      <a16:colId xmlns:a16="http://schemas.microsoft.com/office/drawing/2014/main" val="1515800576"/>
                    </a:ext>
                  </a:extLst>
                </a:gridCol>
              </a:tblGrid>
              <a:tr h="501285">
                <a:tc>
                  <a:txBody>
                    <a:bodyPr/>
                    <a:lstStyle/>
                    <a:p>
                      <a:pPr algn="ctr" fontAlgn="base">
                        <a:buNone/>
                      </a:pPr>
                      <a:r>
                        <a:rPr lang="zh-CN" altLang="en-US" sz="1400" b="1" dirty="0">
                          <a:solidFill>
                            <a:srgbClr val="0F46A3"/>
                          </a:solidFill>
                          <a:latin typeface="Arial" panose="020B0604020202020204" pitchFamily="34" charset="0"/>
                          <a:ea typeface="微软雅黑" panose="020B0503020204020204" pitchFamily="34" charset="-122"/>
                        </a:rPr>
                        <a:t>关键高效方案</a:t>
                      </a:r>
                    </a:p>
                  </a:txBody>
                  <a:tcPr marL="95250" marR="95250" marT="95250" marB="95250" anchor="ctr">
                    <a:lnL w="12700" cap="flat" cmpd="sng" algn="ctr">
                      <a:solidFill>
                        <a:srgbClr val="D6DFFE"/>
                      </a:solidFill>
                      <a:prstDash val="solid"/>
                      <a:round/>
                      <a:headEnd type="none" w="med" len="med"/>
                      <a:tailEnd type="none" w="med" len="med"/>
                    </a:lnL>
                    <a:lnR w="12700" cap="flat" cmpd="sng" algn="ctr">
                      <a:solidFill>
                        <a:srgbClr val="D6DFFE"/>
                      </a:solidFill>
                      <a:prstDash val="solid"/>
                      <a:round/>
                      <a:headEnd type="none" w="med" len="med"/>
                      <a:tailEnd type="none" w="med" len="med"/>
                    </a:lnR>
                    <a:lnT w="12700" cap="flat" cmpd="sng" algn="ctr">
                      <a:solidFill>
                        <a:srgbClr val="0F46A3"/>
                      </a:solidFill>
                      <a:prstDash val="solid"/>
                      <a:round/>
                      <a:headEnd type="none" w="med" len="med"/>
                      <a:tailEnd type="none" w="med" len="med"/>
                    </a:lnT>
                    <a:lnB w="12700" cap="flat" cmpd="sng" algn="ctr">
                      <a:solidFill>
                        <a:srgbClr val="0F46A3"/>
                      </a:solidFill>
                      <a:prstDash val="solid"/>
                      <a:round/>
                      <a:headEnd type="none" w="med" len="med"/>
                      <a:tailEnd type="none" w="med" len="med"/>
                    </a:lnB>
                    <a:solidFill>
                      <a:srgbClr val="D6DFFE"/>
                    </a:solidFill>
                  </a:tcPr>
                </a:tc>
                <a:extLst>
                  <a:ext uri="{0D108BD9-81ED-4DB2-BD59-A6C34878D82A}">
                    <a16:rowId xmlns:a16="http://schemas.microsoft.com/office/drawing/2014/main" val="471515654"/>
                  </a:ext>
                </a:extLst>
              </a:tr>
              <a:tr h="1168257">
                <a:tc>
                  <a:txBody>
                    <a:bodyPr/>
                    <a:lstStyle/>
                    <a:p>
                      <a:pPr algn="ctr" fontAlgn="base">
                        <a:lnSpc>
                          <a:spcPct val="150000"/>
                        </a:lnSpc>
                        <a:buNone/>
                      </a:pPr>
                      <a:r>
                        <a:rPr lang="zh-CN" altLang="en-US" sz="1400" b="1" kern="1200" dirty="0">
                          <a:solidFill>
                            <a:srgbClr val="595959"/>
                          </a:solidFill>
                          <a:latin typeface="Arial" panose="020B0604020202020204" pitchFamily="34" charset="0"/>
                          <a:ea typeface="微软雅黑" panose="020B0503020204020204" pitchFamily="34" charset="-122"/>
                          <a:cs typeface="+mn-cs"/>
                        </a:rPr>
                        <a:t>空心电子束设计</a:t>
                      </a:r>
                      <a:endParaRPr lang="en-US" altLang="zh-CN" sz="1400" b="1" kern="1200" dirty="0">
                        <a:solidFill>
                          <a:srgbClr val="595959"/>
                        </a:solidFill>
                        <a:latin typeface="Arial" panose="020B0604020202020204" pitchFamily="34" charset="0"/>
                        <a:ea typeface="微软雅黑" panose="020B0503020204020204" pitchFamily="34" charset="-122"/>
                        <a:cs typeface="+mn-cs"/>
                      </a:endParaRPr>
                    </a:p>
                    <a:p>
                      <a:pPr algn="ctr" fontAlgn="base">
                        <a:lnSpc>
                          <a:spcPct val="150000"/>
                        </a:lnSpc>
                        <a:buNone/>
                      </a:pPr>
                      <a:r>
                        <a:rPr lang="zh-CN" altLang="en-US" sz="1400" b="1" kern="1200" dirty="0">
                          <a:solidFill>
                            <a:srgbClr val="595959"/>
                          </a:solidFill>
                          <a:latin typeface="Arial" panose="020B0604020202020204" pitchFamily="34" charset="0"/>
                          <a:ea typeface="微软雅黑" panose="020B0503020204020204" pitchFamily="34" charset="-122"/>
                          <a:cs typeface="+mn-cs"/>
                        </a:rPr>
                        <a:t>栅极采用热解石墨</a:t>
                      </a:r>
                      <a:r>
                        <a:rPr lang="en-US" altLang="zh-CN" sz="1400" b="1" kern="1200" dirty="0">
                          <a:solidFill>
                            <a:srgbClr val="595959"/>
                          </a:solidFill>
                          <a:latin typeface="Arial" panose="020B0604020202020204" pitchFamily="34" charset="0"/>
                          <a:ea typeface="微软雅黑" panose="020B0503020204020204" pitchFamily="34" charset="-122"/>
                          <a:cs typeface="+mn-cs"/>
                        </a:rPr>
                        <a:t>-</a:t>
                      </a:r>
                      <a:r>
                        <a:rPr lang="zh-CN" altLang="en-US" sz="1400" b="1" kern="1200" dirty="0">
                          <a:solidFill>
                            <a:srgbClr val="595959"/>
                          </a:solidFill>
                          <a:latin typeface="Arial" panose="020B0604020202020204" pitchFamily="34" charset="0"/>
                          <a:ea typeface="微软雅黑" panose="020B0503020204020204" pitchFamily="34" charset="-122"/>
                          <a:cs typeface="+mn-cs"/>
                        </a:rPr>
                        <a:t>铜</a:t>
                      </a:r>
                      <a:r>
                        <a:rPr lang="en-US" altLang="zh-CN" sz="1400" b="1" kern="1200" dirty="0">
                          <a:solidFill>
                            <a:srgbClr val="595959"/>
                          </a:solidFill>
                          <a:latin typeface="Arial" panose="020B0604020202020204" pitchFamily="34" charset="0"/>
                          <a:ea typeface="微软雅黑" panose="020B0503020204020204" pitchFamily="34" charset="-122"/>
                          <a:cs typeface="+mn-cs"/>
                        </a:rPr>
                        <a:t>-</a:t>
                      </a:r>
                      <a:r>
                        <a:rPr lang="zh-CN" altLang="en-US" sz="1400" b="1" kern="1200" dirty="0">
                          <a:solidFill>
                            <a:srgbClr val="595959"/>
                          </a:solidFill>
                          <a:latin typeface="Arial" panose="020B0604020202020204" pitchFamily="34" charset="0"/>
                          <a:ea typeface="微软雅黑" panose="020B0503020204020204" pitchFamily="34" charset="-122"/>
                          <a:cs typeface="+mn-cs"/>
                        </a:rPr>
                        <a:t>可伐</a:t>
                      </a:r>
                      <a:r>
                        <a:rPr lang="en-US" altLang="zh-CN" sz="1400" b="1" kern="1200" dirty="0">
                          <a:solidFill>
                            <a:srgbClr val="595959"/>
                          </a:solidFill>
                          <a:latin typeface="Arial" panose="020B0604020202020204" pitchFamily="34" charset="0"/>
                          <a:ea typeface="微软雅黑" panose="020B0503020204020204" pitchFamily="34" charset="-122"/>
                          <a:cs typeface="+mn-cs"/>
                        </a:rPr>
                        <a:t>+</a:t>
                      </a:r>
                      <a:r>
                        <a:rPr lang="zh-CN" altLang="en-US" sz="1400" b="1" kern="1200" dirty="0">
                          <a:solidFill>
                            <a:srgbClr val="595959"/>
                          </a:solidFill>
                          <a:latin typeface="Arial" panose="020B0604020202020204" pitchFamily="34" charset="0"/>
                          <a:ea typeface="微软雅黑" panose="020B0503020204020204" pitchFamily="34" charset="-122"/>
                          <a:cs typeface="+mn-cs"/>
                        </a:rPr>
                        <a:t>水冷槽实现快速冷却和导热</a:t>
                      </a:r>
                    </a:p>
                  </a:txBody>
                  <a:tcPr marL="95250" marR="95250" marT="95250" marB="952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F46A3"/>
                      </a:solidFill>
                      <a:prstDash val="solid"/>
                      <a:round/>
                      <a:headEnd type="none" w="med" len="med"/>
                      <a:tailEnd type="none" w="med" len="med"/>
                    </a:lnT>
                    <a:lnB w="12700" cap="flat" cmpd="sng" algn="ctr">
                      <a:solidFill>
                        <a:srgbClr val="0F46A3"/>
                      </a:solidFill>
                      <a:prstDash val="solid"/>
                      <a:round/>
                      <a:headEnd type="none" w="med" len="med"/>
                      <a:tailEnd type="none" w="med" len="med"/>
                    </a:lnB>
                    <a:solidFill>
                      <a:srgbClr val="FFFFFF"/>
                    </a:solidFill>
                  </a:tcPr>
                </a:tc>
                <a:extLst>
                  <a:ext uri="{0D108BD9-81ED-4DB2-BD59-A6C34878D82A}">
                    <a16:rowId xmlns:a16="http://schemas.microsoft.com/office/drawing/2014/main" val="3641946007"/>
                  </a:ext>
                </a:extLst>
              </a:tr>
            </a:tbl>
          </a:graphicData>
        </a:graphic>
      </p:graphicFrame>
      <p:sp>
        <p:nvSpPr>
          <p:cNvPr id="11" name="文本框 10">
            <a:extLst>
              <a:ext uri="{FF2B5EF4-FFF2-40B4-BE49-F238E27FC236}">
                <a16:creationId xmlns:a16="http://schemas.microsoft.com/office/drawing/2014/main" id="{580EC777-39DA-7956-C642-4792F4F8F411}"/>
              </a:ext>
            </a:extLst>
          </p:cNvPr>
          <p:cNvSpPr txBox="1"/>
          <p:nvPr/>
        </p:nvSpPr>
        <p:spPr>
          <a:xfrm>
            <a:off x="818962" y="4834391"/>
            <a:ext cx="1087156" cy="584775"/>
          </a:xfrm>
          <a:prstGeom prst="rect">
            <a:avLst/>
          </a:prstGeom>
          <a:noFill/>
        </p:spPr>
        <p:txBody>
          <a:bodyPr wrap="square" rtlCol="0">
            <a:spAutoFit/>
          </a:bodyPr>
          <a:lstStyle/>
          <a:p>
            <a:pPr algn="ctr"/>
            <a:r>
              <a:rPr kumimoji="1" lang="en-US" altLang="zh-CN" sz="1600" b="1" dirty="0">
                <a:latin typeface="Arial" panose="020B0604020202020204" pitchFamily="34" charset="0"/>
                <a:ea typeface="微软雅黑" panose="020B0503020204020204" pitchFamily="34" charset="-122"/>
              </a:rPr>
              <a:t>IOT</a:t>
            </a:r>
          </a:p>
          <a:p>
            <a:pPr algn="ctr"/>
            <a:r>
              <a:rPr kumimoji="1" lang="en-US" altLang="zh-CN" sz="1600" b="1" dirty="0">
                <a:latin typeface="Arial" panose="020B0604020202020204" pitchFamily="34" charset="0"/>
                <a:ea typeface="微软雅黑" panose="020B0503020204020204" pitchFamily="34" charset="-122"/>
              </a:rPr>
              <a:t>65</a:t>
            </a:r>
            <a:r>
              <a:rPr kumimoji="1" lang="zh-CN" altLang="en-US" sz="1600" b="1" dirty="0">
                <a:latin typeface="Arial" panose="020B0604020202020204" pitchFamily="34" charset="0"/>
                <a:ea typeface="微软雅黑" panose="020B0503020204020204" pitchFamily="34" charset="-122"/>
              </a:rPr>
              <a:t>～</a:t>
            </a:r>
            <a:r>
              <a:rPr kumimoji="1" lang="en-US" altLang="zh-CN" sz="1600" b="1" dirty="0">
                <a:latin typeface="Arial" panose="020B0604020202020204" pitchFamily="34" charset="0"/>
                <a:ea typeface="微软雅黑" panose="020B0503020204020204" pitchFamily="34" charset="-122"/>
              </a:rPr>
              <a:t>70%</a:t>
            </a:r>
            <a:endParaRPr kumimoji="1" lang="zh-CN" altLang="en-US" sz="1600" b="1" dirty="0">
              <a:latin typeface="Arial" panose="020B0604020202020204" pitchFamily="34" charset="0"/>
              <a:ea typeface="微软雅黑" panose="020B0503020204020204" pitchFamily="34" charset="-122"/>
            </a:endParaRPr>
          </a:p>
        </p:txBody>
      </p:sp>
      <p:sp>
        <p:nvSpPr>
          <p:cNvPr id="12" name="文本框 11">
            <a:extLst>
              <a:ext uri="{FF2B5EF4-FFF2-40B4-BE49-F238E27FC236}">
                <a16:creationId xmlns:a16="http://schemas.microsoft.com/office/drawing/2014/main" id="{05C30BD5-D3D0-2D00-FD46-E0CB7D81A32E}"/>
              </a:ext>
            </a:extLst>
          </p:cNvPr>
          <p:cNvSpPr txBox="1"/>
          <p:nvPr/>
        </p:nvSpPr>
        <p:spPr>
          <a:xfrm>
            <a:off x="3034402" y="4827326"/>
            <a:ext cx="1087156" cy="584775"/>
          </a:xfrm>
          <a:prstGeom prst="rect">
            <a:avLst/>
          </a:prstGeom>
          <a:noFill/>
        </p:spPr>
        <p:txBody>
          <a:bodyPr wrap="square" rtlCol="0">
            <a:spAutoFit/>
          </a:bodyPr>
          <a:lstStyle/>
          <a:p>
            <a:pPr algn="ctr"/>
            <a:r>
              <a:rPr kumimoji="1" lang="en-US" altLang="zh-CN" sz="1600" b="1" dirty="0">
                <a:latin typeface="Arial" panose="020B0604020202020204" pitchFamily="34" charset="0"/>
                <a:ea typeface="微软雅黑" panose="020B0503020204020204" pitchFamily="34" charset="-122"/>
              </a:rPr>
              <a:t>MB</a:t>
            </a:r>
            <a:r>
              <a:rPr kumimoji="1" lang="zh-CN" altLang="en-US" sz="1600" b="1" dirty="0">
                <a:latin typeface="Arial" panose="020B0604020202020204" pitchFamily="34" charset="0"/>
                <a:ea typeface="微软雅黑" panose="020B0503020204020204" pitchFamily="34" charset="-122"/>
              </a:rPr>
              <a:t> </a:t>
            </a:r>
            <a:r>
              <a:rPr kumimoji="1" lang="en-US" altLang="zh-CN" sz="1600" b="1" dirty="0">
                <a:latin typeface="Arial" panose="020B0604020202020204" pitchFamily="34" charset="0"/>
                <a:ea typeface="微软雅黑" panose="020B0503020204020204" pitchFamily="34" charset="-122"/>
              </a:rPr>
              <a:t>IOT</a:t>
            </a:r>
          </a:p>
          <a:p>
            <a:pPr algn="ctr"/>
            <a:r>
              <a:rPr kumimoji="1" lang="en-US" altLang="zh-CN" sz="1600" b="1" dirty="0">
                <a:latin typeface="Arial" panose="020B0604020202020204" pitchFamily="34" charset="0"/>
                <a:ea typeface="微软雅黑" panose="020B0503020204020204" pitchFamily="34" charset="-122"/>
              </a:rPr>
              <a:t>75</a:t>
            </a:r>
            <a:r>
              <a:rPr kumimoji="1" lang="zh-CN" altLang="en-US" sz="1600" b="1" dirty="0">
                <a:latin typeface="Arial" panose="020B0604020202020204" pitchFamily="34" charset="0"/>
                <a:ea typeface="微软雅黑" panose="020B0503020204020204" pitchFamily="34" charset="-122"/>
              </a:rPr>
              <a:t>～</a:t>
            </a:r>
            <a:r>
              <a:rPr kumimoji="1" lang="en-US" altLang="zh-CN" sz="1600" b="1" dirty="0">
                <a:latin typeface="Arial" panose="020B0604020202020204" pitchFamily="34" charset="0"/>
                <a:ea typeface="微软雅黑" panose="020B0503020204020204" pitchFamily="34" charset="-122"/>
              </a:rPr>
              <a:t>80%</a:t>
            </a:r>
            <a:endParaRPr kumimoji="1" lang="zh-CN" altLang="en-US" sz="1600" b="1" dirty="0">
              <a:latin typeface="Arial" panose="020B0604020202020204" pitchFamily="34" charset="0"/>
              <a:ea typeface="微软雅黑" panose="020B0503020204020204" pitchFamily="34" charset="-122"/>
            </a:endParaRPr>
          </a:p>
        </p:txBody>
      </p:sp>
      <p:sp>
        <p:nvSpPr>
          <p:cNvPr id="13" name="文本框 12">
            <a:extLst>
              <a:ext uri="{FF2B5EF4-FFF2-40B4-BE49-F238E27FC236}">
                <a16:creationId xmlns:a16="http://schemas.microsoft.com/office/drawing/2014/main" id="{3A3112FE-E79F-CEFD-A34B-A2D302B9AF82}"/>
              </a:ext>
            </a:extLst>
          </p:cNvPr>
          <p:cNvSpPr txBox="1"/>
          <p:nvPr/>
        </p:nvSpPr>
        <p:spPr>
          <a:xfrm>
            <a:off x="799893" y="6187505"/>
            <a:ext cx="1087156" cy="584775"/>
          </a:xfrm>
          <a:prstGeom prst="rect">
            <a:avLst/>
          </a:prstGeom>
          <a:noFill/>
        </p:spPr>
        <p:txBody>
          <a:bodyPr wrap="square" rtlCol="0">
            <a:spAutoFit/>
          </a:bodyPr>
          <a:lstStyle/>
          <a:p>
            <a:pPr algn="ctr"/>
            <a:r>
              <a:rPr kumimoji="1" lang="en-US" altLang="zh-CN" sz="1600" b="1" dirty="0" err="1">
                <a:latin typeface="Arial" panose="020B0604020202020204" pitchFamily="34" charset="0"/>
                <a:ea typeface="微软雅黑" panose="020B0503020204020204" pitchFamily="34" charset="-122"/>
              </a:rPr>
              <a:t>Tristron</a:t>
            </a:r>
            <a:endParaRPr kumimoji="1" lang="en-US" altLang="zh-CN" sz="1600" b="1" dirty="0">
              <a:latin typeface="Arial" panose="020B0604020202020204" pitchFamily="34" charset="0"/>
              <a:ea typeface="微软雅黑" panose="020B0503020204020204" pitchFamily="34" charset="-122"/>
            </a:endParaRPr>
          </a:p>
          <a:p>
            <a:pPr algn="ctr"/>
            <a:r>
              <a:rPr kumimoji="1" lang="en-US" altLang="zh-CN" sz="1600" b="1" dirty="0">
                <a:latin typeface="Arial" panose="020B0604020202020204" pitchFamily="34" charset="0"/>
                <a:ea typeface="微软雅黑" panose="020B0503020204020204" pitchFamily="34" charset="-122"/>
              </a:rPr>
              <a:t>80</a:t>
            </a:r>
            <a:r>
              <a:rPr kumimoji="1" lang="zh-CN" altLang="en-US" sz="1600" b="1" dirty="0">
                <a:latin typeface="Arial" panose="020B0604020202020204" pitchFamily="34" charset="0"/>
                <a:ea typeface="微软雅黑" panose="020B0503020204020204" pitchFamily="34" charset="-122"/>
              </a:rPr>
              <a:t>～</a:t>
            </a:r>
            <a:r>
              <a:rPr kumimoji="1" lang="en-US" altLang="zh-CN" sz="1600" b="1" dirty="0">
                <a:latin typeface="Arial" panose="020B0604020202020204" pitchFamily="34" charset="0"/>
                <a:ea typeface="微软雅黑" panose="020B0503020204020204" pitchFamily="34" charset="-122"/>
              </a:rPr>
              <a:t>85%</a:t>
            </a:r>
            <a:endParaRPr kumimoji="1" lang="zh-CN" altLang="en-US" sz="1600" b="1" dirty="0">
              <a:latin typeface="Arial" panose="020B0604020202020204" pitchFamily="34" charset="0"/>
              <a:ea typeface="微软雅黑" panose="020B0503020204020204" pitchFamily="34" charset="-122"/>
            </a:endParaRPr>
          </a:p>
        </p:txBody>
      </p:sp>
      <p:sp>
        <p:nvSpPr>
          <p:cNvPr id="14" name="文本框 13">
            <a:extLst>
              <a:ext uri="{FF2B5EF4-FFF2-40B4-BE49-F238E27FC236}">
                <a16:creationId xmlns:a16="http://schemas.microsoft.com/office/drawing/2014/main" id="{CB1F80D5-B77A-F331-6C67-F2A192BC01A4}"/>
              </a:ext>
            </a:extLst>
          </p:cNvPr>
          <p:cNvSpPr txBox="1"/>
          <p:nvPr/>
        </p:nvSpPr>
        <p:spPr>
          <a:xfrm>
            <a:off x="2719050" y="6221760"/>
            <a:ext cx="2726398" cy="584775"/>
          </a:xfrm>
          <a:prstGeom prst="rect">
            <a:avLst/>
          </a:prstGeom>
          <a:noFill/>
        </p:spPr>
        <p:txBody>
          <a:bodyPr wrap="square" rtlCol="0">
            <a:spAutoFit/>
          </a:bodyPr>
          <a:lstStyle/>
          <a:p>
            <a:pPr algn="ctr"/>
            <a:r>
              <a:rPr kumimoji="1" lang="en-US" altLang="zh-CN" sz="1600" b="1" dirty="0">
                <a:latin typeface="Arial" panose="020B0604020202020204" pitchFamily="34" charset="0"/>
                <a:ea typeface="微软雅黑" panose="020B0503020204020204" pitchFamily="34" charset="-122"/>
              </a:rPr>
              <a:t>MB</a:t>
            </a:r>
            <a:r>
              <a:rPr kumimoji="1" lang="zh-CN" altLang="en-US" sz="1600" b="1" dirty="0">
                <a:latin typeface="Arial" panose="020B0604020202020204" pitchFamily="34" charset="0"/>
                <a:ea typeface="微软雅黑" panose="020B0503020204020204" pitchFamily="34" charset="-122"/>
              </a:rPr>
              <a:t> </a:t>
            </a:r>
            <a:r>
              <a:rPr kumimoji="1" lang="en-US" altLang="zh-CN" sz="1600" b="1" dirty="0" err="1">
                <a:latin typeface="Arial" panose="020B0604020202020204" pitchFamily="34" charset="0"/>
                <a:ea typeface="微软雅黑" panose="020B0503020204020204" pitchFamily="34" charset="-122"/>
              </a:rPr>
              <a:t>Tristron</a:t>
            </a:r>
            <a:endParaRPr kumimoji="1" lang="en-US" altLang="zh-CN" sz="1600" b="1" dirty="0">
              <a:latin typeface="Arial" panose="020B0604020202020204" pitchFamily="34" charset="0"/>
              <a:ea typeface="微软雅黑" panose="020B0503020204020204" pitchFamily="34" charset="-122"/>
            </a:endParaRPr>
          </a:p>
          <a:p>
            <a:pPr algn="ctr"/>
            <a:r>
              <a:rPr kumimoji="1" lang="en-US" altLang="zh-CN" sz="1600" b="1" dirty="0">
                <a:latin typeface="Arial" panose="020B0604020202020204" pitchFamily="34" charset="0"/>
                <a:ea typeface="微软雅黑" panose="020B0503020204020204" pitchFamily="34" charset="-122"/>
              </a:rPr>
              <a:t>90</a:t>
            </a:r>
            <a:r>
              <a:rPr kumimoji="1" lang="zh-CN" altLang="en-US" sz="1600" b="1" dirty="0">
                <a:latin typeface="Arial" panose="020B0604020202020204" pitchFamily="34" charset="0"/>
                <a:ea typeface="微软雅黑" panose="020B0503020204020204" pitchFamily="34" charset="-122"/>
              </a:rPr>
              <a:t>～</a:t>
            </a:r>
            <a:r>
              <a:rPr kumimoji="1" lang="en-US" altLang="zh-CN" sz="1600" b="1" dirty="0">
                <a:latin typeface="Arial" panose="020B0604020202020204" pitchFamily="34" charset="0"/>
                <a:ea typeface="微软雅黑" panose="020B0503020204020204" pitchFamily="34" charset="-122"/>
              </a:rPr>
              <a:t>93%</a:t>
            </a:r>
            <a:r>
              <a:rPr kumimoji="1" lang="zh-CN" altLang="en-US" sz="1600" b="1" dirty="0">
                <a:latin typeface="Arial" panose="020B0604020202020204" pitchFamily="34" charset="0"/>
                <a:ea typeface="微软雅黑" panose="020B0503020204020204" pitchFamily="34" charset="-122"/>
              </a:rPr>
              <a:t>（</a:t>
            </a:r>
            <a:r>
              <a:rPr kumimoji="1" lang="en-US" altLang="zh-CN" sz="1600" b="1" dirty="0">
                <a:latin typeface="Arial" panose="020B0604020202020204" pitchFamily="34" charset="0"/>
                <a:ea typeface="微软雅黑" panose="020B0503020204020204" pitchFamily="34" charset="-122"/>
              </a:rPr>
              <a:t>CERN</a:t>
            </a:r>
            <a:r>
              <a:rPr kumimoji="1" lang="zh-CN" altLang="en-US" sz="1600" b="1" dirty="0">
                <a:latin typeface="Arial" panose="020B0604020202020204" pitchFamily="34" charset="0"/>
                <a:ea typeface="微软雅黑" panose="020B0503020204020204" pitchFamily="34" charset="-122"/>
              </a:rPr>
              <a:t>）</a:t>
            </a:r>
          </a:p>
        </p:txBody>
      </p:sp>
      <p:sp>
        <p:nvSpPr>
          <p:cNvPr id="33" name="文本框 32">
            <a:extLst>
              <a:ext uri="{FF2B5EF4-FFF2-40B4-BE49-F238E27FC236}">
                <a16:creationId xmlns:a16="http://schemas.microsoft.com/office/drawing/2014/main" id="{E369C122-D3F9-C5EA-C46F-C61A4DD0EB96}"/>
              </a:ext>
            </a:extLst>
          </p:cNvPr>
          <p:cNvSpPr txBox="1"/>
          <p:nvPr/>
        </p:nvSpPr>
        <p:spPr>
          <a:xfrm>
            <a:off x="2100838" y="5408248"/>
            <a:ext cx="933564" cy="400110"/>
          </a:xfrm>
          <a:prstGeom prst="rect">
            <a:avLst/>
          </a:prstGeom>
          <a:noFill/>
        </p:spPr>
        <p:txBody>
          <a:bodyPr wrap="square">
            <a:spAutoFit/>
          </a:bodyPr>
          <a:lstStyle/>
          <a:p>
            <a:r>
              <a:rPr lang="zh-CN" altLang="en-US" sz="2000" b="1" dirty="0">
                <a:solidFill>
                  <a:srgbClr val="C00000"/>
                </a:solidFill>
                <a:latin typeface="Arial" panose="020B0604020202020204" pitchFamily="34" charset="0"/>
                <a:ea typeface="微软雅黑" panose="020B0503020204020204" pitchFamily="34" charset="-122"/>
                <a:sym typeface="Symbol" panose="05050102010706020507" pitchFamily="18" charset="2"/>
              </a:rPr>
              <a:t>效率</a:t>
            </a:r>
            <a:endParaRPr lang="zh-CN" altLang="en-US" sz="2000" b="1" dirty="0">
              <a:solidFill>
                <a:srgbClr val="C00000"/>
              </a:solidFill>
              <a:latin typeface="Arial" panose="020B0604020202020204" pitchFamily="34" charset="0"/>
              <a:ea typeface="微软雅黑" panose="020B0503020204020204" pitchFamily="34" charset="-122"/>
            </a:endParaRPr>
          </a:p>
        </p:txBody>
      </p:sp>
      <p:sp>
        <p:nvSpPr>
          <p:cNvPr id="34" name="环形箭头 33">
            <a:extLst>
              <a:ext uri="{FF2B5EF4-FFF2-40B4-BE49-F238E27FC236}">
                <a16:creationId xmlns:a16="http://schemas.microsoft.com/office/drawing/2014/main" id="{F2DC27AC-26BD-2FE7-782D-A6560DEAF632}"/>
              </a:ext>
            </a:extLst>
          </p:cNvPr>
          <p:cNvSpPr/>
          <p:nvPr/>
        </p:nvSpPr>
        <p:spPr>
          <a:xfrm rot="1236459" flipV="1">
            <a:off x="1407080" y="4773909"/>
            <a:ext cx="1498361" cy="1278351"/>
          </a:xfrm>
          <a:prstGeom prst="circularArrow">
            <a:avLst>
              <a:gd name="adj1" fmla="val 2967"/>
              <a:gd name="adj2" fmla="val 949965"/>
              <a:gd name="adj3" fmla="val 20432817"/>
              <a:gd name="adj4" fmla="val 16233320"/>
              <a:gd name="adj5" fmla="val 6235"/>
            </a:avLst>
          </a:prstGeom>
          <a:gradFill flip="none" rotWithShape="1">
            <a:gsLst>
              <a:gs pos="0">
                <a:schemeClr val="accent1">
                  <a:lumMod val="0"/>
                  <a:lumOff val="100000"/>
                </a:schemeClr>
              </a:gs>
              <a:gs pos="0">
                <a:schemeClr val="accent1">
                  <a:lumMod val="0"/>
                  <a:lumOff val="100000"/>
                </a:schemeClr>
              </a:gs>
              <a:gs pos="100000">
                <a:srgbClr val="C00000"/>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latin typeface="Arial" panose="020B0604020202020204" pitchFamily="34" charset="0"/>
                <a:ea typeface="微软雅黑" panose="020B0503020204020204" pitchFamily="34" charset="-122"/>
                <a:sym typeface="Symbol" panose="05050102010706020507" pitchFamily="18" charset="2"/>
              </a:rPr>
              <a:t></a:t>
            </a:r>
            <a:endParaRPr kumimoji="1" lang="zh-CN" altLang="en-US" dirty="0">
              <a:solidFill>
                <a:schemeClr val="tx1"/>
              </a:solidFill>
              <a:latin typeface="Arial" panose="020B0604020202020204" pitchFamily="34" charset="0"/>
              <a:ea typeface="微软雅黑" panose="020B0503020204020204" pitchFamily="34" charset="-122"/>
              <a:cs typeface="Alibaba PuHuiTi" pitchFamily="18" charset="-122"/>
            </a:endParaRPr>
          </a:p>
        </p:txBody>
      </p:sp>
      <p:sp>
        <p:nvSpPr>
          <p:cNvPr id="19" name="标题 1">
            <a:extLst>
              <a:ext uri="{FF2B5EF4-FFF2-40B4-BE49-F238E27FC236}">
                <a16:creationId xmlns:a16="http://schemas.microsoft.com/office/drawing/2014/main" id="{7EBD68D5-3934-4E44-AF19-E1919E2DDA6D}"/>
              </a:ext>
            </a:extLst>
          </p:cNvPr>
          <p:cNvSpPr txBox="1">
            <a:spLocks/>
          </p:cNvSpPr>
          <p:nvPr/>
        </p:nvSpPr>
        <p:spPr>
          <a:xfrm>
            <a:off x="191721" y="343945"/>
            <a:ext cx="9588383" cy="63614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zh-CN" sz="2400" b="1" dirty="0">
                <a:latin typeface="Arial" panose="020B0604020202020204" pitchFamily="34" charset="0"/>
                <a:ea typeface="微软雅黑" panose="020B0503020204020204" pitchFamily="34" charset="-122"/>
              </a:rPr>
              <a:t>3.Tristron</a:t>
            </a:r>
            <a:r>
              <a:rPr kumimoji="1" lang="zh-CN" altLang="en-US" sz="2400" b="1" dirty="0">
                <a:latin typeface="Arial" panose="020B0604020202020204" pitchFamily="34" charset="0"/>
                <a:ea typeface="微软雅黑" panose="020B0503020204020204" pitchFamily="34" charset="-122"/>
              </a:rPr>
              <a:t>高功率高效率潜力</a:t>
            </a:r>
            <a:r>
              <a:rPr kumimoji="1" lang="en-US" altLang="zh-CN" sz="2400" b="1" dirty="0">
                <a:latin typeface="Arial" panose="020B0604020202020204" pitchFamily="34" charset="0"/>
                <a:ea typeface="微软雅黑" panose="020B0503020204020204" pitchFamily="34" charset="-122"/>
              </a:rPr>
              <a:t>-</a:t>
            </a:r>
            <a:r>
              <a:rPr kumimoji="1" lang="zh-CN" altLang="en-US" sz="2400" b="1" dirty="0">
                <a:latin typeface="Arial" panose="020B0604020202020204" pitchFamily="34" charset="0"/>
                <a:ea typeface="微软雅黑" panose="020B0503020204020204" pitchFamily="34" charset="-122"/>
              </a:rPr>
              <a:t>效率极限</a:t>
            </a:r>
            <a:r>
              <a:rPr kumimoji="1" lang="en-US" altLang="zh-CN" sz="2400" b="1" dirty="0">
                <a:latin typeface="Arial" panose="020B0604020202020204" pitchFamily="34" charset="0"/>
                <a:ea typeface="微软雅黑" panose="020B0503020204020204" pitchFamily="34" charset="-122"/>
              </a:rPr>
              <a:t>93%</a:t>
            </a:r>
            <a:endParaRPr kumimoji="1" lang="zh-CN" altLang="en-US" sz="2400" b="1" dirty="0">
              <a:latin typeface="Arial" panose="020B0604020202020204" pitchFamily="34" charset="0"/>
              <a:ea typeface="微软雅黑" panose="020B0503020204020204" pitchFamily="34" charset="-122"/>
            </a:endParaRPr>
          </a:p>
        </p:txBody>
      </p:sp>
      <p:sp>
        <p:nvSpPr>
          <p:cNvPr id="9" name="图形 43" descr="箭头: 直 纯色填充">
            <a:extLst>
              <a:ext uri="{FF2B5EF4-FFF2-40B4-BE49-F238E27FC236}">
                <a16:creationId xmlns:a16="http://schemas.microsoft.com/office/drawing/2014/main" id="{2B76C0A6-C8C4-D898-491D-7539D8C41FAE}"/>
              </a:ext>
            </a:extLst>
          </p:cNvPr>
          <p:cNvSpPr/>
          <p:nvPr/>
        </p:nvSpPr>
        <p:spPr>
          <a:xfrm rot="16200000">
            <a:off x="1003765" y="5603348"/>
            <a:ext cx="613893" cy="245529"/>
          </a:xfrm>
          <a:custGeom>
            <a:avLst/>
            <a:gdLst>
              <a:gd name="connsiteX0" fmla="*/ 228626 w 838226"/>
              <a:gd name="connsiteY0" fmla="*/ 114300 h 457200"/>
              <a:gd name="connsiteX1" fmla="*/ 228626 w 838226"/>
              <a:gd name="connsiteY1" fmla="*/ 0 h 457200"/>
              <a:gd name="connsiteX2" fmla="*/ 26 w 838226"/>
              <a:gd name="connsiteY2" fmla="*/ 228600 h 457200"/>
              <a:gd name="connsiteX3" fmla="*/ 228626 w 838226"/>
              <a:gd name="connsiteY3" fmla="*/ 457200 h 457200"/>
              <a:gd name="connsiteX4" fmla="*/ 228626 w 838226"/>
              <a:gd name="connsiteY4" fmla="*/ 342900 h 457200"/>
              <a:gd name="connsiteX5" fmla="*/ 838226 w 838226"/>
              <a:gd name="connsiteY5" fmla="*/ 228600 h 457200"/>
              <a:gd name="connsiteX6" fmla="*/ 228626 w 838226"/>
              <a:gd name="connsiteY6" fmla="*/ 1143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26" h="457200">
                <a:moveTo>
                  <a:pt x="228626" y="114300"/>
                </a:moveTo>
                <a:lnTo>
                  <a:pt x="228626" y="0"/>
                </a:lnTo>
                <a:lnTo>
                  <a:pt x="26" y="228600"/>
                </a:lnTo>
                <a:cubicBezTo>
                  <a:pt x="-2831" y="228600"/>
                  <a:pt x="228626" y="457200"/>
                  <a:pt x="228626" y="457200"/>
                </a:cubicBezTo>
                <a:lnTo>
                  <a:pt x="228626" y="342900"/>
                </a:lnTo>
                <a:lnTo>
                  <a:pt x="838226" y="228600"/>
                </a:lnTo>
                <a:lnTo>
                  <a:pt x="228626" y="114300"/>
                </a:lnTo>
                <a:close/>
              </a:path>
            </a:pathLst>
          </a:custGeom>
          <a:solidFill>
            <a:srgbClr val="112EB3">
              <a:alpha val="30000"/>
            </a:srgbClr>
          </a:solidFill>
          <a:ln w="605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latin typeface="Arial" panose="020B0604020202020204" pitchFamily="34" charset="0"/>
              <a:ea typeface="微软雅黑" panose="020B0503020204020204" pitchFamily="34" charset="-122"/>
            </a:endParaRPr>
          </a:p>
        </p:txBody>
      </p:sp>
      <p:sp>
        <p:nvSpPr>
          <p:cNvPr id="15" name="图形 43" descr="箭头: 直 纯色填充">
            <a:extLst>
              <a:ext uri="{FF2B5EF4-FFF2-40B4-BE49-F238E27FC236}">
                <a16:creationId xmlns:a16="http://schemas.microsoft.com/office/drawing/2014/main" id="{21D774FC-3555-2ADD-ADF7-AE843D04CCC6}"/>
              </a:ext>
            </a:extLst>
          </p:cNvPr>
          <p:cNvSpPr/>
          <p:nvPr/>
        </p:nvSpPr>
        <p:spPr>
          <a:xfrm rot="10800000">
            <a:off x="2029327" y="4983577"/>
            <a:ext cx="613893" cy="245529"/>
          </a:xfrm>
          <a:custGeom>
            <a:avLst/>
            <a:gdLst>
              <a:gd name="connsiteX0" fmla="*/ 228626 w 838226"/>
              <a:gd name="connsiteY0" fmla="*/ 114300 h 457200"/>
              <a:gd name="connsiteX1" fmla="*/ 228626 w 838226"/>
              <a:gd name="connsiteY1" fmla="*/ 0 h 457200"/>
              <a:gd name="connsiteX2" fmla="*/ 26 w 838226"/>
              <a:gd name="connsiteY2" fmla="*/ 228600 h 457200"/>
              <a:gd name="connsiteX3" fmla="*/ 228626 w 838226"/>
              <a:gd name="connsiteY3" fmla="*/ 457200 h 457200"/>
              <a:gd name="connsiteX4" fmla="*/ 228626 w 838226"/>
              <a:gd name="connsiteY4" fmla="*/ 342900 h 457200"/>
              <a:gd name="connsiteX5" fmla="*/ 838226 w 838226"/>
              <a:gd name="connsiteY5" fmla="*/ 228600 h 457200"/>
              <a:gd name="connsiteX6" fmla="*/ 228626 w 838226"/>
              <a:gd name="connsiteY6" fmla="*/ 1143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26" h="457200">
                <a:moveTo>
                  <a:pt x="228626" y="114300"/>
                </a:moveTo>
                <a:lnTo>
                  <a:pt x="228626" y="0"/>
                </a:lnTo>
                <a:lnTo>
                  <a:pt x="26" y="228600"/>
                </a:lnTo>
                <a:cubicBezTo>
                  <a:pt x="-2831" y="228600"/>
                  <a:pt x="228626" y="457200"/>
                  <a:pt x="228626" y="457200"/>
                </a:cubicBezTo>
                <a:lnTo>
                  <a:pt x="228626" y="342900"/>
                </a:lnTo>
                <a:lnTo>
                  <a:pt x="838226" y="228600"/>
                </a:lnTo>
                <a:lnTo>
                  <a:pt x="228626" y="114300"/>
                </a:lnTo>
                <a:close/>
              </a:path>
            </a:pathLst>
          </a:custGeom>
          <a:solidFill>
            <a:srgbClr val="112EB3">
              <a:alpha val="30000"/>
            </a:srgbClr>
          </a:solidFill>
          <a:ln w="605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latin typeface="Arial" panose="020B0604020202020204" pitchFamily="34" charset="0"/>
              <a:ea typeface="微软雅黑" panose="020B0503020204020204" pitchFamily="34" charset="-122"/>
            </a:endParaRPr>
          </a:p>
        </p:txBody>
      </p:sp>
      <p:sp>
        <p:nvSpPr>
          <p:cNvPr id="16" name="图形 43" descr="箭头: 直 纯色填充">
            <a:extLst>
              <a:ext uri="{FF2B5EF4-FFF2-40B4-BE49-F238E27FC236}">
                <a16:creationId xmlns:a16="http://schemas.microsoft.com/office/drawing/2014/main" id="{074AA811-1EF6-0283-4173-07548D2D8966}"/>
              </a:ext>
            </a:extLst>
          </p:cNvPr>
          <p:cNvSpPr/>
          <p:nvPr/>
        </p:nvSpPr>
        <p:spPr>
          <a:xfrm rot="10800000">
            <a:off x="2135329" y="6349213"/>
            <a:ext cx="613893" cy="245529"/>
          </a:xfrm>
          <a:custGeom>
            <a:avLst/>
            <a:gdLst>
              <a:gd name="connsiteX0" fmla="*/ 228626 w 838226"/>
              <a:gd name="connsiteY0" fmla="*/ 114300 h 457200"/>
              <a:gd name="connsiteX1" fmla="*/ 228626 w 838226"/>
              <a:gd name="connsiteY1" fmla="*/ 0 h 457200"/>
              <a:gd name="connsiteX2" fmla="*/ 26 w 838226"/>
              <a:gd name="connsiteY2" fmla="*/ 228600 h 457200"/>
              <a:gd name="connsiteX3" fmla="*/ 228626 w 838226"/>
              <a:gd name="connsiteY3" fmla="*/ 457200 h 457200"/>
              <a:gd name="connsiteX4" fmla="*/ 228626 w 838226"/>
              <a:gd name="connsiteY4" fmla="*/ 342900 h 457200"/>
              <a:gd name="connsiteX5" fmla="*/ 838226 w 838226"/>
              <a:gd name="connsiteY5" fmla="*/ 228600 h 457200"/>
              <a:gd name="connsiteX6" fmla="*/ 228626 w 838226"/>
              <a:gd name="connsiteY6" fmla="*/ 1143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26" h="457200">
                <a:moveTo>
                  <a:pt x="228626" y="114300"/>
                </a:moveTo>
                <a:lnTo>
                  <a:pt x="228626" y="0"/>
                </a:lnTo>
                <a:lnTo>
                  <a:pt x="26" y="228600"/>
                </a:lnTo>
                <a:cubicBezTo>
                  <a:pt x="-2831" y="228600"/>
                  <a:pt x="228626" y="457200"/>
                  <a:pt x="228626" y="457200"/>
                </a:cubicBezTo>
                <a:lnTo>
                  <a:pt x="228626" y="342900"/>
                </a:lnTo>
                <a:lnTo>
                  <a:pt x="838226" y="228600"/>
                </a:lnTo>
                <a:lnTo>
                  <a:pt x="228626" y="114300"/>
                </a:lnTo>
                <a:close/>
              </a:path>
            </a:pathLst>
          </a:custGeom>
          <a:solidFill>
            <a:srgbClr val="112EB3">
              <a:alpha val="30000"/>
            </a:srgbClr>
          </a:solidFill>
          <a:ln w="605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latin typeface="Arial" panose="020B0604020202020204" pitchFamily="34" charset="0"/>
              <a:ea typeface="微软雅黑" panose="020B0503020204020204" pitchFamily="34" charset="-122"/>
            </a:endParaRPr>
          </a:p>
        </p:txBody>
      </p:sp>
      <p:sp>
        <p:nvSpPr>
          <p:cNvPr id="17" name="图形 43" descr="箭头: 直 纯色填充">
            <a:extLst>
              <a:ext uri="{FF2B5EF4-FFF2-40B4-BE49-F238E27FC236}">
                <a16:creationId xmlns:a16="http://schemas.microsoft.com/office/drawing/2014/main" id="{A2BC8083-B2CE-B709-4783-F70C3D26B008}"/>
              </a:ext>
            </a:extLst>
          </p:cNvPr>
          <p:cNvSpPr/>
          <p:nvPr/>
        </p:nvSpPr>
        <p:spPr>
          <a:xfrm rot="16200000">
            <a:off x="3271033" y="5685593"/>
            <a:ext cx="613893" cy="245529"/>
          </a:xfrm>
          <a:custGeom>
            <a:avLst/>
            <a:gdLst>
              <a:gd name="connsiteX0" fmla="*/ 228626 w 838226"/>
              <a:gd name="connsiteY0" fmla="*/ 114300 h 457200"/>
              <a:gd name="connsiteX1" fmla="*/ 228626 w 838226"/>
              <a:gd name="connsiteY1" fmla="*/ 0 h 457200"/>
              <a:gd name="connsiteX2" fmla="*/ 26 w 838226"/>
              <a:gd name="connsiteY2" fmla="*/ 228600 h 457200"/>
              <a:gd name="connsiteX3" fmla="*/ 228626 w 838226"/>
              <a:gd name="connsiteY3" fmla="*/ 457200 h 457200"/>
              <a:gd name="connsiteX4" fmla="*/ 228626 w 838226"/>
              <a:gd name="connsiteY4" fmla="*/ 342900 h 457200"/>
              <a:gd name="connsiteX5" fmla="*/ 838226 w 838226"/>
              <a:gd name="connsiteY5" fmla="*/ 228600 h 457200"/>
              <a:gd name="connsiteX6" fmla="*/ 228626 w 838226"/>
              <a:gd name="connsiteY6" fmla="*/ 1143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26" h="457200">
                <a:moveTo>
                  <a:pt x="228626" y="114300"/>
                </a:moveTo>
                <a:lnTo>
                  <a:pt x="228626" y="0"/>
                </a:lnTo>
                <a:lnTo>
                  <a:pt x="26" y="228600"/>
                </a:lnTo>
                <a:cubicBezTo>
                  <a:pt x="-2831" y="228600"/>
                  <a:pt x="228626" y="457200"/>
                  <a:pt x="228626" y="457200"/>
                </a:cubicBezTo>
                <a:lnTo>
                  <a:pt x="228626" y="342900"/>
                </a:lnTo>
                <a:lnTo>
                  <a:pt x="838226" y="228600"/>
                </a:lnTo>
                <a:lnTo>
                  <a:pt x="228626" y="114300"/>
                </a:lnTo>
                <a:close/>
              </a:path>
            </a:pathLst>
          </a:custGeom>
          <a:solidFill>
            <a:srgbClr val="112EB3">
              <a:alpha val="30000"/>
            </a:srgbClr>
          </a:solidFill>
          <a:ln w="605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latin typeface="Arial" panose="020B0604020202020204" pitchFamily="34" charset="0"/>
              <a:ea typeface="微软雅黑" panose="020B0503020204020204" pitchFamily="34" charset="-122"/>
            </a:endParaRPr>
          </a:p>
        </p:txBody>
      </p:sp>
      <p:sp>
        <p:nvSpPr>
          <p:cNvPr id="18" name="任意多边形: 形状 17">
            <a:extLst>
              <a:ext uri="{FF2B5EF4-FFF2-40B4-BE49-F238E27FC236}">
                <a16:creationId xmlns:a16="http://schemas.microsoft.com/office/drawing/2014/main" id="{D6EB6734-A747-CAD0-80D5-25F73E629266}"/>
              </a:ext>
            </a:extLst>
          </p:cNvPr>
          <p:cNvSpPr/>
          <p:nvPr/>
        </p:nvSpPr>
        <p:spPr>
          <a:xfrm rot="5400000">
            <a:off x="6734794" y="4365651"/>
            <a:ext cx="700689" cy="425000"/>
          </a:xfrm>
          <a:custGeom>
            <a:avLst/>
            <a:gdLst>
              <a:gd name="csX0" fmla="*/ 42863 w 1242464"/>
              <a:gd name="csY0" fmla="*/ 227689 h 541104"/>
              <a:gd name="csX1" fmla="*/ 85725 w 1242464"/>
              <a:gd name="csY1" fmla="*/ 270552 h 541104"/>
              <a:gd name="csX2" fmla="*/ 42863 w 1242464"/>
              <a:gd name="csY2" fmla="*/ 313414 h 541104"/>
              <a:gd name="csX3" fmla="*/ 0 w 1242464"/>
              <a:gd name="csY3" fmla="*/ 270552 h 541104"/>
              <a:gd name="csX4" fmla="*/ 42863 w 1242464"/>
              <a:gd name="csY4" fmla="*/ 227689 h 541104"/>
              <a:gd name="csX5" fmla="*/ 200025 w 1242464"/>
              <a:gd name="csY5" fmla="*/ 208639 h 541104"/>
              <a:gd name="csX6" fmla="*/ 266700 w 1242464"/>
              <a:gd name="csY6" fmla="*/ 275314 h 541104"/>
              <a:gd name="csX7" fmla="*/ 200025 w 1242464"/>
              <a:gd name="csY7" fmla="*/ 341989 h 541104"/>
              <a:gd name="csX8" fmla="*/ 133350 w 1242464"/>
              <a:gd name="csY8" fmla="*/ 275314 h 541104"/>
              <a:gd name="csX9" fmla="*/ 200025 w 1242464"/>
              <a:gd name="csY9" fmla="*/ 208639 h 541104"/>
              <a:gd name="csX10" fmla="*/ 404813 w 1242464"/>
              <a:gd name="csY10" fmla="*/ 180064 h 541104"/>
              <a:gd name="csX11" fmla="*/ 495300 w 1242464"/>
              <a:gd name="csY11" fmla="*/ 270552 h 541104"/>
              <a:gd name="csX12" fmla="*/ 404813 w 1242464"/>
              <a:gd name="csY12" fmla="*/ 361039 h 541104"/>
              <a:gd name="csX13" fmla="*/ 314325 w 1242464"/>
              <a:gd name="csY13" fmla="*/ 270552 h 541104"/>
              <a:gd name="csX14" fmla="*/ 404813 w 1242464"/>
              <a:gd name="csY14" fmla="*/ 180064 h 541104"/>
              <a:gd name="csX15" fmla="*/ 642938 w 1242464"/>
              <a:gd name="csY15" fmla="*/ 161014 h 541104"/>
              <a:gd name="csX16" fmla="*/ 752475 w 1242464"/>
              <a:gd name="csY16" fmla="*/ 270552 h 541104"/>
              <a:gd name="csX17" fmla="*/ 642938 w 1242464"/>
              <a:gd name="csY17" fmla="*/ 380089 h 541104"/>
              <a:gd name="csX18" fmla="*/ 533400 w 1242464"/>
              <a:gd name="csY18" fmla="*/ 270552 h 541104"/>
              <a:gd name="csX19" fmla="*/ 642938 w 1242464"/>
              <a:gd name="csY19" fmla="*/ 161014 h 541104"/>
              <a:gd name="csX20" fmla="*/ 873396 w 1242464"/>
              <a:gd name="csY20" fmla="*/ 15 h 541104"/>
              <a:gd name="csX21" fmla="*/ 918133 w 1242464"/>
              <a:gd name="csY21" fmla="*/ 13910 h 541104"/>
              <a:gd name="csX22" fmla="*/ 1203331 w 1242464"/>
              <a:gd name="csY22" fmla="*/ 198596 h 541104"/>
              <a:gd name="csX23" fmla="*/ 1203331 w 1242464"/>
              <a:gd name="csY23" fmla="*/ 342508 h 541104"/>
              <a:gd name="csX24" fmla="*/ 918133 w 1242464"/>
              <a:gd name="csY24" fmla="*/ 527193 h 541104"/>
              <a:gd name="csX25" fmla="*/ 785812 w 1242464"/>
              <a:gd name="csY25" fmla="*/ 455239 h 541104"/>
              <a:gd name="csX26" fmla="*/ 785812 w 1242464"/>
              <a:gd name="csY26" fmla="*/ 85865 h 541104"/>
              <a:gd name="csX27" fmla="*/ 873396 w 1242464"/>
              <a:gd name="csY27" fmla="*/ 15 h 54110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1242464" h="541104">
                <a:moveTo>
                  <a:pt x="42863" y="227689"/>
                </a:moveTo>
                <a:cubicBezTo>
                  <a:pt x="66535" y="227689"/>
                  <a:pt x="85725" y="246879"/>
                  <a:pt x="85725" y="270552"/>
                </a:cubicBezTo>
                <a:cubicBezTo>
                  <a:pt x="85725" y="294224"/>
                  <a:pt x="66535" y="313414"/>
                  <a:pt x="42863" y="313414"/>
                </a:cubicBezTo>
                <a:cubicBezTo>
                  <a:pt x="19190" y="313414"/>
                  <a:pt x="0" y="294224"/>
                  <a:pt x="0" y="270552"/>
                </a:cubicBezTo>
                <a:cubicBezTo>
                  <a:pt x="0" y="246879"/>
                  <a:pt x="19190" y="227689"/>
                  <a:pt x="42863" y="227689"/>
                </a:cubicBezTo>
                <a:close/>
                <a:moveTo>
                  <a:pt x="200025" y="208639"/>
                </a:moveTo>
                <a:cubicBezTo>
                  <a:pt x="236849" y="208639"/>
                  <a:pt x="266700" y="238490"/>
                  <a:pt x="266700" y="275314"/>
                </a:cubicBezTo>
                <a:cubicBezTo>
                  <a:pt x="266700" y="312138"/>
                  <a:pt x="236849" y="341989"/>
                  <a:pt x="200025" y="341989"/>
                </a:cubicBezTo>
                <a:cubicBezTo>
                  <a:pt x="163201" y="341989"/>
                  <a:pt x="133350" y="312138"/>
                  <a:pt x="133350" y="275314"/>
                </a:cubicBezTo>
                <a:cubicBezTo>
                  <a:pt x="133350" y="238490"/>
                  <a:pt x="163201" y="208639"/>
                  <a:pt x="200025" y="208639"/>
                </a:cubicBezTo>
                <a:close/>
                <a:moveTo>
                  <a:pt x="404813" y="180064"/>
                </a:moveTo>
                <a:cubicBezTo>
                  <a:pt x="454787" y="180064"/>
                  <a:pt x="495300" y="220577"/>
                  <a:pt x="495300" y="270552"/>
                </a:cubicBezTo>
                <a:cubicBezTo>
                  <a:pt x="495300" y="320526"/>
                  <a:pt x="454787" y="361039"/>
                  <a:pt x="404813" y="361039"/>
                </a:cubicBezTo>
                <a:cubicBezTo>
                  <a:pt x="354838" y="361039"/>
                  <a:pt x="314325" y="320526"/>
                  <a:pt x="314325" y="270552"/>
                </a:cubicBezTo>
                <a:cubicBezTo>
                  <a:pt x="314325" y="220577"/>
                  <a:pt x="354838" y="180064"/>
                  <a:pt x="404813" y="180064"/>
                </a:cubicBezTo>
                <a:close/>
                <a:moveTo>
                  <a:pt x="642938" y="161014"/>
                </a:moveTo>
                <a:cubicBezTo>
                  <a:pt x="703434" y="161014"/>
                  <a:pt x="752475" y="210055"/>
                  <a:pt x="752475" y="270552"/>
                </a:cubicBezTo>
                <a:cubicBezTo>
                  <a:pt x="752475" y="331048"/>
                  <a:pt x="703434" y="380089"/>
                  <a:pt x="642938" y="380089"/>
                </a:cubicBezTo>
                <a:cubicBezTo>
                  <a:pt x="582441" y="380089"/>
                  <a:pt x="533400" y="331048"/>
                  <a:pt x="533400" y="270552"/>
                </a:cubicBezTo>
                <a:cubicBezTo>
                  <a:pt x="533400" y="210055"/>
                  <a:pt x="582441" y="161014"/>
                  <a:pt x="642938" y="161014"/>
                </a:cubicBezTo>
                <a:close/>
                <a:moveTo>
                  <a:pt x="873396" y="15"/>
                </a:moveTo>
                <a:cubicBezTo>
                  <a:pt x="888475" y="309"/>
                  <a:pt x="903874" y="4676"/>
                  <a:pt x="918133" y="13910"/>
                </a:cubicBezTo>
                <a:lnTo>
                  <a:pt x="1203331" y="198596"/>
                </a:lnTo>
                <a:cubicBezTo>
                  <a:pt x="1255509" y="232381"/>
                  <a:pt x="1255509" y="308722"/>
                  <a:pt x="1203331" y="342508"/>
                </a:cubicBezTo>
                <a:lnTo>
                  <a:pt x="918133" y="527193"/>
                </a:lnTo>
                <a:cubicBezTo>
                  <a:pt x="861097" y="564129"/>
                  <a:pt x="785812" y="523189"/>
                  <a:pt x="785812" y="455239"/>
                </a:cubicBezTo>
                <a:lnTo>
                  <a:pt x="785812" y="85865"/>
                </a:lnTo>
                <a:cubicBezTo>
                  <a:pt x="785812" y="34902"/>
                  <a:pt x="828160" y="-868"/>
                  <a:pt x="873396" y="15"/>
                </a:cubicBezTo>
                <a:close/>
              </a:path>
            </a:pathLst>
          </a:custGeom>
          <a:gradFill>
            <a:gsLst>
              <a:gs pos="0">
                <a:schemeClr val="accent1"/>
              </a:gs>
              <a:gs pos="70000">
                <a:schemeClr val="accent1">
                  <a:lumMod val="60000"/>
                  <a:lumOff val="40000"/>
                </a:schemeClr>
              </a:gs>
            </a:gsLst>
            <a:lin ang="81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612140" tIns="36195" rIns="144145" bIns="36195" numCol="1" spcCol="0" rtlCol="0" fromWordArt="0" anchor="ctr" anchorCtr="0" forceAA="0" compatLnSpc="1">
            <a:noAutofit/>
          </a:bodyPr>
          <a:lstStyle/>
          <a:p>
            <a:pPr algn="ctr" defTabSz="914400">
              <a:spcBef>
                <a:spcPct val="0"/>
              </a:spcBef>
              <a:spcAft>
                <a:spcPct val="0"/>
              </a:spcAft>
            </a:pPr>
            <a:endParaRPr lang="zh-CN" altLang="en-US" sz="1800" b="1">
              <a:solidFill>
                <a:schemeClr val="lt1"/>
              </a:solidFill>
              <a:latin typeface="+mn-ea"/>
              <a:cs typeface="+mn-ea"/>
            </a:endParaRPr>
          </a:p>
        </p:txBody>
      </p:sp>
      <p:sp>
        <p:nvSpPr>
          <p:cNvPr id="2" name="灯片编号占位符 1">
            <a:extLst>
              <a:ext uri="{FF2B5EF4-FFF2-40B4-BE49-F238E27FC236}">
                <a16:creationId xmlns:a16="http://schemas.microsoft.com/office/drawing/2014/main" id="{DA9DB579-7DAC-4930-B931-879BE2B45AD7}"/>
              </a:ext>
            </a:extLst>
          </p:cNvPr>
          <p:cNvSpPr>
            <a:spLocks noGrp="1"/>
          </p:cNvSpPr>
          <p:nvPr>
            <p:ph type="sldNum" sz="quarter" idx="12"/>
          </p:nvPr>
        </p:nvSpPr>
        <p:spPr/>
        <p:txBody>
          <a:bodyPr/>
          <a:lstStyle/>
          <a:p>
            <a:fld id="{91352FDD-F54A-104E-89EA-FFAF39478DA7}" type="slidenum">
              <a:rPr kumimoji="1" lang="zh-CN" altLang="en-US" smtClean="0"/>
              <a:t>9</a:t>
            </a:fld>
            <a:endParaRPr kumimoji="1" lang="zh-CN" altLang="en-US"/>
          </a:p>
        </p:txBody>
      </p:sp>
    </p:spTree>
    <p:extLst>
      <p:ext uri="{BB962C8B-B14F-4D97-AF65-F5344CB8AC3E}">
        <p14:creationId xmlns:p14="http://schemas.microsoft.com/office/powerpoint/2010/main" val="12525948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DJUSTMENTS" val="2.445991"/>
  <p:tag name="SHADOWSIZE" val="95"/>
</p:tagLst>
</file>

<file path=ppt/tags/tag10.xml><?xml version="1.0" encoding="utf-8"?>
<p:tagLst xmlns:a="http://schemas.openxmlformats.org/drawingml/2006/main" xmlns:r="http://schemas.openxmlformats.org/officeDocument/2006/relationships" xmlns:p="http://schemas.openxmlformats.org/presentationml/2006/main">
  <p:tag name="ADJUSTMENTS" val="2.445991"/>
  <p:tag name="SHADOWSIZE" val="95"/>
</p:tagLst>
</file>

<file path=ppt/tags/tag11.xml><?xml version="1.0" encoding="utf-8"?>
<p:tagLst xmlns:a="http://schemas.openxmlformats.org/drawingml/2006/main" xmlns:r="http://schemas.openxmlformats.org/officeDocument/2006/relationships" xmlns:p="http://schemas.openxmlformats.org/presentationml/2006/main">
  <p:tag name="ADJUSTMENTS" val="2.445991"/>
  <p:tag name="SHADOWSIZE" val="95"/>
</p:tagLst>
</file>

<file path=ppt/tags/tag12.xml><?xml version="1.0" encoding="utf-8"?>
<p:tagLst xmlns:a="http://schemas.openxmlformats.org/drawingml/2006/main" xmlns:r="http://schemas.openxmlformats.org/officeDocument/2006/relationships" xmlns:p="http://schemas.openxmlformats.org/presentationml/2006/main">
  <p:tag name="ADJUSTMENTS" val="2.445991"/>
  <p:tag name="SHADOWSIZE" val="95"/>
</p:tagLst>
</file>

<file path=ppt/tags/tag13.xml><?xml version="1.0" encoding="utf-8"?>
<p:tagLst xmlns:a="http://schemas.openxmlformats.org/drawingml/2006/main" xmlns:r="http://schemas.openxmlformats.org/officeDocument/2006/relationships" xmlns:p="http://schemas.openxmlformats.org/presentationml/2006/main">
  <p:tag name="ADJUSTMENTS" val="2.157768"/>
  <p:tag name="SHADOWSIZE" val="95"/>
</p:tagLst>
</file>

<file path=ppt/tags/tag14.xml><?xml version="1.0" encoding="utf-8"?>
<p:tagLst xmlns:a="http://schemas.openxmlformats.org/drawingml/2006/main" xmlns:r="http://schemas.openxmlformats.org/officeDocument/2006/relationships" xmlns:p="http://schemas.openxmlformats.org/presentationml/2006/main">
  <p:tag name="ADJUSTMENTS" val="2.157768"/>
  <p:tag name="SHADOWSIZE" val="95"/>
</p:tagLst>
</file>

<file path=ppt/tags/tag15.xml><?xml version="1.0" encoding="utf-8"?>
<p:tagLst xmlns:a="http://schemas.openxmlformats.org/drawingml/2006/main" xmlns:r="http://schemas.openxmlformats.org/officeDocument/2006/relationships" xmlns:p="http://schemas.openxmlformats.org/presentationml/2006/main">
  <p:tag name="ADJUSTMENTS" val="2.157768"/>
  <p:tag name="SHADOWSIZE" val="95"/>
</p:tagLst>
</file>

<file path=ppt/tags/tag16.xml><?xml version="1.0" encoding="utf-8"?>
<p:tagLst xmlns:a="http://schemas.openxmlformats.org/drawingml/2006/main" xmlns:r="http://schemas.openxmlformats.org/officeDocument/2006/relationships" xmlns:p="http://schemas.openxmlformats.org/presentationml/2006/main">
  <p:tag name="ADJUSTMENTS" val="2.157768"/>
  <p:tag name="SHADOWSIZE" val="95"/>
</p:tagLst>
</file>

<file path=ppt/tags/tag17.xml><?xml version="1.0" encoding="utf-8"?>
<p:tagLst xmlns:a="http://schemas.openxmlformats.org/drawingml/2006/main" xmlns:r="http://schemas.openxmlformats.org/officeDocument/2006/relationships" xmlns:p="http://schemas.openxmlformats.org/presentationml/2006/main">
  <p:tag name="ADJUSTMENTS" val="2.157768"/>
  <p:tag name="SHADOWSIZE" val="95"/>
</p:tagLst>
</file>

<file path=ppt/tags/tag18.xml><?xml version="1.0" encoding="utf-8"?>
<p:tagLst xmlns:a="http://schemas.openxmlformats.org/drawingml/2006/main" xmlns:r="http://schemas.openxmlformats.org/officeDocument/2006/relationships" xmlns:p="http://schemas.openxmlformats.org/presentationml/2006/main">
  <p:tag name="ADJUSTMENTS" val="2.157768"/>
  <p:tag name="SHADOWSIZE" val="95"/>
</p:tagLst>
</file>

<file path=ppt/tags/tag19.xml><?xml version="1.0" encoding="utf-8"?>
<p:tagLst xmlns:a="http://schemas.openxmlformats.org/drawingml/2006/main" xmlns:r="http://schemas.openxmlformats.org/officeDocument/2006/relationships" xmlns:p="http://schemas.openxmlformats.org/presentationml/2006/main">
  <p:tag name="ADJUSTMENTS" val="2.157768"/>
  <p:tag name="SHADOWSIZE" val="95"/>
</p:tagLst>
</file>

<file path=ppt/tags/tag2.xml><?xml version="1.0" encoding="utf-8"?>
<p:tagLst xmlns:a="http://schemas.openxmlformats.org/drawingml/2006/main" xmlns:r="http://schemas.openxmlformats.org/officeDocument/2006/relationships" xmlns:p="http://schemas.openxmlformats.org/presentationml/2006/main">
  <p:tag name="ADJUSTMENTS" val="2.157768"/>
  <p:tag name="SHADOWSIZE" val="95"/>
</p:tagLst>
</file>

<file path=ppt/tags/tag20.xml><?xml version="1.0" encoding="utf-8"?>
<p:tagLst xmlns:a="http://schemas.openxmlformats.org/drawingml/2006/main" xmlns:r="http://schemas.openxmlformats.org/officeDocument/2006/relationships" xmlns:p="http://schemas.openxmlformats.org/presentationml/2006/main">
  <p:tag name="ADJUSTMENTS" val="2.157768"/>
  <p:tag name="SHADOWSIZE" val="95"/>
</p:tagLst>
</file>

<file path=ppt/tags/tag21.xml><?xml version="1.0" encoding="utf-8"?>
<p:tagLst xmlns:a="http://schemas.openxmlformats.org/drawingml/2006/main" xmlns:r="http://schemas.openxmlformats.org/officeDocument/2006/relationships" xmlns:p="http://schemas.openxmlformats.org/presentationml/2006/main">
  <p:tag name="ADJUSTMENTS" val="2.157768"/>
  <p:tag name="SHADOWSIZE" val="95"/>
</p:tagLst>
</file>

<file path=ppt/tags/tag22.xml><?xml version="1.0" encoding="utf-8"?>
<p:tagLst xmlns:a="http://schemas.openxmlformats.org/drawingml/2006/main" xmlns:r="http://schemas.openxmlformats.org/officeDocument/2006/relationships" xmlns:p="http://schemas.openxmlformats.org/presentationml/2006/main">
  <p:tag name="ADJUSTMENTS" val="2.157768"/>
  <p:tag name="SHADOWSIZE" val="95"/>
</p:tagLst>
</file>

<file path=ppt/tags/tag23.xml><?xml version="1.0" encoding="utf-8"?>
<p:tagLst xmlns:a="http://schemas.openxmlformats.org/drawingml/2006/main" xmlns:r="http://schemas.openxmlformats.org/officeDocument/2006/relationships" xmlns:p="http://schemas.openxmlformats.org/presentationml/2006/main">
  <p:tag name="ADJUSTMENTS" val="2.157768"/>
  <p:tag name="SHADOWSIZE" val="95"/>
</p:tagLst>
</file>

<file path=ppt/tags/tag24.xml><?xml version="1.0" encoding="utf-8"?>
<p:tagLst xmlns:a="http://schemas.openxmlformats.org/drawingml/2006/main" xmlns:r="http://schemas.openxmlformats.org/officeDocument/2006/relationships" xmlns:p="http://schemas.openxmlformats.org/presentationml/2006/main">
  <p:tag name="ADJUSTMENTS" val="2.157768"/>
  <p:tag name="SHADOWSIZE" val="95"/>
</p:tagLst>
</file>

<file path=ppt/tags/tag25.xml><?xml version="1.0" encoding="utf-8"?>
<p:tagLst xmlns:a="http://schemas.openxmlformats.org/drawingml/2006/main" xmlns:r="http://schemas.openxmlformats.org/officeDocument/2006/relationships" xmlns:p="http://schemas.openxmlformats.org/presentationml/2006/main">
  <p:tag name="ADJUSTMENTS" val="2.157768"/>
  <p:tag name="SHADOWSIZE" val="95"/>
</p:tagLst>
</file>

<file path=ppt/tags/tag3.xml><?xml version="1.0" encoding="utf-8"?>
<p:tagLst xmlns:a="http://schemas.openxmlformats.org/drawingml/2006/main" xmlns:r="http://schemas.openxmlformats.org/officeDocument/2006/relationships" xmlns:p="http://schemas.openxmlformats.org/presentationml/2006/main">
  <p:tag name="ADJUSTMENTS" val="2.157768"/>
  <p:tag name="SHADOWSIZE" val="95"/>
</p:tagLst>
</file>

<file path=ppt/tags/tag4.xml><?xml version="1.0" encoding="utf-8"?>
<p:tagLst xmlns:a="http://schemas.openxmlformats.org/drawingml/2006/main" xmlns:r="http://schemas.openxmlformats.org/officeDocument/2006/relationships" xmlns:p="http://schemas.openxmlformats.org/presentationml/2006/main">
  <p:tag name="ADJUSTMENTS" val="2.445991"/>
  <p:tag name="SHADOWSIZE" val="95"/>
</p:tagLst>
</file>

<file path=ppt/tags/tag5.xml><?xml version="1.0" encoding="utf-8"?>
<p:tagLst xmlns:a="http://schemas.openxmlformats.org/drawingml/2006/main" xmlns:r="http://schemas.openxmlformats.org/officeDocument/2006/relationships" xmlns:p="http://schemas.openxmlformats.org/presentationml/2006/main">
  <p:tag name="ADJUSTMENTS" val="2.445991"/>
  <p:tag name="SHADOWSIZE" val="95"/>
</p:tagLst>
</file>

<file path=ppt/tags/tag6.xml><?xml version="1.0" encoding="utf-8"?>
<p:tagLst xmlns:a="http://schemas.openxmlformats.org/drawingml/2006/main" xmlns:r="http://schemas.openxmlformats.org/officeDocument/2006/relationships" xmlns:p="http://schemas.openxmlformats.org/presentationml/2006/main">
  <p:tag name="ADJUSTMENTS" val="2.445991"/>
  <p:tag name="SHADOWSIZE" val="95"/>
</p:tagLst>
</file>

<file path=ppt/tags/tag7.xml><?xml version="1.0" encoding="utf-8"?>
<p:tagLst xmlns:a="http://schemas.openxmlformats.org/drawingml/2006/main" xmlns:r="http://schemas.openxmlformats.org/officeDocument/2006/relationships" xmlns:p="http://schemas.openxmlformats.org/presentationml/2006/main">
  <p:tag name="ADJUSTMENTS" val="2.445991"/>
  <p:tag name="SHADOWSIZE" val="95"/>
</p:tagLst>
</file>

<file path=ppt/tags/tag8.xml><?xml version="1.0" encoding="utf-8"?>
<p:tagLst xmlns:a="http://schemas.openxmlformats.org/drawingml/2006/main" xmlns:r="http://schemas.openxmlformats.org/officeDocument/2006/relationships" xmlns:p="http://schemas.openxmlformats.org/presentationml/2006/main">
  <p:tag name="ADJUSTMENTS" val="2.445991"/>
  <p:tag name="SHADOWSIZE" val="95"/>
</p:tagLst>
</file>

<file path=ppt/tags/tag9.xml><?xml version="1.0" encoding="utf-8"?>
<p:tagLst xmlns:a="http://schemas.openxmlformats.org/drawingml/2006/main" xmlns:r="http://schemas.openxmlformats.org/officeDocument/2006/relationships" xmlns:p="http://schemas.openxmlformats.org/presentationml/2006/main">
  <p:tag name="ADJUSTMENTS" val="2.445991"/>
  <p:tag name="SHADOWSIZE" val="95"/>
</p:tagLst>
</file>

<file path=ppt/theme/theme1.xml><?xml version="1.0" encoding="utf-8"?>
<a:theme xmlns:a="http://schemas.openxmlformats.org/drawingml/2006/main" name="Office 主题​​">
  <a:themeElements>
    <a:clrScheme name="蓝色暖调">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font">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2206</TotalTime>
  <Words>2569</Words>
  <Application>Microsoft Office PowerPoint</Application>
  <PresentationFormat>宽屏</PresentationFormat>
  <Paragraphs>512</Paragraphs>
  <Slides>20</Slides>
  <Notes>11</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20</vt:i4>
      </vt:variant>
    </vt:vector>
  </HeadingPairs>
  <TitlesOfParts>
    <vt:vector size="31" baseType="lpstr">
      <vt:lpstr>Alibaba PuHuiTi</vt:lpstr>
      <vt:lpstr>Helvetica Neue Medium</vt:lpstr>
      <vt:lpstr>等线</vt:lpstr>
      <vt:lpstr>Microsoft YaHei</vt:lpstr>
      <vt:lpstr>Microsoft YaHei</vt:lpstr>
      <vt:lpstr>Arial</vt:lpstr>
      <vt:lpstr>Cambria Math</vt:lpstr>
      <vt:lpstr>Symbol</vt:lpstr>
      <vt:lpstr>Times New Roman</vt:lpstr>
      <vt:lpstr>Wingdings</vt:lpstr>
      <vt:lpstr>Office 主题​​</vt:lpstr>
      <vt:lpstr>Tristron研究进展</vt:lpstr>
      <vt:lpstr>主要内容</vt:lpstr>
      <vt:lpstr>1.Tristron简介</vt:lpstr>
      <vt:lpstr>1.Tristron简介</vt:lpstr>
      <vt:lpstr>2.Tristron主要工作原理</vt:lpstr>
      <vt:lpstr>2.Tristron主要工作原理</vt:lpstr>
      <vt:lpstr>2.Tristron主要工作原理</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（MB）Tristron 研究进展</dc:title>
  <dc:creator>yuying ding</dc:creator>
  <cp:lastModifiedBy>Zhou</cp:lastModifiedBy>
  <cp:revision>137</cp:revision>
  <dcterms:created xsi:type="dcterms:W3CDTF">2026-02-11T20:57:35Z</dcterms:created>
  <dcterms:modified xsi:type="dcterms:W3CDTF">2026-03-02T00:42:57Z</dcterms:modified>
</cp:coreProperties>
</file>