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953" r:id="rId2"/>
    <p:sldId id="1600" r:id="rId3"/>
    <p:sldId id="1685" r:id="rId4"/>
    <p:sldId id="1719" r:id="rId5"/>
    <p:sldId id="1720" r:id="rId6"/>
    <p:sldId id="340" r:id="rId7"/>
    <p:sldId id="1721" r:id="rId8"/>
    <p:sldId id="1722" r:id="rId9"/>
    <p:sldId id="344" r:id="rId10"/>
    <p:sldId id="1723" r:id="rId11"/>
    <p:sldId id="1724" r:id="rId12"/>
    <p:sldId id="353" r:id="rId13"/>
    <p:sldId id="354" r:id="rId14"/>
    <p:sldId id="355" r:id="rId15"/>
    <p:sldId id="1725" r:id="rId16"/>
    <p:sldId id="357" r:id="rId17"/>
    <p:sldId id="358" r:id="rId18"/>
    <p:sldId id="359" r:id="rId19"/>
    <p:sldId id="1726" r:id="rId20"/>
    <p:sldId id="363" r:id="rId21"/>
    <p:sldId id="369" r:id="rId22"/>
    <p:sldId id="364" r:id="rId23"/>
    <p:sldId id="365" r:id="rId24"/>
    <p:sldId id="366" r:id="rId25"/>
    <p:sldId id="367" r:id="rId26"/>
    <p:sldId id="1727" r:id="rId27"/>
    <p:sldId id="373" r:id="rId28"/>
    <p:sldId id="374" r:id="rId29"/>
    <p:sldId id="375" r:id="rId30"/>
    <p:sldId id="377" r:id="rId31"/>
    <p:sldId id="1728" r:id="rId32"/>
    <p:sldId id="389" r:id="rId33"/>
    <p:sldId id="1729" r:id="rId34"/>
    <p:sldId id="1730" r:id="rId35"/>
    <p:sldId id="957" r:id="rId36"/>
    <p:sldId id="1607" r:id="rId37"/>
    <p:sldId id="1608" r:id="rId38"/>
    <p:sldId id="1609" r:id="rId39"/>
    <p:sldId id="1610" r:id="rId40"/>
    <p:sldId id="1611" r:id="rId41"/>
    <p:sldId id="1614" r:id="rId42"/>
    <p:sldId id="1615" r:id="rId43"/>
    <p:sldId id="1616" r:id="rId44"/>
    <p:sldId id="1617" r:id="rId45"/>
    <p:sldId id="1618" r:id="rId46"/>
    <p:sldId id="1612" r:id="rId47"/>
    <p:sldId id="1619" r:id="rId48"/>
    <p:sldId id="1620" r:id="rId49"/>
    <p:sldId id="1623" r:id="rId50"/>
    <p:sldId id="1732" r:id="rId51"/>
    <p:sldId id="1731" r:id="rId52"/>
    <p:sldId id="1621" r:id="rId53"/>
    <p:sldId id="1622" r:id="rId54"/>
    <p:sldId id="1606" r:id="rId55"/>
    <p:sldId id="1538" r:id="rId56"/>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86" autoAdjust="0"/>
  </p:normalViewPr>
  <p:slideViewPr>
    <p:cSldViewPr snapToGrid="0">
      <p:cViewPr varScale="1">
        <p:scale>
          <a:sx n="73" d="100"/>
          <a:sy n="73" d="100"/>
        </p:scale>
        <p:origin x="104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65799-A556-4EB8-BD40-56BF69D2C63E}" type="datetimeFigureOut">
              <a:rPr lang="zh-SG" altLang="en-US" smtClean="0"/>
              <a:t>2/3/2026</a:t>
            </a:fld>
            <a:endParaRPr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613D6-BC8A-4A70-A683-986632DDAB8B}" type="slidenum">
              <a:rPr lang="zh-SG" altLang="en-US" smtClean="0"/>
              <a:t>‹#›</a:t>
            </a:fld>
            <a:endParaRPr lang="zh-SG" altLang="en-US"/>
          </a:p>
        </p:txBody>
      </p:sp>
    </p:spTree>
    <p:extLst>
      <p:ext uri="{BB962C8B-B14F-4D97-AF65-F5344CB8AC3E}">
        <p14:creationId xmlns:p14="http://schemas.microsoft.com/office/powerpoint/2010/main" val="134171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CF17-3E58-45EE-12A2-FBB25991018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7C5167-7086-39A9-8837-462771D1493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5296D8-9EFC-559A-7F15-6E69C7C06C4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628517B-EEA6-D42A-6329-224846E59193}"/>
              </a:ext>
            </a:extLst>
          </p:cNvPr>
          <p:cNvSpPr>
            <a:spLocks noGrp="1"/>
          </p:cNvSpPr>
          <p:nvPr>
            <p:ph type="sldNum" sz="quarter" idx="5"/>
          </p:nvPr>
        </p:nvSpPr>
        <p:spPr/>
        <p:txBody>
          <a:bodyPr/>
          <a:lstStyle/>
          <a:p>
            <a:fld id="{05442C1D-DC17-4A8E-A5EB-AEC0A5FDC4AE}" type="slidenum">
              <a:rPr lang="zh-CN" altLang="en-US" smtClean="0"/>
              <a:t>11</a:t>
            </a:fld>
            <a:endParaRPr lang="zh-CN" altLang="en-US"/>
          </a:p>
        </p:txBody>
      </p:sp>
    </p:spTree>
    <p:extLst>
      <p:ext uri="{BB962C8B-B14F-4D97-AF65-F5344CB8AC3E}">
        <p14:creationId xmlns:p14="http://schemas.microsoft.com/office/powerpoint/2010/main" val="358213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12</a:t>
            </a:fld>
            <a:endParaRPr lang="zh-CN" altLang="en-US"/>
          </a:p>
        </p:txBody>
      </p:sp>
    </p:spTree>
    <p:extLst>
      <p:ext uri="{BB962C8B-B14F-4D97-AF65-F5344CB8AC3E}">
        <p14:creationId xmlns:p14="http://schemas.microsoft.com/office/powerpoint/2010/main" val="395495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13</a:t>
            </a:fld>
            <a:endParaRPr lang="zh-CN" altLang="en-US"/>
          </a:p>
        </p:txBody>
      </p:sp>
    </p:spTree>
    <p:extLst>
      <p:ext uri="{BB962C8B-B14F-4D97-AF65-F5344CB8AC3E}">
        <p14:creationId xmlns:p14="http://schemas.microsoft.com/office/powerpoint/2010/main" val="220722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14</a:t>
            </a:fld>
            <a:endParaRPr lang="zh-CN" altLang="en-US"/>
          </a:p>
        </p:txBody>
      </p:sp>
    </p:spTree>
    <p:extLst>
      <p:ext uri="{BB962C8B-B14F-4D97-AF65-F5344CB8AC3E}">
        <p14:creationId xmlns:p14="http://schemas.microsoft.com/office/powerpoint/2010/main" val="15955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15</a:t>
            </a:fld>
            <a:endParaRPr lang="zh-CN" altLang="en-US"/>
          </a:p>
        </p:txBody>
      </p:sp>
    </p:spTree>
    <p:extLst>
      <p:ext uri="{BB962C8B-B14F-4D97-AF65-F5344CB8AC3E}">
        <p14:creationId xmlns:p14="http://schemas.microsoft.com/office/powerpoint/2010/main" val="220722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16</a:t>
            </a:fld>
            <a:endParaRPr lang="zh-CN" altLang="en-US"/>
          </a:p>
        </p:txBody>
      </p:sp>
    </p:spTree>
    <p:extLst>
      <p:ext uri="{BB962C8B-B14F-4D97-AF65-F5344CB8AC3E}">
        <p14:creationId xmlns:p14="http://schemas.microsoft.com/office/powerpoint/2010/main" val="190820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17</a:t>
            </a:fld>
            <a:endParaRPr lang="zh-CN" altLang="en-US"/>
          </a:p>
        </p:txBody>
      </p:sp>
    </p:spTree>
    <p:extLst>
      <p:ext uri="{BB962C8B-B14F-4D97-AF65-F5344CB8AC3E}">
        <p14:creationId xmlns:p14="http://schemas.microsoft.com/office/powerpoint/2010/main" val="205522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18</a:t>
            </a:fld>
            <a:endParaRPr lang="zh-CN" altLang="en-US"/>
          </a:p>
        </p:txBody>
      </p:sp>
    </p:spTree>
    <p:extLst>
      <p:ext uri="{BB962C8B-B14F-4D97-AF65-F5344CB8AC3E}">
        <p14:creationId xmlns:p14="http://schemas.microsoft.com/office/powerpoint/2010/main" val="3293173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92B0-66EC-B05F-B80F-6652EC7286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6EF379-4716-1237-82FF-1362628C25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D0ABA60-F47B-C2E8-D4F4-8EBAD0722E5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77ED8E-61DE-BCEC-B777-691C096E96F8}"/>
              </a:ext>
            </a:extLst>
          </p:cNvPr>
          <p:cNvSpPr>
            <a:spLocks noGrp="1"/>
          </p:cNvSpPr>
          <p:nvPr>
            <p:ph type="sldNum" sz="quarter" idx="5"/>
          </p:nvPr>
        </p:nvSpPr>
        <p:spPr/>
        <p:txBody>
          <a:bodyPr/>
          <a:lstStyle/>
          <a:p>
            <a:fld id="{05442C1D-DC17-4A8E-A5EB-AEC0A5FDC4AE}" type="slidenum">
              <a:rPr lang="zh-CN" altLang="en-US" smtClean="0"/>
              <a:t>19</a:t>
            </a:fld>
            <a:endParaRPr lang="zh-CN" altLang="en-US"/>
          </a:p>
        </p:txBody>
      </p:sp>
    </p:spTree>
    <p:extLst>
      <p:ext uri="{BB962C8B-B14F-4D97-AF65-F5344CB8AC3E}">
        <p14:creationId xmlns:p14="http://schemas.microsoft.com/office/powerpoint/2010/main" val="2090643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20</a:t>
            </a:fld>
            <a:endParaRPr lang="zh-CN" altLang="en-US"/>
          </a:p>
        </p:txBody>
      </p:sp>
    </p:spTree>
    <p:extLst>
      <p:ext uri="{BB962C8B-B14F-4D97-AF65-F5344CB8AC3E}">
        <p14:creationId xmlns:p14="http://schemas.microsoft.com/office/powerpoint/2010/main" val="274347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2158351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21</a:t>
            </a:fld>
            <a:endParaRPr lang="zh-CN" altLang="en-US"/>
          </a:p>
        </p:txBody>
      </p:sp>
    </p:spTree>
    <p:extLst>
      <p:ext uri="{BB962C8B-B14F-4D97-AF65-F5344CB8AC3E}">
        <p14:creationId xmlns:p14="http://schemas.microsoft.com/office/powerpoint/2010/main" val="391451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22</a:t>
            </a:fld>
            <a:endParaRPr lang="zh-CN" altLang="en-US"/>
          </a:p>
        </p:txBody>
      </p:sp>
    </p:spTree>
    <p:extLst>
      <p:ext uri="{BB962C8B-B14F-4D97-AF65-F5344CB8AC3E}">
        <p14:creationId xmlns:p14="http://schemas.microsoft.com/office/powerpoint/2010/main" val="91138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23</a:t>
            </a:fld>
            <a:endParaRPr lang="zh-CN" altLang="en-US"/>
          </a:p>
        </p:txBody>
      </p:sp>
    </p:spTree>
    <p:extLst>
      <p:ext uri="{BB962C8B-B14F-4D97-AF65-F5344CB8AC3E}">
        <p14:creationId xmlns:p14="http://schemas.microsoft.com/office/powerpoint/2010/main" val="4139206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24</a:t>
            </a:fld>
            <a:endParaRPr lang="zh-CN" altLang="en-US"/>
          </a:p>
        </p:txBody>
      </p:sp>
    </p:spTree>
    <p:extLst>
      <p:ext uri="{BB962C8B-B14F-4D97-AF65-F5344CB8AC3E}">
        <p14:creationId xmlns:p14="http://schemas.microsoft.com/office/powerpoint/2010/main" val="4132264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25</a:t>
            </a:fld>
            <a:endParaRPr lang="zh-CN" altLang="en-US"/>
          </a:p>
        </p:txBody>
      </p:sp>
    </p:spTree>
    <p:extLst>
      <p:ext uri="{BB962C8B-B14F-4D97-AF65-F5344CB8AC3E}">
        <p14:creationId xmlns:p14="http://schemas.microsoft.com/office/powerpoint/2010/main" val="2049308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18844-EF39-4515-0B4B-7F03B8490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8A189F-5342-8302-2F72-AF816592C3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5B7260-0731-382B-5185-0A722A6B2BC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69A3E51-C8A8-B2AB-8713-CA72A0345D83}"/>
              </a:ext>
            </a:extLst>
          </p:cNvPr>
          <p:cNvSpPr>
            <a:spLocks noGrp="1"/>
          </p:cNvSpPr>
          <p:nvPr>
            <p:ph type="sldNum" sz="quarter" idx="5"/>
          </p:nvPr>
        </p:nvSpPr>
        <p:spPr/>
        <p:txBody>
          <a:bodyPr/>
          <a:lstStyle/>
          <a:p>
            <a:fld id="{05442C1D-DC17-4A8E-A5EB-AEC0A5FDC4AE}" type="slidenum">
              <a:rPr lang="zh-CN" altLang="en-US" smtClean="0"/>
              <a:t>26</a:t>
            </a:fld>
            <a:endParaRPr lang="zh-CN" altLang="en-US"/>
          </a:p>
        </p:txBody>
      </p:sp>
    </p:spTree>
    <p:extLst>
      <p:ext uri="{BB962C8B-B14F-4D97-AF65-F5344CB8AC3E}">
        <p14:creationId xmlns:p14="http://schemas.microsoft.com/office/powerpoint/2010/main" val="118399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27</a:t>
            </a:fld>
            <a:endParaRPr lang="zh-CN" altLang="en-US"/>
          </a:p>
        </p:txBody>
      </p:sp>
    </p:spTree>
    <p:extLst>
      <p:ext uri="{BB962C8B-B14F-4D97-AF65-F5344CB8AC3E}">
        <p14:creationId xmlns:p14="http://schemas.microsoft.com/office/powerpoint/2010/main" val="434489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28</a:t>
            </a:fld>
            <a:endParaRPr lang="zh-CN" altLang="en-US"/>
          </a:p>
        </p:txBody>
      </p:sp>
    </p:spTree>
    <p:extLst>
      <p:ext uri="{BB962C8B-B14F-4D97-AF65-F5344CB8AC3E}">
        <p14:creationId xmlns:p14="http://schemas.microsoft.com/office/powerpoint/2010/main" val="237205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29</a:t>
            </a:fld>
            <a:endParaRPr lang="zh-CN" altLang="en-US"/>
          </a:p>
        </p:txBody>
      </p:sp>
    </p:spTree>
    <p:extLst>
      <p:ext uri="{BB962C8B-B14F-4D97-AF65-F5344CB8AC3E}">
        <p14:creationId xmlns:p14="http://schemas.microsoft.com/office/powerpoint/2010/main" val="242042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30</a:t>
            </a:fld>
            <a:endParaRPr lang="zh-CN" altLang="en-US"/>
          </a:p>
        </p:txBody>
      </p:sp>
    </p:spTree>
    <p:extLst>
      <p:ext uri="{BB962C8B-B14F-4D97-AF65-F5344CB8AC3E}">
        <p14:creationId xmlns:p14="http://schemas.microsoft.com/office/powerpoint/2010/main" val="266156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BFEB7-55F8-7ED8-27CC-B8F0EE7216C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FCF523-B829-2636-7121-425F72A4C34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D5CC1F-6052-AE36-3E5C-88CBC559090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B9BC8C7-68CD-A1DF-94B3-C5FCA4029CBD}"/>
              </a:ext>
            </a:extLst>
          </p:cNvPr>
          <p:cNvSpPr>
            <a:spLocks noGrp="1"/>
          </p:cNvSpPr>
          <p:nvPr>
            <p:ph type="sldNum" sz="quarter" idx="5"/>
          </p:nvPr>
        </p:nvSpPr>
        <p:spPr/>
        <p:txBody>
          <a:bodyPr/>
          <a:lstStyle/>
          <a:p>
            <a:fld id="{03A1DF17-A28C-4D46-829F-D8D110C09314}" type="slidenum">
              <a:rPr lang="zh-CN" altLang="en-US" smtClean="0"/>
              <a:pPr/>
              <a:t>4</a:t>
            </a:fld>
            <a:endParaRPr lang="zh-CN" altLang="en-US"/>
          </a:p>
        </p:txBody>
      </p:sp>
    </p:spTree>
    <p:extLst>
      <p:ext uri="{BB962C8B-B14F-4D97-AF65-F5344CB8AC3E}">
        <p14:creationId xmlns:p14="http://schemas.microsoft.com/office/powerpoint/2010/main" val="166195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D59A-F8F7-D849-388B-B56429C196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875421-B656-0AA0-6767-032546C78F2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7609CD-2C37-5C5A-859E-5874F199985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5CF8881-84CE-988E-3E82-C6C0B01526B2}"/>
              </a:ext>
            </a:extLst>
          </p:cNvPr>
          <p:cNvSpPr>
            <a:spLocks noGrp="1"/>
          </p:cNvSpPr>
          <p:nvPr>
            <p:ph type="sldNum" sz="quarter" idx="5"/>
          </p:nvPr>
        </p:nvSpPr>
        <p:spPr/>
        <p:txBody>
          <a:bodyPr/>
          <a:lstStyle/>
          <a:p>
            <a:fld id="{05442C1D-DC17-4A8E-A5EB-AEC0A5FDC4AE}" type="slidenum">
              <a:rPr lang="zh-CN" altLang="en-US" smtClean="0"/>
              <a:t>31</a:t>
            </a:fld>
            <a:endParaRPr lang="zh-CN" altLang="en-US"/>
          </a:p>
        </p:txBody>
      </p:sp>
    </p:spTree>
    <p:extLst>
      <p:ext uri="{BB962C8B-B14F-4D97-AF65-F5344CB8AC3E}">
        <p14:creationId xmlns:p14="http://schemas.microsoft.com/office/powerpoint/2010/main" val="3473475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32</a:t>
            </a:fld>
            <a:endParaRPr lang="zh-CN" altLang="en-US"/>
          </a:p>
        </p:txBody>
      </p:sp>
    </p:spTree>
    <p:extLst>
      <p:ext uri="{BB962C8B-B14F-4D97-AF65-F5344CB8AC3E}">
        <p14:creationId xmlns:p14="http://schemas.microsoft.com/office/powerpoint/2010/main" val="2157841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D59A-F8F7-D849-388B-B56429C196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875421-B656-0AA0-6767-032546C78F2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7609CD-2C37-5C5A-859E-5874F199985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5CF8881-84CE-988E-3E82-C6C0B01526B2}"/>
              </a:ext>
            </a:extLst>
          </p:cNvPr>
          <p:cNvSpPr>
            <a:spLocks noGrp="1"/>
          </p:cNvSpPr>
          <p:nvPr>
            <p:ph type="sldNum" sz="quarter" idx="5"/>
          </p:nvPr>
        </p:nvSpPr>
        <p:spPr/>
        <p:txBody>
          <a:bodyPr/>
          <a:lstStyle/>
          <a:p>
            <a:fld id="{05442C1D-DC17-4A8E-A5EB-AEC0A5FDC4AE}" type="slidenum">
              <a:rPr lang="zh-CN" altLang="en-US" smtClean="0"/>
              <a:t>33</a:t>
            </a:fld>
            <a:endParaRPr lang="zh-CN" altLang="en-US"/>
          </a:p>
        </p:txBody>
      </p:sp>
    </p:spTree>
    <p:extLst>
      <p:ext uri="{BB962C8B-B14F-4D97-AF65-F5344CB8AC3E}">
        <p14:creationId xmlns:p14="http://schemas.microsoft.com/office/powerpoint/2010/main" val="1853350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创建的左右端点在下极面测点平面上（下极面向上偏移</a:t>
            </a:r>
            <a:r>
              <a:rPr lang="en-US" altLang="zh-CN" sz="1200" dirty="0">
                <a:latin typeface="微软雅黑" panose="020B0503020204020204" pitchFamily="34" charset="-122"/>
                <a:ea typeface="微软雅黑" panose="020B0503020204020204" pitchFamily="34" charset="-122"/>
              </a:rPr>
              <a:t>19.05</a:t>
            </a:r>
            <a:r>
              <a:rPr lang="zh-CN" altLang="en-US" sz="1200" dirty="0">
                <a:latin typeface="微软雅黑" panose="020B0503020204020204" pitchFamily="34" charset="-122"/>
                <a:ea typeface="微软雅黑" panose="020B0503020204020204" pitchFamily="34" charset="-122"/>
              </a:rPr>
              <a:t>），所以</a:t>
            </a:r>
            <a:r>
              <a:rPr lang="en-US" altLang="zh-CN" sz="1200" dirty="0">
                <a:latin typeface="微软雅黑" panose="020B0503020204020204" pitchFamily="34" charset="-122"/>
                <a:ea typeface="微软雅黑" panose="020B0503020204020204" pitchFamily="34" charset="-122"/>
              </a:rPr>
              <a:t>Y</a:t>
            </a:r>
            <a:r>
              <a:rPr lang="zh-CN" altLang="en-US" sz="1200" dirty="0">
                <a:latin typeface="微软雅黑" panose="020B0503020204020204" pitchFamily="34" charset="-122"/>
                <a:ea typeface="微软雅黑" panose="020B0503020204020204" pitchFamily="34" charset="-122"/>
              </a:rPr>
              <a:t>坐标都是负值，如果要是到磁铁中心的话，</a:t>
            </a:r>
            <a:r>
              <a:rPr lang="en-US" altLang="zh-CN" sz="1200" dirty="0">
                <a:latin typeface="微软雅黑" panose="020B0503020204020204" pitchFamily="34" charset="-122"/>
                <a:ea typeface="微软雅黑" panose="020B0503020204020204" pitchFamily="34" charset="-122"/>
              </a:rPr>
              <a:t>Y</a:t>
            </a:r>
            <a:r>
              <a:rPr lang="zh-CN" altLang="en-US" sz="1200" dirty="0">
                <a:latin typeface="微软雅黑" panose="020B0503020204020204" pitchFamily="34" charset="-122"/>
                <a:ea typeface="微软雅黑" panose="020B0503020204020204" pitchFamily="34" charset="-122"/>
              </a:rPr>
              <a:t>坐标都加上</a:t>
            </a:r>
            <a:r>
              <a:rPr lang="en-US" altLang="zh-CN" sz="1200" dirty="0">
                <a:latin typeface="微软雅黑" panose="020B0503020204020204" pitchFamily="34" charset="-122"/>
                <a:ea typeface="微软雅黑" panose="020B0503020204020204" pitchFamily="34" charset="-122"/>
              </a:rPr>
              <a:t>11.5mm</a:t>
            </a:r>
            <a:r>
              <a:rPr lang="zh-CN" altLang="en-US" sz="1200" dirty="0">
                <a:latin typeface="微软雅黑" panose="020B0503020204020204" pitchFamily="34" charset="-122"/>
                <a:ea typeface="微软雅黑" panose="020B0503020204020204" pitchFamily="34" charset="-122"/>
              </a:rPr>
              <a:t>。</a:t>
            </a:r>
          </a:p>
          <a:p>
            <a:endParaRPr lang="zh-CN" altLang="en-US" dirty="0"/>
          </a:p>
        </p:txBody>
      </p:sp>
      <p:sp>
        <p:nvSpPr>
          <p:cNvPr id="4" name="灯片编号占位符 3"/>
          <p:cNvSpPr>
            <a:spLocks noGrp="1"/>
          </p:cNvSpPr>
          <p:nvPr>
            <p:ph type="sldNum" sz="quarter" idx="5"/>
          </p:nvPr>
        </p:nvSpPr>
        <p:spPr/>
        <p:txBody>
          <a:bodyPr/>
          <a:lstStyle/>
          <a:p>
            <a:fld id="{3DB613D6-BC8A-4A70-A683-986632DDAB8B}" type="slidenum">
              <a:rPr lang="zh-SG" altLang="en-US" smtClean="0"/>
              <a:t>52</a:t>
            </a:fld>
            <a:endParaRPr lang="zh-SG" altLang="en-US"/>
          </a:p>
        </p:txBody>
      </p:sp>
    </p:spTree>
    <p:extLst>
      <p:ext uri="{BB962C8B-B14F-4D97-AF65-F5344CB8AC3E}">
        <p14:creationId xmlns:p14="http://schemas.microsoft.com/office/powerpoint/2010/main" val="354633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9BEE-0770-7D4C-EF59-A8CF65468E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DADDCE-F204-445F-88CA-C3074D3DD4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FB56E1-DA8E-9FB2-9FBC-424F9F6B687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873D7B5-1796-2015-EBA9-09509A852DEC}"/>
              </a:ext>
            </a:extLst>
          </p:cNvPr>
          <p:cNvSpPr>
            <a:spLocks noGrp="1"/>
          </p:cNvSpPr>
          <p:nvPr>
            <p:ph type="sldNum" sz="quarter" idx="5"/>
          </p:nvPr>
        </p:nvSpPr>
        <p:spPr/>
        <p:txBody>
          <a:bodyPr/>
          <a:lstStyle/>
          <a:p>
            <a:fld id="{03A1DF17-A28C-4D46-829F-D8D110C09314}" type="slidenum">
              <a:rPr lang="zh-CN" altLang="en-US" smtClean="0"/>
              <a:pPr/>
              <a:t>5</a:t>
            </a:fld>
            <a:endParaRPr lang="zh-CN" altLang="en-US"/>
          </a:p>
        </p:txBody>
      </p:sp>
    </p:spTree>
    <p:extLst>
      <p:ext uri="{BB962C8B-B14F-4D97-AF65-F5344CB8AC3E}">
        <p14:creationId xmlns:p14="http://schemas.microsoft.com/office/powerpoint/2010/main" val="102231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6</a:t>
            </a:fld>
            <a:endParaRPr lang="zh-CN" altLang="en-US"/>
          </a:p>
        </p:txBody>
      </p:sp>
    </p:spTree>
    <p:extLst>
      <p:ext uri="{BB962C8B-B14F-4D97-AF65-F5344CB8AC3E}">
        <p14:creationId xmlns:p14="http://schemas.microsoft.com/office/powerpoint/2010/main" val="226292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549D6-38B0-B2FA-BCBA-BAF2F08572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5942AE-8AF5-1E2C-8671-42AFEB8578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61BB82-DCD1-732A-E328-0B6338ADDED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831D2EF-B9AC-D06F-7671-3A075DFB9575}"/>
              </a:ext>
            </a:extLst>
          </p:cNvPr>
          <p:cNvSpPr>
            <a:spLocks noGrp="1"/>
          </p:cNvSpPr>
          <p:nvPr>
            <p:ph type="sldNum" sz="quarter" idx="5"/>
          </p:nvPr>
        </p:nvSpPr>
        <p:spPr/>
        <p:txBody>
          <a:bodyPr/>
          <a:lstStyle/>
          <a:p>
            <a:fld id="{03A1DF17-A28C-4D46-829F-D8D110C09314}" type="slidenum">
              <a:rPr lang="zh-CN" altLang="en-US" smtClean="0"/>
              <a:pPr/>
              <a:t>7</a:t>
            </a:fld>
            <a:endParaRPr lang="zh-CN" altLang="en-US"/>
          </a:p>
        </p:txBody>
      </p:sp>
    </p:spTree>
    <p:extLst>
      <p:ext uri="{BB962C8B-B14F-4D97-AF65-F5344CB8AC3E}">
        <p14:creationId xmlns:p14="http://schemas.microsoft.com/office/powerpoint/2010/main" val="255830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CE6CE-8E9F-76A4-D196-00D518A3D1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305752-1460-6647-2D4B-6909D2B4CD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AFC3E4-5DD5-1008-1592-1708B43D60E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998C096-5A3C-F4B8-508E-879E300BE365}"/>
              </a:ext>
            </a:extLst>
          </p:cNvPr>
          <p:cNvSpPr>
            <a:spLocks noGrp="1"/>
          </p:cNvSpPr>
          <p:nvPr>
            <p:ph type="sldNum" sz="quarter" idx="5"/>
          </p:nvPr>
        </p:nvSpPr>
        <p:spPr/>
        <p:txBody>
          <a:bodyPr/>
          <a:lstStyle/>
          <a:p>
            <a:fld id="{03A1DF17-A28C-4D46-829F-D8D110C09314}" type="slidenum">
              <a:rPr lang="zh-CN" altLang="en-US" smtClean="0"/>
              <a:pPr/>
              <a:t>8</a:t>
            </a:fld>
            <a:endParaRPr lang="zh-CN" altLang="en-US"/>
          </a:p>
        </p:txBody>
      </p:sp>
    </p:spTree>
    <p:extLst>
      <p:ext uri="{BB962C8B-B14F-4D97-AF65-F5344CB8AC3E}">
        <p14:creationId xmlns:p14="http://schemas.microsoft.com/office/powerpoint/2010/main" val="174768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5442C1D-DC17-4A8E-A5EB-AEC0A5FDC4AE}" type="slidenum">
              <a:rPr lang="zh-CN" altLang="en-US" smtClean="0"/>
              <a:t>9</a:t>
            </a:fld>
            <a:endParaRPr lang="zh-CN" altLang="en-US"/>
          </a:p>
        </p:txBody>
      </p:sp>
    </p:spTree>
    <p:extLst>
      <p:ext uri="{BB962C8B-B14F-4D97-AF65-F5344CB8AC3E}">
        <p14:creationId xmlns:p14="http://schemas.microsoft.com/office/powerpoint/2010/main" val="3744351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01BE-3846-3576-69AE-117233EB548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E4D77C-137A-92CB-42E3-FC7AA8FFCF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C64154A-7AC0-150C-DEDA-987FBE8226B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98AE0AF-DD9D-100A-D634-A40E8C20A1F5}"/>
              </a:ext>
            </a:extLst>
          </p:cNvPr>
          <p:cNvSpPr>
            <a:spLocks noGrp="1"/>
          </p:cNvSpPr>
          <p:nvPr>
            <p:ph type="sldNum" sz="quarter" idx="5"/>
          </p:nvPr>
        </p:nvSpPr>
        <p:spPr/>
        <p:txBody>
          <a:bodyPr/>
          <a:lstStyle/>
          <a:p>
            <a:fld id="{05442C1D-DC17-4A8E-A5EB-AEC0A5FDC4AE}" type="slidenum">
              <a:rPr lang="zh-CN" altLang="en-US" smtClean="0"/>
              <a:t>10</a:t>
            </a:fld>
            <a:endParaRPr lang="zh-CN" altLang="en-US"/>
          </a:p>
        </p:txBody>
      </p:sp>
    </p:spTree>
    <p:extLst>
      <p:ext uri="{BB962C8B-B14F-4D97-AF65-F5344CB8AC3E}">
        <p14:creationId xmlns:p14="http://schemas.microsoft.com/office/powerpoint/2010/main" val="52385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62EDF-EB66-4671-9166-E6E504C6112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SG" altLang="en-US"/>
          </a:p>
        </p:txBody>
      </p:sp>
      <p:sp>
        <p:nvSpPr>
          <p:cNvPr id="3" name="副标题 2">
            <a:extLst>
              <a:ext uri="{FF2B5EF4-FFF2-40B4-BE49-F238E27FC236}">
                <a16:creationId xmlns:a16="http://schemas.microsoft.com/office/drawing/2014/main" id="{7CFEC56A-413F-467A-B2F9-247DD4EDA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SG" altLang="en-US"/>
          </a:p>
        </p:txBody>
      </p:sp>
      <p:sp>
        <p:nvSpPr>
          <p:cNvPr id="4" name="日期占位符 3">
            <a:extLst>
              <a:ext uri="{FF2B5EF4-FFF2-40B4-BE49-F238E27FC236}">
                <a16:creationId xmlns:a16="http://schemas.microsoft.com/office/drawing/2014/main" id="{0C505068-D4E7-4E6B-80A1-C16B404324A6}"/>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C6BCF1E5-8873-4AD2-994F-2417D225E434}"/>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8B20534-FE3B-49D8-BA62-55E4515DA2BC}"/>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4665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58313-6501-4969-9240-4A293C66CA0A}"/>
              </a:ext>
            </a:extLst>
          </p:cNvPr>
          <p:cNvSpPr>
            <a:spLocks noGrp="1"/>
          </p:cNvSpPr>
          <p:nvPr>
            <p:ph type="title"/>
          </p:nvPr>
        </p:nvSpPr>
        <p:spPr/>
        <p:txBody>
          <a:bodyPr/>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7193A6D5-43BE-4A8C-BB8D-8D8D64E743C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9E59256-4E3B-4A0E-BF3A-A0142D50C6A8}"/>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D9FF2C0B-BFA5-4504-8876-1A2612EABAFA}"/>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99605F70-D625-4B6D-9DC6-5F3BE92FE5E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75252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5653D5-6C35-46F8-AE37-3F9B66057C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AF0CA37B-9D2A-4422-8CDA-63C7BEEE6D7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41C40A07-EA23-4EB6-AD86-E85ADB4FB6DA}"/>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5F886F80-5A56-4C8C-A647-33ACFE70B4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A42A9BD-3D2C-4E34-AEDC-DFB7902E53D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9473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2026/3/2</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9678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9C4A4-ED51-4DBC-B3D5-1DA6F496F37B}"/>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79794DEA-F63D-467C-A65B-6E386826989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B987AE10-10DF-485B-AB9B-1146585C23F5}"/>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01EB0740-0B46-4144-8C88-5AF220E36E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7283658-7000-4A67-AE9D-6528D798C7F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415303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E33907-66E5-4341-A3AE-2D2969880C3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B25E1877-B736-4AF1-8703-B3F57BBAF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F31E92-0E0D-456D-A63A-2207FF755820}"/>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20B5E0FF-71A8-4037-BCD6-DD6F7ADB594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3026550-5178-40E4-ACFC-E20B1D15134E}"/>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17513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8C811-BE4A-4DAA-906C-753B874A57A5}"/>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3D656196-1951-4622-9E75-161056D6DC7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内容占位符 3">
            <a:extLst>
              <a:ext uri="{FF2B5EF4-FFF2-40B4-BE49-F238E27FC236}">
                <a16:creationId xmlns:a16="http://schemas.microsoft.com/office/drawing/2014/main" id="{7970BEC8-0937-401D-87D5-F65928755B2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日期占位符 4">
            <a:extLst>
              <a:ext uri="{FF2B5EF4-FFF2-40B4-BE49-F238E27FC236}">
                <a16:creationId xmlns:a16="http://schemas.microsoft.com/office/drawing/2014/main" id="{04827CC7-E96D-4396-8FF0-5AD37AD925BC}"/>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6" name="页脚占位符 5">
            <a:extLst>
              <a:ext uri="{FF2B5EF4-FFF2-40B4-BE49-F238E27FC236}">
                <a16:creationId xmlns:a16="http://schemas.microsoft.com/office/drawing/2014/main" id="{CF3E87EF-84C4-4460-AFE9-65981E5F154E}"/>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2B58094D-35FA-496B-BBD8-7DC900FB197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94292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E38F8-F607-4861-9B85-19BB4AA428BC}"/>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CBAEEC7F-57AE-4903-BBCB-D0C318E9B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EC7E58-BC1B-4825-8AE9-E1904AA9E4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文本占位符 4">
            <a:extLst>
              <a:ext uri="{FF2B5EF4-FFF2-40B4-BE49-F238E27FC236}">
                <a16:creationId xmlns:a16="http://schemas.microsoft.com/office/drawing/2014/main" id="{B3B27418-7199-4A8C-9544-4D83A551D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BBDBE00-907E-4787-82F9-7F5897FC2F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7" name="日期占位符 6">
            <a:extLst>
              <a:ext uri="{FF2B5EF4-FFF2-40B4-BE49-F238E27FC236}">
                <a16:creationId xmlns:a16="http://schemas.microsoft.com/office/drawing/2014/main" id="{84270AB5-93CA-4DFD-825A-52BFB9939EFC}"/>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8" name="页脚占位符 7">
            <a:extLst>
              <a:ext uri="{FF2B5EF4-FFF2-40B4-BE49-F238E27FC236}">
                <a16:creationId xmlns:a16="http://schemas.microsoft.com/office/drawing/2014/main" id="{70B7FFB1-B664-4729-8EB3-50414A38A347}"/>
              </a:ext>
            </a:extLst>
          </p:cNvPr>
          <p:cNvSpPr>
            <a:spLocks noGrp="1"/>
          </p:cNvSpPr>
          <p:nvPr>
            <p:ph type="ftr" sz="quarter" idx="11"/>
          </p:nvPr>
        </p:nvSpPr>
        <p:spPr/>
        <p:txBody>
          <a:bodyPr/>
          <a:lstStyle/>
          <a:p>
            <a:endParaRPr lang="zh-SG" altLang="en-US"/>
          </a:p>
        </p:txBody>
      </p:sp>
      <p:sp>
        <p:nvSpPr>
          <p:cNvPr id="9" name="灯片编号占位符 8">
            <a:extLst>
              <a:ext uri="{FF2B5EF4-FFF2-40B4-BE49-F238E27FC236}">
                <a16:creationId xmlns:a16="http://schemas.microsoft.com/office/drawing/2014/main" id="{7988E856-674D-44E7-BE80-6DD4752BB795}"/>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85797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184DF1-C102-415B-B7AC-11FF43AB4CE5}"/>
              </a:ext>
            </a:extLst>
          </p:cNvPr>
          <p:cNvSpPr>
            <a:spLocks noGrp="1"/>
          </p:cNvSpPr>
          <p:nvPr>
            <p:ph type="title"/>
          </p:nvPr>
        </p:nvSpPr>
        <p:spPr/>
        <p:txBody>
          <a:bodyPr/>
          <a:lstStyle/>
          <a:p>
            <a:r>
              <a:rPr lang="zh-CN" altLang="en-US"/>
              <a:t>单击此处编辑母版标题样式</a:t>
            </a:r>
            <a:endParaRPr lang="zh-SG" altLang="en-US"/>
          </a:p>
        </p:txBody>
      </p:sp>
      <p:sp>
        <p:nvSpPr>
          <p:cNvPr id="3" name="日期占位符 2">
            <a:extLst>
              <a:ext uri="{FF2B5EF4-FFF2-40B4-BE49-F238E27FC236}">
                <a16:creationId xmlns:a16="http://schemas.microsoft.com/office/drawing/2014/main" id="{AB77EC8D-FE1F-49D5-BAA6-BD63BB9E5DA0}"/>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4" name="页脚占位符 3">
            <a:extLst>
              <a:ext uri="{FF2B5EF4-FFF2-40B4-BE49-F238E27FC236}">
                <a16:creationId xmlns:a16="http://schemas.microsoft.com/office/drawing/2014/main" id="{00F1D8CD-9108-4662-98AA-D834261F8314}"/>
              </a:ext>
            </a:extLst>
          </p:cNvPr>
          <p:cNvSpPr>
            <a:spLocks noGrp="1"/>
          </p:cNvSpPr>
          <p:nvPr>
            <p:ph type="ftr" sz="quarter" idx="11"/>
          </p:nvPr>
        </p:nvSpPr>
        <p:spPr/>
        <p:txBody>
          <a:bodyPr/>
          <a:lstStyle/>
          <a:p>
            <a:endParaRPr lang="zh-SG" altLang="en-US"/>
          </a:p>
        </p:txBody>
      </p:sp>
      <p:sp>
        <p:nvSpPr>
          <p:cNvPr id="5" name="灯片编号占位符 4">
            <a:extLst>
              <a:ext uri="{FF2B5EF4-FFF2-40B4-BE49-F238E27FC236}">
                <a16:creationId xmlns:a16="http://schemas.microsoft.com/office/drawing/2014/main" id="{DB332235-F222-4ACD-9C7C-6D77C2FD6946}"/>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1422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177A82-D0B3-4D7A-9893-81425C01E6C7}"/>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3" name="页脚占位符 2">
            <a:extLst>
              <a:ext uri="{FF2B5EF4-FFF2-40B4-BE49-F238E27FC236}">
                <a16:creationId xmlns:a16="http://schemas.microsoft.com/office/drawing/2014/main" id="{315D7124-2EED-4640-9205-10335E9C1B95}"/>
              </a:ext>
            </a:extLst>
          </p:cNvPr>
          <p:cNvSpPr>
            <a:spLocks noGrp="1"/>
          </p:cNvSpPr>
          <p:nvPr>
            <p:ph type="ftr" sz="quarter" idx="11"/>
          </p:nvPr>
        </p:nvSpPr>
        <p:spPr/>
        <p:txBody>
          <a:bodyPr/>
          <a:lstStyle/>
          <a:p>
            <a:endParaRPr lang="zh-SG" altLang="en-US"/>
          </a:p>
        </p:txBody>
      </p:sp>
      <p:sp>
        <p:nvSpPr>
          <p:cNvPr id="4" name="灯片编号占位符 3">
            <a:extLst>
              <a:ext uri="{FF2B5EF4-FFF2-40B4-BE49-F238E27FC236}">
                <a16:creationId xmlns:a16="http://schemas.microsoft.com/office/drawing/2014/main" id="{5EADC11D-B54A-42B8-973B-374A7E17648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54559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46CED2-476A-4343-9A51-67298629171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F5D165AB-2C69-432C-83D1-BCF77D6DF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文本占位符 3">
            <a:extLst>
              <a:ext uri="{FF2B5EF4-FFF2-40B4-BE49-F238E27FC236}">
                <a16:creationId xmlns:a16="http://schemas.microsoft.com/office/drawing/2014/main" id="{A7E22FD9-E23B-4E5E-81F1-73A84994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8E0689-D357-4580-967F-4EC62125031C}"/>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6" name="页脚占位符 5">
            <a:extLst>
              <a:ext uri="{FF2B5EF4-FFF2-40B4-BE49-F238E27FC236}">
                <a16:creationId xmlns:a16="http://schemas.microsoft.com/office/drawing/2014/main" id="{8D459215-72E2-49D0-A23E-03C23B7B4CF3}"/>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46D90B1F-3AFF-47A6-A2DA-7331FA50AE6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381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C934FD-8842-4774-A257-533CBFFA2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图片占位符 2">
            <a:extLst>
              <a:ext uri="{FF2B5EF4-FFF2-40B4-BE49-F238E27FC236}">
                <a16:creationId xmlns:a16="http://schemas.microsoft.com/office/drawing/2014/main" id="{6D0AE956-AB96-4D5F-987B-89F00D0B5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SG" altLang="en-US"/>
          </a:p>
        </p:txBody>
      </p:sp>
      <p:sp>
        <p:nvSpPr>
          <p:cNvPr id="4" name="文本占位符 3">
            <a:extLst>
              <a:ext uri="{FF2B5EF4-FFF2-40B4-BE49-F238E27FC236}">
                <a16:creationId xmlns:a16="http://schemas.microsoft.com/office/drawing/2014/main" id="{F306A998-C983-4BE3-B8A3-08D64AE07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7D4E5C8-8F06-47AC-90C1-4CC4F67D90EA}"/>
              </a:ext>
            </a:extLst>
          </p:cNvPr>
          <p:cNvSpPr>
            <a:spLocks noGrp="1"/>
          </p:cNvSpPr>
          <p:nvPr>
            <p:ph type="dt" sz="half" idx="10"/>
          </p:nvPr>
        </p:nvSpPr>
        <p:spPr/>
        <p:txBody>
          <a:bodyPr/>
          <a:lstStyle/>
          <a:p>
            <a:fld id="{726EDA21-0EEB-4EAB-8361-4ED7913CE920}" type="datetimeFigureOut">
              <a:rPr lang="zh-SG" altLang="en-US" smtClean="0"/>
              <a:t>2/3/2026</a:t>
            </a:fld>
            <a:endParaRPr lang="zh-SG" altLang="en-US"/>
          </a:p>
        </p:txBody>
      </p:sp>
      <p:sp>
        <p:nvSpPr>
          <p:cNvPr id="6" name="页脚占位符 5">
            <a:extLst>
              <a:ext uri="{FF2B5EF4-FFF2-40B4-BE49-F238E27FC236}">
                <a16:creationId xmlns:a16="http://schemas.microsoft.com/office/drawing/2014/main" id="{9BD550C1-8B14-47C7-BF0A-E269B8B0506F}"/>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FF17CA48-843C-4E4C-A4AF-2CB388FA69C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45392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CF2C0F5-8AF7-4DA6-BBF3-62D0DF506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405E7F94-FD16-45DF-84AE-425BAD206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60F98BE-D38D-4B60-AFD7-7C3C598F1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EDA21-0EEB-4EAB-8361-4ED7913CE920}" type="datetimeFigureOut">
              <a:rPr lang="zh-SG" altLang="en-US" smtClean="0"/>
              <a:t>2/3/2026</a:t>
            </a:fld>
            <a:endParaRPr lang="zh-SG" altLang="en-US"/>
          </a:p>
        </p:txBody>
      </p:sp>
      <p:sp>
        <p:nvSpPr>
          <p:cNvPr id="5" name="页脚占位符 4">
            <a:extLst>
              <a:ext uri="{FF2B5EF4-FFF2-40B4-BE49-F238E27FC236}">
                <a16:creationId xmlns:a16="http://schemas.microsoft.com/office/drawing/2014/main" id="{2B593CD5-3B34-4225-9687-55BB57F3F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SG" altLang="en-US"/>
          </a:p>
        </p:txBody>
      </p:sp>
      <p:sp>
        <p:nvSpPr>
          <p:cNvPr id="6" name="灯片编号占位符 5">
            <a:extLst>
              <a:ext uri="{FF2B5EF4-FFF2-40B4-BE49-F238E27FC236}">
                <a16:creationId xmlns:a16="http://schemas.microsoft.com/office/drawing/2014/main" id="{40B78CCB-3108-4881-8D37-1E15A2C02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38922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png"/><Relationship Id="rId11" Type="http://schemas.openxmlformats.org/officeDocument/2006/relationships/image" Target="../media/image25.wmf"/><Relationship Id="rId5" Type="http://schemas.openxmlformats.org/officeDocument/2006/relationships/image" Target="../media/image27.jpeg"/><Relationship Id="rId10" Type="http://schemas.openxmlformats.org/officeDocument/2006/relationships/oleObject" Target="../embeddings/oleObject11.bin"/><Relationship Id="rId4" Type="http://schemas.openxmlformats.org/officeDocument/2006/relationships/image" Target="../media/image26.png"/><Relationship Id="rId9" Type="http://schemas.openxmlformats.org/officeDocument/2006/relationships/image" Target="../media/image24.w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2.wmf"/><Relationship Id="rId5" Type="http://schemas.openxmlformats.org/officeDocument/2006/relationships/oleObject" Target="../embeddings/oleObject12.bin"/><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15.bin"/><Relationship Id="rId3" Type="http://schemas.openxmlformats.org/officeDocument/2006/relationships/notesSlide" Target="../notesSlides/notesSlide18.xml"/><Relationship Id="rId7" Type="http://schemas.openxmlformats.org/officeDocument/2006/relationships/image" Target="../media/image49.png"/><Relationship Id="rId12" Type="http://schemas.openxmlformats.org/officeDocument/2006/relationships/image" Target="../media/image43.wmf"/><Relationship Id="rId2" Type="http://schemas.openxmlformats.org/officeDocument/2006/relationships/slideLayout" Target="../slideLayouts/slideLayout2.xml"/><Relationship Id="rId16" Type="http://schemas.openxmlformats.org/officeDocument/2006/relationships/image" Target="../media/image45.wmf"/><Relationship Id="rId1" Type="http://schemas.openxmlformats.org/officeDocument/2006/relationships/vmlDrawing" Target="../drawings/vmlDrawing6.vml"/><Relationship Id="rId6" Type="http://schemas.openxmlformats.org/officeDocument/2006/relationships/image" Target="../media/image48.png"/><Relationship Id="rId11" Type="http://schemas.openxmlformats.org/officeDocument/2006/relationships/oleObject" Target="../embeddings/oleObject14.bin"/><Relationship Id="rId5" Type="http://schemas.openxmlformats.org/officeDocument/2006/relationships/image" Target="../media/image47.png"/><Relationship Id="rId15" Type="http://schemas.openxmlformats.org/officeDocument/2006/relationships/oleObject" Target="../embeddings/oleObject16.bin"/><Relationship Id="rId10" Type="http://schemas.openxmlformats.org/officeDocument/2006/relationships/image" Target="../media/image42.wmf"/><Relationship Id="rId4" Type="http://schemas.openxmlformats.org/officeDocument/2006/relationships/image" Target="../media/image46.png"/><Relationship Id="rId9" Type="http://schemas.openxmlformats.org/officeDocument/2006/relationships/oleObject" Target="../embeddings/oleObject13.bin"/><Relationship Id="rId14" Type="http://schemas.openxmlformats.org/officeDocument/2006/relationships/image" Target="../media/image4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51.wmf"/><Relationship Id="rId4" Type="http://schemas.openxmlformats.org/officeDocument/2006/relationships/oleObject" Target="../embeddings/oleObject17.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55.wmf"/><Relationship Id="rId3" Type="http://schemas.openxmlformats.org/officeDocument/2006/relationships/notesSlide" Target="../notesSlides/notesSlide20.xml"/><Relationship Id="rId7" Type="http://schemas.openxmlformats.org/officeDocument/2006/relationships/image" Target="../media/image60.png"/><Relationship Id="rId12"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9.png"/><Relationship Id="rId11" Type="http://schemas.openxmlformats.org/officeDocument/2006/relationships/image" Target="../media/image54.wmf"/><Relationship Id="rId5" Type="http://schemas.openxmlformats.org/officeDocument/2006/relationships/image" Target="../media/image58.png"/><Relationship Id="rId15" Type="http://schemas.openxmlformats.org/officeDocument/2006/relationships/image" Target="../media/image56.wmf"/><Relationship Id="rId10" Type="http://schemas.openxmlformats.org/officeDocument/2006/relationships/oleObject" Target="../embeddings/oleObject20.bin"/><Relationship Id="rId4" Type="http://schemas.openxmlformats.org/officeDocument/2006/relationships/image" Target="../media/image57.png"/><Relationship Id="rId9" Type="http://schemas.openxmlformats.org/officeDocument/2006/relationships/image" Target="../media/image53.wmf"/><Relationship Id="rId14" Type="http://schemas.openxmlformats.org/officeDocument/2006/relationships/oleObject" Target="../embeddings/oleObject22.bin"/></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73.wmf"/><Relationship Id="rId3" Type="http://schemas.openxmlformats.org/officeDocument/2006/relationships/notesSlide" Target="../notesSlides/notesSlide26.xml"/><Relationship Id="rId7" Type="http://schemas.openxmlformats.org/officeDocument/2006/relationships/image" Target="../media/image70.wmf"/><Relationship Id="rId12"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72.wmf"/><Relationship Id="rId5" Type="http://schemas.openxmlformats.org/officeDocument/2006/relationships/image" Target="../media/image69.wmf"/><Relationship Id="rId15" Type="http://schemas.openxmlformats.org/officeDocument/2006/relationships/image" Target="../media/image74.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71.wmf"/><Relationship Id="rId1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0.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6.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1.wmf"/><Relationship Id="rId3" Type="http://schemas.openxmlformats.org/officeDocument/2006/relationships/notesSlide" Target="../notesSlides/notesSlide8.xml"/><Relationship Id="rId7" Type="http://schemas.openxmlformats.org/officeDocument/2006/relationships/image" Target="../media/image18.wmf"/><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432875" y="2860227"/>
            <a:ext cx="11326250"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3200" dirty="0">
                <a:solidFill>
                  <a:srgbClr val="C00000"/>
                </a:solidFill>
                <a:latin typeface="微软雅黑" panose="020B0503020204020204" pitchFamily="34" charset="-122"/>
                <a:ea typeface="微软雅黑" panose="020B0503020204020204" pitchFamily="34" charset="-122"/>
              </a:rPr>
              <a:t>Status of CEPC alignment instrumentation studies and CEPC booster magnet measurement experiment</a:t>
            </a:r>
            <a:endParaRPr lang="zh-CN" altLang="en-US" sz="3200" dirty="0">
              <a:solidFill>
                <a:srgbClr val="C00000"/>
              </a:solidFill>
              <a:latin typeface="微软雅黑" panose="020B0503020204020204" pitchFamily="34" charset="-122"/>
              <a:ea typeface="微软雅黑" panose="020B0503020204020204" pitchFamily="34" charset="-122"/>
            </a:endParaRPr>
          </a:p>
        </p:txBody>
      </p:sp>
      <p:sp>
        <p:nvSpPr>
          <p:cNvPr id="7" name="文本框 7"/>
          <p:cNvSpPr txBox="1"/>
          <p:nvPr/>
        </p:nvSpPr>
        <p:spPr>
          <a:xfrm>
            <a:off x="1348762" y="4659920"/>
            <a:ext cx="10410363" cy="662297"/>
          </a:xfrm>
          <a:prstGeom prst="rect">
            <a:avLst/>
          </a:prstGeom>
          <a:noFill/>
        </p:spPr>
        <p:txBody>
          <a:bodyPr wrap="square" rtlCol="0">
            <a:spAutoFit/>
          </a:bodyPr>
          <a:lstStyle/>
          <a:p>
            <a:pPr algn="ctr">
              <a:lnSpc>
                <a:spcPct val="150000"/>
              </a:lnSpc>
            </a:pPr>
            <a:r>
              <a:rPr lang="zh-CN" altLang="en-US" sz="2800" dirty="0">
                <a:latin typeface="Times New Roman" panose="02020603050405020304" pitchFamily="18" charset="0"/>
                <a:ea typeface="微软雅黑" panose="020B0503020204020204" pitchFamily="34" charset="-122"/>
                <a:sym typeface="+mn-ea"/>
              </a:rPr>
              <a:t>王小龙、王铜、刘晓阳、康 文、周建新、牟智慧、</a:t>
            </a:r>
            <a:r>
              <a:rPr lang="zh-CN" altLang="en-US" sz="2800" dirty="0">
                <a:latin typeface="Times New Roman" panose="02020603050405020304" pitchFamily="18" charset="0"/>
                <a:ea typeface="微软雅黑" panose="020B0503020204020204" pitchFamily="34" charset="-122"/>
              </a:rPr>
              <a:t>王逗</a:t>
            </a:r>
            <a:endParaRPr lang="en-US" altLang="zh-CN" sz="2800" dirty="0">
              <a:latin typeface="Times New Roman" panose="02020603050405020304" pitchFamily="18" charset="0"/>
              <a:ea typeface="微软雅黑" panose="020B0503020204020204" pitchFamily="34" charset="-122"/>
              <a:sym typeface="+mn-ea"/>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21, Feb. 2026, IHEP, 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98D00-A80C-066E-24CA-4030C9EAE8B1}"/>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60DE20A1-360B-A9E4-0AAE-AA750605B985}"/>
              </a:ext>
            </a:extLst>
          </p:cNvPr>
          <p:cNvSpPr>
            <a:spLocks noGrp="1"/>
          </p:cNvSpPr>
          <p:nvPr>
            <p:ph idx="1"/>
          </p:nvPr>
        </p:nvSpPr>
        <p:spPr>
          <a:xfrm>
            <a:off x="156000" y="1224685"/>
            <a:ext cx="11880000" cy="1130116"/>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、实验验证了平差模型的正确性：</a:t>
            </a:r>
            <a:r>
              <a:rPr lang="zh-CN" altLang="en-US" sz="2400" dirty="0">
                <a:latin typeface="黑体" panose="02010609060101010101" pitchFamily="49" charset="-122"/>
                <a:ea typeface="黑体" panose="02010609060101010101" pitchFamily="49" charset="-122"/>
              </a:rPr>
              <a:t>在三坐标机上布设</a:t>
            </a:r>
            <a:r>
              <a:rPr lang="en-US" altLang="zh-CN" sz="2400" dirty="0">
                <a:latin typeface="黑体" panose="02010609060101010101" pitchFamily="49" charset="-122"/>
                <a:ea typeface="黑体" panose="02010609060101010101" pitchFamily="49" charset="-122"/>
              </a:rPr>
              <a:t>8</a:t>
            </a:r>
            <a:r>
              <a:rPr lang="zh-CN" altLang="en-US" sz="2400" dirty="0">
                <a:latin typeface="黑体" panose="02010609060101010101" pitchFamily="49" charset="-122"/>
                <a:ea typeface="黑体" panose="02010609060101010101" pitchFamily="49" charset="-122"/>
              </a:rPr>
              <a:t>个点，采用三坐标机和量测相机分别测量其坐标并对比。</a:t>
            </a:r>
            <a:endParaRPr lang="zh-CN" altLang="zh-CN" sz="2400" dirty="0">
              <a:solidFill>
                <a:schemeClr val="tx1"/>
              </a:solidFill>
              <a:latin typeface="黑体" panose="02010609060101010101" pitchFamily="49" charset="-122"/>
              <a:ea typeface="黑体" panose="02010609060101010101" pitchFamily="49" charset="-122"/>
            </a:endParaRPr>
          </a:p>
        </p:txBody>
      </p:sp>
      <p:sp>
        <p:nvSpPr>
          <p:cNvPr id="6" name="标题 11">
            <a:extLst>
              <a:ext uri="{FF2B5EF4-FFF2-40B4-BE49-F238E27FC236}">
                <a16:creationId xmlns:a16="http://schemas.microsoft.com/office/drawing/2014/main" id="{4BBBA2E5-ABBB-ECE9-3B3A-FC8624F6624A}"/>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pic>
        <p:nvPicPr>
          <p:cNvPr id="3" name="图片 2">
            <a:extLst>
              <a:ext uri="{FF2B5EF4-FFF2-40B4-BE49-F238E27FC236}">
                <a16:creationId xmlns:a16="http://schemas.microsoft.com/office/drawing/2014/main" id="{3FE4FCEB-F2B0-DD1C-85BC-AF7C6088D9EE}"/>
              </a:ext>
            </a:extLst>
          </p:cNvPr>
          <p:cNvPicPr>
            <a:picLocks noChangeAspect="1"/>
          </p:cNvPicPr>
          <p:nvPr/>
        </p:nvPicPr>
        <p:blipFill>
          <a:blip r:embed="rId3"/>
          <a:stretch>
            <a:fillRect/>
          </a:stretch>
        </p:blipFill>
        <p:spPr>
          <a:xfrm>
            <a:off x="869919" y="3300627"/>
            <a:ext cx="3353091" cy="2517866"/>
          </a:xfrm>
          <a:prstGeom prst="rect">
            <a:avLst/>
          </a:prstGeom>
        </p:spPr>
      </p:pic>
      <p:sp>
        <p:nvSpPr>
          <p:cNvPr id="4" name="文本框 3">
            <a:extLst>
              <a:ext uri="{FF2B5EF4-FFF2-40B4-BE49-F238E27FC236}">
                <a16:creationId xmlns:a16="http://schemas.microsoft.com/office/drawing/2014/main" id="{2454C227-DE50-AB25-DE71-BBB003BA69CA}"/>
              </a:ext>
            </a:extLst>
          </p:cNvPr>
          <p:cNvSpPr txBox="1"/>
          <p:nvPr/>
        </p:nvSpPr>
        <p:spPr>
          <a:xfrm>
            <a:off x="1756825" y="2921953"/>
            <a:ext cx="1579278"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三坐标机测量</a:t>
            </a:r>
          </a:p>
        </p:txBody>
      </p:sp>
      <p:pic>
        <p:nvPicPr>
          <p:cNvPr id="7" name="图片 6">
            <a:extLst>
              <a:ext uri="{FF2B5EF4-FFF2-40B4-BE49-F238E27FC236}">
                <a16:creationId xmlns:a16="http://schemas.microsoft.com/office/drawing/2014/main" id="{61C9D064-4CA1-E1CD-5388-C5023A132CA8}"/>
              </a:ext>
            </a:extLst>
          </p:cNvPr>
          <p:cNvPicPr>
            <a:picLocks noChangeAspect="1"/>
          </p:cNvPicPr>
          <p:nvPr/>
        </p:nvPicPr>
        <p:blipFill>
          <a:blip r:embed="rId4"/>
          <a:stretch>
            <a:fillRect/>
          </a:stretch>
        </p:blipFill>
        <p:spPr>
          <a:xfrm>
            <a:off x="4456185" y="3106619"/>
            <a:ext cx="2773920" cy="2920237"/>
          </a:xfrm>
          <a:prstGeom prst="rect">
            <a:avLst/>
          </a:prstGeom>
        </p:spPr>
      </p:pic>
      <p:graphicFrame>
        <p:nvGraphicFramePr>
          <p:cNvPr id="8" name="表格 7">
            <a:extLst>
              <a:ext uri="{FF2B5EF4-FFF2-40B4-BE49-F238E27FC236}">
                <a16:creationId xmlns:a16="http://schemas.microsoft.com/office/drawing/2014/main" id="{9CCD99F7-E555-D9AC-3F74-FEB32716BC5A}"/>
              </a:ext>
            </a:extLst>
          </p:cNvPr>
          <p:cNvGraphicFramePr>
            <a:graphicFrameLocks noGrp="1"/>
          </p:cNvGraphicFramePr>
          <p:nvPr>
            <p:extLst>
              <p:ext uri="{D42A27DB-BD31-4B8C-83A1-F6EECF244321}">
                <p14:modId xmlns:p14="http://schemas.microsoft.com/office/powerpoint/2010/main" val="3359113254"/>
              </p:ext>
            </p:extLst>
          </p:nvPr>
        </p:nvGraphicFramePr>
        <p:xfrm>
          <a:off x="7321964" y="3300627"/>
          <a:ext cx="4616500" cy="2673301"/>
        </p:xfrm>
        <a:graphic>
          <a:graphicData uri="http://schemas.openxmlformats.org/drawingml/2006/table">
            <a:tbl>
              <a:tblPr firstRow="1" firstCol="1" bandRow="1"/>
              <a:tblGrid>
                <a:gridCol w="1154125">
                  <a:extLst>
                    <a:ext uri="{9D8B030D-6E8A-4147-A177-3AD203B41FA5}">
                      <a16:colId xmlns:a16="http://schemas.microsoft.com/office/drawing/2014/main" val="3632640662"/>
                    </a:ext>
                  </a:extLst>
                </a:gridCol>
                <a:gridCol w="1154125">
                  <a:extLst>
                    <a:ext uri="{9D8B030D-6E8A-4147-A177-3AD203B41FA5}">
                      <a16:colId xmlns:a16="http://schemas.microsoft.com/office/drawing/2014/main" val="2133589672"/>
                    </a:ext>
                  </a:extLst>
                </a:gridCol>
                <a:gridCol w="1154125">
                  <a:extLst>
                    <a:ext uri="{9D8B030D-6E8A-4147-A177-3AD203B41FA5}">
                      <a16:colId xmlns:a16="http://schemas.microsoft.com/office/drawing/2014/main" val="4284412053"/>
                    </a:ext>
                  </a:extLst>
                </a:gridCol>
                <a:gridCol w="1154125">
                  <a:extLst>
                    <a:ext uri="{9D8B030D-6E8A-4147-A177-3AD203B41FA5}">
                      <a16:colId xmlns:a16="http://schemas.microsoft.com/office/drawing/2014/main" val="1276127001"/>
                    </a:ext>
                  </a:extLst>
                </a:gridCol>
              </a:tblGrid>
              <a:tr h="41355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spcAft>
                          <a:spcPts val="0"/>
                        </a:spcAft>
                      </a:pPr>
                      <a:r>
                        <a:rPr lang="zh-CN" altLang="en-US" sz="1800" b="1" kern="100">
                          <a:solidFill>
                            <a:schemeClr val="lt1"/>
                          </a:solidFill>
                          <a:effectLst/>
                          <a:latin typeface="+mn-lt"/>
                          <a:ea typeface="+mn-ea"/>
                          <a:cs typeface="+mn-cs"/>
                        </a:rPr>
                        <a:t>点名</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spcAft>
                          <a:spcPts val="0"/>
                        </a:spcAft>
                      </a:pPr>
                      <a:r>
                        <a:rPr lang="en-US" sz="1800" b="1" kern="100">
                          <a:solidFill>
                            <a:schemeClr val="lt1"/>
                          </a:solidFill>
                          <a:effectLst/>
                          <a:latin typeface="+mn-lt"/>
                          <a:ea typeface="+mn-ea"/>
                          <a:cs typeface="+mn-cs"/>
                        </a:rPr>
                        <a:t>Dx/mm</a:t>
                      </a:r>
                      <a:endParaRPr lang="zh-CN" altLang="en-US" sz="1800" b="1" kern="100">
                        <a:solidFill>
                          <a:schemeClr val="lt1"/>
                        </a:solidFill>
                        <a:effectLst/>
                        <a:latin typeface="+mn-lt"/>
                        <a:ea typeface="+mn-ea"/>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spcAft>
                          <a:spcPts val="0"/>
                        </a:spcAft>
                      </a:pPr>
                      <a:r>
                        <a:rPr lang="en-US" sz="1800" b="1" kern="100">
                          <a:solidFill>
                            <a:schemeClr val="lt1"/>
                          </a:solidFill>
                          <a:effectLst/>
                          <a:latin typeface="+mn-lt"/>
                          <a:ea typeface="+mn-ea"/>
                          <a:cs typeface="+mn-cs"/>
                        </a:rPr>
                        <a:t>Dy/mm</a:t>
                      </a:r>
                      <a:endParaRPr lang="zh-CN" altLang="en-US" sz="1800" b="1" kern="100">
                        <a:solidFill>
                          <a:schemeClr val="lt1"/>
                        </a:solidFill>
                        <a:effectLst/>
                        <a:latin typeface="+mn-lt"/>
                        <a:ea typeface="+mn-ea"/>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spcAft>
                          <a:spcPts val="0"/>
                        </a:spcAft>
                      </a:pPr>
                      <a:r>
                        <a:rPr lang="en-US" sz="1800" b="1" kern="100" dirty="0" err="1">
                          <a:solidFill>
                            <a:schemeClr val="lt1"/>
                          </a:solidFill>
                          <a:effectLst/>
                          <a:latin typeface="+mn-lt"/>
                          <a:ea typeface="+mn-ea"/>
                          <a:cs typeface="+mn-cs"/>
                        </a:rPr>
                        <a:t>Dz</a:t>
                      </a:r>
                      <a:r>
                        <a:rPr lang="en-US" sz="1800" b="1" kern="100" dirty="0">
                          <a:solidFill>
                            <a:schemeClr val="lt1"/>
                          </a:solidFill>
                          <a:effectLst/>
                          <a:latin typeface="+mn-lt"/>
                          <a:ea typeface="+mn-ea"/>
                          <a:cs typeface="+mn-cs"/>
                        </a:rPr>
                        <a:t>/mm</a:t>
                      </a:r>
                      <a:endParaRPr lang="zh-CN" altLang="en-US" sz="1800" b="1" kern="100" dirty="0">
                        <a:solidFill>
                          <a:schemeClr val="lt1"/>
                        </a:solidFill>
                        <a:effectLst/>
                        <a:latin typeface="+mn-lt"/>
                        <a:ea typeface="+mn-ea"/>
                        <a:cs typeface="+mn-cs"/>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41823814"/>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P1</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dirty="0">
                          <a:effectLst/>
                        </a:rPr>
                        <a:t>0.000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42184569"/>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dirty="0">
                          <a:effectLst/>
                        </a:rPr>
                        <a:t>P2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dirty="0">
                          <a:effectLst/>
                        </a:rPr>
                        <a:t>0.000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26196693"/>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P3</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89788168"/>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P4</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0.021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0.022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0.028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469773611"/>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F1</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-0.009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dirty="0">
                          <a:effectLst/>
                        </a:rPr>
                        <a:t>0.010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-0.010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59385287"/>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F2</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0.007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-0.047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-0.057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18338545"/>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F3</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-0.024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-0.032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-0.031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40331262"/>
                  </a:ext>
                </a:extLst>
              </a:tr>
              <a:tr h="2824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n-US" sz="1800" kern="100">
                          <a:effectLst/>
                        </a:rPr>
                        <a:t>F4</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-0.001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a:effectLst/>
                        </a:rPr>
                        <a:t>-0.011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n-US" sz="1800" kern="100" dirty="0">
                          <a:effectLst/>
                        </a:rPr>
                        <a:t>-0.004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125366496"/>
                  </a:ext>
                </a:extLst>
              </a:tr>
            </a:tbl>
          </a:graphicData>
        </a:graphic>
      </p:graphicFrame>
      <p:sp>
        <p:nvSpPr>
          <p:cNvPr id="9" name="文本框 8">
            <a:extLst>
              <a:ext uri="{FF2B5EF4-FFF2-40B4-BE49-F238E27FC236}">
                <a16:creationId xmlns:a16="http://schemas.microsoft.com/office/drawing/2014/main" id="{F57DB226-C454-C747-55DC-CBB42A907A58}"/>
              </a:ext>
            </a:extLst>
          </p:cNvPr>
          <p:cNvSpPr txBox="1"/>
          <p:nvPr/>
        </p:nvSpPr>
        <p:spPr>
          <a:xfrm>
            <a:off x="5340910" y="2737287"/>
            <a:ext cx="1114408"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相机测量</a:t>
            </a:r>
          </a:p>
        </p:txBody>
      </p:sp>
      <p:sp>
        <p:nvSpPr>
          <p:cNvPr id="10" name="文本框 9">
            <a:extLst>
              <a:ext uri="{FF2B5EF4-FFF2-40B4-BE49-F238E27FC236}">
                <a16:creationId xmlns:a16="http://schemas.microsoft.com/office/drawing/2014/main" id="{1B5CD657-5A5D-740E-5487-057F1C69D28C}"/>
              </a:ext>
            </a:extLst>
          </p:cNvPr>
          <p:cNvSpPr txBox="1"/>
          <p:nvPr/>
        </p:nvSpPr>
        <p:spPr>
          <a:xfrm>
            <a:off x="9073010" y="2813885"/>
            <a:ext cx="1114408"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对比结果</a:t>
            </a:r>
          </a:p>
        </p:txBody>
      </p:sp>
      <p:sp>
        <p:nvSpPr>
          <p:cNvPr id="11" name="灯片编号占位符 4">
            <a:extLst>
              <a:ext uri="{FF2B5EF4-FFF2-40B4-BE49-F238E27FC236}">
                <a16:creationId xmlns:a16="http://schemas.microsoft.com/office/drawing/2014/main" id="{479882B4-3BD2-1DDC-1E0C-3ED68F3F04CD}"/>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10</a:t>
            </a:fld>
            <a:endParaRPr lang="zh-CN" altLang="en-US" dirty="0"/>
          </a:p>
        </p:txBody>
      </p:sp>
    </p:spTree>
    <p:extLst>
      <p:ext uri="{BB962C8B-B14F-4D97-AF65-F5344CB8AC3E}">
        <p14:creationId xmlns:p14="http://schemas.microsoft.com/office/powerpoint/2010/main" val="11688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E49D-0346-16CE-4181-A28FC7FD637F}"/>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1D3AFC2A-6E98-9954-B77E-6C5DB3BC940B}"/>
              </a:ext>
            </a:extLst>
          </p:cNvPr>
          <p:cNvSpPr>
            <a:spLocks noGrp="1"/>
          </p:cNvSpPr>
          <p:nvPr>
            <p:ph idx="1"/>
          </p:nvPr>
        </p:nvSpPr>
        <p:spPr>
          <a:xfrm>
            <a:off x="440574" y="1224685"/>
            <a:ext cx="11595425" cy="1130116"/>
          </a:xfrm>
        </p:spPr>
        <p:txBody>
          <a:bodyPr>
            <a:noAutofit/>
          </a:bodyPr>
          <a:lstStyle/>
          <a:p>
            <a:pPr marL="571500" indent="-342900">
              <a:lnSpc>
                <a:spcPct val="150000"/>
              </a:lnSpc>
              <a:spcBef>
                <a:spcPts val="2400"/>
              </a:spcBef>
              <a:buClr>
                <a:srgbClr val="FF0000"/>
              </a:buClr>
              <a:buSzPct val="75000"/>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完成</a:t>
            </a:r>
            <a:r>
              <a:rPr lang="zh-CN" altLang="zh-CN" sz="2400" b="1" dirty="0">
                <a:latin typeface="黑体" panose="02010609060101010101" pitchFamily="49" charset="-122"/>
                <a:ea typeface="黑体" panose="02010609060101010101" pitchFamily="49" charset="-122"/>
              </a:rPr>
              <a:t>相机成像误差模型</a:t>
            </a:r>
            <a:r>
              <a:rPr lang="zh-CN" altLang="en-US" sz="2400" b="1" dirty="0">
                <a:latin typeface="黑体" panose="02010609060101010101" pitchFamily="49" charset="-122"/>
                <a:ea typeface="黑体" panose="02010609060101010101" pitchFamily="49" charset="-122"/>
              </a:rPr>
              <a:t>建立</a:t>
            </a:r>
            <a:r>
              <a:rPr lang="zh-CN" altLang="zh-CN" sz="2400" b="1" dirty="0">
                <a:latin typeface="黑体" panose="02010609060101010101" pitchFamily="49" charset="-122"/>
                <a:ea typeface="黑体" panose="02010609060101010101" pitchFamily="49" charset="-122"/>
              </a:rPr>
              <a:t>及</a:t>
            </a:r>
            <a:r>
              <a:rPr lang="zh-CN" altLang="en-US" sz="2400" b="1" dirty="0">
                <a:latin typeface="黑体" panose="02010609060101010101" pitchFamily="49" charset="-122"/>
                <a:ea typeface="黑体" panose="02010609060101010101" pitchFamily="49" charset="-122"/>
              </a:rPr>
              <a:t>相机</a:t>
            </a:r>
            <a:r>
              <a:rPr lang="zh-CN" altLang="zh-CN" sz="2400" b="1" dirty="0">
                <a:latin typeface="黑体" panose="02010609060101010101" pitchFamily="49" charset="-122"/>
                <a:ea typeface="黑体" panose="02010609060101010101" pitchFamily="49" charset="-122"/>
              </a:rPr>
              <a:t>标定</a:t>
            </a:r>
          </a:p>
        </p:txBody>
      </p:sp>
      <p:sp>
        <p:nvSpPr>
          <p:cNvPr id="6" name="标题 11">
            <a:extLst>
              <a:ext uri="{FF2B5EF4-FFF2-40B4-BE49-F238E27FC236}">
                <a16:creationId xmlns:a16="http://schemas.microsoft.com/office/drawing/2014/main" id="{B16E6035-28AF-07A8-B6D7-8F0A5F499C75}"/>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11" name="内容占位符 1">
            <a:extLst>
              <a:ext uri="{FF2B5EF4-FFF2-40B4-BE49-F238E27FC236}">
                <a16:creationId xmlns:a16="http://schemas.microsoft.com/office/drawing/2014/main" id="{06CA31AD-71D0-D51D-D6A9-EBB5FBB7B49E}"/>
              </a:ext>
            </a:extLst>
          </p:cNvPr>
          <p:cNvSpPr txBox="1">
            <a:spLocks/>
          </p:cNvSpPr>
          <p:nvPr/>
        </p:nvSpPr>
        <p:spPr>
          <a:xfrm>
            <a:off x="590204" y="1789743"/>
            <a:ext cx="10914612" cy="1130117"/>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R="0" lvl="0" indent="0" algn="l" defTabSz="914400" rtl="0" eaLnBrk="1" fontAlgn="auto" latinLnBrk="0" hangingPunct="1">
              <a:lnSpc>
                <a:spcPct val="150000"/>
              </a:lnSpc>
              <a:spcBef>
                <a:spcPts val="1200"/>
              </a:spcBef>
              <a:spcAft>
                <a:spcPts val="0"/>
              </a:spcAft>
              <a:buClrTx/>
              <a:buSzPct val="60000"/>
              <a:buNone/>
              <a:tabLst/>
              <a:defRPr/>
            </a:pPr>
            <a:r>
              <a:rPr kumimoji="0" lang="zh-CN" altLang="en-US" sz="2200" b="0" i="0" u="none" strike="noStrike" kern="1200" cap="none" spc="0" normalizeH="0" baseline="0" noProof="0" dirty="0">
                <a:ln>
                  <a:noFill/>
                </a:ln>
                <a:solidFill>
                  <a:srgbClr val="000099"/>
                </a:solidFill>
                <a:effectLst/>
                <a:uLnTx/>
                <a:uFillTx/>
                <a:latin typeface="黑体" panose="02010609060101010101" pitchFamily="49" charset="-122"/>
                <a:ea typeface="黑体" panose="02010609060101010101" pitchFamily="49" charset="-122"/>
                <a:cs typeface="+mn-cs"/>
              </a:rPr>
              <a:t>相机作为视觉仪的主要单元，由于存在传感器、镜头误差存在，需要对相机的参数进行标定，以获取高精度的像点坐标观测值。</a:t>
            </a:r>
          </a:p>
          <a:p>
            <a:pPr marL="182880" marR="0" lvl="0" indent="457200" algn="l" defTabSz="914400" rtl="0" eaLnBrk="1" fontAlgn="auto" latinLnBrk="0" hangingPunct="1">
              <a:lnSpc>
                <a:spcPct val="150000"/>
              </a:lnSpc>
              <a:spcBef>
                <a:spcPts val="1200"/>
              </a:spcBef>
              <a:spcAft>
                <a:spcPts val="0"/>
              </a:spcAft>
              <a:buClrTx/>
              <a:buSzPct val="60000"/>
              <a:buFont typeface="Wingdings" panose="05000000000000000000" pitchFamily="2" charset="2"/>
              <a:buNone/>
              <a:tabLst/>
              <a:defRPr/>
            </a:pPr>
            <a:r>
              <a:rPr lang="zh-CN" altLang="en-US" sz="2200" dirty="0">
                <a:solidFill>
                  <a:schemeClr val="tx1"/>
                </a:solidFill>
                <a:latin typeface="黑体" panose="02010609060101010101" pitchFamily="49" charset="-122"/>
                <a:ea typeface="黑体" panose="02010609060101010101" pitchFamily="49" charset="-122"/>
              </a:rPr>
              <a:t>提出了附加距离约束的自标定光束法整体平差模型，将传统距离缩放改为距离约束进行严密求解加强内部强度，提高相机标定的精度。</a:t>
            </a:r>
          </a:p>
        </p:txBody>
      </p:sp>
      <p:sp>
        <p:nvSpPr>
          <p:cNvPr id="12" name="灯片编号占位符 4">
            <a:extLst>
              <a:ext uri="{FF2B5EF4-FFF2-40B4-BE49-F238E27FC236}">
                <a16:creationId xmlns:a16="http://schemas.microsoft.com/office/drawing/2014/main" id="{EB8AB6BF-0948-0BC8-5959-1F9E695CAA9C}"/>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11</a:t>
            </a:fld>
            <a:endParaRPr lang="zh-CN" altLang="en-US" dirty="0"/>
          </a:p>
        </p:txBody>
      </p:sp>
    </p:spTree>
    <p:extLst>
      <p:ext uri="{BB962C8B-B14F-4D97-AF65-F5344CB8AC3E}">
        <p14:creationId xmlns:p14="http://schemas.microsoft.com/office/powerpoint/2010/main" val="396708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、建立十参数像机系统误差模型：</a:t>
            </a:r>
            <a:r>
              <a:rPr kumimoji="1" lang="zh-CN" altLang="zh-CN" sz="2400" kern="0" dirty="0">
                <a:solidFill>
                  <a:srgbClr val="000000"/>
                </a:solidFill>
                <a:latin typeface="黑体" panose="02010609060101010101" pitchFamily="49" charset="-122"/>
                <a:ea typeface="黑体" panose="02010609060101010101" pitchFamily="49" charset="-122"/>
              </a:rPr>
              <a:t>像主点偏差</a:t>
            </a:r>
            <a:r>
              <a:rPr kumimoji="1" lang="zh-CN" altLang="en-US" sz="2400" kern="0" dirty="0">
                <a:solidFill>
                  <a:srgbClr val="000000"/>
                </a:solidFill>
                <a:latin typeface="黑体" panose="02010609060101010101" pitchFamily="49" charset="-122"/>
                <a:ea typeface="黑体" panose="02010609060101010101" pitchFamily="49" charset="-122"/>
              </a:rPr>
              <a:t>、</a:t>
            </a:r>
            <a:r>
              <a:rPr kumimoji="1" lang="zh-CN" altLang="zh-CN" sz="2400" kern="0" dirty="0">
                <a:solidFill>
                  <a:srgbClr val="000000"/>
                </a:solidFill>
                <a:latin typeface="黑体" panose="02010609060101010101" pitchFamily="49" charset="-122"/>
                <a:ea typeface="黑体" panose="02010609060101010101" pitchFamily="49" charset="-122"/>
              </a:rPr>
              <a:t>镜头形状加工误差引起的径向畸变</a:t>
            </a:r>
            <a:r>
              <a:rPr kumimoji="1" lang="zh-CN" altLang="en-US" sz="2400" kern="0" dirty="0">
                <a:solidFill>
                  <a:srgbClr val="000000"/>
                </a:solidFill>
                <a:latin typeface="黑体" panose="02010609060101010101" pitchFamily="49" charset="-122"/>
                <a:ea typeface="黑体" panose="02010609060101010101" pitchFamily="49" charset="-122"/>
              </a:rPr>
              <a:t>、</a:t>
            </a:r>
            <a:r>
              <a:rPr kumimoji="1" lang="zh-CN" altLang="zh-CN" sz="2400" kern="0" dirty="0">
                <a:solidFill>
                  <a:srgbClr val="000000"/>
                </a:solidFill>
                <a:latin typeface="黑体" panose="02010609060101010101" pitchFamily="49" charset="-122"/>
                <a:ea typeface="黑体" panose="02010609060101010101" pitchFamily="49" charset="-122"/>
              </a:rPr>
              <a:t>镜头组光心装配误差引起的偏心畸变</a:t>
            </a:r>
            <a:r>
              <a:rPr kumimoji="1" lang="zh-CN" altLang="en-US" sz="2400" kern="0" dirty="0">
                <a:solidFill>
                  <a:srgbClr val="000000"/>
                </a:solidFill>
                <a:latin typeface="黑体" panose="02010609060101010101" pitchFamily="49" charset="-122"/>
                <a:ea typeface="黑体" panose="02010609060101010101" pitchFamily="49" charset="-122"/>
              </a:rPr>
              <a:t>、</a:t>
            </a:r>
            <a:r>
              <a:rPr kumimoji="1" lang="zh-CN" altLang="zh-CN" sz="2400" kern="0" dirty="0">
                <a:solidFill>
                  <a:srgbClr val="000000"/>
                </a:solidFill>
                <a:latin typeface="黑体" panose="02010609060101010101" pitchFamily="49" charset="-122"/>
                <a:ea typeface="黑体" panose="02010609060101010101" pitchFamily="49" charset="-122"/>
              </a:rPr>
              <a:t>像素的长宽尺度比例因子以及像平面</a:t>
            </a:r>
            <a:r>
              <a:rPr kumimoji="1" lang="en-US" altLang="zh-CN" sz="2400" kern="0" dirty="0">
                <a:solidFill>
                  <a:srgbClr val="000000"/>
                </a:solidFill>
                <a:latin typeface="黑体" panose="02010609060101010101" pitchFamily="49" charset="-122"/>
                <a:ea typeface="黑体" panose="02010609060101010101" pitchFamily="49" charset="-122"/>
              </a:rPr>
              <a:t>x</a:t>
            </a:r>
            <a:r>
              <a:rPr kumimoji="1" lang="zh-CN" altLang="zh-CN" sz="2400" kern="0" dirty="0">
                <a:solidFill>
                  <a:srgbClr val="000000"/>
                </a:solidFill>
                <a:latin typeface="黑体" panose="02010609060101010101" pitchFamily="49" charset="-122"/>
                <a:ea typeface="黑体" panose="02010609060101010101" pitchFamily="49" charset="-122"/>
              </a:rPr>
              <a:t>轴和</a:t>
            </a:r>
            <a:r>
              <a:rPr kumimoji="1" lang="en-US" altLang="zh-CN" sz="2400" kern="0" dirty="0">
                <a:solidFill>
                  <a:srgbClr val="000000"/>
                </a:solidFill>
                <a:latin typeface="黑体" panose="02010609060101010101" pitchFamily="49" charset="-122"/>
                <a:ea typeface="黑体" panose="02010609060101010101" pitchFamily="49" charset="-122"/>
              </a:rPr>
              <a:t>y</a:t>
            </a:r>
            <a:r>
              <a:rPr kumimoji="1" lang="zh-CN" altLang="zh-CN" sz="2400" kern="0" dirty="0">
                <a:solidFill>
                  <a:srgbClr val="000000"/>
                </a:solidFill>
                <a:latin typeface="黑体" panose="02010609060101010101" pitchFamily="49" charset="-122"/>
                <a:ea typeface="黑体" panose="02010609060101010101" pitchFamily="49" charset="-122"/>
              </a:rPr>
              <a:t>轴不正交引起的像平面畸变</a:t>
            </a:r>
            <a:r>
              <a:rPr kumimoji="1" lang="zh-CN" altLang="en-US" sz="2400" kern="0" dirty="0">
                <a:solidFill>
                  <a:srgbClr val="000000"/>
                </a:solidFill>
                <a:latin typeface="黑体" panose="02010609060101010101" pitchFamily="49" charset="-122"/>
                <a:ea typeface="黑体" panose="02010609060101010101" pitchFamily="49" charset="-122"/>
              </a:rPr>
              <a:t>。</a:t>
            </a:r>
            <a:endParaRPr kumimoji="1" lang="zh-CN" altLang="zh-CN" sz="2400" kern="0" dirty="0">
              <a:solidFill>
                <a:srgbClr val="000000"/>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pic>
        <p:nvPicPr>
          <p:cNvPr id="4" name="图片 3"/>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9781" y="4316402"/>
            <a:ext cx="2879725" cy="1654810"/>
          </a:xfrm>
          <a:prstGeom prst="rect">
            <a:avLst/>
          </a:prstGeom>
          <a:noFill/>
        </p:spPr>
      </p:pic>
      <p:pic>
        <p:nvPicPr>
          <p:cNvPr id="5" name="图片 4" descr="https://5b0988e595225.cdn.sohucs.com/images/20200323/02b5ccd387604f8aa72233dc96839f99.jpeg"/>
          <p:cNvPicPr/>
          <p:nvPr/>
        </p:nvPicPr>
        <p:blipFill rotWithShape="1">
          <a:blip r:embed="rId5">
            <a:extLst>
              <a:ext uri="{28A0092B-C50C-407E-A947-70E740481C1C}">
                <a14:useLocalDpi xmlns:a14="http://schemas.microsoft.com/office/drawing/2010/main" val="0"/>
              </a:ext>
            </a:extLst>
          </a:blip>
          <a:srcRect l="5721" t="7277" r="16157" b="3942"/>
          <a:stretch/>
        </p:blipFill>
        <p:spPr bwMode="auto">
          <a:xfrm>
            <a:off x="3579356" y="4420601"/>
            <a:ext cx="2820035" cy="1799590"/>
          </a:xfrm>
          <a:prstGeom prst="rect">
            <a:avLst/>
          </a:prstGeom>
          <a:noFill/>
          <a:ln>
            <a:noFill/>
          </a:ln>
          <a:extLst>
            <a:ext uri="{53640926-AAD7-44D8-BBD7-CCE9431645EC}">
              <a14:shadowObscured xmlns:a14="http://schemas.microsoft.com/office/drawing/2010/main"/>
            </a:ext>
          </a:extLst>
        </p:spPr>
      </p:pic>
      <p:pic>
        <p:nvPicPr>
          <p:cNvPr id="6" name="图片 5"/>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99241" y="4981912"/>
            <a:ext cx="2879725" cy="716915"/>
          </a:xfrm>
          <a:prstGeom prst="rect">
            <a:avLst/>
          </a:prstGeom>
          <a:noFill/>
        </p:spPr>
      </p:pic>
      <p:pic>
        <p:nvPicPr>
          <p:cNvPr id="7" name="图片 6"/>
          <p:cNvPicPr/>
          <p:nvPr/>
        </p:nvPicPr>
        <p:blipFill>
          <a:blip r:embed="rId7">
            <a:extLst>
              <a:ext uri="{28A0092B-C50C-407E-A947-70E740481C1C}">
                <a14:useLocalDpi xmlns:a14="http://schemas.microsoft.com/office/drawing/2010/main" val="0"/>
              </a:ext>
            </a:extLst>
          </a:blip>
          <a:srcRect/>
          <a:stretch>
            <a:fillRect/>
          </a:stretch>
        </p:blipFill>
        <p:spPr bwMode="auto">
          <a:xfrm>
            <a:off x="9959516" y="4215805"/>
            <a:ext cx="2120265" cy="2159635"/>
          </a:xfrm>
          <a:prstGeom prst="rect">
            <a:avLst/>
          </a:prstGeom>
          <a:noFill/>
        </p:spPr>
      </p:pic>
      <p:graphicFrame>
        <p:nvGraphicFramePr>
          <p:cNvPr id="8" name="Object 3">
            <a:extLst>
              <a:ext uri="{FF2B5EF4-FFF2-40B4-BE49-F238E27FC236}">
                <a16:creationId xmlns:a16="http://schemas.microsoft.com/office/drawing/2014/main" id="{1DB37828-4B79-4CB7-B93F-2126ACFDEF15}"/>
              </a:ext>
            </a:extLst>
          </p:cNvPr>
          <p:cNvGraphicFramePr>
            <a:graphicFrameLocks noChangeAspect="1"/>
          </p:cNvGraphicFramePr>
          <p:nvPr/>
        </p:nvGraphicFramePr>
        <p:xfrm>
          <a:off x="211334" y="2948560"/>
          <a:ext cx="5258345" cy="1318019"/>
        </p:xfrm>
        <a:graphic>
          <a:graphicData uri="http://schemas.openxmlformats.org/presentationml/2006/ole">
            <mc:AlternateContent xmlns:mc="http://schemas.openxmlformats.org/markup-compatibility/2006">
              <mc:Choice xmlns:v="urn:schemas-microsoft-com:vml" Requires="v">
                <p:oleObj spid="_x0000_s4104" name="Equation" r:id="rId8" imgW="3644640" imgH="914400" progId="Equation.DSMT4">
                  <p:embed/>
                </p:oleObj>
              </mc:Choice>
              <mc:Fallback>
                <p:oleObj name="Equation" r:id="rId8" imgW="3644640" imgH="914400" progId="Equation.DSMT4">
                  <p:embed/>
                  <p:pic>
                    <p:nvPicPr>
                      <p:cNvPr id="8" name="Object 3">
                        <a:extLst>
                          <a:ext uri="{FF2B5EF4-FFF2-40B4-BE49-F238E27FC236}">
                            <a16:creationId xmlns:a16="http://schemas.microsoft.com/office/drawing/2014/main" id="{1DB37828-4B79-4CB7-B93F-2126ACFDEF15}"/>
                          </a:ext>
                        </a:extLst>
                      </p:cNvPr>
                      <p:cNvPicPr>
                        <a:picLocks noChangeAspect="1" noChangeArrowheads="1"/>
                      </p:cNvPicPr>
                      <p:nvPr/>
                    </p:nvPicPr>
                    <p:blipFill>
                      <a:blip r:embed="rId9"/>
                      <a:srcRect/>
                      <a:stretch>
                        <a:fillRect/>
                      </a:stretch>
                    </p:blipFill>
                    <p:spPr bwMode="auto">
                      <a:xfrm>
                        <a:off x="211334" y="2948560"/>
                        <a:ext cx="5258345" cy="1318019"/>
                      </a:xfrm>
                      <a:prstGeom prst="rect">
                        <a:avLst/>
                      </a:prstGeom>
                      <a:noFill/>
                    </p:spPr>
                  </p:pic>
                </p:oleObj>
              </mc:Fallback>
            </mc:AlternateContent>
          </a:graphicData>
        </a:graphic>
      </p:graphicFrame>
      <p:graphicFrame>
        <p:nvGraphicFramePr>
          <p:cNvPr id="9" name="Object 5">
            <a:extLst>
              <a:ext uri="{FF2B5EF4-FFF2-40B4-BE49-F238E27FC236}">
                <a16:creationId xmlns:a16="http://schemas.microsoft.com/office/drawing/2014/main" id="{0330BB42-D78F-425C-A2EA-E8A2044C0694}"/>
              </a:ext>
            </a:extLst>
          </p:cNvPr>
          <p:cNvGraphicFramePr>
            <a:graphicFrameLocks noChangeAspect="1"/>
          </p:cNvGraphicFramePr>
          <p:nvPr/>
        </p:nvGraphicFramePr>
        <p:xfrm>
          <a:off x="5873616" y="3288229"/>
          <a:ext cx="6164881" cy="727224"/>
        </p:xfrm>
        <a:graphic>
          <a:graphicData uri="http://schemas.openxmlformats.org/presentationml/2006/ole">
            <mc:AlternateContent xmlns:mc="http://schemas.openxmlformats.org/markup-compatibility/2006">
              <mc:Choice xmlns:v="urn:schemas-microsoft-com:vml" Requires="v">
                <p:oleObj spid="_x0000_s4105" name="Equation" r:id="rId10" imgW="3556000" imgH="419100" progId="Equation.DSMT4">
                  <p:embed/>
                </p:oleObj>
              </mc:Choice>
              <mc:Fallback>
                <p:oleObj name="Equation" r:id="rId10" imgW="3556000" imgH="419100" progId="Equation.DSMT4">
                  <p:embed/>
                  <p:pic>
                    <p:nvPicPr>
                      <p:cNvPr id="9" name="Object 5">
                        <a:extLst>
                          <a:ext uri="{FF2B5EF4-FFF2-40B4-BE49-F238E27FC236}">
                            <a16:creationId xmlns:a16="http://schemas.microsoft.com/office/drawing/2014/main" id="{0330BB42-D78F-425C-A2EA-E8A2044C06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3616" y="3288229"/>
                        <a:ext cx="6164881" cy="727224"/>
                      </a:xfrm>
                      <a:prstGeom prst="rect">
                        <a:avLst/>
                      </a:prstGeom>
                      <a:noFill/>
                    </p:spPr>
                  </p:pic>
                </p:oleObj>
              </mc:Fallback>
            </mc:AlternateContent>
          </a:graphicData>
        </a:graphic>
      </p:graphicFrame>
      <p:sp>
        <p:nvSpPr>
          <p:cNvPr id="12" name="标题 11">
            <a:extLst>
              <a:ext uri="{FF2B5EF4-FFF2-40B4-BE49-F238E27FC236}">
                <a16:creationId xmlns:a16="http://schemas.microsoft.com/office/drawing/2014/main" id="{4B4C71E9-1859-E6B0-7345-2E1938117DAF}"/>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13" name="灯片编号占位符 4">
            <a:extLst>
              <a:ext uri="{FF2B5EF4-FFF2-40B4-BE49-F238E27FC236}">
                <a16:creationId xmlns:a16="http://schemas.microsoft.com/office/drawing/2014/main" id="{E4CDE80C-D5F7-ACAC-B7A9-EFEDA1ED278E}"/>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12</a:t>
            </a:fld>
            <a:endParaRPr lang="zh-CN" altLang="en-US" dirty="0"/>
          </a:p>
        </p:txBody>
      </p:sp>
    </p:spTree>
    <p:extLst>
      <p:ext uri="{BB962C8B-B14F-4D97-AF65-F5344CB8AC3E}">
        <p14:creationId xmlns:p14="http://schemas.microsoft.com/office/powerpoint/2010/main" val="110369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、研究了附加距离约束的自标定光束法平差</a:t>
            </a:r>
            <a:r>
              <a:rPr lang="zh-CN" altLang="en-US" sz="2400" dirty="0">
                <a:solidFill>
                  <a:srgbClr val="0000FF"/>
                </a:solidFill>
                <a:latin typeface="黑体" panose="02010609060101010101" pitchFamily="49" charset="-122"/>
                <a:ea typeface="黑体" panose="02010609060101010101" pitchFamily="49" charset="-122"/>
              </a:rPr>
              <a:t>模型</a:t>
            </a:r>
            <a:r>
              <a:rPr lang="zh-CN" altLang="en-US" sz="2400" dirty="0">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自标定光束法</a:t>
            </a:r>
            <a:r>
              <a:rPr lang="zh-CN" altLang="zh-CN" sz="2400" dirty="0">
                <a:solidFill>
                  <a:schemeClr val="tx1"/>
                </a:solidFill>
                <a:latin typeface="黑体" panose="02010609060101010101" pitchFamily="49" charset="-122"/>
                <a:ea typeface="黑体" panose="02010609060101010101" pitchFamily="49" charset="-122"/>
              </a:rPr>
              <a:t>是将物方点的像点坐标作为观测值以及未知点间的已知几何关系作为相对控制条件，同时求解物方点坐标以及相机的内、外方位元素的方法。</a:t>
            </a:r>
            <a:r>
              <a:rPr kumimoji="1" lang="zh-CN" altLang="en-US" sz="2400" kern="0" dirty="0">
                <a:solidFill>
                  <a:schemeClr val="tx1"/>
                </a:solidFill>
                <a:latin typeface="黑体" panose="02010609060101010101" pitchFamily="49" charset="-122"/>
                <a:ea typeface="黑体" panose="02010609060101010101" pitchFamily="49" charset="-122"/>
              </a:rPr>
              <a:t>将基准尺也作为一类观测值与像点观测值一起进行整体解算。</a:t>
            </a:r>
            <a:endParaRPr lang="zh-CN" altLang="zh-CN" sz="2400" dirty="0">
              <a:solidFill>
                <a:schemeClr val="tx1"/>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FFCBDB87-0C17-4B4F-87AC-9F1F0275665B}"/>
              </a:ext>
            </a:extLst>
          </p:cNvPr>
          <p:cNvPicPr>
            <a:picLocks noChangeAspect="1"/>
          </p:cNvPicPr>
          <p:nvPr/>
        </p:nvPicPr>
        <p:blipFill rotWithShape="1">
          <a:blip r:embed="rId3"/>
          <a:srcRect t="18867"/>
          <a:stretch/>
        </p:blipFill>
        <p:spPr>
          <a:xfrm>
            <a:off x="1183623" y="3234025"/>
            <a:ext cx="5547570" cy="3442597"/>
          </a:xfrm>
          <a:prstGeom prst="rect">
            <a:avLst/>
          </a:prstGeom>
        </p:spPr>
      </p:pic>
      <p:pic>
        <p:nvPicPr>
          <p:cNvPr id="11" name="图片 10">
            <a:extLst>
              <a:ext uri="{FF2B5EF4-FFF2-40B4-BE49-F238E27FC236}">
                <a16:creationId xmlns:a16="http://schemas.microsoft.com/office/drawing/2014/main" id="{EFAE124B-9E02-41BB-9B62-6E3CFA4C4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454" y="4058742"/>
            <a:ext cx="3245014" cy="1285153"/>
          </a:xfrm>
          <a:prstGeom prst="rect">
            <a:avLst/>
          </a:prstGeom>
        </p:spPr>
      </p:pic>
      <p:sp>
        <p:nvSpPr>
          <p:cNvPr id="13" name="箭头: 左 4">
            <a:extLst>
              <a:ext uri="{FF2B5EF4-FFF2-40B4-BE49-F238E27FC236}">
                <a16:creationId xmlns:a16="http://schemas.microsoft.com/office/drawing/2014/main" id="{C0AA7F22-A799-4923-8D07-59E2F41E8759}"/>
              </a:ext>
            </a:extLst>
          </p:cNvPr>
          <p:cNvSpPr/>
          <p:nvPr/>
        </p:nvSpPr>
        <p:spPr>
          <a:xfrm>
            <a:off x="6731193" y="4345990"/>
            <a:ext cx="1112289" cy="526207"/>
          </a:xfrm>
          <a:prstGeom prst="lef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标题 11">
            <a:extLst>
              <a:ext uri="{FF2B5EF4-FFF2-40B4-BE49-F238E27FC236}">
                <a16:creationId xmlns:a16="http://schemas.microsoft.com/office/drawing/2014/main" id="{31E5EC67-978C-F40C-FBB7-5A98130A2C27}"/>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7" name="灯片编号占位符 4">
            <a:extLst>
              <a:ext uri="{FF2B5EF4-FFF2-40B4-BE49-F238E27FC236}">
                <a16:creationId xmlns:a16="http://schemas.microsoft.com/office/drawing/2014/main" id="{5B04FF93-1045-95F1-462C-4D90938295B0}"/>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13</a:t>
            </a:fld>
            <a:endParaRPr lang="zh-CN" altLang="en-US" dirty="0"/>
          </a:p>
        </p:txBody>
      </p:sp>
    </p:spTree>
    <p:extLst>
      <p:ext uri="{BB962C8B-B14F-4D97-AF65-F5344CB8AC3E}">
        <p14:creationId xmlns:p14="http://schemas.microsoft.com/office/powerpoint/2010/main" val="88255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marL="0" lvl="0" indent="720000" algn="just" defTabSz="457200">
              <a:lnSpc>
                <a:spcPct val="150000"/>
              </a:lnSpc>
              <a:spcBef>
                <a:spcPts val="0"/>
              </a:spcBef>
              <a:buSzTx/>
              <a:buNone/>
            </a:pP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、提出</a:t>
            </a:r>
            <a:r>
              <a:rPr lang="zh-CN" altLang="zh-CN" sz="2400" b="1" dirty="0">
                <a:solidFill>
                  <a:srgbClr val="0000FF"/>
                </a:solidFill>
                <a:latin typeface="黑体" panose="02010609060101010101" pitchFamily="49" charset="-122"/>
                <a:ea typeface="黑体" panose="02010609060101010101" pitchFamily="49" charset="-122"/>
              </a:rPr>
              <a:t>逐点法化消元快速求解</a:t>
            </a:r>
            <a:r>
              <a:rPr lang="zh-CN" altLang="en-US" sz="2400" b="1" dirty="0">
                <a:solidFill>
                  <a:srgbClr val="0000FF"/>
                </a:solidFill>
                <a:latin typeface="黑体" panose="02010609060101010101" pitchFamily="49" charset="-122"/>
                <a:ea typeface="黑体" panose="02010609060101010101" pitchFamily="49" charset="-122"/>
              </a:rPr>
              <a:t>算法</a:t>
            </a:r>
            <a:r>
              <a:rPr lang="zh-CN" altLang="en-US" sz="2400" dirty="0">
                <a:solidFill>
                  <a:prstClr val="black"/>
                </a:solidFill>
                <a:latin typeface="黑体" panose="02010609060101010101" pitchFamily="49" charset="-122"/>
                <a:ea typeface="黑体" panose="02010609060101010101" pitchFamily="49" charset="-122"/>
              </a:rPr>
              <a:t>：</a:t>
            </a:r>
            <a:r>
              <a:rPr kumimoji="1" lang="zh-CN" altLang="en-US" sz="2400" kern="0" dirty="0">
                <a:solidFill>
                  <a:srgbClr val="000000"/>
                </a:solidFill>
                <a:latin typeface="黑体" panose="02010609060101010101" pitchFamily="49" charset="-122"/>
                <a:ea typeface="黑体" panose="02010609060101010101" pitchFamily="49" charset="-122"/>
              </a:rPr>
              <a:t>在加入距离约束后，</a:t>
            </a:r>
            <a:r>
              <a:rPr lang="zh-CN" altLang="en-US" sz="2400" dirty="0">
                <a:solidFill>
                  <a:prstClr val="black"/>
                </a:solidFill>
                <a:latin typeface="黑体" panose="02010609060101010101" pitchFamily="49" charset="-122"/>
                <a:ea typeface="黑体" panose="02010609060101010101" pitchFamily="49" charset="-122"/>
              </a:rPr>
              <a:t>对未知参数进行分类，将物方待定点</a:t>
            </a:r>
            <a:r>
              <a:rPr lang="en-US" altLang="zh-CN" sz="2400" dirty="0">
                <a:solidFill>
                  <a:prstClr val="black"/>
                </a:solidFill>
                <a:latin typeface="黑体" panose="02010609060101010101" pitchFamily="49" charset="-122"/>
                <a:ea typeface="黑体" panose="02010609060101010101" pitchFamily="49" charset="-122"/>
              </a:rPr>
              <a:t>I</a:t>
            </a:r>
            <a:r>
              <a:rPr lang="zh-CN" altLang="en-US" sz="2400" dirty="0">
                <a:solidFill>
                  <a:prstClr val="black"/>
                </a:solidFill>
                <a:latin typeface="黑体" panose="02010609060101010101" pitchFamily="49" charset="-122"/>
                <a:ea typeface="黑体" panose="02010609060101010101" pitchFamily="49" charset="-122"/>
              </a:rPr>
              <a:t>归为一类</a:t>
            </a:r>
            <a:r>
              <a:rPr lang="en-US" altLang="zh-CN" sz="2400" dirty="0">
                <a:solidFill>
                  <a:prstClr val="black"/>
                </a:solidFill>
                <a:latin typeface="黑体" panose="02010609060101010101" pitchFamily="49" charset="-122"/>
                <a:ea typeface="黑体" panose="02010609060101010101" pitchFamily="49" charset="-122"/>
              </a:rPr>
              <a:t>X</a:t>
            </a:r>
            <a:r>
              <a:rPr lang="en-US" altLang="zh-CN" sz="2400" baseline="30000" dirty="0">
                <a:solidFill>
                  <a:prstClr val="black"/>
                </a:solidFill>
                <a:latin typeface="黑体" panose="02010609060101010101" pitchFamily="49" charset="-122"/>
                <a:ea typeface="黑体" panose="02010609060101010101" pitchFamily="49" charset="-122"/>
              </a:rPr>
              <a:t>I</a:t>
            </a:r>
            <a:r>
              <a:rPr lang="zh-CN" altLang="en-US" sz="2400" dirty="0">
                <a:solidFill>
                  <a:prstClr val="black"/>
                </a:solidFill>
                <a:latin typeface="黑体" panose="02010609060101010101" pitchFamily="49" charset="-122"/>
                <a:ea typeface="黑体" panose="02010609060101010101" pitchFamily="49" charset="-122"/>
              </a:rPr>
              <a:t>，将其他所有未知参数归为一大类</a:t>
            </a:r>
            <a:r>
              <a:rPr lang="en-US" altLang="zh-CN" sz="2400" dirty="0">
                <a:solidFill>
                  <a:prstClr val="black"/>
                </a:solidFill>
                <a:latin typeface="黑体" panose="02010609060101010101" pitchFamily="49" charset="-122"/>
                <a:ea typeface="黑体" panose="02010609060101010101" pitchFamily="49" charset="-122"/>
              </a:rPr>
              <a:t>U</a:t>
            </a:r>
            <a:r>
              <a:rPr lang="zh-CN" altLang="en-US" sz="2400" dirty="0">
                <a:solidFill>
                  <a:prstClr val="black"/>
                </a:solidFill>
                <a:latin typeface="黑体" panose="02010609060101010101" pitchFamily="49" charset="-122"/>
                <a:ea typeface="黑体" panose="02010609060101010101" pitchFamily="49" charset="-122"/>
              </a:rPr>
              <a:t>。从而保持矩阵的条带结构，在解算中对</a:t>
            </a:r>
            <a:r>
              <a:rPr lang="en-US" altLang="zh-CN" sz="2400" dirty="0">
                <a:solidFill>
                  <a:prstClr val="black"/>
                </a:solidFill>
                <a:latin typeface="黑体" panose="02010609060101010101" pitchFamily="49" charset="-122"/>
                <a:ea typeface="黑体" panose="02010609060101010101" pitchFamily="49" charset="-122"/>
              </a:rPr>
              <a:t>X</a:t>
            </a:r>
            <a:r>
              <a:rPr lang="en-US" altLang="zh-CN" sz="2400" baseline="30000" dirty="0">
                <a:solidFill>
                  <a:prstClr val="black"/>
                </a:solidFill>
                <a:latin typeface="黑体" panose="02010609060101010101" pitchFamily="49" charset="-122"/>
                <a:ea typeface="黑体" panose="02010609060101010101" pitchFamily="49" charset="-122"/>
              </a:rPr>
              <a:t>I </a:t>
            </a:r>
            <a:r>
              <a:rPr lang="zh-CN" altLang="en-US" sz="2400" dirty="0">
                <a:solidFill>
                  <a:prstClr val="black"/>
                </a:solidFill>
                <a:latin typeface="黑体" panose="02010609060101010101" pitchFamily="49" charset="-122"/>
                <a:ea typeface="黑体" panose="02010609060101010101" pitchFamily="49" charset="-122"/>
              </a:rPr>
              <a:t>逐点列出法方程并消元，直接求得第二类位置参数</a:t>
            </a:r>
            <a:r>
              <a:rPr lang="en-US" altLang="zh-CN" sz="2400" dirty="0">
                <a:solidFill>
                  <a:prstClr val="black"/>
                </a:solidFill>
                <a:latin typeface="黑体" panose="02010609060101010101" pitchFamily="49" charset="-122"/>
                <a:ea typeface="黑体" panose="02010609060101010101" pitchFamily="49" charset="-122"/>
              </a:rPr>
              <a:t>U</a:t>
            </a:r>
            <a:r>
              <a:rPr lang="zh-CN" altLang="en-US" sz="2400" dirty="0">
                <a:solidFill>
                  <a:prstClr val="black"/>
                </a:solidFill>
                <a:latin typeface="黑体" panose="02010609060101010101" pitchFamily="49" charset="-122"/>
                <a:ea typeface="黑体" panose="02010609060101010101" pitchFamily="49" charset="-122"/>
              </a:rPr>
              <a:t>的值：</a:t>
            </a:r>
            <a:endParaRPr lang="en-US" altLang="zh-CN" sz="2400" dirty="0">
              <a:solidFill>
                <a:prstClr val="black"/>
              </a:solidFill>
              <a:latin typeface="黑体" panose="02010609060101010101" pitchFamily="49" charset="-122"/>
              <a:ea typeface="黑体" panose="02010609060101010101" pitchFamily="49" charset="-122"/>
            </a:endParaRPr>
          </a:p>
          <a:p>
            <a:pPr marL="0" lvl="0" indent="720000" algn="just" defTabSz="457200">
              <a:lnSpc>
                <a:spcPct val="150000"/>
              </a:lnSpc>
              <a:spcBef>
                <a:spcPts val="0"/>
              </a:spcBef>
              <a:buSzTx/>
              <a:buNone/>
            </a:pPr>
            <a:r>
              <a:rPr kumimoji="1" lang="en-US" altLang="zh-CN" sz="2400" kern="0" dirty="0">
                <a:solidFill>
                  <a:srgbClr val="000000"/>
                </a:solidFill>
                <a:latin typeface="黑体" panose="02010609060101010101" pitchFamily="49" charset="-122"/>
                <a:ea typeface="黑体" panose="02010609060101010101" pitchFamily="49" charset="-122"/>
              </a:rPr>
              <a:t>V1</a:t>
            </a:r>
            <a:r>
              <a:rPr kumimoji="1" lang="zh-CN" altLang="en-US" sz="2400" kern="0" dirty="0">
                <a:solidFill>
                  <a:srgbClr val="000000"/>
                </a:solidFill>
                <a:latin typeface="黑体" panose="02010609060101010101" pitchFamily="49" charset="-122"/>
                <a:ea typeface="黑体" panose="02010609060101010101" pitchFamily="49" charset="-122"/>
              </a:rPr>
              <a:t>为物方待定点</a:t>
            </a:r>
            <a:r>
              <a:rPr kumimoji="1" lang="en-US" altLang="zh-CN" sz="2400" kern="0" dirty="0">
                <a:solidFill>
                  <a:srgbClr val="000000"/>
                </a:solidFill>
                <a:latin typeface="黑体" panose="02010609060101010101" pitchFamily="49" charset="-122"/>
                <a:ea typeface="黑体" panose="02010609060101010101" pitchFamily="49" charset="-122"/>
              </a:rPr>
              <a:t>I</a:t>
            </a:r>
            <a:r>
              <a:rPr lang="zh-CN" altLang="zh-CN" sz="2400" dirty="0">
                <a:solidFill>
                  <a:prstClr val="black"/>
                </a:solidFill>
                <a:latin typeface="黑体" panose="02010609060101010101" pitchFamily="49" charset="-122"/>
                <a:ea typeface="黑体" panose="02010609060101010101" pitchFamily="49" charset="-122"/>
              </a:rPr>
              <a:t>的像点坐标观测值</a:t>
            </a:r>
            <a:r>
              <a:rPr lang="zh-CN" altLang="en-US" sz="2400" dirty="0">
                <a:solidFill>
                  <a:prstClr val="black"/>
                </a:solidFill>
                <a:latin typeface="黑体" panose="02010609060101010101" pitchFamily="49" charset="-122"/>
                <a:ea typeface="黑体" panose="02010609060101010101" pitchFamily="49" charset="-122"/>
              </a:rPr>
              <a:t>；</a:t>
            </a:r>
            <a:endParaRPr lang="en-US" altLang="zh-CN" sz="2400" dirty="0">
              <a:solidFill>
                <a:prstClr val="black"/>
              </a:solidFill>
              <a:latin typeface="黑体" panose="02010609060101010101" pitchFamily="49" charset="-122"/>
              <a:ea typeface="黑体" panose="02010609060101010101" pitchFamily="49" charset="-122"/>
            </a:endParaRPr>
          </a:p>
          <a:p>
            <a:pPr marL="0" lvl="0" indent="720000" algn="just" defTabSz="457200">
              <a:lnSpc>
                <a:spcPct val="150000"/>
              </a:lnSpc>
              <a:spcBef>
                <a:spcPts val="0"/>
              </a:spcBef>
              <a:buSzTx/>
              <a:buNone/>
            </a:pPr>
            <a:r>
              <a:rPr kumimoji="1" lang="en-US" altLang="zh-CN" sz="2400" kern="0" dirty="0">
                <a:solidFill>
                  <a:srgbClr val="000000"/>
                </a:solidFill>
                <a:latin typeface="黑体" panose="02010609060101010101" pitchFamily="49" charset="-122"/>
                <a:ea typeface="黑体" panose="02010609060101010101" pitchFamily="49" charset="-122"/>
              </a:rPr>
              <a:t>V2~V5</a:t>
            </a:r>
            <a:r>
              <a:rPr kumimoji="1" lang="zh-CN" altLang="en-US" sz="2400" kern="0" dirty="0">
                <a:solidFill>
                  <a:srgbClr val="000000"/>
                </a:solidFill>
                <a:latin typeface="黑体" panose="02010609060101010101" pitchFamily="49" charset="-122"/>
                <a:ea typeface="黑体" panose="02010609060101010101" pitchFamily="49" charset="-122"/>
              </a:rPr>
              <a:t>分别为物方待定点</a:t>
            </a:r>
            <a:r>
              <a:rPr kumimoji="1" lang="en-US" altLang="zh-CN" sz="2400" kern="0" dirty="0">
                <a:solidFill>
                  <a:srgbClr val="000000"/>
                </a:solidFill>
                <a:latin typeface="黑体" panose="02010609060101010101" pitchFamily="49" charset="-122"/>
                <a:ea typeface="黑体" panose="02010609060101010101" pitchFamily="49" charset="-122"/>
              </a:rPr>
              <a:t>II</a:t>
            </a:r>
            <a:r>
              <a:rPr lang="zh-CN" altLang="zh-CN" sz="2400" dirty="0">
                <a:solidFill>
                  <a:prstClr val="black"/>
                </a:solidFill>
                <a:latin typeface="黑体" panose="02010609060101010101" pitchFamily="49" charset="-122"/>
                <a:ea typeface="黑体" panose="02010609060101010101" pitchFamily="49" charset="-122"/>
              </a:rPr>
              <a:t>的像点坐标观测值、物方控制点像点坐标观测值、距离观测值、内参虚拟观测值</a:t>
            </a:r>
            <a:r>
              <a:rPr lang="zh-CN" altLang="en-US" sz="2400" dirty="0">
                <a:solidFill>
                  <a:prstClr val="black"/>
                </a:solidFill>
                <a:latin typeface="黑体" panose="02010609060101010101" pitchFamily="49" charset="-122"/>
                <a:ea typeface="黑体" panose="02010609060101010101" pitchFamily="49" charset="-122"/>
              </a:rPr>
              <a:t>。</a:t>
            </a:r>
            <a:endParaRPr kumimoji="1" lang="zh-CN" altLang="zh-CN" sz="2400" kern="0" dirty="0">
              <a:solidFill>
                <a:srgbClr val="000000"/>
              </a:solidFill>
              <a:latin typeface="黑体" panose="02010609060101010101" pitchFamily="49" charset="-122"/>
              <a:ea typeface="黑体" panose="02010609060101010101" pitchFamily="49" charset="-122"/>
            </a:endParaRPr>
          </a:p>
          <a:p>
            <a:pPr marL="0" lvl="0" indent="720000" defTabSz="457200">
              <a:lnSpc>
                <a:spcPct val="150000"/>
              </a:lnSpc>
              <a:spcBef>
                <a:spcPts val="0"/>
              </a:spcBef>
              <a:buSzTx/>
              <a:buNone/>
            </a:pPr>
            <a:endParaRPr lang="zh-CN" altLang="zh-CN" sz="2400" dirty="0">
              <a:solidFill>
                <a:prstClr val="black"/>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grpSp>
        <p:nvGrpSpPr>
          <p:cNvPr id="7" name="组合 6">
            <a:extLst>
              <a:ext uri="{FF2B5EF4-FFF2-40B4-BE49-F238E27FC236}">
                <a16:creationId xmlns:a16="http://schemas.microsoft.com/office/drawing/2014/main" id="{9253ED46-8792-4CC3-B898-CD5D2B13B5BF}"/>
              </a:ext>
            </a:extLst>
          </p:cNvPr>
          <p:cNvGrpSpPr/>
          <p:nvPr/>
        </p:nvGrpSpPr>
        <p:grpSpPr>
          <a:xfrm>
            <a:off x="1181903" y="4567298"/>
            <a:ext cx="4489450" cy="1918358"/>
            <a:chOff x="1524000" y="5051686"/>
            <a:chExt cx="4489450" cy="1918358"/>
          </a:xfrm>
        </p:grpSpPr>
        <p:pic>
          <p:nvPicPr>
            <p:cNvPr id="8" name="图片 7">
              <a:extLst>
                <a:ext uri="{FF2B5EF4-FFF2-40B4-BE49-F238E27FC236}">
                  <a16:creationId xmlns:a16="http://schemas.microsoft.com/office/drawing/2014/main" id="{BC61F8D5-2BEA-4C66-89E3-15EE907FD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051686"/>
              <a:ext cx="4489450" cy="1688618"/>
            </a:xfrm>
            <a:prstGeom prst="rect">
              <a:avLst/>
            </a:prstGeom>
          </p:spPr>
        </p:pic>
        <p:sp>
          <p:nvSpPr>
            <p:cNvPr id="9" name="矩形 8">
              <a:extLst>
                <a:ext uri="{FF2B5EF4-FFF2-40B4-BE49-F238E27FC236}">
                  <a16:creationId xmlns:a16="http://schemas.microsoft.com/office/drawing/2014/main" id="{860CB108-96B0-4933-BC48-1125A8F562E7}"/>
                </a:ext>
              </a:extLst>
            </p:cNvPr>
            <p:cNvSpPr/>
            <p:nvPr/>
          </p:nvSpPr>
          <p:spPr>
            <a:xfrm>
              <a:off x="2754589" y="5734644"/>
              <a:ext cx="660400" cy="10056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对象 11">
              <a:extLst>
                <a:ext uri="{FF2B5EF4-FFF2-40B4-BE49-F238E27FC236}">
                  <a16:creationId xmlns:a16="http://schemas.microsoft.com/office/drawing/2014/main" id="{41FBBB34-88D4-4DBA-AA25-84DBEE261B25}"/>
                </a:ext>
              </a:extLst>
            </p:cNvPr>
            <p:cNvGraphicFramePr>
              <a:graphicFrameLocks noChangeAspect="1"/>
            </p:cNvGraphicFramePr>
            <p:nvPr/>
          </p:nvGraphicFramePr>
          <p:xfrm>
            <a:off x="2871459" y="6510564"/>
            <a:ext cx="426660" cy="459480"/>
          </p:xfrm>
          <a:graphic>
            <a:graphicData uri="http://schemas.openxmlformats.org/presentationml/2006/ole">
              <mc:AlternateContent xmlns:mc="http://schemas.openxmlformats.org/markup-compatibility/2006">
                <mc:Choice xmlns:v="urn:schemas-microsoft-com:vml" Requires="v">
                  <p:oleObj spid="_x0000_s5125" name="Equation" r:id="rId5" imgW="164880" imgH="177480" progId="Equation.DSMT4">
                    <p:embed/>
                  </p:oleObj>
                </mc:Choice>
                <mc:Fallback>
                  <p:oleObj name="Equation" r:id="rId5" imgW="164880" imgH="177480" progId="Equation.DSMT4">
                    <p:embed/>
                    <p:pic>
                      <p:nvPicPr>
                        <p:cNvPr id="12" name="对象 11">
                          <a:extLst>
                            <a:ext uri="{FF2B5EF4-FFF2-40B4-BE49-F238E27FC236}">
                              <a16:creationId xmlns:a16="http://schemas.microsoft.com/office/drawing/2014/main" id="{41FBBB34-88D4-4DBA-AA25-84DBEE261B25}"/>
                            </a:ext>
                          </a:extLst>
                        </p:cNvPr>
                        <p:cNvPicPr/>
                        <p:nvPr/>
                      </p:nvPicPr>
                      <p:blipFill>
                        <a:blip r:embed="rId6"/>
                        <a:stretch>
                          <a:fillRect/>
                        </a:stretch>
                      </p:blipFill>
                      <p:spPr>
                        <a:xfrm>
                          <a:off x="2871459" y="6510564"/>
                          <a:ext cx="426660" cy="459480"/>
                        </a:xfrm>
                        <a:prstGeom prst="rect">
                          <a:avLst/>
                        </a:prstGeom>
                      </p:spPr>
                    </p:pic>
                  </p:oleObj>
                </mc:Fallback>
              </mc:AlternateContent>
            </a:graphicData>
          </a:graphic>
        </p:graphicFrame>
      </p:grpSp>
      <p:pic>
        <p:nvPicPr>
          <p:cNvPr id="14" name="图片 13">
            <a:extLst>
              <a:ext uri="{FF2B5EF4-FFF2-40B4-BE49-F238E27FC236}">
                <a16:creationId xmlns:a16="http://schemas.microsoft.com/office/drawing/2014/main" id="{A2BC226C-3B6E-4052-B675-9E8DB75FF1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396" y="4420601"/>
            <a:ext cx="4531286" cy="1991020"/>
          </a:xfrm>
          <a:prstGeom prst="rect">
            <a:avLst/>
          </a:prstGeom>
        </p:spPr>
      </p:pic>
      <p:sp>
        <p:nvSpPr>
          <p:cNvPr id="6" name="标题 11">
            <a:extLst>
              <a:ext uri="{FF2B5EF4-FFF2-40B4-BE49-F238E27FC236}">
                <a16:creationId xmlns:a16="http://schemas.microsoft.com/office/drawing/2014/main" id="{607A1806-F1D6-0D88-D913-F40919E53A95}"/>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10" name="灯片编号占位符 4">
            <a:extLst>
              <a:ext uri="{FF2B5EF4-FFF2-40B4-BE49-F238E27FC236}">
                <a16:creationId xmlns:a16="http://schemas.microsoft.com/office/drawing/2014/main" id="{1CF3C825-BA8E-955C-8984-FAFF14992475}"/>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14</a:t>
            </a:fld>
            <a:endParaRPr lang="zh-CN" altLang="en-US" dirty="0"/>
          </a:p>
        </p:txBody>
      </p:sp>
    </p:spTree>
    <p:extLst>
      <p:ext uri="{BB962C8B-B14F-4D97-AF65-F5344CB8AC3E}">
        <p14:creationId xmlns:p14="http://schemas.microsoft.com/office/powerpoint/2010/main" val="181133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7"/>
            <a:ext cx="11880000" cy="1179992"/>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、标定实验</a:t>
            </a:r>
            <a:r>
              <a:rPr lang="zh-CN" altLang="en-US" sz="2400" dirty="0">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验证上述标定模型的有效性，并获得视觉仪相机的标定参数</a:t>
            </a:r>
            <a:r>
              <a:rPr kumimoji="1" lang="zh-CN" altLang="en-US" sz="2400" kern="0" dirty="0">
                <a:solidFill>
                  <a:schemeClr val="tx1"/>
                </a:solidFill>
                <a:latin typeface="黑体" panose="02010609060101010101" pitchFamily="49" charset="-122"/>
                <a:ea typeface="黑体" panose="02010609060101010101" pitchFamily="49" charset="-122"/>
              </a:rPr>
              <a:t>。同时为了评估测量结果，将相机标定实验的摄影测量结果与激光跟踪仪测量结果进行对比。</a:t>
            </a:r>
          </a:p>
        </p:txBody>
      </p:sp>
      <p:sp>
        <p:nvSpPr>
          <p:cNvPr id="6" name="标题 11">
            <a:extLst>
              <a:ext uri="{FF2B5EF4-FFF2-40B4-BE49-F238E27FC236}">
                <a16:creationId xmlns:a16="http://schemas.microsoft.com/office/drawing/2014/main" id="{31E5EC67-978C-F40C-FBB7-5A98130A2C27}"/>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3" name="内容占位符 1">
            <a:extLst>
              <a:ext uri="{FF2B5EF4-FFF2-40B4-BE49-F238E27FC236}">
                <a16:creationId xmlns:a16="http://schemas.microsoft.com/office/drawing/2014/main" id="{31B2F5AA-FDD8-4D20-C8DA-174B39EE2F4B}"/>
              </a:ext>
            </a:extLst>
          </p:cNvPr>
          <p:cNvSpPr txBox="1">
            <a:spLocks/>
          </p:cNvSpPr>
          <p:nvPr/>
        </p:nvSpPr>
        <p:spPr>
          <a:xfrm>
            <a:off x="199781" y="2128473"/>
            <a:ext cx="11880000" cy="1712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50000"/>
              </a:lnSpc>
              <a:buFont typeface="Arial" panose="020B0604020202020204" pitchFamily="34" charset="0"/>
              <a:buNone/>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a:t>
            </a:r>
            <a:r>
              <a:rPr lang="zh-CN" altLang="en-US" sz="2400" dirty="0">
                <a:solidFill>
                  <a:srgbClr val="000099"/>
                </a:solidFill>
                <a:latin typeface="黑体" panose="02010609060101010101" pitchFamily="49" charset="-122"/>
                <a:ea typeface="黑体" panose="02010609060101010101" pitchFamily="49" charset="-122"/>
              </a:rPr>
              <a:t>标定场建立</a:t>
            </a:r>
            <a:r>
              <a:rPr lang="zh-CN" altLang="en-US" sz="2400" dirty="0">
                <a:latin typeface="黑体" panose="02010609060101010101" pitchFamily="49" charset="-122"/>
                <a:ea typeface="黑体" panose="02010609060101010101" pitchFamily="49" charset="-122"/>
              </a:rPr>
              <a:t>：建立了</a:t>
            </a:r>
            <a:r>
              <a:rPr lang="zh-CN" altLang="zh-CN" sz="2400" dirty="0">
                <a:latin typeface="黑体" panose="02010609060101010101" pitchFamily="49" charset="-122"/>
                <a:ea typeface="黑体" panose="02010609060101010101" pitchFamily="49" charset="-122"/>
              </a:rPr>
              <a:t>大理石</a:t>
            </a:r>
            <a:r>
              <a:rPr lang="zh-CN" altLang="en-US" sz="2400" dirty="0">
                <a:latin typeface="黑体" panose="02010609060101010101" pitchFamily="49" charset="-122"/>
                <a:ea typeface="黑体" panose="02010609060101010101" pitchFamily="49" charset="-122"/>
              </a:rPr>
              <a:t>标定场</a:t>
            </a:r>
            <a:r>
              <a:rPr lang="zh-CN" altLang="zh-CN" sz="2400" dirty="0">
                <a:latin typeface="黑体" panose="02010609060101010101" pitchFamily="49" charset="-122"/>
                <a:ea typeface="黑体" panose="02010609060101010101" pitchFamily="49" charset="-122"/>
              </a:rPr>
              <a:t>，呈空间立体分布，范围约为</a:t>
            </a:r>
            <a:r>
              <a:rPr lang="en-US" altLang="zh-CN" sz="2400" dirty="0"/>
              <a:t>2m*2m*2m</a:t>
            </a:r>
            <a:r>
              <a:rPr lang="zh-CN" altLang="en-US" sz="2400" dirty="0">
                <a:latin typeface="黑体" panose="02010609060101010101" pitchFamily="49" charset="-122"/>
                <a:ea typeface="黑体" panose="02010609060101010101" pitchFamily="49" charset="-122"/>
              </a:rPr>
              <a:t>，</a:t>
            </a:r>
            <a:r>
              <a:rPr lang="zh-CN" altLang="zh-CN" sz="2400" dirty="0">
                <a:latin typeface="黑体" panose="02010609060101010101" pitchFamily="49" charset="-122"/>
                <a:ea typeface="黑体" panose="02010609060101010101" pitchFamily="49" charset="-122"/>
              </a:rPr>
              <a:t>由</a:t>
            </a:r>
            <a:r>
              <a:rPr lang="en-US" altLang="zh-CN" sz="2400" dirty="0">
                <a:latin typeface="黑体" panose="02010609060101010101" pitchFamily="49" charset="-122"/>
                <a:ea typeface="黑体" panose="02010609060101010101" pitchFamily="49" charset="-122"/>
              </a:rPr>
              <a:t>9</a:t>
            </a:r>
            <a:r>
              <a:rPr lang="zh-CN" altLang="zh-CN" sz="2400" dirty="0">
                <a:latin typeface="黑体" panose="02010609060101010101" pitchFamily="49" charset="-122"/>
                <a:ea typeface="黑体" panose="02010609060101010101" pitchFamily="49" charset="-122"/>
              </a:rPr>
              <a:t>个靶标点组成，</a:t>
            </a:r>
            <a:r>
              <a:rPr lang="zh-CN" altLang="en-US" sz="2400" dirty="0">
                <a:latin typeface="黑体" panose="02010609060101010101" pitchFamily="49" charset="-122"/>
                <a:ea typeface="黑体" panose="02010609060101010101" pitchFamily="49" charset="-122"/>
              </a:rPr>
              <a:t>并采用激光跟踪仪进行了测量。</a:t>
            </a:r>
            <a:r>
              <a:rPr lang="zh-CN" altLang="zh-CN" sz="2400" dirty="0">
                <a:latin typeface="黑体" panose="02010609060101010101" pitchFamily="49" charset="-122"/>
                <a:ea typeface="黑体" panose="02010609060101010101" pitchFamily="49" charset="-122"/>
              </a:rPr>
              <a:t>同时为了保证拍摄过程中多站间的搭接，在</a:t>
            </a:r>
            <a:r>
              <a:rPr lang="zh-CN" altLang="en-US" sz="2400" dirty="0"/>
              <a:t>标定</a:t>
            </a:r>
            <a:r>
              <a:rPr lang="zh-CN" altLang="zh-CN" sz="2400" dirty="0">
                <a:latin typeface="黑体" panose="02010609060101010101" pitchFamily="49" charset="-122"/>
                <a:ea typeface="黑体" panose="02010609060101010101" pitchFamily="49" charset="-122"/>
              </a:rPr>
              <a:t>场内还布设了</a:t>
            </a:r>
            <a:r>
              <a:rPr lang="en-US" altLang="zh-CN" sz="2400" dirty="0">
                <a:latin typeface="黑体" panose="02010609060101010101" pitchFamily="49" charset="-122"/>
                <a:ea typeface="黑体" panose="02010609060101010101" pitchFamily="49" charset="-122"/>
              </a:rPr>
              <a:t>22</a:t>
            </a:r>
            <a:r>
              <a:rPr lang="zh-CN" altLang="zh-CN" sz="2400" dirty="0">
                <a:latin typeface="黑体" panose="02010609060101010101" pitchFamily="49" charset="-122"/>
                <a:ea typeface="黑体" panose="02010609060101010101" pitchFamily="49" charset="-122"/>
              </a:rPr>
              <a:t>个摄影测量编码块。</a:t>
            </a:r>
          </a:p>
          <a:p>
            <a:pPr indent="720000">
              <a:lnSpc>
                <a:spcPct val="150000"/>
              </a:lnSpc>
            </a:pPr>
            <a:endParaRPr lang="zh-CN" altLang="zh-CN" sz="2400" dirty="0">
              <a:latin typeface="黑体" panose="02010609060101010101" pitchFamily="49" charset="-122"/>
              <a:ea typeface="黑体" panose="02010609060101010101" pitchFamily="49" charset="-122"/>
            </a:endParaRPr>
          </a:p>
          <a:p>
            <a:pPr marL="0" indent="457200">
              <a:lnSpc>
                <a:spcPct val="150000"/>
              </a:lnSpc>
              <a:buFont typeface="Arial" panose="020B0604020202020204" pitchFamily="34" charset="0"/>
              <a:buNone/>
            </a:pPr>
            <a:endParaRPr lang="zh-CN" altLang="zh-CN" sz="2400" dirty="0">
              <a:latin typeface="黑体" panose="02010609060101010101" pitchFamily="49" charset="-122"/>
              <a:ea typeface="黑体" panose="02010609060101010101" pitchFamily="49" charset="-122"/>
            </a:endParaRPr>
          </a:p>
          <a:p>
            <a:pPr marL="0" indent="720000" defTabSz="457200">
              <a:lnSpc>
                <a:spcPct val="150000"/>
              </a:lnSpc>
              <a:spcBef>
                <a:spcPts val="0"/>
              </a:spcBef>
              <a:buFont typeface="Arial" panose="020B0604020202020204" pitchFamily="34" charset="0"/>
              <a:buNone/>
            </a:pPr>
            <a:endParaRPr lang="zh-CN" altLang="zh-CN" sz="2400" dirty="0">
              <a:solidFill>
                <a:prstClr val="black"/>
              </a:solidFill>
              <a:latin typeface="黑体" panose="02010609060101010101" pitchFamily="49" charset="-122"/>
              <a:ea typeface="黑体" panose="02010609060101010101" pitchFamily="49" charset="-122"/>
            </a:endParaRPr>
          </a:p>
          <a:p>
            <a:pPr indent="457200">
              <a:lnSpc>
                <a:spcPct val="150000"/>
              </a:lnSpc>
              <a:buFont typeface="Arial" panose="020B0604020202020204" pitchFamily="34" charset="0"/>
              <a:buNone/>
            </a:pPr>
            <a:endParaRPr lang="zh-CN" altLang="zh-CN" sz="2400"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3E23D506-0C65-4626-E6D5-1347575AA50B}"/>
              </a:ext>
            </a:extLst>
          </p:cNvPr>
          <p:cNvPicPr>
            <a:picLocks noChangeAspect="1"/>
          </p:cNvPicPr>
          <p:nvPr/>
        </p:nvPicPr>
        <p:blipFill>
          <a:blip r:embed="rId3"/>
          <a:stretch>
            <a:fillRect/>
          </a:stretch>
        </p:blipFill>
        <p:spPr>
          <a:xfrm>
            <a:off x="1158970" y="4157441"/>
            <a:ext cx="2359356" cy="2328874"/>
          </a:xfrm>
          <a:prstGeom prst="rect">
            <a:avLst/>
          </a:prstGeom>
        </p:spPr>
      </p:pic>
      <p:pic>
        <p:nvPicPr>
          <p:cNvPr id="5" name="图片 6">
            <a:extLst>
              <a:ext uri="{FF2B5EF4-FFF2-40B4-BE49-F238E27FC236}">
                <a16:creationId xmlns:a16="http://schemas.microsoft.com/office/drawing/2014/main" id="{C1F0E642-2310-D019-A011-412A88124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703" y="3950701"/>
            <a:ext cx="2060394" cy="274235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1FBD19D0-02A0-0093-BAFA-95AAFE62A8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67691" y="3950701"/>
            <a:ext cx="2013198" cy="2739850"/>
          </a:xfrm>
          <a:prstGeom prst="rect">
            <a:avLst/>
          </a:prstGeom>
          <a:noFill/>
        </p:spPr>
      </p:pic>
      <p:sp>
        <p:nvSpPr>
          <p:cNvPr id="8" name="灯片编号占位符 4">
            <a:extLst>
              <a:ext uri="{FF2B5EF4-FFF2-40B4-BE49-F238E27FC236}">
                <a16:creationId xmlns:a16="http://schemas.microsoft.com/office/drawing/2014/main" id="{63795CAF-4B84-EC10-D720-FECD9970CD7C}"/>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15</a:t>
            </a:fld>
            <a:endParaRPr lang="zh-CN" altLang="en-US" dirty="0"/>
          </a:p>
        </p:txBody>
      </p:sp>
    </p:spTree>
    <p:extLst>
      <p:ext uri="{BB962C8B-B14F-4D97-AF65-F5344CB8AC3E}">
        <p14:creationId xmlns:p14="http://schemas.microsoft.com/office/powerpoint/2010/main" val="2148598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56000" y="1396954"/>
            <a:ext cx="11880000" cy="3265793"/>
          </a:xfrm>
        </p:spPr>
        <p:txBody>
          <a:bodyPr>
            <a:noAutofit/>
          </a:bodyPr>
          <a:lstStyle/>
          <a:p>
            <a:pPr marL="0" indent="457200">
              <a:lnSpc>
                <a:spcPct val="150000"/>
              </a:lnSpc>
              <a:buNone/>
            </a:pP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a:t>
            </a:r>
            <a:r>
              <a:rPr lang="zh-CN" altLang="en-US" sz="2400" dirty="0">
                <a:solidFill>
                  <a:srgbClr val="000099"/>
                </a:solidFill>
                <a:latin typeface="黑体" panose="02010609060101010101" pitchFamily="49" charset="-122"/>
                <a:ea typeface="黑体" panose="02010609060101010101" pitchFamily="49" charset="-122"/>
              </a:rPr>
              <a:t>相机摄影测量</a:t>
            </a:r>
            <a:r>
              <a:rPr lang="zh-CN" altLang="en-US" sz="2400" dirty="0">
                <a:latin typeface="黑体" panose="02010609060101010101" pitchFamily="49" charset="-122"/>
                <a:ea typeface="黑体" panose="02010609060101010101" pitchFamily="49" charset="-122"/>
              </a:rPr>
              <a:t>：</a:t>
            </a:r>
            <a:r>
              <a:rPr lang="zh-CN" altLang="zh-CN" sz="2400" dirty="0">
                <a:solidFill>
                  <a:schemeClr val="tx1"/>
                </a:solidFill>
                <a:latin typeface="黑体" panose="02010609060101010101" pitchFamily="49" charset="-122"/>
                <a:ea typeface="黑体" panose="02010609060101010101" pitchFamily="49" charset="-122"/>
              </a:rPr>
              <a:t>采用</a:t>
            </a:r>
            <a:r>
              <a:rPr lang="zh-CN" altLang="en-US" sz="2400" dirty="0">
                <a:solidFill>
                  <a:schemeClr val="tx1"/>
                </a:solidFill>
                <a:latin typeface="黑体" panose="02010609060101010101" pitchFamily="49" charset="-122"/>
                <a:ea typeface="黑体" panose="02010609060101010101" pitchFamily="49" charset="-122"/>
              </a:rPr>
              <a:t>相机</a:t>
            </a:r>
            <a:r>
              <a:rPr lang="zh-CN" altLang="zh-CN" sz="2400" dirty="0">
                <a:solidFill>
                  <a:schemeClr val="tx1"/>
                </a:solidFill>
                <a:latin typeface="黑体" panose="02010609060101010101" pitchFamily="49" charset="-122"/>
                <a:ea typeface="黑体" panose="02010609060101010101" pitchFamily="49" charset="-122"/>
              </a:rPr>
              <a:t>围绕着控制网共拍摄</a:t>
            </a:r>
            <a:r>
              <a:rPr lang="en-US" altLang="zh-CN" sz="2400" dirty="0">
                <a:solidFill>
                  <a:schemeClr val="tx1"/>
                </a:solidFill>
                <a:latin typeface="黑体" panose="02010609060101010101" pitchFamily="49" charset="-122"/>
                <a:ea typeface="黑体" panose="02010609060101010101" pitchFamily="49" charset="-122"/>
              </a:rPr>
              <a:t>22</a:t>
            </a:r>
            <a:r>
              <a:rPr lang="zh-CN" altLang="zh-CN" sz="2400" dirty="0">
                <a:solidFill>
                  <a:schemeClr val="tx1"/>
                </a:solidFill>
                <a:latin typeface="黑体" panose="02010609060101010101" pitchFamily="49" charset="-122"/>
                <a:ea typeface="黑体" panose="02010609060101010101" pitchFamily="49" charset="-122"/>
              </a:rPr>
              <a:t>站，对</a:t>
            </a:r>
            <a:r>
              <a:rPr lang="en-US" altLang="zh-CN" sz="2400" dirty="0">
                <a:solidFill>
                  <a:schemeClr val="tx1"/>
                </a:solidFill>
                <a:latin typeface="黑体" panose="02010609060101010101" pitchFamily="49" charset="-122"/>
                <a:ea typeface="黑体" panose="02010609060101010101" pitchFamily="49" charset="-122"/>
              </a:rPr>
              <a:t>9</a:t>
            </a:r>
            <a:r>
              <a:rPr lang="zh-CN" altLang="zh-CN" sz="2400" dirty="0">
                <a:solidFill>
                  <a:schemeClr val="tx1"/>
                </a:solidFill>
                <a:latin typeface="黑体" panose="02010609060101010101" pitchFamily="49" charset="-122"/>
                <a:ea typeface="黑体" panose="02010609060101010101" pitchFamily="49" charset="-122"/>
              </a:rPr>
              <a:t>个靶标点以及</a:t>
            </a:r>
            <a:r>
              <a:rPr lang="en-US" altLang="zh-CN" sz="2400" dirty="0">
                <a:solidFill>
                  <a:schemeClr val="tx1"/>
                </a:solidFill>
                <a:latin typeface="黑体" panose="02010609060101010101" pitchFamily="49" charset="-122"/>
                <a:ea typeface="黑体" panose="02010609060101010101" pitchFamily="49" charset="-122"/>
              </a:rPr>
              <a:t>56</a:t>
            </a:r>
            <a:r>
              <a:rPr lang="zh-CN" altLang="zh-CN" sz="2400" dirty="0">
                <a:solidFill>
                  <a:schemeClr val="tx1"/>
                </a:solidFill>
                <a:latin typeface="黑体" panose="02010609060101010101" pitchFamily="49" charset="-122"/>
                <a:ea typeface="黑体" panose="02010609060101010101" pitchFamily="49" charset="-122"/>
              </a:rPr>
              <a:t>个摄影测量回光反射标志点进行了拍摄。</a:t>
            </a:r>
            <a:endParaRPr lang="en-US" altLang="zh-CN" sz="2400" dirty="0">
              <a:solidFill>
                <a:schemeClr val="tx1"/>
              </a:solidFill>
              <a:latin typeface="黑体" panose="02010609060101010101" pitchFamily="49" charset="-122"/>
              <a:ea typeface="黑体" panose="02010609060101010101" pitchFamily="49" charset="-122"/>
            </a:endParaRPr>
          </a:p>
          <a:p>
            <a:pPr marL="0" indent="457200">
              <a:lnSpc>
                <a:spcPct val="150000"/>
              </a:lnSpc>
              <a:buNone/>
            </a:pPr>
            <a:r>
              <a:rPr lang="zh-CN" altLang="zh-CN" sz="2400" dirty="0">
                <a:solidFill>
                  <a:schemeClr val="tx1"/>
                </a:solidFill>
                <a:latin typeface="黑体" panose="02010609060101010101" pitchFamily="49" charset="-122"/>
                <a:ea typeface="黑体" panose="02010609060101010101" pitchFamily="49" charset="-122"/>
              </a:rPr>
              <a:t>将</a:t>
            </a:r>
            <a:r>
              <a:rPr lang="en-US" altLang="zh-CN" sz="2400" dirty="0">
                <a:solidFill>
                  <a:schemeClr val="tx1"/>
                </a:solidFill>
                <a:latin typeface="黑体" panose="02010609060101010101" pitchFamily="49" charset="-122"/>
                <a:ea typeface="黑体" panose="02010609060101010101" pitchFamily="49" charset="-122"/>
              </a:rPr>
              <a:t>22</a:t>
            </a:r>
            <a:r>
              <a:rPr lang="zh-CN" altLang="zh-CN" sz="2400" dirty="0">
                <a:solidFill>
                  <a:schemeClr val="tx1"/>
                </a:solidFill>
                <a:latin typeface="黑体" panose="02010609060101010101" pitchFamily="49" charset="-122"/>
                <a:ea typeface="黑体" panose="02010609060101010101" pitchFamily="49" charset="-122"/>
              </a:rPr>
              <a:t>张像片的像素点作为原始观测值，以激光跟踪仪测量得到的标定场的斜对角四条长边</a:t>
            </a:r>
            <a:r>
              <a:rPr lang="en-US" altLang="zh-CN" sz="2400" dirty="0">
                <a:solidFill>
                  <a:schemeClr val="tx1"/>
                </a:solidFill>
                <a:latin typeface="黑体" panose="02010609060101010101" pitchFamily="49" charset="-122"/>
                <a:ea typeface="黑体" panose="02010609060101010101" pitchFamily="49" charset="-122"/>
              </a:rPr>
              <a:t>P1~P7</a:t>
            </a:r>
            <a:r>
              <a:rPr lang="zh-CN" altLang="zh-CN"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P2~P8</a:t>
            </a:r>
            <a:r>
              <a:rPr lang="zh-CN" altLang="zh-CN"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P3~P6</a:t>
            </a:r>
            <a:r>
              <a:rPr lang="zh-CN" altLang="zh-CN"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P4~P6</a:t>
            </a:r>
            <a:r>
              <a:rPr lang="zh-CN" altLang="zh-CN" sz="2400" dirty="0">
                <a:solidFill>
                  <a:schemeClr val="tx1"/>
                </a:solidFill>
                <a:latin typeface="黑体" panose="02010609060101010101" pitchFamily="49" charset="-122"/>
                <a:ea typeface="黑体" panose="02010609060101010101" pitchFamily="49" charset="-122"/>
              </a:rPr>
              <a:t>距离作为尺度基准，分别对这四条边进行缩放光束法平差和约束光束法平差处理。</a:t>
            </a:r>
          </a:p>
          <a:p>
            <a:pPr indent="720000">
              <a:lnSpc>
                <a:spcPct val="150000"/>
              </a:lnSpc>
            </a:pPr>
            <a:endParaRPr lang="zh-CN" altLang="zh-CN" sz="2400" dirty="0">
              <a:latin typeface="黑体" panose="02010609060101010101" pitchFamily="49" charset="-122"/>
              <a:ea typeface="黑体" panose="02010609060101010101" pitchFamily="49" charset="-122"/>
            </a:endParaRPr>
          </a:p>
          <a:p>
            <a:pPr marL="0"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a:p>
            <a:pPr marL="0" lvl="0" indent="720000" defTabSz="457200">
              <a:lnSpc>
                <a:spcPct val="150000"/>
              </a:lnSpc>
              <a:spcBef>
                <a:spcPts val="0"/>
              </a:spcBef>
              <a:buSzTx/>
              <a:buNone/>
            </a:pPr>
            <a:endParaRPr lang="zh-CN" altLang="zh-CN" sz="2400" dirty="0">
              <a:solidFill>
                <a:prstClr val="black"/>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8834" y="4438051"/>
            <a:ext cx="5363845" cy="2159635"/>
          </a:xfrm>
          <a:prstGeom prst="rect">
            <a:avLst/>
          </a:prstGeom>
          <a:noFill/>
          <a:ln>
            <a:noFill/>
          </a:ln>
        </p:spPr>
      </p:pic>
      <p:sp>
        <p:nvSpPr>
          <p:cNvPr id="6" name="标题 11">
            <a:extLst>
              <a:ext uri="{FF2B5EF4-FFF2-40B4-BE49-F238E27FC236}">
                <a16:creationId xmlns:a16="http://schemas.microsoft.com/office/drawing/2014/main" id="{A6B293B6-DA43-9A57-C654-F8A0D6B955E0}"/>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8" name="灯片编号占位符 4">
            <a:extLst>
              <a:ext uri="{FF2B5EF4-FFF2-40B4-BE49-F238E27FC236}">
                <a16:creationId xmlns:a16="http://schemas.microsoft.com/office/drawing/2014/main" id="{A98D5228-87FA-5EF8-BE2C-6E39DB407FB2}"/>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16</a:t>
            </a:fld>
            <a:endParaRPr lang="zh-CN" altLang="en-US" dirty="0"/>
          </a:p>
        </p:txBody>
      </p:sp>
    </p:spTree>
    <p:extLst>
      <p:ext uri="{BB962C8B-B14F-4D97-AF65-F5344CB8AC3E}">
        <p14:creationId xmlns:p14="http://schemas.microsoft.com/office/powerpoint/2010/main" val="3030457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marL="0" indent="457200">
              <a:lnSpc>
                <a:spcPct val="150000"/>
              </a:lnSpc>
              <a:buNone/>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a:t>
            </a:r>
            <a:r>
              <a:rPr lang="zh-CN" altLang="en-US" sz="2400" dirty="0">
                <a:solidFill>
                  <a:srgbClr val="000099"/>
                </a:solidFill>
                <a:latin typeface="黑体" panose="02010609060101010101" pitchFamily="49" charset="-122"/>
                <a:ea typeface="黑体" panose="02010609060101010101" pitchFamily="49" charset="-122"/>
              </a:rPr>
              <a:t>结果分析</a:t>
            </a:r>
            <a:r>
              <a:rPr lang="zh-CN" altLang="en-US" sz="2400" dirty="0">
                <a:latin typeface="黑体" panose="02010609060101010101" pitchFamily="49" charset="-122"/>
                <a:ea typeface="黑体" panose="02010609060101010101" pitchFamily="49" charset="-122"/>
              </a:rPr>
              <a:t>： </a:t>
            </a:r>
            <a:r>
              <a:rPr lang="zh-CN" altLang="en-US" sz="2400" dirty="0">
                <a:solidFill>
                  <a:schemeClr val="tx1"/>
                </a:solidFill>
                <a:latin typeface="黑体" panose="02010609060101010101" pitchFamily="49" charset="-122"/>
                <a:ea typeface="黑体" panose="02010609060101010101" pitchFamily="49" charset="-122"/>
              </a:rPr>
              <a:t>① 将边长缩放和边长约束坐标与激光跟踪仪对比，可以看出边长缩放平差后这四条边的距离与激光跟踪仪的差值比较大，而且差值比较离散，这表明在摄影测量观测过程中尺度并不是成统一比例的，不同方向的缩放比例存在差异，这从侧面反映了附加距离约束的光束法平差的有效性。</a:t>
            </a:r>
            <a:endParaRPr lang="zh-CN" altLang="zh-CN" sz="2400" dirty="0">
              <a:latin typeface="黑体" panose="02010609060101010101" pitchFamily="49" charset="-122"/>
              <a:ea typeface="黑体" panose="02010609060101010101" pitchFamily="49" charset="-122"/>
            </a:endParaRPr>
          </a:p>
          <a:p>
            <a:pPr marL="0"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a:p>
            <a:pPr marL="0" lvl="0" indent="720000" defTabSz="457200">
              <a:lnSpc>
                <a:spcPct val="150000"/>
              </a:lnSpc>
              <a:spcBef>
                <a:spcPts val="0"/>
              </a:spcBef>
              <a:buSzTx/>
              <a:buNone/>
            </a:pPr>
            <a:endParaRPr lang="zh-CN" altLang="zh-CN" sz="2400" dirty="0">
              <a:solidFill>
                <a:prstClr val="black"/>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sp>
        <p:nvSpPr>
          <p:cNvPr id="3" name="标题 2">
            <a:extLst>
              <a:ext uri="{FF2B5EF4-FFF2-40B4-BE49-F238E27FC236}">
                <a16:creationId xmlns:a16="http://schemas.microsoft.com/office/drawing/2014/main" id="{C5D53439-6AA5-44FC-AC37-36573E0B3043}"/>
              </a:ext>
            </a:extLst>
          </p:cNvPr>
          <p:cNvSpPr>
            <a:spLocks noGrp="1"/>
          </p:cNvSpPr>
          <p:nvPr>
            <p:ph type="title"/>
          </p:nvPr>
        </p:nvSpPr>
        <p:spPr>
          <a:xfrm>
            <a:off x="688571" y="217596"/>
            <a:ext cx="10515600" cy="821910"/>
          </a:xfrm>
        </p:spPr>
        <p:txBody>
          <a:bodyPr/>
          <a:lstStyle/>
          <a:p>
            <a:r>
              <a:rPr lang="zh-CN" altLang="en-US" b="1" dirty="0">
                <a:solidFill>
                  <a:srgbClr val="C00000"/>
                </a:solidFill>
                <a:latin typeface="宋体" panose="02010600030101010101" pitchFamily="2" charset="-122"/>
                <a:ea typeface="宋体" panose="02010600030101010101" pitchFamily="2" charset="-122"/>
              </a:rPr>
              <a:t>标定实验</a:t>
            </a:r>
          </a:p>
        </p:txBody>
      </p:sp>
      <p:pic>
        <p:nvPicPr>
          <p:cNvPr id="4" name="图片 3"/>
          <p:cNvPicPr>
            <a:picLocks noChangeAspect="1"/>
          </p:cNvPicPr>
          <p:nvPr/>
        </p:nvPicPr>
        <p:blipFill>
          <a:blip r:embed="rId3"/>
          <a:stretch>
            <a:fillRect/>
          </a:stretch>
        </p:blipFill>
        <p:spPr>
          <a:xfrm>
            <a:off x="1520041" y="3501753"/>
            <a:ext cx="9373863" cy="2590289"/>
          </a:xfrm>
          <a:prstGeom prst="rect">
            <a:avLst/>
          </a:prstGeom>
        </p:spPr>
      </p:pic>
      <p:sp>
        <p:nvSpPr>
          <p:cNvPr id="5" name="灯片编号占位符 4">
            <a:extLst>
              <a:ext uri="{FF2B5EF4-FFF2-40B4-BE49-F238E27FC236}">
                <a16:creationId xmlns:a16="http://schemas.microsoft.com/office/drawing/2014/main" id="{5886024B-D7F3-71B6-4118-2FA44CEA02B1}"/>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17</a:t>
            </a:fld>
            <a:endParaRPr lang="zh-CN" altLang="en-US" dirty="0"/>
          </a:p>
        </p:txBody>
      </p:sp>
    </p:spTree>
    <p:extLst>
      <p:ext uri="{BB962C8B-B14F-4D97-AF65-F5344CB8AC3E}">
        <p14:creationId xmlns:p14="http://schemas.microsoft.com/office/powerpoint/2010/main" val="171717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6608343" cy="3265793"/>
          </a:xfrm>
        </p:spPr>
        <p:txBody>
          <a:bodyPr>
            <a:noAutofit/>
          </a:bodyPr>
          <a:lstStyle/>
          <a:p>
            <a:pPr marL="0" indent="457200">
              <a:lnSpc>
                <a:spcPct val="150000"/>
              </a:lnSpc>
              <a:buNone/>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a:t>
            </a:r>
            <a:r>
              <a:rPr lang="zh-CN" altLang="en-US" sz="2400" dirty="0">
                <a:solidFill>
                  <a:srgbClr val="000099"/>
                </a:solidFill>
                <a:latin typeface="黑体" panose="02010609060101010101" pitchFamily="49" charset="-122"/>
                <a:ea typeface="黑体" panose="02010609060101010101" pitchFamily="49" charset="-122"/>
              </a:rPr>
              <a:t>结果分析</a:t>
            </a:r>
            <a:r>
              <a:rPr lang="zh-CN" altLang="en-US" sz="2400" dirty="0">
                <a:latin typeface="黑体" panose="02010609060101010101" pitchFamily="49" charset="-122"/>
                <a:ea typeface="黑体" panose="02010609060101010101" pitchFamily="49" charset="-122"/>
              </a:rPr>
              <a:t>： </a:t>
            </a:r>
            <a:r>
              <a:rPr lang="zh-CN" altLang="en-US" sz="2400" dirty="0">
                <a:solidFill>
                  <a:schemeClr val="tx1"/>
                </a:solidFill>
                <a:latin typeface="黑体" panose="02010609060101010101" pitchFamily="49" charset="-122"/>
                <a:ea typeface="黑体" panose="02010609060101010101" pitchFamily="49" charset="-122"/>
              </a:rPr>
              <a:t>② 将摄影测量所得点位与激光跟踪仪的测量数据进行拟合对比。边长缩放摄影测量和激光跟踪仪测量的坐标对比差值的分量</a:t>
            </a:r>
            <a:r>
              <a:rPr lang="en-US" altLang="zh-CN" sz="2400" dirty="0">
                <a:solidFill>
                  <a:schemeClr val="tx1"/>
                </a:solidFill>
                <a:latin typeface="黑体" panose="02010609060101010101" pitchFamily="49" charset="-122"/>
                <a:ea typeface="黑体" panose="02010609060101010101" pitchFamily="49" charset="-122"/>
              </a:rPr>
              <a:t>RMS</a:t>
            </a:r>
            <a:r>
              <a:rPr lang="zh-CN" altLang="en-US" sz="2400" dirty="0">
                <a:solidFill>
                  <a:schemeClr val="tx1"/>
                </a:solidFill>
                <a:latin typeface="黑体" panose="02010609060101010101" pitchFamily="49" charset="-122"/>
                <a:ea typeface="黑体" panose="02010609060101010101" pitchFamily="49" charset="-122"/>
              </a:rPr>
              <a:t>分别为</a:t>
            </a:r>
            <a:r>
              <a:rPr lang="en-US" altLang="zh-CN" sz="2400" dirty="0">
                <a:solidFill>
                  <a:schemeClr val="tx1"/>
                </a:solidFill>
                <a:latin typeface="黑体" panose="02010609060101010101" pitchFamily="49" charset="-122"/>
                <a:ea typeface="黑体" panose="02010609060101010101" pitchFamily="49" charset="-122"/>
              </a:rPr>
              <a:t>0.091mm</a:t>
            </a:r>
            <a:r>
              <a:rPr lang="zh-CN" altLang="en-US"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0.135mm</a:t>
            </a:r>
            <a:r>
              <a:rPr lang="zh-CN" altLang="en-US"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0.037mm</a:t>
            </a:r>
            <a:r>
              <a:rPr lang="zh-CN" altLang="en-US" sz="2400" dirty="0">
                <a:solidFill>
                  <a:schemeClr val="tx1"/>
                </a:solidFill>
                <a:latin typeface="黑体" panose="02010609060101010101" pitchFamily="49" charset="-122"/>
                <a:ea typeface="黑体" panose="02010609060101010101" pitchFamily="49" charset="-122"/>
              </a:rPr>
              <a:t>，</a:t>
            </a:r>
            <a:r>
              <a:rPr lang="zh-CN" altLang="en-US" sz="2400" dirty="0">
                <a:solidFill>
                  <a:srgbClr val="000099"/>
                </a:solidFill>
                <a:latin typeface="黑体" panose="02010609060101010101" pitchFamily="49" charset="-122"/>
                <a:ea typeface="黑体" panose="02010609060101010101" pitchFamily="49" charset="-122"/>
              </a:rPr>
              <a:t>而边长约束摄影测量和激光跟踪仪测量的坐标对比差值的分量</a:t>
            </a:r>
            <a:r>
              <a:rPr lang="en-US" altLang="zh-CN" sz="2400" dirty="0">
                <a:solidFill>
                  <a:srgbClr val="000099"/>
                </a:solidFill>
                <a:latin typeface="黑体" panose="02010609060101010101" pitchFamily="49" charset="-122"/>
                <a:ea typeface="黑体" panose="02010609060101010101" pitchFamily="49" charset="-122"/>
              </a:rPr>
              <a:t>RMS</a:t>
            </a:r>
            <a:r>
              <a:rPr lang="zh-CN" altLang="en-US" sz="2400" dirty="0">
                <a:solidFill>
                  <a:srgbClr val="000099"/>
                </a:solidFill>
                <a:latin typeface="黑体" panose="02010609060101010101" pitchFamily="49" charset="-122"/>
                <a:ea typeface="黑体" panose="02010609060101010101" pitchFamily="49" charset="-122"/>
              </a:rPr>
              <a:t>分别为</a:t>
            </a:r>
            <a:r>
              <a:rPr lang="en-US" altLang="zh-CN" sz="2400" dirty="0">
                <a:solidFill>
                  <a:srgbClr val="000099"/>
                </a:solidFill>
                <a:latin typeface="黑体" panose="02010609060101010101" pitchFamily="49" charset="-122"/>
                <a:ea typeface="黑体" panose="02010609060101010101" pitchFamily="49" charset="-122"/>
              </a:rPr>
              <a:t>0.071mm</a:t>
            </a:r>
            <a:r>
              <a:rPr lang="zh-CN" altLang="en-US" sz="2400" dirty="0">
                <a:solidFill>
                  <a:srgbClr val="000099"/>
                </a:solidFill>
                <a:latin typeface="黑体" panose="02010609060101010101" pitchFamily="49" charset="-122"/>
                <a:ea typeface="黑体" panose="02010609060101010101" pitchFamily="49" charset="-122"/>
              </a:rPr>
              <a:t>、</a:t>
            </a:r>
            <a:r>
              <a:rPr lang="en-US" altLang="zh-CN" sz="2400" dirty="0">
                <a:solidFill>
                  <a:srgbClr val="000099"/>
                </a:solidFill>
                <a:latin typeface="黑体" panose="02010609060101010101" pitchFamily="49" charset="-122"/>
                <a:ea typeface="黑体" panose="02010609060101010101" pitchFamily="49" charset="-122"/>
              </a:rPr>
              <a:t>0.068mm</a:t>
            </a:r>
            <a:r>
              <a:rPr lang="zh-CN" altLang="en-US" sz="2400" dirty="0">
                <a:solidFill>
                  <a:srgbClr val="000099"/>
                </a:solidFill>
                <a:latin typeface="黑体" panose="02010609060101010101" pitchFamily="49" charset="-122"/>
                <a:ea typeface="黑体" panose="02010609060101010101" pitchFamily="49" charset="-122"/>
              </a:rPr>
              <a:t>、</a:t>
            </a:r>
            <a:r>
              <a:rPr lang="en-US" altLang="zh-CN" sz="2400" dirty="0">
                <a:solidFill>
                  <a:srgbClr val="000099"/>
                </a:solidFill>
                <a:latin typeface="黑体" panose="02010609060101010101" pitchFamily="49" charset="-122"/>
                <a:ea typeface="黑体" panose="02010609060101010101" pitchFamily="49" charset="-122"/>
              </a:rPr>
              <a:t>0.028mm</a:t>
            </a:r>
            <a:r>
              <a:rPr lang="zh-CN" altLang="en-US" sz="2400" dirty="0">
                <a:solidFill>
                  <a:srgbClr val="000099"/>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可以看出边长约束的光束法平差结果与激光跟踪仪的坐标更接近，进一步验证了本文提出的附加距离约束的光束法平差的有效性。</a:t>
            </a:r>
            <a:endParaRPr lang="zh-CN" altLang="zh-CN" sz="2400" dirty="0">
              <a:solidFill>
                <a:schemeClr val="tx1"/>
              </a:solidFill>
              <a:latin typeface="黑体" panose="02010609060101010101" pitchFamily="49" charset="-122"/>
              <a:ea typeface="黑体" panose="02010609060101010101" pitchFamily="49" charset="-122"/>
            </a:endParaRPr>
          </a:p>
          <a:p>
            <a:pPr marL="0" lvl="0" indent="720000" defTabSz="457200">
              <a:lnSpc>
                <a:spcPct val="150000"/>
              </a:lnSpc>
              <a:spcBef>
                <a:spcPts val="0"/>
              </a:spcBef>
              <a:buSzTx/>
              <a:buNone/>
            </a:pPr>
            <a:endParaRPr lang="zh-CN" altLang="zh-CN" sz="2400" dirty="0">
              <a:solidFill>
                <a:prstClr val="black"/>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stretch>
            <a:fillRect/>
          </a:stretch>
        </p:blipFill>
        <p:spPr>
          <a:xfrm>
            <a:off x="6743700" y="1157906"/>
            <a:ext cx="5448300" cy="1800129"/>
          </a:xfrm>
          <a:prstGeom prst="rect">
            <a:avLst/>
          </a:prstGeom>
        </p:spPr>
      </p:pic>
      <p:pic>
        <p:nvPicPr>
          <p:cNvPr id="11" name="图片 10"/>
          <p:cNvPicPr>
            <a:picLocks noChangeAspect="1"/>
          </p:cNvPicPr>
          <p:nvPr/>
        </p:nvPicPr>
        <p:blipFill>
          <a:blip r:embed="rId4"/>
          <a:stretch>
            <a:fillRect/>
          </a:stretch>
        </p:blipFill>
        <p:spPr>
          <a:xfrm>
            <a:off x="6743700" y="3735234"/>
            <a:ext cx="5389542" cy="1755839"/>
          </a:xfrm>
          <a:prstGeom prst="rect">
            <a:avLst/>
          </a:prstGeom>
        </p:spPr>
      </p:pic>
      <p:sp>
        <p:nvSpPr>
          <p:cNvPr id="6" name="标题 2">
            <a:extLst>
              <a:ext uri="{FF2B5EF4-FFF2-40B4-BE49-F238E27FC236}">
                <a16:creationId xmlns:a16="http://schemas.microsoft.com/office/drawing/2014/main" id="{18D0B87F-A812-7C34-BD3E-83BBEF3E90F5}"/>
              </a:ext>
            </a:extLst>
          </p:cNvPr>
          <p:cNvSpPr>
            <a:spLocks noGrp="1"/>
          </p:cNvSpPr>
          <p:nvPr>
            <p:ph type="title"/>
          </p:nvPr>
        </p:nvSpPr>
        <p:spPr>
          <a:xfrm>
            <a:off x="688571" y="217596"/>
            <a:ext cx="10515600" cy="821910"/>
          </a:xfrm>
        </p:spPr>
        <p:txBody>
          <a:bodyPr/>
          <a:lstStyle/>
          <a:p>
            <a:r>
              <a:rPr lang="zh-CN" altLang="en-US" b="1" dirty="0">
                <a:solidFill>
                  <a:srgbClr val="C00000"/>
                </a:solidFill>
                <a:latin typeface="宋体" panose="02010600030101010101" pitchFamily="2" charset="-122"/>
                <a:ea typeface="宋体" panose="02010600030101010101" pitchFamily="2" charset="-122"/>
              </a:rPr>
              <a:t>标定实验</a:t>
            </a:r>
          </a:p>
        </p:txBody>
      </p:sp>
      <p:sp>
        <p:nvSpPr>
          <p:cNvPr id="7" name="灯片编号占位符 4">
            <a:extLst>
              <a:ext uri="{FF2B5EF4-FFF2-40B4-BE49-F238E27FC236}">
                <a16:creationId xmlns:a16="http://schemas.microsoft.com/office/drawing/2014/main" id="{CB1984A0-D7BB-B5C3-15C3-19531B7C5F64}"/>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18</a:t>
            </a:fld>
            <a:endParaRPr lang="zh-CN" altLang="en-US" dirty="0"/>
          </a:p>
        </p:txBody>
      </p:sp>
    </p:spTree>
    <p:extLst>
      <p:ext uri="{BB962C8B-B14F-4D97-AF65-F5344CB8AC3E}">
        <p14:creationId xmlns:p14="http://schemas.microsoft.com/office/powerpoint/2010/main" val="2456386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E7C6-6C11-0D03-9480-A6796E506D47}"/>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B3BBC9E8-D5C8-0D7C-41F2-E1D9DFCD5FDD}"/>
              </a:ext>
            </a:extLst>
          </p:cNvPr>
          <p:cNvSpPr>
            <a:spLocks noGrp="1"/>
          </p:cNvSpPr>
          <p:nvPr>
            <p:ph idx="1"/>
          </p:nvPr>
        </p:nvSpPr>
        <p:spPr>
          <a:xfrm>
            <a:off x="440574" y="1224685"/>
            <a:ext cx="11595425" cy="1130116"/>
          </a:xfrm>
        </p:spPr>
        <p:txBody>
          <a:bodyPr>
            <a:noAutofit/>
          </a:bodyPr>
          <a:lstStyle/>
          <a:p>
            <a:pPr marL="571500" indent="-342900">
              <a:lnSpc>
                <a:spcPct val="150000"/>
              </a:lnSpc>
              <a:spcBef>
                <a:spcPts val="2400"/>
              </a:spcBef>
              <a:buClr>
                <a:srgbClr val="FF0000"/>
              </a:buClr>
              <a:buSzPct val="75000"/>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相机与转台装配误差模型及标定研究</a:t>
            </a:r>
            <a:endParaRPr lang="zh-CN" altLang="zh-CN" sz="2400" b="1" dirty="0">
              <a:latin typeface="黑体" panose="02010609060101010101" pitchFamily="49" charset="-122"/>
              <a:ea typeface="黑体" panose="02010609060101010101" pitchFamily="49" charset="-122"/>
            </a:endParaRPr>
          </a:p>
        </p:txBody>
      </p:sp>
      <p:sp>
        <p:nvSpPr>
          <p:cNvPr id="6" name="标题 11">
            <a:extLst>
              <a:ext uri="{FF2B5EF4-FFF2-40B4-BE49-F238E27FC236}">
                <a16:creationId xmlns:a16="http://schemas.microsoft.com/office/drawing/2014/main" id="{3B2090D2-E323-0131-7AC4-0791BD260A09}"/>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3" name="内容占位符 1">
            <a:extLst>
              <a:ext uri="{FF2B5EF4-FFF2-40B4-BE49-F238E27FC236}">
                <a16:creationId xmlns:a16="http://schemas.microsoft.com/office/drawing/2014/main" id="{E2151B97-9AD4-493A-8D88-E3389312D28D}"/>
              </a:ext>
            </a:extLst>
          </p:cNvPr>
          <p:cNvSpPr>
            <a:spLocks noGrp="1"/>
          </p:cNvSpPr>
          <p:nvPr/>
        </p:nvSpPr>
        <p:spPr>
          <a:xfrm>
            <a:off x="156000" y="1796103"/>
            <a:ext cx="11880000" cy="3265793"/>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indent="457200">
              <a:lnSpc>
                <a:spcPct val="150000"/>
              </a:lnSpc>
              <a:buNone/>
            </a:pPr>
            <a:r>
              <a:rPr lang="zh-CN" altLang="en-US" sz="2200" dirty="0">
                <a:latin typeface="黑体" panose="02010609060101010101" pitchFamily="49" charset="-122"/>
                <a:ea typeface="黑体" panose="02010609060101010101" pitchFamily="49" charset="-122"/>
              </a:rPr>
              <a:t>由于装配过程中，必然存在转台的横轴和竖轴不正交、相机光轴与横轴不正交等误差，需要在顾及这些误差情况下，建立仪器的观测模型。</a:t>
            </a:r>
            <a:endParaRPr lang="en-US" altLang="zh-CN" sz="2200" b="1" dirty="0">
              <a:solidFill>
                <a:srgbClr val="0000FF"/>
              </a:solidFill>
              <a:latin typeface="黑体" panose="02010609060101010101" pitchFamily="49" charset="-122"/>
              <a:ea typeface="黑体" panose="02010609060101010101" pitchFamily="49" charset="-122"/>
            </a:endParaRPr>
          </a:p>
          <a:p>
            <a:pPr indent="457200">
              <a:lnSpc>
                <a:spcPct val="150000"/>
              </a:lnSpc>
              <a:buNone/>
            </a:pPr>
            <a:r>
              <a:rPr lang="zh-CN" altLang="en-US" sz="2200" b="1" dirty="0">
                <a:solidFill>
                  <a:srgbClr val="0000FF"/>
                </a:solidFill>
                <a:latin typeface="黑体" panose="02010609060101010101" pitchFamily="49" charset="-122"/>
                <a:ea typeface="黑体" panose="02010609060101010101" pitchFamily="49" charset="-122"/>
              </a:rPr>
              <a:t>工作：</a:t>
            </a:r>
            <a:r>
              <a:rPr lang="zh-CN" altLang="en-US" sz="2200" dirty="0">
                <a:solidFill>
                  <a:schemeClr val="tx1"/>
                </a:solidFill>
                <a:latin typeface="黑体" panose="02010609060101010101" pitchFamily="49" charset="-122"/>
                <a:ea typeface="黑体" panose="02010609060101010101" pitchFamily="49" charset="-122"/>
              </a:rPr>
              <a:t>构建了视觉仪的仪器坐标系、转台竖轴坐标系、横轴静态坐标系、横轴动态坐标系、以及相机像空间坐标系之间的动态转换传导链，并建立了相机与转台的</a:t>
            </a:r>
            <a:r>
              <a:rPr lang="en-US" altLang="zh-CN" sz="2200" dirty="0">
                <a:solidFill>
                  <a:schemeClr val="tx1"/>
                </a:solidFill>
                <a:latin typeface="黑体" panose="02010609060101010101" pitchFamily="49" charset="-122"/>
                <a:ea typeface="黑体" panose="02010609060101010101" pitchFamily="49" charset="-122"/>
              </a:rPr>
              <a:t>8</a:t>
            </a:r>
            <a:r>
              <a:rPr lang="zh-CN" altLang="en-US" sz="2200" dirty="0">
                <a:solidFill>
                  <a:schemeClr val="tx1"/>
                </a:solidFill>
                <a:latin typeface="黑体" panose="02010609060101010101" pitchFamily="49" charset="-122"/>
                <a:ea typeface="黑体" panose="02010609060101010101" pitchFamily="49" charset="-122"/>
              </a:rPr>
              <a:t>参数运动学模型。</a:t>
            </a:r>
            <a:endParaRPr lang="zh-CN" altLang="zh-CN" sz="2200" dirty="0">
              <a:solidFill>
                <a:schemeClr val="tx1"/>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36B4DB27-2F2A-5E35-0018-42BB659C56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02498" y="4687437"/>
            <a:ext cx="1825625" cy="1799590"/>
          </a:xfrm>
          <a:prstGeom prst="rect">
            <a:avLst/>
          </a:prstGeom>
          <a:noFill/>
        </p:spPr>
      </p:pic>
      <p:sp>
        <p:nvSpPr>
          <p:cNvPr id="5" name="箭头: 右 6">
            <a:extLst>
              <a:ext uri="{FF2B5EF4-FFF2-40B4-BE49-F238E27FC236}">
                <a16:creationId xmlns:a16="http://schemas.microsoft.com/office/drawing/2014/main" id="{35FACA05-AFD7-DCBD-909E-B1BCEE3D2353}"/>
              </a:ext>
            </a:extLst>
          </p:cNvPr>
          <p:cNvSpPr/>
          <p:nvPr/>
        </p:nvSpPr>
        <p:spPr>
          <a:xfrm>
            <a:off x="2046479" y="5429231"/>
            <a:ext cx="475489" cy="2421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4AA1FE12-360D-B28B-0D44-CB12DE8E4F96}"/>
              </a:ext>
            </a:extLst>
          </p:cNvPr>
          <p:cNvSpPr txBox="1"/>
          <p:nvPr/>
        </p:nvSpPr>
        <p:spPr>
          <a:xfrm>
            <a:off x="336809" y="6430693"/>
            <a:ext cx="134684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仪器坐标系</a:t>
            </a:r>
          </a:p>
        </p:txBody>
      </p:sp>
      <p:pic>
        <p:nvPicPr>
          <p:cNvPr id="8" name="图片 7">
            <a:extLst>
              <a:ext uri="{FF2B5EF4-FFF2-40B4-BE49-F238E27FC236}">
                <a16:creationId xmlns:a16="http://schemas.microsoft.com/office/drawing/2014/main" id="{11BB9A35-62B9-4308-F41A-488860CF704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00306" y="4542865"/>
            <a:ext cx="1574165" cy="1799590"/>
          </a:xfrm>
          <a:prstGeom prst="rect">
            <a:avLst/>
          </a:prstGeom>
          <a:noFill/>
        </p:spPr>
      </p:pic>
      <p:pic>
        <p:nvPicPr>
          <p:cNvPr id="9" name="图片 8">
            <a:extLst>
              <a:ext uri="{FF2B5EF4-FFF2-40B4-BE49-F238E27FC236}">
                <a16:creationId xmlns:a16="http://schemas.microsoft.com/office/drawing/2014/main" id="{F70FF364-C997-F4DE-FF6B-6AD0261B094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99781" y="4503750"/>
            <a:ext cx="1590675" cy="1799590"/>
          </a:xfrm>
          <a:prstGeom prst="rect">
            <a:avLst/>
          </a:prstGeom>
          <a:noFill/>
        </p:spPr>
      </p:pic>
      <p:sp>
        <p:nvSpPr>
          <p:cNvPr id="10" name="文本框 9">
            <a:extLst>
              <a:ext uri="{FF2B5EF4-FFF2-40B4-BE49-F238E27FC236}">
                <a16:creationId xmlns:a16="http://schemas.microsoft.com/office/drawing/2014/main" id="{FEA6FA39-A580-FFD7-AD6C-4E45BE75F7AE}"/>
              </a:ext>
            </a:extLst>
          </p:cNvPr>
          <p:cNvSpPr txBox="1"/>
          <p:nvPr/>
        </p:nvSpPr>
        <p:spPr>
          <a:xfrm>
            <a:off x="2744466" y="6474260"/>
            <a:ext cx="134684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竖轴坐标系</a:t>
            </a:r>
          </a:p>
        </p:txBody>
      </p:sp>
      <p:pic>
        <p:nvPicPr>
          <p:cNvPr id="12" name="图片 11">
            <a:extLst>
              <a:ext uri="{FF2B5EF4-FFF2-40B4-BE49-F238E27FC236}">
                <a16:creationId xmlns:a16="http://schemas.microsoft.com/office/drawing/2014/main" id="{42DBA386-DDC8-301F-BA9D-52D3B8A23C5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152123" y="4689735"/>
            <a:ext cx="1647825" cy="1799590"/>
          </a:xfrm>
          <a:prstGeom prst="rect">
            <a:avLst/>
          </a:prstGeom>
          <a:noFill/>
        </p:spPr>
      </p:pic>
      <p:sp>
        <p:nvSpPr>
          <p:cNvPr id="13" name="文本框 12">
            <a:extLst>
              <a:ext uri="{FF2B5EF4-FFF2-40B4-BE49-F238E27FC236}">
                <a16:creationId xmlns:a16="http://schemas.microsoft.com/office/drawing/2014/main" id="{71344EF0-8E96-0081-26CA-D9B6E76B5FA9}"/>
              </a:ext>
            </a:extLst>
          </p:cNvPr>
          <p:cNvSpPr txBox="1"/>
          <p:nvPr/>
        </p:nvSpPr>
        <p:spPr>
          <a:xfrm>
            <a:off x="5157091" y="6488668"/>
            <a:ext cx="181171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横轴静态坐标系</a:t>
            </a:r>
          </a:p>
        </p:txBody>
      </p:sp>
      <p:sp>
        <p:nvSpPr>
          <p:cNvPr id="14" name="文本框 13">
            <a:extLst>
              <a:ext uri="{FF2B5EF4-FFF2-40B4-BE49-F238E27FC236}">
                <a16:creationId xmlns:a16="http://schemas.microsoft.com/office/drawing/2014/main" id="{6D77A47A-05C4-E815-873E-833D63FBA18F}"/>
              </a:ext>
            </a:extLst>
          </p:cNvPr>
          <p:cNvSpPr txBox="1"/>
          <p:nvPr/>
        </p:nvSpPr>
        <p:spPr>
          <a:xfrm>
            <a:off x="7484945" y="6486370"/>
            <a:ext cx="181171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横轴动态坐标系</a:t>
            </a:r>
          </a:p>
        </p:txBody>
      </p:sp>
      <p:pic>
        <p:nvPicPr>
          <p:cNvPr id="15" name="图片 14" descr="图片11">
            <a:extLst>
              <a:ext uri="{FF2B5EF4-FFF2-40B4-BE49-F238E27FC236}">
                <a16:creationId xmlns:a16="http://schemas.microsoft.com/office/drawing/2014/main" id="{5B143F69-D230-B173-DBA9-F098366AD91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184219" y="4686370"/>
            <a:ext cx="2113533" cy="1800000"/>
          </a:xfrm>
          <a:prstGeom prst="rect">
            <a:avLst/>
          </a:prstGeom>
          <a:noFill/>
          <a:ln>
            <a:noFill/>
          </a:ln>
        </p:spPr>
      </p:pic>
      <p:sp>
        <p:nvSpPr>
          <p:cNvPr id="16" name="文本框 15">
            <a:extLst>
              <a:ext uri="{FF2B5EF4-FFF2-40B4-BE49-F238E27FC236}">
                <a16:creationId xmlns:a16="http://schemas.microsoft.com/office/drawing/2014/main" id="{D4C07A3A-9075-A0A5-7038-E9A3F0BA28F2}"/>
              </a:ext>
            </a:extLst>
          </p:cNvPr>
          <p:cNvSpPr txBox="1"/>
          <p:nvPr/>
        </p:nvSpPr>
        <p:spPr>
          <a:xfrm>
            <a:off x="10203265" y="6434958"/>
            <a:ext cx="134684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相机坐标系</a:t>
            </a:r>
          </a:p>
        </p:txBody>
      </p:sp>
      <p:sp>
        <p:nvSpPr>
          <p:cNvPr id="17" name="箭头: 右 17">
            <a:extLst>
              <a:ext uri="{FF2B5EF4-FFF2-40B4-BE49-F238E27FC236}">
                <a16:creationId xmlns:a16="http://schemas.microsoft.com/office/drawing/2014/main" id="{99EA9250-1057-FAA1-3271-FE295D53E2FA}"/>
              </a:ext>
            </a:extLst>
          </p:cNvPr>
          <p:cNvSpPr/>
          <p:nvPr/>
        </p:nvSpPr>
        <p:spPr>
          <a:xfrm>
            <a:off x="4508705" y="5442660"/>
            <a:ext cx="475489" cy="2421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箭头: 右 18">
            <a:extLst>
              <a:ext uri="{FF2B5EF4-FFF2-40B4-BE49-F238E27FC236}">
                <a16:creationId xmlns:a16="http://schemas.microsoft.com/office/drawing/2014/main" id="{A7AE9F25-6E7F-BB4D-7615-C99EF1E8B9D7}"/>
              </a:ext>
            </a:extLst>
          </p:cNvPr>
          <p:cNvSpPr/>
          <p:nvPr/>
        </p:nvSpPr>
        <p:spPr>
          <a:xfrm>
            <a:off x="7028113" y="5429587"/>
            <a:ext cx="475489" cy="2421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箭头: 右 19">
            <a:extLst>
              <a:ext uri="{FF2B5EF4-FFF2-40B4-BE49-F238E27FC236}">
                <a16:creationId xmlns:a16="http://schemas.microsoft.com/office/drawing/2014/main" id="{F28CF988-6920-57CB-1FF2-9B9D4873E10F}"/>
              </a:ext>
            </a:extLst>
          </p:cNvPr>
          <p:cNvSpPr/>
          <p:nvPr/>
        </p:nvSpPr>
        <p:spPr>
          <a:xfrm>
            <a:off x="9595289" y="5403545"/>
            <a:ext cx="475489" cy="2421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20" name="对象 19">
            <a:extLst>
              <a:ext uri="{FF2B5EF4-FFF2-40B4-BE49-F238E27FC236}">
                <a16:creationId xmlns:a16="http://schemas.microsoft.com/office/drawing/2014/main" id="{F054FD4B-1AA5-D0DF-E8F3-ADE54B8CBA2D}"/>
              </a:ext>
            </a:extLst>
          </p:cNvPr>
          <p:cNvGraphicFramePr>
            <a:graphicFrameLocks noChangeAspect="1"/>
          </p:cNvGraphicFramePr>
          <p:nvPr>
            <p:extLst>
              <p:ext uri="{D42A27DB-BD31-4B8C-83A1-F6EECF244321}">
                <p14:modId xmlns:p14="http://schemas.microsoft.com/office/powerpoint/2010/main" val="3278165557"/>
              </p:ext>
            </p:extLst>
          </p:nvPr>
        </p:nvGraphicFramePr>
        <p:xfrm>
          <a:off x="1308861" y="4040764"/>
          <a:ext cx="1819287" cy="662362"/>
        </p:xfrm>
        <a:graphic>
          <a:graphicData uri="http://schemas.openxmlformats.org/presentationml/2006/ole">
            <mc:AlternateContent xmlns:mc="http://schemas.openxmlformats.org/markup-compatibility/2006">
              <mc:Choice xmlns:v="urn:schemas-microsoft-com:vml" Requires="v">
                <p:oleObj spid="_x0000_s6158" name="Equation" r:id="rId9" imgW="1968500" imgH="711200" progId="Equation.DSMT4">
                  <p:embed/>
                </p:oleObj>
              </mc:Choice>
              <mc:Fallback>
                <p:oleObj name="Equation" r:id="rId9" imgW="1968500" imgH="711200" progId="Equation.DSMT4">
                  <p:embed/>
                  <p:pic>
                    <p:nvPicPr>
                      <p:cNvPr id="34" name="对象 33">
                        <a:extLst>
                          <a:ext uri="{FF2B5EF4-FFF2-40B4-BE49-F238E27FC236}">
                            <a16:creationId xmlns:a16="http://schemas.microsoft.com/office/drawing/2014/main" id="{339806A1-BB27-44DB-B4D4-B34C9A25EC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8861" y="4040764"/>
                        <a:ext cx="1819287" cy="662362"/>
                      </a:xfrm>
                      <a:prstGeom prst="rect">
                        <a:avLst/>
                      </a:prstGeom>
                      <a:noFill/>
                    </p:spPr>
                  </p:pic>
                </p:oleObj>
              </mc:Fallback>
            </mc:AlternateContent>
          </a:graphicData>
        </a:graphic>
      </p:graphicFrame>
      <p:graphicFrame>
        <p:nvGraphicFramePr>
          <p:cNvPr id="21" name="对象 20">
            <a:extLst>
              <a:ext uri="{FF2B5EF4-FFF2-40B4-BE49-F238E27FC236}">
                <a16:creationId xmlns:a16="http://schemas.microsoft.com/office/drawing/2014/main" id="{82BA327C-2C57-BEA8-A6DB-1047A768822C}"/>
              </a:ext>
            </a:extLst>
          </p:cNvPr>
          <p:cNvGraphicFramePr>
            <a:graphicFrameLocks noChangeAspect="1"/>
          </p:cNvGraphicFramePr>
          <p:nvPr>
            <p:extLst>
              <p:ext uri="{D42A27DB-BD31-4B8C-83A1-F6EECF244321}">
                <p14:modId xmlns:p14="http://schemas.microsoft.com/office/powerpoint/2010/main" val="1458445955"/>
              </p:ext>
            </p:extLst>
          </p:nvPr>
        </p:nvGraphicFramePr>
        <p:xfrm>
          <a:off x="3901695" y="4050151"/>
          <a:ext cx="1712912" cy="714375"/>
        </p:xfrm>
        <a:graphic>
          <a:graphicData uri="http://schemas.openxmlformats.org/presentationml/2006/ole">
            <mc:AlternateContent xmlns:mc="http://schemas.openxmlformats.org/markup-compatibility/2006">
              <mc:Choice xmlns:v="urn:schemas-microsoft-com:vml" Requires="v">
                <p:oleObj spid="_x0000_s6159" name="Equation" r:id="rId11" imgW="1714320" imgH="711000" progId="Equation.DSMT4">
                  <p:embed/>
                </p:oleObj>
              </mc:Choice>
              <mc:Fallback>
                <p:oleObj name="Equation" r:id="rId11" imgW="1714320" imgH="711000" progId="Equation.DSMT4">
                  <p:embed/>
                  <p:pic>
                    <p:nvPicPr>
                      <p:cNvPr id="35" name="对象 34">
                        <a:extLst>
                          <a:ext uri="{FF2B5EF4-FFF2-40B4-BE49-F238E27FC236}">
                            <a16:creationId xmlns:a16="http://schemas.microsoft.com/office/drawing/2014/main" id="{F6066AAC-B74D-4BE5-9265-67EB51C3EA93}"/>
                          </a:ext>
                        </a:extLst>
                      </p:cNvPr>
                      <p:cNvPicPr>
                        <a:picLocks noChangeAspect="1" noChangeArrowheads="1"/>
                      </p:cNvPicPr>
                      <p:nvPr/>
                    </p:nvPicPr>
                    <p:blipFill>
                      <a:blip r:embed="rId12"/>
                      <a:srcRect/>
                      <a:stretch>
                        <a:fillRect/>
                      </a:stretch>
                    </p:blipFill>
                    <p:spPr bwMode="auto">
                      <a:xfrm>
                        <a:off x="3901695" y="4050151"/>
                        <a:ext cx="1712912"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对象 21">
            <a:extLst>
              <a:ext uri="{FF2B5EF4-FFF2-40B4-BE49-F238E27FC236}">
                <a16:creationId xmlns:a16="http://schemas.microsoft.com/office/drawing/2014/main" id="{B8264422-A95F-5B3B-EE42-0883B30A1750}"/>
              </a:ext>
            </a:extLst>
          </p:cNvPr>
          <p:cNvGraphicFramePr>
            <a:graphicFrameLocks noChangeAspect="1"/>
          </p:cNvGraphicFramePr>
          <p:nvPr>
            <p:extLst>
              <p:ext uri="{D42A27DB-BD31-4B8C-83A1-F6EECF244321}">
                <p14:modId xmlns:p14="http://schemas.microsoft.com/office/powerpoint/2010/main" val="1760323142"/>
              </p:ext>
            </p:extLst>
          </p:nvPr>
        </p:nvGraphicFramePr>
        <p:xfrm>
          <a:off x="6484693" y="4038233"/>
          <a:ext cx="1533525" cy="714375"/>
        </p:xfrm>
        <a:graphic>
          <a:graphicData uri="http://schemas.openxmlformats.org/presentationml/2006/ole">
            <mc:AlternateContent xmlns:mc="http://schemas.openxmlformats.org/markup-compatibility/2006">
              <mc:Choice xmlns:v="urn:schemas-microsoft-com:vml" Requires="v">
                <p:oleObj spid="_x0000_s6160" name="Equation" r:id="rId13" imgW="1536700" imgH="711200" progId="Equation.DSMT4">
                  <p:embed/>
                </p:oleObj>
              </mc:Choice>
              <mc:Fallback>
                <p:oleObj name="Equation" r:id="rId13" imgW="1536700" imgH="711200" progId="Equation.DSMT4">
                  <p:embed/>
                  <p:pic>
                    <p:nvPicPr>
                      <p:cNvPr id="36" name="对象 35">
                        <a:extLst>
                          <a:ext uri="{FF2B5EF4-FFF2-40B4-BE49-F238E27FC236}">
                            <a16:creationId xmlns:a16="http://schemas.microsoft.com/office/drawing/2014/main" id="{4F090249-6C0B-4F17-92FD-E23C0E3320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4693" y="4038233"/>
                        <a:ext cx="15335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对象 22">
            <a:extLst>
              <a:ext uri="{FF2B5EF4-FFF2-40B4-BE49-F238E27FC236}">
                <a16:creationId xmlns:a16="http://schemas.microsoft.com/office/drawing/2014/main" id="{373C1E0A-1846-181C-3AE6-825CE19E965B}"/>
              </a:ext>
            </a:extLst>
          </p:cNvPr>
          <p:cNvGraphicFramePr>
            <a:graphicFrameLocks noChangeAspect="1"/>
          </p:cNvGraphicFramePr>
          <p:nvPr>
            <p:extLst>
              <p:ext uri="{D42A27DB-BD31-4B8C-83A1-F6EECF244321}">
                <p14:modId xmlns:p14="http://schemas.microsoft.com/office/powerpoint/2010/main" val="208949002"/>
              </p:ext>
            </p:extLst>
          </p:nvPr>
        </p:nvGraphicFramePr>
        <p:xfrm>
          <a:off x="9015419" y="3985987"/>
          <a:ext cx="1670485" cy="818865"/>
        </p:xfrm>
        <a:graphic>
          <a:graphicData uri="http://schemas.openxmlformats.org/presentationml/2006/ole">
            <mc:AlternateContent xmlns:mc="http://schemas.openxmlformats.org/markup-compatibility/2006">
              <mc:Choice xmlns:v="urn:schemas-microsoft-com:vml" Requires="v">
                <p:oleObj spid="_x0000_s6161" name="Equation" r:id="rId15" imgW="1459866" imgH="710891" progId="Equation.DSMT4">
                  <p:embed/>
                </p:oleObj>
              </mc:Choice>
              <mc:Fallback>
                <p:oleObj name="Equation" r:id="rId15" imgW="1459866" imgH="710891" progId="Equation.DSMT4">
                  <p:embed/>
                  <p:pic>
                    <p:nvPicPr>
                      <p:cNvPr id="37" name="对象 36">
                        <a:extLst>
                          <a:ext uri="{FF2B5EF4-FFF2-40B4-BE49-F238E27FC236}">
                            <a16:creationId xmlns:a16="http://schemas.microsoft.com/office/drawing/2014/main" id="{D5F5E889-8C46-4C59-9144-1457F31503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15419" y="3985987"/>
                        <a:ext cx="1670485" cy="818865"/>
                      </a:xfrm>
                      <a:prstGeom prst="rect">
                        <a:avLst/>
                      </a:prstGeom>
                      <a:noFill/>
                    </p:spPr>
                  </p:pic>
                </p:oleObj>
              </mc:Fallback>
            </mc:AlternateContent>
          </a:graphicData>
        </a:graphic>
      </p:graphicFrame>
      <p:sp>
        <p:nvSpPr>
          <p:cNvPr id="24" name="灯片编号占位符 4">
            <a:extLst>
              <a:ext uri="{FF2B5EF4-FFF2-40B4-BE49-F238E27FC236}">
                <a16:creationId xmlns:a16="http://schemas.microsoft.com/office/drawing/2014/main" id="{AA419DBA-E3E4-03F6-EFB7-66E6CB3247F8}"/>
              </a:ext>
            </a:extLst>
          </p:cNvPr>
          <p:cNvSpPr>
            <a:spLocks noGrp="1"/>
          </p:cNvSpPr>
          <p:nvPr>
            <p:ph type="sldNum" sz="quarter" idx="12"/>
          </p:nvPr>
        </p:nvSpPr>
        <p:spPr>
          <a:xfrm>
            <a:off x="9015419" y="6342455"/>
            <a:ext cx="2743200" cy="365125"/>
          </a:xfrm>
        </p:spPr>
        <p:txBody>
          <a:bodyPr/>
          <a:lstStyle/>
          <a:p>
            <a:fld id="{F15E9139-A00B-4B2A-98A6-095DC08F1345}" type="slidenum">
              <a:rPr lang="zh-CN" altLang="en-US" smtClean="0"/>
              <a:pPr/>
              <a:t>19</a:t>
            </a:fld>
            <a:endParaRPr lang="zh-CN" altLang="en-US" dirty="0"/>
          </a:p>
        </p:txBody>
      </p:sp>
    </p:spTree>
    <p:extLst>
      <p:ext uri="{BB962C8B-B14F-4D97-AF65-F5344CB8AC3E}">
        <p14:creationId xmlns:p14="http://schemas.microsoft.com/office/powerpoint/2010/main" val="177505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normAutofit/>
          </a:bodyPr>
          <a:lstStyle/>
          <a:p>
            <a:pPr algn="ctr"/>
            <a:r>
              <a:rPr lang="en-US" altLang="zh-CN" b="1" dirty="0">
                <a:solidFill>
                  <a:srgbClr val="C00000"/>
                </a:solidFill>
                <a:latin typeface="宋体" panose="02010600030101010101" pitchFamily="2" charset="-122"/>
                <a:ea typeface="宋体" panose="02010600030101010101" pitchFamily="2" charset="-122"/>
              </a:rPr>
              <a:t>Contents</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4" name="内容占位符 2">
            <a:extLst>
              <a:ext uri="{FF2B5EF4-FFF2-40B4-BE49-F238E27FC236}">
                <a16:creationId xmlns:a16="http://schemas.microsoft.com/office/drawing/2014/main" id="{FE56454D-574B-4937-A6A2-C2E93578D9AF}"/>
              </a:ext>
            </a:extLst>
          </p:cNvPr>
          <p:cNvSpPr txBox="1">
            <a:spLocks/>
          </p:cNvSpPr>
          <p:nvPr/>
        </p:nvSpPr>
        <p:spPr>
          <a:xfrm>
            <a:off x="1839617" y="1572005"/>
            <a:ext cx="8507895" cy="3526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测量仪器研发</a:t>
            </a:r>
            <a:endParaRPr lang="en-US" altLang="zh-CN" b="1" dirty="0">
              <a:latin typeface="Times New Roman" panose="02020603050405020304" pitchFamily="18" charset="0"/>
              <a:cs typeface="Times New Roman" pitchFamily="18" charset="0"/>
            </a:endParaRPr>
          </a:p>
          <a:p>
            <a:pPr marL="457200" lvl="1" indent="-457200">
              <a:lnSpc>
                <a:spcPct val="150000"/>
              </a:lnSpc>
              <a:spcBef>
                <a:spcPts val="600"/>
              </a:spcBef>
              <a:spcAft>
                <a:spcPts val="600"/>
              </a:spcAft>
              <a:buClr>
                <a:srgbClr val="FF0000"/>
              </a:buClr>
              <a:buSzPct val="80000"/>
              <a:buFont typeface="+mj-lt"/>
              <a:buAutoNum type="arabicPeriod"/>
              <a:defRPr/>
            </a:pPr>
            <a:r>
              <a:rPr lang="en-US" altLang="zh-CN" b="1" dirty="0">
                <a:latin typeface="Times New Roman" panose="02020603050405020304" pitchFamily="18" charset="0"/>
                <a:cs typeface="Times New Roman" pitchFamily="18" charset="0"/>
              </a:rPr>
              <a:t>IARC </a:t>
            </a:r>
            <a:r>
              <a:rPr lang="zh-CN" altLang="en-US" b="1" dirty="0">
                <a:latin typeface="Times New Roman" panose="02020603050405020304" pitchFamily="18" charset="0"/>
                <a:cs typeface="Times New Roman" pitchFamily="18" charset="0"/>
              </a:rPr>
              <a:t>关于</a:t>
            </a:r>
            <a:r>
              <a:rPr lang="en-US" altLang="zh-CN" b="1" dirty="0">
                <a:latin typeface="Times New Roman" panose="02020603050405020304" pitchFamily="18" charset="0"/>
                <a:cs typeface="Times New Roman" pitchFamily="18" charset="0"/>
              </a:rPr>
              <a:t>CEPC </a:t>
            </a:r>
            <a:r>
              <a:rPr lang="zh-CN" altLang="en-US" b="1" dirty="0">
                <a:latin typeface="Times New Roman" panose="02020603050405020304" pitchFamily="18" charset="0"/>
                <a:cs typeface="Times New Roman" pitchFamily="18" charset="0"/>
              </a:rPr>
              <a:t>增强器二六极组合磁铁建议</a:t>
            </a: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增强器组合磁铁实验内容</a:t>
            </a: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磁铁制造精度测量实验</a:t>
            </a:r>
            <a:endParaRPr lang="en-US" altLang="zh-CN" b="1" dirty="0">
              <a:latin typeface="Times New Roman" panose="02020603050405020304" pitchFamily="18" charset="0"/>
              <a:cs typeface="Times New Roman" pitchFamily="18" charset="0"/>
            </a:endParaRP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磁铁机械中心测量实验</a:t>
            </a:r>
            <a:endParaRPr lang="en-US" altLang="zh-CN" b="1" dirty="0">
              <a:latin typeface="Times New Roman" panose="02020603050405020304" pitchFamily="18" charset="0"/>
              <a:cs typeface="Times New Roman" pitchFamily="18" charset="0"/>
            </a:endParaRP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总结</a:t>
            </a:r>
            <a:endParaRPr lang="en-US" altLang="zh-CN" b="1" dirty="0">
              <a:latin typeface="Times New Roman" panose="02020603050405020304" pitchFamily="18" charset="0"/>
              <a:cs typeface="Times New Roman" pitchFamily="18" charset="0"/>
            </a:endParaRPr>
          </a:p>
          <a:p>
            <a:pPr marL="0" indent="0">
              <a:buClr>
                <a:srgbClr val="FF0000"/>
              </a:buClr>
              <a:buSzPct val="80000"/>
              <a:buFont typeface="Arial" panose="020B0604020202020204" pitchFamily="34" charset="0"/>
              <a:buNone/>
              <a:defRPr/>
            </a:pPr>
            <a:endParaRPr lang="en-GB" altLang="zh-CN" sz="1800" dirty="0">
              <a:latin typeface="Times New Roman" pitchFamily="18" charset="0"/>
            </a:endParaRPr>
          </a:p>
        </p:txBody>
      </p:sp>
    </p:spTree>
    <p:extLst>
      <p:ext uri="{BB962C8B-B14F-4D97-AF65-F5344CB8AC3E}">
        <p14:creationId xmlns:p14="http://schemas.microsoft.com/office/powerpoint/2010/main" val="2858365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、建立了视觉仪误差观测模型：</a:t>
            </a:r>
            <a:r>
              <a:rPr lang="zh-CN" altLang="en-US" sz="2400" dirty="0">
                <a:solidFill>
                  <a:schemeClr val="tx1"/>
                </a:solidFill>
                <a:latin typeface="黑体" panose="02010609060101010101" pitchFamily="49" charset="-122"/>
                <a:ea typeface="黑体" panose="02010609060101010101" pitchFamily="49" charset="-122"/>
              </a:rPr>
              <a:t>即建立物方点在仪器坐标系与相机坐标系下的关系，包含</a:t>
            </a:r>
            <a:r>
              <a:rPr lang="en-US" altLang="zh-CN" sz="2400" dirty="0">
                <a:solidFill>
                  <a:schemeClr val="tx1"/>
                </a:solidFill>
                <a:latin typeface="黑体" panose="02010609060101010101" pitchFamily="49" charset="-122"/>
                <a:ea typeface="黑体" panose="02010609060101010101" pitchFamily="49" charset="-122"/>
              </a:rPr>
              <a:t>8</a:t>
            </a:r>
            <a:r>
              <a:rPr lang="zh-CN" altLang="en-US" sz="2400" dirty="0">
                <a:solidFill>
                  <a:schemeClr val="tx1"/>
                </a:solidFill>
                <a:latin typeface="黑体" panose="02010609060101010101" pitchFamily="49" charset="-122"/>
                <a:ea typeface="黑体" panose="02010609060101010101" pitchFamily="49" charset="-122"/>
              </a:rPr>
              <a:t>个误差参数，横轴与竖轴的不正交偏角</a:t>
            </a:r>
            <a:r>
              <a:rPr lang="en-US" altLang="zh-CN" sz="2400" dirty="0">
                <a:solidFill>
                  <a:schemeClr val="tx1"/>
                </a:solidFill>
                <a:latin typeface="黑体" panose="02010609060101010101" pitchFamily="49" charset="-122"/>
                <a:ea typeface="黑体" panose="02010609060101010101" pitchFamily="49" charset="-122"/>
              </a:rPr>
              <a:t>r</a:t>
            </a:r>
            <a:r>
              <a:rPr lang="zh-CN" altLang="en-US" sz="2400" dirty="0">
                <a:solidFill>
                  <a:schemeClr val="tx1"/>
                </a:solidFill>
                <a:latin typeface="黑体" panose="02010609060101010101" pitchFamily="49" charset="-122"/>
                <a:ea typeface="黑体" panose="02010609060101010101" pitchFamily="49" charset="-122"/>
              </a:rPr>
              <a:t>，横轴与竖轴的偏距</a:t>
            </a:r>
            <a:r>
              <a:rPr lang="en-US" altLang="zh-CN" sz="2400" dirty="0">
                <a:solidFill>
                  <a:schemeClr val="tx1"/>
                </a:solidFill>
                <a:latin typeface="黑体" panose="02010609060101010101" pitchFamily="49" charset="-122"/>
                <a:ea typeface="黑体" panose="02010609060101010101" pitchFamily="49" charset="-122"/>
              </a:rPr>
              <a:t>d</a:t>
            </a:r>
            <a:r>
              <a:rPr lang="zh-CN" altLang="en-US" sz="2400" dirty="0">
                <a:solidFill>
                  <a:schemeClr val="tx1"/>
                </a:solidFill>
                <a:latin typeface="黑体" panose="02010609060101010101" pitchFamily="49" charset="-122"/>
                <a:ea typeface="黑体" panose="02010609060101010101" pitchFamily="49" charset="-122"/>
              </a:rPr>
              <a:t>，垂直度盘指标差</a:t>
            </a:r>
            <a:r>
              <a:rPr lang="en-US" altLang="zh-CN" sz="2400" dirty="0">
                <a:solidFill>
                  <a:schemeClr val="tx1"/>
                </a:solidFill>
                <a:latin typeface="黑体" panose="02010609060101010101" pitchFamily="49" charset="-122"/>
                <a:ea typeface="黑体" panose="02010609060101010101" pitchFamily="49" charset="-122"/>
              </a:rPr>
              <a:t>w</a:t>
            </a:r>
            <a:r>
              <a:rPr lang="zh-CN" altLang="en-US" sz="2400" dirty="0">
                <a:solidFill>
                  <a:schemeClr val="tx1"/>
                </a:solidFill>
                <a:latin typeface="黑体" panose="02010609060101010101" pitchFamily="49" charset="-122"/>
                <a:ea typeface="黑体" panose="02010609060101010101" pitchFamily="49" charset="-122"/>
              </a:rPr>
              <a:t>，相机坐标系原点与横轴坐标系原点的偏差</a:t>
            </a:r>
            <a:r>
              <a:rPr lang="en-US" altLang="zh-CN" sz="2400" dirty="0" err="1">
                <a:solidFill>
                  <a:schemeClr val="tx1"/>
                </a:solidFill>
                <a:latin typeface="黑体" panose="02010609060101010101" pitchFamily="49" charset="-122"/>
                <a:ea typeface="黑体" panose="02010609060101010101" pitchFamily="49" charset="-122"/>
              </a:rPr>
              <a:t>tx</a:t>
            </a:r>
            <a:r>
              <a:rPr lang="en-US" altLang="zh-CN" sz="2400" dirty="0">
                <a:solidFill>
                  <a:schemeClr val="tx1"/>
                </a:solidFill>
                <a:latin typeface="黑体" panose="02010609060101010101" pitchFamily="49" charset="-122"/>
                <a:ea typeface="黑体" panose="02010609060101010101" pitchFamily="49" charset="-122"/>
              </a:rPr>
              <a:t>\ty\</a:t>
            </a:r>
            <a:r>
              <a:rPr lang="en-US" altLang="zh-CN" sz="2400" dirty="0" err="1">
                <a:solidFill>
                  <a:schemeClr val="tx1"/>
                </a:solidFill>
                <a:latin typeface="黑体" panose="02010609060101010101" pitchFamily="49" charset="-122"/>
                <a:ea typeface="黑体" panose="02010609060101010101" pitchFamily="49" charset="-122"/>
              </a:rPr>
              <a:t>tz</a:t>
            </a:r>
            <a:r>
              <a:rPr lang="zh-CN" altLang="en-US" sz="2400" dirty="0">
                <a:solidFill>
                  <a:schemeClr val="tx1"/>
                </a:solidFill>
                <a:latin typeface="黑体" panose="02010609060101010101" pitchFamily="49" charset="-122"/>
                <a:ea typeface="黑体" panose="02010609060101010101" pitchFamily="49" charset="-122"/>
              </a:rPr>
              <a:t> ，相机坐标系与横轴坐标系坐标轴的夹角</a:t>
            </a:r>
            <a:r>
              <a:rPr lang="en-US" altLang="zh-CN" sz="2400" dirty="0">
                <a:solidFill>
                  <a:schemeClr val="tx1"/>
                </a:solidFill>
                <a:latin typeface="黑体" panose="02010609060101010101" pitchFamily="49" charset="-122"/>
                <a:ea typeface="黑体" panose="02010609060101010101" pitchFamily="49" charset="-122"/>
              </a:rPr>
              <a:t>φ\k</a:t>
            </a:r>
            <a:r>
              <a:rPr lang="zh-CN" altLang="en-US" sz="2400" dirty="0">
                <a:solidFill>
                  <a:schemeClr val="tx1"/>
                </a:solidFill>
                <a:latin typeface="黑体" panose="02010609060101010101" pitchFamily="49" charset="-122"/>
                <a:ea typeface="黑体" panose="02010609060101010101" pitchFamily="49" charset="-122"/>
              </a:rPr>
              <a:t>。</a:t>
            </a:r>
            <a:endParaRPr lang="zh-CN" altLang="zh-CN" sz="2400" dirty="0">
              <a:solidFill>
                <a:schemeClr val="tx1"/>
              </a:solidFill>
              <a:latin typeface="黑体" panose="02010609060101010101" pitchFamily="49" charset="-122"/>
              <a:ea typeface="黑体" panose="02010609060101010101" pitchFamily="49" charset="-122"/>
            </a:endParaRPr>
          </a:p>
        </p:txBody>
      </p:sp>
      <p:sp>
        <p:nvSpPr>
          <p:cNvPr id="38" name="文本框 37">
            <a:extLst>
              <a:ext uri="{FF2B5EF4-FFF2-40B4-BE49-F238E27FC236}">
                <a16:creationId xmlns:a16="http://schemas.microsoft.com/office/drawing/2014/main" id="{5BFFA7EF-0437-459A-B1B9-F74C3453676E}"/>
              </a:ext>
            </a:extLst>
          </p:cNvPr>
          <p:cNvSpPr txBox="1"/>
          <p:nvPr/>
        </p:nvSpPr>
        <p:spPr>
          <a:xfrm>
            <a:off x="2846311" y="4984675"/>
            <a:ext cx="134684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仪器坐标系</a:t>
            </a:r>
          </a:p>
        </p:txBody>
      </p:sp>
      <p:graphicFrame>
        <p:nvGraphicFramePr>
          <p:cNvPr id="39" name="对象 38">
            <a:extLst>
              <a:ext uri="{FF2B5EF4-FFF2-40B4-BE49-F238E27FC236}">
                <a16:creationId xmlns:a16="http://schemas.microsoft.com/office/drawing/2014/main" id="{ECB7DD84-16A3-440E-827D-75DDD00FD0B9}"/>
              </a:ext>
            </a:extLst>
          </p:cNvPr>
          <p:cNvGraphicFramePr>
            <a:graphicFrameLocks noChangeAspect="1"/>
          </p:cNvGraphicFramePr>
          <p:nvPr/>
        </p:nvGraphicFramePr>
        <p:xfrm>
          <a:off x="157603" y="3850400"/>
          <a:ext cx="4218813" cy="940338"/>
        </p:xfrm>
        <a:graphic>
          <a:graphicData uri="http://schemas.openxmlformats.org/presentationml/2006/ole">
            <mc:AlternateContent xmlns:mc="http://schemas.openxmlformats.org/markup-compatibility/2006">
              <mc:Choice xmlns:v="urn:schemas-microsoft-com:vml" Requires="v">
                <p:oleObj spid="_x0000_s7176" name="Equation" r:id="rId4" imgW="3175000" imgH="711200" progId="Equation.DSMT4">
                  <p:embed/>
                </p:oleObj>
              </mc:Choice>
              <mc:Fallback>
                <p:oleObj name="Equation" r:id="rId4" imgW="3175000" imgH="711200" progId="Equation.DSMT4">
                  <p:embed/>
                  <p:pic>
                    <p:nvPicPr>
                      <p:cNvPr id="39" name="对象 38">
                        <a:extLst>
                          <a:ext uri="{FF2B5EF4-FFF2-40B4-BE49-F238E27FC236}">
                            <a16:creationId xmlns:a16="http://schemas.microsoft.com/office/drawing/2014/main" id="{ECB7DD84-16A3-440E-827D-75DDD00FD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03" y="3850400"/>
                        <a:ext cx="4218813" cy="940338"/>
                      </a:xfrm>
                      <a:prstGeom prst="rect">
                        <a:avLst/>
                      </a:prstGeom>
                      <a:noFill/>
                    </p:spPr>
                  </p:pic>
                </p:oleObj>
              </mc:Fallback>
            </mc:AlternateContent>
          </a:graphicData>
        </a:graphic>
      </p:graphicFrame>
      <p:graphicFrame>
        <p:nvGraphicFramePr>
          <p:cNvPr id="40" name="对象 39">
            <a:extLst>
              <a:ext uri="{FF2B5EF4-FFF2-40B4-BE49-F238E27FC236}">
                <a16:creationId xmlns:a16="http://schemas.microsoft.com/office/drawing/2014/main" id="{6178BAA3-F632-42E7-87E9-56394CF40927}"/>
              </a:ext>
            </a:extLst>
          </p:cNvPr>
          <p:cNvGraphicFramePr>
            <a:graphicFrameLocks noChangeAspect="1"/>
          </p:cNvGraphicFramePr>
          <p:nvPr/>
        </p:nvGraphicFramePr>
        <p:xfrm>
          <a:off x="5438941" y="3519613"/>
          <a:ext cx="6635863" cy="2278632"/>
        </p:xfrm>
        <a:graphic>
          <a:graphicData uri="http://schemas.openxmlformats.org/presentationml/2006/ole">
            <mc:AlternateContent xmlns:mc="http://schemas.openxmlformats.org/markup-compatibility/2006">
              <mc:Choice xmlns:v="urn:schemas-microsoft-com:vml" Requires="v">
                <p:oleObj spid="_x0000_s7177" name="Equation" r:id="rId6" imgW="8077200" imgH="2768600" progId="Equation.DSMT4">
                  <p:embed/>
                </p:oleObj>
              </mc:Choice>
              <mc:Fallback>
                <p:oleObj name="Equation" r:id="rId6" imgW="8077200" imgH="2768600" progId="Equation.DSMT4">
                  <p:embed/>
                  <p:pic>
                    <p:nvPicPr>
                      <p:cNvPr id="40" name="对象 39">
                        <a:extLst>
                          <a:ext uri="{FF2B5EF4-FFF2-40B4-BE49-F238E27FC236}">
                            <a16:creationId xmlns:a16="http://schemas.microsoft.com/office/drawing/2014/main" id="{6178BAA3-F632-42E7-87E9-56394CF409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8941" y="3519613"/>
                        <a:ext cx="6635863" cy="2278632"/>
                      </a:xfrm>
                      <a:prstGeom prst="rect">
                        <a:avLst/>
                      </a:prstGeom>
                      <a:noFill/>
                    </p:spPr>
                  </p:pic>
                </p:oleObj>
              </mc:Fallback>
            </mc:AlternateContent>
          </a:graphicData>
        </a:graphic>
      </p:graphicFrame>
      <p:sp>
        <p:nvSpPr>
          <p:cNvPr id="41" name="箭头: 上 27">
            <a:extLst>
              <a:ext uri="{FF2B5EF4-FFF2-40B4-BE49-F238E27FC236}">
                <a16:creationId xmlns:a16="http://schemas.microsoft.com/office/drawing/2014/main" id="{D48817A3-1140-4083-A21B-785351C952B7}"/>
              </a:ext>
            </a:extLst>
          </p:cNvPr>
          <p:cNvSpPr/>
          <p:nvPr/>
        </p:nvSpPr>
        <p:spPr>
          <a:xfrm>
            <a:off x="324732" y="4802951"/>
            <a:ext cx="134112" cy="20807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上 28">
            <a:extLst>
              <a:ext uri="{FF2B5EF4-FFF2-40B4-BE49-F238E27FC236}">
                <a16:creationId xmlns:a16="http://schemas.microsoft.com/office/drawing/2014/main" id="{9EB491CC-D093-44E2-B33A-47A0A3FEAE32}"/>
              </a:ext>
            </a:extLst>
          </p:cNvPr>
          <p:cNvSpPr/>
          <p:nvPr/>
        </p:nvSpPr>
        <p:spPr>
          <a:xfrm>
            <a:off x="3452677" y="4790738"/>
            <a:ext cx="134112" cy="20807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左 29">
            <a:extLst>
              <a:ext uri="{FF2B5EF4-FFF2-40B4-BE49-F238E27FC236}">
                <a16:creationId xmlns:a16="http://schemas.microsoft.com/office/drawing/2014/main" id="{85BA1843-B3B6-4647-9768-2777B83CC594}"/>
              </a:ext>
            </a:extLst>
          </p:cNvPr>
          <p:cNvSpPr/>
          <p:nvPr/>
        </p:nvSpPr>
        <p:spPr>
          <a:xfrm>
            <a:off x="4461724" y="4186350"/>
            <a:ext cx="818720" cy="533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7B23DDB2-9F5B-4EEA-8CA3-E5F1E3D7D3F7}"/>
              </a:ext>
            </a:extLst>
          </p:cNvPr>
          <p:cNvSpPr txBox="1"/>
          <p:nvPr/>
        </p:nvSpPr>
        <p:spPr>
          <a:xfrm>
            <a:off x="8437875" y="5284611"/>
            <a:ext cx="1114408"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矩阵元素</a:t>
            </a:r>
          </a:p>
        </p:txBody>
      </p:sp>
      <p:sp>
        <p:nvSpPr>
          <p:cNvPr id="45" name="文本框 44">
            <a:extLst>
              <a:ext uri="{FF2B5EF4-FFF2-40B4-BE49-F238E27FC236}">
                <a16:creationId xmlns:a16="http://schemas.microsoft.com/office/drawing/2014/main" id="{84CECE3E-EE43-4BF0-A5E4-89569D7C667C}"/>
              </a:ext>
            </a:extLst>
          </p:cNvPr>
          <p:cNvSpPr txBox="1"/>
          <p:nvPr/>
        </p:nvSpPr>
        <p:spPr>
          <a:xfrm>
            <a:off x="0" y="4984675"/>
            <a:ext cx="134684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相机坐标系</a:t>
            </a:r>
          </a:p>
        </p:txBody>
      </p:sp>
      <p:sp>
        <p:nvSpPr>
          <p:cNvPr id="6" name="标题 11">
            <a:extLst>
              <a:ext uri="{FF2B5EF4-FFF2-40B4-BE49-F238E27FC236}">
                <a16:creationId xmlns:a16="http://schemas.microsoft.com/office/drawing/2014/main" id="{A1952E49-8A7E-8E83-21D0-4EDC19B68D73}"/>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3110882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、研究了轴线倾斜对测角误差的影响：</a:t>
            </a:r>
            <a:r>
              <a:rPr lang="zh-CN" altLang="en-US" sz="2400" b="1" dirty="0">
                <a:solidFill>
                  <a:schemeClr val="tx1"/>
                </a:solidFill>
                <a:latin typeface="黑体" panose="02010609060101010101" pitchFamily="49" charset="-122"/>
                <a:ea typeface="黑体" panose="02010609060101010101" pitchFamily="49" charset="-122"/>
              </a:rPr>
              <a:t>对于非理想轴系状态下的视觉仪，分析</a:t>
            </a:r>
            <a:r>
              <a:rPr lang="zh-CN" altLang="zh-CN" sz="2400" b="1" dirty="0">
                <a:solidFill>
                  <a:schemeClr val="tx1"/>
                </a:solidFill>
                <a:latin typeface="黑体" panose="02010609060101010101" pitchFamily="49" charset="-122"/>
                <a:ea typeface="黑体" panose="02010609060101010101" pitchFamily="49" charset="-122"/>
              </a:rPr>
              <a:t>横轴倾斜、竖轴倾斜，以及横轴与竖轴不相交、视准轴与横轴不垂直引起的测角误差。</a:t>
            </a: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531" y="2103867"/>
            <a:ext cx="1696085" cy="2159635"/>
          </a:xfrm>
          <a:prstGeom prst="rect">
            <a:avLst/>
          </a:prstGeom>
          <a:noFill/>
        </p:spPr>
      </p:pic>
      <p:sp>
        <p:nvSpPr>
          <p:cNvPr id="4" name="矩形 3"/>
          <p:cNvSpPr/>
          <p:nvPr/>
        </p:nvSpPr>
        <p:spPr>
          <a:xfrm>
            <a:off x="679569" y="3998303"/>
            <a:ext cx="2262158" cy="369332"/>
          </a:xfrm>
          <a:prstGeom prst="rect">
            <a:avLst/>
          </a:prstGeom>
        </p:spPr>
        <p:txBody>
          <a:bodyPr wrap="none">
            <a:spAutoFit/>
          </a:bodyPr>
          <a:lstStyle/>
          <a:p>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横轴倾斜对角度影响</a:t>
            </a:r>
            <a:endParaRPr lang="zh-CN" altLang="en-US" b="1" dirty="0"/>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4010" y="2174634"/>
            <a:ext cx="2436410" cy="1991882"/>
          </a:xfrm>
          <a:prstGeom prst="rect">
            <a:avLst/>
          </a:prstGeom>
          <a:noFill/>
        </p:spPr>
      </p:pic>
      <p:sp>
        <p:nvSpPr>
          <p:cNvPr id="5" name="矩形 4"/>
          <p:cNvSpPr/>
          <p:nvPr/>
        </p:nvSpPr>
        <p:spPr>
          <a:xfrm>
            <a:off x="3114338" y="3979147"/>
            <a:ext cx="2276585" cy="438582"/>
          </a:xfrm>
          <a:prstGeom prst="rect">
            <a:avLst/>
          </a:prstGeom>
        </p:spPr>
        <p:txBody>
          <a:bodyPr wrap="none">
            <a:spAutoFit/>
          </a:bodyPr>
          <a:lstStyle/>
          <a:p>
            <a:pPr algn="ctr">
              <a:lnSpc>
                <a:spcPct val="125000"/>
              </a:lnSpc>
              <a:spcBef>
                <a:spcPts val="600"/>
              </a:spcBef>
              <a:spcAft>
                <a:spcPts val="0"/>
              </a:spcAft>
            </a:pPr>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竖轴倾斜对角度影响</a:t>
            </a: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3738" y="2212425"/>
            <a:ext cx="2266767" cy="1916300"/>
          </a:xfrm>
          <a:prstGeom prst="rect">
            <a:avLst/>
          </a:prstGeom>
          <a:noFill/>
        </p:spPr>
      </p:pic>
      <p:sp>
        <p:nvSpPr>
          <p:cNvPr id="6" name="矩形 5"/>
          <p:cNvSpPr/>
          <p:nvPr/>
        </p:nvSpPr>
        <p:spPr>
          <a:xfrm>
            <a:off x="5689468" y="3979147"/>
            <a:ext cx="3206326" cy="438582"/>
          </a:xfrm>
          <a:prstGeom prst="rect">
            <a:avLst/>
          </a:prstGeom>
        </p:spPr>
        <p:txBody>
          <a:bodyPr wrap="none">
            <a:spAutoFit/>
          </a:bodyPr>
          <a:lstStyle/>
          <a:p>
            <a:pPr algn="ctr">
              <a:lnSpc>
                <a:spcPct val="125000"/>
              </a:lnSpc>
              <a:spcBef>
                <a:spcPts val="600"/>
              </a:spcBef>
              <a:spcAft>
                <a:spcPts val="0"/>
              </a:spcAft>
            </a:pPr>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横轴与竖轴不相交对角度影响</a:t>
            </a:r>
          </a:p>
        </p:txBody>
      </p:sp>
      <p:pic>
        <p:nvPicPr>
          <p:cNvPr id="18" name="图片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8037" y="2278803"/>
            <a:ext cx="2623225" cy="1777563"/>
          </a:xfrm>
          <a:prstGeom prst="rect">
            <a:avLst/>
          </a:prstGeom>
          <a:noFill/>
        </p:spPr>
      </p:pic>
      <p:sp>
        <p:nvSpPr>
          <p:cNvPr id="7" name="矩形 6"/>
          <p:cNvSpPr/>
          <p:nvPr/>
        </p:nvSpPr>
        <p:spPr>
          <a:xfrm>
            <a:off x="9194339" y="3988374"/>
            <a:ext cx="2262158" cy="369332"/>
          </a:xfrm>
          <a:prstGeom prst="rect">
            <a:avLst/>
          </a:prstGeom>
        </p:spPr>
        <p:txBody>
          <a:bodyPr wrap="none">
            <a:spAutoFit/>
          </a:bodyPr>
          <a:lstStyle/>
          <a:p>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视准轴与横轴不正交</a:t>
            </a:r>
            <a:endParaRPr lang="zh-CN" altLang="en-US" b="1" dirty="0"/>
          </a:p>
        </p:txBody>
      </p:sp>
      <p:sp>
        <p:nvSpPr>
          <p:cNvPr id="8" name="Rectangle 2"/>
          <p:cNvSpPr>
            <a:spLocks noChangeArrowheads="1"/>
          </p:cNvSpPr>
          <p:nvPr/>
        </p:nvSpPr>
        <p:spPr bwMode="auto">
          <a:xfrm>
            <a:off x="1116281" y="51392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9" name="对象 8"/>
          <p:cNvGraphicFramePr>
            <a:graphicFrameLocks noChangeAspect="1"/>
          </p:cNvGraphicFramePr>
          <p:nvPr/>
        </p:nvGraphicFramePr>
        <p:xfrm>
          <a:off x="908416" y="4488152"/>
          <a:ext cx="1804464" cy="622667"/>
        </p:xfrm>
        <a:graphic>
          <a:graphicData uri="http://schemas.openxmlformats.org/presentationml/2006/ole">
            <mc:AlternateContent xmlns:mc="http://schemas.openxmlformats.org/markup-compatibility/2006">
              <mc:Choice xmlns:v="urn:schemas-microsoft-com:vml" Requires="v">
                <p:oleObj spid="_x0000_s8206" name="Equation" r:id="rId8" imgW="1333500" imgH="457200" progId="Equation.DSMT4">
                  <p:embed/>
                </p:oleObj>
              </mc:Choice>
              <mc:Fallback>
                <p:oleObj name="Equation" r:id="rId8" imgW="1333500" imgH="457200" progId="Equation.DSMT4">
                  <p:embed/>
                  <p:pic>
                    <p:nvPicPr>
                      <p:cNvPr id="9" name="对象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416" y="4488152"/>
                        <a:ext cx="1804464" cy="622667"/>
                      </a:xfrm>
                      <a:prstGeom prst="rect">
                        <a:avLst/>
                      </a:prstGeom>
                      <a:noFill/>
                    </p:spPr>
                  </p:pic>
                </p:oleObj>
              </mc:Fallback>
            </mc:AlternateContent>
          </a:graphicData>
        </a:graphic>
      </p:graphicFrame>
      <p:sp>
        <p:nvSpPr>
          <p:cNvPr id="10"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对象 10"/>
          <p:cNvGraphicFramePr>
            <a:graphicFrameLocks noChangeAspect="1"/>
          </p:cNvGraphicFramePr>
          <p:nvPr/>
        </p:nvGraphicFramePr>
        <p:xfrm>
          <a:off x="3156740" y="4561360"/>
          <a:ext cx="2200275" cy="476250"/>
        </p:xfrm>
        <a:graphic>
          <a:graphicData uri="http://schemas.openxmlformats.org/presentationml/2006/ole">
            <mc:AlternateContent xmlns:mc="http://schemas.openxmlformats.org/markup-compatibility/2006">
              <mc:Choice xmlns:v="urn:schemas-microsoft-com:vml" Requires="v">
                <p:oleObj spid="_x0000_s8207" name="Equation" r:id="rId10" imgW="2184400" imgH="482600" progId="Equation.DSMT4">
                  <p:embed/>
                </p:oleObj>
              </mc:Choice>
              <mc:Fallback>
                <p:oleObj name="Equation" r:id="rId10" imgW="2184400" imgH="482600" progId="Equation.DSMT4">
                  <p:embed/>
                  <p:pic>
                    <p:nvPicPr>
                      <p:cNvPr id="11" name="对象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6740" y="4561360"/>
                        <a:ext cx="22002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5362236" y="46820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5" name="对象 14"/>
          <p:cNvGraphicFramePr>
            <a:graphicFrameLocks noChangeAspect="1"/>
          </p:cNvGraphicFramePr>
          <p:nvPr/>
        </p:nvGraphicFramePr>
        <p:xfrm>
          <a:off x="6367080" y="4300834"/>
          <a:ext cx="1828800" cy="914400"/>
        </p:xfrm>
        <a:graphic>
          <a:graphicData uri="http://schemas.openxmlformats.org/presentationml/2006/ole">
            <mc:AlternateContent xmlns:mc="http://schemas.openxmlformats.org/markup-compatibility/2006">
              <mc:Choice xmlns:v="urn:schemas-microsoft-com:vml" Requires="v">
                <p:oleObj spid="_x0000_s8208" name="Equation" r:id="rId12" imgW="1816100" imgH="889000" progId="Equation.DSMT4">
                  <p:embed/>
                </p:oleObj>
              </mc:Choice>
              <mc:Fallback>
                <p:oleObj name="Equation" r:id="rId12" imgW="1816100" imgH="889000" progId="Equation.DSMT4">
                  <p:embed/>
                  <p:pic>
                    <p:nvPicPr>
                      <p:cNvPr id="15" name="对象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7080" y="4300834"/>
                        <a:ext cx="1828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9" name="对象 18"/>
          <p:cNvGraphicFramePr>
            <a:graphicFrameLocks noChangeAspect="1"/>
          </p:cNvGraphicFramePr>
          <p:nvPr/>
        </p:nvGraphicFramePr>
        <p:xfrm>
          <a:off x="9696768" y="4418544"/>
          <a:ext cx="1257300" cy="666750"/>
        </p:xfrm>
        <a:graphic>
          <a:graphicData uri="http://schemas.openxmlformats.org/presentationml/2006/ole">
            <mc:AlternateContent xmlns:mc="http://schemas.openxmlformats.org/markup-compatibility/2006">
              <mc:Choice xmlns:v="urn:schemas-microsoft-com:vml" Requires="v">
                <p:oleObj spid="_x0000_s8209" name="Equation" r:id="rId14" imgW="1257300" imgH="660400" progId="Equation.DSMT4">
                  <p:embed/>
                </p:oleObj>
              </mc:Choice>
              <mc:Fallback>
                <p:oleObj name="Equation" r:id="rId14" imgW="1257300" imgH="660400" progId="Equation.DSMT4">
                  <p:embed/>
                  <p:pic>
                    <p:nvPicPr>
                      <p:cNvPr id="19" name="对象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96768" y="4418544"/>
                        <a:ext cx="1257300"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矩形 19"/>
          <p:cNvSpPr/>
          <p:nvPr/>
        </p:nvSpPr>
        <p:spPr>
          <a:xfrm>
            <a:off x="519591" y="5164783"/>
            <a:ext cx="2389964" cy="1169551"/>
          </a:xfrm>
          <a:prstGeom prst="rect">
            <a:avLst/>
          </a:prstGeom>
        </p:spPr>
        <p:txBody>
          <a:bodyPr wrap="square">
            <a:spAutoFit/>
          </a:bodyPr>
          <a:lstStyle/>
          <a:p>
            <a:pPr algn="just"/>
            <a:r>
              <a:rPr lang="zh-CN" altLang="en-US" sz="1400" kern="100" dirty="0">
                <a:latin typeface="黑体" panose="02010609060101010101" pitchFamily="49" charset="-122"/>
                <a:ea typeface="黑体" panose="02010609060101010101" pitchFamily="49" charset="-122"/>
                <a:cs typeface="Times New Roman" panose="02020603050405020304" pitchFamily="18" charset="0"/>
              </a:rPr>
              <a:t>① </a:t>
            </a:r>
            <a:r>
              <a:rPr lang="zh-CN" altLang="zh-CN" sz="1400" kern="100" dirty="0">
                <a:latin typeface="黑体" panose="02010609060101010101" pitchFamily="49" charset="-122"/>
                <a:ea typeface="黑体" panose="02010609060101010101" pitchFamily="49" charset="-122"/>
                <a:cs typeface="Times New Roman" panose="02020603050405020304" pitchFamily="18" charset="0"/>
              </a:rPr>
              <a:t>横轴晃动倾斜对垂直角没有影响，对水平角影响较大，当垂直角为</a:t>
            </a:r>
            <a:r>
              <a:rPr lang="en-US" altLang="zh-CN" sz="1400" kern="100" dirty="0">
                <a:latin typeface="黑体" panose="02010609060101010101" pitchFamily="49" charset="-122"/>
                <a:ea typeface="黑体" panose="02010609060101010101" pitchFamily="49" charset="-122"/>
                <a:cs typeface="Times New Roman" panose="02020603050405020304" pitchFamily="18" charset="0"/>
              </a:rPr>
              <a:t>45</a:t>
            </a:r>
            <a:r>
              <a:rPr lang="zh-CN" altLang="zh-CN" sz="1400" kern="100" dirty="0">
                <a:latin typeface="黑体" panose="02010609060101010101" pitchFamily="49" charset="-122"/>
                <a:ea typeface="黑体" panose="02010609060101010101" pitchFamily="49" charset="-122"/>
                <a:cs typeface="Times New Roman" panose="02020603050405020304" pitchFamily="18" charset="0"/>
              </a:rPr>
              <a:t>°，横轴晃动倾斜为</a:t>
            </a:r>
            <a:r>
              <a:rPr lang="en-US" altLang="zh-CN" sz="1400" kern="100" dirty="0">
                <a:latin typeface="黑体" panose="02010609060101010101" pitchFamily="49" charset="-122"/>
                <a:ea typeface="黑体" panose="02010609060101010101" pitchFamily="49" charset="-122"/>
                <a:cs typeface="Times New Roman" panose="02020603050405020304" pitchFamily="18" charset="0"/>
              </a:rPr>
              <a:t>5″</a:t>
            </a:r>
            <a:r>
              <a:rPr lang="zh-CN" altLang="zh-CN" sz="1400" kern="100" dirty="0">
                <a:latin typeface="黑体" panose="02010609060101010101" pitchFamily="49" charset="-122"/>
                <a:ea typeface="黑体" panose="02010609060101010101" pitchFamily="49" charset="-122"/>
                <a:cs typeface="Times New Roman" panose="02020603050405020304" pitchFamily="18" charset="0"/>
              </a:rPr>
              <a:t>时，对水平角的影响为</a:t>
            </a:r>
            <a:r>
              <a:rPr lang="en-US" altLang="zh-CN" sz="1400" kern="100" dirty="0">
                <a:latin typeface="黑体" panose="02010609060101010101" pitchFamily="49" charset="-122"/>
                <a:ea typeface="黑体" panose="02010609060101010101" pitchFamily="49" charset="-122"/>
                <a:cs typeface="Times New Roman" panose="02020603050405020304" pitchFamily="18" charset="0"/>
              </a:rPr>
              <a:t>5″</a:t>
            </a:r>
            <a:r>
              <a:rPr lang="zh-CN" altLang="zh-CN" sz="1400" kern="100" dirty="0">
                <a:latin typeface="黑体" panose="02010609060101010101" pitchFamily="49" charset="-122"/>
                <a:ea typeface="黑体" panose="02010609060101010101" pitchFamily="49" charset="-122"/>
                <a:cs typeface="Times New Roman" panose="02020603050405020304" pitchFamily="18" charset="0"/>
              </a:rPr>
              <a:t>。</a:t>
            </a:r>
          </a:p>
        </p:txBody>
      </p:sp>
      <p:sp>
        <p:nvSpPr>
          <p:cNvPr id="29" name="矩形 28"/>
          <p:cNvSpPr/>
          <p:nvPr/>
        </p:nvSpPr>
        <p:spPr>
          <a:xfrm>
            <a:off x="3054739" y="5170045"/>
            <a:ext cx="2389964" cy="1169551"/>
          </a:xfrm>
          <a:prstGeom prst="rect">
            <a:avLst/>
          </a:prstGeom>
        </p:spPr>
        <p:txBody>
          <a:bodyPr wrap="square">
            <a:spAutoFit/>
          </a:bodyPr>
          <a:lstStyle/>
          <a:p>
            <a:pPr algn="just"/>
            <a:r>
              <a:rPr lang="zh-CN" altLang="en-US" sz="1400" kern="100" dirty="0">
                <a:latin typeface="黑体" panose="02010609060101010101" pitchFamily="49" charset="-122"/>
                <a:ea typeface="黑体" panose="02010609060101010101" pitchFamily="49" charset="-122"/>
                <a:cs typeface="Times New Roman" panose="02020603050405020304" pitchFamily="18" charset="0"/>
              </a:rPr>
              <a:t>② </a:t>
            </a:r>
            <a:r>
              <a:rPr lang="zh-CN" altLang="zh-CN" sz="1400" dirty="0">
                <a:latin typeface="黑体" panose="02010609060101010101" pitchFamily="49" charset="-122"/>
                <a:ea typeface="黑体" panose="02010609060101010101" pitchFamily="49" charset="-122"/>
              </a:rPr>
              <a:t>当水平角和垂直角为</a:t>
            </a:r>
            <a:r>
              <a:rPr lang="en-US" altLang="zh-CN" sz="1400" dirty="0">
                <a:latin typeface="黑体" panose="02010609060101010101" pitchFamily="49" charset="-122"/>
                <a:ea typeface="黑体" panose="02010609060101010101" pitchFamily="49" charset="-122"/>
              </a:rPr>
              <a:t>45°</a:t>
            </a:r>
            <a:r>
              <a:rPr lang="zh-CN" altLang="zh-CN" sz="1400" dirty="0">
                <a:latin typeface="黑体" panose="02010609060101010101" pitchFamily="49" charset="-122"/>
                <a:ea typeface="黑体" panose="02010609060101010101" pitchFamily="49" charset="-122"/>
              </a:rPr>
              <a:t>时，竖轴在</a:t>
            </a:r>
            <a:r>
              <a:rPr lang="en-US" altLang="zh-CN" sz="1400" dirty="0">
                <a:latin typeface="黑体" panose="02010609060101010101" pitchFamily="49" charset="-122"/>
                <a:ea typeface="黑体" panose="02010609060101010101" pitchFamily="49" charset="-122"/>
              </a:rPr>
              <a:t>45</a:t>
            </a:r>
            <a:r>
              <a:rPr lang="zh-CN" altLang="zh-CN" sz="1400" dirty="0">
                <a:latin typeface="黑体" panose="02010609060101010101" pitchFamily="49" charset="-122"/>
                <a:ea typeface="黑体" panose="02010609060101010101" pitchFamily="49" charset="-122"/>
              </a:rPr>
              <a:t>°方向晃动倾斜</a:t>
            </a:r>
            <a:r>
              <a:rPr lang="en-US" altLang="zh-CN" sz="1400" dirty="0">
                <a:latin typeface="黑体" panose="02010609060101010101" pitchFamily="49" charset="-122"/>
                <a:ea typeface="黑体" panose="02010609060101010101" pitchFamily="49" charset="-122"/>
              </a:rPr>
              <a:t>5″</a:t>
            </a:r>
            <a:r>
              <a:rPr lang="zh-CN" altLang="zh-CN" sz="1400" dirty="0">
                <a:latin typeface="黑体" panose="02010609060101010101" pitchFamily="49" charset="-122"/>
                <a:ea typeface="黑体" panose="02010609060101010101" pitchFamily="49" charset="-122"/>
              </a:rPr>
              <a:t>，对水平角的影响为</a:t>
            </a:r>
            <a:r>
              <a:rPr lang="en-US" altLang="zh-CN" sz="1400" dirty="0">
                <a:latin typeface="黑体" panose="02010609060101010101" pitchFamily="49" charset="-122"/>
                <a:ea typeface="黑体" panose="02010609060101010101" pitchFamily="49" charset="-122"/>
              </a:rPr>
              <a:t>3.5″</a:t>
            </a:r>
            <a:r>
              <a:rPr lang="zh-CN" altLang="zh-CN" sz="1400" dirty="0">
                <a:latin typeface="黑体" panose="02010609060101010101" pitchFamily="49" charset="-122"/>
                <a:ea typeface="黑体" panose="02010609060101010101" pitchFamily="49" charset="-122"/>
              </a:rPr>
              <a:t>，对垂直角的影响为</a:t>
            </a:r>
            <a:r>
              <a:rPr lang="en-US" altLang="zh-CN" sz="1400" dirty="0">
                <a:latin typeface="黑体" panose="02010609060101010101" pitchFamily="49" charset="-122"/>
                <a:ea typeface="黑体" panose="02010609060101010101" pitchFamily="49" charset="-122"/>
              </a:rPr>
              <a:t>3.5″</a:t>
            </a:r>
            <a:r>
              <a:rPr lang="zh-CN" altLang="zh-CN" sz="1400" dirty="0">
                <a:latin typeface="黑体" panose="02010609060101010101" pitchFamily="49" charset="-122"/>
                <a:ea typeface="黑体" panose="02010609060101010101" pitchFamily="49" charset="-122"/>
              </a:rPr>
              <a:t>。</a:t>
            </a:r>
            <a:endParaRPr lang="zh-CN" altLang="zh-CN" sz="14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0" name="矩形 29"/>
          <p:cNvSpPr/>
          <p:nvPr/>
        </p:nvSpPr>
        <p:spPr>
          <a:xfrm>
            <a:off x="5889996" y="5172535"/>
            <a:ext cx="2945253" cy="1169551"/>
          </a:xfrm>
          <a:prstGeom prst="rect">
            <a:avLst/>
          </a:prstGeom>
        </p:spPr>
        <p:txBody>
          <a:bodyPr wrap="square">
            <a:spAutoFit/>
          </a:bodyPr>
          <a:lstStyle/>
          <a:p>
            <a:pPr algn="just"/>
            <a:r>
              <a:rPr lang="zh-CN" altLang="en-US" sz="1400" kern="100" dirty="0">
                <a:latin typeface="黑体" panose="02010609060101010101" pitchFamily="49" charset="-122"/>
                <a:ea typeface="黑体" panose="02010609060101010101" pitchFamily="49" charset="-122"/>
                <a:cs typeface="Times New Roman" panose="02020603050405020304" pitchFamily="18" charset="0"/>
              </a:rPr>
              <a:t>③ </a:t>
            </a:r>
            <a:r>
              <a:rPr lang="zh-CN" altLang="en-US" sz="1400" dirty="0">
                <a:latin typeface="黑体" panose="02010609060101010101" pitchFamily="49" charset="-122"/>
                <a:ea typeface="黑体" panose="02010609060101010101" pitchFamily="49" charset="-122"/>
              </a:rPr>
              <a:t>当偏距均为</a:t>
            </a:r>
            <a:r>
              <a:rPr lang="en-US" altLang="zh-CN" sz="1400" dirty="0">
                <a:latin typeface="黑体" panose="02010609060101010101" pitchFamily="49" charset="-122"/>
                <a:ea typeface="黑体" panose="02010609060101010101" pitchFamily="49" charset="-122"/>
              </a:rPr>
              <a:t>5μm</a:t>
            </a:r>
            <a:r>
              <a:rPr lang="zh-CN" altLang="en-US" sz="1400" dirty="0">
                <a:latin typeface="黑体" panose="02010609060101010101" pitchFamily="49" charset="-122"/>
                <a:ea typeface="黑体" panose="02010609060101010101" pitchFamily="49" charset="-122"/>
              </a:rPr>
              <a:t>，距离</a:t>
            </a:r>
            <a:r>
              <a:rPr lang="en-US" altLang="zh-CN" sz="1400" dirty="0">
                <a:latin typeface="黑体" panose="02010609060101010101" pitchFamily="49" charset="-122"/>
                <a:ea typeface="黑体" panose="02010609060101010101" pitchFamily="49" charset="-122"/>
              </a:rPr>
              <a:t>s</a:t>
            </a:r>
            <a:r>
              <a:rPr lang="zh-CN" altLang="en-US" sz="1400" dirty="0">
                <a:latin typeface="黑体" panose="02010609060101010101" pitchFamily="49" charset="-122"/>
                <a:ea typeface="黑体" panose="02010609060101010101" pitchFamily="49" charset="-122"/>
              </a:rPr>
              <a:t>为</a:t>
            </a:r>
            <a:r>
              <a:rPr lang="en-US" altLang="zh-CN" sz="1400" dirty="0">
                <a:latin typeface="黑体" panose="02010609060101010101" pitchFamily="49" charset="-122"/>
                <a:ea typeface="黑体" panose="02010609060101010101" pitchFamily="49" charset="-122"/>
              </a:rPr>
              <a:t>10</a:t>
            </a:r>
            <a:r>
              <a:rPr lang="zh-CN" altLang="en-US" sz="1400" dirty="0">
                <a:latin typeface="黑体" panose="02010609060101010101" pitchFamily="49" charset="-122"/>
                <a:ea typeface="黑体" panose="02010609060101010101" pitchFamily="49" charset="-122"/>
              </a:rPr>
              <a:t>米，垂直角为</a:t>
            </a:r>
            <a:r>
              <a:rPr lang="en-US" altLang="zh-CN" sz="1400" dirty="0">
                <a:latin typeface="黑体" panose="02010609060101010101" pitchFamily="49" charset="-122"/>
                <a:ea typeface="黑体" panose="02010609060101010101" pitchFamily="49" charset="-122"/>
              </a:rPr>
              <a:t>45°</a:t>
            </a:r>
            <a:r>
              <a:rPr lang="zh-CN" altLang="en-US" sz="1400" dirty="0">
                <a:latin typeface="黑体" panose="02010609060101010101" pitchFamily="49" charset="-122"/>
                <a:ea typeface="黑体" panose="02010609060101010101" pitchFamily="49" charset="-122"/>
              </a:rPr>
              <a:t>时，对水平角的影响为</a:t>
            </a:r>
            <a:r>
              <a:rPr lang="en-US" altLang="zh-CN" sz="1400" dirty="0">
                <a:latin typeface="黑体" panose="02010609060101010101" pitchFamily="49" charset="-122"/>
                <a:ea typeface="黑体" panose="02010609060101010101" pitchFamily="49" charset="-122"/>
              </a:rPr>
              <a:t>0.15″</a:t>
            </a:r>
            <a:r>
              <a:rPr lang="zh-CN" altLang="en-US" sz="1400" dirty="0">
                <a:latin typeface="黑体" panose="02010609060101010101" pitchFamily="49" charset="-122"/>
                <a:ea typeface="黑体" panose="02010609060101010101" pitchFamily="49" charset="-122"/>
              </a:rPr>
              <a:t>，对垂直角的影响为</a:t>
            </a:r>
            <a:r>
              <a:rPr lang="en-US" altLang="zh-CN" sz="1400" dirty="0">
                <a:latin typeface="黑体" panose="02010609060101010101" pitchFamily="49" charset="-122"/>
                <a:ea typeface="黑体" panose="02010609060101010101" pitchFamily="49" charset="-122"/>
              </a:rPr>
              <a:t>0.10″</a:t>
            </a:r>
            <a:r>
              <a:rPr lang="zh-CN" altLang="en-US" sz="1400" dirty="0">
                <a:latin typeface="黑体" panose="02010609060101010101" pitchFamily="49" charset="-122"/>
                <a:ea typeface="黑体" panose="02010609060101010101" pitchFamily="49" charset="-122"/>
              </a:rPr>
              <a:t>。可见，偏距对仪器的角度影响较小。</a:t>
            </a:r>
            <a:endParaRPr lang="zh-CN" altLang="zh-CN" sz="14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37" name="矩形 36"/>
          <p:cNvSpPr/>
          <p:nvPr/>
        </p:nvSpPr>
        <p:spPr>
          <a:xfrm>
            <a:off x="9118257" y="5156138"/>
            <a:ext cx="2783052" cy="954107"/>
          </a:xfrm>
          <a:prstGeom prst="rect">
            <a:avLst/>
          </a:prstGeom>
        </p:spPr>
        <p:txBody>
          <a:bodyPr wrap="square">
            <a:spAutoFit/>
          </a:bodyPr>
          <a:lstStyle/>
          <a:p>
            <a:pPr algn="just"/>
            <a:r>
              <a:rPr lang="zh-CN" altLang="en-US" sz="1400" kern="100" dirty="0">
                <a:latin typeface="黑体" panose="02010609060101010101" pitchFamily="49" charset="-122"/>
                <a:ea typeface="黑体" panose="02010609060101010101" pitchFamily="49" charset="-122"/>
                <a:cs typeface="Times New Roman" panose="02020603050405020304" pitchFamily="18" charset="0"/>
              </a:rPr>
              <a:t>④ </a:t>
            </a:r>
            <a:r>
              <a:rPr lang="zh-CN" altLang="zh-CN" sz="1400" dirty="0">
                <a:latin typeface="黑体" panose="02010609060101010101" pitchFamily="49" charset="-122"/>
                <a:ea typeface="黑体" panose="02010609060101010101" pitchFamily="49" charset="-122"/>
              </a:rPr>
              <a:t>视准轴偏角对垂直角基本没影响。当垂直角为</a:t>
            </a:r>
            <a:r>
              <a:rPr lang="en-US" altLang="zh-CN" sz="1400" dirty="0">
                <a:latin typeface="黑体" panose="02010609060101010101" pitchFamily="49" charset="-122"/>
                <a:ea typeface="黑体" panose="02010609060101010101" pitchFamily="49" charset="-122"/>
              </a:rPr>
              <a:t>45</a:t>
            </a:r>
            <a:r>
              <a:rPr lang="zh-CN" altLang="zh-CN" sz="1400" dirty="0">
                <a:latin typeface="黑体" panose="02010609060101010101" pitchFamily="49" charset="-122"/>
                <a:ea typeface="黑体" panose="02010609060101010101" pitchFamily="49" charset="-122"/>
              </a:rPr>
              <a:t>°，视准轴偏角为</a:t>
            </a:r>
            <a:r>
              <a:rPr lang="en-US" altLang="zh-CN" sz="1400" dirty="0">
                <a:latin typeface="黑体" panose="02010609060101010101" pitchFamily="49" charset="-122"/>
                <a:ea typeface="黑体" panose="02010609060101010101" pitchFamily="49" charset="-122"/>
              </a:rPr>
              <a:t>5″</a:t>
            </a:r>
            <a:r>
              <a:rPr lang="zh-CN" altLang="zh-CN" sz="1400" dirty="0">
                <a:latin typeface="黑体" panose="02010609060101010101" pitchFamily="49" charset="-122"/>
                <a:ea typeface="黑体" panose="02010609060101010101" pitchFamily="49" charset="-122"/>
              </a:rPr>
              <a:t>时，对水平角的影响为</a:t>
            </a:r>
            <a:r>
              <a:rPr lang="en-US" altLang="zh-CN" sz="1400" dirty="0">
                <a:latin typeface="黑体" panose="02010609060101010101" pitchFamily="49" charset="-122"/>
                <a:ea typeface="黑体" panose="02010609060101010101" pitchFamily="49" charset="-122"/>
              </a:rPr>
              <a:t>7.1″</a:t>
            </a:r>
            <a:r>
              <a:rPr lang="zh-CN" altLang="zh-CN" sz="1400" dirty="0">
                <a:latin typeface="黑体" panose="02010609060101010101" pitchFamily="49" charset="-122"/>
                <a:ea typeface="黑体" panose="02010609060101010101" pitchFamily="49" charset="-122"/>
              </a:rPr>
              <a:t>。</a:t>
            </a:r>
            <a:endParaRPr lang="zh-CN" altLang="zh-CN" sz="14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3" name="标题 11">
            <a:extLst>
              <a:ext uri="{FF2B5EF4-FFF2-40B4-BE49-F238E27FC236}">
                <a16:creationId xmlns:a16="http://schemas.microsoft.com/office/drawing/2014/main" id="{8890EFDD-45CA-DAB2-AC6D-BF35DC0EE219}"/>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285957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spcBef>
                <a:spcPts val="0"/>
              </a:spcBef>
              <a:buNone/>
            </a:pPr>
            <a:r>
              <a:rPr lang="en-US" altLang="zh-CN" sz="2400" b="1" dirty="0">
                <a:solidFill>
                  <a:srgbClr val="0000FF"/>
                </a:solidFill>
                <a:latin typeface="黑体" panose="02010609060101010101" pitchFamily="49" charset="-122"/>
                <a:ea typeface="黑体" panose="02010609060101010101" pitchFamily="49" charset="-122"/>
              </a:rPr>
              <a:t>3</a:t>
            </a:r>
            <a:r>
              <a:rPr lang="zh-CN" altLang="en-US" sz="2400" b="1" dirty="0">
                <a:solidFill>
                  <a:srgbClr val="0000FF"/>
                </a:solidFill>
                <a:latin typeface="黑体" panose="02010609060101010101" pitchFamily="49" charset="-122"/>
                <a:ea typeface="黑体" panose="02010609060101010101" pitchFamily="49" charset="-122"/>
              </a:rPr>
              <a:t>、开展</a:t>
            </a:r>
            <a:r>
              <a:rPr lang="zh-CN" altLang="zh-CN" sz="2400" b="1" dirty="0">
                <a:solidFill>
                  <a:srgbClr val="0000FF"/>
                </a:solidFill>
                <a:latin typeface="黑体" panose="02010609060101010101" pitchFamily="49" charset="-122"/>
                <a:ea typeface="黑体" panose="02010609060101010101" pitchFamily="49" charset="-122"/>
              </a:rPr>
              <a:t>转台横轴与竖轴的关系标定</a:t>
            </a:r>
            <a:r>
              <a:rPr lang="zh-CN" altLang="en-US" sz="2400" b="1" dirty="0">
                <a:solidFill>
                  <a:srgbClr val="0000FF"/>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确定横轴与竖轴的不正交偏角</a:t>
            </a:r>
            <a:r>
              <a:rPr lang="en-US" altLang="zh-CN" sz="2400" dirty="0">
                <a:solidFill>
                  <a:schemeClr val="tx1"/>
                </a:solidFill>
                <a:latin typeface="黑体" panose="02010609060101010101" pitchFamily="49" charset="-122"/>
                <a:ea typeface="黑体" panose="02010609060101010101" pitchFamily="49" charset="-122"/>
              </a:rPr>
              <a:t>r</a:t>
            </a:r>
            <a:r>
              <a:rPr lang="zh-CN" altLang="en-US" sz="2400" dirty="0">
                <a:solidFill>
                  <a:schemeClr val="tx1"/>
                </a:solidFill>
                <a:latin typeface="黑体" panose="02010609060101010101" pitchFamily="49" charset="-122"/>
                <a:ea typeface="黑体" panose="02010609060101010101" pitchFamily="49" charset="-122"/>
              </a:rPr>
              <a:t>，横轴与竖轴的偏距</a:t>
            </a:r>
            <a:r>
              <a:rPr lang="en-US" altLang="zh-CN" sz="2400" dirty="0">
                <a:solidFill>
                  <a:schemeClr val="tx1"/>
                </a:solidFill>
                <a:latin typeface="黑体" panose="02010609060101010101" pitchFamily="49" charset="-122"/>
                <a:ea typeface="黑体" panose="02010609060101010101" pitchFamily="49" charset="-122"/>
              </a:rPr>
              <a:t>d</a:t>
            </a:r>
            <a:r>
              <a:rPr lang="zh-CN" altLang="en-US" sz="2400" dirty="0">
                <a:solidFill>
                  <a:schemeClr val="tx1"/>
                </a:solidFill>
                <a:latin typeface="黑体" panose="02010609060101010101" pitchFamily="49" charset="-122"/>
                <a:ea typeface="黑体" panose="02010609060101010101" pitchFamily="49" charset="-122"/>
              </a:rPr>
              <a:t>。</a:t>
            </a:r>
            <a:endParaRPr lang="en-US" altLang="zh-CN" sz="2400" dirty="0">
              <a:solidFill>
                <a:schemeClr val="tx1"/>
              </a:solidFill>
              <a:latin typeface="黑体" panose="02010609060101010101" pitchFamily="49" charset="-122"/>
              <a:ea typeface="黑体" panose="02010609060101010101" pitchFamily="49" charset="-122"/>
            </a:endParaRPr>
          </a:p>
          <a:p>
            <a:pPr indent="457200">
              <a:lnSpc>
                <a:spcPct val="150000"/>
              </a:lnSpc>
              <a:spcBef>
                <a:spcPts val="0"/>
              </a:spcBef>
              <a:buNone/>
            </a:pPr>
            <a:r>
              <a:rPr lang="en-US" altLang="zh-CN" sz="2400" dirty="0">
                <a:solidFill>
                  <a:schemeClr val="tx1"/>
                </a:solidFill>
                <a:latin typeface="黑体" panose="02010609060101010101" pitchFamily="49" charset="-122"/>
                <a:ea typeface="黑体" panose="02010609060101010101" pitchFamily="49" charset="-122"/>
              </a:rPr>
              <a:t>1</a:t>
            </a:r>
            <a:r>
              <a:rPr lang="zh-CN" altLang="en-US" sz="2400" dirty="0">
                <a:solidFill>
                  <a:schemeClr val="tx1"/>
                </a:solidFill>
                <a:latin typeface="黑体" panose="02010609060101010101" pitchFamily="49" charset="-122"/>
                <a:ea typeface="黑体" panose="02010609060101010101" pitchFamily="49" charset="-122"/>
              </a:rPr>
              <a:t>）</a:t>
            </a:r>
            <a:r>
              <a:rPr lang="zh-CN" altLang="zh-CN" sz="2400" dirty="0">
                <a:solidFill>
                  <a:schemeClr val="tx1"/>
                </a:solidFill>
                <a:latin typeface="黑体" panose="02010609060101010101" pitchFamily="49" charset="-122"/>
                <a:ea typeface="黑体" panose="02010609060101010101" pitchFamily="49" charset="-122"/>
              </a:rPr>
              <a:t>基准点布置</a:t>
            </a:r>
            <a:r>
              <a:rPr lang="zh-CN" altLang="en-US" sz="2400" dirty="0">
                <a:solidFill>
                  <a:schemeClr val="tx1"/>
                </a:solidFill>
                <a:latin typeface="黑体" panose="02010609060101010101" pitchFamily="49" charset="-122"/>
                <a:ea typeface="黑体" panose="02010609060101010101" pitchFamily="49" charset="-122"/>
              </a:rPr>
              <a:t>：</a:t>
            </a:r>
            <a:r>
              <a:rPr lang="zh-CN" altLang="zh-CN" sz="2400" dirty="0">
                <a:solidFill>
                  <a:schemeClr val="tx1"/>
                </a:solidFill>
                <a:latin typeface="黑体" panose="02010609060101010101" pitchFamily="49" charset="-122"/>
                <a:ea typeface="黑体" panose="02010609060101010101" pitchFamily="49" charset="-122"/>
              </a:rPr>
              <a:t>将视觉仪固定在三坐标机的大理石台面上，在底部控制器上</a:t>
            </a:r>
            <a:r>
              <a:rPr lang="zh-CN" altLang="en-US" sz="2400" dirty="0">
                <a:solidFill>
                  <a:schemeClr val="tx1"/>
                </a:solidFill>
                <a:latin typeface="黑体" panose="02010609060101010101" pitchFamily="49" charset="-122"/>
                <a:ea typeface="黑体" panose="02010609060101010101" pitchFamily="49" charset="-122"/>
              </a:rPr>
              <a:t>、</a:t>
            </a:r>
            <a:r>
              <a:rPr lang="zh-CN" altLang="zh-CN" sz="2400" dirty="0">
                <a:solidFill>
                  <a:schemeClr val="tx1"/>
                </a:solidFill>
                <a:latin typeface="黑体" panose="02010609060101010101" pitchFamily="49" charset="-122"/>
                <a:ea typeface="黑体" panose="02010609060101010101" pitchFamily="49" charset="-122"/>
              </a:rPr>
              <a:t>水平旋转部</a:t>
            </a:r>
            <a:r>
              <a:rPr lang="zh-CN" altLang="en-US" sz="2400" dirty="0">
                <a:solidFill>
                  <a:schemeClr val="tx1"/>
                </a:solidFill>
                <a:latin typeface="黑体" panose="02010609060101010101" pitchFamily="49" charset="-122"/>
                <a:ea typeface="黑体" panose="02010609060101010101" pitchFamily="49" charset="-122"/>
              </a:rPr>
              <a:t>、</a:t>
            </a:r>
            <a:r>
              <a:rPr lang="zh-CN" altLang="zh-CN" sz="2400" dirty="0">
                <a:solidFill>
                  <a:schemeClr val="tx1"/>
                </a:solidFill>
                <a:latin typeface="黑体" panose="02010609060101010101" pitchFamily="49" charset="-122"/>
                <a:ea typeface="黑体" panose="02010609060101010101" pitchFamily="49" charset="-122"/>
              </a:rPr>
              <a:t>俯仰旋转部上</a:t>
            </a:r>
            <a:r>
              <a:rPr lang="zh-CN" altLang="en-US" sz="2400" dirty="0">
                <a:solidFill>
                  <a:schemeClr val="tx1"/>
                </a:solidFill>
                <a:latin typeface="黑体" panose="02010609060101010101" pitchFamily="49" charset="-122"/>
                <a:ea typeface="黑体" panose="02010609060101010101" pitchFamily="49" charset="-122"/>
              </a:rPr>
              <a:t>分别布设基准点</a:t>
            </a:r>
            <a:r>
              <a:rPr lang="zh-CN" altLang="zh-CN" sz="2400" dirty="0">
                <a:solidFill>
                  <a:schemeClr val="tx1"/>
                </a:solidFill>
                <a:latin typeface="黑体" panose="02010609060101010101" pitchFamily="49" charset="-122"/>
                <a:ea typeface="黑体" panose="02010609060101010101" pitchFamily="49" charset="-122"/>
              </a:rPr>
              <a:t>。</a:t>
            </a:r>
            <a:br>
              <a:rPr lang="zh-CN" altLang="zh-CN" sz="2400" dirty="0">
                <a:solidFill>
                  <a:schemeClr val="tx1"/>
                </a:solidFill>
              </a:rPr>
            </a:br>
            <a:r>
              <a:rPr lang="en-US" altLang="zh-CN" sz="2400" dirty="0">
                <a:solidFill>
                  <a:schemeClr val="tx1"/>
                </a:solidFill>
                <a:latin typeface="黑体" panose="02010609060101010101" pitchFamily="49" charset="-122"/>
                <a:ea typeface="黑体" panose="02010609060101010101" pitchFamily="49" charset="-122"/>
              </a:rPr>
              <a:t>   2</a:t>
            </a:r>
            <a:r>
              <a:rPr lang="zh-CN" altLang="en-US" sz="2400" dirty="0">
                <a:solidFill>
                  <a:schemeClr val="tx1"/>
                </a:solidFill>
                <a:latin typeface="黑体" panose="02010609060101010101" pitchFamily="49" charset="-122"/>
                <a:ea typeface="黑体" panose="02010609060101010101" pitchFamily="49" charset="-122"/>
              </a:rPr>
              <a:t>）三坐标机测量：转台水平转动时测量</a:t>
            </a:r>
            <a:r>
              <a:rPr lang="zh-CN" altLang="zh-CN" sz="2400" dirty="0">
                <a:solidFill>
                  <a:schemeClr val="tx1"/>
                </a:solidFill>
                <a:latin typeface="黑体" panose="02010609060101010101" pitchFamily="49" charset="-122"/>
                <a:ea typeface="黑体" panose="02010609060101010101" pitchFamily="49" charset="-122"/>
              </a:rPr>
              <a:t>水平旋转部</a:t>
            </a:r>
            <a:r>
              <a:rPr lang="zh-CN" altLang="en-US" sz="2400" dirty="0">
                <a:solidFill>
                  <a:schemeClr val="tx1"/>
                </a:solidFill>
                <a:latin typeface="黑体" panose="02010609060101010101" pitchFamily="49" charset="-122"/>
                <a:ea typeface="黑体" panose="02010609060101010101" pitchFamily="49" charset="-122"/>
              </a:rPr>
              <a:t>得到竖轴，转台俯仰转动时测量</a:t>
            </a:r>
            <a:r>
              <a:rPr lang="zh-CN" altLang="zh-CN" sz="2400" dirty="0">
                <a:solidFill>
                  <a:schemeClr val="tx1"/>
                </a:solidFill>
                <a:latin typeface="黑体" panose="02010609060101010101" pitchFamily="49" charset="-122"/>
                <a:ea typeface="黑体" panose="02010609060101010101" pitchFamily="49" charset="-122"/>
              </a:rPr>
              <a:t>俯仰旋转部</a:t>
            </a:r>
            <a:r>
              <a:rPr lang="zh-CN" altLang="en-US" sz="2400" dirty="0">
                <a:solidFill>
                  <a:schemeClr val="tx1"/>
                </a:solidFill>
                <a:latin typeface="黑体" panose="02010609060101010101" pitchFamily="49" charset="-122"/>
                <a:ea typeface="黑体" panose="02010609060101010101" pitchFamily="49" charset="-122"/>
              </a:rPr>
              <a:t>得到横轴</a:t>
            </a:r>
            <a:r>
              <a:rPr lang="zh-CN" altLang="zh-CN" sz="2400" dirty="0">
                <a:solidFill>
                  <a:schemeClr val="tx1"/>
                </a:solidFill>
                <a:latin typeface="黑体" panose="02010609060101010101" pitchFamily="49" charset="-122"/>
                <a:ea typeface="黑体" panose="02010609060101010101" pitchFamily="49" charset="-122"/>
              </a:rPr>
              <a:t>。</a:t>
            </a:r>
          </a:p>
          <a:p>
            <a:pPr indent="457200">
              <a:lnSpc>
                <a:spcPct val="150000"/>
              </a:lnSpc>
              <a:buNone/>
            </a:pPr>
            <a:endParaRPr lang="en-US" altLang="zh-CN" sz="2400" dirty="0">
              <a:latin typeface="黑体" panose="02010609060101010101" pitchFamily="49" charset="-122"/>
              <a:ea typeface="黑体" panose="02010609060101010101" pitchFamily="49" charset="-122"/>
            </a:endParaRPr>
          </a:p>
          <a:p>
            <a:pPr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p:txBody>
      </p:sp>
      <p:pic>
        <p:nvPicPr>
          <p:cNvPr id="12" name="图片 11">
            <a:extLst>
              <a:ext uri="{FF2B5EF4-FFF2-40B4-BE49-F238E27FC236}">
                <a16:creationId xmlns:a16="http://schemas.microsoft.com/office/drawing/2014/main" id="{E1CD7971-F620-49FB-BC18-665808BA754A}"/>
              </a:ext>
            </a:extLst>
          </p:cNvPr>
          <p:cNvPicPr>
            <a:picLocks noChangeAspect="1"/>
          </p:cNvPicPr>
          <p:nvPr/>
        </p:nvPicPr>
        <p:blipFill>
          <a:blip r:embed="rId3"/>
          <a:stretch>
            <a:fillRect/>
          </a:stretch>
        </p:blipFill>
        <p:spPr>
          <a:xfrm>
            <a:off x="1330037" y="4460399"/>
            <a:ext cx="9405516" cy="2397601"/>
          </a:xfrm>
          <a:prstGeom prst="rect">
            <a:avLst/>
          </a:prstGeom>
        </p:spPr>
      </p:pic>
      <p:sp>
        <p:nvSpPr>
          <p:cNvPr id="6" name="标题 11">
            <a:extLst>
              <a:ext uri="{FF2B5EF4-FFF2-40B4-BE49-F238E27FC236}">
                <a16:creationId xmlns:a16="http://schemas.microsoft.com/office/drawing/2014/main" id="{A82542AF-13F5-FCBC-95DB-31FDA750DD61}"/>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642439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dirty="0">
                <a:solidFill>
                  <a:schemeClr val="tx1"/>
                </a:solidFill>
                <a:latin typeface="黑体" panose="02010609060101010101" pitchFamily="49" charset="-122"/>
                <a:ea typeface="黑体" panose="02010609060101010101" pitchFamily="49" charset="-122"/>
              </a:rPr>
              <a:t>3</a:t>
            </a:r>
            <a:r>
              <a:rPr lang="zh-CN" altLang="en-US" sz="2400" dirty="0">
                <a:solidFill>
                  <a:schemeClr val="tx1"/>
                </a:solidFill>
                <a:latin typeface="黑体" panose="02010609060101010101" pitchFamily="49" charset="-122"/>
                <a:ea typeface="黑体" panose="02010609060101010101" pitchFamily="49" charset="-122"/>
              </a:rPr>
              <a:t>）建立坐标系：作竖轴和横轴的垂线，此垂线与竖轴的交点为原点，</a:t>
            </a:r>
            <a:r>
              <a:rPr lang="zh-CN" altLang="zh-CN" sz="2400" dirty="0">
                <a:solidFill>
                  <a:schemeClr val="tx1"/>
                </a:solidFill>
                <a:latin typeface="黑体" panose="02010609060101010101" pitchFamily="49" charset="-122"/>
                <a:ea typeface="黑体" panose="02010609060101010101" pitchFamily="49" charset="-122"/>
              </a:rPr>
              <a:t>以竖轴作为坐标系第一轴</a:t>
            </a:r>
            <a:r>
              <a:rPr lang="en-US" altLang="zh-CN" sz="2400" dirty="0">
                <a:solidFill>
                  <a:schemeClr val="tx1"/>
                </a:solidFill>
                <a:latin typeface="黑体" panose="02010609060101010101" pitchFamily="49" charset="-122"/>
                <a:ea typeface="黑体" panose="02010609060101010101" pitchFamily="49" charset="-122"/>
              </a:rPr>
              <a:t>Z</a:t>
            </a:r>
            <a:r>
              <a:rPr lang="zh-CN" altLang="zh-CN" sz="2400" dirty="0">
                <a:solidFill>
                  <a:schemeClr val="tx1"/>
                </a:solidFill>
                <a:latin typeface="黑体" panose="02010609060101010101" pitchFamily="49" charset="-122"/>
                <a:ea typeface="黑体" panose="02010609060101010101" pitchFamily="49" charset="-122"/>
              </a:rPr>
              <a:t>轴，以横轴作为第二轴</a:t>
            </a:r>
            <a:r>
              <a:rPr lang="en-US" altLang="zh-CN" sz="2400" dirty="0">
                <a:solidFill>
                  <a:schemeClr val="tx1"/>
                </a:solidFill>
                <a:latin typeface="黑体" panose="02010609060101010101" pitchFamily="49" charset="-122"/>
                <a:ea typeface="黑体" panose="02010609060101010101" pitchFamily="49" charset="-122"/>
              </a:rPr>
              <a:t>X</a:t>
            </a:r>
            <a:r>
              <a:rPr lang="zh-CN" altLang="zh-CN" sz="2400" dirty="0">
                <a:solidFill>
                  <a:schemeClr val="tx1"/>
                </a:solidFill>
                <a:latin typeface="黑体" panose="02010609060101010101" pitchFamily="49" charset="-122"/>
                <a:ea typeface="黑体" panose="02010609060101010101" pitchFamily="49" charset="-122"/>
              </a:rPr>
              <a:t>轴</a:t>
            </a:r>
            <a:r>
              <a:rPr lang="zh-CN" altLang="en-US" sz="2400" dirty="0">
                <a:solidFill>
                  <a:schemeClr val="tx1"/>
                </a:solidFill>
                <a:latin typeface="黑体" panose="02010609060101010101" pitchFamily="49" charset="-122"/>
                <a:ea typeface="黑体" panose="02010609060101010101" pitchFamily="49" charset="-122"/>
              </a:rPr>
              <a:t>，建立仪器坐标系</a:t>
            </a:r>
            <a:r>
              <a:rPr lang="zh-CN" altLang="zh-CN" sz="2400" dirty="0">
                <a:solidFill>
                  <a:schemeClr val="tx1"/>
                </a:solidFill>
                <a:latin typeface="黑体" panose="02010609060101010101" pitchFamily="49" charset="-122"/>
                <a:ea typeface="黑体" panose="02010609060101010101" pitchFamily="49" charset="-122"/>
              </a:rPr>
              <a:t>。</a:t>
            </a:r>
            <a:endParaRPr lang="en-US" altLang="zh-CN" sz="2400" dirty="0">
              <a:solidFill>
                <a:schemeClr val="tx1"/>
              </a:solidFill>
              <a:latin typeface="黑体" panose="02010609060101010101" pitchFamily="49" charset="-122"/>
              <a:ea typeface="黑体" panose="02010609060101010101" pitchFamily="49" charset="-122"/>
            </a:endParaRPr>
          </a:p>
          <a:p>
            <a:pPr indent="457200">
              <a:lnSpc>
                <a:spcPct val="150000"/>
              </a:lnSpc>
              <a:buNone/>
            </a:pPr>
            <a:r>
              <a:rPr lang="en-US" altLang="zh-CN" sz="2400" dirty="0">
                <a:solidFill>
                  <a:schemeClr val="tx1"/>
                </a:solidFill>
                <a:latin typeface="黑体" panose="02010609060101010101" pitchFamily="49" charset="-122"/>
                <a:ea typeface="黑体" panose="02010609060101010101" pitchFamily="49" charset="-122"/>
              </a:rPr>
              <a:t>4</a:t>
            </a:r>
            <a:r>
              <a:rPr lang="zh-CN" altLang="en-US" sz="2400" dirty="0">
                <a:solidFill>
                  <a:schemeClr val="tx1"/>
                </a:solidFill>
                <a:latin typeface="黑体" panose="02010609060101010101" pitchFamily="49" charset="-122"/>
                <a:ea typeface="黑体" panose="02010609060101010101" pitchFamily="49" charset="-122"/>
              </a:rPr>
              <a:t>）标定结果：</a:t>
            </a:r>
            <a:r>
              <a:rPr lang="zh-CN" altLang="zh-CN" sz="2400" dirty="0">
                <a:solidFill>
                  <a:schemeClr val="tx1"/>
                </a:solidFill>
                <a:latin typeface="黑体" panose="02010609060101010101" pitchFamily="49" charset="-122"/>
                <a:ea typeface="黑体" panose="02010609060101010101" pitchFamily="49" charset="-122"/>
              </a:rPr>
              <a:t>横轴与竖轴的偏距</a:t>
            </a:r>
            <a:r>
              <a:rPr lang="en-US" altLang="zh-CN" sz="2400" dirty="0">
                <a:solidFill>
                  <a:schemeClr val="tx1"/>
                </a:solidFill>
                <a:latin typeface="黑体" panose="02010609060101010101" pitchFamily="49" charset="-122"/>
                <a:ea typeface="黑体" panose="02010609060101010101" pitchFamily="49" charset="-122"/>
              </a:rPr>
              <a:t>d=-0.0036mm</a:t>
            </a:r>
            <a:r>
              <a:rPr lang="zh-CN" altLang="en-US" sz="2400" dirty="0">
                <a:solidFill>
                  <a:schemeClr val="tx1"/>
                </a:solidFill>
                <a:latin typeface="黑体" panose="02010609060101010101" pitchFamily="49" charset="-122"/>
                <a:ea typeface="黑体" panose="02010609060101010101" pitchFamily="49" charset="-122"/>
              </a:rPr>
              <a:t>，偏角</a:t>
            </a:r>
            <a:r>
              <a:rPr lang="en-US" altLang="zh-CN" sz="2400" dirty="0">
                <a:solidFill>
                  <a:schemeClr val="tx1"/>
                </a:solidFill>
                <a:latin typeface="黑体" panose="02010609060101010101" pitchFamily="49" charset="-122"/>
                <a:ea typeface="黑体" panose="02010609060101010101" pitchFamily="49" charset="-122"/>
              </a:rPr>
              <a:t>r=36.4″</a:t>
            </a:r>
            <a:r>
              <a:rPr lang="zh-CN" altLang="zh-CN" sz="2400" dirty="0">
                <a:solidFill>
                  <a:schemeClr val="tx1"/>
                </a:solidFill>
                <a:latin typeface="黑体" panose="02010609060101010101" pitchFamily="49" charset="-122"/>
                <a:ea typeface="黑体" panose="02010609060101010101" pitchFamily="49" charset="-122"/>
              </a:rPr>
              <a:t>。</a:t>
            </a:r>
          </a:p>
          <a:p>
            <a:pPr indent="457200">
              <a:lnSpc>
                <a:spcPct val="150000"/>
              </a:lnSpc>
              <a:buNone/>
            </a:pPr>
            <a:endParaRPr lang="en-US" altLang="zh-CN" sz="2400" dirty="0">
              <a:latin typeface="黑体" panose="02010609060101010101" pitchFamily="49" charset="-122"/>
              <a:ea typeface="黑体" panose="02010609060101010101" pitchFamily="49" charset="-122"/>
            </a:endParaRPr>
          </a:p>
          <a:p>
            <a:pPr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C498D23D-2702-4F41-9B9B-D6A3445DA60F}"/>
              </a:ext>
            </a:extLst>
          </p:cNvPr>
          <p:cNvPicPr>
            <a:picLocks noChangeAspect="1"/>
          </p:cNvPicPr>
          <p:nvPr/>
        </p:nvPicPr>
        <p:blipFill>
          <a:blip r:embed="rId3"/>
          <a:stretch>
            <a:fillRect/>
          </a:stretch>
        </p:blipFill>
        <p:spPr>
          <a:xfrm>
            <a:off x="1890642" y="3506314"/>
            <a:ext cx="2560708" cy="2549015"/>
          </a:xfrm>
          <a:prstGeom prst="rect">
            <a:avLst/>
          </a:prstGeom>
        </p:spPr>
      </p:pic>
      <p:pic>
        <p:nvPicPr>
          <p:cNvPr id="6" name="图片 5">
            <a:extLst>
              <a:ext uri="{FF2B5EF4-FFF2-40B4-BE49-F238E27FC236}">
                <a16:creationId xmlns:a16="http://schemas.microsoft.com/office/drawing/2014/main" id="{8D992311-4625-4F2B-A450-5314E9F3D803}"/>
              </a:ext>
            </a:extLst>
          </p:cNvPr>
          <p:cNvPicPr>
            <a:picLocks noChangeAspect="1"/>
          </p:cNvPicPr>
          <p:nvPr/>
        </p:nvPicPr>
        <p:blipFill>
          <a:blip r:embed="rId4"/>
          <a:stretch>
            <a:fillRect/>
          </a:stretch>
        </p:blipFill>
        <p:spPr>
          <a:xfrm>
            <a:off x="5149933" y="3506314"/>
            <a:ext cx="4716046" cy="2506900"/>
          </a:xfrm>
          <a:prstGeom prst="rect">
            <a:avLst/>
          </a:prstGeom>
        </p:spPr>
      </p:pic>
    </p:spTree>
    <p:extLst>
      <p:ext uri="{BB962C8B-B14F-4D97-AF65-F5344CB8AC3E}">
        <p14:creationId xmlns:p14="http://schemas.microsoft.com/office/powerpoint/2010/main" val="2613518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spcBef>
                <a:spcPts val="0"/>
              </a:spcBef>
              <a:buNone/>
            </a:pPr>
            <a:r>
              <a:rPr lang="en-US" altLang="zh-CN" sz="2400" b="1" dirty="0">
                <a:solidFill>
                  <a:srgbClr val="0000FF"/>
                </a:solidFill>
                <a:latin typeface="黑体" panose="02010609060101010101" pitchFamily="49" charset="-122"/>
                <a:ea typeface="黑体" panose="02010609060101010101" pitchFamily="49" charset="-122"/>
              </a:rPr>
              <a:t>4</a:t>
            </a:r>
            <a:r>
              <a:rPr lang="zh-CN" altLang="en-US" sz="2400" b="1" dirty="0">
                <a:solidFill>
                  <a:srgbClr val="0000FF"/>
                </a:solidFill>
                <a:latin typeface="黑体" panose="02010609060101010101" pitchFamily="49" charset="-122"/>
                <a:ea typeface="黑体" panose="02010609060101010101" pitchFamily="49" charset="-122"/>
              </a:rPr>
              <a:t>、开展相机与转台轴系误差标定：</a:t>
            </a:r>
            <a:r>
              <a:rPr lang="zh-CN" altLang="en-US" sz="2400" dirty="0">
                <a:latin typeface="黑体" panose="02010609060101010101" pitchFamily="49" charset="-122"/>
                <a:ea typeface="黑体" panose="02010609060101010101" pitchFamily="49" charset="-122"/>
              </a:rPr>
              <a:t>确定垂直度盘指标差</a:t>
            </a:r>
            <a:r>
              <a:rPr lang="en-US" altLang="zh-CN" sz="2400" dirty="0">
                <a:latin typeface="黑体" panose="02010609060101010101" pitchFamily="49" charset="-122"/>
                <a:ea typeface="黑体" panose="02010609060101010101" pitchFamily="49" charset="-122"/>
              </a:rPr>
              <a:t>w</a:t>
            </a:r>
            <a:r>
              <a:rPr lang="zh-CN" altLang="en-US" sz="2400" dirty="0">
                <a:latin typeface="黑体" panose="02010609060101010101" pitchFamily="49" charset="-122"/>
                <a:ea typeface="黑体" panose="02010609060101010101" pitchFamily="49" charset="-122"/>
              </a:rPr>
              <a:t>，相机坐标系原点与横轴坐标系原点的偏差</a:t>
            </a:r>
            <a:r>
              <a:rPr lang="en-US" altLang="zh-CN" sz="2400" dirty="0" err="1">
                <a:latin typeface="黑体" panose="02010609060101010101" pitchFamily="49" charset="-122"/>
                <a:ea typeface="黑体" panose="02010609060101010101" pitchFamily="49" charset="-122"/>
              </a:rPr>
              <a:t>tx</a:t>
            </a:r>
            <a:r>
              <a:rPr lang="en-US" altLang="zh-CN" sz="2400" dirty="0">
                <a:latin typeface="黑体" panose="02010609060101010101" pitchFamily="49" charset="-122"/>
                <a:ea typeface="黑体" panose="02010609060101010101" pitchFamily="49" charset="-122"/>
              </a:rPr>
              <a:t>\ty\</a:t>
            </a:r>
            <a:r>
              <a:rPr lang="en-US" altLang="zh-CN" sz="2400" dirty="0" err="1">
                <a:latin typeface="黑体" panose="02010609060101010101" pitchFamily="49" charset="-122"/>
                <a:ea typeface="黑体" panose="02010609060101010101" pitchFamily="49" charset="-122"/>
              </a:rPr>
              <a:t>tz</a:t>
            </a:r>
            <a:r>
              <a:rPr lang="zh-CN" altLang="en-US" sz="2400" dirty="0">
                <a:latin typeface="黑体" panose="02010609060101010101" pitchFamily="49" charset="-122"/>
                <a:ea typeface="黑体" panose="02010609060101010101" pitchFamily="49" charset="-122"/>
              </a:rPr>
              <a:t> ，相机坐标系与横轴坐标系坐标轴的夹角</a:t>
            </a:r>
            <a:r>
              <a:rPr lang="en-US" altLang="zh-CN" sz="2400" dirty="0">
                <a:latin typeface="黑体" panose="02010609060101010101" pitchFamily="49" charset="-122"/>
                <a:ea typeface="黑体" panose="02010609060101010101" pitchFamily="49" charset="-122"/>
              </a:rPr>
              <a:t>φ\k</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indent="457200">
              <a:lnSpc>
                <a:spcPct val="150000"/>
              </a:lnSpc>
              <a:buNone/>
            </a:pPr>
            <a:r>
              <a:rPr lang="en-US" altLang="zh-CN" sz="2400" dirty="0">
                <a:solidFill>
                  <a:schemeClr val="tx1"/>
                </a:solidFill>
                <a:latin typeface="黑体" panose="02010609060101010101" pitchFamily="49" charset="-122"/>
                <a:ea typeface="黑体" panose="02010609060101010101" pitchFamily="49" charset="-122"/>
              </a:rPr>
              <a:t> 1</a:t>
            </a:r>
            <a:r>
              <a:rPr lang="zh-CN" altLang="en-US" sz="2400" dirty="0">
                <a:solidFill>
                  <a:schemeClr val="tx1"/>
                </a:solidFill>
                <a:latin typeface="黑体" panose="02010609060101010101" pitchFamily="49" charset="-122"/>
                <a:ea typeface="黑体" panose="02010609060101010101" pitchFamily="49" charset="-122"/>
              </a:rPr>
              <a:t>）跟踪仪测量：在标定场内，激光跟踪仪测量控制点坐标，以及测量视觉仪</a:t>
            </a:r>
            <a:r>
              <a:rPr lang="zh-CN" altLang="zh-CN" sz="2400" dirty="0">
                <a:solidFill>
                  <a:schemeClr val="tx1"/>
                </a:solidFill>
                <a:latin typeface="黑体" panose="02010609060101010101" pitchFamily="49" charset="-122"/>
                <a:ea typeface="黑体" panose="02010609060101010101" pitchFamily="49" charset="-122"/>
              </a:rPr>
              <a:t>底部控制器</a:t>
            </a:r>
            <a:r>
              <a:rPr lang="zh-CN" altLang="en-US" sz="2400" dirty="0">
                <a:solidFill>
                  <a:schemeClr val="tx1"/>
                </a:solidFill>
                <a:latin typeface="黑体" panose="02010609060101010101" pitchFamily="49" charset="-122"/>
                <a:ea typeface="黑体" panose="02010609060101010101" pitchFamily="49" charset="-122"/>
              </a:rPr>
              <a:t>上基准点坐标，得到控制点在视觉仪坐标系下坐标</a:t>
            </a:r>
            <a:r>
              <a:rPr lang="zh-CN" altLang="zh-CN" sz="2400" dirty="0">
                <a:solidFill>
                  <a:schemeClr val="tx1"/>
                </a:solidFill>
                <a:latin typeface="黑体" panose="02010609060101010101" pitchFamily="49" charset="-122"/>
                <a:ea typeface="黑体" panose="02010609060101010101" pitchFamily="49" charset="-122"/>
              </a:rPr>
              <a:t>。</a:t>
            </a:r>
          </a:p>
          <a:p>
            <a:pPr indent="457200">
              <a:lnSpc>
                <a:spcPct val="150000"/>
              </a:lnSpc>
              <a:buNone/>
            </a:pPr>
            <a:endParaRPr lang="en-US" altLang="zh-CN" sz="2400" dirty="0">
              <a:latin typeface="黑体" panose="02010609060101010101" pitchFamily="49" charset="-122"/>
              <a:ea typeface="黑体" panose="02010609060101010101" pitchFamily="49" charset="-122"/>
            </a:endParaRPr>
          </a:p>
          <a:p>
            <a:pPr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p:txBody>
      </p:sp>
      <p:pic>
        <p:nvPicPr>
          <p:cNvPr id="7" name="图片 6">
            <a:extLst>
              <a:ext uri="{FF2B5EF4-FFF2-40B4-BE49-F238E27FC236}">
                <a16:creationId xmlns:a16="http://schemas.microsoft.com/office/drawing/2014/main" id="{D07655E3-C763-4243-A803-192965BEDDDC}"/>
              </a:ext>
            </a:extLst>
          </p:cNvPr>
          <p:cNvPicPr>
            <a:picLocks noChangeAspect="1"/>
          </p:cNvPicPr>
          <p:nvPr/>
        </p:nvPicPr>
        <p:blipFill>
          <a:blip r:embed="rId3"/>
          <a:stretch>
            <a:fillRect/>
          </a:stretch>
        </p:blipFill>
        <p:spPr>
          <a:xfrm>
            <a:off x="7104250" y="3618000"/>
            <a:ext cx="3269233" cy="3240000"/>
          </a:xfrm>
          <a:prstGeom prst="rect">
            <a:avLst/>
          </a:prstGeom>
        </p:spPr>
      </p:pic>
      <p:pic>
        <p:nvPicPr>
          <p:cNvPr id="8" name="图片 7">
            <a:extLst>
              <a:ext uri="{FF2B5EF4-FFF2-40B4-BE49-F238E27FC236}">
                <a16:creationId xmlns:a16="http://schemas.microsoft.com/office/drawing/2014/main" id="{CC7A197F-B81C-440A-98F6-A13F99907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169" y="3618000"/>
            <a:ext cx="4315022" cy="3240000"/>
          </a:xfrm>
          <a:prstGeom prst="rect">
            <a:avLst/>
          </a:prstGeom>
        </p:spPr>
      </p:pic>
      <p:sp>
        <p:nvSpPr>
          <p:cNvPr id="6" name="标题 11">
            <a:extLst>
              <a:ext uri="{FF2B5EF4-FFF2-40B4-BE49-F238E27FC236}">
                <a16:creationId xmlns:a16="http://schemas.microsoft.com/office/drawing/2014/main" id="{39182CFE-825C-76E1-6EE2-DB75928D9C35}"/>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3556464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dirty="0">
                <a:solidFill>
                  <a:schemeClr val="tx1"/>
                </a:solidFill>
                <a:latin typeface="黑体" panose="02010609060101010101" pitchFamily="49" charset="-122"/>
                <a:ea typeface="黑体" panose="02010609060101010101" pitchFamily="49" charset="-122"/>
              </a:rPr>
              <a:t>2</a:t>
            </a:r>
            <a:r>
              <a:rPr lang="zh-CN" altLang="en-US" sz="2400" dirty="0">
                <a:solidFill>
                  <a:schemeClr val="tx1"/>
                </a:solidFill>
                <a:latin typeface="黑体" panose="02010609060101010101" pitchFamily="49" charset="-122"/>
                <a:ea typeface="黑体" panose="02010609060101010101" pitchFamily="49" charset="-122"/>
              </a:rPr>
              <a:t>）视觉仪测量：视觉仪拍摄标定场内控制点坐标，通过单张像片后方交会，得到此时相机在视觉仪坐标系下的位置及姿态</a:t>
            </a:r>
            <a:r>
              <a:rPr lang="zh-CN" altLang="zh-CN" sz="2400" dirty="0">
                <a:solidFill>
                  <a:schemeClr val="tx1"/>
                </a:solidFill>
                <a:latin typeface="黑体" panose="02010609060101010101" pitchFamily="49" charset="-122"/>
                <a:ea typeface="黑体" panose="02010609060101010101" pitchFamily="49" charset="-122"/>
              </a:rPr>
              <a:t>。</a:t>
            </a:r>
            <a:endParaRPr lang="en-US" altLang="zh-CN" sz="2400" dirty="0">
              <a:solidFill>
                <a:schemeClr val="tx1"/>
              </a:solidFill>
              <a:latin typeface="黑体" panose="02010609060101010101" pitchFamily="49" charset="-122"/>
              <a:ea typeface="黑体" panose="02010609060101010101" pitchFamily="49" charset="-122"/>
            </a:endParaRPr>
          </a:p>
          <a:p>
            <a:pPr marL="180000" indent="457200">
              <a:lnSpc>
                <a:spcPct val="150000"/>
              </a:lnSpc>
              <a:spcBef>
                <a:spcPts val="0"/>
              </a:spcBef>
              <a:buNone/>
            </a:pPr>
            <a:r>
              <a:rPr lang="zh-CN" altLang="en-US" sz="2400" dirty="0">
                <a:solidFill>
                  <a:schemeClr val="tx1"/>
                </a:solidFill>
                <a:latin typeface="黑体" panose="02010609060101010101" pitchFamily="49" charset="-122"/>
                <a:ea typeface="黑体" panose="02010609060101010101" pitchFamily="49" charset="-122"/>
              </a:rPr>
              <a:t>结合相机拍照时当前水平码盘读数为</a:t>
            </a:r>
            <a:r>
              <a:rPr lang="en-US" altLang="zh-CN" sz="2400" dirty="0">
                <a:solidFill>
                  <a:schemeClr val="tx1"/>
                </a:solidFill>
                <a:latin typeface="黑体" panose="02010609060101010101" pitchFamily="49" charset="-122"/>
                <a:ea typeface="黑体" panose="02010609060101010101" pitchFamily="49" charset="-122"/>
              </a:rPr>
              <a:t>250°</a:t>
            </a:r>
            <a:r>
              <a:rPr lang="zh-CN" altLang="en-US" sz="2400" dirty="0">
                <a:solidFill>
                  <a:schemeClr val="tx1"/>
                </a:solidFill>
                <a:latin typeface="黑体" panose="02010609060101010101" pitchFamily="49" charset="-122"/>
                <a:ea typeface="黑体" panose="02010609060101010101" pitchFamily="49" charset="-122"/>
              </a:rPr>
              <a:t>，垂直码盘为</a:t>
            </a:r>
            <a:r>
              <a:rPr lang="en-US" altLang="zh-CN" sz="2400" dirty="0">
                <a:solidFill>
                  <a:schemeClr val="tx1"/>
                </a:solidFill>
                <a:latin typeface="黑体" panose="02010609060101010101" pitchFamily="49" charset="-122"/>
                <a:ea typeface="黑体" panose="02010609060101010101" pitchFamily="49" charset="-122"/>
              </a:rPr>
              <a:t>90°</a:t>
            </a:r>
            <a:r>
              <a:rPr lang="zh-CN" altLang="en-US" sz="2400" dirty="0">
                <a:solidFill>
                  <a:schemeClr val="tx1"/>
                </a:solidFill>
                <a:latin typeface="黑体" panose="02010609060101010101" pitchFamily="49" charset="-122"/>
                <a:ea typeface="黑体" panose="02010609060101010101" pitchFamily="49" charset="-122"/>
              </a:rPr>
              <a:t>，以及先前</a:t>
            </a:r>
            <a:r>
              <a:rPr lang="zh-CN" altLang="zh-CN" sz="2400" dirty="0">
                <a:solidFill>
                  <a:schemeClr val="tx1"/>
                </a:solidFill>
                <a:latin typeface="黑体" panose="02010609060101010101" pitchFamily="49" charset="-122"/>
                <a:ea typeface="黑体" panose="02010609060101010101" pitchFamily="49" charset="-122"/>
              </a:rPr>
              <a:t>横轴与竖轴的偏距</a:t>
            </a:r>
            <a:r>
              <a:rPr lang="zh-CN" altLang="en-US" sz="2400" dirty="0">
                <a:solidFill>
                  <a:schemeClr val="tx1"/>
                </a:solidFill>
                <a:latin typeface="黑体" panose="02010609060101010101" pitchFamily="49" charset="-122"/>
                <a:ea typeface="黑体" panose="02010609060101010101" pitchFamily="49" charset="-122"/>
              </a:rPr>
              <a:t>、偏角值，计算得到垂直度盘指标差</a:t>
            </a:r>
            <a:r>
              <a:rPr lang="en-US" altLang="zh-CN" sz="2400" dirty="0">
                <a:solidFill>
                  <a:schemeClr val="tx1"/>
                </a:solidFill>
                <a:latin typeface="黑体" panose="02010609060101010101" pitchFamily="49" charset="-122"/>
                <a:ea typeface="黑体" panose="02010609060101010101" pitchFamily="49" charset="-122"/>
              </a:rPr>
              <a:t>w</a:t>
            </a:r>
            <a:r>
              <a:rPr lang="zh-CN" altLang="en-US" sz="2400" dirty="0">
                <a:solidFill>
                  <a:schemeClr val="tx1"/>
                </a:solidFill>
                <a:latin typeface="黑体" panose="02010609060101010101" pitchFamily="49" charset="-122"/>
                <a:ea typeface="黑体" panose="02010609060101010101" pitchFamily="49" charset="-122"/>
              </a:rPr>
              <a:t>、相机坐标系与横轴坐标系坐标轴的夹角</a:t>
            </a:r>
            <a:r>
              <a:rPr lang="en-US" altLang="zh-CN" sz="2400" dirty="0">
                <a:solidFill>
                  <a:schemeClr val="tx1"/>
                </a:solidFill>
                <a:latin typeface="黑体" panose="02010609060101010101" pitchFamily="49" charset="-122"/>
                <a:ea typeface="黑体" panose="02010609060101010101" pitchFamily="49" charset="-122"/>
              </a:rPr>
              <a:t>φ\k </a:t>
            </a:r>
            <a:r>
              <a:rPr lang="zh-CN" altLang="en-US" sz="2400" dirty="0">
                <a:solidFill>
                  <a:schemeClr val="tx1"/>
                </a:solidFill>
                <a:latin typeface="黑体" panose="02010609060101010101" pitchFamily="49" charset="-122"/>
                <a:ea typeface="黑体" panose="02010609060101010101" pitchFamily="49" charset="-122"/>
              </a:rPr>
              <a:t>，相机坐标系原点与横轴坐标系原点的偏差</a:t>
            </a:r>
            <a:r>
              <a:rPr lang="en-US" altLang="zh-CN" sz="2400" dirty="0" err="1">
                <a:solidFill>
                  <a:schemeClr val="tx1"/>
                </a:solidFill>
                <a:latin typeface="黑体" panose="02010609060101010101" pitchFamily="49" charset="-122"/>
                <a:ea typeface="黑体" panose="02010609060101010101" pitchFamily="49" charset="-122"/>
              </a:rPr>
              <a:t>tx</a:t>
            </a:r>
            <a:r>
              <a:rPr lang="en-US" altLang="zh-CN" sz="2400" dirty="0">
                <a:solidFill>
                  <a:schemeClr val="tx1"/>
                </a:solidFill>
                <a:latin typeface="黑体" panose="02010609060101010101" pitchFamily="49" charset="-122"/>
                <a:ea typeface="黑体" panose="02010609060101010101" pitchFamily="49" charset="-122"/>
              </a:rPr>
              <a:t>\ty\</a:t>
            </a:r>
            <a:r>
              <a:rPr lang="en-US" altLang="zh-CN" sz="2400" dirty="0" err="1">
                <a:solidFill>
                  <a:schemeClr val="tx1"/>
                </a:solidFill>
                <a:latin typeface="黑体" panose="02010609060101010101" pitchFamily="49" charset="-122"/>
                <a:ea typeface="黑体" panose="02010609060101010101" pitchFamily="49" charset="-122"/>
              </a:rPr>
              <a:t>tz</a:t>
            </a:r>
            <a:r>
              <a:rPr lang="zh-CN" altLang="en-US" sz="2400" dirty="0">
                <a:solidFill>
                  <a:schemeClr val="tx1"/>
                </a:solidFill>
                <a:latin typeface="黑体" panose="02010609060101010101" pitchFamily="49" charset="-122"/>
                <a:ea typeface="黑体" panose="02010609060101010101" pitchFamily="49" charset="-122"/>
              </a:rPr>
              <a:t>。</a:t>
            </a:r>
            <a:endParaRPr lang="zh-CN" altLang="zh-CN" sz="2400" dirty="0">
              <a:solidFill>
                <a:schemeClr val="tx1"/>
              </a:solidFill>
              <a:latin typeface="黑体" panose="02010609060101010101" pitchFamily="49" charset="-122"/>
              <a:ea typeface="黑体" panose="02010609060101010101" pitchFamily="49" charset="-122"/>
            </a:endParaRPr>
          </a:p>
          <a:p>
            <a:pPr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a:p>
            <a:pPr indent="457200">
              <a:lnSpc>
                <a:spcPct val="150000"/>
              </a:lnSpc>
              <a:buNone/>
            </a:pPr>
            <a:endParaRPr lang="en-US" altLang="zh-CN" sz="2400" dirty="0">
              <a:latin typeface="黑体" panose="02010609060101010101" pitchFamily="49" charset="-122"/>
              <a:ea typeface="黑体" panose="02010609060101010101" pitchFamily="49" charset="-122"/>
            </a:endParaRPr>
          </a:p>
          <a:p>
            <a:pPr indent="457200">
              <a:lnSpc>
                <a:spcPct val="150000"/>
              </a:lnSpc>
              <a:buNone/>
            </a:pPr>
            <a:endParaRPr lang="zh-CN" altLang="zh-CN" sz="2400" dirty="0">
              <a:solidFill>
                <a:schemeClr val="tx1"/>
              </a:solidFill>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ECF76477-06F7-443D-A9F3-8601C0B0B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81" y="3867360"/>
            <a:ext cx="3659620" cy="2747881"/>
          </a:xfrm>
          <a:prstGeom prst="rect">
            <a:avLst/>
          </a:prstGeom>
        </p:spPr>
      </p:pic>
      <p:pic>
        <p:nvPicPr>
          <p:cNvPr id="10" name="图片 9">
            <a:extLst>
              <a:ext uri="{FF2B5EF4-FFF2-40B4-BE49-F238E27FC236}">
                <a16:creationId xmlns:a16="http://schemas.microsoft.com/office/drawing/2014/main" id="{47064DEA-DC4A-490B-AE3B-0E33FD309F39}"/>
              </a:ext>
            </a:extLst>
          </p:cNvPr>
          <p:cNvPicPr>
            <a:picLocks noChangeAspect="1"/>
          </p:cNvPicPr>
          <p:nvPr/>
        </p:nvPicPr>
        <p:blipFill rotWithShape="1">
          <a:blip r:embed="rId4"/>
          <a:srcRect t="13670"/>
          <a:stretch/>
        </p:blipFill>
        <p:spPr bwMode="auto">
          <a:xfrm>
            <a:off x="3967566" y="4132613"/>
            <a:ext cx="4344429" cy="2031366"/>
          </a:xfrm>
          <a:prstGeom prst="rect">
            <a:avLst/>
          </a:prstGeom>
          <a:ln>
            <a:noFill/>
          </a:ln>
          <a:extLst>
            <a:ext uri="{53640926-AAD7-44D8-BBD7-CCE9431645EC}">
              <a14:shadowObscured xmlns:a14="http://schemas.microsoft.com/office/drawing/2010/main"/>
            </a:ext>
          </a:extLst>
        </p:spPr>
      </p:pic>
      <p:pic>
        <p:nvPicPr>
          <p:cNvPr id="11" name="图片 10">
            <a:extLst>
              <a:ext uri="{FF2B5EF4-FFF2-40B4-BE49-F238E27FC236}">
                <a16:creationId xmlns:a16="http://schemas.microsoft.com/office/drawing/2014/main" id="{9A132BA3-F635-4B31-A978-1F813D442EA6}"/>
              </a:ext>
            </a:extLst>
          </p:cNvPr>
          <p:cNvPicPr>
            <a:picLocks noChangeAspect="1"/>
          </p:cNvPicPr>
          <p:nvPr/>
        </p:nvPicPr>
        <p:blipFill>
          <a:blip r:embed="rId5"/>
          <a:stretch>
            <a:fillRect/>
          </a:stretch>
        </p:blipFill>
        <p:spPr>
          <a:xfrm>
            <a:off x="8606948" y="4132613"/>
            <a:ext cx="3318352" cy="1945494"/>
          </a:xfrm>
          <a:prstGeom prst="rect">
            <a:avLst/>
          </a:prstGeom>
        </p:spPr>
      </p:pic>
      <p:sp>
        <p:nvSpPr>
          <p:cNvPr id="7" name="标题 11">
            <a:extLst>
              <a:ext uri="{FF2B5EF4-FFF2-40B4-BE49-F238E27FC236}">
                <a16:creationId xmlns:a16="http://schemas.microsoft.com/office/drawing/2014/main" id="{032F6CFD-AB2A-9D29-390F-00F8712AD5EC}"/>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424517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3C627-8F00-A92B-BF22-5B5EF3428770}"/>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299B99CE-7FAA-9A1A-5EB6-5A022D791B14}"/>
              </a:ext>
            </a:extLst>
          </p:cNvPr>
          <p:cNvSpPr>
            <a:spLocks noGrp="1"/>
          </p:cNvSpPr>
          <p:nvPr>
            <p:ph idx="1"/>
          </p:nvPr>
        </p:nvSpPr>
        <p:spPr>
          <a:xfrm>
            <a:off x="440574" y="1224685"/>
            <a:ext cx="11595425" cy="662304"/>
          </a:xfrm>
        </p:spPr>
        <p:txBody>
          <a:bodyPr>
            <a:noAutofit/>
          </a:bodyPr>
          <a:lstStyle/>
          <a:p>
            <a:pPr marL="571500" indent="-342900">
              <a:lnSpc>
                <a:spcPct val="150000"/>
              </a:lnSpc>
              <a:spcBef>
                <a:spcPts val="2400"/>
              </a:spcBef>
              <a:buClr>
                <a:srgbClr val="FF0000"/>
              </a:buClr>
              <a:buSzPct val="75000"/>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视觉仪误差补偿及精度分析研究</a:t>
            </a:r>
            <a:endParaRPr lang="zh-CN" altLang="zh-CN" sz="2400" b="1" dirty="0">
              <a:latin typeface="黑体" panose="02010609060101010101" pitchFamily="49" charset="-122"/>
              <a:ea typeface="黑体" panose="02010609060101010101" pitchFamily="49" charset="-122"/>
            </a:endParaRPr>
          </a:p>
        </p:txBody>
      </p:sp>
      <p:sp>
        <p:nvSpPr>
          <p:cNvPr id="6" name="标题 11">
            <a:extLst>
              <a:ext uri="{FF2B5EF4-FFF2-40B4-BE49-F238E27FC236}">
                <a16:creationId xmlns:a16="http://schemas.microsoft.com/office/drawing/2014/main" id="{607CBD50-00B3-9293-C484-26A920225B96}"/>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24" name="灯片编号占位符 4">
            <a:extLst>
              <a:ext uri="{FF2B5EF4-FFF2-40B4-BE49-F238E27FC236}">
                <a16:creationId xmlns:a16="http://schemas.microsoft.com/office/drawing/2014/main" id="{7BDCC48E-1DF5-E627-06AA-0703E2E4D084}"/>
              </a:ext>
            </a:extLst>
          </p:cNvPr>
          <p:cNvSpPr>
            <a:spLocks noGrp="1"/>
          </p:cNvSpPr>
          <p:nvPr>
            <p:ph type="sldNum" sz="quarter" idx="12"/>
          </p:nvPr>
        </p:nvSpPr>
        <p:spPr>
          <a:xfrm>
            <a:off x="9015419" y="6342455"/>
            <a:ext cx="2743200" cy="365125"/>
          </a:xfrm>
        </p:spPr>
        <p:txBody>
          <a:bodyPr/>
          <a:lstStyle/>
          <a:p>
            <a:fld id="{F15E9139-A00B-4B2A-98A6-095DC08F1345}" type="slidenum">
              <a:rPr lang="zh-CN" altLang="en-US" smtClean="0"/>
              <a:pPr/>
              <a:t>26</a:t>
            </a:fld>
            <a:endParaRPr lang="zh-CN" altLang="en-US" dirty="0"/>
          </a:p>
        </p:txBody>
      </p:sp>
      <p:sp>
        <p:nvSpPr>
          <p:cNvPr id="11" name="内容占位符 1">
            <a:extLst>
              <a:ext uri="{FF2B5EF4-FFF2-40B4-BE49-F238E27FC236}">
                <a16:creationId xmlns:a16="http://schemas.microsoft.com/office/drawing/2014/main" id="{E2151B97-9AD4-493A-8D88-E3389312D28D}"/>
              </a:ext>
            </a:extLst>
          </p:cNvPr>
          <p:cNvSpPr>
            <a:spLocks noGrp="1"/>
          </p:cNvSpPr>
          <p:nvPr/>
        </p:nvSpPr>
        <p:spPr>
          <a:xfrm>
            <a:off x="156000" y="1796103"/>
            <a:ext cx="11880000" cy="3265793"/>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indent="457200">
              <a:lnSpc>
                <a:spcPct val="150000"/>
              </a:lnSpc>
              <a:buNone/>
            </a:pPr>
            <a:r>
              <a:rPr lang="zh-CN" altLang="zh-CN" sz="2400" dirty="0">
                <a:solidFill>
                  <a:schemeClr val="tx1"/>
                </a:solidFill>
              </a:rPr>
              <a:t>视觉仪在实际测量过程中，由于存在相机和转台的装配误差，不可能处于理想的测量状态。在数据处理环节必须考虑建立误差补偿模型，并对误差进行补偿。</a:t>
            </a:r>
            <a:endParaRPr lang="en-US" altLang="zh-CN" sz="2400" dirty="0">
              <a:solidFill>
                <a:schemeClr val="tx1"/>
              </a:solidFill>
            </a:endParaRPr>
          </a:p>
          <a:p>
            <a:pPr indent="457200">
              <a:lnSpc>
                <a:spcPct val="150000"/>
              </a:lnSpc>
            </a:pPr>
            <a:r>
              <a:rPr lang="zh-CN" altLang="en-US" sz="2400" b="1" dirty="0">
                <a:solidFill>
                  <a:srgbClr val="0000FF"/>
                </a:solidFill>
                <a:latin typeface="黑体" panose="02010609060101010101" pitchFamily="49" charset="-122"/>
                <a:ea typeface="黑体" panose="02010609060101010101" pitchFamily="49" charset="-122"/>
              </a:rPr>
              <a:t>工作：</a:t>
            </a:r>
            <a:r>
              <a:rPr lang="zh-CN" altLang="zh-CN" sz="2400" dirty="0">
                <a:solidFill>
                  <a:schemeClr val="tx1"/>
                </a:solidFill>
              </a:rPr>
              <a:t>在视觉仪误差补偿的数据处理中，对</a:t>
            </a:r>
            <a:r>
              <a:rPr lang="en-US" altLang="zh-CN" sz="2400" dirty="0">
                <a:solidFill>
                  <a:schemeClr val="tx1"/>
                </a:solidFill>
              </a:rPr>
              <a:t>8</a:t>
            </a:r>
            <a:r>
              <a:rPr lang="zh-CN" altLang="zh-CN" sz="2400" dirty="0">
                <a:solidFill>
                  <a:schemeClr val="tx1"/>
                </a:solidFill>
              </a:rPr>
              <a:t>个误差参数的处理有两种方式：自标定平差和固定参数平差。针对不同的</a:t>
            </a:r>
            <a:r>
              <a:rPr lang="zh-CN" altLang="en-US" sz="2400" dirty="0">
                <a:solidFill>
                  <a:schemeClr val="tx1"/>
                </a:solidFill>
              </a:rPr>
              <a:t>处理</a:t>
            </a:r>
            <a:r>
              <a:rPr lang="zh-CN" altLang="zh-CN" sz="2400" dirty="0">
                <a:solidFill>
                  <a:schemeClr val="tx1"/>
                </a:solidFill>
              </a:rPr>
              <a:t>需求，</a:t>
            </a:r>
            <a:r>
              <a:rPr lang="zh-CN" altLang="en-US" sz="2400" dirty="0">
                <a:solidFill>
                  <a:schemeClr val="tx1"/>
                </a:solidFill>
              </a:rPr>
              <a:t>提出了统一最小二乘平差模型，通过</a:t>
            </a:r>
            <a:r>
              <a:rPr lang="zh-CN" altLang="zh-CN" sz="2400" dirty="0">
                <a:solidFill>
                  <a:schemeClr val="tx1"/>
                </a:solidFill>
              </a:rPr>
              <a:t>将误差参数的先验信息当作带权虚拟观测值，</a:t>
            </a:r>
            <a:r>
              <a:rPr lang="zh-CN" altLang="en-US" sz="2400" dirty="0">
                <a:solidFill>
                  <a:schemeClr val="tx1"/>
                </a:solidFill>
              </a:rPr>
              <a:t>统一为</a:t>
            </a:r>
            <a:r>
              <a:rPr lang="zh-CN" altLang="zh-CN" sz="2400" dirty="0">
                <a:solidFill>
                  <a:schemeClr val="tx1"/>
                </a:solidFill>
              </a:rPr>
              <a:t>按照间接平差方法进行处理，通过对误差参数赋予不同的权重，从而实现自标定平差和固定参数平差的灵活计算处理，并从理论上证明了两者的等价性。</a:t>
            </a:r>
          </a:p>
        </p:txBody>
      </p:sp>
    </p:spTree>
    <p:extLst>
      <p:ext uri="{BB962C8B-B14F-4D97-AF65-F5344CB8AC3E}">
        <p14:creationId xmlns:p14="http://schemas.microsoft.com/office/powerpoint/2010/main" val="85695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217323"/>
            <a:ext cx="11880000" cy="3086772"/>
          </a:xfrm>
        </p:spPr>
        <p:txBody>
          <a:bodyPr>
            <a:noAutofit/>
          </a:bodyPr>
          <a:lstStyle/>
          <a:p>
            <a:pPr indent="457200">
              <a:lnSpc>
                <a:spcPct val="150000"/>
              </a:lnSpc>
              <a:buNone/>
            </a:pPr>
            <a:r>
              <a:rPr lang="en-US" altLang="zh-CN" sz="2400" dirty="0">
                <a:solidFill>
                  <a:srgbClr val="0000FF"/>
                </a:solidFill>
                <a:latin typeface="黑体" panose="02010609060101010101" pitchFamily="49" charset="-122"/>
                <a:ea typeface="黑体" panose="02010609060101010101" pitchFamily="49" charset="-122"/>
              </a:rPr>
              <a:t>1</a:t>
            </a:r>
            <a:r>
              <a:rPr lang="zh-CN" altLang="en-US" sz="2400" dirty="0">
                <a:solidFill>
                  <a:srgbClr val="0000FF"/>
                </a:solidFill>
                <a:latin typeface="黑体" panose="02010609060101010101" pitchFamily="49" charset="-122"/>
                <a:ea typeface="黑体" panose="02010609060101010101" pitchFamily="49" charset="-122"/>
              </a:rPr>
              <a:t>、建立了视觉仪的误差补偿三维平差数学模型：</a:t>
            </a:r>
            <a:r>
              <a:rPr lang="zh-CN" altLang="en-US" sz="2400" dirty="0">
                <a:solidFill>
                  <a:schemeClr val="tx1"/>
                </a:solidFill>
              </a:rPr>
              <a:t>在前文</a:t>
            </a:r>
            <a:r>
              <a:rPr lang="zh-CN" altLang="zh-CN" sz="2400" dirty="0">
                <a:solidFill>
                  <a:schemeClr val="tx1"/>
                </a:solidFill>
              </a:rPr>
              <a:t>视觉仪的理想的三维平差数学模型的基础上，引入相机和转台的</a:t>
            </a:r>
            <a:r>
              <a:rPr lang="en-US" altLang="zh-CN" sz="2400" dirty="0">
                <a:solidFill>
                  <a:schemeClr val="tx1"/>
                </a:solidFill>
              </a:rPr>
              <a:t>8</a:t>
            </a:r>
            <a:r>
              <a:rPr lang="zh-CN" altLang="zh-CN" sz="2400" dirty="0">
                <a:solidFill>
                  <a:schemeClr val="tx1"/>
                </a:solidFill>
              </a:rPr>
              <a:t>个装配误差参数，并基于最小二乘间接平差方法，建立带有误差补偿的三维平差数学模型</a:t>
            </a:r>
            <a:r>
              <a:rPr lang="zh-CN" altLang="en-US" sz="2400" dirty="0">
                <a:solidFill>
                  <a:schemeClr val="tx1"/>
                </a:solidFill>
              </a:rPr>
              <a:t>，实现视觉仪误差参数的精确标定</a:t>
            </a:r>
            <a:r>
              <a:rPr lang="zh-CN" altLang="zh-CN" sz="2400" dirty="0">
                <a:solidFill>
                  <a:schemeClr val="tx1"/>
                </a:solidFill>
              </a:rPr>
              <a:t>。</a:t>
            </a:r>
          </a:p>
        </p:txBody>
      </p:sp>
      <p:sp>
        <p:nvSpPr>
          <p:cNvPr id="4" name="Rectangle 7"/>
          <p:cNvSpPr>
            <a:spLocks noChangeArrowheads="1"/>
          </p:cNvSpPr>
          <p:nvPr/>
        </p:nvSpPr>
        <p:spPr bwMode="auto">
          <a:xfrm>
            <a:off x="1584328" y="8806047"/>
            <a:ext cx="215102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6" name="Rectangle 9"/>
          <p:cNvSpPr>
            <a:spLocks noChangeArrowheads="1"/>
          </p:cNvSpPr>
          <p:nvPr/>
        </p:nvSpPr>
        <p:spPr bwMode="auto">
          <a:xfrm>
            <a:off x="334340" y="34821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5"/>
          <p:cNvSpPr>
            <a:spLocks noChangeArrowheads="1"/>
          </p:cNvSpPr>
          <p:nvPr/>
        </p:nvSpPr>
        <p:spPr bwMode="auto">
          <a:xfrm>
            <a:off x="10062843" y="4360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2"/>
          <p:cNvSpPr>
            <a:spLocks noChangeArrowheads="1"/>
          </p:cNvSpPr>
          <p:nvPr/>
        </p:nvSpPr>
        <p:spPr bwMode="auto">
          <a:xfrm>
            <a:off x="854530" y="5233411"/>
            <a:ext cx="15920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8" name="Rectangle 24"/>
          <p:cNvSpPr>
            <a:spLocks noChangeArrowheads="1"/>
          </p:cNvSpPr>
          <p:nvPr/>
        </p:nvSpPr>
        <p:spPr bwMode="auto">
          <a:xfrm>
            <a:off x="2571997" y="58728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0" name="组合 19">
            <a:extLst>
              <a:ext uri="{FF2B5EF4-FFF2-40B4-BE49-F238E27FC236}">
                <a16:creationId xmlns:a16="http://schemas.microsoft.com/office/drawing/2014/main" id="{18E18431-74FB-44E4-9E11-67AB668D686C}"/>
              </a:ext>
            </a:extLst>
          </p:cNvPr>
          <p:cNvGrpSpPr/>
          <p:nvPr/>
        </p:nvGrpSpPr>
        <p:grpSpPr>
          <a:xfrm>
            <a:off x="334340" y="3300544"/>
            <a:ext cx="11654460" cy="1415727"/>
            <a:chOff x="847470" y="2934784"/>
            <a:chExt cx="11654460" cy="1415727"/>
          </a:xfrm>
        </p:grpSpPr>
        <p:graphicFrame>
          <p:nvGraphicFramePr>
            <p:cNvPr id="21" name="对象 20">
              <a:extLst>
                <a:ext uri="{FF2B5EF4-FFF2-40B4-BE49-F238E27FC236}">
                  <a16:creationId xmlns:a16="http://schemas.microsoft.com/office/drawing/2014/main" id="{B2679986-FEC0-4767-848F-EDFD74458374}"/>
                </a:ext>
              </a:extLst>
            </p:cNvPr>
            <p:cNvGraphicFramePr>
              <a:graphicFrameLocks noChangeAspect="1"/>
            </p:cNvGraphicFramePr>
            <p:nvPr/>
          </p:nvGraphicFramePr>
          <p:xfrm>
            <a:off x="1066107" y="2941682"/>
            <a:ext cx="2505075" cy="1095375"/>
          </p:xfrm>
          <a:graphic>
            <a:graphicData uri="http://schemas.openxmlformats.org/presentationml/2006/ole">
              <mc:AlternateContent xmlns:mc="http://schemas.openxmlformats.org/markup-compatibility/2006">
                <mc:Choice xmlns:v="urn:schemas-microsoft-com:vml" Requires="v">
                  <p:oleObj spid="_x0000_s9236" name="Equation" r:id="rId4" imgW="2501900" imgH="1092200" progId="Equation.DSMT4">
                    <p:embed/>
                  </p:oleObj>
                </mc:Choice>
                <mc:Fallback>
                  <p:oleObj name="Equation" r:id="rId4" imgW="2501900" imgH="1092200" progId="Equation.DSMT4">
                    <p:embed/>
                    <p:pic>
                      <p:nvPicPr>
                        <p:cNvPr id="21" name="对象 20">
                          <a:extLst>
                            <a:ext uri="{FF2B5EF4-FFF2-40B4-BE49-F238E27FC236}">
                              <a16:creationId xmlns:a16="http://schemas.microsoft.com/office/drawing/2014/main" id="{B2679986-FEC0-4767-848F-EDFD74458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107" y="2941682"/>
                          <a:ext cx="2505075"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对象 21">
              <a:extLst>
                <a:ext uri="{FF2B5EF4-FFF2-40B4-BE49-F238E27FC236}">
                  <a16:creationId xmlns:a16="http://schemas.microsoft.com/office/drawing/2014/main" id="{526C0FAE-B728-4DC3-A2F3-73515268A025}"/>
                </a:ext>
              </a:extLst>
            </p:cNvPr>
            <p:cNvGraphicFramePr>
              <a:graphicFrameLocks noChangeAspect="1"/>
            </p:cNvGraphicFramePr>
            <p:nvPr/>
          </p:nvGraphicFramePr>
          <p:xfrm>
            <a:off x="5207316" y="2934784"/>
            <a:ext cx="2447925" cy="866775"/>
          </p:xfrm>
          <a:graphic>
            <a:graphicData uri="http://schemas.openxmlformats.org/presentationml/2006/ole">
              <mc:AlternateContent xmlns:mc="http://schemas.openxmlformats.org/markup-compatibility/2006">
                <mc:Choice xmlns:v="urn:schemas-microsoft-com:vml" Requires="v">
                  <p:oleObj spid="_x0000_s9237" name="Equation" r:id="rId6" imgW="2438280" imgH="863280" progId="Equation.DSMT4">
                    <p:embed/>
                  </p:oleObj>
                </mc:Choice>
                <mc:Fallback>
                  <p:oleObj name="Equation" r:id="rId6" imgW="2438280" imgH="863280" progId="Equation.DSMT4">
                    <p:embed/>
                    <p:pic>
                      <p:nvPicPr>
                        <p:cNvPr id="22" name="对象 21">
                          <a:extLst>
                            <a:ext uri="{FF2B5EF4-FFF2-40B4-BE49-F238E27FC236}">
                              <a16:creationId xmlns:a16="http://schemas.microsoft.com/office/drawing/2014/main" id="{526C0FAE-B728-4DC3-A2F3-73515268A025}"/>
                            </a:ext>
                          </a:extLst>
                        </p:cNvPr>
                        <p:cNvPicPr>
                          <a:picLocks noChangeAspect="1" noChangeArrowheads="1"/>
                        </p:cNvPicPr>
                        <p:nvPr/>
                      </p:nvPicPr>
                      <p:blipFill>
                        <a:blip r:embed="rId7"/>
                        <a:srcRect/>
                        <a:stretch>
                          <a:fillRect/>
                        </a:stretch>
                      </p:blipFill>
                      <p:spPr bwMode="auto">
                        <a:xfrm>
                          <a:off x="5207316" y="2934784"/>
                          <a:ext cx="2447925" cy="866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对象 22">
              <a:extLst>
                <a:ext uri="{FF2B5EF4-FFF2-40B4-BE49-F238E27FC236}">
                  <a16:creationId xmlns:a16="http://schemas.microsoft.com/office/drawing/2014/main" id="{09629C61-F4AB-4CAC-ADA3-94FE6DEA104D}"/>
                </a:ext>
              </a:extLst>
            </p:cNvPr>
            <p:cNvGraphicFramePr>
              <a:graphicFrameLocks noChangeAspect="1"/>
            </p:cNvGraphicFramePr>
            <p:nvPr/>
          </p:nvGraphicFramePr>
          <p:xfrm>
            <a:off x="8966777" y="2941682"/>
            <a:ext cx="3333750" cy="866775"/>
          </p:xfrm>
          <a:graphic>
            <a:graphicData uri="http://schemas.openxmlformats.org/presentationml/2006/ole">
              <mc:AlternateContent xmlns:mc="http://schemas.openxmlformats.org/markup-compatibility/2006">
                <mc:Choice xmlns:v="urn:schemas-microsoft-com:vml" Requires="v">
                  <p:oleObj spid="_x0000_s9238" name="Equation" r:id="rId8" imgW="3340100" imgH="863600" progId="Equation.DSMT4">
                    <p:embed/>
                  </p:oleObj>
                </mc:Choice>
                <mc:Fallback>
                  <p:oleObj name="Equation" r:id="rId8" imgW="3340100" imgH="863600" progId="Equation.DSMT4">
                    <p:embed/>
                    <p:pic>
                      <p:nvPicPr>
                        <p:cNvPr id="23" name="对象 22">
                          <a:extLst>
                            <a:ext uri="{FF2B5EF4-FFF2-40B4-BE49-F238E27FC236}">
                              <a16:creationId xmlns:a16="http://schemas.microsoft.com/office/drawing/2014/main" id="{09629C61-F4AB-4CAC-ADA3-94FE6DEA1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6777" y="2941682"/>
                          <a:ext cx="3333750" cy="866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文本框 23">
              <a:extLst>
                <a:ext uri="{FF2B5EF4-FFF2-40B4-BE49-F238E27FC236}">
                  <a16:creationId xmlns:a16="http://schemas.microsoft.com/office/drawing/2014/main" id="{9A9268CF-8D1E-4F3C-9197-629DCAF5B902}"/>
                </a:ext>
              </a:extLst>
            </p:cNvPr>
            <p:cNvSpPr txBox="1"/>
            <p:nvPr/>
          </p:nvSpPr>
          <p:spPr>
            <a:xfrm>
              <a:off x="847470" y="3981179"/>
              <a:ext cx="3358712" cy="369332"/>
            </a:xfrm>
            <a:prstGeom prst="rect">
              <a:avLst/>
            </a:prstGeom>
            <a:noFill/>
          </p:spPr>
          <p:txBody>
            <a:bodyPr wrap="square" rtlCol="0">
              <a:spAutoFit/>
            </a:bodyPr>
            <a:lstStyle/>
            <a:p>
              <a:r>
                <a:rPr lang="zh-CN" altLang="en-US" b="1" dirty="0">
                  <a:solidFill>
                    <a:srgbClr val="FF0000"/>
                  </a:solidFill>
                  <a:latin typeface="黑体" panose="02010609060101010101" pitchFamily="49" charset="-122"/>
                  <a:ea typeface="黑体" panose="02010609060101010101" pitchFamily="49" charset="-122"/>
                </a:rPr>
                <a:t>像点角度与相机坐标系的关系</a:t>
              </a:r>
            </a:p>
          </p:txBody>
        </p:sp>
        <p:sp>
          <p:nvSpPr>
            <p:cNvPr id="25" name="文本框 24">
              <a:extLst>
                <a:ext uri="{FF2B5EF4-FFF2-40B4-BE49-F238E27FC236}">
                  <a16:creationId xmlns:a16="http://schemas.microsoft.com/office/drawing/2014/main" id="{A58A678B-28BA-4DA7-B356-F85662B6CF6F}"/>
                </a:ext>
              </a:extLst>
            </p:cNvPr>
            <p:cNvSpPr txBox="1"/>
            <p:nvPr/>
          </p:nvSpPr>
          <p:spPr>
            <a:xfrm>
              <a:off x="4514498" y="3981179"/>
              <a:ext cx="3833559" cy="369332"/>
            </a:xfrm>
            <a:prstGeom prst="rect">
              <a:avLst/>
            </a:prstGeom>
            <a:noFill/>
          </p:spPr>
          <p:txBody>
            <a:bodyPr wrap="square" rtlCol="0">
              <a:spAutoFit/>
            </a:bodyPr>
            <a:lstStyle/>
            <a:p>
              <a:r>
                <a:rPr lang="zh-CN" altLang="en-US" b="1" dirty="0">
                  <a:solidFill>
                    <a:srgbClr val="FF0000"/>
                  </a:solidFill>
                  <a:latin typeface="黑体" panose="02010609060101010101" pitchFamily="49" charset="-122"/>
                  <a:ea typeface="黑体" panose="02010609060101010101" pitchFamily="49" charset="-122"/>
                </a:rPr>
                <a:t>相机坐标系与视觉仪坐标系的关系</a:t>
              </a:r>
            </a:p>
          </p:txBody>
        </p:sp>
        <p:sp>
          <p:nvSpPr>
            <p:cNvPr id="26" name="文本框 25">
              <a:extLst>
                <a:ext uri="{FF2B5EF4-FFF2-40B4-BE49-F238E27FC236}">
                  <a16:creationId xmlns:a16="http://schemas.microsoft.com/office/drawing/2014/main" id="{A2AA9591-B810-4B1A-8D2F-55285756F8B1}"/>
                </a:ext>
              </a:extLst>
            </p:cNvPr>
            <p:cNvSpPr txBox="1"/>
            <p:nvPr/>
          </p:nvSpPr>
          <p:spPr>
            <a:xfrm>
              <a:off x="8668371" y="3981179"/>
              <a:ext cx="3833559" cy="369332"/>
            </a:xfrm>
            <a:prstGeom prst="rect">
              <a:avLst/>
            </a:prstGeom>
            <a:noFill/>
          </p:spPr>
          <p:txBody>
            <a:bodyPr wrap="square" rtlCol="0">
              <a:spAutoFit/>
            </a:bodyPr>
            <a:lstStyle/>
            <a:p>
              <a:r>
                <a:rPr lang="zh-CN" altLang="en-US" b="1" dirty="0">
                  <a:solidFill>
                    <a:srgbClr val="FF0000"/>
                  </a:solidFill>
                  <a:latin typeface="黑体" panose="02010609060101010101" pitchFamily="49" charset="-122"/>
                  <a:ea typeface="黑体" panose="02010609060101010101" pitchFamily="49" charset="-122"/>
                </a:rPr>
                <a:t>视觉仪坐标系与全局坐标系的关系</a:t>
              </a:r>
            </a:p>
          </p:txBody>
        </p:sp>
      </p:grpSp>
      <p:sp>
        <p:nvSpPr>
          <p:cNvPr id="27" name="右大括号 26">
            <a:extLst>
              <a:ext uri="{FF2B5EF4-FFF2-40B4-BE49-F238E27FC236}">
                <a16:creationId xmlns:a16="http://schemas.microsoft.com/office/drawing/2014/main" id="{84F8669D-4DC0-4606-AA64-D37B205038D0}"/>
              </a:ext>
            </a:extLst>
          </p:cNvPr>
          <p:cNvSpPr/>
          <p:nvPr/>
        </p:nvSpPr>
        <p:spPr>
          <a:xfrm rot="5400000">
            <a:off x="5359803" y="1358477"/>
            <a:ext cx="655212" cy="75264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28" name="对象 27">
            <a:extLst>
              <a:ext uri="{FF2B5EF4-FFF2-40B4-BE49-F238E27FC236}">
                <a16:creationId xmlns:a16="http://schemas.microsoft.com/office/drawing/2014/main" id="{0D5746E7-8FDE-46A1-B5B2-E5476CAA3519}"/>
              </a:ext>
            </a:extLst>
          </p:cNvPr>
          <p:cNvGraphicFramePr>
            <a:graphicFrameLocks noChangeAspect="1"/>
          </p:cNvGraphicFramePr>
          <p:nvPr/>
        </p:nvGraphicFramePr>
        <p:xfrm>
          <a:off x="3693052" y="5263734"/>
          <a:ext cx="8177936" cy="984067"/>
        </p:xfrm>
        <a:graphic>
          <a:graphicData uri="http://schemas.openxmlformats.org/presentationml/2006/ole">
            <mc:AlternateContent xmlns:mc="http://schemas.openxmlformats.org/markup-compatibility/2006">
              <mc:Choice xmlns:v="urn:schemas-microsoft-com:vml" Requires="v">
                <p:oleObj spid="_x0000_s9239" name="Equation" r:id="rId10" imgW="9804400" imgH="1193800" progId="Equation.DSMT4">
                  <p:embed/>
                </p:oleObj>
              </mc:Choice>
              <mc:Fallback>
                <p:oleObj name="Equation" r:id="rId10" imgW="9804400" imgH="1193800" progId="Equation.DSMT4">
                  <p:embed/>
                  <p:pic>
                    <p:nvPicPr>
                      <p:cNvPr id="28" name="对象 27">
                        <a:extLst>
                          <a:ext uri="{FF2B5EF4-FFF2-40B4-BE49-F238E27FC236}">
                            <a16:creationId xmlns:a16="http://schemas.microsoft.com/office/drawing/2014/main" id="{0D5746E7-8FDE-46A1-B5B2-E5476CAA35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3052" y="5263734"/>
                        <a:ext cx="8177936" cy="984067"/>
                      </a:xfrm>
                      <a:prstGeom prst="rect">
                        <a:avLst/>
                      </a:prstGeom>
                      <a:noFill/>
                    </p:spPr>
                  </p:pic>
                </p:oleObj>
              </mc:Fallback>
            </mc:AlternateContent>
          </a:graphicData>
        </a:graphic>
      </p:graphicFrame>
      <p:graphicFrame>
        <p:nvGraphicFramePr>
          <p:cNvPr id="29" name="对象 28">
            <a:extLst>
              <a:ext uri="{FF2B5EF4-FFF2-40B4-BE49-F238E27FC236}">
                <a16:creationId xmlns:a16="http://schemas.microsoft.com/office/drawing/2014/main" id="{60EE9C26-1315-4BF7-B81B-22C7B76C33BA}"/>
              </a:ext>
            </a:extLst>
          </p:cNvPr>
          <p:cNvGraphicFramePr>
            <a:graphicFrameLocks noChangeAspect="1"/>
          </p:cNvGraphicFramePr>
          <p:nvPr/>
        </p:nvGraphicFramePr>
        <p:xfrm>
          <a:off x="1817153" y="5499185"/>
          <a:ext cx="1423144" cy="457539"/>
        </p:xfrm>
        <a:graphic>
          <a:graphicData uri="http://schemas.openxmlformats.org/presentationml/2006/ole">
            <mc:AlternateContent xmlns:mc="http://schemas.openxmlformats.org/markup-compatibility/2006">
              <mc:Choice xmlns:v="urn:schemas-microsoft-com:vml" Requires="v">
                <p:oleObj spid="_x0000_s9240" name="Equation" r:id="rId12" imgW="952200" imgH="304560" progId="Equation.DSMT4">
                  <p:embed/>
                </p:oleObj>
              </mc:Choice>
              <mc:Fallback>
                <p:oleObj name="Equation" r:id="rId12" imgW="952200" imgH="304560" progId="Equation.DSMT4">
                  <p:embed/>
                  <p:pic>
                    <p:nvPicPr>
                      <p:cNvPr id="29" name="对象 28">
                        <a:extLst>
                          <a:ext uri="{FF2B5EF4-FFF2-40B4-BE49-F238E27FC236}">
                            <a16:creationId xmlns:a16="http://schemas.microsoft.com/office/drawing/2014/main" id="{60EE9C26-1315-4BF7-B81B-22C7B76C33BA}"/>
                          </a:ext>
                        </a:extLst>
                      </p:cNvPr>
                      <p:cNvPicPr>
                        <a:picLocks noChangeAspect="1" noChangeArrowheads="1"/>
                      </p:cNvPicPr>
                      <p:nvPr/>
                    </p:nvPicPr>
                    <p:blipFill>
                      <a:blip r:embed="rId13"/>
                      <a:srcRect/>
                      <a:stretch>
                        <a:fillRect/>
                      </a:stretch>
                    </p:blipFill>
                    <p:spPr bwMode="auto">
                      <a:xfrm>
                        <a:off x="1817153" y="5499185"/>
                        <a:ext cx="1423144" cy="457539"/>
                      </a:xfrm>
                      <a:prstGeom prst="rect">
                        <a:avLst/>
                      </a:prstGeom>
                      <a:noFill/>
                    </p:spPr>
                  </p:pic>
                </p:oleObj>
              </mc:Fallback>
            </mc:AlternateContent>
          </a:graphicData>
        </a:graphic>
      </p:graphicFrame>
      <p:graphicFrame>
        <p:nvGraphicFramePr>
          <p:cNvPr id="30" name="对象 29">
            <a:extLst>
              <a:ext uri="{FF2B5EF4-FFF2-40B4-BE49-F238E27FC236}">
                <a16:creationId xmlns:a16="http://schemas.microsoft.com/office/drawing/2014/main" id="{22892967-9204-488C-A3B6-D5E36B402BD0}"/>
              </a:ext>
            </a:extLst>
          </p:cNvPr>
          <p:cNvGraphicFramePr>
            <a:graphicFrameLocks noChangeAspect="1"/>
          </p:cNvGraphicFramePr>
          <p:nvPr/>
        </p:nvGraphicFramePr>
        <p:xfrm>
          <a:off x="5038870" y="4744240"/>
          <a:ext cx="1297078" cy="357166"/>
        </p:xfrm>
        <a:graphic>
          <a:graphicData uri="http://schemas.openxmlformats.org/presentationml/2006/ole">
            <mc:AlternateContent xmlns:mc="http://schemas.openxmlformats.org/markup-compatibility/2006">
              <mc:Choice xmlns:v="urn:schemas-microsoft-com:vml" Requires="v">
                <p:oleObj spid="_x0000_s9241" name="Equation" r:id="rId14" imgW="647640" imgH="177480" progId="Equation.DSMT4">
                  <p:embed/>
                </p:oleObj>
              </mc:Choice>
              <mc:Fallback>
                <p:oleObj name="Equation" r:id="rId14" imgW="647640" imgH="177480" progId="Equation.DSMT4">
                  <p:embed/>
                  <p:pic>
                    <p:nvPicPr>
                      <p:cNvPr id="30" name="对象 29">
                        <a:extLst>
                          <a:ext uri="{FF2B5EF4-FFF2-40B4-BE49-F238E27FC236}">
                            <a16:creationId xmlns:a16="http://schemas.microsoft.com/office/drawing/2014/main" id="{22892967-9204-488C-A3B6-D5E36B402BD0}"/>
                          </a:ext>
                        </a:extLst>
                      </p:cNvPr>
                      <p:cNvPicPr>
                        <a:picLocks noChangeAspect="1" noChangeArrowheads="1"/>
                      </p:cNvPicPr>
                      <p:nvPr/>
                    </p:nvPicPr>
                    <p:blipFill>
                      <a:blip r:embed="rId15"/>
                      <a:srcRect/>
                      <a:stretch>
                        <a:fillRect/>
                      </a:stretch>
                    </p:blipFill>
                    <p:spPr bwMode="auto">
                      <a:xfrm>
                        <a:off x="5038870" y="4744240"/>
                        <a:ext cx="1297078" cy="357166"/>
                      </a:xfrm>
                      <a:prstGeom prst="rect">
                        <a:avLst/>
                      </a:prstGeom>
                      <a:noFill/>
                    </p:spPr>
                  </p:pic>
                </p:oleObj>
              </mc:Fallback>
            </mc:AlternateContent>
          </a:graphicData>
        </a:graphic>
      </p:graphicFrame>
      <p:sp>
        <p:nvSpPr>
          <p:cNvPr id="9" name="标题 11">
            <a:extLst>
              <a:ext uri="{FF2B5EF4-FFF2-40B4-BE49-F238E27FC236}">
                <a16:creationId xmlns:a16="http://schemas.microsoft.com/office/drawing/2014/main" id="{7670E153-9FAD-AF57-5019-E9F3328BD13B}"/>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2116482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8302"/>
            <a:ext cx="11880000" cy="3265793"/>
          </a:xfrm>
        </p:spPr>
        <p:txBody>
          <a:bodyPr>
            <a:noAutofit/>
          </a:bodyPr>
          <a:lstStyle/>
          <a:p>
            <a:pPr marL="0" indent="457200">
              <a:lnSpc>
                <a:spcPct val="150000"/>
              </a:lnSpc>
              <a:spcBef>
                <a:spcPts val="0"/>
              </a:spcBef>
              <a:buNone/>
            </a:pPr>
            <a:r>
              <a:rPr lang="zh-CN" altLang="zh-CN" sz="2400" b="1" dirty="0">
                <a:solidFill>
                  <a:srgbClr val="0000FF"/>
                </a:solidFill>
              </a:rPr>
              <a:t>（</a:t>
            </a:r>
            <a:r>
              <a:rPr lang="en-US" altLang="zh-CN" sz="2400" b="1" dirty="0">
                <a:solidFill>
                  <a:srgbClr val="0000FF"/>
                </a:solidFill>
              </a:rPr>
              <a:t>1</a:t>
            </a:r>
            <a:r>
              <a:rPr lang="zh-CN" altLang="zh-CN" sz="2400" b="1" dirty="0">
                <a:solidFill>
                  <a:srgbClr val="0000FF"/>
                </a:solidFill>
              </a:rPr>
              <a:t>）标定场的建立</a:t>
            </a:r>
            <a:endParaRPr lang="zh-CN" altLang="zh-CN" sz="2400" dirty="0">
              <a:solidFill>
                <a:srgbClr val="0000FF"/>
              </a:solidFill>
            </a:endParaRPr>
          </a:p>
          <a:p>
            <a:pPr marL="0" indent="457200">
              <a:lnSpc>
                <a:spcPct val="150000"/>
              </a:lnSpc>
              <a:spcBef>
                <a:spcPts val="0"/>
              </a:spcBef>
              <a:buNone/>
            </a:pPr>
            <a:r>
              <a:rPr lang="zh-CN" altLang="zh-CN" sz="2400" dirty="0">
                <a:solidFill>
                  <a:schemeClr val="tx1"/>
                </a:solidFill>
              </a:rPr>
              <a:t>在实验室内的</a:t>
            </a:r>
            <a:r>
              <a:rPr lang="en-US" altLang="zh-CN" sz="2400" dirty="0">
                <a:solidFill>
                  <a:schemeClr val="tx1"/>
                </a:solidFill>
              </a:rPr>
              <a:t>A</a:t>
            </a:r>
            <a:r>
              <a:rPr lang="zh-CN" altLang="zh-CN" sz="2400" dirty="0">
                <a:solidFill>
                  <a:schemeClr val="tx1"/>
                </a:solidFill>
              </a:rPr>
              <a:t>、</a:t>
            </a:r>
            <a:r>
              <a:rPr lang="en-US" altLang="zh-CN" sz="2400" dirty="0">
                <a:solidFill>
                  <a:schemeClr val="tx1"/>
                </a:solidFill>
              </a:rPr>
              <a:t>B</a:t>
            </a:r>
            <a:r>
              <a:rPr lang="zh-CN" altLang="zh-CN" sz="2400" dirty="0">
                <a:solidFill>
                  <a:schemeClr val="tx1"/>
                </a:solidFill>
              </a:rPr>
              <a:t>、</a:t>
            </a:r>
            <a:r>
              <a:rPr lang="en-US" altLang="zh-CN" sz="2400" dirty="0">
                <a:solidFill>
                  <a:schemeClr val="tx1"/>
                </a:solidFill>
              </a:rPr>
              <a:t>C</a:t>
            </a:r>
            <a:r>
              <a:rPr lang="zh-CN" altLang="zh-CN" sz="2400" dirty="0">
                <a:solidFill>
                  <a:schemeClr val="tx1"/>
                </a:solidFill>
              </a:rPr>
              <a:t>、</a:t>
            </a:r>
            <a:r>
              <a:rPr lang="en-US" altLang="zh-CN" sz="2400" dirty="0">
                <a:solidFill>
                  <a:schemeClr val="tx1"/>
                </a:solidFill>
              </a:rPr>
              <a:t>D</a:t>
            </a:r>
            <a:r>
              <a:rPr lang="zh-CN" altLang="zh-CN" sz="2400" dirty="0">
                <a:solidFill>
                  <a:schemeClr val="tx1"/>
                </a:solidFill>
              </a:rPr>
              <a:t>四面墙面上布设靶标，形成立体标定场。靶标覆盖范围为长</a:t>
            </a:r>
            <a:r>
              <a:rPr lang="en-US" altLang="zh-CN" sz="2400" dirty="0">
                <a:solidFill>
                  <a:schemeClr val="tx1"/>
                </a:solidFill>
              </a:rPr>
              <a:t>6m*</a:t>
            </a:r>
            <a:r>
              <a:rPr lang="zh-CN" altLang="zh-CN" sz="2400" dirty="0">
                <a:solidFill>
                  <a:schemeClr val="tx1"/>
                </a:solidFill>
              </a:rPr>
              <a:t>宽</a:t>
            </a:r>
            <a:r>
              <a:rPr lang="en-US" altLang="zh-CN" sz="2400" dirty="0">
                <a:solidFill>
                  <a:schemeClr val="tx1"/>
                </a:solidFill>
              </a:rPr>
              <a:t>6m*</a:t>
            </a:r>
            <a:r>
              <a:rPr lang="zh-CN" altLang="zh-CN" sz="2400" dirty="0">
                <a:solidFill>
                  <a:schemeClr val="tx1"/>
                </a:solidFill>
              </a:rPr>
              <a:t>高</a:t>
            </a:r>
            <a:r>
              <a:rPr lang="en-US" altLang="zh-CN" sz="2400" dirty="0">
                <a:solidFill>
                  <a:schemeClr val="tx1"/>
                </a:solidFill>
              </a:rPr>
              <a:t>3m</a:t>
            </a:r>
            <a:r>
              <a:rPr lang="zh-CN" altLang="zh-CN" sz="2400" dirty="0">
                <a:solidFill>
                  <a:schemeClr val="tx1"/>
                </a:solidFill>
              </a:rPr>
              <a:t>，点间平均距离为</a:t>
            </a:r>
            <a:r>
              <a:rPr lang="en-US" altLang="zh-CN" sz="2400" dirty="0">
                <a:solidFill>
                  <a:schemeClr val="tx1"/>
                </a:solidFill>
              </a:rPr>
              <a:t>0.7m</a:t>
            </a:r>
            <a:r>
              <a:rPr lang="zh-CN" altLang="zh-CN" sz="2400" dirty="0">
                <a:solidFill>
                  <a:schemeClr val="tx1"/>
                </a:solidFill>
              </a:rPr>
              <a:t>，共布设有</a:t>
            </a:r>
            <a:r>
              <a:rPr lang="en-US" altLang="zh-CN" sz="2400" dirty="0">
                <a:solidFill>
                  <a:schemeClr val="tx1"/>
                </a:solidFill>
              </a:rPr>
              <a:t>201</a:t>
            </a:r>
            <a:r>
              <a:rPr lang="zh-CN" altLang="zh-CN" sz="2400" dirty="0">
                <a:solidFill>
                  <a:schemeClr val="tx1"/>
                </a:solidFill>
              </a:rPr>
              <a:t>个点。采用</a:t>
            </a:r>
            <a:r>
              <a:rPr lang="en-US" altLang="zh-CN" sz="2400" dirty="0">
                <a:solidFill>
                  <a:schemeClr val="tx1"/>
                </a:solidFill>
              </a:rPr>
              <a:t>Leica AT500</a:t>
            </a:r>
            <a:r>
              <a:rPr lang="zh-CN" altLang="zh-CN" sz="2400" dirty="0">
                <a:solidFill>
                  <a:schemeClr val="tx1"/>
                </a:solidFill>
              </a:rPr>
              <a:t>激光跟踪仪对控制网进行测量</a:t>
            </a:r>
            <a:r>
              <a:rPr lang="zh-CN" altLang="en-US" sz="2400" dirty="0">
                <a:solidFill>
                  <a:schemeClr val="tx1"/>
                </a:solidFill>
              </a:rPr>
              <a:t>，</a:t>
            </a:r>
            <a:r>
              <a:rPr lang="zh-CN" altLang="zh-CN" sz="2400" dirty="0">
                <a:solidFill>
                  <a:schemeClr val="tx1"/>
                </a:solidFill>
              </a:rPr>
              <a:t>得到所有点在标定场坐标系下的点位坐标。</a:t>
            </a:r>
          </a:p>
        </p:txBody>
      </p:sp>
      <p:sp>
        <p:nvSpPr>
          <p:cNvPr id="3" name="标题 2">
            <a:extLst>
              <a:ext uri="{FF2B5EF4-FFF2-40B4-BE49-F238E27FC236}">
                <a16:creationId xmlns:a16="http://schemas.microsoft.com/office/drawing/2014/main" id="{C5D53439-6AA5-44FC-AC37-36573E0B3043}"/>
              </a:ext>
            </a:extLst>
          </p:cNvPr>
          <p:cNvSpPr>
            <a:spLocks noGrp="1"/>
          </p:cNvSpPr>
          <p:nvPr>
            <p:ph type="title"/>
          </p:nvPr>
        </p:nvSpPr>
        <p:spPr>
          <a:xfrm>
            <a:off x="397933" y="101248"/>
            <a:ext cx="10515600" cy="998933"/>
          </a:xfrm>
        </p:spPr>
        <p:txBody>
          <a:bodyPr/>
          <a:lstStyle/>
          <a:p>
            <a:r>
              <a:rPr lang="zh-CN" altLang="en-US" sz="4000" b="1" spc="-60" dirty="0">
                <a:solidFill>
                  <a:srgbClr val="C00000"/>
                </a:solidFill>
                <a:latin typeface="黑体" panose="02010609060101010101" pitchFamily="49" charset="-122"/>
                <a:ea typeface="黑体" panose="02010609060101010101" pitchFamily="49" charset="-122"/>
              </a:rPr>
              <a:t>标定实验</a:t>
            </a:r>
          </a:p>
        </p:txBody>
      </p:sp>
      <p:sp>
        <p:nvSpPr>
          <p:cNvPr id="4" name="Rectangle 7"/>
          <p:cNvSpPr>
            <a:spLocks noChangeArrowheads="1"/>
          </p:cNvSpPr>
          <p:nvPr/>
        </p:nvSpPr>
        <p:spPr bwMode="auto">
          <a:xfrm>
            <a:off x="1584328" y="8806047"/>
            <a:ext cx="215102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5"/>
          <p:cNvSpPr>
            <a:spLocks noChangeArrowheads="1"/>
          </p:cNvSpPr>
          <p:nvPr/>
        </p:nvSpPr>
        <p:spPr bwMode="auto">
          <a:xfrm>
            <a:off x="10062843" y="4360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2"/>
          <p:cNvSpPr>
            <a:spLocks noChangeArrowheads="1"/>
          </p:cNvSpPr>
          <p:nvPr/>
        </p:nvSpPr>
        <p:spPr bwMode="auto">
          <a:xfrm>
            <a:off x="854530" y="5233411"/>
            <a:ext cx="15920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8" name="Rectangle 24"/>
          <p:cNvSpPr>
            <a:spLocks noChangeArrowheads="1"/>
          </p:cNvSpPr>
          <p:nvPr/>
        </p:nvSpPr>
        <p:spPr bwMode="auto">
          <a:xfrm>
            <a:off x="2571997" y="58728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1" name="图片 30"/>
          <p:cNvPicPr>
            <a:picLocks noChangeAspect="1"/>
          </p:cNvPicPr>
          <p:nvPr/>
        </p:nvPicPr>
        <p:blipFill>
          <a:blip r:embed="rId3"/>
          <a:stretch>
            <a:fillRect/>
          </a:stretch>
        </p:blipFill>
        <p:spPr>
          <a:xfrm>
            <a:off x="2049462" y="3668803"/>
            <a:ext cx="3043238" cy="2547869"/>
          </a:xfrm>
          <a:prstGeom prst="rect">
            <a:avLst/>
          </a:prstGeom>
        </p:spPr>
      </p:pic>
      <p:pic>
        <p:nvPicPr>
          <p:cNvPr id="32" name="图片 31" descr="C:\Users\Administrator\Documents\Tencent Files\275447065\nt_qq\nt_data\Pic\2025-02\Ori\1475b9685c143e4a82b8cd08d83f48c7.jpeg"/>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68980" y="3689556"/>
            <a:ext cx="3393863" cy="2547869"/>
          </a:xfrm>
          <a:prstGeom prst="rect">
            <a:avLst/>
          </a:prstGeom>
          <a:noFill/>
          <a:ln>
            <a:noFill/>
          </a:ln>
        </p:spPr>
      </p:pic>
    </p:spTree>
    <p:extLst>
      <p:ext uri="{BB962C8B-B14F-4D97-AF65-F5344CB8AC3E}">
        <p14:creationId xmlns:p14="http://schemas.microsoft.com/office/powerpoint/2010/main" val="336765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8302"/>
            <a:ext cx="11992219" cy="3265793"/>
          </a:xfrm>
        </p:spPr>
        <p:txBody>
          <a:bodyPr>
            <a:noAutofit/>
          </a:bodyPr>
          <a:lstStyle/>
          <a:p>
            <a:pPr marL="0" indent="457200">
              <a:lnSpc>
                <a:spcPct val="150000"/>
              </a:lnSpc>
              <a:spcBef>
                <a:spcPts val="0"/>
              </a:spcBef>
              <a:buNone/>
            </a:pPr>
            <a:r>
              <a:rPr lang="zh-CN" altLang="zh-CN" sz="2400" b="1" dirty="0">
                <a:solidFill>
                  <a:srgbClr val="0000FF"/>
                </a:solidFill>
              </a:rPr>
              <a:t>（</a:t>
            </a:r>
            <a:r>
              <a:rPr lang="en-US" altLang="zh-CN" sz="2400" b="1" dirty="0">
                <a:solidFill>
                  <a:srgbClr val="0000FF"/>
                </a:solidFill>
              </a:rPr>
              <a:t>2</a:t>
            </a:r>
            <a:r>
              <a:rPr lang="zh-CN" altLang="zh-CN" sz="2400" b="1" dirty="0">
                <a:solidFill>
                  <a:srgbClr val="0000FF"/>
                </a:solidFill>
              </a:rPr>
              <a:t>）视觉仪的自标定测量</a:t>
            </a:r>
            <a:endParaRPr lang="en-US" altLang="zh-CN" sz="2400" b="1" dirty="0">
              <a:solidFill>
                <a:srgbClr val="0000FF"/>
              </a:solidFill>
            </a:endParaRPr>
          </a:p>
          <a:p>
            <a:pPr marL="0" indent="457200">
              <a:lnSpc>
                <a:spcPct val="150000"/>
              </a:lnSpc>
              <a:spcBef>
                <a:spcPts val="0"/>
              </a:spcBef>
              <a:buNone/>
            </a:pPr>
            <a:r>
              <a:rPr lang="zh-CN" altLang="zh-CN" sz="2000" dirty="0">
                <a:solidFill>
                  <a:schemeClr val="tx1"/>
                </a:solidFill>
              </a:rPr>
              <a:t>将视觉仪架设在标定场的正中间位置，以标定场内的控制点为基准，采用视觉仪对其进行拍照，每次拍照时记录像片信息和水平码盘及垂直码盘的读数。</a:t>
            </a:r>
          </a:p>
          <a:p>
            <a:pPr marL="0" indent="457200">
              <a:lnSpc>
                <a:spcPct val="150000"/>
              </a:lnSpc>
              <a:spcBef>
                <a:spcPts val="0"/>
              </a:spcBef>
              <a:buNone/>
            </a:pPr>
            <a:r>
              <a:rPr lang="zh-CN" altLang="zh-CN" sz="2000" dirty="0">
                <a:solidFill>
                  <a:schemeClr val="tx1"/>
                </a:solidFill>
              </a:rPr>
              <a:t>当视觉仪转台垂直角分别为</a:t>
            </a:r>
            <a:r>
              <a:rPr lang="en-US" altLang="zh-CN" sz="2000" dirty="0">
                <a:solidFill>
                  <a:schemeClr val="tx1"/>
                </a:solidFill>
              </a:rPr>
              <a:t>90°</a:t>
            </a:r>
            <a:r>
              <a:rPr lang="zh-CN" altLang="zh-CN" sz="2000" dirty="0">
                <a:solidFill>
                  <a:schemeClr val="tx1"/>
                </a:solidFill>
              </a:rPr>
              <a:t>及</a:t>
            </a:r>
            <a:r>
              <a:rPr lang="en-US" altLang="zh-CN" sz="2000" dirty="0">
                <a:solidFill>
                  <a:schemeClr val="tx1"/>
                </a:solidFill>
              </a:rPr>
              <a:t>-90</a:t>
            </a:r>
            <a:r>
              <a:rPr lang="zh-CN" altLang="zh-CN" sz="2000" dirty="0">
                <a:solidFill>
                  <a:schemeClr val="tx1"/>
                </a:solidFill>
              </a:rPr>
              <a:t>°时，控制相机绕转台竖轴水平旋转，每旋转</a:t>
            </a:r>
            <a:r>
              <a:rPr lang="en-US" altLang="zh-CN" sz="2000" dirty="0">
                <a:solidFill>
                  <a:schemeClr val="tx1"/>
                </a:solidFill>
              </a:rPr>
              <a:t>10</a:t>
            </a:r>
            <a:r>
              <a:rPr lang="zh-CN" altLang="zh-CN" sz="2000" dirty="0">
                <a:solidFill>
                  <a:schemeClr val="tx1"/>
                </a:solidFill>
              </a:rPr>
              <a:t>°拍摄一张照片，转台水平角转动范围为从</a:t>
            </a:r>
            <a:r>
              <a:rPr lang="en-US" altLang="zh-CN" sz="2000" dirty="0">
                <a:solidFill>
                  <a:schemeClr val="tx1"/>
                </a:solidFill>
              </a:rPr>
              <a:t>0</a:t>
            </a:r>
            <a:r>
              <a:rPr lang="zh-CN" altLang="zh-CN" sz="2000" dirty="0">
                <a:solidFill>
                  <a:schemeClr val="tx1"/>
                </a:solidFill>
              </a:rPr>
              <a:t>°至</a:t>
            </a:r>
            <a:r>
              <a:rPr lang="en-US" altLang="zh-CN" sz="2000" dirty="0">
                <a:solidFill>
                  <a:schemeClr val="tx1"/>
                </a:solidFill>
              </a:rPr>
              <a:t>360</a:t>
            </a:r>
            <a:r>
              <a:rPr lang="zh-CN" altLang="zh-CN" sz="2000" dirty="0">
                <a:solidFill>
                  <a:schemeClr val="tx1"/>
                </a:solidFill>
              </a:rPr>
              <a:t>°，共采集</a:t>
            </a:r>
            <a:r>
              <a:rPr lang="en-US" altLang="zh-CN" sz="2000" dirty="0">
                <a:solidFill>
                  <a:schemeClr val="tx1"/>
                </a:solidFill>
              </a:rPr>
              <a:t>72</a:t>
            </a:r>
            <a:r>
              <a:rPr lang="zh-CN" altLang="zh-CN" sz="2000" dirty="0">
                <a:solidFill>
                  <a:schemeClr val="tx1"/>
                </a:solidFill>
              </a:rPr>
              <a:t>张照片。</a:t>
            </a:r>
            <a:endParaRPr lang="en-US" altLang="zh-CN" sz="2000" dirty="0">
              <a:solidFill>
                <a:schemeClr val="tx1"/>
              </a:solidFill>
            </a:endParaRPr>
          </a:p>
          <a:p>
            <a:pPr marL="0" indent="457200">
              <a:lnSpc>
                <a:spcPct val="150000"/>
              </a:lnSpc>
              <a:spcBef>
                <a:spcPts val="0"/>
              </a:spcBef>
              <a:buNone/>
            </a:pPr>
            <a:r>
              <a:rPr lang="zh-CN" altLang="zh-CN" sz="2000" dirty="0">
                <a:solidFill>
                  <a:schemeClr val="tx1"/>
                </a:solidFill>
              </a:rPr>
              <a:t>当视觉仪转台水平角分别为</a:t>
            </a:r>
            <a:r>
              <a:rPr lang="en-US" altLang="zh-CN" sz="2000" dirty="0">
                <a:solidFill>
                  <a:schemeClr val="tx1"/>
                </a:solidFill>
              </a:rPr>
              <a:t>0°</a:t>
            </a:r>
            <a:r>
              <a:rPr lang="zh-CN" altLang="zh-CN" sz="2000" dirty="0">
                <a:solidFill>
                  <a:schemeClr val="tx1"/>
                </a:solidFill>
              </a:rPr>
              <a:t>、</a:t>
            </a:r>
            <a:r>
              <a:rPr lang="en-US" altLang="zh-CN" sz="2000" dirty="0">
                <a:solidFill>
                  <a:schemeClr val="tx1"/>
                </a:solidFill>
              </a:rPr>
              <a:t>90°</a:t>
            </a:r>
            <a:r>
              <a:rPr lang="zh-CN" altLang="zh-CN" sz="2000" dirty="0">
                <a:solidFill>
                  <a:schemeClr val="tx1"/>
                </a:solidFill>
              </a:rPr>
              <a:t>、</a:t>
            </a:r>
            <a:r>
              <a:rPr lang="en-US" altLang="zh-CN" sz="2000" dirty="0">
                <a:solidFill>
                  <a:schemeClr val="tx1"/>
                </a:solidFill>
              </a:rPr>
              <a:t>180°</a:t>
            </a:r>
            <a:r>
              <a:rPr lang="zh-CN" altLang="zh-CN" sz="2000" dirty="0">
                <a:solidFill>
                  <a:schemeClr val="tx1"/>
                </a:solidFill>
              </a:rPr>
              <a:t>、</a:t>
            </a:r>
            <a:r>
              <a:rPr lang="en-US" altLang="zh-CN" sz="2000" dirty="0">
                <a:solidFill>
                  <a:schemeClr val="tx1"/>
                </a:solidFill>
              </a:rPr>
              <a:t>270°</a:t>
            </a:r>
            <a:r>
              <a:rPr lang="zh-CN" altLang="zh-CN" sz="2000" dirty="0">
                <a:solidFill>
                  <a:schemeClr val="tx1"/>
                </a:solidFill>
              </a:rPr>
              <a:t>时，控制相机绕转台横轴俯仰拍摄，每旋转</a:t>
            </a:r>
            <a:r>
              <a:rPr lang="en-US" altLang="zh-CN" sz="2000" dirty="0">
                <a:solidFill>
                  <a:schemeClr val="tx1"/>
                </a:solidFill>
              </a:rPr>
              <a:t>5</a:t>
            </a:r>
            <a:r>
              <a:rPr lang="zh-CN" altLang="zh-CN" sz="2000" dirty="0">
                <a:solidFill>
                  <a:schemeClr val="tx1"/>
                </a:solidFill>
              </a:rPr>
              <a:t>°拍摄一张照片，相机俯仰范围为相对于水平面±</a:t>
            </a:r>
            <a:r>
              <a:rPr lang="en-US" altLang="zh-CN" sz="2000" dirty="0">
                <a:solidFill>
                  <a:schemeClr val="tx1"/>
                </a:solidFill>
              </a:rPr>
              <a:t>20</a:t>
            </a:r>
            <a:r>
              <a:rPr lang="zh-CN" altLang="zh-CN" sz="2000" dirty="0">
                <a:solidFill>
                  <a:schemeClr val="tx1"/>
                </a:solidFill>
              </a:rPr>
              <a:t>°范围内，共采集</a:t>
            </a:r>
            <a:r>
              <a:rPr lang="en-US" altLang="zh-CN" sz="2000" dirty="0">
                <a:solidFill>
                  <a:schemeClr val="tx1"/>
                </a:solidFill>
              </a:rPr>
              <a:t>72</a:t>
            </a:r>
            <a:r>
              <a:rPr lang="zh-CN" altLang="zh-CN" sz="2000" dirty="0">
                <a:solidFill>
                  <a:schemeClr val="tx1"/>
                </a:solidFill>
              </a:rPr>
              <a:t>张照片。</a:t>
            </a:r>
          </a:p>
        </p:txBody>
      </p:sp>
      <p:sp>
        <p:nvSpPr>
          <p:cNvPr id="3" name="标题 2">
            <a:extLst>
              <a:ext uri="{FF2B5EF4-FFF2-40B4-BE49-F238E27FC236}">
                <a16:creationId xmlns:a16="http://schemas.microsoft.com/office/drawing/2014/main" id="{C5D53439-6AA5-44FC-AC37-36573E0B3043}"/>
              </a:ext>
            </a:extLst>
          </p:cNvPr>
          <p:cNvSpPr>
            <a:spLocks noGrp="1"/>
          </p:cNvSpPr>
          <p:nvPr>
            <p:ph type="title"/>
          </p:nvPr>
        </p:nvSpPr>
        <p:spPr>
          <a:xfrm>
            <a:off x="664637" y="143812"/>
            <a:ext cx="10515600" cy="973788"/>
          </a:xfrm>
        </p:spPr>
        <p:txBody>
          <a:bodyPr/>
          <a:lstStyle/>
          <a:p>
            <a:r>
              <a:rPr lang="zh-CN" altLang="en-US" sz="4000" b="1" spc="-60" dirty="0">
                <a:solidFill>
                  <a:srgbClr val="C00000"/>
                </a:solidFill>
                <a:latin typeface="黑体" panose="02010609060101010101" pitchFamily="49" charset="-122"/>
                <a:ea typeface="黑体" panose="02010609060101010101" pitchFamily="49" charset="-122"/>
              </a:rPr>
              <a:t>标定实验</a:t>
            </a:r>
          </a:p>
        </p:txBody>
      </p:sp>
      <p:sp>
        <p:nvSpPr>
          <p:cNvPr id="4" name="Rectangle 7"/>
          <p:cNvSpPr>
            <a:spLocks noChangeArrowheads="1"/>
          </p:cNvSpPr>
          <p:nvPr/>
        </p:nvSpPr>
        <p:spPr bwMode="auto">
          <a:xfrm>
            <a:off x="1584328" y="8806047"/>
            <a:ext cx="215102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5"/>
          <p:cNvSpPr>
            <a:spLocks noChangeArrowheads="1"/>
          </p:cNvSpPr>
          <p:nvPr/>
        </p:nvSpPr>
        <p:spPr bwMode="auto">
          <a:xfrm>
            <a:off x="10062843" y="4360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2"/>
          <p:cNvSpPr>
            <a:spLocks noChangeArrowheads="1"/>
          </p:cNvSpPr>
          <p:nvPr/>
        </p:nvSpPr>
        <p:spPr bwMode="auto">
          <a:xfrm>
            <a:off x="854530" y="5233411"/>
            <a:ext cx="15920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8" name="Rectangle 24"/>
          <p:cNvSpPr>
            <a:spLocks noChangeArrowheads="1"/>
          </p:cNvSpPr>
          <p:nvPr/>
        </p:nvSpPr>
        <p:spPr bwMode="auto">
          <a:xfrm>
            <a:off x="2571997" y="58728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701" y="4297508"/>
            <a:ext cx="2409129" cy="2448000"/>
          </a:xfrm>
          <a:prstGeom prst="rect">
            <a:avLst/>
          </a:prstGeom>
          <a:noFill/>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1859" y="4297508"/>
            <a:ext cx="2561157" cy="2448000"/>
          </a:xfrm>
          <a:prstGeom prst="rect">
            <a:avLst/>
          </a:prstGeom>
          <a:noFill/>
        </p:spPr>
      </p:pic>
      <p:pic>
        <p:nvPicPr>
          <p:cNvPr id="15" name="图片 14">
            <a:extLst>
              <a:ext uri="{FF2B5EF4-FFF2-40B4-BE49-F238E27FC236}">
                <a16:creationId xmlns:a16="http://schemas.microsoft.com/office/drawing/2014/main" id="{3C3DE4CB-4C88-4CCD-BBB8-46A20E8592EA}"/>
              </a:ext>
            </a:extLst>
          </p:cNvPr>
          <p:cNvPicPr>
            <a:picLocks noChangeAspect="1"/>
          </p:cNvPicPr>
          <p:nvPr/>
        </p:nvPicPr>
        <p:blipFill>
          <a:blip r:embed="rId5"/>
          <a:stretch>
            <a:fillRect/>
          </a:stretch>
        </p:blipFill>
        <p:spPr>
          <a:xfrm>
            <a:off x="7588179" y="4355158"/>
            <a:ext cx="2159635" cy="2448000"/>
          </a:xfrm>
          <a:prstGeom prst="rect">
            <a:avLst/>
          </a:prstGeom>
        </p:spPr>
      </p:pic>
    </p:spTree>
    <p:extLst>
      <p:ext uri="{BB962C8B-B14F-4D97-AF65-F5344CB8AC3E}">
        <p14:creationId xmlns:p14="http://schemas.microsoft.com/office/powerpoint/2010/main" val="122262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FDB2EC7-F952-BC41-DC9C-FF243C2978BC}"/>
              </a:ext>
            </a:extLst>
          </p:cNvPr>
          <p:cNvSpPr>
            <a:spLocks noGrp="1"/>
          </p:cNvSpPr>
          <p:nvPr>
            <p:ph idx="1"/>
          </p:nvPr>
        </p:nvSpPr>
        <p:spPr>
          <a:xfrm>
            <a:off x="672090" y="1383190"/>
            <a:ext cx="4982344" cy="645866"/>
          </a:xfrm>
        </p:spPr>
        <p:txBody>
          <a:bodyPr>
            <a:noAutofit/>
          </a:bodyPr>
          <a:lstStyle/>
          <a:p>
            <a:pPr marL="457200" indent="-457200">
              <a:buClr>
                <a:srgbClr val="FF0000"/>
              </a:buClr>
              <a:buSzPct val="75000"/>
              <a:buFont typeface="+mj-lt"/>
              <a:buAutoNum type="arabicPeriod"/>
            </a:pPr>
            <a:r>
              <a:rPr lang="zh-CN" altLang="en-US" sz="2400" dirty="0">
                <a:latin typeface="黑体" panose="02010609060101010101" pitchFamily="49" charset="-122"/>
                <a:ea typeface="黑体" panose="02010609060101010101" pitchFamily="49" charset="-122"/>
                <a:cs typeface="Times New Roman" panose="02020603050405020304" pitchFamily="18" charset="0"/>
              </a:rPr>
              <a:t>视觉仪研发（王铜）</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914400" lvl="1" indent="-514350">
              <a:buClr>
                <a:srgbClr val="FF0000"/>
              </a:buClr>
              <a:buSzPct val="75000"/>
              <a:buFont typeface="Wingdings" panose="05000000000000000000" pitchFamily="2" charset="2"/>
              <a:buChar char="Ø"/>
            </a:pPr>
            <a:endParaRPr lang="en-US" altLang="zh-CN" dirty="0"/>
          </a:p>
        </p:txBody>
      </p:sp>
      <p:sp>
        <p:nvSpPr>
          <p:cNvPr id="5" name="灯片编号占位符 4">
            <a:extLst>
              <a:ext uri="{FF2B5EF4-FFF2-40B4-BE49-F238E27FC236}">
                <a16:creationId xmlns:a16="http://schemas.microsoft.com/office/drawing/2014/main" id="{CEAE7CC9-26D8-61B9-B1CF-DA6A3907B06C}"/>
              </a:ext>
            </a:extLst>
          </p:cNvPr>
          <p:cNvSpPr>
            <a:spLocks noGrp="1"/>
          </p:cNvSpPr>
          <p:nvPr>
            <p:ph type="sldNum" sz="quarter" idx="12"/>
          </p:nvPr>
        </p:nvSpPr>
        <p:spPr/>
        <p:txBody>
          <a:bodyPr/>
          <a:lstStyle/>
          <a:p>
            <a:fld id="{F15E9139-A00B-4B2A-98A6-095DC08F1345}" type="slidenum">
              <a:rPr lang="zh-CN" altLang="en-US" smtClean="0"/>
              <a:pPr/>
              <a:t>3</a:t>
            </a:fld>
            <a:endParaRPr lang="zh-CN" altLang="en-US" dirty="0"/>
          </a:p>
        </p:txBody>
      </p:sp>
      <p:sp>
        <p:nvSpPr>
          <p:cNvPr id="12" name="标题 11">
            <a:extLst>
              <a:ext uri="{FF2B5EF4-FFF2-40B4-BE49-F238E27FC236}">
                <a16:creationId xmlns:a16="http://schemas.microsoft.com/office/drawing/2014/main" id="{0B0D86A4-F5A1-9295-E553-9930A84C3ACB}"/>
              </a:ext>
            </a:extLst>
          </p:cNvPr>
          <p:cNvSpPr>
            <a:spLocks noGrp="1"/>
          </p:cNvSpPr>
          <p:nvPr>
            <p:ph type="title"/>
          </p:nvPr>
        </p:nvSpPr>
        <p:spPr>
          <a:xfrm>
            <a:off x="4159306" y="57627"/>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pic>
        <p:nvPicPr>
          <p:cNvPr id="6" name="图片 5">
            <a:extLst>
              <a:ext uri="{FF2B5EF4-FFF2-40B4-BE49-F238E27FC236}">
                <a16:creationId xmlns:a16="http://schemas.microsoft.com/office/drawing/2014/main" id="{0BE61F7B-FE2A-B383-B0C9-077BFA4EEF0F}"/>
              </a:ext>
            </a:extLst>
          </p:cNvPr>
          <p:cNvPicPr>
            <a:picLocks noChangeAspect="1"/>
          </p:cNvPicPr>
          <p:nvPr/>
        </p:nvPicPr>
        <p:blipFill>
          <a:blip r:embed="rId3"/>
          <a:stretch>
            <a:fillRect/>
          </a:stretch>
        </p:blipFill>
        <p:spPr>
          <a:xfrm>
            <a:off x="557856" y="2931902"/>
            <a:ext cx="3505380" cy="3264068"/>
          </a:xfrm>
          <a:prstGeom prst="rect">
            <a:avLst/>
          </a:prstGeom>
        </p:spPr>
      </p:pic>
      <p:sp>
        <p:nvSpPr>
          <p:cNvPr id="10" name="文本框 9">
            <a:extLst>
              <a:ext uri="{FF2B5EF4-FFF2-40B4-BE49-F238E27FC236}">
                <a16:creationId xmlns:a16="http://schemas.microsoft.com/office/drawing/2014/main" id="{213ADCD3-DBC9-9271-2F7A-EC434B4D6057}"/>
              </a:ext>
            </a:extLst>
          </p:cNvPr>
          <p:cNvSpPr txBox="1"/>
          <p:nvPr/>
        </p:nvSpPr>
        <p:spPr>
          <a:xfrm>
            <a:off x="672090" y="6295625"/>
            <a:ext cx="2578312" cy="347059"/>
          </a:xfrm>
          <a:prstGeom prst="rect">
            <a:avLst/>
          </a:prstGeom>
          <a:solidFill>
            <a:schemeClr val="bg1"/>
          </a:solidFill>
        </p:spPr>
        <p:txBody>
          <a:bodyPr wrap="none" rtlCol="0">
            <a:spAutoFit/>
          </a:bodyPr>
          <a:lstStyle/>
          <a:p>
            <a:r>
              <a:rPr lang="en-US" altLang="zh-CN" dirty="0"/>
              <a:t>Visual instrument structure</a:t>
            </a:r>
            <a:endParaRPr lang="zh-CN" altLang="en-US" dirty="0"/>
          </a:p>
        </p:txBody>
      </p:sp>
      <p:grpSp>
        <p:nvGrpSpPr>
          <p:cNvPr id="14" name="组合 13">
            <a:extLst>
              <a:ext uri="{FF2B5EF4-FFF2-40B4-BE49-F238E27FC236}">
                <a16:creationId xmlns:a16="http://schemas.microsoft.com/office/drawing/2014/main" id="{6FB76651-5AA3-1D32-6CF0-460528F12789}"/>
              </a:ext>
            </a:extLst>
          </p:cNvPr>
          <p:cNvGrpSpPr/>
          <p:nvPr/>
        </p:nvGrpSpPr>
        <p:grpSpPr>
          <a:xfrm>
            <a:off x="4475820" y="2781176"/>
            <a:ext cx="3240360" cy="3934220"/>
            <a:chOff x="1927995" y="2728041"/>
            <a:chExt cx="3731363" cy="3888327"/>
          </a:xfrm>
        </p:grpSpPr>
        <p:pic>
          <p:nvPicPr>
            <p:cNvPr id="16" name="图片 15">
              <a:extLst>
                <a:ext uri="{FF2B5EF4-FFF2-40B4-BE49-F238E27FC236}">
                  <a16:creationId xmlns:a16="http://schemas.microsoft.com/office/drawing/2014/main" id="{C70E795E-AEBA-776E-B03F-32E87D130659}"/>
                </a:ext>
              </a:extLst>
            </p:cNvPr>
            <p:cNvPicPr>
              <a:picLocks noChangeAspect="1"/>
            </p:cNvPicPr>
            <p:nvPr/>
          </p:nvPicPr>
          <p:blipFill>
            <a:blip r:embed="rId4"/>
            <a:stretch>
              <a:fillRect/>
            </a:stretch>
          </p:blipFill>
          <p:spPr>
            <a:xfrm>
              <a:off x="1927995" y="2728041"/>
              <a:ext cx="3731363" cy="3475009"/>
            </a:xfrm>
            <a:prstGeom prst="rect">
              <a:avLst/>
            </a:prstGeom>
          </p:spPr>
        </p:pic>
        <p:sp>
          <p:nvSpPr>
            <p:cNvPr id="17" name="文本框 16">
              <a:extLst>
                <a:ext uri="{FF2B5EF4-FFF2-40B4-BE49-F238E27FC236}">
                  <a16:creationId xmlns:a16="http://schemas.microsoft.com/office/drawing/2014/main" id="{EC09AE8A-33B0-22D9-F5C4-93CBA0513940}"/>
                </a:ext>
              </a:extLst>
            </p:cNvPr>
            <p:cNvSpPr txBox="1"/>
            <p:nvPr/>
          </p:nvSpPr>
          <p:spPr>
            <a:xfrm>
              <a:off x="2860699" y="6247036"/>
              <a:ext cx="1608325" cy="369332"/>
            </a:xfrm>
            <a:prstGeom prst="rect">
              <a:avLst/>
            </a:prstGeom>
            <a:noFill/>
          </p:spPr>
          <p:txBody>
            <a:bodyPr wrap="none" rtlCol="0">
              <a:spAutoFit/>
            </a:bodyPr>
            <a:lstStyle/>
            <a:p>
              <a:r>
                <a:rPr lang="en-US" altLang="zh-CN" dirty="0"/>
                <a:t>Technical route</a:t>
              </a:r>
              <a:endParaRPr lang="zh-CN" altLang="en-US" dirty="0"/>
            </a:p>
          </p:txBody>
        </p:sp>
      </p:grpSp>
      <p:sp>
        <p:nvSpPr>
          <p:cNvPr id="20" name="内容占位符 1">
            <a:extLst>
              <a:ext uri="{FF2B5EF4-FFF2-40B4-BE49-F238E27FC236}">
                <a16:creationId xmlns:a16="http://schemas.microsoft.com/office/drawing/2014/main" id="{5B368D54-278F-2954-F613-0BCF9B3FEEE9}"/>
              </a:ext>
            </a:extLst>
          </p:cNvPr>
          <p:cNvSpPr txBox="1">
            <a:spLocks/>
          </p:cNvSpPr>
          <p:nvPr/>
        </p:nvSpPr>
        <p:spPr>
          <a:xfrm>
            <a:off x="8040216" y="2708920"/>
            <a:ext cx="3939839" cy="351602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Clr>
                <a:srgbClr val="FF0000"/>
              </a:buClr>
              <a:buSzPct val="75000"/>
            </a:pPr>
            <a:r>
              <a:rPr lang="en-US" altLang="zh-CN" sz="2400" dirty="0">
                <a:latin typeface="Times New Roman" panose="02020603050405020304" pitchFamily="18" charset="0"/>
                <a:cs typeface="Times New Roman" panose="02020603050405020304" pitchFamily="18" charset="0"/>
              </a:rPr>
              <a:t>Advantages</a:t>
            </a:r>
          </a:p>
          <a:p>
            <a:pPr marL="914400" lvl="1" indent="-514350">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Increase the success rate of photogrammetric solution calculation</a:t>
            </a:r>
          </a:p>
          <a:p>
            <a:pPr marL="914400" lvl="1" indent="-514350">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Increase measurement accuracy</a:t>
            </a:r>
          </a:p>
          <a:p>
            <a:pPr marL="914400" lvl="1" indent="-514350">
              <a:buClr>
                <a:srgbClr val="FF0000"/>
              </a:buClr>
              <a:buSzPct val="75000"/>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Improve measurement efficiency</a:t>
            </a:r>
          </a:p>
          <a:p>
            <a:pPr marL="914400" lvl="1" indent="-514350">
              <a:buClr>
                <a:srgbClr val="FF0000"/>
              </a:buClr>
              <a:buSzPct val="7500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552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8302"/>
            <a:ext cx="6048619" cy="5636921"/>
          </a:xfrm>
        </p:spPr>
        <p:txBody>
          <a:bodyPr>
            <a:noAutofit/>
          </a:bodyPr>
          <a:lstStyle/>
          <a:p>
            <a:pPr marL="0" indent="457200">
              <a:lnSpc>
                <a:spcPct val="150000"/>
              </a:lnSpc>
              <a:spcBef>
                <a:spcPts val="0"/>
              </a:spcBef>
              <a:buNone/>
            </a:pPr>
            <a:r>
              <a:rPr lang="zh-CN" altLang="zh-CN"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3</a:t>
            </a:r>
            <a:r>
              <a:rPr lang="zh-CN" altLang="zh-CN"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结果分析</a:t>
            </a:r>
            <a:endParaRPr lang="en-US" altLang="zh-CN" sz="2400" b="1" dirty="0">
              <a:solidFill>
                <a:srgbClr val="0000FF"/>
              </a:solidFill>
              <a:latin typeface="黑体" panose="02010609060101010101" pitchFamily="49" charset="-122"/>
              <a:ea typeface="黑体" panose="02010609060101010101" pitchFamily="49" charset="-122"/>
            </a:endParaRPr>
          </a:p>
          <a:p>
            <a:pPr marL="0" indent="457200">
              <a:lnSpc>
                <a:spcPct val="150000"/>
              </a:lnSpc>
              <a:spcBef>
                <a:spcPts val="0"/>
              </a:spcBef>
              <a:buNone/>
            </a:pPr>
            <a:r>
              <a:rPr lang="zh-CN" altLang="en-US" sz="2400" dirty="0">
                <a:solidFill>
                  <a:schemeClr val="tx1"/>
                </a:solidFill>
                <a:latin typeface="黑体" panose="02010609060101010101" pitchFamily="49" charset="-122"/>
                <a:ea typeface="黑体" panose="02010609060101010101" pitchFamily="49" charset="-122"/>
              </a:rPr>
              <a:t>结合前文轴系倾斜对角度影响分析：如果不对误差参数进行补偿，那么误差参数对水平角及垂直角的影响分别为</a:t>
            </a:r>
            <a:r>
              <a:rPr lang="en-US" altLang="zh-CN" sz="2400" dirty="0">
                <a:solidFill>
                  <a:schemeClr val="tx1"/>
                </a:solidFill>
                <a:latin typeface="黑体" panose="02010609060101010101" pitchFamily="49" charset="-122"/>
                <a:ea typeface="黑体" panose="02010609060101010101" pitchFamily="49" charset="-122"/>
              </a:rPr>
              <a:t>1213.8″</a:t>
            </a:r>
            <a:r>
              <a:rPr lang="zh-CN" altLang="en-US" sz="2400" dirty="0">
                <a:solidFill>
                  <a:schemeClr val="tx1"/>
                </a:solidFill>
                <a:latin typeface="黑体" panose="02010609060101010101" pitchFamily="49" charset="-122"/>
                <a:ea typeface="黑体" panose="02010609060101010101" pitchFamily="49" charset="-122"/>
              </a:rPr>
              <a:t>和</a:t>
            </a:r>
            <a:r>
              <a:rPr lang="en-US" altLang="zh-CN" sz="2400" dirty="0">
                <a:solidFill>
                  <a:schemeClr val="tx1"/>
                </a:solidFill>
                <a:latin typeface="黑体" panose="02010609060101010101" pitchFamily="49" charset="-122"/>
                <a:ea typeface="黑体" panose="02010609060101010101" pitchFamily="49" charset="-122"/>
              </a:rPr>
              <a:t>297″</a:t>
            </a:r>
            <a:r>
              <a:rPr lang="zh-CN" altLang="en-US" sz="2400" dirty="0">
                <a:solidFill>
                  <a:schemeClr val="tx1"/>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经过误差补偿后，参数值的中误差对水平角及垂直角的影响分别</a:t>
            </a:r>
            <a:r>
              <a:rPr lang="en-US" altLang="zh-CN" sz="2400" b="1" dirty="0">
                <a:solidFill>
                  <a:srgbClr val="0000FF"/>
                </a:solidFill>
                <a:latin typeface="黑体" panose="02010609060101010101" pitchFamily="49" charset="-122"/>
                <a:ea typeface="黑体" panose="02010609060101010101" pitchFamily="49" charset="-122"/>
              </a:rPr>
              <a:t>1.6″</a:t>
            </a:r>
            <a:r>
              <a:rPr lang="zh-CN" altLang="zh-CN" sz="2400" b="1" dirty="0">
                <a:solidFill>
                  <a:srgbClr val="0000FF"/>
                </a:solidFill>
                <a:latin typeface="黑体" panose="02010609060101010101" pitchFamily="49" charset="-122"/>
                <a:ea typeface="黑体" panose="02010609060101010101" pitchFamily="49" charset="-122"/>
              </a:rPr>
              <a:t>和</a:t>
            </a:r>
            <a:r>
              <a:rPr lang="en-US" altLang="zh-CN" sz="2400" b="1" dirty="0">
                <a:solidFill>
                  <a:srgbClr val="0000FF"/>
                </a:solidFill>
                <a:latin typeface="黑体" panose="02010609060101010101" pitchFamily="49" charset="-122"/>
                <a:ea typeface="黑体" panose="02010609060101010101" pitchFamily="49" charset="-122"/>
              </a:rPr>
              <a:t>1.0″</a:t>
            </a:r>
            <a:r>
              <a:rPr lang="zh-CN" altLang="en-US" sz="2400" dirty="0">
                <a:solidFill>
                  <a:schemeClr val="tx1"/>
                </a:solidFill>
                <a:latin typeface="黑体" panose="02010609060101010101" pitchFamily="49" charset="-122"/>
                <a:ea typeface="黑体" panose="02010609060101010101" pitchFamily="49" charset="-122"/>
              </a:rPr>
              <a:t>。</a:t>
            </a:r>
            <a:endParaRPr lang="en-US" altLang="zh-CN" sz="2400" dirty="0">
              <a:solidFill>
                <a:schemeClr val="tx1"/>
              </a:solidFill>
              <a:latin typeface="黑体" panose="02010609060101010101" pitchFamily="49" charset="-122"/>
              <a:ea typeface="黑体" panose="02010609060101010101" pitchFamily="49" charset="-122"/>
            </a:endParaRPr>
          </a:p>
        </p:txBody>
      </p:sp>
      <p:sp>
        <p:nvSpPr>
          <p:cNvPr id="4" name="Rectangle 7"/>
          <p:cNvSpPr>
            <a:spLocks noChangeArrowheads="1"/>
          </p:cNvSpPr>
          <p:nvPr/>
        </p:nvSpPr>
        <p:spPr bwMode="auto">
          <a:xfrm>
            <a:off x="1584328" y="8806047"/>
            <a:ext cx="215102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8"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5"/>
          <p:cNvSpPr>
            <a:spLocks noChangeArrowheads="1"/>
          </p:cNvSpPr>
          <p:nvPr/>
        </p:nvSpPr>
        <p:spPr bwMode="auto">
          <a:xfrm>
            <a:off x="10062843" y="43600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2"/>
          <p:cNvSpPr>
            <a:spLocks noChangeArrowheads="1"/>
          </p:cNvSpPr>
          <p:nvPr/>
        </p:nvSpPr>
        <p:spPr bwMode="auto">
          <a:xfrm>
            <a:off x="854530" y="5233411"/>
            <a:ext cx="159203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8" name="Rectangle 24"/>
          <p:cNvSpPr>
            <a:spLocks noChangeArrowheads="1"/>
          </p:cNvSpPr>
          <p:nvPr/>
        </p:nvSpPr>
        <p:spPr bwMode="auto">
          <a:xfrm>
            <a:off x="2571997" y="58728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 name="图片 6"/>
          <p:cNvPicPr>
            <a:picLocks noChangeAspect="1"/>
          </p:cNvPicPr>
          <p:nvPr/>
        </p:nvPicPr>
        <p:blipFill>
          <a:blip r:embed="rId3"/>
          <a:stretch>
            <a:fillRect/>
          </a:stretch>
        </p:blipFill>
        <p:spPr>
          <a:xfrm>
            <a:off x="6248400" y="593688"/>
            <a:ext cx="5943600" cy="3334832"/>
          </a:xfrm>
          <a:prstGeom prst="rect">
            <a:avLst/>
          </a:prstGeom>
        </p:spPr>
      </p:pic>
      <p:sp>
        <p:nvSpPr>
          <p:cNvPr id="11" name="矩形 10"/>
          <p:cNvSpPr/>
          <p:nvPr/>
        </p:nvSpPr>
        <p:spPr>
          <a:xfrm>
            <a:off x="199781" y="4656105"/>
            <a:ext cx="11674719" cy="1113766"/>
          </a:xfrm>
          <a:prstGeom prst="rect">
            <a:avLst/>
          </a:prstGeom>
        </p:spPr>
        <p:txBody>
          <a:bodyPr wrap="square">
            <a:spAutoFit/>
          </a:bodyPr>
          <a:lstStyle/>
          <a:p>
            <a:pPr indent="457200">
              <a:lnSpc>
                <a:spcPct val="150000"/>
              </a:lnSpc>
            </a:pPr>
            <a:r>
              <a:rPr lang="zh-CN" altLang="en-US" sz="2400" dirty="0">
                <a:latin typeface="黑体" panose="02010609060101010101" pitchFamily="49" charset="-122"/>
                <a:ea typeface="黑体" panose="02010609060101010101" pitchFamily="49" charset="-122"/>
              </a:rPr>
              <a:t>同时，考虑</a:t>
            </a:r>
            <a:r>
              <a:rPr lang="zh-CN" altLang="zh-CN" sz="2400" dirty="0">
                <a:latin typeface="黑体" panose="02010609060101010101" pitchFamily="49" charset="-122"/>
                <a:ea typeface="黑体" panose="02010609060101010101" pitchFamily="49" charset="-122"/>
              </a:rPr>
              <a:t>转台水平角和垂直角的观测误差</a:t>
            </a:r>
            <a:r>
              <a:rPr lang="en-US" altLang="zh-CN" sz="2400" dirty="0">
                <a:latin typeface="黑体" panose="02010609060101010101" pitchFamily="49" charset="-122"/>
                <a:ea typeface="黑体" panose="02010609060101010101" pitchFamily="49" charset="-122"/>
              </a:rPr>
              <a:t>5″</a:t>
            </a:r>
            <a:r>
              <a:rPr lang="zh-CN" altLang="zh-CN" sz="2400" dirty="0">
                <a:latin typeface="黑体" panose="02010609060101010101" pitchFamily="49" charset="-122"/>
                <a:ea typeface="黑体" panose="02010609060101010101" pitchFamily="49" charset="-122"/>
              </a:rPr>
              <a:t>和</a:t>
            </a:r>
            <a:r>
              <a:rPr lang="en-US" altLang="zh-CN" sz="2400" dirty="0">
                <a:latin typeface="黑体" panose="02010609060101010101" pitchFamily="49" charset="-122"/>
                <a:ea typeface="黑体" panose="02010609060101010101" pitchFamily="49" charset="-122"/>
              </a:rPr>
              <a:t>3″</a:t>
            </a:r>
            <a:r>
              <a:rPr lang="zh-CN" altLang="zh-CN" sz="2400" dirty="0">
                <a:latin typeface="黑体" panose="02010609060101010101" pitchFamily="49" charset="-122"/>
                <a:ea typeface="黑体" panose="02010609060101010101" pitchFamily="49" charset="-122"/>
              </a:rPr>
              <a:t>，以及相机像点角</a:t>
            </a:r>
            <a:r>
              <a:rPr lang="zh-CN" altLang="en-US" sz="2400" dirty="0">
                <a:latin typeface="黑体" panose="02010609060101010101" pitchFamily="49" charset="-122"/>
                <a:ea typeface="黑体" panose="02010609060101010101" pitchFamily="49" charset="-122"/>
              </a:rPr>
              <a:t>度</a:t>
            </a:r>
            <a:r>
              <a:rPr lang="zh-CN" altLang="zh-CN" sz="2400" dirty="0">
                <a:latin typeface="黑体" panose="02010609060101010101" pitchFamily="49" charset="-122"/>
                <a:ea typeface="黑体" panose="02010609060101010101" pitchFamily="49" charset="-122"/>
              </a:rPr>
              <a:t>的观测误差</a:t>
            </a:r>
            <a:r>
              <a:rPr lang="en-US" altLang="zh-CN" sz="2400" dirty="0">
                <a:latin typeface="黑体" panose="02010609060101010101" pitchFamily="49" charset="-122"/>
                <a:ea typeface="黑体" panose="02010609060101010101" pitchFamily="49" charset="-122"/>
              </a:rPr>
              <a:t>5″</a:t>
            </a:r>
            <a:r>
              <a:rPr lang="zh-CN" altLang="en-US" sz="2400" dirty="0">
                <a:latin typeface="黑体" panose="02010609060101010101" pitchFamily="49" charset="-122"/>
                <a:ea typeface="黑体" panose="02010609060101010101" pitchFamily="49" charset="-122"/>
              </a:rPr>
              <a:t>。</a:t>
            </a:r>
            <a:r>
              <a:rPr lang="zh-CN" altLang="zh-CN" sz="2400" b="1" dirty="0">
                <a:solidFill>
                  <a:srgbClr val="0000FF"/>
                </a:solidFill>
                <a:latin typeface="黑体" panose="02010609060101010101" pitchFamily="49" charset="-122"/>
                <a:ea typeface="黑体" panose="02010609060101010101" pitchFamily="49" charset="-122"/>
              </a:rPr>
              <a:t>在误差补偿后，视觉仪的综合水平角及垂直角测量误差分别为</a:t>
            </a:r>
            <a:r>
              <a:rPr lang="en-US" altLang="zh-CN" sz="2400" b="1" dirty="0">
                <a:solidFill>
                  <a:srgbClr val="0000FF"/>
                </a:solidFill>
                <a:latin typeface="黑体" panose="02010609060101010101" pitchFamily="49" charset="-122"/>
                <a:ea typeface="黑体" panose="02010609060101010101" pitchFamily="49" charset="-122"/>
              </a:rPr>
              <a:t>7″</a:t>
            </a:r>
            <a:r>
              <a:rPr lang="zh-CN" altLang="zh-CN" sz="2400" b="1" dirty="0">
                <a:solidFill>
                  <a:srgbClr val="0000FF"/>
                </a:solidFill>
                <a:latin typeface="黑体" panose="02010609060101010101" pitchFamily="49" charset="-122"/>
                <a:ea typeface="黑体" panose="02010609060101010101" pitchFamily="49" charset="-122"/>
              </a:rPr>
              <a:t>和</a:t>
            </a:r>
            <a:r>
              <a:rPr lang="en-US" altLang="zh-CN" sz="2400" b="1" dirty="0">
                <a:solidFill>
                  <a:srgbClr val="0000FF"/>
                </a:solidFill>
                <a:latin typeface="黑体" panose="02010609060101010101" pitchFamily="49" charset="-122"/>
                <a:ea typeface="黑体" panose="02010609060101010101" pitchFamily="49" charset="-122"/>
              </a:rPr>
              <a:t>6″</a:t>
            </a:r>
            <a:r>
              <a:rPr lang="zh-CN" altLang="zh-CN" sz="2400" b="1" dirty="0">
                <a:solidFill>
                  <a:srgbClr val="0000FF"/>
                </a:solidFill>
                <a:latin typeface="黑体" panose="02010609060101010101" pitchFamily="49" charset="-122"/>
                <a:ea typeface="黑体" panose="02010609060101010101" pitchFamily="49" charset="-122"/>
              </a:rPr>
              <a:t>。</a:t>
            </a:r>
          </a:p>
        </p:txBody>
      </p:sp>
      <p:sp>
        <p:nvSpPr>
          <p:cNvPr id="9" name="标题 2">
            <a:extLst>
              <a:ext uri="{FF2B5EF4-FFF2-40B4-BE49-F238E27FC236}">
                <a16:creationId xmlns:a16="http://schemas.microsoft.com/office/drawing/2014/main" id="{0D26FCBD-6DF4-64AF-8C04-22229254D56A}"/>
              </a:ext>
            </a:extLst>
          </p:cNvPr>
          <p:cNvSpPr>
            <a:spLocks noGrp="1"/>
          </p:cNvSpPr>
          <p:nvPr>
            <p:ph type="title"/>
          </p:nvPr>
        </p:nvSpPr>
        <p:spPr>
          <a:xfrm>
            <a:off x="664637" y="143812"/>
            <a:ext cx="5431363" cy="973788"/>
          </a:xfrm>
        </p:spPr>
        <p:txBody>
          <a:bodyPr/>
          <a:lstStyle/>
          <a:p>
            <a:r>
              <a:rPr lang="zh-CN" altLang="en-US" sz="4000" b="1" spc="-60" dirty="0">
                <a:solidFill>
                  <a:srgbClr val="C00000"/>
                </a:solidFill>
                <a:latin typeface="黑体" panose="02010609060101010101" pitchFamily="49" charset="-122"/>
                <a:ea typeface="黑体" panose="02010609060101010101" pitchFamily="49" charset="-122"/>
              </a:rPr>
              <a:t>标定实验</a:t>
            </a:r>
          </a:p>
        </p:txBody>
      </p:sp>
    </p:spTree>
    <p:extLst>
      <p:ext uri="{BB962C8B-B14F-4D97-AF65-F5344CB8AC3E}">
        <p14:creationId xmlns:p14="http://schemas.microsoft.com/office/powerpoint/2010/main" val="2596418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8DF7-DFC1-1212-9875-E54E5B61BBE9}"/>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E110F780-A8AD-A486-7F68-D53A93F5ACE8}"/>
              </a:ext>
            </a:extLst>
          </p:cNvPr>
          <p:cNvSpPr>
            <a:spLocks noGrp="1"/>
          </p:cNvSpPr>
          <p:nvPr>
            <p:ph idx="1"/>
          </p:nvPr>
        </p:nvSpPr>
        <p:spPr>
          <a:xfrm>
            <a:off x="440575" y="1224685"/>
            <a:ext cx="9119062" cy="662304"/>
          </a:xfrm>
        </p:spPr>
        <p:txBody>
          <a:bodyPr>
            <a:noAutofit/>
          </a:bodyPr>
          <a:lstStyle/>
          <a:p>
            <a:pPr marL="571500" indent="-342900">
              <a:lnSpc>
                <a:spcPct val="150000"/>
              </a:lnSpc>
              <a:spcBef>
                <a:spcPts val="2400"/>
              </a:spcBef>
              <a:buClr>
                <a:srgbClr val="FF0000"/>
              </a:buClr>
              <a:buSzPct val="75000"/>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视觉仪在粒子加速器中的测量实验</a:t>
            </a:r>
            <a:endParaRPr lang="zh-CN" altLang="zh-CN" sz="2400" b="1" dirty="0">
              <a:latin typeface="黑体" panose="02010609060101010101" pitchFamily="49" charset="-122"/>
              <a:ea typeface="黑体" panose="02010609060101010101" pitchFamily="49" charset="-122"/>
            </a:endParaRPr>
          </a:p>
        </p:txBody>
      </p:sp>
      <p:sp>
        <p:nvSpPr>
          <p:cNvPr id="6" name="标题 11">
            <a:extLst>
              <a:ext uri="{FF2B5EF4-FFF2-40B4-BE49-F238E27FC236}">
                <a16:creationId xmlns:a16="http://schemas.microsoft.com/office/drawing/2014/main" id="{0E021AB4-77E2-5937-5632-753E83B24CA4}"/>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24" name="灯片编号占位符 4">
            <a:extLst>
              <a:ext uri="{FF2B5EF4-FFF2-40B4-BE49-F238E27FC236}">
                <a16:creationId xmlns:a16="http://schemas.microsoft.com/office/drawing/2014/main" id="{A3237123-E083-AED0-0197-280A6F0A3873}"/>
              </a:ext>
            </a:extLst>
          </p:cNvPr>
          <p:cNvSpPr>
            <a:spLocks noGrp="1"/>
          </p:cNvSpPr>
          <p:nvPr>
            <p:ph type="sldNum" sz="quarter" idx="12"/>
          </p:nvPr>
        </p:nvSpPr>
        <p:spPr>
          <a:xfrm>
            <a:off x="9015419" y="6342455"/>
            <a:ext cx="2743200" cy="365125"/>
          </a:xfrm>
        </p:spPr>
        <p:txBody>
          <a:bodyPr/>
          <a:lstStyle/>
          <a:p>
            <a:fld id="{F15E9139-A00B-4B2A-98A6-095DC08F1345}" type="slidenum">
              <a:rPr lang="zh-CN" altLang="en-US" smtClean="0"/>
              <a:pPr/>
              <a:t>31</a:t>
            </a:fld>
            <a:endParaRPr lang="zh-CN" altLang="en-US" dirty="0"/>
          </a:p>
        </p:txBody>
      </p:sp>
      <p:sp>
        <p:nvSpPr>
          <p:cNvPr id="3" name="内容占位符 1">
            <a:extLst>
              <a:ext uri="{FF2B5EF4-FFF2-40B4-BE49-F238E27FC236}">
                <a16:creationId xmlns:a16="http://schemas.microsoft.com/office/drawing/2014/main" id="{B589C80A-C071-7111-4ABD-898EF6F07668}"/>
              </a:ext>
            </a:extLst>
          </p:cNvPr>
          <p:cNvSpPr txBox="1">
            <a:spLocks/>
          </p:cNvSpPr>
          <p:nvPr/>
        </p:nvSpPr>
        <p:spPr>
          <a:xfrm>
            <a:off x="156000" y="1821122"/>
            <a:ext cx="11880000" cy="1787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nSpc>
                <a:spcPct val="150000"/>
              </a:lnSpc>
              <a:buFont typeface="Arial" panose="020B0604020202020204" pitchFamily="34" charset="0"/>
              <a:buNone/>
            </a:pPr>
            <a:r>
              <a:rPr lang="zh-CN" altLang="zh-CN" sz="2400" dirty="0"/>
              <a:t>以北京正负电子对撞机</a:t>
            </a:r>
            <a:r>
              <a:rPr lang="en-US" altLang="zh-CN" sz="2400" dirty="0"/>
              <a:t>BEPC</a:t>
            </a:r>
            <a:r>
              <a:rPr lang="zh-CN" altLang="zh-CN" sz="2400" dirty="0"/>
              <a:t>直线加速器为</a:t>
            </a:r>
            <a:r>
              <a:rPr lang="zh-CN" altLang="en-US" sz="2400" dirty="0"/>
              <a:t>实验场地</a:t>
            </a:r>
            <a:r>
              <a:rPr lang="zh-CN" altLang="zh-CN" sz="2400" dirty="0"/>
              <a:t>，开展视觉仪在粒子加速器控制网及设备位置实际测量中的应用实验</a:t>
            </a:r>
            <a:r>
              <a:rPr lang="zh-CN" altLang="en-US" sz="2400" dirty="0"/>
              <a:t>。选取</a:t>
            </a:r>
            <a:r>
              <a:rPr lang="zh-CN" altLang="zh-CN" sz="2400" dirty="0"/>
              <a:t>共</a:t>
            </a:r>
            <a:r>
              <a:rPr lang="en-US" altLang="zh-CN" sz="2400" dirty="0"/>
              <a:t>35m</a:t>
            </a:r>
            <a:r>
              <a:rPr lang="zh-CN" altLang="zh-CN" sz="2400" dirty="0"/>
              <a:t>的控制网进行测量</a:t>
            </a:r>
            <a:r>
              <a:rPr lang="zh-CN" altLang="en-US" sz="2400" dirty="0"/>
              <a:t>，</a:t>
            </a:r>
            <a:r>
              <a:rPr lang="zh-CN" altLang="zh-CN" sz="2400" dirty="0"/>
              <a:t>并将实测结果与激光跟踪仪的测量结果进行比较，以评估视觉仪的测量精度。</a:t>
            </a:r>
            <a:endParaRPr lang="en-US" altLang="zh-CN" sz="2400" dirty="0"/>
          </a:p>
        </p:txBody>
      </p:sp>
      <p:pic>
        <p:nvPicPr>
          <p:cNvPr id="4" name="图片 3">
            <a:extLst>
              <a:ext uri="{FF2B5EF4-FFF2-40B4-BE49-F238E27FC236}">
                <a16:creationId xmlns:a16="http://schemas.microsoft.com/office/drawing/2014/main" id="{11DBD8D3-8011-2D23-F731-BAAB35E2082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1611"/>
          <a:stretch/>
        </p:blipFill>
        <p:spPr bwMode="auto">
          <a:xfrm>
            <a:off x="4741420" y="3596653"/>
            <a:ext cx="3047606" cy="31813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069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marL="0" indent="457200">
              <a:lnSpc>
                <a:spcPct val="150000"/>
              </a:lnSpc>
              <a:spcBef>
                <a:spcPts val="0"/>
              </a:spcBef>
              <a:buNone/>
            </a:pPr>
            <a:r>
              <a:rPr lang="zh-CN" altLang="zh-CN" sz="2400" dirty="0">
                <a:solidFill>
                  <a:schemeClr val="tx1"/>
                </a:solidFill>
                <a:latin typeface="黑体" panose="02010609060101010101" pitchFamily="49" charset="-122"/>
                <a:ea typeface="黑体" panose="02010609060101010101" pitchFamily="49" charset="-122"/>
              </a:rPr>
              <a:t>视觉仪控制网解算后共得到</a:t>
            </a:r>
            <a:r>
              <a:rPr lang="en-US" altLang="zh-CN" sz="2400" dirty="0">
                <a:solidFill>
                  <a:schemeClr val="tx1"/>
                </a:solidFill>
                <a:latin typeface="黑体" panose="02010609060101010101" pitchFamily="49" charset="-122"/>
                <a:ea typeface="黑体" panose="02010609060101010101" pitchFamily="49" charset="-122"/>
              </a:rPr>
              <a:t>44</a:t>
            </a:r>
            <a:r>
              <a:rPr lang="zh-CN" altLang="zh-CN" sz="2400" dirty="0">
                <a:solidFill>
                  <a:schemeClr val="tx1"/>
                </a:solidFill>
                <a:latin typeface="黑体" panose="02010609060101010101" pitchFamily="49" charset="-122"/>
                <a:ea typeface="黑体" panose="02010609060101010101" pitchFamily="49" charset="-122"/>
              </a:rPr>
              <a:t>个控制点的坐标，将其与激光跟踪仪控制网坐标进行相减对比。</a:t>
            </a:r>
            <a:endParaRPr lang="en-US" altLang="zh-CN" sz="2400" dirty="0">
              <a:solidFill>
                <a:schemeClr val="tx1"/>
              </a:solidFill>
              <a:latin typeface="黑体" panose="02010609060101010101" pitchFamily="49" charset="-122"/>
              <a:ea typeface="黑体" panose="02010609060101010101" pitchFamily="49" charset="-122"/>
            </a:endParaRPr>
          </a:p>
          <a:p>
            <a:pPr marL="0" indent="457200">
              <a:lnSpc>
                <a:spcPct val="150000"/>
              </a:lnSpc>
              <a:spcBef>
                <a:spcPts val="0"/>
              </a:spcBef>
              <a:buNone/>
            </a:pPr>
            <a:r>
              <a:rPr lang="zh-CN" altLang="en-US" sz="2400" dirty="0">
                <a:solidFill>
                  <a:schemeClr val="tx1"/>
                </a:solidFill>
                <a:latin typeface="黑体" panose="02010609060101010101" pitchFamily="49" charset="-122"/>
                <a:ea typeface="黑体" panose="02010609060101010101" pitchFamily="49" charset="-122"/>
              </a:rPr>
              <a:t>横向坐标差值和高程坐标差值都在</a:t>
            </a:r>
            <a:r>
              <a:rPr lang="en-US" altLang="zh-CN" sz="2400" dirty="0">
                <a:solidFill>
                  <a:schemeClr val="tx1"/>
                </a:solidFill>
                <a:latin typeface="黑体" panose="02010609060101010101" pitchFamily="49" charset="-122"/>
                <a:ea typeface="黑体" panose="02010609060101010101" pitchFamily="49" charset="-122"/>
              </a:rPr>
              <a:t>0.35mm</a:t>
            </a:r>
            <a:r>
              <a:rPr lang="zh-CN" altLang="en-US" sz="2400" dirty="0">
                <a:solidFill>
                  <a:schemeClr val="tx1"/>
                </a:solidFill>
                <a:latin typeface="黑体" panose="02010609060101010101" pitchFamily="49" charset="-122"/>
                <a:ea typeface="黑体" panose="02010609060101010101" pitchFamily="49" charset="-122"/>
              </a:rPr>
              <a:t>范围内，横向坐标差值的</a:t>
            </a:r>
            <a:r>
              <a:rPr lang="en-US" altLang="zh-CN" sz="2400" dirty="0">
                <a:solidFill>
                  <a:schemeClr val="tx1"/>
                </a:solidFill>
                <a:latin typeface="黑体" panose="02010609060101010101" pitchFamily="49" charset="-122"/>
                <a:ea typeface="黑体" panose="02010609060101010101" pitchFamily="49" charset="-122"/>
              </a:rPr>
              <a:t>RMS</a:t>
            </a:r>
            <a:r>
              <a:rPr lang="zh-CN" altLang="en-US" sz="2400" dirty="0">
                <a:solidFill>
                  <a:schemeClr val="tx1"/>
                </a:solidFill>
                <a:latin typeface="黑体" panose="02010609060101010101" pitchFamily="49" charset="-122"/>
                <a:ea typeface="黑体" panose="02010609060101010101" pitchFamily="49" charset="-122"/>
              </a:rPr>
              <a:t>为</a:t>
            </a:r>
            <a:r>
              <a:rPr lang="en-US" altLang="zh-CN" sz="2400" dirty="0">
                <a:solidFill>
                  <a:srgbClr val="FF0000"/>
                </a:solidFill>
                <a:latin typeface="黑体" panose="02010609060101010101" pitchFamily="49" charset="-122"/>
                <a:ea typeface="黑体" panose="02010609060101010101" pitchFamily="49" charset="-122"/>
              </a:rPr>
              <a:t>0.16</a:t>
            </a:r>
            <a:r>
              <a:rPr lang="en-US" altLang="zh-CN" sz="2400" dirty="0">
                <a:solidFill>
                  <a:schemeClr val="tx1"/>
                </a:solidFill>
                <a:latin typeface="黑体" panose="02010609060101010101" pitchFamily="49" charset="-122"/>
                <a:ea typeface="黑体" panose="02010609060101010101" pitchFamily="49" charset="-122"/>
              </a:rPr>
              <a:t>mm</a:t>
            </a:r>
            <a:r>
              <a:rPr lang="zh-CN" altLang="en-US" sz="2400" dirty="0">
                <a:solidFill>
                  <a:schemeClr val="tx1"/>
                </a:solidFill>
                <a:latin typeface="黑体" panose="02010609060101010101" pitchFamily="49" charset="-122"/>
                <a:ea typeface="黑体" panose="02010609060101010101" pitchFamily="49" charset="-122"/>
              </a:rPr>
              <a:t>，高程坐标差值的</a:t>
            </a:r>
            <a:r>
              <a:rPr lang="en-US" altLang="zh-CN" sz="2400" dirty="0">
                <a:solidFill>
                  <a:schemeClr val="tx1"/>
                </a:solidFill>
                <a:latin typeface="黑体" panose="02010609060101010101" pitchFamily="49" charset="-122"/>
                <a:ea typeface="黑体" panose="02010609060101010101" pitchFamily="49" charset="-122"/>
              </a:rPr>
              <a:t>RMS</a:t>
            </a:r>
            <a:r>
              <a:rPr lang="zh-CN" altLang="en-US" sz="2400" dirty="0">
                <a:solidFill>
                  <a:schemeClr val="tx1"/>
                </a:solidFill>
                <a:latin typeface="黑体" panose="02010609060101010101" pitchFamily="49" charset="-122"/>
                <a:ea typeface="黑体" panose="02010609060101010101" pitchFamily="49" charset="-122"/>
              </a:rPr>
              <a:t>为</a:t>
            </a:r>
            <a:r>
              <a:rPr lang="en-US" altLang="zh-CN" sz="2400" dirty="0">
                <a:solidFill>
                  <a:srgbClr val="FF0000"/>
                </a:solidFill>
                <a:latin typeface="黑体" panose="02010609060101010101" pitchFamily="49" charset="-122"/>
                <a:ea typeface="黑体" panose="02010609060101010101" pitchFamily="49" charset="-122"/>
              </a:rPr>
              <a:t>0.13</a:t>
            </a:r>
            <a:r>
              <a:rPr lang="en-US" altLang="zh-CN" sz="2400" dirty="0">
                <a:solidFill>
                  <a:schemeClr val="tx1"/>
                </a:solidFill>
                <a:latin typeface="黑体" panose="02010609060101010101" pitchFamily="49" charset="-122"/>
                <a:ea typeface="黑体" panose="02010609060101010101" pitchFamily="49" charset="-122"/>
              </a:rPr>
              <a:t>mm</a:t>
            </a:r>
            <a:r>
              <a:rPr lang="zh-CN" altLang="en-US" sz="2400" dirty="0">
                <a:solidFill>
                  <a:schemeClr val="tx1"/>
                </a:solidFill>
                <a:latin typeface="黑体" panose="02010609060101010101" pitchFamily="49" charset="-122"/>
                <a:ea typeface="黑体" panose="02010609060101010101" pitchFamily="49" charset="-122"/>
              </a:rPr>
              <a:t>。纵向</a:t>
            </a:r>
            <a:r>
              <a:rPr lang="en-US" altLang="zh-CN" sz="2400" dirty="0">
                <a:solidFill>
                  <a:schemeClr val="tx1"/>
                </a:solidFill>
                <a:latin typeface="黑体" panose="02010609060101010101" pitchFamily="49" charset="-122"/>
                <a:ea typeface="黑体" panose="02010609060101010101" pitchFamily="49" charset="-122"/>
              </a:rPr>
              <a:t>Y</a:t>
            </a:r>
            <a:r>
              <a:rPr lang="zh-CN" altLang="en-US" sz="2400" dirty="0">
                <a:solidFill>
                  <a:schemeClr val="tx1"/>
                </a:solidFill>
                <a:latin typeface="黑体" panose="02010609060101010101" pitchFamily="49" charset="-122"/>
                <a:ea typeface="黑体" panose="02010609060101010101" pitchFamily="49" charset="-122"/>
              </a:rPr>
              <a:t>方向的坐标差值最大为</a:t>
            </a:r>
            <a:r>
              <a:rPr lang="en-US" altLang="zh-CN" sz="2400" dirty="0">
                <a:solidFill>
                  <a:srgbClr val="FF0000"/>
                </a:solidFill>
                <a:latin typeface="黑体" panose="02010609060101010101" pitchFamily="49" charset="-122"/>
                <a:ea typeface="黑体" panose="02010609060101010101" pitchFamily="49" charset="-122"/>
              </a:rPr>
              <a:t>-0.80</a:t>
            </a:r>
            <a:r>
              <a:rPr lang="en-US" altLang="zh-CN" sz="2400" dirty="0">
                <a:solidFill>
                  <a:schemeClr val="tx1"/>
                </a:solidFill>
                <a:latin typeface="黑体" panose="02010609060101010101" pitchFamily="49" charset="-122"/>
                <a:ea typeface="黑体" panose="02010609060101010101" pitchFamily="49" charset="-122"/>
              </a:rPr>
              <a:t>mm</a:t>
            </a:r>
            <a:r>
              <a:rPr lang="zh-CN" altLang="en-US" sz="2400" dirty="0">
                <a:solidFill>
                  <a:schemeClr val="tx1"/>
                </a:solidFill>
                <a:latin typeface="黑体" panose="02010609060101010101" pitchFamily="49" charset="-122"/>
                <a:ea typeface="黑体" panose="02010609060101010101" pitchFamily="49" charset="-122"/>
              </a:rPr>
              <a:t>，坐标差值的</a:t>
            </a:r>
            <a:r>
              <a:rPr lang="en-US" altLang="zh-CN" sz="2400" dirty="0">
                <a:solidFill>
                  <a:schemeClr val="tx1"/>
                </a:solidFill>
                <a:latin typeface="黑体" panose="02010609060101010101" pitchFamily="49" charset="-122"/>
                <a:ea typeface="黑体" panose="02010609060101010101" pitchFamily="49" charset="-122"/>
              </a:rPr>
              <a:t>RMS</a:t>
            </a:r>
            <a:r>
              <a:rPr lang="zh-CN" altLang="en-US" sz="2400" dirty="0">
                <a:solidFill>
                  <a:schemeClr val="tx1"/>
                </a:solidFill>
                <a:latin typeface="黑体" panose="02010609060101010101" pitchFamily="49" charset="-122"/>
                <a:ea typeface="黑体" panose="02010609060101010101" pitchFamily="49" charset="-122"/>
              </a:rPr>
              <a:t>为</a:t>
            </a:r>
            <a:r>
              <a:rPr lang="en-US" altLang="zh-CN" sz="2400" dirty="0">
                <a:solidFill>
                  <a:srgbClr val="FF0000"/>
                </a:solidFill>
                <a:latin typeface="黑体" panose="02010609060101010101" pitchFamily="49" charset="-122"/>
                <a:ea typeface="黑体" panose="02010609060101010101" pitchFamily="49" charset="-122"/>
              </a:rPr>
              <a:t>0.28</a:t>
            </a:r>
            <a:r>
              <a:rPr lang="en-US" altLang="zh-CN" sz="2400" dirty="0">
                <a:solidFill>
                  <a:schemeClr val="tx1"/>
                </a:solidFill>
                <a:latin typeface="黑体" panose="02010609060101010101" pitchFamily="49" charset="-122"/>
                <a:ea typeface="黑体" panose="02010609060101010101" pitchFamily="49" charset="-122"/>
              </a:rPr>
              <a:t>mm</a:t>
            </a:r>
            <a:r>
              <a:rPr lang="zh-CN" altLang="en-US" sz="2400" dirty="0">
                <a:solidFill>
                  <a:schemeClr val="tx1"/>
                </a:solidFill>
                <a:latin typeface="黑体" panose="02010609060101010101" pitchFamily="49" charset="-122"/>
                <a:ea typeface="黑体" panose="02010609060101010101" pitchFamily="49" charset="-122"/>
              </a:rPr>
              <a:t>。</a:t>
            </a:r>
            <a:endParaRPr lang="zh-CN" altLang="zh-CN" sz="2400" dirty="0">
              <a:solidFill>
                <a:schemeClr val="tx1"/>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5834" b="2477"/>
          <a:stretch/>
        </p:blipFill>
        <p:spPr bwMode="auto">
          <a:xfrm>
            <a:off x="1037272" y="3784602"/>
            <a:ext cx="4999216" cy="2540316"/>
          </a:xfrm>
          <a:prstGeom prst="rect">
            <a:avLst/>
          </a:prstGeom>
          <a:noFill/>
          <a:ln>
            <a:noFill/>
          </a:ln>
          <a:extLst>
            <a:ext uri="{53640926-AAD7-44D8-BBD7-CCE9431645EC}">
              <a14:shadowObscured xmlns:a14="http://schemas.microsoft.com/office/drawing/2010/main"/>
            </a:ext>
          </a:extLst>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6801" b="2633"/>
          <a:stretch/>
        </p:blipFill>
        <p:spPr bwMode="auto">
          <a:xfrm>
            <a:off x="6435076" y="3784602"/>
            <a:ext cx="5064199" cy="2540316"/>
          </a:xfrm>
          <a:prstGeom prst="rect">
            <a:avLst/>
          </a:prstGeom>
          <a:noFill/>
          <a:ln>
            <a:noFill/>
          </a:ln>
          <a:extLst>
            <a:ext uri="{53640926-AAD7-44D8-BBD7-CCE9431645EC}">
              <a14:shadowObscured xmlns:a14="http://schemas.microsoft.com/office/drawing/2010/main"/>
            </a:ext>
          </a:extLst>
        </p:spPr>
      </p:pic>
      <p:sp>
        <p:nvSpPr>
          <p:cNvPr id="7" name="标题 11">
            <a:extLst>
              <a:ext uri="{FF2B5EF4-FFF2-40B4-BE49-F238E27FC236}">
                <a16:creationId xmlns:a16="http://schemas.microsoft.com/office/drawing/2014/main" id="{234C6A10-7C36-3FCF-286D-E685ADCC5E28}"/>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Tree>
    <p:extLst>
      <p:ext uri="{BB962C8B-B14F-4D97-AF65-F5344CB8AC3E}">
        <p14:creationId xmlns:p14="http://schemas.microsoft.com/office/powerpoint/2010/main" val="363031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8DF7-DFC1-1212-9875-E54E5B61BBE9}"/>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E110F780-A8AD-A486-7F68-D53A93F5ACE8}"/>
              </a:ext>
            </a:extLst>
          </p:cNvPr>
          <p:cNvSpPr>
            <a:spLocks noGrp="1"/>
          </p:cNvSpPr>
          <p:nvPr>
            <p:ph idx="1"/>
          </p:nvPr>
        </p:nvSpPr>
        <p:spPr>
          <a:xfrm>
            <a:off x="440575" y="1224685"/>
            <a:ext cx="9119062" cy="662304"/>
          </a:xfrm>
        </p:spPr>
        <p:txBody>
          <a:bodyPr>
            <a:noAutofit/>
          </a:bodyPr>
          <a:lstStyle/>
          <a:p>
            <a:pPr marL="571500" indent="-342900">
              <a:lnSpc>
                <a:spcPct val="150000"/>
              </a:lnSpc>
              <a:spcBef>
                <a:spcPts val="2400"/>
              </a:spcBef>
              <a:buClr>
                <a:srgbClr val="FF0000"/>
              </a:buClr>
              <a:buSzPct val="75000"/>
              <a:buFont typeface="Wingdings" panose="05000000000000000000" pitchFamily="2" charset="2"/>
              <a:buChar char="Ø"/>
            </a:pPr>
            <a:r>
              <a:rPr lang="zh-CN" altLang="en-US" sz="2400" b="1" dirty="0">
                <a:solidFill>
                  <a:srgbClr val="0000FF"/>
                </a:solidFill>
              </a:rPr>
              <a:t>专家建议</a:t>
            </a:r>
            <a:endParaRPr lang="zh-CN" altLang="zh-CN" sz="2400" b="1" dirty="0">
              <a:solidFill>
                <a:srgbClr val="0000FF"/>
              </a:solidFill>
            </a:endParaRPr>
          </a:p>
        </p:txBody>
      </p:sp>
      <p:sp>
        <p:nvSpPr>
          <p:cNvPr id="6" name="标题 11">
            <a:extLst>
              <a:ext uri="{FF2B5EF4-FFF2-40B4-BE49-F238E27FC236}">
                <a16:creationId xmlns:a16="http://schemas.microsoft.com/office/drawing/2014/main" id="{0E021AB4-77E2-5937-5632-753E83B24CA4}"/>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24" name="灯片编号占位符 4">
            <a:extLst>
              <a:ext uri="{FF2B5EF4-FFF2-40B4-BE49-F238E27FC236}">
                <a16:creationId xmlns:a16="http://schemas.microsoft.com/office/drawing/2014/main" id="{A3237123-E083-AED0-0197-280A6F0A3873}"/>
              </a:ext>
            </a:extLst>
          </p:cNvPr>
          <p:cNvSpPr>
            <a:spLocks noGrp="1"/>
          </p:cNvSpPr>
          <p:nvPr>
            <p:ph type="sldNum" sz="quarter" idx="12"/>
          </p:nvPr>
        </p:nvSpPr>
        <p:spPr>
          <a:xfrm>
            <a:off x="9015419" y="6342455"/>
            <a:ext cx="2743200" cy="365125"/>
          </a:xfrm>
        </p:spPr>
        <p:txBody>
          <a:bodyPr/>
          <a:lstStyle/>
          <a:p>
            <a:fld id="{F15E9139-A00B-4B2A-98A6-095DC08F1345}" type="slidenum">
              <a:rPr lang="zh-CN" altLang="en-US" smtClean="0"/>
              <a:pPr/>
              <a:t>33</a:t>
            </a:fld>
            <a:endParaRPr lang="zh-CN" altLang="en-US" dirty="0"/>
          </a:p>
        </p:txBody>
      </p:sp>
      <p:sp>
        <p:nvSpPr>
          <p:cNvPr id="9" name="文本框 8">
            <a:extLst>
              <a:ext uri="{FF2B5EF4-FFF2-40B4-BE49-F238E27FC236}">
                <a16:creationId xmlns:a16="http://schemas.microsoft.com/office/drawing/2014/main" id="{DC3C7A38-F6DC-4C1D-BBFA-181BD0882C5E}"/>
              </a:ext>
            </a:extLst>
          </p:cNvPr>
          <p:cNvSpPr txBox="1"/>
          <p:nvPr/>
        </p:nvSpPr>
        <p:spPr>
          <a:xfrm>
            <a:off x="8726836" y="3706126"/>
            <a:ext cx="3127578" cy="1296445"/>
          </a:xfrm>
          <a:prstGeom prst="rect">
            <a:avLst/>
          </a:prstGeom>
          <a:noFill/>
        </p:spPr>
        <p:txBody>
          <a:bodyPr wrap="square">
            <a:spAutoFit/>
          </a:bodyPr>
          <a:lstStyle/>
          <a:p>
            <a:pPr>
              <a:lnSpc>
                <a:spcPct val="150000"/>
              </a:lnSpc>
            </a:pPr>
            <a:r>
              <a:rPr lang="zh-CN" altLang="en-US" dirty="0"/>
              <a:t>转台精度偏低，建议基于当前成熟的全站仪高精度转台做开发。</a:t>
            </a:r>
          </a:p>
        </p:txBody>
      </p:sp>
      <p:pic>
        <p:nvPicPr>
          <p:cNvPr id="10" name="图片 9">
            <a:extLst>
              <a:ext uri="{FF2B5EF4-FFF2-40B4-BE49-F238E27FC236}">
                <a16:creationId xmlns:a16="http://schemas.microsoft.com/office/drawing/2014/main" id="{323146E7-6625-49F6-9320-3A1DD9824F6E}"/>
              </a:ext>
            </a:extLst>
          </p:cNvPr>
          <p:cNvPicPr>
            <a:picLocks noChangeAspect="1"/>
          </p:cNvPicPr>
          <p:nvPr/>
        </p:nvPicPr>
        <p:blipFill>
          <a:blip r:embed="rId3"/>
          <a:stretch>
            <a:fillRect/>
          </a:stretch>
        </p:blipFill>
        <p:spPr>
          <a:xfrm>
            <a:off x="660159" y="3750576"/>
            <a:ext cx="7467134" cy="1882739"/>
          </a:xfrm>
          <a:prstGeom prst="rect">
            <a:avLst/>
          </a:prstGeom>
        </p:spPr>
      </p:pic>
      <p:pic>
        <p:nvPicPr>
          <p:cNvPr id="4" name="图片 3">
            <a:extLst>
              <a:ext uri="{FF2B5EF4-FFF2-40B4-BE49-F238E27FC236}">
                <a16:creationId xmlns:a16="http://schemas.microsoft.com/office/drawing/2014/main" id="{379EB329-A694-A04F-8C20-40E0DD64C5D3}"/>
              </a:ext>
            </a:extLst>
          </p:cNvPr>
          <p:cNvPicPr>
            <a:picLocks noChangeAspect="1"/>
          </p:cNvPicPr>
          <p:nvPr/>
        </p:nvPicPr>
        <p:blipFill>
          <a:blip r:embed="rId4"/>
          <a:stretch>
            <a:fillRect/>
          </a:stretch>
        </p:blipFill>
        <p:spPr>
          <a:xfrm>
            <a:off x="660159" y="2167105"/>
            <a:ext cx="7467134" cy="1494573"/>
          </a:xfrm>
          <a:prstGeom prst="rect">
            <a:avLst/>
          </a:prstGeom>
        </p:spPr>
      </p:pic>
      <p:sp>
        <p:nvSpPr>
          <p:cNvPr id="5" name="矩形 4">
            <a:extLst>
              <a:ext uri="{FF2B5EF4-FFF2-40B4-BE49-F238E27FC236}">
                <a16:creationId xmlns:a16="http://schemas.microsoft.com/office/drawing/2014/main" id="{8F954EDC-72E1-C31B-D9BC-96AD85005C04}"/>
              </a:ext>
            </a:extLst>
          </p:cNvPr>
          <p:cNvSpPr/>
          <p:nvPr/>
        </p:nvSpPr>
        <p:spPr>
          <a:xfrm>
            <a:off x="660159" y="4838007"/>
            <a:ext cx="7467134" cy="88420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8FD784D-8881-A045-7F6D-B4D8197F3E7F}"/>
              </a:ext>
            </a:extLst>
          </p:cNvPr>
          <p:cNvSpPr/>
          <p:nvPr/>
        </p:nvSpPr>
        <p:spPr>
          <a:xfrm>
            <a:off x="8631041" y="3679096"/>
            <a:ext cx="3127578" cy="1385343"/>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a:extLst>
              <a:ext uri="{FF2B5EF4-FFF2-40B4-BE49-F238E27FC236}">
                <a16:creationId xmlns:a16="http://schemas.microsoft.com/office/drawing/2014/main" id="{38AB99C2-86E0-26B9-6DA9-29A8D3B27699}"/>
              </a:ext>
            </a:extLst>
          </p:cNvPr>
          <p:cNvCxnSpPr>
            <a:cxnSpLocks/>
            <a:stCxn id="5" idx="3"/>
          </p:cNvCxnSpPr>
          <p:nvPr/>
        </p:nvCxnSpPr>
        <p:spPr>
          <a:xfrm flipV="1">
            <a:off x="8127293" y="4838007"/>
            <a:ext cx="407953" cy="4421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25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5EF67-7B66-5B0C-CFBC-5D103C5C062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A5D12D2-A482-C326-DB79-70687D56F015}"/>
              </a:ext>
            </a:extLst>
          </p:cNvPr>
          <p:cNvSpPr>
            <a:spLocks noGrp="1"/>
          </p:cNvSpPr>
          <p:nvPr>
            <p:ph type="sldNum" sz="quarter" idx="12"/>
          </p:nvPr>
        </p:nvSpPr>
        <p:spPr/>
        <p:txBody>
          <a:bodyPr/>
          <a:lstStyle/>
          <a:p>
            <a:fld id="{098B4EB0-06CE-481E-B32B-52DF58230A15}" type="slidenum">
              <a:rPr lang="zh-CN" altLang="en-US" smtClean="0"/>
              <a:t>34</a:t>
            </a:fld>
            <a:endParaRPr lang="zh-CN" altLang="en-US" dirty="0"/>
          </a:p>
        </p:txBody>
      </p:sp>
      <p:sp>
        <p:nvSpPr>
          <p:cNvPr id="4" name="标题 3">
            <a:extLst>
              <a:ext uri="{FF2B5EF4-FFF2-40B4-BE49-F238E27FC236}">
                <a16:creationId xmlns:a16="http://schemas.microsoft.com/office/drawing/2014/main" id="{B0B4FD2A-75AA-167A-B2BA-D72EB042BF8D}"/>
              </a:ext>
            </a:extLst>
          </p:cNvPr>
          <p:cNvSpPr>
            <a:spLocks noGrp="1"/>
          </p:cNvSpPr>
          <p:nvPr>
            <p:ph type="title"/>
          </p:nvPr>
        </p:nvSpPr>
        <p:spPr>
          <a:xfrm>
            <a:off x="714337" y="2573766"/>
            <a:ext cx="10763325" cy="725470"/>
          </a:xfrm>
        </p:spPr>
        <p:txBody>
          <a:bodyPr/>
          <a:lstStyle/>
          <a:p>
            <a:pPr algn="ctr"/>
            <a:r>
              <a:rPr lang="en-US" altLang="zh-CN" b="1" dirty="0">
                <a:solidFill>
                  <a:srgbClr val="C00000"/>
                </a:solidFill>
                <a:latin typeface="宋体" panose="02010600030101010101" pitchFamily="2" charset="-122"/>
                <a:ea typeface="宋体" panose="02010600030101010101" pitchFamily="2" charset="-122"/>
              </a:rPr>
              <a:t>CEPC</a:t>
            </a:r>
            <a:r>
              <a:rPr lang="zh-CN" altLang="en-US" b="1" dirty="0">
                <a:solidFill>
                  <a:srgbClr val="C00000"/>
                </a:solidFill>
                <a:latin typeface="宋体" panose="02010600030101010101" pitchFamily="2" charset="-122"/>
                <a:ea typeface="宋体" panose="02010600030101010101" pitchFamily="2" charset="-122"/>
              </a:rPr>
              <a:t>增强器二六极组合磁铁测量实验</a:t>
            </a:r>
          </a:p>
        </p:txBody>
      </p:sp>
    </p:spTree>
    <p:extLst>
      <p:ext uri="{BB962C8B-B14F-4D97-AF65-F5344CB8AC3E}">
        <p14:creationId xmlns:p14="http://schemas.microsoft.com/office/powerpoint/2010/main" val="4018147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35</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en-US" altLang="zh-CN" b="1" dirty="0">
                <a:solidFill>
                  <a:srgbClr val="C00000"/>
                </a:solidFill>
                <a:latin typeface="宋体" panose="02010600030101010101" pitchFamily="2" charset="-122"/>
                <a:ea typeface="宋体" panose="02010600030101010101" pitchFamily="2" charset="-122"/>
              </a:rPr>
              <a:t>IARC </a:t>
            </a:r>
            <a:r>
              <a:rPr lang="zh-CN" altLang="en-US" b="1" dirty="0">
                <a:solidFill>
                  <a:srgbClr val="C00000"/>
                </a:solidFill>
                <a:latin typeface="宋体" panose="02010600030101010101" pitchFamily="2" charset="-122"/>
                <a:ea typeface="宋体" panose="02010600030101010101" pitchFamily="2" charset="-122"/>
              </a:rPr>
              <a:t>建议</a:t>
            </a:r>
          </a:p>
        </p:txBody>
      </p:sp>
      <p:pic>
        <p:nvPicPr>
          <p:cNvPr id="13" name="picture" descr="descript"/>
          <p:cNvPicPr>
            <a:picLocks noChangeAspect="1"/>
          </p:cNvPicPr>
          <p:nvPr/>
        </p:nvPicPr>
        <p:blipFill rotWithShape="1">
          <a:blip r:embed="rId2"/>
          <a:srcRect/>
          <a:stretch>
            <a:fillRect/>
          </a:stretch>
        </p:blipFill>
        <p:spPr>
          <a:xfrm>
            <a:off x="7811655" y="1861648"/>
            <a:ext cx="2511256" cy="1769015"/>
          </a:xfrm>
          <a:prstGeom prst="rect">
            <a:avLst/>
          </a:prstGeom>
        </p:spPr>
      </p:pic>
      <p:sp>
        <p:nvSpPr>
          <p:cNvPr id="9" name="内容占位符 2">
            <a:extLst>
              <a:ext uri="{FF2B5EF4-FFF2-40B4-BE49-F238E27FC236}">
                <a16:creationId xmlns:a16="http://schemas.microsoft.com/office/drawing/2014/main" id="{1AEEFD6F-CE16-4C60-A5F2-10FB57AC3C1F}"/>
              </a:ext>
            </a:extLst>
          </p:cNvPr>
          <p:cNvSpPr txBox="1">
            <a:spLocks/>
          </p:cNvSpPr>
          <p:nvPr/>
        </p:nvSpPr>
        <p:spPr>
          <a:xfrm>
            <a:off x="767408" y="1084039"/>
            <a:ext cx="10098529" cy="88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SzPct val="75000"/>
              <a:buFont typeface="Wingdings" panose="05000000000000000000" pitchFamily="2" charset="2"/>
              <a:buChar char="n"/>
            </a:pPr>
            <a:r>
              <a:rPr lang="zh-CN" altLang="en-US" sz="2400" dirty="0">
                <a:latin typeface="Times New Roman" pitchFamily="18" charset="0"/>
                <a:cs typeface="Times New Roman" pitchFamily="18" charset="0"/>
              </a:rPr>
              <a:t>增强器二六极组合磁铁具有复杂的磁场形式和细长的机械结构，给准直带来挑战。</a:t>
            </a:r>
          </a:p>
        </p:txBody>
      </p:sp>
      <p:grpSp>
        <p:nvGrpSpPr>
          <p:cNvPr id="16" name="组合 15">
            <a:extLst>
              <a:ext uri="{FF2B5EF4-FFF2-40B4-BE49-F238E27FC236}">
                <a16:creationId xmlns:a16="http://schemas.microsoft.com/office/drawing/2014/main" id="{64CE9419-5B0D-4CC8-AAE8-3CB617E48640}"/>
              </a:ext>
            </a:extLst>
          </p:cNvPr>
          <p:cNvGrpSpPr/>
          <p:nvPr/>
        </p:nvGrpSpPr>
        <p:grpSpPr>
          <a:xfrm>
            <a:off x="2028824" y="1958898"/>
            <a:ext cx="4703044" cy="1679375"/>
            <a:chOff x="7832847" y="4049120"/>
            <a:chExt cx="4114761" cy="2387669"/>
          </a:xfrm>
        </p:grpSpPr>
        <p:grpSp>
          <p:nvGrpSpPr>
            <p:cNvPr id="17" name="组合 16">
              <a:extLst>
                <a:ext uri="{FF2B5EF4-FFF2-40B4-BE49-F238E27FC236}">
                  <a16:creationId xmlns:a16="http://schemas.microsoft.com/office/drawing/2014/main" id="{0FF7071C-B916-4EF9-9CCB-7198E5A49322}"/>
                </a:ext>
              </a:extLst>
            </p:cNvPr>
            <p:cNvGrpSpPr/>
            <p:nvPr/>
          </p:nvGrpSpPr>
          <p:grpSpPr>
            <a:xfrm>
              <a:off x="7832847" y="4049120"/>
              <a:ext cx="4114761" cy="2387669"/>
              <a:chOff x="2520514" y="868446"/>
              <a:chExt cx="4114761" cy="2387669"/>
            </a:xfrm>
          </p:grpSpPr>
          <p:pic>
            <p:nvPicPr>
              <p:cNvPr id="19" name="图片 18">
                <a:extLst>
                  <a:ext uri="{FF2B5EF4-FFF2-40B4-BE49-F238E27FC236}">
                    <a16:creationId xmlns:a16="http://schemas.microsoft.com/office/drawing/2014/main" id="{425104EC-3997-4FEF-8216-C3D70805CC6F}"/>
                  </a:ext>
                </a:extLst>
              </p:cNvPr>
              <p:cNvPicPr>
                <a:picLocks noChangeAspect="1"/>
              </p:cNvPicPr>
              <p:nvPr/>
            </p:nvPicPr>
            <p:blipFill>
              <a:blip r:embed="rId3"/>
              <a:stretch>
                <a:fillRect/>
              </a:stretch>
            </p:blipFill>
            <p:spPr>
              <a:xfrm>
                <a:off x="2946875" y="1201585"/>
                <a:ext cx="3688400" cy="2054530"/>
              </a:xfrm>
              <a:prstGeom prst="rect">
                <a:avLst/>
              </a:prstGeom>
            </p:spPr>
          </p:pic>
          <p:cxnSp>
            <p:nvCxnSpPr>
              <p:cNvPr id="20" name="直接连接符 19">
                <a:extLst>
                  <a:ext uri="{FF2B5EF4-FFF2-40B4-BE49-F238E27FC236}">
                    <a16:creationId xmlns:a16="http://schemas.microsoft.com/office/drawing/2014/main" id="{2550318D-99A5-422A-A460-8CCF253099A3}"/>
                  </a:ext>
                </a:extLst>
              </p:cNvPr>
              <p:cNvCxnSpPr>
                <a:cxnSpLocks/>
              </p:cNvCxnSpPr>
              <p:nvPr/>
            </p:nvCxnSpPr>
            <p:spPr>
              <a:xfrm flipV="1">
                <a:off x="3653957" y="944646"/>
                <a:ext cx="2928202" cy="1130975"/>
              </a:xfrm>
              <a:prstGeom prst="line">
                <a:avLst/>
              </a:prstGeom>
              <a:noFill/>
              <a:ln w="12700" cap="flat" cmpd="sng" algn="ctr">
                <a:solidFill>
                  <a:srgbClr val="FF0000"/>
                </a:solidFill>
                <a:prstDash val="solid"/>
                <a:miter lim="800000"/>
                <a:headEnd type="triangle"/>
                <a:tailEnd type="triangle"/>
              </a:ln>
              <a:effectLst/>
            </p:spPr>
          </p:cxnSp>
          <p:cxnSp>
            <p:nvCxnSpPr>
              <p:cNvPr id="21" name="直接连接符 20">
                <a:extLst>
                  <a:ext uri="{FF2B5EF4-FFF2-40B4-BE49-F238E27FC236}">
                    <a16:creationId xmlns:a16="http://schemas.microsoft.com/office/drawing/2014/main" id="{E7BC855F-3A26-43D2-A316-0C471F8C395D}"/>
                  </a:ext>
                </a:extLst>
              </p:cNvPr>
              <p:cNvCxnSpPr/>
              <p:nvPr/>
            </p:nvCxnSpPr>
            <p:spPr>
              <a:xfrm flipV="1">
                <a:off x="3634907" y="1982871"/>
                <a:ext cx="4020" cy="860964"/>
              </a:xfrm>
              <a:prstGeom prst="line">
                <a:avLst/>
              </a:prstGeom>
              <a:noFill/>
              <a:ln w="12700" cap="flat" cmpd="sng" algn="ctr">
                <a:solidFill>
                  <a:srgbClr val="FF0000"/>
                </a:solidFill>
                <a:prstDash val="solid"/>
                <a:miter lim="800000"/>
              </a:ln>
              <a:effectLst/>
            </p:spPr>
          </p:cxnSp>
          <p:cxnSp>
            <p:nvCxnSpPr>
              <p:cNvPr id="22" name="直接连接符 21">
                <a:extLst>
                  <a:ext uri="{FF2B5EF4-FFF2-40B4-BE49-F238E27FC236}">
                    <a16:creationId xmlns:a16="http://schemas.microsoft.com/office/drawing/2014/main" id="{8592C064-5878-492E-9A12-99B3BFF1243E}"/>
                  </a:ext>
                </a:extLst>
              </p:cNvPr>
              <p:cNvCxnSpPr/>
              <p:nvPr/>
            </p:nvCxnSpPr>
            <p:spPr>
              <a:xfrm flipV="1">
                <a:off x="6597182" y="868446"/>
                <a:ext cx="4020" cy="860964"/>
              </a:xfrm>
              <a:prstGeom prst="line">
                <a:avLst/>
              </a:prstGeom>
              <a:noFill/>
              <a:ln w="12700" cap="flat" cmpd="sng" algn="ctr">
                <a:solidFill>
                  <a:srgbClr val="FF0000"/>
                </a:solidFill>
                <a:prstDash val="solid"/>
                <a:miter lim="800000"/>
              </a:ln>
              <a:effectLst/>
            </p:spPr>
          </p:cxnSp>
          <p:sp>
            <p:nvSpPr>
              <p:cNvPr id="23" name="文本框 22">
                <a:extLst>
                  <a:ext uri="{FF2B5EF4-FFF2-40B4-BE49-F238E27FC236}">
                    <a16:creationId xmlns:a16="http://schemas.microsoft.com/office/drawing/2014/main" id="{92940124-42DF-4D92-A822-8CEE268E1074}"/>
                  </a:ext>
                </a:extLst>
              </p:cNvPr>
              <p:cNvSpPr txBox="1"/>
              <p:nvPr/>
            </p:nvSpPr>
            <p:spPr>
              <a:xfrm rot="20387331">
                <a:off x="4423551" y="1204971"/>
                <a:ext cx="659413" cy="318644"/>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4.6m</a:t>
                </a:r>
                <a:endParaRPr lang="zh-CN" altLang="en-US" dirty="0">
                  <a:solidFill>
                    <a:srgbClr val="FF0000"/>
                  </a:solidFill>
                  <a:latin typeface="等线" panose="020F0502020204030204"/>
                  <a:ea typeface="等线" panose="02010600030101010101" pitchFamily="2" charset="-122"/>
                </a:endParaRPr>
              </a:p>
            </p:txBody>
          </p:sp>
          <p:cxnSp>
            <p:nvCxnSpPr>
              <p:cNvPr id="24" name="直接连接符 23">
                <a:extLst>
                  <a:ext uri="{FF2B5EF4-FFF2-40B4-BE49-F238E27FC236}">
                    <a16:creationId xmlns:a16="http://schemas.microsoft.com/office/drawing/2014/main" id="{8638FDF1-4CD7-4710-B8EC-976A590B75D8}"/>
                  </a:ext>
                </a:extLst>
              </p:cNvPr>
              <p:cNvCxnSpPr/>
              <p:nvPr/>
            </p:nvCxnSpPr>
            <p:spPr>
              <a:xfrm flipV="1">
                <a:off x="3091982" y="1992396"/>
                <a:ext cx="4020" cy="860964"/>
              </a:xfrm>
              <a:prstGeom prst="line">
                <a:avLst/>
              </a:prstGeom>
              <a:noFill/>
              <a:ln w="12700" cap="flat" cmpd="sng" algn="ctr">
                <a:solidFill>
                  <a:srgbClr val="FF0000"/>
                </a:solidFill>
                <a:prstDash val="solid"/>
                <a:miter lim="800000"/>
              </a:ln>
              <a:effectLst/>
            </p:spPr>
          </p:cxnSp>
          <p:cxnSp>
            <p:nvCxnSpPr>
              <p:cNvPr id="25" name="直接连接符 24">
                <a:extLst>
                  <a:ext uri="{FF2B5EF4-FFF2-40B4-BE49-F238E27FC236}">
                    <a16:creationId xmlns:a16="http://schemas.microsoft.com/office/drawing/2014/main" id="{C4E2273F-0588-4D56-BB01-E71A03160643}"/>
                  </a:ext>
                </a:extLst>
              </p:cNvPr>
              <p:cNvCxnSpPr/>
              <p:nvPr/>
            </p:nvCxnSpPr>
            <p:spPr>
              <a:xfrm>
                <a:off x="3083866" y="2066096"/>
                <a:ext cx="579616" cy="0"/>
              </a:xfrm>
              <a:prstGeom prst="line">
                <a:avLst/>
              </a:prstGeom>
              <a:noFill/>
              <a:ln w="12700" cap="flat" cmpd="sng" algn="ctr">
                <a:solidFill>
                  <a:srgbClr val="FF0000"/>
                </a:solidFill>
                <a:prstDash val="solid"/>
                <a:miter lim="800000"/>
                <a:headEnd type="triangle"/>
                <a:tailEnd type="triangle"/>
              </a:ln>
              <a:effectLst/>
            </p:spPr>
          </p:cxnSp>
          <p:sp>
            <p:nvSpPr>
              <p:cNvPr id="26" name="文本框 25">
                <a:extLst>
                  <a:ext uri="{FF2B5EF4-FFF2-40B4-BE49-F238E27FC236}">
                    <a16:creationId xmlns:a16="http://schemas.microsoft.com/office/drawing/2014/main" id="{74CD0715-6189-406F-B25B-8A0B567CA6DD}"/>
                  </a:ext>
                </a:extLst>
              </p:cNvPr>
              <p:cNvSpPr txBox="1"/>
              <p:nvPr/>
            </p:nvSpPr>
            <p:spPr>
              <a:xfrm>
                <a:off x="3066047" y="1585507"/>
                <a:ext cx="659413" cy="318644"/>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0.4m</a:t>
                </a:r>
                <a:endParaRPr lang="zh-CN" altLang="en-US" dirty="0">
                  <a:solidFill>
                    <a:srgbClr val="FF0000"/>
                  </a:solidFill>
                  <a:latin typeface="等线" panose="020F0502020204030204"/>
                  <a:ea typeface="等线" panose="02010600030101010101" pitchFamily="2" charset="-122"/>
                </a:endParaRPr>
              </a:p>
            </p:txBody>
          </p:sp>
          <p:cxnSp>
            <p:nvCxnSpPr>
              <p:cNvPr id="27" name="直接连接符 26">
                <a:extLst>
                  <a:ext uri="{FF2B5EF4-FFF2-40B4-BE49-F238E27FC236}">
                    <a16:creationId xmlns:a16="http://schemas.microsoft.com/office/drawing/2014/main" id="{6EDD5DCF-EA7F-4770-AD3F-315D85269EE9}"/>
                  </a:ext>
                </a:extLst>
              </p:cNvPr>
              <p:cNvCxnSpPr/>
              <p:nvPr/>
            </p:nvCxnSpPr>
            <p:spPr>
              <a:xfrm flipH="1" flipV="1">
                <a:off x="2846479" y="2561232"/>
                <a:ext cx="665274" cy="50731"/>
              </a:xfrm>
              <a:prstGeom prst="line">
                <a:avLst/>
              </a:prstGeom>
              <a:noFill/>
              <a:ln w="12700" cap="flat" cmpd="sng" algn="ctr">
                <a:solidFill>
                  <a:srgbClr val="FF0000"/>
                </a:solidFill>
                <a:prstDash val="solid"/>
                <a:miter lim="800000"/>
              </a:ln>
              <a:effectLst/>
            </p:spPr>
          </p:cxnSp>
          <p:cxnSp>
            <p:nvCxnSpPr>
              <p:cNvPr id="28" name="直接连接符 27">
                <a:extLst>
                  <a:ext uri="{FF2B5EF4-FFF2-40B4-BE49-F238E27FC236}">
                    <a16:creationId xmlns:a16="http://schemas.microsoft.com/office/drawing/2014/main" id="{DC13C685-AEE9-4FE6-8030-BBEAD612DD11}"/>
                  </a:ext>
                </a:extLst>
              </p:cNvPr>
              <p:cNvCxnSpPr/>
              <p:nvPr/>
            </p:nvCxnSpPr>
            <p:spPr>
              <a:xfrm flipH="1" flipV="1">
                <a:off x="2846479" y="2948311"/>
                <a:ext cx="665274" cy="50731"/>
              </a:xfrm>
              <a:prstGeom prst="line">
                <a:avLst/>
              </a:prstGeom>
              <a:noFill/>
              <a:ln w="12700" cap="flat" cmpd="sng" algn="ctr">
                <a:solidFill>
                  <a:srgbClr val="FF0000"/>
                </a:solidFill>
                <a:prstDash val="solid"/>
                <a:miter lim="800000"/>
              </a:ln>
              <a:effectLst/>
            </p:spPr>
          </p:cxnSp>
          <p:cxnSp>
            <p:nvCxnSpPr>
              <p:cNvPr id="29" name="直接连接符 28">
                <a:extLst>
                  <a:ext uri="{FF2B5EF4-FFF2-40B4-BE49-F238E27FC236}">
                    <a16:creationId xmlns:a16="http://schemas.microsoft.com/office/drawing/2014/main" id="{E53F4201-413A-4678-A848-7FE9B0BBE7BB}"/>
                  </a:ext>
                </a:extLst>
              </p:cNvPr>
              <p:cNvCxnSpPr>
                <a:cxnSpLocks/>
              </p:cNvCxnSpPr>
              <p:nvPr/>
            </p:nvCxnSpPr>
            <p:spPr>
              <a:xfrm flipV="1">
                <a:off x="2964517" y="2561233"/>
                <a:ext cx="0" cy="412443"/>
              </a:xfrm>
              <a:prstGeom prst="line">
                <a:avLst/>
              </a:prstGeom>
              <a:noFill/>
              <a:ln w="12700" cap="flat" cmpd="sng" algn="ctr">
                <a:solidFill>
                  <a:srgbClr val="FF0000"/>
                </a:solidFill>
                <a:prstDash val="solid"/>
                <a:miter lim="800000"/>
                <a:headEnd type="triangle"/>
                <a:tailEnd type="triangle"/>
              </a:ln>
              <a:effectLst/>
            </p:spPr>
          </p:cxnSp>
          <p:sp>
            <p:nvSpPr>
              <p:cNvPr id="30" name="文本框 29">
                <a:extLst>
                  <a:ext uri="{FF2B5EF4-FFF2-40B4-BE49-F238E27FC236}">
                    <a16:creationId xmlns:a16="http://schemas.microsoft.com/office/drawing/2014/main" id="{1487463E-42B6-4C36-9B45-DE515B7BFFC1}"/>
                  </a:ext>
                </a:extLst>
              </p:cNvPr>
              <p:cNvSpPr txBox="1"/>
              <p:nvPr/>
            </p:nvSpPr>
            <p:spPr>
              <a:xfrm rot="16200000">
                <a:off x="2338803" y="2678810"/>
                <a:ext cx="712524" cy="349101"/>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0.26m</a:t>
                </a:r>
                <a:endParaRPr lang="zh-CN" altLang="en-US" dirty="0">
                  <a:solidFill>
                    <a:srgbClr val="FF0000"/>
                  </a:solidFill>
                  <a:latin typeface="等线" panose="020F0502020204030204"/>
                  <a:ea typeface="等线" panose="02010600030101010101" pitchFamily="2" charset="-122"/>
                </a:endParaRPr>
              </a:p>
            </p:txBody>
          </p:sp>
        </p:grpSp>
        <p:sp>
          <p:nvSpPr>
            <p:cNvPr id="18" name="文本框 17">
              <a:extLst>
                <a:ext uri="{FF2B5EF4-FFF2-40B4-BE49-F238E27FC236}">
                  <a16:creationId xmlns:a16="http://schemas.microsoft.com/office/drawing/2014/main" id="{A9012F7D-DAE5-44CE-B299-D5667BAD5FF4}"/>
                </a:ext>
              </a:extLst>
            </p:cNvPr>
            <p:cNvSpPr txBox="1"/>
            <p:nvPr/>
          </p:nvSpPr>
          <p:spPr>
            <a:xfrm>
              <a:off x="8597047" y="4060768"/>
              <a:ext cx="2372523" cy="383989"/>
            </a:xfrm>
            <a:prstGeom prst="rect">
              <a:avLst/>
            </a:prstGeom>
            <a:noFill/>
          </p:spPr>
          <p:txBody>
            <a:bodyPr wrap="square">
              <a:spAutoFit/>
            </a:bodyPr>
            <a:lstStyle/>
            <a:p>
              <a:r>
                <a:rPr lang="en-US" altLang="zh-CN" dirty="0"/>
                <a:t>Reinforced steel beam</a:t>
              </a:r>
              <a:endParaRPr lang="zh-CN" altLang="en-US" dirty="0"/>
            </a:p>
          </p:txBody>
        </p:sp>
      </p:gr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899930" y="3842143"/>
            <a:ext cx="10098529" cy="88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n"/>
            </a:pPr>
            <a:r>
              <a:rPr lang="en-US" altLang="zh-CN" sz="2400" dirty="0">
                <a:latin typeface="Times New Roman" pitchFamily="18" charset="0"/>
                <a:cs typeface="Times New Roman" pitchFamily="18" charset="0"/>
              </a:rPr>
              <a:t>IARC</a:t>
            </a:r>
            <a:r>
              <a:rPr lang="zh-CN" altLang="en-US" sz="2400" dirty="0">
                <a:latin typeface="Times New Roman" pitchFamily="18" charset="0"/>
                <a:cs typeface="Times New Roman" pitchFamily="18" charset="0"/>
              </a:rPr>
              <a:t>给出如下建议：</a:t>
            </a:r>
            <a:endParaRPr lang="en-US" altLang="zh-CN" sz="24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 </a:t>
            </a:r>
            <a:r>
              <a:rPr lang="zh-CN" altLang="en-US" sz="2000" dirty="0">
                <a:latin typeface="Times New Roman" pitchFamily="18" charset="0"/>
                <a:cs typeface="Times New Roman" pitchFamily="18" charset="0"/>
              </a:rPr>
              <a:t>两种机械中心测量方法检验。</a:t>
            </a:r>
            <a:r>
              <a:rPr lang="en-US" altLang="zh-CN" sz="2000" dirty="0">
                <a:latin typeface="Times New Roman" pitchFamily="18" charset="0"/>
                <a:cs typeface="Times New Roman" pitchFamily="18" charset="0"/>
              </a:rPr>
              <a:t>Mechanical scan coverage must be clarified (full-length vs fixed position), and upper/lower pole parallelism should be validated via field measurements.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36</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en-US" altLang="zh-CN" b="1" dirty="0">
                <a:solidFill>
                  <a:srgbClr val="C00000"/>
                </a:solidFill>
                <a:latin typeface="宋体" panose="02010600030101010101" pitchFamily="2" charset="-122"/>
                <a:ea typeface="宋体" panose="02010600030101010101" pitchFamily="2" charset="-122"/>
              </a:rPr>
              <a:t>IARC </a:t>
            </a:r>
            <a:r>
              <a:rPr lang="zh-CN" altLang="en-US" b="1" dirty="0">
                <a:solidFill>
                  <a:srgbClr val="C00000"/>
                </a:solidFill>
                <a:latin typeface="宋体" panose="02010600030101010101" pitchFamily="2" charset="-122"/>
                <a:ea typeface="宋体" panose="02010600030101010101" pitchFamily="2" charset="-122"/>
              </a:rPr>
              <a:t>建议</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616227" y="1168516"/>
            <a:ext cx="11141764" cy="4775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磁中心与机械中心一致性验证（</a:t>
            </a:r>
            <a:r>
              <a:rPr lang="en-US" altLang="zh-CN" sz="2000" dirty="0">
                <a:latin typeface="Times New Roman" pitchFamily="18" charset="0"/>
                <a:cs typeface="Times New Roman" pitchFamily="18" charset="0"/>
              </a:rPr>
              <a:t>Two methods were presented: magnetic vs mechanical </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 The latter has been selected, but systematic deviations must be examined. Verification is needed that both methods produce consistent reference centers at the prototype stage.</a:t>
            </a:r>
            <a:r>
              <a:rPr lang="zh-CN" altLang="en-US" sz="2000" dirty="0">
                <a:latin typeface="Times New Roman" pitchFamily="18" charset="0"/>
                <a:cs typeface="Times New Roman" pitchFamily="18" charset="0"/>
              </a:rPr>
              <a:t>）</a:t>
            </a: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磁铁安装变形验证（</a:t>
            </a:r>
            <a:r>
              <a:rPr lang="en-US" altLang="zh-CN" sz="2000" dirty="0">
                <a:latin typeface="Times New Roman" pitchFamily="18" charset="0"/>
                <a:cs typeface="Times New Roman" pitchFamily="18" charset="0"/>
              </a:rPr>
              <a:t>The magnets’ flexibility and support structure affect form. Deformation (0.02 mm) should be verified with prototypes and reflected in final alignment plans</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磁铁开合重复性验证（</a:t>
            </a:r>
            <a:r>
              <a:rPr lang="en-US" altLang="zh-CN" sz="2000" dirty="0">
                <a:latin typeface="Times New Roman" pitchFamily="18" charset="0"/>
                <a:cs typeface="Times New Roman" pitchFamily="18" charset="0"/>
              </a:rPr>
              <a:t>Clarify field reproducibility after core separation and reintegration due to vacuum pipe installation.</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温度影响（</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 should factor in temperature differences: 25°C during alignment vs 35°C during operation. Component alignment may require intentional offsets during installation to compensate for thermal expansion. Control systems for ambient tunnel temperature and its fluctuation impacts on alignment must be designed.</a:t>
            </a:r>
            <a:r>
              <a:rPr lang="zh-CN" altLang="en-US" sz="2000" dirty="0">
                <a:latin typeface="Times New Roman" pitchFamily="18" charset="0"/>
                <a:cs typeface="Times New Roman" pitchFamily="18" charset="0"/>
              </a:rPr>
              <a:t>）</a:t>
            </a:r>
          </a:p>
          <a:p>
            <a:pPr lvl="1">
              <a:buClr>
                <a:srgbClr val="FF0000"/>
              </a:buClr>
              <a:buSzPct val="75000"/>
              <a:buFont typeface="Wingdings" panose="05000000000000000000" pitchFamily="2" charset="2"/>
              <a:buChar char="Ø"/>
            </a:pPr>
            <a:endParaRPr lang="zh-CN"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150404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37</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实验内容</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2682239" y="1210491"/>
            <a:ext cx="8276463" cy="4474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磁铁制造精度测量实验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磁铁机械中心测量实验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磁铁磁中心与机械中心一致性测量实验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磁铁悬挂安装测量实验</a:t>
            </a:r>
            <a:endParaRPr lang="en-US" altLang="zh-CN" sz="20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磁铁拆装重复性测量实验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温度变化对磁铁位置影响测量实验</a:t>
            </a:r>
            <a:endParaRPr lang="en-US" altLang="zh-CN" sz="2400" dirty="0">
              <a:latin typeface="Times New Roman" pitchFamily="18" charset="0"/>
              <a:cs typeface="Times New Roman" pitchFamily="18" charset="0"/>
            </a:endParaRPr>
          </a:p>
        </p:txBody>
      </p:sp>
      <p:sp>
        <p:nvSpPr>
          <p:cNvPr id="2" name="矩形 1">
            <a:extLst>
              <a:ext uri="{FF2B5EF4-FFF2-40B4-BE49-F238E27FC236}">
                <a16:creationId xmlns:a16="http://schemas.microsoft.com/office/drawing/2014/main" id="{37D735DA-0434-3471-21C5-763AF6BE41C8}"/>
              </a:ext>
            </a:extLst>
          </p:cNvPr>
          <p:cNvSpPr/>
          <p:nvPr/>
        </p:nvSpPr>
        <p:spPr>
          <a:xfrm>
            <a:off x="2440059" y="1214996"/>
            <a:ext cx="4380411" cy="1406585"/>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347457F-1BBA-73A0-44D7-9E1AA8DC560D}"/>
              </a:ext>
            </a:extLst>
          </p:cNvPr>
          <p:cNvSpPr txBox="1"/>
          <p:nvPr/>
        </p:nvSpPr>
        <p:spPr>
          <a:xfrm>
            <a:off x="595420" y="1687455"/>
            <a:ext cx="1723549" cy="461665"/>
          </a:xfrm>
          <a:prstGeom prst="rect">
            <a:avLst/>
          </a:prstGeom>
          <a:noFill/>
        </p:spPr>
        <p:txBody>
          <a:bodyPr wrap="none" rtlCol="0">
            <a:spAutoFit/>
          </a:bodyPr>
          <a:lstStyle/>
          <a:p>
            <a:r>
              <a:rPr lang="zh-CN" altLang="en-US" sz="2400" b="1" dirty="0">
                <a:solidFill>
                  <a:srgbClr val="0000FF"/>
                </a:solidFill>
              </a:rPr>
              <a:t>目前已完成</a:t>
            </a:r>
          </a:p>
        </p:txBody>
      </p:sp>
    </p:spTree>
    <p:extLst>
      <p:ext uri="{BB962C8B-B14F-4D97-AF65-F5344CB8AC3E}">
        <p14:creationId xmlns:p14="http://schemas.microsoft.com/office/powerpoint/2010/main" val="23874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38</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705677" y="1108881"/>
            <a:ext cx="10763325" cy="1703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磁铁机械设计指标：</a:t>
            </a:r>
            <a:r>
              <a:rPr lang="en-US" altLang="zh-CN" sz="2400" dirty="0">
                <a:latin typeface="Times New Roman" pitchFamily="18" charset="0"/>
                <a:cs typeface="Times New Roman" pitchFamily="18" charset="0"/>
              </a:rPr>
              <a:t>Magnets are assembled from three 1.5m sections using a precision welding platform, achieving tight tolerances: ±3.0mm in length, ±0.1mm in magnetic gap, and straightness within 1.5mm (X</a:t>
            </a:r>
            <a:r>
              <a:rPr lang="zh-CN" altLang="en-US" sz="2400" dirty="0">
                <a:latin typeface="Times New Roman" pitchFamily="18" charset="0"/>
                <a:cs typeface="Times New Roman" pitchFamily="18" charset="0"/>
              </a:rPr>
              <a:t>横向</a:t>
            </a:r>
            <a:r>
              <a:rPr lang="en-US" altLang="zh-CN" sz="2400" dirty="0">
                <a:latin typeface="Times New Roman" pitchFamily="18" charset="0"/>
                <a:cs typeface="Times New Roman" pitchFamily="18" charset="0"/>
              </a:rPr>
              <a:t>) and 0.2mm (Y</a:t>
            </a:r>
            <a:r>
              <a:rPr lang="zh-CN" altLang="en-US" sz="2400" dirty="0">
                <a:latin typeface="Times New Roman" pitchFamily="18" charset="0"/>
                <a:cs typeface="Times New Roman" pitchFamily="18" charset="0"/>
              </a:rPr>
              <a:t>高程</a:t>
            </a:r>
            <a:r>
              <a:rPr lang="en-US" altLang="zh-CN" sz="2400" dirty="0">
                <a:latin typeface="Times New Roman" pitchFamily="18" charset="0"/>
                <a:cs typeface="Times New Roman" pitchFamily="18" charset="0"/>
              </a:rPr>
              <a:t>). </a:t>
            </a:r>
          </a:p>
        </p:txBody>
      </p:sp>
      <p:pic>
        <p:nvPicPr>
          <p:cNvPr id="10" name="图片 9">
            <a:extLst>
              <a:ext uri="{FF2B5EF4-FFF2-40B4-BE49-F238E27FC236}">
                <a16:creationId xmlns:a16="http://schemas.microsoft.com/office/drawing/2014/main" id="{DE296E4D-07C4-487D-852E-C4D4D29E1BD3}"/>
              </a:ext>
            </a:extLst>
          </p:cNvPr>
          <p:cNvPicPr>
            <a:picLocks noChangeAspect="1"/>
          </p:cNvPicPr>
          <p:nvPr/>
        </p:nvPicPr>
        <p:blipFill>
          <a:blip r:embed="rId2"/>
          <a:stretch>
            <a:fillRect/>
          </a:stretch>
        </p:blipFill>
        <p:spPr>
          <a:xfrm>
            <a:off x="997479" y="2385044"/>
            <a:ext cx="9583101" cy="4336431"/>
          </a:xfrm>
          <a:prstGeom prst="rect">
            <a:avLst/>
          </a:prstGeom>
        </p:spPr>
      </p:pic>
    </p:spTree>
    <p:extLst>
      <p:ext uri="{BB962C8B-B14F-4D97-AF65-F5344CB8AC3E}">
        <p14:creationId xmlns:p14="http://schemas.microsoft.com/office/powerpoint/2010/main" val="137104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39</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705678" y="1068940"/>
            <a:ext cx="10648122" cy="1703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实验目的：检验磁铁外形制造精度，包括：磁铁上下极面相对于磁铁中心平面</a:t>
            </a:r>
            <a:r>
              <a:rPr lang="en-US" altLang="zh-CN" sz="2400" dirty="0">
                <a:latin typeface="Times New Roman" pitchFamily="18" charset="0"/>
                <a:cs typeface="Times New Roman" pitchFamily="18" charset="0"/>
              </a:rPr>
              <a:t>X-Z</a:t>
            </a:r>
            <a:r>
              <a:rPr lang="zh-CN" altLang="en-US" sz="2400" dirty="0">
                <a:latin typeface="Times New Roman" pitchFamily="18" charset="0"/>
                <a:cs typeface="Times New Roman" pitchFamily="18" charset="0"/>
              </a:rPr>
              <a:t>的</a:t>
            </a:r>
            <a:r>
              <a:rPr lang="en-US" altLang="zh-CN" sz="2400" dirty="0">
                <a:latin typeface="Times New Roman" pitchFamily="18" charset="0"/>
                <a:cs typeface="Times New Roman" pitchFamily="18" charset="0"/>
              </a:rPr>
              <a:t>Y</a:t>
            </a:r>
            <a:r>
              <a:rPr lang="zh-CN" altLang="en-US" sz="2400" dirty="0">
                <a:latin typeface="Times New Roman" pitchFamily="18" charset="0"/>
                <a:cs typeface="Times New Roman" pitchFamily="18" charset="0"/>
              </a:rPr>
              <a:t>向距离（高程），磁铁两个侧面相对于磁铁中心平面</a:t>
            </a:r>
            <a:r>
              <a:rPr lang="en-US" altLang="zh-CN" sz="2400" dirty="0">
                <a:latin typeface="Times New Roman" pitchFamily="18" charset="0"/>
                <a:cs typeface="Times New Roman" pitchFamily="18" charset="0"/>
              </a:rPr>
              <a:t>Y-Z</a:t>
            </a:r>
            <a:r>
              <a:rPr lang="zh-CN" altLang="en-US" sz="2400" dirty="0">
                <a:latin typeface="Times New Roman" pitchFamily="18" charset="0"/>
                <a:cs typeface="Times New Roman" pitchFamily="18" charset="0"/>
              </a:rPr>
              <a:t>的</a:t>
            </a:r>
            <a:r>
              <a:rPr lang="en-US" altLang="zh-CN" sz="2400" dirty="0">
                <a:latin typeface="Times New Roman" pitchFamily="18" charset="0"/>
                <a:cs typeface="Times New Roman" pitchFamily="18" charset="0"/>
              </a:rPr>
              <a:t>X</a:t>
            </a:r>
            <a:r>
              <a:rPr lang="zh-CN" altLang="en-US" sz="2400" dirty="0">
                <a:latin typeface="Times New Roman" pitchFamily="18" charset="0"/>
                <a:cs typeface="Times New Roman" pitchFamily="18" charset="0"/>
              </a:rPr>
              <a:t>向距离（横向）。</a:t>
            </a:r>
            <a:r>
              <a:rPr lang="en-US" altLang="zh-CN" sz="2400" dirty="0">
                <a:latin typeface="Times New Roman" pitchFamily="18" charset="0"/>
                <a:cs typeface="Times New Roman" pitchFamily="18" charset="0"/>
              </a:rPr>
              <a:t> </a:t>
            </a:r>
          </a:p>
        </p:txBody>
      </p:sp>
      <p:pic>
        <p:nvPicPr>
          <p:cNvPr id="2" name="图片 1">
            <a:extLst>
              <a:ext uri="{FF2B5EF4-FFF2-40B4-BE49-F238E27FC236}">
                <a16:creationId xmlns:a16="http://schemas.microsoft.com/office/drawing/2014/main" id="{220428A2-F720-43C3-9C8D-3652B67613EB}"/>
              </a:ext>
            </a:extLst>
          </p:cNvPr>
          <p:cNvPicPr>
            <a:picLocks noChangeAspect="1"/>
          </p:cNvPicPr>
          <p:nvPr/>
        </p:nvPicPr>
        <p:blipFill>
          <a:blip r:embed="rId2"/>
          <a:stretch>
            <a:fillRect/>
          </a:stretch>
        </p:blipFill>
        <p:spPr>
          <a:xfrm>
            <a:off x="2286434" y="2818993"/>
            <a:ext cx="6586925" cy="3335344"/>
          </a:xfrm>
          <a:prstGeom prst="rect">
            <a:avLst/>
          </a:prstGeom>
        </p:spPr>
      </p:pic>
    </p:spTree>
    <p:extLst>
      <p:ext uri="{BB962C8B-B14F-4D97-AF65-F5344CB8AC3E}">
        <p14:creationId xmlns:p14="http://schemas.microsoft.com/office/powerpoint/2010/main" val="82110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FBA2A-FA88-1CC2-C8C8-540C8FF4E394}"/>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54E1D42A-E379-9845-F8B8-513D2275C50E}"/>
              </a:ext>
            </a:extLst>
          </p:cNvPr>
          <p:cNvSpPr>
            <a:spLocks noGrp="1"/>
          </p:cNvSpPr>
          <p:nvPr>
            <p:ph type="sldNum" sz="quarter" idx="12"/>
          </p:nvPr>
        </p:nvSpPr>
        <p:spPr/>
        <p:txBody>
          <a:bodyPr/>
          <a:lstStyle/>
          <a:p>
            <a:fld id="{F15E9139-A00B-4B2A-98A6-095DC08F1345}" type="slidenum">
              <a:rPr lang="zh-CN" altLang="en-US" smtClean="0"/>
              <a:pPr/>
              <a:t>4</a:t>
            </a:fld>
            <a:endParaRPr lang="zh-CN" altLang="en-US" dirty="0"/>
          </a:p>
        </p:txBody>
      </p:sp>
      <p:sp>
        <p:nvSpPr>
          <p:cNvPr id="11" name="内容占位符 2">
            <a:extLst>
              <a:ext uri="{FF2B5EF4-FFF2-40B4-BE49-F238E27FC236}">
                <a16:creationId xmlns:a16="http://schemas.microsoft.com/office/drawing/2014/main" id="{02BE8C22-11B7-E2FC-F9EF-0E04DCAB49EC}"/>
              </a:ext>
            </a:extLst>
          </p:cNvPr>
          <p:cNvSpPr txBox="1">
            <a:spLocks/>
          </p:cNvSpPr>
          <p:nvPr/>
        </p:nvSpPr>
        <p:spPr bwMode="auto">
          <a:xfrm>
            <a:off x="471029" y="1138733"/>
            <a:ext cx="9225371"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FF0000"/>
              </a:buClr>
              <a:buSzPct val="75000"/>
              <a:buFont typeface="Wingdings" panose="05000000000000000000" pitchFamily="2" charset="2"/>
              <a:buChar char="Ø"/>
              <a:defRPr/>
            </a:pPr>
            <a:r>
              <a:rPr lang="zh-CN" altLang="en-US" sz="2400" b="1" dirty="0">
                <a:latin typeface="黑体" panose="02010609060101010101" pitchFamily="49" charset="-122"/>
                <a:ea typeface="黑体" panose="02010609060101010101" pitchFamily="49" charset="-122"/>
                <a:cs typeface="Times New Roman" pitchFamily="18" charset="0"/>
              </a:rPr>
              <a:t>与普达迪泰公式合作开发了视觉仪原型机</a:t>
            </a:r>
            <a:r>
              <a:rPr lang="en-US" altLang="zh-CN" sz="2400" b="1" dirty="0">
                <a:latin typeface="黑体" panose="02010609060101010101" pitchFamily="49" charset="-122"/>
                <a:ea typeface="黑体" panose="02010609060101010101" pitchFamily="49" charset="-122"/>
                <a:cs typeface="Times New Roman" pitchFamily="18" charset="0"/>
              </a:rPr>
              <a:t>.</a:t>
            </a:r>
          </a:p>
        </p:txBody>
      </p:sp>
      <p:pic>
        <p:nvPicPr>
          <p:cNvPr id="4" name="图片 3">
            <a:extLst>
              <a:ext uri="{FF2B5EF4-FFF2-40B4-BE49-F238E27FC236}">
                <a16:creationId xmlns:a16="http://schemas.microsoft.com/office/drawing/2014/main" id="{0A7D3F02-0882-0C07-4478-D7A993D5BAE0}"/>
              </a:ext>
            </a:extLst>
          </p:cNvPr>
          <p:cNvPicPr>
            <a:picLocks noChangeAspect="1"/>
          </p:cNvPicPr>
          <p:nvPr/>
        </p:nvPicPr>
        <p:blipFill>
          <a:blip r:embed="rId4"/>
          <a:stretch>
            <a:fillRect/>
          </a:stretch>
        </p:blipFill>
        <p:spPr>
          <a:xfrm>
            <a:off x="9982200" y="1118416"/>
            <a:ext cx="1603387" cy="2310584"/>
          </a:xfrm>
          <a:prstGeom prst="rect">
            <a:avLst/>
          </a:prstGeom>
        </p:spPr>
      </p:pic>
      <p:sp>
        <p:nvSpPr>
          <p:cNvPr id="9" name="文本框 8">
            <a:extLst>
              <a:ext uri="{FF2B5EF4-FFF2-40B4-BE49-F238E27FC236}">
                <a16:creationId xmlns:a16="http://schemas.microsoft.com/office/drawing/2014/main" id="{85A1147F-09DE-52B9-6E0B-1AA60A3773AC}"/>
              </a:ext>
            </a:extLst>
          </p:cNvPr>
          <p:cNvSpPr txBox="1"/>
          <p:nvPr/>
        </p:nvSpPr>
        <p:spPr>
          <a:xfrm>
            <a:off x="10318165" y="3615806"/>
            <a:ext cx="1245110" cy="923330"/>
          </a:xfrm>
          <a:prstGeom prst="rect">
            <a:avLst/>
          </a:prstGeom>
          <a:noFill/>
        </p:spPr>
        <p:txBody>
          <a:bodyPr wrap="square">
            <a:spAutoFit/>
          </a:bodyPr>
          <a:lstStyle/>
          <a:p>
            <a:r>
              <a:rPr lang="en-US" altLang="zh-CN" dirty="0"/>
              <a:t>Visual instrument</a:t>
            </a:r>
          </a:p>
          <a:p>
            <a:r>
              <a:rPr lang="en-US" altLang="zh-CN" dirty="0"/>
              <a:t>prototype</a:t>
            </a:r>
            <a:endParaRPr lang="zh-CN" altLang="en-US" dirty="0"/>
          </a:p>
        </p:txBody>
      </p:sp>
      <p:sp>
        <p:nvSpPr>
          <p:cNvPr id="6" name="标题 11">
            <a:extLst>
              <a:ext uri="{FF2B5EF4-FFF2-40B4-BE49-F238E27FC236}">
                <a16:creationId xmlns:a16="http://schemas.microsoft.com/office/drawing/2014/main" id="{3C234DFB-D006-DC23-50D1-5C3F0E5B001A}"/>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2" name="内容占位符 1">
            <a:extLst>
              <a:ext uri="{FF2B5EF4-FFF2-40B4-BE49-F238E27FC236}">
                <a16:creationId xmlns:a16="http://schemas.microsoft.com/office/drawing/2014/main" id="{A3E2588C-A19A-9CCC-B6B2-71BB478FA190}"/>
              </a:ext>
            </a:extLst>
          </p:cNvPr>
          <p:cNvSpPr>
            <a:spLocks noGrp="1"/>
          </p:cNvSpPr>
          <p:nvPr>
            <p:ph idx="1"/>
          </p:nvPr>
        </p:nvSpPr>
        <p:spPr>
          <a:xfrm>
            <a:off x="471029" y="1602178"/>
            <a:ext cx="9225372" cy="2743245"/>
          </a:xfrm>
        </p:spPr>
        <p:txBody>
          <a:bodyPr>
            <a:noAutofit/>
          </a:bodyPr>
          <a:lstStyle/>
          <a:p>
            <a:pPr marL="0" indent="457200" algn="just">
              <a:lnSpc>
                <a:spcPct val="150000"/>
              </a:lnSpc>
              <a:spcBef>
                <a:spcPct val="0"/>
              </a:spcBef>
              <a:buNone/>
            </a:pPr>
            <a:r>
              <a:rPr lang="zh-CN" altLang="zh-CN" sz="1600" b="1" dirty="0">
                <a:solidFill>
                  <a:srgbClr val="0000FF"/>
                </a:solidFill>
                <a:latin typeface="黑体" panose="02010609060101010101" pitchFamily="49" charset="-122"/>
                <a:ea typeface="黑体" panose="02010609060101010101" pitchFamily="49" charset="-122"/>
              </a:rPr>
              <a:t>量测相机采用北京普达迪泰科技有限公司</a:t>
            </a:r>
            <a:r>
              <a:rPr lang="en-US" altLang="zh-CN" sz="1600" b="1" dirty="0">
                <a:solidFill>
                  <a:srgbClr val="0000FF"/>
                </a:solidFill>
                <a:latin typeface="黑体" panose="02010609060101010101" pitchFamily="49" charset="-122"/>
                <a:ea typeface="黑体" panose="02010609060101010101" pitchFamily="49" charset="-122"/>
              </a:rPr>
              <a:t>PDDT-M2600</a:t>
            </a:r>
            <a:r>
              <a:rPr lang="zh-CN" altLang="zh-CN" sz="1600" b="1" dirty="0">
                <a:solidFill>
                  <a:srgbClr val="0000FF"/>
                </a:solidFill>
                <a:latin typeface="黑体" panose="02010609060101010101" pitchFamily="49" charset="-122"/>
                <a:ea typeface="黑体" panose="02010609060101010101" pitchFamily="49" charset="-122"/>
              </a:rPr>
              <a:t>型号，图像传感器靶面尺寸</a:t>
            </a:r>
            <a:r>
              <a:rPr lang="en-US" altLang="zh-CN" sz="1600" b="1" dirty="0">
                <a:solidFill>
                  <a:srgbClr val="0000FF"/>
                </a:solidFill>
                <a:latin typeface="黑体" panose="02010609060101010101" pitchFamily="49" charset="-122"/>
                <a:ea typeface="黑体" panose="02010609060101010101" pitchFamily="49" charset="-122"/>
              </a:rPr>
              <a:t>23mm*23mm</a:t>
            </a:r>
            <a:r>
              <a:rPr lang="zh-CN" altLang="zh-CN" sz="1600" b="1" dirty="0">
                <a:solidFill>
                  <a:srgbClr val="0000FF"/>
                </a:solidFill>
                <a:latin typeface="黑体" panose="02010609060101010101" pitchFamily="49" charset="-122"/>
                <a:ea typeface="黑体" panose="02010609060101010101" pitchFamily="49" charset="-122"/>
              </a:rPr>
              <a:t>，像素大小</a:t>
            </a:r>
            <a:r>
              <a:rPr lang="en-US" altLang="zh-CN" sz="1600" b="1" dirty="0">
                <a:solidFill>
                  <a:srgbClr val="0000FF"/>
                </a:solidFill>
                <a:latin typeface="黑体" panose="02010609060101010101" pitchFamily="49" charset="-122"/>
                <a:ea typeface="黑体" panose="02010609060101010101" pitchFamily="49" charset="-122"/>
              </a:rPr>
              <a:t>2600</a:t>
            </a:r>
            <a:r>
              <a:rPr lang="zh-CN" altLang="zh-CN" sz="1600" b="1" dirty="0">
                <a:solidFill>
                  <a:srgbClr val="0000FF"/>
                </a:solidFill>
                <a:latin typeface="黑体" panose="02010609060101010101" pitchFamily="49" charset="-122"/>
                <a:ea typeface="黑体" panose="02010609060101010101" pitchFamily="49" charset="-122"/>
              </a:rPr>
              <a:t>万，分辨率</a:t>
            </a:r>
            <a:r>
              <a:rPr lang="en-US" altLang="zh-CN" sz="1600" b="1" dirty="0">
                <a:solidFill>
                  <a:srgbClr val="0000FF"/>
                </a:solidFill>
                <a:latin typeface="黑体" panose="02010609060101010101" pitchFamily="49" charset="-122"/>
                <a:ea typeface="黑体" panose="02010609060101010101" pitchFamily="49" charset="-122"/>
              </a:rPr>
              <a:t>5120*5120</a:t>
            </a:r>
            <a:r>
              <a:rPr lang="zh-CN" altLang="zh-CN" sz="1600" b="1" dirty="0">
                <a:solidFill>
                  <a:srgbClr val="0000FF"/>
                </a:solidFill>
                <a:latin typeface="黑体" panose="02010609060101010101" pitchFamily="49" charset="-122"/>
                <a:ea typeface="黑体" panose="02010609060101010101" pitchFamily="49" charset="-122"/>
              </a:rPr>
              <a:t>，像元大小</a:t>
            </a:r>
            <a:r>
              <a:rPr lang="en-US" altLang="zh-CN" sz="1600" b="1" dirty="0">
                <a:solidFill>
                  <a:srgbClr val="0000FF"/>
                </a:solidFill>
                <a:latin typeface="黑体" panose="02010609060101010101" pitchFamily="49" charset="-122"/>
                <a:ea typeface="黑体" panose="02010609060101010101" pitchFamily="49" charset="-122"/>
              </a:rPr>
              <a:t>4.5μm</a:t>
            </a:r>
            <a:r>
              <a:rPr lang="zh-CN" altLang="zh-CN" sz="1600" b="1" dirty="0">
                <a:solidFill>
                  <a:srgbClr val="0000FF"/>
                </a:solidFill>
                <a:latin typeface="黑体" panose="02010609060101010101" pitchFamily="49" charset="-122"/>
                <a:ea typeface="黑体" panose="02010609060101010101" pitchFamily="49" charset="-122"/>
              </a:rPr>
              <a:t>；镜头为福伦达</a:t>
            </a:r>
            <a:r>
              <a:rPr lang="en-US" altLang="zh-CN" sz="1600" b="1" dirty="0">
                <a:solidFill>
                  <a:srgbClr val="0000FF"/>
                </a:solidFill>
                <a:latin typeface="黑体" panose="02010609060101010101" pitchFamily="49" charset="-122"/>
                <a:ea typeface="黑体" panose="02010609060101010101" pitchFamily="49" charset="-122"/>
              </a:rPr>
              <a:t>COLOR SKOPAR</a:t>
            </a:r>
            <a:r>
              <a:rPr lang="zh-CN" altLang="zh-CN" sz="1600" b="1" dirty="0">
                <a:solidFill>
                  <a:srgbClr val="0000FF"/>
                </a:solidFill>
                <a:latin typeface="黑体" panose="02010609060101010101" pitchFamily="49" charset="-122"/>
                <a:ea typeface="黑体" panose="02010609060101010101" pitchFamily="49" charset="-122"/>
              </a:rPr>
              <a:t>定焦镜头，焦距</a:t>
            </a:r>
            <a:r>
              <a:rPr lang="en-US" altLang="zh-CN" sz="1600" b="1" dirty="0">
                <a:solidFill>
                  <a:srgbClr val="0000FF"/>
                </a:solidFill>
                <a:latin typeface="黑体" panose="02010609060101010101" pitchFamily="49" charset="-122"/>
                <a:ea typeface="黑体" panose="02010609060101010101" pitchFamily="49" charset="-122"/>
              </a:rPr>
              <a:t>f=21mm</a:t>
            </a:r>
            <a:r>
              <a:rPr lang="zh-CN" altLang="zh-CN" sz="1600" b="1" dirty="0">
                <a:solidFill>
                  <a:srgbClr val="0000FF"/>
                </a:solidFill>
                <a:latin typeface="黑体" panose="02010609060101010101" pitchFamily="49" charset="-122"/>
                <a:ea typeface="黑体" panose="02010609060101010101" pitchFamily="49" charset="-122"/>
              </a:rPr>
              <a:t>，最小光圈值为</a:t>
            </a:r>
            <a:r>
              <a:rPr lang="en-US" altLang="zh-CN" sz="1600" b="1" dirty="0">
                <a:solidFill>
                  <a:srgbClr val="0000FF"/>
                </a:solidFill>
                <a:latin typeface="黑体" panose="02010609060101010101" pitchFamily="49" charset="-122"/>
                <a:ea typeface="黑体" panose="02010609060101010101" pitchFamily="49" charset="-122"/>
              </a:rPr>
              <a:t>F=3.5</a:t>
            </a:r>
            <a:r>
              <a:rPr lang="zh-CN" altLang="zh-CN" sz="1600" b="1" dirty="0">
                <a:solidFill>
                  <a:srgbClr val="0000FF"/>
                </a:solidFill>
                <a:latin typeface="黑体" panose="02010609060101010101" pitchFamily="49" charset="-122"/>
                <a:ea typeface="黑体" panose="02010609060101010101" pitchFamily="49" charset="-122"/>
              </a:rPr>
              <a:t>，在使用中固定光圈为</a:t>
            </a:r>
            <a:r>
              <a:rPr lang="en-US" altLang="zh-CN" sz="1600" b="1" dirty="0">
                <a:solidFill>
                  <a:srgbClr val="0000FF"/>
                </a:solidFill>
                <a:latin typeface="黑体" panose="02010609060101010101" pitchFamily="49" charset="-122"/>
                <a:ea typeface="黑体" panose="02010609060101010101" pitchFamily="49" charset="-122"/>
              </a:rPr>
              <a:t>F=22</a:t>
            </a:r>
            <a:r>
              <a:rPr lang="zh-CN" altLang="zh-CN" sz="1600" b="1" dirty="0">
                <a:solidFill>
                  <a:srgbClr val="0000FF"/>
                </a:solidFill>
                <a:latin typeface="黑体" panose="02010609060101010101" pitchFamily="49" charset="-122"/>
                <a:ea typeface="黑体" panose="02010609060101010101" pitchFamily="49" charset="-122"/>
              </a:rPr>
              <a:t>。</a:t>
            </a:r>
            <a:endParaRPr lang="en-US" altLang="zh-CN" sz="1600" b="1" dirty="0">
              <a:solidFill>
                <a:srgbClr val="0000FF"/>
              </a:solidFill>
              <a:latin typeface="黑体" panose="02010609060101010101" pitchFamily="49" charset="-122"/>
              <a:ea typeface="黑体" panose="02010609060101010101" pitchFamily="49" charset="-122"/>
            </a:endParaRPr>
          </a:p>
          <a:p>
            <a:pPr marL="0" indent="457200" algn="just">
              <a:lnSpc>
                <a:spcPct val="150000"/>
              </a:lnSpc>
              <a:spcBef>
                <a:spcPct val="0"/>
              </a:spcBef>
              <a:buNone/>
            </a:pPr>
            <a:r>
              <a:rPr lang="en-US" altLang="zh-CN" sz="1600" dirty="0">
                <a:solidFill>
                  <a:schemeClr val="tx1"/>
                </a:solidFill>
                <a:latin typeface="黑体" panose="02010609060101010101" pitchFamily="49" charset="-122"/>
                <a:ea typeface="黑体" panose="02010609060101010101" pitchFamily="49" charset="-122"/>
              </a:rPr>
              <a:t>1</a:t>
            </a:r>
            <a:r>
              <a:rPr lang="zh-CN" altLang="en-US" sz="1600" dirty="0">
                <a:solidFill>
                  <a:schemeClr val="tx1"/>
                </a:solidFill>
                <a:latin typeface="黑体" panose="02010609060101010101" pitchFamily="49" charset="-122"/>
                <a:ea typeface="黑体" panose="02010609060101010101" pitchFamily="49" charset="-122"/>
              </a:rPr>
              <a:t>、像元尺寸：图像传感器的像元尺寸越小，其对细节的解析越好，但是从图像信噪比的角度来说，像元越大能够得到更高的信噪比。因此综合考虑，选取主流的图像传感器像元尺寸</a:t>
            </a:r>
            <a:r>
              <a:rPr lang="en-US" altLang="zh-CN" sz="1600" dirty="0">
                <a:solidFill>
                  <a:schemeClr val="tx1"/>
                </a:solidFill>
                <a:latin typeface="黑体" panose="02010609060101010101" pitchFamily="49" charset="-122"/>
                <a:ea typeface="黑体" panose="02010609060101010101" pitchFamily="49" charset="-122"/>
              </a:rPr>
              <a:t>4.5μm</a:t>
            </a:r>
            <a:r>
              <a:rPr lang="zh-CN" altLang="en-US" sz="1600" dirty="0">
                <a:solidFill>
                  <a:schemeClr val="tx1"/>
                </a:solidFill>
                <a:latin typeface="黑体" panose="02010609060101010101" pitchFamily="49" charset="-122"/>
                <a:ea typeface="黑体" panose="02010609060101010101" pitchFamily="49" charset="-122"/>
              </a:rPr>
              <a:t>。</a:t>
            </a:r>
            <a:endParaRPr lang="en-US" altLang="zh-CN" sz="1600" dirty="0">
              <a:solidFill>
                <a:schemeClr val="tx1"/>
              </a:solidFill>
              <a:latin typeface="黑体" panose="02010609060101010101" pitchFamily="49" charset="-122"/>
              <a:ea typeface="黑体" panose="02010609060101010101" pitchFamily="49" charset="-122"/>
            </a:endParaRPr>
          </a:p>
          <a:p>
            <a:pPr marL="0" indent="457200" algn="just">
              <a:lnSpc>
                <a:spcPct val="150000"/>
              </a:lnSpc>
              <a:spcBef>
                <a:spcPct val="0"/>
              </a:spcBef>
              <a:buNone/>
            </a:pPr>
            <a:r>
              <a:rPr lang="en-US" altLang="zh-CN" sz="1600" dirty="0">
                <a:solidFill>
                  <a:schemeClr val="tx1"/>
                </a:solidFill>
                <a:latin typeface="黑体" panose="02010609060101010101" pitchFamily="49" charset="-122"/>
                <a:ea typeface="黑体" panose="02010609060101010101" pitchFamily="49" charset="-122"/>
              </a:rPr>
              <a:t>2</a:t>
            </a:r>
            <a:r>
              <a:rPr lang="zh-CN" altLang="en-US" sz="1600" dirty="0">
                <a:solidFill>
                  <a:schemeClr val="tx1"/>
                </a:solidFill>
                <a:latin typeface="黑体" panose="02010609060101010101" pitchFamily="49" charset="-122"/>
                <a:ea typeface="黑体" panose="02010609060101010101" pitchFamily="49" charset="-122"/>
              </a:rPr>
              <a:t>、</a:t>
            </a:r>
            <a:r>
              <a:rPr lang="zh-CN" altLang="zh-CN" sz="1600" dirty="0">
                <a:solidFill>
                  <a:schemeClr val="tx1"/>
                </a:solidFill>
                <a:latin typeface="黑体" panose="02010609060101010101" pitchFamily="49" charset="-122"/>
                <a:ea typeface="黑体" panose="02010609060101010101" pitchFamily="49" charset="-122"/>
              </a:rPr>
              <a:t>图像传感器的分辨率</a:t>
            </a:r>
            <a:r>
              <a:rPr lang="zh-CN" altLang="en-US" sz="1600" dirty="0">
                <a:solidFill>
                  <a:schemeClr val="tx1"/>
                </a:solidFill>
                <a:latin typeface="黑体" panose="02010609060101010101" pitchFamily="49" charset="-122"/>
                <a:ea typeface="黑体" panose="02010609060101010101" pitchFamily="49" charset="-122"/>
              </a:rPr>
              <a:t>：</a:t>
            </a:r>
            <a:r>
              <a:rPr lang="zh-CN" altLang="zh-CN" sz="1600" dirty="0">
                <a:solidFill>
                  <a:schemeClr val="tx1"/>
                </a:solidFill>
                <a:latin typeface="黑体" panose="02010609060101010101" pitchFamily="49" charset="-122"/>
                <a:ea typeface="黑体" panose="02010609060101010101" pitchFamily="49" charset="-122"/>
              </a:rPr>
              <a:t>相机拍摄视场大小要求达到</a:t>
            </a:r>
            <a:r>
              <a:rPr lang="en-US" altLang="zh-CN" sz="1600" dirty="0">
                <a:solidFill>
                  <a:schemeClr val="tx1"/>
                </a:solidFill>
                <a:latin typeface="黑体" panose="02010609060101010101" pitchFamily="49" charset="-122"/>
                <a:ea typeface="黑体" panose="02010609060101010101" pitchFamily="49" charset="-122"/>
              </a:rPr>
              <a:t>5m*5m</a:t>
            </a:r>
            <a:r>
              <a:rPr lang="zh-CN" altLang="zh-CN" sz="1600" dirty="0">
                <a:solidFill>
                  <a:schemeClr val="tx1"/>
                </a:solidFill>
                <a:latin typeface="黑体" panose="02010609060101010101" pitchFamily="49" charset="-122"/>
                <a:ea typeface="黑体" panose="02010609060101010101" pitchFamily="49" charset="-122"/>
              </a:rPr>
              <a:t>，在此视场范围内的目标定位精度</a:t>
            </a:r>
            <a:r>
              <a:rPr lang="zh-CN" altLang="en-US" sz="1600" dirty="0">
                <a:solidFill>
                  <a:schemeClr val="tx1"/>
                </a:solidFill>
                <a:latin typeface="黑体" panose="02010609060101010101" pitchFamily="49" charset="-122"/>
                <a:ea typeface="黑体" panose="02010609060101010101" pitchFamily="49" charset="-122"/>
              </a:rPr>
              <a:t>优于</a:t>
            </a:r>
            <a:r>
              <a:rPr lang="en-US" altLang="zh-CN" sz="1600" dirty="0">
                <a:solidFill>
                  <a:schemeClr val="tx1"/>
                </a:solidFill>
                <a:latin typeface="黑体" panose="02010609060101010101" pitchFamily="49" charset="-122"/>
                <a:ea typeface="黑体" panose="02010609060101010101" pitchFamily="49" charset="-122"/>
              </a:rPr>
              <a:t>0.1mm</a:t>
            </a:r>
            <a:r>
              <a:rPr lang="zh-CN" altLang="en-US" sz="1600" dirty="0">
                <a:solidFill>
                  <a:schemeClr val="tx1"/>
                </a:solidFill>
                <a:latin typeface="黑体" panose="02010609060101010101" pitchFamily="49" charset="-122"/>
                <a:ea typeface="黑体" panose="02010609060101010101" pitchFamily="49" charset="-122"/>
              </a:rPr>
              <a:t>；</a:t>
            </a:r>
            <a:endParaRPr lang="en-US" altLang="zh-CN" sz="1600" dirty="0">
              <a:solidFill>
                <a:schemeClr val="tx1"/>
              </a:solidFill>
              <a:latin typeface="黑体" panose="02010609060101010101" pitchFamily="49" charset="-122"/>
              <a:ea typeface="黑体" panose="02010609060101010101" pitchFamily="49" charset="-122"/>
            </a:endParaRPr>
          </a:p>
        </p:txBody>
      </p:sp>
      <p:pic>
        <p:nvPicPr>
          <p:cNvPr id="3" name="图片 2">
            <a:extLst>
              <a:ext uri="{FF2B5EF4-FFF2-40B4-BE49-F238E27FC236}">
                <a16:creationId xmlns:a16="http://schemas.microsoft.com/office/drawing/2014/main" id="{F8D12B13-72CE-D4FE-E287-558EE84389BA}"/>
              </a:ext>
            </a:extLst>
          </p:cNvPr>
          <p:cNvPicPr>
            <a:picLocks noChangeAspect="1"/>
          </p:cNvPicPr>
          <p:nvPr/>
        </p:nvPicPr>
        <p:blipFill>
          <a:blip r:embed="rId5"/>
          <a:stretch>
            <a:fillRect/>
          </a:stretch>
        </p:blipFill>
        <p:spPr>
          <a:xfrm>
            <a:off x="7850559" y="4226784"/>
            <a:ext cx="4313449" cy="2187757"/>
          </a:xfrm>
          <a:prstGeom prst="rect">
            <a:avLst/>
          </a:prstGeom>
        </p:spPr>
      </p:pic>
      <p:sp>
        <p:nvSpPr>
          <p:cNvPr id="7" name="内容占位符 1">
            <a:extLst>
              <a:ext uri="{FF2B5EF4-FFF2-40B4-BE49-F238E27FC236}">
                <a16:creationId xmlns:a16="http://schemas.microsoft.com/office/drawing/2014/main" id="{C11C6662-35F9-CFF5-3DFB-40D2A86EB88F}"/>
              </a:ext>
            </a:extLst>
          </p:cNvPr>
          <p:cNvSpPr txBox="1">
            <a:spLocks/>
          </p:cNvSpPr>
          <p:nvPr/>
        </p:nvSpPr>
        <p:spPr>
          <a:xfrm>
            <a:off x="471029" y="4102663"/>
            <a:ext cx="7407522" cy="1258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50000"/>
              </a:lnSpc>
              <a:spcBef>
                <a:spcPct val="0"/>
              </a:spcBef>
              <a:buFont typeface="Arial" panose="020B0604020202020204" pitchFamily="34" charset="0"/>
              <a:buNone/>
            </a:pPr>
            <a:r>
              <a:rPr lang="en-US" altLang="zh-CN" sz="1600" dirty="0">
                <a:latin typeface="黑体" panose="02010609060101010101" pitchFamily="49" charset="-122"/>
                <a:ea typeface="黑体" panose="02010609060101010101" pitchFamily="49" charset="-122"/>
              </a:rPr>
              <a:t>3</a:t>
            </a:r>
            <a:r>
              <a:rPr lang="zh-CN" altLang="en-US" sz="1600"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镜头焦距</a:t>
            </a:r>
            <a:r>
              <a:rPr lang="zh-CN" altLang="en-US" sz="1600" dirty="0">
                <a:latin typeface="黑体" panose="02010609060101010101" pitchFamily="49" charset="-122"/>
                <a:ea typeface="黑体" panose="02010609060101010101" pitchFamily="49" charset="-122"/>
              </a:rPr>
              <a:t>及</a:t>
            </a:r>
            <a:r>
              <a:rPr lang="zh-CN" altLang="zh-CN" sz="1600" dirty="0">
                <a:latin typeface="黑体" panose="02010609060101010101" pitchFamily="49" charset="-122"/>
                <a:ea typeface="黑体" panose="02010609060101010101" pitchFamily="49" charset="-122"/>
              </a:rPr>
              <a:t>光圈值</a:t>
            </a:r>
            <a:r>
              <a:rPr lang="zh-CN" altLang="en-US" sz="1600" dirty="0">
                <a:latin typeface="黑体" panose="02010609060101010101" pitchFamily="49" charset="-122"/>
                <a:ea typeface="黑体" panose="02010609060101010101" pitchFamily="49" charset="-122"/>
              </a:rPr>
              <a:t>：在近景摄影测量中采用定焦镜头。为了实现大范围较清晰的成像，需要超焦距摄影。</a:t>
            </a:r>
            <a:r>
              <a:rPr lang="zh-CN" altLang="zh-CN" sz="1600" dirty="0">
                <a:latin typeface="黑体" panose="02010609060101010101" pitchFamily="49" charset="-122"/>
                <a:ea typeface="黑体" panose="02010609060101010101" pitchFamily="49" charset="-122"/>
              </a:rPr>
              <a:t>为了实现超焦距摄影</a:t>
            </a:r>
            <a:r>
              <a:rPr lang="zh-CN" altLang="en-US" sz="1600" dirty="0">
                <a:latin typeface="黑体" panose="02010609060101010101" pitchFamily="49" charset="-122"/>
                <a:ea typeface="黑体" panose="02010609060101010101" pitchFamily="49" charset="-122"/>
              </a:rPr>
              <a:t>，扩大景深，</a:t>
            </a:r>
            <a:r>
              <a:rPr lang="zh-CN" altLang="zh-CN" sz="1600" dirty="0">
                <a:latin typeface="黑体" panose="02010609060101010101" pitchFamily="49" charset="-122"/>
                <a:ea typeface="黑体" panose="02010609060101010101" pitchFamily="49" charset="-122"/>
              </a:rPr>
              <a:t>将光圈值设为</a:t>
            </a:r>
            <a:r>
              <a:rPr lang="en-US" altLang="zh-CN" sz="1600" dirty="0">
                <a:latin typeface="黑体" panose="02010609060101010101" pitchFamily="49" charset="-122"/>
                <a:ea typeface="黑体" panose="02010609060101010101" pitchFamily="49" charset="-122"/>
              </a:rPr>
              <a:t>F=22</a:t>
            </a:r>
            <a:r>
              <a:rPr lang="zh-CN" altLang="en-US" sz="1600"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将弥散圆直径取为</a:t>
            </a:r>
            <a:r>
              <a:rPr lang="en-US" altLang="zh-CN" sz="1600" dirty="0">
                <a:latin typeface="黑体" panose="02010609060101010101" pitchFamily="49" charset="-122"/>
                <a:ea typeface="黑体" panose="02010609060101010101" pitchFamily="49" charset="-122"/>
              </a:rPr>
              <a:t>2</a:t>
            </a:r>
            <a:r>
              <a:rPr lang="zh-CN" altLang="zh-CN" sz="1600" dirty="0">
                <a:latin typeface="黑体" panose="02010609060101010101" pitchFamily="49" charset="-122"/>
                <a:ea typeface="黑体" panose="02010609060101010101" pitchFamily="49" charset="-122"/>
              </a:rPr>
              <a:t>个像元大小</a:t>
            </a:r>
            <a:r>
              <a:rPr lang="zh-CN" altLang="en-US" sz="1600"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将焦距选为</a:t>
            </a:r>
            <a:r>
              <a:rPr lang="en-US" altLang="zh-CN" sz="1600" dirty="0">
                <a:latin typeface="黑体" panose="02010609060101010101" pitchFamily="49" charset="-122"/>
                <a:ea typeface="黑体" panose="02010609060101010101" pitchFamily="49" charset="-122"/>
              </a:rPr>
              <a:t>f=21mm</a:t>
            </a:r>
            <a:r>
              <a:rPr lang="zh-CN" altLang="en-US" sz="1600" dirty="0">
                <a:latin typeface="黑体" panose="02010609060101010101" pitchFamily="49" charset="-122"/>
                <a:ea typeface="黑体" panose="02010609060101010101" pitchFamily="49" charset="-122"/>
              </a:rPr>
              <a:t>。</a:t>
            </a:r>
            <a:r>
              <a:rPr lang="zh-CN" altLang="zh-CN" sz="1600" dirty="0">
                <a:latin typeface="黑体" panose="02010609060101010101" pitchFamily="49" charset="-122"/>
                <a:ea typeface="黑体" panose="02010609060101010101" pitchFamily="49" charset="-122"/>
              </a:rPr>
              <a:t>那么，相机测量系统的测量范围为</a:t>
            </a:r>
            <a:r>
              <a:rPr lang="en-US" altLang="zh-CN" sz="1600" dirty="0">
                <a:latin typeface="黑体" panose="02010609060101010101" pitchFamily="49" charset="-122"/>
                <a:ea typeface="黑体" panose="02010609060101010101" pitchFamily="49" charset="-122"/>
              </a:rPr>
              <a:t>1.1m</a:t>
            </a:r>
            <a:r>
              <a:rPr lang="zh-CN" altLang="zh-CN" sz="1600" dirty="0">
                <a:latin typeface="黑体" panose="02010609060101010101" pitchFamily="49" charset="-122"/>
                <a:ea typeface="黑体" panose="02010609060101010101" pitchFamily="49" charset="-122"/>
              </a:rPr>
              <a:t>至无穷远，在此范围内对测量标志均可清晰成像。</a:t>
            </a:r>
            <a:endParaRPr lang="en-US" altLang="zh-CN" sz="1600" dirty="0">
              <a:latin typeface="黑体" panose="02010609060101010101" pitchFamily="49" charset="-122"/>
              <a:ea typeface="黑体" panose="02010609060101010101" pitchFamily="49" charset="-122"/>
            </a:endParaRPr>
          </a:p>
          <a:p>
            <a:pPr marL="0" indent="457200" algn="just">
              <a:lnSpc>
                <a:spcPct val="150000"/>
              </a:lnSpc>
              <a:spcBef>
                <a:spcPct val="0"/>
              </a:spcBef>
              <a:buFont typeface="Arial" panose="020B0604020202020204" pitchFamily="34" charset="0"/>
              <a:buNone/>
            </a:pPr>
            <a:endParaRPr lang="en-US" altLang="zh-CN" sz="1600" dirty="0">
              <a:latin typeface="黑体" panose="02010609060101010101" pitchFamily="49" charset="-122"/>
              <a:ea typeface="黑体" panose="02010609060101010101" pitchFamily="49" charset="-122"/>
            </a:endParaRPr>
          </a:p>
        </p:txBody>
      </p:sp>
      <p:graphicFrame>
        <p:nvGraphicFramePr>
          <p:cNvPr id="12" name="对象 11">
            <a:extLst>
              <a:ext uri="{FF2B5EF4-FFF2-40B4-BE49-F238E27FC236}">
                <a16:creationId xmlns:a16="http://schemas.microsoft.com/office/drawing/2014/main" id="{1521B6DF-0997-FC09-9D06-C4D41CF80080}"/>
              </a:ext>
            </a:extLst>
          </p:cNvPr>
          <p:cNvGraphicFramePr>
            <a:graphicFrameLocks noChangeAspect="1"/>
          </p:cNvGraphicFramePr>
          <p:nvPr>
            <p:extLst>
              <p:ext uri="{D42A27DB-BD31-4B8C-83A1-F6EECF244321}">
                <p14:modId xmlns:p14="http://schemas.microsoft.com/office/powerpoint/2010/main" val="2785297412"/>
              </p:ext>
            </p:extLst>
          </p:nvPr>
        </p:nvGraphicFramePr>
        <p:xfrm>
          <a:off x="9248214" y="4134661"/>
          <a:ext cx="1981200" cy="438150"/>
        </p:xfrm>
        <a:graphic>
          <a:graphicData uri="http://schemas.openxmlformats.org/presentationml/2006/ole">
            <mc:AlternateContent xmlns:mc="http://schemas.openxmlformats.org/markup-compatibility/2006">
              <mc:Choice xmlns:v="urn:schemas-microsoft-com:vml" Requires="v">
                <p:oleObj spid="_x0000_s1029" name="Equation" r:id="rId6" imgW="1993680" imgH="444240" progId="Equation.DSMT4">
                  <p:embed/>
                </p:oleObj>
              </mc:Choice>
              <mc:Fallback>
                <p:oleObj name="Equation" r:id="rId6" imgW="1993680" imgH="444240" progId="Equation.DSMT4">
                  <p:embed/>
                  <p:pic>
                    <p:nvPicPr>
                      <p:cNvPr id="0" name="Object 1"/>
                      <p:cNvPicPr>
                        <a:picLocks noChangeAspect="1" noChangeArrowheads="1"/>
                      </p:cNvPicPr>
                      <p:nvPr/>
                    </p:nvPicPr>
                    <p:blipFill>
                      <a:blip r:embed="rId7"/>
                      <a:srcRect/>
                      <a:stretch>
                        <a:fillRect/>
                      </a:stretch>
                    </p:blipFill>
                    <p:spPr bwMode="auto">
                      <a:xfrm>
                        <a:off x="9248214" y="4134661"/>
                        <a:ext cx="19812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01798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40</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736114" y="925101"/>
            <a:ext cx="10648122" cy="1386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方法：建立磁铁坐标系，在磁铁坐标系下检查上下极面测量点高程坐标和两侧面测量点横向坐标。</a:t>
            </a:r>
            <a:r>
              <a:rPr lang="en-US" altLang="zh-CN" sz="2400" dirty="0">
                <a:latin typeface="Times New Roman" pitchFamily="18" charset="0"/>
                <a:cs typeface="Times New Roman" pitchFamily="18" charset="0"/>
              </a:rPr>
              <a:t> </a:t>
            </a:r>
          </a:p>
        </p:txBody>
      </p:sp>
      <p:grpSp>
        <p:nvGrpSpPr>
          <p:cNvPr id="6" name="组合 5">
            <a:extLst>
              <a:ext uri="{FF2B5EF4-FFF2-40B4-BE49-F238E27FC236}">
                <a16:creationId xmlns:a16="http://schemas.microsoft.com/office/drawing/2014/main" id="{7A4DB8AC-CCBB-42AA-A16B-2EC680F6309B}"/>
              </a:ext>
            </a:extLst>
          </p:cNvPr>
          <p:cNvGrpSpPr/>
          <p:nvPr/>
        </p:nvGrpSpPr>
        <p:grpSpPr>
          <a:xfrm>
            <a:off x="306724" y="3108164"/>
            <a:ext cx="3746145" cy="1434179"/>
            <a:chOff x="8688288" y="4481695"/>
            <a:chExt cx="3088810" cy="980414"/>
          </a:xfrm>
        </p:grpSpPr>
        <p:pic>
          <p:nvPicPr>
            <p:cNvPr id="7" name="图片 6">
              <a:extLst>
                <a:ext uri="{FF2B5EF4-FFF2-40B4-BE49-F238E27FC236}">
                  <a16:creationId xmlns:a16="http://schemas.microsoft.com/office/drawing/2014/main" id="{AB7CF5E9-639F-4029-8853-A27A51A56548}"/>
                </a:ext>
              </a:extLst>
            </p:cNvPr>
            <p:cNvPicPr>
              <a:picLocks noChangeAspect="1"/>
            </p:cNvPicPr>
            <p:nvPr/>
          </p:nvPicPr>
          <p:blipFill>
            <a:blip r:embed="rId2"/>
            <a:stretch>
              <a:fillRect/>
            </a:stretch>
          </p:blipFill>
          <p:spPr>
            <a:xfrm>
              <a:off x="8688288" y="4805330"/>
              <a:ext cx="3088810" cy="514802"/>
            </a:xfrm>
            <a:prstGeom prst="rect">
              <a:avLst/>
            </a:prstGeom>
          </p:spPr>
        </p:pic>
        <p:cxnSp>
          <p:nvCxnSpPr>
            <p:cNvPr id="8" name="直接箭头连接符 7">
              <a:extLst>
                <a:ext uri="{FF2B5EF4-FFF2-40B4-BE49-F238E27FC236}">
                  <a16:creationId xmlns:a16="http://schemas.microsoft.com/office/drawing/2014/main" id="{CDD8446D-C515-430B-A11A-1B547FF4FFCA}"/>
                </a:ext>
              </a:extLst>
            </p:cNvPr>
            <p:cNvCxnSpPr>
              <a:cxnSpLocks/>
            </p:cNvCxnSpPr>
            <p:nvPr/>
          </p:nvCxnSpPr>
          <p:spPr>
            <a:xfrm flipV="1">
              <a:off x="10249142" y="4530675"/>
              <a:ext cx="0" cy="5760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2BA684C0-12D4-4990-A25C-1C1E5EE6BD85}"/>
                </a:ext>
              </a:extLst>
            </p:cNvPr>
            <p:cNvCxnSpPr>
              <a:cxnSpLocks/>
            </p:cNvCxnSpPr>
            <p:nvPr/>
          </p:nvCxnSpPr>
          <p:spPr>
            <a:xfrm flipH="1">
              <a:off x="9490886" y="5077068"/>
              <a:ext cx="75804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EF113E0-DA63-4609-AA4C-1CDF19EB0950}"/>
                </a:ext>
              </a:extLst>
            </p:cNvPr>
            <p:cNvSpPr txBox="1"/>
            <p:nvPr/>
          </p:nvSpPr>
          <p:spPr>
            <a:xfrm>
              <a:off x="10224445" y="4481695"/>
              <a:ext cx="338554"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11" name="文本框 10">
              <a:extLst>
                <a:ext uri="{FF2B5EF4-FFF2-40B4-BE49-F238E27FC236}">
                  <a16:creationId xmlns:a16="http://schemas.microsoft.com/office/drawing/2014/main" id="{B2E20448-22B2-41D6-ADC4-A4239E902042}"/>
                </a:ext>
              </a:extLst>
            </p:cNvPr>
            <p:cNvSpPr txBox="1"/>
            <p:nvPr/>
          </p:nvSpPr>
          <p:spPr>
            <a:xfrm>
              <a:off x="9490886" y="5092777"/>
              <a:ext cx="325730"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
          <p:nvSpPr>
            <p:cNvPr id="12" name="文本框 11">
              <a:extLst>
                <a:ext uri="{FF2B5EF4-FFF2-40B4-BE49-F238E27FC236}">
                  <a16:creationId xmlns:a16="http://schemas.microsoft.com/office/drawing/2014/main" id="{73B803AD-0D59-430F-9771-1E681ABDEBFD}"/>
                </a:ext>
              </a:extLst>
            </p:cNvPr>
            <p:cNvSpPr txBox="1"/>
            <p:nvPr/>
          </p:nvSpPr>
          <p:spPr>
            <a:xfrm>
              <a:off x="10203155" y="5092777"/>
              <a:ext cx="338554"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grpSp>
      <p:grpSp>
        <p:nvGrpSpPr>
          <p:cNvPr id="16" name="组合 15">
            <a:extLst>
              <a:ext uri="{FF2B5EF4-FFF2-40B4-BE49-F238E27FC236}">
                <a16:creationId xmlns:a16="http://schemas.microsoft.com/office/drawing/2014/main" id="{31F2BF35-C9AC-4FA0-AE71-01041BADB17B}"/>
              </a:ext>
            </a:extLst>
          </p:cNvPr>
          <p:cNvGrpSpPr/>
          <p:nvPr/>
        </p:nvGrpSpPr>
        <p:grpSpPr>
          <a:xfrm>
            <a:off x="270199" y="2427215"/>
            <a:ext cx="3819196" cy="3416994"/>
            <a:chOff x="628007" y="2427215"/>
            <a:chExt cx="3819196" cy="3416994"/>
          </a:xfrm>
        </p:grpSpPr>
        <p:sp>
          <p:nvSpPr>
            <p:cNvPr id="13" name="矩形 12">
              <a:extLst>
                <a:ext uri="{FF2B5EF4-FFF2-40B4-BE49-F238E27FC236}">
                  <a16:creationId xmlns:a16="http://schemas.microsoft.com/office/drawing/2014/main" id="{135C44A7-3C3F-4831-97E7-6A402E4E7BEE}"/>
                </a:ext>
              </a:extLst>
            </p:cNvPr>
            <p:cNvSpPr/>
            <p:nvPr/>
          </p:nvSpPr>
          <p:spPr>
            <a:xfrm>
              <a:off x="628007" y="2427215"/>
              <a:ext cx="3819196" cy="40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磁铁坐标系</a:t>
              </a:r>
              <a:endParaRPr lang="en-US" altLang="zh-CN" sz="2000" dirty="0"/>
            </a:p>
          </p:txBody>
        </p:sp>
        <p:sp>
          <p:nvSpPr>
            <p:cNvPr id="14" name="矩形 13">
              <a:extLst>
                <a:ext uri="{FF2B5EF4-FFF2-40B4-BE49-F238E27FC236}">
                  <a16:creationId xmlns:a16="http://schemas.microsoft.com/office/drawing/2014/main" id="{4173685A-C180-40F6-B36B-AA3E103CF83D}"/>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403B587F-2D81-41FA-8461-5225DB7BEC55}"/>
              </a:ext>
            </a:extLst>
          </p:cNvPr>
          <p:cNvPicPr>
            <a:picLocks noChangeAspect="1"/>
          </p:cNvPicPr>
          <p:nvPr/>
        </p:nvPicPr>
        <p:blipFill>
          <a:blip r:embed="rId3"/>
          <a:stretch>
            <a:fillRect/>
          </a:stretch>
        </p:blipFill>
        <p:spPr>
          <a:xfrm>
            <a:off x="4222984" y="2932349"/>
            <a:ext cx="3812895" cy="2804611"/>
          </a:xfrm>
          <a:prstGeom prst="rect">
            <a:avLst/>
          </a:prstGeom>
        </p:spPr>
      </p:pic>
      <p:grpSp>
        <p:nvGrpSpPr>
          <p:cNvPr id="20" name="组合 19">
            <a:extLst>
              <a:ext uri="{FF2B5EF4-FFF2-40B4-BE49-F238E27FC236}">
                <a16:creationId xmlns:a16="http://schemas.microsoft.com/office/drawing/2014/main" id="{E835CD40-771B-4B51-88B8-A0EB4914C2D9}"/>
              </a:ext>
            </a:extLst>
          </p:cNvPr>
          <p:cNvGrpSpPr/>
          <p:nvPr/>
        </p:nvGrpSpPr>
        <p:grpSpPr>
          <a:xfrm>
            <a:off x="4229286" y="2427215"/>
            <a:ext cx="3819196" cy="3416994"/>
            <a:chOff x="628007" y="2427215"/>
            <a:chExt cx="3819196" cy="3416994"/>
          </a:xfrm>
        </p:grpSpPr>
        <p:sp>
          <p:nvSpPr>
            <p:cNvPr id="21" name="矩形 20">
              <a:extLst>
                <a:ext uri="{FF2B5EF4-FFF2-40B4-BE49-F238E27FC236}">
                  <a16:creationId xmlns:a16="http://schemas.microsoft.com/office/drawing/2014/main" id="{024D9B21-E0A1-4093-8A79-A62EF755D8D4}"/>
                </a:ext>
              </a:extLst>
            </p:cNvPr>
            <p:cNvSpPr/>
            <p:nvPr/>
          </p:nvSpPr>
          <p:spPr>
            <a:xfrm>
              <a:off x="628007" y="2427215"/>
              <a:ext cx="3819196" cy="40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调平磁铁下极面</a:t>
              </a:r>
              <a:endParaRPr lang="en-US" altLang="zh-CN" sz="2000" dirty="0"/>
            </a:p>
          </p:txBody>
        </p:sp>
        <p:sp>
          <p:nvSpPr>
            <p:cNvPr id="22" name="矩形 21">
              <a:extLst>
                <a:ext uri="{FF2B5EF4-FFF2-40B4-BE49-F238E27FC236}">
                  <a16:creationId xmlns:a16="http://schemas.microsoft.com/office/drawing/2014/main" id="{CBF36B33-4249-4323-9D0E-C6B9C47D65F4}"/>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93808973-F501-4FC9-8877-B59E03D80148}"/>
              </a:ext>
            </a:extLst>
          </p:cNvPr>
          <p:cNvGrpSpPr/>
          <p:nvPr/>
        </p:nvGrpSpPr>
        <p:grpSpPr>
          <a:xfrm>
            <a:off x="8138430" y="2427215"/>
            <a:ext cx="3819196" cy="3416994"/>
            <a:chOff x="628007" y="2427215"/>
            <a:chExt cx="3819196" cy="3416994"/>
          </a:xfrm>
        </p:grpSpPr>
        <p:sp>
          <p:nvSpPr>
            <p:cNvPr id="24" name="矩形 23">
              <a:extLst>
                <a:ext uri="{FF2B5EF4-FFF2-40B4-BE49-F238E27FC236}">
                  <a16:creationId xmlns:a16="http://schemas.microsoft.com/office/drawing/2014/main" id="{84893931-3871-4680-901A-54000F975BCD}"/>
                </a:ext>
              </a:extLst>
            </p:cNvPr>
            <p:cNvSpPr/>
            <p:nvPr/>
          </p:nvSpPr>
          <p:spPr>
            <a:xfrm>
              <a:off x="628007" y="2427215"/>
              <a:ext cx="3819196" cy="40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中心凹槽测量</a:t>
              </a:r>
              <a:endParaRPr lang="en-US" altLang="zh-CN" sz="2000" dirty="0"/>
            </a:p>
          </p:txBody>
        </p:sp>
        <p:sp>
          <p:nvSpPr>
            <p:cNvPr id="25" name="矩形 24">
              <a:extLst>
                <a:ext uri="{FF2B5EF4-FFF2-40B4-BE49-F238E27FC236}">
                  <a16:creationId xmlns:a16="http://schemas.microsoft.com/office/drawing/2014/main" id="{E7F510B3-CBF4-4B19-9EF9-15DF152589C9}"/>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a:extLst>
              <a:ext uri="{FF2B5EF4-FFF2-40B4-BE49-F238E27FC236}">
                <a16:creationId xmlns:a16="http://schemas.microsoft.com/office/drawing/2014/main" id="{B1DDCD63-9FA4-406B-B309-CFC8CD638C9C}"/>
              </a:ext>
            </a:extLst>
          </p:cNvPr>
          <p:cNvPicPr>
            <a:picLocks noChangeAspect="1"/>
          </p:cNvPicPr>
          <p:nvPr/>
        </p:nvPicPr>
        <p:blipFill>
          <a:blip r:embed="rId4"/>
          <a:stretch>
            <a:fillRect/>
          </a:stretch>
        </p:blipFill>
        <p:spPr>
          <a:xfrm>
            <a:off x="8138429" y="2845118"/>
            <a:ext cx="3812895" cy="2909639"/>
          </a:xfrm>
          <a:prstGeom prst="rect">
            <a:avLst/>
          </a:prstGeom>
        </p:spPr>
      </p:pic>
    </p:spTree>
    <p:extLst>
      <p:ext uri="{BB962C8B-B14F-4D97-AF65-F5344CB8AC3E}">
        <p14:creationId xmlns:p14="http://schemas.microsoft.com/office/powerpoint/2010/main" val="380401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CD41A0A-7195-4500-7852-A30581C386D8}"/>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6" name="文本框 5">
            <a:extLst>
              <a:ext uri="{FF2B5EF4-FFF2-40B4-BE49-F238E27FC236}">
                <a16:creationId xmlns:a16="http://schemas.microsoft.com/office/drawing/2014/main" id="{B8BC160B-287B-B321-48F2-0C93151196C4}"/>
              </a:ext>
            </a:extLst>
          </p:cNvPr>
          <p:cNvSpPr txBox="1"/>
          <p:nvPr/>
        </p:nvSpPr>
        <p:spPr>
          <a:xfrm>
            <a:off x="342713" y="913087"/>
            <a:ext cx="2733964"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1</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、调平磁铁下极面</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FA1B487A-A777-9435-EC0E-8C824BCC7E05}"/>
              </a:ext>
            </a:extLst>
          </p:cNvPr>
          <p:cNvPicPr>
            <a:picLocks noChangeAspect="1"/>
          </p:cNvPicPr>
          <p:nvPr/>
        </p:nvPicPr>
        <p:blipFill>
          <a:blip r:embed="rId2"/>
          <a:stretch>
            <a:fillRect/>
          </a:stretch>
        </p:blipFill>
        <p:spPr>
          <a:xfrm>
            <a:off x="6208614" y="2080473"/>
            <a:ext cx="3833820" cy="2368734"/>
          </a:xfrm>
          <a:prstGeom prst="rect">
            <a:avLst/>
          </a:prstGeom>
        </p:spPr>
      </p:pic>
      <p:pic>
        <p:nvPicPr>
          <p:cNvPr id="9" name="图片 8">
            <a:extLst>
              <a:ext uri="{FF2B5EF4-FFF2-40B4-BE49-F238E27FC236}">
                <a16:creationId xmlns:a16="http://schemas.microsoft.com/office/drawing/2014/main" id="{18E8289B-5717-4165-7ADA-702186FDA3E1}"/>
              </a:ext>
            </a:extLst>
          </p:cNvPr>
          <p:cNvPicPr>
            <a:picLocks noChangeAspect="1"/>
          </p:cNvPicPr>
          <p:nvPr/>
        </p:nvPicPr>
        <p:blipFill>
          <a:blip r:embed="rId3"/>
          <a:stretch>
            <a:fillRect/>
          </a:stretch>
        </p:blipFill>
        <p:spPr>
          <a:xfrm>
            <a:off x="6208615" y="4577892"/>
            <a:ext cx="3833820" cy="1821316"/>
          </a:xfrm>
          <a:prstGeom prst="rect">
            <a:avLst/>
          </a:prstGeom>
        </p:spPr>
      </p:pic>
      <p:sp>
        <p:nvSpPr>
          <p:cNvPr id="12" name="文本框 11">
            <a:extLst>
              <a:ext uri="{FF2B5EF4-FFF2-40B4-BE49-F238E27FC236}">
                <a16:creationId xmlns:a16="http://schemas.microsoft.com/office/drawing/2014/main" id="{9F8EEAA1-A45A-4D34-42D8-CCDE462E9C06}"/>
              </a:ext>
            </a:extLst>
          </p:cNvPr>
          <p:cNvSpPr txBox="1"/>
          <p:nvPr/>
        </p:nvSpPr>
        <p:spPr>
          <a:xfrm>
            <a:off x="692727" y="1483688"/>
            <a:ext cx="10303834" cy="406971"/>
          </a:xfrm>
          <a:prstGeom prst="rect">
            <a:avLst/>
          </a:prstGeom>
          <a:noFill/>
        </p:spPr>
        <p:txBody>
          <a:bodyPr wrap="square">
            <a:spAutoFit/>
          </a:bodyPr>
          <a:lstStyle/>
          <a:p>
            <a:pPr indent="457200" algn="just">
              <a:lnSpc>
                <a:spcPct val="125000"/>
              </a:lnSpc>
              <a:spcBef>
                <a:spcPts val="300"/>
              </a:spcBef>
              <a:spcAft>
                <a:spcPts val="600"/>
              </a:spcAft>
            </a:pPr>
            <a:r>
              <a:rPr lang="zh-CN" altLang="zh-CN" dirty="0">
                <a:latin typeface="微软雅黑" panose="020B0503020204020204" pitchFamily="34" charset="-122"/>
                <a:ea typeface="微软雅黑" panose="020B0503020204020204" pitchFamily="34" charset="-122"/>
              </a:rPr>
              <a:t>通过调整支撑支架地脚，将支撑点上方下极面6点调整至水平</a:t>
            </a:r>
            <a:r>
              <a:rPr lang="zh-CN" altLang="en-US" dirty="0">
                <a:latin typeface="微软雅黑" panose="020B0503020204020204" pitchFamily="34" charset="-122"/>
                <a:ea typeface="微软雅黑" panose="020B0503020204020204" pitchFamily="34" charset="-122"/>
              </a:rPr>
              <a:t>，调后结果如下图所示：</a:t>
            </a:r>
          </a:p>
        </p:txBody>
      </p:sp>
      <p:pic>
        <p:nvPicPr>
          <p:cNvPr id="14" name="图片 13">
            <a:extLst>
              <a:ext uri="{FF2B5EF4-FFF2-40B4-BE49-F238E27FC236}">
                <a16:creationId xmlns:a16="http://schemas.microsoft.com/office/drawing/2014/main" id="{24083711-B40B-4942-A071-913F5CB9FBC8}"/>
              </a:ext>
            </a:extLst>
          </p:cNvPr>
          <p:cNvPicPr>
            <a:picLocks noChangeAspect="1"/>
          </p:cNvPicPr>
          <p:nvPr/>
        </p:nvPicPr>
        <p:blipFill>
          <a:blip r:embed="rId4"/>
          <a:stretch>
            <a:fillRect/>
          </a:stretch>
        </p:blipFill>
        <p:spPr>
          <a:xfrm>
            <a:off x="1146760" y="2080473"/>
            <a:ext cx="4524851" cy="4048039"/>
          </a:xfrm>
          <a:prstGeom prst="rect">
            <a:avLst/>
          </a:prstGeom>
        </p:spPr>
      </p:pic>
      <p:sp>
        <p:nvSpPr>
          <p:cNvPr id="2" name="灯片编号占位符 1">
            <a:extLst>
              <a:ext uri="{FF2B5EF4-FFF2-40B4-BE49-F238E27FC236}">
                <a16:creationId xmlns:a16="http://schemas.microsoft.com/office/drawing/2014/main" id="{F9C91923-57FC-26B4-11D9-A4800A80DFF0}"/>
              </a:ext>
            </a:extLst>
          </p:cNvPr>
          <p:cNvSpPr>
            <a:spLocks noGrp="1"/>
          </p:cNvSpPr>
          <p:nvPr>
            <p:ph type="sldNum" sz="quarter" idx="12"/>
          </p:nvPr>
        </p:nvSpPr>
        <p:spPr/>
        <p:txBody>
          <a:bodyPr/>
          <a:lstStyle/>
          <a:p>
            <a:fld id="{16CB0E38-18A6-4DF6-93D8-8059CE11E2E9}" type="slidenum">
              <a:rPr lang="zh-SG" altLang="en-US" smtClean="0"/>
              <a:t>41</a:t>
            </a:fld>
            <a:endParaRPr lang="zh-SG" altLang="en-US"/>
          </a:p>
        </p:txBody>
      </p:sp>
    </p:spTree>
    <p:extLst>
      <p:ext uri="{BB962C8B-B14F-4D97-AF65-F5344CB8AC3E}">
        <p14:creationId xmlns:p14="http://schemas.microsoft.com/office/powerpoint/2010/main" val="3432278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D00B510-94A3-DD63-AA42-33A8BB736F99}"/>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5" name="文本框 4">
            <a:extLst>
              <a:ext uri="{FF2B5EF4-FFF2-40B4-BE49-F238E27FC236}">
                <a16:creationId xmlns:a16="http://schemas.microsoft.com/office/drawing/2014/main" id="{CE42CC13-F2FB-0E63-CD6B-CE00F34C4CB6}"/>
              </a:ext>
            </a:extLst>
          </p:cNvPr>
          <p:cNvSpPr txBox="1"/>
          <p:nvPr/>
        </p:nvSpPr>
        <p:spPr>
          <a:xfrm>
            <a:off x="342713" y="913087"/>
            <a:ext cx="2733964"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2</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、建立磁铁坐标系</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C1CFAE3-D120-4719-2F72-C44B0148A979}"/>
              </a:ext>
            </a:extLst>
          </p:cNvPr>
          <p:cNvPicPr>
            <a:picLocks noChangeAspect="1"/>
          </p:cNvPicPr>
          <p:nvPr/>
        </p:nvPicPr>
        <p:blipFill>
          <a:blip r:embed="rId2"/>
          <a:srcRect l="4432" r="17162"/>
          <a:stretch>
            <a:fillRect/>
          </a:stretch>
        </p:blipFill>
        <p:spPr>
          <a:xfrm>
            <a:off x="9281165" y="1878052"/>
            <a:ext cx="2750918" cy="2339023"/>
          </a:xfrm>
          <a:prstGeom prst="rect">
            <a:avLst/>
          </a:prstGeom>
        </p:spPr>
      </p:pic>
      <p:sp>
        <p:nvSpPr>
          <p:cNvPr id="8" name="文本框 7">
            <a:extLst>
              <a:ext uri="{FF2B5EF4-FFF2-40B4-BE49-F238E27FC236}">
                <a16:creationId xmlns:a16="http://schemas.microsoft.com/office/drawing/2014/main" id="{1C2A4EFC-638B-1F21-F0EE-5A983FC2C420}"/>
              </a:ext>
            </a:extLst>
          </p:cNvPr>
          <p:cNvSpPr txBox="1"/>
          <p:nvPr/>
        </p:nvSpPr>
        <p:spPr>
          <a:xfrm>
            <a:off x="0" y="1314018"/>
            <a:ext cx="10870232" cy="753220"/>
          </a:xfrm>
          <a:prstGeom prst="rect">
            <a:avLst/>
          </a:prstGeom>
          <a:noFill/>
        </p:spPr>
        <p:txBody>
          <a:bodyPr wrap="square">
            <a:spAutoFit/>
          </a:bodyPr>
          <a:lstStyle/>
          <a:p>
            <a:pPr indent="457200"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在开盖状态下，对下半铁芯进行标定测量，测量</a:t>
            </a:r>
            <a:r>
              <a:rPr lang="zh-CN" altLang="en-US" dirty="0">
                <a:solidFill>
                  <a:srgbClr val="FF0000"/>
                </a:solidFill>
                <a:latin typeface="微软雅黑" panose="020B0503020204020204" pitchFamily="34" charset="-122"/>
                <a:ea typeface="微软雅黑" panose="020B0503020204020204" pitchFamily="34" charset="-122"/>
              </a:rPr>
              <a:t>设备基准点、下极面测点和中心凹槽测点</a:t>
            </a:r>
            <a:r>
              <a:rPr lang="zh-CN" altLang="en-US" dirty="0">
                <a:latin typeface="微软雅黑" panose="020B0503020204020204" pitchFamily="34" charset="-122"/>
                <a:ea typeface="微软雅黑" panose="020B0503020204020204" pitchFamily="34" charset="-122"/>
              </a:rPr>
              <a:t>，拟合平面和直线，建立磁铁坐标系。</a:t>
            </a:r>
          </a:p>
        </p:txBody>
      </p:sp>
      <p:pic>
        <p:nvPicPr>
          <p:cNvPr id="9" name="图片 8">
            <a:extLst>
              <a:ext uri="{FF2B5EF4-FFF2-40B4-BE49-F238E27FC236}">
                <a16:creationId xmlns:a16="http://schemas.microsoft.com/office/drawing/2014/main" id="{17584A14-2DBA-B6F6-37E1-FEA86313202B}"/>
              </a:ext>
            </a:extLst>
          </p:cNvPr>
          <p:cNvPicPr>
            <a:picLocks noChangeAspect="1"/>
          </p:cNvPicPr>
          <p:nvPr/>
        </p:nvPicPr>
        <p:blipFill>
          <a:blip r:embed="rId3"/>
          <a:stretch>
            <a:fillRect/>
          </a:stretch>
        </p:blipFill>
        <p:spPr>
          <a:xfrm>
            <a:off x="407368" y="5018938"/>
            <a:ext cx="11464798" cy="1555601"/>
          </a:xfrm>
          <a:prstGeom prst="rect">
            <a:avLst/>
          </a:prstGeom>
        </p:spPr>
      </p:pic>
      <p:sp>
        <p:nvSpPr>
          <p:cNvPr id="10" name="文本框 9">
            <a:extLst>
              <a:ext uri="{FF2B5EF4-FFF2-40B4-BE49-F238E27FC236}">
                <a16:creationId xmlns:a16="http://schemas.microsoft.com/office/drawing/2014/main" id="{829B260A-DE5E-C300-8631-A4AC395382D3}"/>
              </a:ext>
            </a:extLst>
          </p:cNvPr>
          <p:cNvSpPr txBox="1"/>
          <p:nvPr/>
        </p:nvSpPr>
        <p:spPr>
          <a:xfrm>
            <a:off x="-59552" y="2065174"/>
            <a:ext cx="8404123" cy="1641603"/>
          </a:xfrm>
          <a:prstGeom prst="rect">
            <a:avLst/>
          </a:prstGeom>
          <a:noFill/>
        </p:spPr>
        <p:txBody>
          <a:bodyPr wrap="square">
            <a:spAutoFit/>
          </a:bodyPr>
          <a:lstStyle/>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下铁芯设备基准点：</a:t>
            </a:r>
            <a:r>
              <a:rPr lang="en-US" altLang="zh-CN" sz="1600" dirty="0">
                <a:latin typeface="微软雅黑" panose="020B0503020204020204" pitchFamily="34" charset="-122"/>
                <a:ea typeface="微软雅黑" panose="020B0503020204020204" pitchFamily="34" charset="-122"/>
              </a:rPr>
              <a:t>F02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F04</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F06……F36</a:t>
            </a:r>
            <a:r>
              <a:rPr lang="zh-CN" altLang="en-US" sz="1600" dirty="0">
                <a:latin typeface="微软雅黑" panose="020B0503020204020204" pitchFamily="34" charset="-122"/>
                <a:ea typeface="微软雅黑" panose="020B0503020204020204" pitchFamily="34" charset="-122"/>
              </a:rPr>
              <a:t>（共</a:t>
            </a:r>
            <a:r>
              <a:rPr lang="en-US" altLang="zh-CN" sz="1600" dirty="0">
                <a:latin typeface="微软雅黑" panose="020B0503020204020204" pitchFamily="34" charset="-122"/>
                <a:ea typeface="微软雅黑" panose="020B0503020204020204" pitchFamily="34" charset="-122"/>
              </a:rPr>
              <a:t>18</a:t>
            </a:r>
            <a:r>
              <a:rPr lang="zh-CN" altLang="en-US" sz="1600" dirty="0">
                <a:latin typeface="微软雅黑" panose="020B0503020204020204" pitchFamily="34" charset="-122"/>
                <a:ea typeface="微软雅黑" panose="020B0503020204020204" pitchFamily="34" charset="-122"/>
              </a:rPr>
              <a:t>个）</a:t>
            </a:r>
            <a:endParaRPr lang="en-US" altLang="zh-CN" sz="1600" dirty="0">
              <a:latin typeface="微软雅黑" panose="020B0503020204020204" pitchFamily="34" charset="-122"/>
              <a:ea typeface="微软雅黑" panose="020B0503020204020204" pitchFamily="34" charset="-122"/>
            </a:endParaRPr>
          </a:p>
          <a:p>
            <a:pPr indent="457200" algn="just">
              <a:lnSpc>
                <a:spcPct val="125000"/>
              </a:lnSpc>
              <a:spcBef>
                <a:spcPts val="3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rPr>
              <a:t>下极面北侧测点：</a:t>
            </a:r>
            <a:r>
              <a:rPr lang="en-US" altLang="zh-CN" sz="1600" dirty="0">
                <a:solidFill>
                  <a:srgbClr val="FF0000"/>
                </a:solidFill>
                <a:latin typeface="微软雅黑" panose="020B0503020204020204" pitchFamily="34" charset="-122"/>
                <a:ea typeface="微软雅黑" panose="020B0503020204020204" pitchFamily="34" charset="-122"/>
              </a:rPr>
              <a:t>FPD01-27</a:t>
            </a:r>
            <a:r>
              <a:rPr lang="zh-CN" altLang="en-US" sz="1600" dirty="0">
                <a:solidFill>
                  <a:srgbClr val="FF0000"/>
                </a:solidFill>
                <a:latin typeface="微软雅黑" panose="020B0503020204020204" pitchFamily="34" charset="-122"/>
                <a:ea typeface="微软雅黑" panose="020B0503020204020204" pitchFamily="34" charset="-122"/>
              </a:rPr>
              <a:t>（冲片）、</a:t>
            </a:r>
            <a:r>
              <a:rPr lang="en-US" altLang="zh-CN" sz="1600" dirty="0">
                <a:solidFill>
                  <a:srgbClr val="FF0000"/>
                </a:solidFill>
                <a:latin typeface="微软雅黑" panose="020B0503020204020204" pitchFamily="34" charset="-122"/>
                <a:ea typeface="微软雅黑" panose="020B0503020204020204" pitchFamily="34" charset="-122"/>
              </a:rPr>
              <a:t>GFPD01-12</a:t>
            </a:r>
            <a:r>
              <a:rPr lang="zh-CN" altLang="en-US" sz="1600" dirty="0">
                <a:solidFill>
                  <a:srgbClr val="FF0000"/>
                </a:solidFill>
                <a:latin typeface="微软雅黑" panose="020B0503020204020204" pitchFamily="34" charset="-122"/>
                <a:ea typeface="微软雅黑" panose="020B0503020204020204" pitchFamily="34" charset="-122"/>
              </a:rPr>
              <a:t>（隔板）；</a:t>
            </a:r>
          </a:p>
          <a:p>
            <a:pPr indent="457200" algn="just">
              <a:lnSpc>
                <a:spcPct val="125000"/>
              </a:lnSpc>
              <a:spcBef>
                <a:spcPts val="3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rPr>
              <a:t>下极面南侧测点：</a:t>
            </a:r>
            <a:r>
              <a:rPr lang="en-US" altLang="zh-CN" sz="1600" dirty="0">
                <a:solidFill>
                  <a:srgbClr val="FF0000"/>
                </a:solidFill>
                <a:latin typeface="微软雅黑" panose="020B0503020204020204" pitchFamily="34" charset="-122"/>
                <a:ea typeface="微软雅黑" panose="020B0503020204020204" pitchFamily="34" charset="-122"/>
              </a:rPr>
              <a:t>BPD01-27</a:t>
            </a:r>
            <a:r>
              <a:rPr lang="zh-CN" altLang="en-US" sz="1600" dirty="0">
                <a:solidFill>
                  <a:srgbClr val="FF0000"/>
                </a:solidFill>
                <a:latin typeface="微软雅黑" panose="020B0503020204020204" pitchFamily="34" charset="-122"/>
                <a:ea typeface="微软雅黑" panose="020B0503020204020204" pitchFamily="34" charset="-122"/>
              </a:rPr>
              <a:t>（冲片）、</a:t>
            </a:r>
            <a:r>
              <a:rPr lang="en-US" altLang="zh-CN" sz="1600" dirty="0">
                <a:solidFill>
                  <a:srgbClr val="FF0000"/>
                </a:solidFill>
                <a:latin typeface="微软雅黑" panose="020B0503020204020204" pitchFamily="34" charset="-122"/>
                <a:ea typeface="微软雅黑" panose="020B0503020204020204" pitchFamily="34" charset="-122"/>
              </a:rPr>
              <a:t>GBPD01-12</a:t>
            </a:r>
            <a:r>
              <a:rPr lang="zh-CN" altLang="en-US" sz="1600" dirty="0">
                <a:solidFill>
                  <a:srgbClr val="FF0000"/>
                </a:solidFill>
                <a:latin typeface="微软雅黑" panose="020B0503020204020204" pitchFamily="34" charset="-122"/>
                <a:ea typeface="微软雅黑" panose="020B0503020204020204" pitchFamily="34" charset="-122"/>
              </a:rPr>
              <a:t>（隔板）；</a:t>
            </a:r>
          </a:p>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中心凹槽测点：</a:t>
            </a:r>
            <a:r>
              <a:rPr lang="en-US" altLang="zh-CN" sz="1600" dirty="0">
                <a:latin typeface="微软雅黑" panose="020B0503020204020204" pitchFamily="34" charset="-122"/>
                <a:ea typeface="微软雅黑" panose="020B0503020204020204" pitchFamily="34" charset="-122"/>
              </a:rPr>
              <a:t>MPD01-27</a:t>
            </a:r>
            <a:r>
              <a:rPr lang="zh-CN" altLang="en-US" sz="1600" dirty="0">
                <a:latin typeface="微软雅黑" panose="020B0503020204020204" pitchFamily="34" charset="-122"/>
                <a:ea typeface="微软雅黑" panose="020B0503020204020204" pitchFamily="34" charset="-122"/>
              </a:rPr>
              <a:t>（冲片）、</a:t>
            </a:r>
            <a:r>
              <a:rPr lang="en-US" altLang="zh-CN" sz="1600" dirty="0">
                <a:latin typeface="微软雅黑" panose="020B0503020204020204" pitchFamily="34" charset="-122"/>
                <a:ea typeface="微软雅黑" panose="020B0503020204020204" pitchFamily="34" charset="-122"/>
              </a:rPr>
              <a:t>GMPD01-12</a:t>
            </a:r>
            <a:r>
              <a:rPr lang="zh-CN" altLang="en-US" sz="1600" dirty="0">
                <a:latin typeface="微软雅黑" panose="020B0503020204020204" pitchFamily="34" charset="-122"/>
                <a:ea typeface="微软雅黑" panose="020B0503020204020204" pitchFamily="34" charset="-122"/>
              </a:rPr>
              <a:t>（隔板）。</a:t>
            </a:r>
          </a:p>
        </p:txBody>
      </p:sp>
      <p:sp>
        <p:nvSpPr>
          <p:cNvPr id="13" name="文本框 12">
            <a:extLst>
              <a:ext uri="{FF2B5EF4-FFF2-40B4-BE49-F238E27FC236}">
                <a16:creationId xmlns:a16="http://schemas.microsoft.com/office/drawing/2014/main" id="{26C59842-AE77-9E30-3B6A-3BA154AE258C}"/>
              </a:ext>
            </a:extLst>
          </p:cNvPr>
          <p:cNvSpPr txBox="1"/>
          <p:nvPr/>
        </p:nvSpPr>
        <p:spPr>
          <a:xfrm>
            <a:off x="247451" y="4294841"/>
            <a:ext cx="11784632" cy="646331"/>
          </a:xfrm>
          <a:prstGeom prst="rect">
            <a:avLst/>
          </a:prstGeom>
          <a:noFill/>
        </p:spPr>
        <p:txBody>
          <a:bodyPr wrap="square">
            <a:spAutoFit/>
          </a:bodyPr>
          <a:lstStyle/>
          <a:p>
            <a:pPr indent="457200"/>
            <a:r>
              <a:rPr lang="zh-CN" altLang="en-US" dirty="0">
                <a:latin typeface="微软雅黑" panose="020B0503020204020204" pitchFamily="34" charset="-122"/>
                <a:ea typeface="微软雅黑" panose="020B0503020204020204" pitchFamily="34" charset="-122"/>
              </a:rPr>
              <a:t>建立磁铁坐标系：下极面法线为</a:t>
            </a:r>
            <a:r>
              <a:rPr lang="en-US" altLang="zh-CN" dirty="0">
                <a:latin typeface="微软雅黑" panose="020B0503020204020204" pitchFamily="34" charset="-122"/>
                <a:ea typeface="微软雅黑" panose="020B0503020204020204" pitchFamily="34" charset="-122"/>
              </a:rPr>
              <a:t>Y</a:t>
            </a:r>
            <a:r>
              <a:rPr lang="zh-CN" altLang="en-US" dirty="0">
                <a:latin typeface="微软雅黑" panose="020B0503020204020204" pitchFamily="34" charset="-122"/>
                <a:ea typeface="微软雅黑" panose="020B0503020204020204" pitchFamily="34" charset="-122"/>
              </a:rPr>
              <a:t>轴（主要方向，向上为正），中心凹槽测点拟合直线为</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轴（参考方向，西指向东为正），原点平移至磁铁中心，建立右手坐标系。</a:t>
            </a:r>
            <a:endParaRPr lang="zh-CN" altLang="en-US" dirty="0"/>
          </a:p>
        </p:txBody>
      </p:sp>
      <p:pic>
        <p:nvPicPr>
          <p:cNvPr id="12" name="图片 11">
            <a:extLst>
              <a:ext uri="{FF2B5EF4-FFF2-40B4-BE49-F238E27FC236}">
                <a16:creationId xmlns:a16="http://schemas.microsoft.com/office/drawing/2014/main" id="{DA699C10-9F43-F842-BA99-F1DADCA30446}"/>
              </a:ext>
            </a:extLst>
          </p:cNvPr>
          <p:cNvPicPr>
            <a:picLocks noChangeAspect="1"/>
          </p:cNvPicPr>
          <p:nvPr/>
        </p:nvPicPr>
        <p:blipFill>
          <a:blip r:embed="rId4"/>
          <a:stretch>
            <a:fillRect/>
          </a:stretch>
        </p:blipFill>
        <p:spPr>
          <a:xfrm>
            <a:off x="5968407" y="1878052"/>
            <a:ext cx="3192174" cy="2339023"/>
          </a:xfrm>
          <a:prstGeom prst="rect">
            <a:avLst/>
          </a:prstGeom>
        </p:spPr>
      </p:pic>
      <p:sp>
        <p:nvSpPr>
          <p:cNvPr id="2" name="灯片编号占位符 1">
            <a:extLst>
              <a:ext uri="{FF2B5EF4-FFF2-40B4-BE49-F238E27FC236}">
                <a16:creationId xmlns:a16="http://schemas.microsoft.com/office/drawing/2014/main" id="{048CE849-B325-40D1-D3B8-2CBF0827B3A8}"/>
              </a:ext>
            </a:extLst>
          </p:cNvPr>
          <p:cNvSpPr>
            <a:spLocks noGrp="1"/>
          </p:cNvSpPr>
          <p:nvPr>
            <p:ph type="sldNum" sz="quarter" idx="12"/>
          </p:nvPr>
        </p:nvSpPr>
        <p:spPr/>
        <p:txBody>
          <a:bodyPr/>
          <a:lstStyle/>
          <a:p>
            <a:fld id="{16CB0E38-18A6-4DF6-93D8-8059CE11E2E9}" type="slidenum">
              <a:rPr lang="zh-SG" altLang="en-US" smtClean="0"/>
              <a:t>42</a:t>
            </a:fld>
            <a:endParaRPr lang="zh-SG" altLang="en-US"/>
          </a:p>
        </p:txBody>
      </p:sp>
    </p:spTree>
    <p:extLst>
      <p:ext uri="{BB962C8B-B14F-4D97-AF65-F5344CB8AC3E}">
        <p14:creationId xmlns:p14="http://schemas.microsoft.com/office/powerpoint/2010/main" val="2425469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64A184C-75BE-F571-6B50-4F5B19B74291}"/>
              </a:ext>
            </a:extLst>
          </p:cNvPr>
          <p:cNvPicPr>
            <a:picLocks noChangeAspect="1"/>
          </p:cNvPicPr>
          <p:nvPr/>
        </p:nvPicPr>
        <p:blipFill>
          <a:blip r:embed="rId2"/>
          <a:stretch>
            <a:fillRect/>
          </a:stretch>
        </p:blipFill>
        <p:spPr>
          <a:xfrm>
            <a:off x="5890630" y="1638557"/>
            <a:ext cx="6089713" cy="2997200"/>
          </a:xfrm>
          <a:prstGeom prst="rect">
            <a:avLst/>
          </a:prstGeom>
        </p:spPr>
      </p:pic>
      <p:sp>
        <p:nvSpPr>
          <p:cNvPr id="4" name="标题 3">
            <a:extLst>
              <a:ext uri="{FF2B5EF4-FFF2-40B4-BE49-F238E27FC236}">
                <a16:creationId xmlns:a16="http://schemas.microsoft.com/office/drawing/2014/main" id="{7CACEBC0-CA0C-5175-7913-EB92AE55EE6F}"/>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5" name="文本框 4">
            <a:extLst>
              <a:ext uri="{FF2B5EF4-FFF2-40B4-BE49-F238E27FC236}">
                <a16:creationId xmlns:a16="http://schemas.microsoft.com/office/drawing/2014/main" id="{D5317C5A-5487-3DF4-5EF7-7C95B5B34EF7}"/>
              </a:ext>
            </a:extLst>
          </p:cNvPr>
          <p:cNvSpPr txBox="1"/>
          <p:nvPr/>
        </p:nvSpPr>
        <p:spPr>
          <a:xfrm>
            <a:off x="342713" y="913087"/>
            <a:ext cx="2733964"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2</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、建立磁铁坐标系</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37AC19C0-8880-57E5-8244-6CF1830AC8FB}"/>
              </a:ext>
            </a:extLst>
          </p:cNvPr>
          <p:cNvPicPr>
            <a:picLocks noChangeAspect="1"/>
          </p:cNvPicPr>
          <p:nvPr/>
        </p:nvPicPr>
        <p:blipFill>
          <a:blip r:embed="rId3"/>
          <a:stretch>
            <a:fillRect/>
          </a:stretch>
        </p:blipFill>
        <p:spPr>
          <a:xfrm>
            <a:off x="101600" y="1638557"/>
            <a:ext cx="6089714" cy="2997200"/>
          </a:xfrm>
          <a:prstGeom prst="rect">
            <a:avLst/>
          </a:prstGeom>
        </p:spPr>
      </p:pic>
      <p:sp>
        <p:nvSpPr>
          <p:cNvPr id="13" name="文本框 12">
            <a:extLst>
              <a:ext uri="{FF2B5EF4-FFF2-40B4-BE49-F238E27FC236}">
                <a16:creationId xmlns:a16="http://schemas.microsoft.com/office/drawing/2014/main" id="{16F2C486-8282-1F87-9B4B-B8EC0C3838F6}"/>
              </a:ext>
            </a:extLst>
          </p:cNvPr>
          <p:cNvSpPr txBox="1"/>
          <p:nvPr/>
        </p:nvSpPr>
        <p:spPr>
          <a:xfrm>
            <a:off x="651068" y="4635757"/>
            <a:ext cx="6096000"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下极面测点</a:t>
            </a:r>
            <a:r>
              <a:rPr lang="en-US" altLang="zh-CN" dirty="0">
                <a:latin typeface="微软雅黑" panose="020B0503020204020204" pitchFamily="34" charset="-122"/>
                <a:ea typeface="微软雅黑" panose="020B0503020204020204" pitchFamily="34" charset="-122"/>
              </a:rPr>
              <a:t>Y</a:t>
            </a:r>
            <a:r>
              <a:rPr lang="zh-CN" altLang="en-US" dirty="0">
                <a:latin typeface="微软雅黑" panose="020B0503020204020204" pitchFamily="34" charset="-122"/>
                <a:ea typeface="微软雅黑" panose="020B0503020204020204" pitchFamily="34" charset="-122"/>
              </a:rPr>
              <a:t>坐标与其均值偏差分布（磁铁坐标系）</a:t>
            </a:r>
            <a:endParaRPr lang="zh-CN" altLang="en-US" dirty="0"/>
          </a:p>
        </p:txBody>
      </p:sp>
      <p:sp>
        <p:nvSpPr>
          <p:cNvPr id="14" name="文本框 13">
            <a:extLst>
              <a:ext uri="{FF2B5EF4-FFF2-40B4-BE49-F238E27FC236}">
                <a16:creationId xmlns:a16="http://schemas.microsoft.com/office/drawing/2014/main" id="{8ECA62FA-9F2A-46D5-2D9F-9C558ED65DA2}"/>
              </a:ext>
            </a:extLst>
          </p:cNvPr>
          <p:cNvSpPr txBox="1"/>
          <p:nvPr/>
        </p:nvSpPr>
        <p:spPr>
          <a:xfrm>
            <a:off x="6440098" y="4635757"/>
            <a:ext cx="6096000"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中心凹槽测点</a:t>
            </a:r>
            <a:r>
              <a:rPr lang="en-US" altLang="zh-CN" dirty="0">
                <a:latin typeface="微软雅黑" panose="020B0503020204020204" pitchFamily="34" charset="-122"/>
                <a:ea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rPr>
              <a:t>坐标与其均值偏差分布（磁铁坐标系）</a:t>
            </a:r>
            <a:endParaRPr lang="zh-CN" altLang="en-US" dirty="0"/>
          </a:p>
        </p:txBody>
      </p:sp>
      <p:sp>
        <p:nvSpPr>
          <p:cNvPr id="2" name="灯片编号占位符 1">
            <a:extLst>
              <a:ext uri="{FF2B5EF4-FFF2-40B4-BE49-F238E27FC236}">
                <a16:creationId xmlns:a16="http://schemas.microsoft.com/office/drawing/2014/main" id="{D4CDDF75-3D0A-93BD-D4FA-59DC554361B3}"/>
              </a:ext>
            </a:extLst>
          </p:cNvPr>
          <p:cNvSpPr>
            <a:spLocks noGrp="1"/>
          </p:cNvSpPr>
          <p:nvPr>
            <p:ph type="sldNum" sz="quarter" idx="12"/>
          </p:nvPr>
        </p:nvSpPr>
        <p:spPr/>
        <p:txBody>
          <a:bodyPr/>
          <a:lstStyle/>
          <a:p>
            <a:fld id="{16CB0E38-18A6-4DF6-93D8-8059CE11E2E9}" type="slidenum">
              <a:rPr lang="zh-SG" altLang="en-US" smtClean="0"/>
              <a:t>43</a:t>
            </a:fld>
            <a:endParaRPr lang="zh-SG" altLang="en-US"/>
          </a:p>
        </p:txBody>
      </p:sp>
    </p:spTree>
    <p:extLst>
      <p:ext uri="{BB962C8B-B14F-4D97-AF65-F5344CB8AC3E}">
        <p14:creationId xmlns:p14="http://schemas.microsoft.com/office/powerpoint/2010/main" val="370304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DEB88A1-B92C-31AF-F4D6-893955AAD812}"/>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5" name="文本框 4">
            <a:extLst>
              <a:ext uri="{FF2B5EF4-FFF2-40B4-BE49-F238E27FC236}">
                <a16:creationId xmlns:a16="http://schemas.microsoft.com/office/drawing/2014/main" id="{17DA0E29-D3A3-D492-FDFA-4B6934BB3467}"/>
              </a:ext>
            </a:extLst>
          </p:cNvPr>
          <p:cNvSpPr txBox="1"/>
          <p:nvPr/>
        </p:nvSpPr>
        <p:spPr>
          <a:xfrm>
            <a:off x="342713" y="913087"/>
            <a:ext cx="4303178"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3</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、合铁后磁铁水平调整</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AF1A3905-5B15-4CF0-1AB3-666BC75376B1}"/>
              </a:ext>
            </a:extLst>
          </p:cNvPr>
          <p:cNvSpPr txBox="1"/>
          <p:nvPr/>
        </p:nvSpPr>
        <p:spPr>
          <a:xfrm>
            <a:off x="342713" y="1400672"/>
            <a:ext cx="11405942" cy="679801"/>
          </a:xfrm>
          <a:prstGeom prst="rect">
            <a:avLst/>
          </a:prstGeom>
          <a:noFill/>
        </p:spPr>
        <p:txBody>
          <a:bodyPr wrap="square">
            <a:spAutoFit/>
          </a:bodyPr>
          <a:lstStyle/>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在下极面测量完成后，</a:t>
            </a:r>
            <a:r>
              <a:rPr lang="zh-CN" altLang="zh-CN" sz="1600" dirty="0">
                <a:latin typeface="微软雅黑" panose="020B0503020204020204" pitchFamily="34" charset="-122"/>
                <a:ea typeface="微软雅黑" panose="020B0503020204020204" pitchFamily="34" charset="-122"/>
              </a:rPr>
              <a:t>所工厂人员将所有螺杆进行锁紧。由于在合铁时有</a:t>
            </a:r>
            <a:r>
              <a:rPr lang="zh-CN" altLang="en-US" sz="1600" dirty="0">
                <a:latin typeface="微软雅黑" panose="020B0503020204020204" pitchFamily="34" charset="-122"/>
                <a:ea typeface="微软雅黑" panose="020B0503020204020204" pitchFamily="34" charset="-122"/>
              </a:rPr>
              <a:t>轻微</a:t>
            </a:r>
            <a:r>
              <a:rPr lang="zh-CN" altLang="zh-CN" sz="1600" dirty="0">
                <a:latin typeface="微软雅黑" panose="020B0503020204020204" pitchFamily="34" charset="-122"/>
                <a:ea typeface="微软雅黑" panose="020B0503020204020204" pitchFamily="34" charset="-122"/>
              </a:rPr>
              <a:t>震动，并且锁紧时磁铁状态可能发生改变，因此需再次对磁铁进行水平调整。监视支撑点上方的基准点F04、F34、F10、F28、F16、F22六点进行水平调整</a:t>
            </a:r>
            <a:r>
              <a:rPr lang="zh-CN" altLang="en-US" sz="1600" dirty="0">
                <a:latin typeface="微软雅黑" panose="020B0503020204020204" pitchFamily="34" charset="-122"/>
                <a:ea typeface="微软雅黑" panose="020B0503020204020204" pitchFamily="34" charset="-122"/>
              </a:rPr>
              <a:t>。</a:t>
            </a:r>
          </a:p>
        </p:txBody>
      </p:sp>
      <p:pic>
        <p:nvPicPr>
          <p:cNvPr id="12" name="图片 11">
            <a:extLst>
              <a:ext uri="{FF2B5EF4-FFF2-40B4-BE49-F238E27FC236}">
                <a16:creationId xmlns:a16="http://schemas.microsoft.com/office/drawing/2014/main" id="{6D805F08-BC22-F78E-ABB6-2C524F7162D7}"/>
              </a:ext>
            </a:extLst>
          </p:cNvPr>
          <p:cNvPicPr>
            <a:picLocks noChangeAspect="1"/>
          </p:cNvPicPr>
          <p:nvPr/>
        </p:nvPicPr>
        <p:blipFill>
          <a:blip r:embed="rId2">
            <a:extLst>
              <a:ext uri="{28A0092B-C50C-407E-A947-70E740481C1C}">
                <a14:useLocalDpi xmlns:a14="http://schemas.microsoft.com/office/drawing/2010/main" val="0"/>
              </a:ext>
            </a:extLst>
          </a:blip>
          <a:srcRect t="-1" b="-9024"/>
          <a:stretch>
            <a:fillRect/>
          </a:stretch>
        </p:blipFill>
        <p:spPr bwMode="auto">
          <a:xfrm>
            <a:off x="407368" y="2394581"/>
            <a:ext cx="5161149" cy="3876910"/>
          </a:xfrm>
          <a:prstGeom prst="rect">
            <a:avLst/>
          </a:prstGeom>
          <a:noFill/>
          <a:ln>
            <a:noFill/>
          </a:ln>
        </p:spPr>
      </p:pic>
      <p:sp>
        <p:nvSpPr>
          <p:cNvPr id="15" name="文本框 14">
            <a:extLst>
              <a:ext uri="{FF2B5EF4-FFF2-40B4-BE49-F238E27FC236}">
                <a16:creationId xmlns:a16="http://schemas.microsoft.com/office/drawing/2014/main" id="{0E9E5911-7DBE-45F8-B882-6FD7BCB0C5DE}"/>
              </a:ext>
            </a:extLst>
          </p:cNvPr>
          <p:cNvSpPr txBox="1"/>
          <p:nvPr/>
        </p:nvSpPr>
        <p:spPr>
          <a:xfrm>
            <a:off x="342713" y="5944913"/>
            <a:ext cx="5381665" cy="372025"/>
          </a:xfrm>
          <a:prstGeom prst="rect">
            <a:avLst/>
          </a:prstGeom>
          <a:noFill/>
        </p:spPr>
        <p:txBody>
          <a:bodyPr wrap="square">
            <a:spAutoFit/>
          </a:bodyPr>
          <a:lstStyle/>
          <a:p>
            <a:pPr algn="ctr">
              <a:lnSpc>
                <a:spcPct val="125000"/>
              </a:lnSpc>
              <a:spcBef>
                <a:spcPts val="300"/>
              </a:spcBef>
              <a:spcAft>
                <a:spcPts val="600"/>
              </a:spcAft>
              <a:buNone/>
            </a:pPr>
            <a:r>
              <a:rPr lang="zh-CN" altLang="zh-CN" sz="1600" dirty="0">
                <a:latin typeface="微软雅黑" panose="020B0503020204020204" pitchFamily="34" charset="-122"/>
                <a:ea typeface="微软雅黑" panose="020B0503020204020204" pitchFamily="34" charset="-122"/>
              </a:rPr>
              <a:t>图 调前测量设备位置偏差</a:t>
            </a:r>
          </a:p>
        </p:txBody>
      </p:sp>
      <p:pic>
        <p:nvPicPr>
          <p:cNvPr id="17" name="图片 16">
            <a:extLst>
              <a:ext uri="{FF2B5EF4-FFF2-40B4-BE49-F238E27FC236}">
                <a16:creationId xmlns:a16="http://schemas.microsoft.com/office/drawing/2014/main" id="{95E1E2F7-43E9-23D9-DE88-31DD3C9A1937}"/>
              </a:ext>
            </a:extLst>
          </p:cNvPr>
          <p:cNvPicPr>
            <a:picLocks noChangeAspect="1"/>
          </p:cNvPicPr>
          <p:nvPr/>
        </p:nvPicPr>
        <p:blipFill>
          <a:blip r:embed="rId3">
            <a:extLst>
              <a:ext uri="{28A0092B-C50C-407E-A947-70E740481C1C}">
                <a14:useLocalDpi xmlns:a14="http://schemas.microsoft.com/office/drawing/2010/main" val="0"/>
              </a:ext>
            </a:extLst>
          </a:blip>
          <a:srcRect t="-1" b="-9024"/>
          <a:stretch>
            <a:fillRect/>
          </a:stretch>
        </p:blipFill>
        <p:spPr bwMode="auto">
          <a:xfrm>
            <a:off x="6164840" y="2394580"/>
            <a:ext cx="5161149" cy="3876909"/>
          </a:xfrm>
          <a:prstGeom prst="rect">
            <a:avLst/>
          </a:prstGeom>
          <a:noFill/>
          <a:ln>
            <a:noFill/>
          </a:ln>
        </p:spPr>
      </p:pic>
      <p:sp>
        <p:nvSpPr>
          <p:cNvPr id="18" name="文本框 17">
            <a:extLst>
              <a:ext uri="{FF2B5EF4-FFF2-40B4-BE49-F238E27FC236}">
                <a16:creationId xmlns:a16="http://schemas.microsoft.com/office/drawing/2014/main" id="{602969A0-C23F-85AA-8D49-69FD308A30D2}"/>
              </a:ext>
            </a:extLst>
          </p:cNvPr>
          <p:cNvSpPr txBox="1"/>
          <p:nvPr/>
        </p:nvSpPr>
        <p:spPr>
          <a:xfrm>
            <a:off x="6164840" y="5944913"/>
            <a:ext cx="5381665" cy="372025"/>
          </a:xfrm>
          <a:prstGeom prst="rect">
            <a:avLst/>
          </a:prstGeom>
          <a:noFill/>
        </p:spPr>
        <p:txBody>
          <a:bodyPr wrap="square">
            <a:spAutoFit/>
          </a:bodyPr>
          <a:lstStyle/>
          <a:p>
            <a:pPr algn="ctr">
              <a:lnSpc>
                <a:spcPct val="125000"/>
              </a:lnSpc>
              <a:spcBef>
                <a:spcPts val="300"/>
              </a:spcBef>
              <a:spcAft>
                <a:spcPts val="600"/>
              </a:spcAft>
              <a:buNone/>
            </a:pPr>
            <a:r>
              <a:rPr lang="zh-CN" altLang="zh-CN" sz="1600" dirty="0">
                <a:latin typeface="微软雅黑" panose="020B0503020204020204" pitchFamily="34" charset="-122"/>
                <a:ea typeface="微软雅黑" panose="020B0503020204020204" pitchFamily="34" charset="-122"/>
              </a:rPr>
              <a:t>图 调</a:t>
            </a:r>
            <a:r>
              <a:rPr lang="zh-CN" altLang="en-US" sz="1600" dirty="0">
                <a:latin typeface="微软雅黑" panose="020B0503020204020204" pitchFamily="34" charset="-122"/>
                <a:ea typeface="微软雅黑" panose="020B0503020204020204" pitchFamily="34" charset="-122"/>
              </a:rPr>
              <a:t>后</a:t>
            </a:r>
            <a:r>
              <a:rPr lang="zh-CN" altLang="zh-CN" sz="1600" dirty="0">
                <a:latin typeface="微软雅黑" panose="020B0503020204020204" pitchFamily="34" charset="-122"/>
                <a:ea typeface="微软雅黑" panose="020B0503020204020204" pitchFamily="34" charset="-122"/>
              </a:rPr>
              <a:t>测量设备位置偏差</a:t>
            </a:r>
          </a:p>
        </p:txBody>
      </p:sp>
      <p:sp>
        <p:nvSpPr>
          <p:cNvPr id="2" name="灯片编号占位符 1">
            <a:extLst>
              <a:ext uri="{FF2B5EF4-FFF2-40B4-BE49-F238E27FC236}">
                <a16:creationId xmlns:a16="http://schemas.microsoft.com/office/drawing/2014/main" id="{CACD3BE1-890A-E375-6044-AC4C32B4D83D}"/>
              </a:ext>
            </a:extLst>
          </p:cNvPr>
          <p:cNvSpPr>
            <a:spLocks noGrp="1"/>
          </p:cNvSpPr>
          <p:nvPr>
            <p:ph type="sldNum" sz="quarter" idx="12"/>
          </p:nvPr>
        </p:nvSpPr>
        <p:spPr/>
        <p:txBody>
          <a:bodyPr/>
          <a:lstStyle/>
          <a:p>
            <a:fld id="{16CB0E38-18A6-4DF6-93D8-8059CE11E2E9}" type="slidenum">
              <a:rPr lang="zh-SG" altLang="en-US" smtClean="0"/>
              <a:t>44</a:t>
            </a:fld>
            <a:endParaRPr lang="zh-SG" altLang="en-US"/>
          </a:p>
        </p:txBody>
      </p:sp>
    </p:spTree>
    <p:extLst>
      <p:ext uri="{BB962C8B-B14F-4D97-AF65-F5344CB8AC3E}">
        <p14:creationId xmlns:p14="http://schemas.microsoft.com/office/powerpoint/2010/main" val="3761197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0164B8B-E72E-48D8-0747-73280203FC03}"/>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5" name="文本框 4">
            <a:extLst>
              <a:ext uri="{FF2B5EF4-FFF2-40B4-BE49-F238E27FC236}">
                <a16:creationId xmlns:a16="http://schemas.microsoft.com/office/drawing/2014/main" id="{81A1B6C2-9BD5-1CCD-E987-AAAA004D71DF}"/>
              </a:ext>
            </a:extLst>
          </p:cNvPr>
          <p:cNvSpPr txBox="1"/>
          <p:nvPr/>
        </p:nvSpPr>
        <p:spPr>
          <a:xfrm>
            <a:off x="342713" y="913087"/>
            <a:ext cx="4303178"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、磁铁外侧面及上下极面测量</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144A0EC-E941-3683-23E4-4C47B685A5DB}"/>
              </a:ext>
            </a:extLst>
          </p:cNvPr>
          <p:cNvPicPr>
            <a:picLocks noChangeAspect="1"/>
          </p:cNvPicPr>
          <p:nvPr/>
        </p:nvPicPr>
        <p:blipFill>
          <a:blip r:embed="rId2"/>
          <a:stretch>
            <a:fillRect/>
          </a:stretch>
        </p:blipFill>
        <p:spPr>
          <a:xfrm>
            <a:off x="393826" y="1494690"/>
            <a:ext cx="3504759" cy="2171700"/>
          </a:xfrm>
          <a:prstGeom prst="rect">
            <a:avLst/>
          </a:prstGeom>
        </p:spPr>
      </p:pic>
      <p:sp>
        <p:nvSpPr>
          <p:cNvPr id="7" name="文本框 6">
            <a:extLst>
              <a:ext uri="{FF2B5EF4-FFF2-40B4-BE49-F238E27FC236}">
                <a16:creationId xmlns:a16="http://schemas.microsoft.com/office/drawing/2014/main" id="{5928EC5A-81B6-0D9E-0BD6-8CAF0D2DF641}"/>
              </a:ext>
            </a:extLst>
          </p:cNvPr>
          <p:cNvSpPr txBox="1"/>
          <p:nvPr/>
        </p:nvSpPr>
        <p:spPr>
          <a:xfrm>
            <a:off x="407368" y="3242987"/>
            <a:ext cx="2125781" cy="372025"/>
          </a:xfrm>
          <a:prstGeom prst="rect">
            <a:avLst/>
          </a:prstGeom>
          <a:noFill/>
        </p:spPr>
        <p:txBody>
          <a:bodyPr wrap="square">
            <a:spAutoFit/>
          </a:bodyPr>
          <a:lstStyle/>
          <a:p>
            <a:pPr algn="just">
              <a:lnSpc>
                <a:spcPct val="125000"/>
              </a:lnSpc>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基准点：</a:t>
            </a:r>
            <a:r>
              <a:rPr lang="en-US" altLang="zh-CN" sz="1600" dirty="0">
                <a:solidFill>
                  <a:schemeClr val="bg1"/>
                </a:solidFill>
                <a:latin typeface="微软雅黑" panose="020B0503020204020204" pitchFamily="34" charset="-122"/>
                <a:ea typeface="微软雅黑" panose="020B0503020204020204" pitchFamily="34" charset="-122"/>
              </a:rPr>
              <a:t>F01-F36</a:t>
            </a:r>
          </a:p>
        </p:txBody>
      </p:sp>
      <p:pic>
        <p:nvPicPr>
          <p:cNvPr id="8" name="图片 7">
            <a:extLst>
              <a:ext uri="{FF2B5EF4-FFF2-40B4-BE49-F238E27FC236}">
                <a16:creationId xmlns:a16="http://schemas.microsoft.com/office/drawing/2014/main" id="{7DDAC10F-8A2B-4390-C05C-A8F97706C499}"/>
              </a:ext>
            </a:extLst>
          </p:cNvPr>
          <p:cNvPicPr>
            <a:picLocks noChangeAspect="1"/>
          </p:cNvPicPr>
          <p:nvPr/>
        </p:nvPicPr>
        <p:blipFill>
          <a:blip r:embed="rId3"/>
          <a:srcRect r="14184"/>
          <a:stretch>
            <a:fillRect/>
          </a:stretch>
        </p:blipFill>
        <p:spPr>
          <a:xfrm>
            <a:off x="4125690" y="1494690"/>
            <a:ext cx="3488661" cy="2171700"/>
          </a:xfrm>
          <a:prstGeom prst="rect">
            <a:avLst/>
          </a:prstGeom>
        </p:spPr>
      </p:pic>
      <p:sp>
        <p:nvSpPr>
          <p:cNvPr id="9" name="文本框 8">
            <a:extLst>
              <a:ext uri="{FF2B5EF4-FFF2-40B4-BE49-F238E27FC236}">
                <a16:creationId xmlns:a16="http://schemas.microsoft.com/office/drawing/2014/main" id="{BB7BB215-F3C1-5FA3-B966-40CDE24E1529}"/>
              </a:ext>
            </a:extLst>
          </p:cNvPr>
          <p:cNvSpPr txBox="1"/>
          <p:nvPr/>
        </p:nvSpPr>
        <p:spPr>
          <a:xfrm>
            <a:off x="4109592" y="2604561"/>
            <a:ext cx="3500292" cy="1061829"/>
          </a:xfrm>
          <a:prstGeom prst="rect">
            <a:avLst/>
          </a:prstGeom>
          <a:noFill/>
        </p:spPr>
        <p:txBody>
          <a:bodyPr wrap="square">
            <a:spAutoFit/>
          </a:bodyPr>
          <a:lstStyle/>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磁铁侧面测点</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北侧：</a:t>
            </a:r>
            <a:r>
              <a:rPr lang="en-US" altLang="zh-CN" sz="1600" dirty="0">
                <a:solidFill>
                  <a:schemeClr val="bg1"/>
                </a:solidFill>
                <a:latin typeface="微软雅黑" panose="020B0503020204020204" pitchFamily="34" charset="-122"/>
                <a:ea typeface="微软雅黑" panose="020B0503020204020204" pitchFamily="34" charset="-122"/>
              </a:rPr>
              <a:t>FU01-27</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FD01-27</a:t>
            </a:r>
          </a:p>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南侧：</a:t>
            </a:r>
            <a:r>
              <a:rPr lang="en-US" altLang="zh-CN" sz="1600" dirty="0">
                <a:solidFill>
                  <a:schemeClr val="bg1"/>
                </a:solidFill>
                <a:latin typeface="微软雅黑" panose="020B0503020204020204" pitchFamily="34" charset="-122"/>
                <a:ea typeface="微软雅黑" panose="020B0503020204020204" pitchFamily="34" charset="-122"/>
              </a:rPr>
              <a:t>BU01-27</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BD01-27</a:t>
            </a:r>
          </a:p>
        </p:txBody>
      </p:sp>
      <p:pic>
        <p:nvPicPr>
          <p:cNvPr id="10" name="图片 9">
            <a:extLst>
              <a:ext uri="{FF2B5EF4-FFF2-40B4-BE49-F238E27FC236}">
                <a16:creationId xmlns:a16="http://schemas.microsoft.com/office/drawing/2014/main" id="{6F86E296-1449-0B20-FA73-6D416B4608FD}"/>
              </a:ext>
            </a:extLst>
          </p:cNvPr>
          <p:cNvPicPr>
            <a:picLocks noChangeAspect="1"/>
          </p:cNvPicPr>
          <p:nvPr/>
        </p:nvPicPr>
        <p:blipFill>
          <a:blip r:embed="rId4"/>
          <a:srcRect t="8229" b="4608"/>
          <a:stretch>
            <a:fillRect/>
          </a:stretch>
        </p:blipFill>
        <p:spPr>
          <a:xfrm>
            <a:off x="7841457" y="1494690"/>
            <a:ext cx="3616394" cy="2171700"/>
          </a:xfrm>
          <a:prstGeom prst="rect">
            <a:avLst/>
          </a:prstGeom>
        </p:spPr>
      </p:pic>
      <p:sp>
        <p:nvSpPr>
          <p:cNvPr id="11" name="文本框 10">
            <a:extLst>
              <a:ext uri="{FF2B5EF4-FFF2-40B4-BE49-F238E27FC236}">
                <a16:creationId xmlns:a16="http://schemas.microsoft.com/office/drawing/2014/main" id="{CAA6F5BF-53D5-54FA-C022-438F62723962}"/>
              </a:ext>
            </a:extLst>
          </p:cNvPr>
          <p:cNvSpPr txBox="1"/>
          <p:nvPr/>
        </p:nvSpPr>
        <p:spPr>
          <a:xfrm>
            <a:off x="7836989" y="2604561"/>
            <a:ext cx="2380105" cy="1061829"/>
          </a:xfrm>
          <a:prstGeom prst="rect">
            <a:avLst/>
          </a:prstGeom>
          <a:noFill/>
        </p:spPr>
        <p:txBody>
          <a:bodyPr wrap="square">
            <a:spAutoFit/>
          </a:bodyPr>
          <a:lstStyle/>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隔板侧面测点</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北侧：</a:t>
            </a:r>
            <a:r>
              <a:rPr lang="en-US" altLang="zh-CN" sz="1600" dirty="0">
                <a:solidFill>
                  <a:schemeClr val="bg1"/>
                </a:solidFill>
                <a:latin typeface="微软雅黑" panose="020B0503020204020204" pitchFamily="34" charset="-122"/>
                <a:ea typeface="微软雅黑" panose="020B0503020204020204" pitchFamily="34" charset="-122"/>
              </a:rPr>
              <a:t>GF01-24</a:t>
            </a:r>
          </a:p>
          <a:p>
            <a:pPr algn="just">
              <a:spcBef>
                <a:spcPts val="300"/>
              </a:spcBef>
              <a:spcAft>
                <a:spcPts val="600"/>
              </a:spcAft>
            </a:pPr>
            <a:r>
              <a:rPr lang="zh-CN" altLang="en-US" sz="1600" dirty="0">
                <a:solidFill>
                  <a:schemeClr val="bg1"/>
                </a:solidFill>
                <a:latin typeface="微软雅黑" panose="020B0503020204020204" pitchFamily="34" charset="-122"/>
                <a:ea typeface="微软雅黑" panose="020B0503020204020204" pitchFamily="34" charset="-122"/>
              </a:rPr>
              <a:t>南侧：</a:t>
            </a:r>
            <a:r>
              <a:rPr lang="en-US" altLang="zh-CN" sz="1600" dirty="0">
                <a:solidFill>
                  <a:schemeClr val="bg1"/>
                </a:solidFill>
                <a:latin typeface="微软雅黑" panose="020B0503020204020204" pitchFamily="34" charset="-122"/>
                <a:ea typeface="微软雅黑" panose="020B0503020204020204" pitchFamily="34" charset="-122"/>
              </a:rPr>
              <a:t>GB01-24</a:t>
            </a:r>
          </a:p>
        </p:txBody>
      </p:sp>
      <p:pic>
        <p:nvPicPr>
          <p:cNvPr id="12" name="图片 11">
            <a:extLst>
              <a:ext uri="{FF2B5EF4-FFF2-40B4-BE49-F238E27FC236}">
                <a16:creationId xmlns:a16="http://schemas.microsoft.com/office/drawing/2014/main" id="{F8602FB6-AC61-8F98-6A2E-AA5CE44F0B25}"/>
              </a:ext>
            </a:extLst>
          </p:cNvPr>
          <p:cNvPicPr>
            <a:picLocks noChangeAspect="1"/>
          </p:cNvPicPr>
          <p:nvPr/>
        </p:nvPicPr>
        <p:blipFill>
          <a:blip r:embed="rId5"/>
          <a:stretch>
            <a:fillRect/>
          </a:stretch>
        </p:blipFill>
        <p:spPr>
          <a:xfrm>
            <a:off x="4125690" y="4020607"/>
            <a:ext cx="3488661" cy="2429648"/>
          </a:xfrm>
          <a:prstGeom prst="rect">
            <a:avLst/>
          </a:prstGeom>
        </p:spPr>
      </p:pic>
      <p:pic>
        <p:nvPicPr>
          <p:cNvPr id="13" name="图片 12">
            <a:extLst>
              <a:ext uri="{FF2B5EF4-FFF2-40B4-BE49-F238E27FC236}">
                <a16:creationId xmlns:a16="http://schemas.microsoft.com/office/drawing/2014/main" id="{13A3BE9E-0ED7-138E-B17E-CE7A7117B110}"/>
              </a:ext>
            </a:extLst>
          </p:cNvPr>
          <p:cNvPicPr>
            <a:picLocks noChangeAspect="1"/>
          </p:cNvPicPr>
          <p:nvPr/>
        </p:nvPicPr>
        <p:blipFill>
          <a:blip r:embed="rId6"/>
          <a:stretch>
            <a:fillRect/>
          </a:stretch>
        </p:blipFill>
        <p:spPr>
          <a:xfrm>
            <a:off x="6046740" y="5286847"/>
            <a:ext cx="1494717" cy="1069902"/>
          </a:xfrm>
          <a:prstGeom prst="rect">
            <a:avLst/>
          </a:prstGeom>
          <a:ln w="38100">
            <a:solidFill>
              <a:schemeClr val="bg1"/>
            </a:solidFill>
          </a:ln>
        </p:spPr>
      </p:pic>
      <p:sp>
        <p:nvSpPr>
          <p:cNvPr id="14" name="文本框 13">
            <a:extLst>
              <a:ext uri="{FF2B5EF4-FFF2-40B4-BE49-F238E27FC236}">
                <a16:creationId xmlns:a16="http://schemas.microsoft.com/office/drawing/2014/main" id="{D795C206-A0FE-4D3A-570F-ECCE9D9EF6EE}"/>
              </a:ext>
            </a:extLst>
          </p:cNvPr>
          <p:cNvSpPr txBox="1"/>
          <p:nvPr/>
        </p:nvSpPr>
        <p:spPr>
          <a:xfrm>
            <a:off x="7541457" y="3959599"/>
            <a:ext cx="4601244" cy="2487989"/>
          </a:xfrm>
          <a:prstGeom prst="rect">
            <a:avLst/>
          </a:prstGeom>
          <a:noFill/>
        </p:spPr>
        <p:txBody>
          <a:bodyPr wrap="square">
            <a:spAutoFit/>
          </a:bodyPr>
          <a:lstStyle/>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上极面测点（共</a:t>
            </a:r>
            <a:r>
              <a:rPr lang="en-US" altLang="zh-CN" sz="1600" dirty="0">
                <a:latin typeface="微软雅黑" panose="020B0503020204020204" pitchFamily="34" charset="-122"/>
                <a:ea typeface="微软雅黑" panose="020B0503020204020204" pitchFamily="34" charset="-122"/>
              </a:rPr>
              <a:t>78</a:t>
            </a:r>
            <a:r>
              <a:rPr lang="zh-CN" altLang="en-US" sz="1600" dirty="0">
                <a:latin typeface="微软雅黑" panose="020B0503020204020204" pitchFamily="34" charset="-122"/>
                <a:ea typeface="微软雅黑" panose="020B0503020204020204" pitchFamily="34" charset="-122"/>
              </a:rPr>
              <a:t>个）：</a:t>
            </a:r>
            <a:endParaRPr lang="en-US" altLang="zh-CN" sz="16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北侧：</a:t>
            </a:r>
            <a:r>
              <a:rPr lang="zh-CN" altLang="zh-CN" sz="1600" dirty="0">
                <a:latin typeface="微软雅黑" panose="020B0503020204020204" pitchFamily="34" charset="-122"/>
                <a:ea typeface="微软雅黑" panose="020B0503020204020204" pitchFamily="34" charset="-122"/>
              </a:rPr>
              <a:t>FP</a:t>
            </a:r>
            <a:r>
              <a:rPr lang="en-US" altLang="zh-CN" sz="1600" dirty="0">
                <a:latin typeface="微软雅黑" panose="020B0503020204020204" pitchFamily="34" charset="-122"/>
                <a:ea typeface="微软雅黑" panose="020B0503020204020204" pitchFamily="34" charset="-122"/>
              </a:rPr>
              <a:t>U</a:t>
            </a:r>
            <a:r>
              <a:rPr lang="zh-CN" altLang="zh-CN" sz="1600" dirty="0">
                <a:latin typeface="微软雅黑" panose="020B0503020204020204" pitchFamily="34" charset="-122"/>
                <a:ea typeface="微软雅黑" panose="020B0503020204020204" pitchFamily="34" charset="-122"/>
              </a:rPr>
              <a:t>01-27（冲片）、GFP</a:t>
            </a:r>
            <a:r>
              <a:rPr lang="en-US" altLang="zh-CN" sz="1600" dirty="0">
                <a:latin typeface="微软雅黑" panose="020B0503020204020204" pitchFamily="34" charset="-122"/>
                <a:ea typeface="微软雅黑" panose="020B0503020204020204" pitchFamily="34" charset="-122"/>
              </a:rPr>
              <a:t>U</a:t>
            </a:r>
            <a:r>
              <a:rPr lang="zh-CN" altLang="zh-CN" sz="1600" dirty="0">
                <a:latin typeface="微软雅黑" panose="020B0503020204020204" pitchFamily="34" charset="-122"/>
                <a:ea typeface="微软雅黑" panose="020B0503020204020204" pitchFamily="34" charset="-122"/>
              </a:rPr>
              <a:t>01-12（隔板）</a:t>
            </a:r>
            <a:endParaRPr lang="en-US" altLang="zh-CN" sz="16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zh-CN" sz="1600" dirty="0">
                <a:latin typeface="微软雅黑" panose="020B0503020204020204" pitchFamily="34" charset="-122"/>
                <a:ea typeface="微软雅黑" panose="020B0503020204020204" pitchFamily="34" charset="-122"/>
              </a:rPr>
              <a:t>南侧：BP</a:t>
            </a:r>
            <a:r>
              <a:rPr lang="en-US" altLang="zh-CN" sz="1600" dirty="0">
                <a:latin typeface="微软雅黑" panose="020B0503020204020204" pitchFamily="34" charset="-122"/>
                <a:ea typeface="微软雅黑" panose="020B0503020204020204" pitchFamily="34" charset="-122"/>
              </a:rPr>
              <a:t>U</a:t>
            </a:r>
            <a:r>
              <a:rPr lang="zh-CN" altLang="zh-CN" sz="1600" dirty="0">
                <a:latin typeface="微软雅黑" panose="020B0503020204020204" pitchFamily="34" charset="-122"/>
                <a:ea typeface="微软雅黑" panose="020B0503020204020204" pitchFamily="34" charset="-122"/>
              </a:rPr>
              <a:t>01-27（冲片）、GBP</a:t>
            </a:r>
            <a:r>
              <a:rPr lang="en-US" altLang="zh-CN" sz="1600" dirty="0">
                <a:latin typeface="微软雅黑" panose="020B0503020204020204" pitchFamily="34" charset="-122"/>
                <a:ea typeface="微软雅黑" panose="020B0503020204020204" pitchFamily="34" charset="-122"/>
              </a:rPr>
              <a:t>U</a:t>
            </a:r>
            <a:r>
              <a:rPr lang="zh-CN" altLang="zh-CN" sz="1600" dirty="0">
                <a:latin typeface="微软雅黑" panose="020B0503020204020204" pitchFamily="34" charset="-122"/>
                <a:ea typeface="微软雅黑" panose="020B0503020204020204" pitchFamily="34" charset="-122"/>
              </a:rPr>
              <a:t>01-12（隔板）</a:t>
            </a:r>
            <a:endParaRPr lang="en-US" altLang="zh-CN" sz="16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下极面测点（共</a:t>
            </a:r>
            <a:r>
              <a:rPr lang="en-US" altLang="zh-CN" sz="1600" dirty="0">
                <a:latin typeface="微软雅黑" panose="020B0503020204020204" pitchFamily="34" charset="-122"/>
                <a:ea typeface="微软雅黑" panose="020B0503020204020204" pitchFamily="34" charset="-122"/>
              </a:rPr>
              <a:t>78</a:t>
            </a:r>
            <a:r>
              <a:rPr lang="zh-CN" altLang="en-US" sz="1600" dirty="0">
                <a:latin typeface="微软雅黑" panose="020B0503020204020204" pitchFamily="34" charset="-122"/>
                <a:ea typeface="微软雅黑" panose="020B0503020204020204" pitchFamily="34" charset="-122"/>
              </a:rPr>
              <a:t>个）：</a:t>
            </a:r>
            <a:endParaRPr lang="en-US" altLang="zh-CN" sz="16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北侧：</a:t>
            </a:r>
            <a:r>
              <a:rPr lang="zh-CN" altLang="zh-CN" sz="1600" dirty="0">
                <a:latin typeface="微软雅黑" panose="020B0503020204020204" pitchFamily="34" charset="-122"/>
                <a:ea typeface="微软雅黑" panose="020B0503020204020204" pitchFamily="34" charset="-122"/>
              </a:rPr>
              <a:t>FP</a:t>
            </a:r>
            <a:r>
              <a:rPr lang="en-US" altLang="zh-CN" sz="1600" dirty="0">
                <a:latin typeface="微软雅黑" panose="020B0503020204020204" pitchFamily="34" charset="-122"/>
                <a:ea typeface="微软雅黑" panose="020B0503020204020204" pitchFamily="34" charset="-122"/>
              </a:rPr>
              <a:t>D</a:t>
            </a:r>
            <a:r>
              <a:rPr lang="zh-CN" altLang="zh-CN" sz="1600" dirty="0">
                <a:latin typeface="微软雅黑" panose="020B0503020204020204" pitchFamily="34" charset="-122"/>
                <a:ea typeface="微软雅黑" panose="020B0503020204020204" pitchFamily="34" charset="-122"/>
              </a:rPr>
              <a:t>01-27（冲片）、GFPD01-12（隔板）</a:t>
            </a:r>
            <a:endParaRPr lang="en-US" altLang="zh-CN" sz="16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zh-CN" sz="1600" dirty="0">
                <a:latin typeface="微软雅黑" panose="020B0503020204020204" pitchFamily="34" charset="-122"/>
                <a:ea typeface="微软雅黑" panose="020B0503020204020204" pitchFamily="34" charset="-122"/>
              </a:rPr>
              <a:t>南侧：BP</a:t>
            </a:r>
            <a:r>
              <a:rPr lang="en-US" altLang="zh-CN" sz="1600" dirty="0">
                <a:latin typeface="微软雅黑" panose="020B0503020204020204" pitchFamily="34" charset="-122"/>
                <a:ea typeface="微软雅黑" panose="020B0503020204020204" pitchFamily="34" charset="-122"/>
              </a:rPr>
              <a:t>D</a:t>
            </a:r>
            <a:r>
              <a:rPr lang="zh-CN" altLang="zh-CN" sz="1600" dirty="0">
                <a:latin typeface="微软雅黑" panose="020B0503020204020204" pitchFamily="34" charset="-122"/>
                <a:ea typeface="微软雅黑" panose="020B0503020204020204" pitchFamily="34" charset="-122"/>
              </a:rPr>
              <a:t>01-27（冲片）、GBPD01-12（隔板）</a:t>
            </a:r>
            <a:endParaRPr lang="en-US" altLang="zh-CN" sz="16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8B667F31-E8CE-120B-B6A4-13E3C3294A15}"/>
              </a:ext>
            </a:extLst>
          </p:cNvPr>
          <p:cNvSpPr txBox="1"/>
          <p:nvPr/>
        </p:nvSpPr>
        <p:spPr>
          <a:xfrm>
            <a:off x="4107036" y="6068019"/>
            <a:ext cx="1419891" cy="338554"/>
          </a:xfrm>
          <a:prstGeom prst="rect">
            <a:avLst/>
          </a:prstGeom>
          <a:no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上、下极面</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B123920F-B02B-AB60-28A4-C99CE6622F76}"/>
              </a:ext>
            </a:extLst>
          </p:cNvPr>
          <p:cNvPicPr>
            <a:picLocks noChangeAspect="1"/>
          </p:cNvPicPr>
          <p:nvPr/>
        </p:nvPicPr>
        <p:blipFill>
          <a:blip r:embed="rId7"/>
          <a:srcRect t="7552" b="9098"/>
          <a:stretch>
            <a:fillRect/>
          </a:stretch>
        </p:blipFill>
        <p:spPr>
          <a:xfrm>
            <a:off x="393826" y="4017940"/>
            <a:ext cx="3504759" cy="2429648"/>
          </a:xfrm>
          <a:prstGeom prst="rect">
            <a:avLst/>
          </a:prstGeom>
        </p:spPr>
      </p:pic>
      <p:sp>
        <p:nvSpPr>
          <p:cNvPr id="18" name="文本框 17">
            <a:extLst>
              <a:ext uri="{FF2B5EF4-FFF2-40B4-BE49-F238E27FC236}">
                <a16:creationId xmlns:a16="http://schemas.microsoft.com/office/drawing/2014/main" id="{5128AEFD-66BD-7CD5-471B-FF73F9D4AECA}"/>
              </a:ext>
            </a:extLst>
          </p:cNvPr>
          <p:cNvSpPr txBox="1"/>
          <p:nvPr/>
        </p:nvSpPr>
        <p:spPr>
          <a:xfrm>
            <a:off x="407368" y="5821798"/>
            <a:ext cx="3198509" cy="584775"/>
          </a:xfrm>
          <a:prstGeom prst="rect">
            <a:avLst/>
          </a:prstGeom>
          <a:no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左端面：</a:t>
            </a:r>
            <a:r>
              <a:rPr lang="en-US" altLang="zh-CN" sz="1600" dirty="0">
                <a:solidFill>
                  <a:schemeClr val="bg1"/>
                </a:solidFill>
                <a:latin typeface="微软雅黑" panose="020B0503020204020204" pitchFamily="34" charset="-122"/>
                <a:ea typeface="微软雅黑" panose="020B0503020204020204" pitchFamily="34" charset="-122"/>
              </a:rPr>
              <a:t>End_Plane_L1-4</a:t>
            </a:r>
          </a:p>
          <a:p>
            <a:r>
              <a:rPr lang="zh-CN" altLang="en-US" sz="1600" dirty="0">
                <a:solidFill>
                  <a:schemeClr val="bg1"/>
                </a:solidFill>
                <a:latin typeface="微软雅黑" panose="020B0503020204020204" pitchFamily="34" charset="-122"/>
                <a:ea typeface="微软雅黑" panose="020B0503020204020204" pitchFamily="34" charset="-122"/>
              </a:rPr>
              <a:t>右端面：</a:t>
            </a:r>
            <a:r>
              <a:rPr lang="en-US" altLang="zh-CN" sz="1600" dirty="0">
                <a:solidFill>
                  <a:schemeClr val="bg1"/>
                </a:solidFill>
                <a:latin typeface="微软雅黑" panose="020B0503020204020204" pitchFamily="34" charset="-122"/>
                <a:ea typeface="微软雅黑" panose="020B0503020204020204" pitchFamily="34" charset="-122"/>
              </a:rPr>
              <a:t>End_Plane_R1-4</a:t>
            </a:r>
          </a:p>
        </p:txBody>
      </p:sp>
      <p:sp>
        <p:nvSpPr>
          <p:cNvPr id="2" name="灯片编号占位符 1">
            <a:extLst>
              <a:ext uri="{FF2B5EF4-FFF2-40B4-BE49-F238E27FC236}">
                <a16:creationId xmlns:a16="http://schemas.microsoft.com/office/drawing/2014/main" id="{80C6F676-0777-71C3-B94D-5C9F25D17079}"/>
              </a:ext>
            </a:extLst>
          </p:cNvPr>
          <p:cNvSpPr>
            <a:spLocks noGrp="1"/>
          </p:cNvSpPr>
          <p:nvPr>
            <p:ph type="sldNum" sz="quarter" idx="12"/>
          </p:nvPr>
        </p:nvSpPr>
        <p:spPr/>
        <p:txBody>
          <a:bodyPr/>
          <a:lstStyle/>
          <a:p>
            <a:fld id="{16CB0E38-18A6-4DF6-93D8-8059CE11E2E9}" type="slidenum">
              <a:rPr lang="zh-SG" altLang="en-US" smtClean="0"/>
              <a:t>45</a:t>
            </a:fld>
            <a:endParaRPr lang="zh-SG" altLang="en-US"/>
          </a:p>
        </p:txBody>
      </p:sp>
    </p:spTree>
    <p:extLst>
      <p:ext uri="{BB962C8B-B14F-4D97-AF65-F5344CB8AC3E}">
        <p14:creationId xmlns:p14="http://schemas.microsoft.com/office/powerpoint/2010/main" val="304279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46</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grpSp>
        <p:nvGrpSpPr>
          <p:cNvPr id="16" name="组合 15">
            <a:extLst>
              <a:ext uri="{FF2B5EF4-FFF2-40B4-BE49-F238E27FC236}">
                <a16:creationId xmlns:a16="http://schemas.microsoft.com/office/drawing/2014/main" id="{31F2BF35-C9AC-4FA0-AE71-01041BADB17B}"/>
              </a:ext>
            </a:extLst>
          </p:cNvPr>
          <p:cNvGrpSpPr/>
          <p:nvPr/>
        </p:nvGrpSpPr>
        <p:grpSpPr>
          <a:xfrm>
            <a:off x="234374" y="1136623"/>
            <a:ext cx="3819196" cy="2570673"/>
            <a:chOff x="628007" y="2427216"/>
            <a:chExt cx="3819196" cy="3416993"/>
          </a:xfrm>
        </p:grpSpPr>
        <p:sp>
          <p:nvSpPr>
            <p:cNvPr id="13" name="矩形 12">
              <a:extLst>
                <a:ext uri="{FF2B5EF4-FFF2-40B4-BE49-F238E27FC236}">
                  <a16:creationId xmlns:a16="http://schemas.microsoft.com/office/drawing/2014/main" id="{135C44A7-3C3F-4831-97E7-6A402E4E7BEE}"/>
                </a:ext>
              </a:extLst>
            </p:cNvPr>
            <p:cNvSpPr/>
            <p:nvPr/>
          </p:nvSpPr>
          <p:spPr>
            <a:xfrm>
              <a:off x="628007" y="2427216"/>
              <a:ext cx="3819196" cy="41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基准点</a:t>
              </a:r>
              <a:endParaRPr lang="en-US" altLang="zh-CN" sz="2000" dirty="0"/>
            </a:p>
          </p:txBody>
        </p:sp>
        <p:sp>
          <p:nvSpPr>
            <p:cNvPr id="14" name="矩形 13">
              <a:extLst>
                <a:ext uri="{FF2B5EF4-FFF2-40B4-BE49-F238E27FC236}">
                  <a16:creationId xmlns:a16="http://schemas.microsoft.com/office/drawing/2014/main" id="{4173685A-C180-40F6-B36B-AA3E103CF83D}"/>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835CD40-771B-4B51-88B8-A0EB4914C2D9}"/>
              </a:ext>
            </a:extLst>
          </p:cNvPr>
          <p:cNvGrpSpPr/>
          <p:nvPr/>
        </p:nvGrpSpPr>
        <p:grpSpPr>
          <a:xfrm>
            <a:off x="4136892" y="1156500"/>
            <a:ext cx="3819196" cy="2550796"/>
            <a:chOff x="628007" y="2427215"/>
            <a:chExt cx="3819196" cy="3416994"/>
          </a:xfrm>
        </p:grpSpPr>
        <p:sp>
          <p:nvSpPr>
            <p:cNvPr id="21" name="矩形 20">
              <a:extLst>
                <a:ext uri="{FF2B5EF4-FFF2-40B4-BE49-F238E27FC236}">
                  <a16:creationId xmlns:a16="http://schemas.microsoft.com/office/drawing/2014/main" id="{024D9B21-E0A1-4093-8A79-A62EF755D8D4}"/>
                </a:ext>
              </a:extLst>
            </p:cNvPr>
            <p:cNvSpPr/>
            <p:nvPr/>
          </p:nvSpPr>
          <p:spPr>
            <a:xfrm>
              <a:off x="628007" y="2427215"/>
              <a:ext cx="3819196" cy="40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测量磁铁侧面</a:t>
              </a:r>
              <a:endParaRPr lang="en-US" altLang="zh-CN" sz="2000" dirty="0"/>
            </a:p>
          </p:txBody>
        </p:sp>
        <p:sp>
          <p:nvSpPr>
            <p:cNvPr id="22" name="矩形 21">
              <a:extLst>
                <a:ext uri="{FF2B5EF4-FFF2-40B4-BE49-F238E27FC236}">
                  <a16:creationId xmlns:a16="http://schemas.microsoft.com/office/drawing/2014/main" id="{CBF36B33-4249-4323-9D0E-C6B9C47D65F4}"/>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93808973-F501-4FC9-8877-B59E03D80148}"/>
              </a:ext>
            </a:extLst>
          </p:cNvPr>
          <p:cNvGrpSpPr/>
          <p:nvPr/>
        </p:nvGrpSpPr>
        <p:grpSpPr>
          <a:xfrm>
            <a:off x="8039410" y="1156500"/>
            <a:ext cx="3819196" cy="2550796"/>
            <a:chOff x="628007" y="2427215"/>
            <a:chExt cx="3819196" cy="3416994"/>
          </a:xfrm>
        </p:grpSpPr>
        <p:sp>
          <p:nvSpPr>
            <p:cNvPr id="24" name="矩形 23">
              <a:extLst>
                <a:ext uri="{FF2B5EF4-FFF2-40B4-BE49-F238E27FC236}">
                  <a16:creationId xmlns:a16="http://schemas.microsoft.com/office/drawing/2014/main" id="{84893931-3871-4680-901A-54000F975BCD}"/>
                </a:ext>
              </a:extLst>
            </p:cNvPr>
            <p:cNvSpPr/>
            <p:nvPr/>
          </p:nvSpPr>
          <p:spPr>
            <a:xfrm>
              <a:off x="628007" y="2427215"/>
              <a:ext cx="3819196" cy="40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隔板测量面</a:t>
              </a:r>
              <a:endParaRPr lang="en-US" altLang="zh-CN" sz="2000" dirty="0"/>
            </a:p>
          </p:txBody>
        </p:sp>
        <p:sp>
          <p:nvSpPr>
            <p:cNvPr id="25" name="矩形 24">
              <a:extLst>
                <a:ext uri="{FF2B5EF4-FFF2-40B4-BE49-F238E27FC236}">
                  <a16:creationId xmlns:a16="http://schemas.microsoft.com/office/drawing/2014/main" id="{E7F510B3-CBF4-4B19-9EF9-15DF152589C9}"/>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a:extLst>
              <a:ext uri="{FF2B5EF4-FFF2-40B4-BE49-F238E27FC236}">
                <a16:creationId xmlns:a16="http://schemas.microsoft.com/office/drawing/2014/main" id="{FE7A49D2-71A7-4F5E-A4CA-D40213B66314}"/>
              </a:ext>
            </a:extLst>
          </p:cNvPr>
          <p:cNvPicPr>
            <a:picLocks noChangeAspect="1"/>
          </p:cNvPicPr>
          <p:nvPr/>
        </p:nvPicPr>
        <p:blipFill>
          <a:blip r:embed="rId2"/>
          <a:stretch>
            <a:fillRect/>
          </a:stretch>
        </p:blipFill>
        <p:spPr>
          <a:xfrm>
            <a:off x="393826" y="1494691"/>
            <a:ext cx="3500292" cy="2168932"/>
          </a:xfrm>
          <a:prstGeom prst="rect">
            <a:avLst/>
          </a:prstGeom>
        </p:spPr>
      </p:pic>
      <p:pic>
        <p:nvPicPr>
          <p:cNvPr id="18" name="图片 17">
            <a:extLst>
              <a:ext uri="{FF2B5EF4-FFF2-40B4-BE49-F238E27FC236}">
                <a16:creationId xmlns:a16="http://schemas.microsoft.com/office/drawing/2014/main" id="{A832F7FB-2CA8-43EF-B1E8-31BEF79EF767}"/>
              </a:ext>
            </a:extLst>
          </p:cNvPr>
          <p:cNvPicPr>
            <a:picLocks noChangeAspect="1"/>
          </p:cNvPicPr>
          <p:nvPr/>
        </p:nvPicPr>
        <p:blipFill>
          <a:blip r:embed="rId3"/>
          <a:stretch>
            <a:fillRect/>
          </a:stretch>
        </p:blipFill>
        <p:spPr>
          <a:xfrm>
            <a:off x="8418076" y="1494691"/>
            <a:ext cx="3061864" cy="2109471"/>
          </a:xfrm>
          <a:prstGeom prst="rect">
            <a:avLst/>
          </a:prstGeom>
        </p:spPr>
      </p:pic>
      <p:pic>
        <p:nvPicPr>
          <p:cNvPr id="27" name="图片 26">
            <a:extLst>
              <a:ext uri="{FF2B5EF4-FFF2-40B4-BE49-F238E27FC236}">
                <a16:creationId xmlns:a16="http://schemas.microsoft.com/office/drawing/2014/main" id="{2C3DDF0F-F199-4372-AC61-4815325FB0B7}"/>
              </a:ext>
            </a:extLst>
          </p:cNvPr>
          <p:cNvPicPr>
            <a:picLocks noChangeAspect="1"/>
          </p:cNvPicPr>
          <p:nvPr/>
        </p:nvPicPr>
        <p:blipFill>
          <a:blip r:embed="rId4"/>
          <a:stretch>
            <a:fillRect/>
          </a:stretch>
        </p:blipFill>
        <p:spPr>
          <a:xfrm>
            <a:off x="4146831" y="1590340"/>
            <a:ext cx="3769744" cy="2013822"/>
          </a:xfrm>
          <a:prstGeom prst="rect">
            <a:avLst/>
          </a:prstGeom>
        </p:spPr>
      </p:pic>
      <p:grpSp>
        <p:nvGrpSpPr>
          <p:cNvPr id="30" name="组合 29">
            <a:extLst>
              <a:ext uri="{FF2B5EF4-FFF2-40B4-BE49-F238E27FC236}">
                <a16:creationId xmlns:a16="http://schemas.microsoft.com/office/drawing/2014/main" id="{AA9B4077-AB91-4D05-B5AE-116D4210611D}"/>
              </a:ext>
            </a:extLst>
          </p:cNvPr>
          <p:cNvGrpSpPr/>
          <p:nvPr/>
        </p:nvGrpSpPr>
        <p:grpSpPr>
          <a:xfrm>
            <a:off x="234374" y="3968239"/>
            <a:ext cx="3819196" cy="2570673"/>
            <a:chOff x="628007" y="2427216"/>
            <a:chExt cx="3819196" cy="3416993"/>
          </a:xfrm>
        </p:grpSpPr>
        <p:sp>
          <p:nvSpPr>
            <p:cNvPr id="32" name="矩形 31">
              <a:extLst>
                <a:ext uri="{FF2B5EF4-FFF2-40B4-BE49-F238E27FC236}">
                  <a16:creationId xmlns:a16="http://schemas.microsoft.com/office/drawing/2014/main" id="{D1014620-DBD7-4755-ABCC-B96CBD5720B9}"/>
                </a:ext>
              </a:extLst>
            </p:cNvPr>
            <p:cNvSpPr/>
            <p:nvPr/>
          </p:nvSpPr>
          <p:spPr>
            <a:xfrm>
              <a:off x="628007" y="2427216"/>
              <a:ext cx="3819196" cy="41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上下极面测量</a:t>
              </a:r>
              <a:endParaRPr lang="en-US" altLang="zh-CN" sz="2000" dirty="0"/>
            </a:p>
          </p:txBody>
        </p:sp>
        <p:sp>
          <p:nvSpPr>
            <p:cNvPr id="33" name="矩形 32">
              <a:extLst>
                <a:ext uri="{FF2B5EF4-FFF2-40B4-BE49-F238E27FC236}">
                  <a16:creationId xmlns:a16="http://schemas.microsoft.com/office/drawing/2014/main" id="{28E71472-CEC7-4F37-AD5B-DD1C7D895E1D}"/>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a:extLst>
              <a:ext uri="{FF2B5EF4-FFF2-40B4-BE49-F238E27FC236}">
                <a16:creationId xmlns:a16="http://schemas.microsoft.com/office/drawing/2014/main" id="{387471B2-48DC-4541-A764-803ADE151F3B}"/>
              </a:ext>
            </a:extLst>
          </p:cNvPr>
          <p:cNvPicPr>
            <a:picLocks noChangeAspect="1"/>
          </p:cNvPicPr>
          <p:nvPr/>
        </p:nvPicPr>
        <p:blipFill>
          <a:blip r:embed="rId5"/>
          <a:stretch>
            <a:fillRect/>
          </a:stretch>
        </p:blipFill>
        <p:spPr>
          <a:xfrm>
            <a:off x="496820" y="4343401"/>
            <a:ext cx="3091206" cy="2152844"/>
          </a:xfrm>
          <a:prstGeom prst="rect">
            <a:avLst/>
          </a:prstGeom>
        </p:spPr>
      </p:pic>
      <p:grpSp>
        <p:nvGrpSpPr>
          <p:cNvPr id="35" name="组合 34">
            <a:extLst>
              <a:ext uri="{FF2B5EF4-FFF2-40B4-BE49-F238E27FC236}">
                <a16:creationId xmlns:a16="http://schemas.microsoft.com/office/drawing/2014/main" id="{A70F32F9-38CF-4C82-85B2-D86D8E864DAA}"/>
              </a:ext>
            </a:extLst>
          </p:cNvPr>
          <p:cNvGrpSpPr/>
          <p:nvPr/>
        </p:nvGrpSpPr>
        <p:grpSpPr>
          <a:xfrm>
            <a:off x="4186402" y="3968239"/>
            <a:ext cx="3819196" cy="2570673"/>
            <a:chOff x="628007" y="2427216"/>
            <a:chExt cx="3819196" cy="3416993"/>
          </a:xfrm>
        </p:grpSpPr>
        <p:sp>
          <p:nvSpPr>
            <p:cNvPr id="36" name="矩形 35">
              <a:extLst>
                <a:ext uri="{FF2B5EF4-FFF2-40B4-BE49-F238E27FC236}">
                  <a16:creationId xmlns:a16="http://schemas.microsoft.com/office/drawing/2014/main" id="{66D50C3A-30EF-4313-BFEA-8091C831EFF4}"/>
                </a:ext>
              </a:extLst>
            </p:cNvPr>
            <p:cNvSpPr/>
            <p:nvPr/>
          </p:nvSpPr>
          <p:spPr>
            <a:xfrm>
              <a:off x="628007" y="2427216"/>
              <a:ext cx="3819196" cy="41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极面测量面</a:t>
              </a:r>
              <a:endParaRPr lang="en-US" altLang="zh-CN" sz="2000" dirty="0"/>
            </a:p>
          </p:txBody>
        </p:sp>
        <p:sp>
          <p:nvSpPr>
            <p:cNvPr id="37" name="矩形 36">
              <a:extLst>
                <a:ext uri="{FF2B5EF4-FFF2-40B4-BE49-F238E27FC236}">
                  <a16:creationId xmlns:a16="http://schemas.microsoft.com/office/drawing/2014/main" id="{8A1BEB80-8B05-4E19-B0F7-DE63506F7D8C}"/>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a:extLst>
              <a:ext uri="{FF2B5EF4-FFF2-40B4-BE49-F238E27FC236}">
                <a16:creationId xmlns:a16="http://schemas.microsoft.com/office/drawing/2014/main" id="{972CA9E1-7542-4E86-97FC-62950EB53223}"/>
              </a:ext>
            </a:extLst>
          </p:cNvPr>
          <p:cNvPicPr>
            <a:picLocks noChangeAspect="1"/>
          </p:cNvPicPr>
          <p:nvPr/>
        </p:nvPicPr>
        <p:blipFill>
          <a:blip r:embed="rId6"/>
          <a:stretch>
            <a:fillRect/>
          </a:stretch>
        </p:blipFill>
        <p:spPr>
          <a:xfrm>
            <a:off x="4310825" y="4343401"/>
            <a:ext cx="3559367" cy="2055716"/>
          </a:xfrm>
          <a:prstGeom prst="rect">
            <a:avLst/>
          </a:prstGeom>
        </p:spPr>
      </p:pic>
      <p:grpSp>
        <p:nvGrpSpPr>
          <p:cNvPr id="40" name="组合 39">
            <a:extLst>
              <a:ext uri="{FF2B5EF4-FFF2-40B4-BE49-F238E27FC236}">
                <a16:creationId xmlns:a16="http://schemas.microsoft.com/office/drawing/2014/main" id="{5A176B1B-3FCF-470E-B161-77FA92987AFE}"/>
              </a:ext>
            </a:extLst>
          </p:cNvPr>
          <p:cNvGrpSpPr/>
          <p:nvPr/>
        </p:nvGrpSpPr>
        <p:grpSpPr>
          <a:xfrm>
            <a:off x="8072602" y="3968239"/>
            <a:ext cx="3819196" cy="2570673"/>
            <a:chOff x="628007" y="2427216"/>
            <a:chExt cx="3819196" cy="3416993"/>
          </a:xfrm>
        </p:grpSpPr>
        <p:sp>
          <p:nvSpPr>
            <p:cNvPr id="41" name="矩形 40">
              <a:extLst>
                <a:ext uri="{FF2B5EF4-FFF2-40B4-BE49-F238E27FC236}">
                  <a16:creationId xmlns:a16="http://schemas.microsoft.com/office/drawing/2014/main" id="{64D0C166-A37C-41D2-849E-1356D7B0C852}"/>
                </a:ext>
              </a:extLst>
            </p:cNvPr>
            <p:cNvSpPr/>
            <p:nvPr/>
          </p:nvSpPr>
          <p:spPr>
            <a:xfrm>
              <a:off x="628007" y="2427216"/>
              <a:ext cx="3819196" cy="41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磁铁冲片</a:t>
              </a:r>
              <a:endParaRPr lang="en-US" altLang="zh-CN" sz="2000" dirty="0"/>
            </a:p>
          </p:txBody>
        </p:sp>
        <p:sp>
          <p:nvSpPr>
            <p:cNvPr id="42" name="矩形 41">
              <a:extLst>
                <a:ext uri="{FF2B5EF4-FFF2-40B4-BE49-F238E27FC236}">
                  <a16:creationId xmlns:a16="http://schemas.microsoft.com/office/drawing/2014/main" id="{74C6A95F-6DEA-410B-95AB-3841D4BECA11}"/>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图片 43">
            <a:extLst>
              <a:ext uri="{FF2B5EF4-FFF2-40B4-BE49-F238E27FC236}">
                <a16:creationId xmlns:a16="http://schemas.microsoft.com/office/drawing/2014/main" id="{4F0A5F10-1C1F-492F-AACB-541B4D65B01B}"/>
              </a:ext>
            </a:extLst>
          </p:cNvPr>
          <p:cNvPicPr>
            <a:picLocks noChangeAspect="1"/>
          </p:cNvPicPr>
          <p:nvPr/>
        </p:nvPicPr>
        <p:blipFill>
          <a:blip r:embed="rId7"/>
          <a:stretch>
            <a:fillRect/>
          </a:stretch>
        </p:blipFill>
        <p:spPr>
          <a:xfrm>
            <a:off x="8125744" y="4432853"/>
            <a:ext cx="3747349" cy="1966264"/>
          </a:xfrm>
          <a:prstGeom prst="rect">
            <a:avLst/>
          </a:prstGeom>
        </p:spPr>
      </p:pic>
    </p:spTree>
    <p:extLst>
      <p:ext uri="{BB962C8B-B14F-4D97-AF65-F5344CB8AC3E}">
        <p14:creationId xmlns:p14="http://schemas.microsoft.com/office/powerpoint/2010/main" val="3361696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81B4C83-4A7C-8A51-0D24-B035458EC8F8}"/>
              </a:ext>
            </a:extLst>
          </p:cNvPr>
          <p:cNvSpPr txBox="1"/>
          <p:nvPr/>
        </p:nvSpPr>
        <p:spPr>
          <a:xfrm>
            <a:off x="342713" y="913087"/>
            <a:ext cx="4303178"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、磁铁外侧面及上下极面测量</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标题 3">
            <a:extLst>
              <a:ext uri="{FF2B5EF4-FFF2-40B4-BE49-F238E27FC236}">
                <a16:creationId xmlns:a16="http://schemas.microsoft.com/office/drawing/2014/main" id="{34AB59A8-6AE6-AFA1-6231-B551213DCDD8}"/>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sp>
        <p:nvSpPr>
          <p:cNvPr id="6" name="文本框 5">
            <a:extLst>
              <a:ext uri="{FF2B5EF4-FFF2-40B4-BE49-F238E27FC236}">
                <a16:creationId xmlns:a16="http://schemas.microsoft.com/office/drawing/2014/main" id="{8CECFD3A-5E6E-4BCF-91E1-D859F1C7313A}"/>
              </a:ext>
            </a:extLst>
          </p:cNvPr>
          <p:cNvSpPr txBox="1"/>
          <p:nvPr/>
        </p:nvSpPr>
        <p:spPr>
          <a:xfrm>
            <a:off x="0" y="1379970"/>
            <a:ext cx="11998036" cy="372025"/>
          </a:xfrm>
          <a:prstGeom prst="rect">
            <a:avLst/>
          </a:prstGeom>
          <a:noFill/>
        </p:spPr>
        <p:txBody>
          <a:bodyPr wrap="square">
            <a:spAutoFit/>
          </a:bodyPr>
          <a:lstStyle/>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使用下半铁芯基准点（</a:t>
            </a:r>
            <a:r>
              <a:rPr lang="en-US" altLang="zh-CN" sz="1600" dirty="0">
                <a:latin typeface="微软雅黑" panose="020B0503020204020204" pitchFamily="34" charset="-122"/>
                <a:ea typeface="微软雅黑" panose="020B0503020204020204" pitchFamily="34" charset="-122"/>
              </a:rPr>
              <a:t>F02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F04</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F06……F36</a:t>
            </a:r>
            <a:r>
              <a:rPr lang="zh-CN" altLang="en-US" sz="1600" dirty="0">
                <a:latin typeface="微软雅黑" panose="020B0503020204020204" pitchFamily="34" charset="-122"/>
                <a:ea typeface="微软雅黑" panose="020B0503020204020204" pitchFamily="34" charset="-122"/>
              </a:rPr>
              <a:t>）作为公共点，向标定值拟合，将磁铁外侧面及上下极面测点转换至磁铁坐标下。</a:t>
            </a:r>
          </a:p>
        </p:txBody>
      </p:sp>
      <p:pic>
        <p:nvPicPr>
          <p:cNvPr id="8" name="图片 7">
            <a:extLst>
              <a:ext uri="{FF2B5EF4-FFF2-40B4-BE49-F238E27FC236}">
                <a16:creationId xmlns:a16="http://schemas.microsoft.com/office/drawing/2014/main" id="{59EB28C7-33D5-3C0E-3169-1876907E7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13" y="2218878"/>
            <a:ext cx="9325977" cy="4613289"/>
          </a:xfrm>
          <a:prstGeom prst="rect">
            <a:avLst/>
          </a:prstGeom>
        </p:spPr>
      </p:pic>
      <p:pic>
        <p:nvPicPr>
          <p:cNvPr id="9" name="图片 8">
            <a:extLst>
              <a:ext uri="{FF2B5EF4-FFF2-40B4-BE49-F238E27FC236}">
                <a16:creationId xmlns:a16="http://schemas.microsoft.com/office/drawing/2014/main" id="{62493C06-6A67-6CD3-44BB-EA04FB4BAD8C}"/>
              </a:ext>
            </a:extLst>
          </p:cNvPr>
          <p:cNvPicPr>
            <a:picLocks noChangeAspect="1"/>
          </p:cNvPicPr>
          <p:nvPr/>
        </p:nvPicPr>
        <p:blipFill>
          <a:blip r:embed="rId3"/>
          <a:srcRect l="25747" t="24316" r="26565"/>
          <a:stretch>
            <a:fillRect/>
          </a:stretch>
        </p:blipFill>
        <p:spPr>
          <a:xfrm>
            <a:off x="9854167" y="2476965"/>
            <a:ext cx="1938669" cy="1643626"/>
          </a:xfrm>
          <a:prstGeom prst="rect">
            <a:avLst/>
          </a:prstGeom>
        </p:spPr>
      </p:pic>
      <p:pic>
        <p:nvPicPr>
          <p:cNvPr id="10" name="图片 9">
            <a:extLst>
              <a:ext uri="{FF2B5EF4-FFF2-40B4-BE49-F238E27FC236}">
                <a16:creationId xmlns:a16="http://schemas.microsoft.com/office/drawing/2014/main" id="{8E9AC3B5-1989-4656-F0A6-986EB5FB2572}"/>
              </a:ext>
            </a:extLst>
          </p:cNvPr>
          <p:cNvPicPr>
            <a:picLocks noChangeAspect="1"/>
          </p:cNvPicPr>
          <p:nvPr/>
        </p:nvPicPr>
        <p:blipFill>
          <a:blip r:embed="rId4"/>
          <a:srcRect l="17629" t="8229" r="13559" b="4608"/>
          <a:stretch>
            <a:fillRect/>
          </a:stretch>
        </p:blipFill>
        <p:spPr>
          <a:xfrm>
            <a:off x="9854167" y="4730107"/>
            <a:ext cx="1883402" cy="1643627"/>
          </a:xfrm>
          <a:prstGeom prst="rect">
            <a:avLst/>
          </a:prstGeom>
        </p:spPr>
      </p:pic>
      <p:sp>
        <p:nvSpPr>
          <p:cNvPr id="12" name="文本框 11">
            <a:extLst>
              <a:ext uri="{FF2B5EF4-FFF2-40B4-BE49-F238E27FC236}">
                <a16:creationId xmlns:a16="http://schemas.microsoft.com/office/drawing/2014/main" id="{2F62DFA0-8BD5-A8EB-0CA5-5497F5AF91B8}"/>
              </a:ext>
            </a:extLst>
          </p:cNvPr>
          <p:cNvSpPr txBox="1"/>
          <p:nvPr/>
        </p:nvSpPr>
        <p:spPr>
          <a:xfrm>
            <a:off x="528190" y="1880324"/>
            <a:ext cx="8532683" cy="338554"/>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磁铁侧面测点、隔板侧面测点横向</a:t>
            </a:r>
            <a:r>
              <a:rPr lang="en-US" altLang="zh-CN" sz="1600" dirty="0">
                <a:latin typeface="微软雅黑" panose="020B0503020204020204" pitchFamily="34" charset="-122"/>
                <a:ea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rPr>
              <a:t>坐标分别与其设计值偏差分布：</a:t>
            </a:r>
            <a:endParaRPr lang="zh-CN" altLang="en-US" sz="1600" dirty="0"/>
          </a:p>
        </p:txBody>
      </p:sp>
      <p:sp>
        <p:nvSpPr>
          <p:cNvPr id="2" name="灯片编号占位符 1">
            <a:extLst>
              <a:ext uri="{FF2B5EF4-FFF2-40B4-BE49-F238E27FC236}">
                <a16:creationId xmlns:a16="http://schemas.microsoft.com/office/drawing/2014/main" id="{384D02DF-DA6D-79FD-6E57-E7364D5977F5}"/>
              </a:ext>
            </a:extLst>
          </p:cNvPr>
          <p:cNvSpPr>
            <a:spLocks noGrp="1"/>
          </p:cNvSpPr>
          <p:nvPr>
            <p:ph type="sldNum" sz="quarter" idx="12"/>
          </p:nvPr>
        </p:nvSpPr>
        <p:spPr/>
        <p:txBody>
          <a:bodyPr/>
          <a:lstStyle/>
          <a:p>
            <a:fld id="{16CB0E38-18A6-4DF6-93D8-8059CE11E2E9}" type="slidenum">
              <a:rPr lang="zh-SG" altLang="en-US" smtClean="0"/>
              <a:t>47</a:t>
            </a:fld>
            <a:endParaRPr lang="zh-SG" altLang="en-US"/>
          </a:p>
        </p:txBody>
      </p:sp>
    </p:spTree>
    <p:extLst>
      <p:ext uri="{BB962C8B-B14F-4D97-AF65-F5344CB8AC3E}">
        <p14:creationId xmlns:p14="http://schemas.microsoft.com/office/powerpoint/2010/main" val="1709024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9056279-43D2-0D79-162B-0C7EFF96E091}"/>
              </a:ext>
            </a:extLst>
          </p:cNvPr>
          <p:cNvSpPr txBox="1"/>
          <p:nvPr/>
        </p:nvSpPr>
        <p:spPr>
          <a:xfrm>
            <a:off x="342713" y="913087"/>
            <a:ext cx="4303178"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、磁铁外侧面及上下极面测量</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标题 3">
            <a:extLst>
              <a:ext uri="{FF2B5EF4-FFF2-40B4-BE49-F238E27FC236}">
                <a16:creationId xmlns:a16="http://schemas.microsoft.com/office/drawing/2014/main" id="{D73B5999-63D4-73D4-C8BC-18364D8114F2}"/>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pic>
        <p:nvPicPr>
          <p:cNvPr id="7" name="图片 6">
            <a:extLst>
              <a:ext uri="{FF2B5EF4-FFF2-40B4-BE49-F238E27FC236}">
                <a16:creationId xmlns:a16="http://schemas.microsoft.com/office/drawing/2014/main" id="{53E944F9-77D1-5968-1758-DDFB765ED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2240"/>
            <a:ext cx="12192000" cy="2978892"/>
          </a:xfrm>
          <a:prstGeom prst="rect">
            <a:avLst/>
          </a:prstGeom>
        </p:spPr>
      </p:pic>
      <p:sp>
        <p:nvSpPr>
          <p:cNvPr id="8" name="文本框 7">
            <a:extLst>
              <a:ext uri="{FF2B5EF4-FFF2-40B4-BE49-F238E27FC236}">
                <a16:creationId xmlns:a16="http://schemas.microsoft.com/office/drawing/2014/main" id="{CA2472C1-CDE5-0D70-AD89-02F4C9C299E0}"/>
              </a:ext>
            </a:extLst>
          </p:cNvPr>
          <p:cNvSpPr txBox="1"/>
          <p:nvPr/>
        </p:nvSpPr>
        <p:spPr>
          <a:xfrm>
            <a:off x="528190" y="1880324"/>
            <a:ext cx="8532683" cy="338554"/>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上、下极面测点垂向</a:t>
            </a:r>
            <a:r>
              <a:rPr lang="en-US" altLang="zh-CN" sz="1600" dirty="0">
                <a:latin typeface="微软雅黑" panose="020B0503020204020204" pitchFamily="34" charset="-122"/>
                <a:ea typeface="微软雅黑" panose="020B0503020204020204" pitchFamily="34" charset="-122"/>
              </a:rPr>
              <a:t>Y</a:t>
            </a:r>
            <a:r>
              <a:rPr lang="zh-CN" altLang="en-US" sz="1600" dirty="0">
                <a:latin typeface="微软雅黑" panose="020B0503020204020204" pitchFamily="34" charset="-122"/>
                <a:ea typeface="微软雅黑" panose="020B0503020204020204" pitchFamily="34" charset="-122"/>
              </a:rPr>
              <a:t>坐标分别与其设计值偏差分布：</a:t>
            </a:r>
            <a:endParaRPr lang="zh-CN" altLang="en-US" sz="1600" dirty="0"/>
          </a:p>
        </p:txBody>
      </p:sp>
      <p:sp>
        <p:nvSpPr>
          <p:cNvPr id="2" name="灯片编号占位符 1">
            <a:extLst>
              <a:ext uri="{FF2B5EF4-FFF2-40B4-BE49-F238E27FC236}">
                <a16:creationId xmlns:a16="http://schemas.microsoft.com/office/drawing/2014/main" id="{6D6993D2-D878-5AE0-2987-A712BDBAE8CA}"/>
              </a:ext>
            </a:extLst>
          </p:cNvPr>
          <p:cNvSpPr>
            <a:spLocks noGrp="1"/>
          </p:cNvSpPr>
          <p:nvPr>
            <p:ph type="sldNum" sz="quarter" idx="12"/>
          </p:nvPr>
        </p:nvSpPr>
        <p:spPr/>
        <p:txBody>
          <a:bodyPr/>
          <a:lstStyle/>
          <a:p>
            <a:fld id="{16CB0E38-18A6-4DF6-93D8-8059CE11E2E9}" type="slidenum">
              <a:rPr lang="zh-SG" altLang="en-US" smtClean="0"/>
              <a:t>48</a:t>
            </a:fld>
            <a:endParaRPr lang="zh-SG" altLang="en-US"/>
          </a:p>
        </p:txBody>
      </p:sp>
    </p:spTree>
    <p:extLst>
      <p:ext uri="{BB962C8B-B14F-4D97-AF65-F5344CB8AC3E}">
        <p14:creationId xmlns:p14="http://schemas.microsoft.com/office/powerpoint/2010/main" val="513634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8542A08-999C-28CE-16CC-A6BFE74FC3CA}"/>
              </a:ext>
            </a:extLst>
          </p:cNvPr>
          <p:cNvSpPr txBox="1"/>
          <p:nvPr/>
        </p:nvSpPr>
        <p:spPr>
          <a:xfrm>
            <a:off x="342713" y="913087"/>
            <a:ext cx="4303178" cy="441916"/>
          </a:xfrm>
          <a:prstGeom prst="rect">
            <a:avLst/>
          </a:prstGeom>
          <a:noFill/>
        </p:spPr>
        <p:txBody>
          <a:bodyPr wrap="square">
            <a:spAutoFit/>
          </a:bodyPr>
          <a:lstStyle/>
          <a:p>
            <a:pPr algn="just">
              <a:lnSpc>
                <a:spcPct val="125000"/>
              </a:lnSpc>
              <a:spcBef>
                <a:spcPts val="300"/>
              </a:spcBef>
              <a:spcAft>
                <a:spcPts val="600"/>
              </a:spcAft>
            </a:pP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、磁铁外侧面及上下极面测量</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标题 3">
            <a:extLst>
              <a:ext uri="{FF2B5EF4-FFF2-40B4-BE49-F238E27FC236}">
                <a16:creationId xmlns:a16="http://schemas.microsoft.com/office/drawing/2014/main" id="{48996F1C-6D1F-038F-8510-FEC77F9964C3}"/>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pic>
        <p:nvPicPr>
          <p:cNvPr id="7" name="图片 6">
            <a:extLst>
              <a:ext uri="{FF2B5EF4-FFF2-40B4-BE49-F238E27FC236}">
                <a16:creationId xmlns:a16="http://schemas.microsoft.com/office/drawing/2014/main" id="{8EC76C9B-062B-C9FE-3C42-610FDECB36A9}"/>
              </a:ext>
            </a:extLst>
          </p:cNvPr>
          <p:cNvPicPr>
            <a:picLocks noChangeAspect="1"/>
          </p:cNvPicPr>
          <p:nvPr/>
        </p:nvPicPr>
        <p:blipFill>
          <a:blip r:embed="rId2"/>
          <a:srcRect t="5969"/>
          <a:stretch>
            <a:fillRect/>
          </a:stretch>
        </p:blipFill>
        <p:spPr>
          <a:xfrm>
            <a:off x="272805" y="1796919"/>
            <a:ext cx="5129705" cy="2382989"/>
          </a:xfrm>
          <a:prstGeom prst="rect">
            <a:avLst/>
          </a:prstGeom>
        </p:spPr>
      </p:pic>
      <p:sp>
        <p:nvSpPr>
          <p:cNvPr id="9" name="文本框 8">
            <a:extLst>
              <a:ext uri="{FF2B5EF4-FFF2-40B4-BE49-F238E27FC236}">
                <a16:creationId xmlns:a16="http://schemas.microsoft.com/office/drawing/2014/main" id="{F4F995C6-47F2-DD16-D1A1-D6D3706584A0}"/>
              </a:ext>
            </a:extLst>
          </p:cNvPr>
          <p:cNvSpPr txBox="1"/>
          <p:nvPr/>
        </p:nvSpPr>
        <p:spPr>
          <a:xfrm>
            <a:off x="7918741" y="4529397"/>
            <a:ext cx="3824371" cy="646331"/>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测点位置为极面边缘凸台，上下极面间隙设计值应为</a:t>
            </a:r>
            <a:r>
              <a:rPr lang="en-US" altLang="zh-CN" dirty="0">
                <a:latin typeface="微软雅黑" panose="020B0503020204020204" pitchFamily="34" charset="-122"/>
                <a:ea typeface="微软雅黑" panose="020B0503020204020204" pitchFamily="34" charset="-122"/>
              </a:rPr>
              <a:t>61mm</a:t>
            </a:r>
            <a:endParaRPr lang="zh-CN" altLang="en-US" dirty="0"/>
          </a:p>
        </p:txBody>
      </p:sp>
      <p:pic>
        <p:nvPicPr>
          <p:cNvPr id="10" name="图片 9">
            <a:extLst>
              <a:ext uri="{FF2B5EF4-FFF2-40B4-BE49-F238E27FC236}">
                <a16:creationId xmlns:a16="http://schemas.microsoft.com/office/drawing/2014/main" id="{97F6DE1C-72A2-8F88-BCAB-6054D462BDC0}"/>
              </a:ext>
            </a:extLst>
          </p:cNvPr>
          <p:cNvPicPr>
            <a:picLocks noChangeAspect="1"/>
          </p:cNvPicPr>
          <p:nvPr/>
        </p:nvPicPr>
        <p:blipFill>
          <a:blip r:embed="rId3"/>
          <a:stretch>
            <a:fillRect/>
          </a:stretch>
        </p:blipFill>
        <p:spPr>
          <a:xfrm>
            <a:off x="8362636" y="2870650"/>
            <a:ext cx="2228985" cy="1309258"/>
          </a:xfrm>
          <a:prstGeom prst="rect">
            <a:avLst/>
          </a:prstGeom>
          <a:ln>
            <a:solidFill>
              <a:schemeClr val="tx1"/>
            </a:solidFill>
          </a:ln>
        </p:spPr>
      </p:pic>
      <p:sp>
        <p:nvSpPr>
          <p:cNvPr id="11" name="文本框 10">
            <a:extLst>
              <a:ext uri="{FF2B5EF4-FFF2-40B4-BE49-F238E27FC236}">
                <a16:creationId xmlns:a16="http://schemas.microsoft.com/office/drawing/2014/main" id="{63A11455-EA1D-3491-B617-46AE2725FEE9}"/>
              </a:ext>
            </a:extLst>
          </p:cNvPr>
          <p:cNvSpPr txBox="1"/>
          <p:nvPr/>
        </p:nvSpPr>
        <p:spPr>
          <a:xfrm>
            <a:off x="511412" y="1355003"/>
            <a:ext cx="8660311" cy="338554"/>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上下极面实测间隙，将</a:t>
            </a:r>
            <a:r>
              <a:rPr lang="zh-CN" altLang="en-US" sz="1600" dirty="0">
                <a:solidFill>
                  <a:srgbClr val="FF0000"/>
                </a:solidFill>
                <a:latin typeface="微软雅黑" panose="020B0503020204020204" pitchFamily="34" charset="-122"/>
                <a:ea typeface="微软雅黑" panose="020B0503020204020204" pitchFamily="34" charset="-122"/>
              </a:rPr>
              <a:t>上极面测点</a:t>
            </a:r>
            <a:r>
              <a:rPr lang="en-US" altLang="zh-CN" sz="1600" dirty="0">
                <a:solidFill>
                  <a:srgbClr val="FF0000"/>
                </a:solidFill>
                <a:latin typeface="微软雅黑" panose="020B0503020204020204" pitchFamily="34" charset="-122"/>
                <a:ea typeface="微软雅黑" panose="020B0503020204020204" pitchFamily="34" charset="-122"/>
              </a:rPr>
              <a:t>Y</a:t>
            </a:r>
            <a:r>
              <a:rPr lang="zh-CN" altLang="en-US" sz="1600" dirty="0">
                <a:solidFill>
                  <a:srgbClr val="FF0000"/>
                </a:solidFill>
                <a:latin typeface="微软雅黑" panose="020B0503020204020204" pitchFamily="34" charset="-122"/>
                <a:ea typeface="微软雅黑" panose="020B0503020204020204" pitchFamily="34" charset="-122"/>
              </a:rPr>
              <a:t>值</a:t>
            </a:r>
            <a:r>
              <a:rPr lang="zh-CN" altLang="en-US" sz="1600" dirty="0">
                <a:latin typeface="微软雅黑" panose="020B0503020204020204" pitchFamily="34" charset="-122"/>
                <a:ea typeface="微软雅黑" panose="020B0503020204020204" pitchFamily="34" charset="-122"/>
              </a:rPr>
              <a:t>与</a:t>
            </a:r>
            <a:r>
              <a:rPr lang="zh-CN" altLang="en-US" sz="1600" dirty="0">
                <a:solidFill>
                  <a:srgbClr val="FF0000"/>
                </a:solidFill>
                <a:latin typeface="微软雅黑" panose="020B0503020204020204" pitchFamily="34" charset="-122"/>
                <a:ea typeface="微软雅黑" panose="020B0503020204020204" pitchFamily="34" charset="-122"/>
              </a:rPr>
              <a:t>对应下极面测点</a:t>
            </a:r>
            <a:r>
              <a:rPr lang="en-US" altLang="zh-CN" sz="1600" dirty="0">
                <a:solidFill>
                  <a:srgbClr val="FF0000"/>
                </a:solidFill>
                <a:latin typeface="微软雅黑" panose="020B0503020204020204" pitchFamily="34" charset="-122"/>
                <a:ea typeface="微软雅黑" panose="020B0503020204020204" pitchFamily="34" charset="-122"/>
              </a:rPr>
              <a:t>Y</a:t>
            </a:r>
            <a:r>
              <a:rPr lang="zh-CN" altLang="en-US" sz="1600" dirty="0">
                <a:solidFill>
                  <a:srgbClr val="FF0000"/>
                </a:solidFill>
                <a:latin typeface="微软雅黑" panose="020B0503020204020204" pitchFamily="34" charset="-122"/>
                <a:ea typeface="微软雅黑" panose="020B0503020204020204" pitchFamily="34" charset="-122"/>
              </a:rPr>
              <a:t>值</a:t>
            </a:r>
            <a:r>
              <a:rPr lang="zh-CN" altLang="en-US" sz="1600" dirty="0">
                <a:latin typeface="微软雅黑" panose="020B0503020204020204" pitchFamily="34" charset="-122"/>
                <a:ea typeface="微软雅黑" panose="020B0503020204020204" pitchFamily="34" charset="-122"/>
              </a:rPr>
              <a:t>相减，其分布和统计如下图所示：</a:t>
            </a:r>
            <a:endParaRPr lang="zh-CN" altLang="en-US" sz="1600" dirty="0"/>
          </a:p>
        </p:txBody>
      </p:sp>
      <p:sp>
        <p:nvSpPr>
          <p:cNvPr id="12" name="灯片编号占位符 11">
            <a:extLst>
              <a:ext uri="{FF2B5EF4-FFF2-40B4-BE49-F238E27FC236}">
                <a16:creationId xmlns:a16="http://schemas.microsoft.com/office/drawing/2014/main" id="{52F3FE44-872B-854C-56E5-16FFA3DA9021}"/>
              </a:ext>
            </a:extLst>
          </p:cNvPr>
          <p:cNvSpPr>
            <a:spLocks noGrp="1"/>
          </p:cNvSpPr>
          <p:nvPr>
            <p:ph type="sldNum" sz="quarter" idx="12"/>
          </p:nvPr>
        </p:nvSpPr>
        <p:spPr/>
        <p:txBody>
          <a:bodyPr/>
          <a:lstStyle/>
          <a:p>
            <a:fld id="{16CB0E38-18A6-4DF6-93D8-8059CE11E2E9}" type="slidenum">
              <a:rPr lang="zh-SG" altLang="en-US" smtClean="0"/>
              <a:t>49</a:t>
            </a:fld>
            <a:endParaRPr lang="zh-SG" altLang="en-US"/>
          </a:p>
        </p:txBody>
      </p:sp>
      <p:sp>
        <p:nvSpPr>
          <p:cNvPr id="2" name="文本框 1">
            <a:extLst>
              <a:ext uri="{FF2B5EF4-FFF2-40B4-BE49-F238E27FC236}">
                <a16:creationId xmlns:a16="http://schemas.microsoft.com/office/drawing/2014/main" id="{159DED4E-69C6-55AE-BD16-1306095B1E1D}"/>
              </a:ext>
            </a:extLst>
          </p:cNvPr>
          <p:cNvSpPr txBox="1"/>
          <p:nvPr/>
        </p:nvSpPr>
        <p:spPr>
          <a:xfrm>
            <a:off x="5347352" y="3388068"/>
            <a:ext cx="3824371"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包括冲片和隔板点</a:t>
            </a:r>
            <a:endParaRPr lang="zh-CN" altLang="en-US" dirty="0"/>
          </a:p>
        </p:txBody>
      </p:sp>
      <p:pic>
        <p:nvPicPr>
          <p:cNvPr id="3" name="图片 2">
            <a:extLst>
              <a:ext uri="{FF2B5EF4-FFF2-40B4-BE49-F238E27FC236}">
                <a16:creationId xmlns:a16="http://schemas.microsoft.com/office/drawing/2014/main" id="{C8734C85-8611-9BB0-4B5F-79B437A0312A}"/>
              </a:ext>
            </a:extLst>
          </p:cNvPr>
          <p:cNvPicPr>
            <a:picLocks noChangeAspect="1"/>
          </p:cNvPicPr>
          <p:nvPr/>
        </p:nvPicPr>
        <p:blipFill>
          <a:blip r:embed="rId4"/>
          <a:stretch>
            <a:fillRect/>
          </a:stretch>
        </p:blipFill>
        <p:spPr>
          <a:xfrm>
            <a:off x="221073" y="3895819"/>
            <a:ext cx="5181437" cy="2559819"/>
          </a:xfrm>
          <a:prstGeom prst="rect">
            <a:avLst/>
          </a:prstGeom>
        </p:spPr>
      </p:pic>
      <p:sp>
        <p:nvSpPr>
          <p:cNvPr id="6" name="文本框 5">
            <a:extLst>
              <a:ext uri="{FF2B5EF4-FFF2-40B4-BE49-F238E27FC236}">
                <a16:creationId xmlns:a16="http://schemas.microsoft.com/office/drawing/2014/main" id="{A49E4D78-5226-1DEE-93BA-AC9E9281CCA2}"/>
              </a:ext>
            </a:extLst>
          </p:cNvPr>
          <p:cNvSpPr txBox="1"/>
          <p:nvPr/>
        </p:nvSpPr>
        <p:spPr>
          <a:xfrm>
            <a:off x="5432640" y="5763551"/>
            <a:ext cx="3824371"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仅隔板点</a:t>
            </a:r>
            <a:endParaRPr lang="zh-CN" altLang="en-US" dirty="0"/>
          </a:p>
        </p:txBody>
      </p:sp>
      <p:sp>
        <p:nvSpPr>
          <p:cNvPr id="8" name="文本框 7">
            <a:extLst>
              <a:ext uri="{FF2B5EF4-FFF2-40B4-BE49-F238E27FC236}">
                <a16:creationId xmlns:a16="http://schemas.microsoft.com/office/drawing/2014/main" id="{4528A306-E383-C125-EF13-FF555E055A75}"/>
              </a:ext>
            </a:extLst>
          </p:cNvPr>
          <p:cNvSpPr txBox="1"/>
          <p:nvPr/>
        </p:nvSpPr>
        <p:spPr>
          <a:xfrm>
            <a:off x="8524628" y="2448142"/>
            <a:ext cx="1905000"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磁铁冲片设计图</a:t>
            </a:r>
            <a:endParaRPr lang="zh-CN" altLang="en-US" dirty="0"/>
          </a:p>
        </p:txBody>
      </p:sp>
    </p:spTree>
    <p:extLst>
      <p:ext uri="{BB962C8B-B14F-4D97-AF65-F5344CB8AC3E}">
        <p14:creationId xmlns:p14="http://schemas.microsoft.com/office/powerpoint/2010/main" val="382115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73853-0FA3-6153-A1C4-5BBEA4EDDD4F}"/>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BFB6E024-A735-92CE-24B5-87469C85BD3D}"/>
              </a:ext>
            </a:extLst>
          </p:cNvPr>
          <p:cNvSpPr>
            <a:spLocks noGrp="1"/>
          </p:cNvSpPr>
          <p:nvPr>
            <p:ph type="sldNum" sz="quarter" idx="12"/>
          </p:nvPr>
        </p:nvSpPr>
        <p:spPr/>
        <p:txBody>
          <a:bodyPr/>
          <a:lstStyle/>
          <a:p>
            <a:fld id="{F15E9139-A00B-4B2A-98A6-095DC08F1345}" type="slidenum">
              <a:rPr lang="zh-CN" altLang="en-US" smtClean="0"/>
              <a:pPr/>
              <a:t>5</a:t>
            </a:fld>
            <a:endParaRPr lang="zh-CN" altLang="en-US" dirty="0"/>
          </a:p>
        </p:txBody>
      </p:sp>
      <p:sp>
        <p:nvSpPr>
          <p:cNvPr id="11" name="内容占位符 2">
            <a:extLst>
              <a:ext uri="{FF2B5EF4-FFF2-40B4-BE49-F238E27FC236}">
                <a16:creationId xmlns:a16="http://schemas.microsoft.com/office/drawing/2014/main" id="{7FCCA3A3-3FB5-CCEC-8467-D49DFCAA8224}"/>
              </a:ext>
            </a:extLst>
          </p:cNvPr>
          <p:cNvSpPr txBox="1">
            <a:spLocks/>
          </p:cNvSpPr>
          <p:nvPr/>
        </p:nvSpPr>
        <p:spPr bwMode="auto">
          <a:xfrm>
            <a:off x="554157" y="1102612"/>
            <a:ext cx="10799643" cy="34943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FF0000"/>
              </a:buClr>
              <a:buSzPct val="75000"/>
              <a:buFont typeface="Wingdings" panose="05000000000000000000" pitchFamily="2" charset="2"/>
              <a:buChar char="Ø"/>
              <a:defRPr/>
            </a:pPr>
            <a:r>
              <a:rPr lang="zh-CN" altLang="en-US" sz="2400" b="1" dirty="0">
                <a:latin typeface="Times New Roman" pitchFamily="18" charset="0"/>
                <a:cs typeface="Times New Roman" pitchFamily="18" charset="0"/>
              </a:rPr>
              <a:t>高精度二维转台制作</a:t>
            </a:r>
            <a:endParaRPr lang="en-US" altLang="zh-CN" sz="2400" b="1" dirty="0">
              <a:latin typeface="Times New Roman" pitchFamily="18" charset="0"/>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200" dirty="0">
                <a:latin typeface="Times New Roman" pitchFamily="18" charset="0"/>
                <a:cs typeface="Times New Roman" pitchFamily="18" charset="0"/>
              </a:rPr>
              <a:t>采用地平式</a:t>
            </a:r>
            <a:r>
              <a:rPr lang="en-US" altLang="zh-CN" sz="2200" dirty="0">
                <a:latin typeface="Times New Roman" pitchFamily="18" charset="0"/>
                <a:cs typeface="Times New Roman" pitchFamily="18" charset="0"/>
              </a:rPr>
              <a:t>U</a:t>
            </a:r>
            <a:r>
              <a:rPr lang="zh-CN" altLang="en-US" sz="2200" dirty="0">
                <a:latin typeface="Times New Roman" pitchFamily="18" charset="0"/>
                <a:cs typeface="Times New Roman" pitchFamily="18" charset="0"/>
              </a:rPr>
              <a:t>型结构：两相互垂直的轴系组成，一根铅锤，一根水平。相机安装在水平轴上，转台可驱动相机做俯仰和水平方位转动。</a:t>
            </a:r>
            <a:endParaRPr lang="en-US" altLang="zh-CN" sz="2200" dirty="0">
              <a:latin typeface="Times New Roman" pitchFamily="18" charset="0"/>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200" dirty="0">
                <a:latin typeface="Times New Roman" pitchFamily="18" charset="0"/>
                <a:cs typeface="Times New Roman" pitchFamily="18" charset="0"/>
              </a:rPr>
              <a:t>机架结构设计采用有限元分析，兼顾刚度和减轻重量要求。采用镁铝合金整体加工而成。</a:t>
            </a:r>
            <a:endParaRPr lang="en-US" altLang="zh-CN" sz="2200" dirty="0">
              <a:latin typeface="Times New Roman" pitchFamily="18" charset="0"/>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200" dirty="0">
                <a:latin typeface="Times New Roman" pitchFamily="18" charset="0"/>
                <a:cs typeface="Times New Roman" pitchFamily="18" charset="0"/>
              </a:rPr>
              <a:t>驱动电机选用</a:t>
            </a:r>
            <a:r>
              <a:rPr lang="en-US" altLang="zh-CN" sz="2200" dirty="0">
                <a:latin typeface="Times New Roman" pitchFamily="18" charset="0"/>
                <a:cs typeface="Times New Roman" pitchFamily="18" charset="0"/>
              </a:rPr>
              <a:t>PI</a:t>
            </a:r>
            <a:r>
              <a:rPr lang="zh-CN" altLang="en-US" sz="2200" dirty="0">
                <a:latin typeface="Times New Roman" pitchFamily="18" charset="0"/>
                <a:cs typeface="Times New Roman" pitchFamily="18" charset="0"/>
              </a:rPr>
              <a:t>的</a:t>
            </a:r>
            <a:r>
              <a:rPr lang="en-US" altLang="zh-CN" sz="2200" dirty="0">
                <a:latin typeface="Times New Roman" pitchFamily="18" charset="0"/>
                <a:cs typeface="Times New Roman" pitchFamily="18" charset="0"/>
              </a:rPr>
              <a:t>U-651.04V</a:t>
            </a:r>
            <a:r>
              <a:rPr lang="zh-CN" altLang="en-US" sz="2200" dirty="0">
                <a:latin typeface="Times New Roman" pitchFamily="18" charset="0"/>
                <a:cs typeface="Times New Roman" pitchFamily="18" charset="0"/>
              </a:rPr>
              <a:t>型超声波电机。</a:t>
            </a:r>
            <a:endParaRPr lang="en-US" altLang="zh-CN" sz="2200" dirty="0">
              <a:latin typeface="Times New Roman" pitchFamily="18" charset="0"/>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200" dirty="0">
                <a:latin typeface="Times New Roman" pitchFamily="18" charset="0"/>
                <a:cs typeface="Times New Roman" pitchFamily="18" charset="0"/>
              </a:rPr>
              <a:t>编码器采用</a:t>
            </a:r>
            <a:r>
              <a:rPr lang="en-US" altLang="zh-CN" sz="2200" dirty="0">
                <a:latin typeface="Times New Roman" pitchFamily="18" charset="0"/>
                <a:cs typeface="Times New Roman" pitchFamily="18" charset="0"/>
              </a:rPr>
              <a:t>Renishaw</a:t>
            </a:r>
            <a:r>
              <a:rPr lang="zh-CN" altLang="en-US" sz="2200" dirty="0">
                <a:latin typeface="Times New Roman" pitchFamily="18" charset="0"/>
                <a:cs typeface="Times New Roman" pitchFamily="18" charset="0"/>
              </a:rPr>
              <a:t>（雷尼绍）的高精度圆光栅（型号为</a:t>
            </a:r>
            <a:r>
              <a:rPr lang="en-US" altLang="zh-CN" sz="2200" dirty="0">
                <a:latin typeface="Times New Roman" pitchFamily="18" charset="0"/>
                <a:cs typeface="Times New Roman" pitchFamily="18" charset="0"/>
              </a:rPr>
              <a:t>RESA30USA075B</a:t>
            </a:r>
            <a:r>
              <a:rPr lang="zh-CN" altLang="en-US" sz="2200" dirty="0">
                <a:latin typeface="Times New Roman" pitchFamily="18" charset="0"/>
                <a:cs typeface="Times New Roman" pitchFamily="18" charset="0"/>
              </a:rPr>
              <a:t>）和读数头（型号为</a:t>
            </a:r>
            <a:r>
              <a:rPr lang="en-US" altLang="zh-CN" sz="2200" dirty="0">
                <a:latin typeface="Times New Roman" pitchFamily="18" charset="0"/>
                <a:cs typeface="Times New Roman" pitchFamily="18" charset="0"/>
              </a:rPr>
              <a:t>RA32BTA075B30A</a:t>
            </a:r>
            <a:r>
              <a:rPr lang="zh-CN" altLang="en-US" sz="2200" dirty="0">
                <a:latin typeface="Times New Roman" pitchFamily="18" charset="0"/>
                <a:cs typeface="Times New Roman" pitchFamily="18" charset="0"/>
              </a:rPr>
              <a:t>）。</a:t>
            </a:r>
            <a:endParaRPr lang="en-US" altLang="zh-CN" sz="2200" dirty="0">
              <a:latin typeface="Times New Roman" pitchFamily="18" charset="0"/>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200" dirty="0">
                <a:latin typeface="Times New Roman" pitchFamily="18" charset="0"/>
                <a:cs typeface="Times New Roman" pitchFamily="18" charset="0"/>
              </a:rPr>
              <a:t>转台测试结果：水平角测量精度</a:t>
            </a:r>
            <a:r>
              <a:rPr lang="en-US" altLang="zh-CN" sz="2200" dirty="0">
                <a:latin typeface="Times New Roman" pitchFamily="18" charset="0"/>
                <a:cs typeface="Times New Roman" pitchFamily="18" charset="0"/>
              </a:rPr>
              <a:t>5″</a:t>
            </a:r>
            <a:r>
              <a:rPr lang="zh-CN" altLang="en-US" sz="2200" dirty="0">
                <a:latin typeface="Times New Roman" pitchFamily="18" charset="0"/>
                <a:cs typeface="Times New Roman" pitchFamily="18" charset="0"/>
              </a:rPr>
              <a:t>；垂直角测量精度</a:t>
            </a:r>
            <a:r>
              <a:rPr lang="en-US" altLang="zh-CN" sz="2200" dirty="0">
                <a:latin typeface="Times New Roman" pitchFamily="18" charset="0"/>
                <a:cs typeface="Times New Roman" pitchFamily="18" charset="0"/>
              </a:rPr>
              <a:t>3″</a:t>
            </a:r>
            <a:r>
              <a:rPr lang="zh-CN" altLang="en-US" sz="2200" dirty="0">
                <a:latin typeface="Times New Roman" pitchFamily="18" charset="0"/>
                <a:cs typeface="Times New Roman" pitchFamily="18" charset="0"/>
              </a:rPr>
              <a:t>。</a:t>
            </a:r>
            <a:endParaRPr lang="en-US" altLang="zh-CN" sz="2200" dirty="0">
              <a:latin typeface="Times New Roman" pitchFamily="18" charset="0"/>
              <a:cs typeface="Times New Roman" pitchFamily="18" charset="0"/>
            </a:endParaRPr>
          </a:p>
        </p:txBody>
      </p:sp>
      <p:sp>
        <p:nvSpPr>
          <p:cNvPr id="6" name="标题 11">
            <a:extLst>
              <a:ext uri="{FF2B5EF4-FFF2-40B4-BE49-F238E27FC236}">
                <a16:creationId xmlns:a16="http://schemas.microsoft.com/office/drawing/2014/main" id="{81EC9ED4-581C-73BA-C672-B9ED74B16BA4}"/>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pic>
        <p:nvPicPr>
          <p:cNvPr id="3" name="图片 2">
            <a:extLst>
              <a:ext uri="{FF2B5EF4-FFF2-40B4-BE49-F238E27FC236}">
                <a16:creationId xmlns:a16="http://schemas.microsoft.com/office/drawing/2014/main" id="{FC358A8B-C792-0688-AE44-D648FAE9AF79}"/>
              </a:ext>
            </a:extLst>
          </p:cNvPr>
          <p:cNvPicPr>
            <a:picLocks noChangeAspect="1"/>
          </p:cNvPicPr>
          <p:nvPr/>
        </p:nvPicPr>
        <p:blipFill>
          <a:blip r:embed="rId3"/>
          <a:stretch>
            <a:fillRect/>
          </a:stretch>
        </p:blipFill>
        <p:spPr>
          <a:xfrm>
            <a:off x="838200" y="4596938"/>
            <a:ext cx="9917084" cy="2036257"/>
          </a:xfrm>
          <a:prstGeom prst="rect">
            <a:avLst/>
          </a:prstGeom>
        </p:spPr>
      </p:pic>
    </p:spTree>
    <p:extLst>
      <p:ext uri="{BB962C8B-B14F-4D97-AF65-F5344CB8AC3E}">
        <p14:creationId xmlns:p14="http://schemas.microsoft.com/office/powerpoint/2010/main" val="2166013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a:extLst>
              <a:ext uri="{FF2B5EF4-FFF2-40B4-BE49-F238E27FC236}">
                <a16:creationId xmlns:a16="http://schemas.microsoft.com/office/drawing/2014/main" id="{6A15C66C-4BE4-0594-A89E-AF69DE46D9B7}"/>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磁铁制造精度测量实验</a:t>
            </a:r>
          </a:p>
        </p:txBody>
      </p:sp>
      <p:graphicFrame>
        <p:nvGraphicFramePr>
          <p:cNvPr id="7" name="表格 6">
            <a:extLst>
              <a:ext uri="{FF2B5EF4-FFF2-40B4-BE49-F238E27FC236}">
                <a16:creationId xmlns:a16="http://schemas.microsoft.com/office/drawing/2014/main" id="{9EF5BBAC-EC46-4AD1-DCAA-52F086D0C2F3}"/>
              </a:ext>
            </a:extLst>
          </p:cNvPr>
          <p:cNvGraphicFramePr>
            <a:graphicFrameLocks noGrp="1"/>
          </p:cNvGraphicFramePr>
          <p:nvPr>
            <p:extLst>
              <p:ext uri="{D42A27DB-BD31-4B8C-83A1-F6EECF244321}">
                <p14:modId xmlns:p14="http://schemas.microsoft.com/office/powerpoint/2010/main" val="3030945655"/>
              </p:ext>
            </p:extLst>
          </p:nvPr>
        </p:nvGraphicFramePr>
        <p:xfrm>
          <a:off x="592974" y="2438431"/>
          <a:ext cx="11006051" cy="3108960"/>
        </p:xfrm>
        <a:graphic>
          <a:graphicData uri="http://schemas.openxmlformats.org/drawingml/2006/table">
            <a:tbl>
              <a:tblPr firstRow="1" bandRow="1">
                <a:tableStyleId>{5C22544A-7EE6-4342-B048-85BDC9FD1C3A}</a:tableStyleId>
              </a:tblPr>
              <a:tblGrid>
                <a:gridCol w="1146247">
                  <a:extLst>
                    <a:ext uri="{9D8B030D-6E8A-4147-A177-3AD203B41FA5}">
                      <a16:colId xmlns:a16="http://schemas.microsoft.com/office/drawing/2014/main" val="1512562541"/>
                    </a:ext>
                  </a:extLst>
                </a:gridCol>
                <a:gridCol w="1146247">
                  <a:extLst>
                    <a:ext uri="{9D8B030D-6E8A-4147-A177-3AD203B41FA5}">
                      <a16:colId xmlns:a16="http://schemas.microsoft.com/office/drawing/2014/main" val="2680483767"/>
                    </a:ext>
                  </a:extLst>
                </a:gridCol>
                <a:gridCol w="1452259">
                  <a:extLst>
                    <a:ext uri="{9D8B030D-6E8A-4147-A177-3AD203B41FA5}">
                      <a16:colId xmlns:a16="http://schemas.microsoft.com/office/drawing/2014/main" val="652617122"/>
                    </a:ext>
                  </a:extLst>
                </a:gridCol>
                <a:gridCol w="1358900">
                  <a:extLst>
                    <a:ext uri="{9D8B030D-6E8A-4147-A177-3AD203B41FA5}">
                      <a16:colId xmlns:a16="http://schemas.microsoft.com/office/drawing/2014/main" val="186649623"/>
                    </a:ext>
                  </a:extLst>
                </a:gridCol>
                <a:gridCol w="1448343">
                  <a:extLst>
                    <a:ext uri="{9D8B030D-6E8A-4147-A177-3AD203B41FA5}">
                      <a16:colId xmlns:a16="http://schemas.microsoft.com/office/drawing/2014/main" val="3572068890"/>
                    </a:ext>
                  </a:extLst>
                </a:gridCol>
                <a:gridCol w="1638000">
                  <a:extLst>
                    <a:ext uri="{9D8B030D-6E8A-4147-A177-3AD203B41FA5}">
                      <a16:colId xmlns:a16="http://schemas.microsoft.com/office/drawing/2014/main" val="2749806366"/>
                    </a:ext>
                  </a:extLst>
                </a:gridCol>
                <a:gridCol w="2816055">
                  <a:extLst>
                    <a:ext uri="{9D8B030D-6E8A-4147-A177-3AD203B41FA5}">
                      <a16:colId xmlns:a16="http://schemas.microsoft.com/office/drawing/2014/main" val="3050096503"/>
                    </a:ext>
                  </a:extLst>
                </a:gridCol>
              </a:tblGrid>
              <a:tr h="370840">
                <a:tc rowSpan="2" gridSpan="2">
                  <a:txBody>
                    <a:bodyPr/>
                    <a:lstStyle/>
                    <a:p>
                      <a:pPr algn="ctr"/>
                      <a:endParaRPr lang="zh-CN" altLang="en-US" sz="2400" dirty="0"/>
                    </a:p>
                  </a:txBody>
                  <a:tcPr anchor="ctr"/>
                </a:tc>
                <a:tc rowSpan="2" hMerge="1">
                  <a:txBody>
                    <a:bodyPr/>
                    <a:lstStyle/>
                    <a:p>
                      <a:endParaRPr lang="zh-CN" altLang="en-US"/>
                    </a:p>
                  </a:txBody>
                  <a:tcPr/>
                </a:tc>
                <a:tc rowSpan="2">
                  <a:txBody>
                    <a:bodyPr/>
                    <a:lstStyle/>
                    <a:p>
                      <a:pPr algn="ctr"/>
                      <a:r>
                        <a:rPr lang="zh-CN" altLang="en-US" sz="2400" dirty="0"/>
                        <a:t>设计值</a:t>
                      </a:r>
                      <a:r>
                        <a:rPr lang="en-US" altLang="zh-CN" sz="2400" dirty="0"/>
                        <a:t>/mm</a:t>
                      </a:r>
                      <a:endParaRPr lang="zh-CN" altLang="en-US" sz="2400" dirty="0"/>
                    </a:p>
                  </a:txBody>
                  <a:tcPr anchor="ctr"/>
                </a:tc>
                <a:tc gridSpan="3">
                  <a:txBody>
                    <a:bodyPr/>
                    <a:lstStyle/>
                    <a:p>
                      <a:pPr algn="ctr"/>
                      <a:r>
                        <a:rPr lang="zh-CN" altLang="en-US" sz="2400" dirty="0"/>
                        <a:t>实测值</a:t>
                      </a:r>
                    </a:p>
                  </a:txBody>
                  <a:tcPr anchor="ctr"/>
                </a:tc>
                <a:tc hMerge="1">
                  <a:txBody>
                    <a:bodyPr/>
                    <a:lstStyle/>
                    <a:p>
                      <a:pPr algn="ctr"/>
                      <a:endParaRPr lang="zh-CN" altLang="en-US" dirty="0"/>
                    </a:p>
                  </a:txBody>
                  <a:tcPr anchor="ctr"/>
                </a:tc>
                <a:tc hMerge="1">
                  <a:txBody>
                    <a:bodyPr/>
                    <a:lstStyle/>
                    <a:p>
                      <a:pPr algn="ctr"/>
                      <a:endParaRPr lang="zh-CN" altLang="en-US" dirty="0"/>
                    </a:p>
                  </a:txBody>
                  <a:tcPr anchor="ctr"/>
                </a:tc>
                <a:tc rowSpan="2">
                  <a:txBody>
                    <a:bodyPr/>
                    <a:lstStyle/>
                    <a:p>
                      <a:pPr algn="ctr"/>
                      <a:r>
                        <a:rPr lang="zh-CN" altLang="en-US" sz="2400" dirty="0"/>
                        <a:t>检查结果</a:t>
                      </a:r>
                    </a:p>
                  </a:txBody>
                  <a:tcPr anchor="ctr"/>
                </a:tc>
                <a:extLst>
                  <a:ext uri="{0D108BD9-81ED-4DB2-BD59-A6C34878D82A}">
                    <a16:rowId xmlns:a16="http://schemas.microsoft.com/office/drawing/2014/main" val="2205134831"/>
                  </a:ext>
                </a:extLst>
              </a:tr>
              <a:tr h="370840">
                <a:tc gridSpan="2" vMerge="1">
                  <a:txBody>
                    <a:bodyPr/>
                    <a:lstStyle/>
                    <a:p>
                      <a:endParaRPr lang="zh-CN" altLang="en-US" dirty="0"/>
                    </a:p>
                  </a:txBody>
                  <a:tcPr/>
                </a:tc>
                <a:tc hMerge="1" vMerge="1">
                  <a:txBody>
                    <a:bodyPr/>
                    <a:lstStyle/>
                    <a:p>
                      <a:endParaRPr lang="zh-CN" altLang="en-US"/>
                    </a:p>
                  </a:txBody>
                  <a:tcPr/>
                </a:tc>
                <a:tc vMerge="1">
                  <a:txBody>
                    <a:bodyPr/>
                    <a:lstStyle/>
                    <a:p>
                      <a:endParaRPr lang="zh-CN" altLang="en-US" dirty="0"/>
                    </a:p>
                  </a:txBody>
                  <a:tcPr/>
                </a:tc>
                <a:tc>
                  <a:txBody>
                    <a:bodyPr/>
                    <a:lstStyle/>
                    <a:p>
                      <a:pPr algn="ctr"/>
                      <a:r>
                        <a:rPr lang="zh-CN" altLang="en-US" sz="2400" dirty="0"/>
                        <a:t>最大值</a:t>
                      </a:r>
                      <a:r>
                        <a:rPr lang="en-US" altLang="zh-CN" sz="2400" dirty="0"/>
                        <a:t>/mm</a:t>
                      </a:r>
                      <a:endParaRPr lang="zh-CN" altLang="en-US" sz="2400" dirty="0"/>
                    </a:p>
                  </a:txBody>
                  <a:tcPr anchor="ctr"/>
                </a:tc>
                <a:tc>
                  <a:txBody>
                    <a:bodyPr/>
                    <a:lstStyle/>
                    <a:p>
                      <a:pPr algn="ctr"/>
                      <a:r>
                        <a:rPr lang="zh-CN" altLang="en-US" sz="2400" dirty="0"/>
                        <a:t>最小值</a:t>
                      </a:r>
                      <a:r>
                        <a:rPr lang="en-US" altLang="zh-CN" sz="2400" dirty="0"/>
                        <a:t>/mm</a:t>
                      </a:r>
                      <a:endParaRPr lang="zh-CN" altLang="en-US" sz="2400" dirty="0"/>
                    </a:p>
                  </a:txBody>
                  <a:tcPr anchor="ctr"/>
                </a:tc>
                <a:tc>
                  <a:txBody>
                    <a:bodyPr/>
                    <a:lstStyle/>
                    <a:p>
                      <a:pPr algn="ctr"/>
                      <a:r>
                        <a:rPr lang="zh-CN" altLang="en-US" sz="2400" dirty="0"/>
                        <a:t>平均值</a:t>
                      </a:r>
                      <a:r>
                        <a:rPr lang="en-US" altLang="zh-CN" sz="2400" dirty="0"/>
                        <a:t>/mm</a:t>
                      </a:r>
                      <a:endParaRPr lang="zh-CN" altLang="en-US" sz="2400" dirty="0"/>
                    </a:p>
                  </a:txBody>
                  <a:tcPr anchor="ctr"/>
                </a:tc>
                <a:tc vMerge="1">
                  <a:txBody>
                    <a:bodyPr/>
                    <a:lstStyle/>
                    <a:p>
                      <a:endParaRPr lang="zh-CN" altLang="en-US" dirty="0"/>
                    </a:p>
                  </a:txBody>
                  <a:tcPr/>
                </a:tc>
                <a:extLst>
                  <a:ext uri="{0D108BD9-81ED-4DB2-BD59-A6C34878D82A}">
                    <a16:rowId xmlns:a16="http://schemas.microsoft.com/office/drawing/2014/main" val="726408816"/>
                  </a:ext>
                </a:extLst>
              </a:tr>
              <a:tr h="370840">
                <a:tc gridSpan="2">
                  <a:txBody>
                    <a:bodyPr/>
                    <a:lstStyle/>
                    <a:p>
                      <a:pPr algn="ctr"/>
                      <a:r>
                        <a:rPr lang="zh-CN" altLang="en-US" sz="2400" dirty="0"/>
                        <a:t>磁铁长度</a:t>
                      </a:r>
                    </a:p>
                  </a:txBody>
                  <a:tcPr anchor="ctr"/>
                </a:tc>
                <a:tc hMerge="1">
                  <a:txBody>
                    <a:bodyPr/>
                    <a:lstStyle/>
                    <a:p>
                      <a:endParaRPr lang="zh-CN" altLang="en-US"/>
                    </a:p>
                  </a:txBody>
                  <a:tcPr/>
                </a:tc>
                <a:tc>
                  <a:txBody>
                    <a:bodyPr/>
                    <a:lstStyle/>
                    <a:p>
                      <a:pPr algn="ctr"/>
                      <a:r>
                        <a:rPr lang="en-US" altLang="zh-CN" sz="2400" dirty="0"/>
                        <a:t>4608±3</a:t>
                      </a:r>
                      <a:endParaRPr lang="zh-CN" altLang="en-US" sz="2400" dirty="0"/>
                    </a:p>
                  </a:txBody>
                  <a:tcPr anchor="ctr"/>
                </a:tc>
                <a:tc>
                  <a:txBody>
                    <a:bodyPr/>
                    <a:lstStyle/>
                    <a:p>
                      <a:pPr algn="ctr"/>
                      <a:r>
                        <a:rPr lang="en-US" altLang="zh-CN" sz="2400" dirty="0"/>
                        <a:t>4608.724</a:t>
                      </a:r>
                      <a:endParaRPr lang="zh-CN" altLang="en-US" sz="2400" dirty="0"/>
                    </a:p>
                  </a:txBody>
                  <a:tcPr anchor="ctr"/>
                </a:tc>
                <a:tc>
                  <a:txBody>
                    <a:bodyPr/>
                    <a:lstStyle/>
                    <a:p>
                      <a:pPr algn="ctr"/>
                      <a:r>
                        <a:rPr lang="en-US" altLang="zh-CN" sz="2400" dirty="0"/>
                        <a:t>4608.708</a:t>
                      </a:r>
                      <a:endParaRPr lang="zh-CN" altLang="en-US" sz="2400" dirty="0"/>
                    </a:p>
                  </a:txBody>
                  <a:tcPr anchor="ctr"/>
                </a:tc>
                <a:tc>
                  <a:txBody>
                    <a:bodyPr/>
                    <a:lstStyle/>
                    <a:p>
                      <a:pPr algn="ctr"/>
                      <a:r>
                        <a:rPr lang="en-US" altLang="zh-CN" sz="2400" dirty="0"/>
                        <a:t>4608.716</a:t>
                      </a:r>
                      <a:endParaRPr lang="zh-CN" altLang="en-US" sz="2400" dirty="0"/>
                    </a:p>
                  </a:txBody>
                  <a:tcPr anchor="ctr"/>
                </a:tc>
                <a:tc>
                  <a:txBody>
                    <a:bodyPr/>
                    <a:lstStyle/>
                    <a:p>
                      <a:pPr algn="ctr"/>
                      <a:r>
                        <a:rPr lang="zh-CN" altLang="en-US" sz="2400" dirty="0"/>
                        <a:t>合格</a:t>
                      </a:r>
                    </a:p>
                  </a:txBody>
                  <a:tcPr anchor="ctr"/>
                </a:tc>
                <a:extLst>
                  <a:ext uri="{0D108BD9-81ED-4DB2-BD59-A6C34878D82A}">
                    <a16:rowId xmlns:a16="http://schemas.microsoft.com/office/drawing/2014/main" val="1902880369"/>
                  </a:ext>
                </a:extLst>
              </a:tr>
              <a:tr h="370840">
                <a:tc rowSpan="2">
                  <a:txBody>
                    <a:bodyPr/>
                    <a:lstStyle/>
                    <a:p>
                      <a:pPr algn="ctr"/>
                      <a:r>
                        <a:rPr lang="zh-CN" altLang="en-US" sz="2400" dirty="0"/>
                        <a:t>直线度（横向）</a:t>
                      </a:r>
                    </a:p>
                  </a:txBody>
                  <a:tcPr anchor="ctr"/>
                </a:tc>
                <a:tc>
                  <a:txBody>
                    <a:bodyPr/>
                    <a:lstStyle/>
                    <a:p>
                      <a:pPr algn="ctr"/>
                      <a:r>
                        <a:rPr lang="zh-CN" altLang="en-US" sz="2400" dirty="0"/>
                        <a:t>前侧面</a:t>
                      </a:r>
                    </a:p>
                  </a:txBody>
                  <a:tcPr anchor="ctr"/>
                </a:tc>
                <a:tc rowSpan="2">
                  <a:txBody>
                    <a:bodyPr/>
                    <a:lstStyle/>
                    <a:p>
                      <a:pPr algn="ctr"/>
                      <a:r>
                        <a:rPr lang="en-US" altLang="zh-CN" sz="2400" dirty="0"/>
                        <a:t>±0.75</a:t>
                      </a:r>
                      <a:endParaRPr lang="zh-CN" altLang="en-US" sz="2400" dirty="0"/>
                    </a:p>
                  </a:txBody>
                  <a:tcPr anchor="ctr"/>
                </a:tc>
                <a:tc>
                  <a:txBody>
                    <a:bodyPr/>
                    <a:lstStyle/>
                    <a:p>
                      <a:pPr algn="ctr"/>
                      <a:r>
                        <a:rPr lang="en-US" altLang="zh-CN" sz="2400" dirty="0"/>
                        <a:t>0.88</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-0.14</a:t>
                      </a:r>
                      <a:endParaRPr lang="zh-CN" altLang="en-US" sz="2400" dirty="0"/>
                    </a:p>
                  </a:txBody>
                  <a:tcPr anchor="ctr"/>
                </a:tc>
                <a:tc>
                  <a:txBody>
                    <a:bodyPr/>
                    <a:lstStyle/>
                    <a:p>
                      <a:pPr algn="ctr"/>
                      <a:r>
                        <a:rPr lang="en-US" altLang="zh-CN" sz="2400" dirty="0"/>
                        <a:t>0.348</a:t>
                      </a:r>
                      <a:endParaRPr lang="zh-CN" altLang="en-US" sz="2400" dirty="0"/>
                    </a:p>
                  </a:txBody>
                  <a:tcPr anchor="ctr"/>
                </a:tc>
                <a:tc rowSpan="2">
                  <a:txBody>
                    <a:bodyPr/>
                    <a:lstStyle/>
                    <a:p>
                      <a:pPr algn="ctr"/>
                      <a:r>
                        <a:rPr lang="zh-CN" altLang="en-US" sz="2400" dirty="0"/>
                        <a:t>应该不超差（由于漆面太厚造成的）</a:t>
                      </a:r>
                    </a:p>
                  </a:txBody>
                  <a:tcPr anchor="ctr"/>
                </a:tc>
                <a:extLst>
                  <a:ext uri="{0D108BD9-81ED-4DB2-BD59-A6C34878D82A}">
                    <a16:rowId xmlns:a16="http://schemas.microsoft.com/office/drawing/2014/main" val="1630833564"/>
                  </a:ext>
                </a:extLst>
              </a:tr>
              <a:tr h="370840">
                <a:tc vMerge="1">
                  <a:txBody>
                    <a:bodyPr/>
                    <a:lstStyle/>
                    <a:p>
                      <a:pPr algn="ctr"/>
                      <a:endParaRPr lang="zh-CN" altLang="en-US" dirty="0"/>
                    </a:p>
                  </a:txBody>
                  <a:tcPr anchor="ctr"/>
                </a:tc>
                <a:tc>
                  <a:txBody>
                    <a:bodyPr/>
                    <a:lstStyle/>
                    <a:p>
                      <a:pPr algn="ctr"/>
                      <a:r>
                        <a:rPr lang="zh-CN" altLang="en-US" sz="2400" dirty="0"/>
                        <a:t>后侧面</a:t>
                      </a:r>
                    </a:p>
                  </a:txBody>
                  <a:tcPr anchor="ctr"/>
                </a:tc>
                <a:tc vMerge="1">
                  <a:txBody>
                    <a:bodyPr/>
                    <a:lstStyle/>
                    <a:p>
                      <a:pPr algn="ctr"/>
                      <a:endParaRPr lang="zh-CN" altLang="en-US" dirty="0"/>
                    </a:p>
                  </a:txBody>
                  <a:tcPr anchor="ctr"/>
                </a:tc>
                <a:tc>
                  <a:txBody>
                    <a:bodyPr/>
                    <a:lstStyle/>
                    <a:p>
                      <a:pPr algn="ctr"/>
                      <a:r>
                        <a:rPr lang="en-US" altLang="zh-CN" sz="2400" dirty="0"/>
                        <a:t>0.189</a:t>
                      </a:r>
                      <a:endParaRPr lang="zh-CN" altLang="en-US" sz="2400" dirty="0"/>
                    </a:p>
                  </a:txBody>
                  <a:tcPr anchor="ctr"/>
                </a:tc>
                <a:tc>
                  <a:txBody>
                    <a:bodyPr/>
                    <a:lstStyle/>
                    <a:p>
                      <a:pPr algn="ctr"/>
                      <a:r>
                        <a:rPr lang="en-US" altLang="zh-CN" sz="2400" dirty="0"/>
                        <a:t>-0.658</a:t>
                      </a:r>
                      <a:endParaRPr lang="zh-CN" altLang="en-US" sz="2400" dirty="0"/>
                    </a:p>
                  </a:txBody>
                  <a:tcPr anchor="ctr"/>
                </a:tc>
                <a:tc>
                  <a:txBody>
                    <a:bodyPr/>
                    <a:lstStyle/>
                    <a:p>
                      <a:pPr algn="ctr"/>
                      <a:r>
                        <a:rPr lang="en-US" altLang="zh-CN" sz="2400" dirty="0"/>
                        <a:t>-0.197</a:t>
                      </a:r>
                      <a:endParaRPr lang="zh-CN" altLang="en-US" sz="2400" dirty="0"/>
                    </a:p>
                  </a:txBody>
                  <a:tcPr anchor="ctr"/>
                </a:tc>
                <a:tc vMerge="1">
                  <a:txBody>
                    <a:bodyPr/>
                    <a:lstStyle/>
                    <a:p>
                      <a:pPr algn="ctr"/>
                      <a:endParaRPr lang="zh-CN" altLang="en-US" dirty="0"/>
                    </a:p>
                  </a:txBody>
                  <a:tcPr anchor="ctr"/>
                </a:tc>
                <a:extLst>
                  <a:ext uri="{0D108BD9-81ED-4DB2-BD59-A6C34878D82A}">
                    <a16:rowId xmlns:a16="http://schemas.microsoft.com/office/drawing/2014/main" val="25500201"/>
                  </a:ext>
                </a:extLst>
              </a:tr>
              <a:tr h="370840">
                <a:tc gridSpan="2">
                  <a:txBody>
                    <a:bodyPr/>
                    <a:lstStyle/>
                    <a:p>
                      <a:pPr algn="ctr"/>
                      <a:r>
                        <a:rPr lang="zh-CN" altLang="en-US" sz="2400" dirty="0"/>
                        <a:t>上下磁极间隙</a:t>
                      </a:r>
                    </a:p>
                  </a:txBody>
                  <a:tcPr anchor="ctr"/>
                </a:tc>
                <a:tc hMerge="1">
                  <a:txBody>
                    <a:bodyPr/>
                    <a:lstStyle/>
                    <a:p>
                      <a:endParaRPr lang="zh-CN" altLang="en-US"/>
                    </a:p>
                  </a:txBody>
                  <a:tcPr/>
                </a:tc>
                <a:tc>
                  <a:txBody>
                    <a:bodyPr/>
                    <a:lstStyle/>
                    <a:p>
                      <a:pPr algn="ctr"/>
                      <a:r>
                        <a:rPr lang="en-US" altLang="zh-CN" sz="2400" dirty="0"/>
                        <a:t>61±0.1</a:t>
                      </a:r>
                      <a:endParaRPr lang="zh-CN" altLang="en-US" sz="2400" dirty="0"/>
                    </a:p>
                  </a:txBody>
                  <a:tcPr anchor="ctr"/>
                </a:tc>
                <a:tc>
                  <a:txBody>
                    <a:bodyPr/>
                    <a:lstStyle/>
                    <a:p>
                      <a:pPr algn="ctr"/>
                      <a:r>
                        <a:rPr lang="en-US" altLang="zh-CN" sz="2400" dirty="0"/>
                        <a:t>61.409</a:t>
                      </a:r>
                      <a:endParaRPr lang="zh-CN" altLang="en-US" sz="2400" dirty="0"/>
                    </a:p>
                  </a:txBody>
                  <a:tcPr anchor="ctr"/>
                </a:tc>
                <a:tc>
                  <a:txBody>
                    <a:bodyPr/>
                    <a:lstStyle/>
                    <a:p>
                      <a:pPr algn="ctr"/>
                      <a:r>
                        <a:rPr lang="en-US" altLang="zh-CN" sz="2400" dirty="0"/>
                        <a:t>60.818</a:t>
                      </a:r>
                      <a:endParaRPr lang="zh-CN" altLang="en-US" sz="2400" dirty="0"/>
                    </a:p>
                  </a:txBody>
                  <a:tcPr anchor="ctr"/>
                </a:tc>
                <a:tc>
                  <a:txBody>
                    <a:bodyPr/>
                    <a:lstStyle/>
                    <a:p>
                      <a:pPr algn="ctr"/>
                      <a:r>
                        <a:rPr lang="en-US" altLang="zh-CN" sz="2400" dirty="0"/>
                        <a:t>61.051</a:t>
                      </a:r>
                      <a:endParaRPr lang="zh-CN" altLang="en-US" sz="2400" dirty="0"/>
                    </a:p>
                  </a:txBody>
                  <a:tcPr anchor="ctr"/>
                </a:tc>
                <a:tc>
                  <a:txBody>
                    <a:bodyPr/>
                    <a:lstStyle/>
                    <a:p>
                      <a:pPr algn="ctr"/>
                      <a:r>
                        <a:rPr lang="zh-CN" altLang="en-US" sz="2400" dirty="0"/>
                        <a:t>超差</a:t>
                      </a:r>
                    </a:p>
                  </a:txBody>
                  <a:tcPr anchor="ctr"/>
                </a:tc>
                <a:extLst>
                  <a:ext uri="{0D108BD9-81ED-4DB2-BD59-A6C34878D82A}">
                    <a16:rowId xmlns:a16="http://schemas.microsoft.com/office/drawing/2014/main" val="2507320402"/>
                  </a:ext>
                </a:extLst>
              </a:tr>
            </a:tbl>
          </a:graphicData>
        </a:graphic>
      </p:graphicFrame>
      <p:sp>
        <p:nvSpPr>
          <p:cNvPr id="8" name="文本框 7">
            <a:extLst>
              <a:ext uri="{FF2B5EF4-FFF2-40B4-BE49-F238E27FC236}">
                <a16:creationId xmlns:a16="http://schemas.microsoft.com/office/drawing/2014/main" id="{464C6FCF-414D-75BB-B163-661211B2C9EE}"/>
              </a:ext>
            </a:extLst>
          </p:cNvPr>
          <p:cNvSpPr txBox="1"/>
          <p:nvPr/>
        </p:nvSpPr>
        <p:spPr>
          <a:xfrm>
            <a:off x="730135" y="1833727"/>
            <a:ext cx="1415772" cy="461665"/>
          </a:xfrm>
          <a:prstGeom prst="rect">
            <a:avLst/>
          </a:prstGeom>
          <a:noFill/>
        </p:spPr>
        <p:txBody>
          <a:bodyPr wrap="none" rtlCol="0">
            <a:spAutoFit/>
          </a:bodyPr>
          <a:lstStyle/>
          <a:p>
            <a:r>
              <a:rPr lang="zh-CN" altLang="en-US" sz="2400" b="1" dirty="0">
                <a:solidFill>
                  <a:srgbClr val="0000FF"/>
                </a:solidFill>
              </a:rPr>
              <a:t>测量结果</a:t>
            </a:r>
          </a:p>
        </p:txBody>
      </p:sp>
    </p:spTree>
    <p:extLst>
      <p:ext uri="{BB962C8B-B14F-4D97-AF65-F5344CB8AC3E}">
        <p14:creationId xmlns:p14="http://schemas.microsoft.com/office/powerpoint/2010/main" val="1953681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51</a:t>
            </a:fld>
            <a:endParaRPr lang="zh-CN" altLang="en-US" dirty="0"/>
          </a:p>
        </p:txBody>
      </p:sp>
      <p:sp>
        <p:nvSpPr>
          <p:cNvPr id="4" name="标题 3"/>
          <p:cNvSpPr>
            <a:spLocks noGrp="1"/>
          </p:cNvSpPr>
          <p:nvPr>
            <p:ph type="title"/>
          </p:nvPr>
        </p:nvSpPr>
        <p:spPr>
          <a:xfrm>
            <a:off x="407368" y="187617"/>
            <a:ext cx="10763325"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磁铁机械中心测量实验</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705678" y="936302"/>
            <a:ext cx="10648122" cy="6107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组合铁机械中心由下极面和两侧面中分面的交线确定。</a:t>
            </a:r>
            <a:r>
              <a:rPr lang="en-US" altLang="zh-CN" sz="2400" dirty="0">
                <a:latin typeface="Times New Roman" pitchFamily="18" charset="0"/>
                <a:cs typeface="Times New Roman" pitchFamily="18" charset="0"/>
              </a:rPr>
              <a:t> </a:t>
            </a:r>
          </a:p>
        </p:txBody>
      </p:sp>
      <p:sp>
        <p:nvSpPr>
          <p:cNvPr id="6" name="内容占位符 2">
            <a:extLst>
              <a:ext uri="{FF2B5EF4-FFF2-40B4-BE49-F238E27FC236}">
                <a16:creationId xmlns:a16="http://schemas.microsoft.com/office/drawing/2014/main" id="{17909406-50FC-4B80-B97B-FB3632C7E31E}"/>
              </a:ext>
            </a:extLst>
          </p:cNvPr>
          <p:cNvSpPr txBox="1">
            <a:spLocks/>
          </p:cNvSpPr>
          <p:nvPr/>
        </p:nvSpPr>
        <p:spPr>
          <a:xfrm>
            <a:off x="917713" y="4835019"/>
            <a:ext cx="10648122" cy="1703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实验目的：对比</a:t>
            </a:r>
            <a:r>
              <a:rPr lang="zh-CN" altLang="en-US" sz="2400" dirty="0">
                <a:solidFill>
                  <a:srgbClr val="FF0000"/>
                </a:solidFill>
                <a:latin typeface="Times New Roman" pitchFamily="18" charset="0"/>
                <a:cs typeface="Times New Roman" pitchFamily="18" charset="0"/>
              </a:rPr>
              <a:t>全覆盖密集测量方式</a:t>
            </a:r>
            <a:r>
              <a:rPr lang="zh-CN" altLang="en-US" sz="2400" dirty="0">
                <a:latin typeface="Times New Roman" pitchFamily="18" charset="0"/>
                <a:cs typeface="Times New Roman" pitchFamily="18" charset="0"/>
              </a:rPr>
              <a:t>得到的磁铁机械中心与</a:t>
            </a:r>
            <a:r>
              <a:rPr lang="zh-CN" altLang="en-US" sz="2400" dirty="0">
                <a:solidFill>
                  <a:srgbClr val="FF0000"/>
                </a:solidFill>
                <a:latin typeface="Times New Roman" pitchFamily="18" charset="0"/>
                <a:cs typeface="Times New Roman" pitchFamily="18" charset="0"/>
              </a:rPr>
              <a:t>仅测量磁铁隔板方式</a:t>
            </a:r>
            <a:r>
              <a:rPr lang="zh-CN" altLang="en-US" sz="2400" dirty="0">
                <a:latin typeface="Times New Roman" pitchFamily="18" charset="0"/>
                <a:cs typeface="Times New Roman" pitchFamily="18" charset="0"/>
              </a:rPr>
              <a:t>得到的磁铁机械中心的横向、高程位置差别。</a:t>
            </a:r>
            <a:endParaRPr lang="en-US" altLang="zh-CN" sz="2400" dirty="0">
              <a:latin typeface="Times New Roman" pitchFamily="18" charset="0"/>
              <a:cs typeface="Times New Roman" pitchFamily="18" charset="0"/>
            </a:endParaRPr>
          </a:p>
          <a:p>
            <a:pPr>
              <a:lnSpc>
                <a:spcPct val="150000"/>
              </a:lnSpc>
              <a:buClr>
                <a:srgbClr val="FF0000"/>
              </a:buClr>
              <a:buSzPct val="75000"/>
              <a:buFont typeface="Wingdings" panose="05000000000000000000" pitchFamily="2" charset="2"/>
              <a:buChar char="l"/>
            </a:pPr>
            <a:r>
              <a:rPr lang="zh-CN" altLang="en-US" sz="2400" dirty="0">
                <a:latin typeface="Times New Roman" pitchFamily="18" charset="0"/>
                <a:cs typeface="Times New Roman" pitchFamily="18" charset="0"/>
              </a:rPr>
              <a:t>对比方法：在磁铁坐标系中比较两条交线的横向、高程位置差别。</a:t>
            </a:r>
            <a:r>
              <a:rPr lang="en-US" altLang="zh-CN" sz="2400" dirty="0">
                <a:latin typeface="Times New Roman" pitchFamily="18" charset="0"/>
                <a:cs typeface="Times New Roman" pitchFamily="18" charset="0"/>
              </a:rPr>
              <a:t> </a:t>
            </a:r>
          </a:p>
        </p:txBody>
      </p:sp>
      <p:pic>
        <p:nvPicPr>
          <p:cNvPr id="7" name="图片 6">
            <a:extLst>
              <a:ext uri="{FF2B5EF4-FFF2-40B4-BE49-F238E27FC236}">
                <a16:creationId xmlns:a16="http://schemas.microsoft.com/office/drawing/2014/main" id="{F90C99D2-B15C-4F21-B7FF-4AD974AFBBFF}"/>
              </a:ext>
            </a:extLst>
          </p:cNvPr>
          <p:cNvPicPr>
            <a:picLocks noChangeAspect="1"/>
          </p:cNvPicPr>
          <p:nvPr/>
        </p:nvPicPr>
        <p:blipFill>
          <a:blip r:embed="rId2"/>
          <a:stretch>
            <a:fillRect/>
          </a:stretch>
        </p:blipFill>
        <p:spPr>
          <a:xfrm>
            <a:off x="705678" y="1625001"/>
            <a:ext cx="6713802" cy="3132091"/>
          </a:xfrm>
          <a:prstGeom prst="rect">
            <a:avLst/>
          </a:prstGeom>
        </p:spPr>
      </p:pic>
      <p:sp>
        <p:nvSpPr>
          <p:cNvPr id="8" name="文本框 7">
            <a:extLst>
              <a:ext uri="{FF2B5EF4-FFF2-40B4-BE49-F238E27FC236}">
                <a16:creationId xmlns:a16="http://schemas.microsoft.com/office/drawing/2014/main" id="{A6546996-BE0A-4450-906F-3B52E28878A3}"/>
              </a:ext>
            </a:extLst>
          </p:cNvPr>
          <p:cNvSpPr txBox="1"/>
          <p:nvPr/>
        </p:nvSpPr>
        <p:spPr>
          <a:xfrm>
            <a:off x="7812157" y="2413741"/>
            <a:ext cx="4115229" cy="1296445"/>
          </a:xfrm>
          <a:prstGeom prst="rect">
            <a:avLst/>
          </a:prstGeom>
          <a:noFill/>
        </p:spPr>
        <p:txBody>
          <a:bodyPr wrap="none" rtlCol="0">
            <a:spAutoFit/>
          </a:bodyPr>
          <a:lstStyle/>
          <a:p>
            <a:pPr>
              <a:lnSpc>
                <a:spcPct val="150000"/>
              </a:lnSpc>
            </a:pPr>
            <a:r>
              <a:rPr lang="zh-CN" altLang="en-US" dirty="0"/>
              <a:t>沿磁铁长度方向：</a:t>
            </a:r>
            <a:endParaRPr lang="en-US" altLang="zh-CN" dirty="0"/>
          </a:p>
          <a:p>
            <a:pPr>
              <a:lnSpc>
                <a:spcPct val="150000"/>
              </a:lnSpc>
            </a:pPr>
            <a:r>
              <a:rPr lang="zh-CN" altLang="en-US" dirty="0"/>
              <a:t>冲片面测量</a:t>
            </a:r>
            <a:r>
              <a:rPr lang="en-US" altLang="zh-CN" dirty="0"/>
              <a:t>27</a:t>
            </a:r>
            <a:r>
              <a:rPr lang="zh-CN" altLang="en-US" dirty="0"/>
              <a:t>段（每个面测量</a:t>
            </a:r>
            <a:r>
              <a:rPr lang="en-US" altLang="zh-CN" dirty="0"/>
              <a:t>54</a:t>
            </a:r>
            <a:r>
              <a:rPr lang="zh-CN" altLang="en-US" dirty="0"/>
              <a:t>个点）</a:t>
            </a:r>
            <a:endParaRPr lang="en-US" altLang="zh-CN" dirty="0"/>
          </a:p>
          <a:p>
            <a:pPr>
              <a:lnSpc>
                <a:spcPct val="150000"/>
              </a:lnSpc>
            </a:pPr>
            <a:r>
              <a:rPr lang="en-US" altLang="zh-CN" dirty="0"/>
              <a:t>12</a:t>
            </a:r>
            <a:r>
              <a:rPr lang="zh-CN" altLang="en-US" dirty="0"/>
              <a:t>个隔板全测（每个面测量</a:t>
            </a:r>
            <a:r>
              <a:rPr lang="en-US" altLang="zh-CN" dirty="0"/>
              <a:t>24</a:t>
            </a:r>
            <a:r>
              <a:rPr lang="zh-CN" altLang="en-US" dirty="0"/>
              <a:t>个点）</a:t>
            </a:r>
          </a:p>
        </p:txBody>
      </p:sp>
      <p:grpSp>
        <p:nvGrpSpPr>
          <p:cNvPr id="10" name="组合 9">
            <a:extLst>
              <a:ext uri="{FF2B5EF4-FFF2-40B4-BE49-F238E27FC236}">
                <a16:creationId xmlns:a16="http://schemas.microsoft.com/office/drawing/2014/main" id="{4199D5EB-69B8-42AD-8EE9-73D6F06A1B07}"/>
              </a:ext>
            </a:extLst>
          </p:cNvPr>
          <p:cNvGrpSpPr/>
          <p:nvPr/>
        </p:nvGrpSpPr>
        <p:grpSpPr>
          <a:xfrm>
            <a:off x="7812157" y="1905709"/>
            <a:ext cx="3975651" cy="2570673"/>
            <a:chOff x="628007" y="2427216"/>
            <a:chExt cx="3819196" cy="3416993"/>
          </a:xfrm>
        </p:grpSpPr>
        <p:sp>
          <p:nvSpPr>
            <p:cNvPr id="11" name="矩形 10">
              <a:extLst>
                <a:ext uri="{FF2B5EF4-FFF2-40B4-BE49-F238E27FC236}">
                  <a16:creationId xmlns:a16="http://schemas.microsoft.com/office/drawing/2014/main" id="{D954E641-CD50-4667-A3A1-6BCD8A2B47DE}"/>
                </a:ext>
              </a:extLst>
            </p:cNvPr>
            <p:cNvSpPr/>
            <p:nvPr/>
          </p:nvSpPr>
          <p:spPr>
            <a:xfrm>
              <a:off x="628007" y="2427216"/>
              <a:ext cx="3819196" cy="411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测量点</a:t>
              </a:r>
              <a:endParaRPr lang="en-US" altLang="zh-CN" sz="2000" dirty="0"/>
            </a:p>
          </p:txBody>
        </p:sp>
        <p:sp>
          <p:nvSpPr>
            <p:cNvPr id="12" name="矩形 11">
              <a:extLst>
                <a:ext uri="{FF2B5EF4-FFF2-40B4-BE49-F238E27FC236}">
                  <a16:creationId xmlns:a16="http://schemas.microsoft.com/office/drawing/2014/main" id="{9C0DE888-67E9-4E5F-AA10-FAEB47400195}"/>
                </a:ext>
              </a:extLst>
            </p:cNvPr>
            <p:cNvSpPr/>
            <p:nvPr/>
          </p:nvSpPr>
          <p:spPr>
            <a:xfrm>
              <a:off x="628007" y="2845118"/>
              <a:ext cx="3819196" cy="2999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49200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F1C5F0E-0A8F-D289-AF95-3817B3A48215}"/>
              </a:ext>
            </a:extLst>
          </p:cNvPr>
          <p:cNvSpPr>
            <a:spLocks noGrp="1"/>
          </p:cNvSpPr>
          <p:nvPr>
            <p:ph type="title"/>
          </p:nvPr>
        </p:nvSpPr>
        <p:spPr>
          <a:xfrm>
            <a:off x="407368" y="187617"/>
            <a:ext cx="10763325"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四、磁铁机械中心测量实验</a:t>
            </a:r>
          </a:p>
        </p:txBody>
      </p:sp>
      <p:sp>
        <p:nvSpPr>
          <p:cNvPr id="6" name="文本框 5">
            <a:extLst>
              <a:ext uri="{FF2B5EF4-FFF2-40B4-BE49-F238E27FC236}">
                <a16:creationId xmlns:a16="http://schemas.microsoft.com/office/drawing/2014/main" id="{D95D6073-B3E8-CD50-A5F4-244F22967D5D}"/>
              </a:ext>
            </a:extLst>
          </p:cNvPr>
          <p:cNvSpPr txBox="1"/>
          <p:nvPr/>
        </p:nvSpPr>
        <p:spPr>
          <a:xfrm>
            <a:off x="407369" y="1167135"/>
            <a:ext cx="5434254" cy="946413"/>
          </a:xfrm>
          <a:prstGeom prst="rect">
            <a:avLst/>
          </a:prstGeom>
          <a:noFill/>
        </p:spPr>
        <p:txBody>
          <a:bodyPr wrap="square">
            <a:spAutoFit/>
          </a:bodyPr>
          <a:lstStyle/>
          <a:p>
            <a:pPr marL="285750" indent="-285750" algn="just">
              <a:spcBef>
                <a:spcPts val="300"/>
              </a:spcBef>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LineZ1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Plane_</a:t>
            </a:r>
            <a:r>
              <a:rPr lang="zh-CN" altLang="en-US" sz="1600" dirty="0">
                <a:latin typeface="微软雅黑" panose="020B0503020204020204" pitchFamily="34" charset="-122"/>
                <a:ea typeface="微软雅黑" panose="020B0503020204020204" pitchFamily="34" charset="-122"/>
              </a:rPr>
              <a:t>前后中分面（冲片和隔板）”和“</a:t>
            </a:r>
            <a:r>
              <a:rPr lang="en-US" altLang="zh-CN" sz="1600" dirty="0">
                <a:latin typeface="微软雅黑" panose="020B0503020204020204" pitchFamily="34" charset="-122"/>
                <a:ea typeface="微软雅黑" panose="020B0503020204020204" pitchFamily="34" charset="-122"/>
              </a:rPr>
              <a:t>Plane_</a:t>
            </a:r>
            <a:r>
              <a:rPr lang="zh-CN" altLang="en-US" sz="1600" dirty="0">
                <a:latin typeface="微软雅黑" panose="020B0503020204020204" pitchFamily="34" charset="-122"/>
                <a:ea typeface="微软雅黑" panose="020B0503020204020204" pitchFamily="34" charset="-122"/>
              </a:rPr>
              <a:t>下极面（冲片和隔板）”的交线</a:t>
            </a:r>
            <a:endParaRPr lang="en-US" altLang="zh-CN" sz="1600" dirty="0">
              <a:latin typeface="微软雅黑" panose="020B0503020204020204" pitchFamily="34" charset="-122"/>
              <a:ea typeface="微软雅黑" panose="020B0503020204020204" pitchFamily="34" charset="-122"/>
            </a:endParaRPr>
          </a:p>
          <a:p>
            <a:pPr marL="285750" indent="-285750" algn="just">
              <a:spcBef>
                <a:spcPts val="300"/>
              </a:spcBef>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LineZ1</a:t>
            </a:r>
            <a:r>
              <a:rPr lang="zh-CN" altLang="en-US" sz="1600" dirty="0">
                <a:latin typeface="微软雅黑" panose="020B0503020204020204" pitchFamily="34" charset="-122"/>
                <a:ea typeface="微软雅黑" panose="020B0503020204020204" pitchFamily="34" charset="-122"/>
              </a:rPr>
              <a:t>与左右端面的交点，生成左端点</a:t>
            </a:r>
            <a:r>
              <a:rPr lang="en-US" altLang="zh-CN" sz="1600" dirty="0">
                <a:latin typeface="微软雅黑" panose="020B0503020204020204" pitchFamily="34" charset="-122"/>
                <a:ea typeface="微软雅黑" panose="020B0503020204020204" pitchFamily="34" charset="-122"/>
              </a:rPr>
              <a:t>L1</a:t>
            </a:r>
            <a:r>
              <a:rPr lang="zh-CN" altLang="en-US" sz="1600" dirty="0">
                <a:latin typeface="微软雅黑" panose="020B0503020204020204" pitchFamily="34" charset="-122"/>
                <a:ea typeface="微软雅黑" panose="020B0503020204020204" pitchFamily="34" charset="-122"/>
              </a:rPr>
              <a:t>、右端点</a:t>
            </a:r>
            <a:r>
              <a:rPr lang="en-US" altLang="zh-CN" sz="1600" dirty="0">
                <a:latin typeface="微软雅黑" panose="020B0503020204020204" pitchFamily="34" charset="-122"/>
                <a:ea typeface="微软雅黑" panose="020B0503020204020204" pitchFamily="34" charset="-122"/>
              </a:rPr>
              <a:t>R1</a:t>
            </a:r>
            <a:endParaRPr lang="zh-CN" altLang="en-US" sz="16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DEC8BF3-655B-E627-7F9C-11E028A55191}"/>
              </a:ext>
            </a:extLst>
          </p:cNvPr>
          <p:cNvSpPr txBox="1"/>
          <p:nvPr/>
        </p:nvSpPr>
        <p:spPr>
          <a:xfrm>
            <a:off x="361188" y="793014"/>
            <a:ext cx="6096000" cy="406971"/>
          </a:xfrm>
          <a:prstGeom prst="rect">
            <a:avLst/>
          </a:prstGeom>
          <a:noFill/>
        </p:spPr>
        <p:txBody>
          <a:bodyPr wrap="square">
            <a:spAutoFit/>
          </a:bodyPr>
          <a:lstStyle/>
          <a:p>
            <a:pPr algn="just">
              <a:lnSpc>
                <a:spcPct val="125000"/>
              </a:lnSpc>
              <a:spcBef>
                <a:spcPts val="300"/>
              </a:spcBef>
              <a:spcAft>
                <a:spcPts val="600"/>
              </a:spcAft>
            </a:pPr>
            <a:r>
              <a:rPr lang="en-US" altLang="zh-CN" dirty="0">
                <a:solidFill>
                  <a:srgbClr val="0070C0"/>
                </a:solidFill>
                <a:latin typeface="微软雅黑" panose="020B0503020204020204" pitchFamily="34" charset="-122"/>
                <a:ea typeface="微软雅黑" panose="020B0503020204020204" pitchFamily="34" charset="-122"/>
              </a:rPr>
              <a:t>1</a:t>
            </a:r>
            <a:r>
              <a:rPr lang="zh-CN" altLang="en-US" dirty="0">
                <a:solidFill>
                  <a:srgbClr val="0070C0"/>
                </a:solidFill>
                <a:latin typeface="微软雅黑" panose="020B0503020204020204" pitchFamily="34" charset="-122"/>
                <a:ea typeface="微软雅黑" panose="020B0503020204020204" pitchFamily="34" charset="-122"/>
              </a:rPr>
              <a:t>、全覆盖密集测量方式</a:t>
            </a:r>
          </a:p>
        </p:txBody>
      </p:sp>
      <p:grpSp>
        <p:nvGrpSpPr>
          <p:cNvPr id="18" name="组合 17">
            <a:extLst>
              <a:ext uri="{FF2B5EF4-FFF2-40B4-BE49-F238E27FC236}">
                <a16:creationId xmlns:a16="http://schemas.microsoft.com/office/drawing/2014/main" id="{BF0BA088-716B-1601-E19B-DA8B941E22E4}"/>
              </a:ext>
            </a:extLst>
          </p:cNvPr>
          <p:cNvGrpSpPr/>
          <p:nvPr/>
        </p:nvGrpSpPr>
        <p:grpSpPr>
          <a:xfrm>
            <a:off x="523416" y="3564953"/>
            <a:ext cx="5318206" cy="3062768"/>
            <a:chOff x="361188" y="3018358"/>
            <a:chExt cx="6151418" cy="3652025"/>
          </a:xfrm>
        </p:grpSpPr>
        <p:pic>
          <p:nvPicPr>
            <p:cNvPr id="12" name="图片 11">
              <a:extLst>
                <a:ext uri="{FF2B5EF4-FFF2-40B4-BE49-F238E27FC236}">
                  <a16:creationId xmlns:a16="http://schemas.microsoft.com/office/drawing/2014/main" id="{8B2DAF94-BDD6-C397-F804-3293E3F9D4B1}"/>
                </a:ext>
              </a:extLst>
            </p:cNvPr>
            <p:cNvPicPr>
              <a:picLocks noChangeAspect="1"/>
            </p:cNvPicPr>
            <p:nvPr/>
          </p:nvPicPr>
          <p:blipFill>
            <a:blip r:embed="rId3"/>
            <a:stretch>
              <a:fillRect/>
            </a:stretch>
          </p:blipFill>
          <p:spPr>
            <a:xfrm>
              <a:off x="361188" y="3018358"/>
              <a:ext cx="6151418" cy="3652025"/>
            </a:xfrm>
            <a:prstGeom prst="rect">
              <a:avLst/>
            </a:prstGeom>
          </p:spPr>
        </p:pic>
        <p:sp>
          <p:nvSpPr>
            <p:cNvPr id="15" name="文本框 14">
              <a:extLst>
                <a:ext uri="{FF2B5EF4-FFF2-40B4-BE49-F238E27FC236}">
                  <a16:creationId xmlns:a16="http://schemas.microsoft.com/office/drawing/2014/main" id="{0955817F-0D5C-B875-A774-955FAE845108}"/>
                </a:ext>
              </a:extLst>
            </p:cNvPr>
            <p:cNvSpPr txBox="1"/>
            <p:nvPr/>
          </p:nvSpPr>
          <p:spPr>
            <a:xfrm>
              <a:off x="4397479" y="4826642"/>
              <a:ext cx="414666" cy="369332"/>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X</a:t>
              </a:r>
              <a:endParaRPr lang="zh-CN" altLang="en-US" dirty="0"/>
            </a:p>
          </p:txBody>
        </p:sp>
        <p:sp>
          <p:nvSpPr>
            <p:cNvPr id="16" name="文本框 15">
              <a:extLst>
                <a:ext uri="{FF2B5EF4-FFF2-40B4-BE49-F238E27FC236}">
                  <a16:creationId xmlns:a16="http://schemas.microsoft.com/office/drawing/2014/main" id="{9227C8BC-AFA1-624D-63DA-90C9DE58B81C}"/>
                </a:ext>
              </a:extLst>
            </p:cNvPr>
            <p:cNvSpPr txBox="1"/>
            <p:nvPr/>
          </p:nvSpPr>
          <p:spPr>
            <a:xfrm>
              <a:off x="3690898" y="3749506"/>
              <a:ext cx="414666" cy="369332"/>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Y</a:t>
              </a:r>
              <a:endParaRPr lang="zh-CN" altLang="en-US" dirty="0"/>
            </a:p>
          </p:txBody>
        </p:sp>
        <p:sp>
          <p:nvSpPr>
            <p:cNvPr id="17" name="文本框 16">
              <a:extLst>
                <a:ext uri="{FF2B5EF4-FFF2-40B4-BE49-F238E27FC236}">
                  <a16:creationId xmlns:a16="http://schemas.microsoft.com/office/drawing/2014/main" id="{20323489-10CA-1AA2-5A13-BACEB90A217B}"/>
                </a:ext>
              </a:extLst>
            </p:cNvPr>
            <p:cNvSpPr txBox="1"/>
            <p:nvPr/>
          </p:nvSpPr>
          <p:spPr>
            <a:xfrm>
              <a:off x="3201855" y="4826642"/>
              <a:ext cx="414666" cy="369332"/>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Z</a:t>
              </a:r>
              <a:endParaRPr lang="zh-CN" altLang="en-US" dirty="0"/>
            </a:p>
          </p:txBody>
        </p:sp>
      </p:grpSp>
      <p:sp>
        <p:nvSpPr>
          <p:cNvPr id="19" name="文本框 18">
            <a:extLst>
              <a:ext uri="{FF2B5EF4-FFF2-40B4-BE49-F238E27FC236}">
                <a16:creationId xmlns:a16="http://schemas.microsoft.com/office/drawing/2014/main" id="{46F415D8-1BA4-BEE5-0010-E263CFF4AE23}"/>
              </a:ext>
            </a:extLst>
          </p:cNvPr>
          <p:cNvSpPr txBox="1"/>
          <p:nvPr/>
        </p:nvSpPr>
        <p:spPr>
          <a:xfrm>
            <a:off x="407367" y="2520519"/>
            <a:ext cx="5318206" cy="946413"/>
          </a:xfrm>
          <a:prstGeom prst="rect">
            <a:avLst/>
          </a:prstGeom>
          <a:noFill/>
        </p:spPr>
        <p:txBody>
          <a:bodyPr wrap="square">
            <a:spAutoFit/>
          </a:bodyPr>
          <a:lstStyle/>
          <a:p>
            <a:pPr marL="285750" indent="-285750" algn="just">
              <a:spcBef>
                <a:spcPts val="300"/>
              </a:spcBef>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LineZ2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Plane_</a:t>
            </a:r>
            <a:r>
              <a:rPr lang="zh-CN" altLang="en-US" sz="1600" dirty="0">
                <a:latin typeface="微软雅黑" panose="020B0503020204020204" pitchFamily="34" charset="-122"/>
                <a:ea typeface="微软雅黑" panose="020B0503020204020204" pitchFamily="34" charset="-122"/>
              </a:rPr>
              <a:t>前后中分面（仅隔板）”和“</a:t>
            </a:r>
            <a:r>
              <a:rPr lang="en-US" altLang="zh-CN" sz="1600" dirty="0">
                <a:latin typeface="微软雅黑" panose="020B0503020204020204" pitchFamily="34" charset="-122"/>
                <a:ea typeface="微软雅黑" panose="020B0503020204020204" pitchFamily="34" charset="-122"/>
              </a:rPr>
              <a:t>Plane_</a:t>
            </a:r>
            <a:r>
              <a:rPr lang="zh-CN" altLang="en-US" sz="1600" dirty="0">
                <a:latin typeface="微软雅黑" panose="020B0503020204020204" pitchFamily="34" charset="-122"/>
                <a:ea typeface="微软雅黑" panose="020B0503020204020204" pitchFamily="34" charset="-122"/>
              </a:rPr>
              <a:t>下极面（仅隔板）”的交线</a:t>
            </a:r>
            <a:endParaRPr lang="en-US" altLang="zh-CN" sz="1600" dirty="0">
              <a:latin typeface="微软雅黑" panose="020B0503020204020204" pitchFamily="34" charset="-122"/>
              <a:ea typeface="微软雅黑" panose="020B0503020204020204" pitchFamily="34" charset="-122"/>
            </a:endParaRPr>
          </a:p>
          <a:p>
            <a:pPr marL="285750" indent="-285750" algn="just">
              <a:spcBef>
                <a:spcPts val="300"/>
              </a:spcBef>
              <a:spcAft>
                <a:spcPts val="60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LineZ2</a:t>
            </a:r>
            <a:r>
              <a:rPr lang="zh-CN" altLang="en-US" sz="1600" dirty="0">
                <a:latin typeface="微软雅黑" panose="020B0503020204020204" pitchFamily="34" charset="-122"/>
                <a:ea typeface="微软雅黑" panose="020B0503020204020204" pitchFamily="34" charset="-122"/>
              </a:rPr>
              <a:t>与左右端面的交点，生成左端点</a:t>
            </a:r>
            <a:r>
              <a:rPr lang="en-US" altLang="zh-CN" sz="1600" dirty="0">
                <a:latin typeface="微软雅黑" panose="020B0503020204020204" pitchFamily="34" charset="-122"/>
                <a:ea typeface="微软雅黑" panose="020B0503020204020204" pitchFamily="34" charset="-122"/>
              </a:rPr>
              <a:t>L2</a:t>
            </a:r>
            <a:r>
              <a:rPr lang="zh-CN" altLang="en-US" sz="1600" dirty="0">
                <a:latin typeface="微软雅黑" panose="020B0503020204020204" pitchFamily="34" charset="-122"/>
                <a:ea typeface="微软雅黑" panose="020B0503020204020204" pitchFamily="34" charset="-122"/>
              </a:rPr>
              <a:t>、右端点</a:t>
            </a:r>
            <a:r>
              <a:rPr lang="en-US" altLang="zh-CN" sz="1600" dirty="0">
                <a:latin typeface="微软雅黑" panose="020B0503020204020204" pitchFamily="34" charset="-122"/>
                <a:ea typeface="微软雅黑" panose="020B0503020204020204" pitchFamily="34" charset="-122"/>
              </a:rPr>
              <a:t>R2</a:t>
            </a:r>
            <a:endParaRPr lang="zh-CN" altLang="en-US" sz="16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1685F856-D1FA-0036-CB76-ABB216897195}"/>
              </a:ext>
            </a:extLst>
          </p:cNvPr>
          <p:cNvSpPr txBox="1"/>
          <p:nvPr/>
        </p:nvSpPr>
        <p:spPr>
          <a:xfrm>
            <a:off x="407366" y="2113548"/>
            <a:ext cx="6096000" cy="406971"/>
          </a:xfrm>
          <a:prstGeom prst="rect">
            <a:avLst/>
          </a:prstGeom>
          <a:noFill/>
        </p:spPr>
        <p:txBody>
          <a:bodyPr wrap="square">
            <a:spAutoFit/>
          </a:bodyPr>
          <a:lstStyle/>
          <a:p>
            <a:pPr algn="just">
              <a:lnSpc>
                <a:spcPct val="125000"/>
              </a:lnSpc>
              <a:spcBef>
                <a:spcPts val="300"/>
              </a:spcBef>
              <a:spcAft>
                <a:spcPts val="600"/>
              </a:spcAft>
            </a:pPr>
            <a:r>
              <a:rPr lang="en-US" altLang="zh-CN" dirty="0">
                <a:solidFill>
                  <a:srgbClr val="0070C0"/>
                </a:solidFill>
                <a:latin typeface="微软雅黑" panose="020B0503020204020204" pitchFamily="34" charset="-122"/>
                <a:ea typeface="微软雅黑" panose="020B0503020204020204" pitchFamily="34" charset="-122"/>
              </a:rPr>
              <a:t>2</a:t>
            </a:r>
            <a:r>
              <a:rPr lang="zh-CN" altLang="en-US" dirty="0">
                <a:solidFill>
                  <a:srgbClr val="0070C0"/>
                </a:solidFill>
                <a:latin typeface="微软雅黑" panose="020B0503020204020204" pitchFamily="34" charset="-122"/>
                <a:ea typeface="微软雅黑" panose="020B0503020204020204" pitchFamily="34" charset="-122"/>
              </a:rPr>
              <a:t>、仅测量磁铁隔板方式</a:t>
            </a:r>
          </a:p>
        </p:txBody>
      </p:sp>
      <p:graphicFrame>
        <p:nvGraphicFramePr>
          <p:cNvPr id="21" name="表格 20">
            <a:extLst>
              <a:ext uri="{FF2B5EF4-FFF2-40B4-BE49-F238E27FC236}">
                <a16:creationId xmlns:a16="http://schemas.microsoft.com/office/drawing/2014/main" id="{E90811FD-F06D-9453-62BF-3577AEBD1A45}"/>
              </a:ext>
            </a:extLst>
          </p:cNvPr>
          <p:cNvGraphicFramePr>
            <a:graphicFrameLocks noGrp="1"/>
          </p:cNvGraphicFramePr>
          <p:nvPr/>
        </p:nvGraphicFramePr>
        <p:xfrm>
          <a:off x="6840242" y="2083410"/>
          <a:ext cx="4154929" cy="1266825"/>
        </p:xfrm>
        <a:graphic>
          <a:graphicData uri="http://schemas.openxmlformats.org/drawingml/2006/table">
            <a:tbl>
              <a:tblPr>
                <a:tableStyleId>{9D7B26C5-4107-4FEC-AEDC-1716B250A1EF}</a:tableStyleId>
              </a:tblPr>
              <a:tblGrid>
                <a:gridCol w="991674">
                  <a:extLst>
                    <a:ext uri="{9D8B030D-6E8A-4147-A177-3AD203B41FA5}">
                      <a16:colId xmlns:a16="http://schemas.microsoft.com/office/drawing/2014/main" val="1817290288"/>
                    </a:ext>
                  </a:extLst>
                </a:gridCol>
                <a:gridCol w="1010038">
                  <a:extLst>
                    <a:ext uri="{9D8B030D-6E8A-4147-A177-3AD203B41FA5}">
                      <a16:colId xmlns:a16="http://schemas.microsoft.com/office/drawing/2014/main" val="4208914524"/>
                    </a:ext>
                  </a:extLst>
                </a:gridCol>
                <a:gridCol w="1010038">
                  <a:extLst>
                    <a:ext uri="{9D8B030D-6E8A-4147-A177-3AD203B41FA5}">
                      <a16:colId xmlns:a16="http://schemas.microsoft.com/office/drawing/2014/main" val="2890052902"/>
                    </a:ext>
                  </a:extLst>
                </a:gridCol>
                <a:gridCol w="1143179">
                  <a:extLst>
                    <a:ext uri="{9D8B030D-6E8A-4147-A177-3AD203B41FA5}">
                      <a16:colId xmlns:a16="http://schemas.microsoft.com/office/drawing/2014/main" val="1907699732"/>
                    </a:ext>
                  </a:extLst>
                </a:gridCol>
              </a:tblGrid>
              <a:tr h="190500">
                <a:tc>
                  <a:txBody>
                    <a:bodyPr/>
                    <a:lstStyle/>
                    <a:p>
                      <a:pPr algn="ctr" fontAlgn="ctr">
                        <a:buNone/>
                      </a:pPr>
                      <a:r>
                        <a:rPr lang="zh-CN" altLang="en-US" sz="1600" u="none" strike="noStrike" baseline="0" dirty="0">
                          <a:effectLst/>
                          <a:latin typeface="Times New Roman" panose="02020603050405020304" pitchFamily="18" charset="0"/>
                          <a:ea typeface="微软雅黑" panose="020B0503020204020204" pitchFamily="34" charset="-122"/>
                        </a:rPr>
                        <a:t>点名</a:t>
                      </a:r>
                      <a:endParaRPr lang="zh-CN" altLang="en-US"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u="none" strike="noStrike" baseline="0" dirty="0">
                          <a:effectLst/>
                          <a:latin typeface="Times New Roman" panose="02020603050405020304" pitchFamily="18" charset="0"/>
                          <a:ea typeface="微软雅黑" panose="020B0503020204020204" pitchFamily="34" charset="-122"/>
                        </a:rPr>
                        <a:t>X</a:t>
                      </a:r>
                      <a:endParaRPr lang="en-US"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u="none" strike="noStrike" baseline="0" dirty="0">
                          <a:effectLst/>
                          <a:latin typeface="Times New Roman" panose="02020603050405020304" pitchFamily="18" charset="0"/>
                          <a:ea typeface="微软雅黑" panose="020B0503020204020204" pitchFamily="34" charset="-122"/>
                        </a:rPr>
                        <a:t>Y</a:t>
                      </a:r>
                      <a:endParaRPr lang="en-US"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n-US" sz="1600" u="none" strike="noStrike" baseline="0" dirty="0">
                          <a:effectLst/>
                          <a:latin typeface="Times New Roman" panose="02020603050405020304" pitchFamily="18" charset="0"/>
                          <a:ea typeface="微软雅黑" panose="020B0503020204020204" pitchFamily="34" charset="-122"/>
                        </a:rPr>
                        <a:t>Z</a:t>
                      </a:r>
                      <a:endParaRPr lang="en-US"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9967477"/>
                  </a:ext>
                </a:extLst>
              </a:tr>
              <a:tr h="0">
                <a:tc>
                  <a:txBody>
                    <a:bodyPr/>
                    <a:lstStyle/>
                    <a:p>
                      <a:pPr algn="ctr" fontAlgn="ctr">
                        <a:buNone/>
                      </a:pPr>
                      <a:r>
                        <a:rPr lang="en-US" sz="1600" u="none" strike="noStrike" baseline="0" dirty="0">
                          <a:effectLst/>
                          <a:latin typeface="Times New Roman" panose="02020603050405020304" pitchFamily="18" charset="0"/>
                          <a:ea typeface="微软雅黑" panose="020B0503020204020204" pitchFamily="34" charset="-122"/>
                        </a:rPr>
                        <a:t>R1</a:t>
                      </a:r>
                      <a:endParaRPr lang="en-US"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-0.027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-11.408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-2304.270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43118128"/>
                  </a:ext>
                </a:extLst>
              </a:tr>
              <a:tr h="180975">
                <a:tc>
                  <a:txBody>
                    <a:bodyPr/>
                    <a:lstStyle/>
                    <a:p>
                      <a:pPr algn="ctr" fontAlgn="ctr">
                        <a:buNone/>
                      </a:pPr>
                      <a:r>
                        <a:rPr lang="en-US" sz="1600" u="none" strike="noStrike" baseline="0">
                          <a:effectLst/>
                          <a:latin typeface="Times New Roman" panose="02020603050405020304" pitchFamily="18" charset="0"/>
                          <a:ea typeface="微软雅黑" panose="020B0503020204020204" pitchFamily="34" charset="-122"/>
                        </a:rPr>
                        <a:t>L1</a:t>
                      </a:r>
                      <a:endParaRPr lang="en-US"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0.122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-11.538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2304.270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extLst>
                  <a:ext uri="{0D108BD9-81ED-4DB2-BD59-A6C34878D82A}">
                    <a16:rowId xmlns:a16="http://schemas.microsoft.com/office/drawing/2014/main" val="2172841979"/>
                  </a:ext>
                </a:extLst>
              </a:tr>
              <a:tr h="180975">
                <a:tc>
                  <a:txBody>
                    <a:bodyPr/>
                    <a:lstStyle/>
                    <a:p>
                      <a:pPr algn="ctr" fontAlgn="ctr">
                        <a:buNone/>
                      </a:pPr>
                      <a:r>
                        <a:rPr lang="en-US" sz="1600" u="none" strike="noStrike" baseline="0">
                          <a:effectLst/>
                          <a:latin typeface="Times New Roman" panose="02020603050405020304" pitchFamily="18" charset="0"/>
                          <a:ea typeface="微软雅黑" panose="020B0503020204020204" pitchFamily="34" charset="-122"/>
                        </a:rPr>
                        <a:t>R2</a:t>
                      </a:r>
                      <a:endParaRPr lang="en-US"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a:effectLst/>
                          <a:latin typeface="Times New Roman" panose="02020603050405020304" pitchFamily="18" charset="0"/>
                          <a:ea typeface="微软雅黑" panose="020B0503020204020204" pitchFamily="34" charset="-122"/>
                        </a:rPr>
                        <a:t>-0.075 </a:t>
                      </a:r>
                      <a:endParaRPr lang="en-US" altLang="zh-CN"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-11.404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-2304.270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noFill/>
                  </a:tcPr>
                </a:tc>
                <a:extLst>
                  <a:ext uri="{0D108BD9-81ED-4DB2-BD59-A6C34878D82A}">
                    <a16:rowId xmlns:a16="http://schemas.microsoft.com/office/drawing/2014/main" val="3648476582"/>
                  </a:ext>
                </a:extLst>
              </a:tr>
              <a:tr h="190500">
                <a:tc>
                  <a:txBody>
                    <a:bodyPr/>
                    <a:lstStyle/>
                    <a:p>
                      <a:pPr algn="ctr" fontAlgn="ctr">
                        <a:buNone/>
                      </a:pPr>
                      <a:r>
                        <a:rPr lang="en-US" sz="1600" u="none" strike="noStrike" baseline="0">
                          <a:effectLst/>
                          <a:latin typeface="Times New Roman" panose="02020603050405020304" pitchFamily="18" charset="0"/>
                          <a:ea typeface="微软雅黑" panose="020B0503020204020204" pitchFamily="34" charset="-122"/>
                        </a:rPr>
                        <a:t>L2</a:t>
                      </a:r>
                      <a:endParaRPr lang="en-US"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r" fontAlgn="ctr">
                        <a:buNone/>
                      </a:pPr>
                      <a:r>
                        <a:rPr lang="en-US" altLang="zh-CN" sz="1600" u="none" strike="noStrike" baseline="0">
                          <a:effectLst/>
                          <a:latin typeface="Times New Roman" panose="02020603050405020304" pitchFamily="18" charset="0"/>
                          <a:ea typeface="微软雅黑" panose="020B0503020204020204" pitchFamily="34" charset="-122"/>
                        </a:rPr>
                        <a:t>0.103 </a:t>
                      </a:r>
                      <a:endParaRPr lang="en-US" altLang="zh-CN"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r" fontAlgn="ctr">
                        <a:buNone/>
                      </a:pPr>
                      <a:r>
                        <a:rPr lang="en-US" altLang="zh-CN" sz="1600" u="none" strike="noStrike" baseline="0">
                          <a:effectLst/>
                          <a:latin typeface="Times New Roman" panose="02020603050405020304" pitchFamily="18" charset="0"/>
                          <a:ea typeface="微软雅黑" panose="020B0503020204020204" pitchFamily="34" charset="-122"/>
                        </a:rPr>
                        <a:t>-11.564 </a:t>
                      </a:r>
                      <a:endParaRPr lang="en-US" altLang="zh-CN" sz="16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r" fontAlgn="ctr">
                        <a:buNone/>
                      </a:pPr>
                      <a:r>
                        <a:rPr lang="en-US" altLang="zh-CN" sz="1600" u="none" strike="noStrike" baseline="0" dirty="0">
                          <a:effectLst/>
                          <a:latin typeface="Times New Roman" panose="02020603050405020304" pitchFamily="18" charset="0"/>
                          <a:ea typeface="微软雅黑" panose="020B0503020204020204" pitchFamily="34" charset="-122"/>
                        </a:rPr>
                        <a:t>2304.270 </a:t>
                      </a:r>
                      <a:endParaRPr lang="en-US" altLang="zh-CN" sz="16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915609"/>
                  </a:ext>
                </a:extLst>
              </a:tr>
            </a:tbl>
          </a:graphicData>
        </a:graphic>
      </p:graphicFrame>
      <p:sp>
        <p:nvSpPr>
          <p:cNvPr id="25" name="文本框 24">
            <a:extLst>
              <a:ext uri="{FF2B5EF4-FFF2-40B4-BE49-F238E27FC236}">
                <a16:creationId xmlns:a16="http://schemas.microsoft.com/office/drawing/2014/main" id="{7585634C-87AA-4C2B-DBA9-DFA52EDAE91B}"/>
              </a:ext>
            </a:extLst>
          </p:cNvPr>
          <p:cNvSpPr txBox="1"/>
          <p:nvPr/>
        </p:nvSpPr>
        <p:spPr>
          <a:xfrm>
            <a:off x="6457188" y="1081178"/>
            <a:ext cx="4268241" cy="406971"/>
          </a:xfrm>
          <a:prstGeom prst="rect">
            <a:avLst/>
          </a:prstGeom>
          <a:noFill/>
        </p:spPr>
        <p:txBody>
          <a:bodyPr wrap="square">
            <a:spAutoFit/>
          </a:bodyPr>
          <a:lstStyle/>
          <a:p>
            <a:pPr algn="just">
              <a:lnSpc>
                <a:spcPct val="125000"/>
              </a:lnSpc>
              <a:spcBef>
                <a:spcPts val="300"/>
              </a:spcBef>
              <a:spcAft>
                <a:spcPts val="600"/>
              </a:spcAft>
            </a:pPr>
            <a:r>
              <a:rPr lang="en-US" altLang="zh-CN" dirty="0">
                <a:solidFill>
                  <a:srgbClr val="0070C0"/>
                </a:solidFill>
                <a:latin typeface="微软雅黑" panose="020B0503020204020204" pitchFamily="34" charset="-122"/>
                <a:ea typeface="微软雅黑" panose="020B0503020204020204" pitchFamily="34" charset="-122"/>
              </a:rPr>
              <a:t>3</a:t>
            </a:r>
            <a:r>
              <a:rPr lang="zh-CN" altLang="en-US" dirty="0">
                <a:solidFill>
                  <a:srgbClr val="0070C0"/>
                </a:solidFill>
                <a:latin typeface="微软雅黑" panose="020B0503020204020204" pitchFamily="34" charset="-122"/>
                <a:ea typeface="微软雅黑" panose="020B0503020204020204" pitchFamily="34" charset="-122"/>
              </a:rPr>
              <a:t>、坐标比较</a:t>
            </a:r>
          </a:p>
        </p:txBody>
      </p:sp>
      <p:graphicFrame>
        <p:nvGraphicFramePr>
          <p:cNvPr id="31" name="表格 30">
            <a:extLst>
              <a:ext uri="{FF2B5EF4-FFF2-40B4-BE49-F238E27FC236}">
                <a16:creationId xmlns:a16="http://schemas.microsoft.com/office/drawing/2014/main" id="{2CB2D467-63BC-6285-A8F7-6CE6135112D4}"/>
              </a:ext>
            </a:extLst>
          </p:cNvPr>
          <p:cNvGraphicFramePr>
            <a:graphicFrameLocks noGrp="1"/>
          </p:cNvGraphicFramePr>
          <p:nvPr/>
        </p:nvGraphicFramePr>
        <p:xfrm>
          <a:off x="6840242" y="3732922"/>
          <a:ext cx="4154929" cy="760095"/>
        </p:xfrm>
        <a:graphic>
          <a:graphicData uri="http://schemas.openxmlformats.org/drawingml/2006/table">
            <a:tbl>
              <a:tblPr>
                <a:tableStyleId>{9D7B26C5-4107-4FEC-AEDC-1716B250A1EF}</a:tableStyleId>
              </a:tblPr>
              <a:tblGrid>
                <a:gridCol w="991674">
                  <a:extLst>
                    <a:ext uri="{9D8B030D-6E8A-4147-A177-3AD203B41FA5}">
                      <a16:colId xmlns:a16="http://schemas.microsoft.com/office/drawing/2014/main" val="2796597643"/>
                    </a:ext>
                  </a:extLst>
                </a:gridCol>
                <a:gridCol w="1010038">
                  <a:extLst>
                    <a:ext uri="{9D8B030D-6E8A-4147-A177-3AD203B41FA5}">
                      <a16:colId xmlns:a16="http://schemas.microsoft.com/office/drawing/2014/main" val="679911227"/>
                    </a:ext>
                  </a:extLst>
                </a:gridCol>
                <a:gridCol w="1010038">
                  <a:extLst>
                    <a:ext uri="{9D8B030D-6E8A-4147-A177-3AD203B41FA5}">
                      <a16:colId xmlns:a16="http://schemas.microsoft.com/office/drawing/2014/main" val="2966748918"/>
                    </a:ext>
                  </a:extLst>
                </a:gridCol>
                <a:gridCol w="1143179">
                  <a:extLst>
                    <a:ext uri="{9D8B030D-6E8A-4147-A177-3AD203B41FA5}">
                      <a16:colId xmlns:a16="http://schemas.microsoft.com/office/drawing/2014/main" val="2367155978"/>
                    </a:ext>
                  </a:extLst>
                </a:gridCol>
              </a:tblGrid>
              <a:tr h="180975">
                <a:tc>
                  <a:txBody>
                    <a:bodyPr/>
                    <a:lstStyle/>
                    <a:p>
                      <a:pPr marL="0" algn="ctr" defTabSz="914400" rtl="0" eaLnBrk="1" fontAlgn="ctr" latinLnBrk="0" hangingPunct="1">
                        <a:buNone/>
                      </a:pPr>
                      <a:r>
                        <a:rPr lang="zh-CN" alt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差值</a:t>
                      </a: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dirty="0" err="1">
                          <a:solidFill>
                            <a:schemeClr val="tx1"/>
                          </a:solidFill>
                          <a:effectLst/>
                          <a:latin typeface="Times New Roman" panose="02020603050405020304" pitchFamily="18" charset="0"/>
                          <a:ea typeface="微软雅黑" panose="020B0503020204020204" pitchFamily="34" charset="-122"/>
                          <a:cs typeface="+mn-cs"/>
                        </a:rPr>
                        <a:t>dX</a:t>
                      </a:r>
                      <a:endParaRPr 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dirty="0" err="1">
                          <a:solidFill>
                            <a:schemeClr val="tx1"/>
                          </a:solidFill>
                          <a:effectLst/>
                          <a:latin typeface="Times New Roman" panose="02020603050405020304" pitchFamily="18" charset="0"/>
                          <a:ea typeface="微软雅黑" panose="020B0503020204020204" pitchFamily="34" charset="-122"/>
                          <a:cs typeface="+mn-cs"/>
                        </a:rPr>
                        <a:t>dY</a:t>
                      </a:r>
                      <a:endParaRPr 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dZ</a:t>
                      </a: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66852529"/>
                  </a:ext>
                </a:extLst>
              </a:tr>
              <a:tr h="180975">
                <a:tc>
                  <a:txBody>
                    <a:bodyPr/>
                    <a:lstStyle/>
                    <a:p>
                      <a:pPr marL="0" algn="ct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R2-R1</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-0.048 </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0.004 </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0.000 </a:t>
                      </a:r>
                    </a:p>
                  </a:txBody>
                  <a:tcPr marL="9525" marR="9525" marT="9525" marB="0" anchor="ctr">
                    <a:noFill/>
                  </a:tcPr>
                </a:tc>
                <a:extLst>
                  <a:ext uri="{0D108BD9-81ED-4DB2-BD59-A6C34878D82A}">
                    <a16:rowId xmlns:a16="http://schemas.microsoft.com/office/drawing/2014/main" val="529731241"/>
                  </a:ext>
                </a:extLst>
              </a:tr>
              <a:tr h="180975">
                <a:tc>
                  <a:txBody>
                    <a:bodyPr/>
                    <a:lstStyle/>
                    <a:p>
                      <a:pPr marL="0" algn="ct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L2-L1</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-0.019 </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-0.026 </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0.000 </a:t>
                      </a: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442830"/>
                  </a:ext>
                </a:extLst>
              </a:tr>
            </a:tbl>
          </a:graphicData>
        </a:graphic>
      </p:graphicFrame>
      <p:sp>
        <p:nvSpPr>
          <p:cNvPr id="33" name="文本框 32">
            <a:extLst>
              <a:ext uri="{FF2B5EF4-FFF2-40B4-BE49-F238E27FC236}">
                <a16:creationId xmlns:a16="http://schemas.microsoft.com/office/drawing/2014/main" id="{7264A6AD-FCE7-4DA4-08E1-25A67192AD92}"/>
              </a:ext>
            </a:extLst>
          </p:cNvPr>
          <p:cNvSpPr txBox="1"/>
          <p:nvPr/>
        </p:nvSpPr>
        <p:spPr>
          <a:xfrm>
            <a:off x="6839537" y="4890402"/>
            <a:ext cx="4514263" cy="923330"/>
          </a:xfrm>
          <a:prstGeom prst="rect">
            <a:avLst/>
          </a:prstGeom>
          <a:noFill/>
        </p:spPr>
        <p:txBody>
          <a:bodyPr wrap="square">
            <a:spAutoFit/>
          </a:bodyPr>
          <a:lstStyle/>
          <a:p>
            <a:r>
              <a:rPr lang="zh-CN" altLang="en-US" sz="1800" dirty="0">
                <a:solidFill>
                  <a:srgbClr val="FF0000"/>
                </a:solidFill>
                <a:latin typeface="微软雅黑" panose="020B0503020204020204" pitchFamily="34" charset="-122"/>
                <a:ea typeface="微软雅黑" panose="020B0503020204020204" pitchFamily="34" charset="-122"/>
              </a:rPr>
              <a:t>结论：两种测量方式对机械中心测量结果影响较小，可以用仅测隔板代替全覆盖密集测量进行磁铁机械中心标定。</a:t>
            </a:r>
            <a:endParaRPr lang="zh-CN" altLang="en-US" dirty="0">
              <a:solidFill>
                <a:srgbClr val="FF0000"/>
              </a:solidFill>
            </a:endParaRPr>
          </a:p>
        </p:txBody>
      </p:sp>
      <p:sp>
        <p:nvSpPr>
          <p:cNvPr id="37" name="文本框 36">
            <a:extLst>
              <a:ext uri="{FF2B5EF4-FFF2-40B4-BE49-F238E27FC236}">
                <a16:creationId xmlns:a16="http://schemas.microsoft.com/office/drawing/2014/main" id="{4BF1CD07-66EA-4CBE-1049-7B763654115B}"/>
              </a:ext>
            </a:extLst>
          </p:cNvPr>
          <p:cNvSpPr txBox="1"/>
          <p:nvPr/>
        </p:nvSpPr>
        <p:spPr>
          <a:xfrm>
            <a:off x="6457188" y="1576124"/>
            <a:ext cx="6096000"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两种测量方式得到左右端点坐标（磁铁坐标系下）为：</a:t>
            </a:r>
            <a:endParaRPr lang="zh-CN" altLang="en-US" dirty="0"/>
          </a:p>
        </p:txBody>
      </p:sp>
      <p:sp>
        <p:nvSpPr>
          <p:cNvPr id="2" name="灯片编号占位符 1">
            <a:extLst>
              <a:ext uri="{FF2B5EF4-FFF2-40B4-BE49-F238E27FC236}">
                <a16:creationId xmlns:a16="http://schemas.microsoft.com/office/drawing/2014/main" id="{9A5EEC53-6801-5F61-4A43-ACE87478B3B9}"/>
              </a:ext>
            </a:extLst>
          </p:cNvPr>
          <p:cNvSpPr>
            <a:spLocks noGrp="1"/>
          </p:cNvSpPr>
          <p:nvPr>
            <p:ph type="sldNum" sz="quarter" idx="12"/>
          </p:nvPr>
        </p:nvSpPr>
        <p:spPr/>
        <p:txBody>
          <a:bodyPr/>
          <a:lstStyle/>
          <a:p>
            <a:fld id="{16CB0E38-18A6-4DF6-93D8-8059CE11E2E9}" type="slidenum">
              <a:rPr lang="zh-SG" altLang="en-US" smtClean="0"/>
              <a:t>52</a:t>
            </a:fld>
            <a:endParaRPr lang="zh-SG" altLang="en-US"/>
          </a:p>
        </p:txBody>
      </p:sp>
    </p:spTree>
    <p:extLst>
      <p:ext uri="{BB962C8B-B14F-4D97-AF65-F5344CB8AC3E}">
        <p14:creationId xmlns:p14="http://schemas.microsoft.com/office/powerpoint/2010/main" val="3553608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411C695-0C23-2E28-72B4-D06D8A9C0E5C}"/>
              </a:ext>
            </a:extLst>
          </p:cNvPr>
          <p:cNvSpPr>
            <a:spLocks noGrp="1"/>
          </p:cNvSpPr>
          <p:nvPr>
            <p:ph type="title"/>
          </p:nvPr>
        </p:nvSpPr>
        <p:spPr>
          <a:xfrm>
            <a:off x="407368" y="187617"/>
            <a:ext cx="10763325"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测磁导轨准直</a:t>
            </a:r>
          </a:p>
        </p:txBody>
      </p:sp>
      <p:sp>
        <p:nvSpPr>
          <p:cNvPr id="2" name="文本框 1">
            <a:extLst>
              <a:ext uri="{FF2B5EF4-FFF2-40B4-BE49-F238E27FC236}">
                <a16:creationId xmlns:a16="http://schemas.microsoft.com/office/drawing/2014/main" id="{6292CC90-F190-3F32-1603-6F43A41CADF1}"/>
              </a:ext>
            </a:extLst>
          </p:cNvPr>
          <p:cNvSpPr txBox="1"/>
          <p:nvPr/>
        </p:nvSpPr>
        <p:spPr>
          <a:xfrm>
            <a:off x="337907" y="1048301"/>
            <a:ext cx="11289234" cy="1676549"/>
          </a:xfrm>
          <a:prstGeom prst="rect">
            <a:avLst/>
          </a:prstGeom>
          <a:noFill/>
        </p:spPr>
        <p:txBody>
          <a:bodyPr wrap="square">
            <a:spAutoFit/>
          </a:bodyPr>
          <a:lstStyle/>
          <a:p>
            <a:pPr indent="457200"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在</a:t>
            </a:r>
            <a:r>
              <a:rPr lang="zh-CN" altLang="en-US" dirty="0">
                <a:solidFill>
                  <a:srgbClr val="FF0000"/>
                </a:solidFill>
                <a:latin typeface="微软雅黑" panose="020B0503020204020204" pitchFamily="34" charset="-122"/>
                <a:ea typeface="微软雅黑" panose="020B0503020204020204" pitchFamily="34" charset="-122"/>
              </a:rPr>
              <a:t>磁铁坐标系</a:t>
            </a:r>
            <a:r>
              <a:rPr lang="zh-CN" altLang="en-US" dirty="0">
                <a:latin typeface="微软雅黑" panose="020B0503020204020204" pitchFamily="34" charset="-122"/>
                <a:ea typeface="微软雅黑" panose="020B0503020204020204" pitchFamily="34" charset="-122"/>
              </a:rPr>
              <a:t>下，将测磁导轨前侧基准面向理论位置进行准直，保证霍尔小车运动方向与坐标系</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轴平行。</a:t>
            </a:r>
            <a:endParaRPr lang="en-US" altLang="zh-CN" dirty="0">
              <a:latin typeface="微软雅黑" panose="020B0503020204020204" pitchFamily="34" charset="-122"/>
              <a:ea typeface="微软雅黑" panose="020B0503020204020204" pitchFamily="34" charset="-122"/>
            </a:endParaRPr>
          </a:p>
          <a:p>
            <a:pPr indent="457200" algn="just">
              <a:lnSpc>
                <a:spcPct val="125000"/>
              </a:lnSpc>
              <a:spcBef>
                <a:spcPts val="300"/>
              </a:spcBef>
              <a:spcAft>
                <a:spcPts val="600"/>
              </a:spcAft>
            </a:pPr>
            <a:r>
              <a:rPr lang="zh-CN" altLang="en-US" dirty="0">
                <a:solidFill>
                  <a:srgbClr val="FF0000"/>
                </a:solidFill>
                <a:latin typeface="微软雅黑" panose="020B0503020204020204" pitchFamily="34" charset="-122"/>
                <a:ea typeface="微软雅黑" panose="020B0503020204020204" pitchFamily="34" charset="-122"/>
              </a:rPr>
              <a:t>磁铁坐标系</a:t>
            </a:r>
            <a:r>
              <a:rPr lang="zh-CN" altLang="en-US" dirty="0">
                <a:latin typeface="微软雅黑" panose="020B0503020204020204" pitchFamily="34" charset="-122"/>
                <a:ea typeface="微软雅黑" panose="020B0503020204020204" pitchFamily="34" charset="-122"/>
              </a:rPr>
              <a:t>：下极面法线为</a:t>
            </a:r>
            <a:r>
              <a:rPr lang="en-US" altLang="zh-CN" dirty="0">
                <a:latin typeface="微软雅黑" panose="020B0503020204020204" pitchFamily="34" charset="-122"/>
                <a:ea typeface="微软雅黑" panose="020B0503020204020204" pitchFamily="34" charset="-122"/>
              </a:rPr>
              <a:t>Y</a:t>
            </a:r>
            <a:r>
              <a:rPr lang="zh-CN" altLang="en-US" dirty="0">
                <a:latin typeface="微软雅黑" panose="020B0503020204020204" pitchFamily="34" charset="-122"/>
                <a:ea typeface="微软雅黑" panose="020B0503020204020204" pitchFamily="34" charset="-122"/>
              </a:rPr>
              <a:t>轴（主要方向，向上为正），中心凹槽测点拟合直线为</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轴（参考方向，西指向东为正），原点平移至磁铁中心，建立右手坐标系。</a:t>
            </a:r>
            <a:endParaRPr lang="en-US" altLang="zh-CN" dirty="0">
              <a:latin typeface="微软雅黑" panose="020B0503020204020204" pitchFamily="34" charset="-122"/>
              <a:ea typeface="微软雅黑" panose="020B0503020204020204" pitchFamily="34" charset="-122"/>
            </a:endParaRPr>
          </a:p>
          <a:p>
            <a:pPr indent="457200"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目前已完成测磁导轨两侧支撑支架的准直，由于天车需进行检修，测磁导轨准直尚未完成。</a:t>
            </a:r>
          </a:p>
        </p:txBody>
      </p:sp>
      <p:pic>
        <p:nvPicPr>
          <p:cNvPr id="6" name="图片 5">
            <a:extLst>
              <a:ext uri="{FF2B5EF4-FFF2-40B4-BE49-F238E27FC236}">
                <a16:creationId xmlns:a16="http://schemas.microsoft.com/office/drawing/2014/main" id="{F10AE31B-F475-CB8E-C4A3-B1527DD22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484" y="2821652"/>
            <a:ext cx="4201109" cy="3149600"/>
          </a:xfrm>
          <a:prstGeom prst="rect">
            <a:avLst/>
          </a:prstGeom>
        </p:spPr>
      </p:pic>
      <p:sp>
        <p:nvSpPr>
          <p:cNvPr id="8" name="文本框 7">
            <a:extLst>
              <a:ext uri="{FF2B5EF4-FFF2-40B4-BE49-F238E27FC236}">
                <a16:creationId xmlns:a16="http://schemas.microsoft.com/office/drawing/2014/main" id="{D2AE669D-79BE-3285-389D-1FF0E154C47B}"/>
              </a:ext>
            </a:extLst>
          </p:cNvPr>
          <p:cNvSpPr txBox="1"/>
          <p:nvPr/>
        </p:nvSpPr>
        <p:spPr>
          <a:xfrm>
            <a:off x="1569602" y="6007047"/>
            <a:ext cx="2287049" cy="369332"/>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rPr>
              <a:t>两侧支撑支架准直</a:t>
            </a:r>
            <a:endParaRPr lang="zh-CN" altLang="en-US" dirty="0"/>
          </a:p>
        </p:txBody>
      </p:sp>
      <p:sp>
        <p:nvSpPr>
          <p:cNvPr id="9" name="文本框 8">
            <a:extLst>
              <a:ext uri="{FF2B5EF4-FFF2-40B4-BE49-F238E27FC236}">
                <a16:creationId xmlns:a16="http://schemas.microsoft.com/office/drawing/2014/main" id="{09F95280-B3B8-88A8-8CB8-4FCC445C76F3}"/>
              </a:ext>
            </a:extLst>
          </p:cNvPr>
          <p:cNvSpPr txBox="1"/>
          <p:nvPr/>
        </p:nvSpPr>
        <p:spPr>
          <a:xfrm>
            <a:off x="5759042" y="6033750"/>
            <a:ext cx="3128209" cy="369332"/>
          </a:xfrm>
          <a:prstGeom prst="rect">
            <a:avLst/>
          </a:prstGeom>
          <a:noFill/>
        </p:spPr>
        <p:txBody>
          <a:bodyPr wrap="square">
            <a:spAutoFit/>
          </a:bodyPr>
          <a:lstStyle/>
          <a:p>
            <a:pPr algn="ctr"/>
            <a:r>
              <a:rPr lang="zh-CN" altLang="en-US" sz="1800" dirty="0">
                <a:latin typeface="微软雅黑" panose="020B0503020204020204" pitchFamily="34" charset="-122"/>
                <a:ea typeface="微软雅黑" panose="020B0503020204020204" pitchFamily="34" charset="-122"/>
              </a:rPr>
              <a:t>测磁导轨基准面位置测量</a:t>
            </a:r>
            <a:endParaRPr lang="zh-CN" altLang="en-US" dirty="0"/>
          </a:p>
        </p:txBody>
      </p:sp>
      <p:pic>
        <p:nvPicPr>
          <p:cNvPr id="10" name="图片 9">
            <a:extLst>
              <a:ext uri="{FF2B5EF4-FFF2-40B4-BE49-F238E27FC236}">
                <a16:creationId xmlns:a16="http://schemas.microsoft.com/office/drawing/2014/main" id="{41DF5A2E-E3ED-EADE-DD03-6FE35B45D336}"/>
              </a:ext>
            </a:extLst>
          </p:cNvPr>
          <p:cNvPicPr>
            <a:picLocks noChangeAspect="1"/>
          </p:cNvPicPr>
          <p:nvPr/>
        </p:nvPicPr>
        <p:blipFill>
          <a:blip r:embed="rId3"/>
          <a:stretch>
            <a:fillRect/>
          </a:stretch>
        </p:blipFill>
        <p:spPr>
          <a:xfrm>
            <a:off x="769085" y="2821652"/>
            <a:ext cx="3995978" cy="3149600"/>
          </a:xfrm>
          <a:prstGeom prst="rect">
            <a:avLst/>
          </a:prstGeom>
        </p:spPr>
      </p:pic>
      <p:sp>
        <p:nvSpPr>
          <p:cNvPr id="11" name="灯片编号占位符 10">
            <a:extLst>
              <a:ext uri="{FF2B5EF4-FFF2-40B4-BE49-F238E27FC236}">
                <a16:creationId xmlns:a16="http://schemas.microsoft.com/office/drawing/2014/main" id="{9A2C7A0F-B19F-5BA6-B9AF-313F46FDF6B4}"/>
              </a:ext>
            </a:extLst>
          </p:cNvPr>
          <p:cNvSpPr>
            <a:spLocks noGrp="1"/>
          </p:cNvSpPr>
          <p:nvPr>
            <p:ph type="sldNum" sz="quarter" idx="12"/>
          </p:nvPr>
        </p:nvSpPr>
        <p:spPr/>
        <p:txBody>
          <a:bodyPr/>
          <a:lstStyle/>
          <a:p>
            <a:fld id="{16CB0E38-18A6-4DF6-93D8-8059CE11E2E9}" type="slidenum">
              <a:rPr lang="zh-SG" altLang="en-US" smtClean="0"/>
              <a:t>53</a:t>
            </a:fld>
            <a:endParaRPr lang="zh-SG" altLang="en-US"/>
          </a:p>
        </p:txBody>
      </p:sp>
    </p:spTree>
    <p:extLst>
      <p:ext uri="{BB962C8B-B14F-4D97-AF65-F5344CB8AC3E}">
        <p14:creationId xmlns:p14="http://schemas.microsoft.com/office/powerpoint/2010/main" val="2259616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60642B-EEA6-4367-BD2E-380E168FC59F}"/>
              </a:ext>
            </a:extLst>
          </p:cNvPr>
          <p:cNvSpPr>
            <a:spLocks noGrp="1"/>
          </p:cNvSpPr>
          <p:nvPr>
            <p:ph type="title"/>
          </p:nvPr>
        </p:nvSpPr>
        <p:spPr>
          <a:xfrm>
            <a:off x="838200" y="365125"/>
            <a:ext cx="9549653" cy="1325563"/>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总结</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4" name="内容占位符 2">
            <a:extLst>
              <a:ext uri="{FF2B5EF4-FFF2-40B4-BE49-F238E27FC236}">
                <a16:creationId xmlns:a16="http://schemas.microsoft.com/office/drawing/2014/main" id="{01394747-CDB7-9F0C-615F-4A89B0842D59}"/>
              </a:ext>
            </a:extLst>
          </p:cNvPr>
          <p:cNvSpPr txBox="1">
            <a:spLocks/>
          </p:cNvSpPr>
          <p:nvPr/>
        </p:nvSpPr>
        <p:spPr>
          <a:xfrm>
            <a:off x="1229794" y="1587730"/>
            <a:ext cx="9433048" cy="346640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400"/>
              </a:spcBef>
              <a:spcAft>
                <a:spcPts val="400"/>
              </a:spcAft>
              <a:buClr>
                <a:srgbClr val="FF0000"/>
              </a:buClr>
              <a:buSzPct val="80000"/>
              <a:buFont typeface="Wingdings" pitchFamily="2" charset="2"/>
              <a:buChar char="n"/>
              <a:defRPr/>
            </a:pPr>
            <a:r>
              <a:rPr lang="zh-CN" altLang="en-US" sz="2400" dirty="0">
                <a:solidFill>
                  <a:prstClr val="black"/>
                </a:solidFill>
                <a:latin typeface="Times New Roman" pitchFamily="18" charset="0"/>
                <a:cs typeface="Times New Roman" pitchFamily="18" charset="0"/>
              </a:rPr>
              <a:t>完成一台视觉仪原理验证机研制，开展了仪器数学模型推导、标定、补偿校准和测量实验。专家建议进一步提高转台精度。</a:t>
            </a:r>
          </a:p>
          <a:p>
            <a:pPr marL="358775" lvl="1" indent="-358775" eaLnBrk="1" hangingPunct="1">
              <a:lnSpc>
                <a:spcPct val="150000"/>
              </a:lnSpc>
              <a:spcBef>
                <a:spcPts val="400"/>
              </a:spcBef>
              <a:spcAft>
                <a:spcPts val="400"/>
              </a:spcAft>
              <a:buClr>
                <a:srgbClr val="FF0000"/>
              </a:buClr>
              <a:buSzPct val="80000"/>
              <a:buFont typeface="Wingdings" pitchFamily="2" charset="2"/>
              <a:buChar char="n"/>
              <a:defRPr/>
            </a:pPr>
            <a:r>
              <a:rPr lang="zh-CN" altLang="en-US" sz="2400" dirty="0">
                <a:solidFill>
                  <a:prstClr val="black"/>
                </a:solidFill>
                <a:latin typeface="Times New Roman" pitchFamily="18" charset="0"/>
                <a:cs typeface="Times New Roman" pitchFamily="18" charset="0"/>
              </a:rPr>
              <a:t>根据</a:t>
            </a:r>
            <a:r>
              <a:rPr lang="en-US" altLang="zh-CN" sz="2400" dirty="0">
                <a:solidFill>
                  <a:prstClr val="black"/>
                </a:solidFill>
                <a:latin typeface="Times New Roman" pitchFamily="18" charset="0"/>
                <a:cs typeface="Times New Roman" pitchFamily="18" charset="0"/>
              </a:rPr>
              <a:t>IARC</a:t>
            </a:r>
            <a:r>
              <a:rPr lang="zh-CN" altLang="en-US" sz="2400" dirty="0">
                <a:solidFill>
                  <a:prstClr val="black"/>
                </a:solidFill>
                <a:latin typeface="Times New Roman" pitchFamily="18" charset="0"/>
                <a:cs typeface="Times New Roman" pitchFamily="18" charset="0"/>
              </a:rPr>
              <a:t>建议，计划开展</a:t>
            </a:r>
            <a:r>
              <a:rPr lang="en-US" altLang="zh-CN" sz="2400" dirty="0">
                <a:solidFill>
                  <a:prstClr val="black"/>
                </a:solidFill>
                <a:latin typeface="Times New Roman" pitchFamily="18" charset="0"/>
                <a:cs typeface="Times New Roman" pitchFamily="18" charset="0"/>
              </a:rPr>
              <a:t>6</a:t>
            </a:r>
            <a:r>
              <a:rPr lang="zh-CN" altLang="en-US" sz="2400" dirty="0">
                <a:solidFill>
                  <a:prstClr val="black"/>
                </a:solidFill>
                <a:latin typeface="Times New Roman" pitchFamily="18" charset="0"/>
                <a:cs typeface="Times New Roman" pitchFamily="18" charset="0"/>
              </a:rPr>
              <a:t>项</a:t>
            </a:r>
            <a:r>
              <a:rPr lang="en-US" altLang="zh-CN" sz="2400" dirty="0">
                <a:solidFill>
                  <a:prstClr val="black"/>
                </a:solidFill>
                <a:latin typeface="Times New Roman" pitchFamily="18" charset="0"/>
                <a:cs typeface="Times New Roman" pitchFamily="18" charset="0"/>
              </a:rPr>
              <a:t>CEPC</a:t>
            </a:r>
            <a:r>
              <a:rPr lang="zh-CN" altLang="en-US" sz="2400" dirty="0">
                <a:solidFill>
                  <a:prstClr val="black"/>
                </a:solidFill>
                <a:latin typeface="Times New Roman" pitchFamily="18" charset="0"/>
                <a:cs typeface="Times New Roman" pitchFamily="18" charset="0"/>
              </a:rPr>
              <a:t>增强器二六极组合磁铁测量实验，目前完成了其中两项。</a:t>
            </a:r>
          </a:p>
          <a:p>
            <a:pPr marL="358775" lvl="1" indent="-358775" eaLnBrk="1" hangingPunct="1">
              <a:lnSpc>
                <a:spcPct val="150000"/>
              </a:lnSpc>
              <a:spcBef>
                <a:spcPts val="400"/>
              </a:spcBef>
              <a:spcAft>
                <a:spcPts val="400"/>
              </a:spcAft>
              <a:buClr>
                <a:srgbClr val="FF0000"/>
              </a:buClr>
              <a:buSzPct val="80000"/>
              <a:buFont typeface="Wingdings" pitchFamily="2" charset="2"/>
              <a:buChar char="n"/>
              <a:defRPr/>
            </a:pPr>
            <a:r>
              <a:rPr lang="zh-CN" altLang="en-US" sz="2400" dirty="0">
                <a:solidFill>
                  <a:prstClr val="black"/>
                </a:solidFill>
                <a:latin typeface="Times New Roman" pitchFamily="18" charset="0"/>
                <a:cs typeface="Times New Roman" pitchFamily="18" charset="0"/>
              </a:rPr>
              <a:t>将继续开展后续测量实验工作</a:t>
            </a:r>
            <a:r>
              <a:rPr lang="en-US" altLang="zh-CN" sz="24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675403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4044000" y="2160000"/>
            <a:ext cx="3600000" cy="1800000"/>
          </a:xfrm>
          <a:prstGeom prst="rect">
            <a:avLst/>
          </a:prstGeom>
        </p:spPr>
        <p:txBody>
          <a:bodyPr wrap="none" fromWordArt="1">
            <a:prstTxWarp prst="textDeflate">
              <a:avLst>
                <a:gd name="adj" fmla="val 26227"/>
              </a:avLst>
            </a:prstTxWarp>
          </a:bodyPr>
          <a:lstStyle/>
          <a:p>
            <a:pPr algn="ctr"/>
            <a:endParaRPr lang="zh-CN" altLang="en-US" sz="3600" kern="10" dirty="0">
              <a:ln w="9525">
                <a:solidFill>
                  <a:srgbClr val="000000"/>
                </a:solidFill>
                <a:round/>
                <a:headEnd/>
                <a:tailEnd/>
              </a:ln>
              <a:solidFill>
                <a:srgbClr val="000000"/>
              </a:solidFill>
              <a:latin typeface="宋体"/>
              <a:ea typeface="宋体"/>
            </a:endParaRPr>
          </a:p>
        </p:txBody>
      </p:sp>
      <p:sp>
        <p:nvSpPr>
          <p:cNvPr id="2" name="文本框 1"/>
          <p:cNvSpPr txBox="1"/>
          <p:nvPr/>
        </p:nvSpPr>
        <p:spPr>
          <a:xfrm>
            <a:off x="4278668" y="2644502"/>
            <a:ext cx="3130665" cy="830997"/>
          </a:xfrm>
          <a:prstGeom prst="rect">
            <a:avLst/>
          </a:prstGeom>
          <a:noFill/>
        </p:spPr>
        <p:txBody>
          <a:bodyPr wrap="none" rtlCol="0">
            <a:spAutoFit/>
          </a:bodyPr>
          <a:lstStyle/>
          <a:p>
            <a:r>
              <a:rPr lang="en-US" altLang="zh-CN" sz="4800" b="1" dirty="0">
                <a:solidFill>
                  <a:srgbClr val="FF0000"/>
                </a:solidFill>
                <a:latin typeface="Calibri Light" panose="020F0302020204030204" pitchFamily="34" charset="0"/>
              </a:rPr>
              <a:t>Thank  You !</a:t>
            </a:r>
            <a:endParaRPr lang="zh-CN" altLang="en-US" sz="4800" b="1" dirty="0">
              <a:solidFill>
                <a:srgbClr val="FF0000"/>
              </a:solidFill>
              <a:latin typeface="Calibri Light" panose="020F0302020204030204" pitchFamily="34" charset="0"/>
            </a:endParaRPr>
          </a:p>
        </p:txBody>
      </p:sp>
      <p:sp>
        <p:nvSpPr>
          <p:cNvPr id="4" name="灯片编号占位符 3">
            <a:extLst>
              <a:ext uri="{FF2B5EF4-FFF2-40B4-BE49-F238E27FC236}">
                <a16:creationId xmlns:a16="http://schemas.microsoft.com/office/drawing/2014/main" id="{DABE8E6B-8F4A-4932-9E30-A16A3DBE024B}"/>
              </a:ext>
            </a:extLst>
          </p:cNvPr>
          <p:cNvSpPr>
            <a:spLocks noGrp="1"/>
          </p:cNvSpPr>
          <p:nvPr>
            <p:ph type="sldNum" sz="quarter" idx="12"/>
          </p:nvPr>
        </p:nvSpPr>
        <p:spPr/>
        <p:txBody>
          <a:bodyPr/>
          <a:lstStyle/>
          <a:p>
            <a:pPr>
              <a:defRPr/>
            </a:pPr>
            <a:fld id="{04BEEA27-C98A-4D6E-B88E-6F0045E4FB59}" type="slidenum">
              <a:rPr lang="zh-CN" altLang="en-US" smtClean="0"/>
              <a:pPr>
                <a:defRPr/>
              </a:pPr>
              <a:t>55</a:t>
            </a:fld>
            <a:endParaRPr lang="zh-CN" altLang="en-US"/>
          </a:p>
        </p:txBody>
      </p:sp>
    </p:spTree>
    <p:extLst>
      <p:ext uri="{BB962C8B-B14F-4D97-AF65-F5344CB8AC3E}">
        <p14:creationId xmlns:p14="http://schemas.microsoft.com/office/powerpoint/2010/main" val="396728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241344" y="1282777"/>
            <a:ext cx="11880000" cy="1738394"/>
          </a:xfrm>
        </p:spPr>
        <p:txBody>
          <a:bodyPr>
            <a:noAutofit/>
          </a:bodyPr>
          <a:lstStyle/>
          <a:p>
            <a:pPr marL="799200" indent="-342000" algn="just">
              <a:lnSpc>
                <a:spcPct val="150000"/>
              </a:lnSpc>
              <a:spcBef>
                <a:spcPts val="24"/>
              </a:spcBef>
              <a:buClr>
                <a:srgbClr val="FF0000"/>
              </a:buClr>
              <a:buSzPct val="75000"/>
              <a:buFont typeface="Wingdings" panose="05000000000000000000" pitchFamily="2" charset="2"/>
              <a:buChar char="Ø"/>
            </a:pPr>
            <a:r>
              <a:rPr lang="zh-CN" altLang="en-US" sz="2400" b="1" dirty="0">
                <a:latin typeface="Times New Roman" pitchFamily="18" charset="0"/>
                <a:cs typeface="Times New Roman" pitchFamily="18" charset="0"/>
              </a:rPr>
              <a:t>开发了仪器测量与数据存储程</a:t>
            </a:r>
            <a:r>
              <a:rPr lang="zh-CN" altLang="en-US" sz="2400" b="1" dirty="0">
                <a:solidFill>
                  <a:schemeClr val="tx1"/>
                </a:solidFill>
                <a:latin typeface="黑体" panose="02010609060101010101" pitchFamily="49" charset="-122"/>
                <a:ea typeface="黑体" panose="02010609060101010101" pitchFamily="49" charset="-122"/>
              </a:rPr>
              <a:t>序</a:t>
            </a:r>
            <a:endParaRPr lang="en-US" altLang="zh-CN" sz="2400" b="1" dirty="0">
              <a:solidFill>
                <a:schemeClr val="tx1"/>
              </a:solidFill>
              <a:latin typeface="黑体" panose="02010609060101010101" pitchFamily="49" charset="-122"/>
              <a:ea typeface="黑体" panose="02010609060101010101" pitchFamily="49" charset="-122"/>
            </a:endParaRPr>
          </a:p>
          <a:p>
            <a:pPr marL="0" indent="457200" algn="just">
              <a:lnSpc>
                <a:spcPct val="150000"/>
              </a:lnSpc>
              <a:spcBef>
                <a:spcPct val="0"/>
              </a:spcBef>
              <a:buNone/>
            </a:pPr>
            <a:r>
              <a:rPr lang="zh-CN" altLang="en-US" sz="2000" dirty="0">
                <a:solidFill>
                  <a:schemeClr val="tx1"/>
                </a:solidFill>
                <a:latin typeface="黑体" panose="02010609060101010101" pitchFamily="49" charset="-122"/>
                <a:ea typeface="黑体" panose="02010609060101010101" pitchFamily="49" charset="-122"/>
              </a:rPr>
              <a:t>观测值：</a:t>
            </a:r>
            <a:r>
              <a:rPr lang="zh-CN" altLang="zh-CN" sz="2000" dirty="0">
                <a:latin typeface="黑体" panose="02010609060101010101" pitchFamily="49" charset="-122"/>
                <a:ea typeface="黑体" panose="02010609060101010101" pitchFamily="49" charset="-122"/>
              </a:rPr>
              <a:t>生成文本文件</a:t>
            </a:r>
            <a:r>
              <a:rPr lang="zh-CN" altLang="en-US" sz="2000" dirty="0">
                <a:latin typeface="黑体" panose="02010609060101010101" pitchFamily="49" charset="-122"/>
                <a:ea typeface="黑体" panose="02010609060101010101" pitchFamily="49" charset="-122"/>
              </a:rPr>
              <a:t>存储</a:t>
            </a:r>
            <a:r>
              <a:rPr lang="zh-CN" altLang="zh-CN" sz="2000" dirty="0">
                <a:solidFill>
                  <a:schemeClr val="tx1"/>
                </a:solidFill>
                <a:latin typeface="黑体" panose="02010609060101010101" pitchFamily="49" charset="-122"/>
                <a:ea typeface="黑体" panose="02010609060101010101" pitchFamily="49" charset="-122"/>
              </a:rPr>
              <a:t>像片内的所有像点的点名及像素坐标</a:t>
            </a:r>
            <a:r>
              <a:rPr lang="zh-CN" altLang="en-US" sz="2000" dirty="0">
                <a:solidFill>
                  <a:schemeClr val="tx1"/>
                </a:solidFill>
                <a:latin typeface="黑体" panose="02010609060101010101" pitchFamily="49" charset="-122"/>
                <a:ea typeface="黑体" panose="02010609060101010101" pitchFamily="49" charset="-122"/>
              </a:rPr>
              <a:t>。控制软件在触发相机测量系统工作时，也会将当前角度编码器的角度信息同步保存，输出当前角度编码器的角度值。</a:t>
            </a:r>
            <a:endParaRPr lang="en-US" altLang="zh-CN" sz="2000" dirty="0">
              <a:solidFill>
                <a:schemeClr val="tx1"/>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8044" b="10773"/>
          <a:stretch/>
        </p:blipFill>
        <p:spPr bwMode="auto">
          <a:xfrm>
            <a:off x="2568633" y="3021171"/>
            <a:ext cx="6538089" cy="1589950"/>
          </a:xfrm>
          <a:prstGeom prst="rect">
            <a:avLst/>
          </a:prstGeom>
          <a:noFill/>
          <a:ln>
            <a:noFill/>
          </a:ln>
          <a:extLst>
            <a:ext uri="{53640926-AAD7-44D8-BBD7-CCE9431645EC}">
              <a14:shadowObscured xmlns:a14="http://schemas.microsoft.com/office/drawing/2010/main"/>
            </a:ext>
          </a:extLst>
        </p:spPr>
      </p:pic>
      <p:sp>
        <p:nvSpPr>
          <p:cNvPr id="4" name="标题 11">
            <a:extLst>
              <a:ext uri="{FF2B5EF4-FFF2-40B4-BE49-F238E27FC236}">
                <a16:creationId xmlns:a16="http://schemas.microsoft.com/office/drawing/2014/main" id="{BCF04A0D-8E29-6E4D-6254-6BB3A0E9BF0E}"/>
              </a:ext>
            </a:extLst>
          </p:cNvPr>
          <p:cNvSpPr>
            <a:spLocks noGrp="1"/>
          </p:cNvSpPr>
          <p:nvPr>
            <p:ph type="title"/>
          </p:nvPr>
        </p:nvSpPr>
        <p:spPr>
          <a:xfrm>
            <a:off x="3729079" y="36394"/>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pic>
        <p:nvPicPr>
          <p:cNvPr id="5" name="图片 4">
            <a:extLst>
              <a:ext uri="{FF2B5EF4-FFF2-40B4-BE49-F238E27FC236}">
                <a16:creationId xmlns:a16="http://schemas.microsoft.com/office/drawing/2014/main" id="{23BBF33B-2CAD-08CC-52BB-7A17ED325E03}"/>
              </a:ext>
            </a:extLst>
          </p:cNvPr>
          <p:cNvPicPr>
            <a:picLocks noChangeAspect="1"/>
          </p:cNvPicPr>
          <p:nvPr/>
        </p:nvPicPr>
        <p:blipFill>
          <a:blip r:embed="rId4"/>
          <a:stretch>
            <a:fillRect/>
          </a:stretch>
        </p:blipFill>
        <p:spPr>
          <a:xfrm>
            <a:off x="2294313" y="4710877"/>
            <a:ext cx="3627434" cy="2036240"/>
          </a:xfrm>
          <a:prstGeom prst="rect">
            <a:avLst/>
          </a:prstGeom>
        </p:spPr>
      </p:pic>
      <p:pic>
        <p:nvPicPr>
          <p:cNvPr id="8" name="图片 7">
            <a:extLst>
              <a:ext uri="{FF2B5EF4-FFF2-40B4-BE49-F238E27FC236}">
                <a16:creationId xmlns:a16="http://schemas.microsoft.com/office/drawing/2014/main" id="{C58AB4A2-CFCE-C9A2-D7A4-3F03CA376AC7}"/>
              </a:ext>
            </a:extLst>
          </p:cNvPr>
          <p:cNvPicPr/>
          <p:nvPr/>
        </p:nvPicPr>
        <p:blipFill>
          <a:blip r:embed="rId5"/>
          <a:stretch>
            <a:fillRect/>
          </a:stretch>
        </p:blipFill>
        <p:spPr>
          <a:xfrm>
            <a:off x="6096000" y="4710878"/>
            <a:ext cx="3204371" cy="2036239"/>
          </a:xfrm>
          <a:prstGeom prst="rect">
            <a:avLst/>
          </a:prstGeom>
        </p:spPr>
      </p:pic>
      <p:sp>
        <p:nvSpPr>
          <p:cNvPr id="3" name="灯片编号占位符 4">
            <a:extLst>
              <a:ext uri="{FF2B5EF4-FFF2-40B4-BE49-F238E27FC236}">
                <a16:creationId xmlns:a16="http://schemas.microsoft.com/office/drawing/2014/main" id="{A48530B7-2A68-EF15-2292-4BFD8B3A3636}"/>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6</a:t>
            </a:fld>
            <a:endParaRPr lang="zh-CN" altLang="en-US" dirty="0"/>
          </a:p>
        </p:txBody>
      </p:sp>
    </p:spTree>
    <p:extLst>
      <p:ext uri="{BB962C8B-B14F-4D97-AF65-F5344CB8AC3E}">
        <p14:creationId xmlns:p14="http://schemas.microsoft.com/office/powerpoint/2010/main" val="309035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4688-3FA4-A76F-D9F8-4DED9F446D02}"/>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48A1EDF7-CC65-3FDE-E181-B1114720DC05}"/>
              </a:ext>
            </a:extLst>
          </p:cNvPr>
          <p:cNvSpPr>
            <a:spLocks noGrp="1"/>
          </p:cNvSpPr>
          <p:nvPr>
            <p:ph type="sldNum" sz="quarter" idx="12"/>
          </p:nvPr>
        </p:nvSpPr>
        <p:spPr/>
        <p:txBody>
          <a:bodyPr/>
          <a:lstStyle/>
          <a:p>
            <a:fld id="{F15E9139-A00B-4B2A-98A6-095DC08F1345}" type="slidenum">
              <a:rPr lang="zh-CN" altLang="en-US" smtClean="0"/>
              <a:pPr/>
              <a:t>7</a:t>
            </a:fld>
            <a:endParaRPr lang="zh-CN" altLang="en-US" dirty="0"/>
          </a:p>
        </p:txBody>
      </p:sp>
      <p:sp>
        <p:nvSpPr>
          <p:cNvPr id="11" name="内容占位符 2">
            <a:extLst>
              <a:ext uri="{FF2B5EF4-FFF2-40B4-BE49-F238E27FC236}">
                <a16:creationId xmlns:a16="http://schemas.microsoft.com/office/drawing/2014/main" id="{41747B1D-172E-D9A6-861D-A83BC29D744D}"/>
              </a:ext>
            </a:extLst>
          </p:cNvPr>
          <p:cNvSpPr txBox="1">
            <a:spLocks/>
          </p:cNvSpPr>
          <p:nvPr/>
        </p:nvSpPr>
        <p:spPr bwMode="auto">
          <a:xfrm>
            <a:off x="471029" y="1052736"/>
            <a:ext cx="11274855" cy="2563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lnSpc>
                <a:spcPct val="150000"/>
              </a:lnSpc>
              <a:spcBef>
                <a:spcPct val="20000"/>
              </a:spcBef>
              <a:buClr>
                <a:srgbClr val="FF0000"/>
              </a:buClr>
              <a:buSzPct val="75000"/>
              <a:buFont typeface="Wingdings" panose="05000000000000000000" pitchFamily="2" charset="2"/>
              <a:buChar char="l"/>
              <a:defRPr/>
            </a:pPr>
            <a:r>
              <a:rPr lang="zh-CN" altLang="en-US" sz="2400" b="1" dirty="0">
                <a:latin typeface="Times New Roman" pitchFamily="18" charset="0"/>
                <a:cs typeface="Times New Roman" pitchFamily="18" charset="0"/>
              </a:rPr>
              <a:t>完成建立视觉仪的理想测量模型</a:t>
            </a:r>
            <a:r>
              <a:rPr lang="en-US" altLang="zh-CN" sz="2400" b="1" dirty="0">
                <a:latin typeface="Times New Roman" pitchFamily="18" charset="0"/>
                <a:cs typeface="Times New Roman" pitchFamily="18" charset="0"/>
              </a:rPr>
              <a:t>.</a:t>
            </a:r>
          </a:p>
          <a:p>
            <a:pPr marL="1257300" lvl="2" indent="-342900" eaLnBrk="0" hangingPunct="0">
              <a:spcBef>
                <a:spcPct val="20000"/>
              </a:spcBef>
              <a:buClr>
                <a:srgbClr val="FF0000"/>
              </a:buClr>
              <a:buSzPct val="75000"/>
              <a:buFont typeface="Wingdings" panose="05000000000000000000" pitchFamily="2" charset="2"/>
              <a:buChar char="l"/>
              <a:defRPr/>
            </a:pPr>
            <a:r>
              <a:rPr lang="zh-CN" altLang="en-US" sz="2400" b="1" dirty="0">
                <a:solidFill>
                  <a:srgbClr val="0000FF"/>
                </a:solidFill>
                <a:latin typeface="黑体" panose="02010609060101010101" pitchFamily="49" charset="-122"/>
                <a:ea typeface="黑体" panose="02010609060101010101" pitchFamily="49" charset="-122"/>
              </a:rPr>
              <a:t>目标</a:t>
            </a:r>
            <a:r>
              <a:rPr lang="zh-CN" altLang="en-US" sz="2200" dirty="0">
                <a:latin typeface="黑体" panose="02010609060101010101" pitchFamily="49" charset="-122"/>
                <a:ea typeface="黑体" panose="02010609060101010101" pitchFamily="49" charset="-122"/>
                <a:cs typeface="Times New Roman" pitchFamily="18" charset="0"/>
              </a:rPr>
              <a:t>：在不考虑轴系误差、相机误差的理想测量模型下，如何将视觉仪的相机像点观测值与转台角度观测值的统一处理，从而实现视觉仪的整体解算。</a:t>
            </a:r>
          </a:p>
          <a:p>
            <a:pPr marL="1257300" lvl="2" indent="-342900" eaLnBrk="0" hangingPunct="0">
              <a:spcBef>
                <a:spcPct val="20000"/>
              </a:spcBef>
              <a:buClr>
                <a:srgbClr val="FF0000"/>
              </a:buClr>
              <a:buSzPct val="75000"/>
              <a:buFont typeface="Wingdings" panose="05000000000000000000" pitchFamily="2" charset="2"/>
              <a:buChar char="Ø"/>
              <a:defRPr/>
            </a:pPr>
            <a:r>
              <a:rPr lang="zh-CN" altLang="en-US" sz="2400" b="1" dirty="0">
                <a:solidFill>
                  <a:srgbClr val="0000FF"/>
                </a:solidFill>
                <a:latin typeface="黑体" panose="02010609060101010101" pitchFamily="49" charset="-122"/>
                <a:ea typeface="黑体" panose="02010609060101010101" pitchFamily="49" charset="-122"/>
              </a:rPr>
              <a:t>方法</a:t>
            </a:r>
            <a:r>
              <a:rPr lang="zh-CN" altLang="en-US" sz="2200" dirty="0">
                <a:latin typeface="黑体" panose="02010609060101010101" pitchFamily="49" charset="-122"/>
                <a:ea typeface="黑体" panose="02010609060101010101" pitchFamily="49" charset="-122"/>
                <a:cs typeface="Times New Roman" pitchFamily="18" charset="0"/>
              </a:rPr>
              <a:t>：提出将像点观测类型转为角度观测类型的思路，改变传统摄影测量共线方程解算思路，建立了基于角度的视觉仪平差解算模型。实现相机测量系统的像点坐标观测值与转台测量系统的转台角度观测值的多源数据融合。</a:t>
            </a:r>
            <a:endParaRPr lang="en-US" altLang="zh-CN" sz="2200" dirty="0">
              <a:latin typeface="黑体" panose="02010609060101010101" pitchFamily="49" charset="-122"/>
              <a:ea typeface="黑体" panose="02010609060101010101" pitchFamily="49" charset="-122"/>
              <a:cs typeface="Times New Roman" pitchFamily="18" charset="0"/>
            </a:endParaRPr>
          </a:p>
          <a:p>
            <a:pPr marL="1257300" lvl="2" indent="-342900" eaLnBrk="0" hangingPunct="0">
              <a:spcBef>
                <a:spcPct val="20000"/>
              </a:spcBef>
              <a:buClr>
                <a:srgbClr val="FF0000"/>
              </a:buClr>
              <a:buSzPct val="75000"/>
              <a:buFont typeface="Wingdings" panose="05000000000000000000" pitchFamily="2" charset="2"/>
              <a:buChar char="Ø"/>
              <a:defRPr/>
            </a:pPr>
            <a:endParaRPr lang="en-US" altLang="zh-CN" sz="2200" dirty="0">
              <a:latin typeface="Times New Roman" pitchFamily="18" charset="0"/>
              <a:cs typeface="Times New Roman" pitchFamily="18" charset="0"/>
            </a:endParaRPr>
          </a:p>
        </p:txBody>
      </p:sp>
      <p:sp>
        <p:nvSpPr>
          <p:cNvPr id="6" name="标题 11">
            <a:extLst>
              <a:ext uri="{FF2B5EF4-FFF2-40B4-BE49-F238E27FC236}">
                <a16:creationId xmlns:a16="http://schemas.microsoft.com/office/drawing/2014/main" id="{1323E0FB-1710-37D0-13AB-62FFF2579EA5}"/>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pic>
        <p:nvPicPr>
          <p:cNvPr id="2" name="图片 1" descr="图片1">
            <a:extLst>
              <a:ext uri="{FF2B5EF4-FFF2-40B4-BE49-F238E27FC236}">
                <a16:creationId xmlns:a16="http://schemas.microsoft.com/office/drawing/2014/main" id="{E32A91A3-DA49-DE25-5B6F-2D4D527A57A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56114" y="3474292"/>
            <a:ext cx="3284068" cy="2880000"/>
          </a:xfrm>
          <a:prstGeom prst="rect">
            <a:avLst/>
          </a:prstGeom>
          <a:noFill/>
          <a:ln>
            <a:noFill/>
          </a:ln>
        </p:spPr>
      </p:pic>
      <p:pic>
        <p:nvPicPr>
          <p:cNvPr id="3" name="图片 2">
            <a:extLst>
              <a:ext uri="{FF2B5EF4-FFF2-40B4-BE49-F238E27FC236}">
                <a16:creationId xmlns:a16="http://schemas.microsoft.com/office/drawing/2014/main" id="{1F111945-0D7B-3130-28C0-98205D86E9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533" y="3474292"/>
            <a:ext cx="2854595" cy="2880000"/>
          </a:xfrm>
          <a:prstGeom prst="rect">
            <a:avLst/>
          </a:prstGeom>
          <a:noFill/>
        </p:spPr>
      </p:pic>
      <p:sp>
        <p:nvSpPr>
          <p:cNvPr id="7" name="文本框 6">
            <a:extLst>
              <a:ext uri="{FF2B5EF4-FFF2-40B4-BE49-F238E27FC236}">
                <a16:creationId xmlns:a16="http://schemas.microsoft.com/office/drawing/2014/main" id="{E72BDCEE-23DB-3F41-4B8A-BC77F91D7887}"/>
              </a:ext>
            </a:extLst>
          </p:cNvPr>
          <p:cNvSpPr txBox="1"/>
          <p:nvPr/>
        </p:nvSpPr>
        <p:spPr>
          <a:xfrm>
            <a:off x="3044790" y="6304380"/>
            <a:ext cx="1811714"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相机观测示意图</a:t>
            </a:r>
          </a:p>
        </p:txBody>
      </p:sp>
      <p:sp>
        <p:nvSpPr>
          <p:cNvPr id="10" name="文本框 9">
            <a:extLst>
              <a:ext uri="{FF2B5EF4-FFF2-40B4-BE49-F238E27FC236}">
                <a16:creationId xmlns:a16="http://schemas.microsoft.com/office/drawing/2014/main" id="{0DDB6739-EE4E-578F-BC44-66F51F10E9F0}"/>
              </a:ext>
            </a:extLst>
          </p:cNvPr>
          <p:cNvSpPr txBox="1"/>
          <p:nvPr/>
        </p:nvSpPr>
        <p:spPr>
          <a:xfrm>
            <a:off x="7103061" y="6304380"/>
            <a:ext cx="2044149"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视觉仪观测示意图</a:t>
            </a:r>
          </a:p>
        </p:txBody>
      </p:sp>
    </p:spTree>
    <p:extLst>
      <p:ext uri="{BB962C8B-B14F-4D97-AF65-F5344CB8AC3E}">
        <p14:creationId xmlns:p14="http://schemas.microsoft.com/office/powerpoint/2010/main" val="421137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8D8B-8B5D-C69B-0095-26A258CADD08}"/>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59DD3CA4-D931-5980-3CC6-DE5EDFD400ED}"/>
              </a:ext>
            </a:extLst>
          </p:cNvPr>
          <p:cNvSpPr>
            <a:spLocks noGrp="1"/>
          </p:cNvSpPr>
          <p:nvPr>
            <p:ph type="sldNum" sz="quarter" idx="12"/>
          </p:nvPr>
        </p:nvSpPr>
        <p:spPr/>
        <p:txBody>
          <a:bodyPr/>
          <a:lstStyle/>
          <a:p>
            <a:fld id="{F15E9139-A00B-4B2A-98A6-095DC08F1345}" type="slidenum">
              <a:rPr lang="zh-CN" altLang="en-US" smtClean="0"/>
              <a:pPr/>
              <a:t>8</a:t>
            </a:fld>
            <a:endParaRPr lang="zh-CN" altLang="en-US" dirty="0"/>
          </a:p>
        </p:txBody>
      </p:sp>
      <p:sp>
        <p:nvSpPr>
          <p:cNvPr id="11" name="内容占位符 2">
            <a:extLst>
              <a:ext uri="{FF2B5EF4-FFF2-40B4-BE49-F238E27FC236}">
                <a16:creationId xmlns:a16="http://schemas.microsoft.com/office/drawing/2014/main" id="{22DC9155-9DE4-EBF7-1BF0-DECD928E8F6D}"/>
              </a:ext>
            </a:extLst>
          </p:cNvPr>
          <p:cNvSpPr txBox="1">
            <a:spLocks/>
          </p:cNvSpPr>
          <p:nvPr/>
        </p:nvSpPr>
        <p:spPr bwMode="auto">
          <a:xfrm>
            <a:off x="471029" y="1271847"/>
            <a:ext cx="11274855" cy="2344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eaLnBrk="0" hangingPunct="0">
              <a:lnSpc>
                <a:spcPct val="150000"/>
              </a:lnSpc>
              <a:spcBef>
                <a:spcPct val="20000"/>
              </a:spcBef>
              <a:buClr>
                <a:srgbClr val="FF0000"/>
              </a:buClr>
              <a:buSzPct val="75000"/>
              <a:defRPr/>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、建立了像点观测值与角度观测值的转换关系</a:t>
            </a:r>
            <a:r>
              <a:rPr lang="zh-CN" altLang="en-US" sz="2200" dirty="0">
                <a:latin typeface="黑体" panose="02010609060101010101" pitchFamily="49" charset="-122"/>
                <a:ea typeface="黑体" panose="02010609060101010101" pitchFamily="49" charset="-122"/>
                <a:cs typeface="Times New Roman" pitchFamily="18" charset="0"/>
              </a:rPr>
              <a:t>：根据像点在像空间坐标系下的坐标，将像点像素坐标转换为测量点的水平角和垂直角。。</a:t>
            </a:r>
          </a:p>
          <a:p>
            <a:pPr marL="1257300" lvl="2" indent="-342900" eaLnBrk="0" hangingPunct="0">
              <a:spcBef>
                <a:spcPct val="20000"/>
              </a:spcBef>
              <a:buClr>
                <a:srgbClr val="FF0000"/>
              </a:buClr>
              <a:buSzPct val="75000"/>
              <a:buFont typeface="Wingdings" panose="05000000000000000000" pitchFamily="2" charset="2"/>
              <a:buChar char="Ø"/>
              <a:defRPr/>
            </a:pPr>
            <a:endParaRPr lang="en-US" altLang="zh-CN" sz="2200" dirty="0">
              <a:latin typeface="Times New Roman" pitchFamily="18" charset="0"/>
              <a:cs typeface="Times New Roman" pitchFamily="18" charset="0"/>
            </a:endParaRPr>
          </a:p>
        </p:txBody>
      </p:sp>
      <p:sp>
        <p:nvSpPr>
          <p:cNvPr id="6" name="标题 11">
            <a:extLst>
              <a:ext uri="{FF2B5EF4-FFF2-40B4-BE49-F238E27FC236}">
                <a16:creationId xmlns:a16="http://schemas.microsoft.com/office/drawing/2014/main" id="{B8402E65-6181-ADBC-7B6B-899F50570754}"/>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graphicFrame>
        <p:nvGraphicFramePr>
          <p:cNvPr id="4" name="对象 3">
            <a:extLst>
              <a:ext uri="{FF2B5EF4-FFF2-40B4-BE49-F238E27FC236}">
                <a16:creationId xmlns:a16="http://schemas.microsoft.com/office/drawing/2014/main" id="{FE4A7322-78EC-7956-EC73-F0A74934A010}"/>
              </a:ext>
            </a:extLst>
          </p:cNvPr>
          <p:cNvGraphicFramePr>
            <a:graphicFrameLocks noChangeAspect="1"/>
          </p:cNvGraphicFramePr>
          <p:nvPr>
            <p:extLst>
              <p:ext uri="{D42A27DB-BD31-4B8C-83A1-F6EECF244321}">
                <p14:modId xmlns:p14="http://schemas.microsoft.com/office/powerpoint/2010/main" val="2084806242"/>
              </p:ext>
            </p:extLst>
          </p:nvPr>
        </p:nvGraphicFramePr>
        <p:xfrm>
          <a:off x="780288" y="3248716"/>
          <a:ext cx="5390033" cy="1492922"/>
        </p:xfrm>
        <a:graphic>
          <a:graphicData uri="http://schemas.openxmlformats.org/presentationml/2006/ole">
            <mc:AlternateContent xmlns:mc="http://schemas.openxmlformats.org/markup-compatibility/2006">
              <mc:Choice xmlns:v="urn:schemas-microsoft-com:vml" Requires="v">
                <p:oleObj spid="_x0000_s2059" name="Equation" r:id="rId4" imgW="3340100" imgH="914400" progId="Equation.DSMT4">
                  <p:embed/>
                </p:oleObj>
              </mc:Choice>
              <mc:Fallback>
                <p:oleObj name="Equation" r:id="rId4" imgW="3340100" imgH="914400" progId="Equation.DSMT4">
                  <p:embed/>
                  <p:pic>
                    <p:nvPicPr>
                      <p:cNvPr id="8" name="对象 7">
                        <a:extLst>
                          <a:ext uri="{FF2B5EF4-FFF2-40B4-BE49-F238E27FC236}">
                            <a16:creationId xmlns:a16="http://schemas.microsoft.com/office/drawing/2014/main" id="{B6014F1A-8036-4497-82A0-1B4B5C289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88" y="3248716"/>
                        <a:ext cx="5390033" cy="1492922"/>
                      </a:xfrm>
                      <a:prstGeom prst="rect">
                        <a:avLst/>
                      </a:prstGeom>
                      <a:noFill/>
                    </p:spPr>
                  </p:pic>
                </p:oleObj>
              </mc:Fallback>
            </mc:AlternateContent>
          </a:graphicData>
        </a:graphic>
      </p:graphicFrame>
      <p:graphicFrame>
        <p:nvGraphicFramePr>
          <p:cNvPr id="8" name="对象 7">
            <a:extLst>
              <a:ext uri="{FF2B5EF4-FFF2-40B4-BE49-F238E27FC236}">
                <a16:creationId xmlns:a16="http://schemas.microsoft.com/office/drawing/2014/main" id="{FFFD8F6D-B0ED-CE9A-733B-43CA0269573C}"/>
              </a:ext>
            </a:extLst>
          </p:cNvPr>
          <p:cNvGraphicFramePr>
            <a:graphicFrameLocks noChangeAspect="1"/>
          </p:cNvGraphicFramePr>
          <p:nvPr>
            <p:extLst>
              <p:ext uri="{D42A27DB-BD31-4B8C-83A1-F6EECF244321}">
                <p14:modId xmlns:p14="http://schemas.microsoft.com/office/powerpoint/2010/main" val="3589132320"/>
              </p:ext>
            </p:extLst>
          </p:nvPr>
        </p:nvGraphicFramePr>
        <p:xfrm>
          <a:off x="7809589" y="3130525"/>
          <a:ext cx="1613141" cy="729228"/>
        </p:xfrm>
        <a:graphic>
          <a:graphicData uri="http://schemas.openxmlformats.org/presentationml/2006/ole">
            <mc:AlternateContent xmlns:mc="http://schemas.openxmlformats.org/markup-compatibility/2006">
              <mc:Choice xmlns:v="urn:schemas-microsoft-com:vml" Requires="v">
                <p:oleObj spid="_x0000_s2060" name="Equation" r:id="rId6" imgW="888614" imgH="393529" progId="Equation.DSMT4">
                  <p:embed/>
                </p:oleObj>
              </mc:Choice>
              <mc:Fallback>
                <p:oleObj name="Equation" r:id="rId6" imgW="888614" imgH="393529" progId="Equation.DSMT4">
                  <p:embed/>
                  <p:pic>
                    <p:nvPicPr>
                      <p:cNvPr id="9" name="对象 8">
                        <a:extLst>
                          <a:ext uri="{FF2B5EF4-FFF2-40B4-BE49-F238E27FC236}">
                            <a16:creationId xmlns:a16="http://schemas.microsoft.com/office/drawing/2014/main" id="{5182FEE2-9F01-4077-A206-2DB5F9A0DC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9589" y="3130525"/>
                        <a:ext cx="1613141" cy="729228"/>
                      </a:xfrm>
                      <a:prstGeom prst="rect">
                        <a:avLst/>
                      </a:prstGeom>
                      <a:noFill/>
                    </p:spPr>
                  </p:pic>
                </p:oleObj>
              </mc:Fallback>
            </mc:AlternateContent>
          </a:graphicData>
        </a:graphic>
      </p:graphicFrame>
      <p:graphicFrame>
        <p:nvGraphicFramePr>
          <p:cNvPr id="9" name="对象 8">
            <a:extLst>
              <a:ext uri="{FF2B5EF4-FFF2-40B4-BE49-F238E27FC236}">
                <a16:creationId xmlns:a16="http://schemas.microsoft.com/office/drawing/2014/main" id="{81F57DC5-863C-4B08-0A5B-9E2A43E58227}"/>
              </a:ext>
            </a:extLst>
          </p:cNvPr>
          <p:cNvGraphicFramePr>
            <a:graphicFrameLocks noChangeAspect="1"/>
          </p:cNvGraphicFramePr>
          <p:nvPr>
            <p:extLst>
              <p:ext uri="{D42A27DB-BD31-4B8C-83A1-F6EECF244321}">
                <p14:modId xmlns:p14="http://schemas.microsoft.com/office/powerpoint/2010/main" val="3915661836"/>
              </p:ext>
            </p:extLst>
          </p:nvPr>
        </p:nvGraphicFramePr>
        <p:xfrm>
          <a:off x="7787562" y="3890279"/>
          <a:ext cx="2864289" cy="786671"/>
        </p:xfrm>
        <a:graphic>
          <a:graphicData uri="http://schemas.openxmlformats.org/presentationml/2006/ole">
            <mc:AlternateContent xmlns:mc="http://schemas.openxmlformats.org/markup-compatibility/2006">
              <mc:Choice xmlns:v="urn:schemas-microsoft-com:vml" Requires="v">
                <p:oleObj spid="_x0000_s2061" name="Equation" r:id="rId8" imgW="1676400" imgH="469900" progId="Equation.DSMT4">
                  <p:embed/>
                </p:oleObj>
              </mc:Choice>
              <mc:Fallback>
                <p:oleObj name="Equation" r:id="rId8" imgW="1676400" imgH="469900" progId="Equation.DSMT4">
                  <p:embed/>
                  <p:pic>
                    <p:nvPicPr>
                      <p:cNvPr id="10" name="对象 9">
                        <a:extLst>
                          <a:ext uri="{FF2B5EF4-FFF2-40B4-BE49-F238E27FC236}">
                            <a16:creationId xmlns:a16="http://schemas.microsoft.com/office/drawing/2014/main" id="{19359CE1-A513-4540-8B75-C26B42ACD6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7562" y="3890279"/>
                        <a:ext cx="2864289" cy="786671"/>
                      </a:xfrm>
                      <a:prstGeom prst="rect">
                        <a:avLst/>
                      </a:prstGeom>
                      <a:noFill/>
                    </p:spPr>
                  </p:pic>
                </p:oleObj>
              </mc:Fallback>
            </mc:AlternateContent>
          </a:graphicData>
        </a:graphic>
      </p:graphicFrame>
      <p:sp>
        <p:nvSpPr>
          <p:cNvPr id="12" name="文本框 11">
            <a:extLst>
              <a:ext uri="{FF2B5EF4-FFF2-40B4-BE49-F238E27FC236}">
                <a16:creationId xmlns:a16="http://schemas.microsoft.com/office/drawing/2014/main" id="{B7DCA4D5-14CE-F6C9-D4CE-DE01456468C8}"/>
              </a:ext>
            </a:extLst>
          </p:cNvPr>
          <p:cNvSpPr txBox="1"/>
          <p:nvPr/>
        </p:nvSpPr>
        <p:spPr>
          <a:xfrm>
            <a:off x="1809052" y="4853250"/>
            <a:ext cx="3185487"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像点坐标与物方点坐标的关系</a:t>
            </a:r>
          </a:p>
        </p:txBody>
      </p:sp>
      <p:sp>
        <p:nvSpPr>
          <p:cNvPr id="13" name="文本框 12">
            <a:extLst>
              <a:ext uri="{FF2B5EF4-FFF2-40B4-BE49-F238E27FC236}">
                <a16:creationId xmlns:a16="http://schemas.microsoft.com/office/drawing/2014/main" id="{7D49ED31-1C30-0CF0-FDBB-5EF5F60794E6}"/>
              </a:ext>
            </a:extLst>
          </p:cNvPr>
          <p:cNvSpPr txBox="1"/>
          <p:nvPr/>
        </p:nvSpPr>
        <p:spPr>
          <a:xfrm>
            <a:off x="7213089" y="4853250"/>
            <a:ext cx="3438762"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水平角垂直角与像点坐标的关系</a:t>
            </a:r>
          </a:p>
        </p:txBody>
      </p:sp>
      <p:sp>
        <p:nvSpPr>
          <p:cNvPr id="14" name="箭头: 右 21">
            <a:extLst>
              <a:ext uri="{FF2B5EF4-FFF2-40B4-BE49-F238E27FC236}">
                <a16:creationId xmlns:a16="http://schemas.microsoft.com/office/drawing/2014/main" id="{A9F20CE7-5C08-4E80-B82B-CCF30FB71B2B}"/>
              </a:ext>
            </a:extLst>
          </p:cNvPr>
          <p:cNvSpPr/>
          <p:nvPr/>
        </p:nvSpPr>
        <p:spPr>
          <a:xfrm>
            <a:off x="6376932" y="3525294"/>
            <a:ext cx="950977" cy="54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84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151B97-9AD4-493A-8D88-E3389312D28D}"/>
              </a:ext>
            </a:extLst>
          </p:cNvPr>
          <p:cNvSpPr>
            <a:spLocks noGrp="1"/>
          </p:cNvSpPr>
          <p:nvPr>
            <p:ph idx="1"/>
          </p:nvPr>
        </p:nvSpPr>
        <p:spPr>
          <a:xfrm>
            <a:off x="199781" y="1039506"/>
            <a:ext cx="11880000" cy="3265793"/>
          </a:xfrm>
        </p:spPr>
        <p:txBody>
          <a:bodyPr>
            <a:noAutofit/>
          </a:bodyPr>
          <a:lstStyle/>
          <a:p>
            <a:pPr indent="457200">
              <a:lnSpc>
                <a:spcPct val="150000"/>
              </a:lnSpc>
              <a:buNone/>
            </a:pP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、建立了视觉仪数据处理的函数模型及误差方程：</a:t>
            </a:r>
            <a:r>
              <a:rPr lang="zh-CN" altLang="en-US" sz="2400" dirty="0">
                <a:solidFill>
                  <a:schemeClr val="tx1"/>
                </a:solidFill>
                <a:latin typeface="黑体" panose="02010609060101010101" pitchFamily="49" charset="-122"/>
                <a:ea typeface="黑体" panose="02010609060101010101" pitchFamily="49" charset="-122"/>
              </a:rPr>
              <a:t>通过相机得到的像点角度观测值，建立其与测量点在仪器坐标系下坐标的关系，同时建立与测量点在全局坐标系下的关系。通过对观测值与测点坐标进行逐层求导，建立线性化误差方程，从而最小二乘求解。</a:t>
            </a:r>
            <a:endParaRPr lang="zh-CN" altLang="zh-CN" sz="2400" dirty="0">
              <a:solidFill>
                <a:schemeClr val="tx1"/>
              </a:solidFill>
              <a:latin typeface="黑体" panose="02010609060101010101" pitchFamily="49" charset="-122"/>
              <a:ea typeface="黑体" panose="02010609060101010101" pitchFamily="49" charset="-122"/>
            </a:endParaRPr>
          </a:p>
        </p:txBody>
      </p:sp>
      <p:grpSp>
        <p:nvGrpSpPr>
          <p:cNvPr id="14" name="组合 13">
            <a:extLst>
              <a:ext uri="{FF2B5EF4-FFF2-40B4-BE49-F238E27FC236}">
                <a16:creationId xmlns:a16="http://schemas.microsoft.com/office/drawing/2014/main" id="{DEB0EBB6-280E-474A-B664-352876BD3554}"/>
              </a:ext>
            </a:extLst>
          </p:cNvPr>
          <p:cNvGrpSpPr/>
          <p:nvPr/>
        </p:nvGrpSpPr>
        <p:grpSpPr>
          <a:xfrm>
            <a:off x="5912169" y="3262831"/>
            <a:ext cx="5251131" cy="3275663"/>
            <a:chOff x="6742176" y="3849622"/>
            <a:chExt cx="4701887" cy="2771178"/>
          </a:xfrm>
        </p:grpSpPr>
        <p:sp>
          <p:nvSpPr>
            <p:cNvPr id="15" name="文本框 14">
              <a:extLst>
                <a:ext uri="{FF2B5EF4-FFF2-40B4-BE49-F238E27FC236}">
                  <a16:creationId xmlns:a16="http://schemas.microsoft.com/office/drawing/2014/main" id="{FBE54FAA-DFF3-4E19-A21C-CF3B1E0E8317}"/>
                </a:ext>
              </a:extLst>
            </p:cNvPr>
            <p:cNvSpPr txBox="1"/>
            <p:nvPr/>
          </p:nvSpPr>
          <p:spPr>
            <a:xfrm>
              <a:off x="6742176" y="3849622"/>
              <a:ext cx="4701887" cy="369332"/>
            </a:xfrm>
            <a:prstGeom prst="rect">
              <a:avLst/>
            </a:prstGeom>
            <a:noFill/>
            <a:ln>
              <a:solidFill>
                <a:schemeClr val="tx1"/>
              </a:solidFill>
            </a:ln>
          </p:spPr>
          <p:txBody>
            <a:bodyPr wrap="square" rtlCol="0">
              <a:spAutoFit/>
            </a:bodyPr>
            <a:lstStyle/>
            <a:p>
              <a:endParaRPr lang="zh-CN" altLang="en-US" dirty="0"/>
            </a:p>
          </p:txBody>
        </p:sp>
        <p:graphicFrame>
          <p:nvGraphicFramePr>
            <p:cNvPr id="16" name="对象 15">
              <a:extLst>
                <a:ext uri="{FF2B5EF4-FFF2-40B4-BE49-F238E27FC236}">
                  <a16:creationId xmlns:a16="http://schemas.microsoft.com/office/drawing/2014/main" id="{825C3D0A-4DF5-473C-B9F9-ADDE11AF45AB}"/>
                </a:ext>
              </a:extLst>
            </p:cNvPr>
            <p:cNvGraphicFramePr>
              <a:graphicFrameLocks noChangeAspect="1"/>
            </p:cNvGraphicFramePr>
            <p:nvPr/>
          </p:nvGraphicFramePr>
          <p:xfrm>
            <a:off x="6870481" y="4203745"/>
            <a:ext cx="4499316" cy="1330132"/>
          </p:xfrm>
          <a:graphic>
            <a:graphicData uri="http://schemas.openxmlformats.org/presentationml/2006/ole">
              <mc:AlternateContent xmlns:mc="http://schemas.openxmlformats.org/markup-compatibility/2006">
                <mc:Choice xmlns:v="urn:schemas-microsoft-com:vml" Requires="v">
                  <p:oleObj spid="_x0000_s3089" name="Equation" r:id="rId4" imgW="4673600" imgH="1371600" progId="Equation.DSMT4">
                    <p:embed/>
                  </p:oleObj>
                </mc:Choice>
                <mc:Fallback>
                  <p:oleObj name="Equation" r:id="rId4" imgW="4673600" imgH="1371600" progId="Equation.DSMT4">
                    <p:embed/>
                    <p:pic>
                      <p:nvPicPr>
                        <p:cNvPr id="16" name="对象 15">
                          <a:extLst>
                            <a:ext uri="{FF2B5EF4-FFF2-40B4-BE49-F238E27FC236}">
                              <a16:creationId xmlns:a16="http://schemas.microsoft.com/office/drawing/2014/main" id="{825C3D0A-4DF5-473C-B9F9-ADDE11AF4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481" y="4203745"/>
                          <a:ext cx="4499316" cy="1330132"/>
                        </a:xfrm>
                        <a:prstGeom prst="rect">
                          <a:avLst/>
                        </a:prstGeom>
                        <a:noFill/>
                      </p:spPr>
                    </p:pic>
                  </p:oleObj>
                </mc:Fallback>
              </mc:AlternateContent>
            </a:graphicData>
          </a:graphic>
        </p:graphicFrame>
        <p:graphicFrame>
          <p:nvGraphicFramePr>
            <p:cNvPr id="17" name="对象 16">
              <a:extLst>
                <a:ext uri="{FF2B5EF4-FFF2-40B4-BE49-F238E27FC236}">
                  <a16:creationId xmlns:a16="http://schemas.microsoft.com/office/drawing/2014/main" id="{F6C15B68-E3D6-422A-8671-B693801E66CC}"/>
                </a:ext>
              </a:extLst>
            </p:cNvPr>
            <p:cNvGraphicFramePr>
              <a:graphicFrameLocks noChangeAspect="1"/>
            </p:cNvGraphicFramePr>
            <p:nvPr/>
          </p:nvGraphicFramePr>
          <p:xfrm>
            <a:off x="6958252" y="5738491"/>
            <a:ext cx="4411545" cy="882309"/>
          </p:xfrm>
          <a:graphic>
            <a:graphicData uri="http://schemas.openxmlformats.org/presentationml/2006/ole">
              <mc:AlternateContent xmlns:mc="http://schemas.openxmlformats.org/markup-compatibility/2006">
                <mc:Choice xmlns:v="urn:schemas-microsoft-com:vml" Requires="v">
                  <p:oleObj spid="_x0000_s3090" name="Equation" r:id="rId6" imgW="4533900" imgH="914400" progId="Equation.DSMT4">
                    <p:embed/>
                  </p:oleObj>
                </mc:Choice>
                <mc:Fallback>
                  <p:oleObj name="Equation" r:id="rId6" imgW="4533900" imgH="914400" progId="Equation.DSMT4">
                    <p:embed/>
                    <p:pic>
                      <p:nvPicPr>
                        <p:cNvPr id="17" name="对象 16">
                          <a:extLst>
                            <a:ext uri="{FF2B5EF4-FFF2-40B4-BE49-F238E27FC236}">
                              <a16:creationId xmlns:a16="http://schemas.microsoft.com/office/drawing/2014/main" id="{F6C15B68-E3D6-422A-8671-B693801E6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8252" y="5738491"/>
                          <a:ext cx="4411545" cy="882309"/>
                        </a:xfrm>
                        <a:prstGeom prst="rect">
                          <a:avLst/>
                        </a:prstGeom>
                        <a:noFill/>
                      </p:spPr>
                    </p:pic>
                  </p:oleObj>
                </mc:Fallback>
              </mc:AlternateContent>
            </a:graphicData>
          </a:graphic>
        </p:graphicFrame>
        <p:graphicFrame>
          <p:nvGraphicFramePr>
            <p:cNvPr id="18" name="对象 17">
              <a:extLst>
                <a:ext uri="{FF2B5EF4-FFF2-40B4-BE49-F238E27FC236}">
                  <a16:creationId xmlns:a16="http://schemas.microsoft.com/office/drawing/2014/main" id="{6F7FBC0A-25F3-4EB7-A560-0E5BD0A5701B}"/>
                </a:ext>
              </a:extLst>
            </p:cNvPr>
            <p:cNvGraphicFramePr>
              <a:graphicFrameLocks noChangeAspect="1"/>
            </p:cNvGraphicFramePr>
            <p:nvPr/>
          </p:nvGraphicFramePr>
          <p:xfrm>
            <a:off x="8538716" y="3872824"/>
            <a:ext cx="1250615" cy="344372"/>
          </p:xfrm>
          <a:graphic>
            <a:graphicData uri="http://schemas.openxmlformats.org/presentationml/2006/ole">
              <mc:AlternateContent xmlns:mc="http://schemas.openxmlformats.org/markup-compatibility/2006">
                <mc:Choice xmlns:v="urn:schemas-microsoft-com:vml" Requires="v">
                  <p:oleObj spid="_x0000_s3091" name="Equation" r:id="rId8" imgW="647419" imgH="177723" progId="Equation.DSMT4">
                    <p:embed/>
                  </p:oleObj>
                </mc:Choice>
                <mc:Fallback>
                  <p:oleObj name="Equation" r:id="rId8" imgW="647419" imgH="177723" progId="Equation.DSMT4">
                    <p:embed/>
                    <p:pic>
                      <p:nvPicPr>
                        <p:cNvPr id="18" name="对象 17">
                          <a:extLst>
                            <a:ext uri="{FF2B5EF4-FFF2-40B4-BE49-F238E27FC236}">
                              <a16:creationId xmlns:a16="http://schemas.microsoft.com/office/drawing/2014/main" id="{6F7FBC0A-25F3-4EB7-A560-0E5BD0A57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8716" y="3872824"/>
                          <a:ext cx="1250615" cy="344372"/>
                        </a:xfrm>
                        <a:prstGeom prst="rect">
                          <a:avLst/>
                        </a:prstGeom>
                        <a:noFill/>
                      </p:spPr>
                    </p:pic>
                  </p:oleObj>
                </mc:Fallback>
              </mc:AlternateContent>
            </a:graphicData>
          </a:graphic>
        </p:graphicFrame>
      </p:grpSp>
      <p:grpSp>
        <p:nvGrpSpPr>
          <p:cNvPr id="19" name="组合 18">
            <a:extLst>
              <a:ext uri="{FF2B5EF4-FFF2-40B4-BE49-F238E27FC236}">
                <a16:creationId xmlns:a16="http://schemas.microsoft.com/office/drawing/2014/main" id="{D7C55B38-6D90-4B3E-BD2C-AE01F3217C0C}"/>
              </a:ext>
            </a:extLst>
          </p:cNvPr>
          <p:cNvGrpSpPr/>
          <p:nvPr/>
        </p:nvGrpSpPr>
        <p:grpSpPr>
          <a:xfrm>
            <a:off x="1155898" y="3262831"/>
            <a:ext cx="4499316" cy="3379180"/>
            <a:chOff x="1157712" y="3873276"/>
            <a:chExt cx="3738171" cy="2830815"/>
          </a:xfrm>
        </p:grpSpPr>
        <p:sp>
          <p:nvSpPr>
            <p:cNvPr id="20" name="文本框 19">
              <a:extLst>
                <a:ext uri="{FF2B5EF4-FFF2-40B4-BE49-F238E27FC236}">
                  <a16:creationId xmlns:a16="http://schemas.microsoft.com/office/drawing/2014/main" id="{6C3CB14D-D60A-4D77-9186-02C529C7F4C8}"/>
                </a:ext>
              </a:extLst>
            </p:cNvPr>
            <p:cNvSpPr txBox="1"/>
            <p:nvPr/>
          </p:nvSpPr>
          <p:spPr>
            <a:xfrm>
              <a:off x="1329033" y="5153249"/>
              <a:ext cx="3206327" cy="369332"/>
            </a:xfrm>
            <a:prstGeom prst="rect">
              <a:avLst/>
            </a:prstGeom>
            <a:noFill/>
          </p:spPr>
          <p:txBody>
            <a:bodyPr wrap="none" rtlCol="0">
              <a:spAutoFit/>
            </a:bodyPr>
            <a:lstStyle/>
            <a:p>
              <a:r>
                <a:rPr lang="zh-CN" altLang="zh-CN" b="1" dirty="0">
                  <a:solidFill>
                    <a:srgbClr val="FF0000"/>
                  </a:solidFill>
                  <a:latin typeface="黑体" panose="02010609060101010101" pitchFamily="49" charset="-122"/>
                  <a:ea typeface="黑体" panose="02010609060101010101" pitchFamily="49" charset="-122"/>
                </a:rPr>
                <a:t>测量点</a:t>
              </a:r>
              <a:r>
                <a:rPr lang="zh-CN" altLang="en-US" b="1" dirty="0">
                  <a:solidFill>
                    <a:srgbClr val="FF0000"/>
                  </a:solidFill>
                  <a:latin typeface="黑体" panose="02010609060101010101" pitchFamily="49" charset="-122"/>
                  <a:ea typeface="黑体" panose="02010609060101010101" pitchFamily="49" charset="-122"/>
                </a:rPr>
                <a:t>在仪器坐标系下的坐标</a:t>
              </a:r>
            </a:p>
          </p:txBody>
        </p:sp>
        <p:sp>
          <p:nvSpPr>
            <p:cNvPr id="21" name="文本框 20">
              <a:extLst>
                <a:ext uri="{FF2B5EF4-FFF2-40B4-BE49-F238E27FC236}">
                  <a16:creationId xmlns:a16="http://schemas.microsoft.com/office/drawing/2014/main" id="{EEC7E527-A6DA-4A97-ABC5-EFF876A6B624}"/>
                </a:ext>
              </a:extLst>
            </p:cNvPr>
            <p:cNvSpPr txBox="1"/>
            <p:nvPr/>
          </p:nvSpPr>
          <p:spPr>
            <a:xfrm>
              <a:off x="1329033" y="6334759"/>
              <a:ext cx="3438762" cy="369332"/>
            </a:xfrm>
            <a:prstGeom prst="rect">
              <a:avLst/>
            </a:prstGeom>
            <a:noFill/>
          </p:spPr>
          <p:txBody>
            <a:bodyPr wrap="none" rtlCol="0">
              <a:spAutoFit/>
            </a:bodyPr>
            <a:lstStyle/>
            <a:p>
              <a:r>
                <a:rPr lang="zh-CN" altLang="en-US" b="1" dirty="0">
                  <a:solidFill>
                    <a:srgbClr val="FF0000"/>
                  </a:solidFill>
                  <a:latin typeface="黑体" panose="02010609060101010101" pitchFamily="49" charset="-122"/>
                  <a:ea typeface="黑体" panose="02010609060101010101" pitchFamily="49" charset="-122"/>
                </a:rPr>
                <a:t>仪器坐标系与全局坐标系的关系</a:t>
              </a:r>
            </a:p>
          </p:txBody>
        </p:sp>
        <p:graphicFrame>
          <p:nvGraphicFramePr>
            <p:cNvPr id="22" name="对象 21">
              <a:extLst>
                <a:ext uri="{FF2B5EF4-FFF2-40B4-BE49-F238E27FC236}">
                  <a16:creationId xmlns:a16="http://schemas.microsoft.com/office/drawing/2014/main" id="{C7DBDC49-620D-43C9-A166-40B2F4E9156B}"/>
                </a:ext>
              </a:extLst>
            </p:cNvPr>
            <p:cNvGraphicFramePr>
              <a:graphicFrameLocks noChangeAspect="1"/>
            </p:cNvGraphicFramePr>
            <p:nvPr/>
          </p:nvGraphicFramePr>
          <p:xfrm>
            <a:off x="1987964" y="3873276"/>
            <a:ext cx="1614338" cy="1220597"/>
          </p:xfrm>
          <a:graphic>
            <a:graphicData uri="http://schemas.openxmlformats.org/presentationml/2006/ole">
              <mc:AlternateContent xmlns:mc="http://schemas.openxmlformats.org/markup-compatibility/2006">
                <mc:Choice xmlns:v="urn:schemas-microsoft-com:vml" Requires="v">
                  <p:oleObj spid="_x0000_s3092" name="Equation" r:id="rId10" imgW="1955800" imgH="1473200" progId="Equation.DSMT4">
                    <p:embed/>
                  </p:oleObj>
                </mc:Choice>
                <mc:Fallback>
                  <p:oleObj name="Equation" r:id="rId10" imgW="1955800" imgH="1473200" progId="Equation.DSMT4">
                    <p:embed/>
                    <p:pic>
                      <p:nvPicPr>
                        <p:cNvPr id="22" name="对象 21">
                          <a:extLst>
                            <a:ext uri="{FF2B5EF4-FFF2-40B4-BE49-F238E27FC236}">
                              <a16:creationId xmlns:a16="http://schemas.microsoft.com/office/drawing/2014/main" id="{C7DBDC49-620D-43C9-A166-40B2F4E915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7964" y="3873276"/>
                          <a:ext cx="1614338" cy="1220597"/>
                        </a:xfrm>
                        <a:prstGeom prst="rect">
                          <a:avLst/>
                        </a:prstGeom>
                        <a:noFill/>
                      </p:spPr>
                    </p:pic>
                  </p:oleObj>
                </mc:Fallback>
              </mc:AlternateContent>
            </a:graphicData>
          </a:graphic>
        </p:graphicFrame>
        <p:graphicFrame>
          <p:nvGraphicFramePr>
            <p:cNvPr id="23" name="对象 22">
              <a:extLst>
                <a:ext uri="{FF2B5EF4-FFF2-40B4-BE49-F238E27FC236}">
                  <a16:creationId xmlns:a16="http://schemas.microsoft.com/office/drawing/2014/main" id="{EB66EB79-7CAB-4B3C-BC3B-C2C0A74B8C68}"/>
                </a:ext>
              </a:extLst>
            </p:cNvPr>
            <p:cNvGraphicFramePr>
              <a:graphicFrameLocks noChangeAspect="1"/>
            </p:cNvGraphicFramePr>
            <p:nvPr/>
          </p:nvGraphicFramePr>
          <p:xfrm>
            <a:off x="1157712" y="5533877"/>
            <a:ext cx="3738171" cy="821576"/>
          </p:xfrm>
          <a:graphic>
            <a:graphicData uri="http://schemas.openxmlformats.org/presentationml/2006/ole">
              <mc:AlternateContent xmlns:mc="http://schemas.openxmlformats.org/markup-compatibility/2006">
                <mc:Choice xmlns:v="urn:schemas-microsoft-com:vml" Requires="v">
                  <p:oleObj spid="_x0000_s3093" name="Equation" r:id="rId12" imgW="3187700" imgH="711200" progId="Equation.DSMT4">
                    <p:embed/>
                  </p:oleObj>
                </mc:Choice>
                <mc:Fallback>
                  <p:oleObj name="Equation" r:id="rId12" imgW="3187700" imgH="711200" progId="Equation.DSMT4">
                    <p:embed/>
                    <p:pic>
                      <p:nvPicPr>
                        <p:cNvPr id="23" name="对象 22">
                          <a:extLst>
                            <a:ext uri="{FF2B5EF4-FFF2-40B4-BE49-F238E27FC236}">
                              <a16:creationId xmlns:a16="http://schemas.microsoft.com/office/drawing/2014/main" id="{EB66EB79-7CAB-4B3C-BC3B-C2C0A74B8C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7712" y="5533877"/>
                          <a:ext cx="3738171" cy="821576"/>
                        </a:xfrm>
                        <a:prstGeom prst="rect">
                          <a:avLst/>
                        </a:prstGeom>
                        <a:noFill/>
                      </p:spPr>
                    </p:pic>
                  </p:oleObj>
                </mc:Fallback>
              </mc:AlternateContent>
            </a:graphicData>
          </a:graphic>
        </p:graphicFrame>
      </p:grpSp>
      <p:sp>
        <p:nvSpPr>
          <p:cNvPr id="6" name="标题 11">
            <a:extLst>
              <a:ext uri="{FF2B5EF4-FFF2-40B4-BE49-F238E27FC236}">
                <a16:creationId xmlns:a16="http://schemas.microsoft.com/office/drawing/2014/main" id="{76B4A328-12F7-A885-E95E-B2CCA364381A}"/>
              </a:ext>
            </a:extLst>
          </p:cNvPr>
          <p:cNvSpPr>
            <a:spLocks noGrp="1"/>
          </p:cNvSpPr>
          <p:nvPr>
            <p:ph type="title"/>
          </p:nvPr>
        </p:nvSpPr>
        <p:spPr>
          <a:xfrm>
            <a:off x="4055848" y="79975"/>
            <a:ext cx="4733842" cy="1325563"/>
          </a:xfrm>
        </p:spPr>
        <p:txBody>
          <a:bodyPr>
            <a:normAutofit/>
          </a:bodyPr>
          <a:lstStyle/>
          <a:p>
            <a:r>
              <a:rPr lang="zh-CN" altLang="en-US" b="1" dirty="0">
                <a:solidFill>
                  <a:srgbClr val="C00000"/>
                </a:solidFill>
                <a:latin typeface="宋体" panose="02010600030101010101" pitchFamily="2" charset="-122"/>
                <a:ea typeface="宋体" panose="02010600030101010101" pitchFamily="2" charset="-122"/>
              </a:rPr>
              <a:t>准直测量仪器研发</a:t>
            </a:r>
          </a:p>
        </p:txBody>
      </p:sp>
      <p:sp>
        <p:nvSpPr>
          <p:cNvPr id="3" name="灯片编号占位符 4">
            <a:extLst>
              <a:ext uri="{FF2B5EF4-FFF2-40B4-BE49-F238E27FC236}">
                <a16:creationId xmlns:a16="http://schemas.microsoft.com/office/drawing/2014/main" id="{0511FDD6-35B1-EBBD-E343-2AAD8E51EFD2}"/>
              </a:ext>
            </a:extLst>
          </p:cNvPr>
          <p:cNvSpPr>
            <a:spLocks noGrp="1"/>
          </p:cNvSpPr>
          <p:nvPr>
            <p:ph type="sldNum" sz="quarter" idx="12"/>
          </p:nvPr>
        </p:nvSpPr>
        <p:spPr>
          <a:xfrm>
            <a:off x="8610600" y="6356350"/>
            <a:ext cx="2743200" cy="365125"/>
          </a:xfrm>
        </p:spPr>
        <p:txBody>
          <a:bodyPr/>
          <a:lstStyle/>
          <a:p>
            <a:fld id="{F15E9139-A00B-4B2A-98A6-095DC08F1345}" type="slidenum">
              <a:rPr lang="zh-CN" altLang="en-US" smtClean="0"/>
              <a:pPr/>
              <a:t>9</a:t>
            </a:fld>
            <a:endParaRPr lang="zh-CN" altLang="en-US" dirty="0"/>
          </a:p>
        </p:txBody>
      </p:sp>
    </p:spTree>
    <p:extLst>
      <p:ext uri="{BB962C8B-B14F-4D97-AF65-F5344CB8AC3E}">
        <p14:creationId xmlns:p14="http://schemas.microsoft.com/office/powerpoint/2010/main" val="230648809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2686</TotalTime>
  <Words>4978</Words>
  <Application>Microsoft Office PowerPoint</Application>
  <PresentationFormat>宽屏</PresentationFormat>
  <Paragraphs>447</Paragraphs>
  <Slides>55</Slides>
  <Notes>33</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55</vt:i4>
      </vt:variant>
    </vt:vector>
  </HeadingPairs>
  <TitlesOfParts>
    <vt:vector size="66" baseType="lpstr">
      <vt:lpstr>等线</vt:lpstr>
      <vt:lpstr>黑体</vt:lpstr>
      <vt:lpstr>宋体</vt:lpstr>
      <vt:lpstr>微软雅黑</vt:lpstr>
      <vt:lpstr>Arial</vt:lpstr>
      <vt:lpstr>Calibri</vt:lpstr>
      <vt:lpstr>Calibri Light</vt:lpstr>
      <vt:lpstr>Times New Roman</vt:lpstr>
      <vt:lpstr>Wingdings</vt:lpstr>
      <vt:lpstr>Office 主题​​</vt:lpstr>
      <vt:lpstr>Equation</vt:lpstr>
      <vt:lpstr>PowerPoint 演示文稿</vt:lpstr>
      <vt:lpstr>Contents</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准直测量仪器研发</vt:lpstr>
      <vt:lpstr>标定实验</vt:lpstr>
      <vt:lpstr>标定实验</vt:lpstr>
      <vt:lpstr>准直测量仪器研发</vt:lpstr>
      <vt:lpstr>准直测量仪器研发</vt:lpstr>
      <vt:lpstr>准直测量仪器研发</vt:lpstr>
      <vt:lpstr>准直测量仪器研发</vt:lpstr>
      <vt:lpstr>PowerPoint 演示文稿</vt:lpstr>
      <vt:lpstr>准直测量仪器研发</vt:lpstr>
      <vt:lpstr>准直测量仪器研发</vt:lpstr>
      <vt:lpstr>准直测量仪器研发</vt:lpstr>
      <vt:lpstr>准直测量仪器研发</vt:lpstr>
      <vt:lpstr>标定实验</vt:lpstr>
      <vt:lpstr>标定实验</vt:lpstr>
      <vt:lpstr>标定实验</vt:lpstr>
      <vt:lpstr>准直测量仪器研发</vt:lpstr>
      <vt:lpstr>准直测量仪器研发</vt:lpstr>
      <vt:lpstr>准直测量仪器研发</vt:lpstr>
      <vt:lpstr>CEPC增强器二六极组合磁铁测量实验</vt:lpstr>
      <vt:lpstr>IARC 建议</vt:lpstr>
      <vt:lpstr>IARC 建议</vt:lpstr>
      <vt:lpstr>实验内容</vt:lpstr>
      <vt:lpstr>磁铁制造精度测量实验</vt:lpstr>
      <vt:lpstr>磁铁制造精度测量实验</vt:lpstr>
      <vt:lpstr>磁铁制造精度测量实验</vt:lpstr>
      <vt:lpstr>PowerPoint 演示文稿</vt:lpstr>
      <vt:lpstr>PowerPoint 演示文稿</vt:lpstr>
      <vt:lpstr>PowerPoint 演示文稿</vt:lpstr>
      <vt:lpstr>PowerPoint 演示文稿</vt:lpstr>
      <vt:lpstr>PowerPoint 演示文稿</vt:lpstr>
      <vt:lpstr>磁铁制造精度测量实验</vt:lpstr>
      <vt:lpstr>PowerPoint 演示文稿</vt:lpstr>
      <vt:lpstr>PowerPoint 演示文稿</vt:lpstr>
      <vt:lpstr>PowerPoint 演示文稿</vt:lpstr>
      <vt:lpstr>磁铁制造精度测量实验</vt:lpstr>
      <vt:lpstr>磁铁机械中心测量实验</vt:lpstr>
      <vt:lpstr>四、磁铁机械中心测量实验</vt:lpstr>
      <vt:lpstr>测磁导轨准直</vt:lpstr>
      <vt:lpstr>总结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dc:creator>
  <cp:lastModifiedBy>wxl</cp:lastModifiedBy>
  <cp:revision>145</cp:revision>
  <dcterms:created xsi:type="dcterms:W3CDTF">2025-03-19T07:30:47Z</dcterms:created>
  <dcterms:modified xsi:type="dcterms:W3CDTF">2026-03-02T00:26:48Z</dcterms:modified>
</cp:coreProperties>
</file>