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742" r:id="rId2"/>
    <p:sldId id="1006" r:id="rId3"/>
    <p:sldId id="1019" r:id="rId4"/>
    <p:sldId id="1037" r:id="rId5"/>
    <p:sldId id="1038" r:id="rId6"/>
    <p:sldId id="1039" r:id="rId7"/>
    <p:sldId id="1035" r:id="rId8"/>
    <p:sldId id="1031" r:id="rId9"/>
    <p:sldId id="1036" r:id="rId10"/>
    <p:sldId id="1034" r:id="rId11"/>
    <p:sldId id="1040" r:id="rId12"/>
    <p:sldId id="945" r:id="rId13"/>
  </p:sldIdLst>
  <p:sldSz cx="12192000" cy="6858000"/>
  <p:notesSz cx="7104063" cy="10234613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00"/>
    <a:srgbClr val="0000FF"/>
    <a:srgbClr val="003399"/>
    <a:srgbClr val="FFFFFF"/>
    <a:srgbClr val="E6E6E6"/>
    <a:srgbClr val="0070C0"/>
    <a:srgbClr val="4D8357"/>
    <a:srgbClr val="008400"/>
    <a:srgbClr val="FDCC6D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92033" autoAdjust="0"/>
  </p:normalViewPr>
  <p:slideViewPr>
    <p:cSldViewPr>
      <p:cViewPr varScale="1">
        <p:scale>
          <a:sx n="62" d="100"/>
          <a:sy n="62" d="100"/>
        </p:scale>
        <p:origin x="402" y="3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2026/3/2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39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343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069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376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211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932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5221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3961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67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5B04F-8AD4-479F-AEA8-8482ADD4E909}" type="datetime1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D5169-62AA-4FF9-9A8A-C7359445FABC}" type="datetime1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25EB-4841-4E9D-8A09-A9E0164D403E}" type="datetime1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DF4B0-6814-47B5-B80E-B3FD3D029F65}" type="datetime1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80F47-47A5-4280-96FB-C46B9C8A3E02}" type="datetime1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5EDA7-7C90-4D61-AB9A-8B453C17719B}" type="datetime1">
              <a:rPr lang="zh-CN" altLang="en-US" smtClean="0"/>
              <a:t>2026/3/2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1" r:id="rId3"/>
    <p:sldLayoutId id="2147483652" r:id="rId4"/>
    <p:sldLayoutId id="214748365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39960" y="4581128"/>
            <a:ext cx="12112080" cy="165618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rgbClr val="00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沙   鹏 （代表射频超导与低温组）</a:t>
            </a:r>
            <a:endParaRPr lang="en-US" altLang="zh-CN" dirty="0">
              <a:solidFill>
                <a:srgbClr val="003399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altLang="zh-CN" dirty="0">
                <a:solidFill>
                  <a:srgbClr val="003399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20260302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</a:rPr>
              <a:pPr/>
              <a:t>1</a:t>
            </a:fld>
            <a:endParaRPr lang="zh-CN" altLang="en-US" sz="2000" b="1">
              <a:solidFill>
                <a:srgbClr val="0000FF"/>
              </a:solidFill>
            </a:endParaRPr>
          </a:p>
        </p:txBody>
      </p:sp>
      <p:sp>
        <p:nvSpPr>
          <p:cNvPr id="6" name="文本框 10"/>
          <p:cNvSpPr txBox="1"/>
          <p:nvPr/>
        </p:nvSpPr>
        <p:spPr>
          <a:xfrm>
            <a:off x="-39960" y="162647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 fontAlgn="base">
              <a:spcBef>
                <a:spcPct val="0"/>
              </a:spcBef>
              <a:spcAft>
                <a:spcPct val="0"/>
              </a:spcAft>
              <a:defRPr sz="2000" b="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>
              <a:defRPr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6000" b="1" dirty="0">
                <a:solidFill>
                  <a:srgbClr val="C00000"/>
                </a:solidFill>
              </a:rPr>
              <a:t>CEPC 650MHz </a:t>
            </a:r>
            <a:r>
              <a:rPr lang="en-US" altLang="zh-CN" sz="6000" b="1" dirty="0" err="1">
                <a:solidFill>
                  <a:srgbClr val="C00000"/>
                </a:solidFill>
              </a:rPr>
              <a:t>cryomodule</a:t>
            </a:r>
            <a:r>
              <a:rPr lang="en-US" altLang="zh-CN" sz="6000" b="1" dirty="0">
                <a:solidFill>
                  <a:srgbClr val="C00000"/>
                </a:solidFill>
              </a:rPr>
              <a:t> progress status</a:t>
            </a:r>
            <a:endParaRPr lang="zh-CN" alt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439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RF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屏蔽波纹管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-BEPC II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10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303912" y="953909"/>
            <a:ext cx="6095779" cy="5648241"/>
            <a:chOff x="5303912" y="953909"/>
            <a:chExt cx="6095779" cy="564824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3912" y="953909"/>
              <a:ext cx="6095779" cy="5648241"/>
            </a:xfrm>
            <a:prstGeom prst="rect">
              <a:avLst/>
            </a:prstGeom>
          </p:spPr>
        </p:pic>
        <p:sp>
          <p:nvSpPr>
            <p:cNvPr id="19" name="圆角矩形 18"/>
            <p:cNvSpPr/>
            <p:nvPr/>
          </p:nvSpPr>
          <p:spPr>
            <a:xfrm>
              <a:off x="5807968" y="4149080"/>
              <a:ext cx="720080" cy="936104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10410926" y="3068960"/>
              <a:ext cx="720080" cy="936104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8DF3D30-DD11-49F3-8DA9-5A63E392B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05" y="842769"/>
            <a:ext cx="3592324" cy="26942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6AC3DB6-B34A-432A-A8F3-AABB106820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74" b="31574"/>
          <a:stretch/>
        </p:blipFill>
        <p:spPr>
          <a:xfrm>
            <a:off x="316455" y="3680262"/>
            <a:ext cx="4804747" cy="297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59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RF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屏蔽波纹管</a:t>
            </a: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-HEPS: 234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套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11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D5A284D-8E2F-4FAC-BDF5-D4CE00CE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744" y="1222762"/>
            <a:ext cx="8258900" cy="51135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3C0CD91-C5D9-4FA9-ACFA-35F362F781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222762"/>
            <a:ext cx="3163621" cy="237271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3F3A2B9-6B3D-4D8E-9075-FF1880F3A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2958" y="3645024"/>
            <a:ext cx="3163621" cy="2372716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90F9AEC-E97C-4583-AD2E-EA429610513B}"/>
              </a:ext>
            </a:extLst>
          </p:cNvPr>
          <p:cNvSpPr txBox="1"/>
          <p:nvPr/>
        </p:nvSpPr>
        <p:spPr>
          <a:xfrm>
            <a:off x="88442" y="6067286"/>
            <a:ext cx="3441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微波屏蔽波纹管</a:t>
            </a:r>
            <a:endParaRPr lang="en-US" altLang="zh-CN" sz="2000" dirty="0"/>
          </a:p>
          <a:p>
            <a:r>
              <a:rPr lang="zh-CN" altLang="en-US" sz="2000" dirty="0"/>
              <a:t>（</a:t>
            </a:r>
            <a:r>
              <a:rPr lang="en-US" altLang="zh-CN" sz="2000" dirty="0"/>
              <a:t>BEPC II</a:t>
            </a:r>
            <a:r>
              <a:rPr lang="zh-CN" altLang="en-US" sz="2000" dirty="0"/>
              <a:t>储存环）</a:t>
            </a:r>
          </a:p>
        </p:txBody>
      </p:sp>
    </p:spTree>
    <p:extLst>
      <p:ext uri="{BB962C8B-B14F-4D97-AF65-F5344CB8AC3E}">
        <p14:creationId xmlns:p14="http://schemas.microsoft.com/office/powerpoint/2010/main" val="3454201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12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B01A1F8-B370-7E55-1199-8F856967B80D}"/>
              </a:ext>
            </a:extLst>
          </p:cNvPr>
          <p:cNvSpPr txBox="1"/>
          <p:nvPr/>
        </p:nvSpPr>
        <p:spPr>
          <a:xfrm>
            <a:off x="-17474" y="2875002"/>
            <a:ext cx="12205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6600" b="1" dirty="0">
                <a:solidFill>
                  <a:srgbClr val="C00000"/>
                </a:solidFill>
              </a:rPr>
              <a:t>Thanks for your attention!</a:t>
            </a:r>
            <a:endParaRPr lang="zh-CN" altLang="en-US" sz="6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9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2-cell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超导腔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2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1" y="1076251"/>
            <a:ext cx="11737305" cy="202941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第一只</a:t>
            </a:r>
            <a:r>
              <a:rPr lang="en-US" altLang="zh-CN" sz="2400" dirty="0"/>
              <a:t>650 MHz 2-cell</a:t>
            </a:r>
            <a:r>
              <a:rPr lang="zh-CN" altLang="en-US" sz="2400" dirty="0"/>
              <a:t>超导腔的焊接已完成，正在进行内表面打磨。</a:t>
            </a:r>
            <a:endParaRPr lang="en-US" altLang="zh-CN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1928000" y="5581694"/>
            <a:ext cx="361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最后一道电子束焊接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775296" y="5562362"/>
            <a:ext cx="4006354" cy="3805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检查发现腔内壁的焊接飞溅较多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97" y="2545585"/>
            <a:ext cx="3648405" cy="27363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86" y="2545585"/>
            <a:ext cx="3577704" cy="26832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54549" y="2736364"/>
            <a:ext cx="3068960" cy="230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0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650 MHz 2-cell</a:t>
            </a: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超导腔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3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1" y="1076251"/>
            <a:ext cx="11427066" cy="202941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400" dirty="0"/>
              <a:t>EP</a:t>
            </a:r>
            <a:r>
              <a:rPr lang="zh-CN" altLang="en-US" sz="2400" dirty="0"/>
              <a:t>的工装加工完成后，检查发现一些问题，寄回厂家返修。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垂测所需的法兰、</a:t>
            </a:r>
            <a:r>
              <a:rPr lang="en-US" altLang="zh-CN" sz="2400" dirty="0"/>
              <a:t>feedthrough</a:t>
            </a:r>
            <a:r>
              <a:rPr lang="zh-CN" altLang="en-US" sz="2400" dirty="0"/>
              <a:t>、密封圈、工装等，本周内完成。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预计</a:t>
            </a:r>
            <a:r>
              <a:rPr lang="en-US" altLang="zh-CN" sz="2400" dirty="0"/>
              <a:t>3</a:t>
            </a:r>
            <a:r>
              <a:rPr lang="zh-CN" altLang="en-US" sz="2400" dirty="0"/>
              <a:t>月份完成第一只腔的后处理，</a:t>
            </a:r>
            <a:r>
              <a:rPr lang="en-US" altLang="zh-CN" sz="2400" dirty="0"/>
              <a:t>4</a:t>
            </a:r>
            <a:r>
              <a:rPr lang="zh-CN" altLang="en-US" sz="2400" dirty="0"/>
              <a:t>月份完成垂直测试。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2929926-B754-492D-86D2-6496A031E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0" y="2564904"/>
            <a:ext cx="4869160" cy="36518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E5F9D5-E3A5-4E94-AB82-5D1CE6DFB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44353" y="1965663"/>
            <a:ext cx="3651157" cy="486916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1D7BC19-D021-4E69-A57F-2112A08B4BAE}"/>
              </a:ext>
            </a:extLst>
          </p:cNvPr>
          <p:cNvSpPr txBox="1"/>
          <p:nvPr/>
        </p:nvSpPr>
        <p:spPr>
          <a:xfrm>
            <a:off x="3791744" y="6315038"/>
            <a:ext cx="3614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打磨过程中的检查（</a:t>
            </a:r>
            <a:r>
              <a:rPr lang="en-US" altLang="zh-CN" sz="2000" dirty="0"/>
              <a:t>20260302</a:t>
            </a:r>
            <a:r>
              <a:rPr lang="zh-CN" altLang="en-US" sz="20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898632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6214E98-F1F8-441A-BF21-4095AC475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E9139-A00B-4B2A-98A6-095DC08F134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287ADE1-C329-403A-9097-198C5C581752}"/>
              </a:ext>
            </a:extLst>
          </p:cNvPr>
          <p:cNvSpPr txBox="1">
            <a:spLocks/>
          </p:cNvSpPr>
          <p:nvPr/>
        </p:nvSpPr>
        <p:spPr>
          <a:xfrm>
            <a:off x="670560" y="87300"/>
            <a:ext cx="11414760" cy="823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C00000"/>
                </a:solidFill>
                <a:effectLst/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微软雅黑" pitchFamily="34" charset="-122"/>
                <a:cs typeface="+mj-cs"/>
              </a:rPr>
              <a:t>650 MHz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ea typeface="微软雅黑" pitchFamily="34" charset="-122"/>
                <a:cs typeface="+mj-cs"/>
              </a:rPr>
              <a:t>主耦合器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822989-2FB7-4AE6-A55B-D0D792377EA0}"/>
              </a:ext>
            </a:extLst>
          </p:cNvPr>
          <p:cNvSpPr txBox="1"/>
          <p:nvPr/>
        </p:nvSpPr>
        <p:spPr>
          <a:xfrm>
            <a:off x="444164" y="1133745"/>
            <a:ext cx="10810616" cy="1819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</a:rPr>
              <a:t>当前已加工组装完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</a:rPr>
              <a:t>套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</a:endParaRPr>
          </a:p>
          <a:p>
            <a:pPr marL="342900" indent="-342900">
              <a:lnSpc>
                <a:spcPct val="110000"/>
              </a:lnSpc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/>
            </a:pPr>
            <a:r>
              <a:rPr lang="zh-CN" altLang="en-US" sz="2400" dirty="0"/>
              <a:t>上次会议提到，门钮为风冷，在</a:t>
            </a:r>
            <a:r>
              <a:rPr lang="en-US" altLang="zh-CN" sz="2400" dirty="0"/>
              <a:t>313kW</a:t>
            </a:r>
            <a:r>
              <a:rPr lang="zh-CN" altLang="en-US" sz="2400" dirty="0"/>
              <a:t>大功率时，内导体和</a:t>
            </a:r>
            <a:r>
              <a:rPr lang="en-US" altLang="zh-CN" sz="2400" dirty="0" err="1"/>
              <a:t>teflon</a:t>
            </a:r>
            <a:r>
              <a:rPr lang="zh-CN" altLang="en-US" sz="2400" dirty="0"/>
              <a:t>垫片发热较大，分别达到</a:t>
            </a:r>
            <a:r>
              <a:rPr lang="en-US" altLang="zh-CN" sz="2400" dirty="0"/>
              <a:t>168</a:t>
            </a:r>
            <a:r>
              <a:rPr lang="zh-CN" altLang="en-US" sz="2400" dirty="0"/>
              <a:t>℃和</a:t>
            </a:r>
            <a:r>
              <a:rPr lang="en-US" altLang="zh-CN" sz="2400" dirty="0"/>
              <a:t>136</a:t>
            </a:r>
            <a:r>
              <a:rPr lang="zh-CN" altLang="en-US" sz="2400" dirty="0"/>
              <a:t>℃ ，长期运行可能内导体会有氧化风险；因此估计当前设计可以运行在</a:t>
            </a:r>
            <a:r>
              <a:rPr lang="en-US" altLang="zh-CN" sz="2400" dirty="0"/>
              <a:t>150kW CW TW</a:t>
            </a:r>
            <a:r>
              <a:rPr lang="zh-CN" altLang="en-US" sz="2400" dirty="0"/>
              <a:t>左右</a:t>
            </a:r>
            <a:endParaRPr lang="en-US" altLang="zh-CN" sz="24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A077A01-6E71-475D-A553-78D53C277C4C}"/>
              </a:ext>
            </a:extLst>
          </p:cNvPr>
          <p:cNvSpPr/>
          <p:nvPr/>
        </p:nvSpPr>
        <p:spPr>
          <a:xfrm>
            <a:off x="6668421" y="5653755"/>
            <a:ext cx="271373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300" dirty="0"/>
              <a:t>Outer conductor</a:t>
            </a:r>
            <a:r>
              <a:rPr lang="zh-CN" altLang="en-US" sz="1300" dirty="0"/>
              <a:t>：</a:t>
            </a:r>
            <a:r>
              <a:rPr lang="en-US" altLang="zh-CN" sz="1300" dirty="0"/>
              <a:t>29</a:t>
            </a:r>
            <a:r>
              <a:rPr lang="zh-CN" altLang="en-US" sz="1300" dirty="0"/>
              <a:t>℃</a:t>
            </a:r>
            <a:r>
              <a:rPr lang="en-US" altLang="zh-CN" sz="1300" dirty="0"/>
              <a:t>,with forced air convection</a:t>
            </a:r>
            <a:endParaRPr lang="zh-CN" altLang="en-US" sz="1300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9BCD134-E4CF-4E4B-AF9B-5776C61D2B07}"/>
              </a:ext>
            </a:extLst>
          </p:cNvPr>
          <p:cNvSpPr/>
          <p:nvPr/>
        </p:nvSpPr>
        <p:spPr>
          <a:xfrm>
            <a:off x="9525001" y="5663854"/>
            <a:ext cx="205739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1300" b="1" dirty="0">
                <a:solidFill>
                  <a:srgbClr val="FF0000"/>
                </a:solidFill>
              </a:rPr>
              <a:t>teflon:168</a:t>
            </a:r>
            <a:r>
              <a:rPr lang="zh-CN" altLang="en-US" sz="1300" b="1" dirty="0">
                <a:solidFill>
                  <a:srgbClr val="FF0000"/>
                </a:solidFill>
              </a:rPr>
              <a:t>℃；</a:t>
            </a:r>
            <a:r>
              <a:rPr lang="en-US" altLang="zh-CN" sz="1300" b="1" dirty="0">
                <a:solidFill>
                  <a:srgbClr val="FF0000"/>
                </a:solidFill>
              </a:rPr>
              <a:t>Teflon can be used continuously between 180-250</a:t>
            </a:r>
            <a:r>
              <a:rPr lang="zh-CN" altLang="en-US" sz="1300" b="1" dirty="0">
                <a:solidFill>
                  <a:srgbClr val="FF0000"/>
                </a:solidFill>
              </a:rPr>
              <a:t>℃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537DEC0-4FDE-4804-ABA3-D40CB0620CFA}"/>
              </a:ext>
            </a:extLst>
          </p:cNvPr>
          <p:cNvSpPr/>
          <p:nvPr/>
        </p:nvSpPr>
        <p:spPr>
          <a:xfrm>
            <a:off x="9613369" y="3996647"/>
            <a:ext cx="16414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altLang="zh-CN" sz="1300" b="1" dirty="0">
                <a:solidFill>
                  <a:srgbClr val="FF0000"/>
                </a:solidFill>
              </a:rPr>
              <a:t>IC max temp</a:t>
            </a:r>
            <a:r>
              <a:rPr lang="zh-CN" altLang="en-US" sz="1300" b="1" dirty="0">
                <a:solidFill>
                  <a:srgbClr val="FF0000"/>
                </a:solidFill>
              </a:rPr>
              <a:t>：</a:t>
            </a:r>
            <a:r>
              <a:rPr lang="en-US" altLang="zh-CN" sz="1300" b="1" dirty="0">
                <a:solidFill>
                  <a:srgbClr val="FF0000"/>
                </a:solidFill>
              </a:rPr>
              <a:t>136</a:t>
            </a:r>
            <a:r>
              <a:rPr lang="zh-CN" altLang="en-US" sz="1300" b="1" dirty="0">
                <a:solidFill>
                  <a:srgbClr val="FF0000"/>
                </a:solidFill>
              </a:rPr>
              <a:t>℃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CB719EF-C08F-493C-AABD-C475485E5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326" y="3009549"/>
            <a:ext cx="2723159" cy="270728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9E679CE-7342-4900-B98D-88EC898BE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1" y="2962635"/>
            <a:ext cx="1859280" cy="109596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6AE6A9A-C814-47DB-A9C6-FCDE29977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8528" y="4259112"/>
            <a:ext cx="1822147" cy="1457717"/>
          </a:xfrm>
          <a:prstGeom prst="rect">
            <a:avLst/>
          </a:prstGeom>
        </p:spPr>
      </p:pic>
      <p:pic>
        <p:nvPicPr>
          <p:cNvPr id="25" name="内容占位符 4">
            <a:extLst>
              <a:ext uri="{FF2B5EF4-FFF2-40B4-BE49-F238E27FC236}">
                <a16:creationId xmlns:a16="http://schemas.microsoft.com/office/drawing/2014/main" id="{2A63AD28-2B42-4C99-AEB6-E7E71419D5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980" y="3341988"/>
            <a:ext cx="2848305" cy="2136228"/>
          </a:xfrm>
        </p:spPr>
      </p:pic>
      <p:pic>
        <p:nvPicPr>
          <p:cNvPr id="26" name="内容占位符 4">
            <a:extLst>
              <a:ext uri="{FF2B5EF4-FFF2-40B4-BE49-F238E27FC236}">
                <a16:creationId xmlns:a16="http://schemas.microsoft.com/office/drawing/2014/main" id="{D5A512A3-5EEF-4198-8581-91F88641F9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290" y="3009549"/>
            <a:ext cx="3204152" cy="2403114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A533CB94-6CC2-4EFF-A75C-562D6DEEE4DD}"/>
              </a:ext>
            </a:extLst>
          </p:cNvPr>
          <p:cNvSpPr/>
          <p:nvPr/>
        </p:nvSpPr>
        <p:spPr>
          <a:xfrm>
            <a:off x="771784" y="5899976"/>
            <a:ext cx="27137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1300" dirty="0"/>
              <a:t>外导体已加工完</a:t>
            </a:r>
            <a:r>
              <a:rPr lang="en-US" altLang="zh-CN" sz="1300" dirty="0"/>
              <a:t>2</a:t>
            </a:r>
            <a:r>
              <a:rPr lang="zh-CN" altLang="en-US" sz="1300" dirty="0"/>
              <a:t>套</a:t>
            </a:r>
            <a:r>
              <a:rPr lang="en-US" altLang="zh-CN" sz="1300" dirty="0"/>
              <a:t>(</a:t>
            </a:r>
            <a:r>
              <a:rPr lang="zh-CN" altLang="en-US" sz="1300" dirty="0"/>
              <a:t>图示为</a:t>
            </a:r>
            <a:r>
              <a:rPr lang="en-US" altLang="zh-CN" sz="1300" dirty="0"/>
              <a:t>1</a:t>
            </a:r>
            <a:r>
              <a:rPr lang="zh-CN" altLang="en-US" sz="1300" dirty="0"/>
              <a:t>套</a:t>
            </a:r>
            <a:r>
              <a:rPr lang="en-US" altLang="zh-CN" sz="1300" dirty="0"/>
              <a:t>)</a:t>
            </a:r>
            <a:endParaRPr lang="zh-CN" altLang="en-US" sz="13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2762828-3AF2-4997-99F9-12BA72B7A2C6}"/>
              </a:ext>
            </a:extLst>
          </p:cNvPr>
          <p:cNvSpPr/>
          <p:nvPr/>
        </p:nvSpPr>
        <p:spPr>
          <a:xfrm>
            <a:off x="3484969" y="5417632"/>
            <a:ext cx="271373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300" dirty="0"/>
              <a:t>内导体已完成</a:t>
            </a:r>
            <a:r>
              <a:rPr lang="en-US" altLang="zh-CN" sz="1300" dirty="0"/>
              <a:t>2</a:t>
            </a:r>
            <a:r>
              <a:rPr lang="zh-CN" altLang="en-US" sz="1300" dirty="0"/>
              <a:t>套</a:t>
            </a:r>
          </a:p>
        </p:txBody>
      </p:sp>
    </p:spTree>
    <p:extLst>
      <p:ext uri="{BB962C8B-B14F-4D97-AF65-F5344CB8AC3E}">
        <p14:creationId xmlns:p14="http://schemas.microsoft.com/office/powerpoint/2010/main" val="1976840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2E988A8-1722-409F-A7CD-6DF5AD7A6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34D62FD-C62C-4EEC-9FC8-42A08B2A3311}"/>
              </a:ext>
            </a:extLst>
          </p:cNvPr>
          <p:cNvSpPr txBox="1">
            <a:spLocks/>
          </p:cNvSpPr>
          <p:nvPr/>
        </p:nvSpPr>
        <p:spPr>
          <a:xfrm>
            <a:off x="609600" y="136524"/>
            <a:ext cx="10515600" cy="723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C00000"/>
                </a:solidFill>
                <a:effectLst/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pPr algn="ctr"/>
            <a:r>
              <a:rPr lang="zh-CN" altLang="en-US" dirty="0"/>
              <a:t>提高运行功率到</a:t>
            </a:r>
            <a:r>
              <a:rPr lang="en-US" altLang="zh-CN" dirty="0"/>
              <a:t>313kW</a:t>
            </a:r>
            <a:r>
              <a:rPr lang="zh-CN" altLang="en-US" dirty="0"/>
              <a:t>的方案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0ACE8EF-E500-40B3-87E2-4EF291BE2E44}"/>
              </a:ext>
            </a:extLst>
          </p:cNvPr>
          <p:cNvSpPr txBox="1">
            <a:spLocks/>
          </p:cNvSpPr>
          <p:nvPr/>
        </p:nvSpPr>
        <p:spPr>
          <a:xfrm>
            <a:off x="609600" y="11092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方案</a:t>
            </a:r>
            <a:r>
              <a:rPr lang="en-US" altLang="zh-CN" dirty="0"/>
              <a:t>1</a:t>
            </a:r>
            <a:r>
              <a:rPr lang="zh-CN" altLang="en-US" dirty="0"/>
              <a:t>：保持现有设计</a:t>
            </a:r>
            <a:endParaRPr lang="en-US" altLang="zh-CN" dirty="0"/>
          </a:p>
          <a:p>
            <a:pPr lvl="1"/>
            <a:r>
              <a:rPr lang="zh-CN" altLang="en-US" dirty="0"/>
              <a:t>不改主体结构，将</a:t>
            </a:r>
            <a:r>
              <a:rPr lang="en-US" altLang="zh-CN" dirty="0" err="1"/>
              <a:t>teflon</a:t>
            </a:r>
            <a:r>
              <a:rPr lang="zh-CN" altLang="en-US" dirty="0"/>
              <a:t>更换成瓷片，可能会缓解内导体温度，需再计算</a:t>
            </a:r>
            <a:endParaRPr lang="en-US" altLang="zh-CN" dirty="0"/>
          </a:p>
          <a:p>
            <a:r>
              <a:rPr lang="zh-CN" altLang="en-US" dirty="0"/>
              <a:t>方案</a:t>
            </a:r>
            <a:r>
              <a:rPr lang="en-US" altLang="zh-CN" dirty="0"/>
              <a:t>2</a:t>
            </a:r>
            <a:r>
              <a:rPr lang="zh-CN" altLang="en-US" dirty="0"/>
              <a:t>：改常温内导体为水冷</a:t>
            </a:r>
            <a:endParaRPr lang="en-US" altLang="zh-CN" dirty="0"/>
          </a:p>
          <a:p>
            <a:pPr lvl="1"/>
            <a:r>
              <a:rPr lang="zh-CN" altLang="en-US" dirty="0"/>
              <a:t>①</a:t>
            </a:r>
            <a:r>
              <a:rPr lang="zh-CN" altLang="en-US" b="1" u="sng" dirty="0"/>
              <a:t>较大改动，需要改窗体等多处结构（需重新建模计算传输等）</a:t>
            </a:r>
            <a:endParaRPr lang="en-US" altLang="zh-CN" b="1" u="sng" dirty="0"/>
          </a:p>
          <a:p>
            <a:pPr lvl="1"/>
            <a:r>
              <a:rPr lang="zh-CN" altLang="en-US" dirty="0"/>
              <a:t>②小改</a:t>
            </a: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359649-7A8E-4AF4-9467-2D37A4EF2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714" y="3604782"/>
            <a:ext cx="1925932" cy="263476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5366F2A-9F64-4E7A-A17B-EF756F531E33}"/>
              </a:ext>
            </a:extLst>
          </p:cNvPr>
          <p:cNvSpPr txBox="1"/>
          <p:nvPr/>
        </p:nvSpPr>
        <p:spPr>
          <a:xfrm>
            <a:off x="2565185" y="6227784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小改：和图示结构有关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B687EDB-332E-4B67-8E9A-249A7AC18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727" y="3448832"/>
            <a:ext cx="3949914" cy="28812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281C9DE-34DA-4CCB-B25D-CB1EB341B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752" y="4922165"/>
            <a:ext cx="3938496" cy="12090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728F735-7475-4A42-AFAE-E42E369A9CFD}"/>
              </a:ext>
            </a:extLst>
          </p:cNvPr>
          <p:cNvSpPr txBox="1"/>
          <p:nvPr/>
        </p:nvSpPr>
        <p:spPr>
          <a:xfrm>
            <a:off x="5642404" y="6294890"/>
            <a:ext cx="525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7.5mm</a:t>
            </a:r>
            <a:r>
              <a:rPr lang="zh-CN" altLang="en-US" dirty="0"/>
              <a:t>空间是否够加一个</a:t>
            </a:r>
            <a:r>
              <a:rPr lang="en-US" altLang="zh-CN" dirty="0"/>
              <a:t>1mm</a:t>
            </a:r>
            <a:r>
              <a:rPr lang="zh-CN" altLang="en-US" dirty="0"/>
              <a:t>的水套？（待确认）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1B5D1D99-6752-45DB-B6EB-EF1C095231D5}"/>
              </a:ext>
            </a:extLst>
          </p:cNvPr>
          <p:cNvCxnSpPr>
            <a:cxnSpLocks/>
          </p:cNvCxnSpPr>
          <p:nvPr/>
        </p:nvCxnSpPr>
        <p:spPr>
          <a:xfrm flipV="1">
            <a:off x="3945512" y="4922165"/>
            <a:ext cx="944706" cy="3736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6945A440-1B70-41BE-8F9F-7276ECD4BA15}"/>
              </a:ext>
            </a:extLst>
          </p:cNvPr>
          <p:cNvSpPr txBox="1"/>
          <p:nvPr/>
        </p:nvSpPr>
        <p:spPr>
          <a:xfrm>
            <a:off x="786948" y="3749463"/>
            <a:ext cx="2012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小改的可能性不大：因为</a:t>
            </a:r>
            <a:r>
              <a:rPr lang="en-US" altLang="zh-CN" dirty="0"/>
              <a:t>7.5mm</a:t>
            </a:r>
            <a:r>
              <a:rPr lang="zh-CN" altLang="en-US" dirty="0"/>
              <a:t>空间可能不够增加水套，待工厂开工后确认</a:t>
            </a:r>
          </a:p>
        </p:txBody>
      </p:sp>
    </p:spTree>
    <p:extLst>
      <p:ext uri="{BB962C8B-B14F-4D97-AF65-F5344CB8AC3E}">
        <p14:creationId xmlns:p14="http://schemas.microsoft.com/office/powerpoint/2010/main" val="916170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FACCA70-5F02-4A68-8C5A-100E58B0B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921722"/>
            <a:ext cx="10972800" cy="4840303"/>
          </a:xfrm>
        </p:spPr>
        <p:txBody>
          <a:bodyPr>
            <a:normAutofit/>
          </a:bodyPr>
          <a:lstStyle/>
          <a:p>
            <a:r>
              <a:rPr lang="zh-CN" altLang="en-US" sz="1800" dirty="0"/>
              <a:t>调研了类似结构的</a:t>
            </a:r>
            <a:r>
              <a:rPr lang="en-US" altLang="zh-CN" sz="1800" dirty="0"/>
              <a:t>591-650 MHz</a:t>
            </a:r>
            <a:r>
              <a:rPr lang="zh-CN" altLang="en-US" sz="1800" dirty="0"/>
              <a:t>耦合器的表现，很多在老练时缺少设备，风冷只加了一部分，因此内导体在</a:t>
            </a:r>
            <a:r>
              <a:rPr lang="en-US" altLang="zh-CN" sz="1800" dirty="0"/>
              <a:t>150kw</a:t>
            </a:r>
            <a:r>
              <a:rPr lang="zh-CN" altLang="en-US" sz="1800" dirty="0"/>
              <a:t>时温度达</a:t>
            </a:r>
            <a:r>
              <a:rPr lang="en-US" altLang="zh-CN" sz="1800" dirty="0"/>
              <a:t>50-60</a:t>
            </a:r>
            <a:r>
              <a:rPr lang="zh-CN" altLang="en-US" sz="1800" dirty="0"/>
              <a:t>℃，仍将缓慢上升；</a:t>
            </a:r>
            <a:endParaRPr lang="en-US" altLang="zh-CN" sz="1800" dirty="0"/>
          </a:p>
          <a:p>
            <a:r>
              <a:rPr lang="zh-CN" altLang="en-US" sz="1800" dirty="0"/>
              <a:t>结论：</a:t>
            </a:r>
            <a:r>
              <a:rPr lang="en-US" altLang="zh-CN" sz="1800" dirty="0"/>
              <a:t>CEPC 650MHz</a:t>
            </a:r>
            <a:r>
              <a:rPr lang="zh-CN" altLang="en-US" sz="1800" dirty="0"/>
              <a:t>耦合器当前设计应该可以运行在</a:t>
            </a:r>
            <a:r>
              <a:rPr lang="en-US" altLang="zh-CN" sz="1800" dirty="0"/>
              <a:t>~150kW</a:t>
            </a:r>
            <a:r>
              <a:rPr lang="zh-CN" altLang="en-US" sz="1800" dirty="0"/>
              <a:t>，但设计功率是</a:t>
            </a:r>
            <a:r>
              <a:rPr lang="en-US" altLang="zh-CN" sz="1800" dirty="0"/>
              <a:t>313kW</a:t>
            </a:r>
            <a:r>
              <a:rPr lang="zh-CN" altLang="en-US" sz="1800" dirty="0"/>
              <a:t>长期运行，可能还是需要把内导体温度降下来</a:t>
            </a:r>
            <a:r>
              <a:rPr lang="en-US" altLang="zh-CN" sz="1800" dirty="0"/>
              <a:t>.</a:t>
            </a:r>
            <a:endParaRPr lang="zh-CN" altLang="en-US" sz="1800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A325DB4-F0AA-494F-BE61-D2780998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711CA0BC-8FF6-424D-835D-FE7F39B96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dirty="0">
                <a:solidFill>
                  <a:srgbClr val="C00000"/>
                </a:solidFill>
                <a:effectLst/>
              </a:rPr>
              <a:t>调研类似结构的</a:t>
            </a:r>
            <a:r>
              <a:rPr lang="en-US" altLang="zh-CN" dirty="0">
                <a:solidFill>
                  <a:srgbClr val="C00000"/>
                </a:solidFill>
                <a:effectLst/>
              </a:rPr>
              <a:t>591-650MHz</a:t>
            </a:r>
            <a:r>
              <a:rPr lang="zh-CN" altLang="en-US" dirty="0">
                <a:solidFill>
                  <a:srgbClr val="C00000"/>
                </a:solidFill>
                <a:effectLst/>
              </a:rPr>
              <a:t>耦合器</a:t>
            </a: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C1DE1F63-4028-46C9-8A44-3A7216E4B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436477"/>
              </p:ext>
            </p:extLst>
          </p:nvPr>
        </p:nvGraphicFramePr>
        <p:xfrm>
          <a:off x="402896" y="2341880"/>
          <a:ext cx="11179504" cy="451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8019">
                  <a:extLst>
                    <a:ext uri="{9D8B030D-6E8A-4147-A177-3AD203B41FA5}">
                      <a16:colId xmlns:a16="http://schemas.microsoft.com/office/drawing/2014/main" val="999103447"/>
                    </a:ext>
                  </a:extLst>
                </a:gridCol>
                <a:gridCol w="1347952">
                  <a:extLst>
                    <a:ext uri="{9D8B030D-6E8A-4147-A177-3AD203B41FA5}">
                      <a16:colId xmlns:a16="http://schemas.microsoft.com/office/drawing/2014/main" val="428667290"/>
                    </a:ext>
                  </a:extLst>
                </a:gridCol>
                <a:gridCol w="1308538">
                  <a:extLst>
                    <a:ext uri="{9D8B030D-6E8A-4147-A177-3AD203B41FA5}">
                      <a16:colId xmlns:a16="http://schemas.microsoft.com/office/drawing/2014/main" val="2803409747"/>
                    </a:ext>
                  </a:extLst>
                </a:gridCol>
                <a:gridCol w="6414995">
                  <a:extLst>
                    <a:ext uri="{9D8B030D-6E8A-4147-A177-3AD203B41FA5}">
                      <a16:colId xmlns:a16="http://schemas.microsoft.com/office/drawing/2014/main" val="7592209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设计功率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老练功率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老练表现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390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ADS elliptical cavity 650MHz FPC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150kW CW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150kW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TW CW 150kW 40min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时，大气侧内导体从初始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22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℃上升到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60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℃</a:t>
                      </a:r>
                      <a:r>
                        <a:rPr lang="zh-CN" altLang="en-US" sz="1600" dirty="0"/>
                        <a:t>，且仍会缓慢上升；门钮碗温度从</a:t>
                      </a:r>
                      <a:r>
                        <a:rPr lang="en-US" altLang="zh-CN" sz="1600" dirty="0"/>
                        <a:t>21</a:t>
                      </a:r>
                      <a:r>
                        <a:rPr lang="zh-CN" altLang="en-US" sz="1600" dirty="0"/>
                        <a:t>℃上升到</a:t>
                      </a:r>
                      <a:r>
                        <a:rPr lang="en-US" altLang="zh-CN" sz="1600" dirty="0"/>
                        <a:t>32</a:t>
                      </a:r>
                      <a:r>
                        <a:rPr lang="zh-CN" altLang="en-US" sz="1600" dirty="0"/>
                        <a:t>℃，也将会缓慢上升；</a:t>
                      </a:r>
                      <a:r>
                        <a:rPr lang="en-US" altLang="zh-CN" sz="1600" dirty="0"/>
                        <a:t>btw</a:t>
                      </a:r>
                      <a:r>
                        <a:rPr lang="zh-CN" altLang="en-US" sz="1600" dirty="0"/>
                        <a:t>：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测试场地没有风冷设备，大气侧同轴线和门钮采用风扇降温，因此大气侧内导体和门钮碗温度较高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973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650MHz adjustable</a:t>
                      </a:r>
                    </a:p>
                    <a:p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 err="1"/>
                        <a:t>PoP</a:t>
                      </a:r>
                      <a:r>
                        <a:rPr lang="zh-CN" altLang="en-US" sz="1600" dirty="0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~100kW CW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TW CW 110-140kW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TW CW CW110-140kW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的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小时拷机结束时，上游内导体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53.7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℃，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btw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：</a:t>
                      </a:r>
                      <a:r>
                        <a:rPr lang="zh-CN" altLang="en-US" sz="1600" dirty="0"/>
                        <a:t>门钮均采用空气压缩机提供风冷，但受实验条件限制，上下游耦合器门钮缺少一路风冷，因此内导体温度略高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995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PoP</a:t>
                      </a: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650MHz-150kW on test box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150kW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/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2018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年老练，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650MHz CW TW 150kW 2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小时</a:t>
                      </a:r>
                      <a:endParaRPr lang="en-US" altLang="zh-CN" sz="1600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内导体最高</a:t>
                      </a:r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56</a:t>
                      </a:r>
                      <a:r>
                        <a:rPr lang="zh-CN" altLang="en-US" sz="1600" dirty="0">
                          <a:solidFill>
                            <a:srgbClr val="FF0000"/>
                          </a:solidFill>
                        </a:rPr>
                        <a:t>℃，仍将缓慢上升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38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BNL 591MHz FPC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运行</a:t>
                      </a:r>
                      <a:r>
                        <a:rPr lang="en-US" altLang="zh-CN" sz="1400" dirty="0"/>
                        <a:t>330-380kW average power</a:t>
                      </a:r>
                      <a:r>
                        <a:rPr lang="zh-CN" altLang="en-US" sz="1400" dirty="0"/>
                        <a:t>；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设计功率</a:t>
                      </a:r>
                      <a:r>
                        <a:rPr lang="en-US" altLang="zh-CN" sz="1400" dirty="0"/>
                        <a:t>1MW average power</a:t>
                      </a:r>
                      <a:endParaRPr lang="zh-CN" altLang="en-US" sz="1400" dirty="0"/>
                    </a:p>
                    <a:p>
                      <a:endParaRPr lang="en-US" altLang="zh-CN" sz="1400" dirty="0"/>
                    </a:p>
                    <a:p>
                      <a:endParaRPr lang="en-US" altLang="zh-CN" sz="1400" dirty="0"/>
                    </a:p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大量采用水冷设计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832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/>
                        <a:t>CSNS-II 648MHz FPC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40kw average power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40kw average power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平均功率低只有</a:t>
                      </a:r>
                      <a:r>
                        <a:rPr lang="en-US" altLang="zh-CN" sz="1600" dirty="0"/>
                        <a:t>40kW</a:t>
                      </a:r>
                      <a:endParaRPr lang="zh-CN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8057292"/>
                  </a:ext>
                </a:extLst>
              </a:tr>
            </a:tbl>
          </a:graphicData>
        </a:graphic>
      </p:graphicFrame>
      <p:pic>
        <p:nvPicPr>
          <p:cNvPr id="6" name="图片 5">
            <a:extLst>
              <a:ext uri="{FF2B5EF4-FFF2-40B4-BE49-F238E27FC236}">
                <a16:creationId xmlns:a16="http://schemas.microsoft.com/office/drawing/2014/main" id="{00750504-102D-406D-B725-393A3BD78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816" y="5526189"/>
            <a:ext cx="3081435" cy="78382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C914DE6-8A58-4662-927F-22B29D11B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1707" y="4951165"/>
            <a:ext cx="1421927" cy="12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17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高阶模耦合器（常温部分）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7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BC30DFF7-09B7-41D3-AB03-30B484899926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11449272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dirty="0"/>
              <a:t>2</a:t>
            </a:r>
            <a:r>
              <a:rPr lang="zh-CN" altLang="en-US" dirty="0"/>
              <a:t>月</a:t>
            </a:r>
            <a:r>
              <a:rPr lang="en-US" altLang="zh-CN" dirty="0"/>
              <a:t>13</a:t>
            </a:r>
            <a:r>
              <a:rPr lang="zh-CN" altLang="en-US" dirty="0"/>
              <a:t>日，</a:t>
            </a:r>
            <a:r>
              <a:rPr lang="en-US" altLang="zh-CN" dirty="0"/>
              <a:t>12</a:t>
            </a:r>
            <a:r>
              <a:rPr lang="zh-CN" altLang="en-US" dirty="0"/>
              <a:t>只全部到货，完成验收。</a:t>
            </a:r>
            <a:endParaRPr lang="en-US" altLang="zh-CN" dirty="0"/>
          </a:p>
          <a:p>
            <a:pPr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</a:pP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endParaRPr lang="en-US" altLang="zh-CN" sz="24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6C6F14D-262F-4E73-A6B3-B773E5AC68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/>
          <a:stretch/>
        </p:blipFill>
        <p:spPr>
          <a:xfrm rot="16200000">
            <a:off x="8176069" y="2872317"/>
            <a:ext cx="3808492" cy="3687481"/>
          </a:xfrm>
          <a:prstGeom prst="rect">
            <a:avLst/>
          </a:prstGeom>
        </p:spPr>
      </p:pic>
      <p:pic>
        <p:nvPicPr>
          <p:cNvPr id="23" name="图片 22" descr="图示, 示意图&#10;&#10;AI 生成的内容可能不正确。">
            <a:extLst>
              <a:ext uri="{FF2B5EF4-FFF2-40B4-BE49-F238E27FC236}">
                <a16:creationId xmlns:a16="http://schemas.microsoft.com/office/drawing/2014/main" id="{3AA30047-19DB-48C8-B754-7A9C302012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73974" y="2779853"/>
            <a:ext cx="3797470" cy="3861392"/>
          </a:xfrm>
          <a:prstGeom prst="rect">
            <a:avLst/>
          </a:prstGeom>
        </p:spPr>
      </p:pic>
      <p:pic>
        <p:nvPicPr>
          <p:cNvPr id="24" name="图片 23" descr="图示, 示意图&#10;&#10;AI 生成的内容可能不正确。">
            <a:extLst>
              <a:ext uri="{FF2B5EF4-FFF2-40B4-BE49-F238E27FC236}">
                <a16:creationId xmlns:a16="http://schemas.microsoft.com/office/drawing/2014/main" id="{EDE80B78-C9B4-4CB9-993D-AA274306C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315744" y="2785363"/>
            <a:ext cx="3808493" cy="386139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384322B-3F0D-4FB9-8FC9-754EF0FBB8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0" t="26206" r="1121" b="31848"/>
          <a:stretch>
            <a:fillRect/>
          </a:stretch>
        </p:blipFill>
        <p:spPr>
          <a:xfrm>
            <a:off x="7248128" y="822488"/>
            <a:ext cx="3687482" cy="175732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EE04C506-5BC6-46D2-A3C2-BD63D8E16B7C}"/>
              </a:ext>
            </a:extLst>
          </p:cNvPr>
          <p:cNvSpPr txBox="1"/>
          <p:nvPr/>
        </p:nvSpPr>
        <p:spPr>
          <a:xfrm>
            <a:off x="3111796" y="4480588"/>
            <a:ext cx="1779181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000" dirty="0"/>
              <a:t>产品合格证</a:t>
            </a:r>
          </a:p>
        </p:txBody>
      </p:sp>
    </p:spTree>
    <p:extLst>
      <p:ext uri="{BB962C8B-B14F-4D97-AF65-F5344CB8AC3E}">
        <p14:creationId xmlns:p14="http://schemas.microsoft.com/office/powerpoint/2010/main" val="1486499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高阶模耦合器（超导部分）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8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21" name="内容占位符 1">
            <a:extLst>
              <a:ext uri="{FF2B5EF4-FFF2-40B4-BE49-F238E27FC236}">
                <a16:creationId xmlns:a16="http://schemas.microsoft.com/office/drawing/2014/main" id="{BC30DFF7-09B7-41D3-AB03-30B484899926}"/>
              </a:ext>
            </a:extLst>
          </p:cNvPr>
          <p:cNvSpPr txBox="1">
            <a:spLocks/>
          </p:cNvSpPr>
          <p:nvPr/>
        </p:nvSpPr>
        <p:spPr>
          <a:xfrm>
            <a:off x="407368" y="1124744"/>
            <a:ext cx="6840760" cy="5112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</a:pPr>
            <a:r>
              <a:rPr lang="en-US" altLang="zh-CN" sz="2400" dirty="0"/>
              <a:t>1</a:t>
            </a:r>
            <a:r>
              <a:rPr lang="zh-CN" altLang="en-US" sz="2400" dirty="0"/>
              <a:t>月份完成了全部</a:t>
            </a:r>
            <a:r>
              <a:rPr lang="en-US" altLang="zh-CN" sz="2400" dirty="0"/>
              <a:t>12</a:t>
            </a:r>
            <a:r>
              <a:rPr lang="zh-CN" altLang="en-US" sz="2400" dirty="0"/>
              <a:t>只的加工及后处理，检查发现问题：</a:t>
            </a:r>
            <a:endParaRPr lang="en-US" altLang="zh-CN" sz="2400" dirty="0"/>
          </a:p>
          <a:p>
            <a:pPr marL="1111500" lvl="1" indent="-457200">
              <a:buFont typeface="+mj-lt"/>
              <a:buAutoNum type="arabicPeriod"/>
            </a:pPr>
            <a:r>
              <a:rPr lang="zh-CN" altLang="en-US" sz="2000" dirty="0"/>
              <a:t>两法兰的平行度不满足要求</a:t>
            </a:r>
            <a:endParaRPr lang="en-US" altLang="zh-CN" sz="2000" dirty="0"/>
          </a:p>
          <a:p>
            <a:pPr marL="1111500" lvl="1" indent="-457200">
              <a:buFont typeface="+mj-lt"/>
              <a:buAutoNum type="arabicPeriod"/>
            </a:pPr>
            <a:r>
              <a:rPr lang="en-US" altLang="zh-CN" sz="2000" dirty="0"/>
              <a:t>loop</a:t>
            </a:r>
            <a:r>
              <a:rPr lang="zh-CN" altLang="en-US" sz="2000" dirty="0"/>
              <a:t>与铌管的同轴度不好</a:t>
            </a:r>
            <a:endParaRPr lang="en-US" altLang="zh-CN" sz="2000" dirty="0"/>
          </a:p>
          <a:p>
            <a:pPr marL="1111500" lvl="1" indent="-457200">
              <a:buFont typeface="+mj-lt"/>
              <a:buAutoNum type="arabicPeriod"/>
            </a:pPr>
            <a:r>
              <a:rPr lang="zh-CN" altLang="en-US" sz="2000" dirty="0"/>
              <a:t>内导体</a:t>
            </a:r>
            <a:r>
              <a:rPr lang="en-US" altLang="zh-CN" sz="2000" dirty="0"/>
              <a:t>A</a:t>
            </a:r>
            <a:r>
              <a:rPr lang="zh-CN" altLang="en-US" sz="2000" dirty="0"/>
              <a:t>的平行度不好</a:t>
            </a:r>
            <a:endParaRPr lang="en-US" altLang="zh-CN" sz="2000" dirty="0"/>
          </a:p>
          <a:p>
            <a:pPr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与厂家（宁夏东方钽业）沟通后，进行了如下处理（已完成）</a:t>
            </a:r>
            <a:endParaRPr lang="en-US" altLang="zh-CN" sz="2400" dirty="0"/>
          </a:p>
          <a:p>
            <a:pPr marL="1111500" lvl="1" indent="-457200">
              <a:buFont typeface="+mj-lt"/>
              <a:buAutoNum type="arabicPeriod"/>
            </a:pPr>
            <a:r>
              <a:rPr lang="zh-CN" altLang="en-US" sz="2000" dirty="0"/>
              <a:t>两法兰找平，优化平行度</a:t>
            </a:r>
            <a:endParaRPr lang="en-US" altLang="zh-CN" sz="2000" dirty="0"/>
          </a:p>
          <a:p>
            <a:pPr marL="1111500" lvl="1" indent="-457200">
              <a:buFont typeface="+mj-lt"/>
              <a:buAutoNum type="arabicPeriod"/>
            </a:pPr>
            <a:r>
              <a:rPr lang="en-US" altLang="zh-CN" sz="2000" dirty="0"/>
              <a:t>Loop</a:t>
            </a:r>
            <a:r>
              <a:rPr lang="zh-CN" altLang="en-US" sz="2000" dirty="0"/>
              <a:t>校形</a:t>
            </a:r>
            <a:endParaRPr lang="en-US" altLang="zh-CN" sz="2000" dirty="0"/>
          </a:p>
          <a:p>
            <a:pPr marL="1111500" lvl="1" indent="-457200">
              <a:buFont typeface="+mj-lt"/>
              <a:buAutoNum type="arabicPeriod"/>
            </a:pPr>
            <a:r>
              <a:rPr lang="zh-CN" altLang="en-US" sz="2000" dirty="0"/>
              <a:t>完成后进行三坐标测量</a:t>
            </a:r>
            <a:endParaRPr lang="en-US" altLang="zh-CN" sz="2000" dirty="0"/>
          </a:p>
          <a:p>
            <a:pPr marL="1111500" lvl="1" indent="-457200">
              <a:buFont typeface="+mj-lt"/>
              <a:buAutoNum type="arabicPeriod"/>
            </a:pPr>
            <a:r>
              <a:rPr lang="zh-CN" altLang="en-US" sz="2000" dirty="0"/>
              <a:t>重新轻抛</a:t>
            </a:r>
            <a:r>
              <a:rPr lang="en-US" altLang="zh-CN" sz="2000" dirty="0"/>
              <a:t>20</a:t>
            </a:r>
            <a:r>
              <a:rPr lang="zh-CN" altLang="en-US" sz="2000" dirty="0"/>
              <a:t>微米</a:t>
            </a:r>
            <a:endParaRPr lang="en-US" altLang="zh-CN" sz="2400" dirty="0"/>
          </a:p>
          <a:p>
            <a:pPr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</a:pPr>
            <a:endParaRPr lang="en-US" altLang="zh-CN" sz="2400" dirty="0"/>
          </a:p>
          <a:p>
            <a:pPr>
              <a:lnSpc>
                <a:spcPct val="100000"/>
              </a:lnSpc>
              <a:spcAft>
                <a:spcPts val="0"/>
              </a:spcAft>
              <a:buClr>
                <a:srgbClr val="C00000"/>
              </a:buClr>
            </a:pPr>
            <a:endParaRPr lang="en-US" altLang="zh-CN" sz="2400" dirty="0"/>
          </a:p>
        </p:txBody>
      </p:sp>
      <p:pic>
        <p:nvPicPr>
          <p:cNvPr id="22" name="内容占位符 5">
            <a:extLst>
              <a:ext uri="{FF2B5EF4-FFF2-40B4-BE49-F238E27FC236}">
                <a16:creationId xmlns:a16="http://schemas.microsoft.com/office/drawing/2014/main" id="{1CA097AB-A5FE-4A14-9CCD-2A16C4D238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276872"/>
            <a:ext cx="4248472" cy="3186354"/>
          </a:xfrm>
        </p:spPr>
      </p:pic>
    </p:spTree>
    <p:extLst>
      <p:ext uri="{BB962C8B-B14F-4D97-AF65-F5344CB8AC3E}">
        <p14:creationId xmlns:p14="http://schemas.microsoft.com/office/powerpoint/2010/main" val="1189525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725470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3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黑体" panose="02010609060101010101" pitchFamily="49" charset="-122"/>
              </a:rPr>
              <a:t>腔间波纹管</a:t>
            </a:r>
            <a:endParaRPr lang="en-US" altLang="zh-CN" sz="3200" dirty="0">
              <a:solidFill>
                <a:srgbClr val="C00000"/>
              </a:solidFill>
              <a:effectLst/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/>
          <a:p>
            <a:fld id="{F15E9139-A00B-4B2A-98A6-095DC08F1345}" type="slidenum">
              <a:rPr lang="zh-CN" altLang="en-US" sz="2000" b="1">
                <a:solidFill>
                  <a:srgbClr val="0000FF"/>
                </a:solidFill>
                <a:latin typeface="+mn-ea"/>
              </a:rPr>
              <a:pPr/>
              <a:t>9</a:t>
            </a:fld>
            <a:endParaRPr lang="zh-CN" altLang="en-US" sz="2000" b="1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33C1ABF-CD6B-DBA3-9C01-854C78A51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52736"/>
            <a:ext cx="11427066" cy="3600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腔间的波纹管原先是不带微波屏蔽的（类似于</a:t>
            </a:r>
            <a:r>
              <a:rPr lang="en-US" altLang="zh-CN" sz="2400" dirty="0"/>
              <a:t>SHINE</a:t>
            </a:r>
            <a:r>
              <a:rPr lang="zh-CN" altLang="en-US" sz="2400" dirty="0"/>
              <a:t>），考虑到</a:t>
            </a:r>
            <a:r>
              <a:rPr lang="en-US" altLang="zh-CN" sz="2400" dirty="0"/>
              <a:t>CEPC</a:t>
            </a:r>
            <a:r>
              <a:rPr lang="zh-CN" altLang="en-US" sz="2400" dirty="0"/>
              <a:t>的实际需求，改成带微波屏蔽的波纹管。</a:t>
            </a:r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采用微波屏蔽波纹管（类似于</a:t>
            </a:r>
            <a:r>
              <a:rPr lang="en-US" altLang="zh-CN" sz="2400" dirty="0"/>
              <a:t>BEPC II</a:t>
            </a:r>
            <a:r>
              <a:rPr lang="zh-CN" altLang="en-US" sz="2400" dirty="0"/>
              <a:t>、</a:t>
            </a:r>
            <a:r>
              <a:rPr lang="en-US" altLang="zh-CN" sz="2400" dirty="0"/>
              <a:t>HEPS</a:t>
            </a:r>
            <a:r>
              <a:rPr lang="zh-CN" altLang="en-US" sz="2400" dirty="0"/>
              <a:t>），结构更复杂（藏污纳垢），会降低超导腔的加速梯度和品质因数</a:t>
            </a:r>
            <a:r>
              <a:rPr lang="en-US" altLang="zh-CN" sz="2400" dirty="0"/>
              <a:t>——</a:t>
            </a:r>
            <a:r>
              <a:rPr lang="zh-CN" altLang="en-US" sz="2400" dirty="0">
                <a:solidFill>
                  <a:srgbClr val="FF0000"/>
                </a:solidFill>
              </a:rPr>
              <a:t>考虑应对方法</a:t>
            </a:r>
            <a:r>
              <a:rPr lang="zh-CN" altLang="en-US" sz="2400" dirty="0"/>
              <a:t>。</a:t>
            </a:r>
            <a:endParaRPr lang="en-US" altLang="zh-CN" sz="2400" dirty="0"/>
          </a:p>
          <a:p>
            <a:pPr>
              <a:lnSpc>
                <a:spcPct val="120000"/>
              </a:lnSpc>
              <a:spcAft>
                <a:spcPts val="0"/>
              </a:spcAft>
              <a:buClr>
                <a:srgbClr val="C00000"/>
              </a:buClr>
            </a:pPr>
            <a:r>
              <a:rPr lang="zh-CN" altLang="en-US" sz="2400" dirty="0"/>
              <a:t>腔串模型正在进行修改。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0366"/>
            <a:ext cx="11972105" cy="3108547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911424" y="3861048"/>
            <a:ext cx="864096" cy="86409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10272464" y="3825044"/>
            <a:ext cx="864096" cy="86409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407368" y="488813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两端的波纹管改成直筒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10131913" y="4729875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两端的波纹管改成直筒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9048328" y="2742848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增加一个微波屏蔽波纹管</a:t>
            </a:r>
          </a:p>
        </p:txBody>
      </p:sp>
      <p:cxnSp>
        <p:nvCxnSpPr>
          <p:cNvPr id="12" name="直接箭头连接符 11"/>
          <p:cNvCxnSpPr>
            <a:endCxn id="7" idx="1"/>
          </p:cNvCxnSpPr>
          <p:nvPr/>
        </p:nvCxnSpPr>
        <p:spPr>
          <a:xfrm>
            <a:off x="9984432" y="3450734"/>
            <a:ext cx="288032" cy="8063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A26C18F9-E598-D8C5-3D85-6CABFD3DB759}"/>
              </a:ext>
            </a:extLst>
          </p:cNvPr>
          <p:cNvSpPr txBox="1"/>
          <p:nvPr/>
        </p:nvSpPr>
        <p:spPr>
          <a:xfrm>
            <a:off x="4094614" y="2843402"/>
            <a:ext cx="3441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900">
                <a:solidFill>
                  <a:srgbClr val="003399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sz="2000" dirty="0"/>
              <a:t>换成微波屏蔽波纹管</a:t>
            </a: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1775520" y="3124672"/>
            <a:ext cx="3312368" cy="113242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>
            <a:off x="3215680" y="3166146"/>
            <a:ext cx="2113133" cy="10120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>
            <a:off x="4572729" y="3166146"/>
            <a:ext cx="1091223" cy="10515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>
            <a:off x="5986052" y="3166146"/>
            <a:ext cx="37941" cy="10120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6543144" y="3184851"/>
            <a:ext cx="863838" cy="10006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6820253" y="3148847"/>
            <a:ext cx="2098898" cy="106880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5194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PFI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20784</TotalTime>
  <Words>868</Words>
  <Application>Microsoft Office PowerPoint</Application>
  <PresentationFormat>宽屏</PresentationFormat>
  <Paragraphs>105</Paragraphs>
  <Slides>12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黑体</vt:lpstr>
      <vt:lpstr>宋体</vt:lpstr>
      <vt:lpstr>微软雅黑</vt:lpstr>
      <vt:lpstr>Arial</vt:lpstr>
      <vt:lpstr>Arial Black</vt:lpstr>
      <vt:lpstr>Calibri</vt:lpstr>
      <vt:lpstr>Wingdings</vt:lpstr>
      <vt:lpstr>Office 主题</vt:lpstr>
      <vt:lpstr>PowerPoint 演示文稿</vt:lpstr>
      <vt:lpstr>650 MHz 2-cell超导腔</vt:lpstr>
      <vt:lpstr>650 MHz 2-cell超导腔</vt:lpstr>
      <vt:lpstr>PowerPoint 演示文稿</vt:lpstr>
      <vt:lpstr>PowerPoint 演示文稿</vt:lpstr>
      <vt:lpstr>调研类似结构的591-650MHz耦合器</vt:lpstr>
      <vt:lpstr>高阶模耦合器（常温部分）</vt:lpstr>
      <vt:lpstr>高阶模耦合器（超导部分）</vt:lpstr>
      <vt:lpstr>腔间波纹管</vt:lpstr>
      <vt:lpstr>RF屏蔽波纹管-BEPC II</vt:lpstr>
      <vt:lpstr>RF屏蔽波纹管-HEPS: 234套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沙鹏</cp:lastModifiedBy>
  <cp:revision>2094</cp:revision>
  <cp:lastPrinted>2022-11-06T05:19:21Z</cp:lastPrinted>
  <dcterms:created xsi:type="dcterms:W3CDTF">2012-09-04T11:33:36Z</dcterms:created>
  <dcterms:modified xsi:type="dcterms:W3CDTF">2026-03-02T02:44:35Z</dcterms:modified>
</cp:coreProperties>
</file>