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260" r:id="rId2"/>
    <p:sldId id="293" r:id="rId3"/>
    <p:sldId id="257" r:id="rId4"/>
    <p:sldId id="294" r:id="rId5"/>
    <p:sldId id="295" r:id="rId6"/>
    <p:sldId id="290" r:id="rId7"/>
    <p:sldId id="291" r:id="rId8"/>
    <p:sldId id="292" r:id="rId9"/>
    <p:sldId id="278" r:id="rId10"/>
    <p:sldId id="280" r:id="rId11"/>
    <p:sldId id="263" r:id="rId12"/>
    <p:sldId id="284" r:id="rId13"/>
    <p:sldId id="285" r:id="rId14"/>
    <p:sldId id="296" r:id="rId15"/>
    <p:sldId id="298" r:id="rId16"/>
    <p:sldId id="299" r:id="rId17"/>
    <p:sldId id="301" r:id="rId18"/>
    <p:sldId id="405" r:id="rId19"/>
    <p:sldId id="404" r:id="rId20"/>
    <p:sldId id="297" r:id="rId21"/>
    <p:sldId id="28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9101-269D-4F00-8359-FAD2C05A862B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C6DF-C746-4A68-9821-3810CC4EA2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C6DF-C746-4A68-9821-3810CC4EA2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3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7C6DF-C746-4A68-9821-3810CC4EA2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1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C6DF-C746-4A68-9821-3810CC4EA2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06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C6DF-C746-4A68-9821-3810CC4EA2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0251-597A-48F1-9B22-09BA0C4FFE9D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98F8-39D2-4FC6-8733-69BE4F670CB8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C500-249D-4A97-A16E-1C967E032FF4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46C7-D494-4F20-81B6-21D350FFFAE3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31F0-DB04-43BF-A344-3AFBBD7C9706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B51D-FAE5-4E17-B568-644C9FD863A8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D11-E1BC-488F-AE83-4BEAD45FDBB3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B8C3-02DC-4EA1-9FE7-5840571A331D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3068-7CE6-4321-B515-317D8824D4D3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C09F-953D-4563-9ACB-7D1CEDD709E3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A7AE-50D2-42D3-8C91-D85CE08A8D5A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BA85-DCCA-4B2F-AF36-FD80C33CDDF7}" type="datetime1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2B06-9C8E-4979-A6C4-BEB07356A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4624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Performance study of </a:t>
            </a:r>
            <a:r>
              <a:rPr lang="en-US" altLang="zh-CN" sz="4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CEPC HCAL</a:t>
            </a:r>
            <a:br>
              <a:rPr lang="en-US" altLang="zh-CN" sz="4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zh-CN" altLang="en-US" sz="4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4960" y="2860825"/>
            <a:ext cx="90220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Yuguang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Xie</a:t>
            </a: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behalf of HCAL group </a:t>
            </a:r>
            <a:endParaRPr lang="zh-CN" alt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9151" y="5750652"/>
            <a:ext cx="421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2026.02.11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2" y="2775384"/>
            <a:ext cx="5852061" cy="35112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6780" y="515318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SiPM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Signal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3mm×3mm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775384"/>
            <a:ext cx="5852059" cy="35112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02756" y="3244622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EQR20-11-3030 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NDL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1232" y="3244622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S14160-3050 (HPK)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46984" r="42057" b="34391"/>
          <a:stretch>
            <a:fillRect/>
          </a:stretch>
        </p:blipFill>
        <p:spPr>
          <a:xfrm>
            <a:off x="4561557" y="1036659"/>
            <a:ext cx="3066932" cy="156006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79720" y="1874520"/>
            <a:ext cx="40386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5" idx="1"/>
          </p:cNvCxnSpPr>
          <p:nvPr/>
        </p:nvCxnSpPr>
        <p:spPr>
          <a:xfrm flipH="1">
            <a:off x="3378200" y="2080260"/>
            <a:ext cx="2001520" cy="12280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47514" y="1874520"/>
            <a:ext cx="40386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20" idx="3"/>
            <a:endCxn id="9" idx="0"/>
          </p:cNvCxnSpPr>
          <p:nvPr/>
        </p:nvCxnSpPr>
        <p:spPr>
          <a:xfrm>
            <a:off x="6251374" y="2080260"/>
            <a:ext cx="2146480" cy="11643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373" y="381988"/>
            <a:ext cx="439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Spectrum of dark noise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1" y="2183127"/>
            <a:ext cx="3928160" cy="34418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31" y="2183127"/>
            <a:ext cx="4007757" cy="35115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" y="2183128"/>
            <a:ext cx="4007756" cy="351155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2648" y="163988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EQR20-11-3030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71748" y="1639883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EQR20-11-6060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57845" y="1639882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S14160-6050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" y="1603339"/>
            <a:ext cx="10180544" cy="38684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515" y="767485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DCR 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21734" y="500117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I-V 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43" y="1828443"/>
            <a:ext cx="5779201" cy="46997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65" y="3429000"/>
            <a:ext cx="5651608" cy="21308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DE6A2D-87CF-411B-AA3F-8B255644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3D78F8-1353-443B-A4F7-F17C151D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196752"/>
            <a:ext cx="4624851" cy="5285543"/>
          </a:xfrm>
          <a:prstGeom prst="rect">
            <a:avLst/>
          </a:prstGeom>
        </p:spPr>
      </p:pic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842892DF-7954-4065-8886-A9465F02CD83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1124744"/>
          <a:ext cx="7150395" cy="5567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61763">
                  <a:extLst>
                    <a:ext uri="{9D8B030D-6E8A-4147-A177-3AD203B41FA5}">
                      <a16:colId xmlns:a16="http://schemas.microsoft.com/office/drawing/2014/main" val="16883135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306946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4765743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6656661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3484727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49326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EQR20-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3030D-S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HPK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S14160-3050HS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HPK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S14160-6050HS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EQR20- 6060D-S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JB</a:t>
                      </a:r>
                    </a:p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JSP-TP6050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Area / mm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 * 3.00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 * 3.00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 * 6.00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6.24 * 6.24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 * 6.00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40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Pixel Pitch /um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40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Microcells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14331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97344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13852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7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Breakdown Voltage / V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14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PDE @ Typical Operate Voltage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47.8% @ 420nm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@ 450nm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@ 450nm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47.8% @ 420nm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 @ 420nm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65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8.0E5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2.5E6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2.5E6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8.0E5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2.1E6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39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Coefficient /mV/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24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Terminal Capacitance /pF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72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 Current/</a:t>
                      </a: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μA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890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BA9C18A-C25C-4F95-A80C-DAA0499DC200}"/>
              </a:ext>
            </a:extLst>
          </p:cNvPr>
          <p:cNvSpPr/>
          <p:nvPr/>
        </p:nvSpPr>
        <p:spPr>
          <a:xfrm>
            <a:off x="185964" y="263427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SiPM</a:t>
            </a:r>
            <a:r>
              <a:rPr lang="en-US" altLang="zh-CN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radiation resistance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DE6A2D-87CF-411B-AA3F-8B255644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ACFE88-CCD4-4142-A2DA-A87086BD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7" y="514491"/>
            <a:ext cx="5126916" cy="40960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AEDB3F-931F-4585-9BDC-23E5CFC25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8" y="517771"/>
            <a:ext cx="5122810" cy="4092755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2B61F1D-0164-48E1-8647-062B4208F524}"/>
              </a:ext>
            </a:extLst>
          </p:cNvPr>
          <p:cNvGraphicFramePr>
            <a:graphicFrameLocks noGrp="1"/>
          </p:cNvGraphicFramePr>
          <p:nvPr/>
        </p:nvGraphicFramePr>
        <p:xfrm>
          <a:off x="2711624" y="4966250"/>
          <a:ext cx="6219809" cy="944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14190">
                  <a:extLst>
                    <a:ext uri="{9D8B030D-6E8A-4147-A177-3AD203B41FA5}">
                      <a16:colId xmlns:a16="http://schemas.microsoft.com/office/drawing/2014/main" val="1688313542"/>
                    </a:ext>
                  </a:extLst>
                </a:gridCol>
                <a:gridCol w="2021735">
                  <a:extLst>
                    <a:ext uri="{9D8B030D-6E8A-4147-A177-3AD203B41FA5}">
                      <a16:colId xmlns:a16="http://schemas.microsoft.com/office/drawing/2014/main" val="273069469"/>
                    </a:ext>
                  </a:extLst>
                </a:gridCol>
                <a:gridCol w="1783884">
                  <a:extLst>
                    <a:ext uri="{9D8B030D-6E8A-4147-A177-3AD203B41FA5}">
                      <a16:colId xmlns:a16="http://schemas.microsoft.com/office/drawing/2014/main" val="3547657433"/>
                    </a:ext>
                  </a:extLst>
                </a:gridCol>
              </a:tblGrid>
              <a:tr h="258137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ΔDCR/DCR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ΔI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16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07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 EQR20-3030D-S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402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HPK S14160-3050HS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2.89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40415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991AD2D-D030-4177-9AEF-72BAD815D849}"/>
              </a:ext>
            </a:extLst>
          </p:cNvPr>
          <p:cNvSpPr txBox="1"/>
          <p:nvPr/>
        </p:nvSpPr>
        <p:spPr>
          <a:xfrm>
            <a:off x="2575870" y="5987018"/>
            <a:ext cx="724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DCR_after-DCR_before</a:t>
            </a:r>
            <a:r>
              <a:rPr lang="en-US" altLang="zh-CN" dirty="0"/>
              <a:t>/</a:t>
            </a:r>
            <a:r>
              <a:rPr lang="en-US" altLang="zh-CN" dirty="0" err="1"/>
              <a:t>DCR_before</a:t>
            </a:r>
            <a:r>
              <a:rPr lang="en-US" altLang="zh-CN" dirty="0"/>
              <a:t>;      </a:t>
            </a:r>
            <a:r>
              <a:rPr lang="en-US" altLang="zh-CN" dirty="0" err="1"/>
              <a:t>I_after-I_before</a:t>
            </a:r>
            <a:r>
              <a:rPr lang="en-US" altLang="zh-CN" dirty="0"/>
              <a:t>/</a:t>
            </a:r>
            <a:r>
              <a:rPr lang="en-US" altLang="zh-CN" dirty="0" err="1"/>
              <a:t>I_before</a:t>
            </a:r>
            <a:r>
              <a:rPr lang="en-US" altLang="zh-CN" dirty="0"/>
              <a:t>;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AF1802-8AD7-4D6F-8437-F9DACE7CD698}"/>
              </a:ext>
            </a:extLst>
          </p:cNvPr>
          <p:cNvSpPr txBox="1"/>
          <p:nvPr/>
        </p:nvSpPr>
        <p:spPr>
          <a:xfrm>
            <a:off x="9162607" y="5335039"/>
            <a:ext cx="184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@ After 116 </a:t>
            </a:r>
            <a:r>
              <a:rPr lang="en-US" altLang="zh-CN" dirty="0" err="1"/>
              <a:t>Gy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24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3CD7B3-3940-4F18-B151-7A1369EC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C0110D-310D-438C-AC14-FC6D9B9C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76" y="538524"/>
            <a:ext cx="9819048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EB4591-998F-4D59-B8B8-AD94288C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D24CE0-CAC8-4873-96EC-1C586DB7E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7" y="1632504"/>
            <a:ext cx="7180286" cy="54792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144968-68C6-4DDD-8D79-DCDC21CA30D8}"/>
              </a:ext>
            </a:extLst>
          </p:cNvPr>
          <p:cNvSpPr txBox="1"/>
          <p:nvPr/>
        </p:nvSpPr>
        <p:spPr>
          <a:xfrm>
            <a:off x="747311" y="1095753"/>
            <a:ext cx="292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 About 150 </a:t>
            </a:r>
            <a:r>
              <a:rPr lang="en-US" altLang="zh-CN" kern="100" dirty="0" err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p.e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/MIP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6909FF-9067-4B41-A009-65334A2D5F81}"/>
              </a:ext>
            </a:extLst>
          </p:cNvPr>
          <p:cNvSpPr/>
          <p:nvPr/>
        </p:nvSpPr>
        <p:spPr>
          <a:xfrm>
            <a:off x="335359" y="260648"/>
            <a:ext cx="734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 electron beam(5GeV) test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302514-A610-471F-AC54-2B58FD5E8AE0}"/>
              </a:ext>
            </a:extLst>
          </p:cNvPr>
          <p:cNvSpPr txBox="1"/>
          <p:nvPr/>
        </p:nvSpPr>
        <p:spPr>
          <a:xfrm>
            <a:off x="5798541" y="1087963"/>
            <a:ext cx="5016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5 GeV e  response at different thickness GS unit</a:t>
            </a:r>
          </a:p>
          <a:p>
            <a:r>
              <a:rPr lang="en-US" altLang="zh-CN" dirty="0">
                <a:latin typeface="+mn-ea"/>
                <a:ea typeface="+mn-ea"/>
              </a:rPr>
              <a:t>Single 3*3mm^2 </a:t>
            </a:r>
            <a:r>
              <a:rPr lang="en-US" altLang="zh-CN" dirty="0" err="1">
                <a:latin typeface="+mn-ea"/>
                <a:ea typeface="+mn-ea"/>
              </a:rPr>
              <a:t>SiPM+GS</a:t>
            </a:r>
            <a:r>
              <a:rPr lang="en-US" altLang="zh-CN" dirty="0">
                <a:latin typeface="+mn-ea"/>
                <a:ea typeface="+mn-ea"/>
              </a:rPr>
              <a:t> unit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BDC75C0-1E59-4414-9C81-4CDE24998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7" y="1465085"/>
            <a:ext cx="3836212" cy="23283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549A00B-41C8-4353-BC79-24251FB46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16" y="4242636"/>
            <a:ext cx="2443137" cy="2300557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D2A67E-30CE-4F3E-970B-B559EDA5BC6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07538" y="2323383"/>
            <a:ext cx="2499954" cy="122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AB21C69-3E72-443B-80AD-7F027C4AD80D}"/>
              </a:ext>
            </a:extLst>
          </p:cNvPr>
          <p:cNvSpPr txBox="1"/>
          <p:nvPr/>
        </p:nvSpPr>
        <p:spPr>
          <a:xfrm>
            <a:off x="3291816" y="1836100"/>
            <a:ext cx="711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zh-CN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A1A8256-5008-483C-AA31-0234501CC245}"/>
              </a:ext>
            </a:extLst>
          </p:cNvPr>
          <p:cNvSpPr/>
          <p:nvPr/>
        </p:nvSpPr>
        <p:spPr bwMode="auto">
          <a:xfrm>
            <a:off x="2487064" y="2016848"/>
            <a:ext cx="624989" cy="61307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9DB13AB-FA90-4A5E-9A94-F15D645BB0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003159" y="2603220"/>
            <a:ext cx="880666" cy="2248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F57AE889-3337-4233-8161-A33F8CD7777C}"/>
              </a:ext>
            </a:extLst>
          </p:cNvPr>
          <p:cNvSpPr txBox="1"/>
          <p:nvPr/>
        </p:nvSpPr>
        <p:spPr>
          <a:xfrm>
            <a:off x="975771" y="1579788"/>
            <a:ext cx="711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</a:t>
            </a:r>
            <a:endParaRPr lang="zh-CN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728AE20-15E0-4CA5-8C56-FB1AD8874831}"/>
              </a:ext>
            </a:extLst>
          </p:cNvPr>
          <p:cNvSpPr txBox="1"/>
          <p:nvPr/>
        </p:nvSpPr>
        <p:spPr>
          <a:xfrm>
            <a:off x="2383894" y="1699130"/>
            <a:ext cx="9079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zh-CN" alt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CN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145C6F6-944B-463E-A4D4-CE2E39C50BC7}"/>
              </a:ext>
            </a:extLst>
          </p:cNvPr>
          <p:cNvSpPr txBox="1"/>
          <p:nvPr/>
        </p:nvSpPr>
        <p:spPr>
          <a:xfrm>
            <a:off x="565169" y="5979583"/>
            <a:ext cx="2272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40*40*3 mm</a:t>
            </a:r>
            <a:r>
              <a:rPr lang="en-US" altLang="zh-CN" sz="15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trigger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11D5710-C762-4442-B584-C8DE0E43C4C0}"/>
              </a:ext>
            </a:extLst>
          </p:cNvPr>
          <p:cNvSpPr txBox="1"/>
          <p:nvPr/>
        </p:nvSpPr>
        <p:spPr>
          <a:xfrm>
            <a:off x="617608" y="3870705"/>
            <a:ext cx="2272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10*40*3 mm</a:t>
            </a:r>
            <a:r>
              <a:rPr lang="en-US" altLang="zh-CN" sz="15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trigger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4E647849-5255-42F3-BB7D-EC7C372588FD}"/>
              </a:ext>
            </a:extLst>
          </p:cNvPr>
          <p:cNvSpPr/>
          <p:nvPr/>
        </p:nvSpPr>
        <p:spPr bwMode="auto">
          <a:xfrm>
            <a:off x="948239" y="4777210"/>
            <a:ext cx="681806" cy="7532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19E4B0D-1F58-455C-8DD3-68A29C0C76E7}"/>
              </a:ext>
            </a:extLst>
          </p:cNvPr>
          <p:cNvCxnSpPr>
            <a:cxnSpLocks/>
          </p:cNvCxnSpPr>
          <p:nvPr/>
        </p:nvCxnSpPr>
        <p:spPr bwMode="auto">
          <a:xfrm flipV="1">
            <a:off x="1743679" y="4526071"/>
            <a:ext cx="1275968" cy="683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4904FC14-83B3-4EB7-AF9B-F150E3ECE33D}"/>
              </a:ext>
            </a:extLst>
          </p:cNvPr>
          <p:cNvSpPr txBox="1"/>
          <p:nvPr/>
        </p:nvSpPr>
        <p:spPr>
          <a:xfrm>
            <a:off x="3021105" y="4301681"/>
            <a:ext cx="1193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GS+SiPM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EB408CC-68DB-4310-88E2-23555F5896F7}"/>
              </a:ext>
            </a:extLst>
          </p:cNvPr>
          <p:cNvSpPr txBox="1"/>
          <p:nvPr/>
        </p:nvSpPr>
        <p:spPr>
          <a:xfrm>
            <a:off x="1431185" y="669865"/>
            <a:ext cx="186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5GeV, 1.6 kHz </a:t>
            </a:r>
            <a:endParaRPr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0F5A2E4C-7A23-4225-99AE-57D93DF0A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760" y="4766564"/>
            <a:ext cx="1848546" cy="14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9C6DC8-E1AC-4DAF-BCE2-239CBC6C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FE215C-0575-472B-8243-063DE69AB121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1093587"/>
              </p:ext>
            </p:extLst>
          </p:nvPr>
        </p:nvGraphicFramePr>
        <p:xfrm>
          <a:off x="722596" y="800928"/>
          <a:ext cx="10897209" cy="358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338">
                  <a:extLst>
                    <a:ext uri="{9D8B030D-6E8A-4147-A177-3AD203B41FA5}">
                      <a16:colId xmlns:a16="http://schemas.microsoft.com/office/drawing/2014/main" val="2552255626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Reflector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MIP Response (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p.e.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/MIP)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34831923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HPK 3050HS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HPK 6050HS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 3030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 6060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NDL 3030 with new FEE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3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BGRI-146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Teflon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127.0±0.9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408.6±2.7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163.4±3.2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385.3±5.0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104.1±1.0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435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Tyvek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88.4±1.2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426.7±2.9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120.3±1.1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418.8±8.9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95.0±0.6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BGRI-147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84.5±0.4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417.0±4.6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167.4±2.3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361.6±9.2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106.8±1.6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BGRI-E6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Teflon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14.7±1.0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153.1±1.4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17.2±0.3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151.4±1.8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330C711-8DC6-4A39-9A8D-CC7B70A6466F}"/>
              </a:ext>
            </a:extLst>
          </p:cNvPr>
          <p:cNvSpPr txBox="1"/>
          <p:nvPr/>
        </p:nvSpPr>
        <p:spPr>
          <a:xfrm>
            <a:off x="266544" y="4545344"/>
            <a:ext cx="11809312" cy="144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MIP response of GFO glass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with 3*3 mm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around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84.5~127(HPK) and 120~167(NDL)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p.e./MIP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Teflon, Tyvek, and TiO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coatings are close within 33.4%(HPK3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 28.14%(NDL3*3), 4.24%(HPK6*6), 13.66%(NDL6*6) 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can be applied as a reflective layer for the glass in GSHCAL.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3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5AFDB4-0A14-44AD-B341-5BD1239F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FD581-F6C8-46E1-87DB-1D04178AF09A}" type="slidenum">
              <a:rPr lang="en-US" altLang="zh-CN" smtClean="0"/>
              <a:t>19</a:t>
            </a:fld>
            <a:r>
              <a:rPr lang="en-US" altLang="zh-CN" dirty="0"/>
              <a:t>/17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A1B4D3-93AB-4AF9-BD0A-294A9AB845C6}"/>
              </a:ext>
            </a:extLst>
          </p:cNvPr>
          <p:cNvSpPr/>
          <p:nvPr/>
        </p:nvSpPr>
        <p:spPr>
          <a:xfrm>
            <a:off x="335359" y="260648"/>
            <a:ext cx="734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HCAL </a:t>
            </a: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miniPrototype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SPS hadron </a:t>
            </a: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beamtest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76D665-334D-4612-AE80-E1508A75FB64}"/>
              </a:ext>
            </a:extLst>
          </p:cNvPr>
          <p:cNvSpPr/>
          <p:nvPr/>
        </p:nvSpPr>
        <p:spPr>
          <a:xfrm>
            <a:off x="276575" y="100115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Tow 7-Layer modules, 3</a:t>
            </a:r>
            <a:r>
              <a:rPr lang="zh-CN" altLang="en-US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*</a:t>
            </a: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3 </a:t>
            </a:r>
            <a:r>
              <a:rPr lang="en-US" altLang="zh-CN" kern="100" dirty="0" err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GS+SiPM</a:t>
            </a: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 units per layer.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Pi, Mu @ 180 GeV, scan 5/20//50/100/120/150/180 GeV, change +16° and -11° angle.</a:t>
            </a:r>
            <a:r>
              <a:rPr lang="zh-CN" altLang="en-US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 </a:t>
            </a:r>
            <a:endParaRPr lang="en-US" altLang="zh-CN" kern="100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~110 </a:t>
            </a:r>
            <a:r>
              <a:rPr lang="en-US" altLang="zh-CN" kern="100" dirty="0" err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p.e.</a:t>
            </a: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/MIP for Pi.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Both HPK and CPT </a:t>
            </a:r>
            <a:r>
              <a:rPr lang="en-US" altLang="zh-CN" kern="100" dirty="0" err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SiPMs</a:t>
            </a:r>
            <a:r>
              <a:rPr lang="en-US" altLang="zh-CN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/>
              </a:rPr>
              <a:t> worked well.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kern="100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525BC55-DABD-415E-8899-979E52DF5F72}"/>
              </a:ext>
            </a:extLst>
          </p:cNvPr>
          <p:cNvGrpSpPr/>
          <p:nvPr/>
        </p:nvGrpSpPr>
        <p:grpSpPr>
          <a:xfrm>
            <a:off x="198694" y="4328860"/>
            <a:ext cx="5089716" cy="2242863"/>
            <a:chOff x="263353" y="4149080"/>
            <a:chExt cx="5285221" cy="253089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420A685-0C8F-4F0B-B2FA-2F5DE610A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3" y="4149080"/>
              <a:ext cx="3528392" cy="251735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45897DA-140A-46E4-9D3B-497803DE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7122" y="4160299"/>
              <a:ext cx="1641452" cy="2519676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3D1B39-EB7C-4CAB-97A9-24BEC1AB368B}"/>
              </a:ext>
            </a:extLst>
          </p:cNvPr>
          <p:cNvGrpSpPr/>
          <p:nvPr/>
        </p:nvGrpSpPr>
        <p:grpSpPr>
          <a:xfrm>
            <a:off x="7848432" y="338203"/>
            <a:ext cx="4057549" cy="3021157"/>
            <a:chOff x="4110521" y="355896"/>
            <a:chExt cx="5321167" cy="391832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BEA3F96-D22B-478C-9C76-1D3758032B67}"/>
                </a:ext>
              </a:extLst>
            </p:cNvPr>
            <p:cNvGrpSpPr/>
            <p:nvPr/>
          </p:nvGrpSpPr>
          <p:grpSpPr>
            <a:xfrm>
              <a:off x="4110521" y="355896"/>
              <a:ext cx="3039415" cy="3918320"/>
              <a:chOff x="8276188" y="471646"/>
              <a:chExt cx="3039415" cy="3918320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950A37B-ADF9-4012-9D38-DE344D57D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3003" y="1959024"/>
                <a:ext cx="3022600" cy="2430942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72B2A3DE-C65C-4A31-9138-C55C5C230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188" y="471646"/>
                <a:ext cx="1499746" cy="146316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E6728631-AFCC-4C8A-BF98-785321FD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6822" y="477743"/>
                <a:ext cx="1438781" cy="145707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02672A15-EC06-4844-9C67-24BE067CA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93907" y="2045487"/>
                <a:ext cx="773498" cy="514086"/>
              </a:xfrm>
              <a:prstGeom prst="rect">
                <a:avLst/>
              </a:prstGeom>
              <a:ln w="28575">
                <a:solidFill>
                  <a:srgbClr val="FFFF00"/>
                </a:solidFill>
              </a:ln>
            </p:spPr>
          </p:pic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D7C32E05-3569-42A6-B192-E3B9E610D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00456" y="2559573"/>
                <a:ext cx="395756" cy="41647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0757F1D-6AD5-4C9C-9F14-C9D398C0C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2295" y="383636"/>
              <a:ext cx="2249393" cy="3890580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3BCB7D95-555E-4CD4-88CB-26F7C4B018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4271482"/>
            <a:ext cx="3305018" cy="244503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2190C04-1135-4E67-9A22-8634C0721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290" y="3223954"/>
            <a:ext cx="3524943" cy="98326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7C46D00-6353-41A1-A4A8-5B254C8D46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0619" y="2892658"/>
            <a:ext cx="3630955" cy="143620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F9AE25B-DF6A-437F-BA82-CAB3521793E7}"/>
              </a:ext>
            </a:extLst>
          </p:cNvPr>
          <p:cNvSpPr txBox="1"/>
          <p:nvPr/>
        </p:nvSpPr>
        <p:spPr>
          <a:xfrm>
            <a:off x="4330747" y="2854622"/>
            <a:ext cx="2867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Oblique incidence </a:t>
            </a:r>
            <a:r>
              <a:rPr lang="en-US" altLang="zh-CN" dirty="0">
                <a:latin typeface="+mn-ea"/>
                <a:ea typeface="+mn-ea"/>
              </a:rPr>
              <a:t>π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0D44CF9-C8DA-48D9-9D35-8C5F469C0B90}"/>
              </a:ext>
            </a:extLst>
          </p:cNvPr>
          <p:cNvSpPr txBox="1"/>
          <p:nvPr/>
        </p:nvSpPr>
        <p:spPr>
          <a:xfrm>
            <a:off x="843454" y="2818874"/>
            <a:ext cx="2416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Normal incidence </a:t>
            </a:r>
            <a:r>
              <a:rPr lang="el-GR" altLang="zh-CN" dirty="0">
                <a:latin typeface="+mn-ea"/>
                <a:ea typeface="+mn-ea"/>
              </a:rPr>
              <a:t>μ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7B5B1DE-6C4C-44FA-84E4-4B0549CE1BF4}"/>
              </a:ext>
            </a:extLst>
          </p:cNvPr>
          <p:cNvSpPr txBox="1"/>
          <p:nvPr/>
        </p:nvSpPr>
        <p:spPr>
          <a:xfrm>
            <a:off x="7988848" y="3758115"/>
            <a:ext cx="4280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>
                <a:latin typeface="+mn-ea"/>
              </a:rPr>
              <a:t>π</a:t>
            </a:r>
            <a:r>
              <a:rPr lang="en-US" altLang="zh-CN" dirty="0">
                <a:latin typeface="+mn-ea"/>
              </a:rPr>
              <a:t> response at different thickness GS unit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A47E8C-A516-49F1-BEC4-5A5D4188F3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8410" y="4236977"/>
            <a:ext cx="3516173" cy="247954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C30515B-805D-4516-A7E0-40F9F0229896}"/>
              </a:ext>
            </a:extLst>
          </p:cNvPr>
          <p:cNvSpPr txBox="1"/>
          <p:nvPr/>
        </p:nvSpPr>
        <p:spPr>
          <a:xfrm>
            <a:off x="5841572" y="6488668"/>
            <a:ext cx="240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Mu deposited energy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724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2A53B-47FF-41AB-9A37-0D42678A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B7565E-B286-4704-953B-9DECC597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33" y="2235199"/>
            <a:ext cx="9372600" cy="3941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for GS-HCAL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providers and commercial candidates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420F46-CBE7-45AE-813F-6568BE05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54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A4DD0-E9BD-4629-942A-E9AA6D3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B8CDA8C-20B3-4237-9609-3514E9A5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60"/>
            <a:ext cx="10515600" cy="54080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Outlook</a:t>
            </a:r>
            <a:endParaRPr lang="zh-CN" alt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3AFE5C0-721D-4261-8258-BEFF6F20772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7683122"/>
              </p:ext>
            </p:extLst>
          </p:nvPr>
        </p:nvGraphicFramePr>
        <p:xfrm>
          <a:off x="838200" y="2075848"/>
          <a:ext cx="10296551" cy="452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Requirement/Goal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Remark(Ref)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Size (mm)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3*3/6*6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   4*4 also 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Pixel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25 ?40? (&gt;20um)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Must to balance DCR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PDE@400nm 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&gt;= 50% (60%@420nm?)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  <a:sym typeface="+mn-ea"/>
                        </a:rPr>
                        <a:t>now 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7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00B050"/>
                          </a:solidFill>
                        </a:rPr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>
                          <a:solidFill>
                            <a:srgbClr val="00B050"/>
                          </a:solidFill>
                          <a:sym typeface="+mn-ea"/>
                        </a:rPr>
                        <a:t>&gt;= 5e5</a:t>
                      </a:r>
                      <a:endParaRPr lang="en-US" altLang="zh-CN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now 8e5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Dynamic range: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10~10000 P.E</a:t>
                      </a:r>
                      <a:endParaRPr lang="en-US" altLang="zh-C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Depends on pixel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Dark counting rate(DCR, kHz/mm^2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&lt;100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now 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00B050"/>
                          </a:solidFill>
                        </a:rPr>
                        <a:t>Terminal capacitance(pF</a:t>
                      </a:r>
                      <a:r>
                        <a:rPr lang="zh-CN" altLang="en-US">
                          <a:solidFill>
                            <a:srgbClr val="00B05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&lt;=100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solidFill>
                            <a:srgbClr val="00B050"/>
                          </a:solidFill>
                          <a:sym typeface="+mn-ea"/>
                        </a:rPr>
                        <a:t>now 57.5</a:t>
                      </a:r>
                      <a:endParaRPr lang="zh-CN" alt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00B050"/>
                          </a:solidFill>
                        </a:rPr>
                        <a:t>Temperature coefficient(mV/℃)</a:t>
                      </a:r>
                      <a:endParaRPr lang="zh-CN" alt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&lt;25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now 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7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Cost for mass production(RMB/pcs)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&lt;=10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Now ~20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45904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AC68AF4-89A7-42CE-A07B-2328C5206F7D}"/>
              </a:ext>
            </a:extLst>
          </p:cNvPr>
          <p:cNvSpPr/>
          <p:nvPr/>
        </p:nvSpPr>
        <p:spPr>
          <a:xfrm>
            <a:off x="601819" y="795868"/>
            <a:ext cx="113066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future, two development directions: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 cost high performance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 Self-develop or cooperate with suppliers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 noise high gain front-end electronics development (high channel density, low power consumption ASIC).</a:t>
            </a:r>
          </a:p>
        </p:txBody>
      </p:sp>
    </p:spTree>
    <p:extLst>
      <p:ext uri="{BB962C8B-B14F-4D97-AF65-F5344CB8AC3E}">
        <p14:creationId xmlns:p14="http://schemas.microsoft.com/office/powerpoint/2010/main" val="235906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41630" y="469900"/>
            <a:ext cx="10515600" cy="942340"/>
          </a:xfrm>
        </p:spPr>
        <p:txBody>
          <a:bodyPr>
            <a:normAutofit/>
          </a:bodyPr>
          <a:lstStyle/>
          <a:p>
            <a:r>
              <a:rPr lang="en-US" altLang="zh-CN" dirty="0"/>
              <a:t>Technical consideration 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6470127"/>
              </p:ext>
            </p:extLst>
          </p:nvPr>
        </p:nvGraphicFramePr>
        <p:xfrm>
          <a:off x="595423" y="1874844"/>
          <a:ext cx="11186677" cy="301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6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Pixel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 20/25/30um, DR: 10~10000 P.E,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sym typeface="+mn-ea"/>
                        </a:rPr>
                        <a:t>(22500 for 20um) ,</a:t>
                      </a:r>
                      <a:endParaRPr lang="en-US" altLang="zh-C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PDE@400nm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Increasing depletion layer?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sym typeface="+mn-ea"/>
                        </a:rPr>
                        <a:t>Dark counting rate(DCR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Add guarding ring like HPK?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Optimize encapsulation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Small rim acceptable(&lt;=1mm per side), reduce cost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66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Version update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Modification and update based on current product , if have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51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New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Aiming at CEPC HCAL requirement, maybe expensive and  long lead time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175223" y="4690498"/>
            <a:ext cx="2726267" cy="1097030"/>
            <a:chOff x="316347" y="1655498"/>
            <a:chExt cx="3531566" cy="11989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7" y="2235329"/>
              <a:ext cx="2733675" cy="6191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57" y="1655498"/>
              <a:ext cx="3484556" cy="79886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97" y="2301165"/>
              <a:ext cx="1052002" cy="53652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0862" y="215161"/>
            <a:ext cx="4263604" cy="417751"/>
          </a:xfrm>
        </p:spPr>
        <p:txBody>
          <a:bodyPr>
            <a:no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GS-HCAL</a:t>
            </a:r>
            <a:endParaRPr lang="zh-CN" alt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19819" y="3958198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SiPM</a:t>
            </a: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requirements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5947294" y="4846433"/>
            <a:ext cx="4182796" cy="1161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High PDE@400nm(&gt;=45%);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High gain(</a:t>
            </a:r>
            <a:r>
              <a:rPr lang="en-US" altLang="zh-CN" sz="1800" dirty="0">
                <a:sym typeface="+mn-ea"/>
              </a:rPr>
              <a:t>&gt;= 5e5)</a:t>
            </a:r>
            <a:endParaRPr lang="en-US" altLang="zh-CN" sz="18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Low noise (&lt;=150kHz/mm^2)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</a:rPr>
              <a:t>Low cost(&lt;=10 RMB/pcs)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zh-CN" altLang="en-US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F37045-8150-4DD2-A7B0-47B79BA3B21F}"/>
              </a:ext>
            </a:extLst>
          </p:cNvPr>
          <p:cNvGrpSpPr/>
          <p:nvPr/>
        </p:nvGrpSpPr>
        <p:grpSpPr>
          <a:xfrm>
            <a:off x="167038" y="4690498"/>
            <a:ext cx="2956124" cy="2095559"/>
            <a:chOff x="6722409" y="782749"/>
            <a:chExt cx="3667575" cy="281505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4E3D51D-9FBA-4B40-9B7B-46CA52DB2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409" y="1021507"/>
              <a:ext cx="3666517" cy="2576296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1C579F3-9A70-4E2E-8219-A5759CD2E53C}"/>
                </a:ext>
              </a:extLst>
            </p:cNvPr>
            <p:cNvSpPr/>
            <p:nvPr/>
          </p:nvSpPr>
          <p:spPr>
            <a:xfrm>
              <a:off x="8276518" y="782749"/>
              <a:ext cx="2113466" cy="8243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GS emission spectrum</a:t>
              </a:r>
            </a:p>
            <a:p>
              <a:r>
                <a: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</a:t>
              </a:r>
              <a:r>
                <a:rPr lang="zh-CN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 nm</a:t>
              </a:r>
              <a:endParaRPr lang="zh-CN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B944D41-8969-4FD5-932A-88CF74808D95}"/>
              </a:ext>
            </a:extLst>
          </p:cNvPr>
          <p:cNvSpPr/>
          <p:nvPr/>
        </p:nvSpPr>
        <p:spPr>
          <a:xfrm>
            <a:off x="1419573" y="5294066"/>
            <a:ext cx="24975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MIP response: ~8 MeV/cm</a:t>
            </a:r>
            <a:endParaRPr lang="zh-CN" altLang="en-US" sz="15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52E4D0F-2606-4741-BEB2-D4CA444EC758}"/>
              </a:ext>
            </a:extLst>
          </p:cNvPr>
          <p:cNvSpPr/>
          <p:nvPr/>
        </p:nvSpPr>
        <p:spPr>
          <a:xfrm>
            <a:off x="179512" y="607512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GS characteristics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40F770B5-DDC9-44F3-B16A-3DFDC097E7BF}"/>
              </a:ext>
            </a:extLst>
          </p:cNvPr>
          <p:cNvGraphicFramePr/>
          <p:nvPr/>
        </p:nvGraphicFramePr>
        <p:xfrm>
          <a:off x="212017" y="942004"/>
          <a:ext cx="4969851" cy="36463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Parameters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BGO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FO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Density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g/cm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zh-CN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7.13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Melting point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en-US" altLang="zh-CN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~200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Radiation Length, X</a:t>
                      </a:r>
                      <a:r>
                        <a:rPr lang="en-US" altLang="zh-CN" sz="1400" baseline="-250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baseline="-250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1.59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Molière radius</a:t>
                      </a:r>
                      <a:endParaRPr lang="zh-CN" altLang="en-US" sz="1400" baseline="-250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2.23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2.49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aseline="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Nuclear interaction length</a:t>
                      </a:r>
                      <a:endParaRPr lang="zh-CN" altLang="en-US" sz="1400" baseline="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22.7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~59.5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24.2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400" baseline="-250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eff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71.5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~5.7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56.6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baseline="0" dirty="0" err="1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altLang="zh-CN" sz="1400" baseline="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baseline="0" dirty="0" err="1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dX</a:t>
                      </a:r>
                      <a:endParaRPr lang="en-US" altLang="zh-CN" sz="1400" baseline="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aseline="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MeV/cm</a:t>
                      </a:r>
                      <a:endParaRPr lang="en-US" altLang="zh-CN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8.99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Emission peak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Refractive Index 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Light yield, LY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 err="1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ph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/MeV</a:t>
                      </a:r>
                      <a:endParaRPr lang="en-US" altLang="zh-CN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10000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Energy resolution, ER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%662keV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46046" marB="46046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Decay time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ns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60, 300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0.9, 2.1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60, 500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1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Attenuation length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 marL="0" marR="0" marT="46046" marB="46046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&gt;4.0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B50A9F4B-4650-4871-BD57-8389FC4A62EB}"/>
              </a:ext>
            </a:extLst>
          </p:cNvPr>
          <p:cNvSpPr/>
          <p:nvPr/>
        </p:nvSpPr>
        <p:spPr>
          <a:xfrm>
            <a:off x="5329360" y="2021192"/>
            <a:ext cx="288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GS-HCAL unit structure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1052583C-A1C2-4ACF-BD6D-EE0AE2DBE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74" y="1906607"/>
            <a:ext cx="2996416" cy="1623618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C4E2D583-9EDF-4246-A995-13193BBC8A8F}"/>
              </a:ext>
            </a:extLst>
          </p:cNvPr>
          <p:cNvSpPr/>
          <p:nvPr/>
        </p:nvSpPr>
        <p:spPr>
          <a:xfrm>
            <a:off x="5424491" y="2286467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GS unit size: 40×40×10mm(H)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7A51616-C7C6-4F3A-AC66-6F4D9E248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24" y="2598435"/>
            <a:ext cx="2391428" cy="1012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74999CE-E89F-4849-89B2-CF19D9989073}"/>
                  </a:ext>
                </a:extLst>
              </p:cNvPr>
              <p:cNvSpPr/>
              <p:nvPr/>
            </p:nvSpPr>
            <p:spPr>
              <a:xfrm>
                <a:off x="5374369" y="786190"/>
                <a:ext cx="5600187" cy="1469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CEPC-HCAL energy resolution requirement</a:t>
                </a:r>
              </a:p>
              <a:p>
                <a:pPr marL="800100" lvl="1" indent="-342900">
                  <a:buAutoNum type="arabicPeriod"/>
                </a:pPr>
                <a:r>
                  <a:rPr lang="en-US" altLang="zh-CN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BMR: 3%~4%; 2. PFA HCAL: ~30%/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⊕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6.5%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prstClr val="black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Feature of GS-HCAL</a:t>
                </a:r>
              </a:p>
              <a:p>
                <a:pPr lvl="0"/>
                <a:r>
                  <a:rPr lang="en-US" altLang="zh-CN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Large sampling ratio ( Thickness 10mm, density 6.0 g/cm</a:t>
                </a:r>
                <a:r>
                  <a:rPr lang="en-US" altLang="zh-CN" sz="16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74999CE-E89F-4849-89B2-CF19D998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369" y="786190"/>
                <a:ext cx="5600187" cy="1469761"/>
              </a:xfrm>
              <a:prstGeom prst="rect">
                <a:avLst/>
              </a:prstGeom>
              <a:blipFill>
                <a:blip r:embed="rId9"/>
                <a:stretch>
                  <a:fillRect l="-763" t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7233A514-B430-4948-88BF-7E53DA6BC9E6}"/>
              </a:ext>
            </a:extLst>
          </p:cNvPr>
          <p:cNvSpPr/>
          <p:nvPr/>
        </p:nvSpPr>
        <p:spPr>
          <a:xfrm>
            <a:off x="8405223" y="3396185"/>
            <a:ext cx="357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thickness: 28mm,Total layers: 48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9888725-4DD4-4C3D-A9DC-2E4EB50DFAC8}"/>
              </a:ext>
            </a:extLst>
          </p:cNvPr>
          <p:cNvGrpSpPr/>
          <p:nvPr/>
        </p:nvGrpSpPr>
        <p:grpSpPr>
          <a:xfrm>
            <a:off x="4139470" y="5192059"/>
            <a:ext cx="1037572" cy="1037572"/>
            <a:chOff x="6186653" y="5167549"/>
            <a:chExt cx="1037572" cy="1037572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FB046CE-45F8-4BDD-9468-BAE4972F297D}"/>
                </a:ext>
              </a:extLst>
            </p:cNvPr>
            <p:cNvSpPr/>
            <p:nvPr/>
          </p:nvSpPr>
          <p:spPr>
            <a:xfrm>
              <a:off x="6186653" y="5167549"/>
              <a:ext cx="1037572" cy="103757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95E0BCC-FD57-431B-B7B9-0BD7489ABB87}"/>
                </a:ext>
              </a:extLst>
            </p:cNvPr>
            <p:cNvSpPr/>
            <p:nvPr/>
          </p:nvSpPr>
          <p:spPr>
            <a:xfrm>
              <a:off x="6654291" y="5623705"/>
              <a:ext cx="91054" cy="910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07CF822E-DC50-4409-A005-7331CE8E8EBB}"/>
              </a:ext>
            </a:extLst>
          </p:cNvPr>
          <p:cNvSpPr txBox="1"/>
          <p:nvPr/>
        </p:nvSpPr>
        <p:spPr>
          <a:xfrm>
            <a:off x="3549346" y="5923815"/>
            <a:ext cx="2391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3×3 mm^2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surface center, 60~100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/MIP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296CE5C-23A1-4CCB-823F-7F8F8618F7E6}"/>
              </a:ext>
            </a:extLst>
          </p:cNvPr>
          <p:cNvSpPr txBox="1"/>
          <p:nvPr/>
        </p:nvSpPr>
        <p:spPr>
          <a:xfrm>
            <a:off x="3504634" y="4762441"/>
            <a:ext cx="272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40×40×10mm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箭头: 下 40">
            <a:extLst>
              <a:ext uri="{FF2B5EF4-FFF2-40B4-BE49-F238E27FC236}">
                <a16:creationId xmlns:a16="http://schemas.microsoft.com/office/drawing/2014/main" id="{60D58A43-F22D-4AB2-AE30-0449CD9944C2}"/>
              </a:ext>
            </a:extLst>
          </p:cNvPr>
          <p:cNvSpPr/>
          <p:nvPr/>
        </p:nvSpPr>
        <p:spPr>
          <a:xfrm rot="10800000">
            <a:off x="4601138" y="4547854"/>
            <a:ext cx="240163" cy="28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B1042D-1E6D-4EBE-A5C8-485C59A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9DAC865-F0D0-473F-AEDF-899E75AF4AC0}"/>
              </a:ext>
            </a:extLst>
          </p:cNvPr>
          <p:cNvSpPr txBox="1">
            <a:spLocks/>
          </p:cNvSpPr>
          <p:nvPr/>
        </p:nvSpPr>
        <p:spPr>
          <a:xfrm>
            <a:off x="69006" y="1036796"/>
            <a:ext cx="8541594" cy="211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Hamamatsu(HPK,</a:t>
            </a:r>
            <a:r>
              <a:rPr lang="zh-CN" alt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滨淞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for HEP)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Fondazione Bruno Kessler (FBK, for HEP)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Semiconductor Corp(OSM,</a:t>
            </a:r>
            <a:r>
              <a:rPr lang="zh-CN" alt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安森美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acquisite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Sensl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for HEP</a:t>
            </a:r>
            <a:r>
              <a:rPr lang="zh-CN" alt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Sensor (for HEP)</a:t>
            </a:r>
            <a:endParaRPr lang="en-US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Capital Photonics Technology (Tianjin) Co., Ltd (CPT,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中京光电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北师大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for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HEP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Joinbon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Technology Co., Ltd.(Hubei) (JBT,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湖北锐光科技有限公司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HEP)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HiSilicon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HuaWei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华为海思，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LiDAR)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Xilight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Technology (XLT,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芯辉科技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for LiDAR)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ADAPS photonics(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adaps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灵明光子，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LiDAR)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CN" altLang="en-US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D30124-18E0-4EF2-A90A-E61B09AD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546" y="1122244"/>
            <a:ext cx="1008076" cy="73496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FC8A2CC-CCD7-44B7-95AC-6761F44C75E6}"/>
              </a:ext>
            </a:extLst>
          </p:cNvPr>
          <p:cNvSpPr/>
          <p:nvPr/>
        </p:nvSpPr>
        <p:spPr>
          <a:xfrm>
            <a:off x="69006" y="667464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SiPM</a:t>
            </a:r>
            <a:r>
              <a:rPr lang="en-US" altLang="zh-CN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suppliers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46AE45-CBDD-4620-A4FA-CB81B825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629" y="1183855"/>
            <a:ext cx="1276350" cy="5810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4FACC24-A401-4A35-BDF3-140F8BC7415F}"/>
              </a:ext>
            </a:extLst>
          </p:cNvPr>
          <p:cNvSpPr/>
          <p:nvPr/>
        </p:nvSpPr>
        <p:spPr>
          <a:xfrm>
            <a:off x="6096000" y="811874"/>
            <a:ext cx="13276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HPK-S14160</a:t>
            </a:r>
            <a:endParaRPr lang="zh-CN" altLang="en-US" sz="15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F05099-D131-4046-9890-A8599397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44" y="1092591"/>
            <a:ext cx="1507502" cy="68350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D5CEC57-23A1-4603-98F8-3E041EDB5ED2}"/>
              </a:ext>
            </a:extLst>
          </p:cNvPr>
          <p:cNvSpPr/>
          <p:nvPr/>
        </p:nvSpPr>
        <p:spPr>
          <a:xfrm>
            <a:off x="7642595" y="799079"/>
            <a:ext cx="13276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HPK-S13360</a:t>
            </a:r>
            <a:endParaRPr lang="zh-CN" altLang="en-US" sz="15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56205D-6F51-4B14-85A6-02C9216E903C}"/>
              </a:ext>
            </a:extLst>
          </p:cNvPr>
          <p:cNvSpPr/>
          <p:nvPr/>
        </p:nvSpPr>
        <p:spPr>
          <a:xfrm>
            <a:off x="9149487" y="811873"/>
            <a:ext cx="21230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JBT-JSP-TP3050-SMT</a:t>
            </a:r>
            <a:endParaRPr lang="zh-CN" altLang="en-US" sz="15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1C8CDFD-C430-4C73-826D-7218AF935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618" y="1088907"/>
            <a:ext cx="850943" cy="79741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85E6EB-60DA-4B66-8F72-B10EFD4C3AA9}"/>
              </a:ext>
            </a:extLst>
          </p:cNvPr>
          <p:cNvSpPr/>
          <p:nvPr/>
        </p:nvSpPr>
        <p:spPr>
          <a:xfrm>
            <a:off x="10654386" y="1857213"/>
            <a:ext cx="12362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CPT-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EQR20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032CFE-AB63-4ED9-947D-2BE59682F32A}"/>
              </a:ext>
            </a:extLst>
          </p:cNvPr>
          <p:cNvSpPr/>
          <p:nvPr/>
        </p:nvSpPr>
        <p:spPr>
          <a:xfrm>
            <a:off x="7304492" y="2167820"/>
            <a:ext cx="4150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altLang="zh-CN" sz="15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SiPMs</a:t>
            </a:r>
            <a:r>
              <a:rPr lang="en-US" altLang="zh-CN" sz="1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candidates for GS-HCAL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HPK S14160-3050HS/3015PS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en-US" altLang="zh-CN" sz="1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CPT EQR20-3030</a:t>
            </a:r>
          </a:p>
          <a:p>
            <a:pPr>
              <a:lnSpc>
                <a:spcPts val="1800"/>
              </a:lnSpc>
            </a:pPr>
            <a:r>
              <a:rPr lang="zh-CN" altLang="en-US" sz="15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。。。</a:t>
            </a:r>
            <a:endParaRPr lang="en-US" altLang="zh-CN" sz="15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3A17C4E6-E510-4D21-A137-9230E6FE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249713"/>
            <a:ext cx="8246532" cy="417751"/>
          </a:xfrm>
        </p:spPr>
        <p:txBody>
          <a:bodyPr>
            <a:no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providers and commercial candidates</a:t>
            </a:r>
            <a:endParaRPr lang="zh-CN" alt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68C536-4A65-41C6-B644-BE2508B250D7}"/>
              </a:ext>
            </a:extLst>
          </p:cNvPr>
          <p:cNvGrpSpPr/>
          <p:nvPr/>
        </p:nvGrpSpPr>
        <p:grpSpPr>
          <a:xfrm>
            <a:off x="838200" y="3017341"/>
            <a:ext cx="10860364" cy="3704522"/>
            <a:chOff x="838200" y="3017341"/>
            <a:chExt cx="10860364" cy="370452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8B00384-4124-485F-A84C-808F9D1C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128928"/>
              <a:ext cx="10642600" cy="3592935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BECE53-EE2B-4ECF-9803-E573200CADBF}"/>
                </a:ext>
              </a:extLst>
            </p:cNvPr>
            <p:cNvSpPr/>
            <p:nvPr/>
          </p:nvSpPr>
          <p:spPr>
            <a:xfrm>
              <a:off x="10770782" y="3017341"/>
              <a:ext cx="927782" cy="2221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21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A4DD0-E9BD-4629-942A-E9AA6D3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2B06-9C8E-4979-A6C4-BEB07356A1F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B8CDA8C-20B3-4237-9609-3514E9A5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60"/>
            <a:ext cx="10515600" cy="54080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SiPM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performance </a:t>
            </a:r>
            <a:endParaRPr lang="zh-CN" alt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C83801-89B0-4E31-9963-11C606199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2" y="1630076"/>
            <a:ext cx="2408188" cy="19378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6EEB8B-A94B-4BE4-8C05-3AD9993A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40" y="4032764"/>
            <a:ext cx="4480018" cy="262179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5D958DA-A4D8-479A-B996-8FB08462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77" y="1988635"/>
            <a:ext cx="5047035" cy="1462973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</a:rPr>
              <a:t>GS+HPK S13360-6025CS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1600" dirty="0">
                <a:latin typeface="SimSun" panose="02010600030101010101" pitchFamily="2" charset="-122"/>
                <a:ea typeface="SimSun" panose="02010600030101010101" pitchFamily="2" charset="-122"/>
              </a:rPr>
              <a:t>IHEP)</a:t>
            </a:r>
          </a:p>
          <a:p>
            <a:endParaRPr lang="zh-CN" alt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DE0FAD51-D8DE-4F86-9151-C3286E5E89D7}"/>
              </a:ext>
            </a:extLst>
          </p:cNvPr>
          <p:cNvPicPr/>
          <p:nvPr/>
        </p:nvPicPr>
        <p:blipFill>
          <a:blip r:embed="rId4"/>
          <a:srcRect t="1" b="2730"/>
          <a:stretch>
            <a:fillRect/>
          </a:stretch>
        </p:blipFill>
        <p:spPr>
          <a:xfrm>
            <a:off x="3634478" y="4366347"/>
            <a:ext cx="3426914" cy="2031961"/>
          </a:xfrm>
          <a:prstGeom prst="rect">
            <a:avLst/>
          </a:prstGeom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78B8AE-A1B4-4A01-8700-B133D0706244}"/>
              </a:ext>
            </a:extLst>
          </p:cNvPr>
          <p:cNvPicPr/>
          <p:nvPr/>
        </p:nvPicPr>
        <p:blipFill>
          <a:blip r:embed="rId5"/>
          <a:srcRect t="1583"/>
          <a:stretch>
            <a:fillRect/>
          </a:stretch>
        </p:blipFill>
        <p:spPr>
          <a:xfrm>
            <a:off x="463794" y="4448002"/>
            <a:ext cx="3100119" cy="1791322"/>
          </a:xfrm>
          <a:prstGeom prst="rect">
            <a:avLst/>
          </a:prstGeom>
          <a:ln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E527443-9C30-424C-BC74-774D392719B7}"/>
              </a:ext>
            </a:extLst>
          </p:cNvPr>
          <p:cNvSpPr/>
          <p:nvPr/>
        </p:nvSpPr>
        <p:spPr>
          <a:xfrm>
            <a:off x="246377" y="1226364"/>
            <a:ext cx="344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Some test results earlier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9FBADA-D2F5-4955-9541-A9D9676E1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73" y="1782858"/>
            <a:ext cx="5424231" cy="137721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2DF5A1D-1508-43B6-BDD4-6DBDBC1A8176}"/>
              </a:ext>
            </a:extLst>
          </p:cNvPr>
          <p:cNvSpPr/>
          <p:nvPr/>
        </p:nvSpPr>
        <p:spPr>
          <a:xfrm>
            <a:off x="6234871" y="1339892"/>
            <a:ext cx="339067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SiPM</a:t>
            </a:r>
            <a:r>
              <a:rPr lang="en-US" altLang="zh-CN" sz="16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signal comparison(IHEP) </a:t>
            </a:r>
            <a:endParaRPr lang="en-US" altLang="zh-CN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69B2708-4409-4848-A410-C772CDE52647}"/>
              </a:ext>
            </a:extLst>
          </p:cNvPr>
          <p:cNvSpPr/>
          <p:nvPr/>
        </p:nvSpPr>
        <p:spPr>
          <a:xfrm>
            <a:off x="326119" y="4149222"/>
            <a:ext cx="503214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SiPM</a:t>
            </a:r>
            <a:r>
              <a:rPr lang="en-US" altLang="zh-CN" sz="16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performance comparison (</a:t>
            </a:r>
            <a:r>
              <a:rPr lang="en-US" altLang="zh-CN" sz="1600" dirty="0" err="1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JiFeng</a:t>
            </a:r>
            <a:r>
              <a:rPr lang="en-US" altLang="zh-CN" sz="16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Han, SCU)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9C5BF2-574C-4255-9AFD-3CF4FA2D2196}"/>
              </a:ext>
            </a:extLst>
          </p:cNvPr>
          <p:cNvSpPr/>
          <p:nvPr/>
        </p:nvSpPr>
        <p:spPr>
          <a:xfrm>
            <a:off x="780701" y="47695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IV curve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23332E-E1B9-47AD-B828-8057BEAC35AC}"/>
              </a:ext>
            </a:extLst>
          </p:cNvPr>
          <p:cNvSpPr/>
          <p:nvPr/>
        </p:nvSpPr>
        <p:spPr>
          <a:xfrm>
            <a:off x="4374859" y="449036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DCR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2C9429E-980A-469E-A512-967AAC2A8F05}"/>
              </a:ext>
            </a:extLst>
          </p:cNvPr>
          <p:cNvSpPr/>
          <p:nvPr/>
        </p:nvSpPr>
        <p:spPr>
          <a:xfrm>
            <a:off x="7801773" y="4235198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Single photon linearity</a:t>
            </a:r>
            <a:endParaRPr lang="zh-CN" altLang="en-US" dirty="0"/>
          </a:p>
        </p:txBody>
      </p:sp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4B9B226F-0B77-48FD-8860-C7512662D5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51" r="5851" b="2184"/>
          <a:stretch>
            <a:fillRect/>
          </a:stretch>
        </p:blipFill>
        <p:spPr>
          <a:xfrm>
            <a:off x="10606163" y="3538668"/>
            <a:ext cx="1291445" cy="845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A486CB6-C2F4-458F-A448-2B90B1674FC6}"/>
              </a:ext>
            </a:extLst>
          </p:cNvPr>
          <p:cNvSpPr/>
          <p:nvPr/>
        </p:nvSpPr>
        <p:spPr>
          <a:xfrm>
            <a:off x="9927745" y="5343663"/>
            <a:ext cx="17568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Yellow: HPK (40.7V)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Blue: JBT(27V)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Gray: CPT(32V)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993F9B0-9C38-42AC-87C5-8D0389055E5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9311" r="9343" b="7855"/>
          <a:stretch>
            <a:fillRect/>
          </a:stretch>
        </p:blipFill>
        <p:spPr>
          <a:xfrm>
            <a:off x="6000144" y="3593306"/>
            <a:ext cx="1471990" cy="104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1E8CB63-CDF9-41E9-AB2E-7F0C66C7A009}"/>
              </a:ext>
            </a:extLst>
          </p:cNvPr>
          <p:cNvSpPr/>
          <p:nvPr/>
        </p:nvSpPr>
        <p:spPr>
          <a:xfrm>
            <a:off x="6000144" y="371438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CPT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40E0B05-9FD8-44E7-A899-B04685F88121}"/>
              </a:ext>
            </a:extLst>
          </p:cNvPr>
          <p:cNvSpPr/>
          <p:nvPr/>
        </p:nvSpPr>
        <p:spPr>
          <a:xfrm>
            <a:off x="10606163" y="35818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JBT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388E330-100F-4F56-97A8-FD561D767BE4}"/>
              </a:ext>
            </a:extLst>
          </p:cNvPr>
          <p:cNvSpPr/>
          <p:nvPr/>
        </p:nvSpPr>
        <p:spPr>
          <a:xfrm>
            <a:off x="1917552" y="5249032"/>
            <a:ext cx="109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Yellow: JBT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Blue: CPT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DBD910A-1231-4561-A368-04DC861A9EFE}"/>
              </a:ext>
            </a:extLst>
          </p:cNvPr>
          <p:cNvSpPr/>
          <p:nvPr/>
        </p:nvSpPr>
        <p:spPr>
          <a:xfrm>
            <a:off x="4802914" y="5267569"/>
            <a:ext cx="109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Yellow: JBT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Blue: CPT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2696" y="71120"/>
            <a:ext cx="9774555" cy="8455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SiPM sensitivity area comparison</a:t>
            </a:r>
            <a:endParaRPr lang="zh-CN" altLang="en-US" sz="20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0207" y="4582188"/>
            <a:ext cx="11527288" cy="2130356"/>
            <a:chOff x="230207" y="4582188"/>
            <a:chExt cx="11527288" cy="21303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851" y="4582188"/>
              <a:ext cx="2840474" cy="213035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29" y="4582188"/>
              <a:ext cx="2840474" cy="2130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021" y="4582188"/>
              <a:ext cx="2840474" cy="21303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7" y="4582188"/>
              <a:ext cx="2840474" cy="2130356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12903" y="414444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HPK66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4988" y="1254796"/>
            <a:ext cx="10188448" cy="2607617"/>
            <a:chOff x="1274988" y="1254796"/>
            <a:chExt cx="10188448" cy="260761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038" y="1401848"/>
              <a:ext cx="3259170" cy="24443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988" y="1254796"/>
              <a:ext cx="3476823" cy="260761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436" y="1354434"/>
              <a:ext cx="3216000" cy="2412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431487" y="985102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HPK</a:t>
            </a:r>
            <a:r>
              <a:rPr lang="en-US" altLang="zh-CN" dirty="0"/>
              <a:t>33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03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09" y="240759"/>
            <a:ext cx="2563388" cy="192254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27243" y="240759"/>
            <a:ext cx="6155706" cy="2056041"/>
            <a:chOff x="415047" y="566636"/>
            <a:chExt cx="7759430" cy="2857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7" y="566636"/>
              <a:ext cx="3806757" cy="285506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477" y="566636"/>
              <a:ext cx="3810000" cy="285750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45496" y="381987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FBK66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43" y="2427875"/>
            <a:ext cx="2923772" cy="2021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09" y="2519187"/>
            <a:ext cx="2563388" cy="19225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16" y="2445939"/>
            <a:ext cx="2758717" cy="2069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32" y="4657689"/>
            <a:ext cx="2570965" cy="20690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15" y="4657687"/>
            <a:ext cx="2758717" cy="20690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43" y="4657688"/>
            <a:ext cx="2923772" cy="206903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5260" y="3253722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Sensl</a:t>
            </a:r>
            <a:r>
              <a:rPr lang="en-US" altLang="zh-CN" dirty="0"/>
              <a:t>33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85259" y="5393948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Sensl</a:t>
            </a:r>
            <a:r>
              <a:rPr lang="en-US" altLang="zh-CN" dirty="0"/>
              <a:t>66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92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56" y="340515"/>
            <a:ext cx="3412160" cy="255912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38" y="340515"/>
            <a:ext cx="3405809" cy="25543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52" y="340515"/>
            <a:ext cx="3424167" cy="2568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33" y="3090805"/>
            <a:ext cx="3412274" cy="25592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38" y="3084333"/>
            <a:ext cx="3420903" cy="2565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9" y="3090805"/>
            <a:ext cx="3412275" cy="25592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8129" y="155849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NDL33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8129" y="2908640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NDL66</a:t>
            </a:r>
            <a:endParaRPr lang="zh-CN" altLang="en-US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65760" y="5527941"/>
            <a:ext cx="11460480" cy="1478915"/>
          </a:xfrm>
        </p:spPr>
        <p:txBody>
          <a:bodyPr>
            <a:normAutofit/>
          </a:bodyPr>
          <a:lstStyle/>
          <a:p>
            <a:r>
              <a:rPr lang="en-US" altLang="zh-CN" sz="2220" dirty="0"/>
              <a:t>1. Difference among factories, also different cost. </a:t>
            </a:r>
            <a:br>
              <a:rPr lang="en-US" altLang="zh-CN" sz="2220" dirty="0"/>
            </a:br>
            <a:r>
              <a:rPr lang="en-US" altLang="zh-CN" sz="2220" dirty="0"/>
              <a:t>2. Imported </a:t>
            </a:r>
            <a:r>
              <a:rPr lang="en-US" altLang="zh-CN" sz="2220" dirty="0" err="1"/>
              <a:t>SiPMs</a:t>
            </a:r>
            <a:r>
              <a:rPr lang="en-US" altLang="zh-CN" sz="2220" dirty="0"/>
              <a:t> have better precision and uniformity. It is helpful to reduce noise and improve gain uniformity. </a:t>
            </a:r>
            <a:endParaRPr lang="zh-CN" altLang="en-US" sz="2220" dirty="0"/>
          </a:p>
        </p:txBody>
      </p:sp>
    </p:spTree>
    <p:extLst>
      <p:ext uri="{BB962C8B-B14F-4D97-AF65-F5344CB8AC3E}">
        <p14:creationId xmlns:p14="http://schemas.microsoft.com/office/powerpoint/2010/main" val="121271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01" y="3084057"/>
            <a:ext cx="3997231" cy="29943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084056"/>
            <a:ext cx="4202043" cy="299437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60385" y="537485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SiPM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Signal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6mm×6mm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4995" y="3308308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S14160-6050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HPK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32997" y="3172257"/>
            <a:ext cx="370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JSP-TP6050-SMT (JBT)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8" t="41302" r="46584" b="35321"/>
          <a:stretch>
            <a:fillRect/>
          </a:stretch>
        </p:blipFill>
        <p:spPr>
          <a:xfrm rot="16200000">
            <a:off x="5462196" y="90409"/>
            <a:ext cx="1750960" cy="36964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89500" y="1612900"/>
            <a:ext cx="8509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3378200" y="2400300"/>
            <a:ext cx="1917700" cy="908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12" idx="0"/>
          </p:cNvCxnSpPr>
          <p:nvPr/>
        </p:nvCxnSpPr>
        <p:spPr>
          <a:xfrm>
            <a:off x="6139686" y="2400300"/>
            <a:ext cx="143786" cy="771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48350" y="1614890"/>
            <a:ext cx="8509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5250" y="147136"/>
            <a:ext cx="811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Some test results with customized single channel </a:t>
            </a:r>
            <a:r>
              <a:rPr lang="en-US" altLang="zh-CN" sz="2000" b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PreAmplifier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39" y="3084057"/>
            <a:ext cx="3568884" cy="299437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872724" y="1668453"/>
            <a:ext cx="8509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7319457" y="2495082"/>
            <a:ext cx="2046216" cy="6965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044884" y="3318991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EQR20-11-6060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92*226"/>
  <p:tag name="TABLE_ENDDRAG_RECT" val="23*166*792*2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98*290"/>
  <p:tag name="TABLE_ENDDRAG_RECT" val="23*78*598*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4*305"/>
  <p:tag name="TABLE_ENDDRAG_RECT" val="61*111*864*30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1227</Words>
  <Application>Microsoft Office PowerPoint</Application>
  <PresentationFormat>宽屏</PresentationFormat>
  <Paragraphs>353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Microsoft YaHei</vt:lpstr>
      <vt:lpstr>SimSun</vt:lpstr>
      <vt:lpstr>SimSun</vt:lpstr>
      <vt:lpstr>Arial</vt:lpstr>
      <vt:lpstr>Cambria Math</vt:lpstr>
      <vt:lpstr>Times New Roman</vt:lpstr>
      <vt:lpstr>Wingdings</vt:lpstr>
      <vt:lpstr>Office 主题​​</vt:lpstr>
      <vt:lpstr>Performance study of SiPM for CEPC HCAL </vt:lpstr>
      <vt:lpstr>Content</vt:lpstr>
      <vt:lpstr>SiPM for GS-HCAL</vt:lpstr>
      <vt:lpstr>SiPM providers and commercial candidates</vt:lpstr>
      <vt:lpstr>SiPM performance </vt:lpstr>
      <vt:lpstr>SiPM sensitivity area comparison</vt:lpstr>
      <vt:lpstr>PowerPoint 演示文稿</vt:lpstr>
      <vt:lpstr>1. Difference among factories, also different cost.  2. Imported SiPMs have better precision and uniformity. It is helpful to reduce noise and improve gain uniformity.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Outlook</vt:lpstr>
      <vt:lpstr>Technical consideration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DreamStar</dc:creator>
  <cp:lastModifiedBy>Administrator</cp:lastModifiedBy>
  <cp:revision>289</cp:revision>
  <dcterms:created xsi:type="dcterms:W3CDTF">2024-08-31T07:12:00Z</dcterms:created>
  <dcterms:modified xsi:type="dcterms:W3CDTF">2026-02-11T08:23:17Z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4AD1C86E880C40769D4ADDAC49B7761C_12</vt:lpwstr>
  </property>
  <property fmtid="{D5CDD505-2E9C-101B-9397-08002B2CF9AE}" pid="3" name="KSOProductBuildVer">
    <vt:lpwstr>2052-12.1.0.20784</vt:lpwstr>
  </property>
</Properties>
</file>