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59" r:id="rId4"/>
    <p:sldId id="257" r:id="rId5"/>
    <p:sldId id="258" r:id="rId6"/>
    <p:sldId id="260" r:id="rId7"/>
    <p:sldId id="261" r:id="rId8"/>
    <p:sldId id="263" r:id="rId9"/>
    <p:sldId id="264" r:id="rId10"/>
    <p:sldId id="278" r:id="rId11"/>
    <p:sldId id="262" r:id="rId12"/>
    <p:sldId id="273" r:id="rId13"/>
    <p:sldId id="274" r:id="rId14"/>
    <p:sldId id="280" r:id="rId15"/>
    <p:sldId id="281" r:id="rId16"/>
    <p:sldId id="266" r:id="rId17"/>
    <p:sldId id="267" r:id="rId18"/>
    <p:sldId id="268" r:id="rId19"/>
    <p:sldId id="270" r:id="rId20"/>
    <p:sldId id="271" r:id="rId21"/>
    <p:sldId id="279" r:id="rId22"/>
    <p:sldId id="283" r:id="rId23"/>
    <p:sldId id="282" r:id="rId24"/>
    <p:sldId id="284" r:id="rId25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1C27A-D248-4740-9193-88E2B1796DD3}" type="datetimeFigureOut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43051-A3F0-438C-9AB7-6011A82815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B740-4F48-45A8-9CBC-082EA0463939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B740-4F48-45A8-9CBC-082EA0463939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B740-4F48-45A8-9CBC-082EA0463939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B740-4F48-45A8-9CBC-082EA0463939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B740-4F48-45A8-9CBC-082EA0463939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D262-BD6F-4AA9-89FE-A62C5CC3AF2F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7813-60D7-4502-B979-C55E6C2F164A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B8B0-C8E0-4B25-B205-1A709C52DE8D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88D6-2F17-481B-94F7-4D2B5DEA3264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1FBB-3D5B-4DCB-994D-CA3B7D6854D7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88EA-5712-49FC-90D3-53DFFCC17881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6559-D51F-4215-A43B-93BD30B0817E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B672-462F-4703-A891-730C68924378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8-BC91-41CA-97B5-F2D26B4A8A5A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7678-72B5-4EC6-839A-85227608BE67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010A-5153-40E3-8CA0-C4981F1EFDB6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728C-5242-4900-8F4C-D17284103F10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EFD3-340D-450E-8E9D-39F2858D08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on B-tagging and SUSY in ATLAS Experiment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Yu </a:t>
            </a:r>
            <a:r>
              <a:rPr lang="en-US" altLang="zh-CN" b="1" dirty="0" err="1" smtClean="0">
                <a:solidFill>
                  <a:schemeClr val="tx1"/>
                </a:solidFill>
              </a:rPr>
              <a:t>Bai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(IHEP), Nicolas </a:t>
            </a:r>
            <a:r>
              <a:rPr lang="en-US" altLang="zh-CN" dirty="0" err="1" smtClean="0">
                <a:solidFill>
                  <a:schemeClr val="tx1"/>
                </a:solidFill>
              </a:rPr>
              <a:t>Bousson</a:t>
            </a:r>
            <a:r>
              <a:rPr lang="en-US" altLang="zh-CN" dirty="0" smtClean="0">
                <a:solidFill>
                  <a:schemeClr val="tx1"/>
                </a:solidFill>
              </a:rPr>
              <a:t>(CPPM), Shan Jin(IHEP), Emmanuel </a:t>
            </a:r>
            <a:r>
              <a:rPr lang="en-US" altLang="zh-CN" dirty="0" err="1" smtClean="0">
                <a:solidFill>
                  <a:schemeClr val="tx1"/>
                </a:solidFill>
              </a:rPr>
              <a:t>Monnier</a:t>
            </a:r>
            <a:r>
              <a:rPr lang="en-US" altLang="zh-CN" dirty="0" smtClean="0">
                <a:solidFill>
                  <a:schemeClr val="tx1"/>
                </a:solidFill>
              </a:rPr>
              <a:t>(CPPM), </a:t>
            </a:r>
            <a:r>
              <a:rPr lang="en-US" altLang="zh-CN" dirty="0" err="1" smtClean="0">
                <a:solidFill>
                  <a:schemeClr val="tx1"/>
                </a:solidFill>
              </a:rPr>
              <a:t>Huan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Ren</a:t>
            </a:r>
            <a:r>
              <a:rPr lang="en-US" altLang="zh-CN" dirty="0" smtClean="0">
                <a:solidFill>
                  <a:schemeClr val="tx1"/>
                </a:solidFill>
              </a:rPr>
              <a:t>(IHEP), </a:t>
            </a:r>
            <a:r>
              <a:rPr lang="en-US" altLang="zh-CN" dirty="0" err="1" smtClean="0">
                <a:solidFill>
                  <a:schemeClr val="tx1"/>
                </a:solidFill>
              </a:rPr>
              <a:t>Lianyou</a:t>
            </a:r>
            <a:r>
              <a:rPr lang="en-US" altLang="zh-CN" dirty="0" smtClean="0">
                <a:solidFill>
                  <a:schemeClr val="tx1"/>
                </a:solidFill>
              </a:rPr>
              <a:t> Shan(IHEP), Laurent </a:t>
            </a:r>
            <a:r>
              <a:rPr lang="en-US" altLang="zh-CN" dirty="0" err="1" smtClean="0">
                <a:solidFill>
                  <a:schemeClr val="tx1"/>
                </a:solidFill>
              </a:rPr>
              <a:t>Vacavant</a:t>
            </a:r>
            <a:r>
              <a:rPr lang="en-US" altLang="zh-CN" dirty="0" smtClean="0">
                <a:solidFill>
                  <a:schemeClr val="tx1"/>
                </a:solidFill>
              </a:rPr>
              <a:t>(CPPM) ,</a:t>
            </a:r>
            <a:r>
              <a:rPr lang="en-US" altLang="zh-CN" dirty="0" err="1" smtClean="0">
                <a:solidFill>
                  <a:schemeClr val="tx1"/>
                </a:solidFill>
              </a:rPr>
              <a:t>Da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Xu</a:t>
            </a:r>
            <a:r>
              <a:rPr lang="en-US" altLang="zh-CN" dirty="0" smtClean="0">
                <a:solidFill>
                  <a:schemeClr val="tx1"/>
                </a:solidFill>
              </a:rPr>
              <a:t>(IHEP), </a:t>
            </a:r>
            <a:r>
              <a:rPr lang="en-US" altLang="zh-CN" dirty="0" err="1" smtClean="0">
                <a:solidFill>
                  <a:schemeClr val="tx1"/>
                </a:solidFill>
              </a:rPr>
              <a:t>Xuai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Zhuang</a:t>
            </a:r>
            <a:r>
              <a:rPr lang="en-US" altLang="zh-CN" dirty="0" smtClean="0">
                <a:solidFill>
                  <a:schemeClr val="tx1"/>
                </a:solidFill>
              </a:rPr>
              <a:t>(IHEP)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5" name="图片 4" descr="下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843808" cy="1467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5949280"/>
            <a:ext cx="424847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6 </a:t>
            </a:r>
            <a:r>
              <a:rPr lang="en-US" altLang="zh-CN" b="1" dirty="0" err="1" smtClean="0"/>
              <a:t>thFCPPL</a:t>
            </a:r>
            <a:r>
              <a:rPr lang="en-US" altLang="zh-CN" b="1" dirty="0" smtClean="0"/>
              <a:t>, Nanjing,    2013. 3. 27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Data/MC comparison of tagging rate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    Reasonable agreement: within 20%</a:t>
            </a:r>
          </a:p>
        </p:txBody>
      </p:sp>
      <p:pic>
        <p:nvPicPr>
          <p:cNvPr id="4" name="Picture 4" descr="C:\Users\baiy\AppData\Roaming\Tencent\Users\362285307\QQ\WinTemp\RichOle\C}YRAF{Y`8FH{5}A91U6C(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808312" cy="2160240"/>
          </a:xfrm>
          <a:prstGeom prst="rect">
            <a:avLst/>
          </a:prstGeom>
          <a:noFill/>
        </p:spPr>
      </p:pic>
      <p:pic>
        <p:nvPicPr>
          <p:cNvPr id="5" name="Picture 1" descr="C:\Users\baiy\AppData\Roaming\Tencent\Users\362285307\QQ\WinTemp\RichOle\]AB[I}44DE6CK]B2@}DC`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2880320" cy="2160240"/>
          </a:xfrm>
          <a:prstGeom prst="rect">
            <a:avLst/>
          </a:prstGeom>
          <a:noFill/>
        </p:spPr>
      </p:pic>
      <p:pic>
        <p:nvPicPr>
          <p:cNvPr id="6" name="Picture 2" descr="C:\Users\baiy\AppData\Roaming\Tencent\Users\362285307\QQ\WinTemp\RichOle\]MVQR5HEKV]@`UKB_$`[XS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656" y="1700808"/>
            <a:ext cx="2987824" cy="2160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0050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With respect to jet pt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40050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 respect to jet eta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39957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 respect to jet phi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395536" y="1196752"/>
            <a:ext cx="8748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 : Super symmetry 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Strong production</a:t>
            </a:r>
          </a:p>
          <a:p>
            <a:pPr lvl="1"/>
            <a:r>
              <a:rPr lang="en-US" altLang="zh-CN" dirty="0" err="1" smtClean="0"/>
              <a:t>Gluino</a:t>
            </a:r>
            <a:r>
              <a:rPr lang="en-US" altLang="zh-CN" dirty="0" smtClean="0"/>
              <a:t> pair production</a:t>
            </a:r>
          </a:p>
          <a:p>
            <a:pPr lvl="1"/>
            <a:r>
              <a:rPr lang="en-US" altLang="zh-CN" dirty="0" smtClean="0"/>
              <a:t> 4-top 1L(</a:t>
            </a:r>
            <a:r>
              <a:rPr lang="en-US" altLang="zh-CN" dirty="0" err="1" smtClean="0"/>
              <a:t>Feng</a:t>
            </a:r>
            <a:r>
              <a:rPr lang="en-US" altLang="zh-CN" dirty="0" smtClean="0"/>
              <a:t>) :</a:t>
            </a:r>
            <a:r>
              <a:rPr lang="en-US" altLang="zh-CN" dirty="0" err="1" smtClean="0"/>
              <a:t>gluinos</a:t>
            </a:r>
            <a:r>
              <a:rPr lang="en-US" altLang="zh-CN" dirty="0" smtClean="0"/>
              <a:t> -&gt;stop pair-&gt; </a:t>
            </a:r>
            <a:r>
              <a:rPr lang="en-US" altLang="zh-CN" dirty="0" err="1" smtClean="0"/>
              <a:t>ttbar+LSPs</a:t>
            </a:r>
            <a:r>
              <a:rPr lang="en-US" altLang="zh-CN" dirty="0" smtClean="0"/>
              <a:t>(on progress)</a:t>
            </a:r>
          </a:p>
          <a:p>
            <a:pPr lvl="1"/>
            <a:r>
              <a:rPr lang="en-US" altLang="zh-CN" dirty="0" smtClean="0"/>
              <a:t>On going with 8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data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Weak production</a:t>
            </a:r>
          </a:p>
          <a:p>
            <a:pPr lvl="1"/>
            <a:r>
              <a:rPr lang="en-US" altLang="zh-CN" dirty="0" smtClean="0"/>
              <a:t> direct </a:t>
            </a:r>
            <a:r>
              <a:rPr lang="en-US" altLang="zh-CN" dirty="0" err="1" smtClean="0"/>
              <a:t>gaugino</a:t>
            </a:r>
            <a:r>
              <a:rPr lang="en-US" altLang="zh-CN" dirty="0" smtClean="0"/>
              <a:t> production: </a:t>
            </a:r>
            <a:r>
              <a:rPr lang="en-US" altLang="zh-CN" dirty="0" err="1" smtClean="0"/>
              <a:t>tautau+MET</a:t>
            </a:r>
            <a:r>
              <a:rPr lang="en-US" altLang="zh-CN" dirty="0" smtClean="0"/>
              <a:t> :</a:t>
            </a:r>
          </a:p>
          <a:p>
            <a:pPr lvl="2">
              <a:lnSpc>
                <a:spcPct val="140000"/>
              </a:lnSpc>
            </a:pPr>
            <a:r>
              <a:rPr lang="en-US" altLang="zh-CN" dirty="0" smtClean="0"/>
              <a:t>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First study of direct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gaugino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stau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pair production through the </a:t>
            </a:r>
            <a:r>
              <a:rPr lang="en-US" altLang="zh-CN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final states with at least two </a:t>
            </a:r>
            <a:r>
              <a:rPr lang="en-US" altLang="zh-CN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taus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, complementary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of emu final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states</a:t>
            </a:r>
          </a:p>
          <a:p>
            <a:pPr lvl="2">
              <a:lnSpc>
                <a:spcPct val="140000"/>
              </a:lnSpc>
            </a:pPr>
            <a:r>
              <a:rPr lang="en-US" altLang="zh-CN" dirty="0">
                <a:latin typeface="Arial" pitchFamily="34" charset="0"/>
                <a:ea typeface="MS PGothic" pitchFamily="34" charset="-128"/>
              </a:rPr>
              <a:t> Higgs into </a:t>
            </a:r>
            <a:r>
              <a:rPr lang="en-US" altLang="zh-CN" dirty="0" err="1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di</a:t>
            </a:r>
            <a:r>
              <a:rPr lang="en-US" altLang="zh-CN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-photon rate can be enhanced </a:t>
            </a:r>
            <a:r>
              <a:rPr lang="en-US" altLang="zh-CN" dirty="0">
                <a:latin typeface="Arial" pitchFamily="34" charset="0"/>
                <a:ea typeface="MS PGothic" pitchFamily="34" charset="-128"/>
              </a:rPr>
              <a:t>via </a:t>
            </a:r>
            <a:r>
              <a:rPr lang="en-US" altLang="zh-CN" dirty="0" err="1">
                <a:latin typeface="Arial" pitchFamily="34" charset="0"/>
                <a:ea typeface="MS PGothic" pitchFamily="34" charset="-128"/>
              </a:rPr>
              <a:t>staus</a:t>
            </a:r>
            <a:r>
              <a:rPr lang="en-US" altLang="zh-CN" dirty="0">
                <a:latin typeface="Arial" pitchFamily="34" charset="0"/>
                <a:ea typeface="MS PGothic" pitchFamily="34" charset="-128"/>
              </a:rPr>
              <a:t> without changing the Higgs to WW/ZZ rates, so light </a:t>
            </a:r>
            <a:r>
              <a:rPr lang="en-US" altLang="zh-CN" dirty="0" err="1">
                <a:latin typeface="Arial" pitchFamily="34" charset="0"/>
                <a:ea typeface="MS PGothic" pitchFamily="34" charset="-128"/>
              </a:rPr>
              <a:t>stau</a:t>
            </a:r>
            <a:r>
              <a:rPr lang="en-US" altLang="zh-CN" dirty="0">
                <a:latin typeface="Arial" pitchFamily="34" charset="0"/>
                <a:ea typeface="MS PGothic" pitchFamily="34" charset="-128"/>
              </a:rPr>
              <a:t> with large mixing may </a:t>
            </a:r>
            <a:r>
              <a:rPr lang="en-US" altLang="zh-CN" dirty="0" smtClean="0">
                <a:latin typeface="Arial" pitchFamily="34" charset="0"/>
                <a:ea typeface="MS PGothic" pitchFamily="34" charset="-128"/>
              </a:rPr>
              <a:t>help</a:t>
            </a:r>
          </a:p>
          <a:p>
            <a:pPr lvl="2">
              <a:lnSpc>
                <a:spcPct val="140000"/>
              </a:lnSpc>
            </a:pPr>
            <a:r>
              <a:rPr lang="en-US" altLang="zh-CN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CONF NOTE : </a:t>
            </a:r>
            <a:r>
              <a:rPr lang="en-US" altLang="zh-CN" dirty="0" smtClean="0"/>
              <a:t>ATLAS-CONF-2013-028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5536" y="1340768"/>
            <a:ext cx="8748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production : </a:t>
            </a:r>
            <a:r>
              <a:rPr lang="en-US" altLang="zh-CN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gluino</a:t>
            </a: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 production, analysis on 7 </a:t>
            </a:r>
            <a:r>
              <a:rPr lang="en-US" altLang="zh-CN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7984" y="1556792"/>
            <a:ext cx="4114800" cy="29809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/>
              <a:t>g~g~-&gt;</a:t>
            </a:r>
            <a:r>
              <a:rPr lang="en-US" altLang="zh-CN" dirty="0" err="1" smtClean="0"/>
              <a:t>t~tt~t</a:t>
            </a:r>
            <a:r>
              <a:rPr lang="en-US" altLang="zh-CN" dirty="0" smtClean="0"/>
              <a:t>-&gt;4top+MET-&gt;4b+4W+MET-&gt;1l+4b+6j+MET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/>
              <a:t>Analysis </a:t>
            </a:r>
            <a:r>
              <a:rPr lang="en-US" altLang="zh-CN" dirty="0" err="1" smtClean="0"/>
              <a:t>Strategry</a:t>
            </a:r>
            <a:r>
              <a:rPr lang="en-US" altLang="zh-CN" dirty="0" smtClean="0"/>
              <a:t>: </a:t>
            </a:r>
          </a:p>
          <a:p>
            <a:pPr lvl="1">
              <a:lnSpc>
                <a:spcPct val="130000"/>
              </a:lnSpc>
            </a:pPr>
            <a:r>
              <a:rPr lang="en-US" altLang="zh-CN" dirty="0" smtClean="0"/>
              <a:t>1lepton(e/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)+4bjets+4non </a:t>
            </a:r>
            <a:r>
              <a:rPr lang="en-US" altLang="zh-CN" dirty="0" err="1" smtClean="0"/>
              <a:t>bjets+MET</a:t>
            </a:r>
            <a:r>
              <a:rPr lang="en-US" altLang="zh-CN" dirty="0" smtClean="0"/>
              <a:t>(h1lh8j)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/>
              <a:t>SM background: dominantly tops</a:t>
            </a:r>
          </a:p>
          <a:p>
            <a:pPr>
              <a:lnSpc>
                <a:spcPct val="130000"/>
              </a:lnSpc>
            </a:pPr>
            <a:r>
              <a:rPr lang="en-US" altLang="zh-CN" dirty="0" err="1" smtClean="0"/>
              <a:t>Gluino</a:t>
            </a:r>
            <a:r>
              <a:rPr lang="en-US" altLang="zh-CN" dirty="0" smtClean="0"/>
              <a:t> mass between 700 and 900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 studied</a:t>
            </a:r>
            <a:endParaRPr lang="zh-CN" altLang="en-US" dirty="0"/>
          </a:p>
        </p:txBody>
      </p:sp>
      <p:pic>
        <p:nvPicPr>
          <p:cNvPr id="4" name="图片 9" descr="ppbar-gluino-pair-4t-LS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628800"/>
            <a:ext cx="3672409" cy="3024336"/>
          </a:xfrm>
          <a:prstGeom prst="rect">
            <a:avLst/>
          </a:prstGeom>
          <a:solidFill>
            <a:srgbClr val="0099FF"/>
          </a:solidFill>
          <a:ln w="349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79715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 lepton(either electron H1lh8j </a:t>
            </a:r>
            <a:r>
              <a:rPr lang="en-US" altLang="zh-CN" dirty="0" smtClean="0"/>
              <a:t>Selection (Signal region)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1 lepton(e or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), </a:t>
            </a:r>
            <a:r>
              <a:rPr lang="en-US" altLang="zh-CN" dirty="0" err="1" smtClean="0"/>
              <a:t>trgger</a:t>
            </a:r>
            <a:r>
              <a:rPr lang="en-US" altLang="zh-CN" dirty="0" smtClean="0"/>
              <a:t> match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 at least 8 jets, leading jets with pt &gt; 120 </a:t>
            </a:r>
            <a:r>
              <a:rPr lang="en-US" altLang="zh-CN" dirty="0" err="1" smtClean="0"/>
              <a:t>GeV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MET &gt; 140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, MT&gt;100 </a:t>
            </a:r>
            <a:r>
              <a:rPr lang="en-US" altLang="zh-CN" dirty="0" err="1" smtClean="0"/>
              <a:t>GeV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Sumpt4 &gt; 350 </a:t>
            </a:r>
            <a:r>
              <a:rPr lang="en-US" altLang="zh-CN" dirty="0" err="1" smtClean="0"/>
              <a:t>GeV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4725144"/>
            <a:ext cx="46440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Control Region (for Data/MC Comparison)</a:t>
            </a:r>
            <a:r>
              <a:rPr lang="en-US" altLang="zh-CN" dirty="0" smtClean="0"/>
              <a:t>:</a:t>
            </a:r>
          </a:p>
          <a:p>
            <a:r>
              <a:rPr lang="en-US" altLang="zh-CN" sz="2400" dirty="0" smtClean="0"/>
              <a:t> </a:t>
            </a:r>
            <a:r>
              <a:rPr lang="en-US" altLang="zh-CN" sz="2200" dirty="0" smtClean="0"/>
              <a:t>Same as Signal region(h1h8j), except that :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sz="2000" dirty="0" smtClean="0"/>
              <a:t>80 </a:t>
            </a:r>
            <a:r>
              <a:rPr lang="en-US" altLang="zh-CN" sz="2000" dirty="0" err="1" smtClean="0"/>
              <a:t>GeV</a:t>
            </a:r>
            <a:r>
              <a:rPr lang="en-US" altLang="zh-CN" sz="2000" dirty="0" smtClean="0"/>
              <a:t>&lt;MET&lt;120 </a:t>
            </a:r>
            <a:r>
              <a:rPr lang="en-US" altLang="zh-CN" sz="2000" dirty="0" err="1" smtClean="0"/>
              <a:t>GeV</a:t>
            </a:r>
            <a:endParaRPr lang="en-US" altLang="zh-CN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 40 </a:t>
            </a:r>
            <a:r>
              <a:rPr lang="en-US" altLang="zh-CN" sz="2000" dirty="0" err="1" smtClean="0"/>
              <a:t>GeV</a:t>
            </a:r>
            <a:r>
              <a:rPr lang="en-US" altLang="zh-CN" sz="2000" dirty="0" smtClean="0"/>
              <a:t>&lt;MT&lt;80 </a:t>
            </a:r>
            <a:r>
              <a:rPr lang="en-US" altLang="zh-CN" sz="2000" dirty="0" err="1" smtClean="0"/>
              <a:t>GeV</a:t>
            </a:r>
            <a:endParaRPr lang="zh-CN" altLang="en-US" sz="2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of signal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52292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Efficiency depend on mass difference between </a:t>
            </a:r>
            <a:r>
              <a:rPr lang="en-US" altLang="zh-CN" sz="2400" b="1" dirty="0" err="1" smtClean="0"/>
              <a:t>gluino</a:t>
            </a:r>
            <a:r>
              <a:rPr lang="en-US" altLang="zh-CN" sz="2400" b="1" dirty="0" smtClean="0"/>
              <a:t> and LSP</a:t>
            </a:r>
            <a:endParaRPr lang="zh-CN" altLang="en-US" sz="2400" b="1" dirty="0"/>
          </a:p>
        </p:txBody>
      </p:sp>
      <p:pic>
        <p:nvPicPr>
          <p:cNvPr id="13313" name="Picture 1" descr="C:\Users\baiy\AppData\Roaming\Tencent\Users\362285307\QQ\WinTemp\RichOle\L~6GM__$00N9S[8Y@@_)@}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269566" cy="2880320"/>
          </a:xfrm>
          <a:prstGeom prst="rect">
            <a:avLst/>
          </a:prstGeom>
          <a:noFill/>
        </p:spPr>
      </p:pic>
      <p:pic>
        <p:nvPicPr>
          <p:cNvPr id="13314" name="Picture 2" descr="C:\Users\baiy\AppData\Roaming\Tencent\Users\362285307\QQ\WinTemp\RichOle\A{T@_PTSY(M9C_}P(6UKYH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320116" cy="2952328"/>
          </a:xfrm>
          <a:prstGeom prst="rect">
            <a:avLst/>
          </a:prstGeom>
          <a:noFill/>
        </p:spPr>
      </p:pic>
      <p:cxnSp>
        <p:nvCxnSpPr>
          <p:cNvPr id="11" name="直接连接符 10"/>
          <p:cNvCxnSpPr/>
          <p:nvPr/>
        </p:nvCxnSpPr>
        <p:spPr>
          <a:xfrm>
            <a:off x="395536" y="1340768"/>
            <a:ext cx="8748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Region Distribution 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5448" y="4293096"/>
            <a:ext cx="4968552" cy="968971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Reasonable agreement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Discrepancy needs further study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38913" name="Picture 1" descr="C:\Users\baiy\AppData\Roaming\Tencent\Users\362285307\QQ\WinTemp\RichOle\D4OEA2FF_5)4K5YJ$Q_)`G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344647" cy="2376264"/>
          </a:xfrm>
          <a:prstGeom prst="rect">
            <a:avLst/>
          </a:prstGeom>
          <a:noFill/>
        </p:spPr>
      </p:pic>
      <p:pic>
        <p:nvPicPr>
          <p:cNvPr id="38914" name="Picture 2" descr="C:\Users\baiy\AppData\Roaming\Tencent\Users\362285307\QQ\WinTemp\RichOle\II_CM5_6{F0KA%E`FD_QWQ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628800"/>
            <a:ext cx="3432381" cy="2376264"/>
          </a:xfrm>
          <a:prstGeom prst="rect">
            <a:avLst/>
          </a:prstGeom>
          <a:noFill/>
        </p:spPr>
      </p:pic>
      <p:pic>
        <p:nvPicPr>
          <p:cNvPr id="38915" name="Picture 3" descr="C:\Users\baiy\AppData\Roaming\Tencent\Users\362285307\QQ\WinTemp\RichOle\`QEQR2OH29GT}MXB%H)CW@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03257"/>
            <a:ext cx="3456384" cy="2278071"/>
          </a:xfrm>
          <a:prstGeom prst="rect">
            <a:avLst/>
          </a:prstGeom>
          <a:noFill/>
        </p:spPr>
      </p:pic>
      <p:cxnSp>
        <p:nvCxnSpPr>
          <p:cNvPr id="8" name="直接连接符 7"/>
          <p:cNvCxnSpPr/>
          <p:nvPr/>
        </p:nvCxnSpPr>
        <p:spPr>
          <a:xfrm>
            <a:off x="395536" y="1412776"/>
            <a:ext cx="8748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536" y="1628800"/>
            <a:ext cx="8208912" cy="4536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Towarding</a:t>
            </a: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en-US" altLang="zh-CN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Data/MC comparison went 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Tried to improve sensitivity</a:t>
            </a:r>
          </a:p>
          <a:p>
            <a:pPr lvl="1"/>
            <a:r>
              <a:rPr lang="en-US" altLang="zh-CN" dirty="0" smtClean="0"/>
              <a:t>Require at least 1 </a:t>
            </a:r>
            <a:r>
              <a:rPr lang="en-US" altLang="zh-CN" dirty="0" err="1" smtClean="0"/>
              <a:t>bjet</a:t>
            </a:r>
            <a:r>
              <a:rPr lang="en-US" altLang="zh-CN" dirty="0" smtClean="0"/>
              <a:t> seems promising to increase sensitivity</a:t>
            </a:r>
          </a:p>
          <a:p>
            <a:pPr lvl="1"/>
            <a:r>
              <a:rPr lang="en-US" altLang="zh-CN" dirty="0" smtClean="0"/>
              <a:t>Optimization for the cuts: trigger, MET, MT2 .etc(can directly aim 14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run)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15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395536" y="1412776"/>
            <a:ext cx="8748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4"/>
            <a:ext cx="8229600" cy="1143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Symmetry Weak Production : Signal grids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07096" y="1268760"/>
            <a:ext cx="813690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aiy\AppData\Roaming\Tencent\Users\362285307\QQ\WinTemp\RichOle\9[TE%Z9_U6M{4H52FB[SS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1685925" cy="5905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1412776"/>
            <a:ext cx="263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Direct 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Gaugino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Decay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baiy\AppData\Roaming\Tencent\Users\362285307\QQ\WinTemp\RichOle\3ERNF~D(C8)8JOM@BXB7Y(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1704975" cy="590550"/>
          </a:xfrm>
          <a:prstGeom prst="rect">
            <a:avLst/>
          </a:prstGeom>
          <a:noFill/>
        </p:spPr>
      </p:pic>
      <p:pic>
        <p:nvPicPr>
          <p:cNvPr id="2052" name="Picture 4" descr="C:\Users\baiy\AppData\Roaming\Tencent\Users\362285307\QQ\WinTemp\RichOle\`)HPYA7]EY`9VZDNT6885L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564904"/>
            <a:ext cx="1781175" cy="552450"/>
          </a:xfrm>
          <a:prstGeom prst="rect">
            <a:avLst/>
          </a:prstGeom>
          <a:noFill/>
        </p:spPr>
      </p:pic>
      <p:pic>
        <p:nvPicPr>
          <p:cNvPr id="2053" name="Picture 5" descr="C:\Users\baiy\AppData\Roaming\Tencent\Users\362285307\QQ\WinTemp\RichOle\EAF8{WA$]BK1PHFUNY6DW(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17032"/>
            <a:ext cx="1866900" cy="523875"/>
          </a:xfrm>
          <a:prstGeom prst="rect">
            <a:avLst/>
          </a:prstGeom>
          <a:noFill/>
        </p:spPr>
      </p:pic>
      <p:pic>
        <p:nvPicPr>
          <p:cNvPr id="2054" name="Picture 6" descr="C:\Users\baiy\AppData\Roaming\Tencent\Users\362285307\QQ\WinTemp\RichOle\PM$0Q(4]TJD1]0G(A]M`8E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708920"/>
            <a:ext cx="2232248" cy="1688149"/>
          </a:xfrm>
          <a:prstGeom prst="rect">
            <a:avLst/>
          </a:prstGeom>
          <a:noFill/>
        </p:spPr>
      </p:pic>
      <p:pic>
        <p:nvPicPr>
          <p:cNvPr id="2055" name="Picture 7" descr="C:\Users\baiy\AppData\Roaming\Tencent\Users\362285307\QQ\WinTemp\RichOle\A6WF@PDQWFE94RR{6JXR({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340768"/>
            <a:ext cx="2376264" cy="1639069"/>
          </a:xfrm>
          <a:prstGeom prst="rect">
            <a:avLst/>
          </a:prstGeom>
          <a:noFill/>
        </p:spPr>
      </p:pic>
      <p:sp>
        <p:nvSpPr>
          <p:cNvPr id="19" name="圆角矩形 18"/>
          <p:cNvSpPr/>
          <p:nvPr/>
        </p:nvSpPr>
        <p:spPr>
          <a:xfrm>
            <a:off x="5172570" y="1484784"/>
            <a:ext cx="3971430" cy="24958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1665962"/>
            <a:ext cx="37554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pMSSM Signal Grid: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Heavy 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Squarks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Gluonios</a:t>
            </a:r>
            <a:endParaRPr lang="en-US" altLang="zh-CN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l-GR" altLang="zh-CN" b="1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= 50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= 50 GeV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l-GR" altLang="zh-CN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ranging from 100 to 500 GeV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Mass of 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stau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fixed at 95 GeV, other 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sleptons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are heavy</a:t>
            </a:r>
            <a:endParaRPr lang="zh-CN" altLang="zh-C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18580" y="4346485"/>
            <a:ext cx="4225428" cy="792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4978300" y="4274476"/>
            <a:ext cx="403119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0588" y="4346485"/>
            <a:ext cx="408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Mode A (chargino-neutralino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decay):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8300" y="4300318"/>
            <a:ext cx="403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Mode C (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chargino-chargino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decay):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C:\Users\baiy\AppData\Roaming\Tencent\Users\362285307\QQ\WinTemp\RichOle\_@S7_[GP@1M0E7QBOH]%$R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596" y="4706524"/>
            <a:ext cx="3467100" cy="304800"/>
          </a:xfrm>
          <a:prstGeom prst="rect">
            <a:avLst/>
          </a:prstGeom>
          <a:noFill/>
        </p:spPr>
      </p:pic>
      <p:pic>
        <p:nvPicPr>
          <p:cNvPr id="2058" name="Picture 10" descr="C:\Users\baiy\AppData\Roaming\Tencent\Users\362285307\QQ\WinTemp\RichOle\R0D7[RN@XGHK2`UIZ))VX]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658899"/>
            <a:ext cx="2695575" cy="352425"/>
          </a:xfrm>
          <a:prstGeom prst="rect">
            <a:avLst/>
          </a:prstGeom>
          <a:noFill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23B-FA64-488A-B788-FD9588058B9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45" y="5333222"/>
            <a:ext cx="7696316" cy="12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 26"/>
          <p:cNvSpPr/>
          <p:nvPr/>
        </p:nvSpPr>
        <p:spPr>
          <a:xfrm>
            <a:off x="179512" y="1340768"/>
            <a:ext cx="2563838" cy="5153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712" y="116632"/>
            <a:ext cx="8229600" cy="778098"/>
          </a:xfrm>
          <a:effectLst>
            <a:softEdge rad="12700"/>
          </a:effectLst>
        </p:spPr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SR definition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64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5118" y="1268760"/>
            <a:ext cx="461736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Two SRs have been defined</a:t>
            </a:r>
          </a:p>
          <a:p>
            <a:pPr marL="800100" lvl="1" indent="-342900">
              <a:lnSpc>
                <a:spcPct val="15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require at least 1 OS tau pair</a:t>
            </a:r>
          </a:p>
          <a:p>
            <a:pPr marL="800100" lvl="1" indent="-342900">
              <a:lnSpc>
                <a:spcPct val="15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one SR is after jet veto</a:t>
            </a:r>
          </a:p>
          <a:p>
            <a:pPr marL="800100" lvl="1" indent="-342900">
              <a:lnSpc>
                <a:spcPct val="15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another SR is only applying bjet veto 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Suppress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Z+jets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BG through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Z-veto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l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MET&gt;40 GeV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to suppress fake tau background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Apply </a:t>
            </a:r>
            <a:r>
              <a:rPr lang="en-US" altLang="zh-CN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T2</a:t>
            </a:r>
            <a:r>
              <a:rPr lang="en-US" altLang="zh-CN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cut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to enhance SUSY sensitivity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T2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cut has been optimized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04800" y="908720"/>
            <a:ext cx="813690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23B-FA64-488A-B788-FD9588058B9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995936" y="1124744"/>
            <a:ext cx="4896544" cy="5256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072" y="116632"/>
            <a:ext cx="8352928" cy="836712"/>
          </a:xfrm>
        </p:spPr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components in SRs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56" y="3795424"/>
            <a:ext cx="86044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  Two classes of backgrounds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zh-C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fake tau (qcd+W, ~75-80%) 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and real tau background (top, Z+jets,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diboson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l"/>
            </a:pPr>
            <a:endParaRPr lang="en-US" altLang="zh-CN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  Fake tau background: estimated with data-driven approach (ABCD method</a:t>
            </a:r>
            <a:r>
              <a:rPr lang="zh-CN" altLang="en-US" sz="2400" dirty="0" smtClean="0">
                <a:latin typeface="Arial" pitchFamily="34" charset="0"/>
                <a:cs typeface="Arial" pitchFamily="34" charset="0"/>
              </a:rPr>
              <a:t>）</a:t>
            </a:r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endParaRPr lang="en-US" altLang="zh-CN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  Real tau background:  use MC simulation</a:t>
            </a:r>
            <a:endParaRPr lang="en-US" altLang="zh-CN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7704" y="2348880"/>
            <a:ext cx="56886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588716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1619672" y="2336304"/>
            <a:ext cx="5184576" cy="4572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007096" y="980728"/>
            <a:ext cx="813690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23B-FA64-488A-B788-FD9588058B9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7008" y="0"/>
            <a:ext cx="8532440" cy="1143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       Results of background estimation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07096" y="1052736"/>
            <a:ext cx="813690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971600" y="1340768"/>
            <a:ext cx="151216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T2 </a:t>
            </a:r>
            <a:r>
              <a:rPr lang="en-US" altLang="zh-CN" dirty="0" smtClean="0">
                <a:solidFill>
                  <a:schemeClr val="tx1"/>
                </a:solidFill>
              </a:rPr>
              <a:t>jet veto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067944" y="1268760"/>
            <a:ext cx="122413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T2 </a:t>
            </a:r>
            <a:r>
              <a:rPr lang="en-US" altLang="zh-CN" dirty="0" smtClean="0">
                <a:solidFill>
                  <a:schemeClr val="tx1"/>
                </a:solidFill>
              </a:rPr>
              <a:t>b-veto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1520" y="4725144"/>
            <a:ext cx="360040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486916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</a:rPr>
              <a:t>Good Data/MC Agreement in non-signal region (mT2 &lt; 90 GeV)</a:t>
            </a:r>
          </a:p>
          <a:p>
            <a:pPr marL="285750" indent="-285750"/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372200" y="1772816"/>
            <a:ext cx="2664296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444208" y="1818690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QCD+W Results:</a:t>
            </a:r>
          </a:p>
          <a:p>
            <a:r>
              <a:rPr lang="en-US" altLang="zh-CN" dirty="0" smtClean="0"/>
              <a:t>In m</a:t>
            </a:r>
            <a:r>
              <a:rPr lang="en-US" altLang="zh-CN" baseline="-25000" dirty="0" smtClean="0"/>
              <a:t>T2 -</a:t>
            </a:r>
            <a:r>
              <a:rPr lang="en-US" altLang="zh-CN" dirty="0" smtClean="0"/>
              <a:t>jet veto region :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 8.38+/-2.98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r>
              <a:rPr lang="en-US" altLang="zh-CN" dirty="0" smtClean="0"/>
              <a:t>In m</a:t>
            </a:r>
            <a:r>
              <a:rPr lang="en-US" altLang="zh-CN" baseline="-25000" dirty="0" smtClean="0"/>
              <a:t>T2</a:t>
            </a:r>
            <a:r>
              <a:rPr lang="en-US" altLang="zh-CN" dirty="0" smtClean="0"/>
              <a:t>  b-veto region :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 12.23+/-4.48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47720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23B-FA64-488A-B788-FD9588058B9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073" name="Picture 1" descr="C:\Users\baiy\AppData\Roaming\Tencent\Users\253503404\QQ\WinTemp\RichOle\NZ150T4V~)TEBEP_ACO{~@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772816"/>
            <a:ext cx="3096344" cy="2879350"/>
          </a:xfrm>
          <a:prstGeom prst="rect">
            <a:avLst/>
          </a:prstGeom>
          <a:noFill/>
        </p:spPr>
      </p:pic>
      <p:pic>
        <p:nvPicPr>
          <p:cNvPr id="3074" name="Picture 2" descr="C:\Users\baiy\AppData\Roaming\Tencent\Users\253503404\QQ\WinTemp\RichOle\]Z{L{8ZVZW9A_Z7A05JXB6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72816"/>
            <a:ext cx="309825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536" y="1700808"/>
            <a:ext cx="8136904" cy="468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Part 1 : B-tagging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Optimization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Commissioning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Part 2 : SUSY study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Strong production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Weak production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Summary and prospects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2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539552" y="1412776"/>
            <a:ext cx="86044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: Exclusion Limits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025" name="Picture 1" descr="C:\Users\baiy\AppData\Roaming\Tencent\Users\253503404\QQ\WinTemp\RichOle\_TEAL46NL7CSQ2FMG3V~%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51007" cy="266429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83968" y="4581128"/>
            <a:ext cx="45719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baiy\AppData\Roaming\Tencent\Users\253503404\QQ\WinTemp\RichOle\VZEK0MVS93~IJ_O6UI6P5[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0990" y="1340768"/>
            <a:ext cx="4111450" cy="2736304"/>
          </a:xfrm>
          <a:prstGeom prst="rect">
            <a:avLst/>
          </a:prstGeom>
          <a:noFill/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446449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6" y="4365104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Mode A </a:t>
            </a:r>
            <a:r>
              <a:rPr lang="en-US" altLang="zh-CN" dirty="0" smtClean="0"/>
              <a:t>: exclude </a:t>
            </a:r>
            <a:r>
              <a:rPr lang="en-US" altLang="zh-CN" dirty="0" err="1" smtClean="0"/>
              <a:t>chargino</a:t>
            </a:r>
            <a:r>
              <a:rPr lang="en-US" altLang="zh-CN" dirty="0" smtClean="0"/>
              <a:t> 1, </a:t>
            </a: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neutralino</a:t>
            </a:r>
            <a:r>
              <a:rPr lang="en-US" altLang="zh-CN" dirty="0" smtClean="0"/>
              <a:t> 2 mass up to 350 </a:t>
            </a:r>
            <a:r>
              <a:rPr lang="en-US" altLang="zh-CN" dirty="0" err="1" smtClean="0"/>
              <a:t>GeV</a:t>
            </a:r>
            <a:endParaRPr lang="en-US" altLang="zh-CN" dirty="0" smtClean="0"/>
          </a:p>
          <a:p>
            <a:r>
              <a:rPr lang="en-US" altLang="zh-CN" b="1" dirty="0" smtClean="0"/>
              <a:t>Mode C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exlculde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chargino</a:t>
            </a:r>
            <a:r>
              <a:rPr lang="en-US" altLang="zh-CN" dirty="0" smtClean="0"/>
              <a:t> mass from 200-300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neutralino</a:t>
            </a:r>
            <a:r>
              <a:rPr lang="en-US" altLang="zh-CN" dirty="0" smtClean="0"/>
              <a:t> mass below 50 </a:t>
            </a:r>
            <a:r>
              <a:rPr lang="en-US" altLang="zh-CN" dirty="0" err="1" smtClean="0"/>
              <a:t>GeV</a:t>
            </a:r>
            <a:endParaRPr lang="en-US" altLang="zh-CN" dirty="0" smtClean="0"/>
          </a:p>
          <a:p>
            <a:r>
              <a:rPr lang="en-US" altLang="zh-CN" b="1" dirty="0" err="1" smtClean="0"/>
              <a:t>pMSSM</a:t>
            </a:r>
            <a:r>
              <a:rPr lang="en-US" altLang="zh-CN" dirty="0" smtClean="0"/>
              <a:t>: large region in parameter space excluded 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196752"/>
            <a:ext cx="8280920" cy="511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Prospects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B-tagging </a:t>
            </a:r>
            <a:r>
              <a:rPr lang="en-US" altLang="zh-CN" dirty="0" smtClean="0"/>
              <a:t>performance improved with optimization</a:t>
            </a:r>
          </a:p>
          <a:p>
            <a:r>
              <a:rPr lang="en-US" altLang="zh-CN" dirty="0" smtClean="0"/>
              <a:t>Commissioning of b-tagging provide reasonable agreement between data and MC, one CONF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published</a:t>
            </a:r>
          </a:p>
          <a:p>
            <a:r>
              <a:rPr lang="en-US" altLang="zh-CN" dirty="0" err="1" smtClean="0"/>
              <a:t>Gluino</a:t>
            </a:r>
            <a:r>
              <a:rPr lang="en-US" altLang="zh-CN" dirty="0" smtClean="0"/>
              <a:t> production with multiple jets and 1 lepton in final states is interesting.  Preliminary study has performed, on</a:t>
            </a:r>
          </a:p>
          <a:p>
            <a:pPr>
              <a:buNone/>
            </a:pPr>
            <a:r>
              <a:rPr lang="en-US" altLang="zh-CN" dirty="0" smtClean="0"/>
              <a:t>     cut criterion, data/MC comparison, .</a:t>
            </a:r>
            <a:r>
              <a:rPr lang="en-US" altLang="zh-CN" dirty="0" err="1" smtClean="0"/>
              <a:t>e.g</a:t>
            </a:r>
            <a:endParaRPr lang="en-US" altLang="zh-CN" dirty="0" smtClean="0"/>
          </a:p>
          <a:p>
            <a:r>
              <a:rPr lang="en-US" altLang="zh-CN" dirty="0" smtClean="0"/>
              <a:t>Exclusion limit on </a:t>
            </a:r>
            <a:r>
              <a:rPr lang="en-US" altLang="zh-CN" dirty="0" err="1" smtClean="0"/>
              <a:t>gaugino</a:t>
            </a:r>
            <a:r>
              <a:rPr lang="en-US" altLang="zh-CN" dirty="0" smtClean="0"/>
              <a:t> mass set for weak production scenario and </a:t>
            </a:r>
            <a:r>
              <a:rPr lang="en-US" altLang="zh-CN" dirty="0" err="1" smtClean="0"/>
              <a:t>Moriond</a:t>
            </a:r>
            <a:r>
              <a:rPr lang="en-US" altLang="zh-CN" dirty="0" smtClean="0"/>
              <a:t> CONF note published</a:t>
            </a:r>
          </a:p>
          <a:p>
            <a:r>
              <a:rPr lang="en-US" altLang="zh-CN" dirty="0" smtClean="0"/>
              <a:t>With higher beam energy and luminosity, hopefully something new show up </a:t>
            </a:r>
            <a:r>
              <a:rPr lang="en-US" altLang="zh-CN" dirty="0" smtClean="0">
                <a:sym typeface="Wingdings" pitchFamily="2" charset="2"/>
              </a:rPr>
              <a:t>, but before that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Facing much tougher experiment situation than before: more pile-up, more challenging for detector </a:t>
            </a:r>
          </a:p>
          <a:p>
            <a:pPr lvl="1"/>
            <a:r>
              <a:rPr lang="en-US" altLang="zh-CN" dirty="0" smtClean="0"/>
              <a:t>B-tagging performance need to be re-studied</a:t>
            </a:r>
          </a:p>
          <a:p>
            <a:pPr lvl="1"/>
            <a:r>
              <a:rPr lang="en-US" altLang="zh-CN" dirty="0" smtClean="0"/>
              <a:t>Continue the study in 7TeV or 8TeV collision</a:t>
            </a:r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xuda\AppData\Roaming\Tencent\Users\87670583\QQ\WinTemp\RichOle\O3_N@04OM16]ZVWO~UA_S@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2060848"/>
            <a:ext cx="8372475" cy="160972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Bakup</a:t>
            </a:r>
            <a:r>
              <a:rPr lang="en-US" altLang="zh-CN" dirty="0" smtClean="0">
                <a:solidFill>
                  <a:schemeClr val="tx1"/>
                </a:solidFill>
              </a:rPr>
              <a:t>: SR Optimization -  mode A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04800" y="1124744"/>
            <a:ext cx="813690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5" name="AutoShape 1" descr="C:\Users\baiy\AppData\Roaming\Tencent\Users\362285307\QQ\WinTemp\RichOle\~]ZW4LQXXQ5OD7BK]0WV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6" name="AutoShape 2" descr="C:\Users\baiy\AppData\Roaming\Tencent\Users\362285307\QQ\WinTemp\RichOle\~]ZW4LQXXQ5OD7BK]0WV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7" name="AutoShape 3" descr="C:\Users\baiy\AppData\Roaming\Tencent\Users\362285307\QQ\WinTemp\RichOle\~]ZW4LQXXQ5OD7BK]0WV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8" name="AutoShape 4" descr="C:\Users\baiy\AppData\Roaming\Tencent\Users\362285307\QQ\WinTemp\RichOle\~]ZW4LQXXQ5OD7BK]0WV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187624" y="1484784"/>
            <a:ext cx="172819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T2</a:t>
            </a:r>
            <a:r>
              <a:rPr lang="en-US" altLang="zh-CN" dirty="0" smtClean="0">
                <a:solidFill>
                  <a:schemeClr val="tx1"/>
                </a:solidFill>
              </a:rPr>
              <a:t> &gt; 80 GeV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211960" y="1412776"/>
            <a:ext cx="172819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T2</a:t>
            </a:r>
            <a:r>
              <a:rPr lang="en-US" altLang="zh-CN" dirty="0" smtClean="0">
                <a:solidFill>
                  <a:schemeClr val="tx1"/>
                </a:solidFill>
              </a:rPr>
              <a:t> &gt; 90 GeV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948264" y="1412776"/>
            <a:ext cx="172819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T2</a:t>
            </a:r>
            <a:r>
              <a:rPr lang="en-US" altLang="zh-CN" dirty="0" smtClean="0">
                <a:solidFill>
                  <a:schemeClr val="tx1"/>
                </a:solidFill>
              </a:rPr>
              <a:t> &gt; 100 GeV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>
            <a:off x="251520" y="2060848"/>
            <a:ext cx="461665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    m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T2</a:t>
            </a:r>
            <a:r>
              <a:rPr lang="en-US" altLang="zh-CN" dirty="0" smtClean="0">
                <a:solidFill>
                  <a:schemeClr val="tx1"/>
                </a:solidFill>
              </a:rPr>
              <a:t>  jet veto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 rot="10800000">
            <a:off x="251521" y="3861048"/>
            <a:ext cx="461665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    m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T2</a:t>
            </a:r>
            <a:r>
              <a:rPr lang="en-US" altLang="zh-CN" dirty="0" smtClean="0">
                <a:solidFill>
                  <a:schemeClr val="tx1"/>
                </a:solidFill>
              </a:rPr>
              <a:t>  b-veto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19872" y="5733256"/>
            <a:ext cx="572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/>
              <a:t>   m</a:t>
            </a:r>
            <a:r>
              <a:rPr lang="en-US" altLang="zh-CN" b="1" baseline="-25000" dirty="0" smtClean="0"/>
              <a:t>T2 </a:t>
            </a:r>
            <a:r>
              <a:rPr lang="en-US" altLang="zh-CN" b="1" dirty="0" smtClean="0"/>
              <a:t> jet-veto:</a:t>
            </a:r>
            <a:r>
              <a:rPr lang="en-US" altLang="zh-CN" b="1" dirty="0" smtClean="0">
                <a:solidFill>
                  <a:srgbClr val="FF0000"/>
                </a:solidFill>
              </a:rPr>
              <a:t> pick m</a:t>
            </a:r>
            <a:r>
              <a:rPr lang="en-US" altLang="zh-CN" b="1" baseline="-25000" dirty="0" smtClean="0">
                <a:solidFill>
                  <a:srgbClr val="FF0000"/>
                </a:solidFill>
              </a:rPr>
              <a:t>T2 </a:t>
            </a:r>
            <a:r>
              <a:rPr lang="en-US" altLang="zh-CN" b="1" dirty="0" smtClean="0">
                <a:solidFill>
                  <a:srgbClr val="FF0000"/>
                </a:solidFill>
              </a:rPr>
              <a:t>&gt;90 GeV </a:t>
            </a:r>
            <a:r>
              <a:rPr lang="en-US" altLang="zh-CN" b="1" dirty="0" smtClean="0"/>
              <a:t>(similar performance)</a:t>
            </a:r>
            <a:endParaRPr lang="en-US" altLang="zh-CN" b="1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b="1" baseline="-25000" dirty="0" smtClean="0"/>
              <a:t>     </a:t>
            </a:r>
            <a:r>
              <a:rPr lang="en-US" altLang="zh-CN" b="1" dirty="0" smtClean="0"/>
              <a:t>m</a:t>
            </a:r>
            <a:r>
              <a:rPr lang="en-US" altLang="zh-CN" b="1" baseline="-25000" dirty="0" smtClean="0"/>
              <a:t>T2 </a:t>
            </a:r>
            <a:r>
              <a:rPr lang="en-US" altLang="zh-CN" b="1" dirty="0" smtClean="0"/>
              <a:t> b-veto: </a:t>
            </a:r>
            <a:r>
              <a:rPr lang="en-US" altLang="zh-CN" b="1" dirty="0" smtClean="0">
                <a:solidFill>
                  <a:srgbClr val="FF0000"/>
                </a:solidFill>
              </a:rPr>
              <a:t>m</a:t>
            </a:r>
            <a:r>
              <a:rPr lang="en-US" altLang="zh-CN" b="1" baseline="-25000" dirty="0" smtClean="0">
                <a:solidFill>
                  <a:srgbClr val="FF0000"/>
                </a:solidFill>
              </a:rPr>
              <a:t>T2 </a:t>
            </a:r>
            <a:r>
              <a:rPr lang="en-US" altLang="zh-CN" b="1" dirty="0" smtClean="0">
                <a:solidFill>
                  <a:srgbClr val="FF0000"/>
                </a:solidFill>
              </a:rPr>
              <a:t>&gt;100 GeV  </a:t>
            </a:r>
            <a:r>
              <a:rPr lang="en-US" altLang="zh-CN" b="1" dirty="0" smtClean="0"/>
              <a:t>(best performance)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2060"/>
                </a:solidFill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</a:rPr>
              <a:t>  Other models are checked, consistent with mode A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79512" y="1916832"/>
            <a:ext cx="576064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79512" y="4005064"/>
            <a:ext cx="57606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323528" y="5877272"/>
            <a:ext cx="302433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69" name="Picture 1" descr="C:\Users\baiy\AppData\Roaming\Tencent\Users\253503404\QQ\WinTemp\RichOle\@CY9K`FIKFAKD{6K)(21$@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877272"/>
            <a:ext cx="2635288" cy="576064"/>
          </a:xfrm>
          <a:prstGeom prst="rect">
            <a:avLst/>
          </a:prstGeom>
          <a:noFill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fld id="{9C2C323B-FA64-488A-B788-FD9588058B9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3419872" y="5805264"/>
            <a:ext cx="540060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3" descr="C:\Users\xuda\AppData\Roaming\Tencent\Users\87670583\QQ\WinTemp\RichOle\YB7MR_@OV}ODQY0Q7CUBF%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" y="4070573"/>
            <a:ext cx="8362950" cy="1590675"/>
          </a:xfrm>
          <a:prstGeom prst="rect">
            <a:avLst/>
          </a:prstGeom>
          <a:noFill/>
        </p:spPr>
      </p:pic>
      <p:sp>
        <p:nvSpPr>
          <p:cNvPr id="31" name="内容占位符 2"/>
          <p:cNvSpPr txBox="1">
            <a:spLocks/>
          </p:cNvSpPr>
          <p:nvPr/>
        </p:nvSpPr>
        <p:spPr>
          <a:xfrm>
            <a:off x="35496" y="44624"/>
            <a:ext cx="1080120" cy="17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zh-CN" sz="3000" b="1" i="1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5fb-1 data used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zh-CN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mT2 jet veto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Mt2&gt;80GeV: 3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Mt2&gt;90GeV: 2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Mt2&gt;100GeV: 1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zh-CN" sz="3000" b="1" u="sng" dirty="0" smtClean="0">
                <a:solidFill>
                  <a:schemeClr val="tx1"/>
                </a:solidFill>
              </a:rPr>
              <a:t>mT2 b-veto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zh-CN" sz="3000" b="1" dirty="0" smtClean="0">
                <a:solidFill>
                  <a:schemeClr val="tx1"/>
                </a:solidFill>
              </a:rPr>
              <a:t>Mt2&gt;80GeV: 20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zh-CN" sz="3000" b="1" dirty="0" smtClean="0">
                <a:solidFill>
                  <a:schemeClr val="tx1"/>
                </a:solidFill>
              </a:rPr>
              <a:t>Mt2&gt;90GeV: 4</a:t>
            </a:r>
            <a:endParaRPr lang="zh-CN" altLang="en-US" sz="3000" b="1" dirty="0" smtClean="0">
              <a:solidFill>
                <a:schemeClr val="tx1"/>
              </a:solidFill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zh-CN" sz="3000" b="1" dirty="0" smtClean="0">
                <a:solidFill>
                  <a:schemeClr val="tx1"/>
                </a:solidFill>
              </a:rPr>
              <a:t>Mt2&gt;100GeV: 2</a:t>
            </a:r>
            <a:endParaRPr lang="zh-CN" altLang="en-US" sz="3000" dirty="0" smtClean="0">
              <a:solidFill>
                <a:schemeClr val="tx1"/>
              </a:solidFill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页脚占位符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SUSY Approval Meeting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92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68780"/>
            <a:ext cx="9073008" cy="73994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err="1" smtClean="0">
                <a:solidFill>
                  <a:schemeClr val="tx1"/>
                </a:solidFill>
              </a:rPr>
              <a:t>Bakup</a:t>
            </a:r>
            <a:r>
              <a:rPr lang="en-US" altLang="zh-CN" sz="3600" dirty="0" smtClean="0">
                <a:solidFill>
                  <a:schemeClr val="tx1"/>
                </a:solidFill>
              </a:rPr>
              <a:t>: The ABCD method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07096" y="980728"/>
            <a:ext cx="813690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242492" y="5301213"/>
            <a:ext cx="4752792" cy="1296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6468" y="5327208"/>
            <a:ext cx="474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Use transfer factor (TF) from QCD events (low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b="1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b="1" dirty="0" smtClean="0"/>
              <a:t> region from data) and take the TF difference between QCD and W+jets as </a:t>
            </a:r>
            <a:r>
              <a:rPr lang="en-US" altLang="zh-CN" b="1" dirty="0" smtClean="0">
                <a:solidFill>
                  <a:srgbClr val="C00000"/>
                </a:solidFill>
              </a:rPr>
              <a:t>systematics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SUSY Approval Meeting</a:t>
            </a: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23B-FA64-488A-B788-FD9588058B95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207596" cy="36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95284" y="1484784"/>
            <a:ext cx="41093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Variables: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m</a:t>
            </a:r>
            <a:r>
              <a:rPr lang="en-US" altLang="zh-CN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T2 ,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tauid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Base line control region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A  high m</a:t>
            </a:r>
            <a:r>
              <a:rPr lang="en-US" altLang="zh-CN" baseline="-25000" dirty="0" smtClean="0">
                <a:latin typeface="Arial" pitchFamily="34" charset="0"/>
                <a:cs typeface="Arial" pitchFamily="34" charset="0"/>
              </a:rPr>
              <a:t>T2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, loose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tauid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B  low m</a:t>
            </a:r>
            <a:r>
              <a:rPr lang="en-US" altLang="zh-CN" baseline="-25000" dirty="0" smtClean="0">
                <a:latin typeface="Arial" pitchFamily="34" charset="0"/>
                <a:cs typeface="Arial" pitchFamily="34" charset="0"/>
              </a:rPr>
              <a:t>T2,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, loose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tauid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C  low m</a:t>
            </a:r>
            <a:r>
              <a:rPr lang="en-US" altLang="zh-CN" baseline="-25000" dirty="0" smtClean="0">
                <a:latin typeface="Arial" pitchFamily="34" charset="0"/>
                <a:cs typeface="Arial" pitchFamily="34" charset="0"/>
              </a:rPr>
              <a:t>T2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tight+medium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tauid</a:t>
            </a:r>
          </a:p>
          <a:p>
            <a:pPr lvl="1">
              <a:buFont typeface="Arial" pitchFamily="34" charset="0"/>
              <a:buChar char="•"/>
            </a:pP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extrapolation from A to D through a TF (C/B)</a:t>
            </a:r>
          </a:p>
          <a:p>
            <a:pPr>
              <a:buFont typeface="Arial" pitchFamily="34" charset="0"/>
              <a:buChar char="•"/>
            </a:pP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Alternative ABCD method checked (W CR-AB)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95284" y="1484784"/>
            <a:ext cx="414871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50" y="12578"/>
            <a:ext cx="7128792" cy="61705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3600" b="1" dirty="0" err="1" smtClean="0">
                <a:solidFill>
                  <a:schemeClr val="tx1"/>
                </a:solidFill>
              </a:rPr>
              <a:t>Bakup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: Kinematic distributions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23528" y="620688"/>
            <a:ext cx="8136904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92291" y="1480470"/>
            <a:ext cx="30963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Good data/MC agreement for leading and next leading tau </a:t>
            </a:r>
            <a:r>
              <a:rPr lang="en-US" altLang="zh-CN" sz="2400" b="1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 and eta distributions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zh-C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ABCD method works well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SUSY Approval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23B-FA64-488A-B788-FD9588058B95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81199"/>
            <a:ext cx="5745318" cy="57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34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707904" y="1628800"/>
            <a:ext cx="4824536" cy="3888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Part1:  Flavor Tagging - Introduction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内容占位符 4" descr="b_tagging_graph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919565" cy="3240360"/>
          </a:xfrm>
        </p:spPr>
      </p:pic>
      <p:cxnSp>
        <p:nvCxnSpPr>
          <p:cNvPr id="4" name="直接连接符 3"/>
          <p:cNvCxnSpPr/>
          <p:nvPr/>
        </p:nvCxnSpPr>
        <p:spPr>
          <a:xfrm>
            <a:off x="539552" y="1412776"/>
            <a:ext cx="86044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1920" y="1700808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 Important to varies of physics analysis : (V/</a:t>
            </a:r>
            <a:r>
              <a:rPr lang="en-US" altLang="zh-CN" dirty="0" err="1" smtClean="0"/>
              <a:t>tt</a:t>
            </a:r>
            <a:r>
              <a:rPr lang="en-US" altLang="zh-CN" dirty="0" smtClean="0"/>
              <a:t>)Higgs-&gt;bb ,  top physics, super symmetry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/>
              <a:t> </a:t>
            </a:r>
            <a:r>
              <a:rPr lang="en-US" altLang="zh-CN" dirty="0" smtClean="0"/>
              <a:t> Principle based on two properties of b-quark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 long life time (SV tagger, IP tagger)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 Heavy (kinematic information)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/>
              <a:t> </a:t>
            </a:r>
            <a:r>
              <a:rPr lang="en-US" altLang="zh-CN" dirty="0" smtClean="0"/>
              <a:t>Challenging :  complexity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understanding performance of detector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understanding performance of varies object reconstruction algorithms ( track/vertex)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affected by experiment situation(pile-up events e.g.)</a:t>
            </a:r>
          </a:p>
        </p:txBody>
      </p:sp>
      <p:sp>
        <p:nvSpPr>
          <p:cNvPr id="11" name="矩形 10"/>
          <p:cNvSpPr/>
          <p:nvPr/>
        </p:nvSpPr>
        <p:spPr>
          <a:xfrm>
            <a:off x="755576" y="58052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SV0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11760" y="5805264"/>
            <a:ext cx="2736304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JetProb</a:t>
            </a:r>
            <a:r>
              <a:rPr lang="en-US" altLang="zh-CN" dirty="0" smtClean="0"/>
              <a:t>/ IP3D+SV1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148064" y="5805264"/>
            <a:ext cx="28083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JetFittCombNN</a:t>
            </a:r>
            <a:r>
              <a:rPr lang="en-US" altLang="zh-CN" dirty="0" smtClean="0">
                <a:solidFill>
                  <a:schemeClr val="bg1"/>
                </a:solidFill>
              </a:rPr>
              <a:t>, MV1/MV2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11560" y="6453336"/>
            <a:ext cx="7200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15816" y="63093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292080" y="63093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55576" y="63093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7544" y="65253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2010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55776" y="65160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2011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2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2012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5301208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ATLAS B-tagging time table: 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536" y="1844824"/>
            <a:ext cx="8424936" cy="4536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Tagging</a:t>
            </a:r>
            <a:b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and Commissioning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Performance Optimization</a:t>
            </a:r>
          </a:p>
          <a:p>
            <a:pPr lvl="1"/>
            <a:r>
              <a:rPr lang="en-US" altLang="zh-CN" dirty="0" smtClean="0"/>
              <a:t>To get higher performance of the taggers</a:t>
            </a:r>
          </a:p>
          <a:p>
            <a:pPr lvl="1"/>
            <a:r>
              <a:rPr lang="en-US" altLang="zh-CN" dirty="0" smtClean="0"/>
              <a:t>Aiming realistic situation</a:t>
            </a:r>
          </a:p>
          <a:p>
            <a:pPr lvl="2"/>
            <a:r>
              <a:rPr lang="en-US" altLang="zh-CN" dirty="0" smtClean="0"/>
              <a:t>More and more pile-up events</a:t>
            </a:r>
          </a:p>
          <a:p>
            <a:pPr lvl="2"/>
            <a:r>
              <a:rPr lang="en-US" altLang="zh-CN" dirty="0" smtClean="0"/>
              <a:t>Imperfect performance of the detector</a:t>
            </a:r>
          </a:p>
          <a:p>
            <a:pPr lvl="1"/>
            <a:r>
              <a:rPr lang="en-US" altLang="zh-CN" dirty="0" smtClean="0"/>
              <a:t>Applied to simple taggers, but advanced tagger can also benefit from these studies</a:t>
            </a:r>
          </a:p>
          <a:p>
            <a:pPr lvl="1"/>
            <a:r>
              <a:rPr lang="en-US" altLang="zh-CN" dirty="0" smtClean="0"/>
              <a:t>Results adopted by ATLAS b-tagging group</a:t>
            </a:r>
          </a:p>
          <a:p>
            <a:r>
              <a:rPr lang="en-US" altLang="zh-CN" dirty="0" smtClean="0"/>
              <a:t>Commissioning</a:t>
            </a:r>
          </a:p>
          <a:p>
            <a:pPr lvl="1"/>
            <a:r>
              <a:rPr lang="en-US" altLang="zh-CN" dirty="0" smtClean="0"/>
              <a:t>To understand the performance </a:t>
            </a:r>
          </a:p>
          <a:p>
            <a:pPr lvl="1"/>
            <a:r>
              <a:rPr lang="en-US" altLang="zh-CN" dirty="0" smtClean="0"/>
              <a:t>Based on data 2011</a:t>
            </a:r>
            <a:r>
              <a:rPr lang="en-US" altLang="zh-CN" dirty="0" smtClean="0">
                <a:solidFill>
                  <a:srgbClr val="C00000"/>
                </a:solidFill>
              </a:rPr>
              <a:t>, first time to commissioning on advance tagger</a:t>
            </a:r>
            <a:r>
              <a:rPr lang="en-US" altLang="zh-CN" dirty="0" smtClean="0"/>
              <a:t>(IP3D+SV1, </a:t>
            </a:r>
            <a:r>
              <a:rPr lang="en-US" altLang="zh-CN" dirty="0" err="1" smtClean="0"/>
              <a:t>JetFitter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CONF NOTE: ATLAS-CONF-2011-102</a:t>
            </a:r>
          </a:p>
          <a:p>
            <a:pPr lvl="1"/>
            <a:r>
              <a:rPr lang="en-US" altLang="zh-CN" dirty="0" smtClean="0"/>
              <a:t>Commissioning continued in 2012 for more advanced tagger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755576" y="1628800"/>
            <a:ext cx="83884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1520" y="1556792"/>
            <a:ext cx="3672408" cy="266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B-tagging Optimization : </a:t>
            </a:r>
            <a:b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Pile-up events rejection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576" y="1412776"/>
            <a:ext cx="83884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d0z0pu_t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44824"/>
            <a:ext cx="2431865" cy="2016224"/>
          </a:xfrm>
          <a:prstGeom prst="rect">
            <a:avLst/>
          </a:prstGeom>
        </p:spPr>
      </p:pic>
      <p:pic>
        <p:nvPicPr>
          <p:cNvPr id="6" name="图片 5" descr="d0z0sig_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44824"/>
            <a:ext cx="2448272" cy="201622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1"/>
            <a:ext cx="3826768" cy="2908919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Pile-up can have negative effect to b-tagging</a:t>
            </a:r>
          </a:p>
          <a:p>
            <a:r>
              <a:rPr lang="en-US" altLang="zh-CN" dirty="0" smtClean="0"/>
              <a:t>Based on track impact parameter information(inspirited from IBL study)</a:t>
            </a:r>
          </a:p>
          <a:p>
            <a:r>
              <a:rPr lang="en-US" altLang="zh-CN" dirty="0" smtClean="0"/>
              <a:t>The cut can be optimized to get higher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38610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pile-up vertices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8610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signal primary vertices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14754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d0-z0 distribution</a:t>
            </a:r>
            <a:endParaRPr lang="zh-CN" altLang="en-US" b="1" dirty="0"/>
          </a:p>
        </p:txBody>
      </p:sp>
      <p:pic>
        <p:nvPicPr>
          <p:cNvPr id="11" name="图片 10" descr="optimized_antipu_mu20_c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49634"/>
            <a:ext cx="3528392" cy="2131694"/>
          </a:xfrm>
          <a:prstGeom prst="rect">
            <a:avLst/>
          </a:prstGeom>
        </p:spPr>
      </p:pic>
      <p:pic>
        <p:nvPicPr>
          <p:cNvPr id="12" name="图片 11" descr="optimized_antipu_mu40_c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221088"/>
            <a:ext cx="3707267" cy="2160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1760" y="63813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Improved performance of IP3D+SV1 tagger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27584" y="1628800"/>
            <a:ext cx="3456384" cy="194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Tagging Optimization : </a:t>
            </a:r>
            <a:b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pixel module effect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248" y="1672209"/>
            <a:ext cx="3466728" cy="2260847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Pixel is crucial for b-tagging</a:t>
            </a:r>
          </a:p>
          <a:p>
            <a:r>
              <a:rPr lang="en-US" altLang="zh-CN" dirty="0" smtClean="0"/>
              <a:t>Dead modules in pixel, decrease the efficiency</a:t>
            </a:r>
          </a:p>
          <a:p>
            <a:r>
              <a:rPr lang="en-US" altLang="zh-CN" dirty="0" smtClean="0"/>
              <a:t>Loosen the cuts on track if it pass dead module</a:t>
            </a:r>
          </a:p>
        </p:txBody>
      </p:sp>
      <p:pic>
        <p:nvPicPr>
          <p:cNvPr id="4" name="内容占位符 3" descr="deadmodule_182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042" y="1556792"/>
            <a:ext cx="3008334" cy="2049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35730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Dead module distribution in one run</a:t>
            </a:r>
            <a:endParaRPr lang="zh-CN" altLang="en-US" dirty="0"/>
          </a:p>
        </p:txBody>
      </p:sp>
      <p:pic>
        <p:nvPicPr>
          <p:cNvPr id="6" name="图片 5" descr="CMB_B_eff_p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3096344" cy="2133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60212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Increased performance in dead module concentrate region</a:t>
            </a:r>
            <a:endParaRPr lang="zh-CN" altLang="en-US" dirty="0"/>
          </a:p>
        </p:txBody>
      </p:sp>
      <p:pic>
        <p:nvPicPr>
          <p:cNvPr id="8" name="内容占位符 3" descr="cmb_perf_ble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933056"/>
            <a:ext cx="3888432" cy="2088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0032" y="61560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Improved performance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755576" y="1484784"/>
            <a:ext cx="83884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67544" y="1556792"/>
            <a:ext cx="8352928" cy="4752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tagging Commissioning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5536" y="1412776"/>
            <a:ext cx="8748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83568" y="1628800"/>
            <a:ext cx="7725544" cy="4608512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sz="7400" dirty="0" smtClean="0"/>
              <a:t>Importance: to understand the deviation of simulation to the data. Can reduce the systematic</a:t>
            </a:r>
          </a:p>
          <a:p>
            <a:pPr>
              <a:lnSpc>
                <a:spcPct val="170000"/>
              </a:lnSpc>
            </a:pPr>
            <a:r>
              <a:rPr lang="en-US" altLang="zh-CN" sz="7400" dirty="0" smtClean="0"/>
              <a:t>Method: compare the distribution in Monte Carlo and Data(tagging weight, tagging rate and so on) </a:t>
            </a:r>
          </a:p>
          <a:p>
            <a:pPr>
              <a:lnSpc>
                <a:spcPct val="170000"/>
              </a:lnSpc>
            </a:pPr>
            <a:r>
              <a:rPr lang="en-US" altLang="zh-CN" sz="7400" dirty="0" smtClean="0">
                <a:sym typeface="Wingdings" pitchFamily="2" charset="2"/>
              </a:rPr>
              <a:t>Difficulty :</a:t>
            </a:r>
          </a:p>
          <a:p>
            <a:pPr lvl="1">
              <a:lnSpc>
                <a:spcPct val="170000"/>
              </a:lnSpc>
            </a:pPr>
            <a:r>
              <a:rPr lang="en-US" altLang="zh-CN" sz="7000" dirty="0" smtClean="0">
                <a:sym typeface="Wingdings" pitchFamily="2" charset="2"/>
              </a:rPr>
              <a:t>Various source of deviation:</a:t>
            </a:r>
          </a:p>
          <a:p>
            <a:pPr lvl="2">
              <a:lnSpc>
                <a:spcPct val="170000"/>
              </a:lnSpc>
            </a:pPr>
            <a:r>
              <a:rPr lang="en-US" altLang="zh-CN" sz="6600" dirty="0" smtClean="0">
                <a:sym typeface="Wingdings" pitchFamily="2" charset="2"/>
              </a:rPr>
              <a:t>Events generation(.</a:t>
            </a:r>
            <a:r>
              <a:rPr lang="en-US" altLang="zh-CN" sz="6600" dirty="0" err="1" smtClean="0">
                <a:sym typeface="Wingdings" pitchFamily="2" charset="2"/>
              </a:rPr>
              <a:t>e.g</a:t>
            </a:r>
            <a:r>
              <a:rPr lang="en-US" altLang="zh-CN" sz="6600" dirty="0" smtClean="0">
                <a:sym typeface="Wingdings" pitchFamily="2" charset="2"/>
              </a:rPr>
              <a:t> flavor components), detector simulation, triggers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Reweighting </a:t>
            </a:r>
            <a:r>
              <a:rPr lang="en-US" altLang="zh-CN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technics</a:t>
            </a: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Pileup Reweighting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 descr="C:\Users\baiy\AppData\Roaming\Tencent\Users\362285307\QQ\WinTemp\RichOle\@CQTZNWZUUFNWHFR95EA0[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888432" cy="2454030"/>
          </a:xfrm>
          <a:prstGeom prst="rect">
            <a:avLst/>
          </a:prstGeom>
          <a:noFill/>
        </p:spPr>
      </p:pic>
      <p:pic>
        <p:nvPicPr>
          <p:cNvPr id="5" name="Picture 2" descr="C:\Users\baiy\AppData\Roaming\Tencent\Users\362285307\QQ\WinTemp\RichOle\QB_2J5W1OO$PGI}EFWA`(O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3888432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 reweighting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reweighting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844824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/>
              <a:t>Reweighting techniques:</a:t>
            </a:r>
          </a:p>
          <a:p>
            <a:endParaRPr lang="en-US" altLang="zh-CN" dirty="0" smtClean="0"/>
          </a:p>
          <a:p>
            <a:pPr marL="0" lvl="1"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 To remove the significant known discrepancy between MC and Data</a:t>
            </a:r>
          </a:p>
          <a:p>
            <a:pPr marL="0" lvl="1"/>
            <a:endParaRPr lang="en-US" altLang="zh-CN" dirty="0" smtClean="0"/>
          </a:p>
          <a:p>
            <a:pPr marL="0" lvl="1"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 Pileup reweighting(reweighting on primary vertex number)</a:t>
            </a:r>
          </a:p>
          <a:p>
            <a:pPr marL="0" lvl="1">
              <a:buFont typeface="Arial" pitchFamily="34" charset="0"/>
              <a:buChar char="•"/>
            </a:pPr>
            <a:endParaRPr lang="en-US" altLang="zh-CN" dirty="0" smtClean="0"/>
          </a:p>
          <a:p>
            <a:pPr marL="0" lvl="1">
              <a:buFont typeface="Arial" pitchFamily="34" charset="0"/>
              <a:buChar char="•"/>
            </a:pPr>
            <a:r>
              <a:rPr lang="en-US" altLang="zh-CN" dirty="0" smtClean="0"/>
              <a:t> Jet P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 reweighting(reweighting the P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 for leading jets, next leading jets, next </a:t>
            </a:r>
            <a:r>
              <a:rPr lang="en-US" altLang="zh-CN" dirty="0" err="1" smtClean="0"/>
              <a:t>next</a:t>
            </a:r>
            <a:r>
              <a:rPr lang="en-US" altLang="zh-CN" dirty="0" smtClean="0"/>
              <a:t> leading jets, and the result)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851920" y="2924944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851920" y="3501008"/>
            <a:ext cx="86409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5724128" y="4077072"/>
            <a:ext cx="2304256" cy="72008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580112" y="1772816"/>
            <a:ext cx="295232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 Pt and eta reweighting</a:t>
            </a:r>
            <a:endParaRPr lang="zh-CN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 descr="C:\Users\baiy\AppData\Roaming\Tencent\Users\362285307\QQ\WinTemp\RichOle\C9P7CQDJDY8ZZK`INBW_H4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2808312" cy="2417325"/>
          </a:xfrm>
          <a:prstGeom prst="rect">
            <a:avLst/>
          </a:prstGeom>
          <a:noFill/>
        </p:spPr>
      </p:pic>
      <p:pic>
        <p:nvPicPr>
          <p:cNvPr id="5" name="Picture 2" descr="C:\Users\baiy\AppData\Roaming\Tencent\Users\362285307\QQ\WinTemp\RichOle\BJE{$4BW_ZDVI]1F$}$({Q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2771800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52120" y="177281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 reweighting: Huge discrepancy (caused by trigger presale in data)</a:t>
            </a:r>
            <a:endParaRPr lang="zh-CN" altLang="en-US" dirty="0"/>
          </a:p>
        </p:txBody>
      </p:sp>
      <p:pic>
        <p:nvPicPr>
          <p:cNvPr id="8" name="Picture 1" descr="C:\Users\baiy\AppData\Roaming\Tencent\Users\362285307\QQ\WinTemp\RichOle\VNZU0`WEBZ7YH`A}04[_5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2843808" cy="2158735"/>
          </a:xfrm>
          <a:prstGeom prst="rect">
            <a:avLst/>
          </a:prstGeom>
          <a:noFill/>
        </p:spPr>
      </p:pic>
      <p:pic>
        <p:nvPicPr>
          <p:cNvPr id="9" name="Picture 9" descr="C:\Users\baiy\Documents\Tencent Files\362285307\Image\BLW]}E{R{8VU[BE{28Y{8Q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2880320" cy="22322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24128" y="40770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reweighting: discrepancy removed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395536" y="1196752"/>
            <a:ext cx="8748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EFD3-340D-450E-8E9D-39F2858D08F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AIY@YFUWBPQFUVWYY577" val="482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1348</Words>
  <Application>Microsoft Office PowerPoint</Application>
  <PresentationFormat>全屏显示(4:3)</PresentationFormat>
  <Paragraphs>243</Paragraphs>
  <Slides>24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Study on B-tagging and SUSY in ATLAS Experiment</vt:lpstr>
      <vt:lpstr>Outline</vt:lpstr>
      <vt:lpstr>Part1:  Flavor Tagging - Introduction</vt:lpstr>
      <vt:lpstr>Flavor Tagging Optimization and Commissioning</vt:lpstr>
      <vt:lpstr>B-tagging Optimization :  Pile-up events rejection</vt:lpstr>
      <vt:lpstr>Flavor Tagging Optimization :  Dead pixel module effect</vt:lpstr>
      <vt:lpstr>Flavor tagging Commissioning</vt:lpstr>
      <vt:lpstr>Reweighting technics: Pileup Reweighting</vt:lpstr>
      <vt:lpstr>Jet Pt and eta reweighting</vt:lpstr>
      <vt:lpstr>Data/MC comparison of tagging rate</vt:lpstr>
      <vt:lpstr>Part 2 : Super symmetry </vt:lpstr>
      <vt:lpstr>Strong production : gluino pair production, analysis on 7 TeV Data</vt:lpstr>
      <vt:lpstr>Efficiency of signal</vt:lpstr>
      <vt:lpstr>Control Region Distribution </vt:lpstr>
      <vt:lpstr>Towarding 8 TeV data</vt:lpstr>
      <vt:lpstr>Super Symmetry Weak Production : Signal grids</vt:lpstr>
      <vt:lpstr>     SR definition</vt:lpstr>
      <vt:lpstr>Background components in SRs</vt:lpstr>
      <vt:lpstr>       Results of background estimation</vt:lpstr>
      <vt:lpstr>Results : Exclusion Limits</vt:lpstr>
      <vt:lpstr>Summary and Prospects</vt:lpstr>
      <vt:lpstr>Bakup: SR Optimization -  mode A</vt:lpstr>
      <vt:lpstr>Bakup: The ABCD method</vt:lpstr>
      <vt:lpstr>Bakup: Kinematic distributions</vt:lpstr>
    </vt:vector>
  </TitlesOfParts>
  <Company>IHEP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Bai Yu</dc:creator>
  <cp:lastModifiedBy>Bai Yu</cp:lastModifiedBy>
  <cp:revision>149</cp:revision>
  <dcterms:created xsi:type="dcterms:W3CDTF">2013-03-24T11:43:00Z</dcterms:created>
  <dcterms:modified xsi:type="dcterms:W3CDTF">2013-03-27T02:34:13Z</dcterms:modified>
</cp:coreProperties>
</file>