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5" r:id="rId9"/>
    <p:sldId id="263" r:id="rId10"/>
    <p:sldId id="264" r:id="rId11"/>
    <p:sldId id="269" r:id="rId12"/>
    <p:sldId id="277" r:id="rId13"/>
    <p:sldId id="278" r:id="rId14"/>
    <p:sldId id="279" r:id="rId15"/>
    <p:sldId id="266" r:id="rId16"/>
    <p:sldId id="267" r:id="rId17"/>
    <p:sldId id="268" r:id="rId18"/>
    <p:sldId id="270" r:id="rId19"/>
    <p:sldId id="271" r:id="rId20"/>
    <p:sldId id="272" r:id="rId21"/>
    <p:sldId id="273" r:id="rId22"/>
    <p:sldId id="274" r:id="rId23"/>
    <p:sldId id="275" r:id="rId24"/>
    <p:sldId id="276" r:id="rId25"/>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1C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870" y="-90"/>
      </p:cViewPr>
      <p:guideLst>
        <p:guide orient="horz" pos="2160"/>
        <p:guide pos="2880"/>
      </p:guideLst>
    </p:cSldViewPr>
  </p:slideViewPr>
  <p:notesTextViewPr>
    <p:cViewPr>
      <p:scale>
        <a:sx n="1" d="1"/>
        <a:sy n="1" d="1"/>
      </p:scale>
      <p:origin x="0" y="0"/>
    </p:cViewPr>
  </p:notesTextViewPr>
  <p:sorterViewPr>
    <p:cViewPr>
      <p:scale>
        <a:sx n="100" d="100"/>
        <a:sy n="100" d="100"/>
      </p:scale>
      <p:origin x="0" y="21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847F099-C84B-4152-8B8B-695B751A20DC}" type="datetimeFigureOut">
              <a:rPr lang="fr-FR" smtClean="0"/>
              <a:t>15/03/2013</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A5D77DC-2DD7-47E4-8317-71AE7EDAC490}" type="slidenum">
              <a:rPr lang="fr-FR" smtClean="0"/>
              <a:t>‹N°›</a:t>
            </a:fld>
            <a:endParaRPr lang="fr-FR"/>
          </a:p>
        </p:txBody>
      </p:sp>
    </p:spTree>
    <p:extLst>
      <p:ext uri="{BB962C8B-B14F-4D97-AF65-F5344CB8AC3E}">
        <p14:creationId xmlns:p14="http://schemas.microsoft.com/office/powerpoint/2010/main" val="3298754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24E1FD8-BDBC-4A28-9035-FA4C1B8DA947}" type="datetime1">
              <a:rPr lang="fr-FR" smtClean="0"/>
              <a:t>15/03/2013</a:t>
            </a:fld>
            <a:endParaRPr lang="fr-FR"/>
          </a:p>
        </p:txBody>
      </p:sp>
      <p:sp>
        <p:nvSpPr>
          <p:cNvPr id="5" name="Espace réservé du pied de page 4"/>
          <p:cNvSpPr>
            <a:spLocks noGrp="1"/>
          </p:cNvSpPr>
          <p:nvPr>
            <p:ph type="ftr" sz="quarter" idx="11"/>
          </p:nvPr>
        </p:nvSpPr>
        <p:spPr/>
        <p:txBody>
          <a:bodyPr/>
          <a:lstStyle/>
          <a:p>
            <a:r>
              <a:rPr lang="fr-FR" smtClean="0"/>
              <a:t>RChehab/FCPPL13/Nanjing</a:t>
            </a:r>
            <a:endParaRPr lang="fr-FR"/>
          </a:p>
        </p:txBody>
      </p:sp>
      <p:sp>
        <p:nvSpPr>
          <p:cNvPr id="6" name="Espace réservé du numéro de diapositive 5"/>
          <p:cNvSpPr>
            <a:spLocks noGrp="1"/>
          </p:cNvSpPr>
          <p:nvPr>
            <p:ph type="sldNum" sz="quarter" idx="12"/>
          </p:nvPr>
        </p:nvSpPr>
        <p:spPr/>
        <p:txBody>
          <a:bodyPr/>
          <a:lstStyle/>
          <a:p>
            <a:fld id="{5B7FDA2A-4BA2-4B86-B4AB-F8FD7B1D79C8}" type="slidenum">
              <a:rPr lang="fr-FR" smtClean="0"/>
              <a:t>‹N°›</a:t>
            </a:fld>
            <a:endParaRPr lang="fr-FR"/>
          </a:p>
        </p:txBody>
      </p:sp>
    </p:spTree>
    <p:extLst>
      <p:ext uri="{BB962C8B-B14F-4D97-AF65-F5344CB8AC3E}">
        <p14:creationId xmlns:p14="http://schemas.microsoft.com/office/powerpoint/2010/main" val="2799617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E985D1D-59DB-4663-B3D7-95F5817D1EE4}" type="datetime1">
              <a:rPr lang="fr-FR" smtClean="0"/>
              <a:t>15/03/2013</a:t>
            </a:fld>
            <a:endParaRPr lang="fr-FR"/>
          </a:p>
        </p:txBody>
      </p:sp>
      <p:sp>
        <p:nvSpPr>
          <p:cNvPr id="5" name="Espace réservé du pied de page 4"/>
          <p:cNvSpPr>
            <a:spLocks noGrp="1"/>
          </p:cNvSpPr>
          <p:nvPr>
            <p:ph type="ftr" sz="quarter" idx="11"/>
          </p:nvPr>
        </p:nvSpPr>
        <p:spPr/>
        <p:txBody>
          <a:bodyPr/>
          <a:lstStyle/>
          <a:p>
            <a:r>
              <a:rPr lang="fr-FR" smtClean="0"/>
              <a:t>RChehab/FCPPL13/Nanjing</a:t>
            </a:r>
            <a:endParaRPr lang="fr-FR"/>
          </a:p>
        </p:txBody>
      </p:sp>
      <p:sp>
        <p:nvSpPr>
          <p:cNvPr id="6" name="Espace réservé du numéro de diapositive 5"/>
          <p:cNvSpPr>
            <a:spLocks noGrp="1"/>
          </p:cNvSpPr>
          <p:nvPr>
            <p:ph type="sldNum" sz="quarter" idx="12"/>
          </p:nvPr>
        </p:nvSpPr>
        <p:spPr/>
        <p:txBody>
          <a:bodyPr/>
          <a:lstStyle/>
          <a:p>
            <a:fld id="{5B7FDA2A-4BA2-4B86-B4AB-F8FD7B1D79C8}" type="slidenum">
              <a:rPr lang="fr-FR" smtClean="0"/>
              <a:t>‹N°›</a:t>
            </a:fld>
            <a:endParaRPr lang="fr-FR"/>
          </a:p>
        </p:txBody>
      </p:sp>
    </p:spTree>
    <p:extLst>
      <p:ext uri="{BB962C8B-B14F-4D97-AF65-F5344CB8AC3E}">
        <p14:creationId xmlns:p14="http://schemas.microsoft.com/office/powerpoint/2010/main" val="1657374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99012F-26E5-4D22-AC34-0C02C5258138}" type="datetime1">
              <a:rPr lang="fr-FR" smtClean="0"/>
              <a:t>15/03/2013</a:t>
            </a:fld>
            <a:endParaRPr lang="fr-FR"/>
          </a:p>
        </p:txBody>
      </p:sp>
      <p:sp>
        <p:nvSpPr>
          <p:cNvPr id="5" name="Espace réservé du pied de page 4"/>
          <p:cNvSpPr>
            <a:spLocks noGrp="1"/>
          </p:cNvSpPr>
          <p:nvPr>
            <p:ph type="ftr" sz="quarter" idx="11"/>
          </p:nvPr>
        </p:nvSpPr>
        <p:spPr/>
        <p:txBody>
          <a:bodyPr/>
          <a:lstStyle/>
          <a:p>
            <a:r>
              <a:rPr lang="fr-FR" smtClean="0"/>
              <a:t>RChehab/FCPPL13/Nanjing</a:t>
            </a:r>
            <a:endParaRPr lang="fr-FR"/>
          </a:p>
        </p:txBody>
      </p:sp>
      <p:sp>
        <p:nvSpPr>
          <p:cNvPr id="6" name="Espace réservé du numéro de diapositive 5"/>
          <p:cNvSpPr>
            <a:spLocks noGrp="1"/>
          </p:cNvSpPr>
          <p:nvPr>
            <p:ph type="sldNum" sz="quarter" idx="12"/>
          </p:nvPr>
        </p:nvSpPr>
        <p:spPr/>
        <p:txBody>
          <a:bodyPr/>
          <a:lstStyle/>
          <a:p>
            <a:fld id="{5B7FDA2A-4BA2-4B86-B4AB-F8FD7B1D79C8}" type="slidenum">
              <a:rPr lang="fr-FR" smtClean="0"/>
              <a:t>‹N°›</a:t>
            </a:fld>
            <a:endParaRPr lang="fr-FR"/>
          </a:p>
        </p:txBody>
      </p:sp>
    </p:spTree>
    <p:extLst>
      <p:ext uri="{BB962C8B-B14F-4D97-AF65-F5344CB8AC3E}">
        <p14:creationId xmlns:p14="http://schemas.microsoft.com/office/powerpoint/2010/main" val="3665512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8FA4D55-F0C0-47A7-8C3F-9DE7C518B9FE}" type="datetime1">
              <a:rPr lang="fr-FR" smtClean="0"/>
              <a:t>15/03/2013</a:t>
            </a:fld>
            <a:endParaRPr lang="fr-FR"/>
          </a:p>
        </p:txBody>
      </p:sp>
      <p:sp>
        <p:nvSpPr>
          <p:cNvPr id="5" name="Espace réservé du pied de page 4"/>
          <p:cNvSpPr>
            <a:spLocks noGrp="1"/>
          </p:cNvSpPr>
          <p:nvPr>
            <p:ph type="ftr" sz="quarter" idx="11"/>
          </p:nvPr>
        </p:nvSpPr>
        <p:spPr/>
        <p:txBody>
          <a:bodyPr/>
          <a:lstStyle/>
          <a:p>
            <a:r>
              <a:rPr lang="fr-FR" smtClean="0"/>
              <a:t>RChehab/FCPPL13/Nanjing</a:t>
            </a:r>
            <a:endParaRPr lang="fr-FR"/>
          </a:p>
        </p:txBody>
      </p:sp>
      <p:sp>
        <p:nvSpPr>
          <p:cNvPr id="6" name="Espace réservé du numéro de diapositive 5"/>
          <p:cNvSpPr>
            <a:spLocks noGrp="1"/>
          </p:cNvSpPr>
          <p:nvPr>
            <p:ph type="sldNum" sz="quarter" idx="12"/>
          </p:nvPr>
        </p:nvSpPr>
        <p:spPr/>
        <p:txBody>
          <a:bodyPr/>
          <a:lstStyle/>
          <a:p>
            <a:fld id="{5B7FDA2A-4BA2-4B86-B4AB-F8FD7B1D79C8}" type="slidenum">
              <a:rPr lang="fr-FR" smtClean="0"/>
              <a:t>‹N°›</a:t>
            </a:fld>
            <a:endParaRPr lang="fr-FR"/>
          </a:p>
        </p:txBody>
      </p:sp>
    </p:spTree>
    <p:extLst>
      <p:ext uri="{BB962C8B-B14F-4D97-AF65-F5344CB8AC3E}">
        <p14:creationId xmlns:p14="http://schemas.microsoft.com/office/powerpoint/2010/main" val="908931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8E581A8-78D9-46E0-ABB5-0B21C9063009}" type="datetime1">
              <a:rPr lang="fr-FR" smtClean="0"/>
              <a:t>15/03/2013</a:t>
            </a:fld>
            <a:endParaRPr lang="fr-FR"/>
          </a:p>
        </p:txBody>
      </p:sp>
      <p:sp>
        <p:nvSpPr>
          <p:cNvPr id="5" name="Espace réservé du pied de page 4"/>
          <p:cNvSpPr>
            <a:spLocks noGrp="1"/>
          </p:cNvSpPr>
          <p:nvPr>
            <p:ph type="ftr" sz="quarter" idx="11"/>
          </p:nvPr>
        </p:nvSpPr>
        <p:spPr/>
        <p:txBody>
          <a:bodyPr/>
          <a:lstStyle/>
          <a:p>
            <a:r>
              <a:rPr lang="fr-FR" smtClean="0"/>
              <a:t>RChehab/FCPPL13/Nanjing</a:t>
            </a:r>
            <a:endParaRPr lang="fr-FR"/>
          </a:p>
        </p:txBody>
      </p:sp>
      <p:sp>
        <p:nvSpPr>
          <p:cNvPr id="6" name="Espace réservé du numéro de diapositive 5"/>
          <p:cNvSpPr>
            <a:spLocks noGrp="1"/>
          </p:cNvSpPr>
          <p:nvPr>
            <p:ph type="sldNum" sz="quarter" idx="12"/>
          </p:nvPr>
        </p:nvSpPr>
        <p:spPr/>
        <p:txBody>
          <a:bodyPr/>
          <a:lstStyle/>
          <a:p>
            <a:fld id="{5B7FDA2A-4BA2-4B86-B4AB-F8FD7B1D79C8}" type="slidenum">
              <a:rPr lang="fr-FR" smtClean="0"/>
              <a:t>‹N°›</a:t>
            </a:fld>
            <a:endParaRPr lang="fr-FR"/>
          </a:p>
        </p:txBody>
      </p:sp>
    </p:spTree>
    <p:extLst>
      <p:ext uri="{BB962C8B-B14F-4D97-AF65-F5344CB8AC3E}">
        <p14:creationId xmlns:p14="http://schemas.microsoft.com/office/powerpoint/2010/main" val="3918651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366D18C-0B6D-4302-9FE9-8705ABD96C47}" type="datetime1">
              <a:rPr lang="fr-FR" smtClean="0"/>
              <a:t>15/03/2013</a:t>
            </a:fld>
            <a:endParaRPr lang="fr-FR"/>
          </a:p>
        </p:txBody>
      </p:sp>
      <p:sp>
        <p:nvSpPr>
          <p:cNvPr id="6" name="Espace réservé du pied de page 5"/>
          <p:cNvSpPr>
            <a:spLocks noGrp="1"/>
          </p:cNvSpPr>
          <p:nvPr>
            <p:ph type="ftr" sz="quarter" idx="11"/>
          </p:nvPr>
        </p:nvSpPr>
        <p:spPr/>
        <p:txBody>
          <a:bodyPr/>
          <a:lstStyle/>
          <a:p>
            <a:r>
              <a:rPr lang="fr-FR" smtClean="0"/>
              <a:t>RChehab/FCPPL13/Nanjing</a:t>
            </a:r>
            <a:endParaRPr lang="fr-FR"/>
          </a:p>
        </p:txBody>
      </p:sp>
      <p:sp>
        <p:nvSpPr>
          <p:cNvPr id="7" name="Espace réservé du numéro de diapositive 6"/>
          <p:cNvSpPr>
            <a:spLocks noGrp="1"/>
          </p:cNvSpPr>
          <p:nvPr>
            <p:ph type="sldNum" sz="quarter" idx="12"/>
          </p:nvPr>
        </p:nvSpPr>
        <p:spPr/>
        <p:txBody>
          <a:bodyPr/>
          <a:lstStyle/>
          <a:p>
            <a:fld id="{5B7FDA2A-4BA2-4B86-B4AB-F8FD7B1D79C8}" type="slidenum">
              <a:rPr lang="fr-FR" smtClean="0"/>
              <a:t>‹N°›</a:t>
            </a:fld>
            <a:endParaRPr lang="fr-FR"/>
          </a:p>
        </p:txBody>
      </p:sp>
    </p:spTree>
    <p:extLst>
      <p:ext uri="{BB962C8B-B14F-4D97-AF65-F5344CB8AC3E}">
        <p14:creationId xmlns:p14="http://schemas.microsoft.com/office/powerpoint/2010/main" val="2012632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88FFB1D-B7D4-4098-A569-63BD7FA778F2}" type="datetime1">
              <a:rPr lang="fr-FR" smtClean="0"/>
              <a:t>15/03/2013</a:t>
            </a:fld>
            <a:endParaRPr lang="fr-FR"/>
          </a:p>
        </p:txBody>
      </p:sp>
      <p:sp>
        <p:nvSpPr>
          <p:cNvPr id="8" name="Espace réservé du pied de page 7"/>
          <p:cNvSpPr>
            <a:spLocks noGrp="1"/>
          </p:cNvSpPr>
          <p:nvPr>
            <p:ph type="ftr" sz="quarter" idx="11"/>
          </p:nvPr>
        </p:nvSpPr>
        <p:spPr/>
        <p:txBody>
          <a:bodyPr/>
          <a:lstStyle/>
          <a:p>
            <a:r>
              <a:rPr lang="fr-FR" smtClean="0"/>
              <a:t>RChehab/FCPPL13/Nanjing</a:t>
            </a:r>
            <a:endParaRPr lang="fr-FR"/>
          </a:p>
        </p:txBody>
      </p:sp>
      <p:sp>
        <p:nvSpPr>
          <p:cNvPr id="9" name="Espace réservé du numéro de diapositive 8"/>
          <p:cNvSpPr>
            <a:spLocks noGrp="1"/>
          </p:cNvSpPr>
          <p:nvPr>
            <p:ph type="sldNum" sz="quarter" idx="12"/>
          </p:nvPr>
        </p:nvSpPr>
        <p:spPr/>
        <p:txBody>
          <a:bodyPr/>
          <a:lstStyle/>
          <a:p>
            <a:fld id="{5B7FDA2A-4BA2-4B86-B4AB-F8FD7B1D79C8}" type="slidenum">
              <a:rPr lang="fr-FR" smtClean="0"/>
              <a:t>‹N°›</a:t>
            </a:fld>
            <a:endParaRPr lang="fr-FR"/>
          </a:p>
        </p:txBody>
      </p:sp>
    </p:spTree>
    <p:extLst>
      <p:ext uri="{BB962C8B-B14F-4D97-AF65-F5344CB8AC3E}">
        <p14:creationId xmlns:p14="http://schemas.microsoft.com/office/powerpoint/2010/main" val="2069170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22DEBD3-3AA4-41F9-92D1-72BD512D3E4A}" type="datetime1">
              <a:rPr lang="fr-FR" smtClean="0"/>
              <a:t>15/03/2013</a:t>
            </a:fld>
            <a:endParaRPr lang="fr-FR"/>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‹N°›</a:t>
            </a:fld>
            <a:endParaRPr lang="fr-FR"/>
          </a:p>
        </p:txBody>
      </p:sp>
    </p:spTree>
    <p:extLst>
      <p:ext uri="{BB962C8B-B14F-4D97-AF65-F5344CB8AC3E}">
        <p14:creationId xmlns:p14="http://schemas.microsoft.com/office/powerpoint/2010/main" val="2178322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4385F6F-B16B-4546-9C16-3DB41E89C842}" type="datetime1">
              <a:rPr lang="fr-FR" smtClean="0"/>
              <a:t>15/03/2013</a:t>
            </a:fld>
            <a:endParaRPr lang="fr-FR"/>
          </a:p>
        </p:txBody>
      </p:sp>
      <p:sp>
        <p:nvSpPr>
          <p:cNvPr id="3" name="Espace réservé du pied de page 2"/>
          <p:cNvSpPr>
            <a:spLocks noGrp="1"/>
          </p:cNvSpPr>
          <p:nvPr>
            <p:ph type="ftr" sz="quarter" idx="11"/>
          </p:nvPr>
        </p:nvSpPr>
        <p:spPr/>
        <p:txBody>
          <a:bodyPr/>
          <a:lstStyle/>
          <a:p>
            <a:r>
              <a:rPr lang="fr-FR" smtClean="0"/>
              <a:t>RChehab/FCPPL13/Nanjing</a:t>
            </a:r>
            <a:endParaRPr lang="fr-FR"/>
          </a:p>
        </p:txBody>
      </p:sp>
      <p:sp>
        <p:nvSpPr>
          <p:cNvPr id="4" name="Espace réservé du numéro de diapositive 3"/>
          <p:cNvSpPr>
            <a:spLocks noGrp="1"/>
          </p:cNvSpPr>
          <p:nvPr>
            <p:ph type="sldNum" sz="quarter" idx="12"/>
          </p:nvPr>
        </p:nvSpPr>
        <p:spPr/>
        <p:txBody>
          <a:bodyPr/>
          <a:lstStyle/>
          <a:p>
            <a:fld id="{5B7FDA2A-4BA2-4B86-B4AB-F8FD7B1D79C8}" type="slidenum">
              <a:rPr lang="fr-FR" smtClean="0"/>
              <a:t>‹N°›</a:t>
            </a:fld>
            <a:endParaRPr lang="fr-FR"/>
          </a:p>
        </p:txBody>
      </p:sp>
    </p:spTree>
    <p:extLst>
      <p:ext uri="{BB962C8B-B14F-4D97-AF65-F5344CB8AC3E}">
        <p14:creationId xmlns:p14="http://schemas.microsoft.com/office/powerpoint/2010/main" val="2441231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9BCB077-301E-4C55-92D3-E9EBB3F43C82}" type="datetime1">
              <a:rPr lang="fr-FR" smtClean="0"/>
              <a:t>15/03/2013</a:t>
            </a:fld>
            <a:endParaRPr lang="fr-FR"/>
          </a:p>
        </p:txBody>
      </p:sp>
      <p:sp>
        <p:nvSpPr>
          <p:cNvPr id="6" name="Espace réservé du pied de page 5"/>
          <p:cNvSpPr>
            <a:spLocks noGrp="1"/>
          </p:cNvSpPr>
          <p:nvPr>
            <p:ph type="ftr" sz="quarter" idx="11"/>
          </p:nvPr>
        </p:nvSpPr>
        <p:spPr/>
        <p:txBody>
          <a:bodyPr/>
          <a:lstStyle/>
          <a:p>
            <a:r>
              <a:rPr lang="fr-FR" smtClean="0"/>
              <a:t>RChehab/FCPPL13/Nanjing</a:t>
            </a:r>
            <a:endParaRPr lang="fr-FR"/>
          </a:p>
        </p:txBody>
      </p:sp>
      <p:sp>
        <p:nvSpPr>
          <p:cNvPr id="7" name="Espace réservé du numéro de diapositive 6"/>
          <p:cNvSpPr>
            <a:spLocks noGrp="1"/>
          </p:cNvSpPr>
          <p:nvPr>
            <p:ph type="sldNum" sz="quarter" idx="12"/>
          </p:nvPr>
        </p:nvSpPr>
        <p:spPr/>
        <p:txBody>
          <a:bodyPr/>
          <a:lstStyle/>
          <a:p>
            <a:fld id="{5B7FDA2A-4BA2-4B86-B4AB-F8FD7B1D79C8}" type="slidenum">
              <a:rPr lang="fr-FR" smtClean="0"/>
              <a:t>‹N°›</a:t>
            </a:fld>
            <a:endParaRPr lang="fr-FR"/>
          </a:p>
        </p:txBody>
      </p:sp>
    </p:spTree>
    <p:extLst>
      <p:ext uri="{BB962C8B-B14F-4D97-AF65-F5344CB8AC3E}">
        <p14:creationId xmlns:p14="http://schemas.microsoft.com/office/powerpoint/2010/main" val="2228259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AAE681B-4776-4E97-A965-987359891717}" type="datetime1">
              <a:rPr lang="fr-FR" smtClean="0"/>
              <a:t>15/03/2013</a:t>
            </a:fld>
            <a:endParaRPr lang="fr-FR"/>
          </a:p>
        </p:txBody>
      </p:sp>
      <p:sp>
        <p:nvSpPr>
          <p:cNvPr id="6" name="Espace réservé du pied de page 5"/>
          <p:cNvSpPr>
            <a:spLocks noGrp="1"/>
          </p:cNvSpPr>
          <p:nvPr>
            <p:ph type="ftr" sz="quarter" idx="11"/>
          </p:nvPr>
        </p:nvSpPr>
        <p:spPr/>
        <p:txBody>
          <a:bodyPr/>
          <a:lstStyle/>
          <a:p>
            <a:r>
              <a:rPr lang="fr-FR" smtClean="0"/>
              <a:t>RChehab/FCPPL13/Nanjing</a:t>
            </a:r>
            <a:endParaRPr lang="fr-FR"/>
          </a:p>
        </p:txBody>
      </p:sp>
      <p:sp>
        <p:nvSpPr>
          <p:cNvPr id="7" name="Espace réservé du numéro de diapositive 6"/>
          <p:cNvSpPr>
            <a:spLocks noGrp="1"/>
          </p:cNvSpPr>
          <p:nvPr>
            <p:ph type="sldNum" sz="quarter" idx="12"/>
          </p:nvPr>
        </p:nvSpPr>
        <p:spPr/>
        <p:txBody>
          <a:bodyPr/>
          <a:lstStyle/>
          <a:p>
            <a:fld id="{5B7FDA2A-4BA2-4B86-B4AB-F8FD7B1D79C8}" type="slidenum">
              <a:rPr lang="fr-FR" smtClean="0"/>
              <a:t>‹N°›</a:t>
            </a:fld>
            <a:endParaRPr lang="fr-FR"/>
          </a:p>
        </p:txBody>
      </p:sp>
    </p:spTree>
    <p:extLst>
      <p:ext uri="{BB962C8B-B14F-4D97-AF65-F5344CB8AC3E}">
        <p14:creationId xmlns:p14="http://schemas.microsoft.com/office/powerpoint/2010/main" val="4294205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17FECF-1DE4-41C4-B48A-B2E04DF34DD4}" type="datetime1">
              <a:rPr lang="fr-FR" smtClean="0"/>
              <a:t>15/03/2013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RChehab/FCPPL13/Nanjing</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7FDA2A-4BA2-4B86-B4AB-F8FD7B1D79C8}" type="slidenum">
              <a:rPr lang="fr-FR" smtClean="0"/>
              <a:t>‹N°›</a:t>
            </a:fld>
            <a:endParaRPr lang="fr-FR"/>
          </a:p>
        </p:txBody>
      </p:sp>
    </p:spTree>
    <p:extLst>
      <p:ext uri="{BB962C8B-B14F-4D97-AF65-F5344CB8AC3E}">
        <p14:creationId xmlns:p14="http://schemas.microsoft.com/office/powerpoint/2010/main" val="2438986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Sous-titre 2"/>
          <p:cNvSpPr>
            <a:spLocks noGrp="1"/>
          </p:cNvSpPr>
          <p:nvPr>
            <p:ph type="subTitle" idx="1"/>
          </p:nvPr>
        </p:nvSpPr>
        <p:spPr/>
        <p:txBody>
          <a:bodyPr>
            <a:normAutofit/>
          </a:bodyPr>
          <a:lstStyle/>
          <a:p>
            <a:r>
              <a:rPr lang="en-US" sz="2000" b="1" dirty="0" smtClean="0"/>
              <a:t>Robert CHEHAB</a:t>
            </a:r>
          </a:p>
          <a:p>
            <a:r>
              <a:rPr lang="en-US" sz="2000" b="1" dirty="0" smtClean="0"/>
              <a:t>IPNL/IN2P3/CNRS AND UNIVERSITE LYON 1</a:t>
            </a:r>
          </a:p>
          <a:p>
            <a:r>
              <a:rPr lang="en-US" sz="2000" b="1" dirty="0" smtClean="0"/>
              <a:t>On behalf of ILC_IHEP_IPNL_POSITRON_SOURCE Group*</a:t>
            </a:r>
          </a:p>
          <a:p>
            <a:r>
              <a:rPr lang="en-US" sz="2000" b="1" dirty="0" smtClean="0"/>
              <a:t>* Associated with Peter </a:t>
            </a:r>
            <a:r>
              <a:rPr lang="en-US" sz="2000" b="1" dirty="0" err="1" smtClean="0"/>
              <a:t>Sievers</a:t>
            </a:r>
            <a:r>
              <a:rPr lang="en-US" sz="2000" b="1" dirty="0" smtClean="0"/>
              <a:t> (CERN)</a:t>
            </a:r>
            <a:endParaRPr lang="fr-FR" sz="2000" b="1" dirty="0"/>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1</a:t>
            </a:fld>
            <a:endParaRPr lang="fr-FR"/>
          </a:p>
        </p:txBody>
      </p:sp>
    </p:spTree>
    <p:extLst>
      <p:ext uri="{BB962C8B-B14F-4D97-AF65-F5344CB8AC3E}">
        <p14:creationId xmlns:p14="http://schemas.microsoft.com/office/powerpoint/2010/main" val="2577141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p:txBody>
          <a:bodyPr>
            <a:normAutofit/>
          </a:bodyPr>
          <a:lstStyle/>
          <a:p>
            <a:endParaRPr lang="en-US" sz="2000" b="1" dirty="0">
              <a:solidFill>
                <a:srgbClr val="1D02BE"/>
              </a:solidFill>
            </a:endParaRPr>
          </a:p>
          <a:p>
            <a:endParaRPr lang="fr-FR" sz="2000" b="1" dirty="0"/>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10</a:t>
            </a:fld>
            <a:endParaRPr lang="fr-FR"/>
          </a:p>
        </p:txBody>
      </p:sp>
      <p:pic>
        <p:nvPicPr>
          <p:cNvPr id="7" name="Picture 5" descr="pedd3layers"/>
          <p:cNvPicPr>
            <a:picLocks noChangeAspect="1" noChangeArrowheads="1"/>
          </p:cNvPicPr>
          <p:nvPr/>
        </p:nvPicPr>
        <p:blipFill>
          <a:blip r:embed="rId2" cstate="print"/>
          <a:srcRect/>
          <a:stretch>
            <a:fillRect/>
          </a:stretch>
        </p:blipFill>
        <p:spPr bwMode="auto">
          <a:xfrm>
            <a:off x="4932040" y="2276872"/>
            <a:ext cx="3960440" cy="4032449"/>
          </a:xfrm>
          <a:prstGeom prst="rect">
            <a:avLst/>
          </a:prstGeom>
          <a:noFill/>
          <a:ln w="9525">
            <a:noFill/>
            <a:miter lim="800000"/>
            <a:headEnd/>
            <a:tailEnd/>
          </a:ln>
        </p:spPr>
      </p:pic>
      <p:sp>
        <p:nvSpPr>
          <p:cNvPr id="8" name="Rectangle 7"/>
          <p:cNvSpPr/>
          <p:nvPr/>
        </p:nvSpPr>
        <p:spPr>
          <a:xfrm>
            <a:off x="539552" y="1700808"/>
            <a:ext cx="4320480" cy="4247317"/>
          </a:xfrm>
          <a:prstGeom prst="rect">
            <a:avLst/>
          </a:prstGeom>
        </p:spPr>
        <p:txBody>
          <a:bodyPr wrap="square">
            <a:spAutoFit/>
          </a:bodyPr>
          <a:lstStyle/>
          <a:p>
            <a:r>
              <a:rPr lang="en-US" b="1" dirty="0">
                <a:solidFill>
                  <a:srgbClr val="C00000"/>
                </a:solidFill>
              </a:rPr>
              <a:t>PEDD</a:t>
            </a:r>
          </a:p>
          <a:p>
            <a:r>
              <a:rPr lang="en-US" b="1" dirty="0">
                <a:solidFill>
                  <a:srgbClr val="1D02BE"/>
                </a:solidFill>
              </a:rPr>
              <a:t>The PEDD has been also simulated in the amorphous  compact/granular converter. The results of the simulations are given. We can notice the interest of the granular converter </a:t>
            </a:r>
            <a:r>
              <a:rPr lang="en-US" b="1" dirty="0" smtClean="0">
                <a:solidFill>
                  <a:srgbClr val="1D02BE"/>
                </a:solidFill>
              </a:rPr>
              <a:t>w.r.t. the </a:t>
            </a:r>
            <a:r>
              <a:rPr lang="en-US" b="1" dirty="0">
                <a:solidFill>
                  <a:srgbClr val="1D02BE"/>
                </a:solidFill>
              </a:rPr>
              <a:t>compact </a:t>
            </a:r>
            <a:r>
              <a:rPr lang="en-US" b="1" dirty="0" smtClean="0">
                <a:solidFill>
                  <a:srgbClr val="1D02BE"/>
                </a:solidFill>
              </a:rPr>
              <a:t>one (20% less for the PEDD). </a:t>
            </a:r>
            <a:endParaRPr lang="en-US" b="1" dirty="0">
              <a:solidFill>
                <a:srgbClr val="1D02BE"/>
              </a:solidFill>
            </a:endParaRPr>
          </a:p>
          <a:p>
            <a:r>
              <a:rPr lang="en-US" b="1" dirty="0">
                <a:solidFill>
                  <a:srgbClr val="02BE06"/>
                </a:solidFill>
              </a:rPr>
              <a:t>We have chosen to modify the beam</a:t>
            </a:r>
          </a:p>
          <a:p>
            <a:r>
              <a:rPr lang="en-US" b="1" dirty="0">
                <a:solidFill>
                  <a:srgbClr val="02BE06"/>
                </a:solidFill>
              </a:rPr>
              <a:t> time structure, following the </a:t>
            </a:r>
          </a:p>
          <a:p>
            <a:r>
              <a:rPr lang="en-US" b="1" dirty="0">
                <a:solidFill>
                  <a:srgbClr val="02BE06"/>
                </a:solidFill>
              </a:rPr>
              <a:t>proposition of Omori et al, to reach</a:t>
            </a:r>
          </a:p>
          <a:p>
            <a:r>
              <a:rPr lang="en-US" b="1" dirty="0">
                <a:solidFill>
                  <a:srgbClr val="02BE06"/>
                </a:solidFill>
              </a:rPr>
              <a:t> a reasonable amount of energy </a:t>
            </a:r>
          </a:p>
          <a:p>
            <a:r>
              <a:rPr lang="en-US" b="1" dirty="0">
                <a:solidFill>
                  <a:srgbClr val="02BE06"/>
                </a:solidFill>
              </a:rPr>
              <a:t> deposition density in the converter.</a:t>
            </a:r>
          </a:p>
          <a:p>
            <a:r>
              <a:rPr lang="en-US" b="1" dirty="0">
                <a:solidFill>
                  <a:srgbClr val="7030A0"/>
                </a:solidFill>
              </a:rPr>
              <a:t>The granular converter is made of 3 layers</a:t>
            </a:r>
          </a:p>
          <a:p>
            <a:r>
              <a:rPr lang="en-US" b="1" dirty="0">
                <a:solidFill>
                  <a:srgbClr val="7030A0"/>
                </a:solidFill>
              </a:rPr>
              <a:t>=&gt;&gt; Energy deposition: 446 MeV/e-</a:t>
            </a:r>
          </a:p>
          <a:p>
            <a:r>
              <a:rPr lang="en-US" b="1" dirty="0">
                <a:solidFill>
                  <a:srgbClr val="7030A0"/>
                </a:solidFill>
              </a:rPr>
              <a:t>=&gt;&gt; PEDD; 1.8 </a:t>
            </a:r>
            <a:r>
              <a:rPr lang="en-US" b="1" dirty="0" err="1">
                <a:solidFill>
                  <a:srgbClr val="7030A0"/>
                </a:solidFill>
              </a:rPr>
              <a:t>GeV</a:t>
            </a:r>
            <a:r>
              <a:rPr lang="en-US" b="1" dirty="0">
                <a:solidFill>
                  <a:srgbClr val="7030A0"/>
                </a:solidFill>
              </a:rPr>
              <a:t>/cm3/e-</a:t>
            </a:r>
            <a:r>
              <a:rPr lang="en-US" b="1" dirty="0">
                <a:solidFill>
                  <a:srgbClr val="1D02BE"/>
                </a:solidFill>
              </a:rPr>
              <a:t> </a:t>
            </a:r>
            <a:endParaRPr lang="fr-FR" dirty="0"/>
          </a:p>
        </p:txBody>
      </p:sp>
    </p:spTree>
    <p:extLst>
      <p:ext uri="{BB962C8B-B14F-4D97-AF65-F5344CB8AC3E}">
        <p14:creationId xmlns:p14="http://schemas.microsoft.com/office/powerpoint/2010/main" val="1163506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a:xfrm>
            <a:off x="457200" y="1600200"/>
            <a:ext cx="8229600" cy="4728865"/>
          </a:xfrm>
        </p:spPr>
        <p:txBody>
          <a:bodyPr>
            <a:normAutofit/>
          </a:bodyPr>
          <a:lstStyle/>
          <a:p>
            <a:r>
              <a:rPr lang="en-US" sz="1800" b="1" dirty="0" smtClean="0">
                <a:solidFill>
                  <a:srgbClr val="C00000"/>
                </a:solidFill>
              </a:rPr>
              <a:t>CAPTURE OF THE POSITRONS AFTER THE GRANULAR CONVERTER: AMD</a:t>
            </a:r>
          </a:p>
          <a:p>
            <a:endParaRPr lang="en-US" sz="1800" b="1" dirty="0" smtClean="0">
              <a:solidFill>
                <a:srgbClr val="C00000"/>
              </a:solidFill>
            </a:endParaRPr>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11</a:t>
            </a:fld>
            <a:endParaRPr lang="fr-F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938" y="2707179"/>
            <a:ext cx="7096125" cy="3467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ZoneTexte 9"/>
          <p:cNvSpPr txBox="1"/>
          <p:nvPr/>
        </p:nvSpPr>
        <p:spPr>
          <a:xfrm>
            <a:off x="1187624" y="2060848"/>
            <a:ext cx="5976664" cy="646331"/>
          </a:xfrm>
          <a:prstGeom prst="rect">
            <a:avLst/>
          </a:prstGeom>
          <a:noFill/>
        </p:spPr>
        <p:txBody>
          <a:bodyPr wrap="square" rtlCol="0">
            <a:spAutoFit/>
          </a:bodyPr>
          <a:lstStyle/>
          <a:p>
            <a:r>
              <a:rPr lang="en-US" b="1" dirty="0" smtClean="0">
                <a:solidFill>
                  <a:srgbClr val="002060"/>
                </a:solidFill>
              </a:rPr>
              <a:t>The Adiabatic Matching Device is the most proposed for e+ focusing; </a:t>
            </a:r>
            <a:r>
              <a:rPr lang="en-US" b="1" dirty="0" smtClean="0">
                <a:solidFill>
                  <a:srgbClr val="FF0000"/>
                </a:solidFill>
              </a:rPr>
              <a:t>great momentum acceptance =&gt;&gt; </a:t>
            </a:r>
            <a:r>
              <a:rPr lang="en-US" b="1" dirty="0" smtClean="0">
                <a:solidFill>
                  <a:srgbClr val="7030A0"/>
                </a:solidFill>
              </a:rPr>
              <a:t>high yield</a:t>
            </a:r>
            <a:endParaRPr lang="fr-FR" b="1" dirty="0">
              <a:solidFill>
                <a:srgbClr val="7030A0"/>
              </a:solidFill>
            </a:endParaRPr>
          </a:p>
        </p:txBody>
      </p:sp>
      <p:sp>
        <p:nvSpPr>
          <p:cNvPr id="6" name="ZoneTexte 5"/>
          <p:cNvSpPr txBox="1"/>
          <p:nvPr/>
        </p:nvSpPr>
        <p:spPr>
          <a:xfrm>
            <a:off x="7020272" y="3212976"/>
            <a:ext cx="1656184" cy="1384995"/>
          </a:xfrm>
          <a:prstGeom prst="rect">
            <a:avLst/>
          </a:prstGeom>
          <a:noFill/>
        </p:spPr>
        <p:txBody>
          <a:bodyPr wrap="square" rtlCol="0">
            <a:spAutoFit/>
          </a:bodyPr>
          <a:lstStyle/>
          <a:p>
            <a:r>
              <a:rPr lang="en-US" sz="1400" b="1" dirty="0" smtClean="0">
                <a:solidFill>
                  <a:srgbClr val="7030A0"/>
                </a:solidFill>
              </a:rPr>
              <a:t>Bo and </a:t>
            </a:r>
            <a:r>
              <a:rPr lang="en-US" sz="1400" b="1" dirty="0" err="1" smtClean="0">
                <a:solidFill>
                  <a:srgbClr val="7030A0"/>
                </a:solidFill>
              </a:rPr>
              <a:t>Bs</a:t>
            </a:r>
            <a:r>
              <a:rPr lang="en-US" sz="1400" b="1" dirty="0" smtClean="0">
                <a:solidFill>
                  <a:srgbClr val="7030A0"/>
                </a:solidFill>
              </a:rPr>
              <a:t> are the maximum and minimum values of the magnetic field; </a:t>
            </a:r>
            <a:r>
              <a:rPr lang="en-US" sz="1400" b="1" dirty="0">
                <a:solidFill>
                  <a:srgbClr val="7030A0"/>
                </a:solidFill>
              </a:rPr>
              <a:t>a</a:t>
            </a:r>
            <a:r>
              <a:rPr lang="en-US" sz="1400" b="1" dirty="0" smtClean="0">
                <a:solidFill>
                  <a:srgbClr val="7030A0"/>
                </a:solidFill>
              </a:rPr>
              <a:t>, is the accelerator radius.</a:t>
            </a:r>
            <a:endParaRPr lang="fr-FR" sz="1400" b="1" dirty="0">
              <a:solidFill>
                <a:srgbClr val="7030A0"/>
              </a:solidFill>
            </a:endParaRPr>
          </a:p>
        </p:txBody>
      </p:sp>
    </p:spTree>
    <p:extLst>
      <p:ext uri="{BB962C8B-B14F-4D97-AF65-F5344CB8AC3E}">
        <p14:creationId xmlns:p14="http://schemas.microsoft.com/office/powerpoint/2010/main" val="1331201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a:xfrm>
            <a:off x="457200" y="1600200"/>
            <a:ext cx="8229600" cy="4781128"/>
          </a:xfrm>
        </p:spPr>
        <p:txBody>
          <a:bodyPr>
            <a:normAutofit/>
          </a:bodyPr>
          <a:lstStyle/>
          <a:p>
            <a:r>
              <a:rPr lang="en-US" sz="2000" b="1" dirty="0" smtClean="0">
                <a:solidFill>
                  <a:srgbClr val="C00000"/>
                </a:solidFill>
              </a:rPr>
              <a:t>POSITRON BEAM FROM TARGET TO ACCELERATION =&gt;&gt; AMD FOCUSING</a:t>
            </a:r>
          </a:p>
          <a:p>
            <a:endParaRPr lang="fr-FR" sz="2000" b="1" dirty="0">
              <a:solidFill>
                <a:srgbClr val="C00000"/>
              </a:solidFill>
            </a:endParaRPr>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12</a:t>
            </a:fld>
            <a:endParaRPr lang="fr-F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2075" y="2132856"/>
            <a:ext cx="6419850" cy="37393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2051720" y="5872163"/>
            <a:ext cx="5184576" cy="553998"/>
          </a:xfrm>
          <a:prstGeom prst="rect">
            <a:avLst/>
          </a:prstGeom>
          <a:noFill/>
        </p:spPr>
        <p:txBody>
          <a:bodyPr wrap="square" rtlCol="0">
            <a:spAutoFit/>
          </a:bodyPr>
          <a:lstStyle/>
          <a:p>
            <a:r>
              <a:rPr lang="en-US" sz="1600" b="1" dirty="0" smtClean="0">
                <a:solidFill>
                  <a:srgbClr val="7030A0"/>
                </a:solidFill>
              </a:rPr>
              <a:t>                              POSITRON ACCEPTANCE </a:t>
            </a:r>
          </a:p>
          <a:p>
            <a:r>
              <a:rPr lang="en-US" sz="1400" b="1" dirty="0" smtClean="0">
                <a:solidFill>
                  <a:srgbClr val="00B050"/>
                </a:solidFill>
              </a:rPr>
              <a:t>The positrons are accelerated on 1 meter after the AMD</a:t>
            </a:r>
            <a:endParaRPr lang="fr-FR" sz="1400" b="1" dirty="0">
              <a:solidFill>
                <a:srgbClr val="00B050"/>
              </a:solidFill>
            </a:endParaRPr>
          </a:p>
        </p:txBody>
      </p:sp>
    </p:spTree>
    <p:extLst>
      <p:ext uri="{BB962C8B-B14F-4D97-AF65-F5344CB8AC3E}">
        <p14:creationId xmlns:p14="http://schemas.microsoft.com/office/powerpoint/2010/main" val="2372549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p:txBody>
          <a:bodyPr>
            <a:normAutofit/>
          </a:bodyPr>
          <a:lstStyle/>
          <a:p>
            <a:r>
              <a:rPr lang="en-US" sz="2000" b="1" dirty="0" smtClean="0">
                <a:solidFill>
                  <a:srgbClr val="C00000"/>
                </a:solidFill>
              </a:rPr>
              <a:t>POSITRON FOCUSING WITH LITHIUM LENS</a:t>
            </a:r>
          </a:p>
          <a:p>
            <a:endParaRPr lang="fr-FR" sz="2000" b="1" dirty="0">
              <a:solidFill>
                <a:srgbClr val="C00000"/>
              </a:solidFill>
            </a:endParaRPr>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13</a:t>
            </a:fld>
            <a:endParaRPr lang="fr-F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8238" y="2095500"/>
            <a:ext cx="6867525"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333872" y="5085183"/>
            <a:ext cx="8342584" cy="923330"/>
          </a:xfrm>
          <a:prstGeom prst="rect">
            <a:avLst/>
          </a:prstGeom>
          <a:noFill/>
        </p:spPr>
        <p:txBody>
          <a:bodyPr wrap="square" rtlCol="0">
            <a:spAutoFit/>
          </a:bodyPr>
          <a:lstStyle/>
          <a:p>
            <a:r>
              <a:rPr lang="en-US" b="1" dirty="0" smtClean="0">
                <a:solidFill>
                  <a:srgbClr val="7030A0"/>
                </a:solidFill>
              </a:rPr>
              <a:t>The Lithium lens provides an azimuthal magnetic field: it focuses one kind of particle and defocuses its anti-particle=&gt;&gt; interesting to capture positrons only.  The ejected electrons are dispersed=&gt;&gt; need of a collimation to avoid energy  deposition.</a:t>
            </a:r>
            <a:endParaRPr lang="fr-FR" b="1" dirty="0">
              <a:solidFill>
                <a:srgbClr val="7030A0"/>
              </a:solidFill>
            </a:endParaRPr>
          </a:p>
        </p:txBody>
      </p:sp>
    </p:spTree>
    <p:extLst>
      <p:ext uri="{BB962C8B-B14F-4D97-AF65-F5344CB8AC3E}">
        <p14:creationId xmlns:p14="http://schemas.microsoft.com/office/powerpoint/2010/main" val="1938181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a:xfrm>
            <a:off x="457200" y="1600200"/>
            <a:ext cx="8229600" cy="4789839"/>
          </a:xfrm>
        </p:spPr>
        <p:txBody>
          <a:bodyPr>
            <a:normAutofit/>
          </a:bodyPr>
          <a:lstStyle/>
          <a:p>
            <a:r>
              <a:rPr lang="en-US" sz="2000" b="1" dirty="0" smtClean="0">
                <a:solidFill>
                  <a:srgbClr val="C00000"/>
                </a:solidFill>
              </a:rPr>
              <a:t>POSITRON BEAM FROM TARGET TO ACCELERATION =&gt;&gt; LITHIUM LENS</a:t>
            </a:r>
          </a:p>
          <a:p>
            <a:endParaRPr lang="fr-FR" sz="2000" b="1" dirty="0">
              <a:solidFill>
                <a:srgbClr val="C00000"/>
              </a:solidFill>
            </a:endParaRPr>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14</a:t>
            </a:fld>
            <a:endParaRPr lang="fr-F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060848"/>
            <a:ext cx="5943600" cy="3744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1979712" y="5805264"/>
            <a:ext cx="4824536" cy="584775"/>
          </a:xfrm>
          <a:prstGeom prst="rect">
            <a:avLst/>
          </a:prstGeom>
          <a:noFill/>
        </p:spPr>
        <p:txBody>
          <a:bodyPr wrap="square" rtlCol="0">
            <a:spAutoFit/>
          </a:bodyPr>
          <a:lstStyle/>
          <a:p>
            <a:r>
              <a:rPr lang="en-US" b="1" dirty="0" smtClean="0">
                <a:solidFill>
                  <a:srgbClr val="7030A0"/>
                </a:solidFill>
              </a:rPr>
              <a:t>                   POSITRON ACCEPTANCE</a:t>
            </a:r>
          </a:p>
          <a:p>
            <a:r>
              <a:rPr lang="en-US" sz="1400" b="1" dirty="0" smtClean="0">
                <a:solidFill>
                  <a:srgbClr val="00B050"/>
                </a:solidFill>
              </a:rPr>
              <a:t>The positrons are accelerated on 1 meter after the Li lens</a:t>
            </a:r>
            <a:endParaRPr lang="fr-FR" sz="1400" b="1" dirty="0">
              <a:solidFill>
                <a:srgbClr val="00B050"/>
              </a:solidFill>
            </a:endParaRPr>
          </a:p>
        </p:txBody>
      </p:sp>
    </p:spTree>
    <p:extLst>
      <p:ext uri="{BB962C8B-B14F-4D97-AF65-F5344CB8AC3E}">
        <p14:creationId xmlns:p14="http://schemas.microsoft.com/office/powerpoint/2010/main" val="19253416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p:txBody>
          <a:bodyPr>
            <a:normAutofit/>
          </a:bodyPr>
          <a:lstStyle/>
          <a:p>
            <a:r>
              <a:rPr lang="en-US" sz="2400" b="1" dirty="0">
                <a:solidFill>
                  <a:srgbClr val="C00000"/>
                </a:solidFill>
              </a:rPr>
              <a:t>ADVANTAGES OF THE GRANULAR TARGETS</a:t>
            </a:r>
          </a:p>
          <a:p>
            <a:r>
              <a:rPr lang="en-US" sz="1800" b="1" dirty="0">
                <a:solidFill>
                  <a:srgbClr val="1D02BE"/>
                </a:solidFill>
              </a:rPr>
              <a:t>If we consider  the convective cooling in a pulsed</a:t>
            </a:r>
          </a:p>
          <a:p>
            <a:r>
              <a:rPr lang="en-US" sz="1800" b="1" dirty="0">
                <a:solidFill>
                  <a:srgbClr val="1D02BE"/>
                </a:solidFill>
              </a:rPr>
              <a:t> temperature regime, the decay time is given by: </a:t>
            </a:r>
          </a:p>
          <a:p>
            <a:r>
              <a:rPr lang="en-US" sz="1800" b="1" dirty="0">
                <a:solidFill>
                  <a:srgbClr val="1D02BE"/>
                </a:solidFill>
              </a:rPr>
              <a:t>            </a:t>
            </a:r>
            <a:r>
              <a:rPr lang="el-GR" sz="1800" b="1" dirty="0">
                <a:solidFill>
                  <a:srgbClr val="1D02BE"/>
                </a:solidFill>
              </a:rPr>
              <a:t>τ</a:t>
            </a:r>
            <a:r>
              <a:rPr lang="en-US" sz="1800" b="1" dirty="0">
                <a:solidFill>
                  <a:srgbClr val="1D02BE"/>
                </a:solidFill>
              </a:rPr>
              <a:t> = </a:t>
            </a:r>
            <a:r>
              <a:rPr lang="en-US" sz="1800" b="1" dirty="0" err="1">
                <a:solidFill>
                  <a:srgbClr val="1D02BE"/>
                </a:solidFill>
              </a:rPr>
              <a:t>C.m</a:t>
            </a:r>
            <a:r>
              <a:rPr lang="en-US" sz="1800" b="1" dirty="0">
                <a:solidFill>
                  <a:srgbClr val="1D02BE"/>
                </a:solidFill>
              </a:rPr>
              <a:t>/</a:t>
            </a:r>
            <a:r>
              <a:rPr lang="el-GR" sz="1800" b="1" dirty="0">
                <a:solidFill>
                  <a:srgbClr val="1D02BE"/>
                </a:solidFill>
              </a:rPr>
              <a:t>α</a:t>
            </a:r>
            <a:r>
              <a:rPr lang="en-US" sz="1800" b="1" dirty="0" smtClean="0">
                <a:solidFill>
                  <a:srgbClr val="1D02BE"/>
                </a:solidFill>
              </a:rPr>
              <a:t>.S</a:t>
            </a:r>
            <a:endParaRPr lang="en-US" sz="1800" b="1" dirty="0">
              <a:solidFill>
                <a:srgbClr val="1D02BE"/>
              </a:solidFill>
            </a:endParaRPr>
          </a:p>
          <a:p>
            <a:r>
              <a:rPr lang="en-US" sz="1800" b="1" dirty="0">
                <a:solidFill>
                  <a:srgbClr val="1D02BE"/>
                </a:solidFill>
              </a:rPr>
              <a:t>Where  C is the specific heat, m, the sphere mass,</a:t>
            </a:r>
          </a:p>
          <a:p>
            <a:r>
              <a:rPr lang="el-GR" sz="1800" b="1" dirty="0">
                <a:solidFill>
                  <a:srgbClr val="1D02BE"/>
                </a:solidFill>
              </a:rPr>
              <a:t>α</a:t>
            </a:r>
            <a:r>
              <a:rPr lang="en-US" sz="1800" b="1" dirty="0">
                <a:solidFill>
                  <a:srgbClr val="1D02BE"/>
                </a:solidFill>
              </a:rPr>
              <a:t>, the convection cooling coefficient, and </a:t>
            </a:r>
            <a:r>
              <a:rPr lang="en-US" sz="1800" b="1" dirty="0" smtClean="0">
                <a:solidFill>
                  <a:srgbClr val="1D02BE"/>
                </a:solidFill>
              </a:rPr>
              <a:t>S, </a:t>
            </a:r>
            <a:r>
              <a:rPr lang="en-US" sz="1800" b="1" dirty="0">
                <a:solidFill>
                  <a:srgbClr val="1D02BE"/>
                </a:solidFill>
              </a:rPr>
              <a:t>the </a:t>
            </a:r>
          </a:p>
          <a:p>
            <a:r>
              <a:rPr lang="en-US" sz="1800" b="1" dirty="0">
                <a:solidFill>
                  <a:srgbClr val="1D02BE"/>
                </a:solidFill>
              </a:rPr>
              <a:t>sphere surface. This expression may be  written:</a:t>
            </a:r>
          </a:p>
          <a:p>
            <a:r>
              <a:rPr lang="en-US" sz="1800" b="1" dirty="0">
                <a:solidFill>
                  <a:srgbClr val="1D02BE"/>
                </a:solidFill>
              </a:rPr>
              <a:t>           </a:t>
            </a:r>
            <a:r>
              <a:rPr lang="el-GR" sz="1800" b="1" dirty="0">
                <a:solidFill>
                  <a:srgbClr val="1D02BE"/>
                </a:solidFill>
              </a:rPr>
              <a:t>τ</a:t>
            </a:r>
            <a:r>
              <a:rPr lang="en-US" sz="1800" b="1" dirty="0">
                <a:solidFill>
                  <a:srgbClr val="1D02BE"/>
                </a:solidFill>
              </a:rPr>
              <a:t>= C.</a:t>
            </a:r>
            <a:r>
              <a:rPr lang="el-GR" sz="1800" b="1" dirty="0">
                <a:solidFill>
                  <a:srgbClr val="1D02BE"/>
                </a:solidFill>
              </a:rPr>
              <a:t>ρ</a:t>
            </a:r>
            <a:r>
              <a:rPr lang="en-US" sz="1800" b="1" dirty="0">
                <a:solidFill>
                  <a:srgbClr val="1D02BE"/>
                </a:solidFill>
              </a:rPr>
              <a:t>.R/3.</a:t>
            </a:r>
            <a:r>
              <a:rPr lang="el-GR" sz="1800" b="1" dirty="0">
                <a:solidFill>
                  <a:srgbClr val="1D02BE"/>
                </a:solidFill>
              </a:rPr>
              <a:t>α</a:t>
            </a:r>
            <a:endParaRPr lang="en-US" sz="1800" b="1" dirty="0">
              <a:solidFill>
                <a:srgbClr val="1D02BE"/>
              </a:solidFill>
            </a:endParaRPr>
          </a:p>
          <a:p>
            <a:r>
              <a:rPr lang="en-US" sz="1800" b="1" dirty="0">
                <a:solidFill>
                  <a:srgbClr val="1D02BE"/>
                </a:solidFill>
              </a:rPr>
              <a:t>With </a:t>
            </a:r>
            <a:r>
              <a:rPr lang="el-GR" sz="1800" b="1" dirty="0">
                <a:solidFill>
                  <a:srgbClr val="1D02BE"/>
                </a:solidFill>
              </a:rPr>
              <a:t>ρ</a:t>
            </a:r>
            <a:r>
              <a:rPr lang="en-US" sz="1800" b="1" dirty="0">
                <a:solidFill>
                  <a:srgbClr val="1D02BE"/>
                </a:solidFill>
              </a:rPr>
              <a:t>, the density and R the radius of the sphere;</a:t>
            </a:r>
          </a:p>
          <a:p>
            <a:r>
              <a:rPr lang="en-US" sz="1800" b="1" dirty="0">
                <a:solidFill>
                  <a:srgbClr val="1D02BE"/>
                </a:solidFill>
              </a:rPr>
              <a:t>As for a sphere, </a:t>
            </a:r>
            <a:r>
              <a:rPr lang="en-US" sz="1800" b="1" dirty="0" smtClean="0">
                <a:solidFill>
                  <a:srgbClr val="1D02BE"/>
                </a:solidFill>
              </a:rPr>
              <a:t>S/V </a:t>
            </a:r>
            <a:r>
              <a:rPr lang="en-US" sz="1800" b="1" dirty="0">
                <a:solidFill>
                  <a:srgbClr val="1D02BE"/>
                </a:solidFill>
              </a:rPr>
              <a:t>is </a:t>
            </a:r>
            <a:r>
              <a:rPr lang="en-US" sz="1800" b="1" dirty="0" smtClean="0">
                <a:solidFill>
                  <a:srgbClr val="1D02BE"/>
                </a:solidFill>
              </a:rPr>
              <a:t>3/R                                                               </a:t>
            </a:r>
            <a:r>
              <a:rPr lang="el-GR" sz="1800" b="1" dirty="0" smtClean="0">
                <a:solidFill>
                  <a:srgbClr val="1D02BE"/>
                </a:solidFill>
              </a:rPr>
              <a:t>τ</a:t>
            </a:r>
            <a:r>
              <a:rPr lang="en-US" sz="1800" b="1" dirty="0" smtClean="0">
                <a:solidFill>
                  <a:srgbClr val="1D02BE"/>
                </a:solidFill>
              </a:rPr>
              <a:t>             2</a:t>
            </a:r>
            <a:r>
              <a:rPr lang="el-GR" sz="1800" b="1" dirty="0" smtClean="0">
                <a:solidFill>
                  <a:srgbClr val="1D02BE"/>
                </a:solidFill>
              </a:rPr>
              <a:t>τ</a:t>
            </a:r>
            <a:r>
              <a:rPr lang="en-US" sz="1800" b="1" dirty="0" smtClean="0">
                <a:solidFill>
                  <a:srgbClr val="1D02BE"/>
                </a:solidFill>
              </a:rPr>
              <a:t>             3</a:t>
            </a:r>
            <a:r>
              <a:rPr lang="el-GR" sz="1800" b="1" dirty="0" smtClean="0">
                <a:solidFill>
                  <a:srgbClr val="1D02BE"/>
                </a:solidFill>
              </a:rPr>
              <a:t>τ</a:t>
            </a:r>
            <a:r>
              <a:rPr lang="en-US" sz="1800" b="1" dirty="0" smtClean="0">
                <a:solidFill>
                  <a:srgbClr val="1D02BE"/>
                </a:solidFill>
              </a:rPr>
              <a:t>        </a:t>
            </a:r>
            <a:endParaRPr lang="en-US" sz="1800" b="1" dirty="0">
              <a:solidFill>
                <a:srgbClr val="1D02BE"/>
              </a:solidFill>
            </a:endParaRPr>
          </a:p>
          <a:p>
            <a:r>
              <a:rPr lang="en-US" sz="1800" b="1" dirty="0">
                <a:solidFill>
                  <a:srgbClr val="1D02BE"/>
                </a:solidFill>
              </a:rPr>
              <a:t>it shows clearly that a fast cooling requires small R value. So,  using small spheres  present a real interest to ensure rapid cooling.  However, some practical limit to small radii is leading to the choice of  R~ 1 mm, at least.</a:t>
            </a:r>
            <a:endParaRPr lang="fr-FR" sz="1800" b="1" dirty="0">
              <a:solidFill>
                <a:srgbClr val="1D02BE"/>
              </a:solidFill>
            </a:endParaRPr>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15</a:t>
            </a:fld>
            <a:endParaRPr lang="fr-FR"/>
          </a:p>
        </p:txBody>
      </p:sp>
      <p:cxnSp>
        <p:nvCxnSpPr>
          <p:cNvPr id="8" name="Connecteur droit 7"/>
          <p:cNvCxnSpPr/>
          <p:nvPr/>
        </p:nvCxnSpPr>
        <p:spPr>
          <a:xfrm>
            <a:off x="5868144" y="2204864"/>
            <a:ext cx="22324" cy="25202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5918112" y="4738588"/>
            <a:ext cx="2628292"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Forme libre 12"/>
          <p:cNvSpPr/>
          <p:nvPr/>
        </p:nvSpPr>
        <p:spPr>
          <a:xfrm>
            <a:off x="5890468" y="2654300"/>
            <a:ext cx="2424729" cy="1293747"/>
          </a:xfrm>
          <a:custGeom>
            <a:avLst/>
            <a:gdLst>
              <a:gd name="connsiteX0" fmla="*/ 0 w 2424729"/>
              <a:gd name="connsiteY0" fmla="*/ 0 h 1293747"/>
              <a:gd name="connsiteX1" fmla="*/ 749300 w 2424729"/>
              <a:gd name="connsiteY1" fmla="*/ 1155700 h 1293747"/>
              <a:gd name="connsiteX2" fmla="*/ 749300 w 2424729"/>
              <a:gd name="connsiteY2" fmla="*/ 1155700 h 1293747"/>
              <a:gd name="connsiteX3" fmla="*/ 749300 w 2424729"/>
              <a:gd name="connsiteY3" fmla="*/ 63500 h 1293747"/>
              <a:gd name="connsiteX4" fmla="*/ 1574800 w 2424729"/>
              <a:gd name="connsiteY4" fmla="*/ 1193800 h 1293747"/>
              <a:gd name="connsiteX5" fmla="*/ 1612900 w 2424729"/>
              <a:gd name="connsiteY5" fmla="*/ 25400 h 1293747"/>
              <a:gd name="connsiteX6" fmla="*/ 2387600 w 2424729"/>
              <a:gd name="connsiteY6" fmla="*/ 1231900 h 1293747"/>
              <a:gd name="connsiteX7" fmla="*/ 2311400 w 2424729"/>
              <a:gd name="connsiteY7" fmla="*/ 1130300 h 1293747"/>
              <a:gd name="connsiteX8" fmla="*/ 2400300 w 2424729"/>
              <a:gd name="connsiteY8" fmla="*/ 1231900 h 1293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729" h="1293747">
                <a:moveTo>
                  <a:pt x="0" y="0"/>
                </a:moveTo>
                <a:lnTo>
                  <a:pt x="749300" y="1155700"/>
                </a:lnTo>
                <a:lnTo>
                  <a:pt x="749300" y="1155700"/>
                </a:lnTo>
                <a:cubicBezTo>
                  <a:pt x="749300" y="973667"/>
                  <a:pt x="611717" y="57150"/>
                  <a:pt x="749300" y="63500"/>
                </a:cubicBezTo>
                <a:cubicBezTo>
                  <a:pt x="886883" y="69850"/>
                  <a:pt x="1430867" y="1200150"/>
                  <a:pt x="1574800" y="1193800"/>
                </a:cubicBezTo>
                <a:cubicBezTo>
                  <a:pt x="1718733" y="1187450"/>
                  <a:pt x="1477433" y="19050"/>
                  <a:pt x="1612900" y="25400"/>
                </a:cubicBezTo>
                <a:cubicBezTo>
                  <a:pt x="1748367" y="31750"/>
                  <a:pt x="2271183" y="1047750"/>
                  <a:pt x="2387600" y="1231900"/>
                </a:cubicBezTo>
                <a:cubicBezTo>
                  <a:pt x="2504017" y="1416050"/>
                  <a:pt x="2309283" y="1130300"/>
                  <a:pt x="2311400" y="1130300"/>
                </a:cubicBezTo>
                <a:cubicBezTo>
                  <a:pt x="2313517" y="1130300"/>
                  <a:pt x="2356908" y="1181100"/>
                  <a:pt x="2400300" y="12319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 name="Connecteur droit 16"/>
          <p:cNvCxnSpPr/>
          <p:nvPr/>
        </p:nvCxnSpPr>
        <p:spPr>
          <a:xfrm>
            <a:off x="6660232" y="458112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flipV="1">
            <a:off x="7475140" y="4725144"/>
            <a:ext cx="0"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flipV="1">
            <a:off x="7475140" y="458112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flipV="1">
            <a:off x="8315197" y="4581128"/>
            <a:ext cx="0" cy="15746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8078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16</a:t>
            </a:fld>
            <a:endParaRPr lang="fr-FR"/>
          </a:p>
        </p:txBody>
      </p:sp>
      <p:pic>
        <p:nvPicPr>
          <p:cNvPr id="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004048" y="2348880"/>
            <a:ext cx="3744416"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395536" y="2060848"/>
            <a:ext cx="4464496" cy="4031873"/>
          </a:xfrm>
          <a:prstGeom prst="rect">
            <a:avLst/>
          </a:prstGeom>
        </p:spPr>
        <p:txBody>
          <a:bodyPr wrap="square">
            <a:spAutoFit/>
          </a:bodyPr>
          <a:lstStyle/>
          <a:p>
            <a:r>
              <a:rPr lang="en-US" sz="2000" b="1" dirty="0">
                <a:solidFill>
                  <a:srgbClr val="C00000"/>
                </a:solidFill>
              </a:rPr>
              <a:t>APPLICATION TO ILC: HEATING AND COOLING FOR THE HYBRID SOURCE</a:t>
            </a:r>
          </a:p>
          <a:p>
            <a:r>
              <a:rPr lang="en-US" b="1" dirty="0">
                <a:solidFill>
                  <a:srgbClr val="1D02BE"/>
                </a:solidFill>
              </a:rPr>
              <a:t>THE CRYSTAL; </a:t>
            </a:r>
          </a:p>
          <a:p>
            <a:r>
              <a:rPr lang="en-US" b="1" dirty="0">
                <a:solidFill>
                  <a:srgbClr val="1D02BE"/>
                </a:solidFill>
              </a:rPr>
              <a:t>The crystal must be cooled in order</a:t>
            </a:r>
          </a:p>
          <a:p>
            <a:r>
              <a:rPr lang="en-US" b="1" dirty="0">
                <a:solidFill>
                  <a:srgbClr val="1D02BE"/>
                </a:solidFill>
              </a:rPr>
              <a:t>to preserve its qualities. A stationary</a:t>
            </a:r>
          </a:p>
          <a:p>
            <a:r>
              <a:rPr lang="en-US" b="1" dirty="0">
                <a:solidFill>
                  <a:srgbClr val="1D02BE"/>
                </a:solidFill>
              </a:rPr>
              <a:t>crystal, which receives 5 pulses/second,</a:t>
            </a:r>
          </a:p>
          <a:p>
            <a:r>
              <a:rPr lang="en-US" b="1" dirty="0">
                <a:solidFill>
                  <a:srgbClr val="1D02BE"/>
                </a:solidFill>
              </a:rPr>
              <a:t> leads to important increases</a:t>
            </a:r>
          </a:p>
          <a:p>
            <a:r>
              <a:rPr lang="en-US" b="1" dirty="0">
                <a:solidFill>
                  <a:srgbClr val="1D02BE"/>
                </a:solidFill>
              </a:rPr>
              <a:t>of temperature: 275 °C (water cooled)</a:t>
            </a:r>
          </a:p>
          <a:p>
            <a:r>
              <a:rPr lang="en-US" b="1" dirty="0">
                <a:solidFill>
                  <a:srgbClr val="1D02BE"/>
                </a:solidFill>
              </a:rPr>
              <a:t> and 406 °C, He cooled. So, we consider</a:t>
            </a:r>
          </a:p>
          <a:p>
            <a:r>
              <a:rPr lang="en-US" b="1" dirty="0">
                <a:solidFill>
                  <a:srgbClr val="1D02BE"/>
                </a:solidFill>
              </a:rPr>
              <a:t>an array of 5 crystals with a transverse </a:t>
            </a:r>
          </a:p>
          <a:p>
            <a:r>
              <a:rPr lang="en-US" b="1" dirty="0">
                <a:solidFill>
                  <a:srgbClr val="1D02BE"/>
                </a:solidFill>
              </a:rPr>
              <a:t>displacement of 5 cm/s. In that case,</a:t>
            </a:r>
          </a:p>
          <a:p>
            <a:r>
              <a:rPr lang="en-US" b="1" dirty="0">
                <a:solidFill>
                  <a:srgbClr val="1D02BE"/>
                </a:solidFill>
              </a:rPr>
              <a:t>a crystal is receiving 1 pulse/second and </a:t>
            </a:r>
          </a:p>
          <a:p>
            <a:r>
              <a:rPr lang="en-US" b="1" dirty="0">
                <a:solidFill>
                  <a:srgbClr val="1D02BE"/>
                </a:solidFill>
              </a:rPr>
              <a:t>the temperature rise is of 178 °C (water)</a:t>
            </a:r>
          </a:p>
          <a:p>
            <a:r>
              <a:rPr lang="en-US" b="1" dirty="0">
                <a:solidFill>
                  <a:srgbClr val="1D02BE"/>
                </a:solidFill>
              </a:rPr>
              <a:t>and 365 °C (He).</a:t>
            </a:r>
            <a:endParaRPr lang="fr-FR" b="1" dirty="0">
              <a:solidFill>
                <a:srgbClr val="7030A0"/>
              </a:solidFill>
            </a:endParaRPr>
          </a:p>
        </p:txBody>
      </p:sp>
    </p:spTree>
    <p:extLst>
      <p:ext uri="{BB962C8B-B14F-4D97-AF65-F5344CB8AC3E}">
        <p14:creationId xmlns:p14="http://schemas.microsoft.com/office/powerpoint/2010/main" val="6949563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p:txBody>
          <a:bodyPr>
            <a:normAutofit/>
          </a:bodyPr>
          <a:lstStyle/>
          <a:p>
            <a:r>
              <a:rPr lang="en-US" sz="2000" b="1" dirty="0" smtClean="0">
                <a:solidFill>
                  <a:srgbClr val="C00000"/>
                </a:solidFill>
              </a:rPr>
              <a:t>CONVERTER COOLING</a:t>
            </a:r>
          </a:p>
          <a:p>
            <a:r>
              <a:rPr lang="en-US" sz="1800" b="1" dirty="0" smtClean="0">
                <a:solidFill>
                  <a:srgbClr val="002060"/>
                </a:solidFill>
              </a:rPr>
              <a:t>Considering the high positron intensity, a stationary target would be </a:t>
            </a:r>
            <a:r>
              <a:rPr lang="en-US" sz="1800" b="1" dirty="0" err="1" smtClean="0">
                <a:solidFill>
                  <a:srgbClr val="002060"/>
                </a:solidFill>
              </a:rPr>
              <a:t>irrealistic</a:t>
            </a:r>
            <a:r>
              <a:rPr lang="en-US" sz="1800" b="1" dirty="0" smtClean="0">
                <a:solidFill>
                  <a:srgbClr val="002060"/>
                </a:solidFill>
              </a:rPr>
              <a:t>. A moving target is needed. Moreover, the granular nature of the target makes the cooling by a gas flow (He) particularly appropriate.</a:t>
            </a:r>
          </a:p>
          <a:p>
            <a:r>
              <a:rPr lang="en-US" sz="1800" b="1" dirty="0" smtClean="0">
                <a:solidFill>
                  <a:srgbClr val="002060"/>
                </a:solidFill>
              </a:rPr>
              <a:t>We considered 2 solutions:</a:t>
            </a:r>
          </a:p>
          <a:p>
            <a:r>
              <a:rPr lang="en-US" sz="1800" b="1" dirty="0">
                <a:solidFill>
                  <a:srgbClr val="002060"/>
                </a:solidFill>
              </a:rPr>
              <a:t> </a:t>
            </a:r>
            <a:r>
              <a:rPr lang="en-US" sz="1800" b="1" dirty="0" smtClean="0">
                <a:solidFill>
                  <a:srgbClr val="002060"/>
                </a:solidFill>
              </a:rPr>
              <a:t>          * use of a pendulum</a:t>
            </a:r>
          </a:p>
          <a:p>
            <a:r>
              <a:rPr lang="en-US" sz="1800" b="1" dirty="0">
                <a:solidFill>
                  <a:srgbClr val="002060"/>
                </a:solidFill>
              </a:rPr>
              <a:t> </a:t>
            </a:r>
            <a:r>
              <a:rPr lang="en-US" sz="1800" b="1" dirty="0" smtClean="0">
                <a:solidFill>
                  <a:srgbClr val="002060"/>
                </a:solidFill>
              </a:rPr>
              <a:t>          * use a rotating wheel</a:t>
            </a:r>
            <a:endParaRPr lang="fr-FR" sz="1800" b="1" dirty="0">
              <a:solidFill>
                <a:srgbClr val="002060"/>
              </a:solidFill>
            </a:endParaRPr>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17</a:t>
            </a:fld>
            <a:endParaRPr lang="fr-FR"/>
          </a:p>
        </p:txBody>
      </p:sp>
    </p:spTree>
    <p:extLst>
      <p:ext uri="{BB962C8B-B14F-4D97-AF65-F5344CB8AC3E}">
        <p14:creationId xmlns:p14="http://schemas.microsoft.com/office/powerpoint/2010/main" val="41248427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18</a:t>
            </a:fld>
            <a:endParaRPr lang="fr-FR"/>
          </a:p>
        </p:txBody>
      </p:sp>
      <p:pic>
        <p:nvPicPr>
          <p:cNvPr id="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860032" y="2708920"/>
            <a:ext cx="3456384"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323528" y="1628801"/>
            <a:ext cx="4176464" cy="2585323"/>
          </a:xfrm>
          <a:prstGeom prst="rect">
            <a:avLst/>
          </a:prstGeom>
        </p:spPr>
        <p:txBody>
          <a:bodyPr wrap="square">
            <a:spAutoFit/>
          </a:bodyPr>
          <a:lstStyle/>
          <a:p>
            <a:r>
              <a:rPr lang="en-US" b="1" dirty="0">
                <a:solidFill>
                  <a:srgbClr val="C00000"/>
                </a:solidFill>
              </a:rPr>
              <a:t>PENDULUM;</a:t>
            </a:r>
          </a:p>
          <a:p>
            <a:r>
              <a:rPr lang="en-US" b="1" dirty="0" smtClean="0">
                <a:solidFill>
                  <a:srgbClr val="1D02BE"/>
                </a:solidFill>
              </a:rPr>
              <a:t>The moving system for the granular</a:t>
            </a:r>
            <a:endParaRPr lang="en-US" b="1" dirty="0">
              <a:solidFill>
                <a:srgbClr val="1D02BE"/>
              </a:solidFill>
            </a:endParaRPr>
          </a:p>
          <a:p>
            <a:r>
              <a:rPr lang="en-US" b="1" dirty="0" err="1" smtClean="0">
                <a:solidFill>
                  <a:srgbClr val="1D02BE"/>
                </a:solidFill>
              </a:rPr>
              <a:t>Coverter</a:t>
            </a:r>
            <a:r>
              <a:rPr lang="en-US" b="1" dirty="0" smtClean="0">
                <a:solidFill>
                  <a:srgbClr val="1D02BE"/>
                </a:solidFill>
              </a:rPr>
              <a:t> uses a pendulum. </a:t>
            </a:r>
            <a:r>
              <a:rPr lang="en-US" b="1" dirty="0">
                <a:solidFill>
                  <a:srgbClr val="1D02BE"/>
                </a:solidFill>
              </a:rPr>
              <a:t>To place the </a:t>
            </a:r>
            <a:r>
              <a:rPr lang="en-US" b="1" dirty="0" smtClean="0">
                <a:solidFill>
                  <a:srgbClr val="1D02BE"/>
                </a:solidFill>
              </a:rPr>
              <a:t>µpulses besides </a:t>
            </a:r>
            <a:r>
              <a:rPr lang="en-US" b="1" dirty="0">
                <a:solidFill>
                  <a:srgbClr val="1D02BE"/>
                </a:solidFill>
              </a:rPr>
              <a:t>each other,  the speed  </a:t>
            </a:r>
            <a:r>
              <a:rPr lang="en-US" b="1" dirty="0" smtClean="0">
                <a:solidFill>
                  <a:srgbClr val="1D02BE"/>
                </a:solidFill>
              </a:rPr>
              <a:t>is 1cm/3.3 </a:t>
            </a:r>
            <a:r>
              <a:rPr lang="en-US" b="1" dirty="0" err="1">
                <a:solidFill>
                  <a:srgbClr val="1D02BE"/>
                </a:solidFill>
              </a:rPr>
              <a:t>ms</a:t>
            </a:r>
            <a:r>
              <a:rPr lang="en-US" b="1" dirty="0">
                <a:solidFill>
                  <a:srgbClr val="1D02BE"/>
                </a:solidFill>
              </a:rPr>
              <a:t> =&gt;&gt; 3m/s. </a:t>
            </a:r>
            <a:r>
              <a:rPr lang="en-US" b="1" dirty="0" smtClean="0">
                <a:solidFill>
                  <a:srgbClr val="1D02BE"/>
                </a:solidFill>
              </a:rPr>
              <a:t>The time sharing</a:t>
            </a:r>
            <a:endParaRPr lang="en-US" b="1" dirty="0">
              <a:solidFill>
                <a:srgbClr val="1D02BE"/>
              </a:solidFill>
            </a:endParaRPr>
          </a:p>
          <a:p>
            <a:r>
              <a:rPr lang="en-US" b="1" dirty="0">
                <a:solidFill>
                  <a:srgbClr val="1D02BE"/>
                </a:solidFill>
              </a:rPr>
              <a:t>between beam </a:t>
            </a:r>
            <a:r>
              <a:rPr lang="en-US" b="1" dirty="0">
                <a:solidFill>
                  <a:srgbClr val="C00000"/>
                </a:solidFill>
              </a:rPr>
              <a:t>on</a:t>
            </a:r>
            <a:r>
              <a:rPr lang="en-US" b="1" dirty="0">
                <a:solidFill>
                  <a:srgbClr val="1D02BE"/>
                </a:solidFill>
              </a:rPr>
              <a:t> and beam </a:t>
            </a:r>
            <a:r>
              <a:rPr lang="en-US" b="1" dirty="0">
                <a:solidFill>
                  <a:srgbClr val="C00000"/>
                </a:solidFill>
              </a:rPr>
              <a:t>off</a:t>
            </a:r>
            <a:r>
              <a:rPr lang="en-US" b="1" dirty="0">
                <a:solidFill>
                  <a:srgbClr val="1D02BE"/>
                </a:solidFill>
              </a:rPr>
              <a:t> </a:t>
            </a:r>
            <a:r>
              <a:rPr lang="en-US" b="1" dirty="0" smtClean="0">
                <a:solidFill>
                  <a:srgbClr val="1D02BE"/>
                </a:solidFill>
              </a:rPr>
              <a:t>is given below.</a:t>
            </a:r>
            <a:endParaRPr lang="en-US" b="1" dirty="0">
              <a:solidFill>
                <a:srgbClr val="1D02BE"/>
              </a:solidFill>
            </a:endParaRPr>
          </a:p>
          <a:p>
            <a:endParaRPr lang="en-US" b="1" dirty="0">
              <a:solidFill>
                <a:srgbClr val="1D02BE"/>
              </a:solidFill>
            </a:endParaRPr>
          </a:p>
          <a:p>
            <a:r>
              <a:rPr lang="en-US" b="1" dirty="0">
                <a:solidFill>
                  <a:srgbClr val="1D02BE"/>
                </a:solidFill>
              </a:rPr>
              <a:t>    </a:t>
            </a:r>
            <a:endParaRPr lang="fr-FR" b="1" dirty="0">
              <a:solidFill>
                <a:srgbClr val="1D02BE"/>
              </a:solidFill>
            </a:endParaRPr>
          </a:p>
        </p:txBody>
      </p:sp>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4335214"/>
            <a:ext cx="3744416" cy="1902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8"/>
          <p:cNvSpPr txBox="1"/>
          <p:nvPr/>
        </p:nvSpPr>
        <p:spPr>
          <a:xfrm>
            <a:off x="4932040" y="5445224"/>
            <a:ext cx="3888432" cy="307777"/>
          </a:xfrm>
          <a:prstGeom prst="rect">
            <a:avLst/>
          </a:prstGeom>
          <a:noFill/>
        </p:spPr>
        <p:txBody>
          <a:bodyPr wrap="square" rtlCol="0">
            <a:spAutoFit/>
          </a:bodyPr>
          <a:lstStyle/>
          <a:p>
            <a:r>
              <a:rPr lang="en-US" sz="1400" b="1" dirty="0" smtClean="0">
                <a:solidFill>
                  <a:srgbClr val="FF0000"/>
                </a:solidFill>
              </a:rPr>
              <a:t>The arc length is 13 cm and the frequency, 2.5 Hz.</a:t>
            </a:r>
            <a:endParaRPr lang="fr-FR" sz="1400" b="1" dirty="0">
              <a:solidFill>
                <a:srgbClr val="FF0000"/>
              </a:solidFill>
            </a:endParaRPr>
          </a:p>
        </p:txBody>
      </p:sp>
    </p:spTree>
    <p:extLst>
      <p:ext uri="{BB962C8B-B14F-4D97-AF65-F5344CB8AC3E}">
        <p14:creationId xmlns:p14="http://schemas.microsoft.com/office/powerpoint/2010/main" val="3048465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p:txBody>
          <a:bodyPr>
            <a:normAutofit/>
          </a:bodyPr>
          <a:lstStyle/>
          <a:p>
            <a:r>
              <a:rPr lang="en-US" sz="2000" b="1" dirty="0">
                <a:solidFill>
                  <a:srgbClr val="C00000"/>
                </a:solidFill>
              </a:rPr>
              <a:t>THE ROTATING WHEEL:</a:t>
            </a:r>
          </a:p>
          <a:p>
            <a:r>
              <a:rPr lang="en-US" sz="2000" b="1" dirty="0">
                <a:solidFill>
                  <a:srgbClr val="1D02BE"/>
                </a:solidFill>
              </a:rPr>
              <a:t>The wheel diameter is 58 cm ; there </a:t>
            </a:r>
            <a:r>
              <a:rPr lang="en-US" sz="2000" b="1" dirty="0" smtClean="0">
                <a:solidFill>
                  <a:srgbClr val="1D02BE"/>
                </a:solidFill>
              </a:rPr>
              <a:t> </a:t>
            </a:r>
            <a:endParaRPr lang="en-US" sz="2000" b="1" dirty="0">
              <a:solidFill>
                <a:srgbClr val="1D02BE"/>
              </a:solidFill>
            </a:endParaRPr>
          </a:p>
          <a:p>
            <a:r>
              <a:rPr lang="en-US" sz="2000" b="1" dirty="0">
                <a:solidFill>
                  <a:srgbClr val="1D02BE"/>
                </a:solidFill>
              </a:rPr>
              <a:t>a</a:t>
            </a:r>
            <a:r>
              <a:rPr lang="en-US" sz="2000" b="1" dirty="0" smtClean="0">
                <a:solidFill>
                  <a:srgbClr val="1D02BE"/>
                </a:solidFill>
              </a:rPr>
              <a:t>re 182 </a:t>
            </a:r>
            <a:r>
              <a:rPr lang="en-US" sz="2000" b="1" dirty="0">
                <a:solidFill>
                  <a:srgbClr val="1D02BE"/>
                </a:solidFill>
              </a:rPr>
              <a:t>places for the µpulses. The </a:t>
            </a:r>
          </a:p>
          <a:p>
            <a:r>
              <a:rPr lang="en-US" sz="2000" b="1" dirty="0">
                <a:solidFill>
                  <a:srgbClr val="1D02BE"/>
                </a:solidFill>
              </a:rPr>
              <a:t>rotation is: 100 rpm. A He flow </a:t>
            </a:r>
            <a:r>
              <a:rPr lang="en-US" sz="2000" b="1" dirty="0" smtClean="0">
                <a:solidFill>
                  <a:srgbClr val="1D02BE"/>
                </a:solidFill>
              </a:rPr>
              <a:t>is            </a:t>
            </a:r>
            <a:endParaRPr lang="en-US" sz="2000" b="1" dirty="0">
              <a:solidFill>
                <a:srgbClr val="1D02BE"/>
              </a:solidFill>
            </a:endParaRPr>
          </a:p>
          <a:p>
            <a:r>
              <a:rPr lang="en-US" sz="2000" b="1" dirty="0" smtClean="0">
                <a:solidFill>
                  <a:srgbClr val="1D02BE"/>
                </a:solidFill>
              </a:rPr>
              <a:t>circulating </a:t>
            </a:r>
            <a:r>
              <a:rPr lang="en-US" sz="2000" b="1" dirty="0">
                <a:solidFill>
                  <a:srgbClr val="1D02BE"/>
                </a:solidFill>
              </a:rPr>
              <a:t>to cool the spheres. Be </a:t>
            </a:r>
          </a:p>
          <a:p>
            <a:r>
              <a:rPr lang="en-US" sz="2000" b="1" dirty="0" smtClean="0">
                <a:solidFill>
                  <a:srgbClr val="1D02BE"/>
                </a:solidFill>
              </a:rPr>
              <a:t>windows </a:t>
            </a:r>
            <a:r>
              <a:rPr lang="en-US" sz="2000" b="1" dirty="0">
                <a:solidFill>
                  <a:srgbClr val="1D02BE"/>
                </a:solidFill>
              </a:rPr>
              <a:t>are at upstream and</a:t>
            </a:r>
          </a:p>
          <a:p>
            <a:r>
              <a:rPr lang="en-US" sz="2000" b="1" dirty="0">
                <a:solidFill>
                  <a:srgbClr val="1D02BE"/>
                </a:solidFill>
              </a:rPr>
              <a:t> downstream faces of the target.</a:t>
            </a:r>
          </a:p>
          <a:p>
            <a:endParaRPr lang="fr-FR" sz="2000" b="1" dirty="0">
              <a:solidFill>
                <a:srgbClr val="C00000"/>
              </a:solidFill>
            </a:endParaRPr>
          </a:p>
          <a:p>
            <a:endParaRPr lang="fr-FR" sz="2000" b="1" dirty="0">
              <a:solidFill>
                <a:srgbClr val="C00000"/>
              </a:solidFill>
            </a:endParaRPr>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19</a:t>
            </a:fld>
            <a:endParaRPr lang="fr-FR"/>
          </a:p>
        </p:txBody>
      </p:sp>
      <p:pic>
        <p:nvPicPr>
          <p:cNvPr id="6" name="Picture 2" descr="H:\ILC-Wheelpos.jpg"/>
          <p:cNvPicPr>
            <a:picLocks noChangeAspect="1" noChangeArrowheads="1"/>
          </p:cNvPicPr>
          <p:nvPr/>
        </p:nvPicPr>
        <p:blipFill>
          <a:blip r:embed="rId2" cstate="print"/>
          <a:srcRect/>
          <a:stretch>
            <a:fillRect/>
          </a:stretch>
        </p:blipFill>
        <p:spPr bwMode="auto">
          <a:xfrm>
            <a:off x="4788024" y="2132856"/>
            <a:ext cx="3960440" cy="3168352"/>
          </a:xfrm>
          <a:prstGeom prst="rect">
            <a:avLst/>
          </a:prstGeom>
          <a:noFill/>
          <a:ln w="9525">
            <a:noFill/>
            <a:miter lim="800000"/>
            <a:headEnd/>
            <a:tailEnd/>
          </a:ln>
        </p:spPr>
      </p:pic>
    </p:spTree>
    <p:extLst>
      <p:ext uri="{BB962C8B-B14F-4D97-AF65-F5344CB8AC3E}">
        <p14:creationId xmlns:p14="http://schemas.microsoft.com/office/powerpoint/2010/main" val="2855334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p:txBody>
          <a:bodyPr>
            <a:normAutofit/>
          </a:bodyPr>
          <a:lstStyle/>
          <a:p>
            <a:r>
              <a:rPr lang="en-US" sz="2000" b="1" dirty="0" smtClean="0">
                <a:solidFill>
                  <a:srgbClr val="C00000"/>
                </a:solidFill>
              </a:rPr>
              <a:t>THE PROJECT</a:t>
            </a:r>
          </a:p>
          <a:p>
            <a:r>
              <a:rPr lang="en-US" sz="1800" b="1" dirty="0" smtClean="0">
                <a:solidFill>
                  <a:srgbClr val="7030A0"/>
                </a:solidFill>
              </a:rPr>
              <a:t>The principle: </a:t>
            </a:r>
            <a:r>
              <a:rPr lang="en-US" sz="1800" b="1" dirty="0" smtClean="0">
                <a:solidFill>
                  <a:srgbClr val="002060"/>
                </a:solidFill>
              </a:rPr>
              <a:t>the project is based on a new kind of positron source using the intense and relatively soft (some MeV to tens of MeV) photons generated in an axially oriented crystal by channeled multi-</a:t>
            </a:r>
            <a:r>
              <a:rPr lang="en-US" sz="1800" b="1" dirty="0" err="1" smtClean="0">
                <a:solidFill>
                  <a:srgbClr val="002060"/>
                </a:solidFill>
              </a:rPr>
              <a:t>GeV</a:t>
            </a:r>
            <a:r>
              <a:rPr lang="en-US" sz="1800" b="1" dirty="0" smtClean="0">
                <a:solidFill>
                  <a:srgbClr val="002060"/>
                </a:solidFill>
              </a:rPr>
              <a:t> electrons.</a:t>
            </a:r>
          </a:p>
          <a:p>
            <a:r>
              <a:rPr lang="en-US" sz="1800" b="1" dirty="0" smtClean="0">
                <a:solidFill>
                  <a:srgbClr val="002060"/>
                </a:solidFill>
              </a:rPr>
              <a:t>An amorphous converter is associated to this radiator in order to convert the photons into </a:t>
            </a:r>
            <a:r>
              <a:rPr lang="en-US" sz="1800" b="1" dirty="0" err="1" smtClean="0">
                <a:solidFill>
                  <a:srgbClr val="002060"/>
                </a:solidFill>
              </a:rPr>
              <a:t>e+e</a:t>
            </a:r>
            <a:r>
              <a:rPr lang="en-US" sz="1800" b="1" dirty="0" smtClean="0">
                <a:solidFill>
                  <a:srgbClr val="002060"/>
                </a:solidFill>
              </a:rPr>
              <a:t>- pairs. Placed at some distance (2-3 meters) from the crystal, it allows to decrease significantly  the energy deposition density and, hence, its peak value (PEDD). The latter being very harmful as observed for the SLC target.</a:t>
            </a:r>
          </a:p>
          <a:p>
            <a:r>
              <a:rPr lang="en-US" sz="1800" b="1" dirty="0" smtClean="0">
                <a:solidFill>
                  <a:srgbClr val="002060"/>
                </a:solidFill>
              </a:rPr>
              <a:t> </a:t>
            </a:r>
            <a:endParaRPr lang="fr-FR" sz="1800" b="1" dirty="0">
              <a:solidFill>
                <a:srgbClr val="7030A0"/>
              </a:solidFill>
            </a:endParaRPr>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2</a:t>
            </a:fld>
            <a:endParaRPr lang="fr-FR"/>
          </a:p>
        </p:txBody>
      </p:sp>
      <p:pic>
        <p:nvPicPr>
          <p:cNvPr id="1026" name="Picture 2" descr="C:\Users\chehab\Desktop\Imag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9150" y="4149080"/>
            <a:ext cx="4965700"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61253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p:txBody>
          <a:bodyPr>
            <a:normAutofit lnSpcReduction="10000"/>
          </a:bodyPr>
          <a:lstStyle/>
          <a:p>
            <a:r>
              <a:rPr lang="en-US" sz="2000" b="1" dirty="0" smtClean="0">
                <a:solidFill>
                  <a:srgbClr val="C00000"/>
                </a:solidFill>
              </a:rPr>
              <a:t>SUMMARY AND CONCLUSIONS</a:t>
            </a:r>
          </a:p>
          <a:p>
            <a:r>
              <a:rPr lang="en-US" sz="1800" b="1" dirty="0" smtClean="0">
                <a:solidFill>
                  <a:srgbClr val="002060"/>
                </a:solidFill>
              </a:rPr>
              <a:t>The hybrid positron source using a high photon yield from channeling radiation in a crystal which generates an intense positron beam in an amorphous  converter appears as a promising solution for future linear colliders. It has already been selected as the baseline for CLIC. Moreover, using a granular converter allows improvement of the heat dissipation and also of  the PEDD. That allows to consider it for a very  intense positron source as that of ILC. Simulations based on a transformation of the ILC beam structure before the target , which is then given back after the Damping Ring,  led to an almost complete description of an </a:t>
            </a:r>
            <a:r>
              <a:rPr lang="en-US" sz="1800" b="1" dirty="0" err="1" smtClean="0">
                <a:solidFill>
                  <a:srgbClr val="002060"/>
                </a:solidFill>
              </a:rPr>
              <a:t>unpolarized</a:t>
            </a:r>
            <a:r>
              <a:rPr lang="en-US" sz="1800" b="1" dirty="0" smtClean="0">
                <a:solidFill>
                  <a:srgbClr val="002060"/>
                </a:solidFill>
              </a:rPr>
              <a:t> positron source for ILC. Some results of these simulations have been presented; technical particularities concerning the cooling of the crystal-radiator and the granular converter were also provided.</a:t>
            </a:r>
          </a:p>
          <a:p>
            <a:r>
              <a:rPr lang="en-US" sz="1800" b="1" dirty="0" smtClean="0">
                <a:solidFill>
                  <a:srgbClr val="7030A0"/>
                </a:solidFill>
              </a:rPr>
              <a:t>This work was a basis for the PhD of XU </a:t>
            </a:r>
            <a:r>
              <a:rPr lang="en-US" sz="1800" b="1" dirty="0" err="1" smtClean="0">
                <a:solidFill>
                  <a:srgbClr val="7030A0"/>
                </a:solidFill>
              </a:rPr>
              <a:t>Chenghai</a:t>
            </a:r>
            <a:r>
              <a:rPr lang="en-US" sz="1800" b="1" dirty="0" smtClean="0">
                <a:solidFill>
                  <a:srgbClr val="7030A0"/>
                </a:solidFill>
              </a:rPr>
              <a:t>  worked out in a co-direction framework between France and China and defended in May 2012 at IHEP. </a:t>
            </a:r>
            <a:r>
              <a:rPr lang="en-US" sz="1800" b="1" dirty="0" smtClean="0">
                <a:solidFill>
                  <a:srgbClr val="002060"/>
                </a:solidFill>
              </a:rPr>
              <a:t> </a:t>
            </a:r>
          </a:p>
          <a:p>
            <a:r>
              <a:rPr lang="en-US" sz="1800" b="1" dirty="0" smtClean="0">
                <a:solidFill>
                  <a:srgbClr val="002060"/>
                </a:solidFill>
              </a:rPr>
              <a:t>It is important that further simulations concerning the optimization of the heating problems continue.</a:t>
            </a:r>
            <a:endParaRPr lang="en-US" sz="1800" b="1" dirty="0" smtClean="0">
              <a:solidFill>
                <a:srgbClr val="00B050"/>
              </a:solidFill>
            </a:endParaRPr>
          </a:p>
          <a:p>
            <a:endParaRPr lang="fr-FR" sz="2000" b="1" dirty="0">
              <a:solidFill>
                <a:srgbClr val="002060"/>
              </a:solidFill>
            </a:endParaRPr>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20</a:t>
            </a:fld>
            <a:endParaRPr lang="fr-FR"/>
          </a:p>
        </p:txBody>
      </p:sp>
    </p:spTree>
    <p:extLst>
      <p:ext uri="{BB962C8B-B14F-4D97-AF65-F5344CB8AC3E}">
        <p14:creationId xmlns:p14="http://schemas.microsoft.com/office/powerpoint/2010/main" val="2465095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p:txBody>
          <a:bodyPr>
            <a:normAutofit/>
          </a:bodyPr>
          <a:lstStyle/>
          <a:p>
            <a:r>
              <a:rPr lang="en-US" sz="2000" b="1" dirty="0" smtClean="0">
                <a:solidFill>
                  <a:srgbClr val="C00000"/>
                </a:solidFill>
              </a:rPr>
              <a:t>THE EXCHANGES FRANCE-CHINA</a:t>
            </a:r>
          </a:p>
          <a:p>
            <a:r>
              <a:rPr lang="en-US" sz="2000" b="1" dirty="0" smtClean="0">
                <a:solidFill>
                  <a:srgbClr val="002060"/>
                </a:solidFill>
              </a:rPr>
              <a:t>The PhD student (</a:t>
            </a:r>
            <a:r>
              <a:rPr lang="en-US" sz="2000" b="1" dirty="0" err="1" smtClean="0">
                <a:solidFill>
                  <a:srgbClr val="002060"/>
                </a:solidFill>
              </a:rPr>
              <a:t>Chenghai</a:t>
            </a:r>
            <a:r>
              <a:rPr lang="en-US" sz="2000" b="1" dirty="0" smtClean="0">
                <a:solidFill>
                  <a:srgbClr val="002060"/>
                </a:solidFill>
              </a:rPr>
              <a:t> XU) defended his PhD (in co-direction between France and China) in May 2012 at IHEP. Two </a:t>
            </a:r>
            <a:r>
              <a:rPr lang="en-US" sz="2000" b="1" dirty="0" err="1" smtClean="0">
                <a:solidFill>
                  <a:srgbClr val="002060"/>
                </a:solidFill>
              </a:rPr>
              <a:t>european</a:t>
            </a:r>
            <a:r>
              <a:rPr lang="en-US" sz="2000" b="1" dirty="0" smtClean="0">
                <a:solidFill>
                  <a:srgbClr val="002060"/>
                </a:solidFill>
              </a:rPr>
              <a:t> colleagues took part in the jury:</a:t>
            </a:r>
          </a:p>
          <a:p>
            <a:r>
              <a:rPr lang="en-US" sz="2000" b="1" dirty="0">
                <a:solidFill>
                  <a:srgbClr val="002060"/>
                </a:solidFill>
              </a:rPr>
              <a:t> </a:t>
            </a:r>
            <a:r>
              <a:rPr lang="en-US" sz="2000" b="1" dirty="0" smtClean="0">
                <a:solidFill>
                  <a:srgbClr val="002060"/>
                </a:solidFill>
              </a:rPr>
              <a:t>           * </a:t>
            </a:r>
            <a:r>
              <a:rPr lang="en-US" sz="2000" b="1" dirty="0">
                <a:solidFill>
                  <a:srgbClr val="002060"/>
                </a:solidFill>
              </a:rPr>
              <a:t>R</a:t>
            </a:r>
            <a:r>
              <a:rPr lang="en-US" sz="2000" b="1" dirty="0" smtClean="0">
                <a:solidFill>
                  <a:srgbClr val="002060"/>
                </a:solidFill>
              </a:rPr>
              <a:t>obert </a:t>
            </a:r>
            <a:r>
              <a:rPr lang="en-US" sz="2000" b="1" dirty="0" err="1" smtClean="0">
                <a:solidFill>
                  <a:srgbClr val="002060"/>
                </a:solidFill>
              </a:rPr>
              <a:t>Chehab</a:t>
            </a:r>
            <a:r>
              <a:rPr lang="en-US" sz="2000" b="1" dirty="0" smtClean="0">
                <a:solidFill>
                  <a:srgbClr val="002060"/>
                </a:solidFill>
              </a:rPr>
              <a:t> (IPNL/IN2P3); responsible of the research activity</a:t>
            </a:r>
          </a:p>
          <a:p>
            <a:r>
              <a:rPr lang="en-US" sz="2000" b="1" dirty="0">
                <a:solidFill>
                  <a:srgbClr val="002060"/>
                </a:solidFill>
              </a:rPr>
              <a:t> </a:t>
            </a:r>
            <a:r>
              <a:rPr lang="en-US" sz="2000" b="1" dirty="0" smtClean="0">
                <a:solidFill>
                  <a:srgbClr val="002060"/>
                </a:solidFill>
              </a:rPr>
              <a:t>               of </a:t>
            </a:r>
            <a:r>
              <a:rPr lang="en-US" sz="2000" b="1" dirty="0" err="1" smtClean="0">
                <a:solidFill>
                  <a:srgbClr val="002060"/>
                </a:solidFill>
              </a:rPr>
              <a:t>Chenghai</a:t>
            </a:r>
            <a:r>
              <a:rPr lang="en-US" sz="2000" b="1" dirty="0" smtClean="0">
                <a:solidFill>
                  <a:srgbClr val="002060"/>
                </a:solidFill>
              </a:rPr>
              <a:t> ,</a:t>
            </a:r>
          </a:p>
          <a:p>
            <a:r>
              <a:rPr lang="en-US" sz="2000" b="1" dirty="0">
                <a:solidFill>
                  <a:srgbClr val="002060"/>
                </a:solidFill>
              </a:rPr>
              <a:t> </a:t>
            </a:r>
            <a:r>
              <a:rPr lang="en-US" sz="2000" b="1" dirty="0" smtClean="0">
                <a:solidFill>
                  <a:srgbClr val="002060"/>
                </a:solidFill>
              </a:rPr>
              <a:t>           * Peter </a:t>
            </a:r>
            <a:r>
              <a:rPr lang="en-US" sz="2000" b="1" dirty="0" err="1" smtClean="0">
                <a:solidFill>
                  <a:srgbClr val="002060"/>
                </a:solidFill>
              </a:rPr>
              <a:t>Sievers</a:t>
            </a:r>
            <a:r>
              <a:rPr lang="en-US" sz="2000" b="1" dirty="0" smtClean="0">
                <a:solidFill>
                  <a:srgbClr val="002060"/>
                </a:solidFill>
              </a:rPr>
              <a:t> (CERN) ; followed a part of </a:t>
            </a:r>
            <a:r>
              <a:rPr lang="en-US" sz="2000" b="1" dirty="0" err="1" smtClean="0">
                <a:solidFill>
                  <a:srgbClr val="002060"/>
                </a:solidFill>
              </a:rPr>
              <a:t>Chenghai</a:t>
            </a:r>
            <a:r>
              <a:rPr lang="en-US" sz="2000" b="1" dirty="0" smtClean="0">
                <a:solidFill>
                  <a:srgbClr val="002060"/>
                </a:solidFill>
              </a:rPr>
              <a:t> research ( on </a:t>
            </a:r>
          </a:p>
          <a:p>
            <a:r>
              <a:rPr lang="en-US" sz="2000" b="1" dirty="0">
                <a:solidFill>
                  <a:srgbClr val="002060"/>
                </a:solidFill>
              </a:rPr>
              <a:t> </a:t>
            </a:r>
            <a:r>
              <a:rPr lang="en-US" sz="2000" b="1" dirty="0" smtClean="0">
                <a:solidFill>
                  <a:srgbClr val="002060"/>
                </a:solidFill>
              </a:rPr>
              <a:t>               granular converters)</a:t>
            </a:r>
          </a:p>
          <a:p>
            <a:r>
              <a:rPr lang="en-US" sz="2000" b="1" dirty="0" smtClean="0">
                <a:solidFill>
                  <a:srgbClr val="002060"/>
                </a:solidFill>
              </a:rPr>
              <a:t>      </a:t>
            </a:r>
          </a:p>
          <a:p>
            <a:endParaRPr lang="fr-FR" sz="2000" b="1" dirty="0">
              <a:solidFill>
                <a:srgbClr val="C00000"/>
              </a:solidFill>
            </a:endParaRPr>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21</a:t>
            </a:fld>
            <a:endParaRPr lang="fr-FR"/>
          </a:p>
        </p:txBody>
      </p:sp>
    </p:spTree>
    <p:extLst>
      <p:ext uri="{BB962C8B-B14F-4D97-AF65-F5344CB8AC3E}">
        <p14:creationId xmlns:p14="http://schemas.microsoft.com/office/powerpoint/2010/main" val="38468166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p:txBody>
          <a:bodyPr>
            <a:normAutofit fontScale="85000" lnSpcReduction="10000"/>
          </a:bodyPr>
          <a:lstStyle/>
          <a:p>
            <a:r>
              <a:rPr lang="en-US" sz="2000" b="1" dirty="0" smtClean="0">
                <a:solidFill>
                  <a:srgbClr val="C00000"/>
                </a:solidFill>
              </a:rPr>
              <a:t>PUBLICATIONS</a:t>
            </a:r>
          </a:p>
          <a:p>
            <a:pPr lvl="0"/>
            <a:r>
              <a:rPr lang="en-US" sz="2000" b="1" dirty="0">
                <a:solidFill>
                  <a:srgbClr val="C00000"/>
                </a:solidFill>
              </a:rPr>
              <a:t>Articles</a:t>
            </a:r>
            <a:endParaRPr lang="fr-FR" sz="2000" b="1" dirty="0">
              <a:solidFill>
                <a:srgbClr val="C00000"/>
              </a:solidFill>
            </a:endParaRPr>
          </a:p>
          <a:p>
            <a:pPr lvl="0"/>
            <a:r>
              <a:rPr lang="en-US" sz="2000" dirty="0" err="1"/>
              <a:t>Xu</a:t>
            </a:r>
            <a:r>
              <a:rPr lang="en-US" sz="2000" dirty="0"/>
              <a:t> </a:t>
            </a:r>
            <a:r>
              <a:rPr lang="en-US" sz="2000" dirty="0" err="1"/>
              <a:t>Chenghai</a:t>
            </a:r>
            <a:r>
              <a:rPr lang="en-US" sz="2000" dirty="0"/>
              <a:t>, Robert </a:t>
            </a:r>
            <a:r>
              <a:rPr lang="en-US" sz="2000" dirty="0" err="1"/>
              <a:t>Chehab</a:t>
            </a:r>
            <a:r>
              <a:rPr lang="en-US" sz="2000" dirty="0"/>
              <a:t>, Peter </a:t>
            </a:r>
            <a:r>
              <a:rPr lang="en-US" sz="2000" dirty="0" err="1"/>
              <a:t>Sievers</a:t>
            </a:r>
            <a:r>
              <a:rPr lang="en-US" sz="2000" dirty="0"/>
              <a:t>, Xavier </a:t>
            </a:r>
            <a:r>
              <a:rPr lang="en-US" sz="2000" dirty="0" err="1"/>
              <a:t>Artru</a:t>
            </a:r>
            <a:r>
              <a:rPr lang="en-US" sz="2000" dirty="0"/>
              <a:t>, Michel </a:t>
            </a:r>
            <a:r>
              <a:rPr lang="en-US" sz="2000" dirty="0" err="1"/>
              <a:t>Chevallier</a:t>
            </a:r>
            <a:r>
              <a:rPr lang="en-US" sz="2000" dirty="0"/>
              <a:t>, Olivier </a:t>
            </a:r>
            <a:r>
              <a:rPr lang="en-US" sz="2000" dirty="0" err="1"/>
              <a:t>Dadoun</a:t>
            </a:r>
            <a:r>
              <a:rPr lang="en-US" sz="2000" dirty="0"/>
              <a:t>, PEI </a:t>
            </a:r>
            <a:r>
              <a:rPr lang="en-US" sz="2000" dirty="0" err="1"/>
              <a:t>Guoxi</a:t>
            </a:r>
            <a:r>
              <a:rPr lang="en-US" sz="2000" dirty="0"/>
              <a:t>, Vladimir </a:t>
            </a:r>
            <a:r>
              <a:rPr lang="en-US" sz="2000" dirty="0" err="1"/>
              <a:t>Strakhovenko</a:t>
            </a:r>
            <a:r>
              <a:rPr lang="en-US" sz="2000" dirty="0"/>
              <a:t>, Alessandro </a:t>
            </a:r>
            <a:r>
              <a:rPr lang="en-US" sz="2000" dirty="0" err="1"/>
              <a:t>Variola</a:t>
            </a:r>
            <a:r>
              <a:rPr lang="en-US" sz="2000" dirty="0"/>
              <a:t> “A positron source using an axially oriented crystal associated to a granular amorphous converter” in Chinese Physics C, </a:t>
            </a:r>
            <a:r>
              <a:rPr lang="en-US" sz="2000" b="1" dirty="0"/>
              <a:t>Vol.36,</a:t>
            </a:r>
            <a:r>
              <a:rPr lang="en-US" sz="2000" dirty="0"/>
              <a:t> </a:t>
            </a:r>
            <a:r>
              <a:rPr lang="en-US" sz="2000" b="1" dirty="0"/>
              <a:t>No 9</a:t>
            </a:r>
            <a:r>
              <a:rPr lang="en-US" sz="2000" dirty="0"/>
              <a:t> , (Sep.2012) 871-878</a:t>
            </a:r>
            <a:endParaRPr lang="fr-FR" sz="2000" b="1" dirty="0"/>
          </a:p>
          <a:p>
            <a:pPr lvl="0"/>
            <a:r>
              <a:rPr lang="en-US" sz="2000" b="1" dirty="0">
                <a:solidFill>
                  <a:srgbClr val="7030A0"/>
                </a:solidFill>
              </a:rPr>
              <a:t>Report (PhD)</a:t>
            </a:r>
            <a:endParaRPr lang="fr-FR" sz="2000" b="1" dirty="0">
              <a:solidFill>
                <a:srgbClr val="7030A0"/>
              </a:solidFill>
            </a:endParaRPr>
          </a:p>
          <a:p>
            <a:pPr lvl="0"/>
            <a:r>
              <a:rPr lang="en-US" sz="2000" dirty="0"/>
              <a:t> PhD thesis Report of </a:t>
            </a:r>
            <a:r>
              <a:rPr lang="en-US" sz="2000" dirty="0" err="1"/>
              <a:t>Chenhai</a:t>
            </a:r>
            <a:r>
              <a:rPr lang="en-US" sz="2000" dirty="0"/>
              <a:t> XU: “Intense source of positron using channeling effect in crystals” defended on May 17th, 2012 in Beijing.</a:t>
            </a:r>
            <a:endParaRPr lang="fr-FR" sz="2000" b="1" dirty="0"/>
          </a:p>
          <a:p>
            <a:pPr lvl="0"/>
            <a:r>
              <a:rPr lang="en-US" sz="2000" b="1" dirty="0">
                <a:solidFill>
                  <a:srgbClr val="00B050"/>
                </a:solidFill>
              </a:rPr>
              <a:t>Workshops</a:t>
            </a:r>
            <a:r>
              <a:rPr lang="en-US" sz="2000" dirty="0">
                <a:solidFill>
                  <a:srgbClr val="00B050"/>
                </a:solidFill>
              </a:rPr>
              <a:t> </a:t>
            </a:r>
            <a:endParaRPr lang="fr-FR" sz="2000" dirty="0">
              <a:solidFill>
                <a:srgbClr val="00B050"/>
              </a:solidFill>
            </a:endParaRPr>
          </a:p>
          <a:p>
            <a:pPr lvl="0"/>
            <a:r>
              <a:rPr lang="en-US" sz="2000" dirty="0"/>
              <a:t>POSIPOL, September 2012 (</a:t>
            </a:r>
            <a:r>
              <a:rPr lang="en-US" sz="2000" dirty="0" err="1"/>
              <a:t>Zeuthen</a:t>
            </a:r>
            <a:r>
              <a:rPr lang="en-US" sz="2000" dirty="0"/>
              <a:t>, Germany)</a:t>
            </a:r>
            <a:endParaRPr lang="fr-FR" sz="2000" dirty="0"/>
          </a:p>
          <a:p>
            <a:pPr lvl="0"/>
            <a:r>
              <a:rPr lang="en-US" sz="2000" dirty="0"/>
              <a:t>“Granular </a:t>
            </a:r>
            <a:r>
              <a:rPr lang="en-US" sz="2000" dirty="0" err="1"/>
              <a:t>vs</a:t>
            </a:r>
            <a:r>
              <a:rPr lang="en-US" sz="2000" dirty="0"/>
              <a:t> compact positron converters: advantages and applications to hybrid sources” by </a:t>
            </a:r>
            <a:r>
              <a:rPr lang="en-US" sz="2000" dirty="0" err="1"/>
              <a:t>X.Artru</a:t>
            </a:r>
            <a:r>
              <a:rPr lang="en-US" sz="2000" dirty="0"/>
              <a:t> (IPNL), </a:t>
            </a:r>
            <a:r>
              <a:rPr lang="en-US" sz="2000" dirty="0" err="1"/>
              <a:t>R.Chehab</a:t>
            </a:r>
            <a:r>
              <a:rPr lang="en-US" sz="2000" dirty="0"/>
              <a:t> (IPNL), </a:t>
            </a:r>
            <a:r>
              <a:rPr lang="en-US" sz="2000" dirty="0" err="1"/>
              <a:t>M.Chevallier</a:t>
            </a:r>
            <a:r>
              <a:rPr lang="en-US" sz="2000" dirty="0"/>
              <a:t> (IPNL), </a:t>
            </a:r>
            <a:r>
              <a:rPr lang="en-US" sz="2000" dirty="0" err="1"/>
              <a:t>O.Dadoun</a:t>
            </a:r>
            <a:r>
              <a:rPr lang="en-US" sz="2000" dirty="0"/>
              <a:t> (LAL), </a:t>
            </a:r>
            <a:r>
              <a:rPr lang="en-US" sz="2000" dirty="0" err="1"/>
              <a:t>L.Rinolfi</a:t>
            </a:r>
            <a:r>
              <a:rPr lang="en-US" sz="2000" dirty="0"/>
              <a:t> (CERN), </a:t>
            </a:r>
            <a:r>
              <a:rPr lang="en-US" sz="2000" dirty="0" err="1"/>
              <a:t>P.Sievers</a:t>
            </a:r>
            <a:r>
              <a:rPr lang="en-US" sz="2000" dirty="0"/>
              <a:t>(CERN), </a:t>
            </a:r>
            <a:r>
              <a:rPr lang="en-US" sz="2000" dirty="0" err="1"/>
              <a:t>V.M.Strakhovenko</a:t>
            </a:r>
            <a:r>
              <a:rPr lang="en-US" sz="2000" dirty="0"/>
              <a:t> (BINP), </a:t>
            </a:r>
            <a:r>
              <a:rPr lang="en-US" sz="2000" dirty="0" err="1"/>
              <a:t>A.Variola</a:t>
            </a:r>
            <a:r>
              <a:rPr lang="en-US" sz="2000" dirty="0"/>
              <a:t> (LAL), </a:t>
            </a:r>
            <a:r>
              <a:rPr lang="en-US" sz="2000" dirty="0" err="1"/>
              <a:t>C.Xu</a:t>
            </a:r>
            <a:r>
              <a:rPr lang="en-US" sz="2000" dirty="0"/>
              <a:t> (IHEP)., </a:t>
            </a:r>
            <a:endParaRPr lang="fr-FR" sz="2000" dirty="0"/>
          </a:p>
          <a:p>
            <a:r>
              <a:rPr lang="en-US" sz="2000" dirty="0"/>
              <a:t>(Presented by </a:t>
            </a:r>
            <a:r>
              <a:rPr lang="en-US" sz="2000" dirty="0" err="1"/>
              <a:t>P.Sievers</a:t>
            </a:r>
            <a:r>
              <a:rPr lang="en-US" sz="2000" dirty="0"/>
              <a:t>)</a:t>
            </a:r>
            <a:endParaRPr lang="fr-FR" sz="2000" dirty="0"/>
          </a:p>
          <a:p>
            <a:r>
              <a:rPr lang="en-US" sz="2000" dirty="0"/>
              <a:t> </a:t>
            </a:r>
            <a:endParaRPr lang="fr-FR" sz="2000" dirty="0"/>
          </a:p>
          <a:p>
            <a:endParaRPr lang="fr-FR" sz="2000" b="1" dirty="0">
              <a:solidFill>
                <a:srgbClr val="C00000"/>
              </a:solidFill>
            </a:endParaRPr>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22</a:t>
            </a:fld>
            <a:endParaRPr lang="fr-FR"/>
          </a:p>
        </p:txBody>
      </p:sp>
    </p:spTree>
    <p:extLst>
      <p:ext uri="{BB962C8B-B14F-4D97-AF65-F5344CB8AC3E}">
        <p14:creationId xmlns:p14="http://schemas.microsoft.com/office/powerpoint/2010/main" val="28425933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p:txBody>
          <a:bodyPr>
            <a:normAutofit/>
          </a:bodyPr>
          <a:lstStyle/>
          <a:p>
            <a:r>
              <a:rPr lang="en-US" b="1" dirty="0">
                <a:solidFill>
                  <a:srgbClr val="C00000"/>
                </a:solidFill>
              </a:rPr>
              <a:t>Other publications in 2012</a:t>
            </a:r>
            <a:endParaRPr lang="fr-FR" dirty="0">
              <a:solidFill>
                <a:srgbClr val="C00000"/>
              </a:solidFill>
            </a:endParaRPr>
          </a:p>
          <a:p>
            <a:r>
              <a:rPr lang="en-US" sz="2200" dirty="0">
                <a:solidFill>
                  <a:srgbClr val="002060"/>
                </a:solidFill>
              </a:rPr>
              <a:t>Workshop RREPS-2011 (Royal Holloway, University of London, 12-16 Sept. 2011)</a:t>
            </a:r>
            <a:endParaRPr lang="fr-FR" sz="2200" dirty="0">
              <a:solidFill>
                <a:srgbClr val="002060"/>
              </a:solidFill>
            </a:endParaRPr>
          </a:p>
          <a:p>
            <a:r>
              <a:rPr lang="fr-FR" sz="2200" dirty="0">
                <a:solidFill>
                  <a:srgbClr val="002060"/>
                </a:solidFill>
              </a:rPr>
              <a:t>O. </a:t>
            </a:r>
            <a:r>
              <a:rPr lang="fr-FR" sz="2200" dirty="0" err="1">
                <a:solidFill>
                  <a:srgbClr val="002060"/>
                </a:solidFill>
              </a:rPr>
              <a:t>Dadoun</a:t>
            </a:r>
            <a:r>
              <a:rPr lang="fr-FR" sz="2200" dirty="0">
                <a:solidFill>
                  <a:srgbClr val="002060"/>
                </a:solidFill>
              </a:rPr>
              <a:t>, G. Le </a:t>
            </a:r>
            <a:r>
              <a:rPr lang="fr-FR" sz="2200" dirty="0" err="1">
                <a:solidFill>
                  <a:srgbClr val="002060"/>
                </a:solidFill>
              </a:rPr>
              <a:t>Meur</a:t>
            </a:r>
            <a:r>
              <a:rPr lang="fr-FR" sz="2200" dirty="0">
                <a:solidFill>
                  <a:srgbClr val="002060"/>
                </a:solidFill>
              </a:rPr>
              <a:t>, F. Touze, A. </a:t>
            </a:r>
            <a:r>
              <a:rPr lang="fr-FR" sz="2200" dirty="0" err="1">
                <a:solidFill>
                  <a:srgbClr val="002060"/>
                </a:solidFill>
              </a:rPr>
              <a:t>Variola</a:t>
            </a:r>
            <a:r>
              <a:rPr lang="fr-FR" sz="2200" dirty="0">
                <a:solidFill>
                  <a:srgbClr val="002060"/>
                </a:solidFill>
              </a:rPr>
              <a:t>, X. </a:t>
            </a:r>
            <a:r>
              <a:rPr lang="fr-FR" sz="2200" dirty="0" err="1">
                <a:solidFill>
                  <a:srgbClr val="002060"/>
                </a:solidFill>
              </a:rPr>
              <a:t>Artru</a:t>
            </a:r>
            <a:r>
              <a:rPr lang="fr-FR" sz="2200" dirty="0">
                <a:solidFill>
                  <a:srgbClr val="002060"/>
                </a:solidFill>
              </a:rPr>
              <a:t>, R. </a:t>
            </a:r>
            <a:r>
              <a:rPr lang="fr-FR" sz="2200" dirty="0" err="1">
                <a:solidFill>
                  <a:srgbClr val="002060"/>
                </a:solidFill>
              </a:rPr>
              <a:t>Chehab</a:t>
            </a:r>
            <a:r>
              <a:rPr lang="fr-FR" sz="2200" dirty="0">
                <a:solidFill>
                  <a:srgbClr val="002060"/>
                </a:solidFill>
              </a:rPr>
              <a:t>, M. Chevallier, V. </a:t>
            </a:r>
            <a:r>
              <a:rPr lang="fr-FR" sz="2200" dirty="0" err="1">
                <a:solidFill>
                  <a:srgbClr val="002060"/>
                </a:solidFill>
              </a:rPr>
              <a:t>Strakhovenko</a:t>
            </a:r>
            <a:r>
              <a:rPr lang="fr-FR" sz="2200" dirty="0">
                <a:solidFill>
                  <a:srgbClr val="002060"/>
                </a:solidFill>
              </a:rPr>
              <a:t>,</a:t>
            </a:r>
          </a:p>
          <a:p>
            <a:r>
              <a:rPr lang="en-US" sz="2200" i="1" dirty="0">
                <a:solidFill>
                  <a:srgbClr val="002060"/>
                </a:solidFill>
              </a:rPr>
              <a:t>An event generator for crystal source. Application of the CLIC positron baseline.</a:t>
            </a:r>
            <a:endParaRPr lang="fr-FR" sz="2200" dirty="0">
              <a:solidFill>
                <a:srgbClr val="002060"/>
              </a:solidFill>
            </a:endParaRPr>
          </a:p>
          <a:p>
            <a:r>
              <a:rPr lang="en-US" sz="2200" dirty="0">
                <a:solidFill>
                  <a:srgbClr val="002060"/>
                </a:solidFill>
              </a:rPr>
              <a:t>IX Int. </a:t>
            </a:r>
            <a:r>
              <a:rPr lang="en-US" sz="2200" dirty="0" err="1">
                <a:solidFill>
                  <a:srgbClr val="002060"/>
                </a:solidFill>
              </a:rPr>
              <a:t>Symp</a:t>
            </a:r>
            <a:r>
              <a:rPr lang="en-US" sz="2200" dirty="0">
                <a:solidFill>
                  <a:srgbClr val="002060"/>
                </a:solidFill>
              </a:rPr>
              <a:t>. On Radiation from Relativistic Electrons in Periodic Structures (RREPS-2011), Journal of physics: </a:t>
            </a:r>
            <a:r>
              <a:rPr lang="en-US" sz="2200" dirty="0" err="1">
                <a:solidFill>
                  <a:srgbClr val="002060"/>
                </a:solidFill>
              </a:rPr>
              <a:t>Confernce</a:t>
            </a:r>
            <a:r>
              <a:rPr lang="en-US" sz="2200" dirty="0">
                <a:solidFill>
                  <a:srgbClr val="002060"/>
                </a:solidFill>
              </a:rPr>
              <a:t> Series </a:t>
            </a:r>
            <a:r>
              <a:rPr lang="en-US" sz="2200" b="1" dirty="0">
                <a:solidFill>
                  <a:srgbClr val="002060"/>
                </a:solidFill>
              </a:rPr>
              <a:t>357</a:t>
            </a:r>
            <a:r>
              <a:rPr lang="en-US" sz="2200" dirty="0">
                <a:solidFill>
                  <a:srgbClr val="002060"/>
                </a:solidFill>
              </a:rPr>
              <a:t> (2012) 012024.</a:t>
            </a:r>
            <a:endParaRPr lang="fr-FR" sz="2200" dirty="0">
              <a:solidFill>
                <a:srgbClr val="002060"/>
              </a:solidFill>
            </a:endParaRPr>
          </a:p>
          <a:p>
            <a:endParaRPr lang="fr-FR" b="1" dirty="0">
              <a:solidFill>
                <a:srgbClr val="002060"/>
              </a:solidFill>
            </a:endParaRPr>
          </a:p>
          <a:p>
            <a:endParaRPr lang="fr-FR" dirty="0"/>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23</a:t>
            </a:fld>
            <a:endParaRPr lang="fr-FR"/>
          </a:p>
        </p:txBody>
      </p:sp>
    </p:spTree>
    <p:extLst>
      <p:ext uri="{BB962C8B-B14F-4D97-AF65-F5344CB8AC3E}">
        <p14:creationId xmlns:p14="http://schemas.microsoft.com/office/powerpoint/2010/main" val="24206732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p:txBody>
          <a:bodyPr>
            <a:normAutofit/>
          </a:bodyPr>
          <a:lstStyle/>
          <a:p>
            <a:r>
              <a:rPr lang="en-US" sz="2000" b="1" dirty="0" smtClean="0">
                <a:solidFill>
                  <a:srgbClr val="C00000"/>
                </a:solidFill>
              </a:rPr>
              <a:t>PERSPECTIVES</a:t>
            </a:r>
          </a:p>
          <a:p>
            <a:r>
              <a:rPr lang="en-US" sz="2000" b="1" dirty="0" smtClean="0">
                <a:solidFill>
                  <a:srgbClr val="002060"/>
                </a:solidFill>
              </a:rPr>
              <a:t>In the close future the research activity will focus on:</a:t>
            </a:r>
          </a:p>
          <a:p>
            <a:r>
              <a:rPr lang="en-US" sz="2000" b="1" dirty="0">
                <a:solidFill>
                  <a:srgbClr val="002060"/>
                </a:solidFill>
              </a:rPr>
              <a:t> </a:t>
            </a:r>
            <a:r>
              <a:rPr lang="en-US" sz="2000" b="1" dirty="0" smtClean="0">
                <a:solidFill>
                  <a:srgbClr val="002060"/>
                </a:solidFill>
              </a:rPr>
              <a:t>          * The complete transport of the </a:t>
            </a:r>
            <a:r>
              <a:rPr lang="en-US" sz="2000" b="1" dirty="0" err="1" smtClean="0">
                <a:solidFill>
                  <a:srgbClr val="002060"/>
                </a:solidFill>
              </a:rPr>
              <a:t>positon</a:t>
            </a:r>
            <a:r>
              <a:rPr lang="en-US" sz="2000" b="1" dirty="0" smtClean="0">
                <a:solidFill>
                  <a:srgbClr val="002060"/>
                </a:solidFill>
              </a:rPr>
              <a:t> beam to the Damping Ring</a:t>
            </a:r>
          </a:p>
          <a:p>
            <a:r>
              <a:rPr lang="en-US" sz="2000" b="1" dirty="0">
                <a:solidFill>
                  <a:srgbClr val="002060"/>
                </a:solidFill>
              </a:rPr>
              <a:t> </a:t>
            </a:r>
            <a:r>
              <a:rPr lang="en-US" sz="2000" b="1" dirty="0" smtClean="0">
                <a:solidFill>
                  <a:srgbClr val="002060"/>
                </a:solidFill>
              </a:rPr>
              <a:t>          * The study of the radiation damages in the crystal</a:t>
            </a:r>
          </a:p>
          <a:p>
            <a:r>
              <a:rPr lang="en-US" sz="2000" b="1" dirty="0">
                <a:solidFill>
                  <a:srgbClr val="002060"/>
                </a:solidFill>
              </a:rPr>
              <a:t> </a:t>
            </a:r>
            <a:r>
              <a:rPr lang="en-US" sz="2000" b="1" dirty="0" smtClean="0">
                <a:solidFill>
                  <a:srgbClr val="002060"/>
                </a:solidFill>
              </a:rPr>
              <a:t>          * Simulations on the distribution of the deposited energy and</a:t>
            </a:r>
          </a:p>
          <a:p>
            <a:r>
              <a:rPr lang="en-US" sz="2000" b="1" dirty="0">
                <a:solidFill>
                  <a:srgbClr val="002060"/>
                </a:solidFill>
              </a:rPr>
              <a:t> </a:t>
            </a:r>
            <a:r>
              <a:rPr lang="en-US" sz="2000" b="1" dirty="0" smtClean="0">
                <a:solidFill>
                  <a:srgbClr val="002060"/>
                </a:solidFill>
              </a:rPr>
              <a:t>             optimization of the parameters (converter structure, distance</a:t>
            </a:r>
          </a:p>
          <a:p>
            <a:r>
              <a:rPr lang="en-US" sz="2000" b="1" dirty="0">
                <a:solidFill>
                  <a:srgbClr val="002060"/>
                </a:solidFill>
              </a:rPr>
              <a:t> </a:t>
            </a:r>
            <a:r>
              <a:rPr lang="en-US" sz="2000" b="1" dirty="0" smtClean="0">
                <a:solidFill>
                  <a:srgbClr val="002060"/>
                </a:solidFill>
              </a:rPr>
              <a:t>             between radiator and converter,..) to lower the PEDD</a:t>
            </a:r>
          </a:p>
          <a:p>
            <a:r>
              <a:rPr lang="en-US" sz="2000" b="1" dirty="0">
                <a:solidFill>
                  <a:srgbClr val="002060"/>
                </a:solidFill>
              </a:rPr>
              <a:t> </a:t>
            </a:r>
            <a:r>
              <a:rPr lang="en-US" sz="2000" b="1" dirty="0" smtClean="0">
                <a:solidFill>
                  <a:srgbClr val="002060"/>
                </a:solidFill>
              </a:rPr>
              <a:t>          * Complete determination of the heat load in the targets </a:t>
            </a:r>
          </a:p>
          <a:p>
            <a:r>
              <a:rPr lang="en-US" sz="2000" b="1" dirty="0" smtClean="0">
                <a:solidFill>
                  <a:srgbClr val="002060"/>
                </a:solidFill>
              </a:rPr>
              <a:t>Concerning the two last points, the collaboration of Dr. Song JIN (IHEP) , with a visit in France, is expected. Such activity is linked with the test of an hybrid positron source, with a  granular converter, at KEK which nearest date would be in </a:t>
            </a:r>
            <a:r>
              <a:rPr lang="en-US" sz="2000" b="1" dirty="0" err="1" smtClean="0">
                <a:solidFill>
                  <a:srgbClr val="002060"/>
                </a:solidFill>
              </a:rPr>
              <a:t>january</a:t>
            </a:r>
            <a:r>
              <a:rPr lang="en-US" sz="2000" b="1" dirty="0" smtClean="0">
                <a:solidFill>
                  <a:srgbClr val="002060"/>
                </a:solidFill>
              </a:rPr>
              <a:t> 2014.</a:t>
            </a:r>
          </a:p>
          <a:p>
            <a:endParaRPr lang="fr-FR" sz="2000" b="1" dirty="0">
              <a:solidFill>
                <a:srgbClr val="C00000"/>
              </a:solidFill>
            </a:endParaRPr>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24</a:t>
            </a:fld>
            <a:endParaRPr lang="fr-FR"/>
          </a:p>
        </p:txBody>
      </p:sp>
    </p:spTree>
    <p:extLst>
      <p:ext uri="{BB962C8B-B14F-4D97-AF65-F5344CB8AC3E}">
        <p14:creationId xmlns:p14="http://schemas.microsoft.com/office/powerpoint/2010/main" val="3285142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p:txBody>
          <a:bodyPr>
            <a:normAutofit/>
          </a:bodyPr>
          <a:lstStyle/>
          <a:p>
            <a:r>
              <a:rPr lang="en-US" sz="2000" b="1" dirty="0" smtClean="0">
                <a:solidFill>
                  <a:srgbClr val="C00000"/>
                </a:solidFill>
              </a:rPr>
              <a:t>THE MAIN ADVANTAGES</a:t>
            </a:r>
          </a:p>
          <a:p>
            <a:r>
              <a:rPr lang="en-US" sz="1800" b="1" dirty="0" smtClean="0">
                <a:solidFill>
                  <a:srgbClr val="002060"/>
                </a:solidFill>
              </a:rPr>
              <a:t>The very high intensity needed for the e+ in the LC, requires very intense incident electron beams. Two main ways are chosen to address this challenge;</a:t>
            </a:r>
          </a:p>
          <a:p>
            <a:r>
              <a:rPr lang="en-US" sz="1800" b="1" dirty="0">
                <a:solidFill>
                  <a:srgbClr val="002060"/>
                </a:solidFill>
              </a:rPr>
              <a:t> </a:t>
            </a:r>
            <a:r>
              <a:rPr lang="en-US" sz="1800" b="1" dirty="0" smtClean="0">
                <a:solidFill>
                  <a:srgbClr val="002060"/>
                </a:solidFill>
              </a:rPr>
              <a:t>          - multi-target systems to alleviate the incident power on each target,</a:t>
            </a:r>
          </a:p>
          <a:p>
            <a:r>
              <a:rPr lang="en-US" sz="1800" b="1" dirty="0">
                <a:solidFill>
                  <a:srgbClr val="002060"/>
                </a:solidFill>
              </a:rPr>
              <a:t> </a:t>
            </a:r>
            <a:r>
              <a:rPr lang="en-US" sz="1800" b="1" dirty="0" smtClean="0">
                <a:solidFill>
                  <a:srgbClr val="002060"/>
                </a:solidFill>
              </a:rPr>
              <a:t>          - the  transformation of long nominal incident e- pulses into a succession of</a:t>
            </a:r>
          </a:p>
          <a:p>
            <a:r>
              <a:rPr lang="en-US" sz="1800" b="1" dirty="0">
                <a:solidFill>
                  <a:srgbClr val="002060"/>
                </a:solidFill>
              </a:rPr>
              <a:t> </a:t>
            </a:r>
            <a:r>
              <a:rPr lang="en-US" sz="1800" b="1" dirty="0" smtClean="0">
                <a:solidFill>
                  <a:srgbClr val="002060"/>
                </a:solidFill>
              </a:rPr>
              <a:t>            short ones to withstand the high power/pulse value.</a:t>
            </a:r>
          </a:p>
          <a:p>
            <a:r>
              <a:rPr lang="en-US" sz="1800" b="1" dirty="0" smtClean="0">
                <a:solidFill>
                  <a:srgbClr val="7030A0"/>
                </a:solidFill>
              </a:rPr>
              <a:t>ADVANTAGES OF THE HYBRID SOURCE</a:t>
            </a:r>
            <a:r>
              <a:rPr lang="en-US" sz="1800" b="1" dirty="0" smtClean="0">
                <a:solidFill>
                  <a:srgbClr val="002060"/>
                </a:solidFill>
              </a:rPr>
              <a:t> </a:t>
            </a:r>
          </a:p>
          <a:p>
            <a:r>
              <a:rPr lang="en-US" sz="1800" b="1" dirty="0" smtClean="0">
                <a:solidFill>
                  <a:srgbClr val="C00000"/>
                </a:solidFill>
              </a:rPr>
              <a:t>1- </a:t>
            </a:r>
            <a:r>
              <a:rPr lang="en-US" sz="1800" b="1" dirty="0" smtClean="0">
                <a:solidFill>
                  <a:srgbClr val="7030A0"/>
                </a:solidFill>
              </a:rPr>
              <a:t>Lowering the PEDD allows avoiding of multi-target systems =&gt;&gt; choice of CLIC</a:t>
            </a:r>
          </a:p>
          <a:p>
            <a:r>
              <a:rPr lang="en-US" sz="1800" b="1" dirty="0" smtClean="0">
                <a:solidFill>
                  <a:srgbClr val="FF0000"/>
                </a:solidFill>
              </a:rPr>
              <a:t>The hybrid e+ source is chosen as the baseline for CLIC</a:t>
            </a:r>
          </a:p>
          <a:p>
            <a:r>
              <a:rPr lang="en-US" sz="1800" b="1" dirty="0" smtClean="0">
                <a:solidFill>
                  <a:srgbClr val="FF0000"/>
                </a:solidFill>
              </a:rPr>
              <a:t>2- </a:t>
            </a:r>
            <a:r>
              <a:rPr lang="en-US" sz="1800" b="1" dirty="0" smtClean="0">
                <a:solidFill>
                  <a:srgbClr val="7030A0"/>
                </a:solidFill>
              </a:rPr>
              <a:t>The separation of the two functions (radiation and pair creation) allows appropriate choices for the converter material. In our case, we have developed the idea of using granular amorphous converters, which make easier the power dissipation.</a:t>
            </a:r>
            <a:endParaRPr lang="fr-FR" sz="1800" b="1" dirty="0">
              <a:solidFill>
                <a:srgbClr val="7030A0"/>
              </a:solidFill>
            </a:endParaRPr>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3</a:t>
            </a:fld>
            <a:endParaRPr lang="fr-FR"/>
          </a:p>
        </p:txBody>
      </p:sp>
    </p:spTree>
    <p:extLst>
      <p:ext uri="{BB962C8B-B14F-4D97-AF65-F5344CB8AC3E}">
        <p14:creationId xmlns:p14="http://schemas.microsoft.com/office/powerpoint/2010/main" val="1188969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4</a:t>
            </a:fld>
            <a:endParaRPr lang="fr-FR"/>
          </a:p>
        </p:txBody>
      </p:sp>
      <p:pic>
        <p:nvPicPr>
          <p:cNvPr id="2052" name="Picture 4" descr="C:\Users\chehab\Pictures\granulartarge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80112" y="2132856"/>
            <a:ext cx="3024336" cy="324036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683568" y="2204864"/>
            <a:ext cx="4464496" cy="4081117"/>
          </a:xfrm>
          <a:prstGeom prst="rect">
            <a:avLst/>
          </a:prstGeom>
        </p:spPr>
        <p:txBody>
          <a:bodyPr wrap="square">
            <a:spAutoFit/>
          </a:bodyPr>
          <a:lstStyle/>
          <a:p>
            <a:pPr>
              <a:lnSpc>
                <a:spcPct val="80000"/>
              </a:lnSpc>
            </a:pPr>
            <a:r>
              <a:rPr lang="en-US" b="1" dirty="0" smtClean="0">
                <a:solidFill>
                  <a:srgbClr val="000099"/>
                </a:solidFill>
                <a:latin typeface="Times New Roman" pitchFamily="18" charset="0"/>
              </a:rPr>
              <a:t>As already pointed out (see </a:t>
            </a:r>
            <a:r>
              <a:rPr lang="en-US" b="1" dirty="0" err="1" smtClean="0">
                <a:solidFill>
                  <a:srgbClr val="000099"/>
                </a:solidFill>
                <a:latin typeface="Times New Roman" pitchFamily="18" charset="0"/>
              </a:rPr>
              <a:t>P.Pugnat</a:t>
            </a:r>
            <a:r>
              <a:rPr lang="en-US" b="1" dirty="0" smtClean="0">
                <a:solidFill>
                  <a:srgbClr val="000099"/>
                </a:solidFill>
                <a:latin typeface="Times New Roman" pitchFamily="18" charset="0"/>
              </a:rPr>
              <a:t>, </a:t>
            </a:r>
            <a:r>
              <a:rPr lang="en-US" b="1" dirty="0" err="1" smtClean="0">
                <a:solidFill>
                  <a:srgbClr val="000099"/>
                </a:solidFill>
                <a:latin typeface="Times New Roman" pitchFamily="18" charset="0"/>
              </a:rPr>
              <a:t>P.Sievers</a:t>
            </a:r>
            <a:r>
              <a:rPr lang="en-US" b="1" dirty="0" smtClean="0">
                <a:solidFill>
                  <a:srgbClr val="000099"/>
                </a:solidFill>
                <a:latin typeface="Times New Roman" pitchFamily="18" charset="0"/>
              </a:rPr>
              <a:t>) </a:t>
            </a:r>
            <a:r>
              <a:rPr lang="en-US" b="1" dirty="0" smtClean="0">
                <a:solidFill>
                  <a:srgbClr val="006600"/>
                </a:solidFill>
                <a:latin typeface="Times New Roman" pitchFamily="18" charset="0"/>
              </a:rPr>
              <a:t>[J.Phys.G.Nucl.Part.Phys.29 (2003)1797-1800]</a:t>
            </a:r>
          </a:p>
          <a:p>
            <a:pPr>
              <a:lnSpc>
                <a:spcPct val="80000"/>
              </a:lnSpc>
            </a:pPr>
            <a:r>
              <a:rPr lang="en-US" b="1" dirty="0" smtClean="0">
                <a:solidFill>
                  <a:srgbClr val="000099"/>
                </a:solidFill>
                <a:latin typeface="Times New Roman" pitchFamily="18" charset="0"/>
              </a:rPr>
              <a:t>      a  granular converter made of small</a:t>
            </a:r>
          </a:p>
          <a:p>
            <a:pPr>
              <a:lnSpc>
                <a:spcPct val="80000"/>
              </a:lnSpc>
            </a:pPr>
            <a:r>
              <a:rPr lang="en-US" b="1" dirty="0" smtClean="0">
                <a:solidFill>
                  <a:srgbClr val="000099"/>
                </a:solidFill>
                <a:latin typeface="Times New Roman" pitchFamily="18" charset="0"/>
              </a:rPr>
              <a:t>      spheres of ~ mm radius offers the</a:t>
            </a:r>
          </a:p>
          <a:p>
            <a:pPr>
              <a:lnSpc>
                <a:spcPct val="80000"/>
              </a:lnSpc>
            </a:pPr>
            <a:r>
              <a:rPr lang="en-US" b="1" dirty="0" smtClean="0">
                <a:solidFill>
                  <a:srgbClr val="000099"/>
                </a:solidFill>
                <a:latin typeface="Times New Roman" pitchFamily="18" charset="0"/>
              </a:rPr>
              <a:t>      advantages of presenting a relatively</a:t>
            </a:r>
          </a:p>
          <a:p>
            <a:pPr>
              <a:lnSpc>
                <a:spcPct val="80000"/>
              </a:lnSpc>
            </a:pPr>
            <a:r>
              <a:rPr lang="en-US" b="1" dirty="0" smtClean="0">
                <a:solidFill>
                  <a:srgbClr val="000099"/>
                </a:solidFill>
                <a:latin typeface="Times New Roman" pitchFamily="18" charset="0"/>
              </a:rPr>
              <a:t>      high [surface/volume] ratio which is</a:t>
            </a:r>
          </a:p>
          <a:p>
            <a:pPr>
              <a:lnSpc>
                <a:spcPct val="80000"/>
              </a:lnSpc>
            </a:pPr>
            <a:r>
              <a:rPr lang="en-US" b="1" dirty="0" smtClean="0">
                <a:solidFill>
                  <a:srgbClr val="000099"/>
                </a:solidFill>
                <a:latin typeface="Times New Roman" pitchFamily="18" charset="0"/>
              </a:rPr>
              <a:t>      interesting for the power dissipation.</a:t>
            </a:r>
          </a:p>
          <a:p>
            <a:pPr>
              <a:lnSpc>
                <a:spcPct val="80000"/>
              </a:lnSpc>
            </a:pPr>
            <a:r>
              <a:rPr lang="en-US" b="1" dirty="0" smtClean="0">
                <a:solidFill>
                  <a:srgbClr val="000099"/>
                </a:solidFill>
                <a:latin typeface="Times New Roman" pitchFamily="18" charset="0"/>
              </a:rPr>
              <a:t>      Staggered rows of spheres have been </a:t>
            </a:r>
          </a:p>
          <a:p>
            <a:pPr>
              <a:lnSpc>
                <a:spcPct val="80000"/>
              </a:lnSpc>
            </a:pPr>
            <a:r>
              <a:rPr lang="en-US" b="1" dirty="0" smtClean="0">
                <a:solidFill>
                  <a:srgbClr val="000099"/>
                </a:solidFill>
                <a:latin typeface="Times New Roman" pitchFamily="18" charset="0"/>
              </a:rPr>
              <a:t>      considered, which leads to an effective</a:t>
            </a:r>
          </a:p>
          <a:p>
            <a:pPr>
              <a:lnSpc>
                <a:spcPct val="80000"/>
              </a:lnSpc>
            </a:pPr>
            <a:r>
              <a:rPr lang="en-US" b="1" dirty="0" smtClean="0">
                <a:solidFill>
                  <a:srgbClr val="000099"/>
                </a:solidFill>
                <a:latin typeface="Times New Roman" pitchFamily="18" charset="0"/>
              </a:rPr>
              <a:t>      density of about 72 % of pure W. </a:t>
            </a:r>
          </a:p>
          <a:p>
            <a:pPr>
              <a:lnSpc>
                <a:spcPct val="80000"/>
              </a:lnSpc>
            </a:pPr>
            <a:r>
              <a:rPr lang="en-US" b="1" dirty="0" smtClean="0">
                <a:solidFill>
                  <a:srgbClr val="000099"/>
                </a:solidFill>
                <a:latin typeface="Times New Roman" pitchFamily="18" charset="0"/>
              </a:rPr>
              <a:t>      The densest possible packing would be</a:t>
            </a:r>
          </a:p>
          <a:p>
            <a:pPr>
              <a:lnSpc>
                <a:spcPct val="80000"/>
              </a:lnSpc>
            </a:pPr>
            <a:r>
              <a:rPr lang="en-US" b="1" dirty="0" smtClean="0">
                <a:solidFill>
                  <a:srgbClr val="000099"/>
                </a:solidFill>
                <a:latin typeface="Times New Roman" pitchFamily="18" charset="0"/>
              </a:rPr>
              <a:t>      85 % with special arrangement.  </a:t>
            </a:r>
          </a:p>
          <a:p>
            <a:pPr>
              <a:lnSpc>
                <a:spcPct val="80000"/>
              </a:lnSpc>
            </a:pPr>
            <a:r>
              <a:rPr lang="en-US" b="1" dirty="0" smtClean="0">
                <a:solidFill>
                  <a:srgbClr val="000099"/>
                </a:solidFill>
                <a:latin typeface="Times New Roman" pitchFamily="18" charset="0"/>
              </a:rPr>
              <a:t>      A comparison has been carried out </a:t>
            </a:r>
          </a:p>
          <a:p>
            <a:pPr>
              <a:lnSpc>
                <a:spcPct val="80000"/>
              </a:lnSpc>
            </a:pPr>
            <a:r>
              <a:rPr lang="en-US" b="1" dirty="0">
                <a:solidFill>
                  <a:srgbClr val="000099"/>
                </a:solidFill>
                <a:latin typeface="Times New Roman" pitchFamily="18" charset="0"/>
              </a:rPr>
              <a:t> </a:t>
            </a:r>
            <a:r>
              <a:rPr lang="en-US" b="1" dirty="0" smtClean="0">
                <a:solidFill>
                  <a:srgbClr val="000099"/>
                </a:solidFill>
                <a:latin typeface="Times New Roman" pitchFamily="18" charset="0"/>
              </a:rPr>
              <a:t>     between the granular and the compact</a:t>
            </a:r>
          </a:p>
          <a:p>
            <a:pPr>
              <a:lnSpc>
                <a:spcPct val="80000"/>
              </a:lnSpc>
            </a:pPr>
            <a:r>
              <a:rPr lang="en-US" b="1" dirty="0">
                <a:solidFill>
                  <a:srgbClr val="000099"/>
                </a:solidFill>
                <a:latin typeface="Times New Roman" pitchFamily="18" charset="0"/>
              </a:rPr>
              <a:t> </a:t>
            </a:r>
            <a:r>
              <a:rPr lang="en-US" b="1" dirty="0" smtClean="0">
                <a:solidFill>
                  <a:srgbClr val="000099"/>
                </a:solidFill>
                <a:latin typeface="Times New Roman" pitchFamily="18" charset="0"/>
              </a:rPr>
              <a:t>    targets concerning the yield an deposited</a:t>
            </a:r>
          </a:p>
          <a:p>
            <a:pPr>
              <a:lnSpc>
                <a:spcPct val="80000"/>
              </a:lnSpc>
            </a:pPr>
            <a:r>
              <a:rPr lang="en-US" b="1" dirty="0">
                <a:solidFill>
                  <a:srgbClr val="000099"/>
                </a:solidFill>
                <a:latin typeface="Times New Roman" pitchFamily="18" charset="0"/>
              </a:rPr>
              <a:t> </a:t>
            </a:r>
            <a:r>
              <a:rPr lang="en-US" b="1" dirty="0" smtClean="0">
                <a:solidFill>
                  <a:srgbClr val="000099"/>
                </a:solidFill>
                <a:latin typeface="Times New Roman" pitchFamily="18" charset="0"/>
              </a:rPr>
              <a:t>     energy.</a:t>
            </a:r>
          </a:p>
          <a:p>
            <a:pPr>
              <a:lnSpc>
                <a:spcPct val="80000"/>
              </a:lnSpc>
            </a:pPr>
            <a:r>
              <a:rPr lang="en-US" b="1" dirty="0" smtClean="0">
                <a:solidFill>
                  <a:srgbClr val="000099"/>
                </a:solidFill>
                <a:latin typeface="Times New Roman" pitchFamily="18" charset="0"/>
              </a:rPr>
              <a:t>   </a:t>
            </a:r>
          </a:p>
        </p:txBody>
      </p:sp>
      <p:sp>
        <p:nvSpPr>
          <p:cNvPr id="11" name="ZoneTexte 10"/>
          <p:cNvSpPr txBox="1"/>
          <p:nvPr/>
        </p:nvSpPr>
        <p:spPr>
          <a:xfrm>
            <a:off x="827584" y="1772816"/>
            <a:ext cx="4320480" cy="369332"/>
          </a:xfrm>
          <a:prstGeom prst="rect">
            <a:avLst/>
          </a:prstGeom>
          <a:noFill/>
        </p:spPr>
        <p:txBody>
          <a:bodyPr wrap="square" rtlCol="0">
            <a:spAutoFit/>
          </a:bodyPr>
          <a:lstStyle/>
          <a:p>
            <a:r>
              <a:rPr lang="en-US" b="1" dirty="0" smtClean="0">
                <a:solidFill>
                  <a:srgbClr val="C00000"/>
                </a:solidFill>
              </a:rPr>
              <a:t>GRANULAR AMORPHOUS CONVERTERS</a:t>
            </a:r>
            <a:endParaRPr lang="fr-FR" b="1" dirty="0">
              <a:solidFill>
                <a:srgbClr val="C00000"/>
              </a:solidFill>
            </a:endParaRPr>
          </a:p>
        </p:txBody>
      </p:sp>
    </p:spTree>
    <p:extLst>
      <p:ext uri="{BB962C8B-B14F-4D97-AF65-F5344CB8AC3E}">
        <p14:creationId xmlns:p14="http://schemas.microsoft.com/office/powerpoint/2010/main" val="3300931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p:txBody>
          <a:bodyPr>
            <a:normAutofit fontScale="92500" lnSpcReduction="10000"/>
          </a:bodyPr>
          <a:lstStyle/>
          <a:p>
            <a:r>
              <a:rPr lang="en-US" sz="2000" b="1" dirty="0" smtClean="0">
                <a:solidFill>
                  <a:srgbClr val="C00000"/>
                </a:solidFill>
              </a:rPr>
              <a:t>WORKS MADE IN 2012</a:t>
            </a:r>
          </a:p>
          <a:p>
            <a:r>
              <a:rPr lang="en-US" sz="1800" b="1" dirty="0" smtClean="0">
                <a:solidFill>
                  <a:srgbClr val="002060"/>
                </a:solidFill>
              </a:rPr>
              <a:t>As the hybrid positron source has been selected by CLIC as the baseline (with compact </a:t>
            </a:r>
            <a:r>
              <a:rPr lang="en-US" sz="1800" b="1" dirty="0">
                <a:solidFill>
                  <a:srgbClr val="002060"/>
                </a:solidFill>
              </a:rPr>
              <a:t>W</a:t>
            </a:r>
            <a:r>
              <a:rPr lang="en-US" sz="1800" b="1" dirty="0" smtClean="0">
                <a:solidFill>
                  <a:srgbClr val="002060"/>
                </a:solidFill>
              </a:rPr>
              <a:t> converter) a particular effort was put on its application for </a:t>
            </a:r>
            <a:r>
              <a:rPr lang="en-US" sz="1800" b="1" dirty="0" smtClean="0">
                <a:solidFill>
                  <a:srgbClr val="C00000"/>
                </a:solidFill>
              </a:rPr>
              <a:t>ILC</a:t>
            </a:r>
            <a:r>
              <a:rPr lang="en-US" sz="1800" b="1" dirty="0" smtClean="0">
                <a:solidFill>
                  <a:srgbClr val="002060"/>
                </a:solidFill>
              </a:rPr>
              <a:t>. In particular, the very high intensity with </a:t>
            </a:r>
            <a:r>
              <a:rPr lang="en-US" sz="1800" b="1" dirty="0" err="1" smtClean="0">
                <a:solidFill>
                  <a:srgbClr val="002060"/>
                </a:solidFill>
              </a:rPr>
              <a:t>ms</a:t>
            </a:r>
            <a:r>
              <a:rPr lang="en-US" sz="1800" b="1" dirty="0" smtClean="0">
                <a:solidFill>
                  <a:srgbClr val="002060"/>
                </a:solidFill>
              </a:rPr>
              <a:t> pulses led to the following steps:</a:t>
            </a:r>
          </a:p>
          <a:p>
            <a:pPr marL="0" indent="0">
              <a:buNone/>
            </a:pPr>
            <a:r>
              <a:rPr lang="en-US" sz="1800" b="1" dirty="0" smtClean="0">
                <a:solidFill>
                  <a:srgbClr val="002060"/>
                </a:solidFill>
              </a:rPr>
              <a:t> </a:t>
            </a:r>
            <a:r>
              <a:rPr lang="en-US" sz="2000" b="1" dirty="0" smtClean="0">
                <a:solidFill>
                  <a:srgbClr val="C00000"/>
                </a:solidFill>
              </a:rPr>
              <a:t>1</a:t>
            </a:r>
            <a:r>
              <a:rPr lang="en-US" sz="1800" b="1" dirty="0" smtClean="0">
                <a:solidFill>
                  <a:srgbClr val="002060"/>
                </a:solidFill>
              </a:rPr>
              <a:t>- </a:t>
            </a:r>
            <a:r>
              <a:rPr lang="en-US" sz="1600" b="1" dirty="0" smtClean="0">
                <a:solidFill>
                  <a:srgbClr val="002060"/>
                </a:solidFill>
              </a:rPr>
              <a:t>Modification of the beam pulse structure</a:t>
            </a:r>
          </a:p>
          <a:p>
            <a:pPr marL="0" indent="0">
              <a:buNone/>
            </a:pPr>
            <a:r>
              <a:rPr lang="en-US" sz="1600" b="1" dirty="0" smtClean="0">
                <a:solidFill>
                  <a:srgbClr val="002060"/>
                </a:solidFill>
              </a:rPr>
              <a:t> transforming the nominal 1 </a:t>
            </a:r>
            <a:r>
              <a:rPr lang="en-US" sz="1600" b="1" dirty="0" err="1" smtClean="0">
                <a:solidFill>
                  <a:srgbClr val="002060"/>
                </a:solidFill>
              </a:rPr>
              <a:t>ms</a:t>
            </a:r>
            <a:r>
              <a:rPr lang="en-US" sz="1600" b="1" dirty="0" smtClean="0">
                <a:solidFill>
                  <a:srgbClr val="002060"/>
                </a:solidFill>
              </a:rPr>
              <a:t> pulse into  </a:t>
            </a:r>
          </a:p>
          <a:p>
            <a:pPr marL="0" indent="0">
              <a:buNone/>
            </a:pPr>
            <a:r>
              <a:rPr lang="en-US" sz="1600" b="1" dirty="0">
                <a:solidFill>
                  <a:srgbClr val="002060"/>
                </a:solidFill>
              </a:rPr>
              <a:t> </a:t>
            </a:r>
            <a:r>
              <a:rPr lang="en-US" sz="1600" b="1" dirty="0" err="1" smtClean="0">
                <a:solidFill>
                  <a:srgbClr val="002060"/>
                </a:solidFill>
              </a:rPr>
              <a:t>minitrains</a:t>
            </a:r>
            <a:r>
              <a:rPr lang="en-US" sz="1600" b="1" dirty="0" smtClean="0">
                <a:solidFill>
                  <a:srgbClr val="002060"/>
                </a:solidFill>
              </a:rPr>
              <a:t> of 100  bunches generated at a </a:t>
            </a:r>
          </a:p>
          <a:p>
            <a:pPr marL="0" indent="0">
              <a:buNone/>
            </a:pPr>
            <a:r>
              <a:rPr lang="en-US" sz="1600" b="1" dirty="0">
                <a:solidFill>
                  <a:srgbClr val="002060"/>
                </a:solidFill>
              </a:rPr>
              <a:t> </a:t>
            </a:r>
            <a:r>
              <a:rPr lang="en-US" sz="1600" b="1" dirty="0" smtClean="0">
                <a:solidFill>
                  <a:srgbClr val="002060"/>
                </a:solidFill>
              </a:rPr>
              <a:t>frequency of 300 Hz. There are 13 </a:t>
            </a:r>
          </a:p>
          <a:p>
            <a:pPr marL="0" indent="0">
              <a:buNone/>
            </a:pPr>
            <a:r>
              <a:rPr lang="en-US" sz="1600" b="1" dirty="0">
                <a:solidFill>
                  <a:srgbClr val="002060"/>
                </a:solidFill>
              </a:rPr>
              <a:t> </a:t>
            </a:r>
            <a:r>
              <a:rPr lang="en-US" sz="1600" b="1" dirty="0" err="1" smtClean="0">
                <a:solidFill>
                  <a:srgbClr val="002060"/>
                </a:solidFill>
              </a:rPr>
              <a:t>minitrains</a:t>
            </a:r>
            <a:r>
              <a:rPr lang="en-US" sz="1600" b="1" dirty="0" smtClean="0">
                <a:solidFill>
                  <a:srgbClr val="002060"/>
                </a:solidFill>
              </a:rPr>
              <a:t> in a </a:t>
            </a:r>
            <a:r>
              <a:rPr lang="en-US" sz="1600" b="1" dirty="0" err="1" smtClean="0">
                <a:solidFill>
                  <a:srgbClr val="002060"/>
                </a:solidFill>
              </a:rPr>
              <a:t>macropulse</a:t>
            </a:r>
            <a:r>
              <a:rPr lang="en-US" sz="1600" b="1" dirty="0" smtClean="0">
                <a:solidFill>
                  <a:srgbClr val="002060"/>
                </a:solidFill>
              </a:rPr>
              <a:t>. The scheme is </a:t>
            </a:r>
          </a:p>
          <a:p>
            <a:pPr marL="0" indent="0">
              <a:buNone/>
            </a:pPr>
            <a:r>
              <a:rPr lang="en-US" sz="1600" b="1" dirty="0">
                <a:solidFill>
                  <a:srgbClr val="002060"/>
                </a:solidFill>
              </a:rPr>
              <a:t> </a:t>
            </a:r>
            <a:r>
              <a:rPr lang="en-US" sz="1600" b="1" dirty="0" smtClean="0">
                <a:solidFill>
                  <a:srgbClr val="002060"/>
                </a:solidFill>
              </a:rPr>
              <a:t>based on Omori’s suggestion.</a:t>
            </a:r>
          </a:p>
          <a:p>
            <a:pPr marL="0" indent="0">
              <a:buNone/>
            </a:pPr>
            <a:r>
              <a:rPr lang="en-US" sz="2000" b="1" dirty="0">
                <a:solidFill>
                  <a:srgbClr val="C00000"/>
                </a:solidFill>
              </a:rPr>
              <a:t> </a:t>
            </a:r>
            <a:r>
              <a:rPr lang="en-US" sz="2000" b="1" dirty="0" smtClean="0">
                <a:solidFill>
                  <a:srgbClr val="C00000"/>
                </a:solidFill>
              </a:rPr>
              <a:t>2</a:t>
            </a:r>
            <a:r>
              <a:rPr lang="en-US" sz="1600" b="1" dirty="0" smtClean="0">
                <a:solidFill>
                  <a:srgbClr val="002060"/>
                </a:solidFill>
              </a:rPr>
              <a:t>- Choice of a granular W converter made </a:t>
            </a:r>
          </a:p>
          <a:p>
            <a:pPr marL="0" indent="0">
              <a:buNone/>
            </a:pPr>
            <a:r>
              <a:rPr lang="en-US" sz="1600" b="1" dirty="0">
                <a:solidFill>
                  <a:srgbClr val="002060"/>
                </a:solidFill>
              </a:rPr>
              <a:t> </a:t>
            </a:r>
            <a:r>
              <a:rPr lang="en-US" sz="1600" b="1" dirty="0" smtClean="0">
                <a:solidFill>
                  <a:srgbClr val="002060"/>
                </a:solidFill>
              </a:rPr>
              <a:t>of small spheres (~mm)  in order to have a </a:t>
            </a:r>
          </a:p>
          <a:p>
            <a:pPr marL="0" indent="0">
              <a:buNone/>
            </a:pPr>
            <a:r>
              <a:rPr lang="en-US" sz="1600" b="1" dirty="0">
                <a:solidFill>
                  <a:srgbClr val="002060"/>
                </a:solidFill>
              </a:rPr>
              <a:t> </a:t>
            </a:r>
            <a:r>
              <a:rPr lang="en-US" sz="1600" b="1" dirty="0" smtClean="0">
                <a:solidFill>
                  <a:srgbClr val="002060"/>
                </a:solidFill>
              </a:rPr>
              <a:t>better heat dissipation (~ 1/R; R being the </a:t>
            </a:r>
          </a:p>
          <a:p>
            <a:pPr marL="0" indent="0">
              <a:buNone/>
            </a:pPr>
            <a:r>
              <a:rPr lang="en-US" sz="1600" b="1" dirty="0">
                <a:solidFill>
                  <a:srgbClr val="002060"/>
                </a:solidFill>
              </a:rPr>
              <a:t> </a:t>
            </a:r>
            <a:r>
              <a:rPr lang="en-US" sz="1600" b="1" dirty="0" smtClean="0">
                <a:solidFill>
                  <a:srgbClr val="002060"/>
                </a:solidFill>
              </a:rPr>
              <a:t>sphere radius).</a:t>
            </a:r>
          </a:p>
          <a:p>
            <a:pPr marL="0" indent="0">
              <a:buNone/>
            </a:pPr>
            <a:r>
              <a:rPr lang="en-US" sz="2000" b="1" dirty="0" smtClean="0">
                <a:solidFill>
                  <a:srgbClr val="C00000"/>
                </a:solidFill>
              </a:rPr>
              <a:t>3</a:t>
            </a:r>
            <a:r>
              <a:rPr lang="en-US" sz="1600" b="1" dirty="0" smtClean="0">
                <a:solidFill>
                  <a:srgbClr val="002060"/>
                </a:solidFill>
              </a:rPr>
              <a:t>- Use of a multi-target system on a rotating</a:t>
            </a:r>
          </a:p>
          <a:p>
            <a:pPr marL="0" indent="0">
              <a:buNone/>
            </a:pPr>
            <a:r>
              <a:rPr lang="en-US" sz="1600" b="1" dirty="0" smtClean="0">
                <a:solidFill>
                  <a:srgbClr val="002060"/>
                </a:solidFill>
              </a:rPr>
              <a:t>device. </a:t>
            </a:r>
            <a:endParaRPr lang="en-US" sz="1800" b="1" dirty="0" smtClean="0">
              <a:solidFill>
                <a:srgbClr val="002060"/>
              </a:solidFill>
            </a:endParaRPr>
          </a:p>
          <a:p>
            <a:endParaRPr lang="fr-FR" sz="1800" b="1" dirty="0">
              <a:solidFill>
                <a:srgbClr val="002060"/>
              </a:solidFill>
            </a:endParaRPr>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5</a:t>
            </a:fld>
            <a:endParaRPr lang="fr-F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2924944"/>
            <a:ext cx="4272533"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1543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p:txBody>
          <a:bodyPr>
            <a:normAutofit/>
          </a:bodyPr>
          <a:lstStyle/>
          <a:p>
            <a:r>
              <a:rPr lang="en-US" sz="2000" b="1" dirty="0" smtClean="0">
                <a:solidFill>
                  <a:srgbClr val="C00000"/>
                </a:solidFill>
              </a:rPr>
              <a:t>WORKS DONE IN 2012 (continued)</a:t>
            </a:r>
          </a:p>
          <a:p>
            <a:r>
              <a:rPr lang="en-US" sz="1800" b="1" dirty="0" smtClean="0">
                <a:solidFill>
                  <a:srgbClr val="002060"/>
                </a:solidFill>
              </a:rPr>
              <a:t>The capture and transport of the e+ has been studied and optimized with the following the steps:</a:t>
            </a:r>
          </a:p>
          <a:p>
            <a:r>
              <a:rPr lang="en-US" sz="1800" b="1" dirty="0">
                <a:solidFill>
                  <a:srgbClr val="002060"/>
                </a:solidFill>
              </a:rPr>
              <a:t> </a:t>
            </a:r>
            <a:r>
              <a:rPr lang="en-US" sz="1800" b="1" dirty="0" smtClean="0">
                <a:solidFill>
                  <a:srgbClr val="002060"/>
                </a:solidFill>
              </a:rPr>
              <a:t>          * Comparison of different capture systems :</a:t>
            </a:r>
          </a:p>
          <a:p>
            <a:r>
              <a:rPr lang="en-US" sz="1800" b="1" dirty="0">
                <a:solidFill>
                  <a:srgbClr val="002060"/>
                </a:solidFill>
              </a:rPr>
              <a:t> </a:t>
            </a:r>
            <a:r>
              <a:rPr lang="en-US" sz="1800" b="1" dirty="0" smtClean="0">
                <a:solidFill>
                  <a:srgbClr val="002060"/>
                </a:solidFill>
              </a:rPr>
              <a:t>                     # Axial magnetic fields:</a:t>
            </a:r>
          </a:p>
          <a:p>
            <a:r>
              <a:rPr lang="en-US" sz="1800" b="1" dirty="0">
                <a:solidFill>
                  <a:srgbClr val="002060"/>
                </a:solidFill>
              </a:rPr>
              <a:t> </a:t>
            </a:r>
            <a:r>
              <a:rPr lang="en-US" sz="1800" b="1" dirty="0" smtClean="0">
                <a:solidFill>
                  <a:srgbClr val="002060"/>
                </a:solidFill>
              </a:rPr>
              <a:t>                                =&gt;&gt; Quarter Wavelength Transformer (QWT)</a:t>
            </a:r>
          </a:p>
          <a:p>
            <a:r>
              <a:rPr lang="en-US" sz="1800" b="1" dirty="0">
                <a:solidFill>
                  <a:srgbClr val="002060"/>
                </a:solidFill>
              </a:rPr>
              <a:t> </a:t>
            </a:r>
            <a:r>
              <a:rPr lang="en-US" sz="1800" b="1" dirty="0" smtClean="0">
                <a:solidFill>
                  <a:srgbClr val="002060"/>
                </a:solidFill>
              </a:rPr>
              <a:t>                                =&gt;&gt; Adiabatic Matching Device (AMD)</a:t>
            </a:r>
          </a:p>
          <a:p>
            <a:r>
              <a:rPr lang="en-US" sz="1800" b="1" dirty="0">
                <a:solidFill>
                  <a:srgbClr val="002060"/>
                </a:solidFill>
              </a:rPr>
              <a:t> </a:t>
            </a:r>
            <a:r>
              <a:rPr lang="en-US" sz="1800" b="1" dirty="0" smtClean="0">
                <a:solidFill>
                  <a:srgbClr val="002060"/>
                </a:solidFill>
              </a:rPr>
              <a:t>                     # Azimuthal magnetic field : Lithium lens.</a:t>
            </a:r>
          </a:p>
          <a:p>
            <a:r>
              <a:rPr lang="en-US" sz="1800" b="1" dirty="0" smtClean="0">
                <a:solidFill>
                  <a:srgbClr val="002060"/>
                </a:solidFill>
              </a:rPr>
              <a:t>Their performances in terms of the e+ beam qualities were investigated.</a:t>
            </a:r>
          </a:p>
          <a:p>
            <a:r>
              <a:rPr lang="en-US" sz="1800" b="1" dirty="0" smtClean="0">
                <a:solidFill>
                  <a:srgbClr val="00B050"/>
                </a:solidFill>
              </a:rPr>
              <a:t>The optimization concerning the targets and the capture and transport was the subject of  the PhD thesis of </a:t>
            </a:r>
            <a:r>
              <a:rPr lang="en-US" sz="1800" b="1" dirty="0" err="1" smtClean="0">
                <a:solidFill>
                  <a:srgbClr val="00B050"/>
                </a:solidFill>
              </a:rPr>
              <a:t>Chenghai</a:t>
            </a:r>
            <a:r>
              <a:rPr lang="en-US" sz="1800" b="1" dirty="0" smtClean="0">
                <a:solidFill>
                  <a:srgbClr val="00B050"/>
                </a:solidFill>
              </a:rPr>
              <a:t> XU from IHEP. This thesis was carried out under a co-direction (Beijing &amp;</a:t>
            </a:r>
            <a:r>
              <a:rPr lang="en-US" sz="1800" b="1" dirty="0" err="1" smtClean="0">
                <a:solidFill>
                  <a:srgbClr val="00B050"/>
                </a:solidFill>
              </a:rPr>
              <a:t>Orsay</a:t>
            </a:r>
            <a:r>
              <a:rPr lang="en-US" sz="1800" b="1" dirty="0" smtClean="0">
                <a:solidFill>
                  <a:srgbClr val="00B050"/>
                </a:solidFill>
              </a:rPr>
              <a:t>) and with a co-</a:t>
            </a:r>
            <a:r>
              <a:rPr lang="en-US" sz="1800" b="1" dirty="0" err="1" smtClean="0">
                <a:solidFill>
                  <a:srgbClr val="00B050"/>
                </a:solidFill>
              </a:rPr>
              <a:t>tutelle</a:t>
            </a:r>
            <a:r>
              <a:rPr lang="en-US" sz="1800" b="1" dirty="0" smtClean="0">
                <a:solidFill>
                  <a:srgbClr val="00B050"/>
                </a:solidFill>
              </a:rPr>
              <a:t> between U-</a:t>
            </a:r>
            <a:r>
              <a:rPr lang="en-US" sz="1800" b="1" dirty="0" err="1" smtClean="0">
                <a:solidFill>
                  <a:srgbClr val="00B050"/>
                </a:solidFill>
              </a:rPr>
              <a:t>Psud</a:t>
            </a:r>
            <a:r>
              <a:rPr lang="en-US" sz="1800" b="1" dirty="0" smtClean="0">
                <a:solidFill>
                  <a:srgbClr val="00B050"/>
                </a:solidFill>
              </a:rPr>
              <a:t> and </a:t>
            </a:r>
            <a:r>
              <a:rPr lang="en-US" sz="1800" b="1" smtClean="0">
                <a:solidFill>
                  <a:srgbClr val="00B050"/>
                </a:solidFill>
              </a:rPr>
              <a:t>Graduate University of CAS.</a:t>
            </a:r>
            <a:endParaRPr lang="en-US" sz="1800" b="1" dirty="0" smtClean="0">
              <a:solidFill>
                <a:srgbClr val="00B050"/>
              </a:solidFill>
            </a:endParaRPr>
          </a:p>
          <a:p>
            <a:endParaRPr lang="fr-FR" sz="2000" b="1" dirty="0">
              <a:solidFill>
                <a:srgbClr val="00B050"/>
              </a:solidFill>
            </a:endParaRPr>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6</a:t>
            </a:fld>
            <a:endParaRPr lang="fr-FR"/>
          </a:p>
        </p:txBody>
      </p:sp>
    </p:spTree>
    <p:extLst>
      <p:ext uri="{BB962C8B-B14F-4D97-AF65-F5344CB8AC3E}">
        <p14:creationId xmlns:p14="http://schemas.microsoft.com/office/powerpoint/2010/main" val="3334562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a:xfrm>
            <a:off x="457200" y="1600200"/>
            <a:ext cx="8229600" cy="4800873"/>
          </a:xfrm>
        </p:spPr>
        <p:txBody>
          <a:bodyPr>
            <a:normAutofit/>
          </a:bodyPr>
          <a:lstStyle/>
          <a:p>
            <a:r>
              <a:rPr lang="en-US" sz="2000" b="1" dirty="0" smtClean="0">
                <a:solidFill>
                  <a:srgbClr val="C00000"/>
                </a:solidFill>
              </a:rPr>
              <a:t>SOME RESULTS:</a:t>
            </a:r>
          </a:p>
          <a:p>
            <a:r>
              <a:rPr lang="en-US" sz="1800" b="1" u="sng" dirty="0" smtClean="0">
                <a:solidFill>
                  <a:srgbClr val="7030A0"/>
                </a:solidFill>
              </a:rPr>
              <a:t>THE HYPOTHESIS</a:t>
            </a:r>
          </a:p>
          <a:p>
            <a:endParaRPr lang="fr-FR" sz="1800" b="1" u="sng" dirty="0">
              <a:solidFill>
                <a:srgbClr val="7030A0"/>
              </a:solidFill>
            </a:endParaRPr>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7</a:t>
            </a:fld>
            <a:endParaRPr lang="fr-FR"/>
          </a:p>
        </p:txBody>
      </p:sp>
      <p:pic>
        <p:nvPicPr>
          <p:cNvPr id="6" name="Image 5" descr="x-y.png"/>
          <p:cNvPicPr>
            <a:picLocks noChangeAspect="1"/>
          </p:cNvPicPr>
          <p:nvPr/>
        </p:nvPicPr>
        <p:blipFill>
          <a:blip r:embed="rId2" cstate="print"/>
          <a:srcRect/>
          <a:stretch>
            <a:fillRect/>
          </a:stretch>
        </p:blipFill>
        <p:spPr bwMode="auto">
          <a:xfrm>
            <a:off x="490175" y="3356992"/>
            <a:ext cx="3541765" cy="2637485"/>
          </a:xfrm>
          <a:prstGeom prst="rect">
            <a:avLst/>
          </a:prstGeom>
          <a:noFill/>
          <a:ln w="9525">
            <a:noFill/>
            <a:miter lim="800000"/>
            <a:headEnd/>
            <a:tailEnd/>
          </a:ln>
        </p:spPr>
      </p:pic>
      <p:pic>
        <p:nvPicPr>
          <p:cNvPr id="7" name="Image 6" descr="gamma-before-target.png"/>
          <p:cNvPicPr>
            <a:picLocks noChangeAspect="1"/>
          </p:cNvPicPr>
          <p:nvPr/>
        </p:nvPicPr>
        <p:blipFill>
          <a:blip r:embed="rId3" cstate="print"/>
          <a:srcRect/>
          <a:stretch>
            <a:fillRect/>
          </a:stretch>
        </p:blipFill>
        <p:spPr bwMode="auto">
          <a:xfrm>
            <a:off x="5004048" y="3356992"/>
            <a:ext cx="3384376" cy="2664296"/>
          </a:xfrm>
          <a:prstGeom prst="rect">
            <a:avLst/>
          </a:prstGeom>
          <a:noFill/>
          <a:ln w="9525">
            <a:noFill/>
            <a:miter lim="800000"/>
            <a:headEnd/>
            <a:tailEnd/>
          </a:ln>
        </p:spPr>
      </p:pic>
      <p:sp>
        <p:nvSpPr>
          <p:cNvPr id="8" name="ZoneTexte 7"/>
          <p:cNvSpPr txBox="1"/>
          <p:nvPr/>
        </p:nvSpPr>
        <p:spPr>
          <a:xfrm>
            <a:off x="1115616" y="2276873"/>
            <a:ext cx="5832648" cy="1323439"/>
          </a:xfrm>
          <a:prstGeom prst="rect">
            <a:avLst/>
          </a:prstGeom>
          <a:noFill/>
        </p:spPr>
        <p:txBody>
          <a:bodyPr wrap="square" rtlCol="0">
            <a:spAutoFit/>
          </a:bodyPr>
          <a:lstStyle/>
          <a:p>
            <a:r>
              <a:rPr lang="en-US" sz="1600" b="1" dirty="0">
                <a:solidFill>
                  <a:srgbClr val="1D02BE"/>
                </a:solidFill>
              </a:rPr>
              <a:t>The following results are obtained with an hybrid source using a W crystal, 1 mm thick on which a 10 </a:t>
            </a:r>
            <a:r>
              <a:rPr lang="en-US" sz="1600" b="1" dirty="0" err="1">
                <a:solidFill>
                  <a:srgbClr val="1D02BE"/>
                </a:solidFill>
              </a:rPr>
              <a:t>GeV</a:t>
            </a:r>
            <a:r>
              <a:rPr lang="en-US" sz="1600" b="1" dirty="0">
                <a:solidFill>
                  <a:srgbClr val="1D02BE"/>
                </a:solidFill>
              </a:rPr>
              <a:t> e- beam is impinging; </a:t>
            </a:r>
            <a:r>
              <a:rPr lang="en-US" sz="1600" b="1" dirty="0" err="1">
                <a:solidFill>
                  <a:srgbClr val="1D02BE"/>
                </a:solidFill>
              </a:rPr>
              <a:t>rms</a:t>
            </a:r>
            <a:r>
              <a:rPr lang="en-US" sz="1600" b="1" dirty="0">
                <a:solidFill>
                  <a:srgbClr val="1D02BE"/>
                </a:solidFill>
              </a:rPr>
              <a:t> transverse radius of e- beam is 2.5 mm. An illustration of the </a:t>
            </a:r>
            <a:r>
              <a:rPr lang="el-GR" sz="1600" b="1" dirty="0">
                <a:solidFill>
                  <a:srgbClr val="1D02BE"/>
                </a:solidFill>
              </a:rPr>
              <a:t>γ</a:t>
            </a:r>
            <a:r>
              <a:rPr lang="en-US" sz="1600" b="1" dirty="0">
                <a:solidFill>
                  <a:srgbClr val="1D02BE"/>
                </a:solidFill>
              </a:rPr>
              <a:t> beam is given: </a:t>
            </a:r>
          </a:p>
          <a:p>
            <a:endParaRPr lang="fr-FR" sz="1600" b="1" dirty="0">
              <a:solidFill>
                <a:srgbClr val="002060"/>
              </a:solidFill>
            </a:endParaRPr>
          </a:p>
        </p:txBody>
      </p:sp>
      <p:sp>
        <p:nvSpPr>
          <p:cNvPr id="9" name="ZoneTexte 8"/>
          <p:cNvSpPr txBox="1"/>
          <p:nvPr/>
        </p:nvSpPr>
        <p:spPr>
          <a:xfrm>
            <a:off x="971600" y="6093296"/>
            <a:ext cx="2664296" cy="307777"/>
          </a:xfrm>
          <a:prstGeom prst="rect">
            <a:avLst/>
          </a:prstGeom>
          <a:noFill/>
        </p:spPr>
        <p:txBody>
          <a:bodyPr wrap="square" rtlCol="0">
            <a:spAutoFit/>
          </a:bodyPr>
          <a:lstStyle/>
          <a:p>
            <a:r>
              <a:rPr lang="en-US" sz="1400" b="1" dirty="0" smtClean="0">
                <a:solidFill>
                  <a:srgbClr val="0070C0"/>
                </a:solidFill>
              </a:rPr>
              <a:t>X-Y image of the photon beam</a:t>
            </a:r>
            <a:endParaRPr lang="fr-FR" sz="1400" b="1" dirty="0">
              <a:solidFill>
                <a:srgbClr val="0070C0"/>
              </a:solidFill>
            </a:endParaRPr>
          </a:p>
        </p:txBody>
      </p:sp>
      <p:sp>
        <p:nvSpPr>
          <p:cNvPr id="11" name="ZoneTexte 10"/>
          <p:cNvSpPr txBox="1"/>
          <p:nvPr/>
        </p:nvSpPr>
        <p:spPr>
          <a:xfrm>
            <a:off x="5148064" y="6093296"/>
            <a:ext cx="3240360" cy="307777"/>
          </a:xfrm>
          <a:prstGeom prst="rect">
            <a:avLst/>
          </a:prstGeom>
          <a:noFill/>
        </p:spPr>
        <p:txBody>
          <a:bodyPr wrap="square" rtlCol="0">
            <a:spAutoFit/>
          </a:bodyPr>
          <a:lstStyle/>
          <a:p>
            <a:r>
              <a:rPr lang="en-US" sz="1400" b="1" dirty="0" smtClean="0">
                <a:solidFill>
                  <a:srgbClr val="0070C0"/>
                </a:solidFill>
              </a:rPr>
              <a:t>Transverse photon distribution</a:t>
            </a:r>
            <a:endParaRPr lang="fr-FR" sz="1400" b="1" dirty="0">
              <a:solidFill>
                <a:srgbClr val="0070C0"/>
              </a:solidFill>
            </a:endParaRPr>
          </a:p>
        </p:txBody>
      </p:sp>
    </p:spTree>
    <p:extLst>
      <p:ext uri="{BB962C8B-B14F-4D97-AF65-F5344CB8AC3E}">
        <p14:creationId xmlns:p14="http://schemas.microsoft.com/office/powerpoint/2010/main" val="289322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p:txBody>
          <a:bodyPr>
            <a:normAutofit/>
          </a:bodyPr>
          <a:lstStyle/>
          <a:p>
            <a:r>
              <a:rPr lang="en-US" sz="2000" b="1" dirty="0" smtClean="0">
                <a:solidFill>
                  <a:srgbClr val="C00000"/>
                </a:solidFill>
              </a:rPr>
              <a:t>SIMULATIONS ON COMPACT AND GRANULAR CONVERTERS</a:t>
            </a:r>
          </a:p>
          <a:p>
            <a:r>
              <a:rPr lang="en-US" sz="1800" b="1" dirty="0" smtClean="0">
                <a:solidFill>
                  <a:srgbClr val="002060"/>
                </a:solidFill>
              </a:rPr>
              <a:t>A comparison has been carried out using an electron incident beam of  10 </a:t>
            </a:r>
            <a:r>
              <a:rPr lang="en-US" sz="1800" b="1" dirty="0" err="1" smtClean="0">
                <a:solidFill>
                  <a:srgbClr val="002060"/>
                </a:solidFill>
              </a:rPr>
              <a:t>GeV</a:t>
            </a:r>
            <a:r>
              <a:rPr lang="en-US" sz="1800" b="1" dirty="0" smtClean="0">
                <a:solidFill>
                  <a:srgbClr val="002060"/>
                </a:solidFill>
              </a:rPr>
              <a:t>.</a:t>
            </a:r>
          </a:p>
          <a:p>
            <a:r>
              <a:rPr lang="en-US" sz="1800" b="1" dirty="0" smtClean="0">
                <a:solidFill>
                  <a:srgbClr val="002060"/>
                </a:solidFill>
              </a:rPr>
              <a:t> </a:t>
            </a:r>
            <a:endParaRPr lang="fr-FR" sz="1800" b="1" dirty="0">
              <a:solidFill>
                <a:srgbClr val="002060"/>
              </a:solidFill>
            </a:endParaRPr>
          </a:p>
        </p:txBody>
      </p:sp>
      <p:sp>
        <p:nvSpPr>
          <p:cNvPr id="4" name="Espace réservé du pied de page 3"/>
          <p:cNvSpPr>
            <a:spLocks noGrp="1"/>
          </p:cNvSpPr>
          <p:nvPr>
            <p:ph type="ftr" sz="quarter" idx="11"/>
          </p:nvPr>
        </p:nvSpPr>
        <p:spPr/>
        <p:txBody>
          <a:bodyPr/>
          <a:lstStyle/>
          <a:p>
            <a:r>
              <a:rPr lang="fr-FR" smtClean="0"/>
              <a:t>RChehab/FCPPL13/Nanjing</a:t>
            </a:r>
            <a:endParaRPr lang="fr-FR"/>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8</a:t>
            </a:fld>
            <a:endParaRPr lang="fr-F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708920"/>
            <a:ext cx="7200800"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6941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t>POSITRON SOURCES FOR LINEAR COLLIDERS</a:t>
            </a:r>
            <a:endParaRPr lang="fr-FR" sz="2800" b="1" dirty="0"/>
          </a:p>
        </p:txBody>
      </p:sp>
      <p:sp>
        <p:nvSpPr>
          <p:cNvPr id="3" name="Espace réservé du contenu 2"/>
          <p:cNvSpPr>
            <a:spLocks noGrp="1"/>
          </p:cNvSpPr>
          <p:nvPr>
            <p:ph idx="1"/>
          </p:nvPr>
        </p:nvSpPr>
        <p:spPr/>
        <p:txBody>
          <a:bodyPr>
            <a:normAutofit/>
          </a:bodyPr>
          <a:lstStyle/>
          <a:p>
            <a:endParaRPr lang="fr-FR" sz="2000" b="1" dirty="0">
              <a:solidFill>
                <a:srgbClr val="C00000"/>
              </a:solidFill>
            </a:endParaRPr>
          </a:p>
        </p:txBody>
      </p:sp>
      <p:sp>
        <p:nvSpPr>
          <p:cNvPr id="4" name="Espace réservé du pied de page 3"/>
          <p:cNvSpPr>
            <a:spLocks noGrp="1"/>
          </p:cNvSpPr>
          <p:nvPr>
            <p:ph type="ftr" sz="quarter" idx="11"/>
          </p:nvPr>
        </p:nvSpPr>
        <p:spPr/>
        <p:txBody>
          <a:bodyPr/>
          <a:lstStyle/>
          <a:p>
            <a:r>
              <a:rPr lang="fr-FR" dirty="0" err="1" smtClean="0"/>
              <a:t>RChehab</a:t>
            </a:r>
            <a:r>
              <a:rPr lang="fr-FR" dirty="0" smtClean="0"/>
              <a:t>/FCPPL13/Nanjing</a:t>
            </a:r>
            <a:endParaRPr lang="fr-FR" dirty="0"/>
          </a:p>
        </p:txBody>
      </p:sp>
      <p:sp>
        <p:nvSpPr>
          <p:cNvPr id="5" name="Espace réservé du numéro de diapositive 4"/>
          <p:cNvSpPr>
            <a:spLocks noGrp="1"/>
          </p:cNvSpPr>
          <p:nvPr>
            <p:ph type="sldNum" sz="quarter" idx="12"/>
          </p:nvPr>
        </p:nvSpPr>
        <p:spPr/>
        <p:txBody>
          <a:bodyPr/>
          <a:lstStyle/>
          <a:p>
            <a:fld id="{5B7FDA2A-4BA2-4B86-B4AB-F8FD7B1D79C8}" type="slidenum">
              <a:rPr lang="fr-FR" smtClean="0"/>
              <a:t>9</a:t>
            </a:fld>
            <a:endParaRPr lang="fr-FR"/>
          </a:p>
        </p:txBody>
      </p:sp>
      <p:pic>
        <p:nvPicPr>
          <p:cNvPr id="6" name="Picture 5" descr="ilc-sphere-radius-1mm"/>
          <p:cNvPicPr>
            <a:picLocks noChangeAspect="1" noChangeArrowheads="1"/>
          </p:cNvPicPr>
          <p:nvPr/>
        </p:nvPicPr>
        <p:blipFill>
          <a:blip r:embed="rId2" cstate="print"/>
          <a:srcRect/>
          <a:stretch>
            <a:fillRect/>
          </a:stretch>
        </p:blipFill>
        <p:spPr bwMode="auto">
          <a:xfrm>
            <a:off x="4427984" y="2348879"/>
            <a:ext cx="4032448" cy="3600399"/>
          </a:xfrm>
          <a:prstGeom prst="rect">
            <a:avLst/>
          </a:prstGeom>
          <a:noFill/>
          <a:ln w="9525">
            <a:noFill/>
            <a:miter lim="800000"/>
            <a:headEnd/>
            <a:tailEnd/>
          </a:ln>
        </p:spPr>
      </p:pic>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6586" y="1916831"/>
            <a:ext cx="4248471" cy="4054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5155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1305</TotalTime>
  <Words>2201</Words>
  <Application>Microsoft Office PowerPoint</Application>
  <PresentationFormat>Affichage à l'écran (4:3)</PresentationFormat>
  <Paragraphs>236</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POSITRON SOURCES FOR LINEAR COLLIDERS</vt:lpstr>
      <vt:lpstr>POSITRON SOURCES FOR LINEAR COLLIDERS</vt:lpstr>
      <vt:lpstr>POSITRON SOURCES FOR LINEAR COLLIDERS</vt:lpstr>
      <vt:lpstr>POSITRON SOURCES FOR LINEAR COLLIDERS</vt:lpstr>
      <vt:lpstr>POSITRON SOURCES FOR LINEAR COLLIDERS</vt:lpstr>
      <vt:lpstr>POSITRON SOURCES FOR LINEAR COLLIDERS</vt:lpstr>
      <vt:lpstr>POSITRON SOURCES FOR LINEAR COLLIDERS</vt:lpstr>
      <vt:lpstr>POSITRON SOURCES FOR LINEAR COLLIDERS</vt:lpstr>
      <vt:lpstr>POSITRON SOURCES FOR LINEAR COLLIDERS</vt:lpstr>
      <vt:lpstr>POSITRON SOURCES FOR LINEAR COLLIDERS</vt:lpstr>
      <vt:lpstr>POSITRON SOURCES FOR LINEAR COLLIDERS</vt:lpstr>
      <vt:lpstr>POSITRON SOURCES FOR LINEAR COLLIDERS</vt:lpstr>
      <vt:lpstr>POSITRON SOURCES FOR LINEAR COLLIDERS</vt:lpstr>
      <vt:lpstr>POSITRON SOURCES FOR LINEAR COLLIDERS</vt:lpstr>
      <vt:lpstr>POSITRON SOURCES FOR LINEAR COLLIDERS</vt:lpstr>
      <vt:lpstr>POSITRON SOURCES FOR LINEAR COLLIDERS</vt:lpstr>
      <vt:lpstr>POSITRON SOURCES FOR LINEAR COLLIDERS</vt:lpstr>
      <vt:lpstr>POSITRON SOURCES FOR LINEAR COLLIDERS</vt:lpstr>
      <vt:lpstr>POSITRON SOURCES FOR LINEAR COLLIDERS</vt:lpstr>
      <vt:lpstr>POSITRON SOURCES FOR LINEAR COLLIDERS</vt:lpstr>
      <vt:lpstr>POSITRON SOURCES FOR LINEAR COLLIDERS</vt:lpstr>
      <vt:lpstr>POSITRON SOURCES FOR LINEAR COLLIDERS</vt:lpstr>
      <vt:lpstr>POSITRON SOURCES FOR LINEAR COLLIDERS</vt:lpstr>
      <vt:lpstr>POSITRON SOURCES FOR LINEAR COLLIDERS</vt:lpstr>
    </vt:vector>
  </TitlesOfParts>
  <Company>CNRS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POSITRON SOURCES FOR LINEAR COLLIDERS</dc:title>
  <dc:creator>chehab</dc:creator>
  <cp:lastModifiedBy>chehab</cp:lastModifiedBy>
  <cp:revision>56</cp:revision>
  <cp:lastPrinted>2013-03-07T14:16:38Z</cp:lastPrinted>
  <dcterms:created xsi:type="dcterms:W3CDTF">2013-01-29T10:58:02Z</dcterms:created>
  <dcterms:modified xsi:type="dcterms:W3CDTF">2013-03-15T11:27:46Z</dcterms:modified>
</cp:coreProperties>
</file>