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8" r:id="rId3"/>
    <p:sldId id="300" r:id="rId4"/>
    <p:sldId id="302" r:id="rId5"/>
    <p:sldId id="304" r:id="rId6"/>
    <p:sldId id="325" r:id="rId7"/>
    <p:sldId id="305" r:id="rId8"/>
    <p:sldId id="306" r:id="rId9"/>
    <p:sldId id="307" r:id="rId10"/>
    <p:sldId id="329" r:id="rId11"/>
    <p:sldId id="311" r:id="rId12"/>
    <p:sldId id="312" r:id="rId13"/>
    <p:sldId id="330" r:id="rId14"/>
    <p:sldId id="313" r:id="rId15"/>
    <p:sldId id="314" r:id="rId16"/>
    <p:sldId id="317" r:id="rId17"/>
    <p:sldId id="323" r:id="rId18"/>
    <p:sldId id="327" r:id="rId19"/>
    <p:sldId id="33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399" autoAdjust="0"/>
    <p:restoredTop sz="73976" autoAdjust="0"/>
  </p:normalViewPr>
  <p:slideViewPr>
    <p:cSldViewPr snapToGrid="0" snapToObjects="1" showGuides="1">
      <p:cViewPr varScale="1">
        <p:scale>
          <a:sx n="145" d="100"/>
          <a:sy n="145" d="100"/>
        </p:scale>
        <p:origin x="-3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03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 a </a:t>
            </a:r>
            <a:r>
              <a:rPr lang="en-US" dirty="0" err="1" smtClean="0"/>
              <a:t>besoin</a:t>
            </a:r>
            <a:r>
              <a:rPr lang="en-US" dirty="0" smtClean="0"/>
              <a:t> de plus </a:t>
            </a:r>
            <a:r>
              <a:rPr lang="en-US" dirty="0" err="1" smtClean="0"/>
              <a:t>qu’un</a:t>
            </a:r>
            <a:r>
              <a:rPr lang="en-US" dirty="0" smtClean="0"/>
              <a:t> </a:t>
            </a:r>
            <a:r>
              <a:rPr lang="en-US" dirty="0" err="1" smtClean="0"/>
              <a:t>seul</a:t>
            </a:r>
            <a:r>
              <a:rPr lang="en-US" dirty="0" smtClean="0"/>
              <a:t> </a:t>
            </a:r>
            <a:r>
              <a:rPr lang="en-US" dirty="0" err="1" smtClean="0"/>
              <a:t>ordinateurs</a:t>
            </a:r>
            <a:r>
              <a:rPr lang="en-US" dirty="0" smtClean="0"/>
              <a:t> pour le travail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CA15008-670A-834C-9942-BBF0A6F31080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3F7D27AD-7FD5-E343-AB86-20F7A0C562B7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r>
              <a:rPr lang="fr-FR" smtClean="0"/>
              <a:t>DIRAC User Workshop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Marseille, 31/10/2012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User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2533" y="152400"/>
            <a:ext cx="8004267" cy="83256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Marseille, 31/10/2012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DIRAC User Workshop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DIRAC_new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400"/>
            <a:ext cx="2435651" cy="764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Sansation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Sansation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69" y="3158123"/>
            <a:ext cx="48785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DIRAC Distributed Computing </a:t>
            </a:r>
            <a:r>
              <a:rPr lang="en-US" dirty="0" smtClean="0"/>
              <a:t>Services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9422" y="5463386"/>
            <a:ext cx="3659922" cy="965106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>
                <a:latin typeface=" Sansation Light"/>
                <a:cs typeface=" Sansation Light"/>
              </a:rPr>
              <a:t>A. Tsaregorodtsev,</a:t>
            </a:r>
          </a:p>
          <a:p>
            <a:r>
              <a:rPr lang="en-US" i="1" dirty="0" smtClean="0">
                <a:latin typeface=" Sansation Light"/>
                <a:cs typeface=" Sansation Light"/>
              </a:rPr>
              <a:t>CPPM-IN2P3-CNRS</a:t>
            </a:r>
            <a:br>
              <a:rPr lang="en-US" i="1" dirty="0" smtClean="0">
                <a:latin typeface=" Sansation Light"/>
                <a:cs typeface=" Sansation Light"/>
              </a:rPr>
            </a:br>
            <a:r>
              <a:rPr lang="en-US" i="1" dirty="0" smtClean="0">
                <a:latin typeface=" Sansation Light"/>
                <a:cs typeface=" Sansation Light"/>
              </a:rPr>
              <a:t/>
            </a:r>
            <a:br>
              <a:rPr lang="en-US" i="1" dirty="0" smtClean="0">
                <a:latin typeface=" Sansation Light"/>
                <a:cs typeface=" Sansation Light"/>
              </a:rPr>
            </a:br>
            <a:r>
              <a:rPr lang="en-US" dirty="0" smtClean="0">
                <a:latin typeface=" Sansation Light"/>
                <a:cs typeface=" Sansation Light"/>
              </a:rPr>
              <a:t>FCPPL Meeting, 29 </a:t>
            </a:r>
            <a:r>
              <a:rPr lang="en-US" dirty="0" smtClean="0">
                <a:latin typeface=" Sansation Light"/>
                <a:cs typeface=" Sansation Light"/>
              </a:rPr>
              <a:t>March </a:t>
            </a:r>
            <a:r>
              <a:rPr lang="en-US" dirty="0" smtClean="0">
                <a:latin typeface=" Sansation Light"/>
                <a:cs typeface=" Sansation Light"/>
              </a:rPr>
              <a:t>2013, Nanjing</a:t>
            </a:r>
            <a:endParaRPr lang="en-US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58104" y="0"/>
            <a:ext cx="3194420" cy="4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66628" y="5463387"/>
            <a:ext cx="3194420" cy="1411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Dirac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16" y="4327505"/>
            <a:ext cx="3113348" cy="958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212238"/>
            <a:ext cx="8004267" cy="832560"/>
          </a:xfrm>
        </p:spPr>
        <p:txBody>
          <a:bodyPr/>
          <a:lstStyle/>
          <a:p>
            <a:r>
              <a:rPr lang="en-US" dirty="0" smtClean="0"/>
              <a:t>DIRAC </a:t>
            </a:r>
            <a:r>
              <a:rPr lang="en-US" dirty="0" smtClean="0"/>
              <a:t>in FCPPL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basic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744718"/>
            <a:ext cx="8229600" cy="4377559"/>
          </a:xfrm>
        </p:spPr>
        <p:txBody>
          <a:bodyPr>
            <a:normAutofit/>
          </a:bodyPr>
          <a:lstStyle/>
          <a:p>
            <a:r>
              <a:rPr lang="en-US" dirty="0" smtClean="0"/>
              <a:t>Explore the possible use of distributed “</a:t>
            </a:r>
            <a:r>
              <a:rPr lang="en-US" dirty="0" err="1" smtClean="0"/>
              <a:t>NoSQL</a:t>
            </a:r>
            <a:r>
              <a:rPr lang="en-US" dirty="0" smtClean="0"/>
              <a:t>” databases for the DIRAC services</a:t>
            </a:r>
          </a:p>
          <a:p>
            <a:pPr lvl="1"/>
            <a:r>
              <a:rPr lang="en-US" dirty="0" smtClean="0"/>
              <a:t>Accounting, Monitoring,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This has a potential to create distributed systems of a new scale</a:t>
            </a:r>
          </a:p>
          <a:p>
            <a:r>
              <a:rPr lang="en-US" dirty="0" smtClean="0"/>
              <a:t>Adding more computing resources available to DIRAC users</a:t>
            </a:r>
          </a:p>
          <a:p>
            <a:pPr lvl="1"/>
            <a:r>
              <a:rPr lang="en-US" dirty="0" smtClean="0"/>
              <a:t>Cloud storage resources based on the Amazon S3 standard</a:t>
            </a:r>
          </a:p>
          <a:p>
            <a:pPr lvl="1"/>
            <a:r>
              <a:rPr lang="en-US" dirty="0" smtClean="0"/>
              <a:t>Desktop volunteer virtualized grids </a:t>
            </a:r>
          </a:p>
        </p:txBody>
      </p:sp>
    </p:spTree>
    <p:extLst>
      <p:ext uri="{BB962C8B-B14F-4D97-AF65-F5344CB8AC3E}">
        <p14:creationId xmlns:p14="http://schemas.microsoft.com/office/powerpoint/2010/main" val="3042976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 Desktop Grids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92955" y="1603537"/>
            <a:ext cx="4414079" cy="46302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 done by </a:t>
            </a:r>
            <a:r>
              <a:rPr lang="en-US" dirty="0" err="1" smtClean="0"/>
              <a:t>Jie</a:t>
            </a:r>
            <a:r>
              <a:rPr lang="en-US" dirty="0" smtClean="0"/>
              <a:t> Wu and followed now by </a:t>
            </a:r>
            <a:r>
              <a:rPr lang="en-US" dirty="0" err="1" smtClean="0"/>
              <a:t>Wenxiao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at CPPM</a:t>
            </a:r>
          </a:p>
          <a:p>
            <a:pPr lvl="1"/>
            <a:r>
              <a:rPr lang="en-US" dirty="0" smtClean="0"/>
              <a:t>PhD students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the client PC the third party components are installed:</a:t>
            </a:r>
          </a:p>
          <a:p>
            <a:pPr lvl="1"/>
            <a:r>
              <a:rPr lang="en-US" dirty="0" err="1" smtClean="0"/>
              <a:t>VirtualBox</a:t>
            </a:r>
            <a:r>
              <a:rPr lang="en-US" dirty="0" smtClean="0"/>
              <a:t> hypervisor</a:t>
            </a:r>
          </a:p>
          <a:p>
            <a:pPr lvl="1"/>
            <a:r>
              <a:rPr lang="en-US" dirty="0" smtClean="0"/>
              <a:t>Standard BOINC client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special BOINC application</a:t>
            </a:r>
          </a:p>
          <a:p>
            <a:pPr lvl="1"/>
            <a:r>
              <a:rPr lang="en-US" dirty="0" smtClean="0"/>
              <a:t>Starts a requested </a:t>
            </a:r>
            <a:r>
              <a:rPr lang="en-US" dirty="0" smtClean="0"/>
              <a:t>Virtual Machine </a:t>
            </a:r>
            <a:endParaRPr lang="en-US" dirty="0" smtClean="0"/>
          </a:p>
          <a:p>
            <a:pPr lvl="1"/>
            <a:r>
              <a:rPr lang="en-US" dirty="0" smtClean="0"/>
              <a:t>Executes</a:t>
            </a:r>
            <a:r>
              <a:rPr lang="en-US" dirty="0" smtClean="0"/>
              <a:t> </a:t>
            </a:r>
            <a:r>
              <a:rPr lang="en-US" dirty="0" smtClean="0"/>
              <a:t>Pilot Job </a:t>
            </a:r>
            <a:r>
              <a:rPr lang="en-US" dirty="0" smtClean="0"/>
              <a:t>in the VM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Prototype system is functioning in the DIRAC installation in CC/Lyon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DIRAC_BOINC_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73" y="1603537"/>
            <a:ext cx="4709038" cy="422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support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769234"/>
            <a:ext cx="8229600" cy="44055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Building the distributed computing system for the BES III experiment</a:t>
            </a:r>
          </a:p>
          <a:p>
            <a:pPr lvl="1"/>
            <a:r>
              <a:rPr lang="en-US" dirty="0" smtClean="0"/>
              <a:t>Continue the support of the already deployed system</a:t>
            </a:r>
          </a:p>
          <a:p>
            <a:pPr lvl="1"/>
            <a:r>
              <a:rPr lang="en-US" dirty="0" smtClean="0"/>
              <a:t>Add more functionality as needed </a:t>
            </a:r>
          </a:p>
          <a:p>
            <a:pPr lvl="2"/>
            <a:r>
              <a:rPr lang="en-US" dirty="0" smtClean="0"/>
              <a:t>E.g. Condor sites support</a:t>
            </a:r>
          </a:p>
          <a:p>
            <a:pPr lvl="2"/>
            <a:r>
              <a:rPr lang="en-US" dirty="0" smtClean="0"/>
              <a:t>Data management operations</a:t>
            </a:r>
          </a:p>
          <a:p>
            <a:pPr lvl="2"/>
            <a:r>
              <a:rPr lang="en-US" dirty="0" smtClean="0"/>
              <a:t>Data Catalogs</a:t>
            </a:r>
          </a:p>
          <a:p>
            <a:pPr lvl="2"/>
            <a:endParaRPr lang="en-US" dirty="0"/>
          </a:p>
          <a:p>
            <a:r>
              <a:rPr lang="en-US" dirty="0" smtClean="0"/>
              <a:t>Setting up the MC production system for the TREND experiment</a:t>
            </a:r>
          </a:p>
          <a:p>
            <a:pPr lvl="1"/>
            <a:r>
              <a:rPr lang="en-US" dirty="0" smtClean="0"/>
              <a:t>Perform the case study</a:t>
            </a:r>
          </a:p>
          <a:p>
            <a:pPr lvl="1"/>
            <a:r>
              <a:rPr lang="en-US" dirty="0" smtClean="0"/>
              <a:t>Setup available computing resources with the DIRAC service at IHEP </a:t>
            </a:r>
          </a:p>
          <a:p>
            <a:pPr lvl="1"/>
            <a:r>
              <a:rPr lang="en-US" dirty="0" smtClean="0"/>
              <a:t>Create the MC production workflow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212238"/>
            <a:ext cx="8004267" cy="832560"/>
          </a:xfrm>
        </p:spPr>
        <p:txBody>
          <a:bodyPr/>
          <a:lstStyle/>
          <a:p>
            <a:r>
              <a:rPr lang="en-US" dirty="0" smtClean="0"/>
              <a:t>DIRAC </a:t>
            </a:r>
            <a:r>
              <a:rPr lang="en-US" dirty="0" smtClean="0"/>
              <a:t>as a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7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DIRAC as a service</a:t>
            </a: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D30B33D-D91D-3C4C-9E8C-01EE8A0235CB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77826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42963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DIRAC client is easy to install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Part of a usual tutorial</a:t>
            </a:r>
          </a:p>
          <a:p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DIRAC services are easy to install but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Needs dedicated hardware for hosting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Configuration, maintenance needs expert manpower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Monitoring computing resources</a:t>
            </a:r>
          </a:p>
          <a:p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Small user communities can not afford maintaining dedicated DIRAC services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Still need easy grid access</a:t>
            </a:r>
          </a:p>
          <a:p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Large grid infrastructures can provide DIRAC services for their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users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Distributed computing resources should be available to the users as easily as Google search engine, for example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</a:rPr>
              <a:t>  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7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France-Grilles DIRAC service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D30B33D-D91D-3C4C-9E8C-01EE8A0235CB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77826" name="Content Placeholder 8"/>
          <p:cNvSpPr>
            <a:spLocks noGrp="1"/>
          </p:cNvSpPr>
          <p:nvPr>
            <p:ph sz="quarter" idx="1"/>
          </p:nvPr>
        </p:nvSpPr>
        <p:spPr>
          <a:xfrm>
            <a:off x="28290" y="1299024"/>
            <a:ext cx="8229600" cy="5137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Started as a support for user grid tutorials</a:t>
            </a: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The FG-DIRAC joint project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Hosted by the CC/IN2P3, Lyon, T1 center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Distributed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team of service administrators</a:t>
            </a:r>
          </a:p>
          <a:p>
            <a:pPr lvl="2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5 participating universities</a:t>
            </a:r>
          </a:p>
          <a:p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France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-Grilles users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15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Virtual Organizations, 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88 users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registered</a:t>
            </a:r>
          </a:p>
          <a:p>
            <a:pPr lvl="2"/>
            <a:r>
              <a:rPr lang="fr-FR" dirty="0" err="1">
                <a:latin typeface="Helvetica"/>
                <a:cs typeface="Helvetica"/>
              </a:rPr>
              <a:t>astro</a:t>
            </a:r>
            <a:r>
              <a:rPr lang="fr-FR" dirty="0">
                <a:latin typeface="Helvetica"/>
                <a:cs typeface="Helvetica"/>
              </a:rPr>
              <a:t>, </a:t>
            </a:r>
            <a:r>
              <a:rPr lang="fr-FR" dirty="0" err="1" smtClean="0">
                <a:latin typeface="Helvetica"/>
                <a:cs typeface="Helvetica"/>
              </a:rPr>
              <a:t>biomed</a:t>
            </a:r>
            <a:r>
              <a:rPr lang="fr-FR" dirty="0">
                <a:latin typeface="Helvetica"/>
                <a:cs typeface="Helvetica"/>
              </a:rPr>
              <a:t>, </a:t>
            </a:r>
            <a:r>
              <a:rPr lang="fr-FR" dirty="0" err="1">
                <a:latin typeface="Helvetica"/>
                <a:cs typeface="Helvetica"/>
              </a:rPr>
              <a:t>esr</a:t>
            </a:r>
            <a:r>
              <a:rPr lang="fr-FR" dirty="0">
                <a:latin typeface="Helvetica"/>
                <a:cs typeface="Helvetica"/>
              </a:rPr>
              <a:t>, </a:t>
            </a:r>
            <a:r>
              <a:rPr lang="fr-FR" dirty="0" err="1" smtClean="0">
                <a:latin typeface="Helvetica"/>
                <a:cs typeface="Helvetica"/>
              </a:rPr>
              <a:t>euasia</a:t>
            </a:r>
            <a:r>
              <a:rPr lang="fr-FR" dirty="0" smtClean="0">
                <a:latin typeface="Helvetica"/>
                <a:cs typeface="Helvetica"/>
              </a:rPr>
              <a:t>, </a:t>
            </a:r>
            <a:br>
              <a:rPr lang="fr-FR" dirty="0" smtClean="0">
                <a:latin typeface="Helvetica"/>
                <a:cs typeface="Helvetica"/>
              </a:rPr>
            </a:br>
            <a:r>
              <a:rPr lang="fr-FR" dirty="0" err="1" smtClean="0">
                <a:latin typeface="Helvetica"/>
                <a:cs typeface="Helvetica"/>
              </a:rPr>
              <a:t>vo.france</a:t>
            </a:r>
            <a:r>
              <a:rPr lang="fr-FR" dirty="0" err="1">
                <a:latin typeface="Helvetica"/>
                <a:cs typeface="Helvetica"/>
              </a:rPr>
              <a:t>-asia.org</a:t>
            </a:r>
            <a:r>
              <a:rPr lang="fr-FR" dirty="0">
                <a:latin typeface="Helvetica"/>
                <a:cs typeface="Helvetica"/>
              </a:rPr>
              <a:t>, </a:t>
            </a:r>
            <a:r>
              <a:rPr lang="fr-FR" dirty="0" err="1" smtClean="0">
                <a:latin typeface="Helvetica"/>
                <a:cs typeface="Helvetica"/>
              </a:rPr>
              <a:t>etc</a:t>
            </a:r>
            <a:endParaRPr lang="fr-FR" dirty="0" smtClean="0">
              <a:latin typeface="Helvetica"/>
              <a:cs typeface="Helvetica"/>
            </a:endParaRPr>
          </a:p>
          <a:p>
            <a:pPr lvl="2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VO’s and users can be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added 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as necessary</a:t>
            </a:r>
          </a:p>
          <a:p>
            <a:pPr lvl="2"/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 production since May 2012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First ~3 millions jobs went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through the system</a:t>
            </a:r>
          </a:p>
          <a:p>
            <a:pPr lvl="2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Mostly biomed applications</a:t>
            </a:r>
          </a:p>
          <a:p>
            <a:pPr lvl="3"/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Helvetica" charset="0"/>
              <a:ea typeface="ＭＳ Ｐゴシック" charset="0"/>
            </a:endParaRPr>
          </a:p>
        </p:txBody>
      </p:sp>
      <p:pic>
        <p:nvPicPr>
          <p:cNvPr id="8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21" y="3039238"/>
            <a:ext cx="4925839" cy="31779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225" y="1533572"/>
            <a:ext cx="3019607" cy="6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1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“CAS-DIRAC”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1859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Proposal to build similar service at IHEP</a:t>
            </a:r>
          </a:p>
          <a:p>
            <a:pPr lvl="1"/>
            <a:r>
              <a:rPr lang="en-US" dirty="0" smtClean="0"/>
              <a:t>Leverage the FG-DIRAC project experience and experience of the DIRAC usage at IHEP</a:t>
            </a:r>
          </a:p>
          <a:p>
            <a:pPr lvl="1"/>
            <a:r>
              <a:rPr lang="en-US" dirty="0" smtClean="0"/>
              <a:t>Computing resources</a:t>
            </a:r>
          </a:p>
          <a:p>
            <a:pPr lvl="2"/>
            <a:r>
              <a:rPr lang="en-US" dirty="0" smtClean="0"/>
              <a:t>Conventional grids</a:t>
            </a:r>
          </a:p>
          <a:p>
            <a:pPr lvl="3"/>
            <a:r>
              <a:rPr lang="en-US" dirty="0" smtClean="0"/>
              <a:t>France-Asia grid sites</a:t>
            </a:r>
          </a:p>
          <a:p>
            <a:pPr lvl="3"/>
            <a:r>
              <a:rPr lang="en-US" dirty="0" err="1" smtClean="0"/>
              <a:t>CNGrid</a:t>
            </a:r>
            <a:endParaRPr lang="en-US" dirty="0" smtClean="0"/>
          </a:p>
          <a:p>
            <a:pPr lvl="2"/>
            <a:r>
              <a:rPr lang="en-US" dirty="0" smtClean="0"/>
              <a:t>CC/IHEP(Beijing), </a:t>
            </a:r>
            <a:r>
              <a:rPr lang="en-US" dirty="0"/>
              <a:t>National Supercomputing </a:t>
            </a:r>
            <a:r>
              <a:rPr lang="en-US" dirty="0" smtClean="0"/>
              <a:t>Centre (Shenzhen) </a:t>
            </a:r>
            <a:endParaRPr lang="en-US" dirty="0"/>
          </a:p>
          <a:p>
            <a:pPr lvl="2"/>
            <a:r>
              <a:rPr lang="en-US" dirty="0" smtClean="0"/>
              <a:t>IHEP campus desktop grid based on the BOINC technology</a:t>
            </a:r>
          </a:p>
          <a:p>
            <a:pPr lvl="2"/>
            <a:r>
              <a:rPr lang="en-US" dirty="0" smtClean="0"/>
              <a:t>Computing clouds ( e.g. </a:t>
            </a:r>
            <a:r>
              <a:rPr lang="en-US" dirty="0" err="1" smtClean="0"/>
              <a:t>OpenStack</a:t>
            </a:r>
            <a:r>
              <a:rPr lang="en-US" dirty="0" smtClean="0"/>
              <a:t> ) </a:t>
            </a:r>
          </a:p>
          <a:p>
            <a:pPr lvl="1"/>
            <a:r>
              <a:rPr lang="en-US" dirty="0" smtClean="0"/>
              <a:t>Storage resources</a:t>
            </a:r>
          </a:p>
          <a:p>
            <a:pPr lvl="2"/>
            <a:r>
              <a:rPr lang="en-US" dirty="0" smtClean="0"/>
              <a:t>Conventional, e.g. </a:t>
            </a:r>
            <a:r>
              <a:rPr lang="en-US" dirty="0" err="1" smtClean="0"/>
              <a:t>gLite</a:t>
            </a:r>
            <a:r>
              <a:rPr lang="en-US" dirty="0" smtClean="0"/>
              <a:t>/SRM SE, DIRAC SE</a:t>
            </a:r>
          </a:p>
          <a:p>
            <a:pPr lvl="2"/>
            <a:r>
              <a:rPr lang="en-US" dirty="0" smtClean="0"/>
              <a:t>S3 Cloud storage</a:t>
            </a:r>
          </a:p>
          <a:p>
            <a:pPr lvl="2"/>
            <a:r>
              <a:rPr lang="en-US" dirty="0" err="1" smtClean="0"/>
              <a:t>iRods</a:t>
            </a:r>
            <a:r>
              <a:rPr lang="en-US" dirty="0" smtClean="0"/>
              <a:t> storage</a:t>
            </a:r>
          </a:p>
        </p:txBody>
      </p:sp>
    </p:spTree>
    <p:extLst>
      <p:ext uri="{BB962C8B-B14F-4D97-AF65-F5344CB8AC3E}">
        <p14:creationId xmlns:p14="http://schemas.microsoft.com/office/powerpoint/2010/main" val="220020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“CAS-DIRAC” service (cont’d)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707624"/>
            <a:ext cx="8229600" cy="4274514"/>
          </a:xfrm>
        </p:spPr>
        <p:txBody>
          <a:bodyPr>
            <a:normAutofit/>
          </a:bodyPr>
          <a:lstStyle/>
          <a:p>
            <a:r>
              <a:rPr lang="en-US" dirty="0" smtClean="0"/>
              <a:t>Target user communities</a:t>
            </a:r>
          </a:p>
          <a:p>
            <a:pPr lvl="1"/>
            <a:r>
              <a:rPr lang="en-US" dirty="0" smtClean="0"/>
              <a:t>Collaborations with involvement of users from China</a:t>
            </a:r>
          </a:p>
          <a:p>
            <a:pPr lvl="1"/>
            <a:r>
              <a:rPr lang="en-US" dirty="0" smtClean="0"/>
              <a:t>Users from the Asia Pacific region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the service to provide assistance to the actual and potential users of the system</a:t>
            </a:r>
          </a:p>
          <a:p>
            <a:pPr lvl="1"/>
            <a:r>
              <a:rPr lang="en-US" dirty="0" smtClean="0"/>
              <a:t>Tutorials</a:t>
            </a:r>
          </a:p>
          <a:p>
            <a:pPr lvl="1"/>
            <a:r>
              <a:rPr lang="en-US" dirty="0" smtClean="0"/>
              <a:t>Assistance in porting applications to the grid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78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37859"/>
            <a:ext cx="8229600" cy="4937760"/>
          </a:xfrm>
        </p:spPr>
        <p:txBody>
          <a:bodyPr/>
          <a:lstStyle/>
          <a:p>
            <a:r>
              <a:rPr lang="en-US" dirty="0" smtClean="0"/>
              <a:t>DIRAC is a versatile tool to build distributed computing systems used in multiple user communities in different scientific domains</a:t>
            </a:r>
          </a:p>
          <a:p>
            <a:endParaRPr lang="en-US" dirty="0"/>
          </a:p>
          <a:p>
            <a:r>
              <a:rPr lang="en-US" dirty="0" smtClean="0"/>
              <a:t>Within the FCPPL Collaboration DIRAC will be further enhanced to use novel technologies and computing resources</a:t>
            </a:r>
          </a:p>
          <a:p>
            <a:endParaRPr lang="en-US" dirty="0"/>
          </a:p>
          <a:p>
            <a:r>
              <a:rPr lang="en-US" dirty="0" smtClean="0"/>
              <a:t>Setting up the DIRAC general purpose service in IHEP will allow to share the HEP experience in distributed computing with other user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5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47827"/>
            <a:ext cx="1981200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155724" y="2530438"/>
            <a:ext cx="6984307" cy="2348114"/>
          </a:xfrm>
        </p:spPr>
        <p:txBody>
          <a:bodyPr>
            <a:normAutofit/>
          </a:bodyPr>
          <a:lstStyle/>
          <a:p>
            <a:r>
              <a:rPr lang="en-US" dirty="0" smtClean="0"/>
              <a:t>DIRAC Project</a:t>
            </a:r>
            <a:endParaRPr lang="en-US" dirty="0" smtClean="0"/>
          </a:p>
          <a:p>
            <a:r>
              <a:rPr lang="en-US" dirty="0" smtClean="0"/>
              <a:t>Resources available to DIRAC users</a:t>
            </a:r>
          </a:p>
          <a:p>
            <a:r>
              <a:rPr lang="en-US" dirty="0" smtClean="0"/>
              <a:t>DIRAC in the FCPPL Collaboration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5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391"/>
            <a:ext cx="8870950" cy="9144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DIRAC Project</a:t>
            </a:r>
            <a:endParaRPr lang="fr-FR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89" y="1450857"/>
            <a:ext cx="7772400" cy="496446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DIRAC is developed originally for the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LHCb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experiment with the </a:t>
            </a:r>
            <a:r>
              <a:rPr lang="en-US" dirty="0">
                <a:latin typeface="Helvetica" charset="0"/>
                <a:ea typeface="ＭＳ Ｐゴシック" charset="0"/>
              </a:rPr>
              <a:t>goals: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Integrate all the heterogeneous computing resources available to the community</a:t>
            </a:r>
            <a:endParaRPr lang="ru-RU" dirty="0">
              <a:latin typeface="Helvetica" charset="0"/>
              <a:ea typeface="ＭＳ Ｐゴシック" charset="0"/>
            </a:endParaRP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Provide </a:t>
            </a:r>
            <a:r>
              <a:rPr lang="en-US" dirty="0" smtClean="0">
                <a:latin typeface="Helvetica" charset="0"/>
                <a:ea typeface="ＭＳ Ｐゴシック" charset="0"/>
              </a:rPr>
              <a:t>a complete solution for all the tasks - </a:t>
            </a:r>
            <a:r>
              <a:rPr lang="en-US" dirty="0">
                <a:latin typeface="Helvetica" charset="0"/>
                <a:ea typeface="ＭＳ Ｐゴシック" charset="0"/>
              </a:rPr>
              <a:t>both WMS and DMS </a:t>
            </a:r>
            <a:r>
              <a:rPr lang="en-US" dirty="0" smtClean="0">
                <a:latin typeface="Helvetica" charset="0"/>
                <a:ea typeface="ＭＳ Ｐゴシック" charset="0"/>
              </a:rPr>
              <a:t>tasks</a:t>
            </a:r>
          </a:p>
          <a:p>
            <a:pPr marL="274320" lvl="1" indent="0">
              <a:buNone/>
            </a:pPr>
            <a:endParaRPr lang="fr-FR" dirty="0">
              <a:latin typeface="Helvetica" charset="0"/>
              <a:ea typeface="ＭＳ Ｐゴシック" charset="0"/>
            </a:endParaRPr>
          </a:p>
          <a:p>
            <a:r>
              <a:rPr lang="fr-FR" dirty="0" smtClean="0">
                <a:latin typeface="Helvetica" charset="0"/>
                <a:ea typeface="ＭＳ Ｐゴシック" charset="0"/>
              </a:rPr>
              <a:t>The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experience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collected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with</a:t>
            </a:r>
            <a:r>
              <a:rPr lang="fr-FR" dirty="0" smtClean="0">
                <a:latin typeface="Helvetica" charset="0"/>
                <a:ea typeface="ＭＳ Ｐゴシック" charset="0"/>
              </a:rPr>
              <a:t> a production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grid</a:t>
            </a:r>
            <a:r>
              <a:rPr lang="fr-FR" dirty="0" smtClean="0">
                <a:latin typeface="Helvetica" charset="0"/>
                <a:ea typeface="ＭＳ Ｐゴシック" charset="0"/>
              </a:rPr>
              <a:t> system of a large HEP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experiment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turned</a:t>
            </a:r>
            <a:r>
              <a:rPr lang="fr-FR" dirty="0" smtClean="0">
                <a:latin typeface="Helvetica" charset="0"/>
                <a:ea typeface="ＭＳ Ｐゴシック" charset="0"/>
              </a:rPr>
              <a:t> out to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be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very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valuable</a:t>
            </a:r>
            <a:endParaRPr lang="fr-FR" dirty="0" smtClean="0">
              <a:latin typeface="Helvetica" charset="0"/>
              <a:ea typeface="ＭＳ Ｐゴシック" charset="0"/>
            </a:endParaRPr>
          </a:p>
          <a:p>
            <a:pPr lvl="1"/>
            <a:r>
              <a:rPr lang="fr-FR" dirty="0" err="1" smtClean="0">
                <a:latin typeface="Helvetica" charset="0"/>
                <a:ea typeface="ＭＳ Ｐゴシック" charset="0"/>
              </a:rPr>
              <a:t>Several</a:t>
            </a:r>
            <a:r>
              <a:rPr lang="fr-FR" dirty="0" smtClean="0">
                <a:latin typeface="Helvetica" charset="0"/>
                <a:ea typeface="ＭＳ Ｐゴシック" charset="0"/>
              </a:rPr>
              <a:t> new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experiments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expressed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interest</a:t>
            </a:r>
            <a:r>
              <a:rPr lang="fr-FR" dirty="0" smtClean="0">
                <a:latin typeface="Helvetica" charset="0"/>
                <a:ea typeface="ＭＳ Ｐゴシック" charset="0"/>
              </a:rPr>
              <a:t> in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using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this</a:t>
            </a:r>
            <a:r>
              <a:rPr lang="fr-FR" dirty="0" smtClean="0">
                <a:latin typeface="Helvetica" charset="0"/>
                <a:ea typeface="ＭＳ Ｐゴシック" charset="0"/>
              </a:rPr>
              <a:t> software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relying</a:t>
            </a:r>
            <a:r>
              <a:rPr lang="fr-FR" dirty="0" smtClean="0">
                <a:latin typeface="Helvetica" charset="0"/>
                <a:ea typeface="ＭＳ Ｐゴシック" charset="0"/>
              </a:rPr>
              <a:t> on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its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proven</a:t>
            </a:r>
            <a:r>
              <a:rPr lang="fr-FR" dirty="0" smtClean="0">
                <a:latin typeface="Helvetica" charset="0"/>
                <a:ea typeface="ＭＳ Ｐゴシック" charset="0"/>
              </a:rPr>
              <a:t> in practice utility</a:t>
            </a:r>
          </a:p>
          <a:p>
            <a:pPr lvl="1"/>
            <a:endParaRPr lang="fr-FR" dirty="0" smtClean="0">
              <a:latin typeface="Helvetica" charset="0"/>
              <a:ea typeface="ＭＳ Ｐゴシック" charset="0"/>
            </a:endParaRPr>
          </a:p>
          <a:p>
            <a:r>
              <a:rPr lang="fr-FR" dirty="0" smtClean="0">
                <a:latin typeface="Helvetica" charset="0"/>
                <a:ea typeface="ＭＳ Ｐゴシック" charset="0"/>
              </a:rPr>
              <a:t>In 2009 the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core</a:t>
            </a:r>
            <a:r>
              <a:rPr lang="fr-FR" dirty="0" smtClean="0">
                <a:latin typeface="Helvetica" charset="0"/>
                <a:ea typeface="ＭＳ Ｐゴシック" charset="0"/>
              </a:rPr>
              <a:t> DIRAC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development</a:t>
            </a:r>
            <a:r>
              <a:rPr lang="fr-FR" dirty="0" smtClean="0">
                <a:latin typeface="Helvetica" charset="0"/>
                <a:ea typeface="ＭＳ Ｐゴシック" charset="0"/>
              </a:rPr>
              <a:t> team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decided</a:t>
            </a:r>
            <a:r>
              <a:rPr lang="fr-FR" dirty="0" smtClean="0">
                <a:latin typeface="Helvetica" charset="0"/>
                <a:ea typeface="ＭＳ Ｐゴシック" charset="0"/>
              </a:rPr>
              <a:t> to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generalize</a:t>
            </a:r>
            <a:r>
              <a:rPr lang="fr-FR" dirty="0" smtClean="0">
                <a:latin typeface="Helvetica" charset="0"/>
                <a:ea typeface="ＭＳ Ｐゴシック" charset="0"/>
              </a:rPr>
              <a:t> the software to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make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it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suitable</a:t>
            </a:r>
            <a:r>
              <a:rPr lang="fr-FR" dirty="0" smtClean="0">
                <a:latin typeface="Helvetica" charset="0"/>
                <a:ea typeface="ＭＳ Ｐゴシック" charset="0"/>
              </a:rPr>
              <a:t> for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any</a:t>
            </a:r>
            <a:r>
              <a:rPr lang="fr-FR" dirty="0" smtClean="0">
                <a:latin typeface="Helvetica" charset="0"/>
                <a:ea typeface="ＭＳ Ｐゴシック" charset="0"/>
              </a:rPr>
              <a:t> user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community</a:t>
            </a:r>
            <a:r>
              <a:rPr lang="fr-FR" dirty="0" smtClean="0">
                <a:latin typeface="Helvetica" charset="0"/>
                <a:ea typeface="ＭＳ Ｐゴシック" charset="0"/>
              </a:rPr>
              <a:t>. </a:t>
            </a:r>
          </a:p>
          <a:p>
            <a:pPr lvl="1"/>
            <a:r>
              <a:rPr lang="fr-FR" dirty="0" err="1" smtClean="0">
                <a:latin typeface="Helvetica" charset="0"/>
                <a:ea typeface="ＭＳ Ｐゴシック" charset="0"/>
              </a:rPr>
              <a:t>Separate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LHCb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specific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functionality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into</a:t>
            </a:r>
            <a:r>
              <a:rPr lang="fr-FR" dirty="0" smtClean="0">
                <a:latin typeface="Helvetica" charset="0"/>
                <a:ea typeface="ＭＳ Ｐゴシック" charset="0"/>
              </a:rPr>
              <a:t> a set of extensions to the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generic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core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smtClean="0">
                <a:latin typeface="Helvetica" charset="0"/>
                <a:ea typeface="ＭＳ Ｐゴシック" charset="0"/>
              </a:rPr>
              <a:t>services</a:t>
            </a:r>
            <a:endParaRPr lang="fr-FR" dirty="0" smtClean="0">
              <a:latin typeface="Helvetica" charset="0"/>
              <a:ea typeface="ＭＳ Ｐゴシック" charset="0"/>
            </a:endParaRPr>
          </a:p>
          <a:p>
            <a:pPr lvl="1"/>
            <a:endParaRPr lang="fr-FR" dirty="0" smtClean="0">
              <a:latin typeface="Helvetica" charset="0"/>
              <a:ea typeface="ＭＳ Ｐゴシック" charset="0"/>
            </a:endParaRPr>
          </a:p>
          <a:p>
            <a:r>
              <a:rPr lang="fr-FR" dirty="0" err="1" smtClean="0">
                <a:latin typeface="Helvetica" charset="0"/>
                <a:ea typeface="ＭＳ Ｐゴシック" charset="0"/>
              </a:rPr>
              <a:t>Now</a:t>
            </a:r>
            <a:r>
              <a:rPr lang="fr-FR" dirty="0" smtClean="0">
                <a:latin typeface="Helvetica" charset="0"/>
                <a:ea typeface="ＭＳ Ｐゴシック" charset="0"/>
              </a:rPr>
              <a:t> DIRAC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is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used</a:t>
            </a:r>
            <a:r>
              <a:rPr lang="fr-FR" dirty="0" smtClean="0">
                <a:latin typeface="Helvetica" charset="0"/>
                <a:ea typeface="ＭＳ Ｐゴシック" charset="0"/>
              </a:rPr>
              <a:t> by multiple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projects</a:t>
            </a:r>
            <a:endParaRPr lang="fr-FR" dirty="0" smtClean="0">
              <a:latin typeface="Helvetica" charset="0"/>
              <a:ea typeface="ＭＳ Ｐゴシック" charset="0"/>
            </a:endParaRPr>
          </a:p>
          <a:p>
            <a:pPr lvl="1"/>
            <a:r>
              <a:rPr lang="fr-FR" dirty="0" smtClean="0">
                <a:latin typeface="Helvetica" charset="0"/>
                <a:ea typeface="ＭＳ Ｐゴシック" charset="0"/>
              </a:rPr>
              <a:t>HEP: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LHCb</a:t>
            </a:r>
            <a:r>
              <a:rPr lang="fr-FR" dirty="0" smtClean="0">
                <a:latin typeface="Helvetica" charset="0"/>
                <a:ea typeface="ＭＳ Ｐゴシック" charset="0"/>
              </a:rPr>
              <a:t>, ILC/CLIC, Belle II, BES III, (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SuperB</a:t>
            </a:r>
            <a:r>
              <a:rPr lang="fr-FR" dirty="0" smtClean="0">
                <a:latin typeface="Helvetica" charset="0"/>
                <a:ea typeface="ＭＳ Ｐゴシック" charset="0"/>
              </a:rPr>
              <a:t> )</a:t>
            </a:r>
          </a:p>
          <a:p>
            <a:pPr lvl="1"/>
            <a:r>
              <a:rPr lang="fr-FR" dirty="0" err="1" smtClean="0">
                <a:latin typeface="Helvetica" charset="0"/>
                <a:ea typeface="ＭＳ Ｐゴシック" charset="0"/>
              </a:rPr>
              <a:t>Astrophysics</a:t>
            </a:r>
            <a:r>
              <a:rPr lang="fr-FR" dirty="0" smtClean="0">
                <a:latin typeface="Helvetica" charset="0"/>
                <a:ea typeface="ＭＳ Ｐゴシック" charset="0"/>
              </a:rPr>
              <a:t>: CTA,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Glast</a:t>
            </a:r>
            <a:r>
              <a:rPr lang="fr-FR" dirty="0" smtClean="0">
                <a:latin typeface="Helvetica" charset="0"/>
                <a:ea typeface="ＭＳ Ｐゴシック" charset="0"/>
              </a:rPr>
              <a:t>, Fermi-LAT, LSST</a:t>
            </a:r>
          </a:p>
          <a:p>
            <a:pPr lvl="1"/>
            <a:r>
              <a:rPr lang="fr-FR" dirty="0" err="1" smtClean="0">
                <a:latin typeface="Helvetica" charset="0"/>
                <a:ea typeface="ＭＳ Ｐゴシック" charset="0"/>
              </a:rPr>
              <a:t>Other</a:t>
            </a:r>
            <a:r>
              <a:rPr lang="fr-FR" dirty="0" smtClean="0">
                <a:latin typeface="Helvetica" charset="0"/>
                <a:ea typeface="ＭＳ Ｐゴシック" charset="0"/>
              </a:rPr>
              <a:t>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communities</a:t>
            </a:r>
            <a:r>
              <a:rPr lang="fr-FR" dirty="0" smtClean="0">
                <a:latin typeface="Helvetica" charset="0"/>
                <a:ea typeface="ＭＳ Ｐゴシック" charset="0"/>
              </a:rPr>
              <a:t>: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biomed</a:t>
            </a:r>
            <a:r>
              <a:rPr lang="fr-FR" dirty="0" smtClean="0">
                <a:latin typeface="Helvetica" charset="0"/>
                <a:ea typeface="ＭＳ Ｐゴシック" charset="0"/>
              </a:rPr>
              <a:t>,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earth</a:t>
            </a:r>
            <a:r>
              <a:rPr lang="fr-FR" dirty="0" smtClean="0">
                <a:latin typeface="Helvetica" charset="0"/>
                <a:ea typeface="ＭＳ Ｐゴシック" charset="0"/>
              </a:rPr>
              <a:t> sciences, </a:t>
            </a:r>
            <a:r>
              <a:rPr lang="fr-FR" dirty="0" err="1" smtClean="0">
                <a:latin typeface="Helvetica" charset="0"/>
                <a:ea typeface="ＭＳ Ｐゴシック" charset="0"/>
              </a:rPr>
              <a:t>etc</a:t>
            </a:r>
            <a:endParaRPr lang="fr-FR" dirty="0" smtClean="0">
              <a:latin typeface="Helvetic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744663" y="334963"/>
            <a:ext cx="1998662" cy="1138237"/>
            <a:chOff x="1744131" y="334963"/>
            <a:chExt cx="1999549" cy="1138237"/>
          </a:xfrm>
        </p:grpSpPr>
        <p:pic>
          <p:nvPicPr>
            <p:cNvPr id="21564" name="Picture 373" descr="pers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7030" y="334963"/>
              <a:ext cx="1136650" cy="1138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65" name="TextBox 90"/>
            <p:cNvSpPr txBox="1">
              <a:spLocks noChangeArrowheads="1"/>
            </p:cNvSpPr>
            <p:nvPr/>
          </p:nvSpPr>
          <p:spPr bwMode="auto">
            <a:xfrm>
              <a:off x="1744131" y="377292"/>
              <a:ext cx="994483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90"/>
                  </a:solidFill>
                  <a:latin typeface="Helvetica"/>
                  <a:cs typeface="Helvetica"/>
                </a:rPr>
                <a:t>Physicist</a:t>
              </a:r>
            </a:p>
            <a:p>
              <a:pPr eaLnBrk="1" hangingPunct="1"/>
              <a:r>
                <a:rPr lang="en-US" sz="1600" dirty="0">
                  <a:solidFill>
                    <a:srgbClr val="000090"/>
                  </a:solidFill>
                  <a:latin typeface="Helvetica"/>
                  <a:cs typeface="Helvetica"/>
                </a:rPr>
                <a:t>User</a:t>
              </a:r>
            </a:p>
          </p:txBody>
        </p:sp>
      </p:grpSp>
      <p:pic>
        <p:nvPicPr>
          <p:cNvPr id="85" name="Picture 84" descr="Clou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4048125"/>
            <a:ext cx="11334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Clou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4267200"/>
            <a:ext cx="127793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askQue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63" y="1787525"/>
            <a:ext cx="4005262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41550" y="5664200"/>
            <a:ext cx="1079500" cy="960438"/>
            <a:chOff x="2237570" y="5565139"/>
            <a:chExt cx="1078994" cy="960122"/>
          </a:xfrm>
        </p:grpSpPr>
        <p:pic>
          <p:nvPicPr>
            <p:cNvPr id="21562" name="Picture 6" descr="Rectangl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7570" y="5565139"/>
              <a:ext cx="1078994" cy="960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63" name="TextBox 7"/>
            <p:cNvSpPr txBox="1">
              <a:spLocks noChangeArrowheads="1"/>
            </p:cNvSpPr>
            <p:nvPr/>
          </p:nvSpPr>
          <p:spPr bwMode="auto">
            <a:xfrm>
              <a:off x="2410667" y="5664199"/>
              <a:ext cx="7404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EGEE</a:t>
              </a:r>
            </a:p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Pilot</a:t>
              </a:r>
            </a:p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Director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746250" y="4373563"/>
            <a:ext cx="1408113" cy="1060450"/>
            <a:chOff x="1746698" y="4373431"/>
            <a:chExt cx="1408179" cy="1060706"/>
          </a:xfrm>
        </p:grpSpPr>
        <p:pic>
          <p:nvPicPr>
            <p:cNvPr id="21560" name="Picture 9" descr="Clou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698" y="4373431"/>
              <a:ext cx="1408179" cy="1060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61" name="TextBox 10"/>
            <p:cNvSpPr txBox="1">
              <a:spLocks noChangeArrowheads="1"/>
            </p:cNvSpPr>
            <p:nvPr/>
          </p:nvSpPr>
          <p:spPr bwMode="auto">
            <a:xfrm>
              <a:off x="1976102" y="4656667"/>
              <a:ext cx="954228" cy="461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EGI/WLCG</a:t>
              </a:r>
            </a:p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Grid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857625" y="5664200"/>
            <a:ext cx="1079500" cy="960438"/>
            <a:chOff x="2237570" y="5565139"/>
            <a:chExt cx="1078994" cy="960122"/>
          </a:xfrm>
        </p:grpSpPr>
        <p:pic>
          <p:nvPicPr>
            <p:cNvPr id="21558" name="Picture 43" descr="Rectangl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7570" y="5565139"/>
              <a:ext cx="1078994" cy="960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9" name="TextBox 44"/>
            <p:cNvSpPr txBox="1">
              <a:spLocks noChangeArrowheads="1"/>
            </p:cNvSpPr>
            <p:nvPr/>
          </p:nvSpPr>
          <p:spPr bwMode="auto">
            <a:xfrm>
              <a:off x="2410667" y="5664199"/>
              <a:ext cx="7404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NDG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Pilot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Director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362325" y="4373563"/>
            <a:ext cx="1408113" cy="1060450"/>
            <a:chOff x="1746698" y="4373431"/>
            <a:chExt cx="1408179" cy="1060706"/>
          </a:xfrm>
        </p:grpSpPr>
        <p:pic>
          <p:nvPicPr>
            <p:cNvPr id="21556" name="Picture 46" descr="Clou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698" y="4373431"/>
              <a:ext cx="1408179" cy="1060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7" name="TextBox 47"/>
            <p:cNvSpPr txBox="1">
              <a:spLocks noChangeArrowheads="1"/>
            </p:cNvSpPr>
            <p:nvPr/>
          </p:nvSpPr>
          <p:spPr bwMode="auto">
            <a:xfrm>
              <a:off x="2181219" y="4656667"/>
              <a:ext cx="526632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NDG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Grid</a:t>
              </a:r>
            </a:p>
          </p:txBody>
        </p:sp>
      </p:grpSp>
      <p:cxnSp>
        <p:nvCxnSpPr>
          <p:cNvPr id="49" name="Curved Connector 14"/>
          <p:cNvCxnSpPr/>
          <p:nvPr/>
        </p:nvCxnSpPr>
        <p:spPr>
          <a:xfrm rot="5400000" flipH="1" flipV="1">
            <a:off x="3978276" y="5310187"/>
            <a:ext cx="874712" cy="30163"/>
          </a:xfrm>
          <a:prstGeom prst="curvedConnector4">
            <a:avLst>
              <a:gd name="adj1" fmla="val 25220"/>
              <a:gd name="adj2" fmla="val 1564433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5430838" y="5664200"/>
            <a:ext cx="1079500" cy="960438"/>
            <a:chOff x="2237570" y="5565139"/>
            <a:chExt cx="1078994" cy="960122"/>
          </a:xfrm>
        </p:grpSpPr>
        <p:pic>
          <p:nvPicPr>
            <p:cNvPr id="21554" name="Picture 51" descr="Rectangl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7570" y="5565139"/>
              <a:ext cx="1078994" cy="960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5" name="TextBox 52"/>
            <p:cNvSpPr txBox="1">
              <a:spLocks noChangeArrowheads="1"/>
            </p:cNvSpPr>
            <p:nvPr/>
          </p:nvSpPr>
          <p:spPr bwMode="auto">
            <a:xfrm>
              <a:off x="2410667" y="5664199"/>
              <a:ext cx="7404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EELA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Pilot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Director</a:t>
              </a: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4937125" y="4373563"/>
            <a:ext cx="1408113" cy="1060450"/>
            <a:chOff x="1746698" y="4373431"/>
            <a:chExt cx="1408179" cy="1060706"/>
          </a:xfrm>
        </p:grpSpPr>
        <p:pic>
          <p:nvPicPr>
            <p:cNvPr id="21552" name="Picture 54" descr="Clou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698" y="4373431"/>
              <a:ext cx="1408179" cy="1060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3" name="TextBox 55"/>
            <p:cNvSpPr txBox="1">
              <a:spLocks noChangeArrowheads="1"/>
            </p:cNvSpPr>
            <p:nvPr/>
          </p:nvSpPr>
          <p:spPr bwMode="auto">
            <a:xfrm>
              <a:off x="2076469" y="4656667"/>
              <a:ext cx="748958" cy="461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GISELA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Grid</a:t>
              </a:r>
            </a:p>
          </p:txBody>
        </p:sp>
      </p:grpSp>
      <p:cxnSp>
        <p:nvCxnSpPr>
          <p:cNvPr id="57" name="Curved Connector 14"/>
          <p:cNvCxnSpPr/>
          <p:nvPr/>
        </p:nvCxnSpPr>
        <p:spPr>
          <a:xfrm rot="5400000" flipH="1" flipV="1">
            <a:off x="5551488" y="5310188"/>
            <a:ext cx="874712" cy="30162"/>
          </a:xfrm>
          <a:prstGeom prst="curvedConnector4">
            <a:avLst>
              <a:gd name="adj1" fmla="val 25220"/>
              <a:gd name="adj2" fmla="val 1564433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7004050" y="5664200"/>
            <a:ext cx="1079500" cy="960438"/>
            <a:chOff x="2237570" y="5565139"/>
            <a:chExt cx="1078994" cy="960122"/>
          </a:xfrm>
        </p:grpSpPr>
        <p:pic>
          <p:nvPicPr>
            <p:cNvPr id="21550" name="Picture 67" descr="Rectangl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7570" y="5565139"/>
              <a:ext cx="1078994" cy="960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1" name="TextBox 68"/>
            <p:cNvSpPr txBox="1">
              <a:spLocks noChangeArrowheads="1"/>
            </p:cNvSpPr>
            <p:nvPr/>
          </p:nvSpPr>
          <p:spPr bwMode="auto">
            <a:xfrm>
              <a:off x="2410667" y="5664199"/>
              <a:ext cx="7404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CREAM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Pilot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Director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6510338" y="4373563"/>
            <a:ext cx="1408112" cy="1060450"/>
            <a:chOff x="1746698" y="4373431"/>
            <a:chExt cx="1408179" cy="1060706"/>
          </a:xfrm>
        </p:grpSpPr>
        <p:pic>
          <p:nvPicPr>
            <p:cNvPr id="21548" name="Picture 70" descr="Clou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698" y="4373431"/>
              <a:ext cx="1408179" cy="1060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9" name="TextBox 71"/>
            <p:cNvSpPr txBox="1">
              <a:spLocks noChangeArrowheads="1"/>
            </p:cNvSpPr>
            <p:nvPr/>
          </p:nvSpPr>
          <p:spPr bwMode="auto">
            <a:xfrm>
              <a:off x="2074331" y="4656667"/>
              <a:ext cx="740407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CREAM</a:t>
              </a:r>
            </a:p>
            <a:p>
              <a:pPr eaLnBrk="1" hangingPunct="1"/>
              <a:r>
                <a:rPr lang="en-US" sz="1200">
                  <a:latin typeface="Helvetica"/>
                  <a:cs typeface="Helvetica"/>
                </a:rPr>
                <a:t>CE</a:t>
              </a:r>
            </a:p>
          </p:txBody>
        </p:sp>
      </p:grpSp>
      <p:cxnSp>
        <p:nvCxnSpPr>
          <p:cNvPr id="73" name="Curved Connector 14"/>
          <p:cNvCxnSpPr/>
          <p:nvPr/>
        </p:nvCxnSpPr>
        <p:spPr>
          <a:xfrm rot="5400000" flipH="1" flipV="1">
            <a:off x="7126288" y="5310188"/>
            <a:ext cx="874712" cy="30162"/>
          </a:xfrm>
          <a:prstGeom prst="curvedConnector4">
            <a:avLst>
              <a:gd name="adj1" fmla="val 25220"/>
              <a:gd name="adj2" fmla="val 1564433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14"/>
          <p:cNvCxnSpPr/>
          <p:nvPr/>
        </p:nvCxnSpPr>
        <p:spPr>
          <a:xfrm rot="5400000" flipH="1" flipV="1">
            <a:off x="2361407" y="5325268"/>
            <a:ext cx="876300" cy="30163"/>
          </a:xfrm>
          <a:prstGeom prst="curvedConnector4">
            <a:avLst>
              <a:gd name="adj1" fmla="val 25220"/>
              <a:gd name="adj2" fmla="val 1564433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26"/>
          <p:cNvGrpSpPr>
            <a:grpSpLocks/>
          </p:cNvGrpSpPr>
          <p:nvPr/>
        </p:nvGrpSpPr>
        <p:grpSpPr bwMode="auto">
          <a:xfrm>
            <a:off x="4508500" y="3305175"/>
            <a:ext cx="1095375" cy="962025"/>
            <a:chOff x="4507721" y="3304574"/>
            <a:chExt cx="1096416" cy="961950"/>
          </a:xfrm>
        </p:grpSpPr>
        <p:pic>
          <p:nvPicPr>
            <p:cNvPr id="21546" name="Picture 86" descr="WhiteRectangle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721" y="3304574"/>
              <a:ext cx="1096416" cy="9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7" name="TextBox 87"/>
            <p:cNvSpPr txBox="1">
              <a:spLocks noChangeArrowheads="1"/>
            </p:cNvSpPr>
            <p:nvPr/>
          </p:nvSpPr>
          <p:spPr bwMode="auto">
            <a:xfrm>
              <a:off x="4698950" y="3488268"/>
              <a:ext cx="7405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Matcher</a:t>
              </a:r>
            </a:p>
            <a:p>
              <a:pPr eaLnBrk="1" hangingPunct="1"/>
              <a:r>
                <a:rPr lang="en-US" sz="1200" dirty="0">
                  <a:latin typeface="Helvetica"/>
                  <a:cs typeface="Helvetica"/>
                </a:rPr>
                <a:t>Service</a:t>
              </a:r>
            </a:p>
          </p:txBody>
        </p:sp>
      </p:grpSp>
      <p:grpSp>
        <p:nvGrpSpPr>
          <p:cNvPr id="14" name="Group 115"/>
          <p:cNvGrpSpPr>
            <a:grpSpLocks/>
          </p:cNvGrpSpPr>
          <p:nvPr/>
        </p:nvGrpSpPr>
        <p:grpSpPr bwMode="auto">
          <a:xfrm>
            <a:off x="6299200" y="334963"/>
            <a:ext cx="2201863" cy="1138237"/>
            <a:chOff x="6299729" y="334963"/>
            <a:chExt cx="2201286" cy="1138237"/>
          </a:xfrm>
        </p:grpSpPr>
        <p:pic>
          <p:nvPicPr>
            <p:cNvPr id="21544" name="Picture 373" descr="pers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9729" y="334963"/>
              <a:ext cx="1136650" cy="1138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5" name="TextBox 89"/>
            <p:cNvSpPr txBox="1">
              <a:spLocks noChangeArrowheads="1"/>
            </p:cNvSpPr>
            <p:nvPr/>
          </p:nvSpPr>
          <p:spPr bwMode="auto">
            <a:xfrm>
              <a:off x="7335411" y="334963"/>
              <a:ext cx="116560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90"/>
                  </a:solidFill>
                  <a:latin typeface="Helvetica"/>
                  <a:cs typeface="Helvetica"/>
                </a:rPr>
                <a:t>Production</a:t>
              </a:r>
            </a:p>
            <a:p>
              <a:pPr eaLnBrk="1" hangingPunct="1"/>
              <a:r>
                <a:rPr lang="en-US" sz="1600" dirty="0">
                  <a:solidFill>
                    <a:srgbClr val="000090"/>
                  </a:solidFill>
                  <a:latin typeface="Helvetica"/>
                  <a:cs typeface="Helvetica"/>
                </a:rPr>
                <a:t>Manager</a:t>
              </a:r>
            </a:p>
          </p:txBody>
        </p:sp>
      </p:grpSp>
      <p:cxnSp>
        <p:nvCxnSpPr>
          <p:cNvPr id="93" name="Straight Arrow Connector 92"/>
          <p:cNvCxnSpPr>
            <a:stCxn id="4" idx="2"/>
          </p:cNvCxnSpPr>
          <p:nvPr/>
        </p:nvCxnSpPr>
        <p:spPr>
          <a:xfrm rot="5400000">
            <a:off x="5677693" y="1139032"/>
            <a:ext cx="855663" cy="15240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3321050" y="1473200"/>
            <a:ext cx="1449388" cy="855663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2814638" y="3949700"/>
            <a:ext cx="1884362" cy="83343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4273550" y="4205288"/>
            <a:ext cx="735013" cy="420687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V="1">
            <a:off x="5269706" y="4048919"/>
            <a:ext cx="735013" cy="733425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10800000">
            <a:off x="5430838" y="3949700"/>
            <a:ext cx="2198687" cy="83343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5" name="Picture 114" descr="ProdJob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1193800"/>
            <a:ext cx="121761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13" descr="ProdJob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1071563"/>
            <a:ext cx="12160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 descr="UserJob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1193800"/>
            <a:ext cx="12160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11" descr="UserJob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3" y="1071563"/>
            <a:ext cx="12160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PilotJob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5484813"/>
            <a:ext cx="11795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PilotJob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8" y="5484813"/>
            <a:ext cx="11795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PilotJob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5484813"/>
            <a:ext cx="11795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PilotJob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84813"/>
            <a:ext cx="11795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Snip Single Corner Rectangle 127"/>
          <p:cNvSpPr/>
          <p:nvPr/>
        </p:nvSpPr>
        <p:spPr>
          <a:xfrm>
            <a:off x="2360613" y="4189413"/>
            <a:ext cx="423862" cy="593725"/>
          </a:xfrm>
          <a:prstGeom prst="snip1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9" name="Snip Single Corner Rectangle 58"/>
          <p:cNvSpPr/>
          <p:nvPr/>
        </p:nvSpPr>
        <p:spPr>
          <a:xfrm>
            <a:off x="4006850" y="4189413"/>
            <a:ext cx="423863" cy="593725"/>
          </a:xfrm>
          <a:prstGeom prst="snip1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0" name="Snip Single Corner Rectangle 59"/>
          <p:cNvSpPr/>
          <p:nvPr/>
        </p:nvSpPr>
        <p:spPr>
          <a:xfrm>
            <a:off x="5603875" y="4189413"/>
            <a:ext cx="423863" cy="593725"/>
          </a:xfrm>
          <a:prstGeom prst="snip1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1" name="Snip Single Corner Rectangle 60"/>
          <p:cNvSpPr/>
          <p:nvPr/>
        </p:nvSpPr>
        <p:spPr>
          <a:xfrm>
            <a:off x="7124700" y="4189413"/>
            <a:ext cx="423863" cy="593725"/>
          </a:xfrm>
          <a:prstGeom prst="snip1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62" name="Picture 61" descr="DIRAC_new_logo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6091936"/>
            <a:ext cx="1744663" cy="547345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764 L -0.13507 0.14097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12535 0.16829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14965 0.1502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13698 0.17061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C 0.01701 -0.0301 0.0342 -0.06019 0.02864 -0.08149 C 0.02309 -0.10278 -0.02292 -0.12061 -0.03334 -0.12848 " pathEditMode="relative" ptsTypes="aaA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55556E-6 C 0.01927 -0.02964 0.03854 -0.05903 0.03507 -0.08033 C 0.03159 -0.10163 -0.01129 -0.12038 -0.02049 -0.12848 " pathEditMode="relative" ptsTypes="aaA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C 0.02135 -0.02755 0.0427 -0.05486 0.03888 -0.07662 C 0.03507 -0.09838 0.0059 -0.11482 -0.02309 -0.13102 " pathEditMode="relative" ptsTypes="aaA">
                                      <p:cBhvr>
                                        <p:cTn id="1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7 2.22222E-6 C 0.01284 -0.02199 0.046 -0.04375 0.04375 -0.06505 C 0.04149 -0.08634 0.00416 -0.10741 -0.03316 -0.12847 " pathEditMode="relative" rAng="0" ptsTypes="aaA">
                                      <p:cBhvr>
                                        <p:cTn id="1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3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96 0.16829 C -0.15972 0.21875 -0.1493 0.26945 -0.18871 0.32199 C -0.22812 0.37477 -0.31736 0.4294 -0.40607 0.48426 " pathEditMode="relative" rAng="0" ptsTypes="aaA">
                                      <p:cBhvr>
                                        <p:cTn id="22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25 0.14097 C 0.1698 0.20602 0.17934 0.27153 0.16389 0.3287 C 0.14844 0.38611 0.10782 0.43495 0.06737 0.48426 " pathEditMode="relative" rAng="0" ptsTypes="aaA">
                                      <p:cBhvr>
                                        <p:cTn id="23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6 0.12315 C -0.15591 0.19538 -0.16181 0.26806 -0.14862 0.32524 C -0.13542 0.38264 -0.10244 0.42431 -0.06945 0.46644 " pathEditMode="relative" rAng="0" ptsTypes="aaA">
                                      <p:cBhvr>
                                        <p:cTn id="24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15 0.15047 C 0.11389 0.20556 0.0908 0.26088 0.13802 0.31366 C 0.18576 0.36621 0.30434 0.41621 0.42309 0.46644 " pathEditMode="relative" rAng="0" ptsTypes="aaA">
                                      <p:cBhvr>
                                        <p:cTn id="2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2859E-6 1.49143E-6 C -0.0014 -0.07295 -0.00261 -0.14567 0.01875 -0.19268 C 0.04011 -0.2397 0.10958 -0.26749 0.12782 -0.28231 " pathEditMode="relative" ptsTypes="aaA">
                                      <p:cBhvr>
                                        <p:cTn id="26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C 0.00034 -0.07083 0.00104 -0.14051 -0.00556 -0.18588 C -0.01164 -0.23125 -0.03195 -0.25787 -0.03698 -0.27176 " pathEditMode="relative" rAng="0" ptsTypes="aaA">
                                      <p:cBhvr>
                                        <p:cTn id="2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C 0.00208 -0.07662 0.00434 -0.15278 -0.03073 -0.20185 C -0.06528 -0.25139 -0.17847 -0.28032 -0.20799 -0.2956 " pathEditMode="relative" rAng="0" ptsTypes="aaA">
                                      <p:cBhvr>
                                        <p:cTn id="2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-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3.33333E-6 C 0.00034 -0.06968 0.00434 -0.13889 -0.05573 -0.18357 C -0.11476 -0.22848 -0.30851 -0.25486 -0.35886 -0.26852 " pathEditMode="relative" rAng="0" ptsTypes="aaA">
                                      <p:cBhvr>
                                        <p:cTn id="2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1643"/>
            <a:ext cx="8847138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WMS: using heterogeneous </a:t>
            </a:r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resources</a:t>
            </a:r>
            <a:endParaRPr lang="fr-FR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Content Placeholder 11"/>
          <p:cNvSpPr>
            <a:spLocks noGrp="1"/>
          </p:cNvSpPr>
          <p:nvPr>
            <p:ph idx="1"/>
          </p:nvPr>
        </p:nvSpPr>
        <p:spPr>
          <a:xfrm>
            <a:off x="428625" y="1481138"/>
            <a:ext cx="7772400" cy="4343400"/>
          </a:xfrm>
        </p:spPr>
        <p:txBody>
          <a:bodyPr/>
          <a:lstStyle/>
          <a:p>
            <a:r>
              <a:rPr lang="en-GB" dirty="0">
                <a:latin typeface="Helvetica" charset="0"/>
                <a:ea typeface="ＭＳ Ｐゴシック" charset="0"/>
                <a:cs typeface="ＭＳ Ｐゴシック" charset="0"/>
              </a:rPr>
              <a:t>Including resources in different grids</a:t>
            </a:r>
            <a:br>
              <a:rPr lang="en-GB" dirty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GB" dirty="0">
                <a:latin typeface="Helvetica" charset="0"/>
                <a:ea typeface="ＭＳ Ｐゴシック" charset="0"/>
                <a:cs typeface="ＭＳ Ｐゴシック" charset="0"/>
              </a:rPr>
              <a:t>and standalone clusters is simple with</a:t>
            </a:r>
            <a:br>
              <a:rPr lang="en-GB" dirty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GB" dirty="0">
                <a:latin typeface="Helvetica" charset="0"/>
                <a:ea typeface="ＭＳ Ｐゴシック" charset="0"/>
                <a:cs typeface="ＭＳ Ｐゴシック" charset="0"/>
              </a:rPr>
              <a:t>Pilot Jobs</a:t>
            </a:r>
          </a:p>
          <a:p>
            <a:pPr lvl="1"/>
            <a:r>
              <a:rPr lang="en-GB" dirty="0">
                <a:latin typeface="Helvetica" charset="0"/>
                <a:ea typeface="ＭＳ Ｐゴシック" charset="0"/>
              </a:rPr>
              <a:t>Needs a specialized Pilot </a:t>
            </a:r>
            <a:br>
              <a:rPr lang="en-GB" dirty="0">
                <a:latin typeface="Helvetica" charset="0"/>
                <a:ea typeface="ＭＳ Ｐゴシック" charset="0"/>
              </a:rPr>
            </a:br>
            <a:r>
              <a:rPr lang="en-GB" dirty="0">
                <a:latin typeface="Helvetica" charset="0"/>
                <a:ea typeface="ＭＳ Ｐゴシック" charset="0"/>
              </a:rPr>
              <a:t>Director per resource type</a:t>
            </a:r>
          </a:p>
          <a:p>
            <a:pPr lvl="1"/>
            <a:r>
              <a:rPr lang="en-GB" dirty="0" smtClean="0">
                <a:latin typeface="Helvetica" charset="0"/>
                <a:ea typeface="ＭＳ Ｐゴシック" charset="0"/>
              </a:rPr>
              <a:t>Users </a:t>
            </a:r>
            <a:r>
              <a:rPr lang="en-GB" dirty="0">
                <a:latin typeface="Helvetica" charset="0"/>
                <a:ea typeface="ＭＳ Ｐゴシック" charset="0"/>
              </a:rPr>
              <a:t>just see new sites </a:t>
            </a:r>
            <a:br>
              <a:rPr lang="en-GB" dirty="0">
                <a:latin typeface="Helvetica" charset="0"/>
                <a:ea typeface="ＭＳ Ｐゴシック" charset="0"/>
              </a:rPr>
            </a:br>
            <a:r>
              <a:rPr lang="en-GB" dirty="0">
                <a:latin typeface="Helvetica" charset="0"/>
                <a:ea typeface="ＭＳ Ｐゴシック" charset="0"/>
              </a:rPr>
              <a:t>appearing in the job </a:t>
            </a:r>
            <a:br>
              <a:rPr lang="en-GB" dirty="0">
                <a:latin typeface="Helvetica" charset="0"/>
                <a:ea typeface="ＭＳ Ｐゴシック" charset="0"/>
              </a:rPr>
            </a:br>
            <a:r>
              <a:rPr lang="en-GB" dirty="0">
                <a:latin typeface="Helvetica" charset="0"/>
                <a:ea typeface="ＭＳ Ｐゴシック" charset="0"/>
              </a:rPr>
              <a:t>monitoring</a:t>
            </a:r>
          </a:p>
        </p:txBody>
      </p:sp>
      <p:pic>
        <p:nvPicPr>
          <p:cNvPr id="37892" name="Picture 9" descr="DIRAC_WMS_General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89" y="2887663"/>
            <a:ext cx="4343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0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36038" cy="9144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Data Management components</a:t>
            </a:r>
            <a:endParaRPr lang="fr-FR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353327"/>
            <a:ext cx="7712224" cy="49974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Various Storage and Catalog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service are hidden behind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 uniform abstract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interface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DIRAC users the use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of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any Storage Element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or 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File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Catalog is transparent</a:t>
            </a:r>
          </a:p>
          <a:p>
            <a:pPr eaLnBrk="1" hangingPunct="1"/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Users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see depending on the DIRAC Configuration</a:t>
            </a: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Logical Storage Elements</a:t>
            </a:r>
          </a:p>
          <a:p>
            <a:pPr lvl="1"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Logical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File Catalog </a:t>
            </a:r>
          </a:p>
          <a:p>
            <a:pPr eaLnBrk="1" hangingPunct="1">
              <a:buFont typeface="Wingdings 2" charset="0"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None/>
            </a:pPr>
            <a:endParaRPr lang="fr-FR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1" descr="FC_RM_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835" y="1187036"/>
            <a:ext cx="4380355" cy="278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01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Interware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DIRAC has all the necessary components to build ad-hoc grid infrastructures interconnecting computing resources of different types. This allows to speak about the DIRAC </a:t>
            </a:r>
            <a:r>
              <a:rPr lang="en-US" b="1" i="1" dirty="0" err="1" smtClean="0">
                <a:solidFill>
                  <a:srgbClr val="FF0000"/>
                </a:solidFill>
              </a:rPr>
              <a:t>interware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1685262" y="2270931"/>
            <a:ext cx="5654264" cy="4891584"/>
            <a:chOff x="4299795" y="2930547"/>
            <a:chExt cx="3893409" cy="3048967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4912291" y="4833634"/>
              <a:ext cx="1526849" cy="504469"/>
              <a:chOff x="3744" y="5601"/>
              <a:chExt cx="2466" cy="882"/>
            </a:xfrm>
          </p:grpSpPr>
          <p:sp>
            <p:nvSpPr>
              <p:cNvPr id="27" name="Freeform 6"/>
              <p:cNvSpPr>
                <a:spLocks noChangeArrowheads="1"/>
              </p:cNvSpPr>
              <p:nvPr/>
            </p:nvSpPr>
            <p:spPr bwMode="auto">
              <a:xfrm>
                <a:off x="3744" y="5601"/>
                <a:ext cx="2466" cy="882"/>
              </a:xfrm>
              <a:custGeom>
                <a:avLst/>
                <a:gdLst>
                  <a:gd name="T0" fmla="*/ 903 w 1480"/>
                  <a:gd name="T1" fmla="*/ 18842 h 534"/>
                  <a:gd name="T2" fmla="*/ 15409 w 1480"/>
                  <a:gd name="T3" fmla="*/ 2775 h 534"/>
                  <a:gd name="T4" fmla="*/ 30495 w 1480"/>
                  <a:gd name="T5" fmla="*/ 7882 h 534"/>
                  <a:gd name="T6" fmla="*/ 48535 w 1480"/>
                  <a:gd name="T7" fmla="*/ 2276 h 534"/>
                  <a:gd name="T8" fmla="*/ 86050 w 1480"/>
                  <a:gd name="T9" fmla="*/ 21655 h 534"/>
                  <a:gd name="T10" fmla="*/ 37300 w 1480"/>
                  <a:gd name="T11" fmla="*/ 29316 h 534"/>
                  <a:gd name="T12" fmla="*/ 9902 w 1480"/>
                  <a:gd name="T13" fmla="*/ 19880 h 534"/>
                  <a:gd name="T14" fmla="*/ 903 w 1480"/>
                  <a:gd name="T15" fmla="*/ 18842 h 5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80"/>
                  <a:gd name="T25" fmla="*/ 0 h 534"/>
                  <a:gd name="T26" fmla="*/ 1480 w 1480"/>
                  <a:gd name="T27" fmla="*/ 534 h 5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80" h="534">
                    <a:moveTo>
                      <a:pt x="15" y="340"/>
                    </a:moveTo>
                    <a:cubicBezTo>
                      <a:pt x="30" y="289"/>
                      <a:pt x="176" y="83"/>
                      <a:pt x="259" y="50"/>
                    </a:cubicBezTo>
                    <a:cubicBezTo>
                      <a:pt x="342" y="17"/>
                      <a:pt x="420" y="144"/>
                      <a:pt x="513" y="142"/>
                    </a:cubicBezTo>
                    <a:cubicBezTo>
                      <a:pt x="606" y="140"/>
                      <a:pt x="661" y="0"/>
                      <a:pt x="817" y="41"/>
                    </a:cubicBezTo>
                    <a:cubicBezTo>
                      <a:pt x="973" y="82"/>
                      <a:pt x="1480" y="310"/>
                      <a:pt x="1448" y="391"/>
                    </a:cubicBezTo>
                    <a:cubicBezTo>
                      <a:pt x="1416" y="472"/>
                      <a:pt x="841" y="534"/>
                      <a:pt x="628" y="529"/>
                    </a:cubicBezTo>
                    <a:cubicBezTo>
                      <a:pt x="415" y="524"/>
                      <a:pt x="269" y="388"/>
                      <a:pt x="167" y="359"/>
                    </a:cubicBezTo>
                    <a:cubicBezTo>
                      <a:pt x="65" y="330"/>
                      <a:pt x="0" y="391"/>
                      <a:pt x="15" y="340"/>
                    </a:cubicBezTo>
                    <a:close/>
                  </a:path>
                </a:pathLst>
              </a:custGeom>
              <a:solidFill>
                <a:srgbClr val="CCCC99"/>
              </a:solidFill>
              <a:ln w="9360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8" name="Group 7"/>
              <p:cNvGrpSpPr>
                <a:grpSpLocks/>
              </p:cNvGrpSpPr>
              <p:nvPr/>
            </p:nvGrpSpPr>
            <p:grpSpPr bwMode="auto">
              <a:xfrm>
                <a:off x="3902" y="5711"/>
                <a:ext cx="1983" cy="735"/>
                <a:chOff x="3902" y="5711"/>
                <a:chExt cx="1983" cy="735"/>
              </a:xfrm>
            </p:grpSpPr>
            <p:sp>
              <p:nvSpPr>
                <p:cNvPr id="29" name="Oval 8"/>
                <p:cNvSpPr>
                  <a:spLocks noChangeArrowheads="1"/>
                </p:cNvSpPr>
                <p:nvPr/>
              </p:nvSpPr>
              <p:spPr bwMode="auto">
                <a:xfrm>
                  <a:off x="3902" y="6045"/>
                  <a:ext cx="558" cy="135"/>
                </a:xfrm>
                <a:prstGeom prst="ellipse">
                  <a:avLst/>
                </a:prstGeom>
                <a:solidFill>
                  <a:srgbClr val="FF9900"/>
                </a:solidFill>
                <a:ln w="9360">
                  <a:solidFill>
                    <a:srgbClr val="0033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Oval 9"/>
                <p:cNvSpPr>
                  <a:spLocks noChangeArrowheads="1"/>
                </p:cNvSpPr>
                <p:nvPr/>
              </p:nvSpPr>
              <p:spPr bwMode="auto">
                <a:xfrm>
                  <a:off x="4761" y="5711"/>
                  <a:ext cx="558" cy="135"/>
                </a:xfrm>
                <a:prstGeom prst="ellipse">
                  <a:avLst/>
                </a:prstGeom>
                <a:solidFill>
                  <a:srgbClr val="FF9900"/>
                </a:solidFill>
                <a:ln w="9360">
                  <a:solidFill>
                    <a:srgbClr val="0033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" name="Oval 10"/>
                <p:cNvSpPr>
                  <a:spLocks noChangeArrowheads="1"/>
                </p:cNvSpPr>
                <p:nvPr/>
              </p:nvSpPr>
              <p:spPr bwMode="auto">
                <a:xfrm>
                  <a:off x="5327" y="6070"/>
                  <a:ext cx="558" cy="135"/>
                </a:xfrm>
                <a:prstGeom prst="ellipse">
                  <a:avLst/>
                </a:prstGeom>
                <a:solidFill>
                  <a:srgbClr val="FF9900"/>
                </a:solidFill>
                <a:ln w="9360">
                  <a:solidFill>
                    <a:srgbClr val="0033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Oval 11"/>
                <p:cNvSpPr>
                  <a:spLocks noChangeArrowheads="1"/>
                </p:cNvSpPr>
                <p:nvPr/>
              </p:nvSpPr>
              <p:spPr bwMode="auto">
                <a:xfrm>
                  <a:off x="4573" y="6311"/>
                  <a:ext cx="558" cy="135"/>
                </a:xfrm>
                <a:prstGeom prst="ellipse">
                  <a:avLst/>
                </a:prstGeom>
                <a:solidFill>
                  <a:srgbClr val="FF9900"/>
                </a:solidFill>
                <a:ln w="9360">
                  <a:solidFill>
                    <a:srgbClr val="0033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cxnSp>
              <p:nvCxnSpPr>
                <p:cNvPr id="33" name="AutoShape 12"/>
                <p:cNvCxnSpPr>
                  <a:cxnSpLocks noChangeShapeType="1"/>
                  <a:stCxn id="30" idx="4"/>
                  <a:endCxn id="31" idx="1"/>
                </p:cNvCxnSpPr>
                <p:nvPr/>
              </p:nvCxnSpPr>
              <p:spPr bwMode="auto">
                <a:xfrm>
                  <a:off x="5040" y="5845"/>
                  <a:ext cx="369" cy="245"/>
                </a:xfrm>
                <a:prstGeom prst="straightConnector1">
                  <a:avLst/>
                </a:prstGeom>
                <a:noFill/>
                <a:ln w="19080">
                  <a:solidFill>
                    <a:srgbClr val="000099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AutoShape 13"/>
                <p:cNvCxnSpPr>
                  <a:cxnSpLocks noChangeShapeType="1"/>
                  <a:stCxn id="29" idx="6"/>
                  <a:endCxn id="31" idx="2"/>
                </p:cNvCxnSpPr>
                <p:nvPr/>
              </p:nvCxnSpPr>
              <p:spPr bwMode="auto">
                <a:xfrm>
                  <a:off x="4459" y="6112"/>
                  <a:ext cx="869" cy="26"/>
                </a:xfrm>
                <a:prstGeom prst="straightConnector1">
                  <a:avLst/>
                </a:prstGeom>
                <a:noFill/>
                <a:ln w="19080">
                  <a:solidFill>
                    <a:srgbClr val="000099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AutoShape 14"/>
                <p:cNvCxnSpPr>
                  <a:cxnSpLocks noChangeShapeType="1"/>
                  <a:stCxn id="32" idx="7"/>
                  <a:endCxn id="31" idx="3"/>
                </p:cNvCxnSpPr>
                <p:nvPr/>
              </p:nvCxnSpPr>
              <p:spPr bwMode="auto">
                <a:xfrm flipV="1">
                  <a:off x="5049" y="6185"/>
                  <a:ext cx="360" cy="145"/>
                </a:xfrm>
                <a:prstGeom prst="straightConnector1">
                  <a:avLst/>
                </a:prstGeom>
                <a:noFill/>
                <a:ln w="19080">
                  <a:solidFill>
                    <a:srgbClr val="000099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6546710" y="4888008"/>
              <a:ext cx="933013" cy="401763"/>
              <a:chOff x="6384" y="5697"/>
              <a:chExt cx="1507" cy="702"/>
            </a:xfrm>
          </p:grpSpPr>
          <p:sp>
            <p:nvSpPr>
              <p:cNvPr id="20" name="Freeform 16"/>
              <p:cNvSpPr>
                <a:spLocks noChangeArrowheads="1"/>
              </p:cNvSpPr>
              <p:nvPr/>
            </p:nvSpPr>
            <p:spPr bwMode="auto">
              <a:xfrm>
                <a:off x="6384" y="5697"/>
                <a:ext cx="1507" cy="702"/>
              </a:xfrm>
              <a:custGeom>
                <a:avLst/>
                <a:gdLst>
                  <a:gd name="T0" fmla="*/ 14 w 1978"/>
                  <a:gd name="T1" fmla="*/ 10 h 1083"/>
                  <a:gd name="T2" fmla="*/ 91 w 1978"/>
                  <a:gd name="T3" fmla="*/ 3 h 1083"/>
                  <a:gd name="T4" fmla="*/ 107 w 1978"/>
                  <a:gd name="T5" fmla="*/ 7 h 1083"/>
                  <a:gd name="T6" fmla="*/ 165 w 1978"/>
                  <a:gd name="T7" fmla="*/ 1 h 1083"/>
                  <a:gd name="T8" fmla="*/ 222 w 1978"/>
                  <a:gd name="T9" fmla="*/ 6 h 1083"/>
                  <a:gd name="T10" fmla="*/ 181 w 1978"/>
                  <a:gd name="T11" fmla="*/ 18 h 1083"/>
                  <a:gd name="T12" fmla="*/ 171 w 1978"/>
                  <a:gd name="T13" fmla="*/ 30 h 1083"/>
                  <a:gd name="T14" fmla="*/ 117 w 1978"/>
                  <a:gd name="T15" fmla="*/ 33 h 1083"/>
                  <a:gd name="T16" fmla="*/ 69 w 1978"/>
                  <a:gd name="T17" fmla="*/ 27 h 1083"/>
                  <a:gd name="T18" fmla="*/ 66 w 1978"/>
                  <a:gd name="T19" fmla="*/ 19 h 1083"/>
                  <a:gd name="T20" fmla="*/ 8 w 1978"/>
                  <a:gd name="T21" fmla="*/ 17 h 1083"/>
                  <a:gd name="T22" fmla="*/ 14 w 1978"/>
                  <a:gd name="T23" fmla="*/ 10 h 10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78"/>
                  <a:gd name="T37" fmla="*/ 0 h 1083"/>
                  <a:gd name="T38" fmla="*/ 1978 w 1978"/>
                  <a:gd name="T39" fmla="*/ 1083 h 108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78" h="1083">
                    <a:moveTo>
                      <a:pt x="123" y="310"/>
                    </a:moveTo>
                    <a:cubicBezTo>
                      <a:pt x="244" y="234"/>
                      <a:pt x="668" y="90"/>
                      <a:pt x="805" y="75"/>
                    </a:cubicBezTo>
                    <a:cubicBezTo>
                      <a:pt x="942" y="60"/>
                      <a:pt x="834" y="234"/>
                      <a:pt x="943" y="223"/>
                    </a:cubicBezTo>
                    <a:cubicBezTo>
                      <a:pt x="1052" y="212"/>
                      <a:pt x="1290" y="12"/>
                      <a:pt x="1459" y="6"/>
                    </a:cubicBezTo>
                    <a:cubicBezTo>
                      <a:pt x="1628" y="0"/>
                      <a:pt x="1936" y="91"/>
                      <a:pt x="1957" y="186"/>
                    </a:cubicBezTo>
                    <a:cubicBezTo>
                      <a:pt x="1978" y="281"/>
                      <a:pt x="1663" y="444"/>
                      <a:pt x="1588" y="578"/>
                    </a:cubicBezTo>
                    <a:cubicBezTo>
                      <a:pt x="1513" y="712"/>
                      <a:pt x="1603" y="908"/>
                      <a:pt x="1510" y="988"/>
                    </a:cubicBezTo>
                    <a:cubicBezTo>
                      <a:pt x="1417" y="1068"/>
                      <a:pt x="1179" y="1083"/>
                      <a:pt x="1030" y="1061"/>
                    </a:cubicBezTo>
                    <a:cubicBezTo>
                      <a:pt x="881" y="1039"/>
                      <a:pt x="692" y="930"/>
                      <a:pt x="616" y="854"/>
                    </a:cubicBezTo>
                    <a:cubicBezTo>
                      <a:pt x="540" y="778"/>
                      <a:pt x="664" y="659"/>
                      <a:pt x="574" y="605"/>
                    </a:cubicBezTo>
                    <a:cubicBezTo>
                      <a:pt x="484" y="551"/>
                      <a:pt x="154" y="583"/>
                      <a:pt x="77" y="532"/>
                    </a:cubicBezTo>
                    <a:cubicBezTo>
                      <a:pt x="0" y="481"/>
                      <a:pt x="2" y="386"/>
                      <a:pt x="123" y="310"/>
                    </a:cubicBezTo>
                    <a:close/>
                  </a:path>
                </a:pathLst>
              </a:custGeom>
              <a:solidFill>
                <a:srgbClr val="CCCC99"/>
              </a:solidFill>
              <a:ln w="9360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7288" y="5771"/>
                <a:ext cx="425" cy="139"/>
              </a:xfrm>
              <a:prstGeom prst="ellipse">
                <a:avLst/>
              </a:prstGeom>
              <a:solidFill>
                <a:srgbClr val="006600"/>
              </a:solidFill>
              <a:ln w="936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7041" y="6112"/>
                <a:ext cx="425" cy="139"/>
              </a:xfrm>
              <a:prstGeom prst="ellipse">
                <a:avLst/>
              </a:prstGeom>
              <a:solidFill>
                <a:srgbClr val="006600"/>
              </a:solidFill>
              <a:ln w="936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23" name="AutoShape 19"/>
              <p:cNvCxnSpPr>
                <a:cxnSpLocks noChangeShapeType="1"/>
                <a:stCxn id="22" idx="7"/>
                <a:endCxn id="21" idx="4"/>
              </p:cNvCxnSpPr>
              <p:nvPr/>
            </p:nvCxnSpPr>
            <p:spPr bwMode="auto">
              <a:xfrm flipV="1">
                <a:off x="7403" y="5910"/>
                <a:ext cx="97" cy="222"/>
              </a:xfrm>
              <a:prstGeom prst="straightConnector1">
                <a:avLst/>
              </a:prstGeom>
              <a:noFill/>
              <a:ln w="19080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6539" y="5883"/>
                <a:ext cx="425" cy="139"/>
              </a:xfrm>
              <a:prstGeom prst="ellipse">
                <a:avLst/>
              </a:prstGeom>
              <a:solidFill>
                <a:srgbClr val="006600"/>
              </a:solidFill>
              <a:ln w="936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25" name="AutoShape 21"/>
              <p:cNvCxnSpPr>
                <a:cxnSpLocks noChangeShapeType="1"/>
                <a:stCxn id="24" idx="5"/>
                <a:endCxn id="22" idx="1"/>
              </p:cNvCxnSpPr>
              <p:nvPr/>
            </p:nvCxnSpPr>
            <p:spPr bwMode="auto">
              <a:xfrm>
                <a:off x="6901" y="6002"/>
                <a:ext cx="202" cy="131"/>
              </a:xfrm>
              <a:prstGeom prst="straightConnector1">
                <a:avLst/>
              </a:prstGeom>
              <a:noFill/>
              <a:ln w="19080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22"/>
              <p:cNvCxnSpPr>
                <a:cxnSpLocks noChangeShapeType="1"/>
                <a:stCxn id="24" idx="6"/>
                <a:endCxn id="21" idx="3"/>
              </p:cNvCxnSpPr>
              <p:nvPr/>
            </p:nvCxnSpPr>
            <p:spPr bwMode="auto">
              <a:xfrm flipV="1">
                <a:off x="6963" y="5889"/>
                <a:ext cx="387" cy="63"/>
              </a:xfrm>
              <a:prstGeom prst="straightConnector1">
                <a:avLst/>
              </a:prstGeom>
              <a:noFill/>
              <a:ln w="19080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941928" y="5245466"/>
              <a:ext cx="995579" cy="425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0" tIns="180000" rIns="360000" bIns="1800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3366"/>
                </a:buClr>
                <a:buFont typeface="Helvetica" charset="0"/>
                <a:buNone/>
              </a:pPr>
              <a:r>
                <a:rPr lang="en-GB" sz="2000">
                  <a:solidFill>
                    <a:srgbClr val="003366"/>
                  </a:solidFill>
                  <a:latin typeface="Helvetica" charset="0"/>
                  <a:cs typeface="DejaVu Sans Condensed" charset="0"/>
                </a:rPr>
                <a:t>Grid A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517073" y="5218279"/>
              <a:ext cx="1004361" cy="425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0" tIns="180000" rIns="360000" bIns="1800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3366"/>
                </a:buClr>
                <a:buFont typeface="Helvetica" charset="0"/>
                <a:buNone/>
              </a:pPr>
              <a:r>
                <a:rPr lang="en-GB" sz="2000">
                  <a:solidFill>
                    <a:srgbClr val="003366"/>
                  </a:solidFill>
                  <a:latin typeface="Helvetica" charset="0"/>
                  <a:cs typeface="DejaVu Sans Condensed" charset="0"/>
                </a:rPr>
                <a:t>Grid B</a:t>
              </a:r>
            </a:p>
          </p:txBody>
        </p:sp>
        <p:pic>
          <p:nvPicPr>
            <p:cNvPr id="11" name="Picture 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9795" y="2930547"/>
              <a:ext cx="3893409" cy="3048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6310713" y="3342379"/>
              <a:ext cx="1797091" cy="47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0" tIns="180000" rIns="360000" bIns="1800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3366"/>
                </a:buClr>
                <a:buFont typeface="Helvetica" charset="0"/>
                <a:buNone/>
              </a:pPr>
              <a:r>
                <a:rPr lang="en-GB" sz="1400" dirty="0">
                  <a:solidFill>
                    <a:srgbClr val="003366"/>
                  </a:solidFill>
                  <a:latin typeface="Helvetica" charset="0"/>
                  <a:cs typeface="DejaVu Sans Condensed" charset="0"/>
                </a:rPr>
                <a:t>User Community</a:t>
              </a: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5595037" y="3525639"/>
              <a:ext cx="1097662" cy="684709"/>
              <a:chOff x="4848" y="3315"/>
              <a:chExt cx="1772" cy="1197"/>
            </a:xfrm>
          </p:grpSpPr>
          <p:pic>
            <p:nvPicPr>
              <p:cNvPr id="16" name="Picture 2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3651"/>
                <a:ext cx="71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24" y="3315"/>
                <a:ext cx="71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3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8" y="3795"/>
                <a:ext cx="71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4" y="3507"/>
                <a:ext cx="71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651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344" y="3732154"/>
            <a:ext cx="8004267" cy="832560"/>
          </a:xfrm>
        </p:spPr>
        <p:txBody>
          <a:bodyPr/>
          <a:lstStyle/>
          <a:p>
            <a:r>
              <a:rPr lang="en-US" dirty="0"/>
              <a:t>DIRAC as a resource manager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fully supports </a:t>
            </a:r>
            <a:r>
              <a:rPr lang="en-US" dirty="0" smtClean="0"/>
              <a:t>several grid infrastructures</a:t>
            </a:r>
            <a:endParaRPr lang="en-US" dirty="0" smtClean="0"/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: EGI</a:t>
            </a:r>
            <a:r>
              <a:rPr lang="en-US" dirty="0" smtClean="0"/>
              <a:t>, </a:t>
            </a:r>
            <a:r>
              <a:rPr lang="en-US" dirty="0" smtClean="0"/>
              <a:t>GISELA</a:t>
            </a:r>
            <a:r>
              <a:rPr lang="en-US" dirty="0" smtClean="0"/>
              <a:t>, OSG, …</a:t>
            </a:r>
            <a:endParaRPr lang="en-US" dirty="0" smtClean="0"/>
          </a:p>
          <a:p>
            <a:pPr lvl="1"/>
            <a:r>
              <a:rPr lang="en-US" dirty="0" smtClean="0"/>
              <a:t>ARC: </a:t>
            </a:r>
            <a:r>
              <a:rPr lang="en-US" dirty="0" err="1" smtClean="0"/>
              <a:t>NorduGrid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types of grids can be </a:t>
            </a:r>
            <a:r>
              <a:rPr lang="en-US" dirty="0" smtClean="0"/>
              <a:t>supported if there will be customers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Conventional computing centers with different batch systems not involved in any grid infrastructure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LSF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, BQS, SGE, PBS/Torque,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Condor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to come: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OAR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, SLURM,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LoadLeveler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.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Etc</a:t>
            </a: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Clouds are a new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emerging paradigm for distributed computing</a:t>
            </a: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DIRAC is supporting multiple cloud managers:</a:t>
            </a:r>
          </a:p>
          <a:p>
            <a:pPr lvl="2"/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OpenStack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OpenNebula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CloudStack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, Amazon EC2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985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23650</TotalTime>
  <Words>894</Words>
  <Application>Microsoft Macintosh PowerPoint</Application>
  <PresentationFormat>On-screen Show (4:3)</PresentationFormat>
  <Paragraphs>195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DIRAC Distributed Computing Services </vt:lpstr>
      <vt:lpstr>Plan</vt:lpstr>
      <vt:lpstr>DIRAC Project</vt:lpstr>
      <vt:lpstr>PowerPoint Presentation</vt:lpstr>
      <vt:lpstr>WMS: using heterogeneous  resources</vt:lpstr>
      <vt:lpstr>Data Management components</vt:lpstr>
      <vt:lpstr>Interware</vt:lpstr>
      <vt:lpstr>DIRAC as a resource manager</vt:lpstr>
      <vt:lpstr>Computing resources</vt:lpstr>
      <vt:lpstr>DIRAC in FCPPL</vt:lpstr>
      <vt:lpstr>Enhancing basic tools</vt:lpstr>
      <vt:lpstr>BOINC Desktop Grids</vt:lpstr>
      <vt:lpstr>Experiment support</vt:lpstr>
      <vt:lpstr>DIRAC as a Service</vt:lpstr>
      <vt:lpstr>DIRAC as a service</vt:lpstr>
      <vt:lpstr> France-Grilles DIRAC service</vt:lpstr>
      <vt:lpstr>“CAS-DIRAC” service</vt:lpstr>
      <vt:lpstr>“CAS-DIRAC” service (cont’d)</vt:lpstr>
      <vt:lpstr>Conclusions</vt:lpstr>
    </vt:vector>
  </TitlesOfParts>
  <Company>Universidad de Los Andes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Andrei Tsaregorodtsev</cp:lastModifiedBy>
  <cp:revision>190</cp:revision>
  <cp:lastPrinted>2010-10-26T21:56:34Z</cp:lastPrinted>
  <dcterms:created xsi:type="dcterms:W3CDTF">2012-10-26T08:46:03Z</dcterms:created>
  <dcterms:modified xsi:type="dcterms:W3CDTF">2013-03-28T16:05:10Z</dcterms:modified>
</cp:coreProperties>
</file>