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7" r:id="rId3"/>
    <p:sldId id="301" r:id="rId4"/>
    <p:sldId id="312" r:id="rId5"/>
    <p:sldId id="313" r:id="rId6"/>
    <p:sldId id="314" r:id="rId7"/>
    <p:sldId id="349" r:id="rId8"/>
    <p:sldId id="318" r:id="rId9"/>
    <p:sldId id="322" r:id="rId10"/>
    <p:sldId id="323" r:id="rId11"/>
    <p:sldId id="324" r:id="rId12"/>
    <p:sldId id="365" r:id="rId13"/>
    <p:sldId id="354" r:id="rId14"/>
    <p:sldId id="371" r:id="rId15"/>
    <p:sldId id="384" r:id="rId16"/>
    <p:sldId id="344" r:id="rId17"/>
    <p:sldId id="380" r:id="rId18"/>
    <p:sldId id="359" r:id="rId19"/>
    <p:sldId id="360" r:id="rId20"/>
    <p:sldId id="361" r:id="rId21"/>
    <p:sldId id="355" r:id="rId22"/>
    <p:sldId id="363" r:id="rId23"/>
    <p:sldId id="366" r:id="rId24"/>
    <p:sldId id="367" r:id="rId25"/>
    <p:sldId id="370" r:id="rId26"/>
    <p:sldId id="372" r:id="rId27"/>
    <p:sldId id="330" r:id="rId28"/>
    <p:sldId id="331" r:id="rId29"/>
    <p:sldId id="333" r:id="rId30"/>
    <p:sldId id="335" r:id="rId31"/>
    <p:sldId id="336" r:id="rId32"/>
    <p:sldId id="338" r:id="rId33"/>
    <p:sldId id="265" r:id="rId34"/>
    <p:sldId id="290" r:id="rId35"/>
    <p:sldId id="373" r:id="rId36"/>
    <p:sldId id="279" r:id="rId37"/>
    <p:sldId id="364" r:id="rId38"/>
    <p:sldId id="267" r:id="rId39"/>
    <p:sldId id="291" r:id="rId40"/>
    <p:sldId id="295" r:id="rId41"/>
    <p:sldId id="368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0419C-AF13-EF47-BC0F-7744936C7C3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8165-7C55-BB49-B57C-809D7BB0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8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B1F3-2E20-C745-8244-CCC3584F2076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ED08C-346B-1944-AC40-473137F9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8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ED08C-346B-1944-AC40-473137F98A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ED08C-346B-1944-AC40-473137F98A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microsoft.com/office/2007/relationships/hdphoto" Target="../media/hdphoto2.wdp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microsoft.com/office/2007/relationships/hdphoto" Target="../media/hdphoto2.wdp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38.png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14.png"/><Relationship Id="rId7" Type="http://schemas.openxmlformats.org/officeDocument/2006/relationships/image" Target="../media/image38.png"/><Relationship Id="rId8" Type="http://schemas.microsoft.com/office/2007/relationships/hdphoto" Target="../media/hdphoto4.wdp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.png"/><Relationship Id="rId6" Type="http://schemas.openxmlformats.org/officeDocument/2006/relationships/image" Target="../media/image38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38.png"/><Relationship Id="rId5" Type="http://schemas.microsoft.com/office/2007/relationships/hdphoto" Target="../media/hdphoto5.wdp"/><Relationship Id="rId6" Type="http://schemas.openxmlformats.org/officeDocument/2006/relationships/image" Target="../media/image62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38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38.png"/><Relationship Id="rId7" Type="http://schemas.microsoft.com/office/2007/relationships/hdphoto" Target="../media/hdphoto4.wdp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ublic/TopPublicResults" TargetMode="External"/><Relationship Id="rId3" Type="http://schemas.openxmlformats.org/officeDocument/2006/relationships/hyperlink" Target="https://twiki.cern.ch/twiki/bin/view/CMSPublic/PhysicsResultsTOP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377" y="1023017"/>
            <a:ext cx="7542880" cy="101165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op-quark Physics </a:t>
            </a:r>
            <a:r>
              <a:rPr lang="en-US" dirty="0"/>
              <a:t>at </a:t>
            </a:r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15" y="2203940"/>
            <a:ext cx="6498159" cy="149312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Huaqiao ZHANG (Michigan State University)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3867" y="2980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8" descr="ATLASXP_Whit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40878" y="4860481"/>
            <a:ext cx="388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26th</a:t>
            </a:r>
            <a:r>
              <a:rPr lang="nl-NL" b="1" dirty="0" smtClean="0">
                <a:solidFill>
                  <a:srgbClr val="0000FF"/>
                </a:solidFill>
              </a:rPr>
              <a:t>, Mar. 2013; Nanjing</a:t>
            </a:r>
            <a:r>
              <a:rPr lang="en-US" b="1" dirty="0" smtClean="0">
                <a:solidFill>
                  <a:srgbClr val="0000FF"/>
                </a:solidFill>
              </a:rPr>
              <a:t>, China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atlas_overview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1" y="5262007"/>
            <a:ext cx="2509429" cy="160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0107014_01old-A4-at-144-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9673"/>
            <a:ext cx="2775718" cy="15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3849" y="5294157"/>
            <a:ext cx="2715006" cy="157972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5" name="Picture 14" descr="Screen Shot 2013-03-24 at 1.3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82" y="-4625"/>
            <a:ext cx="1322920" cy="1279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5852" y="2685174"/>
            <a:ext cx="73901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2005</a:t>
            </a:r>
            <a:r>
              <a:rPr lang="zh-CN" altLang="en-US" dirty="0"/>
              <a:t>－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IHEP/CPPM co-tutor </a:t>
            </a:r>
            <a:r>
              <a:rPr lang="en-US" altLang="zh-CN" dirty="0" err="1" smtClean="0"/>
              <a:t>Ph.D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ttH</a:t>
            </a:r>
            <a:endParaRPr lang="en-US" altLang="zh-CN" dirty="0" smtClean="0"/>
          </a:p>
          <a:p>
            <a:pPr marL="742950" lvl="1" indent="-285750">
              <a:buFont typeface="Arial"/>
              <a:buChar char="•"/>
            </a:pPr>
            <a:r>
              <a:rPr lang="en-US" altLang="zh-CN" dirty="0" err="1" smtClean="0"/>
              <a:t>superviosr</a:t>
            </a:r>
            <a:r>
              <a:rPr lang="en-US" altLang="zh-CN" dirty="0" smtClean="0"/>
              <a:t>: E. </a:t>
            </a:r>
            <a:r>
              <a:rPr lang="en-US" altLang="zh-CN" dirty="0" err="1" smtClean="0"/>
              <a:t>Monnier</a:t>
            </a:r>
            <a:r>
              <a:rPr lang="en-US" altLang="zh-CN" dirty="0" smtClean="0"/>
              <a:t> and S. Jin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dirty="0" smtClean="0"/>
              <a:t>First graduated </a:t>
            </a:r>
            <a:r>
              <a:rPr lang="en-US" altLang="zh-CN" dirty="0" err="1" smtClean="0"/>
              <a:t>Ph.D</a:t>
            </a:r>
            <a:r>
              <a:rPr lang="en-US" altLang="zh-CN" dirty="0" smtClean="0"/>
              <a:t> </a:t>
            </a:r>
            <a:r>
              <a:rPr lang="en-US" altLang="zh-CN" dirty="0" smtClean="0"/>
              <a:t>within FCPPL </a:t>
            </a:r>
            <a:r>
              <a:rPr lang="en-US" altLang="zh-CN" dirty="0" smtClean="0"/>
              <a:t>framework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2008</a:t>
            </a:r>
            <a:r>
              <a:rPr lang="zh-CN" altLang="en-US" dirty="0" smtClean="0"/>
              <a:t>－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CPPM, Calorimeter related calibration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Recent work on </a:t>
            </a:r>
            <a:r>
              <a:rPr lang="en-US" altLang="zh-CN" dirty="0" err="1" smtClean="0"/>
              <a:t>Wt</a:t>
            </a:r>
            <a:r>
              <a:rPr lang="en-US" altLang="zh-CN" dirty="0" smtClean="0"/>
              <a:t>, b* (editorship of 3 papers)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Will join IHEP CMS group in June 2013 (CAS 100-talent plan)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Top quark physics (2)</a:t>
            </a:r>
            <a:endParaRPr lang="en-US" dirty="0"/>
          </a:p>
        </p:txBody>
      </p:sp>
      <p:pic>
        <p:nvPicPr>
          <p:cNvPr id="7" name="Content Placeholder 6" descr="fig_01a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229178" y="1670459"/>
            <a:ext cx="2726089" cy="22227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fig_01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8" y="1703209"/>
            <a:ext cx="2133600" cy="2260600"/>
          </a:xfrm>
          <a:prstGeom prst="rect">
            <a:avLst/>
          </a:prstGeom>
        </p:spPr>
      </p:pic>
      <p:pic>
        <p:nvPicPr>
          <p:cNvPr id="9" name="Picture 8" descr="fig_01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53359"/>
            <a:ext cx="2133600" cy="2235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Predicted by SM, production via electroweak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837" y="165335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486" y="1702074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199" y="170320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2570" y="4292651"/>
            <a:ext cx="8950828" cy="1814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Could involve beyond SM particles in the production: Direct search of new physics through 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altLang="zh-CN" dirty="0" smtClean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 interactions.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Complementary/Leading sensitivity to new physics searches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Entangle the new physics once see different modification of single top-quark production cross section of these 3 channels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2189" y="3031445"/>
            <a:ext cx="140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FCNC </a:t>
            </a:r>
            <a:r>
              <a:rPr lang="en-US" altLang="zh-CN" b="1" dirty="0" err="1" smtClean="0"/>
              <a:t>Zg</a:t>
            </a:r>
            <a:r>
              <a:rPr lang="en-US" altLang="zh-CN" b="1" dirty="0" smtClean="0"/>
              <a:t>…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94583" y="3459109"/>
            <a:ext cx="105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</a:t>
            </a:r>
            <a:r>
              <a:rPr lang="en-US" altLang="zh-CN" b="1" dirty="0" smtClean="0"/>
              <a:t>*…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99199" y="3472740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W</a:t>
            </a:r>
            <a:r>
              <a:rPr lang="en-US" altLang="zh-CN" b="1" dirty="0" smtClean="0"/>
              <a:t>’,π</a:t>
            </a:r>
            <a:r>
              <a:rPr lang="en-US" altLang="zh-CN" b="1" baseline="30000" dirty="0" smtClean="0"/>
              <a:t>+</a:t>
            </a:r>
            <a:r>
              <a:rPr lang="en-US" altLang="zh-CN" b="1" dirty="0" smtClean="0"/>
              <a:t>, π</a:t>
            </a:r>
            <a:r>
              <a:rPr lang="en-US" altLang="zh-CN" b="1" baseline="30000" dirty="0" smtClean="0"/>
              <a:t>0</a:t>
            </a:r>
            <a:r>
              <a:rPr lang="en-US" altLang="zh-CN" b="1" dirty="0" smtClean="0"/>
              <a:t>…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0276" y="2861006"/>
            <a:ext cx="351913" cy="30599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3452" y="3274737"/>
            <a:ext cx="0" cy="3206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54653" y="3152094"/>
            <a:ext cx="0" cy="3206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Top quark physics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11</a:t>
            </a:fld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8929" y="3493233"/>
            <a:ext cx="7498977" cy="26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Check top decay products properties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Top </a:t>
            </a:r>
            <a:r>
              <a:rPr lang="en-US" dirty="0" smtClean="0">
                <a:solidFill>
                  <a:schemeClr val="tx1"/>
                </a:solidFill>
              </a:rPr>
              <a:t>polarization/W </a:t>
            </a:r>
            <a:r>
              <a:rPr lang="en-US" dirty="0" err="1" smtClean="0">
                <a:solidFill>
                  <a:schemeClr val="tx1"/>
                </a:solidFill>
              </a:rPr>
              <a:t>helicity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Charge Higgs searches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extra radiations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 Top pair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Spin Correlations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Screen Shot 2013-03-24 at 5.1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801099"/>
            <a:ext cx="2857500" cy="355600"/>
          </a:xfrm>
          <a:prstGeom prst="rect">
            <a:avLst/>
          </a:prstGeom>
        </p:spPr>
      </p:pic>
      <p:pic>
        <p:nvPicPr>
          <p:cNvPr id="16" name="Picture 15" descr="Screen Shot 2013-03-24 at 5.1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28" y="2813799"/>
            <a:ext cx="2882900" cy="342900"/>
          </a:xfrm>
          <a:prstGeom prst="rect">
            <a:avLst/>
          </a:prstGeom>
        </p:spPr>
      </p:pic>
      <p:pic>
        <p:nvPicPr>
          <p:cNvPr id="17" name="Picture 16" descr="Screen Shot 2013-03-24 at 5.15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35" y="2801099"/>
            <a:ext cx="2895600" cy="393700"/>
          </a:xfrm>
          <a:prstGeom prst="rect">
            <a:avLst/>
          </a:prstGeom>
        </p:spPr>
      </p:pic>
      <p:pic>
        <p:nvPicPr>
          <p:cNvPr id="18" name="Picture 17" descr="feynman_t_decay_Vtb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8" y="901265"/>
            <a:ext cx="2941561" cy="1835534"/>
          </a:xfrm>
          <a:prstGeom prst="rect">
            <a:avLst/>
          </a:prstGeom>
        </p:spPr>
      </p:pic>
      <p:pic>
        <p:nvPicPr>
          <p:cNvPr id="20" name="Picture 19" descr="feynman_t_decay_Vtb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67" y="892915"/>
            <a:ext cx="2941561" cy="1835534"/>
          </a:xfrm>
          <a:prstGeom prst="rect">
            <a:avLst/>
          </a:prstGeom>
        </p:spPr>
      </p:pic>
      <p:pic>
        <p:nvPicPr>
          <p:cNvPr id="21" name="Picture 20" descr="feynman_t_decay_Vtb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28" y="908990"/>
            <a:ext cx="2941561" cy="18355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29835" y="2363026"/>
            <a:ext cx="38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7630" y="2354676"/>
            <a:ext cx="38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47812" y="1534851"/>
            <a:ext cx="2146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71964" y="1556446"/>
            <a:ext cx="2146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26" name="Picture 25" descr="feynman_t_decay_Vtb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5" y="4136086"/>
            <a:ext cx="2941561" cy="18355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3208" y="4646865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0834" y="4215573"/>
            <a:ext cx="38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9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3-24 at 5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8" y="1098812"/>
            <a:ext cx="2708362" cy="2527726"/>
          </a:xfrm>
          <a:prstGeom prst="rect">
            <a:avLst/>
          </a:prstGeom>
        </p:spPr>
      </p:pic>
      <p:pic>
        <p:nvPicPr>
          <p:cNvPr id="18" name="Picture 17" descr="Screen Shot 2012-07-26 at 5.4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4" y="4612651"/>
            <a:ext cx="2373292" cy="1712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2" y="107576"/>
            <a:ext cx="9080538" cy="809764"/>
          </a:xfrm>
        </p:spPr>
        <p:txBody>
          <a:bodyPr/>
          <a:lstStyle/>
          <a:p>
            <a:r>
              <a:rPr lang="en-US" dirty="0"/>
              <a:t>Other interesting top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12</a:t>
            </a:fld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-544" y="4104206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FCNC</a:t>
            </a:r>
          </a:p>
        </p:txBody>
      </p:sp>
      <p:pic>
        <p:nvPicPr>
          <p:cNvPr id="20" name="Picture 19" descr="Screen Shot 2013-02-14 at 11.22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02" y="4647354"/>
            <a:ext cx="2901370" cy="2131130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5183173" y="4030270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tHj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4667" y="4416521"/>
            <a:ext cx="5981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13462" y="6010440"/>
            <a:ext cx="330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86646" y="4375989"/>
            <a:ext cx="3289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9166" y="6104165"/>
            <a:ext cx="637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187248" y="5227017"/>
            <a:ext cx="637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08053" y="5825699"/>
            <a:ext cx="643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87569" y="5227017"/>
            <a:ext cx="643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baseline="30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48" y="4670536"/>
            <a:ext cx="2314839" cy="160513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83242" y="6324985"/>
            <a:ext cx="297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Phys. Rev. D 63 014018 (2000)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Phys. Rev. D 86 034008 (2012)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494546" y="4158870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tX</a:t>
            </a:r>
            <a:r>
              <a:rPr lang="en-US" b="1" dirty="0" smtClean="0">
                <a:solidFill>
                  <a:srgbClr val="000000"/>
                </a:solidFill>
              </a:rPr>
              <a:t> (RPV)</a:t>
            </a:r>
          </a:p>
        </p:txBody>
      </p:sp>
      <p:pic>
        <p:nvPicPr>
          <p:cNvPr id="3" name="Picture 2" descr="Screen Shot 2013-03-24 at 5.07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68" y="1616501"/>
            <a:ext cx="2676974" cy="1748826"/>
          </a:xfrm>
          <a:prstGeom prst="rect">
            <a:avLst/>
          </a:prstGeom>
        </p:spPr>
      </p:pic>
      <p:pic>
        <p:nvPicPr>
          <p:cNvPr id="7" name="Picture 6" descr="Screen Shot 2013-03-24 at 5.07.5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65" y="1600426"/>
            <a:ext cx="2830970" cy="1711026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6255886" y="1257019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ttZ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348268" y="1095766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ttW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19520" y="1098811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ttH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9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01"/>
            <a:ext cx="9144000" cy="792123"/>
          </a:xfrm>
        </p:spPr>
        <p:txBody>
          <a:bodyPr/>
          <a:lstStyle/>
          <a:p>
            <a:r>
              <a:rPr lang="en-US" dirty="0" smtClean="0"/>
              <a:t>top</a:t>
            </a:r>
            <a:r>
              <a:rPr lang="en-US" dirty="0"/>
              <a:t>-quark @ </a:t>
            </a:r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8381" y="931850"/>
            <a:ext cx="8470125" cy="1222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LHC is a top factory: 240k top events/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@ 7TeV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LHC Delivered per experiment:  5.7 M top pair, 2.7 M single top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5fb-1 @ 7TeV, 20 fb-1 @ 8 </a:t>
            </a:r>
            <a:r>
              <a:rPr lang="en-US" dirty="0" err="1" smtClean="0">
                <a:solidFill>
                  <a:srgbClr val="000000"/>
                </a:solidFill>
              </a:rPr>
              <a:t>TeV</a:t>
            </a:r>
            <a:r>
              <a:rPr lang="en-US" dirty="0" smtClean="0">
                <a:solidFill>
                  <a:srgbClr val="000000"/>
                </a:solidFill>
              </a:rPr>
              <a:t> data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47" y="2129837"/>
            <a:ext cx="6776181" cy="47281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28014" y="3910322"/>
            <a:ext cx="723481" cy="28392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51495" y="4424722"/>
            <a:ext cx="723481" cy="232484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29643" y="5115946"/>
            <a:ext cx="723481" cy="163362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945714"/>
          </a:xfrm>
        </p:spPr>
        <p:txBody>
          <a:bodyPr/>
          <a:lstStyle/>
          <a:p>
            <a:r>
              <a:rPr lang="en-US" dirty="0" smtClean="0"/>
              <a:t>top pair measurement @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05" y="1336878"/>
            <a:ext cx="8184346" cy="47969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Will cover: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Top mass; W </a:t>
            </a:r>
            <a:r>
              <a:rPr lang="en-US" dirty="0" err="1" smtClean="0">
                <a:solidFill>
                  <a:srgbClr val="000000"/>
                </a:solidFill>
              </a:rPr>
              <a:t>helicity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Top pair production cross </a:t>
            </a:r>
            <a:r>
              <a:rPr lang="en-US" dirty="0" smtClean="0">
                <a:solidFill>
                  <a:srgbClr val="000000"/>
                </a:solidFill>
              </a:rPr>
              <a:t>section/differential/extra jet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Will not covered: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Top anti-top mass differences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Top pair associate with heavy flavor production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ttW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ttZ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ttgamma</a:t>
            </a:r>
            <a:r>
              <a:rPr lang="en-US" dirty="0" smtClean="0">
                <a:solidFill>
                  <a:srgbClr val="000000"/>
                </a:solidFill>
              </a:rPr>
              <a:t> production measurement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Bottom quark content in top decay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Charge/FCNC/….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8324"/>
          </a:xfrm>
        </p:spPr>
        <p:txBody>
          <a:bodyPr/>
          <a:lstStyle/>
          <a:p>
            <a:r>
              <a:rPr lang="en-US" dirty="0" smtClean="0"/>
              <a:t>Top quark pair @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266" y="3268549"/>
            <a:ext cx="3951131" cy="2652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Final state used with dedicated selection and background modeling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Lepton + jets channel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Dileptonic</a:t>
            </a:r>
            <a:r>
              <a:rPr lang="en-US" dirty="0" smtClean="0">
                <a:solidFill>
                  <a:srgbClr val="000000"/>
                </a:solidFill>
              </a:rPr>
              <a:t> channel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Full </a:t>
            </a:r>
            <a:r>
              <a:rPr lang="en-US" dirty="0" err="1" smtClean="0">
                <a:solidFill>
                  <a:srgbClr val="000000"/>
                </a:solidFill>
              </a:rPr>
              <a:t>hardronic</a:t>
            </a:r>
            <a:r>
              <a:rPr lang="en-US" dirty="0" smtClean="0">
                <a:solidFill>
                  <a:srgbClr val="000000"/>
                </a:solidFill>
              </a:rPr>
              <a:t> channel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Tau final state channel</a:t>
            </a:r>
          </a:p>
          <a:p>
            <a:endParaRPr lang="en-US" dirty="0"/>
          </a:p>
        </p:txBody>
      </p:sp>
      <p:pic>
        <p:nvPicPr>
          <p:cNvPr id="10" name="Picture 9" descr="top_pair_branching_fra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88" y="1384248"/>
            <a:ext cx="5101513" cy="4079125"/>
          </a:xfrm>
          <a:prstGeom prst="rect">
            <a:avLst/>
          </a:prstGeom>
        </p:spPr>
      </p:pic>
      <p:pic>
        <p:nvPicPr>
          <p:cNvPr id="11" name="Picture 10" descr="feynman_ttbar_allj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540"/>
            <a:ext cx="3819064" cy="2459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28" y="2602245"/>
            <a:ext cx="264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8860"/>
          </a:xfrm>
        </p:spPr>
        <p:txBody>
          <a:bodyPr/>
          <a:lstStyle/>
          <a:p>
            <a:r>
              <a:rPr lang="en-US" dirty="0" smtClean="0"/>
              <a:t>Top pair 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53290"/>
            <a:ext cx="8042276" cy="48903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Common to ATLAS and CMS, sel. according to event topology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Lepton + jets channel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One high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 lepton (e/mu), typical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&gt;25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least 4 high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 jets, typical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&gt;25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B-jets multiplicity requires, typically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2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Dilepton</a:t>
            </a:r>
            <a:r>
              <a:rPr lang="en-US" dirty="0" smtClean="0">
                <a:solidFill>
                  <a:srgbClr val="000000"/>
                </a:solidFill>
              </a:rPr>
              <a:t> channel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Two high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 lepton (e/mu), typical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&gt;25GeV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least 2 jets, typical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&gt;25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B-jets multiplicity requires, typically =2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Full </a:t>
            </a:r>
            <a:r>
              <a:rPr lang="en-US" dirty="0" err="1" smtClean="0">
                <a:solidFill>
                  <a:srgbClr val="000000"/>
                </a:solidFill>
              </a:rPr>
              <a:t>hadronic</a:t>
            </a:r>
            <a:r>
              <a:rPr lang="en-US" dirty="0" smtClean="0">
                <a:solidFill>
                  <a:srgbClr val="000000"/>
                </a:solidFill>
              </a:rPr>
              <a:t> channel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least 6 high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 jets, of which 2 are b jets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Channel involve tau lepton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Hadronic</a:t>
            </a:r>
            <a:r>
              <a:rPr lang="en-US" dirty="0" smtClean="0">
                <a:solidFill>
                  <a:srgbClr val="000000"/>
                </a:solidFill>
              </a:rPr>
              <a:t> tau ID (tau equal e/mu in other topology)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8266"/>
          </a:xfrm>
        </p:spPr>
        <p:txBody>
          <a:bodyPr/>
          <a:lstStyle/>
          <a:p>
            <a:r>
              <a:rPr lang="en-US" dirty="0" smtClean="0"/>
              <a:t>Top Mass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4" y="991324"/>
            <a:ext cx="8467643" cy="47044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Top mass limit our knowledge to the stability of vacuum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Performed in </a:t>
            </a:r>
            <a:r>
              <a:rPr lang="en-US" dirty="0" err="1" smtClean="0">
                <a:solidFill>
                  <a:srgbClr val="000000"/>
                </a:solidFill>
              </a:rPr>
              <a:t>lepton+jets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dilepton</a:t>
            </a:r>
            <a:r>
              <a:rPr lang="en-US" dirty="0" smtClean="0">
                <a:solidFill>
                  <a:srgbClr val="000000"/>
                </a:solidFill>
              </a:rPr>
              <a:t>, full </a:t>
            </a:r>
            <a:r>
              <a:rPr lang="en-US" dirty="0" err="1" smtClean="0">
                <a:solidFill>
                  <a:srgbClr val="000000"/>
                </a:solidFill>
              </a:rPr>
              <a:t>hadronic</a:t>
            </a:r>
            <a:r>
              <a:rPr lang="en-US" dirty="0" smtClean="0">
                <a:solidFill>
                  <a:srgbClr val="000000"/>
                </a:solidFill>
              </a:rPr>
              <a:t> final states @ both ATLAS and CMS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Fully reconstruct in </a:t>
            </a:r>
            <a:r>
              <a:rPr lang="en-US" dirty="0" err="1" smtClean="0">
                <a:solidFill>
                  <a:srgbClr val="000000"/>
                </a:solidFill>
              </a:rPr>
              <a:t>lepton+jets</a:t>
            </a:r>
            <a:r>
              <a:rPr lang="en-US" dirty="0" smtClean="0">
                <a:solidFill>
                  <a:srgbClr val="000000"/>
                </a:solidFill>
              </a:rPr>
              <a:t> and full </a:t>
            </a:r>
            <a:r>
              <a:rPr lang="en-US" dirty="0" err="1" smtClean="0">
                <a:solidFill>
                  <a:srgbClr val="000000"/>
                </a:solidFill>
              </a:rPr>
              <a:t>hadronic</a:t>
            </a:r>
            <a:r>
              <a:rPr lang="en-US" dirty="0" smtClean="0">
                <a:solidFill>
                  <a:srgbClr val="000000"/>
                </a:solidFill>
              </a:rPr>
              <a:t> FS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Special weighting procedure in </a:t>
            </a:r>
            <a:r>
              <a:rPr lang="en-US" dirty="0" err="1" smtClean="0">
                <a:solidFill>
                  <a:srgbClr val="000000"/>
                </a:solidFill>
              </a:rPr>
              <a:t>dilepton</a:t>
            </a:r>
            <a:r>
              <a:rPr lang="en-US" dirty="0" smtClean="0">
                <a:solidFill>
                  <a:srgbClr val="000000"/>
                </a:solidFill>
              </a:rPr>
              <a:t> FS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Combination of different experiments =&gt; best meas.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ATLAS+CMS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Tevatron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Systematics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Detector effects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Signal modeling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 descr="Screen Shot 2013-03-24 at 1.13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45170" r="46306" b="-559"/>
          <a:stretch/>
        </p:blipFill>
        <p:spPr>
          <a:xfrm>
            <a:off x="3668262" y="3514957"/>
            <a:ext cx="4360568" cy="3343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8690" y="3810429"/>
            <a:ext cx="11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6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140"/>
            <a:ext cx="8042276" cy="801711"/>
          </a:xfrm>
        </p:spPr>
        <p:txBody>
          <a:bodyPr/>
          <a:lstStyle/>
          <a:p>
            <a:r>
              <a:rPr lang="en-US" dirty="0" smtClean="0"/>
              <a:t>Top Mass measurement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6" y="890852"/>
            <a:ext cx="6945412" cy="45690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4324" y="740576"/>
            <a:ext cx="234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ATLAS-CONF-2012-095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CMS-PAS-TOP-12-001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3-03-24 at 1.3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02" y="5878645"/>
            <a:ext cx="6137533" cy="46930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9" name="Picture 8" descr="ATLASXP_White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76" y="1226217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3-03-24 at 1.30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1" y="2573159"/>
            <a:ext cx="1106207" cy="1349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696" y="5127042"/>
            <a:ext cx="899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Combination with </a:t>
            </a:r>
            <a:r>
              <a:rPr lang="en-US" b="1" dirty="0"/>
              <a:t>BLUE (Best Linear Unbiased Estimator</a:t>
            </a:r>
            <a:r>
              <a:rPr lang="en-US" b="1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challenge: correlation of uncertainties especially different theory treatment 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281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30" y="1415143"/>
            <a:ext cx="8042276" cy="45284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Introduction of top quark physics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Top quark physics at LHC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Measurements with top pair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Measurements with single top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New physics with top signature</a:t>
            </a:r>
          </a:p>
          <a:p>
            <a:pPr lvl="1"/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13039"/>
          </a:xfrm>
        </p:spPr>
        <p:txBody>
          <a:bodyPr/>
          <a:lstStyle/>
          <a:p>
            <a:r>
              <a:rPr lang="en-US" dirty="0" smtClean="0"/>
              <a:t>Challenge in Mass meas.</a:t>
            </a:r>
            <a:endParaRPr lang="en-US" dirty="0"/>
          </a:p>
        </p:txBody>
      </p:sp>
      <p:pic>
        <p:nvPicPr>
          <p:cNvPr id="7" name="Content Placeholder 6" descr="Screen Shot 2013-03-23 at 10.33.1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280"/>
          <a:stretch/>
        </p:blipFill>
        <p:spPr>
          <a:xfrm>
            <a:off x="4038601" y="2435218"/>
            <a:ext cx="5105399" cy="38404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0447" y="820615"/>
            <a:ext cx="8042276" cy="530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Top decay before </a:t>
            </a:r>
            <a:r>
              <a:rPr lang="en-US" dirty="0" err="1" smtClean="0">
                <a:solidFill>
                  <a:srgbClr val="000000"/>
                </a:solidFill>
              </a:rPr>
              <a:t>Hadronization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extra antiquarks be added later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top</a:t>
            </a:r>
            <a:r>
              <a:rPr lang="en-US" baseline="30000" dirty="0" err="1" smtClean="0">
                <a:solidFill>
                  <a:srgbClr val="000000"/>
                </a:solidFill>
              </a:rPr>
              <a:t>exp</a:t>
            </a:r>
            <a:r>
              <a:rPr lang="en-US" dirty="0" smtClean="0">
                <a:solidFill>
                  <a:srgbClr val="000000"/>
                </a:solidFill>
              </a:rPr>
              <a:t> !=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top</a:t>
            </a:r>
            <a:r>
              <a:rPr lang="en-US" baseline="30000" dirty="0" err="1" smtClean="0">
                <a:solidFill>
                  <a:srgbClr val="000000"/>
                </a:solidFill>
              </a:rPr>
              <a:t>pole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Mtop</a:t>
            </a:r>
            <a:r>
              <a:rPr lang="en-US" dirty="0" smtClean="0">
                <a:solidFill>
                  <a:srgbClr val="000000"/>
                </a:solidFill>
              </a:rPr>
              <a:t> dependent on how event </a:t>
            </a:r>
            <a:r>
              <a:rPr lang="en-US" dirty="0" err="1" smtClean="0">
                <a:solidFill>
                  <a:srgbClr val="000000"/>
                </a:solidFill>
              </a:rPr>
              <a:t>evovled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Event dependent mass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LHC main uncertainties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Jet calibration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Signal modeling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Underlying event tune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000000"/>
                </a:solidFill>
              </a:rPr>
              <a:t>Lasted individual result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with event dependent mass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5692" y="1633548"/>
            <a:ext cx="441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0000FF"/>
                </a:solidFill>
              </a:rPr>
              <a:t>https</a:t>
            </a:r>
            <a:r>
              <a:rPr lang="it-IT" sz="1200" b="1" dirty="0">
                <a:solidFill>
                  <a:srgbClr val="0000FF"/>
                </a:solidFill>
              </a:rPr>
              <a:t>://</a:t>
            </a:r>
            <a:r>
              <a:rPr lang="it-IT" sz="1200" b="1" dirty="0" err="1">
                <a:solidFill>
                  <a:srgbClr val="0000FF"/>
                </a:solidFill>
              </a:rPr>
              <a:t>indico.cern.ch</a:t>
            </a:r>
            <a:r>
              <a:rPr lang="it-IT" sz="1200" b="1" dirty="0">
                <a:solidFill>
                  <a:srgbClr val="0000FF"/>
                </a:solidFill>
              </a:rPr>
              <a:t>/</a:t>
            </a:r>
            <a:r>
              <a:rPr lang="it-IT" sz="1200" b="1" dirty="0" err="1">
                <a:solidFill>
                  <a:srgbClr val="0000FF"/>
                </a:solidFill>
              </a:rPr>
              <a:t>getFile.py</a:t>
            </a:r>
            <a:r>
              <a:rPr lang="it-IT" sz="1200" b="1" dirty="0">
                <a:solidFill>
                  <a:srgbClr val="0000FF"/>
                </a:solidFill>
              </a:rPr>
              <a:t>/</a:t>
            </a:r>
            <a:r>
              <a:rPr lang="it-IT" sz="1200" b="1" dirty="0" err="1">
                <a:solidFill>
                  <a:srgbClr val="0000FF"/>
                </a:solidFill>
              </a:rPr>
              <a:t>access?contribId</a:t>
            </a:r>
            <a:r>
              <a:rPr lang="it-IT" sz="1200" b="1" dirty="0">
                <a:solidFill>
                  <a:srgbClr val="0000FF"/>
                </a:solidFill>
              </a:rPr>
              <a:t>=3&amp;resId=0&amp;materialId=</a:t>
            </a:r>
            <a:r>
              <a:rPr lang="it-IT" sz="1200" b="1" dirty="0" err="1">
                <a:solidFill>
                  <a:srgbClr val="0000FF"/>
                </a:solidFill>
              </a:rPr>
              <a:t>slides&amp;confId</a:t>
            </a:r>
            <a:r>
              <a:rPr lang="it-IT" sz="1200" b="1" dirty="0">
                <a:solidFill>
                  <a:srgbClr val="0000FF"/>
                </a:solidFill>
              </a:rPr>
              <a:t>=189617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72" y="5690553"/>
            <a:ext cx="308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CMS-PAS-TOP-12-029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" y="107576"/>
            <a:ext cx="9102970" cy="760474"/>
          </a:xfrm>
        </p:spPr>
        <p:txBody>
          <a:bodyPr/>
          <a:lstStyle/>
          <a:p>
            <a:r>
              <a:rPr lang="en-US" dirty="0" smtClean="0"/>
              <a:t>Top pair cross section meas.</a:t>
            </a:r>
            <a:endParaRPr lang="en-US" dirty="0"/>
          </a:p>
        </p:txBody>
      </p:sp>
      <p:pic>
        <p:nvPicPr>
          <p:cNvPr id="7" name="Content Placeholder 6" descr="fig_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" b="4208"/>
          <a:stretch/>
        </p:blipFill>
        <p:spPr>
          <a:xfrm>
            <a:off x="787773" y="1058731"/>
            <a:ext cx="6315759" cy="39062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00708" y="868050"/>
            <a:ext cx="278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ATLAS-CONF-2012-134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CMS-PAS-TOP-12-003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TLASXP_White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08" y="1460325"/>
            <a:ext cx="1022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3-03-24 at 1.30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73" y="2792050"/>
            <a:ext cx="1013072" cy="1235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011" y="4951102"/>
            <a:ext cx="8247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Measurement performed with </a:t>
            </a:r>
            <a:r>
              <a:rPr lang="en-US" b="1" dirty="0" err="1" smtClean="0"/>
              <a:t>dilepton</a:t>
            </a:r>
            <a:r>
              <a:rPr lang="en-US" b="1" dirty="0" smtClean="0"/>
              <a:t>, </a:t>
            </a:r>
            <a:r>
              <a:rPr lang="en-US" b="1" dirty="0" err="1" smtClean="0"/>
              <a:t>lepton+jets</a:t>
            </a:r>
            <a:r>
              <a:rPr lang="en-US" b="1" dirty="0" smtClean="0"/>
              <a:t>, full </a:t>
            </a:r>
            <a:r>
              <a:rPr lang="en-US" b="1" dirty="0" err="1" smtClean="0"/>
              <a:t>hadronic</a:t>
            </a:r>
            <a:r>
              <a:rPr lang="en-US" b="1" dirty="0" smtClean="0"/>
              <a:t> channel at both ATLAS and CMS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First LHC combination with BLUE (Best Linear Unbiased Estimator)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Dominate uncertainties: Luminosity, Detector modeling</a:t>
            </a:r>
            <a:endParaRPr lang="en-US" b="1" dirty="0"/>
          </a:p>
        </p:txBody>
      </p:sp>
      <p:pic>
        <p:nvPicPr>
          <p:cNvPr id="12" name="Picture 11" descr="Screen Shot 2013-03-24 at 1.41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6" y="6275668"/>
            <a:ext cx="6893169" cy="45249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013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5"/>
            <a:ext cx="9144000" cy="744399"/>
          </a:xfrm>
        </p:spPr>
        <p:txBody>
          <a:bodyPr/>
          <a:lstStyle/>
          <a:p>
            <a:r>
              <a:rPr lang="en-US" sz="4000" dirty="0" smtClean="0"/>
              <a:t>Top pair differential cross section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25050"/>
            <a:ext cx="8042276" cy="13415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Precise test of </a:t>
            </a:r>
            <a:r>
              <a:rPr lang="en-US" dirty="0" err="1" smtClean="0">
                <a:solidFill>
                  <a:srgbClr val="000000"/>
                </a:solidFill>
              </a:rPr>
              <a:t>pQCD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Unfolding experimental observables back to theory interested quality =&gt; compare to theory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Screen Shot 2013-03-24 at 4.1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" y="2266576"/>
            <a:ext cx="4007859" cy="3875368"/>
          </a:xfrm>
          <a:prstGeom prst="rect">
            <a:avLst/>
          </a:prstGeom>
        </p:spPr>
      </p:pic>
      <p:pic>
        <p:nvPicPr>
          <p:cNvPr id="8" name="Picture 7" descr="Screen Shot 2013-03-24 at 4.1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80" y="2266576"/>
            <a:ext cx="4224326" cy="3891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891" y="6156728"/>
            <a:ext cx="655956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Good agreement between data and app. NNLO prediction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5341" y="796449"/>
            <a:ext cx="447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EPJC(2013)73:2261/arXiv:1211.2220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ATLASXP_White_0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82" y="4264729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3-03-24 at 1.3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44" y="3922302"/>
            <a:ext cx="1106207" cy="1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4024"/>
          </a:xfrm>
        </p:spPr>
        <p:txBody>
          <a:bodyPr/>
          <a:lstStyle/>
          <a:p>
            <a:r>
              <a:rPr lang="en-US" dirty="0" smtClean="0"/>
              <a:t>Extra jets activity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fig_0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9" y="1858746"/>
            <a:ext cx="4105835" cy="4782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3130" y="941125"/>
            <a:ext cx="262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ATLAS-CONF-2012-155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CMS-PAS-TOP-12-018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Screen Shot 2013-03-24 at 5.56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81" y="1703851"/>
            <a:ext cx="4443460" cy="470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8898" y="6035864"/>
            <a:ext cx="3004537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Prefer </a:t>
            </a:r>
            <a:r>
              <a:rPr lang="en-US" dirty="0" err="1" smtClean="0"/>
              <a:t>MadGraph</a:t>
            </a:r>
            <a:r>
              <a:rPr lang="en-US" dirty="0" smtClean="0"/>
              <a:t>/</a:t>
            </a:r>
            <a:r>
              <a:rPr lang="en-US" dirty="0" err="1" smtClean="0"/>
              <a:t>Powheg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5269" y="6323892"/>
            <a:ext cx="266113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Prefer </a:t>
            </a:r>
            <a:r>
              <a:rPr lang="en-US" dirty="0" err="1" smtClean="0"/>
              <a:t>Alpgen</a:t>
            </a:r>
            <a:r>
              <a:rPr lang="en-US" dirty="0" smtClean="0"/>
              <a:t>/</a:t>
            </a:r>
            <a:r>
              <a:rPr lang="en-US" dirty="0" err="1" smtClean="0"/>
              <a:t>Powheg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579" y="707300"/>
            <a:ext cx="6048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Test Radiation from Initial/final state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Unfold </a:t>
            </a:r>
            <a:r>
              <a:rPr lang="en-US" dirty="0" err="1" smtClean="0"/>
              <a:t>Njet</a:t>
            </a:r>
            <a:r>
              <a:rPr lang="en-US" dirty="0" smtClean="0"/>
              <a:t> dist. Compare with several MC model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Systematics dominated by Jet/</a:t>
            </a:r>
            <a:r>
              <a:rPr lang="en-US" dirty="0" err="1" smtClean="0"/>
              <a:t>EtMiss</a:t>
            </a:r>
            <a:r>
              <a:rPr lang="en-US" dirty="0" smtClean="0"/>
              <a:t> </a:t>
            </a:r>
            <a:r>
              <a:rPr lang="en-US" dirty="0" err="1" smtClean="0"/>
              <a:t>reco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" name="Picture 14" descr="ATLASXP_White_0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57" y="2969111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creen Shot 2013-03-24 at 1.3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6" y="2048066"/>
            <a:ext cx="1106207" cy="1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4024"/>
          </a:xfrm>
        </p:spPr>
        <p:txBody>
          <a:bodyPr/>
          <a:lstStyle/>
          <a:p>
            <a:r>
              <a:rPr lang="en-US" dirty="0" smtClean="0"/>
              <a:t>Extra jets activity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" y="1182251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Exclusively select </a:t>
            </a:r>
            <a:r>
              <a:rPr lang="en-US" dirty="0" err="1" smtClean="0">
                <a:solidFill>
                  <a:srgbClr val="000000"/>
                </a:solidFill>
              </a:rPr>
              <a:t>dilepton</a:t>
            </a:r>
            <a:r>
              <a:rPr lang="en-US" dirty="0" smtClean="0">
                <a:solidFill>
                  <a:srgbClr val="000000"/>
                </a:solidFill>
              </a:rPr>
              <a:t> final states with 2 b-jets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Any extra light jets should come from ISR/FSR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Tuning Simulation to have proper ISR/FSR radiation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3130" y="771600"/>
            <a:ext cx="262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EPJC 72 (2012) 2043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CMS-PAS-TOP-12-023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3-03-24 at 6.0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742"/>
            <a:ext cx="3974196" cy="4190799"/>
          </a:xfrm>
          <a:prstGeom prst="rect">
            <a:avLst/>
          </a:prstGeom>
        </p:spPr>
      </p:pic>
      <p:pic>
        <p:nvPicPr>
          <p:cNvPr id="9" name="Picture 8" descr="Screen Shot 2013-03-24 at 6.0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3" y="2729817"/>
            <a:ext cx="4411438" cy="4128183"/>
          </a:xfrm>
          <a:prstGeom prst="rect">
            <a:avLst/>
          </a:prstGeom>
        </p:spPr>
      </p:pic>
      <p:pic>
        <p:nvPicPr>
          <p:cNvPr id="10" name="Picture 9" descr="ATLASXP_White_0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82" y="3616920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Shot 2013-03-24 at 1.3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7" y="3395657"/>
            <a:ext cx="1106207" cy="1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8699"/>
          </a:xfrm>
        </p:spPr>
        <p:txBody>
          <a:bodyPr/>
          <a:lstStyle/>
          <a:p>
            <a:r>
              <a:rPr lang="en-US" dirty="0" smtClean="0"/>
              <a:t>W boson </a:t>
            </a:r>
            <a:r>
              <a:rPr lang="en-US" dirty="0" err="1" smtClean="0"/>
              <a:t>helicity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fig_01 (1)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1138"/>
          <a:stretch/>
        </p:blipFill>
        <p:spPr>
          <a:xfrm>
            <a:off x="4272558" y="1573451"/>
            <a:ext cx="4871441" cy="319571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fig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877"/>
            <a:ext cx="4355948" cy="3265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3515" y="851975"/>
            <a:ext cx="262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ATLAS-CONF-2013-033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CMS-PAS-TOP-12-025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3-03-24 at 6.22.27 PM.png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274"/>
            <a:ext cx="4306101" cy="2813128"/>
          </a:xfrm>
          <a:prstGeom prst="rect">
            <a:avLst/>
          </a:prstGeom>
        </p:spPr>
      </p:pic>
      <p:pic>
        <p:nvPicPr>
          <p:cNvPr id="12" name="Picture 11" descr="Screen Shot 2013-03-24 at 6.36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00" y="4881692"/>
            <a:ext cx="4811671" cy="76184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9275" y="5204490"/>
            <a:ext cx="264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Anomalous Coupling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0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top</a:t>
            </a:r>
            <a:endParaRPr lang="en-US" dirty="0"/>
          </a:p>
        </p:txBody>
      </p:sp>
      <p:pic>
        <p:nvPicPr>
          <p:cNvPr id="7" name="Content Placeholder 6" descr="Screen Shot 2013-03-24 at 5.48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2292"/>
          <a:stretch/>
        </p:blipFill>
        <p:spPr>
          <a:xfrm>
            <a:off x="81224" y="2395176"/>
            <a:ext cx="9062776" cy="24019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04" y="386396"/>
            <a:ext cx="8888505" cy="696174"/>
          </a:xfrm>
        </p:spPr>
        <p:txBody>
          <a:bodyPr/>
          <a:lstStyle/>
          <a:p>
            <a:r>
              <a:rPr lang="en-US" dirty="0" smtClean="0"/>
              <a:t>SM single top-quark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47909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-channel single top-quark measurement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Precision measurement at 8 </a:t>
            </a:r>
            <a:r>
              <a:rPr lang="en-US" dirty="0" err="1" smtClean="0">
                <a:solidFill>
                  <a:srgbClr val="000000"/>
                </a:solidFill>
              </a:rPr>
              <a:t>TeV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Wt</a:t>
            </a:r>
            <a:r>
              <a:rPr lang="en-US" dirty="0" smtClean="0">
                <a:solidFill>
                  <a:srgbClr val="000000"/>
                </a:solidFill>
              </a:rPr>
              <a:t> channel single top-quark Evidence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Only accessible at LHC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Evidence with 7 </a:t>
            </a:r>
            <a:r>
              <a:rPr lang="en-US" dirty="0" err="1" smtClean="0">
                <a:solidFill>
                  <a:srgbClr val="000000"/>
                </a:solidFill>
              </a:rPr>
              <a:t>TeV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 (This talk)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Expect observation/measurement with 8 </a:t>
            </a:r>
            <a:r>
              <a:rPr lang="en-US" dirty="0" err="1" smtClean="0">
                <a:solidFill>
                  <a:srgbClr val="0000FF"/>
                </a:solidFill>
              </a:rPr>
              <a:t>TeV</a:t>
            </a:r>
            <a:r>
              <a:rPr lang="en-US" dirty="0" smtClean="0">
                <a:solidFill>
                  <a:srgbClr val="0000FF"/>
                </a:solidFill>
              </a:rPr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-channel single top-quark searches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First limit setting (This talk)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Still a long way to an observation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094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 single top</a:t>
            </a:r>
            <a:endParaRPr lang="en-US" dirty="0"/>
          </a:p>
        </p:txBody>
      </p:sp>
      <p:pic>
        <p:nvPicPr>
          <p:cNvPr id="7" name="Content Placeholder 6" descr="Screen Shot 2013-02-18 at 10.43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" b="2270"/>
          <a:stretch>
            <a:fillRect/>
          </a:stretch>
        </p:blipFill>
        <p:spPr>
          <a:xfrm>
            <a:off x="4197369" y="1088545"/>
            <a:ext cx="4924216" cy="26594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0976" y="1124797"/>
            <a:ext cx="4505988" cy="28917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Interaction of light quark and b-quark by exchange a W boson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Single top-quark + recoil light quark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than 1/3 of top-pair cross section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976" y="4104728"/>
            <a:ext cx="8919482" cy="3738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Searches with top quark </a:t>
            </a:r>
            <a:r>
              <a:rPr lang="en-US" dirty="0" err="1" smtClean="0">
                <a:solidFill>
                  <a:srgbClr val="000000"/>
                </a:solidFill>
              </a:rPr>
              <a:t>leptonic</a:t>
            </a:r>
            <a:r>
              <a:rPr lang="en-US" dirty="0" smtClean="0">
                <a:solidFill>
                  <a:srgbClr val="000000"/>
                </a:solidFill>
              </a:rPr>
              <a:t> decay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Select events with one lepton + 2 jets, during one is b jet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Single top-quark system could be reconstructed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Observed both at </a:t>
            </a:r>
            <a:r>
              <a:rPr lang="en-US" dirty="0" err="1" smtClean="0">
                <a:solidFill>
                  <a:srgbClr val="000000"/>
                </a:solidFill>
              </a:rPr>
              <a:t>Tevatron</a:t>
            </a:r>
            <a:r>
              <a:rPr lang="en-US" dirty="0" smtClean="0">
                <a:solidFill>
                  <a:srgbClr val="000000"/>
                </a:solidFill>
              </a:rPr>
              <a:t> and LHC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1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64209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-channel: meas. @ 8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2258625"/>
            <a:ext cx="4213659" cy="3131739"/>
          </a:xfrm>
          <a:prstGeom prst="rect">
            <a:avLst/>
          </a:prstGeom>
        </p:spPr>
      </p:pic>
      <p:pic>
        <p:nvPicPr>
          <p:cNvPr id="15" name="Picture 14" descr="Screen Shot 2013-03-24 at 9.4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39" y="2155108"/>
            <a:ext cx="4212861" cy="31113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9610" y="5266443"/>
            <a:ext cx="778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Dominate uncertainties both ATLAS/CMS: JES/b-tag/modeling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7" name="Picture 16" descr="Screen Shot 2013-03-24 at 9.51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8584"/>
            <a:ext cx="9144000" cy="14541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578" y="1231778"/>
            <a:ext cx="499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Use Neural Network to combine several variables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Fit the NN output to extract </a:t>
            </a:r>
            <a:r>
              <a:rPr lang="en-US" b="1" dirty="0" smtClean="0"/>
              <a:t>signal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0588" y="1267842"/>
            <a:ext cx="403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Fit </a:t>
            </a:r>
            <a:r>
              <a:rPr lang="en-US" b="1" dirty="0"/>
              <a:t>the </a:t>
            </a:r>
            <a:r>
              <a:rPr lang="en-US" b="1" dirty="0" smtClean="0"/>
              <a:t>recoil light jet |eta| </a:t>
            </a:r>
            <a:r>
              <a:rPr lang="en-US" b="1" dirty="0"/>
              <a:t>to extract </a:t>
            </a:r>
            <a:r>
              <a:rPr lang="en-US" b="1" dirty="0" smtClean="0"/>
              <a:t>signal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Direct measurement of |</a:t>
            </a:r>
            <a:r>
              <a:rPr lang="en-US" b="1" dirty="0" err="1" smtClean="0"/>
              <a:t>Vtb</a:t>
            </a:r>
            <a:r>
              <a:rPr lang="en-US" b="1" dirty="0" smtClean="0"/>
              <a:t>|</a:t>
            </a:r>
            <a:endParaRPr lang="en-US" b="1" dirty="0"/>
          </a:p>
        </p:txBody>
      </p:sp>
      <p:pic>
        <p:nvPicPr>
          <p:cNvPr id="21" name="Picture 20" descr="ATLASXP_White_0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82" y="3257907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creen Shot 2013-03-24 at 1.30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4" y="2573159"/>
            <a:ext cx="1106207" cy="13491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95642" y="796449"/>
            <a:ext cx="490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ATLAS-CONF-2012-132/CMS-PAS-TOP-12-011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9245"/>
          </a:xfrm>
        </p:spPr>
        <p:txBody>
          <a:bodyPr/>
          <a:lstStyle/>
          <a:p>
            <a:r>
              <a:rPr lang="en-US" dirty="0" smtClean="0"/>
              <a:t>Why Top Quark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575" y="1302767"/>
            <a:ext cx="4347773" cy="48064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Mass: ~173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known heaviest element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Large Yukawa Couplings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With Higgs: </a:t>
            </a:r>
            <a:r>
              <a:rPr lang="en-US" dirty="0" err="1" smtClean="0">
                <a:solidFill>
                  <a:srgbClr val="000000"/>
                </a:solidFill>
              </a:rPr>
              <a:t>Yt</a:t>
            </a:r>
            <a:r>
              <a:rPr lang="en-US" dirty="0" smtClean="0">
                <a:solidFill>
                  <a:srgbClr val="000000"/>
                </a:solidFill>
              </a:rPr>
              <a:t>=√2Mt/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dirty="0" err="1" smtClean="0">
                <a:solidFill>
                  <a:srgbClr val="000000"/>
                </a:solidFill>
              </a:rPr>
              <a:t>ev</a:t>
            </a:r>
            <a:r>
              <a:rPr lang="en-US" dirty="0" smtClean="0">
                <a:solidFill>
                  <a:srgbClr val="000000"/>
                </a:solidFill>
              </a:rPr>
              <a:t> ~1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Life time: ~4*10</a:t>
            </a:r>
            <a:r>
              <a:rPr lang="en-US" baseline="30000" dirty="0" smtClean="0">
                <a:solidFill>
                  <a:srgbClr val="000000"/>
                </a:solidFill>
              </a:rPr>
              <a:t>-25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Decay before </a:t>
            </a:r>
            <a:r>
              <a:rPr lang="en-US" dirty="0" err="1" smtClean="0">
                <a:solidFill>
                  <a:srgbClr val="000000"/>
                </a:solidFill>
              </a:rPr>
              <a:t>hadronization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Produced with strong or electroweak interaction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Precision test of SM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α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(Mt) ~ 0.1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pQCD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calculation </a:t>
            </a:r>
            <a:r>
              <a:rPr lang="en-US" dirty="0" smtClean="0">
                <a:solidFill>
                  <a:srgbClr val="000000"/>
                </a:solidFill>
              </a:rPr>
              <a:t>accurate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</a:t>
            </a:fld>
            <a:endParaRPr lang="en-US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" y="2129154"/>
            <a:ext cx="4617361" cy="39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" y="1302768"/>
            <a:ext cx="4612516" cy="8263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Higgs </a:t>
            </a:r>
            <a:r>
              <a:rPr lang="en-US" sz="3600" dirty="0" smtClean="0">
                <a:solidFill>
                  <a:srgbClr val="0000FF"/>
                </a:solidFill>
              </a:rPr>
              <a:t>=&gt; Mass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4805" y="4854652"/>
            <a:ext cx="4171931" cy="125457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g_0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b="-956"/>
          <a:stretch/>
        </p:blipFill>
        <p:spPr>
          <a:xfrm>
            <a:off x="0" y="2447721"/>
            <a:ext cx="4460677" cy="3221451"/>
          </a:xfrm>
        </p:spPr>
      </p:pic>
      <p:pic>
        <p:nvPicPr>
          <p:cNvPr id="3" name="Picture 2" descr="Screen Shot 2012-07-26 at 11.32.5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65158" r="34219"/>
          <a:stretch/>
        </p:blipFill>
        <p:spPr>
          <a:xfrm>
            <a:off x="449164" y="5746622"/>
            <a:ext cx="3314531" cy="38055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pic>
        <p:nvPicPr>
          <p:cNvPr id="14" name="Picture 13" descr="Screen Shot 2013-03-24 at 7.14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73" y="2436935"/>
            <a:ext cx="4526406" cy="3232237"/>
          </a:xfrm>
          <a:prstGeom prst="rect">
            <a:avLst/>
          </a:prstGeom>
        </p:spPr>
      </p:pic>
      <p:pic>
        <p:nvPicPr>
          <p:cNvPr id="15" name="Picture 14" descr="Screen Shot 2013-03-24 at 7.15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95" y="5753058"/>
            <a:ext cx="3838229" cy="39134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13" name="Content Placeholder 6" descr="fig_01a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7171157" y="864417"/>
            <a:ext cx="1955322" cy="159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502766" cy="75684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-channel: Charge asymmetry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41293" y="6275668"/>
            <a:ext cx="374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ATLAS-CONF-2012-056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CMS-PAS-TOP-12-038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89" y="907888"/>
            <a:ext cx="7783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Same strategy as t-channel analysis, charge separated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Initial u/d quark determines the final state lepton charge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Ratio of t-channel lepton charge =&gt; light quark PDF info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Dominate uncertainties: JES/background modeling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Agreement with SM predictions</a:t>
            </a:r>
            <a:endParaRPr lang="en-US" dirty="0"/>
          </a:p>
        </p:txBody>
      </p:sp>
      <p:pic>
        <p:nvPicPr>
          <p:cNvPr id="18" name="Picture 17" descr="ATLASXP_White_02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57" y="2158150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creen Shot 2013-03-24 at 1.30.2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41" y="3247730"/>
            <a:ext cx="1106207" cy="1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_0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51" y="3953667"/>
            <a:ext cx="2133600" cy="226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094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-channel single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9700"/>
            <a:ext cx="6984626" cy="472495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1/10 of </a:t>
            </a:r>
            <a:r>
              <a:rPr lang="en-US" dirty="0" err="1" smtClean="0">
                <a:solidFill>
                  <a:srgbClr val="000000"/>
                </a:solidFill>
              </a:rPr>
              <a:t>ttbar</a:t>
            </a:r>
            <a:r>
              <a:rPr lang="en-US" dirty="0" smtClean="0">
                <a:solidFill>
                  <a:srgbClr val="000000"/>
                </a:solidFill>
              </a:rPr>
              <a:t> cross section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Abundant signal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Difficulty: Separation against top-pair events</a:t>
            </a:r>
          </a:p>
          <a:p>
            <a:r>
              <a:rPr lang="en-US" dirty="0">
                <a:solidFill>
                  <a:srgbClr val="000000"/>
                </a:solidFill>
              </a:rPr>
              <a:t>Searches both at the </a:t>
            </a:r>
            <a:r>
              <a:rPr lang="en-US" dirty="0" smtClean="0">
                <a:solidFill>
                  <a:srgbClr val="000000"/>
                </a:solidFill>
              </a:rPr>
              <a:t>tow W </a:t>
            </a:r>
            <a:r>
              <a:rPr lang="en-US" dirty="0">
                <a:solidFill>
                  <a:srgbClr val="000000"/>
                </a:solidFill>
              </a:rPr>
              <a:t>all </a:t>
            </a:r>
            <a:r>
              <a:rPr lang="en-US" dirty="0" err="1">
                <a:solidFill>
                  <a:srgbClr val="000000"/>
                </a:solidFill>
              </a:rPr>
              <a:t>leptonic</a:t>
            </a:r>
            <a:r>
              <a:rPr lang="en-US" dirty="0">
                <a:solidFill>
                  <a:srgbClr val="000000"/>
                </a:solidFill>
              </a:rPr>
              <a:t> decay </a:t>
            </a:r>
            <a:r>
              <a:rPr lang="en-US" dirty="0" smtClean="0">
                <a:solidFill>
                  <a:srgbClr val="000000"/>
                </a:solidFill>
              </a:rPr>
              <a:t>channel (</a:t>
            </a:r>
            <a:r>
              <a:rPr lang="en-US" dirty="0" err="1" smtClean="0">
                <a:solidFill>
                  <a:srgbClr val="000000"/>
                </a:solidFill>
              </a:rPr>
              <a:t>Dilepton</a:t>
            </a:r>
            <a:r>
              <a:rPr lang="en-US" dirty="0" smtClean="0">
                <a:solidFill>
                  <a:srgbClr val="000000"/>
                </a:solidFill>
              </a:rPr>
              <a:t>) signal region: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Two </a:t>
            </a:r>
            <a:r>
              <a:rPr lang="en-US" dirty="0" err="1" smtClean="0">
                <a:solidFill>
                  <a:srgbClr val="000000"/>
                </a:solidFill>
              </a:rPr>
              <a:t>leptons+jet+MET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CMS require the extra jet is b-jet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First evidence </a:t>
            </a:r>
            <a:r>
              <a:rPr lang="en-US" dirty="0" smtClean="0">
                <a:solidFill>
                  <a:srgbClr val="000000"/>
                </a:solidFill>
              </a:rPr>
              <a:t>seen by ATLAS with 2 fb</a:t>
            </a:r>
            <a:r>
              <a:rPr lang="en-US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 data and confirmed by CMS with 5 fb</a:t>
            </a:r>
            <a:r>
              <a:rPr lang="en-US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Observation expected with 8 </a:t>
            </a:r>
            <a:r>
              <a:rPr lang="en-US" dirty="0" err="1" smtClean="0">
                <a:solidFill>
                  <a:srgbClr val="000000"/>
                </a:solidFill>
              </a:rPr>
              <a:t>TeV</a:t>
            </a:r>
            <a:r>
              <a:rPr lang="en-US" dirty="0" smtClean="0">
                <a:solidFill>
                  <a:srgbClr val="000000"/>
                </a:solidFill>
              </a:rPr>
              <a:t>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 descr="Screen Shot 2013-02-18 at 10.3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568720"/>
            <a:ext cx="2120553" cy="23346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994968"/>
            <a:ext cx="8369577" cy="83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Single top quark associate production with a W Boson</a:t>
            </a:r>
          </a:p>
        </p:txBody>
      </p:sp>
    </p:spTree>
    <p:extLst>
      <p:ext uri="{BB962C8B-B14F-4D97-AF65-F5344CB8AC3E}">
        <p14:creationId xmlns:p14="http://schemas.microsoft.com/office/powerpoint/2010/main" val="407882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7099"/>
            <a:ext cx="8042276" cy="915611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channel: strategy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535" y="983716"/>
            <a:ext cx="4359597" cy="51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BDT analysis with 22 var.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84403" y="1011952"/>
            <a:ext cx="4359597" cy="794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BDT analysis with 4 var.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Cross check with cut based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35" y="4676808"/>
            <a:ext cx="456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b="1" dirty="0"/>
          </a:p>
          <a:p>
            <a:endParaRPr lang="en-US" dirty="0"/>
          </a:p>
        </p:txBody>
      </p:sp>
      <p:pic>
        <p:nvPicPr>
          <p:cNvPr id="18" name="Picture 17" descr="Screen Shot 2012-07-26 at 2.5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12" y="5330388"/>
            <a:ext cx="4508500" cy="889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275" y="4631377"/>
            <a:ext cx="231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83" y="4719025"/>
            <a:ext cx="477482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Maximum likelihood </a:t>
            </a:r>
            <a:r>
              <a:rPr lang="en-US" b="1" dirty="0" smtClean="0">
                <a:solidFill>
                  <a:srgbClr val="0000FF"/>
                </a:solidFill>
              </a:rPr>
              <a:t>fit to BDT output </a:t>
            </a:r>
            <a:r>
              <a:rPr lang="en-US" b="1" dirty="0" err="1" smtClean="0">
                <a:solidFill>
                  <a:srgbClr val="0000FF"/>
                </a:solidFill>
              </a:rPr>
              <a:t>Includs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extra jet bin </a:t>
            </a:r>
            <a:r>
              <a:rPr lang="en-US" b="1" dirty="0" smtClean="0">
                <a:solidFill>
                  <a:srgbClr val="0000FF"/>
                </a:solidFill>
              </a:rPr>
              <a:t>to </a:t>
            </a:r>
            <a:r>
              <a:rPr lang="en-US" b="1" dirty="0">
                <a:solidFill>
                  <a:srgbClr val="0000FF"/>
                </a:solidFill>
              </a:rPr>
              <a:t>control top pair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Simultaneous determination of signal and background rates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Interpreted to |</a:t>
            </a:r>
            <a:r>
              <a:rPr lang="en-US" dirty="0" err="1"/>
              <a:t>Vtb</a:t>
            </a:r>
            <a:r>
              <a:rPr lang="en-US" dirty="0"/>
              <a:t>| by assume </a:t>
            </a:r>
            <a:r>
              <a:rPr lang="en-US" dirty="0" err="1"/>
              <a:t>Wt</a:t>
            </a:r>
            <a:r>
              <a:rPr lang="en-US" dirty="0"/>
              <a:t> mainly produced from |</a:t>
            </a:r>
            <a:r>
              <a:rPr lang="en-US" dirty="0" err="1"/>
              <a:t>Vtb</a:t>
            </a:r>
            <a:r>
              <a:rPr lang="en-US" dirty="0"/>
              <a:t>|, without any assumption on top decay </a:t>
            </a:r>
          </a:p>
        </p:txBody>
      </p:sp>
      <p:pic>
        <p:nvPicPr>
          <p:cNvPr id="1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" y="1424743"/>
            <a:ext cx="4179655" cy="3321205"/>
          </a:xfrm>
          <a:prstGeom prst="rect">
            <a:avLst/>
          </a:prstGeom>
        </p:spPr>
      </p:pic>
      <p:pic>
        <p:nvPicPr>
          <p:cNvPr id="21" name="Picture 20" descr="Screen Shot 2013-03-24 at 10.12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806737"/>
            <a:ext cx="3819354" cy="3516402"/>
          </a:xfrm>
          <a:prstGeom prst="rect">
            <a:avLst/>
          </a:prstGeom>
        </p:spPr>
      </p:pic>
      <p:pic>
        <p:nvPicPr>
          <p:cNvPr id="27" name="Picture 26" descr="Screen Shot 2013-03-24 at 1.30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4" y="2196284"/>
            <a:ext cx="1106207" cy="1349143"/>
          </a:xfrm>
          <a:prstGeom prst="rect">
            <a:avLst/>
          </a:prstGeom>
        </p:spPr>
      </p:pic>
      <p:pic>
        <p:nvPicPr>
          <p:cNvPr id="28" name="Picture 27" descr="ATLASXP_White_02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0" y="2897618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9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68" y="107576"/>
            <a:ext cx="8339231" cy="792123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channel: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33</a:t>
            </a:fld>
            <a:endParaRPr lang="en-US"/>
          </a:p>
        </p:txBody>
      </p:sp>
      <p:pic>
        <p:nvPicPr>
          <p:cNvPr id="11" name="Picture 10" descr="Screen Shot 2013-03-24 at 10.1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0413"/>
            <a:ext cx="9144000" cy="12028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33" y="876465"/>
            <a:ext cx="628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uncertainties: 34% (ATLAS) </a:t>
            </a:r>
            <a:r>
              <a:rPr lang="en-US" b="1" dirty="0" err="1" smtClean="0"/>
              <a:t>vs</a:t>
            </a:r>
            <a:r>
              <a:rPr lang="en-US" b="1" dirty="0" smtClean="0"/>
              <a:t> 31%(CMS)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Dominate uncertainties: Modeling/JES/Statistics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2594" y="876465"/>
            <a:ext cx="28414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PLB 716 </a:t>
            </a:r>
            <a:r>
              <a:rPr lang="en-US" sz="1600" b="1" dirty="0">
                <a:solidFill>
                  <a:srgbClr val="0000FF"/>
                </a:solidFill>
              </a:rPr>
              <a:t>(2012) 142-</a:t>
            </a:r>
            <a:r>
              <a:rPr lang="en-US" sz="1600" b="1" dirty="0" smtClean="0">
                <a:solidFill>
                  <a:srgbClr val="0000FF"/>
                </a:solidFill>
              </a:rPr>
              <a:t>159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PRL 110, 2013 022003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3" name="Content Placeholder 6" descr="fig_02a (1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b="83"/>
          <a:stretch/>
        </p:blipFill>
        <p:spPr>
          <a:xfrm>
            <a:off x="15433" y="1461241"/>
            <a:ext cx="4247438" cy="3329172"/>
          </a:xfrm>
          <a:prstGeom prst="rect">
            <a:avLst/>
          </a:prstGeom>
        </p:spPr>
      </p:pic>
      <p:pic>
        <p:nvPicPr>
          <p:cNvPr id="14" name="Picture 13" descr="ATLASXP_White_0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63" y="2837958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creen Shot 2013-03-24 at 10.16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97" y="1405613"/>
            <a:ext cx="4048748" cy="3384800"/>
          </a:xfrm>
          <a:prstGeom prst="rect">
            <a:avLst/>
          </a:prstGeom>
        </p:spPr>
      </p:pic>
      <p:pic>
        <p:nvPicPr>
          <p:cNvPr id="17" name="Picture 16" descr="Screen Shot 2013-03-24 at 1.30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36" y="2009083"/>
            <a:ext cx="850967" cy="103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6633" y="6179128"/>
            <a:ext cx="2395527" cy="461665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 evidence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257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_01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5" y="1130308"/>
            <a:ext cx="1890769" cy="168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094"/>
          </a:xfrm>
        </p:spPr>
        <p:txBody>
          <a:bodyPr/>
          <a:lstStyle/>
          <a:p>
            <a:r>
              <a:rPr lang="en-US" dirty="0" smtClean="0"/>
              <a:t>s-channel single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9" y="922937"/>
            <a:ext cx="648309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Production through an off-shell W boson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Single top-quark + central b-quark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Less than 1/30 cross section of top pair events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Difficulty: Suffers from large background and small signal cross section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Searches with </a:t>
            </a:r>
            <a:r>
              <a:rPr lang="en-US" dirty="0" err="1" smtClean="0">
                <a:solidFill>
                  <a:srgbClr val="000000"/>
                </a:solidFill>
              </a:rPr>
              <a:t>leptonic</a:t>
            </a:r>
            <a:r>
              <a:rPr lang="en-US" dirty="0" smtClean="0">
                <a:solidFill>
                  <a:srgbClr val="000000"/>
                </a:solidFill>
              </a:rPr>
              <a:t> top decays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Single top-quark system </a:t>
            </a:r>
            <a:r>
              <a:rPr lang="en-US" dirty="0" err="1" smtClean="0">
                <a:solidFill>
                  <a:srgbClr val="000000"/>
                </a:solidFill>
              </a:rPr>
              <a:t>reco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Main uncertainties from: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Data statistics 100%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Others from 20-60%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First preliminary limit at ATLAS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 descr="Screen Shot 2012-07-26 at 5.26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8" y="5313571"/>
            <a:ext cx="4395171" cy="572551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pic>
        <p:nvPicPr>
          <p:cNvPr id="9" name="Picture 8" descr="fig_06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49" y="2927526"/>
            <a:ext cx="3815352" cy="3091208"/>
          </a:xfrm>
          <a:prstGeom prst="rect">
            <a:avLst/>
          </a:prstGeom>
        </p:spPr>
      </p:pic>
      <p:pic>
        <p:nvPicPr>
          <p:cNvPr id="10" name="Picture 9" descr="ATLASXP_White_0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25" y="3616920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7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39" y="701270"/>
            <a:ext cx="8042276" cy="1336956"/>
          </a:xfrm>
        </p:spPr>
        <p:txBody>
          <a:bodyPr/>
          <a:lstStyle/>
          <a:p>
            <a:r>
              <a:rPr lang="en-US" dirty="0" smtClean="0"/>
              <a:t>New physics with top signature searches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39" y="701270"/>
            <a:ext cx="8042276" cy="1336956"/>
          </a:xfrm>
        </p:spPr>
        <p:txBody>
          <a:bodyPr/>
          <a:lstStyle/>
          <a:p>
            <a:r>
              <a:rPr lang="en-US" dirty="0" smtClean="0"/>
              <a:t>New physics with top signature searches @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8732" y="2493817"/>
            <a:ext cx="6679174" cy="36629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Only Cover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ttbar</a:t>
            </a:r>
            <a:r>
              <a:rPr lang="en-US" dirty="0" smtClean="0">
                <a:solidFill>
                  <a:srgbClr val="000000"/>
                </a:solidFill>
              </a:rPr>
              <a:t> resonance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tb</a:t>
            </a:r>
            <a:r>
              <a:rPr lang="en-US" dirty="0" smtClean="0">
                <a:solidFill>
                  <a:srgbClr val="000000"/>
                </a:solidFill>
              </a:rPr>
              <a:t> resonance (W’) searches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Wt</a:t>
            </a:r>
            <a:r>
              <a:rPr lang="en-US" dirty="0" smtClean="0">
                <a:solidFill>
                  <a:srgbClr val="000000"/>
                </a:solidFill>
              </a:rPr>
              <a:t> resonance (b*) searches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Will not cover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Many other new physics with top signature</a:t>
            </a:r>
          </a:p>
        </p:txBody>
      </p:sp>
    </p:spTree>
    <p:extLst>
      <p:ext uri="{BB962C8B-B14F-4D97-AF65-F5344CB8AC3E}">
        <p14:creationId xmlns:p14="http://schemas.microsoft.com/office/powerpoint/2010/main" val="355240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2624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tbar</a:t>
            </a:r>
            <a:r>
              <a:rPr lang="en-US" dirty="0" smtClean="0"/>
              <a:t> resonance searches</a:t>
            </a:r>
            <a:endParaRPr lang="en-US" dirty="0"/>
          </a:p>
        </p:txBody>
      </p:sp>
      <p:pic>
        <p:nvPicPr>
          <p:cNvPr id="7" name="Content Placeholder 6" descr="Screen Shot 2013-03-24 at 3.52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1830"/>
          <a:stretch/>
        </p:blipFill>
        <p:spPr>
          <a:xfrm>
            <a:off x="5221123" y="900200"/>
            <a:ext cx="3922877" cy="1082918"/>
          </a:xfrm>
          <a:ln w="28575" cmpd="sng">
            <a:solidFill>
              <a:srgbClr val="0000FF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 descr="Screen Shot 2013-03-24 at 3.5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882"/>
            <a:ext cx="9144000" cy="155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26" y="932985"/>
            <a:ext cx="509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Reconstruct the invariant mass of top pair in the </a:t>
            </a:r>
            <a:r>
              <a:rPr lang="en-US" b="1" dirty="0" err="1" smtClean="0"/>
              <a:t>lepton+jets</a:t>
            </a:r>
            <a:r>
              <a:rPr lang="en-US" b="1" dirty="0" smtClean="0"/>
              <a:t>/full </a:t>
            </a:r>
            <a:r>
              <a:rPr lang="en-US" b="1" dirty="0" err="1" smtClean="0"/>
              <a:t>hadronic</a:t>
            </a:r>
            <a:r>
              <a:rPr lang="en-US" b="1" dirty="0" smtClean="0"/>
              <a:t> final states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boosted top alg. in full had. analysis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Screen Shot 2013-03-24 at 11.15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1856315"/>
            <a:ext cx="3887685" cy="3415670"/>
          </a:xfrm>
          <a:prstGeom prst="rect">
            <a:avLst/>
          </a:prstGeom>
        </p:spPr>
      </p:pic>
      <p:pic>
        <p:nvPicPr>
          <p:cNvPr id="10" name="Picture 9" descr="Screen Shot 2013-03-24 at 11.18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46" y="2173953"/>
            <a:ext cx="4527054" cy="3098032"/>
          </a:xfrm>
          <a:prstGeom prst="rect">
            <a:avLst/>
          </a:prstGeom>
        </p:spPr>
      </p:pic>
      <p:pic>
        <p:nvPicPr>
          <p:cNvPr id="11" name="Picture 10" descr="ATLASXP_White_02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" y="3387435"/>
            <a:ext cx="1086429" cy="1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3-03-24 at 1.30.2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02" y="2419815"/>
            <a:ext cx="1106207" cy="1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4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9200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b</a:t>
            </a:r>
            <a:r>
              <a:rPr lang="en-US" dirty="0" smtClean="0"/>
              <a:t> resonance searches: W’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943" y="818670"/>
            <a:ext cx="5450058" cy="308807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Right handed W’</a:t>
            </a:r>
            <a:r>
              <a:rPr lang="en-US" b="1" baseline="-25000" dirty="0" smtClean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 model with SM like couplings (PRD 66, 075011 2002)</a:t>
            </a:r>
          </a:p>
          <a:p>
            <a:pPr lvl="1"/>
            <a:r>
              <a:rPr lang="en-US" altLang="zh-CN" b="1" dirty="0" smtClean="0">
                <a:solidFill>
                  <a:srgbClr val="000000"/>
                </a:solidFill>
              </a:rPr>
              <a:t>CMS extend to set limit at the left/right mix plate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Use the invariant mass of final state </a:t>
            </a:r>
            <a:r>
              <a:rPr lang="en-US" b="1" dirty="0" err="1" smtClean="0">
                <a:solidFill>
                  <a:srgbClr val="000000"/>
                </a:solidFill>
              </a:rPr>
              <a:t>t+b</a:t>
            </a:r>
            <a:r>
              <a:rPr lang="en-US" b="1" dirty="0" smtClean="0">
                <a:solidFill>
                  <a:srgbClr val="000000"/>
                </a:solidFill>
              </a:rPr>
              <a:t> as discriminant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CMS has additional BDT analysis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Combined both 1 and 2 b-tagged events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No excess found, Set limits on </a:t>
            </a:r>
            <a:r>
              <a:rPr lang="en-US" b="1" dirty="0">
                <a:solidFill>
                  <a:srgbClr val="000000"/>
                </a:solidFill>
              </a:rPr>
              <a:t>W</a:t>
            </a:r>
            <a:r>
              <a:rPr lang="en-US" b="1" dirty="0" smtClean="0">
                <a:solidFill>
                  <a:srgbClr val="000000"/>
                </a:solidFill>
              </a:rPr>
              <a:t>’ masses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Screen Shot 2012-07-26 at 6.2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" y="1628491"/>
            <a:ext cx="3670300" cy="2374900"/>
          </a:xfrm>
          <a:prstGeom prst="rect">
            <a:avLst/>
          </a:prstGeom>
        </p:spPr>
      </p:pic>
      <p:pic>
        <p:nvPicPr>
          <p:cNvPr id="8" name="Picture 7" descr="fig_01a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" y="4003391"/>
            <a:ext cx="3165555" cy="2272277"/>
          </a:xfrm>
          <a:prstGeom prst="rect">
            <a:avLst/>
          </a:prstGeom>
        </p:spPr>
      </p:pic>
      <p:pic>
        <p:nvPicPr>
          <p:cNvPr id="9" name="Picture 8" descr="fig_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63" y="4078945"/>
            <a:ext cx="3074885" cy="22071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458" y="982160"/>
            <a:ext cx="342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PRL 109 (2012) 081801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PLB 718 (2013) p1229-1251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754" y="6302239"/>
            <a:ext cx="3207645" cy="33855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baseline="-25000" dirty="0" smtClean="0"/>
              <a:t>W’</a:t>
            </a:r>
            <a:r>
              <a:rPr lang="en-US" sz="1600" dirty="0"/>
              <a:t>&gt;</a:t>
            </a:r>
            <a:r>
              <a:rPr lang="en-US" sz="1600" dirty="0" smtClean="0"/>
              <a:t>1.13TeV (ATLAS 1.04fb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227" y="3330252"/>
            <a:ext cx="244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gauge boson?</a:t>
            </a:r>
            <a:endParaRPr lang="en-US" dirty="0"/>
          </a:p>
        </p:txBody>
      </p:sp>
      <p:pic>
        <p:nvPicPr>
          <p:cNvPr id="14" name="Picture 13" descr="Screen Shot 2013-03-25 at 12.43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7" y="3825920"/>
            <a:ext cx="2871174" cy="2460217"/>
          </a:xfrm>
          <a:prstGeom prst="rect">
            <a:avLst/>
          </a:prstGeom>
        </p:spPr>
      </p:pic>
      <p:pic>
        <p:nvPicPr>
          <p:cNvPr id="15" name="Picture 14" descr="Screen Shot 2013-03-24 at 1.3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98" y="4589256"/>
            <a:ext cx="742237" cy="9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635923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resonance searches: b*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058" y="929368"/>
            <a:ext cx="5348942" cy="49721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Excite quark/lepton could reveal the substructure of SM fundamental particles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Composite 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generation quark model allows FCNC/SM coupling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Search excited bottom quark in the signature of W boson plus single top-quark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Both </a:t>
            </a:r>
            <a:r>
              <a:rPr lang="en-US" dirty="0" err="1" smtClean="0">
                <a:solidFill>
                  <a:srgbClr val="000000"/>
                </a:solidFill>
              </a:rPr>
              <a:t>dileptonic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semileptonic</a:t>
            </a:r>
            <a:r>
              <a:rPr lang="en-US" dirty="0" smtClean="0">
                <a:solidFill>
                  <a:srgbClr val="000000"/>
                </a:solidFill>
              </a:rPr>
              <a:t> final states are analyzed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Same selection and background modeling as SM </a:t>
            </a:r>
            <a:r>
              <a:rPr lang="en-US" dirty="0" err="1" smtClean="0">
                <a:solidFill>
                  <a:srgbClr val="000000"/>
                </a:solidFill>
              </a:rPr>
              <a:t>Wt</a:t>
            </a:r>
            <a:r>
              <a:rPr lang="en-US" dirty="0" smtClean="0">
                <a:solidFill>
                  <a:srgbClr val="000000"/>
                </a:solidFill>
              </a:rPr>
              <a:t> analysis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Look at </a:t>
            </a:r>
            <a:r>
              <a:rPr lang="en-US" dirty="0" err="1" smtClean="0">
                <a:solidFill>
                  <a:srgbClr val="000000"/>
                </a:solidFill>
              </a:rPr>
              <a:t>W+t</a:t>
            </a:r>
            <a:r>
              <a:rPr lang="en-US" dirty="0" smtClean="0">
                <a:solidFill>
                  <a:srgbClr val="000000"/>
                </a:solidFill>
              </a:rPr>
              <a:t> without extra jets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Screen Shot 2013-02-18 at 11.2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882899"/>
            <a:ext cx="3530600" cy="212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67" y="2995856"/>
            <a:ext cx="325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ArXiv:1301.1583, 4.7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pic>
        <p:nvPicPr>
          <p:cNvPr id="9" name="Picture 8" descr="Screen Shot 2013-02-18 at 11.28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" y="3413030"/>
            <a:ext cx="3762439" cy="2817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7828" y="5901515"/>
            <a:ext cx="3965046" cy="37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Dileptonic</a:t>
            </a:r>
            <a:r>
              <a:rPr lang="en-US" dirty="0" smtClean="0"/>
              <a:t> discriminate: HT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3652118" y="6087395"/>
            <a:ext cx="645710" cy="1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23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3856"/>
          </a:xfrm>
        </p:spPr>
        <p:txBody>
          <a:bodyPr/>
          <a:lstStyle/>
          <a:p>
            <a:r>
              <a:rPr lang="en-US" dirty="0" smtClean="0"/>
              <a:t>Top Mass </a:t>
            </a:r>
            <a:endParaRPr lang="en-US" dirty="0"/>
          </a:p>
        </p:txBody>
      </p:sp>
      <p:pic>
        <p:nvPicPr>
          <p:cNvPr id="7" name="Content Placeholder 6" descr="Screen Shot 2013-03-23 at 6.03.2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 b="3060"/>
          <a:stretch/>
        </p:blipFill>
        <p:spPr>
          <a:xfrm>
            <a:off x="0" y="1734136"/>
            <a:ext cx="4232888" cy="41375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958" y="1154625"/>
            <a:ext cx="368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Metastable Universe?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239" y="4384998"/>
            <a:ext cx="4295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Substructure of top quark?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337" y="6004882"/>
            <a:ext cx="458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uncertainties from Top-quark Mass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62521" y="2636398"/>
            <a:ext cx="673414" cy="3368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0-12-23 at 4.37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29" y="4919433"/>
            <a:ext cx="4342910" cy="1301211"/>
          </a:xfrm>
          <a:prstGeom prst="rect">
            <a:avLst/>
          </a:prstGeom>
        </p:spPr>
      </p:pic>
      <p:pic>
        <p:nvPicPr>
          <p:cNvPr id="14" name="Picture 13" descr="Screen Shot 2013-03-24 at 3.17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04" y="1233816"/>
            <a:ext cx="2923644" cy="294220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33153" y="2539851"/>
            <a:ext cx="2512166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3999" cy="662892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resonance searches: b*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973" y="929373"/>
            <a:ext cx="5752025" cy="20910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Lepton + jets discriminate: b* mass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No excess found, set limit to b* mass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Bayesian limit set at 95% C. L.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Translate b* mass limit into 2D coupling plate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Set Limits for left-, right- handed and vector like quarks separately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801449"/>
            <a:ext cx="3359353" cy="252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2547"/>
            <a:ext cx="3030882" cy="2271713"/>
          </a:xfrm>
          <a:prstGeom prst="rect">
            <a:avLst/>
          </a:prstGeom>
        </p:spPr>
      </p:pic>
      <p:pic>
        <p:nvPicPr>
          <p:cNvPr id="10" name="Picture 9" descr="Screen Shot 2013-02-18 at 11.31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04" y="4089572"/>
            <a:ext cx="3014995" cy="2203708"/>
          </a:xfrm>
          <a:prstGeom prst="rect">
            <a:avLst/>
          </a:prstGeom>
        </p:spPr>
      </p:pic>
      <p:pic>
        <p:nvPicPr>
          <p:cNvPr id="11" name="Picture 10" descr="Screen Shot 2013-02-18 at 11.37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82" y="4074081"/>
            <a:ext cx="3098122" cy="22301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20" y="3507011"/>
            <a:ext cx="325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ArXiv:1301.1583, 4.7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7667" y="3029530"/>
            <a:ext cx="5302993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eft handed b* quark: &gt; 870 </a:t>
            </a:r>
            <a:r>
              <a:rPr lang="en-US" dirty="0" err="1" smtClean="0"/>
              <a:t>GeV</a:t>
            </a:r>
            <a:r>
              <a:rPr lang="en-US" dirty="0" smtClean="0"/>
              <a:t> @ 95% C.L.</a:t>
            </a:r>
          </a:p>
          <a:p>
            <a:r>
              <a:rPr lang="en-US" dirty="0" smtClean="0"/>
              <a:t>Vector Like b* quark:  &gt; 1030 </a:t>
            </a:r>
            <a:r>
              <a:rPr lang="en-US" dirty="0" err="1" smtClean="0"/>
              <a:t>GeV</a:t>
            </a:r>
            <a:r>
              <a:rPr lang="en-US" dirty="0" smtClean="0"/>
              <a:t> @ 95% C.L.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7604" y="3798893"/>
            <a:ext cx="197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Left handed b*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3948" y="3798893"/>
            <a:ext cx="197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Vector like b*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3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869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36223"/>
            <a:ext cx="8042276" cy="46754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Standard Model is tested precisely with top quark physics at LHC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Both at the </a:t>
            </a:r>
            <a:r>
              <a:rPr lang="en-US" dirty="0" err="1" smtClean="0">
                <a:solidFill>
                  <a:srgbClr val="000000"/>
                </a:solidFill>
              </a:rPr>
              <a:t>pQCD</a:t>
            </a:r>
            <a:r>
              <a:rPr lang="en-US" dirty="0" smtClean="0">
                <a:solidFill>
                  <a:srgbClr val="000000"/>
                </a:solidFill>
              </a:rPr>
              <a:t> and electroweak sector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 far, no deviation from SM is observed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Cross section and property measurement agrees with SM predictions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sign of new physics with top quark </a:t>
            </a:r>
            <a:r>
              <a:rPr lang="en-US" dirty="0" smtClean="0">
                <a:solidFill>
                  <a:srgbClr val="000000"/>
                </a:solidFill>
              </a:rPr>
              <a:t>signature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But we believe they were hidden somewhere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Requires more precise knowledge of top mass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 TLEP/Higgs factory of ~350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Ecm</a:t>
            </a:r>
            <a:r>
              <a:rPr lang="en-US" dirty="0" smtClean="0">
                <a:solidFill>
                  <a:srgbClr val="000000"/>
                </a:solidFill>
              </a:rPr>
              <a:t> needed?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results will come with 8 </a:t>
            </a:r>
            <a:r>
              <a:rPr lang="en-US" dirty="0" err="1" smtClean="0">
                <a:solidFill>
                  <a:srgbClr val="000000"/>
                </a:solidFill>
              </a:rPr>
              <a:t>TeV</a:t>
            </a:r>
            <a:r>
              <a:rPr lang="en-US" dirty="0" smtClean="0">
                <a:solidFill>
                  <a:srgbClr val="000000"/>
                </a:solidFill>
              </a:rPr>
              <a:t>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Stay tuned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9275" y="5488750"/>
            <a:ext cx="804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Lastes details:</a:t>
            </a: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://twiki.cern.ch/twiki/bin/view/AtlasPublic/</a:t>
            </a:r>
            <a:r>
              <a:rPr lang="nl-NL" dirty="0" smtClean="0">
                <a:hlinkClick r:id="rId2"/>
              </a:rPr>
              <a:t>TopPublicResults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://twiki.cern.ch/twiki/bin/view/CMSPublic/</a:t>
            </a:r>
            <a:r>
              <a:rPr lang="nl-NL" dirty="0" smtClean="0">
                <a:hlinkClick r:id="rId3"/>
              </a:rPr>
              <a:t>PhysicsResultsTOP</a:t>
            </a: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30750"/>
            <a:ext cx="8042276" cy="13369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339231" cy="856924"/>
          </a:xfrm>
        </p:spPr>
        <p:txBody>
          <a:bodyPr/>
          <a:lstStyle/>
          <a:p>
            <a:r>
              <a:rPr lang="en-US" dirty="0" smtClean="0"/>
              <a:t>Top quark Yukawa Couplings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" y="1278700"/>
            <a:ext cx="8497705" cy="484587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to confirm the new observed boson is </a:t>
            </a:r>
            <a:r>
              <a:rPr lang="en-US" dirty="0" err="1" smtClean="0">
                <a:solidFill>
                  <a:srgbClr val="000000"/>
                </a:solidFill>
              </a:rPr>
              <a:t>higgs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Spin/Parity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Couplings to boson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Couplings to fermions =&gt;Yukawa coupling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Top quark Yukawa Coupling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With Higgs: </a:t>
            </a:r>
            <a:r>
              <a:rPr lang="en-US" dirty="0" err="1">
                <a:solidFill>
                  <a:srgbClr val="000000"/>
                </a:solidFill>
              </a:rPr>
              <a:t>Yt</a:t>
            </a:r>
            <a:r>
              <a:rPr lang="en-US" dirty="0">
                <a:solidFill>
                  <a:srgbClr val="000000"/>
                </a:solidFill>
              </a:rPr>
              <a:t>=√2Mt/</a:t>
            </a:r>
            <a:r>
              <a:rPr lang="en-US" dirty="0" err="1">
                <a:solidFill>
                  <a:srgbClr val="000000"/>
                </a:solidFill>
              </a:rPr>
              <a:t>vev</a:t>
            </a:r>
            <a:r>
              <a:rPr lang="en-US" dirty="0">
                <a:solidFill>
                  <a:srgbClr val="000000"/>
                </a:solidFill>
              </a:rPr>
              <a:t> ~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only Yukawa coupling that could be measure @ LHC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Large </a:t>
            </a:r>
            <a:r>
              <a:rPr lang="en-US" dirty="0" err="1" smtClean="0">
                <a:solidFill>
                  <a:srgbClr val="000000"/>
                </a:solidFill>
              </a:rPr>
              <a:t>Yt</a:t>
            </a:r>
            <a:r>
              <a:rPr lang="en-US" dirty="0" smtClean="0">
                <a:solidFill>
                  <a:srgbClr val="000000"/>
                </a:solidFill>
              </a:rPr>
              <a:t> suggest special role of top in the electroweak symmetry breaking (EWSB)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New physics concerning to EWSB preferably couple to top quark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5369"/>
          </a:xfrm>
        </p:spPr>
        <p:txBody>
          <a:bodyPr/>
          <a:lstStyle/>
          <a:p>
            <a:r>
              <a:rPr lang="en-US" dirty="0" smtClean="0"/>
              <a:t>Top quark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6637"/>
            <a:ext cx="8042276" cy="4654063"/>
          </a:xfrm>
        </p:spPr>
        <p:txBody>
          <a:bodyPr/>
          <a:lstStyle/>
          <a:p>
            <a:r>
              <a:rPr lang="en-US" dirty="0" smtClean="0"/>
              <a:t>Lifetime: ~4*10</a:t>
            </a:r>
            <a:r>
              <a:rPr lang="en-US" baseline="30000" dirty="0" smtClean="0"/>
              <a:t>-25</a:t>
            </a:r>
            <a:r>
              <a:rPr lang="en-US" dirty="0" smtClean="0"/>
              <a:t> Sec</a:t>
            </a:r>
            <a:endParaRPr lang="en-US" baseline="30000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ypical </a:t>
            </a:r>
            <a:r>
              <a:rPr lang="en-US" dirty="0" err="1" smtClean="0"/>
              <a:t>hadronization</a:t>
            </a:r>
            <a:r>
              <a:rPr lang="en-US" dirty="0" smtClean="0"/>
              <a:t> time ~3*10</a:t>
            </a:r>
            <a:r>
              <a:rPr lang="en-US" baseline="30000" dirty="0" smtClean="0"/>
              <a:t>-24</a:t>
            </a:r>
            <a:r>
              <a:rPr lang="en-US" dirty="0" smtClean="0"/>
              <a:t> Sec</a:t>
            </a:r>
            <a:endParaRPr lang="en-US" baseline="30000" dirty="0" smtClean="0"/>
          </a:p>
          <a:p>
            <a:pPr lvl="1"/>
            <a:r>
              <a:rPr lang="en-US" dirty="0" smtClean="0"/>
              <a:t>Decay before hadronizatio4</a:t>
            </a:r>
          </a:p>
          <a:p>
            <a:r>
              <a:rPr lang="en-US" dirty="0" smtClean="0"/>
              <a:t>Only place to study a “bare” quark properties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Spin </a:t>
            </a:r>
          </a:p>
          <a:p>
            <a:pPr lvl="1"/>
            <a:r>
              <a:rPr lang="en-US" dirty="0" smtClean="0"/>
              <a:t>Polarization</a:t>
            </a:r>
          </a:p>
          <a:p>
            <a:pPr lvl="1"/>
            <a:r>
              <a:rPr lang="en-US" dirty="0" err="1" smtClean="0"/>
              <a:t>Vtb</a:t>
            </a:r>
            <a:endParaRPr lang="en-US" dirty="0" smtClean="0"/>
          </a:p>
          <a:p>
            <a:pPr lvl="1"/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649561" y="3053470"/>
            <a:ext cx="4376111" cy="2874055"/>
            <a:chOff x="2937435" y="3568390"/>
            <a:chExt cx="4826000" cy="3289610"/>
          </a:xfrm>
        </p:grpSpPr>
        <p:pic>
          <p:nvPicPr>
            <p:cNvPr id="7" name="Picture 6" descr="Screen Shot 2013-03-23 at 11.32.1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435" y="3568390"/>
              <a:ext cx="4826000" cy="3289610"/>
            </a:xfrm>
            <a:prstGeom prst="rect">
              <a:avLst/>
            </a:prstGeom>
          </p:spPr>
        </p:pic>
        <p:pic>
          <p:nvPicPr>
            <p:cNvPr id="8" name="Picture 7" descr="Screen Shot 2013-03-23 at 11.34.1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435" y="3568390"/>
              <a:ext cx="1243796" cy="710533"/>
            </a:xfrm>
            <a:prstGeom prst="rect">
              <a:avLst/>
            </a:prstGeom>
          </p:spPr>
        </p:pic>
        <p:pic>
          <p:nvPicPr>
            <p:cNvPr id="9" name="Picture 8" descr="Screen Shot 2013-03-23 at 11.34.1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385" y="5029867"/>
              <a:ext cx="964050" cy="1828133"/>
            </a:xfrm>
            <a:prstGeom prst="rect">
              <a:avLst/>
            </a:prstGeom>
          </p:spPr>
        </p:pic>
        <p:pic>
          <p:nvPicPr>
            <p:cNvPr id="10" name="Picture 9" descr="Screen Shot 2013-03-23 at 11.34.1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989" y="6640793"/>
              <a:ext cx="1243796" cy="21720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752433" y="5959675"/>
            <a:ext cx="51608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Top quark is a laboratory to precise test SM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top quark pair 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Predicted by SM, production via </a:t>
            </a:r>
            <a:r>
              <a:rPr lang="en-US" b="1" dirty="0" smtClean="0">
                <a:solidFill>
                  <a:srgbClr val="FF0000"/>
                </a:solidFill>
              </a:rPr>
              <a:t>strong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interaction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461" y="5866975"/>
            <a:ext cx="8950828" cy="81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First time observed at </a:t>
            </a:r>
            <a:r>
              <a:rPr lang="en-US" dirty="0" err="1" smtClean="0">
                <a:solidFill>
                  <a:srgbClr val="000000"/>
                </a:solidFill>
              </a:rPr>
              <a:t>Tevatron</a:t>
            </a:r>
            <a:r>
              <a:rPr lang="en-US" dirty="0" smtClean="0">
                <a:solidFill>
                  <a:srgbClr val="000000"/>
                </a:solidFill>
              </a:rPr>
              <a:t> in 1995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5501" y="4509602"/>
            <a:ext cx="153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0703" y="4541752"/>
            <a:ext cx="102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90%</a:t>
            </a:r>
            <a:endParaRPr lang="en-US" dirty="0"/>
          </a:p>
        </p:txBody>
      </p:sp>
      <p:pic>
        <p:nvPicPr>
          <p:cNvPr id="14" name="Content Placeholder 13" descr="Screen Shot 2013-03-24 at 12.29.0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618"/>
          <a:stretch/>
        </p:blipFill>
        <p:spPr>
          <a:xfrm>
            <a:off x="17231" y="2191402"/>
            <a:ext cx="9069194" cy="1972024"/>
          </a:xfrm>
        </p:spPr>
      </p:pic>
      <p:sp>
        <p:nvSpPr>
          <p:cNvPr id="23" name="TextBox 22"/>
          <p:cNvSpPr txBox="1"/>
          <p:nvPr/>
        </p:nvSpPr>
        <p:spPr>
          <a:xfrm>
            <a:off x="714480" y="5065916"/>
            <a:ext cx="2710787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164</a:t>
            </a:r>
            <a:r>
              <a:rPr lang="en-US" baseline="30000" dirty="0" smtClean="0"/>
              <a:t>+13</a:t>
            </a:r>
            <a:r>
              <a:rPr lang="en-US" baseline="-25000" dirty="0" smtClean="0"/>
              <a:t>-10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@ 7TeV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8237" y="5495922"/>
            <a:ext cx="27107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238</a:t>
            </a:r>
            <a:r>
              <a:rPr lang="en-US" baseline="30000" dirty="0" smtClean="0"/>
              <a:t>+22</a:t>
            </a:r>
            <a:r>
              <a:rPr lang="en-US" baseline="-25000" dirty="0" smtClean="0"/>
              <a:t>-24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@ 8TeV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64669" y="5311256"/>
            <a:ext cx="493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Comput</a:t>
            </a:r>
            <a:r>
              <a:rPr lang="en-US" dirty="0"/>
              <a:t>. Phys. </a:t>
            </a:r>
            <a:r>
              <a:rPr lang="en-US" dirty="0" err="1"/>
              <a:t>Commun</a:t>
            </a:r>
            <a:r>
              <a:rPr lang="en-US" dirty="0"/>
              <a:t>. 182 (2011) 1034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9835" y="1525876"/>
            <a:ext cx="325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Possible </a:t>
            </a:r>
            <a:r>
              <a:rPr lang="en-US" b="1" dirty="0" err="1" smtClean="0">
                <a:solidFill>
                  <a:srgbClr val="0000FF"/>
                </a:solidFill>
              </a:rPr>
              <a:t>ttbar</a:t>
            </a:r>
            <a:r>
              <a:rPr lang="en-US" b="1" dirty="0" smtClean="0">
                <a:solidFill>
                  <a:srgbClr val="0000FF"/>
                </a:solidFill>
              </a:rPr>
              <a:t> resonance?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994368" y="1895208"/>
            <a:ext cx="0" cy="1078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76324" y="1895208"/>
            <a:ext cx="0" cy="1078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-Right-Up Arrow 8"/>
          <p:cNvSpPr/>
          <p:nvPr/>
        </p:nvSpPr>
        <p:spPr>
          <a:xfrm rot="10800000">
            <a:off x="718237" y="4018752"/>
            <a:ext cx="5680553" cy="523000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-Up Arrow 29"/>
          <p:cNvSpPr/>
          <p:nvPr/>
        </p:nvSpPr>
        <p:spPr>
          <a:xfrm rot="10800000">
            <a:off x="7080142" y="4002677"/>
            <a:ext cx="1695825" cy="523000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3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Single top-quark production</a:t>
            </a:r>
            <a:endParaRPr lang="en-US" dirty="0"/>
          </a:p>
        </p:txBody>
      </p:sp>
      <p:pic>
        <p:nvPicPr>
          <p:cNvPr id="7" name="Content Placeholder 6" descr="fig_01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229178" y="1670459"/>
            <a:ext cx="2726089" cy="22227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fig_0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8" y="1703209"/>
            <a:ext cx="2133600" cy="2260600"/>
          </a:xfrm>
          <a:prstGeom prst="rect">
            <a:avLst/>
          </a:prstGeom>
        </p:spPr>
      </p:pic>
      <p:pic>
        <p:nvPicPr>
          <p:cNvPr id="9" name="Picture 8" descr="fig_01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53359"/>
            <a:ext cx="2133600" cy="2235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Predicted by SM, production via </a:t>
            </a:r>
            <a:r>
              <a:rPr lang="en-US" b="1" dirty="0" smtClean="0">
                <a:solidFill>
                  <a:srgbClr val="FF0000"/>
                </a:solidFill>
              </a:rPr>
              <a:t>electroweak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837" y="165335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486" y="1702074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199" y="170320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1529" y="3980352"/>
            <a:ext cx="2573994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15.7±1.1 </a:t>
            </a:r>
            <a:r>
              <a:rPr lang="en-US" dirty="0" err="1" smtClean="0"/>
              <a:t>pb</a:t>
            </a:r>
            <a:r>
              <a:rPr lang="en-US" dirty="0" smtClean="0"/>
              <a:t> @ 7TeV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4479" y="3980352"/>
            <a:ext cx="2710787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64.6</a:t>
            </a:r>
            <a:r>
              <a:rPr lang="en-US" baseline="30000" dirty="0" smtClean="0"/>
              <a:t>+2.7</a:t>
            </a:r>
            <a:r>
              <a:rPr lang="en-US" baseline="-25000" dirty="0" smtClean="0"/>
              <a:t>-2.0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@ 7TeV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0130" y="3974901"/>
            <a:ext cx="2330698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4.6±0.2 </a:t>
            </a:r>
            <a:r>
              <a:rPr lang="en-US" dirty="0" err="1" smtClean="0"/>
              <a:t>pb</a:t>
            </a:r>
            <a:r>
              <a:rPr lang="en-US" dirty="0" smtClean="0"/>
              <a:t> @ 7TeV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4332" y="4822769"/>
            <a:ext cx="29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Calculated 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NNLO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approx.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N. </a:t>
            </a:r>
            <a:r>
              <a:rPr lang="en-US" sz="1600" dirty="0" err="1" smtClean="0">
                <a:solidFill>
                  <a:srgbClr val="000000"/>
                </a:solidFill>
              </a:rPr>
              <a:t>Kidonakis</a:t>
            </a:r>
            <a:r>
              <a:rPr lang="en-US" sz="1600" dirty="0" smtClean="0">
                <a:solidFill>
                  <a:srgbClr val="000000"/>
                </a:solidFill>
              </a:rPr>
              <a:t>, Phys. Rev. D 83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(2011) 091503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3715" y="4791581"/>
            <a:ext cx="29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Calculated at</a:t>
            </a:r>
            <a:r>
              <a:rPr lang="en-US" sz="1600" dirty="0"/>
              <a:t> </a:t>
            </a:r>
            <a:r>
              <a:rPr lang="en-US" sz="1600" dirty="0" smtClean="0"/>
              <a:t>NNLO</a:t>
            </a:r>
            <a:r>
              <a:rPr lang="en-US" sz="1600" dirty="0"/>
              <a:t> </a:t>
            </a:r>
            <a:r>
              <a:rPr lang="en-US" sz="1600" dirty="0" smtClean="0"/>
              <a:t>approx.</a:t>
            </a:r>
          </a:p>
          <a:p>
            <a:r>
              <a:rPr lang="en-US" sz="1600" dirty="0" smtClean="0"/>
              <a:t>N. </a:t>
            </a:r>
            <a:r>
              <a:rPr lang="en-US" sz="1600" dirty="0" err="1" smtClean="0"/>
              <a:t>Kidonakis</a:t>
            </a:r>
            <a:r>
              <a:rPr lang="en-US" sz="1600" dirty="0" smtClean="0"/>
              <a:t>, Phys. Rev. D 82 (2010) 054018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255399" y="4790990"/>
            <a:ext cx="29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Calculated at</a:t>
            </a:r>
            <a:r>
              <a:rPr lang="en-US" sz="1600" dirty="0"/>
              <a:t> </a:t>
            </a:r>
            <a:r>
              <a:rPr lang="en-US" sz="1600" dirty="0" smtClean="0"/>
              <a:t>NNLO</a:t>
            </a:r>
            <a:r>
              <a:rPr lang="en-US" sz="1600" dirty="0"/>
              <a:t> </a:t>
            </a:r>
            <a:r>
              <a:rPr lang="en-US" sz="1600" dirty="0" smtClean="0"/>
              <a:t>approx.</a:t>
            </a:r>
          </a:p>
          <a:p>
            <a:r>
              <a:rPr lang="en-US" sz="1600" dirty="0" smtClean="0"/>
              <a:t>N. </a:t>
            </a:r>
            <a:r>
              <a:rPr lang="en-US" sz="1600" dirty="0" err="1" smtClean="0"/>
              <a:t>Kidonakis</a:t>
            </a:r>
            <a:r>
              <a:rPr lang="en-US" sz="1600" dirty="0" smtClean="0"/>
              <a:t>, Phys. Rev. D 81 (2010) 054028</a:t>
            </a:r>
            <a:endParaRPr lang="en-US" sz="1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5087" y="5608403"/>
            <a:ext cx="8950828" cy="817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-channel already observed at both </a:t>
            </a:r>
            <a:r>
              <a:rPr lang="en-US" dirty="0" err="1" smtClean="0">
                <a:solidFill>
                  <a:srgbClr val="000000"/>
                </a:solidFill>
              </a:rPr>
              <a:t>Tevatron</a:t>
            </a:r>
            <a:r>
              <a:rPr lang="en-US" dirty="0" smtClean="0">
                <a:solidFill>
                  <a:srgbClr val="000000"/>
                </a:solidFill>
              </a:rPr>
              <a:t> (2009) and LHC (2011)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236" y="4410358"/>
            <a:ext cx="27107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87.8</a:t>
            </a:r>
            <a:r>
              <a:rPr lang="en-US" baseline="30000" dirty="0" smtClean="0"/>
              <a:t>+3.4</a:t>
            </a:r>
            <a:r>
              <a:rPr lang="en-US" baseline="-25000" dirty="0" smtClean="0"/>
              <a:t>-1.9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@ 8TeV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62256" y="4447669"/>
            <a:ext cx="25732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22.4±</a:t>
            </a:r>
            <a:r>
              <a:rPr lang="en-US" dirty="0" smtClean="0"/>
              <a:t>1.5 </a:t>
            </a:r>
            <a:r>
              <a:rPr lang="en-US" dirty="0" err="1" smtClean="0"/>
              <a:t>pb</a:t>
            </a:r>
            <a:r>
              <a:rPr lang="en-US" dirty="0" smtClean="0"/>
              <a:t> @ 8TeV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20130" y="4410358"/>
            <a:ext cx="23306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5.6±</a:t>
            </a:r>
            <a:r>
              <a:rPr lang="en-US" dirty="0"/>
              <a:t>0</a:t>
            </a:r>
            <a:r>
              <a:rPr lang="en-US" dirty="0" smtClean="0"/>
              <a:t>.2 </a:t>
            </a:r>
            <a:r>
              <a:rPr lang="en-US" dirty="0" err="1" smtClean="0"/>
              <a:t>pb</a:t>
            </a:r>
            <a:r>
              <a:rPr lang="en-US" dirty="0" smtClean="0"/>
              <a:t> @ 8TeV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Top quark physics (1)</a:t>
            </a:r>
            <a:endParaRPr lang="en-US" dirty="0"/>
          </a:p>
        </p:txBody>
      </p:sp>
      <p:pic>
        <p:nvPicPr>
          <p:cNvPr id="7" name="Content Placeholder 6" descr="fig_01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229178" y="1670459"/>
            <a:ext cx="2726089" cy="22227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Mar/26/2013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ZHANG @ NJU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fig_0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8" y="1703209"/>
            <a:ext cx="2133600" cy="2260600"/>
          </a:xfrm>
          <a:prstGeom prst="rect">
            <a:avLst/>
          </a:prstGeom>
        </p:spPr>
      </p:pic>
      <p:pic>
        <p:nvPicPr>
          <p:cNvPr id="9" name="Picture 8" descr="fig_01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53359"/>
            <a:ext cx="2133600" cy="2235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Predicted by SM, production via electroweak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837" y="165335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486" y="1702074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199" y="170320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3172" y="4460941"/>
            <a:ext cx="8950828" cy="1291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Involve |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tb</a:t>
            </a:r>
            <a:r>
              <a:rPr lang="en-US" dirty="0" smtClean="0">
                <a:solidFill>
                  <a:srgbClr val="000000"/>
                </a:solidFill>
              </a:rPr>
              <a:t>| in the production vertices: Direct </a:t>
            </a:r>
            <a:r>
              <a:rPr lang="en-US" dirty="0">
                <a:solidFill>
                  <a:srgbClr val="000000"/>
                </a:solidFill>
              </a:rPr>
              <a:t>measurement of |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tb</a:t>
            </a:r>
            <a:r>
              <a:rPr lang="en-US" dirty="0">
                <a:solidFill>
                  <a:srgbClr val="000000"/>
                </a:solidFill>
              </a:rPr>
              <a:t>|.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Production cross section proportional to |V</a:t>
            </a:r>
            <a:r>
              <a:rPr lang="en-US" baseline="-25000" dirty="0" smtClean="0">
                <a:solidFill>
                  <a:srgbClr val="000000"/>
                </a:solidFill>
              </a:rPr>
              <a:t>tb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: Very sensitive to modifications of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tb</a:t>
            </a:r>
            <a:r>
              <a:rPr lang="en-US" dirty="0" smtClean="0">
                <a:solidFill>
                  <a:srgbClr val="000000"/>
                </a:solidFill>
              </a:rPr>
              <a:t>|. </a:t>
            </a:r>
          </a:p>
        </p:txBody>
      </p:sp>
      <p:sp>
        <p:nvSpPr>
          <p:cNvPr id="3" name="Oval 2"/>
          <p:cNvSpPr/>
          <p:nvPr/>
        </p:nvSpPr>
        <p:spPr>
          <a:xfrm>
            <a:off x="1346450" y="3014001"/>
            <a:ext cx="504918" cy="443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67690" y="2630324"/>
            <a:ext cx="504918" cy="443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508" y="2555016"/>
            <a:ext cx="504918" cy="443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652461" y="3457687"/>
            <a:ext cx="198907" cy="1003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73167" y="2951618"/>
            <a:ext cx="2979222" cy="153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927264" y="2891609"/>
            <a:ext cx="6177198" cy="1614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9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11634</TotalTime>
  <Words>2860</Words>
  <Application>Microsoft Macintosh PowerPoint</Application>
  <PresentationFormat>On-screen Show (4:3)</PresentationFormat>
  <Paragraphs>482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Breeze</vt:lpstr>
      <vt:lpstr>Top-quark Physics at LHC</vt:lpstr>
      <vt:lpstr>Outline</vt:lpstr>
      <vt:lpstr>Why Top Quark</vt:lpstr>
      <vt:lpstr>Top Mass </vt:lpstr>
      <vt:lpstr>Top quark Yukawa Couplings</vt:lpstr>
      <vt:lpstr>Top quark lifetime</vt:lpstr>
      <vt:lpstr>top quark pair production</vt:lpstr>
      <vt:lpstr>Single top-quark production</vt:lpstr>
      <vt:lpstr>Top quark physics (1)</vt:lpstr>
      <vt:lpstr>Top quark physics (2)</vt:lpstr>
      <vt:lpstr>Top quark physics (3)</vt:lpstr>
      <vt:lpstr>Other interesting top process</vt:lpstr>
      <vt:lpstr>top-quark @ LHC</vt:lpstr>
      <vt:lpstr>Top pair</vt:lpstr>
      <vt:lpstr>top pair measurement @ LHC</vt:lpstr>
      <vt:lpstr>Top quark pair @ LHC</vt:lpstr>
      <vt:lpstr>Top pair event selection</vt:lpstr>
      <vt:lpstr>Top Mass Measurement </vt:lpstr>
      <vt:lpstr>Top Mass measurement</vt:lpstr>
      <vt:lpstr>Challenge in Mass meas.</vt:lpstr>
      <vt:lpstr>Top pair cross section meas.</vt:lpstr>
      <vt:lpstr>Top pair differential cross section</vt:lpstr>
      <vt:lpstr>Extra jets activity (1)</vt:lpstr>
      <vt:lpstr>Extra jets activity (2)</vt:lpstr>
      <vt:lpstr>W boson helicity </vt:lpstr>
      <vt:lpstr>Single top</vt:lpstr>
      <vt:lpstr>SM single top-quark analysis</vt:lpstr>
      <vt:lpstr>t-channel single top</vt:lpstr>
      <vt:lpstr>t-channel: meas. @ 8 TeV</vt:lpstr>
      <vt:lpstr>t-channel: Charge asymmetry </vt:lpstr>
      <vt:lpstr>Wt-channel single top</vt:lpstr>
      <vt:lpstr>Wt channel: strategy </vt:lpstr>
      <vt:lpstr>Wt channel: results</vt:lpstr>
      <vt:lpstr>s-channel single top</vt:lpstr>
      <vt:lpstr>New physics with top signature searches</vt:lpstr>
      <vt:lpstr>New physics with top signature searches @ LHC</vt:lpstr>
      <vt:lpstr>ttbar resonance searches</vt:lpstr>
      <vt:lpstr>tb resonance searches: W’</vt:lpstr>
      <vt:lpstr>Wt resonance searches: b* (1)</vt:lpstr>
      <vt:lpstr>Wt resonance searches: b* (2)</vt:lpstr>
      <vt:lpstr>Summary</vt:lpstr>
      <vt:lpstr>THANK YOU</vt:lpstr>
    </vt:vector>
  </TitlesOfParts>
  <Company>MSU (CERN)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top quark production at ATLAS</dc:title>
  <dc:creator>Huaqiao ZHANG</dc:creator>
  <cp:lastModifiedBy>Huaqiao ZHANG</cp:lastModifiedBy>
  <cp:revision>938</cp:revision>
  <dcterms:created xsi:type="dcterms:W3CDTF">2012-07-25T09:12:18Z</dcterms:created>
  <dcterms:modified xsi:type="dcterms:W3CDTF">2013-03-27T04:51:32Z</dcterms:modified>
</cp:coreProperties>
</file>