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1" r:id="rId2"/>
    <p:sldMasterId id="2147483685" r:id="rId3"/>
    <p:sldMasterId id="2147483727" r:id="rId4"/>
    <p:sldMasterId id="2147483730" r:id="rId5"/>
  </p:sldMasterIdLst>
  <p:notesMasterIdLst>
    <p:notesMasterId r:id="rId22"/>
  </p:notesMasterIdLst>
  <p:handoutMasterIdLst>
    <p:handoutMasterId r:id="rId23"/>
  </p:handoutMasterIdLst>
  <p:sldIdLst>
    <p:sldId id="300" r:id="rId6"/>
    <p:sldId id="266" r:id="rId7"/>
    <p:sldId id="280" r:id="rId8"/>
    <p:sldId id="301" r:id="rId9"/>
    <p:sldId id="283" r:id="rId10"/>
    <p:sldId id="294" r:id="rId11"/>
    <p:sldId id="293" r:id="rId12"/>
    <p:sldId id="297" r:id="rId13"/>
    <p:sldId id="284" r:id="rId14"/>
    <p:sldId id="306" r:id="rId15"/>
    <p:sldId id="285" r:id="rId16"/>
    <p:sldId id="302" r:id="rId17"/>
    <p:sldId id="270" r:id="rId18"/>
    <p:sldId id="292" r:id="rId19"/>
    <p:sldId id="303" r:id="rId20"/>
    <p:sldId id="304" r:id="rId21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407988" indent="-198438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623888" indent="-193675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839788" indent="-207963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1055688" indent="-195263" algn="l" defTabSz="449263" rtl="0" fontAlgn="base" hangingPunct="0"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3696" autoAdjust="0"/>
  </p:normalViewPr>
  <p:slideViewPr>
    <p:cSldViewPr>
      <p:cViewPr varScale="1">
        <p:scale>
          <a:sx n="52" d="100"/>
          <a:sy n="52" d="100"/>
        </p:scale>
        <p:origin x="-1064" y="-6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2" y="-8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2" d="100"/>
          <a:sy n="42" d="100"/>
        </p:scale>
        <p:origin x="-2292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81488" y="0"/>
            <a:ext cx="3276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155238"/>
            <a:ext cx="32766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ECD0036-383F-4078-BCE4-4B2EF6B7E3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97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3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4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5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7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8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9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0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1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2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3" name="AutoShape 1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4" name="AutoShape 1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5" name="AutoShape 1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6" name="AutoShape 1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7" name="Rectangle 1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1250" y="812800"/>
            <a:ext cx="5310188" cy="398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6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2975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43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543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1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543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1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5238"/>
            <a:ext cx="32543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1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99C5729-60C3-4D68-A2C0-847B6B737E7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226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D52893BA-B5C1-475F-BE63-0071FAB4584B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1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260975" cy="3924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5" tIns="45717" rIns="91435" bIns="45717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 sz="140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5940425" cy="4703762"/>
          </a:xfrm>
          <a:noFill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7CFC93-4769-462B-B78D-44B15A1BB09E}" type="slidenum">
              <a:rPr lang="en-GB">
                <a:solidFill>
                  <a:prstClr val="white"/>
                </a:solidFill>
              </a:rPr>
              <a:pPr/>
              <a:t>10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273675" cy="3937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00" smtClean="0">
              <a:solidFill>
                <a:prstClr val="white"/>
              </a:solidFill>
              <a:latin typeface="Symbol" pitchFamily="18" charset="2"/>
            </a:endParaRPr>
          </a:p>
        </p:txBody>
      </p:sp>
      <p:sp>
        <p:nvSpPr>
          <p:cNvPr id="42905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65825" cy="4729162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7E4100D6-B937-4FE8-BDC3-BC0B0FADF8B5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11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276350" y="1092200"/>
            <a:ext cx="4797425" cy="3932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39940" name="Text Box 3"/>
          <p:cNvSpPr>
            <a:spLocks noGrp="1" noChangeArrowheads="1"/>
          </p:cNvSpPr>
          <p:nvPr>
            <p:ph type="body"/>
          </p:nvPr>
        </p:nvSpPr>
        <p:spPr>
          <a:xfrm>
            <a:off x="1138238" y="5407025"/>
            <a:ext cx="5076825" cy="4365625"/>
          </a:xfrm>
          <a:noFill/>
        </p:spPr>
        <p:txBody>
          <a:bodyPr wrap="none" lIns="93587" tIns="46794" rIns="93587" bIns="46794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05" indent="-285733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2930" indent="-228586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103" indent="-228586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275" indent="-228586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447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619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8791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5963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fld id="{59D22964-0AF1-46DA-A086-7504530A5B58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12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06489" y="812800"/>
            <a:ext cx="5260975" cy="3924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5" tIns="45717" rIns="91435" bIns="45717" anchor="ctr"/>
          <a:lstStyle>
            <a:lvl1pPr eaLnBrk="0"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eaLnBrk="0"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endParaRPr lang="fr-FR">
              <a:solidFill>
                <a:prstClr val="white"/>
              </a:solidFill>
            </a:endParaRP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4"/>
            <a:ext cx="5940425" cy="4703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7D9C5A53-EA7B-45D7-B2FE-8CBAD8611319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13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24475" cy="3987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40964" name="Text Box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4563" cy="4787900"/>
          </a:xfrm>
          <a:noFill/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651656DA-7AAD-490F-9D44-2A49A251DC6C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14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24475" cy="3987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41988" name="Text Box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4563" cy="4787900"/>
          </a:xfrm>
          <a:noFill/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F6BF404C-594A-4CA4-A539-5B229378CAE5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15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3998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>
              <a:solidFill>
                <a:prstClr val="black"/>
              </a:solidFill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/>
          </p:nvPr>
        </p:nvSpPr>
        <p:spPr>
          <a:noFill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05EFA6D3-BCDE-4E96-89AA-C9A421BFA68D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16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>
              <a:solidFill>
                <a:prstClr val="black"/>
              </a:solidFill>
            </a:endParaRPr>
          </a:p>
        </p:txBody>
      </p:sp>
      <p:sp>
        <p:nvSpPr>
          <p:cNvPr id="32772" name="Text Box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B095CB25-69EB-4EC3-8238-22574F30A8C0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2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28676" name="Text Box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833F9C78-BE22-4338-B070-6327BC145486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3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803275"/>
            <a:ext cx="5345112" cy="4008438"/>
          </a:xfrm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063" y="5080000"/>
            <a:ext cx="5543550" cy="4808538"/>
          </a:xfrm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05" indent="-285733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2930" indent="-228586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103" indent="-228586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275" indent="-228586" eaLnBrk="0"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447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619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8791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5963" indent="-228586" defTabSz="4492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48" algn="l"/>
                <a:tab pos="896883" algn="l"/>
                <a:tab pos="1346118" algn="l"/>
                <a:tab pos="1795353" algn="l"/>
                <a:tab pos="2244588" algn="l"/>
                <a:tab pos="2693824" algn="l"/>
                <a:tab pos="3143059" algn="l"/>
                <a:tab pos="3592295" algn="l"/>
                <a:tab pos="4041529" algn="l"/>
                <a:tab pos="4490765" algn="l"/>
                <a:tab pos="4939999" algn="l"/>
                <a:tab pos="5389235" algn="l"/>
                <a:tab pos="5838469" algn="l"/>
                <a:tab pos="6287705" algn="l"/>
                <a:tab pos="6736940" algn="l"/>
                <a:tab pos="7186175" algn="l"/>
                <a:tab pos="7635410" algn="l"/>
                <a:tab pos="8084646" algn="l"/>
                <a:tab pos="8533881" algn="l"/>
                <a:tab pos="8983116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fld id="{26018B67-5886-4CA6-9BE9-66600119C498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106489" y="812800"/>
            <a:ext cx="5260975" cy="3924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5" tIns="45717" rIns="91435" bIns="45717" anchor="ctr"/>
          <a:lstStyle>
            <a:lvl1pPr eaLnBrk="0"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eaLnBrk="0"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eaLnBrk="0"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4"/>
            <a:ext cx="5940425" cy="4703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539C1645-A1EE-4E70-ADF2-C7BCE61C27E9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5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276350" y="1092200"/>
            <a:ext cx="4797425" cy="3932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33796" name="Text Box 3"/>
          <p:cNvSpPr>
            <a:spLocks noGrp="1" noChangeArrowheads="1"/>
          </p:cNvSpPr>
          <p:nvPr>
            <p:ph type="body"/>
          </p:nvPr>
        </p:nvSpPr>
        <p:spPr>
          <a:xfrm>
            <a:off x="1138238" y="5407025"/>
            <a:ext cx="5076825" cy="4365625"/>
          </a:xfrm>
          <a:noFill/>
        </p:spPr>
        <p:txBody>
          <a:bodyPr wrap="none" lIns="93587" tIns="46794" rIns="93587" bIns="46794" anchor="ctr"/>
          <a:lstStyle/>
          <a:p>
            <a:r>
              <a:rPr lang="en-US" dirty="0" smtClean="0"/>
              <a:t> </a:t>
            </a:r>
          </a:p>
          <a:p>
            <a:r>
              <a:rPr lang="fr-FR" dirty="0" err="1" smtClean="0"/>
              <a:t>Idea</a:t>
            </a:r>
            <a:r>
              <a:rPr lang="fr-FR" dirty="0" smtClean="0"/>
              <a:t> for picking </a:t>
            </a:r>
            <a:r>
              <a:rPr lang="fr-FR" dirty="0" err="1" smtClean="0"/>
              <a:t>categories</a:t>
            </a:r>
            <a:r>
              <a:rPr lang="fr-FR" dirty="0" smtClean="0"/>
              <a:t>: fit the 3 </a:t>
            </a:r>
            <a:r>
              <a:rPr lang="fr-FR" dirty="0" err="1" smtClean="0"/>
              <a:t>physical</a:t>
            </a:r>
            <a:r>
              <a:rPr lang="fr-FR" dirty="0" smtClean="0"/>
              <a:t> parts</a:t>
            </a:r>
            <a:endParaRPr lang="en-US" dirty="0" smtClean="0"/>
          </a:p>
          <a:p>
            <a:r>
              <a:rPr lang="en-US" dirty="0" smtClean="0"/>
              <a:t>Z=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err="1" smtClean="0">
                <a:sym typeface="Wingdings" pitchFamily="2" charset="2"/>
              </a:rPr>
              <a:t>mumugamma</a:t>
            </a:r>
            <a:r>
              <a:rPr lang="en-US" dirty="0" smtClean="0">
                <a:sym typeface="Wingdings" pitchFamily="2" charset="2"/>
              </a:rPr>
              <a:t>: </a:t>
            </a:r>
          </a:p>
          <a:p>
            <a:r>
              <a:rPr lang="en-US" dirty="0" err="1" smtClean="0">
                <a:sym typeface="Wingdings" pitchFamily="2" charset="2"/>
              </a:rPr>
              <a:t>Resultats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recents</a:t>
            </a:r>
            <a:r>
              <a:rPr lang="en-US" dirty="0" smtClean="0">
                <a:sym typeface="Wingdings" pitchFamily="2" charset="2"/>
              </a:rPr>
              <a:t> (photon workshop)</a:t>
            </a:r>
            <a:endParaRPr lang="en-US" dirty="0" smtClean="0"/>
          </a:p>
          <a:p>
            <a:r>
              <a:rPr lang="en-US" dirty="0" err="1" smtClean="0"/>
              <a:t>Appariement</a:t>
            </a:r>
            <a:r>
              <a:rPr lang="en-US" dirty="0" smtClean="0"/>
              <a:t> PS/ME (Clement/auteurs ALPGEN, plots </a:t>
            </a:r>
            <a:r>
              <a:rPr lang="en-US" dirty="0" err="1" smtClean="0"/>
              <a:t>Bruxelles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H-</a:t>
            </a:r>
            <a:r>
              <a:rPr lang="en-US" dirty="0" smtClean="0">
                <a:sym typeface="Wingdings" pitchFamily="2" charset="2"/>
              </a:rPr>
              <a:t>4l: </a:t>
            </a:r>
            <a:r>
              <a:rPr lang="en-US" dirty="0" err="1" smtClean="0">
                <a:sym typeface="Wingdings" pitchFamily="2" charset="2"/>
              </a:rPr>
              <a:t>Brem</a:t>
            </a:r>
            <a:r>
              <a:rPr lang="en-US" dirty="0" smtClean="0">
                <a:sym typeface="Wingdings" pitchFamily="2" charset="2"/>
              </a:rPr>
              <a:t> recuperation (</a:t>
            </a:r>
            <a:r>
              <a:rPr lang="en-US" dirty="0" err="1" smtClean="0">
                <a:sym typeface="Wingdings" pitchFamily="2" charset="2"/>
              </a:rPr>
              <a:t>Pres</a:t>
            </a:r>
            <a:r>
              <a:rPr lang="en-US" dirty="0" smtClean="0">
                <a:sym typeface="Wingdings" pitchFamily="2" charset="2"/>
              </a:rPr>
              <a:t> N. </a:t>
            </a:r>
            <a:r>
              <a:rPr lang="en-US" dirty="0" err="1" smtClean="0">
                <a:sym typeface="Wingdings" pitchFamily="2" charset="2"/>
              </a:rPr>
              <a:t>Chanon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groupe</a:t>
            </a:r>
            <a:r>
              <a:rPr lang="en-US" dirty="0" smtClean="0">
                <a:sym typeface="Wingdings" pitchFamily="2" charset="2"/>
              </a:rPr>
              <a:t> Higgs)</a:t>
            </a:r>
          </a:p>
          <a:p>
            <a:r>
              <a:rPr lang="en-US" dirty="0" smtClean="0">
                <a:sym typeface="Wingdings" pitchFamily="2" charset="2"/>
              </a:rPr>
              <a:t>H-2gamma:</a:t>
            </a:r>
          </a:p>
          <a:p>
            <a:r>
              <a:rPr lang="en-US" dirty="0" smtClean="0">
                <a:sym typeface="Wingdings" pitchFamily="2" charset="2"/>
              </a:rPr>
              <a:t>CSA07 Skim testing/size estimates</a:t>
            </a:r>
          </a:p>
          <a:p>
            <a:r>
              <a:rPr lang="en-US" dirty="0" smtClean="0"/>
              <a:t>Skim 3 monitoring e/gamma</a:t>
            </a:r>
          </a:p>
          <a:p>
            <a:r>
              <a:rPr lang="en-US" dirty="0" smtClean="0"/>
              <a:t>Travail LH </a:t>
            </a:r>
            <a:r>
              <a:rPr lang="en-US" dirty="0" err="1" smtClean="0"/>
              <a:t>analyse</a:t>
            </a:r>
            <a:r>
              <a:rPr lang="en-US" dirty="0" smtClean="0"/>
              <a:t> NLO et de </a:t>
            </a:r>
            <a:r>
              <a:rPr lang="en-US" dirty="0" err="1" smtClean="0"/>
              <a:t>nouvelles</a:t>
            </a:r>
            <a:r>
              <a:rPr lang="en-US" dirty="0" smtClean="0"/>
              <a:t> observables</a:t>
            </a:r>
          </a:p>
          <a:p>
            <a:r>
              <a:rPr lang="en-US" dirty="0" smtClean="0"/>
              <a:t>(plots LH </a:t>
            </a:r>
            <a:r>
              <a:rPr lang="en-US" dirty="0" err="1" smtClean="0"/>
              <a:t>Grazzini</a:t>
            </a:r>
            <a:r>
              <a:rPr lang="en-US" dirty="0" smtClean="0"/>
              <a:t>, DIPHOX cones saturation, </a:t>
            </a:r>
            <a:r>
              <a:rPr lang="en-US" dirty="0" err="1" smtClean="0"/>
              <a:t>boite</a:t>
            </a:r>
            <a:r>
              <a:rPr lang="en-US" dirty="0" smtClean="0"/>
              <a:t> Schmidt..) these en co-</a:t>
            </a:r>
            <a:r>
              <a:rPr lang="en-US" dirty="0" err="1" smtClean="0"/>
              <a:t>tutelle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ANR </a:t>
            </a:r>
            <a:r>
              <a:rPr lang="en-US" dirty="0" err="1" smtClean="0"/>
              <a:t>Theorique</a:t>
            </a:r>
            <a:r>
              <a:rPr lang="en-US" dirty="0" smtClean="0"/>
              <a:t> corrections </a:t>
            </a:r>
            <a:r>
              <a:rPr lang="en-US" dirty="0" err="1" smtClean="0"/>
              <a:t>Klasen</a:t>
            </a:r>
            <a:r>
              <a:rPr lang="en-US" dirty="0" smtClean="0"/>
              <a:t>/Aldo</a:t>
            </a:r>
          </a:p>
          <a:p>
            <a:r>
              <a:rPr lang="en-US" dirty="0" smtClean="0"/>
              <a:t>ANR SUSY-HIGGS PF</a:t>
            </a:r>
          </a:p>
          <a:p>
            <a:r>
              <a:rPr lang="en-US" dirty="0" smtClean="0"/>
              <a:t>Higgs non-standard H-</a:t>
            </a:r>
            <a:r>
              <a:rPr lang="en-US" dirty="0" smtClean="0">
                <a:sym typeface="Wingdings" pitchFamily="2" charset="2"/>
              </a:rPr>
              <a:t>AA4photons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EBF9834C-324A-43D5-8143-8308ED4CF214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6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276350" y="1092200"/>
            <a:ext cx="4797425" cy="3932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34820" name="Text Box 3"/>
          <p:cNvSpPr>
            <a:spLocks noGrp="1" noChangeArrowheads="1"/>
          </p:cNvSpPr>
          <p:nvPr>
            <p:ph type="body"/>
          </p:nvPr>
        </p:nvSpPr>
        <p:spPr>
          <a:xfrm>
            <a:off x="1138238" y="5407025"/>
            <a:ext cx="5076825" cy="4365625"/>
          </a:xfrm>
          <a:noFill/>
        </p:spPr>
        <p:txBody>
          <a:bodyPr wrap="none" lIns="93587" tIns="46794" rIns="93587" bIns="46794" anchor="ctr"/>
          <a:lstStyle/>
          <a:p>
            <a:endParaRPr lang="en-US" dirty="0" smtClean="0"/>
          </a:p>
          <a:p>
            <a:r>
              <a:rPr lang="fr-FR" dirty="0" err="1" smtClean="0"/>
              <a:t>Idea</a:t>
            </a:r>
            <a:r>
              <a:rPr lang="fr-FR" dirty="0" smtClean="0"/>
              <a:t> for picking </a:t>
            </a:r>
            <a:r>
              <a:rPr lang="fr-FR" dirty="0" err="1" smtClean="0"/>
              <a:t>categories</a:t>
            </a:r>
            <a:r>
              <a:rPr lang="fr-FR" dirty="0" smtClean="0"/>
              <a:t>: fit the 3 </a:t>
            </a:r>
            <a:r>
              <a:rPr lang="fr-FR" dirty="0" err="1" smtClean="0"/>
              <a:t>physical</a:t>
            </a:r>
            <a:r>
              <a:rPr lang="fr-FR" dirty="0" smtClean="0"/>
              <a:t> parts</a:t>
            </a:r>
            <a:endParaRPr lang="en-US" dirty="0" smtClean="0"/>
          </a:p>
          <a:p>
            <a:r>
              <a:rPr lang="en-US" dirty="0" smtClean="0"/>
              <a:t>Z=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err="1" smtClean="0">
                <a:sym typeface="Wingdings" pitchFamily="2" charset="2"/>
              </a:rPr>
              <a:t>mumugamma</a:t>
            </a:r>
            <a:r>
              <a:rPr lang="en-US" dirty="0" smtClean="0">
                <a:sym typeface="Wingdings" pitchFamily="2" charset="2"/>
              </a:rPr>
              <a:t>: </a:t>
            </a:r>
          </a:p>
          <a:p>
            <a:r>
              <a:rPr lang="en-US" dirty="0" err="1" smtClean="0">
                <a:sym typeface="Wingdings" pitchFamily="2" charset="2"/>
              </a:rPr>
              <a:t>Resultats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recents</a:t>
            </a:r>
            <a:r>
              <a:rPr lang="en-US" dirty="0" smtClean="0">
                <a:sym typeface="Wingdings" pitchFamily="2" charset="2"/>
              </a:rPr>
              <a:t> (photon workshop)</a:t>
            </a:r>
            <a:endParaRPr lang="en-US" dirty="0" smtClean="0"/>
          </a:p>
          <a:p>
            <a:r>
              <a:rPr lang="en-US" dirty="0" err="1" smtClean="0"/>
              <a:t>Appariement</a:t>
            </a:r>
            <a:r>
              <a:rPr lang="en-US" dirty="0" smtClean="0"/>
              <a:t> PS/ME (Clement/auteurs ALPGEN, plots </a:t>
            </a:r>
            <a:r>
              <a:rPr lang="en-US" dirty="0" err="1" smtClean="0"/>
              <a:t>Bruxelles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H-</a:t>
            </a:r>
            <a:r>
              <a:rPr lang="en-US" dirty="0" smtClean="0">
                <a:sym typeface="Wingdings" pitchFamily="2" charset="2"/>
              </a:rPr>
              <a:t>4l: </a:t>
            </a:r>
            <a:r>
              <a:rPr lang="en-US" dirty="0" err="1" smtClean="0">
                <a:sym typeface="Wingdings" pitchFamily="2" charset="2"/>
              </a:rPr>
              <a:t>Brem</a:t>
            </a:r>
            <a:r>
              <a:rPr lang="en-US" dirty="0" smtClean="0">
                <a:sym typeface="Wingdings" pitchFamily="2" charset="2"/>
              </a:rPr>
              <a:t> recuperation (</a:t>
            </a:r>
            <a:r>
              <a:rPr lang="en-US" dirty="0" err="1" smtClean="0">
                <a:sym typeface="Wingdings" pitchFamily="2" charset="2"/>
              </a:rPr>
              <a:t>Pres</a:t>
            </a:r>
            <a:r>
              <a:rPr lang="en-US" dirty="0" smtClean="0">
                <a:sym typeface="Wingdings" pitchFamily="2" charset="2"/>
              </a:rPr>
              <a:t> N. </a:t>
            </a:r>
            <a:r>
              <a:rPr lang="en-US" dirty="0" err="1" smtClean="0">
                <a:sym typeface="Wingdings" pitchFamily="2" charset="2"/>
              </a:rPr>
              <a:t>Chanon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groupe</a:t>
            </a:r>
            <a:r>
              <a:rPr lang="en-US" dirty="0" smtClean="0">
                <a:sym typeface="Wingdings" pitchFamily="2" charset="2"/>
              </a:rPr>
              <a:t> Higgs)</a:t>
            </a:r>
          </a:p>
          <a:p>
            <a:r>
              <a:rPr lang="en-US" dirty="0" smtClean="0">
                <a:sym typeface="Wingdings" pitchFamily="2" charset="2"/>
              </a:rPr>
              <a:t>H-2gamma:</a:t>
            </a:r>
          </a:p>
          <a:p>
            <a:r>
              <a:rPr lang="en-US" dirty="0" smtClean="0">
                <a:sym typeface="Wingdings" pitchFamily="2" charset="2"/>
              </a:rPr>
              <a:t>CSA07 Skim testing/size estimates</a:t>
            </a:r>
          </a:p>
          <a:p>
            <a:r>
              <a:rPr lang="en-US" dirty="0" smtClean="0"/>
              <a:t>Skim 3 monitoring e/gamma</a:t>
            </a:r>
          </a:p>
          <a:p>
            <a:r>
              <a:rPr lang="en-US" dirty="0" smtClean="0"/>
              <a:t>Travail LH </a:t>
            </a:r>
            <a:r>
              <a:rPr lang="en-US" dirty="0" err="1" smtClean="0"/>
              <a:t>analyse</a:t>
            </a:r>
            <a:r>
              <a:rPr lang="en-US" dirty="0" smtClean="0"/>
              <a:t> NLO et de </a:t>
            </a:r>
            <a:r>
              <a:rPr lang="en-US" dirty="0" err="1" smtClean="0"/>
              <a:t>nouvelles</a:t>
            </a:r>
            <a:r>
              <a:rPr lang="en-US" dirty="0" smtClean="0"/>
              <a:t> observables</a:t>
            </a:r>
          </a:p>
          <a:p>
            <a:r>
              <a:rPr lang="en-US" dirty="0" smtClean="0"/>
              <a:t>(plots LH </a:t>
            </a:r>
            <a:r>
              <a:rPr lang="en-US" dirty="0" err="1" smtClean="0"/>
              <a:t>Grazzini</a:t>
            </a:r>
            <a:r>
              <a:rPr lang="en-US" dirty="0" smtClean="0"/>
              <a:t>, DIPHOX cones saturation, </a:t>
            </a:r>
            <a:r>
              <a:rPr lang="en-US" dirty="0" err="1" smtClean="0"/>
              <a:t>boite</a:t>
            </a:r>
            <a:r>
              <a:rPr lang="en-US" dirty="0" smtClean="0"/>
              <a:t> Schmidt..) these en co-</a:t>
            </a:r>
            <a:r>
              <a:rPr lang="en-US" dirty="0" err="1" smtClean="0"/>
              <a:t>tutelle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ANR </a:t>
            </a:r>
            <a:r>
              <a:rPr lang="en-US" dirty="0" err="1" smtClean="0"/>
              <a:t>Theorique</a:t>
            </a:r>
            <a:r>
              <a:rPr lang="en-US" dirty="0" smtClean="0"/>
              <a:t> corrections </a:t>
            </a:r>
            <a:r>
              <a:rPr lang="en-US" dirty="0" err="1" smtClean="0"/>
              <a:t>Klasen</a:t>
            </a:r>
            <a:r>
              <a:rPr lang="en-US" dirty="0" smtClean="0"/>
              <a:t>/Aldo</a:t>
            </a:r>
          </a:p>
          <a:p>
            <a:r>
              <a:rPr lang="en-US" dirty="0" smtClean="0"/>
              <a:t>ANR SUSY-HIGGS PF</a:t>
            </a:r>
          </a:p>
          <a:p>
            <a:r>
              <a:rPr lang="en-US" dirty="0" smtClean="0"/>
              <a:t>Higgs non-standard H-</a:t>
            </a:r>
            <a:r>
              <a:rPr lang="en-US" dirty="0" smtClean="0">
                <a:sym typeface="Wingdings" pitchFamily="2" charset="2"/>
              </a:rPr>
              <a:t>AA4photons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85A0313B-FE4E-41D5-9662-18C4603D8D4B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7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276350" y="1092200"/>
            <a:ext cx="4797425" cy="3932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35844" name="Text Box 3"/>
          <p:cNvSpPr>
            <a:spLocks noGrp="1" noChangeArrowheads="1"/>
          </p:cNvSpPr>
          <p:nvPr>
            <p:ph type="body"/>
          </p:nvPr>
        </p:nvSpPr>
        <p:spPr>
          <a:xfrm>
            <a:off x="1138238" y="5407025"/>
            <a:ext cx="5076825" cy="4365625"/>
          </a:xfrm>
          <a:noFill/>
        </p:spPr>
        <p:txBody>
          <a:bodyPr wrap="none" lIns="93587" tIns="46794" rIns="93587" bIns="46794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5447937D-8393-4784-9759-051608C3DF1F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8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276350" y="1092200"/>
            <a:ext cx="4797425" cy="3932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36868" name="Text Box 3"/>
          <p:cNvSpPr>
            <a:spLocks noGrp="1" noChangeArrowheads="1"/>
          </p:cNvSpPr>
          <p:nvPr>
            <p:ph type="body"/>
          </p:nvPr>
        </p:nvSpPr>
        <p:spPr>
          <a:xfrm>
            <a:off x="1138238" y="5407025"/>
            <a:ext cx="5076825" cy="4365625"/>
          </a:xfrm>
          <a:noFill/>
        </p:spPr>
        <p:txBody>
          <a:bodyPr wrap="none" lIns="93587" tIns="46794" rIns="93587" bIns="46794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C5F5D2FF-CA31-40DD-9C2C-E6439D299127}" type="slidenum">
              <a:rPr lang="en-GB" sz="1400">
                <a:solidFill>
                  <a:srgbClr val="000000"/>
                </a:solidFill>
                <a:latin typeface="Times New Roman" pitchFamily="18" charset="0"/>
              </a:rPr>
              <a:pPr eaLnBrk="1"/>
              <a:t>9</a:t>
            </a:fld>
            <a:endParaRPr lang="en-GB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276350" y="1092200"/>
            <a:ext cx="4797425" cy="3932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endParaRPr lang="fr-FR"/>
          </a:p>
        </p:txBody>
      </p:sp>
      <p:sp>
        <p:nvSpPr>
          <p:cNvPr id="37892" name="Text Box 3"/>
          <p:cNvSpPr>
            <a:spLocks noGrp="1" noChangeArrowheads="1"/>
          </p:cNvSpPr>
          <p:nvPr>
            <p:ph type="body"/>
          </p:nvPr>
        </p:nvSpPr>
        <p:spPr>
          <a:xfrm>
            <a:off x="1138238" y="5407025"/>
            <a:ext cx="5076825" cy="4365625"/>
          </a:xfrm>
          <a:noFill/>
        </p:spPr>
        <p:txBody>
          <a:bodyPr wrap="none" lIns="93587" tIns="46794" rIns="93587" bIns="46794" anchor="ctr"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fr-FR" noProof="0" smtClean="0"/>
          </a:p>
        </p:txBody>
      </p:sp>
    </p:spTree>
    <p:extLst>
      <p:ext uri="{BB962C8B-B14F-4D97-AF65-F5344CB8AC3E}">
        <p14:creationId xmlns:p14="http://schemas.microsoft.com/office/powerpoint/2010/main" val="276812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C551B-D19F-4278-AAF3-41F592F6913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7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8213" y="301625"/>
            <a:ext cx="2260600" cy="64309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2575" cy="64309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7617D-6C3F-447B-AE01-106678AF7DA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 algn="l" hangingPunct="0">
              <a:buClr>
                <a:srgbClr val="000000"/>
              </a:buClr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Click to edit Master subtitle style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fr-FR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18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19471-3DAA-4535-A4DE-74DBDEDBE9D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484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66BF1-CEEB-4E1C-BF1C-202852F9304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054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6587" cy="4964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2225" y="1768475"/>
            <a:ext cx="4446588" cy="4964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52B68-2C75-4B2B-819D-DC2239D5336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94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F0C19-FAA3-4D9C-8260-664B8A73C9C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77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2D846-03CA-4D19-8842-6681CD33ADE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968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C8DB1-CD05-46F6-AAF9-CF5764670CA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63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D646D-93B5-44F3-BD79-A3247BC9886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50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955A-7EFB-4C64-9A67-13B3DAB3A4A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6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38C61-4AC3-4529-A36F-9BA55044A0B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0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8D288-6820-4594-A348-DBC995B058F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82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88213" y="301625"/>
            <a:ext cx="2260600" cy="64309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2575" cy="64309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2D3FF-3CD6-4581-9C19-FD8E27FB34C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303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7" y="-36587"/>
            <a:ext cx="1380749" cy="93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576263" y="900113"/>
            <a:ext cx="914400" cy="9144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4"/>
          </p:nvPr>
        </p:nvSpPr>
        <p:spPr/>
        <p:txBody>
          <a:bodyPr/>
          <a:lstStyle>
            <a:lvl1pPr>
              <a:defRPr sz="26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5"/>
          </p:nvPr>
        </p:nvSpPr>
        <p:spPr/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US"/>
              <a:t>S. Gascon-Shotkin HCP2012 University of Tokyo November 18-20  2012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6"/>
          </p:nvPr>
        </p:nvSpPr>
        <p:spPr/>
        <p:txBody>
          <a:bodyPr/>
          <a:lstStyle>
            <a:lvl1pPr>
              <a:defRPr sz="2600"/>
            </a:lvl1pPr>
          </a:lstStyle>
          <a:p>
            <a:pPr>
              <a:defRPr/>
            </a:pPr>
            <a:fld id="{AE125E69-EFFF-4F23-96D0-57CFE24A0CE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916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z="26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US"/>
              <a:t>S. Gascon-Shotkin HCP2012 University of Tokyo November 18-20  2012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z="2600"/>
            </a:lvl1pPr>
          </a:lstStyle>
          <a:p>
            <a:pPr>
              <a:defRPr/>
            </a:pPr>
            <a:fld id="{A3994AA4-028C-4776-906C-127EE61392A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520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576263" y="900113"/>
            <a:ext cx="914400" cy="9144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Gascon-Shotkin HCP2012 University of Tokyo November 18-20  2012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C8527-53DF-4270-A53E-A4FB039F370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04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Gascon-Shotkin HCP2012 University of Tokyo November 18-20  2012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FC47C-9D54-4384-81A1-77408F3B518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07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D369D2-7B86-4D77-9688-15CE10DE2F4C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946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9C00C6-7B77-4197-8D6D-2705A6BA11BF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440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1FDAC7-E9D4-4D64-98EC-176BD140430C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2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1EDC9-16C2-43D6-89D2-0B0C4704651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60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03725" cy="5195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59363" y="1768475"/>
            <a:ext cx="4405312" cy="5195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BB45ED-F648-49A1-B0ED-81EF1CCC53D8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697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513A4F-691A-40CD-A80F-F45230DE9CC2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4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E0BF72-C840-4F67-A18F-4C8EA07F1A41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17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9D6093-0494-4A13-B021-324B70632729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57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813201-D02F-4004-9E2E-3EABA6A0C0B1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1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09C6B4-8ECD-49B5-92A9-1344227E7E39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20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312D18-686E-46F0-B9F4-54B93FC2090B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07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24713" y="301625"/>
            <a:ext cx="2239962" cy="66627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569075" cy="66627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S. Gascon-Shotkin Moriond QCD March 15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FA822F-850E-43DF-B44B-1C75B377341A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97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6587" cy="4964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2225" y="1768475"/>
            <a:ext cx="4446588" cy="4964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16B31-0F7C-4C17-8A41-B5199CAE7EA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57EB4-7796-4805-B682-101A42BF593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1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B30F6-2382-4838-B981-566B98596F3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43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31800" y="7236221"/>
            <a:ext cx="2322512" cy="28803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808288" y="7236221"/>
            <a:ext cx="4392612" cy="28803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S. GASCON-SHOTKIN FCPPL13 Nanjing March 27, 2013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7226300" y="7308229"/>
            <a:ext cx="2322513" cy="21602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57DE-84EF-4703-BD19-7CAAA4E96DBD}" type="slidenum">
              <a:rPr lang="en-GB" smtClean="0"/>
              <a:pPr>
                <a:defRPr/>
              </a:pPr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26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E31B-F987-4D12-9CCB-4C62039F94C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6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E2937-53EC-4433-85B5-DAC7654D031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88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45575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5575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85552" y="7253183"/>
            <a:ext cx="2322512" cy="27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6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808288" y="7248203"/>
            <a:ext cx="4392612" cy="27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6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dirty="0" smtClean="0"/>
              <a:t>S. GASCON-SHOTKIN FCPPL13 Nanjing  March 27, 2013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54303" y="7236221"/>
            <a:ext cx="2322513" cy="2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16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7A54490-E3C0-4092-886D-3280F55A657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22238"/>
            <a:ext cx="781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4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12" y="540816"/>
            <a:ext cx="1296144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581" y="107429"/>
            <a:ext cx="13112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5pPr>
      <a:lvl6pPr marL="457200" algn="ctr" defTabSz="449263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6pPr>
      <a:lvl7pPr marL="914400" algn="ctr" defTabSz="449263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7pPr>
      <a:lvl8pPr marL="1371600" algn="ctr" defTabSz="449263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8pPr>
      <a:lvl9pPr marL="1828800" algn="ctr" defTabSz="449263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9pPr>
    </p:titleStyle>
    <p:bodyStyle>
      <a:lvl1pPr marL="407988" indent="-303213" algn="l" defTabSz="449263" rtl="0" eaLnBrk="0" fontAlgn="base" hangingPunct="0"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pitchFamily="2" charset="2"/>
        <a:buChar char="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838200" indent="-277813" algn="l" defTabSz="449263" rtl="0" eaLnBrk="0" fontAlgn="base" hangingPunct="0"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pitchFamily="18" charset="2"/>
        <a:buChar char=""/>
        <a:defRPr sz="2800">
          <a:solidFill>
            <a:srgbClr val="FFFFFF"/>
          </a:solidFill>
          <a:latin typeface="+mn-lt"/>
        </a:defRPr>
      </a:lvl2pPr>
      <a:lvl3pPr marL="1271588" indent="-212725" algn="l" defTabSz="449263" rtl="0" eaLnBrk="0" fontAlgn="base" hangingPunct="0"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703388" indent="-193675" algn="l" defTabSz="449263" rtl="0" eaLnBrk="0" fontAlgn="base" hangingPunct="0">
        <a:spcBef>
          <a:spcPct val="0"/>
        </a:spcBef>
        <a:spcAft>
          <a:spcPts val="563"/>
        </a:spcAft>
        <a:buClr>
          <a:srgbClr val="FFFFFF"/>
        </a:buClr>
        <a:buSzPct val="75000"/>
        <a:buFont typeface="Symbol" pitchFamily="18" charset="2"/>
        <a:buChar char=""/>
        <a:defRPr sz="2000">
          <a:solidFill>
            <a:srgbClr val="FFFFFF"/>
          </a:solidFill>
          <a:latin typeface="+mn-lt"/>
        </a:defRPr>
      </a:lvl4pPr>
      <a:lvl5pPr marL="2135188" indent="-193675" algn="l" defTabSz="449263" rtl="0" eaLnBrk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5pPr>
      <a:lvl6pPr marL="2592388" indent="-193675" algn="l" defTabSz="449263" rtl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6pPr>
      <a:lvl7pPr marL="3049588" indent="-193675" algn="l" defTabSz="449263" rtl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7pPr>
      <a:lvl8pPr marL="3506788" indent="-193675" algn="l" defTabSz="449263" rtl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8pPr>
      <a:lvl9pPr marL="3963988" indent="-193675" algn="l" defTabSz="449263" rtl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45575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5575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235825"/>
            <a:ext cx="86518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6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368425" y="7235825"/>
            <a:ext cx="73437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16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S. GASCON-SHOTKIN FCPPL11 Jinan April 7,2011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712200" y="7235825"/>
            <a:ext cx="8366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16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1400" smtClean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53C94A2-33C9-4416-96FB-DBB2DD826E7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22238"/>
            <a:ext cx="781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6" name="Group 8"/>
          <p:cNvGrpSpPr>
            <a:grpSpLocks noChangeAspect="1"/>
          </p:cNvGrpSpPr>
          <p:nvPr userDrawn="1"/>
        </p:nvGrpSpPr>
        <p:grpSpPr bwMode="auto">
          <a:xfrm>
            <a:off x="9194800" y="-36513"/>
            <a:ext cx="885825" cy="1008063"/>
            <a:chOff x="5353" y="-23"/>
            <a:chExt cx="997" cy="1134"/>
          </a:xfrm>
        </p:grpSpPr>
        <p:pic>
          <p:nvPicPr>
            <p:cNvPr id="2057" name="Picture 9"/>
            <p:cNvPicPr>
              <a:picLocks noChangeAspect="1" noChangeArrowheads="1"/>
            </p:cNvPicPr>
            <p:nvPr userDrawn="1"/>
          </p:nvPicPr>
          <p:blipFill>
            <a:blip r:embed="rId1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28" r="14650"/>
            <a:stretch>
              <a:fillRect/>
            </a:stretch>
          </p:blipFill>
          <p:spPr bwMode="auto">
            <a:xfrm>
              <a:off x="5806" y="-23"/>
              <a:ext cx="544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 userDrawn="1"/>
          </p:nvPicPr>
          <p:blipFill>
            <a:blip r:embed="rId1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" y="567"/>
              <a:ext cx="988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 userDrawn="1"/>
          </p:nvPicPr>
          <p:blipFill>
            <a:blip r:embed="rId16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6" r="14438"/>
            <a:stretch>
              <a:fillRect/>
            </a:stretch>
          </p:blipFill>
          <p:spPr bwMode="auto">
            <a:xfrm>
              <a:off x="5353" y="-23"/>
              <a:ext cx="453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9pPr>
    </p:titleStyle>
    <p:bodyStyle>
      <a:lvl1pPr marL="407988" indent="-303213" algn="l" defTabSz="449263" rtl="0" eaLnBrk="0" fontAlgn="base" hangingPunct="0"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pitchFamily="2" charset="2"/>
        <a:buChar char="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838200" indent="-277813" algn="l" defTabSz="449263" rtl="0" eaLnBrk="0" fontAlgn="base" hangingPunct="0"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pitchFamily="18" charset="2"/>
        <a:buChar char=""/>
        <a:defRPr sz="2800">
          <a:solidFill>
            <a:srgbClr val="FFFFFF"/>
          </a:solidFill>
          <a:latin typeface="+mn-lt"/>
        </a:defRPr>
      </a:lvl2pPr>
      <a:lvl3pPr marL="1271588" indent="-212725" algn="l" defTabSz="449263" rtl="0" eaLnBrk="0" fontAlgn="base" hangingPunct="0"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703388" indent="-193675" algn="l" defTabSz="449263" rtl="0" eaLnBrk="0" fontAlgn="base" hangingPunct="0">
        <a:spcBef>
          <a:spcPct val="0"/>
        </a:spcBef>
        <a:spcAft>
          <a:spcPts val="563"/>
        </a:spcAft>
        <a:buClr>
          <a:srgbClr val="FFFFFF"/>
        </a:buClr>
        <a:buSzPct val="75000"/>
        <a:buFont typeface="Symbol" pitchFamily="18" charset="2"/>
        <a:buChar char=""/>
        <a:defRPr sz="2000">
          <a:solidFill>
            <a:srgbClr val="FFFFFF"/>
          </a:solidFill>
          <a:latin typeface="+mn-lt"/>
        </a:defRPr>
      </a:lvl4pPr>
      <a:lvl5pPr marL="2135188" indent="-193675" algn="l" defTabSz="449263" rtl="0" eaLnBrk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5pPr>
      <a:lvl6pPr marL="2592388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6pPr>
      <a:lvl7pPr marL="3049588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7pPr>
      <a:lvl8pPr marL="3506788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8pPr>
      <a:lvl9pPr marL="3963988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89614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961437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164388"/>
            <a:ext cx="576262" cy="33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079500" y="7265988"/>
            <a:ext cx="7993063" cy="33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S. Gascon-Shotkin HCP2012 University of Tokyo November 18-20  2012</a:t>
            </a:r>
            <a:endParaRPr lang="en-GB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617075" y="7265988"/>
            <a:ext cx="392113" cy="33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43A0451-E203-41B5-8A21-7667109B24D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pic>
        <p:nvPicPr>
          <p:cNvPr id="4103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6513"/>
            <a:ext cx="911225" cy="9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 userDrawn="1"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8" r="14650"/>
          <a:stretch>
            <a:fillRect/>
          </a:stretch>
        </p:blipFill>
        <p:spPr bwMode="auto">
          <a:xfrm>
            <a:off x="9598025" y="-36513"/>
            <a:ext cx="48260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 userDrawn="1"/>
        </p:nvPicPr>
        <p:blipFill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225" y="-17463"/>
            <a:ext cx="8048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466725"/>
            <a:ext cx="13096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9pPr>
    </p:titleStyle>
    <p:bodyStyle>
      <a:lvl1pPr marL="323850" indent="-288925" algn="l" defTabSz="449263" rtl="0" eaLnBrk="0" fontAlgn="base" hangingPunct="0"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pitchFamily="2" charset="2"/>
        <a:buChar char="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55650" indent="-228600" algn="l" defTabSz="449263" rtl="0" eaLnBrk="0" fontAlgn="base" hangingPunct="0"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pitchFamily="18" charset="2"/>
        <a:buChar char=""/>
        <a:defRPr sz="2800">
          <a:solidFill>
            <a:srgbClr val="FFFFFF"/>
          </a:solidFill>
          <a:latin typeface="+mn-lt"/>
        </a:defRPr>
      </a:lvl2pPr>
      <a:lvl3pPr marL="1187450" indent="-141288" algn="l" defTabSz="449263" rtl="0" eaLnBrk="0" fontAlgn="base" hangingPunct="0"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619250" indent="-115888" algn="l" defTabSz="449263" rtl="0" eaLnBrk="0" fontAlgn="base" hangingPunct="0">
        <a:spcBef>
          <a:spcPct val="0"/>
        </a:spcBef>
        <a:spcAft>
          <a:spcPts val="575"/>
        </a:spcAft>
        <a:buClr>
          <a:srgbClr val="FFFFFF"/>
        </a:buClr>
        <a:buSzPct val="75000"/>
        <a:buFont typeface="Symbol" pitchFamily="18" charset="2"/>
        <a:buChar char=""/>
        <a:defRPr sz="2000">
          <a:solidFill>
            <a:srgbClr val="FFFFFF"/>
          </a:solidFill>
          <a:latin typeface="+mn-lt"/>
        </a:defRPr>
      </a:lvl4pPr>
      <a:lvl5pPr marL="2057400" indent="-193675" algn="l" defTabSz="449263" rtl="0" eaLnBrk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5pPr>
      <a:lvl6pPr marL="25146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6pPr>
      <a:lvl7pPr marL="29718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7pPr>
      <a:lvl8pPr marL="34290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8pPr>
      <a:lvl9pPr marL="38862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89614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961437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164388"/>
            <a:ext cx="576262" cy="33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sz="1400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079500" y="7265988"/>
            <a:ext cx="7993063" cy="33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z="1400"/>
              <a:t>S. Gascon-Shotkin HCP2012 University of Tokyo November 18-20  2012</a:t>
            </a:r>
            <a:endParaRPr lang="en-GB" sz="1400"/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617075" y="7265988"/>
            <a:ext cx="392113" cy="33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7B32B8A-CCD2-432F-BB9A-271F00A2DFF2}" type="slidenum">
              <a:rPr lang="en-GB" sz="1400"/>
              <a:pPr>
                <a:defRPr/>
              </a:pPr>
              <a:t>‹N°›</a:t>
            </a:fld>
            <a:endParaRPr lang="en-GB" sz="1400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6513"/>
            <a:ext cx="911225" cy="9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1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9pPr>
    </p:titleStyle>
    <p:bodyStyle>
      <a:lvl1pPr marL="323850" indent="-288925" algn="l" defTabSz="449263" rtl="0" eaLnBrk="0" fontAlgn="base" hangingPunct="0"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pitchFamily="2" charset="2"/>
        <a:buChar char="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55650" indent="-228600" algn="l" defTabSz="449263" rtl="0" eaLnBrk="0" fontAlgn="base" hangingPunct="0"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pitchFamily="18" charset="2"/>
        <a:buChar char=""/>
        <a:defRPr sz="2800">
          <a:solidFill>
            <a:srgbClr val="FFFFFF"/>
          </a:solidFill>
          <a:latin typeface="+mn-lt"/>
        </a:defRPr>
      </a:lvl2pPr>
      <a:lvl3pPr marL="1187450" indent="-141288" algn="l" defTabSz="449263" rtl="0" eaLnBrk="0" fontAlgn="base" hangingPunct="0"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619250" indent="-115888" algn="l" defTabSz="449263" rtl="0" eaLnBrk="0" fontAlgn="base" hangingPunct="0">
        <a:spcBef>
          <a:spcPct val="0"/>
        </a:spcBef>
        <a:spcAft>
          <a:spcPts val="575"/>
        </a:spcAft>
        <a:buClr>
          <a:srgbClr val="FFFFFF"/>
        </a:buClr>
        <a:buSzPct val="75000"/>
        <a:buFont typeface="Symbol" pitchFamily="18" charset="2"/>
        <a:buChar char=""/>
        <a:defRPr sz="2000">
          <a:solidFill>
            <a:srgbClr val="FFFFFF"/>
          </a:solidFill>
          <a:latin typeface="+mn-lt"/>
        </a:defRPr>
      </a:lvl4pPr>
      <a:lvl5pPr marL="2057400" indent="-193675" algn="l" defTabSz="449263" rtl="0" eaLnBrk="0" fontAlgn="base" hangingPunct="0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5pPr>
      <a:lvl6pPr marL="25146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6pPr>
      <a:lvl7pPr marL="29718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7pPr>
      <a:lvl8pPr marL="34290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8pPr>
      <a:lvl9pPr marL="38862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89614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961437" cy="519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164388"/>
            <a:ext cx="5762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GB" sz="1400" smtClean="0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079500" y="7265988"/>
            <a:ext cx="799306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r>
              <a:rPr lang="en-GB" sz="1400" smtClean="0"/>
              <a:t>S. Gascon-Shotkin Moriond QCD March 15 2012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617075" y="7265988"/>
            <a:ext cx="39211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34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66AE0906-B507-409E-B861-4C65F7A7F54B}" type="slidenum">
              <a:rPr lang="en-GB" sz="1400" smtClean="0"/>
              <a:pPr/>
              <a:t>‹N°›</a:t>
            </a:fld>
            <a:endParaRPr lang="en-GB" sz="1400" smtClean="0"/>
          </a:p>
        </p:txBody>
      </p:sp>
      <p:pic>
        <p:nvPicPr>
          <p:cNvPr id="222215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6513"/>
            <a:ext cx="911225" cy="91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16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2pPr>
      <a:lvl3pPr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3pPr>
      <a:lvl4pPr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4pPr>
      <a:lvl5pPr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5pPr>
      <a:lvl6pPr marL="4572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6pPr>
      <a:lvl7pPr marL="9144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7pPr>
      <a:lvl8pPr marL="13716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8pPr>
      <a:lvl9pPr marL="1828800" algn="ctr" defTabSz="449263" rtl="0" fontAlgn="base"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4400">
          <a:solidFill>
            <a:srgbClr val="FFFFFF"/>
          </a:solidFill>
          <a:latin typeface="Arial" pitchFamily="34" charset="0"/>
        </a:defRPr>
      </a:lvl9pPr>
    </p:titleStyle>
    <p:bodyStyle>
      <a:lvl1pPr marL="323850" indent="-288925" algn="l" defTabSz="449263" rtl="0" fontAlgn="base">
        <a:spcBef>
          <a:spcPct val="0"/>
        </a:spcBef>
        <a:spcAft>
          <a:spcPts val="1425"/>
        </a:spcAft>
        <a:buClr>
          <a:srgbClr val="FFFFFF"/>
        </a:buClr>
        <a:buSzPct val="45000"/>
        <a:buFont typeface="Wingdings" pitchFamily="2" charset="2"/>
        <a:buChar char="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55650" indent="-228600" algn="l" defTabSz="449263" rtl="0" fontAlgn="base">
        <a:spcBef>
          <a:spcPct val="0"/>
        </a:spcBef>
        <a:spcAft>
          <a:spcPts val="1138"/>
        </a:spcAft>
        <a:buClr>
          <a:srgbClr val="FFFFFF"/>
        </a:buClr>
        <a:buSzPct val="75000"/>
        <a:buFont typeface="Symbol" pitchFamily="18" charset="2"/>
        <a:buChar char=""/>
        <a:defRPr sz="2800">
          <a:solidFill>
            <a:srgbClr val="FFFFFF"/>
          </a:solidFill>
          <a:latin typeface="+mn-lt"/>
        </a:defRPr>
      </a:lvl2pPr>
      <a:lvl3pPr marL="1187450" indent="-141288" algn="l" defTabSz="449263" rtl="0" fontAlgn="base">
        <a:spcBef>
          <a:spcPct val="0"/>
        </a:spcBef>
        <a:spcAft>
          <a:spcPts val="850"/>
        </a:spcAft>
        <a:buClr>
          <a:srgbClr val="FFFFFF"/>
        </a:buClr>
        <a:buSzPct val="45000"/>
        <a:buFont typeface="Wingdings" pitchFamily="2" charset="2"/>
        <a:buChar char=""/>
        <a:defRPr sz="2400">
          <a:solidFill>
            <a:srgbClr val="FFFFFF"/>
          </a:solidFill>
          <a:latin typeface="+mn-lt"/>
        </a:defRPr>
      </a:lvl3pPr>
      <a:lvl4pPr marL="1619250" indent="-115888" algn="l" defTabSz="449263" rtl="0" fontAlgn="base">
        <a:spcBef>
          <a:spcPct val="0"/>
        </a:spcBef>
        <a:spcAft>
          <a:spcPts val="575"/>
        </a:spcAft>
        <a:buClr>
          <a:srgbClr val="FFFFFF"/>
        </a:buClr>
        <a:buSzPct val="75000"/>
        <a:buFont typeface="Symbol" pitchFamily="18" charset="2"/>
        <a:buChar char=""/>
        <a:defRPr sz="2000">
          <a:solidFill>
            <a:srgbClr val="FFFFFF"/>
          </a:solidFill>
          <a:latin typeface="+mn-lt"/>
        </a:defRPr>
      </a:lvl4pPr>
      <a:lvl5pPr marL="20574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5pPr>
      <a:lvl6pPr marL="25146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6pPr>
      <a:lvl7pPr marL="29718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7pPr>
      <a:lvl8pPr marL="34290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8pPr>
      <a:lvl9pPr marL="3886200" indent="-193675" algn="l" defTabSz="449263" rtl="0" fontAlgn="base">
        <a:spcBef>
          <a:spcPct val="0"/>
        </a:spcBef>
        <a:spcAft>
          <a:spcPts val="288"/>
        </a:spcAft>
        <a:buClr>
          <a:srgbClr val="FFFFFF"/>
        </a:buClr>
        <a:buSzPct val="45000"/>
        <a:buFont typeface="Wingdings" pitchFamily="2" charset="2"/>
        <a:buChar char=""/>
        <a:defRPr sz="2000">
          <a:solidFill>
            <a:srgbClr val="FFFFF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9.w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jpeg"/><Relationship Id="rId7" Type="http://schemas.openxmlformats.org/officeDocument/2006/relationships/image" Target="../media/image52.wmf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wmf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cds.cern.ch/record/1373389?ln=en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hyperlink" Target="http://cds.cern.ch/record/1490641?ln=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008063" y="1043582"/>
            <a:ext cx="84248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11000"/>
              </a:lnSpc>
            </a:pPr>
            <a:r>
              <a:rPr lang="en-US" sz="3600" b="1" dirty="0">
                <a:solidFill>
                  <a:srgbClr val="FFFF00"/>
                </a:solidFill>
              </a:rPr>
              <a:t>	 The IHEP-IPNL Collaboration: Photon studies and </a:t>
            </a:r>
            <a:r>
              <a:rPr lang="en-US" sz="3600" b="1" dirty="0" smtClean="0">
                <a:solidFill>
                  <a:srgbClr val="FFFF00"/>
                </a:solidFill>
              </a:rPr>
              <a:t>the search for </a:t>
            </a:r>
            <a:r>
              <a:rPr lang="en-US" sz="3600" b="1" dirty="0" err="1" smtClean="0">
                <a:solidFill>
                  <a:srgbClr val="FFFF00"/>
                </a:solidFill>
              </a:rPr>
              <a:t>H</a:t>
            </a:r>
            <a:r>
              <a:rPr lang="en-US" sz="3600" b="1" dirty="0" err="1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3600" b="1" dirty="0" err="1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en-US" sz="3600" b="1" dirty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US" sz="3600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sym typeface="Wingdings" pitchFamily="2" charset="2"/>
              </a:rPr>
              <a:t>in CMS</a:t>
            </a:r>
            <a:endParaRPr lang="en-US" sz="3600" b="1" dirty="0">
              <a:solidFill>
                <a:srgbClr val="FFFF00"/>
              </a:solidFill>
              <a:sym typeface="Wingdings" pitchFamily="2" charset="2"/>
            </a:endParaRPr>
          </a:p>
          <a:p>
            <a:pPr algn="ctr" eaLnBrk="1">
              <a:lnSpc>
                <a:spcPct val="111000"/>
              </a:lnSpc>
            </a:pPr>
            <a:r>
              <a:rPr lang="en-US" sz="3600" b="1" dirty="0">
                <a:solidFill>
                  <a:srgbClr val="FFFF00"/>
                </a:solidFill>
                <a:sym typeface="Wingdings" pitchFamily="2" charset="2"/>
              </a:rPr>
              <a:t>A new boson is discovered</a:t>
            </a:r>
            <a:r>
              <a:rPr lang="en-US" sz="3600" b="1" dirty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  </a:t>
            </a:r>
            <a:r>
              <a:rPr lang="en-US" sz="3600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 </a:t>
            </a:r>
            <a:endParaRPr lang="en-US" sz="3600" b="1" dirty="0">
              <a:solidFill>
                <a:srgbClr val="FFFF00"/>
              </a:solidFill>
              <a:sym typeface="Wingdings" pitchFamily="2" charset="2"/>
            </a:endParaRPr>
          </a:p>
          <a:p>
            <a:pPr algn="ctr" eaLnBrk="1">
              <a:lnSpc>
                <a:spcPct val="111000"/>
              </a:lnSpc>
            </a:pPr>
            <a:endParaRPr lang="en-US" sz="36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endParaRPr lang="en-GB" sz="3600" b="1" dirty="0">
              <a:solidFill>
                <a:srgbClr val="FFFF00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834036" y="3779837"/>
            <a:ext cx="6928499" cy="1938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FFFF"/>
                </a:solidFill>
              </a:rPr>
              <a:t>Guoming</a:t>
            </a:r>
            <a:r>
              <a:rPr lang="fr-FR" sz="2400" dirty="0" smtClean="0">
                <a:solidFill>
                  <a:srgbClr val="FFFFFF"/>
                </a:solidFill>
              </a:rPr>
              <a:t> Chen (1), </a:t>
            </a:r>
            <a:r>
              <a:rPr lang="fr-FR" sz="2400" u="sng" dirty="0" smtClean="0">
                <a:solidFill>
                  <a:srgbClr val="FFFFFF"/>
                </a:solidFill>
              </a:rPr>
              <a:t>Suzanne Gascon-</a:t>
            </a:r>
            <a:r>
              <a:rPr lang="fr-FR" sz="2400" u="sng" dirty="0" err="1" smtClean="0">
                <a:solidFill>
                  <a:srgbClr val="FFFFFF"/>
                </a:solidFill>
              </a:rPr>
              <a:t>Shotkin</a:t>
            </a:r>
            <a:r>
              <a:rPr lang="fr-FR" sz="2400" u="sng" dirty="0" smtClean="0">
                <a:solidFill>
                  <a:srgbClr val="FFFFFF"/>
                </a:solidFill>
              </a:rPr>
              <a:t> </a:t>
            </a:r>
            <a:r>
              <a:rPr lang="fr-FR" sz="2400" dirty="0" smtClean="0">
                <a:solidFill>
                  <a:srgbClr val="FFFFFF"/>
                </a:solidFill>
              </a:rPr>
              <a:t>(2) </a:t>
            </a:r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(1) IHEP/</a:t>
            </a:r>
            <a:r>
              <a:rPr lang="fr-FR" sz="2400" dirty="0" err="1" smtClean="0">
                <a:solidFill>
                  <a:srgbClr val="FFFFFF"/>
                </a:solidFill>
              </a:rPr>
              <a:t>Chinese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Academy</a:t>
            </a:r>
            <a:r>
              <a:rPr lang="fr-FR" sz="2400" dirty="0" smtClean="0">
                <a:solidFill>
                  <a:srgbClr val="FFFFFF"/>
                </a:solidFill>
              </a:rPr>
              <a:t> of Sciences </a:t>
            </a:r>
          </a:p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(2) Institut </a:t>
            </a:r>
            <a:r>
              <a:rPr lang="fr-FR" sz="2400" dirty="0">
                <a:solidFill>
                  <a:srgbClr val="FFFFFF"/>
                </a:solidFill>
              </a:rPr>
              <a:t>de Physique Nucléaire de </a:t>
            </a:r>
            <a:r>
              <a:rPr lang="fr-FR" sz="2400" dirty="0" smtClean="0">
                <a:solidFill>
                  <a:srgbClr val="FFFFFF"/>
                </a:solidFill>
              </a:rPr>
              <a:t>Lyon/</a:t>
            </a:r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Université Claude Bernard Lyon 1</a:t>
            </a: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IN2P3-CNRS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863600" y="5868118"/>
            <a:ext cx="84248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11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6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b="1" dirty="0" smtClean="0">
                <a:solidFill>
                  <a:srgbClr val="FFFF00"/>
                </a:solidFill>
              </a:rPr>
              <a:t> France-China Particle Physics Workshop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Nanjing University, Nanjing 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March 27-29, </a:t>
            </a:r>
            <a:r>
              <a:rPr lang="en-US" sz="2400" b="1" dirty="0">
                <a:solidFill>
                  <a:srgbClr val="FFFF00"/>
                </a:solidFill>
              </a:rPr>
              <a:t>2012</a:t>
            </a:r>
          </a:p>
          <a:p>
            <a:pPr algn="ctr" eaLnBrk="1">
              <a:lnSpc>
                <a:spcPct val="111000"/>
              </a:lnSpc>
            </a:pP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endParaRPr lang="en-US" sz="2400" b="1" dirty="0">
              <a:solidFill>
                <a:srgbClr val="FFFF00"/>
              </a:solidFill>
            </a:endParaRPr>
          </a:p>
          <a:p>
            <a:pPr algn="ctr" eaLnBrk="1">
              <a:lnSpc>
                <a:spcPct val="111000"/>
              </a:lnSpc>
            </a:pPr>
            <a:endParaRPr lang="en-GB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14" y="6084093"/>
            <a:ext cx="1619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Text Box 2"/>
          <p:cNvSpPr txBox="1">
            <a:spLocks noChangeArrowheads="1"/>
          </p:cNvSpPr>
          <p:nvPr/>
        </p:nvSpPr>
        <p:spPr bwMode="auto">
          <a:xfrm>
            <a:off x="-431800" y="250825"/>
            <a:ext cx="100806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en-GB" sz="2200" b="1" smtClean="0">
                <a:solidFill>
                  <a:srgbClr val="FFFF00"/>
                </a:solidFill>
              </a:rPr>
              <a:t>Generators/calculators of SM </a:t>
            </a:r>
            <a:r>
              <a:rPr lang="en-GB" sz="2200" b="1" smtClean="0">
                <a:solidFill>
                  <a:srgbClr val="FFFF00"/>
                </a:solidFill>
                <a:latin typeface="Symbol" pitchFamily="18" charset="2"/>
              </a:rPr>
              <a:t></a:t>
            </a:r>
            <a:r>
              <a:rPr lang="en-GB" sz="2200" b="1" smtClean="0">
                <a:solidFill>
                  <a:srgbClr val="FFFF00"/>
                </a:solidFill>
              </a:rPr>
              <a:t>+X processes  </a:t>
            </a:r>
          </a:p>
        </p:txBody>
      </p:sp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2808288" y="1552575"/>
            <a:ext cx="2879725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dirty="0" smtClean="0">
                <a:solidFill>
                  <a:srgbClr val="FFFFFF"/>
                </a:solidFill>
              </a:rPr>
              <a:t>RESBOS</a:t>
            </a:r>
          </a:p>
          <a:p>
            <a:pPr algn="ctr">
              <a:lnSpc>
                <a:spcPct val="124000"/>
              </a:lnSpc>
            </a:pPr>
            <a:r>
              <a:rPr lang="en-GB" sz="1600" i="1" dirty="0" err="1" smtClean="0">
                <a:solidFill>
                  <a:srgbClr val="FFFF00"/>
                </a:solidFill>
              </a:rPr>
              <a:t>Balazs</a:t>
            </a:r>
            <a:r>
              <a:rPr lang="en-GB" sz="1600" i="1" dirty="0" smtClean="0">
                <a:solidFill>
                  <a:srgbClr val="FFFF00"/>
                </a:solidFill>
              </a:rPr>
              <a:t>, Berger, </a:t>
            </a:r>
            <a:r>
              <a:rPr lang="en-GB" sz="1600" i="1" dirty="0" err="1" smtClean="0">
                <a:solidFill>
                  <a:srgbClr val="FFFF00"/>
                </a:solidFill>
              </a:rPr>
              <a:t>Mrenna</a:t>
            </a:r>
            <a:r>
              <a:rPr lang="en-GB" sz="1600" i="1" dirty="0" smtClean="0">
                <a:solidFill>
                  <a:srgbClr val="FFFF00"/>
                </a:solidFill>
              </a:rPr>
              <a:t>, Yuan, hep-</a:t>
            </a:r>
            <a:r>
              <a:rPr lang="en-GB" sz="1600" i="1" dirty="0" err="1" smtClean="0">
                <a:solidFill>
                  <a:srgbClr val="FFFF00"/>
                </a:solidFill>
              </a:rPr>
              <a:t>ph</a:t>
            </a:r>
            <a:r>
              <a:rPr lang="en-GB" sz="1600" i="1" dirty="0" smtClean="0">
                <a:solidFill>
                  <a:srgbClr val="FFFF00"/>
                </a:solidFill>
              </a:rPr>
              <a:t>/9712471, 1997</a:t>
            </a:r>
          </a:p>
        </p:txBody>
      </p:sp>
      <p:sp>
        <p:nvSpPr>
          <p:cNvPr id="428038" name="Text Box 6"/>
          <p:cNvSpPr txBox="1">
            <a:spLocks noChangeArrowheads="1"/>
          </p:cNvSpPr>
          <p:nvPr/>
        </p:nvSpPr>
        <p:spPr bwMode="auto">
          <a:xfrm>
            <a:off x="0" y="1554163"/>
            <a:ext cx="28797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DIPHOX</a:t>
            </a:r>
          </a:p>
          <a:p>
            <a:pPr algn="ctr">
              <a:lnSpc>
                <a:spcPct val="124000"/>
              </a:lnSpc>
            </a:pPr>
            <a:r>
              <a:rPr lang="en-GB" sz="1600" i="1" smtClean="0">
                <a:solidFill>
                  <a:srgbClr val="FFFF00"/>
                </a:solidFill>
              </a:rPr>
              <a:t>Binoth, Guillet, Pilon, Werlen, hep-ph/9911340, 2000</a:t>
            </a:r>
          </a:p>
        </p:txBody>
      </p:sp>
      <p:sp>
        <p:nvSpPr>
          <p:cNvPr id="428039" name="Text Box 7"/>
          <p:cNvSpPr txBox="1">
            <a:spLocks noChangeArrowheads="1"/>
          </p:cNvSpPr>
          <p:nvPr/>
        </p:nvSpPr>
        <p:spPr bwMode="auto">
          <a:xfrm>
            <a:off x="5545138" y="1547813"/>
            <a:ext cx="23399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gamma2MC, NLO</a:t>
            </a:r>
          </a:p>
          <a:p>
            <a:pPr algn="ctr">
              <a:lnSpc>
                <a:spcPct val="124000"/>
              </a:lnSpc>
            </a:pPr>
            <a:r>
              <a:rPr lang="en-GB" sz="1600" i="1" smtClean="0">
                <a:solidFill>
                  <a:srgbClr val="FFFF00"/>
                </a:solidFill>
              </a:rPr>
              <a:t>Bern, Dixon, Schmidt, hep-ph/0211216, 2002</a:t>
            </a:r>
          </a:p>
        </p:txBody>
      </p:sp>
      <p:pic>
        <p:nvPicPr>
          <p:cNvPr id="4280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176713"/>
            <a:ext cx="4749800" cy="22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80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4691063"/>
            <a:ext cx="431958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8042" name="Line 10"/>
          <p:cNvSpPr>
            <a:spLocks noChangeShapeType="1"/>
          </p:cNvSpPr>
          <p:nvPr/>
        </p:nvSpPr>
        <p:spPr bwMode="auto">
          <a:xfrm flipH="1">
            <a:off x="2686050" y="2555875"/>
            <a:ext cx="2185988" cy="1223963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43" name="Line 11"/>
          <p:cNvSpPr>
            <a:spLocks noChangeShapeType="1"/>
          </p:cNvSpPr>
          <p:nvPr/>
        </p:nvSpPr>
        <p:spPr bwMode="auto">
          <a:xfrm>
            <a:off x="5219700" y="2555875"/>
            <a:ext cx="1619250" cy="158432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44" name="Line 12"/>
          <p:cNvSpPr>
            <a:spLocks noChangeShapeType="1"/>
          </p:cNvSpPr>
          <p:nvPr/>
        </p:nvSpPr>
        <p:spPr bwMode="auto">
          <a:xfrm>
            <a:off x="1619250" y="2555875"/>
            <a:ext cx="1588" cy="104457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45" name="Line 13"/>
          <p:cNvSpPr>
            <a:spLocks noChangeShapeType="1"/>
          </p:cNvSpPr>
          <p:nvPr/>
        </p:nvSpPr>
        <p:spPr bwMode="auto">
          <a:xfrm>
            <a:off x="7200900" y="2700338"/>
            <a:ext cx="706438" cy="161925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46" name="Oval 14"/>
          <p:cNvSpPr>
            <a:spLocks noChangeArrowheads="1"/>
          </p:cNvSpPr>
          <p:nvPr/>
        </p:nvSpPr>
        <p:spPr bwMode="auto">
          <a:xfrm>
            <a:off x="2447925" y="5219700"/>
            <a:ext cx="1260475" cy="1260475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47" name="Text Box 15"/>
          <p:cNvSpPr txBox="1">
            <a:spLocks noChangeArrowheads="1"/>
          </p:cNvSpPr>
          <p:nvPr/>
        </p:nvSpPr>
        <p:spPr bwMode="auto">
          <a:xfrm>
            <a:off x="3168650" y="6408738"/>
            <a:ext cx="23399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2-frag :</a:t>
            </a:r>
          </a:p>
          <a:p>
            <a:pPr>
              <a:lnSpc>
                <a:spcPct val="124000"/>
              </a:lnSpc>
            </a:pPr>
            <a:r>
              <a:rPr lang="en-GB" sz="1800" smtClean="0">
                <a:solidFill>
                  <a:srgbClr val="FFFFFF"/>
                </a:solidFill>
              </a:rPr>
              <a:t>DIPHOX only (NLO)</a:t>
            </a:r>
            <a:r>
              <a:rPr lang="ar-SA" sz="1800" smtClean="0">
                <a:solidFill>
                  <a:srgbClr val="FFFFFF"/>
                </a:solidFill>
                <a:cs typeface="Arial" pitchFamily="34" charset="0"/>
              </a:rPr>
              <a:t>‏</a:t>
            </a:r>
            <a:endParaRPr lang="en-GB" sz="1800" smtClean="0">
              <a:solidFill>
                <a:srgbClr val="FFFFFF"/>
              </a:solidFill>
            </a:endParaRPr>
          </a:p>
        </p:txBody>
      </p:sp>
      <p:sp>
        <p:nvSpPr>
          <p:cNvPr id="428048" name="Oval 16"/>
          <p:cNvSpPr>
            <a:spLocks noChangeArrowheads="1"/>
          </p:cNvSpPr>
          <p:nvPr/>
        </p:nvSpPr>
        <p:spPr bwMode="auto">
          <a:xfrm>
            <a:off x="8099425" y="4572000"/>
            <a:ext cx="1079500" cy="107950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49" name="Text Box 17"/>
          <p:cNvSpPr txBox="1">
            <a:spLocks noChangeArrowheads="1"/>
          </p:cNvSpPr>
          <p:nvPr/>
        </p:nvSpPr>
        <p:spPr bwMode="auto">
          <a:xfrm>
            <a:off x="7920038" y="5580063"/>
            <a:ext cx="1439862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800" smtClean="0">
                <a:solidFill>
                  <a:srgbClr val="FFFFFF"/>
                </a:solidFill>
              </a:rPr>
              <a:t>Resbos only</a:t>
            </a:r>
          </a:p>
        </p:txBody>
      </p:sp>
      <p:sp>
        <p:nvSpPr>
          <p:cNvPr id="428050" name="Oval 18"/>
          <p:cNvSpPr>
            <a:spLocks noChangeArrowheads="1"/>
          </p:cNvSpPr>
          <p:nvPr/>
        </p:nvSpPr>
        <p:spPr bwMode="auto">
          <a:xfrm>
            <a:off x="1368425" y="5292725"/>
            <a:ext cx="1079500" cy="1079500"/>
          </a:xfrm>
          <a:prstGeom prst="ellipse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51" name="Text Box 19"/>
          <p:cNvSpPr txBox="1">
            <a:spLocks noChangeArrowheads="1"/>
          </p:cNvSpPr>
          <p:nvPr/>
        </p:nvSpPr>
        <p:spPr bwMode="auto">
          <a:xfrm>
            <a:off x="179388" y="6408738"/>
            <a:ext cx="2879725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1-frag :</a:t>
            </a:r>
          </a:p>
          <a:p>
            <a:pPr>
              <a:lnSpc>
                <a:spcPct val="124000"/>
              </a:lnSpc>
            </a:pPr>
            <a:r>
              <a:rPr lang="en-GB" sz="1800" smtClean="0">
                <a:solidFill>
                  <a:srgbClr val="FFFFFF"/>
                </a:solidFill>
              </a:rPr>
              <a:t>- LO, effectively in Resbos</a:t>
            </a:r>
          </a:p>
          <a:p>
            <a:pPr>
              <a:lnSpc>
                <a:spcPct val="124000"/>
              </a:lnSpc>
            </a:pPr>
            <a:r>
              <a:rPr lang="en-GB" sz="1800" smtClean="0">
                <a:solidFill>
                  <a:srgbClr val="FFFFFF"/>
                </a:solidFill>
              </a:rPr>
              <a:t>- NLO in Diphox</a:t>
            </a:r>
          </a:p>
        </p:txBody>
      </p:sp>
      <p:sp>
        <p:nvSpPr>
          <p:cNvPr id="428052" name="Text Box 20"/>
          <p:cNvSpPr txBox="1">
            <a:spLocks noChangeArrowheads="1"/>
          </p:cNvSpPr>
          <p:nvPr/>
        </p:nvSpPr>
        <p:spPr bwMode="auto">
          <a:xfrm>
            <a:off x="539750" y="3671888"/>
            <a:ext cx="4319588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BORN + FRAG (and NLO corrections)</a:t>
            </a:r>
            <a:r>
              <a:rPr lang="ar-SA" sz="1800" b="1" smtClean="0">
                <a:solidFill>
                  <a:srgbClr val="FFFFFF"/>
                </a:solidFill>
                <a:cs typeface="Arial" pitchFamily="34" charset="0"/>
              </a:rPr>
              <a:t>‏</a:t>
            </a:r>
            <a:endParaRPr lang="en-GB" sz="1800" b="1" smtClean="0">
              <a:solidFill>
                <a:srgbClr val="FFFFFF"/>
              </a:solidFill>
            </a:endParaRPr>
          </a:p>
        </p:txBody>
      </p:sp>
      <p:sp>
        <p:nvSpPr>
          <p:cNvPr id="428053" name="Text Box 21"/>
          <p:cNvSpPr txBox="1">
            <a:spLocks noChangeArrowheads="1"/>
          </p:cNvSpPr>
          <p:nvPr/>
        </p:nvSpPr>
        <p:spPr bwMode="auto">
          <a:xfrm>
            <a:off x="6443663" y="4248150"/>
            <a:ext cx="341947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BOX (and NLO corrections)</a:t>
            </a:r>
            <a:r>
              <a:rPr lang="ar-SA" sz="1800" b="1" smtClean="0">
                <a:solidFill>
                  <a:srgbClr val="FFFFFF"/>
                </a:solidFill>
                <a:cs typeface="Arial" pitchFamily="34" charset="0"/>
              </a:rPr>
              <a:t>‏</a:t>
            </a:r>
            <a:endParaRPr lang="en-GB" sz="1800" b="1" smtClean="0">
              <a:solidFill>
                <a:srgbClr val="FFFFFF"/>
              </a:solidFill>
            </a:endParaRPr>
          </a:p>
        </p:txBody>
      </p:sp>
      <p:sp>
        <p:nvSpPr>
          <p:cNvPr id="428054" name="Line 22"/>
          <p:cNvSpPr>
            <a:spLocks noChangeShapeType="1"/>
          </p:cNvSpPr>
          <p:nvPr/>
        </p:nvSpPr>
        <p:spPr bwMode="auto">
          <a:xfrm>
            <a:off x="5364163" y="3779838"/>
            <a:ext cx="1587" cy="36004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428055" name="Text Box 23"/>
          <p:cNvSpPr txBox="1">
            <a:spLocks noChangeArrowheads="1"/>
          </p:cNvSpPr>
          <p:nvPr/>
        </p:nvSpPr>
        <p:spPr bwMode="auto">
          <a:xfrm>
            <a:off x="539750" y="2879725"/>
            <a:ext cx="2519363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800" b="1" smtClean="0">
                <a:solidFill>
                  <a:srgbClr val="FF0000"/>
                </a:solidFill>
              </a:rPr>
              <a:t>FIXED ORDER : NLO</a:t>
            </a:r>
          </a:p>
        </p:txBody>
      </p:sp>
      <p:sp>
        <p:nvSpPr>
          <p:cNvPr id="428056" name="Text Box 24"/>
          <p:cNvSpPr txBox="1">
            <a:spLocks noChangeArrowheads="1"/>
          </p:cNvSpPr>
          <p:nvPr/>
        </p:nvSpPr>
        <p:spPr bwMode="auto">
          <a:xfrm>
            <a:off x="5976938" y="2771775"/>
            <a:ext cx="270033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800" b="1" smtClean="0">
                <a:solidFill>
                  <a:srgbClr val="FF0000"/>
                </a:solidFill>
              </a:rPr>
              <a:t>FIXED ORDER : NLO</a:t>
            </a:r>
          </a:p>
        </p:txBody>
      </p:sp>
      <p:sp>
        <p:nvSpPr>
          <p:cNvPr id="428057" name="Text Box 25"/>
          <p:cNvSpPr txBox="1">
            <a:spLocks noChangeArrowheads="1"/>
          </p:cNvSpPr>
          <p:nvPr/>
        </p:nvSpPr>
        <p:spPr bwMode="auto">
          <a:xfrm>
            <a:off x="3959225" y="2952750"/>
            <a:ext cx="1944688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smtClean="0">
                <a:solidFill>
                  <a:srgbClr val="FF0000"/>
                </a:solidFill>
              </a:rPr>
              <a:t>NLO with NNLL Resummation</a:t>
            </a:r>
          </a:p>
        </p:txBody>
      </p:sp>
      <p:pic>
        <p:nvPicPr>
          <p:cNvPr id="428058" name="Picture 26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6588125"/>
            <a:ext cx="41560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8059" name="Rectangle 27"/>
          <p:cNvSpPr>
            <a:spLocks noChangeArrowheads="1"/>
          </p:cNvSpPr>
          <p:nvPr/>
        </p:nvSpPr>
        <p:spPr bwMode="auto">
          <a:xfrm>
            <a:off x="5767388" y="6076950"/>
            <a:ext cx="365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smtClean="0">
                <a:solidFill>
                  <a:srgbClr val="FFFFFF"/>
                </a:solidFill>
                <a:latin typeface="Arial" pitchFamily="34" charset="0"/>
              </a:rPr>
              <a:t>BORN (up to NNLO corrections)</a:t>
            </a:r>
            <a:endParaRPr lang="fr-FR" sz="1800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28060" name="Text Box 28"/>
          <p:cNvSpPr txBox="1">
            <a:spLocks noChangeArrowheads="1"/>
          </p:cNvSpPr>
          <p:nvPr/>
        </p:nvSpPr>
        <p:spPr bwMode="auto">
          <a:xfrm>
            <a:off x="7848600" y="1547813"/>
            <a:ext cx="23399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1800" b="1" smtClean="0">
                <a:solidFill>
                  <a:srgbClr val="FFFFFF"/>
                </a:solidFill>
              </a:rPr>
              <a:t>2gammaNNLO</a:t>
            </a:r>
          </a:p>
          <a:p>
            <a:pPr algn="ctr">
              <a:lnSpc>
                <a:spcPct val="124000"/>
              </a:lnSpc>
            </a:pPr>
            <a:r>
              <a:rPr lang="it-IT" sz="1600" i="1" smtClean="0">
                <a:solidFill>
                  <a:srgbClr val="FFFF00"/>
                </a:solidFill>
              </a:rPr>
              <a:t>Catani et al</a:t>
            </a:r>
            <a:r>
              <a:rPr lang="en-GB" sz="1600" i="1" smtClean="0">
                <a:solidFill>
                  <a:srgbClr val="FFFF00"/>
                </a:solidFill>
              </a:rPr>
              <a:t>, </a:t>
            </a:r>
          </a:p>
          <a:p>
            <a:pPr algn="ctr">
              <a:lnSpc>
                <a:spcPct val="124000"/>
              </a:lnSpc>
            </a:pPr>
            <a:r>
              <a:rPr lang="en-GB" sz="1600" i="1" smtClean="0">
                <a:solidFill>
                  <a:srgbClr val="FFFF00"/>
                </a:solidFill>
              </a:rPr>
              <a:t>hep-ph/11102375, 2011</a:t>
            </a:r>
          </a:p>
        </p:txBody>
      </p:sp>
      <p:sp>
        <p:nvSpPr>
          <p:cNvPr id="428061" name="Text Box 29"/>
          <p:cNvSpPr txBox="1">
            <a:spLocks noChangeArrowheads="1"/>
          </p:cNvSpPr>
          <p:nvPr/>
        </p:nvSpPr>
        <p:spPr bwMode="auto">
          <a:xfrm>
            <a:off x="8243888" y="2484438"/>
            <a:ext cx="2700337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3492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56515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781050" indent="-1920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996950" indent="-1793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4541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113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3685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25750" indent="-179388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800" b="1" smtClean="0">
                <a:solidFill>
                  <a:srgbClr val="FF0000"/>
                </a:solidFill>
              </a:rPr>
              <a:t>qT SUB : NNLO</a:t>
            </a:r>
          </a:p>
        </p:txBody>
      </p:sp>
      <p:sp>
        <p:nvSpPr>
          <p:cNvPr id="428062" name="Line 30"/>
          <p:cNvSpPr>
            <a:spLocks noChangeShapeType="1"/>
          </p:cNvSpPr>
          <p:nvPr/>
        </p:nvSpPr>
        <p:spPr bwMode="auto">
          <a:xfrm>
            <a:off x="9217025" y="2916238"/>
            <a:ext cx="346075" cy="363537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400" smtClean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2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51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7D8AE8EE-9B88-4C4C-AA1A-F1CE9ED007C1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11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-288925" y="53975"/>
            <a:ext cx="10080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6E6FF"/>
                    </a:gs>
                    <a:gs pos="100000">
                      <a:srgbClr val="E6E6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74663">
              <a:lnSpc>
                <a:spcPct val="86000"/>
              </a:lnSpc>
              <a:buClr>
                <a:srgbClr val="FFFFFF"/>
              </a:buClr>
              <a:tabLst>
                <a:tab pos="0" algn="l"/>
                <a:tab pos="473075" algn="l"/>
                <a:tab pos="949325" algn="l"/>
                <a:tab pos="1423988" algn="l"/>
                <a:tab pos="1898650" algn="l"/>
                <a:tab pos="2374900" algn="l"/>
                <a:tab pos="2851150" algn="l"/>
                <a:tab pos="3324225" algn="l"/>
                <a:tab pos="3802063" algn="l"/>
                <a:tab pos="4276725" algn="l"/>
                <a:tab pos="4751388" algn="l"/>
                <a:tab pos="5227638" algn="l"/>
                <a:tab pos="5703888" algn="l"/>
                <a:tab pos="6176963" algn="l"/>
                <a:tab pos="6654800" algn="l"/>
                <a:tab pos="7127875" algn="l"/>
                <a:tab pos="7602538" algn="l"/>
                <a:tab pos="8080375" algn="l"/>
                <a:tab pos="8553450" algn="l"/>
                <a:tab pos="9029700" algn="l"/>
                <a:tab pos="9505950" algn="l"/>
              </a:tabLs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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analysis:  Impact of higher-order calculations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on kinematical observables in 2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processes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2533" name="Group 3"/>
          <p:cNvGrpSpPr>
            <a:grpSpLocks/>
          </p:cNvGrpSpPr>
          <p:nvPr/>
        </p:nvGrpSpPr>
        <p:grpSpPr bwMode="auto">
          <a:xfrm>
            <a:off x="385763" y="3182938"/>
            <a:ext cx="3182937" cy="1014412"/>
            <a:chOff x="208" y="1719"/>
            <a:chExt cx="1719" cy="548"/>
          </a:xfrm>
        </p:grpSpPr>
        <p:sp>
          <p:nvSpPr>
            <p:cNvPr id="22541" name="AutoShape 4"/>
            <p:cNvSpPr>
              <a:spLocks noChangeArrowheads="1"/>
            </p:cNvSpPr>
            <p:nvPr/>
          </p:nvSpPr>
          <p:spPr bwMode="auto">
            <a:xfrm>
              <a:off x="208" y="1719"/>
              <a:ext cx="1325" cy="549"/>
            </a:xfrm>
            <a:prstGeom prst="roundRect">
              <a:avLst>
                <a:gd name="adj" fmla="val 22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2542" name="Group 5"/>
            <p:cNvGrpSpPr>
              <a:grpSpLocks/>
            </p:cNvGrpSpPr>
            <p:nvPr/>
          </p:nvGrpSpPr>
          <p:grpSpPr bwMode="auto">
            <a:xfrm>
              <a:off x="208" y="1719"/>
              <a:ext cx="1719" cy="548"/>
              <a:chOff x="208" y="1719"/>
              <a:chExt cx="1719" cy="548"/>
            </a:xfrm>
          </p:grpSpPr>
          <p:sp>
            <p:nvSpPr>
              <p:cNvPr id="22543" name="AutoShape 6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325" cy="54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44" name="AutoShape 7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720" cy="16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71438" y="924047"/>
            <a:ext cx="4392810" cy="550917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650" tIns="53325" rIns="106650" bIns="53325">
            <a:spAutoFit/>
          </a:bodyPr>
          <a:lstStyle/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(2007-…):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(O. BONDU, N. CHANON, M. LETHUILLIER, S.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GASCON, J. TAO) </a:t>
            </a:r>
            <a:endParaRPr lang="fr-FR" sz="18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-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Incorporate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kinematic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implications of &gt;LO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calculations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on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analysis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observables (pt_2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Df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_2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, m_2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,   cos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q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*...). Collaboration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with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LAPTH/IPNL/INFN and American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theoreticians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.  </a:t>
            </a:r>
          </a:p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-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Implemented doubly-differential reweighting scheme with dynamical k-factors for 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H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gg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signal and 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diphoton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background, significant contribution to LHC Higgs XS WG ‘Yellow Report 2:  Handbook of Cross sections: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Differential Distributions (CERN-2012-002, arXiv:1201.3084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), furnished integrated k-factors for the analysis</a:t>
            </a:r>
            <a:endParaRPr lang="fr-FR" sz="1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-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Evaluated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effect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of destructive signal-background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interference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d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from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digluon-induced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processes</a:t>
            </a:r>
            <a:endParaRPr lang="fr-FR" sz="18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43916" y="6528335"/>
            <a:ext cx="3384228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dedicated talk by TAO </a:t>
            </a:r>
            <a:r>
              <a:rPr lang="en-US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Junquan</a:t>
            </a:r>
            <a:endParaRPr lang="fr-F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1296853"/>
            <a:ext cx="4427220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33000" contrast="83000"/>
                    </a14:imgEffect>
                  </a14:imgLayer>
                </a14:imgProps>
              </a:ext>
            </a:extLst>
          </a:blip>
          <a:srcRect b="49011"/>
          <a:stretch>
            <a:fillRect/>
          </a:stretch>
        </p:blipFill>
        <p:spPr bwMode="auto">
          <a:xfrm>
            <a:off x="4944248" y="4283893"/>
            <a:ext cx="3840480" cy="297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760392" y="4942998"/>
            <a:ext cx="2439194" cy="2769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Dixon and S. Siu, hep-ph/0302233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35856" y="88265"/>
            <a:ext cx="914476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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analysis: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g/p</a:t>
            </a: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0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discrmination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and photon identification</a:t>
            </a:r>
            <a:endParaRPr lang="fr-FR" sz="2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293" name="Rectangle 26"/>
          <p:cNvSpPr>
            <a:spLocks noChangeArrowheads="1"/>
          </p:cNvSpPr>
          <p:nvPr/>
        </p:nvSpPr>
        <p:spPr bwMode="auto">
          <a:xfrm>
            <a:off x="4177257" y="6923508"/>
            <a:ext cx="503951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Tx/>
              <a:buFont typeface="Wingdings" pitchFamily="2" charset="2"/>
              <a:buBlip>
                <a:blip r:embed="rId4"/>
              </a:buBlip>
            </a:pPr>
            <a:r>
              <a:rPr lang="en-US" sz="1900" dirty="0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lang="en-US" sz="1900" dirty="0" smtClean="0">
                <a:solidFill>
                  <a:srgbClr val="FFFFFF"/>
                </a:solidFill>
                <a:latin typeface="Arial" pitchFamily="34" charset="0"/>
              </a:rPr>
              <a:t>Validation on 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34" charset="0"/>
              </a:rPr>
              <a:t>Z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34" charset="0"/>
                <a:sym typeface="Wingdings" pitchFamily="2" charset="2"/>
              </a:rPr>
              <a:t>ee</a:t>
            </a:r>
            <a:r>
              <a:rPr lang="en-US" sz="1900" dirty="0" smtClean="0">
                <a:solidFill>
                  <a:srgbClr val="FFFFFF"/>
                </a:solidFill>
                <a:latin typeface="Arial" pitchFamily="34" charset="0"/>
                <a:sym typeface="Wingdings" pitchFamily="2" charset="2"/>
              </a:rPr>
              <a:t> and 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34" charset="0"/>
                <a:sym typeface="Wingdings" pitchFamily="2" charset="2"/>
              </a:rPr>
              <a:t>Z</a:t>
            </a:r>
            <a:r>
              <a:rPr lang="en-US" sz="1900" dirty="0" err="1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mmg</a:t>
            </a:r>
            <a:r>
              <a:rPr lang="en-US" sz="19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 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sym typeface="Wingdings" pitchFamily="2" charset="2"/>
              </a:rPr>
              <a:t>events</a:t>
            </a:r>
            <a:endParaRPr lang="en-US" sz="19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295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fld id="{6683834E-F95E-4539-85D8-1214D253C62A}" type="slidenum">
              <a:rPr lang="en-GB" smtClean="0">
                <a:solidFill>
                  <a:srgbClr val="FFFFFF"/>
                </a:solidFill>
                <a:latin typeface="Times New Roman" pitchFamily="18" charset="0"/>
              </a:rPr>
              <a:pPr eaLnBrk="1"/>
              <a:t>12</a:t>
            </a:fld>
            <a:endParaRPr lang="en-GB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296" name="Picture 16" descr="https://twiki.cern.ch/twiki/pub/CMSPublic/Hig12015TWiki/idmva_norati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r="53847"/>
          <a:stretch/>
        </p:blipFill>
        <p:spPr bwMode="auto">
          <a:xfrm>
            <a:off x="2664048" y="3275781"/>
            <a:ext cx="3680393" cy="356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11" y="1259557"/>
            <a:ext cx="2970229" cy="148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912407"/>
            <a:ext cx="6553200" cy="219595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650" tIns="53325" rIns="106650" bIns="53325">
            <a:spAutoFit/>
          </a:bodyPr>
          <a:lstStyle/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g/p</a:t>
            </a:r>
            <a:r>
              <a:rPr lang="fr-FR" sz="1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0 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discrmination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(2008-…):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(H. BRUN, N. CHANON, G. CHEN, M. LETHUILLIER, S. GASCON,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J. FAN, J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.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TAO,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Z. ZHANG) for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both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converted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and non-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converted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photons</a:t>
            </a:r>
          </a:p>
          <a:p>
            <a:pPr defTabSz="1066800" eaLnBrk="0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Exploit </a:t>
            </a:r>
            <a:r>
              <a:rPr lang="fr-FR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particular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cluster and </a:t>
            </a:r>
            <a:r>
              <a:rPr lang="fr-FR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shower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</a:t>
            </a:r>
            <a:r>
              <a:rPr lang="fr-FR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shape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observables </a:t>
            </a:r>
            <a:r>
              <a:rPr lang="fr-FR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proper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to </a:t>
            </a:r>
            <a:r>
              <a:rPr lang="fr-FR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our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</a:t>
            </a:r>
            <a:r>
              <a:rPr lang="fr-FR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crystal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</a:t>
            </a:r>
            <a:r>
              <a:rPr lang="fr-FR" sz="1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calorimeter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</a:t>
            </a:r>
            <a:r>
              <a:rPr lang="fr-FR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in a photon id </a:t>
            </a:r>
            <a:r>
              <a:rPr lang="fr-FR" sz="1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boosted</a:t>
            </a:r>
            <a:r>
              <a:rPr lang="fr-FR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</a:t>
            </a:r>
            <a:r>
              <a:rPr lang="fr-FR" sz="1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decision</a:t>
            </a:r>
            <a:r>
              <a:rPr lang="fr-FR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 </a:t>
            </a:r>
            <a:r>
              <a:rPr lang="fr-FR" sz="1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tree</a:t>
            </a:r>
            <a:r>
              <a:rPr lang="fr-FR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Wingdings" pitchFamily="2" charset="2"/>
              </a:rPr>
              <a:t>.  </a:t>
            </a:r>
          </a:p>
          <a:p>
            <a:pPr defTabSz="1066800" eaLnBrk="0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irect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input to the overall MVA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analysis for the 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H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gg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search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but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possibly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also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useful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in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other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analyses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using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photons.</a:t>
            </a:r>
            <a:endParaRPr lang="fr-FR" sz="1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sym typeface="Wingdings" pitchFamily="2" charset="2"/>
            </a:endParaRPr>
          </a:p>
        </p:txBody>
      </p:sp>
      <p:pic>
        <p:nvPicPr>
          <p:cNvPr id="7170" name="Picture 2" descr="https://twiki.cern.ch/twiki/pub/CMSPublic/Hig13001TWiki/ZMuMuMVAStack_pho_idmva_rescaledBarrel_PhoPFPresel_HighP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3275781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1908" y="6084093"/>
            <a:ext cx="2520132" cy="707886"/>
          </a:xfrm>
          <a:prstGeom prst="rect">
            <a:avLst/>
          </a:prstGeom>
          <a:solidFill>
            <a:srgbClr val="00CC99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See dedicated talk by TAO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Junquan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44264" y="3444765"/>
            <a:ext cx="2663825" cy="1631216"/>
          </a:xfrm>
          <a:prstGeom prst="rect">
            <a:avLst/>
          </a:prstGeom>
          <a:solidFill>
            <a:srgbClr val="663300">
              <a:alpha val="5294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23850" lvl="1" indent="-192088">
              <a:buSzTx/>
              <a:buFont typeface="Wingdings" pitchFamily="2" charset="2"/>
              <a:buBlip>
                <a:blip r:embed="rId8"/>
              </a:buBlip>
              <a:defRPr/>
            </a:pPr>
            <a:r>
              <a:rPr lang="fr-FR" sz="2000" dirty="0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</a:rPr>
              <a:t>Fight reducible background, mostly from </a:t>
            </a:r>
            <a:r>
              <a:rPr lang="en-US" sz="2000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2000" baseline="30000" dirty="0" smtClean="0">
                <a:solidFill>
                  <a:srgbClr val="FFFFFF"/>
                </a:solidFill>
                <a:latin typeface="Symbol" pitchFamily="18" charset="2"/>
              </a:rPr>
              <a:t>0 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</a:rPr>
              <a:t> (~30% after </a:t>
            </a:r>
            <a:r>
              <a:rPr lang="en-US" sz="2000" dirty="0" err="1" smtClean="0">
                <a:solidFill>
                  <a:srgbClr val="FFFFFF"/>
                </a:solidFill>
                <a:latin typeface="Arial" pitchFamily="34" charset="0"/>
              </a:rPr>
              <a:t>preselection</a:t>
            </a:r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</a:rPr>
              <a:t>)</a:t>
            </a:r>
            <a:endParaRPr lang="fr-FR" sz="20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2808288" y="7308229"/>
            <a:ext cx="4896320" cy="288032"/>
          </a:xfrm>
          <a:prstGeom prst="rect">
            <a:avLst/>
          </a:prstGeo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8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608B2853-7AD9-4AE3-82B8-E73DFBD8ACFA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13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0650"/>
            <a:ext cx="7794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792163" y="107950"/>
            <a:ext cx="7921625" cy="74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4996" rIns="89990" bIns="44996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89000"/>
              </a:lnSpc>
              <a:buClr>
                <a:srgbClr val="FFFFFF"/>
              </a:buClr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IHEP-IPNL FCPPL Proposal for 2013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>
              <a:lnSpc>
                <a:spcPct val="89000"/>
              </a:lnSpc>
              <a:buClr>
                <a:srgbClr val="FFFFFF"/>
              </a:buClr>
            </a:pP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902121"/>
            <a:ext cx="4968304" cy="6524863"/>
          </a:xfrm>
          <a:prstGeom prst="rect">
            <a:avLst/>
          </a:prstGeom>
          <a:solidFill>
            <a:srgbClr val="800000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SzTx/>
              <a:buFont typeface="Wingdings" pitchFamily="2" charset="2"/>
              <a:buBlip>
                <a:blip r:embed="rId5"/>
              </a:buBlip>
              <a:defRPr/>
            </a:pPr>
            <a:r>
              <a:rPr lang="en-US" sz="1900" dirty="0">
                <a:solidFill>
                  <a:srgbClr val="FFFFFF"/>
                </a:solidFill>
                <a:latin typeface="Arial"/>
                <a:ea typeface="CMR10" charset="-127"/>
              </a:rPr>
              <a:t> 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</a:rPr>
              <a:t>CMS and ATLAS have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seen an excess of events, consistent between the 7 and 8 </a:t>
            </a:r>
            <a:r>
              <a:rPr lang="en-US" sz="1900" dirty="0" err="1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TeV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datasets, at a mass of ~125 </a:t>
            </a:r>
            <a:r>
              <a:rPr lang="en-US" sz="1900" dirty="0" err="1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GeV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for CMS and ~126 </a:t>
            </a:r>
            <a:r>
              <a:rPr lang="en-US" sz="1900" dirty="0" err="1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GeV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for ATLAS, where the expected limit on </a:t>
            </a:r>
            <a:r>
              <a:rPr lang="en-US" sz="1900" dirty="0" smtClean="0">
                <a:solidFill>
                  <a:srgbClr val="FFFFFF"/>
                </a:solidFill>
                <a:latin typeface="Symbol" pitchFamily="18" charset="2"/>
                <a:ea typeface="CMR10" charset="-127"/>
                <a:sym typeface="Wingdings" pitchFamily="2" charset="2"/>
              </a:rPr>
              <a:t>s/</a:t>
            </a:r>
            <a:r>
              <a:rPr lang="en-US" sz="1900" dirty="0" err="1" smtClean="0">
                <a:solidFill>
                  <a:srgbClr val="FFFFFF"/>
                </a:solidFill>
                <a:latin typeface="Symbol" pitchFamily="18" charset="2"/>
                <a:ea typeface="CMR10" charset="-127"/>
                <a:sym typeface="Wingdings" pitchFamily="2" charset="2"/>
              </a:rPr>
              <a:t>s</a:t>
            </a:r>
            <a:r>
              <a:rPr lang="en-US" sz="1900" baseline="-25000" dirty="0" err="1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SM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 was well below 1.</a:t>
            </a:r>
          </a:p>
          <a:p>
            <a:pPr>
              <a:buSzTx/>
              <a:defRPr/>
            </a:pPr>
            <a:endParaRPr lang="en-US" sz="1900" dirty="0">
              <a:solidFill>
                <a:srgbClr val="FFFFFF"/>
              </a:solidFill>
              <a:latin typeface="Arial"/>
              <a:ea typeface="CMR10" charset="-127"/>
              <a:sym typeface="Wingdings" pitchFamily="2" charset="2"/>
            </a:endParaRPr>
          </a:p>
          <a:p>
            <a:pPr>
              <a:buSzTx/>
              <a:buFont typeface="Wingdings" pitchFamily="2" charset="2"/>
              <a:buBlip>
                <a:blip r:embed="rId5"/>
              </a:buBlip>
              <a:defRPr/>
            </a:pP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The result is evidence for the existence of a new boson; of which the decay into two photons excludes the S=1 hypothesis, </a:t>
            </a:r>
          </a:p>
          <a:p>
            <a:pPr>
              <a:buSzTx/>
              <a:defRPr/>
            </a:pP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compatible within experimental uncertainties with the SM Higgs boson hypothesis</a:t>
            </a:r>
          </a:p>
          <a:p>
            <a:pPr>
              <a:buSzTx/>
              <a:defRPr/>
            </a:pPr>
            <a:endParaRPr lang="en-US" sz="1900" dirty="0" smtClean="0">
              <a:solidFill>
                <a:srgbClr val="FFFFFF"/>
              </a:solidFill>
              <a:latin typeface="Arial"/>
              <a:ea typeface="CMR10" charset="-127"/>
              <a:sym typeface="Wingdings" pitchFamily="2" charset="2"/>
            </a:endParaRPr>
          </a:p>
          <a:p>
            <a:pPr marL="342900" indent="-342900">
              <a:buSzTx/>
              <a:buBlip>
                <a:blip r:embed="rId6"/>
              </a:buBlip>
              <a:defRPr/>
            </a:pP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For 2013 the IHEP and IPNL CMS groups will continue to work on improvements to the </a:t>
            </a:r>
            <a:r>
              <a:rPr lang="en-US" sz="1900" dirty="0" err="1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Hgg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analyses for the ‘legacy’ results, as well as further probing the data for any evidence of a second resonance.  </a:t>
            </a:r>
          </a:p>
          <a:p>
            <a:pPr>
              <a:buSzTx/>
              <a:defRPr/>
            </a:pPr>
            <a:endParaRPr lang="en-US" sz="1900" dirty="0">
              <a:solidFill>
                <a:srgbClr val="FFFFFF"/>
              </a:solidFill>
              <a:latin typeface="Arial"/>
              <a:ea typeface="CMR10" charset="-127"/>
              <a:sym typeface="Wingdings" pitchFamily="2" charset="2"/>
            </a:endParaRPr>
          </a:p>
          <a:p>
            <a:pPr marL="342900" indent="-342900">
              <a:buSzTx/>
              <a:buBlip>
                <a:blip r:embed="rId6"/>
              </a:buBlip>
              <a:defRPr/>
            </a:pPr>
            <a:r>
              <a:rPr lang="en-US" sz="1900" dirty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W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e ask for support for a stay of 5 months at IPNL for SHEN </a:t>
            </a:r>
            <a:r>
              <a:rPr lang="en-US" sz="1900" dirty="0" err="1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Yuquiao</a:t>
            </a:r>
            <a:r>
              <a:rPr lang="en-US" sz="1900" dirty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 </a:t>
            </a:r>
            <a:r>
              <a:rPr lang="en-US" sz="1900" dirty="0" smtClean="0">
                <a:solidFill>
                  <a:srgbClr val="FFFFFF"/>
                </a:solidFill>
                <a:latin typeface="Arial"/>
                <a:ea typeface="CMR10" charset="-127"/>
                <a:sym typeface="Wingdings" pitchFamily="2" charset="2"/>
              </a:rPr>
              <a:t>to reinforce these immediate efforts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81" y="827509"/>
            <a:ext cx="4714875" cy="637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AC26F7A9-9395-4AE9-80EB-070CF2F4AAC8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14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1223963" y="2339677"/>
            <a:ext cx="7772400" cy="4114800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  <a:ln>
            <a:noFill/>
          </a:ln>
          <a:effectLst/>
          <a:extLst/>
        </p:spPr>
        <p:txBody>
          <a:bodyPr/>
          <a:lstStyle/>
          <a:p>
            <a:pPr marL="407988" indent="-303213">
              <a:spcAft>
                <a:spcPts val="1425"/>
              </a:spcAft>
              <a:buClr>
                <a:srgbClr val="FFFFFF"/>
              </a:buClr>
            </a:pPr>
            <a:r>
              <a:rPr lang="en-US" altLang="zh-CN" sz="2400" b="1" dirty="0">
                <a:solidFill>
                  <a:srgbClr val="002060"/>
                </a:solidFill>
                <a:ea typeface="宋体" pitchFamily="2" charset="-122"/>
              </a:rPr>
              <a:t>Thanks </a:t>
            </a:r>
            <a:r>
              <a:rPr lang="en-US" altLang="zh-CN" sz="2400" b="1" dirty="0" smtClean="0">
                <a:solidFill>
                  <a:srgbClr val="002060"/>
                </a:solidFill>
                <a:ea typeface="宋体" pitchFamily="2" charset="-122"/>
              </a:rPr>
              <a:t>to all for having accompanied us on this long but very productive road:</a:t>
            </a:r>
            <a:endParaRPr lang="en-US" altLang="zh-CN" sz="2400" b="1" dirty="0">
              <a:solidFill>
                <a:srgbClr val="002060"/>
              </a:solidFill>
              <a:ea typeface="宋体" pitchFamily="2" charset="-122"/>
            </a:endParaRPr>
          </a:p>
          <a:p>
            <a:pPr marL="407988" indent="-303213">
              <a:spcAft>
                <a:spcPts val="1425"/>
              </a:spcAft>
              <a:buClr>
                <a:srgbClr val="FFFFFF"/>
              </a:buClr>
              <a:buFont typeface="Wingdings" pitchFamily="2" charset="2"/>
              <a:buChar char=""/>
            </a:pPr>
            <a:r>
              <a:rPr lang="en-US" altLang="zh-CN" sz="2400" b="1" dirty="0" smtClean="0">
                <a:solidFill>
                  <a:srgbClr val="002060"/>
                </a:solidFill>
                <a:ea typeface="宋体" pitchFamily="2" charset="-122"/>
              </a:rPr>
              <a:t>To </a:t>
            </a:r>
            <a:r>
              <a:rPr lang="en-US" altLang="zh-CN" sz="2400" b="1" dirty="0">
                <a:solidFill>
                  <a:srgbClr val="002060"/>
                </a:solidFill>
                <a:ea typeface="宋体" pitchFamily="2" charset="-122"/>
              </a:rPr>
              <a:t>the </a:t>
            </a:r>
            <a:r>
              <a:rPr lang="en-US" altLang="zh-CN" sz="2400" b="1" dirty="0" smtClean="0">
                <a:solidFill>
                  <a:srgbClr val="002060"/>
                </a:solidFill>
                <a:ea typeface="宋体" pitchFamily="2" charset="-122"/>
              </a:rPr>
              <a:t>IN2P3/CNRS,  the IHEP-CAS, and the CSC</a:t>
            </a:r>
          </a:p>
          <a:p>
            <a:pPr marL="407988" indent="-303213">
              <a:spcAft>
                <a:spcPts val="1425"/>
              </a:spcAft>
              <a:buClr>
                <a:srgbClr val="FFFFFF"/>
              </a:buClr>
              <a:buFont typeface="Wingdings" pitchFamily="2" charset="2"/>
              <a:buChar char=""/>
            </a:pPr>
            <a:r>
              <a:rPr lang="en-US" altLang="zh-CN" sz="2400" b="1" dirty="0" smtClean="0">
                <a:solidFill>
                  <a:srgbClr val="002060"/>
                </a:solidFill>
                <a:ea typeface="宋体" pitchFamily="2" charset="-122"/>
              </a:rPr>
              <a:t>To the  FCPPL </a:t>
            </a:r>
            <a:r>
              <a:rPr lang="en-US" altLang="zh-CN" sz="2400" b="1" dirty="0">
                <a:solidFill>
                  <a:srgbClr val="002060"/>
                </a:solidFill>
                <a:ea typeface="宋体" pitchFamily="2" charset="-122"/>
              </a:rPr>
              <a:t>directorate and steering committee</a:t>
            </a:r>
          </a:p>
          <a:p>
            <a:pPr marL="407988" indent="-303213">
              <a:spcAft>
                <a:spcPts val="1425"/>
              </a:spcAft>
              <a:buClr>
                <a:srgbClr val="FFFFFF"/>
              </a:buClr>
              <a:buFont typeface="Wingdings" pitchFamily="2" charset="2"/>
              <a:buChar char=""/>
            </a:pPr>
            <a:r>
              <a:rPr lang="en-US" altLang="zh-CN" sz="2400" b="1" dirty="0">
                <a:solidFill>
                  <a:srgbClr val="002060"/>
                </a:solidFill>
                <a:ea typeface="宋体" pitchFamily="2" charset="-122"/>
              </a:rPr>
              <a:t>To the local </a:t>
            </a:r>
            <a:r>
              <a:rPr lang="en-US" altLang="zh-CN" sz="2400" b="1" dirty="0" err="1">
                <a:solidFill>
                  <a:srgbClr val="002060"/>
                </a:solidFill>
                <a:ea typeface="宋体" pitchFamily="2" charset="-122"/>
              </a:rPr>
              <a:t>organising</a:t>
            </a:r>
            <a:r>
              <a:rPr lang="en-US" altLang="zh-CN" sz="2400" b="1" dirty="0">
                <a:solidFill>
                  <a:srgbClr val="002060"/>
                </a:solidFill>
                <a:ea typeface="宋体" pitchFamily="2" charset="-122"/>
              </a:rPr>
              <a:t> committee </a:t>
            </a:r>
            <a:r>
              <a:rPr lang="en-US" altLang="zh-CN" sz="2400" b="1" dirty="0" smtClean="0">
                <a:solidFill>
                  <a:srgbClr val="002060"/>
                </a:solidFill>
                <a:ea typeface="宋体" pitchFamily="2" charset="-122"/>
              </a:rPr>
              <a:t>of this workshop here in Nanjing for </a:t>
            </a:r>
            <a:r>
              <a:rPr lang="en-US" altLang="zh-CN" sz="2400" b="1" dirty="0">
                <a:solidFill>
                  <a:srgbClr val="002060"/>
                </a:solidFill>
                <a:ea typeface="宋体" pitchFamily="2" charset="-122"/>
              </a:rPr>
              <a:t>the wonderful hospitality and working environment</a:t>
            </a:r>
          </a:p>
          <a:p>
            <a:pPr marL="407988" indent="-303213">
              <a:spcAft>
                <a:spcPts val="1425"/>
              </a:spcAft>
              <a:buClr>
                <a:srgbClr val="FFFFFF"/>
              </a:buClr>
            </a:pPr>
            <a:endParaRPr lang="en-US" altLang="zh-CN" sz="2400" b="1" dirty="0">
              <a:solidFill>
                <a:srgbClr val="002060"/>
              </a:solidFill>
              <a:ea typeface="宋体" pitchFamily="2" charset="-122"/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0650"/>
            <a:ext cx="7794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935856" y="-36587"/>
            <a:ext cx="7921625" cy="85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4996" rIns="89990" bIns="44996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412750" indent="-20320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627063" indent="-19685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844550" indent="-212725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1060450" indent="-200025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517650" indent="-20002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74850" indent="-20002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432050" indent="-20002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89250" indent="-20002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9000"/>
              </a:lnSpc>
              <a:buClr>
                <a:srgbClr val="FFFFFF"/>
              </a:buClr>
              <a:defRPr/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</a:p>
          <a:p>
            <a:pPr algn="ctr">
              <a:lnSpc>
                <a:spcPct val="89000"/>
              </a:lnSpc>
              <a:buClr>
                <a:srgbClr val="FFFFFF"/>
              </a:buClr>
              <a:defRPr/>
            </a:pPr>
            <a:endParaRPr lang="en-GB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686946"/>
            <a:ext cx="10429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32" y="591044"/>
            <a:ext cx="706892" cy="9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190393B4-8071-45F6-831E-85C623886796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15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20834" name="Group 2"/>
          <p:cNvGrpSpPr>
            <a:grpSpLocks noChangeAspect="1"/>
          </p:cNvGrpSpPr>
          <p:nvPr/>
        </p:nvGrpSpPr>
        <p:grpSpPr bwMode="auto">
          <a:xfrm>
            <a:off x="-98425" y="866775"/>
            <a:ext cx="8759825" cy="4876800"/>
            <a:chOff x="-62" y="546"/>
            <a:chExt cx="4598" cy="2560"/>
          </a:xfrm>
        </p:grpSpPr>
        <p:grpSp>
          <p:nvGrpSpPr>
            <p:cNvPr id="14358" name="Group 3"/>
            <p:cNvGrpSpPr>
              <a:grpSpLocks noChangeAspect="1"/>
            </p:cNvGrpSpPr>
            <p:nvPr/>
          </p:nvGrpSpPr>
          <p:grpSpPr bwMode="auto">
            <a:xfrm>
              <a:off x="-62" y="546"/>
              <a:ext cx="4598" cy="2560"/>
              <a:chOff x="-87" y="546"/>
              <a:chExt cx="4598" cy="2560"/>
            </a:xfrm>
          </p:grpSpPr>
          <p:pic>
            <p:nvPicPr>
              <p:cNvPr id="14360" name="Picture 4" descr="fig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2" y="595"/>
                <a:ext cx="1109" cy="2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361" name="Group 5"/>
              <p:cNvGrpSpPr>
                <a:grpSpLocks noChangeAspect="1"/>
              </p:cNvGrpSpPr>
              <p:nvPr/>
            </p:nvGrpSpPr>
            <p:grpSpPr bwMode="auto">
              <a:xfrm>
                <a:off x="-87" y="546"/>
                <a:ext cx="4577" cy="2560"/>
                <a:chOff x="-87" y="546"/>
                <a:chExt cx="4577" cy="2560"/>
              </a:xfrm>
            </p:grpSpPr>
            <p:pic>
              <p:nvPicPr>
                <p:cNvPr id="14362" name="Picture 6" descr="toto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735"/>
                <a:stretch>
                  <a:fillRect/>
                </a:stretch>
              </p:blipFill>
              <p:spPr bwMode="auto">
                <a:xfrm>
                  <a:off x="-25" y="605"/>
                  <a:ext cx="3435" cy="25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63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996" y="1362"/>
                  <a:ext cx="217" cy="11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64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787" y="1987"/>
                  <a:ext cx="34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>
                    <a:buClrTx/>
                    <a:buSzTx/>
                    <a:buFontTx/>
                    <a:buNone/>
                  </a:pPr>
                  <a:r>
                    <a:rPr lang="en-CA" sz="1600" b="1">
                      <a:solidFill>
                        <a:srgbClr val="FF0000"/>
                      </a:solidFill>
                      <a:latin typeface="Helvetica" pitchFamily="34" charset="0"/>
                      <a:ea typeface="ＭＳ Ｐゴシック" pitchFamily="34" charset="-128"/>
                    </a:rPr>
                    <a:t>2.6m</a:t>
                  </a:r>
                  <a:endParaRPr lang="en-US" sz="1600" b="1">
                    <a:solidFill>
                      <a:srgbClr val="FF0000"/>
                    </a:solidFill>
                    <a:latin typeface="Helvetica" pitchFamily="34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14365" name="Line 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008" y="1536"/>
                  <a:ext cx="1696" cy="87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66" name="Rectangle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883" y="1532"/>
                  <a:ext cx="340" cy="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>
                    <a:buClrTx/>
                    <a:buSzTx/>
                    <a:buFontTx/>
                    <a:buNone/>
                  </a:pPr>
                  <a:r>
                    <a:rPr lang="en-CA" sz="1600" b="1">
                      <a:solidFill>
                        <a:srgbClr val="FF0000"/>
                      </a:solidFill>
                      <a:latin typeface="Helvetica" pitchFamily="34" charset="0"/>
                      <a:ea typeface="ＭＳ Ｐゴシック" pitchFamily="34" charset="-128"/>
                    </a:rPr>
                    <a:t>6.4m</a:t>
                  </a:r>
                  <a:endParaRPr lang="en-US" sz="1600" b="1">
                    <a:solidFill>
                      <a:srgbClr val="FF0000"/>
                    </a:solidFill>
                    <a:latin typeface="Helvetica" pitchFamily="34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120843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41" y="2377"/>
                  <a:ext cx="1452" cy="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>
                    <a:buClrTx/>
                    <a:buSzTx/>
                    <a:buFontTx/>
                    <a:buNone/>
                    <a:defRPr/>
                  </a:pPr>
                  <a:r>
                    <a:rPr lang="en-CA" sz="1800">
                      <a:solidFill>
                        <a:srgbClr val="FF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 1 Barrel  Super- Module (1700 xtals)</a:t>
                  </a:r>
                </a:p>
              </p:txBody>
            </p:sp>
            <p:sp>
              <p:nvSpPr>
                <p:cNvPr id="120844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-66" y="2696"/>
                  <a:ext cx="1064" cy="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>
                    <a:buClrTx/>
                    <a:buSzTx/>
                    <a:buFontTx/>
                    <a:buNone/>
                    <a:defRPr/>
                  </a:pPr>
                  <a:r>
                    <a:rPr lang="en-CA" sz="1800" b="1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1 Dee</a:t>
                  </a:r>
                </a:p>
                <a:p>
                  <a:pPr eaLnBrk="0">
                    <a:buClrTx/>
                    <a:buSzTx/>
                    <a:buFontTx/>
                    <a:buNone/>
                    <a:defRPr/>
                  </a:pPr>
                  <a:r>
                    <a:rPr lang="en-CA" sz="1800" b="1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(3662 xtals)</a:t>
                  </a:r>
                  <a:endParaRPr lang="en-CA" sz="18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34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14369" name="Line 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2" y="2377"/>
                  <a:ext cx="305" cy="3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70" name="Line 1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527" y="2038"/>
                  <a:ext cx="66" cy="33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847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767" y="567"/>
                  <a:ext cx="1723" cy="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>
                    <a:buClrTx/>
                    <a:buSzTx/>
                    <a:buFontTx/>
                    <a:buNone/>
                    <a:defRPr/>
                  </a:pPr>
                  <a:r>
                    <a:rPr lang="en-CA" sz="1800" b="1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1</a:t>
                  </a:r>
                  <a:r>
                    <a:rPr lang="en-CA" sz="1800">
                      <a:solidFill>
                        <a:srgbClr val="408000"/>
                      </a:solidFill>
                      <a:latin typeface="Helvetica" pitchFamily="34" charset="0"/>
                      <a:ea typeface="ＭＳ Ｐゴシック" pitchFamily="34" charset="-128"/>
                    </a:rPr>
                    <a:t> </a:t>
                  </a:r>
                  <a:r>
                    <a:rPr lang="en-CA" sz="1800" b="1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Endcap                       5x5 </a:t>
                  </a:r>
                </a:p>
                <a:p>
                  <a:pPr eaLnBrk="0">
                    <a:buClrTx/>
                    <a:buSzTx/>
                    <a:buFontTx/>
                    <a:buNone/>
                    <a:defRPr/>
                  </a:pPr>
                  <a:r>
                    <a:rPr lang="en-CA" sz="1800" b="1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Super-Crystal               xtals</a:t>
                  </a:r>
                  <a:endParaRPr lang="en-CA" sz="18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34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14372" name="Line 1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112" y="1062"/>
                  <a:ext cx="285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849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262" y="2761"/>
                  <a:ext cx="1036" cy="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>
                    <a:buClrTx/>
                    <a:buSzTx/>
                    <a:buFontTx/>
                    <a:buNone/>
                    <a:defRPr/>
                  </a:pPr>
                  <a:r>
                    <a:rPr lang="en-CA" sz="1800">
                      <a:solidFill>
                        <a:srgbClr val="C48F9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34" charset="0"/>
                      <a:ea typeface="ＭＳ Ｐゴシック" pitchFamily="34" charset="-128"/>
                    </a:rPr>
                    <a:t>Pb-Si Pre-shower</a:t>
                  </a:r>
                  <a:endParaRPr lang="en-US" sz="1800">
                    <a:solidFill>
                      <a:srgbClr val="C48F9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34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120850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-87" y="546"/>
                  <a:ext cx="1123" cy="4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CA" sz="1600" b="1">
                      <a:solidFill>
                        <a:srgbClr val="33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 Homogeneous,</a:t>
                  </a:r>
                </a:p>
                <a:p>
                  <a:pPr>
                    <a:defRPr/>
                  </a:pPr>
                  <a:r>
                    <a:rPr lang="en-CA" sz="1600" b="1">
                      <a:solidFill>
                        <a:srgbClr val="33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 Scintillating PbWO</a:t>
                  </a:r>
                  <a:r>
                    <a:rPr lang="en-CA" sz="1600" b="1" baseline="-25000">
                      <a:solidFill>
                        <a:srgbClr val="33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4</a:t>
                  </a:r>
                  <a:endParaRPr lang="en-CA"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endParaRPr>
                </a:p>
                <a:p>
                  <a:pPr>
                    <a:defRPr/>
                  </a:pPr>
                  <a:r>
                    <a:rPr lang="en-CA" sz="1600" b="1">
                      <a:solidFill>
                        <a:srgbClr val="33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 Crystals</a:t>
                  </a:r>
                  <a:endParaRPr lang="fr-FR" sz="1600" b="1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120851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175" y="567"/>
                  <a:ext cx="872" cy="1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  <a:sym typeface="Symbol" pitchFamily="18" charset="2"/>
                    </a:rPr>
                    <a:t></a:t>
                  </a:r>
                  <a:r>
                    <a:rPr lang="en-US" sz="1600" b="1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10 m</a:t>
                  </a:r>
                  <a:r>
                    <a:rPr lang="en-US" sz="1600" b="1" baseline="2000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3</a:t>
                  </a:r>
                  <a:r>
                    <a:rPr lang="en-US" sz="1600" b="1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itchFamily="34" charset="0"/>
                    </a:rPr>
                    <a:t>, 90 tons</a:t>
                  </a:r>
                  <a:endParaRPr lang="fr-FR" sz="1600" b="1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14359" name="Line 20"/>
            <p:cNvSpPr>
              <a:spLocks noChangeAspect="1" noChangeShapeType="1"/>
            </p:cNvSpPr>
            <p:nvPr/>
          </p:nvSpPr>
          <p:spPr bwMode="auto">
            <a:xfrm flipH="1" flipV="1">
              <a:off x="996" y="2695"/>
              <a:ext cx="217" cy="2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pic>
        <p:nvPicPr>
          <p:cNvPr id="12085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1042988"/>
            <a:ext cx="2373312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54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/>
          <a:stretch>
            <a:fillRect/>
          </a:stretch>
        </p:blipFill>
        <p:spPr bwMode="auto">
          <a:xfrm>
            <a:off x="3816350" y="971550"/>
            <a:ext cx="39465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55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4657725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0650"/>
            <a:ext cx="781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57" name="Text Box 25"/>
          <p:cNvSpPr txBox="1">
            <a:spLocks noChangeArrowheads="1"/>
          </p:cNvSpPr>
          <p:nvPr/>
        </p:nvSpPr>
        <p:spPr bwMode="auto">
          <a:xfrm>
            <a:off x="211138" y="179388"/>
            <a:ext cx="97202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406400" indent="-1968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6223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838200" indent="-2063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1054100" indent="-1936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1511300" indent="-19367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1968500" indent="-19367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2425700" indent="-19367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2882900" indent="-193675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89000"/>
              </a:lnSpc>
              <a:buClr>
                <a:srgbClr val="FFFFFF"/>
              </a:buClr>
              <a:defRPr/>
            </a:pPr>
            <a:r>
              <a:rPr lang="en-US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The Electromagnetic Calorimeter (ECAL) of the </a:t>
            </a:r>
          </a:p>
          <a:p>
            <a:pPr algn="ctr">
              <a:lnSpc>
                <a:spcPct val="89000"/>
              </a:lnSpc>
              <a:buClr>
                <a:srgbClr val="FFFFFF"/>
              </a:buClr>
              <a:defRPr/>
            </a:pPr>
            <a:r>
              <a:rPr lang="en-US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CMS Experiment</a:t>
            </a:r>
            <a:endParaRPr lang="en-GB" sz="24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  <p:grpSp>
        <p:nvGrpSpPr>
          <p:cNvPr id="120858" name="Group 26"/>
          <p:cNvGrpSpPr>
            <a:grpSpLocks/>
          </p:cNvGrpSpPr>
          <p:nvPr/>
        </p:nvGrpSpPr>
        <p:grpSpPr bwMode="auto">
          <a:xfrm>
            <a:off x="39688" y="2757488"/>
            <a:ext cx="4495800" cy="2967037"/>
            <a:chOff x="25" y="1519"/>
            <a:chExt cx="2757" cy="1869"/>
          </a:xfrm>
        </p:grpSpPr>
        <p:pic>
          <p:nvPicPr>
            <p:cNvPr id="14356" name="Picture 2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" y="1519"/>
              <a:ext cx="2757" cy="1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57" name="Text Box 28"/>
            <p:cNvSpPr txBox="1">
              <a:spLocks noChangeArrowheads="1"/>
            </p:cNvSpPr>
            <p:nvPr/>
          </p:nvSpPr>
          <p:spPr bwMode="auto">
            <a:xfrm>
              <a:off x="91" y="1592"/>
              <a:ext cx="1965" cy="1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286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>
                <a:buClrTx/>
                <a:buSzTx/>
                <a:buFontTx/>
                <a:buNone/>
              </a:pPr>
              <a:r>
                <a:rPr lang="en-CA" sz="2000" b="1" u="sng">
                  <a:solidFill>
                    <a:srgbClr val="FF8000"/>
                  </a:solidFill>
                  <a:latin typeface="Helvetica" pitchFamily="34" charset="0"/>
                  <a:ea typeface="ＭＳ Ｐゴシック" pitchFamily="34" charset="-128"/>
                </a:rPr>
                <a:t>Barrel (EB):</a:t>
              </a:r>
              <a:r>
                <a:rPr lang="en-CA" sz="2000">
                  <a:solidFill>
                    <a:srgbClr val="000000"/>
                  </a:solidFill>
                  <a:latin typeface="Helvetica" pitchFamily="34" charset="0"/>
                  <a:ea typeface="ＭＳ Ｐゴシック" pitchFamily="34" charset="-128"/>
                </a:rPr>
                <a:t> </a:t>
              </a:r>
            </a:p>
            <a:p>
              <a:pPr defTabSz="914400">
                <a:buClrTx/>
                <a:buSzTx/>
                <a:buFontTx/>
                <a:buNone/>
              </a:pPr>
              <a:endParaRPr lang="en-CA" sz="2000">
                <a:solidFill>
                  <a:srgbClr val="000000"/>
                </a:solidFill>
                <a:latin typeface="Helvetica" pitchFamily="34" charset="0"/>
                <a:ea typeface="ＭＳ Ｐゴシック" pitchFamily="34" charset="-128"/>
              </a:endParaRP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61200xtals (2.2x2.2x23cm3)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36 Supermodules (SM), each 1700 crystals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|</a:t>
              </a:r>
              <a:r>
                <a:rPr lang="en-CA" sz="1800">
                  <a:solidFill>
                    <a:srgbClr val="FFFFFF"/>
                  </a:solidFill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</a:t>
              </a: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| &lt; 1.48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l-GR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Δηx Δϕ= 0.0175 x 0.0175</a:t>
              </a:r>
              <a:endParaRPr lang="en-US" sz="1800">
                <a:solidFill>
                  <a:srgbClr val="FFFFFF"/>
                </a:solidFill>
                <a:latin typeface="Helvetica" pitchFamily="34" charset="0"/>
                <a:ea typeface="ＭＳ Ｐゴシック" pitchFamily="34" charset="-128"/>
              </a:endParaRP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US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APD readout</a:t>
              </a:r>
              <a:endParaRPr lang="en-CA" sz="1800">
                <a:solidFill>
                  <a:srgbClr val="FFFFFF"/>
                </a:solidFill>
                <a:latin typeface="Helvetica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120861" name="Group 29"/>
          <p:cNvGrpSpPr>
            <a:grpSpLocks/>
          </p:cNvGrpSpPr>
          <p:nvPr/>
        </p:nvGrpSpPr>
        <p:grpSpPr bwMode="auto">
          <a:xfrm>
            <a:off x="7685088" y="3635375"/>
            <a:ext cx="2449512" cy="1495425"/>
            <a:chOff x="4841" y="1484"/>
            <a:chExt cx="1543" cy="942"/>
          </a:xfrm>
        </p:grpSpPr>
        <p:pic>
          <p:nvPicPr>
            <p:cNvPr id="14354" name="Picture 3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" y="1564"/>
              <a:ext cx="1485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0863" name="Text Box 31"/>
            <p:cNvSpPr txBox="1">
              <a:spLocks noChangeArrowheads="1"/>
            </p:cNvSpPr>
            <p:nvPr/>
          </p:nvSpPr>
          <p:spPr bwMode="auto">
            <a:xfrm>
              <a:off x="4841" y="1484"/>
              <a:ext cx="1464" cy="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C48F9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28600" indent="-228600">
                <a:defRPr>
                  <a:solidFill>
                    <a:srgbClr val="000000"/>
                  </a:solidFill>
                  <a:latin typeface="Arial" pitchFamily="34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pitchFamily="34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pitchFamily="34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pitchFamily="34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pitchFamily="34" charset="0"/>
                </a:defRPr>
              </a:lvl5pPr>
              <a:lvl6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>
                  <a:solidFill>
                    <a:srgbClr val="000000"/>
                  </a:solidFill>
                  <a:latin typeface="Arial" pitchFamily="34" charset="0"/>
                </a:defRPr>
              </a:lvl6pPr>
              <a:lvl7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>
                  <a:solidFill>
                    <a:srgbClr val="000000"/>
                  </a:solidFill>
                  <a:latin typeface="Arial" pitchFamily="34" charset="0"/>
                </a:defRPr>
              </a:lvl7pPr>
              <a:lvl8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>
                  <a:solidFill>
                    <a:srgbClr val="000000"/>
                  </a:solidFill>
                  <a:latin typeface="Arial" pitchFamily="34" charset="0"/>
                </a:defRPr>
              </a:lvl8pPr>
              <a:lvl9pPr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defTabSz="914400" eaLnBrk="0">
                <a:buClrTx/>
                <a:buSzTx/>
                <a:buFontTx/>
                <a:buNone/>
                <a:defRPr/>
              </a:pPr>
              <a:r>
                <a:rPr lang="en-CA" sz="2000" b="1" u="sng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Preshower (ES):</a:t>
              </a:r>
              <a:r>
                <a:rPr lang="en-CA" sz="2000" b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 </a:t>
              </a:r>
            </a:p>
            <a:p>
              <a:pPr defTabSz="914400" eaLnBrk="0">
                <a:buClrTx/>
                <a:buSzTx/>
                <a:buFontTx/>
                <a:buChar char="•"/>
                <a:defRPr/>
              </a:pPr>
              <a:r>
                <a:rPr lang="en-CA" sz="1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Pb(2X)-Si(1X)</a:t>
              </a:r>
            </a:p>
            <a:p>
              <a:pPr defTabSz="914400" eaLnBrk="0">
                <a:buClrTx/>
                <a:buSzTx/>
                <a:buFontTx/>
                <a:buChar char="•"/>
                <a:defRPr/>
              </a:pPr>
              <a:r>
                <a:rPr lang="en-CA" sz="1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4 Dees</a:t>
              </a:r>
            </a:p>
            <a:p>
              <a:pPr defTabSz="914400" eaLnBrk="0">
                <a:buClrTx/>
                <a:buSzTx/>
                <a:buFontTx/>
                <a:buChar char="•"/>
                <a:defRPr/>
              </a:pPr>
              <a:r>
                <a:rPr lang="en-CA" sz="1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4300 Si strips</a:t>
              </a:r>
            </a:p>
            <a:p>
              <a:pPr defTabSz="914400" eaLnBrk="0">
                <a:buClrTx/>
                <a:buSzTx/>
                <a:buFontTx/>
                <a:buChar char="•"/>
                <a:defRPr/>
              </a:pPr>
              <a:r>
                <a:rPr lang="en-CA" sz="1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1.65 &lt; |</a:t>
              </a:r>
              <a:r>
                <a:rPr lang="en-CA" sz="1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</a:t>
              </a:r>
              <a:r>
                <a:rPr lang="en-CA" sz="1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| &lt; 2.6</a:t>
              </a:r>
            </a:p>
          </p:txBody>
        </p:sp>
      </p:grpSp>
      <p:grpSp>
        <p:nvGrpSpPr>
          <p:cNvPr id="120864" name="Group 32"/>
          <p:cNvGrpSpPr>
            <a:grpSpLocks/>
          </p:cNvGrpSpPr>
          <p:nvPr/>
        </p:nvGrpSpPr>
        <p:grpSpPr bwMode="auto">
          <a:xfrm>
            <a:off x="4679950" y="3263900"/>
            <a:ext cx="3097213" cy="2460625"/>
            <a:chOff x="2948" y="1316"/>
            <a:chExt cx="1951" cy="1550"/>
          </a:xfrm>
        </p:grpSpPr>
        <p:grpSp>
          <p:nvGrpSpPr>
            <p:cNvPr id="14350" name="Group 33"/>
            <p:cNvGrpSpPr>
              <a:grpSpLocks/>
            </p:cNvGrpSpPr>
            <p:nvPr/>
          </p:nvGrpSpPr>
          <p:grpSpPr bwMode="auto">
            <a:xfrm>
              <a:off x="2948" y="1316"/>
              <a:ext cx="1951" cy="1550"/>
              <a:chOff x="2948" y="1316"/>
              <a:chExt cx="1951" cy="1550"/>
            </a:xfrm>
          </p:grpSpPr>
          <p:sp>
            <p:nvSpPr>
              <p:cNvPr id="14352" name="Rectangle 34"/>
              <p:cNvSpPr>
                <a:spLocks noChangeArrowheads="1"/>
              </p:cNvSpPr>
              <p:nvPr/>
            </p:nvSpPr>
            <p:spPr bwMode="auto">
              <a:xfrm>
                <a:off x="2948" y="2290"/>
                <a:ext cx="1951" cy="5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pic>
            <p:nvPicPr>
              <p:cNvPr id="14353" name="Picture 3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8" y="1316"/>
                <a:ext cx="1866" cy="1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351" name="Text Box 36"/>
            <p:cNvSpPr txBox="1">
              <a:spLocks noChangeArrowheads="1"/>
            </p:cNvSpPr>
            <p:nvPr/>
          </p:nvSpPr>
          <p:spPr bwMode="auto">
            <a:xfrm>
              <a:off x="2954" y="1328"/>
              <a:ext cx="1912" cy="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286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>
                <a:defRPr sz="2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>
                <a:buClrTx/>
                <a:buSzTx/>
                <a:buFontTx/>
                <a:buNone/>
              </a:pPr>
              <a:r>
                <a:rPr lang="en-CA" sz="2000" b="1" u="sng">
                  <a:solidFill>
                    <a:srgbClr val="FFFF00"/>
                  </a:solidFill>
                  <a:latin typeface="Helvetica" pitchFamily="34" charset="0"/>
                  <a:ea typeface="ＭＳ Ｐゴシック" pitchFamily="34" charset="-128"/>
                </a:rPr>
                <a:t>Endcap (EE):</a:t>
              </a:r>
              <a:r>
                <a:rPr lang="en-CA" sz="2000">
                  <a:solidFill>
                    <a:srgbClr val="FFFF00"/>
                  </a:solidFill>
                  <a:latin typeface="Helvetica" pitchFamily="34" charset="0"/>
                  <a:ea typeface="ＭＳ Ｐゴシック" pitchFamily="34" charset="-128"/>
                </a:rPr>
                <a:t> 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14648 crystals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(3x3x22cm3)</a:t>
              </a:r>
            </a:p>
            <a:p>
              <a:pPr algn="r"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4 Dees, SuperCrystals of                5x5 xtals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1.48 &lt; |</a:t>
              </a:r>
              <a:r>
                <a:rPr lang="en-CA" sz="1800">
                  <a:solidFill>
                    <a:srgbClr val="FFFFFF"/>
                  </a:solidFill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</a:t>
              </a: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| &lt; 3.0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Δηx Δϕ= 0.01752↔0.052</a:t>
              </a:r>
            </a:p>
            <a:p>
              <a:pPr defTabSz="914400">
                <a:buClrTx/>
                <a:buSzTx/>
                <a:buFontTx/>
                <a:buChar char="•"/>
              </a:pPr>
              <a:r>
                <a:rPr lang="en-CA" sz="1800">
                  <a:solidFill>
                    <a:srgbClr val="FFFFFF"/>
                  </a:solidFill>
                  <a:latin typeface="Helvetica" pitchFamily="34" charset="0"/>
                  <a:ea typeface="ＭＳ Ｐゴシック" pitchFamily="34" charset="-128"/>
                </a:rPr>
                <a:t>VPT readout</a:t>
              </a:r>
            </a:p>
          </p:txBody>
        </p:sp>
      </p:grpSp>
      <p:sp>
        <p:nvSpPr>
          <p:cNvPr id="120869" name="Rectangle 37"/>
          <p:cNvSpPr>
            <a:spLocks noChangeArrowheads="1"/>
          </p:cNvSpPr>
          <p:nvPr/>
        </p:nvSpPr>
        <p:spPr bwMode="auto">
          <a:xfrm>
            <a:off x="215900" y="5834063"/>
            <a:ext cx="9648825" cy="1330325"/>
          </a:xfrm>
          <a:prstGeom prst="rect">
            <a:avLst/>
          </a:prstGeom>
          <a:solidFill>
            <a:srgbClr val="FAFF8B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CA" sz="2000" b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Symbol" pitchFamily="18" charset="2"/>
              </a:rPr>
              <a:t>Excellent resolution measured in test beam (/E &lt; 0.5% at 100 GeV)</a:t>
            </a:r>
          </a:p>
          <a:p>
            <a:pPr>
              <a:defRPr/>
            </a:pPr>
            <a:r>
              <a:rPr lang="en-CA" sz="2000" b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Symbol" pitchFamily="18" charset="2"/>
              </a:rPr>
              <a:t>Major issues for realization of this performance in situ:</a:t>
            </a:r>
          </a:p>
          <a:p>
            <a:pPr>
              <a:defRPr/>
            </a:pPr>
            <a:r>
              <a:rPr lang="en-CA" sz="2000" b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Symbol" pitchFamily="18" charset="2"/>
              </a:rPr>
              <a:t> - Intercalibration</a:t>
            </a:r>
          </a:p>
          <a:p>
            <a:pPr>
              <a:defRPr/>
            </a:pPr>
            <a:r>
              <a:rPr lang="en-CA" sz="2000" b="1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Symbol" pitchFamily="18" charset="2"/>
              </a:rPr>
              <a:t> - Showering in tracker material  </a:t>
            </a:r>
            <a:endParaRPr lang="fr-FR" sz="2000" b="1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4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61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0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0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0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0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0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500534DC-3E4F-49C1-861F-95A707935582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16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1152525" y="107950"/>
            <a:ext cx="792003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4996" rIns="89990" bIns="44996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89000"/>
              </a:lnSpc>
              <a:buClr>
                <a:srgbClr val="FFFFFF"/>
              </a:buClr>
            </a:pPr>
            <a:r>
              <a:rPr lang="en-US" sz="2400" b="1">
                <a:solidFill>
                  <a:srgbClr val="FFFF00"/>
                </a:solidFill>
              </a:rPr>
              <a:t>Definition and Components of Calibration, Clusterisation and Energy Scale</a:t>
            </a:r>
            <a:endParaRPr lang="en-GB" sz="2400" b="1">
              <a:solidFill>
                <a:srgbClr val="FFFF00"/>
              </a:solidFill>
            </a:endParaRP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827088"/>
            <a:ext cx="42354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66" name="Group 4"/>
          <p:cNvGrpSpPr>
            <a:grpSpLocks/>
          </p:cNvGrpSpPr>
          <p:nvPr/>
        </p:nvGrpSpPr>
        <p:grpSpPr bwMode="auto">
          <a:xfrm>
            <a:off x="2879725" y="2411413"/>
            <a:ext cx="3529013" cy="1614487"/>
            <a:chOff x="1814" y="502"/>
            <a:chExt cx="2223" cy="1108"/>
          </a:xfrm>
        </p:grpSpPr>
        <p:grpSp>
          <p:nvGrpSpPr>
            <p:cNvPr id="15391" name="Group 5"/>
            <p:cNvGrpSpPr>
              <a:grpSpLocks/>
            </p:cNvGrpSpPr>
            <p:nvPr/>
          </p:nvGrpSpPr>
          <p:grpSpPr bwMode="auto">
            <a:xfrm>
              <a:off x="1814" y="502"/>
              <a:ext cx="2223" cy="1108"/>
              <a:chOff x="1814" y="502"/>
              <a:chExt cx="2223" cy="1108"/>
            </a:xfrm>
          </p:grpSpPr>
          <p:pic>
            <p:nvPicPr>
              <p:cNvPr id="1539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4" y="502"/>
                <a:ext cx="2223" cy="1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4695" name="Rectangle 7"/>
              <p:cNvSpPr>
                <a:spLocks noChangeArrowheads="1"/>
              </p:cNvSpPr>
              <p:nvPr/>
            </p:nvSpPr>
            <p:spPr bwMode="auto">
              <a:xfrm>
                <a:off x="3163" y="502"/>
                <a:ext cx="783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2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R</a:t>
                </a:r>
                <a:r>
                  <a:rPr lang="fr-FR" sz="2200" b="1" baseline="-25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9</a:t>
                </a:r>
                <a:r>
                  <a:rPr lang="fr-FR" sz="22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 = </a:t>
                </a:r>
              </a:p>
              <a:p>
                <a:pPr>
                  <a:defRPr/>
                </a:pPr>
                <a:r>
                  <a:rPr lang="fr-FR" sz="22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E</a:t>
                </a:r>
                <a:r>
                  <a:rPr lang="fr-FR" sz="2200" b="1" baseline="-25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3x3</a:t>
                </a:r>
                <a:r>
                  <a:rPr lang="fr-FR" sz="2200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 /E</a:t>
                </a:r>
                <a:r>
                  <a:rPr lang="fr-FR" sz="2200" b="1" baseline="-2500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itchFamily="34" charset="0"/>
                  </a:rPr>
                  <a:t>sc</a:t>
                </a:r>
                <a:endParaRPr lang="fr-FR" sz="22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15395" name="Line 8"/>
              <p:cNvSpPr>
                <a:spLocks noChangeShapeType="1"/>
              </p:cNvSpPr>
              <p:nvPr/>
            </p:nvSpPr>
            <p:spPr bwMode="auto">
              <a:xfrm flipV="1">
                <a:off x="2040" y="774"/>
                <a:ext cx="363" cy="13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6" name="Line 9"/>
              <p:cNvSpPr>
                <a:spLocks noChangeShapeType="1"/>
              </p:cNvSpPr>
              <p:nvPr/>
            </p:nvSpPr>
            <p:spPr bwMode="auto">
              <a:xfrm flipV="1">
                <a:off x="2040" y="1227"/>
                <a:ext cx="363" cy="227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15397" name="Line 10"/>
              <p:cNvSpPr>
                <a:spLocks noChangeShapeType="1"/>
              </p:cNvSpPr>
              <p:nvPr/>
            </p:nvSpPr>
            <p:spPr bwMode="auto">
              <a:xfrm flipV="1">
                <a:off x="2403" y="793"/>
                <a:ext cx="1" cy="434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92" name="Line 11"/>
            <p:cNvSpPr>
              <a:spLocks noChangeShapeType="1"/>
            </p:cNvSpPr>
            <p:nvPr/>
          </p:nvSpPr>
          <p:spPr bwMode="auto">
            <a:xfrm>
              <a:off x="2040" y="910"/>
              <a:ext cx="0" cy="54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15367" name="AutoShape 12"/>
          <p:cNvSpPr>
            <a:spLocks/>
          </p:cNvSpPr>
          <p:nvPr/>
        </p:nvSpPr>
        <p:spPr bwMode="auto">
          <a:xfrm rot="-5400000">
            <a:off x="5616575" y="900113"/>
            <a:ext cx="142875" cy="1584325"/>
          </a:xfrm>
          <a:prstGeom prst="leftBrace">
            <a:avLst>
              <a:gd name="adj1" fmla="val 92407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5040313" y="827088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Cal. rechit</a:t>
            </a:r>
            <a:endParaRPr lang="fr-FR" sz="1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5040313" y="175736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5x5 or SC</a:t>
            </a:r>
            <a:endParaRPr lang="fr-FR" sz="1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5370" name="AutoShape 15"/>
          <p:cNvSpPr>
            <a:spLocks/>
          </p:cNvSpPr>
          <p:nvPr/>
        </p:nvSpPr>
        <p:spPr bwMode="auto">
          <a:xfrm rot="-5400000">
            <a:off x="5003800" y="574675"/>
            <a:ext cx="215900" cy="3168650"/>
          </a:xfrm>
          <a:prstGeom prst="leftBrace">
            <a:avLst>
              <a:gd name="adj1" fmla="val 122304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-1588" y="1117600"/>
            <a:ext cx="2809876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Energy scale on the 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ECAL/physics object 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Level (E5x5/SC or 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 Photon) will be 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adjusted with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Algorithmic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Corrections F):</a:t>
            </a:r>
            <a:endParaRPr lang="fr-FR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sym typeface="Wingdings" pitchFamily="2" charset="2"/>
            </a:endParaRPr>
          </a:p>
        </p:txBody>
      </p:sp>
      <p:sp>
        <p:nvSpPr>
          <p:cNvPr id="15372" name="Line 17"/>
          <p:cNvSpPr>
            <a:spLocks noChangeShapeType="1"/>
          </p:cNvSpPr>
          <p:nvPr/>
        </p:nvSpPr>
        <p:spPr bwMode="auto">
          <a:xfrm flipV="1">
            <a:off x="1800225" y="1547813"/>
            <a:ext cx="1655763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5373" name="Oval 18"/>
          <p:cNvSpPr>
            <a:spLocks noChangeArrowheads="1"/>
          </p:cNvSpPr>
          <p:nvPr/>
        </p:nvSpPr>
        <p:spPr bwMode="auto">
          <a:xfrm>
            <a:off x="3384550" y="1116013"/>
            <a:ext cx="503238" cy="5032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14707" name="Rectangle 19"/>
          <p:cNvSpPr>
            <a:spLocks noChangeArrowheads="1"/>
          </p:cNvSpPr>
          <p:nvPr/>
        </p:nvSpPr>
        <p:spPr bwMode="auto">
          <a:xfrm>
            <a:off x="2736850" y="4154488"/>
            <a:ext cx="14335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R9 &gt;R9</a:t>
            </a:r>
            <a:r>
              <a:rPr lang="fr-FR" b="1" baseline="-2500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0</a:t>
            </a:r>
            <a:endParaRPr lang="fr-FR" b="1">
              <a:solidFill>
                <a:srgbClr val="99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4883150" y="4140200"/>
            <a:ext cx="15255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R9 &gt; R9</a:t>
            </a:r>
            <a:r>
              <a:rPr lang="fr-FR" b="1" baseline="-2500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0</a:t>
            </a:r>
            <a:endParaRPr lang="fr-FR" b="1">
              <a:solidFill>
                <a:srgbClr val="99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15376" name="Group 21"/>
          <p:cNvGrpSpPr>
            <a:grpSpLocks/>
          </p:cNvGrpSpPr>
          <p:nvPr/>
        </p:nvGrpSpPr>
        <p:grpSpPr bwMode="auto">
          <a:xfrm>
            <a:off x="5103813" y="4572000"/>
            <a:ext cx="2519362" cy="2808288"/>
            <a:chOff x="2722" y="2880"/>
            <a:chExt cx="1587" cy="1769"/>
          </a:xfrm>
        </p:grpSpPr>
        <p:pic>
          <p:nvPicPr>
            <p:cNvPr id="15388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" y="2923"/>
              <a:ext cx="1564" cy="1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711" name="Rectangle 23"/>
            <p:cNvSpPr>
              <a:spLocks noChangeArrowheads="1"/>
            </p:cNvSpPr>
            <p:nvPr/>
          </p:nvSpPr>
          <p:spPr bwMode="auto">
            <a:xfrm>
              <a:off x="2722" y="2880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8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Barrel:</a:t>
              </a:r>
            </a:p>
          </p:txBody>
        </p:sp>
        <p:sp>
          <p:nvSpPr>
            <p:cNvPr id="114712" name="Rectangle 24"/>
            <p:cNvSpPr>
              <a:spLocks noChangeArrowheads="1"/>
            </p:cNvSpPr>
            <p:nvPr/>
          </p:nvSpPr>
          <p:spPr bwMode="auto">
            <a:xfrm>
              <a:off x="3220" y="3948"/>
              <a:ext cx="1071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 Corrections:</a:t>
              </a:r>
            </a:p>
            <a:p>
              <a:pPr>
                <a:defRPr/>
              </a:pP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f(</a:t>
              </a: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h</a:t>
              </a: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), f</a:t>
              </a: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(s[j]/s[h]),</a:t>
              </a:r>
            </a:p>
            <a:p>
              <a:pPr>
                <a:defRPr/>
              </a:pP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f(Et, </a:t>
              </a:r>
              <a:r>
                <a:rPr lang="en-US" sz="16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h)</a:t>
              </a:r>
              <a:endParaRPr lang="fr-FR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pic>
        <p:nvPicPr>
          <p:cNvPr id="1537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/>
          <a:stretch>
            <a:fillRect/>
          </a:stretch>
        </p:blipFill>
        <p:spPr bwMode="auto">
          <a:xfrm>
            <a:off x="7978775" y="4784725"/>
            <a:ext cx="1957388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8626475" y="4743450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Endcaps: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7896225" y="5878513"/>
            <a:ext cx="157321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 Corrections:</a:t>
            </a:r>
          </a:p>
          <a:p>
            <a:pPr>
              <a:defRPr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f(</a:t>
            </a: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s[j]/s[h]),</a:t>
            </a:r>
          </a:p>
          <a:p>
            <a:pPr>
              <a:defRPr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f(Et, </a:t>
            </a: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h), </a:t>
            </a:r>
          </a:p>
          <a:p>
            <a:pPr>
              <a:defRPr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add</a:t>
            </a:r>
          </a:p>
          <a:p>
            <a:pPr>
              <a:defRPr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Preshower E</a:t>
            </a:r>
            <a:endParaRPr lang="fr-FR" sz="16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defRPr/>
            </a:pPr>
            <a:endParaRPr lang="fr-FR" sz="16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4716" name="Rectangle 28"/>
          <p:cNvSpPr>
            <a:spLocks noChangeArrowheads="1"/>
          </p:cNvSpPr>
          <p:nvPr/>
        </p:nvSpPr>
        <p:spPr bwMode="auto">
          <a:xfrm>
            <a:off x="7416800" y="4211638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 from Supercluster</a:t>
            </a:r>
          </a:p>
        </p:txBody>
      </p:sp>
      <p:pic>
        <p:nvPicPr>
          <p:cNvPr id="1538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5" t="47858" r="15791" b="25365"/>
          <a:stretch>
            <a:fillRect/>
          </a:stretch>
        </p:blipFill>
        <p:spPr bwMode="auto">
          <a:xfrm>
            <a:off x="503238" y="5186363"/>
            <a:ext cx="86042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18" name="Rectangle 30"/>
          <p:cNvSpPr>
            <a:spLocks noChangeArrowheads="1"/>
          </p:cNvSpPr>
          <p:nvPr/>
        </p:nvSpPr>
        <p:spPr bwMode="auto">
          <a:xfrm>
            <a:off x="215900" y="4678363"/>
            <a:ext cx="300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Energy from 5x5 matrix</a:t>
            </a:r>
          </a:p>
        </p:txBody>
      </p:sp>
      <p:sp>
        <p:nvSpPr>
          <p:cNvPr id="114719" name="Rectangle 31"/>
          <p:cNvSpPr>
            <a:spLocks noChangeArrowheads="1"/>
          </p:cNvSpPr>
          <p:nvPr/>
        </p:nvSpPr>
        <p:spPr bwMode="auto">
          <a:xfrm>
            <a:off x="360363" y="6156325"/>
            <a:ext cx="2203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 Corrections:</a:t>
            </a:r>
          </a:p>
          <a:p>
            <a:pPr>
              <a:defRPr/>
            </a:pPr>
            <a:r>
              <a:rPr lang="en-US" sz="1800" b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f(</a:t>
            </a:r>
            <a:r>
              <a:rPr lang="en-US" sz="1800" b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h</a:t>
            </a:r>
            <a:r>
              <a:rPr lang="en-US" sz="1800" b="1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)[barrel only],</a:t>
            </a:r>
          </a:p>
          <a:p>
            <a:pPr>
              <a:defRPr/>
            </a:pPr>
            <a:r>
              <a:rPr lang="en-US" sz="1800" b="1">
                <a:solidFill>
                  <a:srgbClr val="0000FF"/>
                </a:solidFill>
                <a:effectDag name="">
                  <a:cont type="tree" name="">
                    <a:effect ref="fillLine"/>
                    <a:outerShdw dist="38100" dir="13500000" algn="br">
                      <a:srgbClr val="5555FF"/>
                    </a:outerShdw>
                  </a:cont>
                  <a:cont type="tree" name="">
                    <a:effect ref="fillLine"/>
                    <a:outerShdw dist="38100" dir="2700000" algn="tl">
                      <a:srgbClr val="000099"/>
                    </a:outerShdw>
                  </a:cont>
                  <a:effect ref="fillLine"/>
                </a:effectDag>
                <a:latin typeface="Arial" pitchFamily="34" charset="0"/>
              </a:rPr>
              <a:t>Local containment</a:t>
            </a:r>
          </a:p>
        </p:txBody>
      </p:sp>
      <p:sp>
        <p:nvSpPr>
          <p:cNvPr id="15384" name="AutoShape 32"/>
          <p:cNvSpPr>
            <a:spLocks noChangeArrowheads="1"/>
          </p:cNvSpPr>
          <p:nvPr/>
        </p:nvSpPr>
        <p:spPr bwMode="auto">
          <a:xfrm rot="4144811">
            <a:off x="1989931" y="4185445"/>
            <a:ext cx="485775" cy="576262"/>
          </a:xfrm>
          <a:prstGeom prst="downArrow">
            <a:avLst>
              <a:gd name="adj1" fmla="val 50000"/>
              <a:gd name="adj2" fmla="val 296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14721" name="Rectangle 33"/>
          <p:cNvSpPr>
            <a:spLocks noChangeArrowheads="1"/>
          </p:cNvSpPr>
          <p:nvPr/>
        </p:nvSpPr>
        <p:spPr bwMode="auto">
          <a:xfrm>
            <a:off x="3816350" y="3348038"/>
            <a:ext cx="439261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 Photon Energy </a:t>
            </a:r>
          </a:p>
          <a:p>
            <a:pPr>
              <a:defRPr/>
            </a:pPr>
            <a:r>
              <a:rPr lang="fr-FR" sz="2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from R9</a:t>
            </a:r>
            <a:r>
              <a:rPr lang="fr-FR" sz="2200" b="1" baseline="-250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0</a:t>
            </a:r>
            <a:endParaRPr lang="en-US" sz="20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5386" name="AutoShape 34"/>
          <p:cNvSpPr>
            <a:spLocks noChangeArrowheads="1"/>
          </p:cNvSpPr>
          <p:nvPr/>
        </p:nvSpPr>
        <p:spPr bwMode="auto">
          <a:xfrm rot="-5400000">
            <a:off x="6741319" y="4040981"/>
            <a:ext cx="485775" cy="576263"/>
          </a:xfrm>
          <a:prstGeom prst="downArrow">
            <a:avLst>
              <a:gd name="adj1" fmla="val 50000"/>
              <a:gd name="adj2" fmla="val 2965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14723" name="Rectangle 35"/>
          <p:cNvSpPr>
            <a:spLocks noChangeArrowheads="1"/>
          </p:cNvSpPr>
          <p:nvPr/>
        </p:nvSpPr>
        <p:spPr bwMode="auto">
          <a:xfrm>
            <a:off x="6911975" y="1549400"/>
            <a:ext cx="302418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Energy scale definition: 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k=E</a:t>
            </a:r>
            <a:r>
              <a:rPr lang="en-GB" sz="1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true</a:t>
            </a: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/E</a:t>
            </a:r>
            <a:r>
              <a:rPr lang="en-GB" sz="1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reco.</a:t>
            </a: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can be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divided into ‘constant’ (peak position)</a:t>
            </a:r>
          </a:p>
          <a:p>
            <a:pPr>
              <a:defRPr/>
            </a:pP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and ‘variable’ (‘resolution’) parts. Variable part: k=k(Et, </a:t>
            </a:r>
            <a:r>
              <a:rPr lang="en-GB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h, j)</a:t>
            </a:r>
            <a:endParaRPr lang="en-GB" sz="1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80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6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0529997E-F991-4897-A7D6-EB2F355F6EC2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2</a:t>
            </a:fld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215900" y="971550"/>
            <a:ext cx="9577388" cy="5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4996" rIns="89990" bIns="44996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0000"/>
              </a:lnSpc>
              <a:buClr>
                <a:srgbClr val="FFFFFF"/>
              </a:buClr>
            </a:pPr>
            <a:r>
              <a:rPr lang="en-GB" sz="2400" dirty="0">
                <a:solidFill>
                  <a:srgbClr val="FFFF00"/>
                </a:solidFill>
              </a:rPr>
              <a:t>I – A brief history of our collaboration</a:t>
            </a:r>
          </a:p>
          <a:p>
            <a:pPr eaLnBrk="1">
              <a:lnSpc>
                <a:spcPct val="90000"/>
              </a:lnSpc>
              <a:buClr>
                <a:srgbClr val="FFFFFF"/>
              </a:buClr>
            </a:pPr>
            <a:r>
              <a:rPr lang="en-GB" sz="2400" dirty="0">
                <a:solidFill>
                  <a:srgbClr val="FFFF00"/>
                </a:solidFill>
              </a:rPr>
              <a:t>II – </a:t>
            </a:r>
            <a:r>
              <a:rPr lang="en-GB" sz="2400" dirty="0" smtClean="0">
                <a:solidFill>
                  <a:srgbClr val="FFFF00"/>
                </a:solidFill>
              </a:rPr>
              <a:t>July 4 2012, </a:t>
            </a:r>
            <a:r>
              <a:rPr lang="en-GB" sz="2400" dirty="0">
                <a:solidFill>
                  <a:srgbClr val="FFFF00"/>
                </a:solidFill>
              </a:rPr>
              <a:t>9h30</a:t>
            </a:r>
            <a:r>
              <a:rPr lang="en-GB" sz="2400" dirty="0" smtClean="0">
                <a:solidFill>
                  <a:srgbClr val="FFFF00"/>
                </a:solidFill>
              </a:rPr>
              <a:t>…..the end of one road, the beginning of another</a:t>
            </a:r>
            <a:endParaRPr lang="en-GB" sz="2400" dirty="0">
              <a:solidFill>
                <a:srgbClr val="FFFF00"/>
              </a:solidFill>
              <a:sym typeface="Wingdings" pitchFamily="2" charset="2"/>
            </a:endParaRPr>
          </a:p>
          <a:p>
            <a:pPr eaLnBrk="1">
              <a:lnSpc>
                <a:spcPct val="90000"/>
              </a:lnSpc>
              <a:buClr>
                <a:srgbClr val="FFFFFF"/>
              </a:buClr>
            </a:pPr>
            <a:r>
              <a:rPr lang="en-GB" sz="2400" dirty="0" smtClean="0">
                <a:solidFill>
                  <a:srgbClr val="FFFF00"/>
                </a:solidFill>
                <a:sym typeface="Wingdings" pitchFamily="2" charset="2"/>
              </a:rPr>
              <a:t>III</a:t>
            </a:r>
            <a:r>
              <a:rPr lang="en-GB" dirty="0" smtClean="0"/>
              <a:t> </a:t>
            </a:r>
            <a:r>
              <a:rPr lang="en-GB" dirty="0">
                <a:solidFill>
                  <a:srgbClr val="FFFF00"/>
                </a:solidFill>
              </a:rPr>
              <a:t>–</a:t>
            </a:r>
            <a:r>
              <a:rPr lang="en-GB" dirty="0"/>
              <a:t> </a:t>
            </a:r>
            <a:r>
              <a:rPr lang="en-GB" dirty="0" smtClean="0">
                <a:solidFill>
                  <a:srgbClr val="FFFF00"/>
                </a:solidFill>
              </a:rPr>
              <a:t>Electromagnetic Cluster and </a:t>
            </a:r>
            <a:r>
              <a:rPr lang="en-GB" sz="2400" dirty="0" smtClean="0">
                <a:solidFill>
                  <a:srgbClr val="FFFF00"/>
                </a:solidFill>
              </a:rPr>
              <a:t>Photon </a:t>
            </a:r>
            <a:r>
              <a:rPr lang="en-GB" sz="2400" dirty="0">
                <a:solidFill>
                  <a:srgbClr val="FFFF00"/>
                </a:solidFill>
              </a:rPr>
              <a:t>Commissioning </a:t>
            </a:r>
          </a:p>
          <a:p>
            <a:pPr eaLnBrk="1">
              <a:lnSpc>
                <a:spcPct val="89000"/>
              </a:lnSpc>
              <a:buClr>
                <a:srgbClr val="FFFFFF"/>
              </a:buClr>
            </a:pPr>
            <a:r>
              <a:rPr lang="en-GB" sz="2400" dirty="0" smtClean="0">
                <a:solidFill>
                  <a:srgbClr val="FFFF00"/>
                </a:solidFill>
              </a:rPr>
              <a:t>IV </a:t>
            </a:r>
            <a:r>
              <a:rPr lang="en-GB" sz="2400" dirty="0">
                <a:solidFill>
                  <a:srgbClr val="FFFF00"/>
                </a:solidFill>
              </a:rPr>
              <a:t>– Photon </a:t>
            </a:r>
            <a:r>
              <a:rPr lang="en-GB" sz="2400" dirty="0" smtClean="0">
                <a:solidFill>
                  <a:srgbClr val="FFFF00"/>
                </a:solidFill>
              </a:rPr>
              <a:t>Validation and Energy Scale Extraction</a:t>
            </a:r>
            <a:endParaRPr lang="en-GB" sz="2400" dirty="0">
              <a:solidFill>
                <a:srgbClr val="FFFF00"/>
              </a:solidFill>
            </a:endParaRPr>
          </a:p>
          <a:p>
            <a:pPr eaLnBrk="1">
              <a:lnSpc>
                <a:spcPct val="89000"/>
              </a:lnSpc>
              <a:buClr>
                <a:srgbClr val="FFFFFF"/>
              </a:buClr>
            </a:pPr>
            <a:r>
              <a:rPr lang="en-GB" sz="2400" dirty="0" smtClean="0">
                <a:solidFill>
                  <a:srgbClr val="FFFF00"/>
                </a:solidFill>
              </a:rPr>
              <a:t>V – </a:t>
            </a: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gg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X Differential Cross-section </a:t>
            </a:r>
            <a:r>
              <a:rPr lang="en-US" sz="2400" dirty="0" smtClean="0">
                <a:solidFill>
                  <a:srgbClr val="FFFF00"/>
                </a:solidFill>
              </a:rPr>
              <a:t>Measurements</a:t>
            </a:r>
            <a:r>
              <a:rPr lang="en-GB" sz="2400" dirty="0" smtClean="0">
                <a:solidFill>
                  <a:srgbClr val="FFFF00"/>
                </a:solidFill>
              </a:rPr>
              <a:t> </a:t>
            </a:r>
            <a:endParaRPr lang="en-GB" sz="2400" dirty="0">
              <a:solidFill>
                <a:srgbClr val="FFFF00"/>
              </a:solidFill>
            </a:endParaRPr>
          </a:p>
          <a:p>
            <a:pPr lvl="0" eaLnBrk="1">
              <a:lnSpc>
                <a:spcPct val="89000"/>
              </a:lnSpc>
              <a:buClr>
                <a:srgbClr val="FFFFFF"/>
              </a:buClr>
              <a:tabLst/>
            </a:pPr>
            <a:r>
              <a:rPr lang="en-GB" sz="2400" dirty="0" smtClean="0">
                <a:solidFill>
                  <a:srgbClr val="FFFF00"/>
                </a:solidFill>
              </a:rPr>
              <a:t>VI  </a:t>
            </a:r>
            <a:r>
              <a:rPr lang="en-GB" sz="2400" dirty="0">
                <a:solidFill>
                  <a:srgbClr val="FFFF00"/>
                </a:solidFill>
              </a:rPr>
              <a:t>–</a:t>
            </a:r>
            <a:r>
              <a:rPr lang="en-GB" sz="24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H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gg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:</a:t>
            </a:r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  Impact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of higher-order calculations on kinematical observables in 2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 processes </a:t>
            </a:r>
            <a:endParaRPr lang="en-US" sz="2400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0" eaLnBrk="1">
              <a:lnSpc>
                <a:spcPct val="89000"/>
              </a:lnSpc>
              <a:buClr>
                <a:srgbClr val="FFFFFF"/>
              </a:buClr>
              <a:tabLst/>
            </a:pP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VII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GB" sz="2400" dirty="0">
                <a:solidFill>
                  <a:srgbClr val="FFFF00"/>
                </a:solidFill>
              </a:rPr>
              <a:t>–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H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Symbol" pitchFamily="18" charset="2"/>
              </a:rPr>
              <a:t>gg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:</a:t>
            </a:r>
            <a:r>
              <a:rPr lang="en-US" sz="2400" dirty="0" smtClean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g/p0</a:t>
            </a:r>
            <a:r>
              <a:rPr lang="en-US" sz="2400" dirty="0" smtClean="0">
                <a:solidFill>
                  <a:srgbClr val="FFFF00"/>
                </a:solidFill>
              </a:rPr>
              <a:t> discrimination and photon identification</a:t>
            </a:r>
          </a:p>
          <a:p>
            <a:pPr lvl="0" eaLnBrk="1">
              <a:lnSpc>
                <a:spcPct val="89000"/>
              </a:lnSpc>
              <a:buClr>
                <a:srgbClr val="FFFFFF"/>
              </a:buClr>
              <a:tabLst/>
            </a:pPr>
            <a:r>
              <a:rPr lang="en-US" sz="2400" dirty="0" smtClean="0">
                <a:solidFill>
                  <a:srgbClr val="FFFF00"/>
                </a:solidFill>
                <a:latin typeface="Arial"/>
              </a:rPr>
              <a:t>VIII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GB" sz="2400" dirty="0">
                <a:solidFill>
                  <a:srgbClr val="FFFF00"/>
                </a:solidFill>
              </a:rPr>
              <a:t>–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Proposal for 2013</a:t>
            </a:r>
            <a:endParaRPr lang="en-US" sz="2400" dirty="0">
              <a:solidFill>
                <a:srgbClr val="FFFF00"/>
              </a:solidFill>
            </a:endParaRPr>
          </a:p>
          <a:p>
            <a:pPr lvl="0" eaLnBrk="1">
              <a:lnSpc>
                <a:spcPct val="89000"/>
              </a:lnSpc>
              <a:buClr>
                <a:srgbClr val="FFFFFF"/>
              </a:buClr>
              <a:tabLst/>
            </a:pPr>
            <a:r>
              <a:rPr lang="en-GB" sz="2400" dirty="0" smtClean="0">
                <a:solidFill>
                  <a:srgbClr val="FFFF00"/>
                </a:solidFill>
              </a:rPr>
              <a:t>IX </a:t>
            </a:r>
            <a:r>
              <a:rPr lang="en-GB" sz="2400" dirty="0">
                <a:solidFill>
                  <a:srgbClr val="FFFF00"/>
                </a:solidFill>
              </a:rPr>
              <a:t>– Summary and Conclusion</a:t>
            </a:r>
          </a:p>
          <a:p>
            <a:pPr eaLnBrk="1">
              <a:lnSpc>
                <a:spcPct val="89000"/>
              </a:lnSpc>
              <a:buClr>
                <a:srgbClr val="FFFFFF"/>
              </a:buClr>
            </a:pPr>
            <a:r>
              <a:rPr lang="en-GB" sz="2400" dirty="0" smtClean="0">
                <a:solidFill>
                  <a:srgbClr val="FFFF00"/>
                </a:solidFill>
              </a:rPr>
              <a:t>X </a:t>
            </a:r>
            <a:r>
              <a:rPr lang="en-GB" sz="2400" dirty="0">
                <a:solidFill>
                  <a:srgbClr val="FFFF00"/>
                </a:solidFill>
              </a:rPr>
              <a:t>– Acknowledgements</a:t>
            </a:r>
          </a:p>
          <a:p>
            <a:pPr eaLnBrk="1">
              <a:lnSpc>
                <a:spcPct val="89000"/>
              </a:lnSpc>
              <a:buClr>
                <a:srgbClr val="FFFFFF"/>
              </a:buClr>
            </a:pPr>
            <a:endParaRPr lang="en-GB" sz="2400" dirty="0">
              <a:solidFill>
                <a:srgbClr val="FFFF00"/>
              </a:solidFill>
            </a:endParaRPr>
          </a:p>
          <a:p>
            <a:pPr eaLnBrk="1">
              <a:lnSpc>
                <a:spcPct val="89000"/>
              </a:lnSpc>
              <a:buClr>
                <a:srgbClr val="FFFFFF"/>
              </a:buClr>
            </a:pPr>
            <a:r>
              <a:rPr lang="en-GB" sz="2400" dirty="0">
                <a:solidFill>
                  <a:srgbClr val="FFFF00"/>
                </a:solidFill>
              </a:rPr>
              <a:t>Note/Apology</a:t>
            </a:r>
            <a:r>
              <a:rPr lang="en-GB" sz="2400" dirty="0" smtClean="0">
                <a:solidFill>
                  <a:srgbClr val="FFFF00"/>
                </a:solidFill>
              </a:rPr>
              <a:t>: CMS rules require that only formally approved results can be shown.  </a:t>
            </a:r>
          </a:p>
          <a:p>
            <a:pPr eaLnBrk="1">
              <a:lnSpc>
                <a:spcPct val="89000"/>
              </a:lnSpc>
              <a:buClr>
                <a:srgbClr val="FFFFFF"/>
              </a:buClr>
            </a:pP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211138" y="107950"/>
            <a:ext cx="9720262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4996" rIns="89990" bIns="44996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  <a:tab pos="9409113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89000"/>
              </a:lnSpc>
              <a:buClr>
                <a:srgbClr val="FFFFFF"/>
              </a:buClr>
            </a:pPr>
            <a:r>
              <a:rPr lang="en-GB" sz="2400" b="1">
                <a:solidFill>
                  <a:srgbClr val="FFFF00"/>
                </a:solidFill>
              </a:rPr>
              <a:t>Outline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808288" y="7380237"/>
            <a:ext cx="4392612" cy="276050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29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8BD12910-FD26-4A84-89CF-24A61A095CB1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3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791840" y="-143347"/>
            <a:ext cx="7908925" cy="1258888"/>
          </a:xfrm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</a:extLst>
        </p:spPr>
        <p:txBody>
          <a:bodyPr/>
          <a:lstStyle/>
          <a:p>
            <a:pPr eaLnBrk="1"/>
            <a:r>
              <a:rPr lang="fr-FR" sz="2400" b="1" dirty="0" smtClean="0">
                <a:solidFill>
                  <a:srgbClr val="FFFF00"/>
                </a:solidFill>
              </a:rPr>
              <a:t>The CMS groups of IHEP and of IPN</a:t>
            </a:r>
            <a:r>
              <a:rPr lang="fr-FR" altLang="zh-CN" sz="2400" b="1" dirty="0" smtClean="0">
                <a:solidFill>
                  <a:srgbClr val="FFFF00"/>
                </a:solidFill>
                <a:ea typeface="宋体" pitchFamily="2" charset="-122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</a:rPr>
              <a:t>Lyon: A </a:t>
            </a:r>
            <a:r>
              <a:rPr lang="fr-FR" sz="2400" b="1" dirty="0" err="1" smtClean="0">
                <a:solidFill>
                  <a:srgbClr val="FFFF00"/>
                </a:solidFill>
              </a:rPr>
              <a:t>brief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</a:rPr>
              <a:t>history</a:t>
            </a:r>
            <a:r>
              <a:rPr lang="fr-FR" sz="2400" b="1" dirty="0" smtClean="0">
                <a:solidFill>
                  <a:srgbClr val="FFFF00"/>
                </a:solidFill>
              </a:rPr>
              <a:t> of </a:t>
            </a:r>
            <a:r>
              <a:rPr lang="fr-FR" sz="2400" b="1" dirty="0" err="1" smtClean="0">
                <a:solidFill>
                  <a:srgbClr val="FFFF00"/>
                </a:solidFill>
              </a:rPr>
              <a:t>our</a:t>
            </a:r>
            <a:r>
              <a:rPr lang="fr-FR" sz="2400" b="1" dirty="0" smtClean="0">
                <a:solidFill>
                  <a:srgbClr val="FFFF00"/>
                </a:solidFill>
              </a:rPr>
              <a:t> collaboration</a:t>
            </a:r>
            <a:r>
              <a:rPr lang="fr-FR" altLang="zh-CN" sz="2400" b="1" dirty="0" smtClean="0">
                <a:solidFill>
                  <a:srgbClr val="FFFF00"/>
                </a:solidFill>
                <a:ea typeface="宋体" pitchFamily="2" charset="-122"/>
              </a:rPr>
              <a:t> </a:t>
            </a:r>
            <a:endParaRPr lang="fr-FR" sz="2400" b="1" dirty="0" smtClean="0">
              <a:solidFill>
                <a:srgbClr val="FFFF00"/>
              </a:solidFill>
            </a:endParaRPr>
          </a:p>
        </p:txBody>
      </p:sp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4589463" y="109538"/>
            <a:ext cx="1873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65" tIns="50383" rIns="100765" bIns="50383">
            <a:spAutoFit/>
          </a:bodyPr>
          <a:lstStyle>
            <a:lvl1pPr defTabSz="1008063"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8063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8063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8063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8063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en-US" sz="3100" b="1">
              <a:ea typeface="宋体" pitchFamily="2" charset="-122"/>
            </a:endParaRPr>
          </a:p>
        </p:txBody>
      </p:sp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774700" y="7289800"/>
            <a:ext cx="1008063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65" tIns="50383" rIns="100765" bIns="50383">
            <a:spAutoFit/>
          </a:bodyPr>
          <a:lstStyle>
            <a:lvl1pPr defTabSz="1008063" eaLnBrk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8063" eaLnBrk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8063" eaLnBrk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8063" eaLnBrk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8063" eaLnBrk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sz="1100">
              <a:solidFill>
                <a:schemeClr val="accent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2295" name="Rectangle 5"/>
          <p:cNvSpPr>
            <a:spLocks noChangeArrowheads="1"/>
          </p:cNvSpPr>
          <p:nvPr/>
        </p:nvSpPr>
        <p:spPr bwMode="auto">
          <a:xfrm>
            <a:off x="1079500" y="131763"/>
            <a:ext cx="7727950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65" tIns="50383" rIns="100765" bIns="50383" anchor="ctr"/>
          <a:lstStyle/>
          <a:p>
            <a:pPr algn="ctr" defTabSz="1008063" hangingPunct="1">
              <a:buClrTx/>
              <a:buSzTx/>
              <a:buFontTx/>
              <a:buNone/>
            </a:pPr>
            <a:endParaRPr lang="zh-CN" altLang="en-US" b="1">
              <a:ea typeface="宋体" pitchFamily="2" charset="-122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2389" y="1062561"/>
            <a:ext cx="4724400" cy="631883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65" tIns="50383" rIns="100765" bIns="50383">
            <a:spAutoFit/>
          </a:bodyPr>
          <a:lstStyle/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IHEP Beijing 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sym typeface="Wingdings" pitchFamily="2" charset="2"/>
              </a:rPr>
              <a:t>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IPN Lyon:</a:t>
            </a:r>
            <a:endParaRPr lang="it-IT" alt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TAO Junquan (Doctoral Student)—January-May 2007  (IN2P3)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ZHANG Zhen (Doctoral Student)— November 2007-May 2008 (FCPPL)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TAO Junquan (Postdoc)—March-August 2009 (PICS 4162)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XIAO Hong (Doctoral Student)—January-July 2010 (PICS 4162)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FAN Jiawei (Doctoral Student)---April-October 2011 (PICS 4162)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XIAO Hong (Doctoral Student)---June-July 2011 (FCPPL proposal) </a:t>
            </a:r>
            <a:endParaRPr lang="it-IT" altLang="it-IT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</a:t>
            </a:r>
            <a:r>
              <a:rPr lang="en-US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FAN </a:t>
            </a:r>
            <a:r>
              <a:rPr lang="en-US" alt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Jiawei</a:t>
            </a:r>
            <a:r>
              <a:rPr lang="en-US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 (Doctoral Student</a:t>
            </a:r>
            <a:r>
              <a:rPr lang="en-US" alt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)—August-September </a:t>
            </a:r>
            <a:r>
              <a:rPr lang="en-US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2012) (FCPPL </a:t>
            </a:r>
            <a:r>
              <a:rPr lang="en-US" alt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en-US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</a:t>
            </a:r>
            <a:r>
              <a:rPr lang="en-US" altLang="it-IT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SHEN </a:t>
            </a:r>
            <a:r>
              <a:rPr lang="en-US" altLang="it-IT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Yuqiao</a:t>
            </a:r>
            <a:r>
              <a:rPr lang="en-US" altLang="it-IT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(Doctoral Student)—May-September 2013 (FCPPL proposal)</a:t>
            </a:r>
            <a:endParaRPr lang="it-IT" altLang="it-IT" sz="2000" b="1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5020368" y="1331565"/>
            <a:ext cx="4916488" cy="3237993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65" tIns="50383" rIns="100765" bIns="50383">
            <a:spAutoFit/>
          </a:bodyPr>
          <a:lstStyle/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IPN Lyon 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sym typeface="Wingdings" pitchFamily="2" charset="2"/>
              </a:rPr>
              <a:t> IHEP Beijing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: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fr-FR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</a:t>
            </a: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Nicolas CHANON (Doctoral Student)—March-May 2009 (FCPPL)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Hugues BRUN (Doctoral Student)—October-December 2010 (FCPPL)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Olivier BONDU (Doctoral Student)– April-May </a:t>
            </a:r>
            <a:r>
              <a:rPr lang="it-IT" alt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2011 (FCPPL)</a:t>
            </a:r>
          </a:p>
          <a:p>
            <a:pPr defTabSz="1008063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Blip>
                <a:blip r:embed="rId3"/>
              </a:buBlip>
              <a:defRPr/>
            </a:pP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 Louis SGANDURRA  (Doctoral Student</a:t>
            </a:r>
            <a:r>
              <a:rPr lang="it-IT" alt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)-October-December </a:t>
            </a:r>
            <a:r>
              <a:rPr lang="it-IT" alt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</a:rPr>
              <a:t>2012) </a:t>
            </a:r>
            <a:endParaRPr lang="it-IT" altLang="it-IT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4968304" y="4571925"/>
            <a:ext cx="514621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+ </a:t>
            </a:r>
            <a:r>
              <a:rPr lang="en-US" sz="2000" b="1" dirty="0">
                <a:solidFill>
                  <a:srgbClr val="FFFF00"/>
                </a:solidFill>
              </a:rPr>
              <a:t>participation to the </a:t>
            </a:r>
          </a:p>
          <a:p>
            <a:r>
              <a:rPr lang="en-US" sz="2000" b="1" dirty="0" err="1">
                <a:solidFill>
                  <a:srgbClr val="FFFF00"/>
                </a:solidFill>
              </a:rPr>
              <a:t>Organising</a:t>
            </a:r>
            <a:r>
              <a:rPr lang="en-US" sz="2000" b="1" dirty="0">
                <a:solidFill>
                  <a:srgbClr val="FFFF00"/>
                </a:solidFill>
              </a:rPr>
              <a:t> committees of the </a:t>
            </a:r>
            <a:r>
              <a:rPr lang="en-US" sz="2000" b="1" dirty="0" smtClean="0">
                <a:solidFill>
                  <a:srgbClr val="FFFF00"/>
                </a:solidFill>
              </a:rPr>
              <a:t>founding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Workshop at IHEP in 2006 and of the </a:t>
            </a: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1</a:t>
            </a:r>
            <a:r>
              <a:rPr lang="en-US" sz="2000" b="1" baseline="30000" dirty="0">
                <a:solidFill>
                  <a:srgbClr val="FFFF00"/>
                </a:solidFill>
              </a:rPr>
              <a:t>st</a:t>
            </a:r>
            <a:r>
              <a:rPr lang="en-US" sz="2000" b="1" dirty="0">
                <a:solidFill>
                  <a:srgbClr val="FFFF00"/>
                </a:solidFill>
              </a:rPr>
              <a:t>, 2</a:t>
            </a:r>
            <a:r>
              <a:rPr lang="en-US" sz="2000" b="1" baseline="30000" dirty="0">
                <a:solidFill>
                  <a:srgbClr val="FFFF00"/>
                </a:solidFill>
              </a:rPr>
              <a:t>nd</a:t>
            </a:r>
            <a:r>
              <a:rPr lang="en-US" sz="2000" b="1" dirty="0">
                <a:solidFill>
                  <a:srgbClr val="FFFF00"/>
                </a:solidFill>
              </a:rPr>
              <a:t>, 3d and 4</a:t>
            </a:r>
            <a:r>
              <a:rPr lang="en-US" sz="2000" b="1" baseline="30000" dirty="0">
                <a:solidFill>
                  <a:srgbClr val="FFFF00"/>
                </a:solidFill>
              </a:rPr>
              <a:t>th</a:t>
            </a:r>
            <a:r>
              <a:rPr lang="en-US" sz="2000" b="1" dirty="0">
                <a:solidFill>
                  <a:srgbClr val="FFFF00"/>
                </a:solidFill>
              </a:rPr>
              <a:t> FCPPL </a:t>
            </a:r>
            <a:r>
              <a:rPr lang="en-US" sz="2000" b="1" dirty="0" smtClean="0">
                <a:solidFill>
                  <a:srgbClr val="FFFF00"/>
                </a:solidFill>
              </a:rPr>
              <a:t>workshops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(IPNL co-chaired the 3d workshop)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Congratulations to FAN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Jiawei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first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IHEP-IPNL Co-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student, winner of a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CSC scholarship !!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endParaRPr lang="fr-FR" sz="20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59" y="5940077"/>
            <a:ext cx="9874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1727200" y="-36513"/>
            <a:ext cx="7705725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</a:rPr>
              <a:t>July 4th </a:t>
            </a:r>
            <a:r>
              <a:rPr lang="en-US" sz="2800" dirty="0">
                <a:solidFill>
                  <a:srgbClr val="FFFFFF"/>
                </a:solidFill>
                <a:latin typeface="Arial" pitchFamily="34" charset="0"/>
              </a:rPr>
              <a:t>2012, 9h30…..</a:t>
            </a:r>
          </a:p>
          <a:p>
            <a:endParaRPr lang="fr-FR" sz="2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6606" name="Rectangle 14"/>
          <p:cNvSpPr>
            <a:spLocks noChangeArrowheads="1"/>
          </p:cNvSpPr>
          <p:nvPr/>
        </p:nvSpPr>
        <p:spPr bwMode="auto">
          <a:xfrm>
            <a:off x="4608513" y="577850"/>
            <a:ext cx="5111750" cy="969963"/>
          </a:xfrm>
          <a:prstGeom prst="rect">
            <a:avLst/>
          </a:prstGeom>
          <a:solidFill>
            <a:srgbClr val="9933FF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SzTx/>
              <a:buFont typeface="Wingdings" pitchFamily="2" charset="2"/>
              <a:buBlip>
                <a:blip r:embed="rId4"/>
              </a:buBlip>
              <a:defRPr/>
            </a:pPr>
            <a:r>
              <a:rPr lang="en-US" sz="19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“This result constitutes evidence for the existence of a new massive state that decays into two photons.”</a:t>
            </a:r>
          </a:p>
        </p:txBody>
      </p:sp>
      <p:pic>
        <p:nvPicPr>
          <p:cNvPr id="26628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39477"/>
            <a:ext cx="39020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eaLnBrk="1"/>
            <a:fld id="{F9469C3E-2E00-47D7-BEF0-97A97CFEA8E4}" type="slidenum">
              <a:rPr lang="en-GB" smtClean="0">
                <a:solidFill>
                  <a:srgbClr val="FFFFFF"/>
                </a:solidFill>
                <a:latin typeface="Times New Roman" pitchFamily="18" charset="0"/>
              </a:rPr>
              <a:pPr eaLnBrk="1"/>
              <a:t>4</a:t>
            </a:fld>
            <a:endParaRPr lang="en-GB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6631" name="Picture 8" descr="https://atlas.web.cern.ch/Atlas/GROUPS/PHYSICS/PAPERS/HIGG-2012-27/fig_0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692275"/>
            <a:ext cx="39544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43768" y="4571925"/>
            <a:ext cx="4752528" cy="641734"/>
          </a:xfrm>
          <a:prstGeom prst="rect">
            <a:avLst/>
          </a:prstGeom>
          <a:solidFill>
            <a:srgbClr val="9933FF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6887" tIns="43444" rIns="86887" bIns="43444">
            <a:spAutoFit/>
          </a:bodyPr>
          <a:lstStyle/>
          <a:p>
            <a:pPr defTabSz="426895">
              <a:buFont typeface="Wingdings" pitchFamily="2" charset="2"/>
              <a:buBlip>
                <a:blip r:embed="rId4"/>
              </a:buBlip>
              <a:defRPr/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“Clear evidence for the production of a neutral boson …is presented.”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72008" y="5219997"/>
            <a:ext cx="4896296" cy="21020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650" tIns="53325" rIns="106650" bIns="53325">
            <a:spAutoFit/>
          </a:bodyPr>
          <a:lstStyle/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Thanks largely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to FCPPL support,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the CMS groups of IHEP and IPNL, working together since 2007, were able to contribute significantly to the discovery of a Higgs-like boson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through analysis of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the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gamma–gamma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channel.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But 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this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reward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came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only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after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years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of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painstaking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work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in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many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areas of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study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of photons….</a:t>
            </a:r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 bwMode="auto">
          <a:xfrm>
            <a:off x="2808288" y="7308229"/>
            <a:ext cx="4392612" cy="27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eaLnBrk="0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/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S. GASCON-SHOTKIN FCPPL13 Nanjing March 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17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0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EBBFBCD6-ED72-4FF5-974D-47F100647178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5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-288280" y="366637"/>
            <a:ext cx="10080625" cy="3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6E6FF"/>
                    </a:gs>
                    <a:gs pos="100000">
                      <a:srgbClr val="E6E6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74663">
              <a:lnSpc>
                <a:spcPct val="86000"/>
              </a:lnSpc>
              <a:buClr>
                <a:srgbClr val="FFFFFF"/>
              </a:buClr>
              <a:tabLst>
                <a:tab pos="0" algn="l"/>
                <a:tab pos="473075" algn="l"/>
                <a:tab pos="949325" algn="l"/>
                <a:tab pos="1423988" algn="l"/>
                <a:tab pos="1898650" algn="l"/>
                <a:tab pos="2374900" algn="l"/>
                <a:tab pos="2851150" algn="l"/>
                <a:tab pos="3324225" algn="l"/>
                <a:tab pos="3802063" algn="l"/>
                <a:tab pos="4276725" algn="l"/>
                <a:tab pos="4751388" algn="l"/>
                <a:tab pos="5227638" algn="l"/>
                <a:tab pos="5703888" algn="l"/>
                <a:tab pos="6176963" algn="l"/>
                <a:tab pos="6654800" algn="l"/>
                <a:tab pos="7127875" algn="l"/>
                <a:tab pos="7602538" algn="l"/>
                <a:tab pos="8080375" algn="l"/>
                <a:tab pos="8553450" algn="l"/>
                <a:tab pos="9029700" algn="l"/>
                <a:tab pos="9505950" algn="l"/>
              </a:tabLst>
              <a:defRPr/>
            </a:pP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Electromagnetic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cluster </a:t>
            </a:r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and Photon </a:t>
            </a:r>
            <a:r>
              <a:rPr lang="fr-F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Commissioning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16389" name="Group 3"/>
          <p:cNvGrpSpPr>
            <a:grpSpLocks/>
          </p:cNvGrpSpPr>
          <p:nvPr/>
        </p:nvGrpSpPr>
        <p:grpSpPr bwMode="auto">
          <a:xfrm>
            <a:off x="385763" y="3182938"/>
            <a:ext cx="3182937" cy="1014412"/>
            <a:chOff x="208" y="1719"/>
            <a:chExt cx="1719" cy="548"/>
          </a:xfrm>
        </p:grpSpPr>
        <p:sp>
          <p:nvSpPr>
            <p:cNvPr id="16396" name="AutoShape 4"/>
            <p:cNvSpPr>
              <a:spLocks noChangeArrowheads="1"/>
            </p:cNvSpPr>
            <p:nvPr/>
          </p:nvSpPr>
          <p:spPr bwMode="auto">
            <a:xfrm>
              <a:off x="208" y="1719"/>
              <a:ext cx="1325" cy="549"/>
            </a:xfrm>
            <a:prstGeom prst="roundRect">
              <a:avLst>
                <a:gd name="adj" fmla="val 22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6397" name="Group 5"/>
            <p:cNvGrpSpPr>
              <a:grpSpLocks/>
            </p:cNvGrpSpPr>
            <p:nvPr/>
          </p:nvGrpSpPr>
          <p:grpSpPr bwMode="auto">
            <a:xfrm>
              <a:off x="208" y="1719"/>
              <a:ext cx="1719" cy="548"/>
              <a:chOff x="208" y="1719"/>
              <a:chExt cx="1719" cy="548"/>
            </a:xfrm>
          </p:grpSpPr>
          <p:sp>
            <p:nvSpPr>
              <p:cNvPr id="16398" name="AutoShape 6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325" cy="54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399" name="AutoShape 7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720" cy="16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71438" y="954088"/>
            <a:ext cx="6926262" cy="39302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650" tIns="53325" rIns="106650" bIns="53325">
            <a:spAutoFit/>
          </a:bodyPr>
          <a:lstStyle/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(2008-..):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(O. BONDU, H. BRUN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, A. FALKIEWICZ, 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M. LETHUILLIER, S. GASCON,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J. FAN, J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. TAO, H. XIAO, Z. ZHANG)</a:t>
            </a:r>
            <a:endParaRPr lang="fr-FR" sz="1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285750" indent="-285750" defTabSz="1066800" eaLnBrk="0">
              <a:spcBef>
                <a:spcPct val="50000"/>
              </a:spcBef>
              <a:buClrTx/>
              <a:buSzTx/>
              <a:buFontTx/>
              <a:buChar char="-"/>
              <a:defRPr/>
            </a:pPr>
            <a:r>
              <a:rPr lang="fr-FR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Check </a:t>
            </a:r>
            <a:r>
              <a:rPr lang="fr-FR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understanding</a:t>
            </a:r>
            <a:r>
              <a:rPr lang="fr-F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of key observables for photon reconstruction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(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starting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with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~80nb-1 in 2010)</a:t>
            </a:r>
            <a:r>
              <a:rPr lang="fr-FR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:</a:t>
            </a:r>
          </a:p>
          <a:p>
            <a:pPr lvl="1" defTabSz="1066800" eaLnBrk="0">
              <a:spcBef>
                <a:spcPct val="50000"/>
              </a:spcBef>
              <a:buClrTx/>
              <a:buSzTx/>
              <a:defRPr/>
            </a:pPr>
            <a:r>
              <a:rPr lang="fr-FR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fr-FR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Cluster constituent </a:t>
            </a:r>
            <a:r>
              <a:rPr lang="fr-FR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multiplicites</a:t>
            </a:r>
            <a:endParaRPr lang="fr-FR" sz="1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defTabSz="1066800" eaLnBrk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- Cluster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shapes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used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to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assign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energy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determination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method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, to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derive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energy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corrections and photon identification</a:t>
            </a:r>
          </a:p>
          <a:p>
            <a:pPr defTabSz="1066800" eaLnBrk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   -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it-IT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Isolation energies used for photon </a:t>
            </a:r>
            <a:r>
              <a:rPr lang="it-IT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identification</a:t>
            </a:r>
          </a:p>
          <a:p>
            <a:pPr defTabSz="1066800" eaLnBrk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it-IT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- Determine and address problem of goodness of GEANT4 simulation of EM shower</a:t>
            </a:r>
            <a:endParaRPr lang="fr-FR" sz="18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1066800" eaLnBrk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- 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Public results for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ICHEP2010 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EGM-10-001 and EGM-10-005)</a:t>
            </a:r>
            <a:endParaRPr lang="fr-FR" sz="1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6391" name="Picture 46"/>
          <p:cNvPicPr>
            <a:picLocks noChangeAspect="1" noChangeArrowheads="1"/>
          </p:cNvPicPr>
          <p:nvPr/>
        </p:nvPicPr>
        <p:blipFill>
          <a:blip r:embed="rId3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52" y="1936750"/>
            <a:ext cx="2363788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953396"/>
            <a:ext cx="50895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940696"/>
            <a:ext cx="50196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49"/>
          <p:cNvPicPr>
            <a:picLocks noChangeAspect="1" noChangeArrowheads="1"/>
          </p:cNvPicPr>
          <p:nvPr/>
        </p:nvPicPr>
        <p:blipFill>
          <a:blip r:embed="rId6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00" y="3756025"/>
            <a:ext cx="16764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52" name="Rectangle 52"/>
          <p:cNvSpPr>
            <a:spLocks noChangeArrowheads="1"/>
          </p:cNvSpPr>
          <p:nvPr/>
        </p:nvSpPr>
        <p:spPr bwMode="auto">
          <a:xfrm>
            <a:off x="7584950" y="1476375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Loose Photon Id</a:t>
            </a:r>
            <a:endParaRPr lang="fr-FR" sz="1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" name="Rectangle 52"/>
          <p:cNvSpPr>
            <a:spLocks noChangeArrowheads="1"/>
          </p:cNvSpPr>
          <p:nvPr/>
        </p:nvSpPr>
        <p:spPr bwMode="auto">
          <a:xfrm>
            <a:off x="1511920" y="5364013"/>
            <a:ext cx="7777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N</a:t>
            </a:r>
            <a:r>
              <a:rPr lang="en-US" sz="1600" b="1" baseline="-250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cluster</a:t>
            </a:r>
            <a:endParaRPr lang="fr-F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6418093" y="5516413"/>
            <a:ext cx="7136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s</a:t>
            </a:r>
            <a:r>
              <a:rPr lang="en-US" sz="1800" b="1" baseline="-250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j</a:t>
            </a:r>
            <a:r>
              <a:rPr lang="en-US" sz="1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  <a:sym typeface="Symbol" pitchFamily="18" charset="2"/>
              </a:rPr>
              <a:t>/</a:t>
            </a:r>
            <a:r>
              <a:rPr lang="en-US" sz="18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s</a:t>
            </a:r>
            <a:r>
              <a:rPr lang="en-US" sz="1800" b="1" baseline="-250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h</a:t>
            </a:r>
            <a:endParaRPr lang="fr-FR" sz="18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3CF3F33D-5B00-4DFE-91E9-1796CB0F0F2A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6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368300"/>
            <a:ext cx="10080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6E6FF"/>
                    </a:gs>
                    <a:gs pos="100000">
                      <a:srgbClr val="E6E6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74663">
              <a:lnSpc>
                <a:spcPct val="86000"/>
              </a:lnSpc>
              <a:buClr>
                <a:srgbClr val="FFFFFF"/>
              </a:buClr>
              <a:tabLst>
                <a:tab pos="0" algn="l"/>
                <a:tab pos="473075" algn="l"/>
                <a:tab pos="949325" algn="l"/>
                <a:tab pos="1423988" algn="l"/>
                <a:tab pos="1898650" algn="l"/>
                <a:tab pos="2374900" algn="l"/>
                <a:tab pos="2851150" algn="l"/>
                <a:tab pos="3324225" algn="l"/>
                <a:tab pos="3802063" algn="l"/>
                <a:tab pos="4276725" algn="l"/>
                <a:tab pos="4751388" algn="l"/>
                <a:tab pos="5227638" algn="l"/>
                <a:tab pos="5703888" algn="l"/>
                <a:tab pos="6176963" algn="l"/>
                <a:tab pos="6654800" algn="l"/>
                <a:tab pos="7127875" algn="l"/>
                <a:tab pos="7602538" algn="l"/>
                <a:tab pos="8080375" algn="l"/>
                <a:tab pos="8553450" algn="l"/>
                <a:tab pos="9029700" algn="l"/>
                <a:tab pos="9505950" algn="l"/>
              </a:tabLst>
              <a:defRPr/>
            </a:pP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Photon Commissioning</a:t>
            </a:r>
          </a:p>
        </p:txBody>
      </p:sp>
      <p:grpSp>
        <p:nvGrpSpPr>
          <p:cNvPr id="17413" name="Group 3"/>
          <p:cNvGrpSpPr>
            <a:grpSpLocks/>
          </p:cNvGrpSpPr>
          <p:nvPr/>
        </p:nvGrpSpPr>
        <p:grpSpPr bwMode="auto">
          <a:xfrm>
            <a:off x="385763" y="3182938"/>
            <a:ext cx="3182937" cy="1014412"/>
            <a:chOff x="208" y="1719"/>
            <a:chExt cx="1719" cy="548"/>
          </a:xfrm>
        </p:grpSpPr>
        <p:sp>
          <p:nvSpPr>
            <p:cNvPr id="17419" name="AutoShape 4"/>
            <p:cNvSpPr>
              <a:spLocks noChangeArrowheads="1"/>
            </p:cNvSpPr>
            <p:nvPr/>
          </p:nvSpPr>
          <p:spPr bwMode="auto">
            <a:xfrm>
              <a:off x="208" y="1719"/>
              <a:ext cx="1325" cy="549"/>
            </a:xfrm>
            <a:prstGeom prst="roundRect">
              <a:avLst>
                <a:gd name="adj" fmla="val 22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7420" name="Group 5"/>
            <p:cNvGrpSpPr>
              <a:grpSpLocks/>
            </p:cNvGrpSpPr>
            <p:nvPr/>
          </p:nvGrpSpPr>
          <p:grpSpPr bwMode="auto">
            <a:xfrm>
              <a:off x="208" y="1719"/>
              <a:ext cx="1719" cy="548"/>
              <a:chOff x="208" y="1719"/>
              <a:chExt cx="1719" cy="548"/>
            </a:xfrm>
          </p:grpSpPr>
          <p:sp>
            <p:nvSpPr>
              <p:cNvPr id="17421" name="AutoShape 6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325" cy="54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22" name="AutoShape 7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720" cy="16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792288"/>
            <a:ext cx="23637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16013"/>
            <a:ext cx="5041900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995738"/>
            <a:ext cx="4811712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4500563"/>
            <a:ext cx="5197475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6424613" y="133191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Loose Photon Id</a:t>
            </a:r>
            <a:endParaRPr lang="fr-FR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52"/>
          <p:cNvSpPr>
            <a:spLocks noChangeArrowheads="1"/>
          </p:cNvSpPr>
          <p:nvPr/>
        </p:nvSpPr>
        <p:spPr bwMode="auto">
          <a:xfrm>
            <a:off x="719832" y="1907629"/>
            <a:ext cx="7970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  <a:r>
              <a:rPr lang="en-US" sz="1600" b="1" baseline="-25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3x3</a:t>
            </a:r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/</a:t>
            </a:r>
            <a:r>
              <a:rPr lang="en-US" sz="16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  <a:r>
              <a:rPr lang="en-US" sz="1600" b="1" baseline="-250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g</a:t>
            </a:r>
            <a:endParaRPr lang="fr-F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Rectangle 52"/>
          <p:cNvSpPr>
            <a:spLocks noChangeArrowheads="1"/>
          </p:cNvSpPr>
          <p:nvPr/>
        </p:nvSpPr>
        <p:spPr bwMode="auto">
          <a:xfrm>
            <a:off x="1295896" y="4737427"/>
            <a:ext cx="4603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  <a:r>
              <a:rPr lang="en-US" sz="1600" b="1" baseline="-250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  <a:sym typeface="Symbol" pitchFamily="18" charset="2"/>
              </a:rPr>
              <a:t>T</a:t>
            </a:r>
            <a:r>
              <a:rPr lang="en-US" sz="1600" b="1" baseline="-250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g</a:t>
            </a:r>
            <a:endParaRPr lang="fr-F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5905132" y="5436021"/>
            <a:ext cx="1223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Tracker </a:t>
            </a:r>
          </a:p>
          <a:p>
            <a:pPr>
              <a:defRPr/>
            </a:pPr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Isolation E</a:t>
            </a:r>
            <a:endParaRPr lang="fr-FR" sz="1600" b="1" dirty="0">
              <a:solidFill>
                <a:schemeClr val="accent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38166C52-4443-402C-9895-048CFBB020EA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7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366637"/>
            <a:ext cx="10080625" cy="3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6E6FF"/>
                    </a:gs>
                    <a:gs pos="100000">
                      <a:srgbClr val="E6E6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74663">
              <a:lnSpc>
                <a:spcPct val="86000"/>
              </a:lnSpc>
              <a:buClr>
                <a:srgbClr val="FFFFFF"/>
              </a:buClr>
              <a:tabLst>
                <a:tab pos="0" algn="l"/>
                <a:tab pos="473075" algn="l"/>
                <a:tab pos="949325" algn="l"/>
                <a:tab pos="1423988" algn="l"/>
                <a:tab pos="1898650" algn="l"/>
                <a:tab pos="2374900" algn="l"/>
                <a:tab pos="2851150" algn="l"/>
                <a:tab pos="3324225" algn="l"/>
                <a:tab pos="3802063" algn="l"/>
                <a:tab pos="4276725" algn="l"/>
                <a:tab pos="4751388" algn="l"/>
                <a:tab pos="5227638" algn="l"/>
                <a:tab pos="5703888" algn="l"/>
                <a:tab pos="6176963" algn="l"/>
                <a:tab pos="6654800" algn="l"/>
                <a:tab pos="7127875" algn="l"/>
                <a:tab pos="7602538" algn="l"/>
                <a:tab pos="8080375" algn="l"/>
                <a:tab pos="8553450" algn="l"/>
                <a:tab pos="9029700" algn="l"/>
                <a:tab pos="9505950" algn="l"/>
              </a:tabLst>
              <a:defRPr/>
            </a:pPr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Photon 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Validation and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Energy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Scale</a:t>
            </a:r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Extraction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18437" name="Group 3"/>
          <p:cNvGrpSpPr>
            <a:grpSpLocks/>
          </p:cNvGrpSpPr>
          <p:nvPr/>
        </p:nvGrpSpPr>
        <p:grpSpPr bwMode="auto">
          <a:xfrm>
            <a:off x="385763" y="3182938"/>
            <a:ext cx="3182937" cy="1014412"/>
            <a:chOff x="208" y="1719"/>
            <a:chExt cx="1719" cy="548"/>
          </a:xfrm>
        </p:grpSpPr>
        <p:sp>
          <p:nvSpPr>
            <p:cNvPr id="18441" name="AutoShape 4"/>
            <p:cNvSpPr>
              <a:spLocks noChangeArrowheads="1"/>
            </p:cNvSpPr>
            <p:nvPr/>
          </p:nvSpPr>
          <p:spPr bwMode="auto">
            <a:xfrm>
              <a:off x="208" y="1719"/>
              <a:ext cx="1325" cy="549"/>
            </a:xfrm>
            <a:prstGeom prst="roundRect">
              <a:avLst>
                <a:gd name="adj" fmla="val 22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8442" name="Group 5"/>
            <p:cNvGrpSpPr>
              <a:grpSpLocks/>
            </p:cNvGrpSpPr>
            <p:nvPr/>
          </p:nvGrpSpPr>
          <p:grpSpPr bwMode="auto">
            <a:xfrm>
              <a:off x="208" y="1719"/>
              <a:ext cx="1719" cy="548"/>
              <a:chOff x="208" y="1719"/>
              <a:chExt cx="1719" cy="548"/>
            </a:xfrm>
          </p:grpSpPr>
          <p:sp>
            <p:nvSpPr>
              <p:cNvPr id="18443" name="AutoShape 6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325" cy="54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444" name="AutoShape 7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720" cy="16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71438" y="954088"/>
            <a:ext cx="6408737" cy="642326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650" tIns="53325" rIns="106650" bIns="53325">
            <a:spAutoFit/>
          </a:bodyPr>
          <a:lstStyle/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« 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Certified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 » photons 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from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Z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mmg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FSR (2007-..):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(C. BATY, O. BONDU, H. BRUN, M. LETHUILLIER, S. GASCON, L. SGANDURRA, J. FAN, Y.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SHEN, J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. TAO,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H. XIAO, Z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.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ZHANG) </a:t>
            </a:r>
            <a:endParaRPr lang="fr-FR" sz="18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- </a:t>
            </a:r>
            <a:r>
              <a:rPr lang="fr-FR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Isotropic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source of </a:t>
            </a:r>
            <a:r>
              <a:rPr lang="fr-FR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relatively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high-</a:t>
            </a:r>
            <a:r>
              <a:rPr lang="fr-FR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pT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 </a:t>
            </a:r>
            <a:r>
              <a:rPr lang="fr-FR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enabling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extraction of </a:t>
            </a:r>
          </a:p>
          <a:p>
            <a:pPr defTabSz="1066800" eaLnBrk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   - Photon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energy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scale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:  One of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two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CMS-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approved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methods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see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CMS-DP-2011/008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  <a:hlinkClick r:id="rId3"/>
              </a:rPr>
              <a:t>http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  <a:hlinkClick r:id="rId3"/>
              </a:rPr>
              <a:t>://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  <a:hlinkClick r:id="rId3"/>
              </a:rPr>
              <a:t>cds.cern.ch/record/1373389?ln=en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and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CMS-DP-12-024: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  <a:hlinkClick r:id="rId4"/>
              </a:rPr>
              <a:t>http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  <a:hlinkClick r:id="rId4"/>
              </a:rPr>
              <a:t>://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  <a:hlinkClick r:id="rId4"/>
              </a:rPr>
              <a:t>cds.cern.ch/record/1490641?ln=en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) </a:t>
            </a:r>
          </a:p>
          <a:p>
            <a:pPr defTabSz="1066800" eaLnBrk="0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   -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it-IT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Photon energy correction parametrisation </a:t>
            </a:r>
          </a:p>
          <a:p>
            <a:pPr defTabSz="1066800" eaLnBrk="0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it-IT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fr-FR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Photon trigger </a:t>
            </a:r>
            <a:r>
              <a:rPr lang="fr-FR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efficiency</a:t>
            </a:r>
            <a:endParaRPr lang="fr-FR" sz="18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defTabSz="1066800" eaLnBrk="0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   - Photon id </a:t>
            </a:r>
            <a:r>
              <a:rPr lang="fr-FR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efficiency</a:t>
            </a:r>
            <a:r>
              <a:rPr lang="fr-FR" sz="180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fr-FR" sz="18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85750" indent="-285750" defTabSz="1066800" eaLnBrk="0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-"/>
              <a:defRPr/>
            </a:pPr>
            <a:r>
              <a:rPr lang="en-US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Selection</a:t>
            </a:r>
            <a:r>
              <a:rPr lang="en-US" sz="18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Minimum photon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Pt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, Veto non-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radiative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Z,      far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muon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Pt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and isolation. </a:t>
            </a:r>
            <a:endParaRPr lang="fr-FR" sz="1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285750" indent="-285750" defTabSz="1066800" eaLnBrk="0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-"/>
              <a:defRPr/>
            </a:pP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Result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used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to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estimate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systematic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error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on photon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energy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scale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for first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Measurement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of the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W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g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and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Z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g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   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inclusive  cross-sections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with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2010 </a:t>
            </a:r>
            <a:r>
              <a:rPr lang="fr-FR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dataset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(Phys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fr-FR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Lett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. B701, 535-555 (2011))</a:t>
            </a:r>
            <a:endParaRPr lang="fr-FR" sz="1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285750" indent="-285750" defTabSz="1066800" eaLnBrk="0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-"/>
              <a:defRPr/>
            </a:pPr>
            <a:r>
              <a:rPr lang="en-US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Used to validate understanding of </a:t>
            </a:r>
            <a:r>
              <a:rPr lang="en-US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H</a:t>
            </a:r>
            <a:r>
              <a:rPr lang="en-US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gg</a:t>
            </a:r>
            <a:r>
              <a:rPr lang="en-US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input variables (CMS-HIG-13-001)                                                                                       </a:t>
            </a:r>
            <a:endParaRPr lang="fr-FR" sz="1800" dirty="0" smtClean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285750" indent="-285750" defTabSz="1066800" eaLnBrk="0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-"/>
              <a:defRPr/>
            </a:pPr>
            <a:r>
              <a:rPr lang="en-US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Ready to furnish energy corrections for photons for 7 and 8 </a:t>
            </a:r>
            <a:r>
              <a:rPr lang="en-US" sz="18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TeV</a:t>
            </a:r>
            <a:r>
              <a:rPr lang="en-US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analyses                </a:t>
            </a:r>
            <a:endParaRPr lang="fr-FR" sz="18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403573"/>
            <a:ext cx="245427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14"/>
          <p:cNvPicPr>
            <a:picLocks noChangeAspect="1" noChangeArrowheads="1"/>
          </p:cNvPicPr>
          <p:nvPr/>
        </p:nvPicPr>
        <p:blipFill rotWithShape="1">
          <a:blip r:embed="rId6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"/>
          <a:stretch/>
        </p:blipFill>
        <p:spPr bwMode="auto">
          <a:xfrm>
            <a:off x="6120432" y="3924300"/>
            <a:ext cx="396019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6120432" y="2977028"/>
            <a:ext cx="3973830" cy="3827145"/>
            <a:chOff x="6120432" y="2977028"/>
            <a:chExt cx="3973830" cy="382714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432" y="2977028"/>
              <a:ext cx="3973830" cy="382714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2560" y="5075981"/>
              <a:ext cx="2499488" cy="739178"/>
            </a:xfrm>
            <a:prstGeom prst="rect">
              <a:avLst/>
            </a:prstGeom>
          </p:spPr>
        </p:pic>
      </p:grpSp>
      <p:sp>
        <p:nvSpPr>
          <p:cNvPr id="1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BA32FB6F-1CCB-4917-8971-5BCC0530C977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8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107950"/>
            <a:ext cx="100806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6E6FF"/>
                    </a:gs>
                    <a:gs pos="100000">
                      <a:srgbClr val="E6E6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74663">
              <a:lnSpc>
                <a:spcPct val="86000"/>
              </a:lnSpc>
              <a:buClr>
                <a:srgbClr val="FFFFFF"/>
              </a:buClr>
              <a:tabLst>
                <a:tab pos="0" algn="l"/>
                <a:tab pos="473075" algn="l"/>
                <a:tab pos="949325" algn="l"/>
                <a:tab pos="1423988" algn="l"/>
                <a:tab pos="1898650" algn="l"/>
                <a:tab pos="2374900" algn="l"/>
                <a:tab pos="2851150" algn="l"/>
                <a:tab pos="3324225" algn="l"/>
                <a:tab pos="3802063" algn="l"/>
                <a:tab pos="4276725" algn="l"/>
                <a:tab pos="4751388" algn="l"/>
                <a:tab pos="5227638" algn="l"/>
                <a:tab pos="5703888" algn="l"/>
                <a:tab pos="6176963" algn="l"/>
                <a:tab pos="6654800" algn="l"/>
                <a:tab pos="7127875" algn="l"/>
                <a:tab pos="7602538" algn="l"/>
                <a:tab pos="8080375" algn="l"/>
                <a:tab pos="8553450" algn="l"/>
                <a:tab pos="9029700" algn="l"/>
                <a:tab pos="9505950" algn="l"/>
              </a:tabLst>
              <a:defRPr/>
            </a:pP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Photon Energy Scale Measurement</a:t>
            </a:r>
            <a:b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input to W</a:t>
            </a: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Z</a:t>
            </a: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 </a:t>
            </a:r>
            <a:r>
              <a:rPr lang="fr-F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cross-section Measurements</a:t>
            </a:r>
          </a:p>
        </p:txBody>
      </p:sp>
      <p:grpSp>
        <p:nvGrpSpPr>
          <p:cNvPr id="19461" name="Group 3"/>
          <p:cNvGrpSpPr>
            <a:grpSpLocks/>
          </p:cNvGrpSpPr>
          <p:nvPr/>
        </p:nvGrpSpPr>
        <p:grpSpPr bwMode="auto">
          <a:xfrm>
            <a:off x="385763" y="3182938"/>
            <a:ext cx="3182937" cy="1014412"/>
            <a:chOff x="208" y="1719"/>
            <a:chExt cx="1719" cy="548"/>
          </a:xfrm>
        </p:grpSpPr>
        <p:sp>
          <p:nvSpPr>
            <p:cNvPr id="19473" name="AutoShape 4"/>
            <p:cNvSpPr>
              <a:spLocks noChangeArrowheads="1"/>
            </p:cNvSpPr>
            <p:nvPr/>
          </p:nvSpPr>
          <p:spPr bwMode="auto">
            <a:xfrm>
              <a:off x="208" y="1719"/>
              <a:ext cx="1325" cy="549"/>
            </a:xfrm>
            <a:prstGeom prst="roundRect">
              <a:avLst>
                <a:gd name="adj" fmla="val 22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9474" name="Group 5"/>
            <p:cNvGrpSpPr>
              <a:grpSpLocks/>
            </p:cNvGrpSpPr>
            <p:nvPr/>
          </p:nvGrpSpPr>
          <p:grpSpPr bwMode="auto">
            <a:xfrm>
              <a:off x="208" y="1719"/>
              <a:ext cx="1719" cy="548"/>
              <a:chOff x="208" y="1719"/>
              <a:chExt cx="1719" cy="548"/>
            </a:xfrm>
          </p:grpSpPr>
          <p:sp>
            <p:nvSpPr>
              <p:cNvPr id="19475" name="AutoShape 6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325" cy="54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476" name="AutoShape 7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720" cy="16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60513"/>
            <a:ext cx="245427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4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39975"/>
            <a:ext cx="46609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5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059238"/>
            <a:ext cx="46878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12"/>
          <p:cNvPicPr>
            <a:picLocks noChangeAspect="1" noChangeArrowheads="1"/>
          </p:cNvPicPr>
          <p:nvPr/>
        </p:nvPicPr>
        <p:blipFill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r="1268"/>
          <a:stretch>
            <a:fillRect/>
          </a:stretch>
        </p:blipFill>
        <p:spPr bwMode="auto">
          <a:xfrm>
            <a:off x="4824413" y="3411538"/>
            <a:ext cx="5256212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Rectangle 16"/>
          <p:cNvSpPr>
            <a:spLocks noChangeArrowheads="1"/>
          </p:cNvSpPr>
          <p:nvPr/>
        </p:nvSpPr>
        <p:spPr bwMode="auto">
          <a:xfrm>
            <a:off x="360363" y="6091238"/>
            <a:ext cx="4092575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dedicated talk by FAN </a:t>
            </a:r>
            <a:r>
              <a:rPr lang="en-US" sz="2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Jiawei</a:t>
            </a:r>
            <a:endParaRPr lang="fr-FR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7" name="Picture 17"/>
          <p:cNvPicPr>
            <a:picLocks noChangeAspect="1" noChangeArrowheads="1"/>
          </p:cNvPicPr>
          <p:nvPr/>
        </p:nvPicPr>
        <p:blipFill>
          <a:blip r:embed="rId7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312863"/>
            <a:ext cx="361315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8" name="Oval 18"/>
          <p:cNvSpPr>
            <a:spLocks noChangeArrowheads="1"/>
          </p:cNvSpPr>
          <p:nvPr/>
        </p:nvSpPr>
        <p:spPr bwMode="auto">
          <a:xfrm>
            <a:off x="0" y="3132138"/>
            <a:ext cx="1584325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69" name="Oval 19"/>
          <p:cNvSpPr>
            <a:spLocks noChangeArrowheads="1"/>
          </p:cNvSpPr>
          <p:nvPr/>
        </p:nvSpPr>
        <p:spPr bwMode="auto">
          <a:xfrm>
            <a:off x="0" y="5003800"/>
            <a:ext cx="1871663" cy="504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70" name="Oval 20"/>
          <p:cNvSpPr>
            <a:spLocks noChangeArrowheads="1"/>
          </p:cNvSpPr>
          <p:nvPr/>
        </p:nvSpPr>
        <p:spPr bwMode="auto">
          <a:xfrm>
            <a:off x="4608513" y="4716463"/>
            <a:ext cx="1584325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71" name="Line 21"/>
          <p:cNvSpPr>
            <a:spLocks noChangeShapeType="1"/>
          </p:cNvSpPr>
          <p:nvPr/>
        </p:nvSpPr>
        <p:spPr bwMode="auto">
          <a:xfrm flipV="1">
            <a:off x="1871663" y="4932363"/>
            <a:ext cx="2808287" cy="287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72" name="Line 22"/>
          <p:cNvSpPr>
            <a:spLocks noChangeShapeType="1"/>
          </p:cNvSpPr>
          <p:nvPr/>
        </p:nvSpPr>
        <p:spPr bwMode="auto">
          <a:xfrm>
            <a:off x="1584325" y="3348038"/>
            <a:ext cx="3095625" cy="1584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59792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9343" y="899517"/>
            <a:ext cx="3642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Phys. </a:t>
            </a:r>
            <a:r>
              <a:rPr lang="fr-FR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Lett</a:t>
            </a:r>
            <a:r>
              <a:rPr lang="fr-F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. B701, 535-555 (2011))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9C342A49-0CC2-4F9A-9487-B6F8F86A7D9F}" type="slidenum">
              <a:rPr lang="en-GB" sz="1400">
                <a:solidFill>
                  <a:srgbClr val="FFFFFF"/>
                </a:solidFill>
                <a:latin typeface="Times New Roman" pitchFamily="18" charset="0"/>
              </a:rPr>
              <a:pPr eaLnBrk="1"/>
              <a:t>9</a:t>
            </a:fld>
            <a:endParaRPr lang="en-GB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366637"/>
            <a:ext cx="10080625" cy="3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6E6FF"/>
                    </a:gs>
                    <a:gs pos="100000">
                      <a:srgbClr val="E6E6FF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74663">
              <a:lnSpc>
                <a:spcPct val="86000"/>
              </a:lnSpc>
              <a:buClr>
                <a:srgbClr val="FFFFFF"/>
              </a:buClr>
              <a:tabLst>
                <a:tab pos="0" algn="l"/>
                <a:tab pos="473075" algn="l"/>
                <a:tab pos="949325" algn="l"/>
                <a:tab pos="1423988" algn="l"/>
                <a:tab pos="1898650" algn="l"/>
                <a:tab pos="2374900" algn="l"/>
                <a:tab pos="2851150" algn="l"/>
                <a:tab pos="3324225" algn="l"/>
                <a:tab pos="3802063" algn="l"/>
                <a:tab pos="4276725" algn="l"/>
                <a:tab pos="4751388" algn="l"/>
                <a:tab pos="5227638" algn="l"/>
                <a:tab pos="5703888" algn="l"/>
                <a:tab pos="6176963" algn="l"/>
                <a:tab pos="6654800" algn="l"/>
                <a:tab pos="7127875" algn="l"/>
                <a:tab pos="7602538" algn="l"/>
                <a:tab pos="8080375" algn="l"/>
                <a:tab pos="8553450" algn="l"/>
                <a:tab pos="9029700" algn="l"/>
                <a:tab pos="9505950" algn="l"/>
              </a:tabLst>
              <a:defRPr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+ X Differential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s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Measurements 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0485" name="Group 3"/>
          <p:cNvGrpSpPr>
            <a:grpSpLocks/>
          </p:cNvGrpSpPr>
          <p:nvPr/>
        </p:nvGrpSpPr>
        <p:grpSpPr bwMode="auto">
          <a:xfrm>
            <a:off x="385763" y="3182938"/>
            <a:ext cx="3182937" cy="1014412"/>
            <a:chOff x="208" y="1719"/>
            <a:chExt cx="1719" cy="548"/>
          </a:xfrm>
        </p:grpSpPr>
        <p:sp>
          <p:nvSpPr>
            <p:cNvPr id="20497" name="AutoShape 4"/>
            <p:cNvSpPr>
              <a:spLocks noChangeArrowheads="1"/>
            </p:cNvSpPr>
            <p:nvPr/>
          </p:nvSpPr>
          <p:spPr bwMode="auto">
            <a:xfrm>
              <a:off x="208" y="1719"/>
              <a:ext cx="1325" cy="549"/>
            </a:xfrm>
            <a:prstGeom prst="roundRect">
              <a:avLst>
                <a:gd name="adj" fmla="val 22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20498" name="Group 5"/>
            <p:cNvGrpSpPr>
              <a:grpSpLocks/>
            </p:cNvGrpSpPr>
            <p:nvPr/>
          </p:nvGrpSpPr>
          <p:grpSpPr bwMode="auto">
            <a:xfrm>
              <a:off x="208" y="1719"/>
              <a:ext cx="1719" cy="548"/>
              <a:chOff x="208" y="1719"/>
              <a:chExt cx="1719" cy="548"/>
            </a:xfrm>
          </p:grpSpPr>
          <p:sp>
            <p:nvSpPr>
              <p:cNvPr id="20499" name="AutoShape 6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325" cy="54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500" name="AutoShape 7"/>
              <p:cNvSpPr>
                <a:spLocks noChangeArrowheads="1"/>
              </p:cNvSpPr>
              <p:nvPr/>
            </p:nvSpPr>
            <p:spPr bwMode="auto">
              <a:xfrm>
                <a:off x="208" y="1719"/>
                <a:ext cx="1720" cy="169"/>
              </a:xfrm>
              <a:prstGeom prst="roundRect">
                <a:avLst>
                  <a:gd name="adj" fmla="val 22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78885" name="Rectangle 37"/>
          <p:cNvSpPr>
            <a:spLocks noChangeArrowheads="1"/>
          </p:cNvSpPr>
          <p:nvPr/>
        </p:nvSpPr>
        <p:spPr bwMode="auto">
          <a:xfrm>
            <a:off x="-249" y="1073345"/>
            <a:ext cx="2520281" cy="609086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650" tIns="53325" rIns="106650" bIns="53325">
            <a:spAutoFit/>
          </a:bodyPr>
          <a:lstStyle/>
          <a:p>
            <a:pPr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gg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Symbol" pitchFamily="18" charset="2"/>
              </a:rPr>
              <a:t> 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+ X </a:t>
            </a:r>
            <a:r>
              <a:rPr lang="fr-F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differential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cross-section </a:t>
            </a:r>
            <a:r>
              <a:rPr lang="fr-FR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measurements</a:t>
            </a:r>
            <a:r>
              <a:rPr lang="fr-F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(2010-…):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fr-FR" sz="1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(H. BRUN, N. CHANON, G. CHEN, M. LETHUILLIER, S. GASCON, J. TAO, H. XIAO, J. </a:t>
            </a:r>
            <a:r>
              <a:rPr lang="fr-FR" sz="1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FAN, Y. SHEN)</a:t>
            </a:r>
            <a:endParaRPr lang="fr-FR" sz="18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SzTx/>
              <a:buBlip>
                <a:blip r:embed="rId3"/>
              </a:buBlip>
            </a:pPr>
            <a:r>
              <a:rPr lang="fr-FR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For 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measurement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of 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SM backgrounds to 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H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gg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: </a:t>
            </a:r>
            <a:r>
              <a:rPr lang="fr-FR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gg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+ X and 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  <a:sym typeface="Wingdings" pitchFamily="2" charset="2"/>
              </a:rPr>
              <a:t>g </a:t>
            </a:r>
            <a:r>
              <a:rPr lang="fr-F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+ 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X</a:t>
            </a:r>
            <a:r>
              <a:rPr lang="fr-FR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;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Can probe gluon PDF at unprecedented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Et and reduce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gluon NLO PDF error by ~20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%</a:t>
            </a:r>
            <a:endParaRPr lang="fr-FR" sz="18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85750" indent="-285750"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Blip>
                <a:blip r:embed="rId4"/>
              </a:buBlip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Use data-driven EM isolation templates</a:t>
            </a:r>
          </a:p>
          <a:p>
            <a:pPr marL="285750" indent="-285750"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buBlip>
                <a:blip r:embed="rId4"/>
              </a:buBlip>
              <a:defRPr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2011 results forthcoming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64" y="2267669"/>
            <a:ext cx="396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47" y="1512713"/>
            <a:ext cx="375602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2675657" y="1079682"/>
            <a:ext cx="3372767" cy="11879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650" tIns="53325" rIns="106650" bIns="53325">
            <a:spAutoFit/>
          </a:bodyPr>
          <a:lstStyle/>
          <a:p>
            <a:pPr lvl="0" defTabSz="1066800" eaLnBrk="0">
              <a:lnSpc>
                <a:spcPct val="90000"/>
              </a:lnSpc>
              <a:spcBef>
                <a:spcPct val="50000"/>
              </a:spcBef>
              <a:buClrTx/>
              <a:buSzTx/>
              <a:defRPr/>
            </a:pPr>
            <a:endParaRPr lang="fr-FR" sz="1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sym typeface="Wingdings" pitchFamily="2" charset="2"/>
            </a:endParaRPr>
          </a:p>
          <a:p>
            <a:pPr>
              <a:buSzTx/>
              <a:buBlip>
                <a:blip r:embed="rId3"/>
              </a:buBlip>
            </a:pPr>
            <a:r>
              <a:rPr lang="fr-FR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Comparison</a:t>
            </a:r>
            <a:r>
              <a:rPr lang="fr-F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to </a:t>
            </a:r>
            <a:r>
              <a:rPr lang="en-US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pQCD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predictions (see next page), determination of efficiencies</a:t>
            </a:r>
            <a:endParaRPr lang="fr-FR" sz="18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808288" y="7308229"/>
            <a:ext cx="4392612" cy="288032"/>
          </a:xfrm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3875" algn="l"/>
                <a:tab pos="2244725" algn="l"/>
                <a:tab pos="2692400" algn="l"/>
                <a:tab pos="3143250" algn="l"/>
                <a:tab pos="3592513" algn="l"/>
                <a:tab pos="4041775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7350" algn="l"/>
                <a:tab pos="7185025" algn="l"/>
                <a:tab pos="7635875" algn="l"/>
                <a:tab pos="8083550" algn="l"/>
                <a:tab pos="8534400" algn="l"/>
                <a:tab pos="8982075" algn="l"/>
              </a:tabLs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dirty="0">
                <a:solidFill>
                  <a:srgbClr val="FFFFFF"/>
                </a:solidFill>
                <a:latin typeface="Times New Roman" pitchFamily="18" charset="0"/>
              </a:rPr>
              <a:t>S. GASCON-SHOTKIN </a:t>
            </a:r>
            <a:r>
              <a:rPr lang="en-GB" sz="1400" dirty="0" smtClean="0">
                <a:solidFill>
                  <a:srgbClr val="FFFFFF"/>
                </a:solidFill>
                <a:latin typeface="Times New Roman" pitchFamily="18" charset="0"/>
              </a:rPr>
              <a:t>FCPPL13 Nanjing March 27, 2013</a:t>
            </a:r>
            <a:endParaRPr lang="en-GB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dèle par défaut">
  <a:themeElements>
    <a:clrScheme name="2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</TotalTime>
  <Words>1974</Words>
  <Application>Microsoft Office PowerPoint</Application>
  <PresentationFormat>Personnalisé</PresentationFormat>
  <Paragraphs>292</Paragraphs>
  <Slides>16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Modèle par défaut</vt:lpstr>
      <vt:lpstr>2_Modèle par défaut</vt:lpstr>
      <vt:lpstr>1_Modèle par défaut</vt:lpstr>
      <vt:lpstr>4_Modèle par défaut</vt:lpstr>
      <vt:lpstr>3_Modèle par défaut</vt:lpstr>
      <vt:lpstr>Présentation PowerPoint</vt:lpstr>
      <vt:lpstr>Présentation PowerPoint</vt:lpstr>
      <vt:lpstr>The CMS groups of IHEP and of IPN Lyon: A brief history of our collaboration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Chanon</dc:creator>
  <cp:lastModifiedBy>Susan Gascon</cp:lastModifiedBy>
  <cp:revision>458</cp:revision>
  <dcterms:modified xsi:type="dcterms:W3CDTF">2013-03-27T05:46:16Z</dcterms:modified>
</cp:coreProperties>
</file>