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65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E6FF"/>
    <a:srgbClr val="B9F7FF"/>
    <a:srgbClr val="25FF49"/>
    <a:srgbClr val="C5FFCF"/>
    <a:srgbClr val="FF29E0"/>
    <a:srgbClr val="FFCDF8"/>
    <a:srgbClr val="FF9C19"/>
    <a:srgbClr val="FFE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912" autoAdjust="0"/>
  </p:normalViewPr>
  <p:slideViewPr>
    <p:cSldViewPr snapToGrid="0" showGuides="1">
      <p:cViewPr varScale="1">
        <p:scale>
          <a:sx n="64" d="100"/>
          <a:sy n="64" d="100"/>
        </p:scale>
        <p:origin x="15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995B3-E580-4779-AD01-6F41E1CB11F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61EA9-F54C-4D63-94BD-CCF1F0B02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53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9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75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93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8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17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7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239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1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2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1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349501"/>
            <a:ext cx="744008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39251" y="1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451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2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8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2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35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93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41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4840303"/>
          </a:xfrm>
        </p:spPr>
        <p:txBody>
          <a:bodyPr/>
          <a:lstStyle>
            <a:lvl1pPr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48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8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65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6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17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3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78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9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2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BF5-8568-4370-8A90-8BCFCD97345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77792-8881-48EA-8533-CED84BF39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08" y="1232805"/>
            <a:ext cx="10918784" cy="1470025"/>
          </a:xfrm>
        </p:spPr>
        <p:txBody>
          <a:bodyPr/>
          <a:lstStyle/>
          <a:p>
            <a:r>
              <a:rPr lang="en-US" altLang="zh-CN" dirty="0"/>
              <a:t>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br>
              <a:rPr lang="en-US" altLang="zh-CN" dirty="0"/>
            </a:br>
            <a:r>
              <a:rPr lang="zh-CN" altLang="en-US" dirty="0"/>
              <a:t>的组装流程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E2DD42-2835-481E-A00A-A07A5DFAA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567418"/>
            <a:ext cx="8534400" cy="2715936"/>
          </a:xfrm>
        </p:spPr>
        <p:txBody>
          <a:bodyPr/>
          <a:lstStyle/>
          <a:p>
            <a:r>
              <a:rPr lang="zh-CN" altLang="en-US" dirty="0"/>
              <a:t>乔锐 徐子骏 袁煦昊</a:t>
            </a:r>
            <a:endParaRPr lang="en-US" altLang="zh-CN" dirty="0"/>
          </a:p>
          <a:p>
            <a:r>
              <a:rPr lang="zh-CN" altLang="en-US" dirty="0"/>
              <a:t>装配：熊佳继 王昊洋</a:t>
            </a:r>
            <a:endParaRPr lang="en-US" altLang="zh-CN" dirty="0"/>
          </a:p>
          <a:p>
            <a:r>
              <a:rPr lang="zh-CN" altLang="en-US" dirty="0"/>
              <a:t>点胶：王聪聪 刘帅毅</a:t>
            </a:r>
            <a:endParaRPr lang="en-US" altLang="zh-CN" dirty="0"/>
          </a:p>
          <a:p>
            <a:r>
              <a:rPr lang="zh-CN" altLang="en-US" dirty="0"/>
              <a:t>键合：金梁程龙</a:t>
            </a:r>
            <a:endParaRPr lang="en-US" altLang="zh-CN" dirty="0"/>
          </a:p>
          <a:p>
            <a:r>
              <a:rPr lang="zh-CN" altLang="en-US" dirty="0"/>
              <a:t>电测：蔡孟珂</a:t>
            </a:r>
          </a:p>
        </p:txBody>
      </p:sp>
    </p:spTree>
    <p:extLst>
      <p:ext uri="{BB962C8B-B14F-4D97-AF65-F5344CB8AC3E}">
        <p14:creationId xmlns:p14="http://schemas.microsoft.com/office/powerpoint/2010/main" val="53150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1EAAE5-1B32-4D3A-A43A-78553DFF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组装流程的耗时：第三天</a:t>
            </a:r>
            <a:r>
              <a:rPr lang="en-US" altLang="zh-CN" dirty="0"/>
              <a:t>(IV</a:t>
            </a:r>
            <a:r>
              <a:rPr lang="zh-CN" altLang="en-US" dirty="0"/>
              <a:t>测试</a:t>
            </a:r>
            <a:r>
              <a:rPr lang="en-US" altLang="zh-CN" dirty="0"/>
              <a:t>&amp;</a:t>
            </a:r>
            <a:r>
              <a:rPr lang="zh-CN" altLang="en-US" dirty="0"/>
              <a:t>贴</a:t>
            </a:r>
            <a:r>
              <a:rPr lang="en-US" altLang="zh-CN" dirty="0"/>
              <a:t>SFE</a:t>
            </a:r>
            <a:r>
              <a:rPr lang="zh-CN" altLang="en-US" dirty="0"/>
              <a:t>板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D3D6256-CFE5-45C9-949B-198D91235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833418"/>
              </p:ext>
            </p:extLst>
          </p:nvPr>
        </p:nvGraphicFramePr>
        <p:xfrm>
          <a:off x="279093" y="1594506"/>
          <a:ext cx="5816907" cy="51206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6605">
                  <a:extLst>
                    <a:ext uri="{9D8B030D-6E8A-4147-A177-3AD203B41FA5}">
                      <a16:colId xmlns:a16="http://schemas.microsoft.com/office/drawing/2014/main" val="684961986"/>
                    </a:ext>
                  </a:extLst>
                </a:gridCol>
                <a:gridCol w="3140249">
                  <a:extLst>
                    <a:ext uri="{9D8B030D-6E8A-4147-A177-3AD203B41FA5}">
                      <a16:colId xmlns:a16="http://schemas.microsoft.com/office/drawing/2014/main" val="3287134203"/>
                    </a:ext>
                  </a:extLst>
                </a:gridCol>
                <a:gridCol w="1032935">
                  <a:extLst>
                    <a:ext uri="{9D8B030D-6E8A-4147-A177-3AD203B41FA5}">
                      <a16:colId xmlns:a16="http://schemas.microsoft.com/office/drawing/2014/main" val="676794032"/>
                    </a:ext>
                  </a:extLst>
                </a:gridCol>
                <a:gridCol w="1057118">
                  <a:extLst>
                    <a:ext uri="{9D8B030D-6E8A-4147-A177-3AD203B41FA5}">
                      <a16:colId xmlns:a16="http://schemas.microsoft.com/office/drawing/2014/main" val="2973180755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序号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流程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耗时</a:t>
                      </a:r>
                      <a:r>
                        <a:rPr lang="en-US" altLang="zh-CN" sz="1800" u="none" strike="noStrike">
                          <a:effectLst/>
                        </a:rPr>
                        <a:t>(</a:t>
                      </a:r>
                      <a:r>
                        <a:rPr lang="en-US" sz="1800" u="none" strike="noStrike">
                          <a:effectLst/>
                        </a:rPr>
                        <a:t>min)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后续优化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722779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检查</a:t>
                      </a:r>
                      <a:r>
                        <a:rPr lang="en-US" altLang="zh-CN" sz="1800" u="none" strike="noStrike">
                          <a:effectLst/>
                        </a:rPr>
                        <a:t>Z</a:t>
                      </a:r>
                      <a:r>
                        <a:rPr lang="zh-CN" altLang="en-US" sz="1800" u="none" strike="noStrike">
                          <a:effectLst/>
                        </a:rPr>
                        <a:t>型点胶效果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3.1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7249531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转移</a:t>
                      </a:r>
                      <a:r>
                        <a:rPr lang="en-US" altLang="zh-CN" sz="1800" u="none" strike="noStrike">
                          <a:effectLst/>
                        </a:rPr>
                        <a:t>Ladder</a:t>
                      </a:r>
                      <a:r>
                        <a:rPr lang="zh-CN" altLang="en-US" sz="1800" u="none" strike="noStrike">
                          <a:effectLst/>
                        </a:rPr>
                        <a:t>到键合工装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527371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粘贴</a:t>
                      </a:r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0.2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不需要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352122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键合</a:t>
                      </a:r>
                      <a:r>
                        <a:rPr lang="en-US" sz="1800" u="none" strike="noStrike">
                          <a:effectLst/>
                        </a:rPr>
                        <a:t>GND</a:t>
                      </a:r>
                      <a:r>
                        <a:rPr lang="zh-CN" altLang="en-US" sz="1800" u="none" strike="noStrike">
                          <a:effectLst/>
                        </a:rPr>
                        <a:t>焊盘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不需要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29825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14.7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304155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取出</a:t>
                      </a:r>
                      <a:r>
                        <a:rPr lang="en-US" altLang="zh-CN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测试线、测试条、铝丝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053935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转移</a:t>
                      </a:r>
                      <a:r>
                        <a:rPr lang="en-US" altLang="zh-CN" sz="1800" u="none" strike="noStrike">
                          <a:effectLst/>
                        </a:rPr>
                        <a:t>Ladder</a:t>
                      </a:r>
                      <a:r>
                        <a:rPr lang="zh-CN" altLang="en-US" sz="1800" u="none" strike="noStrike">
                          <a:effectLst/>
                        </a:rPr>
                        <a:t>到偏压柔性板工装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2080678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SFE</a:t>
                      </a:r>
                      <a:r>
                        <a:rPr lang="zh-CN" altLang="en-US" sz="1800" u="none" strike="noStrike">
                          <a:effectLst/>
                        </a:rPr>
                        <a:t>板粘接前电测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3339851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SFE</a:t>
                      </a:r>
                      <a:r>
                        <a:rPr lang="zh-CN" altLang="en-US" sz="1800" u="none" strike="noStrike">
                          <a:effectLst/>
                        </a:rPr>
                        <a:t>板开盖、移除固定螺丝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686689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7.2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提前灌装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解冻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0519413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5483753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</a:t>
                      </a:r>
                      <a:r>
                        <a:rPr lang="en-US" sz="1800" u="none" strike="noStrike">
                          <a:effectLst/>
                        </a:rPr>
                        <a:t>DAMPE</a:t>
                      </a:r>
                      <a:r>
                        <a:rPr lang="zh-CN" altLang="en-US" sz="1800" u="none" strike="noStrike">
                          <a:effectLst/>
                        </a:rPr>
                        <a:t>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4166867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08706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插入定位销钉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0.5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439814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小心贴</a:t>
                      </a:r>
                      <a:r>
                        <a:rPr lang="en-US" sz="1800" u="none" strike="noStrike">
                          <a:effectLst/>
                        </a:rPr>
                        <a:t>SFE</a:t>
                      </a:r>
                      <a:r>
                        <a:rPr lang="zh-CN" altLang="en-US" sz="1800" u="none" strike="noStrike">
                          <a:effectLst/>
                        </a:rPr>
                        <a:t>板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46068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86.8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0407577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42049E2B-2EF7-40B4-ACC4-34DCE5707669}"/>
              </a:ext>
            </a:extLst>
          </p:cNvPr>
          <p:cNvSpPr/>
          <p:nvPr/>
        </p:nvSpPr>
        <p:spPr>
          <a:xfrm>
            <a:off x="1325276" y="1146796"/>
            <a:ext cx="4221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87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62E8A8-835B-4B86-A431-DE55C5BF354F}"/>
              </a:ext>
            </a:extLst>
          </p:cNvPr>
          <p:cNvSpPr/>
          <p:nvPr/>
        </p:nvSpPr>
        <p:spPr>
          <a:xfrm>
            <a:off x="6549718" y="1700603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检查点胶效果</a:t>
            </a:r>
            <a:endParaRPr lang="en-US" altLang="zh-CN" dirty="0"/>
          </a:p>
          <a:p>
            <a:pPr algn="ctr"/>
            <a:r>
              <a:rPr lang="en-US" altLang="zh-CN" dirty="0"/>
              <a:t>3.1 min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D779B1-A1B7-4070-994E-5EF7E260445F}"/>
              </a:ext>
            </a:extLst>
          </p:cNvPr>
          <p:cNvSpPr/>
          <p:nvPr/>
        </p:nvSpPr>
        <p:spPr>
          <a:xfrm>
            <a:off x="6549718" y="4046656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配胶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点胶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5.0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CC88F8-3A6F-4EFA-A148-04E5DD7262B1}"/>
              </a:ext>
            </a:extLst>
          </p:cNvPr>
          <p:cNvSpPr/>
          <p:nvPr/>
        </p:nvSpPr>
        <p:spPr>
          <a:xfrm>
            <a:off x="9672000" y="1660653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SFE</a:t>
            </a:r>
            <a:r>
              <a:rPr lang="zh-CN" altLang="en-US" dirty="0"/>
              <a:t>板粘接前电测</a:t>
            </a:r>
            <a:endParaRPr lang="en-US" altLang="zh-CN" dirty="0"/>
          </a:p>
          <a:p>
            <a:pPr algn="ctr"/>
            <a:r>
              <a:rPr lang="en-US" altLang="zh-CN" dirty="0"/>
              <a:t>5.9 min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178801-7DC1-448A-ADE6-FC35A7BE7CD6}"/>
              </a:ext>
            </a:extLst>
          </p:cNvPr>
          <p:cNvSpPr/>
          <p:nvPr/>
        </p:nvSpPr>
        <p:spPr>
          <a:xfrm>
            <a:off x="9672000" y="4072880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SFE</a:t>
            </a:r>
            <a:r>
              <a:rPr lang="zh-CN" altLang="en-US" dirty="0"/>
              <a:t>板开盖、移除螺丝</a:t>
            </a:r>
            <a:endParaRPr lang="en-US" altLang="zh-CN" dirty="0"/>
          </a:p>
          <a:p>
            <a:pPr algn="ctr"/>
            <a:r>
              <a:rPr lang="en-US" altLang="zh-CN" dirty="0"/>
              <a:t>4.7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59AA5F-740F-4CCF-8662-91F0F12857C8}"/>
              </a:ext>
            </a:extLst>
          </p:cNvPr>
          <p:cNvSpPr/>
          <p:nvPr/>
        </p:nvSpPr>
        <p:spPr>
          <a:xfrm>
            <a:off x="8063538" y="5241387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插入定位销</a:t>
            </a:r>
            <a:r>
              <a:rPr lang="en-US" altLang="zh-CN" dirty="0"/>
              <a:t>/</a:t>
            </a:r>
            <a:r>
              <a:rPr lang="zh-CN" altLang="en-US" dirty="0"/>
              <a:t>贴</a:t>
            </a:r>
            <a:r>
              <a:rPr lang="en-US" altLang="zh-CN" dirty="0"/>
              <a:t>SFE</a:t>
            </a:r>
            <a:r>
              <a:rPr lang="zh-CN" altLang="en-US" dirty="0"/>
              <a:t>板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2.4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BE5B5AB-E4FC-465E-97BA-FCC926686AF4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7809718" y="4766656"/>
            <a:ext cx="1513820" cy="4747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55DCBC5-BDA3-4CCF-8378-C6B4FCE62328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0932000" y="2380653"/>
            <a:ext cx="0" cy="16922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32BC138-C7A6-4CCE-9B77-3E8E76F2BCC2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323538" y="4766656"/>
            <a:ext cx="1608462" cy="474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B57492E-F3BC-457A-92C0-E591AB70FD24}"/>
              </a:ext>
            </a:extLst>
          </p:cNvPr>
          <p:cNvSpPr txBox="1"/>
          <p:nvPr/>
        </p:nvSpPr>
        <p:spPr>
          <a:xfrm>
            <a:off x="6549718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后续优化的组装流程，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30.4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5F9AAE5-F250-4391-A0CF-0CBCD67445D2}"/>
              </a:ext>
            </a:extLst>
          </p:cNvPr>
          <p:cNvSpPr/>
          <p:nvPr/>
        </p:nvSpPr>
        <p:spPr>
          <a:xfrm>
            <a:off x="6549718" y="2873629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altLang="zh-CN" dirty="0"/>
              <a:t>I-V</a:t>
            </a:r>
            <a:r>
              <a:rPr lang="zh-CN" altLang="en-US" dirty="0"/>
              <a:t>测试；测试后清理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20.0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DFBC081-8403-4C0F-BBC0-95DE37A891EC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7809718" y="2420603"/>
            <a:ext cx="0" cy="4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B86EFBE-357F-467E-B854-0AA60560C940}"/>
              </a:ext>
            </a:extLst>
          </p:cNvPr>
          <p:cNvCxnSpPr>
            <a:cxnSpLocks/>
            <a:stCxn id="17" idx="2"/>
            <a:endCxn id="7" idx="0"/>
          </p:cNvCxnSpPr>
          <p:nvPr/>
        </p:nvCxnSpPr>
        <p:spPr>
          <a:xfrm>
            <a:off x="7809718" y="3593629"/>
            <a:ext cx="0" cy="4530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3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1EAAE5-1B32-4D3A-A43A-78553DFF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组装流程的耗时：第四天</a:t>
            </a:r>
            <a:r>
              <a:rPr lang="en-US" altLang="zh-CN" dirty="0"/>
              <a:t>(</a:t>
            </a:r>
            <a:r>
              <a:rPr lang="zh-CN" altLang="en-US" dirty="0"/>
              <a:t>键合</a:t>
            </a:r>
            <a:r>
              <a:rPr lang="en-US" altLang="zh-CN" dirty="0"/>
              <a:t>&amp;</a:t>
            </a:r>
            <a:r>
              <a:rPr lang="zh-CN" altLang="en-US" dirty="0"/>
              <a:t>电测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049E2B-2EF7-40B4-ACC4-34DCE5707669}"/>
              </a:ext>
            </a:extLst>
          </p:cNvPr>
          <p:cNvSpPr/>
          <p:nvPr/>
        </p:nvSpPr>
        <p:spPr>
          <a:xfrm>
            <a:off x="1239516" y="946284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193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CC88F8-3A6F-4EFA-A148-04E5DD7262B1}"/>
              </a:ext>
            </a:extLst>
          </p:cNvPr>
          <p:cNvSpPr/>
          <p:nvPr/>
        </p:nvSpPr>
        <p:spPr>
          <a:xfrm>
            <a:off x="8031238" y="2481886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SFE</a:t>
            </a:r>
            <a:r>
              <a:rPr lang="zh-CN" altLang="en-US" dirty="0"/>
              <a:t>板粘后前电测</a:t>
            </a:r>
            <a:endParaRPr lang="en-US" altLang="zh-CN" dirty="0"/>
          </a:p>
          <a:p>
            <a:pPr algn="ctr"/>
            <a:r>
              <a:rPr lang="en-US" altLang="zh-CN" dirty="0"/>
              <a:t>5.9 min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178801-7DC1-448A-ADE6-FC35A7BE7CD6}"/>
              </a:ext>
            </a:extLst>
          </p:cNvPr>
          <p:cNvSpPr/>
          <p:nvPr/>
        </p:nvSpPr>
        <p:spPr>
          <a:xfrm>
            <a:off x="8031238" y="3614948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</a:t>
            </a:r>
            <a:r>
              <a:rPr lang="en-US" altLang="zh-CN" dirty="0"/>
              <a:t>10</a:t>
            </a:r>
            <a:r>
              <a:rPr lang="zh-CN" altLang="en-US" dirty="0"/>
              <a:t>片硅电容、共</a:t>
            </a:r>
            <a:r>
              <a:rPr lang="en-US" altLang="zh-CN" dirty="0"/>
              <a:t>640</a:t>
            </a:r>
            <a:r>
              <a:rPr lang="zh-CN" altLang="en-US" dirty="0"/>
              <a:t>路</a:t>
            </a:r>
            <a:endParaRPr lang="en-US" altLang="zh-CN" dirty="0"/>
          </a:p>
          <a:p>
            <a:pPr algn="ctr"/>
            <a:r>
              <a:rPr lang="en-US" altLang="zh-CN" dirty="0"/>
              <a:t>57.1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59AA5F-740F-4CCF-8662-91F0F12857C8}"/>
              </a:ext>
            </a:extLst>
          </p:cNvPr>
          <p:cNvSpPr/>
          <p:nvPr/>
        </p:nvSpPr>
        <p:spPr>
          <a:xfrm>
            <a:off x="8031238" y="4748010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键合</a:t>
            </a:r>
            <a:r>
              <a:rPr lang="en-US" altLang="zh-CN" dirty="0"/>
              <a:t>14</a:t>
            </a:r>
            <a:r>
              <a:rPr lang="zh-CN" altLang="en-US" dirty="0"/>
              <a:t>组、共</a:t>
            </a:r>
            <a:r>
              <a:rPr lang="en-US" altLang="zh-CN" dirty="0"/>
              <a:t>8960</a:t>
            </a:r>
            <a:r>
              <a:rPr lang="zh-CN" altLang="en-US" dirty="0"/>
              <a:t>路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169.6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55DCBC5-BDA3-4CCF-8378-C6B4FCE62328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0011238" y="3201886"/>
            <a:ext cx="0" cy="413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B57492E-F3BC-457A-92C0-E591AB70FD24}"/>
              </a:ext>
            </a:extLst>
          </p:cNvPr>
          <p:cNvSpPr txBox="1"/>
          <p:nvPr/>
        </p:nvSpPr>
        <p:spPr>
          <a:xfrm>
            <a:off x="7821368" y="1200434"/>
            <a:ext cx="439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估算完整流程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238.5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  <a:endParaRPr lang="en-US" altLang="zh-CN" sz="2400" dirty="0">
              <a:solidFill>
                <a:srgbClr val="002060"/>
              </a:solidFill>
              <a:highlight>
                <a:srgbClr val="00FF00"/>
              </a:highlight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假设每组键合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准备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  <a:endParaRPr lang="en-US" altLang="zh-CN" sz="2400" dirty="0">
              <a:solidFill>
                <a:srgbClr val="002060"/>
              </a:solidFill>
              <a:highlight>
                <a:srgbClr val="FF00FF"/>
              </a:highlight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速度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1.5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根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秒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A8CCBB9-A565-4F72-AECD-C3CE5CB17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413713"/>
              </p:ext>
            </p:extLst>
          </p:nvPr>
        </p:nvGraphicFramePr>
        <p:xfrm>
          <a:off x="75964" y="1431266"/>
          <a:ext cx="7403888" cy="53594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0700">
                  <a:extLst>
                    <a:ext uri="{9D8B030D-6E8A-4147-A177-3AD203B41FA5}">
                      <a16:colId xmlns:a16="http://schemas.microsoft.com/office/drawing/2014/main" val="2364045805"/>
                    </a:ext>
                  </a:extLst>
                </a:gridCol>
                <a:gridCol w="4889500">
                  <a:extLst>
                    <a:ext uri="{9D8B030D-6E8A-4147-A177-3AD203B41FA5}">
                      <a16:colId xmlns:a16="http://schemas.microsoft.com/office/drawing/2014/main" val="3834714551"/>
                    </a:ext>
                  </a:extLst>
                </a:gridCol>
                <a:gridCol w="1066588">
                  <a:extLst>
                    <a:ext uri="{9D8B030D-6E8A-4147-A177-3AD203B41FA5}">
                      <a16:colId xmlns:a16="http://schemas.microsoft.com/office/drawing/2014/main" val="1421686563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137105450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序号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流程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耗时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u="none" strike="noStrike">
                          <a:effectLst/>
                          <a:latin typeface="+mn-ea"/>
                          <a:ea typeface="+mn-ea"/>
                        </a:rPr>
                        <a:t>min)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后续优化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800696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取出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SFE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板固定螺丝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2.5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免转移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993983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转移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Ladder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到键合工装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1.7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免转移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9602914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拧紧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SFE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板固定螺丝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3.6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免转移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82082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SFE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板粘接后电测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5.9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620305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片硅电容和第一组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GND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焊盘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(64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+4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16.8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719453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12.7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5603057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614452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48672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14.1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913982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14.5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862268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9.1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2440138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731401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10.4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92989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23852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706509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717489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8029064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24567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键合后电测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5.9 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83732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193.1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9966999"/>
                  </a:ext>
                </a:extLst>
              </a:tr>
            </a:tbl>
          </a:graphicData>
        </a:graphic>
      </p:graphicFrame>
      <p:sp>
        <p:nvSpPr>
          <p:cNvPr id="26" name="矩形 25">
            <a:extLst>
              <a:ext uri="{FF2B5EF4-FFF2-40B4-BE49-F238E27FC236}">
                <a16:creationId xmlns:a16="http://schemas.microsoft.com/office/drawing/2014/main" id="{47A8E4D8-9966-4FF8-805F-5A2A3B75501D}"/>
              </a:ext>
            </a:extLst>
          </p:cNvPr>
          <p:cNvSpPr/>
          <p:nvPr/>
        </p:nvSpPr>
        <p:spPr>
          <a:xfrm>
            <a:off x="8031238" y="5881071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键合后电测</a:t>
            </a:r>
            <a:endParaRPr lang="en-US" altLang="zh-CN" dirty="0"/>
          </a:p>
          <a:p>
            <a:pPr algn="ctr"/>
            <a:r>
              <a:rPr lang="en-US" altLang="zh-CN" dirty="0"/>
              <a:t>5.9 min</a:t>
            </a:r>
            <a:endParaRPr lang="zh-CN" altLang="en-US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0C51000-F5ED-4B51-BADA-865AF02DDD9D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10011238" y="4334948"/>
            <a:ext cx="0" cy="413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C602978-FCD3-4B94-B974-B94C36AE39BD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>
            <a:off x="10011238" y="5468010"/>
            <a:ext cx="0" cy="4130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42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8891BFA0-D50A-4FB0-A8C7-388CE5D06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065822"/>
              </p:ext>
            </p:extLst>
          </p:nvPr>
        </p:nvGraphicFramePr>
        <p:xfrm>
          <a:off x="413237" y="1270534"/>
          <a:ext cx="11270273" cy="403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76926">
                  <a:extLst>
                    <a:ext uri="{9D8B030D-6E8A-4147-A177-3AD203B41FA5}">
                      <a16:colId xmlns:a16="http://schemas.microsoft.com/office/drawing/2014/main" val="1721398052"/>
                    </a:ext>
                  </a:extLst>
                </a:gridCol>
                <a:gridCol w="1935579">
                  <a:extLst>
                    <a:ext uri="{9D8B030D-6E8A-4147-A177-3AD203B41FA5}">
                      <a16:colId xmlns:a16="http://schemas.microsoft.com/office/drawing/2014/main" val="2475066649"/>
                    </a:ext>
                  </a:extLst>
                </a:gridCol>
                <a:gridCol w="1622760">
                  <a:extLst>
                    <a:ext uri="{9D8B030D-6E8A-4147-A177-3AD203B41FA5}">
                      <a16:colId xmlns:a16="http://schemas.microsoft.com/office/drawing/2014/main" val="3831829807"/>
                    </a:ext>
                  </a:extLst>
                </a:gridCol>
                <a:gridCol w="1622760">
                  <a:extLst>
                    <a:ext uri="{9D8B030D-6E8A-4147-A177-3AD203B41FA5}">
                      <a16:colId xmlns:a16="http://schemas.microsoft.com/office/drawing/2014/main" val="1932006288"/>
                    </a:ext>
                  </a:extLst>
                </a:gridCol>
                <a:gridCol w="1622760">
                  <a:extLst>
                    <a:ext uri="{9D8B030D-6E8A-4147-A177-3AD203B41FA5}">
                      <a16:colId xmlns:a16="http://schemas.microsoft.com/office/drawing/2014/main" val="4259631075"/>
                    </a:ext>
                  </a:extLst>
                </a:gridCol>
                <a:gridCol w="1329488">
                  <a:extLst>
                    <a:ext uri="{9D8B030D-6E8A-4147-A177-3AD203B41FA5}">
                      <a16:colId xmlns:a16="http://schemas.microsoft.com/office/drawing/2014/main" val="315663274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1324976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耗时</a:t>
                      </a:r>
                      <a:r>
                        <a:rPr lang="en-US" altLang="zh-CN" sz="2400" u="none" strike="noStrike" dirty="0"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effectLst/>
                        </a:rPr>
                        <a:t>min)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346650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Day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优化后总时长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点胶机占用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键合机占用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皮安表占用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地检占用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真空路数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896741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22.6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6787675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4.1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10.7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8830227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2.4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14.7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5.9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4047022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226.7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5.9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7030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合计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365.9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29.0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256.7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25.3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11.8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89692523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ECCB1149-3972-45E9-8B81-E41198CD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优化流程后、一个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的组装耗时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E03F7F-59E8-461C-8352-0ED665963957}"/>
              </a:ext>
            </a:extLst>
          </p:cNvPr>
          <p:cNvSpPr txBox="1"/>
          <p:nvPr/>
        </p:nvSpPr>
        <p:spPr>
          <a:xfrm>
            <a:off x="413237" y="5659655"/>
            <a:ext cx="1177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假如按照流水线来生产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瓶颈在键合机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1777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2602220-F053-49D7-AFDD-65C35E86CD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154982"/>
              </p:ext>
            </p:extLst>
          </p:nvPr>
        </p:nvGraphicFramePr>
        <p:xfrm>
          <a:off x="1203657" y="1112621"/>
          <a:ext cx="968943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082">
                  <a:extLst>
                    <a:ext uri="{9D8B030D-6E8A-4147-A177-3AD203B41FA5}">
                      <a16:colId xmlns:a16="http://schemas.microsoft.com/office/drawing/2014/main" val="850097157"/>
                    </a:ext>
                  </a:extLst>
                </a:gridCol>
                <a:gridCol w="2030618">
                  <a:extLst>
                    <a:ext uri="{9D8B030D-6E8A-4147-A177-3AD203B41FA5}">
                      <a16:colId xmlns:a16="http://schemas.microsoft.com/office/drawing/2014/main" val="2573886409"/>
                    </a:ext>
                  </a:extLst>
                </a:gridCol>
                <a:gridCol w="6435734">
                  <a:extLst>
                    <a:ext uri="{9D8B030D-6E8A-4147-A177-3AD203B41FA5}">
                      <a16:colId xmlns:a16="http://schemas.microsoft.com/office/drawing/2014/main" val="2498072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准备工作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当前问题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31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寻找靶标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第一个</a:t>
                      </a:r>
                      <a:r>
                        <a:rPr lang="en-US" altLang="zh-CN" dirty="0"/>
                        <a:t>Z</a:t>
                      </a:r>
                      <a:r>
                        <a:rPr lang="zh-CN" altLang="en-US" dirty="0"/>
                        <a:t>型</a:t>
                      </a:r>
                      <a:r>
                        <a:rPr lang="en-US" altLang="zh-CN" dirty="0"/>
                        <a:t>Ladder</a:t>
                      </a:r>
                      <a:r>
                        <a:rPr lang="zh-CN" altLang="en-US" dirty="0"/>
                        <a:t>靶标与</a:t>
                      </a:r>
                      <a:r>
                        <a:rPr lang="en-US" altLang="zh-CN" dirty="0"/>
                        <a:t>Dummy Ladder</a:t>
                      </a:r>
                      <a:r>
                        <a:rPr lang="zh-CN" altLang="en-US" dirty="0"/>
                        <a:t>不一致，需要手动放置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5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确认键合丝起止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由于上一步失败，需要手动多次设置</a:t>
                      </a:r>
                      <a:r>
                        <a:rPr lang="en-US" altLang="zh-CN" dirty="0"/>
                        <a:t>offset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 &amp; 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测高；去头丝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14864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265CAA49-4C19-4638-B2C6-27C5D0A8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假如可以减少键合准备时间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749FE3-15A0-4579-87D8-61A6C089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95981"/>
            <a:ext cx="5940000" cy="33139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1D2251-6BC7-49BA-B449-9522BD860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00" y="2595978"/>
            <a:ext cx="5940000" cy="3313932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86C36EA9-87AC-455C-AABC-4E1F8D8E1DDE}"/>
              </a:ext>
            </a:extLst>
          </p:cNvPr>
          <p:cNvSpPr/>
          <p:nvPr/>
        </p:nvSpPr>
        <p:spPr>
          <a:xfrm>
            <a:off x="11766081" y="3158291"/>
            <a:ext cx="425918" cy="425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15779210-F8DB-4D9C-B412-A34753D70CAB}"/>
              </a:ext>
            </a:extLst>
          </p:cNvPr>
          <p:cNvSpPr txBox="1">
            <a:spLocks/>
          </p:cNvSpPr>
          <p:nvPr/>
        </p:nvSpPr>
        <p:spPr bwMode="auto">
          <a:xfrm>
            <a:off x="-1" y="5909912"/>
            <a:ext cx="12191999" cy="8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CN" altLang="en-US" sz="2000" dirty="0"/>
              <a:t>当前每次键合准备时间约</a:t>
            </a:r>
            <a:r>
              <a:rPr kumimoji="0" lang="en-US" altLang="zh-CN" sz="2000" dirty="0"/>
              <a:t>5</a:t>
            </a:r>
            <a:r>
              <a:rPr kumimoji="0" lang="zh-CN" altLang="en-US" sz="2000" dirty="0"/>
              <a:t>分钟，则完成一个</a:t>
            </a:r>
            <a:r>
              <a:rPr kumimoji="0" lang="en-US" altLang="zh-CN" sz="2000" dirty="0"/>
              <a:t>Super-Ladder</a:t>
            </a:r>
            <a:r>
              <a:rPr kumimoji="0" lang="zh-CN" altLang="en-US" sz="2000" dirty="0"/>
              <a:t>预计需要</a:t>
            </a:r>
            <a:r>
              <a:rPr kumimoji="0" lang="en-US" altLang="zh-CN" sz="2000" dirty="0"/>
              <a:t>8</a:t>
            </a:r>
            <a:r>
              <a:rPr kumimoji="0" lang="zh-CN" altLang="en-US" sz="2000" dirty="0"/>
              <a:t>小时键合。</a:t>
            </a:r>
            <a:endParaRPr kumimoji="0" lang="en-US" altLang="zh-CN" sz="2000" dirty="0"/>
          </a:p>
          <a:p>
            <a:r>
              <a:rPr kumimoji="0" lang="zh-CN" altLang="en-US" sz="2000" dirty="0"/>
              <a:t>如果每次键合准备时间压缩到</a:t>
            </a:r>
            <a:r>
              <a:rPr kumimoji="0" lang="en-US" altLang="zh-CN" sz="2000" dirty="0"/>
              <a:t>1.5</a:t>
            </a:r>
            <a:r>
              <a:rPr kumimoji="0" lang="zh-CN" altLang="en-US" sz="2000" dirty="0"/>
              <a:t>分钟，则完成一个</a:t>
            </a:r>
            <a:r>
              <a:rPr kumimoji="0" lang="en-US" altLang="zh-CN" sz="2000" dirty="0"/>
              <a:t>Super-Ladder</a:t>
            </a:r>
            <a:r>
              <a:rPr kumimoji="0" lang="zh-CN" altLang="en-US" sz="2000" dirty="0"/>
              <a:t>仅需约</a:t>
            </a:r>
            <a:r>
              <a:rPr kumimoji="0" lang="en-US" altLang="zh-CN" sz="2000" dirty="0"/>
              <a:t>4</a:t>
            </a:r>
            <a:r>
              <a:rPr kumimoji="0" lang="zh-CN" altLang="en-US" sz="2000" dirty="0"/>
              <a:t>小时键合，每天可生产</a:t>
            </a:r>
            <a:r>
              <a:rPr kumimoji="0" lang="en-US" altLang="zh-CN" sz="2000" dirty="0"/>
              <a:t>2</a:t>
            </a:r>
            <a:r>
              <a:rPr kumimoji="0" lang="zh-CN" altLang="en-US" sz="2000" dirty="0"/>
              <a:t>个。</a:t>
            </a:r>
            <a:endParaRPr kumimoji="0" lang="en-US" altLang="zh-CN" sz="2000" dirty="0"/>
          </a:p>
          <a:p>
            <a:pPr lvl="1"/>
            <a:endParaRPr kumimoji="0" lang="zh-CN" altLang="en-US" sz="1800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8955381-448E-4479-BCE8-2C3E0A748BBD}"/>
              </a:ext>
            </a:extLst>
          </p:cNvPr>
          <p:cNvSpPr/>
          <p:nvPr/>
        </p:nvSpPr>
        <p:spPr>
          <a:xfrm>
            <a:off x="7394607" y="3897716"/>
            <a:ext cx="364304" cy="3643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42B789D-DD29-4217-BC80-65FBA368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5244147"/>
          </a:xfrm>
        </p:spPr>
        <p:txBody>
          <a:bodyPr/>
          <a:lstStyle/>
          <a:p>
            <a:r>
              <a:rPr lang="zh-CN" altLang="en-US" dirty="0"/>
              <a:t>回顾了</a:t>
            </a:r>
            <a:r>
              <a:rPr lang="en-US" altLang="zh-CN" dirty="0"/>
              <a:t>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的组装流程，可分为：</a:t>
            </a:r>
            <a:endParaRPr lang="en-US" altLang="zh-CN" dirty="0"/>
          </a:p>
          <a:p>
            <a:pPr lvl="1"/>
            <a:r>
              <a:rPr lang="zh-CN" altLang="en-US" dirty="0"/>
              <a:t>第一天：贴硅片</a:t>
            </a:r>
            <a:endParaRPr lang="en-US" altLang="zh-CN" dirty="0"/>
          </a:p>
          <a:p>
            <a:pPr lvl="1"/>
            <a:r>
              <a:rPr lang="zh-CN" altLang="en-US" dirty="0"/>
              <a:t>第二天：</a:t>
            </a:r>
            <a:r>
              <a:rPr lang="en-US" altLang="zh-CN" dirty="0"/>
              <a:t>I-V</a:t>
            </a:r>
            <a:r>
              <a:rPr lang="zh-CN" altLang="en-US" dirty="0"/>
              <a:t>测试后，贴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endParaRPr lang="en-US" altLang="zh-CN" dirty="0"/>
          </a:p>
          <a:p>
            <a:pPr lvl="1"/>
            <a:r>
              <a:rPr lang="zh-CN" altLang="en-US" dirty="0"/>
              <a:t>第三天：</a:t>
            </a:r>
            <a:r>
              <a:rPr lang="en-US" altLang="zh-CN" dirty="0"/>
              <a:t>I-V</a:t>
            </a:r>
            <a:r>
              <a:rPr lang="zh-CN" altLang="en-US" dirty="0"/>
              <a:t>测试后，贴前端电子学板</a:t>
            </a:r>
            <a:endParaRPr lang="en-US" altLang="zh-CN" dirty="0"/>
          </a:p>
          <a:p>
            <a:pPr lvl="1"/>
            <a:r>
              <a:rPr lang="zh-CN" altLang="en-US" dirty="0"/>
              <a:t>第三天下午和晚上：</a:t>
            </a:r>
            <a:r>
              <a:rPr lang="en-US" altLang="zh-CN" dirty="0"/>
              <a:t>15</a:t>
            </a:r>
            <a:r>
              <a:rPr lang="zh-CN" altLang="en-US" dirty="0"/>
              <a:t>轮键合</a:t>
            </a:r>
            <a:r>
              <a:rPr lang="en-US" altLang="zh-CN" dirty="0"/>
              <a:t>&amp;</a:t>
            </a:r>
            <a:r>
              <a:rPr lang="zh-CN" altLang="en-US" dirty="0"/>
              <a:t>电测</a:t>
            </a:r>
            <a:endParaRPr lang="en-US" altLang="zh-CN" dirty="0"/>
          </a:p>
          <a:p>
            <a:r>
              <a:rPr lang="zh-CN" altLang="en-US" dirty="0"/>
              <a:t>统计了各步骤耗时以及可能优化手段：</a:t>
            </a:r>
            <a:endParaRPr lang="en-US" altLang="zh-CN" dirty="0"/>
          </a:p>
          <a:p>
            <a:pPr lvl="1"/>
            <a:r>
              <a:rPr lang="zh-CN" altLang="en-US" dirty="0">
                <a:highlight>
                  <a:srgbClr val="FF00FF"/>
                </a:highlight>
              </a:rPr>
              <a:t>目前由于真</a:t>
            </a:r>
            <a:r>
              <a:rPr lang="en-US" altLang="zh-CN" dirty="0">
                <a:highlight>
                  <a:srgbClr val="FF00FF"/>
                </a:highlight>
              </a:rPr>
              <a:t>Ladder</a:t>
            </a:r>
            <a:r>
              <a:rPr lang="zh-CN" altLang="en-US" dirty="0">
                <a:highlight>
                  <a:srgbClr val="FF00FF"/>
                </a:highlight>
              </a:rPr>
              <a:t>与</a:t>
            </a:r>
            <a:r>
              <a:rPr lang="en-US" altLang="zh-CN" dirty="0">
                <a:highlight>
                  <a:srgbClr val="FF00FF"/>
                </a:highlight>
              </a:rPr>
              <a:t>Dummy Ladder</a:t>
            </a:r>
            <a:r>
              <a:rPr lang="zh-CN" altLang="en-US" dirty="0">
                <a:highlight>
                  <a:srgbClr val="FF00FF"/>
                </a:highlight>
              </a:rPr>
              <a:t>有差异，导致每组键合准备约</a:t>
            </a:r>
            <a:r>
              <a:rPr lang="en-US" altLang="zh-CN" dirty="0">
                <a:highlight>
                  <a:srgbClr val="FF00FF"/>
                </a:highlight>
              </a:rPr>
              <a:t>5</a:t>
            </a:r>
            <a:r>
              <a:rPr lang="zh-CN" altLang="en-US" dirty="0">
                <a:highlight>
                  <a:srgbClr val="FF00FF"/>
                </a:highlight>
              </a:rPr>
              <a:t>分钟来校正差异，键合速度</a:t>
            </a:r>
            <a:r>
              <a:rPr lang="en-US" altLang="zh-CN" dirty="0">
                <a:highlight>
                  <a:srgbClr val="FF00FF"/>
                </a:highlight>
              </a:rPr>
              <a:t>1.5</a:t>
            </a:r>
            <a:r>
              <a:rPr lang="zh-CN" altLang="en-US" dirty="0">
                <a:highlight>
                  <a:srgbClr val="FF00FF"/>
                </a:highlight>
              </a:rPr>
              <a:t>根</a:t>
            </a:r>
            <a:r>
              <a:rPr lang="en-US" altLang="zh-CN" dirty="0">
                <a:highlight>
                  <a:srgbClr val="FF00FF"/>
                </a:highlight>
              </a:rPr>
              <a:t>/</a:t>
            </a:r>
            <a:r>
              <a:rPr lang="zh-CN" altLang="en-US" dirty="0">
                <a:highlight>
                  <a:srgbClr val="FF00FF"/>
                </a:highlight>
              </a:rPr>
              <a:t>秒</a:t>
            </a:r>
            <a:r>
              <a:rPr lang="zh-CN" altLang="en-US" dirty="0"/>
              <a:t>。则全阶段消耗约</a:t>
            </a:r>
            <a:r>
              <a:rPr lang="en-US" altLang="zh-CN" dirty="0"/>
              <a:t>366</a:t>
            </a:r>
            <a:r>
              <a:rPr lang="zh-CN" altLang="en-US" dirty="0"/>
              <a:t>分钟，其中</a:t>
            </a:r>
            <a:r>
              <a:rPr lang="zh-CN" altLang="en-US" dirty="0">
                <a:highlight>
                  <a:srgbClr val="FF0000"/>
                </a:highlight>
              </a:rPr>
              <a:t>键合机占用约</a:t>
            </a:r>
            <a:r>
              <a:rPr lang="en-US" altLang="zh-CN" dirty="0">
                <a:highlight>
                  <a:srgbClr val="FF0000"/>
                </a:highlight>
              </a:rPr>
              <a:t>257</a:t>
            </a:r>
            <a:r>
              <a:rPr lang="zh-CN" altLang="en-US" dirty="0">
                <a:highlight>
                  <a:srgbClr val="FF0000"/>
                </a:highlight>
              </a:rPr>
              <a:t>分钟，是最大的瓶颈</a:t>
            </a:r>
            <a:r>
              <a:rPr lang="zh-CN" altLang="en-US" dirty="0"/>
              <a:t>！</a:t>
            </a:r>
            <a:endParaRPr lang="en-US" altLang="zh-CN" dirty="0"/>
          </a:p>
          <a:p>
            <a:pPr lvl="1"/>
            <a:r>
              <a:rPr lang="zh-CN" altLang="en-US" dirty="0"/>
              <a:t>如果能够</a:t>
            </a:r>
            <a:r>
              <a:rPr lang="zh-CN" altLang="en-US" dirty="0">
                <a:highlight>
                  <a:srgbClr val="FF00FF"/>
                </a:highlight>
              </a:rPr>
              <a:t>减少每组键合准备时间到约</a:t>
            </a:r>
            <a:r>
              <a:rPr lang="en-US" altLang="zh-CN" dirty="0">
                <a:highlight>
                  <a:srgbClr val="FF00FF"/>
                </a:highlight>
              </a:rPr>
              <a:t>1.5</a:t>
            </a:r>
            <a:r>
              <a:rPr lang="zh-CN" altLang="en-US" dirty="0">
                <a:highlight>
                  <a:srgbClr val="FF00FF"/>
                </a:highlight>
              </a:rPr>
              <a:t>分钟</a:t>
            </a:r>
            <a:r>
              <a:rPr lang="zh-CN" altLang="en-US" dirty="0"/>
              <a:t>，则键合一个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需要</a:t>
            </a:r>
            <a:r>
              <a:rPr lang="en-US" altLang="zh-CN" dirty="0"/>
              <a:t>2.5</a:t>
            </a:r>
            <a:r>
              <a:rPr lang="zh-CN" altLang="en-US" dirty="0"/>
              <a:t>小时、键合一个</a:t>
            </a:r>
            <a:r>
              <a:rPr lang="en-US" altLang="zh-CN" dirty="0"/>
              <a:t>P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需要</a:t>
            </a:r>
            <a:r>
              <a:rPr lang="en-US" altLang="zh-CN" dirty="0"/>
              <a:t>1.5</a:t>
            </a:r>
            <a:r>
              <a:rPr lang="zh-CN" altLang="en-US" dirty="0"/>
              <a:t>小时。则</a:t>
            </a:r>
            <a:r>
              <a:rPr lang="zh-CN" altLang="en-US" dirty="0">
                <a:highlight>
                  <a:srgbClr val="00FF00"/>
                </a:highlight>
              </a:rPr>
              <a:t>每天可键合</a:t>
            </a:r>
            <a:r>
              <a:rPr lang="en-US" altLang="zh-CN" dirty="0">
                <a:highlight>
                  <a:srgbClr val="00FF00"/>
                </a:highlight>
              </a:rPr>
              <a:t>2</a:t>
            </a:r>
            <a:r>
              <a:rPr lang="zh-CN" altLang="en-US" dirty="0">
                <a:highlight>
                  <a:srgbClr val="00FF00"/>
                </a:highlight>
              </a:rPr>
              <a:t>个</a:t>
            </a:r>
            <a:r>
              <a:rPr lang="en-US" altLang="zh-CN" dirty="0">
                <a:highlight>
                  <a:srgbClr val="00FF00"/>
                </a:highlight>
              </a:rPr>
              <a:t>Super-Ladder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3EE94D2-F90C-4602-B129-72F7B3BB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254863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2FF3DB4-5891-4612-8F80-8786E878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的装配流程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BFCCBB4-FA39-4207-AC08-A2969DA27FE8}"/>
              </a:ext>
            </a:extLst>
          </p:cNvPr>
          <p:cNvGrpSpPr/>
          <p:nvPr/>
        </p:nvGrpSpPr>
        <p:grpSpPr>
          <a:xfrm>
            <a:off x="2089553" y="1126478"/>
            <a:ext cx="8640000" cy="720000"/>
            <a:chOff x="1101675" y="1126478"/>
            <a:chExt cx="8640000" cy="72000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911E6A9-721F-4168-ABAE-C008546522F6}"/>
                </a:ext>
              </a:extLst>
            </p:cNvPr>
            <p:cNvSpPr/>
            <p:nvPr/>
          </p:nvSpPr>
          <p:spPr>
            <a:xfrm>
              <a:off x="1101675" y="1126478"/>
              <a:ext cx="8640000" cy="720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99B4284-4B66-45CE-8BE3-110EF507442E}"/>
                </a:ext>
              </a:extLst>
            </p:cNvPr>
            <p:cNvSpPr/>
            <p:nvPr/>
          </p:nvSpPr>
          <p:spPr>
            <a:xfrm>
              <a:off x="1338943" y="1216478"/>
              <a:ext cx="360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每片硅进行</a:t>
              </a:r>
              <a:r>
                <a:rPr lang="en-US" altLang="zh-CN" dirty="0"/>
                <a:t>I-V</a:t>
              </a:r>
              <a:r>
                <a:rPr lang="zh-CN" altLang="en-US" dirty="0"/>
                <a:t>测试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04DCE2A-6F51-4099-9BA6-048B496CBAB8}"/>
                </a:ext>
              </a:extLst>
            </p:cNvPr>
            <p:cNvSpPr/>
            <p:nvPr/>
          </p:nvSpPr>
          <p:spPr>
            <a:xfrm>
              <a:off x="5904407" y="1216478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前端电子学板</a:t>
              </a:r>
              <a:r>
                <a:rPr lang="en-US" altLang="zh-CN" dirty="0"/>
                <a:t>(SFE)</a:t>
              </a:r>
              <a:r>
                <a:rPr lang="zh-CN" altLang="en-US" dirty="0"/>
                <a:t>的</a:t>
              </a:r>
              <a:r>
                <a:rPr lang="en-US" altLang="zh-CN" dirty="0"/>
                <a:t>COB</a:t>
              </a:r>
              <a:r>
                <a:rPr lang="zh-CN" altLang="en-US" dirty="0"/>
                <a:t>封装</a:t>
              </a:r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74377AA-BADC-41D8-843B-89F1E10EFB55}"/>
              </a:ext>
            </a:extLst>
          </p:cNvPr>
          <p:cNvSpPr/>
          <p:nvPr/>
        </p:nvSpPr>
        <p:spPr>
          <a:xfrm>
            <a:off x="2089553" y="5995146"/>
            <a:ext cx="8640000" cy="720000"/>
          </a:xfrm>
          <a:prstGeom prst="roundRect">
            <a:avLst/>
          </a:prstGeom>
          <a:solidFill>
            <a:srgbClr val="B9F7FF"/>
          </a:solidFill>
          <a:ln w="38100">
            <a:solidFill>
              <a:srgbClr val="2FE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809013-523C-4D25-B2C7-B3240C56DAF8}"/>
              </a:ext>
            </a:extLst>
          </p:cNvPr>
          <p:cNvSpPr/>
          <p:nvPr/>
        </p:nvSpPr>
        <p:spPr>
          <a:xfrm>
            <a:off x="6892285" y="6085146"/>
            <a:ext cx="3600000" cy="5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键合读出通道并电测</a:t>
            </a:r>
            <a:r>
              <a:rPr lang="zh-CN" altLang="en-US" b="1" dirty="0">
                <a:solidFill>
                  <a:srgbClr val="FF0000"/>
                </a:solidFill>
              </a:rPr>
              <a:t>（</a:t>
            </a:r>
            <a:r>
              <a:rPr lang="en-US" altLang="zh-CN" b="1" dirty="0">
                <a:solidFill>
                  <a:srgbClr val="FF0000"/>
                </a:solidFill>
              </a:rPr>
              <a:t>15</a:t>
            </a:r>
            <a:r>
              <a:rPr lang="zh-CN" altLang="en-US" b="1" dirty="0">
                <a:solidFill>
                  <a:srgbClr val="FF0000"/>
                </a:solidFill>
              </a:rPr>
              <a:t>轮）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310FD46-AD76-4B03-B958-5CDDA2F9E3DB}"/>
              </a:ext>
            </a:extLst>
          </p:cNvPr>
          <p:cNvGrpSpPr/>
          <p:nvPr/>
        </p:nvGrpSpPr>
        <p:grpSpPr>
          <a:xfrm>
            <a:off x="2089553" y="2343645"/>
            <a:ext cx="8640000" cy="720000"/>
            <a:chOff x="1101675" y="2194631"/>
            <a:chExt cx="8640000" cy="720000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B4442819-BCE4-4A54-BA86-54A280FE086F}"/>
                </a:ext>
              </a:extLst>
            </p:cNvPr>
            <p:cNvSpPr/>
            <p:nvPr/>
          </p:nvSpPr>
          <p:spPr>
            <a:xfrm>
              <a:off x="1101675" y="2194631"/>
              <a:ext cx="8640000" cy="720000"/>
            </a:xfrm>
            <a:prstGeom prst="roundRect">
              <a:avLst/>
            </a:prstGeom>
            <a:solidFill>
              <a:srgbClr val="FFE1B9"/>
            </a:solidFill>
            <a:ln w="38100">
              <a:solidFill>
                <a:srgbClr val="FF9C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13D7FE7-341B-41DE-8CF1-D9A64B4A1180}"/>
                </a:ext>
              </a:extLst>
            </p:cNvPr>
            <p:cNvSpPr/>
            <p:nvPr/>
          </p:nvSpPr>
          <p:spPr>
            <a:xfrm>
              <a:off x="1338943" y="2284631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硅片摆放在工装上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31FFB5E-DA74-4D05-A06B-77D2371F3847}"/>
                </a:ext>
              </a:extLst>
            </p:cNvPr>
            <p:cNvSpPr/>
            <p:nvPr/>
          </p:nvSpPr>
          <p:spPr>
            <a:xfrm>
              <a:off x="5904407" y="2284631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偏压柔性板</a:t>
              </a:r>
              <a:r>
                <a:rPr lang="en-US" altLang="zh-CN" dirty="0"/>
                <a:t>(SBB)</a:t>
              </a:r>
              <a:r>
                <a:rPr lang="zh-CN" altLang="en-US" dirty="0"/>
                <a:t>点胶并压合</a:t>
              </a: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D0987855-F029-4E2A-B092-E699F3952581}"/>
                </a:ext>
              </a:extLst>
            </p:cNvPr>
            <p:cNvCxnSpPr>
              <a:stCxn id="6" idx="3"/>
              <a:endCxn id="12" idx="1"/>
            </p:cNvCxnSpPr>
            <p:nvPr/>
          </p:nvCxnSpPr>
          <p:spPr>
            <a:xfrm>
              <a:off x="4938943" y="2554631"/>
              <a:ext cx="96546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7A06138-2749-49BE-ACC5-D393D90DD2AD}"/>
              </a:ext>
            </a:extLst>
          </p:cNvPr>
          <p:cNvGrpSpPr/>
          <p:nvPr/>
        </p:nvGrpSpPr>
        <p:grpSpPr>
          <a:xfrm>
            <a:off x="2089553" y="3560812"/>
            <a:ext cx="8640000" cy="720000"/>
            <a:chOff x="1101675" y="3398228"/>
            <a:chExt cx="8640000" cy="720000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D9E06E8-ED15-4231-86E2-6A43030C1694}"/>
                </a:ext>
              </a:extLst>
            </p:cNvPr>
            <p:cNvSpPr/>
            <p:nvPr/>
          </p:nvSpPr>
          <p:spPr>
            <a:xfrm>
              <a:off x="1101675" y="3398228"/>
              <a:ext cx="8640000" cy="720000"/>
            </a:xfrm>
            <a:prstGeom prst="roundRect">
              <a:avLst/>
            </a:prstGeom>
            <a:solidFill>
              <a:srgbClr val="FFCDF8"/>
            </a:solidFill>
            <a:ln w="38100">
              <a:solidFill>
                <a:srgbClr val="FF29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911065A-4C44-4635-A1F4-E7B3EDAFABED}"/>
                </a:ext>
              </a:extLst>
            </p:cNvPr>
            <p:cNvSpPr/>
            <p:nvPr/>
          </p:nvSpPr>
          <p:spPr>
            <a:xfrm>
              <a:off x="1338943" y="3493370"/>
              <a:ext cx="3600000" cy="54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键合</a:t>
              </a:r>
              <a:r>
                <a:rPr lang="en-US" altLang="zh-CN" dirty="0"/>
                <a:t>GND</a:t>
              </a:r>
              <a:r>
                <a:rPr lang="zh-CN" altLang="en-US" dirty="0"/>
                <a:t>并</a:t>
              </a:r>
              <a:r>
                <a:rPr lang="en-US" altLang="zh-CN" dirty="0"/>
                <a:t>I-V</a:t>
              </a:r>
              <a:r>
                <a:rPr lang="zh-CN" altLang="en-US" dirty="0"/>
                <a:t>测试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5E122DD-18B8-4C94-A791-3F8E989B175B}"/>
                </a:ext>
              </a:extLst>
            </p:cNvPr>
            <p:cNvSpPr/>
            <p:nvPr/>
          </p:nvSpPr>
          <p:spPr>
            <a:xfrm>
              <a:off x="5904407" y="3493370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</a:t>
              </a:r>
              <a:r>
                <a:rPr lang="zh-CN" altLang="en-US" dirty="0"/>
                <a:t>型柔性板</a:t>
              </a:r>
              <a:r>
                <a:rPr lang="en-US" altLang="zh-CN" dirty="0"/>
                <a:t>(Z-Flex)</a:t>
              </a:r>
              <a:r>
                <a:rPr lang="zh-CN" altLang="en-US" dirty="0"/>
                <a:t>点胶并压合</a:t>
              </a:r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CBEE531B-441C-4C94-B41D-382CB53102E7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4938943" y="3763370"/>
              <a:ext cx="96546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CFADCD9-2897-4265-808B-A39A58572FE2}"/>
              </a:ext>
            </a:extLst>
          </p:cNvPr>
          <p:cNvGrpSpPr/>
          <p:nvPr/>
        </p:nvGrpSpPr>
        <p:grpSpPr>
          <a:xfrm>
            <a:off x="2089553" y="4777979"/>
            <a:ext cx="8640000" cy="720000"/>
            <a:chOff x="1101675" y="4601825"/>
            <a:chExt cx="8640000" cy="72000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EB91019-C1F1-480A-94AD-45A0377D08B3}"/>
                </a:ext>
              </a:extLst>
            </p:cNvPr>
            <p:cNvSpPr/>
            <p:nvPr/>
          </p:nvSpPr>
          <p:spPr>
            <a:xfrm>
              <a:off x="1101675" y="4601825"/>
              <a:ext cx="8640000" cy="720000"/>
            </a:xfrm>
            <a:prstGeom prst="roundRect">
              <a:avLst/>
            </a:prstGeom>
            <a:solidFill>
              <a:srgbClr val="C5FFCF"/>
            </a:solidFill>
            <a:ln w="38100">
              <a:solidFill>
                <a:srgbClr val="25F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79FC20E-C507-47EA-92CD-09DA196195E5}"/>
                </a:ext>
              </a:extLst>
            </p:cNvPr>
            <p:cNvSpPr/>
            <p:nvPr/>
          </p:nvSpPr>
          <p:spPr>
            <a:xfrm>
              <a:off x="1338943" y="4702109"/>
              <a:ext cx="3600000" cy="54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键合</a:t>
              </a:r>
              <a:r>
                <a:rPr lang="en-US" altLang="zh-CN" dirty="0"/>
                <a:t>GND</a:t>
              </a:r>
              <a:r>
                <a:rPr lang="zh-CN" altLang="en-US" dirty="0"/>
                <a:t>并</a:t>
              </a:r>
              <a:r>
                <a:rPr lang="en-US" altLang="zh-CN" dirty="0"/>
                <a:t>I-V</a:t>
              </a:r>
              <a:r>
                <a:rPr lang="zh-CN" altLang="en-US" dirty="0"/>
                <a:t>测试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F9F107F-1261-4F5A-B6AB-69A5418ADC23}"/>
                </a:ext>
              </a:extLst>
            </p:cNvPr>
            <p:cNvSpPr/>
            <p:nvPr/>
          </p:nvSpPr>
          <p:spPr>
            <a:xfrm>
              <a:off x="5904407" y="4702109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前端电子学板</a:t>
              </a:r>
              <a:r>
                <a:rPr lang="en-US" altLang="zh-CN" dirty="0"/>
                <a:t>(SFE)</a:t>
              </a:r>
              <a:r>
                <a:rPr lang="zh-CN" altLang="en-US" dirty="0"/>
                <a:t>电测并粘接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06F0FE67-AA44-4C90-B80F-CEAF2A45FCEF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4938943" y="4972109"/>
              <a:ext cx="96546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F49500C-1904-41B8-A593-319F0B126690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6409553" y="1846478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FB67447-ABFF-48A1-A805-8C40D428C8F2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6409553" y="3063645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5E0CAC9-1351-4D11-90F2-B81858331930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6409553" y="4280812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0DDA5CA7-0319-4B11-9137-9EDDBEE6C644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6409553" y="5497979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A06F370A-BB22-44DF-A974-AD5DF1577861}"/>
              </a:ext>
            </a:extLst>
          </p:cNvPr>
          <p:cNvSpPr txBox="1"/>
          <p:nvPr/>
        </p:nvSpPr>
        <p:spPr>
          <a:xfrm>
            <a:off x="490904" y="12556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事前准备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28E77A1-FA39-4C2A-B524-EE87AD5A4D3B}"/>
              </a:ext>
            </a:extLst>
          </p:cNvPr>
          <p:cNvSpPr txBox="1"/>
          <p:nvPr/>
        </p:nvSpPr>
        <p:spPr>
          <a:xfrm>
            <a:off x="644792" y="247281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第一天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A3D781C-3AE1-4F68-9EFF-0AED54181E39}"/>
              </a:ext>
            </a:extLst>
          </p:cNvPr>
          <p:cNvSpPr txBox="1"/>
          <p:nvPr/>
        </p:nvSpPr>
        <p:spPr>
          <a:xfrm>
            <a:off x="644792" y="368997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第二天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040067C-1578-4FF3-A8C5-A534D15429CC}"/>
              </a:ext>
            </a:extLst>
          </p:cNvPr>
          <p:cNvSpPr txBox="1"/>
          <p:nvPr/>
        </p:nvSpPr>
        <p:spPr>
          <a:xfrm>
            <a:off x="644792" y="490316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第三天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7B69F3F-D611-44FA-AC2E-2E34597497F9}"/>
              </a:ext>
            </a:extLst>
          </p:cNvPr>
          <p:cNvSpPr txBox="1"/>
          <p:nvPr/>
        </p:nvSpPr>
        <p:spPr>
          <a:xfrm>
            <a:off x="366004" y="5939647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第三天</a:t>
            </a:r>
            <a:endParaRPr lang="en-US" altLang="zh-CN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下午和晚上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198B97C-0274-4997-9158-392F6F05F719}"/>
              </a:ext>
            </a:extLst>
          </p:cNvPr>
          <p:cNvSpPr/>
          <p:nvPr/>
        </p:nvSpPr>
        <p:spPr>
          <a:xfrm>
            <a:off x="2326821" y="6085146"/>
            <a:ext cx="3600000" cy="540000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</a:t>
            </a:r>
            <a:r>
              <a:rPr lang="en-US" altLang="zh-CN" dirty="0"/>
              <a:t>GND</a:t>
            </a:r>
            <a:r>
              <a:rPr lang="zh-CN" altLang="en-US" dirty="0"/>
              <a:t>并电测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74216B3E-F290-4C3F-A18F-1C45FEF1B764}"/>
              </a:ext>
            </a:extLst>
          </p:cNvPr>
          <p:cNvCxnSpPr>
            <a:stCxn id="51" idx="3"/>
            <a:endCxn id="15" idx="1"/>
          </p:cNvCxnSpPr>
          <p:nvPr/>
        </p:nvCxnSpPr>
        <p:spPr>
          <a:xfrm>
            <a:off x="5926821" y="6355146"/>
            <a:ext cx="9654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9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4877E43-FC1D-4DB1-8ECD-E5B140B7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第一天：硅片摆放在工装上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A76D5F7-3F16-46F1-A490-7096B008DBB8}"/>
              </a:ext>
            </a:extLst>
          </p:cNvPr>
          <p:cNvGrpSpPr/>
          <p:nvPr/>
        </p:nvGrpSpPr>
        <p:grpSpPr>
          <a:xfrm>
            <a:off x="0" y="1039264"/>
            <a:ext cx="3960000" cy="2478698"/>
            <a:chOff x="0" y="1039264"/>
            <a:chExt cx="3960000" cy="24786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5B885A-EB58-4C88-9368-38E3D944A09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39264"/>
              <a:ext cx="3960000" cy="216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05E724-9FCC-4612-899E-E7F40D94D990}"/>
                </a:ext>
              </a:extLst>
            </p:cNvPr>
            <p:cNvSpPr txBox="1"/>
            <p:nvPr/>
          </p:nvSpPr>
          <p:spPr>
            <a:xfrm>
              <a:off x="0" y="3157962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1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、清洗工装、定位销；除静电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3025837-7803-42C7-8646-772709CDEB5E}"/>
              </a:ext>
            </a:extLst>
          </p:cNvPr>
          <p:cNvGrpSpPr/>
          <p:nvPr/>
        </p:nvGrpSpPr>
        <p:grpSpPr>
          <a:xfrm>
            <a:off x="4124090" y="1046463"/>
            <a:ext cx="3960000" cy="2526481"/>
            <a:chOff x="0" y="3917674"/>
            <a:chExt cx="3960000" cy="252648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7487CC7-38AD-4ED2-A08F-32DB80EF4A8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7674"/>
              <a:ext cx="3960000" cy="2160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96CE804-F4B5-4EF5-9E04-12253FA784ED}"/>
                </a:ext>
              </a:extLst>
            </p:cNvPr>
            <p:cNvSpPr txBox="1"/>
            <p:nvPr/>
          </p:nvSpPr>
          <p:spPr>
            <a:xfrm>
              <a:off x="0" y="6084155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、安装工装销钉；定位条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61AC1AE-AAC6-4D85-B8A9-BB128F9C8BA5}"/>
              </a:ext>
            </a:extLst>
          </p:cNvPr>
          <p:cNvGrpSpPr/>
          <p:nvPr/>
        </p:nvGrpSpPr>
        <p:grpSpPr>
          <a:xfrm>
            <a:off x="8242787" y="1039264"/>
            <a:ext cx="3965393" cy="2478698"/>
            <a:chOff x="4116000" y="1039264"/>
            <a:chExt cx="3965393" cy="24786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42DD660-ADEB-45CC-8AFF-B7601179A78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6000" y="1039264"/>
              <a:ext cx="3960000" cy="2160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CAE3AE7-2652-47D3-B41A-CF755C05C5E3}"/>
                </a:ext>
              </a:extLst>
            </p:cNvPr>
            <p:cNvSpPr txBox="1"/>
            <p:nvPr/>
          </p:nvSpPr>
          <p:spPr>
            <a:xfrm>
              <a:off x="4121393" y="3157962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、小心取出硅片，旋转到指定朝向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630AFA-2521-41D9-8B9E-3D56832B9168}"/>
              </a:ext>
            </a:extLst>
          </p:cNvPr>
          <p:cNvGrpSpPr/>
          <p:nvPr/>
        </p:nvGrpSpPr>
        <p:grpSpPr>
          <a:xfrm>
            <a:off x="0" y="3917674"/>
            <a:ext cx="3965393" cy="2547877"/>
            <a:chOff x="4116000" y="3917674"/>
            <a:chExt cx="3965393" cy="254787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9D2798E-D12A-4477-A546-B0C09B9FB32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6000" y="3917674"/>
              <a:ext cx="3960000" cy="216000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D06DBA1-C25D-4CEB-ADAD-04B55CC7446C}"/>
                </a:ext>
              </a:extLst>
            </p:cNvPr>
            <p:cNvSpPr txBox="1"/>
            <p:nvPr/>
          </p:nvSpPr>
          <p:spPr>
            <a:xfrm>
              <a:off x="4121393" y="6105551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4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、盖上盖子、按照指定方向翻转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F3D1560-97FB-4812-9B99-6B14719B8088}"/>
              </a:ext>
            </a:extLst>
          </p:cNvPr>
          <p:cNvGrpSpPr/>
          <p:nvPr/>
        </p:nvGrpSpPr>
        <p:grpSpPr>
          <a:xfrm>
            <a:off x="4118696" y="3917674"/>
            <a:ext cx="3970787" cy="2478698"/>
            <a:chOff x="8232000" y="1039264"/>
            <a:chExt cx="3970787" cy="247869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F59A018-6DD5-4A53-9C2C-21AFDEC882A8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2000" y="1039264"/>
              <a:ext cx="3960000" cy="216000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9774D31-5912-40CB-A415-3DFD07E562F1}"/>
                </a:ext>
              </a:extLst>
            </p:cNvPr>
            <p:cNvSpPr txBox="1"/>
            <p:nvPr/>
          </p:nvSpPr>
          <p:spPr>
            <a:xfrm>
              <a:off x="8242787" y="3157962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5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、放置硅片到硅片定位工装、并真空吸附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80064A5-C89A-4C34-89EC-89C488242458}"/>
              </a:ext>
            </a:extLst>
          </p:cNvPr>
          <p:cNvGrpSpPr/>
          <p:nvPr/>
        </p:nvGrpSpPr>
        <p:grpSpPr>
          <a:xfrm>
            <a:off x="8232000" y="3917674"/>
            <a:ext cx="3970787" cy="2547877"/>
            <a:chOff x="8232000" y="3917674"/>
            <a:chExt cx="3970787" cy="254787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7219F3A-7055-49F3-9C63-EDBBB785CA7E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2000" y="3917674"/>
              <a:ext cx="3960000" cy="2160000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EDB5421-DA3A-4D83-AA80-69A96C81C90E}"/>
                </a:ext>
              </a:extLst>
            </p:cNvPr>
            <p:cNvSpPr txBox="1"/>
            <p:nvPr/>
          </p:nvSpPr>
          <p:spPr>
            <a:xfrm>
              <a:off x="8242787" y="6105551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6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、移除定位条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692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41ADDF4-3CA3-40A7-A28A-FDE93185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第一天：偏压柔性板</a:t>
            </a:r>
            <a:r>
              <a:rPr lang="en-US" altLang="zh-CN" dirty="0"/>
              <a:t>(SBB)</a:t>
            </a:r>
            <a:r>
              <a:rPr lang="zh-CN" altLang="en-US" dirty="0"/>
              <a:t>点胶并压合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DCC591D-3681-4ADB-874B-4691CDB56A09}"/>
              </a:ext>
            </a:extLst>
          </p:cNvPr>
          <p:cNvGrpSpPr/>
          <p:nvPr/>
        </p:nvGrpSpPr>
        <p:grpSpPr>
          <a:xfrm>
            <a:off x="0" y="1067657"/>
            <a:ext cx="3960000" cy="2520000"/>
            <a:chOff x="0" y="1067657"/>
            <a:chExt cx="3960000" cy="252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D2CF6AD-12C4-4E36-8B2E-C715C6016D8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7657"/>
              <a:ext cx="3960000" cy="2160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EDD18AF-ED99-4253-95F9-EB7D8EB0BD68}"/>
                </a:ext>
              </a:extLst>
            </p:cNvPr>
            <p:cNvSpPr txBox="1"/>
            <p:nvPr/>
          </p:nvSpPr>
          <p:spPr>
            <a:xfrm>
              <a:off x="0" y="3227657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1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、配置导电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AB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胶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91AF364-E944-4E46-911F-0BA29A1BB4C8}"/>
              </a:ext>
            </a:extLst>
          </p:cNvPr>
          <p:cNvGrpSpPr/>
          <p:nvPr/>
        </p:nvGrpSpPr>
        <p:grpSpPr>
          <a:xfrm>
            <a:off x="4116000" y="1067657"/>
            <a:ext cx="3960000" cy="2520000"/>
            <a:chOff x="4116000" y="1067657"/>
            <a:chExt cx="3960000" cy="252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99C788-438A-4789-A1FF-757243641CC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6000" y="1067657"/>
              <a:ext cx="3960000" cy="2160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6D71889-3492-42E5-8DAB-67F8BABCD34A}"/>
                </a:ext>
              </a:extLst>
            </p:cNvPr>
            <p:cNvSpPr txBox="1"/>
            <p:nvPr/>
          </p:nvSpPr>
          <p:spPr>
            <a:xfrm>
              <a:off x="4116000" y="3227657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、在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SBB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上点导电胶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8041425-CA63-47D5-9B64-22B19C490224}"/>
              </a:ext>
            </a:extLst>
          </p:cNvPr>
          <p:cNvGrpSpPr/>
          <p:nvPr/>
        </p:nvGrpSpPr>
        <p:grpSpPr>
          <a:xfrm>
            <a:off x="0" y="3978881"/>
            <a:ext cx="3960000" cy="2544639"/>
            <a:chOff x="0" y="3978881"/>
            <a:chExt cx="3960000" cy="254463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65827F9-B4DF-47FB-BF39-9FD769CED1E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8881"/>
              <a:ext cx="3960000" cy="216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9200C99-55B2-461F-9496-BBA57FDE4DF7}"/>
                </a:ext>
              </a:extLst>
            </p:cNvPr>
            <p:cNvSpPr txBox="1"/>
            <p:nvPr/>
          </p:nvSpPr>
          <p:spPr>
            <a:xfrm>
              <a:off x="0" y="6163520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4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、在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SBB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上点结构胶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4065BFB-3D29-439D-8F65-2B73EABC63C5}"/>
              </a:ext>
            </a:extLst>
          </p:cNvPr>
          <p:cNvGrpSpPr/>
          <p:nvPr/>
        </p:nvGrpSpPr>
        <p:grpSpPr>
          <a:xfrm>
            <a:off x="4116000" y="3978881"/>
            <a:ext cx="3960000" cy="2544639"/>
            <a:chOff x="4116000" y="3978881"/>
            <a:chExt cx="3960000" cy="254463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9D30428-51D1-43EF-ABAF-F19D1828546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6000" y="3978881"/>
              <a:ext cx="3960000" cy="2160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97CCD83-E602-4095-9D87-436908D95B1E}"/>
                </a:ext>
              </a:extLst>
            </p:cNvPr>
            <p:cNvSpPr txBox="1"/>
            <p:nvPr/>
          </p:nvSpPr>
          <p:spPr>
            <a:xfrm>
              <a:off x="4116000" y="6163520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5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、转移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SBB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到硅片旁边；重定位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E7FC0FA-E647-4C09-B938-344E036841A9}"/>
              </a:ext>
            </a:extLst>
          </p:cNvPr>
          <p:cNvGrpSpPr/>
          <p:nvPr/>
        </p:nvGrpSpPr>
        <p:grpSpPr>
          <a:xfrm>
            <a:off x="8232000" y="3978881"/>
            <a:ext cx="3960000" cy="2544639"/>
            <a:chOff x="8232000" y="3978881"/>
            <a:chExt cx="3960000" cy="254463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700AAA4-B9E9-46E8-8C16-1CD09B72E313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80"/>
            <a:stretch/>
          </p:blipFill>
          <p:spPr>
            <a:xfrm>
              <a:off x="8232000" y="3978881"/>
              <a:ext cx="3960000" cy="21600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C56CC16-CFB3-40BD-BB13-8976986FD03E}"/>
                </a:ext>
              </a:extLst>
            </p:cNvPr>
            <p:cNvSpPr txBox="1"/>
            <p:nvPr/>
          </p:nvSpPr>
          <p:spPr>
            <a:xfrm>
              <a:off x="8232000" y="6163520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6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、压合，并压配重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C8CC3BB-D048-4876-8D3B-3FB246EE736A}"/>
              </a:ext>
            </a:extLst>
          </p:cNvPr>
          <p:cNvGrpSpPr/>
          <p:nvPr/>
        </p:nvGrpSpPr>
        <p:grpSpPr>
          <a:xfrm>
            <a:off x="8232000" y="1067657"/>
            <a:ext cx="3960000" cy="2520000"/>
            <a:chOff x="8232000" y="1067657"/>
            <a:chExt cx="3960000" cy="25200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98CC506-37CC-42A0-BB58-2F7D4203C438}"/>
                </a:ext>
              </a:extLst>
            </p:cNvPr>
            <p:cNvSpPr/>
            <p:nvPr/>
          </p:nvSpPr>
          <p:spPr>
            <a:xfrm>
              <a:off x="8232000" y="1067657"/>
              <a:ext cx="3960000" cy="21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7726F1C-0500-4F0C-BD00-FDFC6C764482}"/>
                </a:ext>
              </a:extLst>
            </p:cNvPr>
            <p:cNvSpPr txBox="1"/>
            <p:nvPr/>
          </p:nvSpPr>
          <p:spPr>
            <a:xfrm>
              <a:off x="8232000" y="3227657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、灌装结构胶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94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951E11D-9309-487C-ADD1-EE2389DD7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第二天：键合</a:t>
            </a:r>
            <a:r>
              <a:rPr lang="en-US" altLang="zh-CN" dirty="0"/>
              <a:t>GND</a:t>
            </a:r>
            <a:r>
              <a:rPr lang="zh-CN" altLang="en-US" dirty="0"/>
              <a:t>焊盘并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2FCA29-D283-4F61-BAB3-15742057387B}"/>
              </a:ext>
            </a:extLst>
          </p:cNvPr>
          <p:cNvSpPr txBox="1"/>
          <p:nvPr/>
        </p:nvSpPr>
        <p:spPr>
          <a:xfrm>
            <a:off x="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、检查背面点胶图案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FEC8CB-7156-456C-BB75-5D5A3AC664D4}"/>
              </a:ext>
            </a:extLst>
          </p:cNvPr>
          <p:cNvSpPr txBox="1"/>
          <p:nvPr/>
        </p:nvSpPr>
        <p:spPr>
          <a:xfrm>
            <a:off x="412409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、检查正面贴片效果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7234CD7-98B2-465E-B96C-60A5E080D779}"/>
              </a:ext>
            </a:extLst>
          </p:cNvPr>
          <p:cNvSpPr txBox="1"/>
          <p:nvPr/>
        </p:nvSpPr>
        <p:spPr>
          <a:xfrm>
            <a:off x="824818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、转移到键合工装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0896DC5-2FCC-45A7-BB75-61665712CFE1}"/>
              </a:ext>
            </a:extLst>
          </p:cNvPr>
          <p:cNvSpPr txBox="1"/>
          <p:nvPr/>
        </p:nvSpPr>
        <p:spPr>
          <a:xfrm>
            <a:off x="0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、键合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焊盘到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IV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8D6533F-6017-4943-B02F-C725ECBA3229}"/>
              </a:ext>
            </a:extLst>
          </p:cNvPr>
          <p:cNvSpPr txBox="1"/>
          <p:nvPr/>
        </p:nvSpPr>
        <p:spPr>
          <a:xfrm>
            <a:off x="4121393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IV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28356B7-8ABB-4D04-94A4-E97E14ADD75F}"/>
              </a:ext>
            </a:extLst>
          </p:cNvPr>
          <p:cNvSpPr txBox="1"/>
          <p:nvPr/>
        </p:nvSpPr>
        <p:spPr>
          <a:xfrm>
            <a:off x="8242787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、移除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IV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测试条、清理键合丝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12FD7A4-A156-43C7-83DB-683D51739F0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 b="8505"/>
          <a:stretch/>
        </p:blipFill>
        <p:spPr>
          <a:xfrm>
            <a:off x="0" y="1052944"/>
            <a:ext cx="3960000" cy="21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323894-E8DD-43D7-9A9D-1363E70F1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13539"/>
          <a:stretch/>
        </p:blipFill>
        <p:spPr>
          <a:xfrm>
            <a:off x="4124090" y="1052944"/>
            <a:ext cx="3960000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1489145-0275-445F-9DC2-51A1B1BEE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13539"/>
          <a:stretch/>
        </p:blipFill>
        <p:spPr>
          <a:xfrm>
            <a:off x="8242787" y="1052944"/>
            <a:ext cx="3960000" cy="216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0A71695-70A2-4247-974F-7534930F81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20846"/>
          <a:stretch/>
        </p:blipFill>
        <p:spPr>
          <a:xfrm>
            <a:off x="5393" y="3945551"/>
            <a:ext cx="3960000" cy="216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A48579-A16E-4F1F-BAF9-AF23BC9C04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r="29599"/>
          <a:stretch/>
        </p:blipFill>
        <p:spPr>
          <a:xfrm rot="5400000">
            <a:off x="5034875" y="3045553"/>
            <a:ext cx="2160002" cy="396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C9B47CC-339D-4559-B114-01D9F914A5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62" b="7103"/>
          <a:stretch/>
        </p:blipFill>
        <p:spPr>
          <a:xfrm>
            <a:off x="8256270" y="3945551"/>
            <a:ext cx="39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5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F9D3010-3F93-41F4-A26E-19076E9C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第二天：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(Z-Flex)</a:t>
            </a:r>
            <a:r>
              <a:rPr lang="zh-CN" altLang="en-US" dirty="0"/>
              <a:t>点胶并压合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59853E-76B8-40AC-9ED4-60643EFA4EBC}"/>
              </a:ext>
            </a:extLst>
          </p:cNvPr>
          <p:cNvSpPr txBox="1"/>
          <p:nvPr/>
        </p:nvSpPr>
        <p:spPr>
          <a:xfrm>
            <a:off x="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型柔性板的焊盘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AF164E-F4A3-4818-8C55-EB08975559AE}"/>
              </a:ext>
            </a:extLst>
          </p:cNvPr>
          <p:cNvSpPr txBox="1"/>
          <p:nvPr/>
        </p:nvSpPr>
        <p:spPr>
          <a:xfrm>
            <a:off x="412409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型柔性板定位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6EA0753-736E-47ED-8DFB-CB560240A0F4}"/>
              </a:ext>
            </a:extLst>
          </p:cNvPr>
          <p:cNvSpPr txBox="1"/>
          <p:nvPr/>
        </p:nvSpPr>
        <p:spPr>
          <a:xfrm>
            <a:off x="824818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型柔性板点胶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69C15F-20B8-4715-AC6A-6C37A323C6AC}"/>
              </a:ext>
            </a:extLst>
          </p:cNvPr>
          <p:cNvSpPr txBox="1"/>
          <p:nvPr/>
        </p:nvSpPr>
        <p:spPr>
          <a:xfrm>
            <a:off x="4115999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、插入定位销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9F1F464-09D5-40DC-A412-0B0AAC6FA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3007"/>
          <a:stretch/>
        </p:blipFill>
        <p:spPr>
          <a:xfrm>
            <a:off x="0" y="1052944"/>
            <a:ext cx="3960000" cy="216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3E54608-14E5-4352-A78F-D56F72DD0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r="29600"/>
          <a:stretch/>
        </p:blipFill>
        <p:spPr>
          <a:xfrm rot="5400000">
            <a:off x="5016000" y="152946"/>
            <a:ext cx="2159999" cy="396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D4E073A-94F8-4CCD-91CA-CB017DE76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8"/>
          <a:stretch/>
        </p:blipFill>
        <p:spPr>
          <a:xfrm>
            <a:off x="0" y="3945550"/>
            <a:ext cx="3960000" cy="216000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5BD0C55-38F4-4EAB-A939-6D1DDE35AB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8"/>
          <a:stretch/>
        </p:blipFill>
        <p:spPr>
          <a:xfrm>
            <a:off x="8248180" y="3844832"/>
            <a:ext cx="3960000" cy="226071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EBD9E6B-C691-4A7F-862C-67858BCACCB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248180" y="1052944"/>
            <a:ext cx="3960000" cy="216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975A3FA-812E-40AB-8AA6-EA17AD22EA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190"/>
          <a:stretch/>
        </p:blipFill>
        <p:spPr>
          <a:xfrm>
            <a:off x="4124090" y="3945549"/>
            <a:ext cx="3960000" cy="21600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541B9F6-B5DF-49A3-8F5F-46FF6F272389}"/>
              </a:ext>
            </a:extLst>
          </p:cNvPr>
          <p:cNvSpPr txBox="1"/>
          <p:nvPr/>
        </p:nvSpPr>
        <p:spPr>
          <a:xfrm>
            <a:off x="8231998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、压合，并压配重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90D8F02-4078-4AC9-BEC0-49FF3D8F8BA6}"/>
              </a:ext>
            </a:extLst>
          </p:cNvPr>
          <p:cNvSpPr txBox="1"/>
          <p:nvPr/>
        </p:nvSpPr>
        <p:spPr>
          <a:xfrm>
            <a:off x="-16182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、从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Gantry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转移到组装平台</a:t>
            </a:r>
          </a:p>
        </p:txBody>
      </p:sp>
    </p:spTree>
    <p:extLst>
      <p:ext uri="{BB962C8B-B14F-4D97-AF65-F5344CB8AC3E}">
        <p14:creationId xmlns:p14="http://schemas.microsoft.com/office/powerpoint/2010/main" val="67552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F9D3010-3F93-41F4-A26E-19076E9C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第三天：前端电子学板</a:t>
            </a:r>
            <a:r>
              <a:rPr lang="en-US" altLang="zh-CN" dirty="0"/>
              <a:t>(SFE)</a:t>
            </a:r>
            <a:r>
              <a:rPr lang="zh-CN" altLang="en-US" dirty="0"/>
              <a:t>电测并粘接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59853E-76B8-40AC-9ED4-60643EFA4EBC}"/>
              </a:ext>
            </a:extLst>
          </p:cNvPr>
          <p:cNvSpPr txBox="1"/>
          <p:nvPr/>
        </p:nvSpPr>
        <p:spPr>
          <a:xfrm>
            <a:off x="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型柔性板点胶效果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AF164E-F4A3-4818-8C55-EB08975559AE}"/>
              </a:ext>
            </a:extLst>
          </p:cNvPr>
          <p:cNvSpPr txBox="1"/>
          <p:nvPr/>
        </p:nvSpPr>
        <p:spPr>
          <a:xfrm>
            <a:off x="412409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、待粘接前端电子学板电测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6EA0753-736E-47ED-8DFB-CB560240A0F4}"/>
              </a:ext>
            </a:extLst>
          </p:cNvPr>
          <p:cNvSpPr txBox="1"/>
          <p:nvPr/>
        </p:nvSpPr>
        <p:spPr>
          <a:xfrm>
            <a:off x="824818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、待粘接区域涂导电胶和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DAMPE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结构胶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69C15F-20B8-4715-AC6A-6C37A323C6AC}"/>
              </a:ext>
            </a:extLst>
          </p:cNvPr>
          <p:cNvSpPr txBox="1"/>
          <p:nvPr/>
        </p:nvSpPr>
        <p:spPr>
          <a:xfrm>
            <a:off x="4115999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、小心放下前端电子学板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541B9F6-B5DF-49A3-8F5F-46FF6F272389}"/>
              </a:ext>
            </a:extLst>
          </p:cNvPr>
          <p:cNvSpPr txBox="1"/>
          <p:nvPr/>
        </p:nvSpPr>
        <p:spPr>
          <a:xfrm>
            <a:off x="8231998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、固化后再次电测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90D8F02-4078-4AC9-BEC0-49FF3D8F8BA6}"/>
              </a:ext>
            </a:extLst>
          </p:cNvPr>
          <p:cNvSpPr txBox="1"/>
          <p:nvPr/>
        </p:nvSpPr>
        <p:spPr>
          <a:xfrm>
            <a:off x="-16182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、小心重新插入定位销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0C5F46B-4CE7-4E44-8752-BE1952FC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57" b="15443"/>
          <a:stretch/>
        </p:blipFill>
        <p:spPr>
          <a:xfrm>
            <a:off x="-16182" y="1052944"/>
            <a:ext cx="3960000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6C6BD3-24D4-48C2-B375-81445DB78B4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08" y="1052944"/>
            <a:ext cx="3960000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DA2908-3F49-48C9-A6E9-499AC8575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 b="25403"/>
          <a:stretch/>
        </p:blipFill>
        <p:spPr>
          <a:xfrm>
            <a:off x="8256271" y="3945549"/>
            <a:ext cx="3960000" cy="21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ABF571-0B74-4414-98BF-B2F36B1176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6" t="25305" r="20120" b="40084"/>
          <a:stretch/>
        </p:blipFill>
        <p:spPr>
          <a:xfrm>
            <a:off x="8256271" y="1052943"/>
            <a:ext cx="3960000" cy="21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FCD67F-B1C9-4106-9D57-CCA80F1D1D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26063" r="30642" b="46964"/>
          <a:stretch/>
        </p:blipFill>
        <p:spPr>
          <a:xfrm>
            <a:off x="4091726" y="3945547"/>
            <a:ext cx="3960000" cy="2160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E2D6A9-0E8B-4AB5-9D2A-4229A563BBA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091" y="3945548"/>
            <a:ext cx="39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F7B6D4C-6E9C-42BD-BFC6-F54DBBE6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组装流程的耗时：第一天</a:t>
            </a:r>
            <a:r>
              <a:rPr lang="en-US" altLang="zh-CN" dirty="0"/>
              <a:t>(</a:t>
            </a:r>
            <a:r>
              <a:rPr lang="zh-CN" altLang="en-US" dirty="0"/>
              <a:t>硅片贴片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C26E2F2-51FD-4E25-A46F-810F26E68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377748"/>
              </p:ext>
            </p:extLst>
          </p:nvPr>
        </p:nvGraphicFramePr>
        <p:xfrm>
          <a:off x="281122" y="1660652"/>
          <a:ext cx="5664200" cy="38554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3647722473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3073954515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192986034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807054285"/>
                    </a:ext>
                  </a:extLst>
                </a:gridCol>
              </a:tblGrid>
              <a:tr h="4874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流程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耗时</a:t>
                      </a:r>
                      <a:r>
                        <a:rPr lang="en-US" altLang="zh-CN" sz="1800" u="none" strike="noStrike">
                          <a:effectLst/>
                        </a:rPr>
                        <a:t>(</a:t>
                      </a:r>
                      <a:r>
                        <a:rPr lang="en-US" sz="1800" u="none" strike="noStrike">
                          <a:effectLst/>
                        </a:rPr>
                        <a:t>min)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后续优化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003105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清洁工装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提前准备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771858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组装定位条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免安装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拆卸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5793876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组装定位销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免安装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拆卸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7315625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硅片翻转到指定朝向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10995664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硅片固定在硅片工装上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28.3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09232871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移除定位条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2.9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免安装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拆卸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069313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7.2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提前灌装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解冻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30320010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12715925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8137580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11.4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8677690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重定位、压合、压配重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5.7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1419228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99.2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693262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AE951752-ACFC-4701-913C-560C99A2C02E}"/>
              </a:ext>
            </a:extLst>
          </p:cNvPr>
          <p:cNvSpPr txBox="1"/>
          <p:nvPr/>
        </p:nvSpPr>
        <p:spPr>
          <a:xfrm>
            <a:off x="281123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99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E3BC356-8DFB-417A-8982-51B08F8FA180}"/>
              </a:ext>
            </a:extLst>
          </p:cNvPr>
          <p:cNvSpPr/>
          <p:nvPr/>
        </p:nvSpPr>
        <p:spPr>
          <a:xfrm>
            <a:off x="6549718" y="1700603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硅片翻转到指定朝向</a:t>
            </a:r>
            <a:endParaRPr lang="en-US" altLang="zh-CN" dirty="0"/>
          </a:p>
          <a:p>
            <a:pPr algn="ctr"/>
            <a:r>
              <a:rPr lang="en-US" altLang="zh-CN" dirty="0"/>
              <a:t>9.0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33F944-ADD5-43BE-9555-11861B9A39D1}"/>
              </a:ext>
            </a:extLst>
          </p:cNvPr>
          <p:cNvSpPr/>
          <p:nvPr/>
        </p:nvSpPr>
        <p:spPr>
          <a:xfrm>
            <a:off x="6549718" y="4046656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硅片固定在硅片工装上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28.3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FA84A0-2823-44F7-98A2-B65D751C07B8}"/>
              </a:ext>
            </a:extLst>
          </p:cNvPr>
          <p:cNvSpPr/>
          <p:nvPr/>
        </p:nvSpPr>
        <p:spPr>
          <a:xfrm>
            <a:off x="9672000" y="1660653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配置导电胶</a:t>
            </a:r>
            <a:r>
              <a:rPr lang="en-US" altLang="zh-CN" dirty="0"/>
              <a:t>/</a:t>
            </a:r>
            <a:r>
              <a:rPr lang="zh-CN" altLang="en-US" dirty="0"/>
              <a:t>结构胶</a:t>
            </a:r>
            <a:endParaRPr lang="en-US" altLang="zh-CN" dirty="0"/>
          </a:p>
          <a:p>
            <a:pPr algn="ctr"/>
            <a:r>
              <a:rPr lang="en-US" altLang="zh-CN" dirty="0"/>
              <a:t>2.6 min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61A9709-1A03-44A6-8389-CB01248A65D1}"/>
              </a:ext>
            </a:extLst>
          </p:cNvPr>
          <p:cNvSpPr/>
          <p:nvPr/>
        </p:nvSpPr>
        <p:spPr>
          <a:xfrm>
            <a:off x="9672000" y="2853655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点导电胶</a:t>
            </a:r>
            <a:endParaRPr lang="en-US" altLang="zh-CN" dirty="0"/>
          </a:p>
          <a:p>
            <a:pPr algn="ctr"/>
            <a:r>
              <a:rPr lang="en-US" altLang="zh-CN" dirty="0"/>
              <a:t>11.3 min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BDE71CB-612B-4EE2-90FE-CC05F333232F}"/>
              </a:ext>
            </a:extLst>
          </p:cNvPr>
          <p:cNvSpPr/>
          <p:nvPr/>
        </p:nvSpPr>
        <p:spPr>
          <a:xfrm>
            <a:off x="9672000" y="4046656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点结构胶</a:t>
            </a:r>
            <a:endParaRPr lang="en-US" altLang="zh-CN" dirty="0"/>
          </a:p>
          <a:p>
            <a:pPr algn="ctr"/>
            <a:r>
              <a:rPr lang="en-US" altLang="zh-CN" dirty="0"/>
              <a:t>11.4 min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F0E066-44EA-4AD1-AF6D-C65D401F4BA4}"/>
              </a:ext>
            </a:extLst>
          </p:cNvPr>
          <p:cNvSpPr/>
          <p:nvPr/>
        </p:nvSpPr>
        <p:spPr>
          <a:xfrm>
            <a:off x="8063538" y="5241387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重定位、压合、压配重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5.7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3D1208A-56AA-4B05-B081-C368B97A1315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7809718" y="2420603"/>
            <a:ext cx="0" cy="16260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43C0DCA-5332-4169-8DC7-F8D2AC82D91F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>
            <a:off x="7809718" y="4766656"/>
            <a:ext cx="1513820" cy="4747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8800C59-3A99-4819-89A5-220C799FA13F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0932000" y="2380653"/>
            <a:ext cx="0" cy="4730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260CCE5-1C5C-4B4F-83E1-5B94CAB0C202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0932000" y="3573655"/>
            <a:ext cx="0" cy="473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E3F5CE2-7299-4966-943F-68FE6CD683EE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9323538" y="4766656"/>
            <a:ext cx="1608462" cy="474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BAC90839-D1DE-44DF-B213-9A036C438BA1}"/>
              </a:ext>
            </a:extLst>
          </p:cNvPr>
          <p:cNvSpPr txBox="1"/>
          <p:nvPr/>
        </p:nvSpPr>
        <p:spPr>
          <a:xfrm>
            <a:off x="6549718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后续优化的组装流程，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43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</p:spTree>
    <p:extLst>
      <p:ext uri="{BB962C8B-B14F-4D97-AF65-F5344CB8AC3E}">
        <p14:creationId xmlns:p14="http://schemas.microsoft.com/office/powerpoint/2010/main" val="63429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88217C1-E9E5-4F96-ABBD-4F61F24C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组装流程的耗时：第二天</a:t>
            </a:r>
            <a:r>
              <a:rPr lang="en-US" altLang="zh-CN" dirty="0"/>
              <a:t>(IV</a:t>
            </a:r>
            <a:r>
              <a:rPr lang="zh-CN" altLang="en-US" dirty="0"/>
              <a:t>测试</a:t>
            </a:r>
            <a:r>
              <a:rPr lang="en-US" altLang="zh-CN" dirty="0"/>
              <a:t>&amp;</a:t>
            </a:r>
            <a:r>
              <a:rPr lang="zh-CN" altLang="en-US" dirty="0"/>
              <a:t>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4AABF69-F890-4F18-A24C-90349FEEB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88742"/>
              </p:ext>
            </p:extLst>
          </p:nvPr>
        </p:nvGraphicFramePr>
        <p:xfrm>
          <a:off x="132202" y="1718631"/>
          <a:ext cx="5832475" cy="48463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1321916030"/>
                    </a:ext>
                  </a:extLst>
                </a:gridCol>
                <a:gridCol w="3127375">
                  <a:extLst>
                    <a:ext uri="{9D8B030D-6E8A-4147-A177-3AD203B41FA5}">
                      <a16:colId xmlns:a16="http://schemas.microsoft.com/office/drawing/2014/main" val="18496884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27527365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855484494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序号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流程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耗时</a:t>
                      </a:r>
                      <a:r>
                        <a:rPr lang="en-US" altLang="zh-CN" sz="1800" u="none" strike="noStrike">
                          <a:effectLst/>
                        </a:rPr>
                        <a:t>(</a:t>
                      </a:r>
                      <a:r>
                        <a:rPr lang="en-US" sz="1800" u="none" strike="noStrike">
                          <a:effectLst/>
                        </a:rPr>
                        <a:t>min)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后续优化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7398044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检查点胶效果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0309914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检查贴片效果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3.4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934414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移除工装定位销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0.4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免拆卸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5586047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转移</a:t>
                      </a:r>
                      <a:r>
                        <a:rPr lang="en-US" altLang="zh-CN" sz="1800" u="none" strike="noStrike">
                          <a:effectLst/>
                        </a:rPr>
                        <a:t>Ladder</a:t>
                      </a:r>
                      <a:r>
                        <a:rPr lang="zh-CN" altLang="en-US" sz="1800" u="none" strike="noStrike">
                          <a:effectLst/>
                        </a:rPr>
                        <a:t>到键合工装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0272932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粘贴</a:t>
                      </a:r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11.1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不需要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3289212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键合</a:t>
                      </a:r>
                      <a:r>
                        <a:rPr lang="en-US" sz="1800" u="none" strike="noStrike">
                          <a:effectLst/>
                        </a:rPr>
                        <a:t>GND</a:t>
                      </a:r>
                      <a:r>
                        <a:rPr lang="zh-CN" altLang="en-US" sz="1800" u="none" strike="noStrike">
                          <a:effectLst/>
                        </a:rPr>
                        <a:t>焊盘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30.0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8867894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378214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取出</a:t>
                      </a:r>
                      <a:r>
                        <a:rPr lang="en-US" altLang="zh-CN" sz="1800" u="none" strike="noStrike" dirty="0">
                          <a:effectLst/>
                        </a:rPr>
                        <a:t>I-V</a:t>
                      </a:r>
                      <a:r>
                        <a:rPr lang="zh-CN" altLang="en-US" sz="1800" u="none" strike="noStrike" dirty="0">
                          <a:effectLst/>
                        </a:rPr>
                        <a:t>测试线、测试条、铝丝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免拆卸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3531529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转移</a:t>
                      </a:r>
                      <a:r>
                        <a:rPr lang="en-US" altLang="zh-CN" sz="1800" u="none" strike="noStrike" dirty="0">
                          <a:effectLst/>
                        </a:rPr>
                        <a:t>Ladder</a:t>
                      </a:r>
                      <a:r>
                        <a:rPr lang="zh-CN" altLang="en-US" sz="1800" u="none" strike="noStrike" dirty="0">
                          <a:effectLst/>
                        </a:rPr>
                        <a:t>到偏压柔性板工装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0349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清洁</a:t>
                      </a:r>
                      <a:r>
                        <a:rPr lang="en-US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提前准备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1428674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检查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型柔性板焊盘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提前准备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6561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+mn-ea"/>
                          <a:ea typeface="+mn-ea"/>
                        </a:rPr>
                        <a:t>Z型柔性板定位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0.5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490626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2828607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4.1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81432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压合、压配重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683692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97.9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8737102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AA620A94-43C9-489C-983D-AB01525F9F3D}"/>
              </a:ext>
            </a:extLst>
          </p:cNvPr>
          <p:cNvSpPr/>
          <p:nvPr/>
        </p:nvSpPr>
        <p:spPr>
          <a:xfrm>
            <a:off x="1325275" y="1256966"/>
            <a:ext cx="4221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98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2D15DF0-8B64-4879-B8C0-4F5CD22558C0}"/>
              </a:ext>
            </a:extLst>
          </p:cNvPr>
          <p:cNvSpPr/>
          <p:nvPr/>
        </p:nvSpPr>
        <p:spPr>
          <a:xfrm>
            <a:off x="6549718" y="1700603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检查点胶、贴片效果</a:t>
            </a:r>
            <a:endParaRPr lang="en-US" altLang="zh-CN" dirty="0"/>
          </a:p>
          <a:p>
            <a:pPr algn="ctr"/>
            <a:r>
              <a:rPr lang="en-US" altLang="zh-CN" dirty="0"/>
              <a:t>10.4 min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6D2080-9411-467D-B53B-7005B143B642}"/>
              </a:ext>
            </a:extLst>
          </p:cNvPr>
          <p:cNvSpPr/>
          <p:nvPr/>
        </p:nvSpPr>
        <p:spPr>
          <a:xfrm>
            <a:off x="6549718" y="4046656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altLang="zh-CN" dirty="0"/>
              <a:t>I-V</a:t>
            </a:r>
            <a:r>
              <a:rPr lang="zh-CN" altLang="en-US" dirty="0"/>
              <a:t>测试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10.7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E932A5-E7D4-42D4-AF57-02662D3FD941}"/>
              </a:ext>
            </a:extLst>
          </p:cNvPr>
          <p:cNvSpPr/>
          <p:nvPr/>
        </p:nvSpPr>
        <p:spPr>
          <a:xfrm>
            <a:off x="9672000" y="1660653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r>
              <a:rPr lang="zh-CN" altLang="en-US" dirty="0"/>
              <a:t>型柔性板定位</a:t>
            </a:r>
            <a:endParaRPr lang="en-US" altLang="zh-CN" dirty="0"/>
          </a:p>
          <a:p>
            <a:pPr algn="ctr"/>
            <a:r>
              <a:rPr lang="en-US" altLang="zh-CN" dirty="0"/>
              <a:t>0.5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4A82703-A5A9-4D3F-A051-B7BA0F95529D}"/>
              </a:ext>
            </a:extLst>
          </p:cNvPr>
          <p:cNvSpPr/>
          <p:nvPr/>
        </p:nvSpPr>
        <p:spPr>
          <a:xfrm>
            <a:off x="9672000" y="2853655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配置结构胶</a:t>
            </a:r>
            <a:endParaRPr lang="en-US" altLang="zh-CN" dirty="0"/>
          </a:p>
          <a:p>
            <a:pPr algn="ctr"/>
            <a:r>
              <a:rPr lang="en-US" altLang="zh-CN" dirty="0"/>
              <a:t>2.6 min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FEBEDA3-296A-4331-BB08-70D2CCCA8C3E}"/>
              </a:ext>
            </a:extLst>
          </p:cNvPr>
          <p:cNvSpPr/>
          <p:nvPr/>
        </p:nvSpPr>
        <p:spPr>
          <a:xfrm>
            <a:off x="9672000" y="4046656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点结构胶</a:t>
            </a:r>
            <a:endParaRPr lang="en-US" altLang="zh-CN" dirty="0"/>
          </a:p>
          <a:p>
            <a:pPr algn="ctr"/>
            <a:r>
              <a:rPr lang="en-US" altLang="zh-CN" dirty="0"/>
              <a:t>4.1 min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D02252-1B48-4726-AB64-6E4C0C93DB44}"/>
              </a:ext>
            </a:extLst>
          </p:cNvPr>
          <p:cNvSpPr/>
          <p:nvPr/>
        </p:nvSpPr>
        <p:spPr>
          <a:xfrm>
            <a:off x="8063538" y="5241387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压合、压配重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2.9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09FD568-D726-4AD1-975B-23F3C938937B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7809718" y="4766656"/>
            <a:ext cx="1513820" cy="4747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21F558F-232D-419C-B714-B664976F17F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932000" y="2380653"/>
            <a:ext cx="0" cy="4730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65526FB-4711-44E9-9291-F147EA966E14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10932000" y="3573655"/>
            <a:ext cx="0" cy="473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DB74DD3-08DE-4868-8175-3DDCD985A143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9323538" y="4766656"/>
            <a:ext cx="1608462" cy="474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807547C-E8F3-41F4-9F16-2BD76249A7A1}"/>
              </a:ext>
            </a:extLst>
          </p:cNvPr>
          <p:cNvSpPr txBox="1"/>
          <p:nvPr/>
        </p:nvSpPr>
        <p:spPr>
          <a:xfrm>
            <a:off x="6549718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后续优化的组装流程，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54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D53F725-7FA5-4CF7-AB2C-23D4B4B63762}"/>
              </a:ext>
            </a:extLst>
          </p:cNvPr>
          <p:cNvSpPr/>
          <p:nvPr/>
        </p:nvSpPr>
        <p:spPr>
          <a:xfrm>
            <a:off x="6549718" y="2873629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键合</a:t>
            </a:r>
            <a:r>
              <a:rPr lang="en-US" altLang="zh-CN" dirty="0"/>
              <a:t>GND</a:t>
            </a:r>
            <a:r>
              <a:rPr lang="zh-CN" altLang="en-US" dirty="0"/>
              <a:t>焊盘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30.0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514F05E-8098-45E8-831D-50B50E616A39}"/>
              </a:ext>
            </a:extLst>
          </p:cNvPr>
          <p:cNvCxnSpPr>
            <a:cxnSpLocks/>
            <a:stCxn id="8" idx="2"/>
            <a:endCxn id="21" idx="0"/>
          </p:cNvCxnSpPr>
          <p:nvPr/>
        </p:nvCxnSpPr>
        <p:spPr>
          <a:xfrm>
            <a:off x="7809718" y="2420603"/>
            <a:ext cx="0" cy="4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BDC2119-38BC-4A0F-860B-47372E301696}"/>
              </a:ext>
            </a:extLst>
          </p:cNvPr>
          <p:cNvCxnSpPr>
            <a:cxnSpLocks/>
            <a:stCxn id="21" idx="2"/>
            <a:endCxn id="9" idx="0"/>
          </p:cNvCxnSpPr>
          <p:nvPr/>
        </p:nvCxnSpPr>
        <p:spPr>
          <a:xfrm>
            <a:off x="7809718" y="3593629"/>
            <a:ext cx="0" cy="4530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99272"/>
      </p:ext>
    </p:extLst>
  </p:cSld>
  <p:clrMapOvr>
    <a:masterClrMapping/>
  </p:clrMapOvr>
</p:sld>
</file>

<file path=ppt/theme/theme1.xml><?xml version="1.0" encoding="utf-8"?>
<a:theme xmlns:a="http://schemas.openxmlformats.org/drawingml/2006/main" name="IH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02060"/>
            </a:solidFill>
            <a:ea typeface="黑体" panose="02010609060101010101" pitchFamily="2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HEP" id="{1B0B717B-B345-4556-8931-A4D9E266528D}" vid="{B471213F-AC63-4C40-9683-2EC057EFCA7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10594</TotalTime>
  <Words>2118</Words>
  <Application>Microsoft Office PowerPoint</Application>
  <PresentationFormat>宽屏</PresentationFormat>
  <Paragraphs>429</Paragraphs>
  <Slides>14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等线</vt:lpstr>
      <vt:lpstr>宋体</vt:lpstr>
      <vt:lpstr>微软雅黑</vt:lpstr>
      <vt:lpstr>Arial</vt:lpstr>
      <vt:lpstr>Calibri</vt:lpstr>
      <vt:lpstr>Calibri Light</vt:lpstr>
      <vt:lpstr>Wingdings</vt:lpstr>
      <vt:lpstr>IHEP</vt:lpstr>
      <vt:lpstr>自定义设计方案</vt:lpstr>
      <vt:lpstr>SCD第一个Z型Ladder 的组装流程</vt:lpstr>
      <vt:lpstr>第一个Z型Ladder的装配流程</vt:lpstr>
      <vt:lpstr>第一天：硅片摆放在工装上</vt:lpstr>
      <vt:lpstr>第一天：偏压柔性板(SBB)点胶并压合</vt:lpstr>
      <vt:lpstr>第二天：键合GND焊盘并I-V测试</vt:lpstr>
      <vt:lpstr>第二天：Z型柔性板(Z-Flex)点胶并压合</vt:lpstr>
      <vt:lpstr>第三天：前端电子学板(SFE)电测并粘接</vt:lpstr>
      <vt:lpstr>组装流程的耗时：第一天(硅片贴片)</vt:lpstr>
      <vt:lpstr>组装流程的耗时：第二天(IV测试&amp;贴Z型柔性板)</vt:lpstr>
      <vt:lpstr>组装流程的耗时：第三天(IV测试&amp;贴SFE板)</vt:lpstr>
      <vt:lpstr>组装流程的耗时：第四天(键合&amp;电测)</vt:lpstr>
      <vt:lpstr>优化流程后、一个Z型Ladder的组装耗时</vt:lpstr>
      <vt:lpstr>假如可以减少键合准备时间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SCD第一个Z型Ladder的耗时统计</dc:title>
  <dc:creator>Yuodaa</dc:creator>
  <cp:lastModifiedBy>webuser</cp:lastModifiedBy>
  <cp:revision>110</cp:revision>
  <dcterms:created xsi:type="dcterms:W3CDTF">2023-08-09T12:44:00Z</dcterms:created>
  <dcterms:modified xsi:type="dcterms:W3CDTF">2026-02-26T07:43:23Z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</Properties>
</file>