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AF"/>
    <a:srgbClr val="FF97F3"/>
    <a:srgbClr val="FFC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371" autoAdjust="0"/>
  </p:normalViewPr>
  <p:slideViewPr>
    <p:cSldViewPr snapToGrid="0" showGuides="1">
      <p:cViewPr varScale="1">
        <p:scale>
          <a:sx n="96" d="100"/>
          <a:sy n="96" d="100"/>
        </p:scale>
        <p:origin x="109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795D8-7D2F-4E17-8463-90E4D666631E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E0D86-596F-4B43-BAFB-CD39F00556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\IMG_20260210_105327_</a:t>
            </a:r>
            <a:r>
              <a:rPr lang="zh-CN" altLang="en-US" dirty="0"/>
              <a:t>转移</a:t>
            </a:r>
            <a:r>
              <a:rPr lang="en-US" altLang="zh-CN" dirty="0"/>
              <a:t>Ladder</a:t>
            </a:r>
            <a:r>
              <a:rPr lang="zh-CN" altLang="en-US" dirty="0"/>
              <a:t>到键合工装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下午键合并电测</a:t>
            </a:r>
            <a:r>
              <a:rPr lang="en-US" altLang="zh-CN" dirty="0"/>
              <a:t>\VID_20260211_151042_</a:t>
            </a:r>
            <a:r>
              <a:rPr lang="zh-CN" altLang="en-US" dirty="0"/>
              <a:t>转移</a:t>
            </a:r>
            <a:r>
              <a:rPr lang="en-US" altLang="zh-CN" dirty="0"/>
              <a:t>Ladder</a:t>
            </a:r>
            <a:r>
              <a:rPr lang="zh-CN" altLang="en-US" dirty="0"/>
              <a:t>到键合工装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\VID_20260210_105604_</a:t>
            </a:r>
            <a:r>
              <a:rPr lang="zh-CN" altLang="en-US" dirty="0"/>
              <a:t>转移</a:t>
            </a:r>
            <a:r>
              <a:rPr lang="en-US" altLang="zh-CN" dirty="0"/>
              <a:t>Ladder</a:t>
            </a:r>
            <a:r>
              <a:rPr lang="zh-CN" altLang="en-US" dirty="0"/>
              <a:t>到键合工装</a:t>
            </a:r>
            <a:r>
              <a:rPr lang="en-US" altLang="zh-CN" dirty="0"/>
              <a:t>_</a:t>
            </a:r>
            <a:r>
              <a:rPr lang="zh-CN" altLang="en-US" dirty="0"/>
              <a:t>拖拽</a:t>
            </a:r>
            <a:r>
              <a:rPr lang="en-US" altLang="zh-CN" dirty="0"/>
              <a:t>Ladder.mp4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\IMG_20260211_103319_</a:t>
            </a:r>
            <a:r>
              <a:rPr lang="zh-CN" altLang="en-US" dirty="0"/>
              <a:t>总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_</a:t>
            </a:r>
            <a:r>
              <a:rPr lang="zh-CN" altLang="en-US" dirty="0"/>
              <a:t>键合相邻俩硅的</a:t>
            </a:r>
            <a:r>
              <a:rPr lang="en-US" altLang="zh-CN" dirty="0"/>
              <a:t>GND</a:t>
            </a:r>
            <a:r>
              <a:rPr lang="zh-CN" altLang="en-US" dirty="0"/>
              <a:t>焊盘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\IMG_20260210_114722_</a:t>
            </a:r>
            <a:r>
              <a:rPr lang="zh-CN" altLang="en-US" dirty="0"/>
              <a:t>键合到</a:t>
            </a:r>
            <a:r>
              <a:rPr lang="en-US" altLang="zh-CN" dirty="0"/>
              <a:t>IV</a:t>
            </a:r>
            <a:r>
              <a:rPr lang="zh-CN" altLang="en-US" dirty="0"/>
              <a:t>测试条</a:t>
            </a:r>
            <a:r>
              <a:rPr lang="en-US" altLang="zh-CN" dirty="0"/>
              <a:t>_</a:t>
            </a:r>
            <a:r>
              <a:rPr lang="zh-CN" altLang="en-US" dirty="0"/>
              <a:t>硅片</a:t>
            </a:r>
            <a:r>
              <a:rPr lang="en-US" altLang="zh-CN" dirty="0"/>
              <a:t>1.jpg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\IMG_20260211_114437_</a:t>
            </a:r>
            <a:r>
              <a:rPr lang="zh-CN" altLang="en-US" dirty="0"/>
              <a:t>再次总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_GND</a:t>
            </a:r>
            <a:r>
              <a:rPr lang="zh-CN" altLang="en-US" dirty="0"/>
              <a:t>焊盘被键合三次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\VID_20260209_160648_</a:t>
            </a:r>
            <a:r>
              <a:rPr lang="zh-CN" altLang="en-US" dirty="0"/>
              <a:t>偏压柔性板重定位</a:t>
            </a:r>
            <a:r>
              <a:rPr lang="en-US" altLang="zh-CN" dirty="0"/>
              <a:t>_</a:t>
            </a:r>
            <a:r>
              <a:rPr lang="zh-CN" altLang="en-US" dirty="0"/>
              <a:t>两工装合并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\</a:t>
            </a:r>
            <a:r>
              <a:rPr lang="sv-SE" altLang="zh-CN" dirty="0"/>
              <a:t>VID_20260210_150801_Ladder</a:t>
            </a:r>
            <a:r>
              <a:rPr lang="zh-CN" altLang="sv-SE" dirty="0"/>
              <a:t>重定位</a:t>
            </a:r>
            <a:r>
              <a:rPr lang="sv-SE" altLang="zh-CN" dirty="0"/>
              <a:t>.mp4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\IMG_20260210_150913_Ladder</a:t>
            </a:r>
            <a:r>
              <a:rPr lang="zh-CN" altLang="en-US" dirty="0"/>
              <a:t>重定位</a:t>
            </a:r>
            <a:r>
              <a:rPr lang="en-US" altLang="zh-CN" dirty="0"/>
              <a:t>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\IMG_20260210_150919_Ladder</a:t>
            </a:r>
            <a:r>
              <a:rPr lang="zh-CN" altLang="en-US" dirty="0"/>
              <a:t>重定位</a:t>
            </a:r>
            <a:r>
              <a:rPr lang="en-US" altLang="zh-CN" dirty="0"/>
              <a:t>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\VID_20260211_120110_</a:t>
            </a:r>
            <a:r>
              <a:rPr lang="zh-CN" altLang="en-US" dirty="0"/>
              <a:t>再次总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_</a:t>
            </a:r>
            <a:r>
              <a:rPr lang="zh-CN" altLang="en-US" dirty="0"/>
              <a:t>重定位</a:t>
            </a:r>
            <a:r>
              <a:rPr lang="en-US" altLang="zh-CN" dirty="0"/>
              <a:t>.mp4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\IMG_20260211_101401_</a:t>
            </a:r>
            <a:r>
              <a:rPr lang="zh-CN" altLang="en-US" dirty="0"/>
              <a:t>检查</a:t>
            </a:r>
            <a:r>
              <a:rPr lang="en-US" altLang="zh-CN" dirty="0"/>
              <a:t>Z</a:t>
            </a:r>
            <a:r>
              <a:rPr lang="zh-CN" altLang="en-US" dirty="0"/>
              <a:t>型柔性板的点胶效果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下午键合并电测</a:t>
            </a:r>
            <a:r>
              <a:rPr lang="en-US" altLang="zh-CN" dirty="0"/>
              <a:t>\VID_20260211_153431_</a:t>
            </a:r>
            <a:r>
              <a:rPr lang="zh-CN" altLang="en-US" dirty="0"/>
              <a:t>键合第</a:t>
            </a:r>
            <a:r>
              <a:rPr lang="en-US" altLang="zh-CN" dirty="0"/>
              <a:t>1</a:t>
            </a:r>
            <a:r>
              <a:rPr lang="zh-CN" altLang="en-US" dirty="0"/>
              <a:t>组</a:t>
            </a:r>
            <a:r>
              <a:rPr lang="en-US" altLang="zh-CN" dirty="0"/>
              <a:t>(</a:t>
            </a:r>
            <a:r>
              <a:rPr lang="zh-CN" altLang="en-US" dirty="0"/>
              <a:t>硅电容</a:t>
            </a:r>
            <a:r>
              <a:rPr lang="en-US" altLang="zh-CN" dirty="0"/>
              <a:t>)_</a:t>
            </a:r>
            <a:r>
              <a:rPr lang="zh-CN" altLang="en-US" dirty="0"/>
              <a:t>柔性板缺胶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下午键合并电测</a:t>
            </a:r>
            <a:r>
              <a:rPr lang="en-US" altLang="zh-CN" dirty="0"/>
              <a:t>\VID_20260211_180436_</a:t>
            </a:r>
            <a:r>
              <a:rPr lang="zh-CN" altLang="en-US" dirty="0"/>
              <a:t>键合第</a:t>
            </a:r>
            <a:r>
              <a:rPr lang="en-US" altLang="zh-CN" dirty="0"/>
              <a:t>9</a:t>
            </a:r>
            <a:r>
              <a:rPr lang="zh-CN" altLang="en-US" dirty="0"/>
              <a:t>组</a:t>
            </a:r>
            <a:r>
              <a:rPr lang="en-US" altLang="zh-CN" dirty="0"/>
              <a:t>(</a:t>
            </a:r>
            <a:r>
              <a:rPr lang="zh-CN" altLang="en-US" dirty="0"/>
              <a:t>第</a:t>
            </a:r>
            <a:r>
              <a:rPr lang="en-US" altLang="zh-CN" dirty="0"/>
              <a:t>4</a:t>
            </a:r>
            <a:r>
              <a:rPr lang="zh-CN" altLang="en-US" dirty="0"/>
              <a:t>片硅无偏压电阻端</a:t>
            </a:r>
            <a:r>
              <a:rPr lang="en-US" altLang="zh-CN" dirty="0"/>
              <a:t>)_</a:t>
            </a:r>
            <a:r>
              <a:rPr lang="zh-CN" altLang="en-US" dirty="0"/>
              <a:t>步进键合发现</a:t>
            </a:r>
            <a:r>
              <a:rPr lang="en-US" altLang="zh-CN" dirty="0"/>
              <a:t>Z</a:t>
            </a:r>
            <a:r>
              <a:rPr lang="zh-CN" altLang="en-US" dirty="0"/>
              <a:t>型柔性板在动</a:t>
            </a:r>
            <a:r>
              <a:rPr lang="en-US" altLang="zh-CN" dirty="0"/>
              <a:t>_</a:t>
            </a:r>
            <a:r>
              <a:rPr lang="zh-CN" altLang="en-US" dirty="0"/>
              <a:t>说明缺胶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下午键合并电测</a:t>
            </a:r>
            <a:r>
              <a:rPr lang="en-US" altLang="zh-CN" dirty="0"/>
              <a:t>\VID_20260211_180419_</a:t>
            </a:r>
            <a:r>
              <a:rPr lang="zh-CN" altLang="en-US" dirty="0"/>
              <a:t>键合第</a:t>
            </a:r>
            <a:r>
              <a:rPr lang="en-US" altLang="zh-CN" dirty="0"/>
              <a:t>9</a:t>
            </a:r>
            <a:r>
              <a:rPr lang="zh-CN" altLang="en-US" dirty="0"/>
              <a:t>组</a:t>
            </a:r>
            <a:r>
              <a:rPr lang="en-US" altLang="zh-CN" dirty="0"/>
              <a:t>(</a:t>
            </a:r>
            <a:r>
              <a:rPr lang="zh-CN" altLang="en-US" dirty="0"/>
              <a:t>第</a:t>
            </a:r>
            <a:r>
              <a:rPr lang="en-US" altLang="zh-CN" dirty="0"/>
              <a:t>4</a:t>
            </a:r>
            <a:r>
              <a:rPr lang="zh-CN" altLang="en-US" dirty="0"/>
              <a:t>片硅无偏压电阻端</a:t>
            </a:r>
            <a:r>
              <a:rPr lang="en-US" altLang="zh-CN" dirty="0"/>
              <a:t>)_</a:t>
            </a:r>
            <a:r>
              <a:rPr lang="zh-CN" altLang="en-US" dirty="0"/>
              <a:t>步进键合发现</a:t>
            </a:r>
            <a:r>
              <a:rPr lang="en-US" altLang="zh-CN" dirty="0"/>
              <a:t>Z</a:t>
            </a:r>
            <a:r>
              <a:rPr lang="zh-CN" altLang="en-US" dirty="0"/>
              <a:t>型柔性板在动</a:t>
            </a:r>
            <a:r>
              <a:rPr lang="en-US" altLang="zh-CN" dirty="0"/>
              <a:t>_</a:t>
            </a:r>
            <a:r>
              <a:rPr lang="zh-CN" altLang="en-US" dirty="0"/>
              <a:t>说明缺胶</a:t>
            </a:r>
            <a:r>
              <a:rPr lang="en-US" altLang="zh-CN" dirty="0"/>
              <a:t>.mp4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\IMG_20260211_122618_</a:t>
            </a:r>
            <a:r>
              <a:rPr lang="zh-CN" altLang="en-US" dirty="0"/>
              <a:t>贴上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42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20260223_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组装遇到的问题及优化</a:t>
            </a:r>
            <a:r>
              <a:rPr lang="en-US" altLang="zh-CN"/>
              <a:t>.xlsx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383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\VID_20260209_151930_</a:t>
            </a:r>
            <a:r>
              <a:rPr lang="zh-CN" altLang="en-US" dirty="0"/>
              <a:t>第</a:t>
            </a:r>
            <a:r>
              <a:rPr lang="en-US" altLang="zh-CN" dirty="0"/>
              <a:t>7</a:t>
            </a:r>
            <a:r>
              <a:rPr lang="zh-CN" altLang="en-US" dirty="0"/>
              <a:t>片硅定位销取不出来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\IMG_20260209_151913_</a:t>
            </a:r>
            <a:r>
              <a:rPr lang="zh-CN" altLang="en-US" dirty="0"/>
              <a:t>第</a:t>
            </a:r>
            <a:r>
              <a:rPr lang="en-US" altLang="zh-CN" dirty="0"/>
              <a:t>7</a:t>
            </a:r>
            <a:r>
              <a:rPr lang="zh-CN" altLang="en-US" dirty="0"/>
              <a:t>片硅精确定位</a:t>
            </a:r>
            <a:r>
              <a:rPr lang="en-US" altLang="zh-CN" dirty="0"/>
              <a:t>.jpg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\IMG_20260210_103208_</a:t>
            </a:r>
            <a:r>
              <a:rPr lang="zh-CN" altLang="en-US" dirty="0"/>
              <a:t>最后一片硅裂了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\IMG_20260210_113924_</a:t>
            </a:r>
            <a:r>
              <a:rPr lang="zh-CN" altLang="en-US" dirty="0"/>
              <a:t>用</a:t>
            </a:r>
            <a:r>
              <a:rPr lang="en-US" altLang="zh-CN" dirty="0"/>
              <a:t>Dummy</a:t>
            </a:r>
            <a:r>
              <a:rPr lang="zh-CN" altLang="en-US" dirty="0"/>
              <a:t>硅复现硅片碎裂原因是定位销</a:t>
            </a:r>
            <a:r>
              <a:rPr lang="en-US" altLang="zh-CN" dirty="0"/>
              <a:t>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\IMG_20260210_114904_</a:t>
            </a:r>
            <a:r>
              <a:rPr lang="zh-CN" altLang="en-US" dirty="0"/>
              <a:t>碎裂硅</a:t>
            </a:r>
            <a:r>
              <a:rPr lang="en-US" altLang="zh-CN" dirty="0"/>
              <a:t>vs</a:t>
            </a:r>
            <a:r>
              <a:rPr lang="zh-CN" altLang="en-US" dirty="0"/>
              <a:t>标记定位销位置的</a:t>
            </a:r>
            <a:r>
              <a:rPr lang="en-US" altLang="zh-CN" dirty="0"/>
              <a:t>Dummy</a:t>
            </a:r>
            <a:r>
              <a:rPr lang="zh-CN" altLang="en-US" dirty="0"/>
              <a:t>硅</a:t>
            </a:r>
            <a:r>
              <a:rPr lang="en-US" altLang="zh-CN" dirty="0"/>
              <a:t>.jpg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\VID_20260209_144440_</a:t>
            </a:r>
            <a:r>
              <a:rPr lang="zh-CN" altLang="en-US" dirty="0"/>
              <a:t>水平翻转第</a:t>
            </a:r>
            <a:r>
              <a:rPr lang="en-US" altLang="zh-CN" dirty="0"/>
              <a:t>3</a:t>
            </a:r>
            <a:r>
              <a:rPr lang="zh-CN" altLang="en-US" dirty="0"/>
              <a:t>片硅</a:t>
            </a:r>
            <a:r>
              <a:rPr lang="en-US" altLang="zh-CN" dirty="0"/>
              <a:t>.mp4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\20260204_</a:t>
            </a:r>
            <a:r>
              <a:rPr lang="zh-CN" altLang="en-US" dirty="0"/>
              <a:t>三号厅组装</a:t>
            </a:r>
            <a:r>
              <a:rPr lang="en-US" altLang="zh-CN" dirty="0"/>
              <a:t>Dummy 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\VID_20260204_110402_</a:t>
            </a:r>
            <a:r>
              <a:rPr lang="zh-CN" altLang="en-US" dirty="0"/>
              <a:t>准备硅片</a:t>
            </a:r>
            <a:r>
              <a:rPr lang="en-US" altLang="zh-CN" dirty="0"/>
              <a:t>_</a:t>
            </a:r>
            <a:r>
              <a:rPr lang="zh-CN" altLang="en-US" dirty="0"/>
              <a:t>硅片碎裂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\20260204_</a:t>
            </a:r>
            <a:r>
              <a:rPr lang="zh-CN" altLang="en-US" dirty="0"/>
              <a:t>三号厅组装</a:t>
            </a:r>
            <a:r>
              <a:rPr lang="en-US" altLang="zh-CN" dirty="0"/>
              <a:t>Dummy 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\IMG_20260204_110438_</a:t>
            </a:r>
            <a:r>
              <a:rPr lang="zh-CN" altLang="en-US" dirty="0"/>
              <a:t>硅片碎裂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\VID_20260209_142924_</a:t>
            </a:r>
            <a:r>
              <a:rPr lang="zh-CN" altLang="en-US" dirty="0"/>
              <a:t>安装硅片定位条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\VID_20260209_152430_</a:t>
            </a:r>
            <a:r>
              <a:rPr lang="zh-CN" altLang="en-US" dirty="0"/>
              <a:t>移除定位条的精确定位销钉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\VID_20260209_152514_</a:t>
            </a:r>
            <a:r>
              <a:rPr lang="zh-CN" altLang="en-US" dirty="0"/>
              <a:t>移除定位条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\VID_20260209_152711_</a:t>
            </a:r>
            <a:r>
              <a:rPr lang="zh-CN" altLang="en-US" dirty="0"/>
              <a:t>移除定位条的限位销钉</a:t>
            </a:r>
            <a:r>
              <a:rPr lang="en-US" altLang="zh-CN" dirty="0"/>
              <a:t>.mp4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\IMG_20260209_160411_</a:t>
            </a:r>
            <a:r>
              <a:rPr lang="zh-CN" altLang="en-US" dirty="0"/>
              <a:t>点结构胶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\IMG_20260209_161119_</a:t>
            </a:r>
            <a:r>
              <a:rPr lang="zh-CN" altLang="en-US" dirty="0"/>
              <a:t>压配重块</a:t>
            </a:r>
            <a:r>
              <a:rPr lang="en-US" altLang="zh-CN" dirty="0"/>
              <a:t>.jpg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\IMG_20260210_101754_</a:t>
            </a:r>
            <a:r>
              <a:rPr lang="zh-CN" altLang="en-US" dirty="0"/>
              <a:t>检查硅片点胶图案</a:t>
            </a:r>
            <a:r>
              <a:rPr lang="en-US" altLang="zh-CN" dirty="0"/>
              <a:t>_</a:t>
            </a:r>
            <a:r>
              <a:rPr lang="zh-CN" altLang="en-US" dirty="0"/>
              <a:t>硅片</a:t>
            </a:r>
            <a:r>
              <a:rPr lang="en-US" altLang="zh-CN" dirty="0"/>
              <a:t>1.jpg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\IMG_20260210_101801_</a:t>
            </a:r>
            <a:r>
              <a:rPr lang="zh-CN" altLang="en-US" dirty="0"/>
              <a:t>检查硅片点胶图案</a:t>
            </a:r>
            <a:r>
              <a:rPr lang="en-US" altLang="zh-CN" dirty="0"/>
              <a:t>_</a:t>
            </a:r>
            <a:r>
              <a:rPr lang="zh-CN" altLang="en-US" dirty="0"/>
              <a:t>硅片</a:t>
            </a:r>
            <a:r>
              <a:rPr lang="en-US" altLang="zh-CN" dirty="0"/>
              <a:t>3.jpg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\IMG_20260210_101816_</a:t>
            </a:r>
            <a:r>
              <a:rPr lang="zh-CN" altLang="en-US" dirty="0"/>
              <a:t>检查硅片点胶图案</a:t>
            </a:r>
            <a:r>
              <a:rPr lang="en-US" altLang="zh-CN" dirty="0"/>
              <a:t>_</a:t>
            </a:r>
            <a:r>
              <a:rPr lang="zh-CN" altLang="en-US" dirty="0"/>
              <a:t>硅片</a:t>
            </a:r>
            <a:r>
              <a:rPr lang="en-US" altLang="zh-CN" dirty="0"/>
              <a:t>7.jpg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/>
        </p:nvPicPr>
        <p:blipFill>
          <a:blip r:embed="rId2">
            <a:lum bright="4000"/>
          </a:blip>
          <a:srcRect/>
          <a:stretch>
            <a:fillRect/>
          </a:stretch>
        </p:blipFill>
        <p:spPr bwMode="auto">
          <a:xfrm>
            <a:off x="3" y="2349501"/>
            <a:ext cx="7440084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"/>
            <a:ext cx="12192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39251" y="1"/>
            <a:ext cx="2952749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938215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" y="3"/>
            <a:ext cx="285751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09600" y="1285862"/>
            <a:ext cx="10972800" cy="4840303"/>
          </a:xfrm>
        </p:spPr>
        <p:txBody>
          <a:bodyPr/>
          <a:lstStyle>
            <a:lvl1pPr>
              <a:buClr>
                <a:srgbClr val="E38700"/>
              </a:buClr>
              <a:buSzPct val="80000"/>
              <a:buFont typeface="Wingdings" panose="05000000000000000000" pitchFamily="2" charset="2"/>
              <a:buChar char="n"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4"/>
            <a:ext cx="10763325" cy="725471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938215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" y="3"/>
            <a:ext cx="285751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4"/>
            <a:ext cx="10763325" cy="725471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keyan\&#31185;&#30740;&#20219;&#21153;\260205_&#31532;&#19968;&#20010;Z&#22411;Ladder&#35013;&#37197;\&#29031;&#29255;&#21644;&#35270;&#39057;\20260210_&#19977;&#21495;&#21381;&#32452;&#35013;Z&#22411;Ladder_&#19978;&#21320;IV&#27979;&#35797;\VID_20260210_105604_&#36716;&#31227;Ladder&#21040;&#38190;&#21512;&#24037;&#35013;_&#25302;&#25341;Ladder.mp4" TargetMode="External"/><Relationship Id="rId1" Type="http://schemas.microsoft.com/office/2007/relationships/media" Target="file:///G:\keyan\&#31185;&#30740;&#20219;&#21153;\260205_&#31532;&#19968;&#20010;Z&#22411;Ladder&#35013;&#37197;\&#29031;&#29255;&#21644;&#35270;&#39057;\20260210_&#19977;&#21495;&#21381;&#32452;&#35013;Z&#22411;Ladder_&#19978;&#21320;IV&#27979;&#35797;\VID_20260210_105604_&#36716;&#31227;Ladder&#21040;&#38190;&#21512;&#24037;&#35013;_&#25302;&#25341;Ladder.mp4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file:///G:\keyan\&#31185;&#30740;&#20219;&#21153;\260205_&#31532;&#19968;&#20010;Z&#22411;Ladder&#35013;&#37197;\&#29031;&#29255;&#21644;&#35270;&#39057;\20260211_&#19977;&#21495;&#21381;&#32452;&#35013;Z&#22411;Ladder_&#19979;&#21320;&#38190;&#21512;&#24182;&#30005;&#27979;\VID_20260211_180419_&#38190;&#21512;&#31532;9&#32452;(&#31532;4&#29255;&#30789;&#26080;&#20559;&#21387;&#30005;&#38459;&#31471;)_&#27493;&#36827;&#38190;&#21512;&#21457;&#29616;Z&#22411;&#26580;&#24615;&#26495;&#22312;&#21160;_&#35828;&#26126;&#32570;&#33014;.mp4" TargetMode="External"/><Relationship Id="rId7" Type="http://schemas.openxmlformats.org/officeDocument/2006/relationships/image" Target="../media/image32.png"/><Relationship Id="rId2" Type="http://schemas.microsoft.com/office/2007/relationships/media" Target="file:///G:\keyan\&#31185;&#30740;&#20219;&#21153;\260205_&#31532;&#19968;&#20010;Z&#22411;Ladder&#35013;&#37197;\&#29031;&#29255;&#21644;&#35270;&#39057;\20260211_&#19977;&#21495;&#21381;&#32452;&#35013;Z&#22411;Ladder_&#19979;&#21320;&#38190;&#21512;&#24182;&#30005;&#27979;\VID_20260211_153431_&#38190;&#21512;&#31532;1&#32452;(&#30789;&#30005;&#23481;)_&#26580;&#24615;&#26495;&#32570;&#33014;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keyan\&#31185;&#30740;&#20219;&#21153;\260205_&#31532;&#19968;&#20010;Z&#22411;Ladder&#35013;&#37197;\&#29031;&#29255;&#21644;&#35270;&#39057;\20260209_&#19977;&#21495;&#21381;&#32452;&#35013;Z&#22411;Ladder_&#36148;&#30789;&#29255;\VID_20260209_144440_&#27700;&#24179;&#32763;&#36716;&#31532;3&#29255;&#30789;.mp4" TargetMode="External"/><Relationship Id="rId1" Type="http://schemas.microsoft.com/office/2007/relationships/media" Target="file:///G:\keyan\&#31185;&#30740;&#20219;&#21153;\260205_&#31532;&#19968;&#20010;Z&#22411;Ladder&#35013;&#37197;\&#29031;&#29255;&#21644;&#35270;&#39057;\20260209_&#19977;&#21495;&#21381;&#32452;&#35013;Z&#22411;Ladder_&#36148;&#30789;&#29255;\VID_20260209_144440_&#27700;&#24179;&#32763;&#36716;&#31532;3&#29255;&#30789;.mp4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G:\keyan\&#31185;&#30740;&#20219;&#21153;\260205_&#31532;&#19968;&#20010;Z&#22411;Ladder&#35013;&#37197;\&#29031;&#29255;&#21644;&#35270;&#39057;\20260204_&#19977;&#21495;&#21381;&#32452;&#35013;Dummy%20Z&#22411;Ladder_&#36148;&#30789;&#29255;\VID_20260204_110402_&#20934;&#22791;&#30789;&#29255;_&#30789;&#29255;&#30862;&#35010;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1265013"/>
            <a:ext cx="10363200" cy="1470025"/>
          </a:xfrm>
        </p:spPr>
        <p:txBody>
          <a:bodyPr/>
          <a:lstStyle/>
          <a:p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组装</a:t>
            </a:r>
            <a:br>
              <a:rPr lang="en-US" altLang="zh-CN" dirty="0"/>
            </a:br>
            <a:r>
              <a:rPr lang="zh-CN" altLang="en-US" dirty="0"/>
              <a:t>遇到的问题及优化</a:t>
            </a:r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1828800" y="3567418"/>
            <a:ext cx="8534400" cy="2715936"/>
          </a:xfrm>
        </p:spPr>
        <p:txBody>
          <a:bodyPr/>
          <a:lstStyle/>
          <a:p>
            <a:r>
              <a:rPr lang="zh-CN" altLang="en-US" dirty="0"/>
              <a:t>乔锐 徐子骏 袁煦昊</a:t>
            </a:r>
            <a:endParaRPr lang="en-US" altLang="zh-CN" dirty="0"/>
          </a:p>
          <a:p>
            <a:r>
              <a:rPr lang="zh-CN" altLang="en-US" dirty="0"/>
              <a:t>装配：熊佳继 王昊洋</a:t>
            </a:r>
            <a:endParaRPr lang="en-US" altLang="zh-CN" dirty="0"/>
          </a:p>
          <a:p>
            <a:r>
              <a:rPr lang="zh-CN" altLang="en-US" dirty="0"/>
              <a:t>点胶：王聪聪 刘帅毅</a:t>
            </a:r>
            <a:endParaRPr lang="en-US" altLang="zh-CN" dirty="0"/>
          </a:p>
          <a:p>
            <a:r>
              <a:rPr lang="zh-CN" altLang="en-US" dirty="0"/>
              <a:t>键合：金梁程龙</a:t>
            </a:r>
            <a:endParaRPr lang="en-US" altLang="zh-CN" dirty="0"/>
          </a:p>
          <a:p>
            <a:r>
              <a:rPr lang="zh-CN" altLang="en-US" dirty="0"/>
              <a:t>电测：蔡孟珂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6</a:t>
            </a:r>
            <a:r>
              <a:rPr lang="zh-CN" altLang="en-US" dirty="0"/>
              <a:t>：点胶和压合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>
            <a:off x="1502086" y="1644014"/>
            <a:ext cx="4415545" cy="330282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58446" y="5503201"/>
            <a:ext cx="3302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目前点胶程序基于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L0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的修改，即每一片硅单独一个程序、速度较慢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794410" y="4672204"/>
            <a:ext cx="381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点胶机的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Home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在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SBB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上，导致滴落的胶水污染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SBB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3" name="直接箭头连接符 12"/>
          <p:cNvCxnSpPr>
            <a:stCxn id="11" idx="1"/>
          </p:cNvCxnSpPr>
          <p:nvPr/>
        </p:nvCxnSpPr>
        <p:spPr>
          <a:xfrm flipH="1">
            <a:off x="3709858" y="5087703"/>
            <a:ext cx="2084552" cy="3120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794410" y="2147017"/>
            <a:ext cx="381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真空接头比工装厚，导致工装倾斜</a:t>
            </a:r>
          </a:p>
        </p:txBody>
      </p:sp>
      <p:cxnSp>
        <p:nvCxnSpPr>
          <p:cNvPr id="15" name="直接箭头连接符 14"/>
          <p:cNvCxnSpPr>
            <a:stCxn id="14" idx="1"/>
          </p:cNvCxnSpPr>
          <p:nvPr/>
        </p:nvCxnSpPr>
        <p:spPr>
          <a:xfrm flipH="1">
            <a:off x="4191122" y="2562516"/>
            <a:ext cx="1603288" cy="5251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6</a:t>
            </a:r>
            <a:r>
              <a:rPr lang="zh-CN" altLang="en-US" dirty="0"/>
              <a:t>：点胶和压合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987921" y="1067985"/>
            <a:ext cx="8216157" cy="150394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87920" y="2587533"/>
            <a:ext cx="821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借助配重块，在普通桌子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非光学平台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压合胶水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666712" y="3131304"/>
            <a:ext cx="2981480" cy="25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90689" y="3131304"/>
            <a:ext cx="2610190" cy="25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4769170" y="3131304"/>
            <a:ext cx="2730597" cy="252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5651304"/>
            <a:ext cx="1195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问题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：尾胶未优化、导致胶尾展宽</a:t>
            </a:r>
            <a:endParaRPr lang="en-US" altLang="zh-CN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问题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：由于未控制厚度、且未使用光学平台，导致两端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左、右图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胶线展宽大、中间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中图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胶线展宽小</a:t>
            </a:r>
          </a:p>
        </p:txBody>
      </p:sp>
      <p:sp>
        <p:nvSpPr>
          <p:cNvPr id="2" name="矩形 1"/>
          <p:cNvSpPr/>
          <p:nvPr/>
        </p:nvSpPr>
        <p:spPr>
          <a:xfrm>
            <a:off x="526473" y="5195455"/>
            <a:ext cx="3121719" cy="45584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739114" y="5189639"/>
            <a:ext cx="2760653" cy="46166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590690" y="5189639"/>
            <a:ext cx="2610190" cy="46166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内容占位符 20"/>
          <p:cNvGraphicFramePr>
            <a:graphicFrameLocks noGrp="1"/>
          </p:cNvGraphicFramePr>
          <p:nvPr>
            <p:ph idx="1"/>
          </p:nvPr>
        </p:nvGraphicFramePr>
        <p:xfrm>
          <a:off x="666712" y="3728695"/>
          <a:ext cx="11035988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9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3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Ladder</a:t>
                      </a:r>
                      <a:r>
                        <a:rPr lang="zh-CN" altLang="en-US" sz="2600" dirty="0"/>
                        <a:t>转移方向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/>
                        <a:t>转移目的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1</a:t>
                      </a:r>
                      <a:endParaRPr lang="zh-CN" altLang="en-US" sz="2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SBB</a:t>
                      </a:r>
                      <a:r>
                        <a:rPr lang="zh-CN" altLang="en-US" sz="2600" dirty="0"/>
                        <a:t>工装</a:t>
                      </a:r>
                      <a:r>
                        <a:rPr lang="en-US" altLang="zh-CN" sz="2600" dirty="0"/>
                        <a:t>-&gt;</a:t>
                      </a:r>
                      <a:r>
                        <a:rPr lang="zh-CN" altLang="en-US" sz="2600" dirty="0"/>
                        <a:t>键合工装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/>
                        <a:t>硅片贴片后的</a:t>
                      </a:r>
                      <a:r>
                        <a:rPr lang="en-US" altLang="zh-CN" sz="2600" dirty="0"/>
                        <a:t>I-V</a:t>
                      </a:r>
                      <a:r>
                        <a:rPr lang="zh-CN" altLang="en-US" sz="2600" dirty="0"/>
                        <a:t>测试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2</a:t>
                      </a:r>
                      <a:endParaRPr lang="zh-CN" altLang="en-US" sz="2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00" dirty="0"/>
                        <a:t>键合工装</a:t>
                      </a:r>
                      <a:r>
                        <a:rPr lang="en-US" altLang="zh-CN" sz="2600" dirty="0"/>
                        <a:t>-&gt;SBB</a:t>
                      </a:r>
                      <a:r>
                        <a:rPr lang="zh-CN" altLang="en-US" sz="2600" dirty="0"/>
                        <a:t>工装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Z</a:t>
                      </a:r>
                      <a:r>
                        <a:rPr lang="zh-CN" altLang="en-US" sz="2600" dirty="0"/>
                        <a:t>型柔性板贴片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3</a:t>
                      </a:r>
                      <a:endParaRPr lang="zh-CN" altLang="en-US" sz="2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SBB</a:t>
                      </a:r>
                      <a:r>
                        <a:rPr lang="zh-CN" altLang="en-US" sz="2600" dirty="0"/>
                        <a:t>工装</a:t>
                      </a:r>
                      <a:r>
                        <a:rPr lang="en-US" altLang="zh-CN" sz="2600" dirty="0"/>
                        <a:t>-&gt;</a:t>
                      </a:r>
                      <a:r>
                        <a:rPr lang="zh-CN" altLang="en-US" sz="2600" dirty="0"/>
                        <a:t>键合工装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600" dirty="0"/>
                        <a:t>Z</a:t>
                      </a:r>
                      <a:r>
                        <a:rPr lang="zh-CN" altLang="en-US" sz="2600" dirty="0"/>
                        <a:t>型柔性板贴片后</a:t>
                      </a:r>
                      <a:r>
                        <a:rPr lang="en-US" altLang="zh-CN" sz="2600" dirty="0"/>
                        <a:t>I-V</a:t>
                      </a:r>
                      <a:r>
                        <a:rPr lang="zh-CN" altLang="en-US" sz="2600" dirty="0"/>
                        <a:t>测试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4</a:t>
                      </a:r>
                      <a:endParaRPr lang="zh-CN" altLang="en-US" sz="2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00" dirty="0"/>
                        <a:t>键合工装</a:t>
                      </a:r>
                      <a:r>
                        <a:rPr lang="en-US" altLang="zh-CN" sz="2600" dirty="0"/>
                        <a:t>-&gt;SBB</a:t>
                      </a:r>
                      <a:r>
                        <a:rPr lang="zh-CN" altLang="en-US" sz="2600" dirty="0"/>
                        <a:t>工装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/>
                        <a:t>粘接前端电子学板</a:t>
                      </a:r>
                      <a:r>
                        <a:rPr lang="en-US" altLang="zh-CN" sz="2600" dirty="0"/>
                        <a:t>(SFE)</a:t>
                      </a:r>
                      <a:endParaRPr lang="zh-CN" altLang="en-US" sz="2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5</a:t>
                      </a:r>
                      <a:endParaRPr lang="zh-CN" altLang="en-US" sz="2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SBB</a:t>
                      </a:r>
                      <a:r>
                        <a:rPr lang="zh-CN" altLang="en-US" sz="2600" dirty="0"/>
                        <a:t>工装</a:t>
                      </a:r>
                      <a:r>
                        <a:rPr lang="en-US" altLang="zh-CN" sz="2600" dirty="0"/>
                        <a:t>-&gt;</a:t>
                      </a:r>
                      <a:r>
                        <a:rPr lang="zh-CN" altLang="en-US" sz="2600" dirty="0"/>
                        <a:t>键合工装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/>
                        <a:t>键合 </a:t>
                      </a:r>
                      <a:r>
                        <a:rPr lang="en-US" altLang="zh-CN" sz="2600" dirty="0"/>
                        <a:t>&amp; </a:t>
                      </a:r>
                      <a:r>
                        <a:rPr lang="zh-CN" altLang="en-US" sz="2600" dirty="0"/>
                        <a:t>电测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7</a:t>
            </a:r>
            <a:r>
              <a:rPr lang="zh-CN" altLang="en-US" dirty="0"/>
              <a:t>：偏压柔性板工装厚度与键合机不匹配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41775" y="1028700"/>
            <a:ext cx="11747025" cy="151327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97000" y="254197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键合工装</a:t>
            </a:r>
          </a:p>
        </p:txBody>
      </p:sp>
      <p:cxnSp>
        <p:nvCxnSpPr>
          <p:cNvPr id="8" name="直接箭头连接符 7"/>
          <p:cNvCxnSpPr>
            <a:stCxn id="6" idx="0"/>
          </p:cNvCxnSpPr>
          <p:nvPr/>
        </p:nvCxnSpPr>
        <p:spPr>
          <a:xfrm flipH="1" flipV="1">
            <a:off x="2286000" y="1447800"/>
            <a:ext cx="24071" cy="10941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911614" y="254453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偏压柔性板工装</a:t>
            </a:r>
          </a:p>
        </p:txBody>
      </p:sp>
      <p:cxnSp>
        <p:nvCxnSpPr>
          <p:cNvPr id="10" name="直接箭头连接符 9"/>
          <p:cNvCxnSpPr>
            <a:stCxn id="9" idx="0"/>
          </p:cNvCxnSpPr>
          <p:nvPr/>
        </p:nvCxnSpPr>
        <p:spPr>
          <a:xfrm flipV="1">
            <a:off x="7440238" y="2045084"/>
            <a:ext cx="0" cy="499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297797" y="2544531"/>
            <a:ext cx="2690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待转移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Ladder</a:t>
            </a:r>
            <a:endParaRPr lang="zh-CN" altLang="en-US" sz="32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3" name="直接箭头连接符 12"/>
          <p:cNvCxnSpPr>
            <a:stCxn id="12" idx="0"/>
          </p:cNvCxnSpPr>
          <p:nvPr/>
        </p:nvCxnSpPr>
        <p:spPr>
          <a:xfrm flipV="1">
            <a:off x="10642877" y="1785339"/>
            <a:ext cx="0" cy="7591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974143" y="254453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‘桥’</a:t>
            </a: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4682029" y="1600200"/>
            <a:ext cx="0" cy="941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66712" y="3267031"/>
            <a:ext cx="11035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当前转移了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次，存在隐患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260210_105604_转移Ladder到键合工装_拖拽Ladd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57" y="1082674"/>
            <a:ext cx="9951085" cy="5597945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Ladder</a:t>
            </a:r>
            <a:r>
              <a:rPr lang="zh-CN" altLang="en-US" dirty="0"/>
              <a:t>从偏压柔性板工装转移到键合工装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一个工装兼容定位、键合、储存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80973" y="1232430"/>
          <a:ext cx="11775500" cy="5116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6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2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2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4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31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/>
                        <a:t>工装用途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定位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键合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储存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1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真空接口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/>
                        <a:t>真空吸附偏压柔性板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1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定位销接口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定位偏压柔性板</a:t>
                      </a:r>
                      <a:endParaRPr lang="en-US" altLang="zh-CN" sz="2400" dirty="0"/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重定位</a:t>
                      </a:r>
                      <a:r>
                        <a:rPr lang="en-US" altLang="zh-CN" sz="2400" dirty="0"/>
                        <a:t>Ladder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定位</a:t>
                      </a:r>
                      <a:r>
                        <a:rPr lang="en-US" altLang="zh-CN" sz="2400" dirty="0"/>
                        <a:t>SFE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1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螺丝接口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锁紧</a:t>
                      </a:r>
                      <a:r>
                        <a:rPr lang="en-US" altLang="zh-CN" sz="2400" dirty="0"/>
                        <a:t>SFE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锁紧盖板</a:t>
                      </a:r>
                      <a:endParaRPr lang="en-US" altLang="zh-CN" sz="2400" dirty="0"/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锁紧压条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31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其他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厚度满足键合机要求</a:t>
                      </a:r>
                      <a:endParaRPr lang="en-US" altLang="zh-CN" sz="2400" dirty="0"/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与键合机真空匹配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盖板接口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82566"/>
            <a:ext cx="10972800" cy="1873695"/>
          </a:xfrm>
        </p:spPr>
        <p:txBody>
          <a:bodyPr/>
          <a:lstStyle/>
          <a:p>
            <a:r>
              <a:rPr lang="en-US" altLang="zh-CN" dirty="0"/>
              <a:t>I-V</a:t>
            </a:r>
            <a:r>
              <a:rPr lang="zh-CN" altLang="en-US" dirty="0"/>
              <a:t>测试是</a:t>
            </a:r>
            <a:r>
              <a:rPr lang="en-US" altLang="zh-CN" dirty="0"/>
              <a:t>Ladder</a:t>
            </a:r>
            <a:r>
              <a:rPr lang="zh-CN" altLang="en-US" dirty="0"/>
              <a:t>组装的一个重要</a:t>
            </a:r>
            <a:r>
              <a:rPr lang="zh-CN" altLang="en-US" dirty="0">
                <a:solidFill>
                  <a:srgbClr val="00B050"/>
                </a:solidFill>
              </a:rPr>
              <a:t>质量控制</a:t>
            </a:r>
            <a:r>
              <a:rPr lang="zh-CN" altLang="en-US" dirty="0"/>
              <a:t>环节，用于评估硅探测器是否在装配过程中发生损坏导致漏电流增大。</a:t>
            </a:r>
            <a:endParaRPr lang="en-US" altLang="zh-CN" dirty="0"/>
          </a:p>
          <a:p>
            <a:r>
              <a:rPr lang="en-US" altLang="zh-CN" dirty="0"/>
              <a:t>I-V</a:t>
            </a:r>
            <a:r>
              <a:rPr lang="zh-CN" altLang="en-US" dirty="0"/>
              <a:t>测试异常的</a:t>
            </a:r>
            <a:r>
              <a:rPr lang="en-US" altLang="zh-CN" dirty="0"/>
              <a:t>Ladder</a:t>
            </a:r>
            <a:r>
              <a:rPr lang="zh-CN" altLang="en-US" dirty="0"/>
              <a:t>（经研判后）不贴前端电子学板</a:t>
            </a:r>
            <a:r>
              <a:rPr lang="en-US" altLang="zh-CN" dirty="0"/>
              <a:t>(SFE)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en-US" altLang="zh-CN" dirty="0"/>
              <a:t>I-V</a:t>
            </a:r>
            <a:r>
              <a:rPr lang="zh-CN" altLang="en-US" dirty="0"/>
              <a:t>测试异常的</a:t>
            </a:r>
            <a:r>
              <a:rPr lang="en-US" altLang="zh-CN" dirty="0"/>
              <a:t>Ladder</a:t>
            </a:r>
            <a:r>
              <a:rPr lang="zh-CN" altLang="en-US" dirty="0"/>
              <a:t>可维修、但消耗许多时间。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7</a:t>
            </a:r>
            <a:r>
              <a:rPr lang="zh-CN" altLang="en-US" dirty="0"/>
              <a:t>：</a:t>
            </a:r>
            <a:r>
              <a:rPr lang="en-US" altLang="zh-CN" dirty="0"/>
              <a:t>Ladder</a:t>
            </a:r>
            <a:r>
              <a:rPr lang="zh-CN" altLang="en-US" dirty="0"/>
              <a:t>的</a:t>
            </a:r>
            <a:r>
              <a:rPr lang="en-US" altLang="zh-CN" dirty="0"/>
              <a:t>I-V</a:t>
            </a:r>
            <a:r>
              <a:rPr lang="zh-CN" altLang="en-US" dirty="0"/>
              <a:t>测试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9932" y="3072778"/>
          <a:ext cx="6263086" cy="249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2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Ladder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I-V</a:t>
                      </a:r>
                      <a:r>
                        <a:rPr lang="zh-CN" altLang="en-US" sz="2800" dirty="0"/>
                        <a:t>测试的时机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/>
                        <a:t>STK</a:t>
                      </a:r>
                      <a:endParaRPr lang="zh-CN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贴硅片后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SCD P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SCD Z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14350" indent="-514350" algn="ctr">
                        <a:buAutoNum type="arabicPeriod"/>
                      </a:pPr>
                      <a:r>
                        <a:rPr lang="zh-CN" altLang="en-US" sz="2800" dirty="0"/>
                        <a:t>贴硅片后</a:t>
                      </a:r>
                      <a:endParaRPr lang="en-US" altLang="zh-CN" sz="2800" dirty="0"/>
                    </a:p>
                    <a:p>
                      <a:pPr marL="514350" indent="-514350" algn="ctr">
                        <a:buAutoNum type="arabicPeriod"/>
                      </a:pPr>
                      <a:r>
                        <a:rPr lang="zh-CN" altLang="en-US" sz="2800" dirty="0"/>
                        <a:t>贴</a:t>
                      </a:r>
                      <a:r>
                        <a:rPr lang="en-US" altLang="zh-CN" sz="2800" dirty="0"/>
                        <a:t>Z</a:t>
                      </a:r>
                      <a:r>
                        <a:rPr lang="zh-CN" altLang="en-US" sz="2800" dirty="0"/>
                        <a:t>型柔性板后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545040" y="3072778"/>
            <a:ext cx="5513295" cy="2499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545040" y="5572138"/>
            <a:ext cx="5513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SCD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硅探测器有设计问题：仅有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P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焊盘、缺少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</a:p>
        </p:txBody>
      </p:sp>
      <p:sp>
        <p:nvSpPr>
          <p:cNvPr id="13" name="矩形 12"/>
          <p:cNvSpPr/>
          <p:nvPr/>
        </p:nvSpPr>
        <p:spPr>
          <a:xfrm>
            <a:off x="7336221" y="4719145"/>
            <a:ext cx="178676" cy="7777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426263" y="4719145"/>
            <a:ext cx="178676" cy="7777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952665" y="5018126"/>
            <a:ext cx="19976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P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</a:p>
        </p:txBody>
      </p:sp>
      <p:cxnSp>
        <p:nvCxnSpPr>
          <p:cNvPr id="17" name="直接箭头连接符 16"/>
          <p:cNvCxnSpPr>
            <a:endCxn id="14" idx="1"/>
          </p:cNvCxnSpPr>
          <p:nvPr/>
        </p:nvCxnSpPr>
        <p:spPr>
          <a:xfrm flipV="1">
            <a:off x="9950328" y="5108028"/>
            <a:ext cx="475935" cy="18714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5" idx="1"/>
            <a:endCxn id="13" idx="3"/>
          </p:cNvCxnSpPr>
          <p:nvPr/>
        </p:nvCxnSpPr>
        <p:spPr>
          <a:xfrm flipH="1" flipV="1">
            <a:off x="7514897" y="5108028"/>
            <a:ext cx="437768" cy="14093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 rot="5400000">
            <a:off x="6751308" y="4067504"/>
            <a:ext cx="178676" cy="77776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rot="5400000">
            <a:off x="11104180" y="4051738"/>
            <a:ext cx="178676" cy="77776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653706" y="2972027"/>
            <a:ext cx="25955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缺少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</a:p>
        </p:txBody>
      </p:sp>
      <p:cxnSp>
        <p:nvCxnSpPr>
          <p:cNvPr id="26" name="直接箭头连接符 25"/>
          <p:cNvCxnSpPr>
            <a:stCxn id="25" idx="2"/>
            <a:endCxn id="22" idx="0"/>
          </p:cNvCxnSpPr>
          <p:nvPr/>
        </p:nvCxnSpPr>
        <p:spPr>
          <a:xfrm flipH="1">
            <a:off x="7229529" y="3433692"/>
            <a:ext cx="1721969" cy="102269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25" idx="2"/>
            <a:endCxn id="23" idx="2"/>
          </p:cNvCxnSpPr>
          <p:nvPr/>
        </p:nvCxnSpPr>
        <p:spPr>
          <a:xfrm>
            <a:off x="8951498" y="3433692"/>
            <a:ext cx="1853138" cy="10069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2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7</a:t>
            </a:r>
            <a:r>
              <a:rPr lang="zh-CN" altLang="en-US" dirty="0"/>
              <a:t>：</a:t>
            </a:r>
            <a:r>
              <a:rPr lang="en-US" altLang="zh-CN" dirty="0"/>
              <a:t>Ladder</a:t>
            </a:r>
            <a:r>
              <a:rPr lang="zh-CN" altLang="en-US" dirty="0"/>
              <a:t>的</a:t>
            </a:r>
            <a:r>
              <a:rPr lang="en-US" altLang="zh-CN" dirty="0"/>
              <a:t>I-V</a:t>
            </a:r>
            <a:r>
              <a:rPr lang="zh-CN" altLang="en-US" dirty="0"/>
              <a:t>测试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1615909"/>
            <a:ext cx="5619966" cy="38117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5467035"/>
            <a:ext cx="5619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偏压柔性板仅有偏压焊盘、缺少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远离偏压焊盘、防止溢胶短路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，导致需要临时粘接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测试条，测试后再撕掉。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65697" y="1114830"/>
            <a:ext cx="2544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偏压柔性板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(SBB)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3807" y="111483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</a:t>
            </a:r>
          </a:p>
        </p:txBody>
      </p:sp>
      <p:cxnSp>
        <p:nvCxnSpPr>
          <p:cNvPr id="11" name="直接箭头连接符 10"/>
          <p:cNvCxnSpPr>
            <a:stCxn id="9" idx="2"/>
          </p:cNvCxnSpPr>
          <p:nvPr/>
        </p:nvCxnSpPr>
        <p:spPr>
          <a:xfrm>
            <a:off x="1537840" y="1576495"/>
            <a:ext cx="0" cy="515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10" idx="2"/>
          </p:cNvCxnSpPr>
          <p:nvPr/>
        </p:nvCxnSpPr>
        <p:spPr>
          <a:xfrm>
            <a:off x="4333917" y="1576495"/>
            <a:ext cx="0" cy="515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0" y="243799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偏压焊盘</a:t>
            </a: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802116" y="2899661"/>
            <a:ext cx="0" cy="515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4026140" y="4819840"/>
            <a:ext cx="15007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测试条</a:t>
            </a:r>
          </a:p>
        </p:txBody>
      </p:sp>
      <p:cxnSp>
        <p:nvCxnSpPr>
          <p:cNvPr id="20" name="直接箭头连接符 19"/>
          <p:cNvCxnSpPr>
            <a:stCxn id="19" idx="1"/>
          </p:cNvCxnSpPr>
          <p:nvPr/>
        </p:nvCxnSpPr>
        <p:spPr>
          <a:xfrm flipH="1">
            <a:off x="3377150" y="5050673"/>
            <a:ext cx="648990" cy="10396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734394" y="3753551"/>
            <a:ext cx="17924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键合丝</a:t>
            </a:r>
          </a:p>
        </p:txBody>
      </p:sp>
      <p:cxnSp>
        <p:nvCxnSpPr>
          <p:cNvPr id="23" name="直接箭头连接符 22"/>
          <p:cNvCxnSpPr>
            <a:stCxn id="22" idx="1"/>
          </p:cNvCxnSpPr>
          <p:nvPr/>
        </p:nvCxnSpPr>
        <p:spPr>
          <a:xfrm flipH="1">
            <a:off x="2750144" y="3984384"/>
            <a:ext cx="984250" cy="70054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864571" y="4334655"/>
            <a:ext cx="1615869" cy="25836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828479" y="2989574"/>
            <a:ext cx="28873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增加临时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?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8" name="直接箭头连接符 27"/>
          <p:cNvCxnSpPr>
            <a:stCxn id="26" idx="2"/>
            <a:endCxn id="25" idx="0"/>
          </p:cNvCxnSpPr>
          <p:nvPr/>
        </p:nvCxnSpPr>
        <p:spPr>
          <a:xfrm flipH="1">
            <a:off x="1672506" y="3451239"/>
            <a:ext cx="1599638" cy="8834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6646328" y="1615909"/>
            <a:ext cx="5038226" cy="3811712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355458" y="5467035"/>
            <a:ext cx="5619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由于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型工装缺少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焊盘凹槽，导致第一次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测试后，需要额外移除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键合丝，在第二次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测试时再次键合。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7251312" y="1976331"/>
            <a:ext cx="30396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第一次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测试的键合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850302" y="4589007"/>
            <a:ext cx="30396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第二次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测试的键合</a:t>
            </a:r>
          </a:p>
        </p:txBody>
      </p:sp>
      <p:cxnSp>
        <p:nvCxnSpPr>
          <p:cNvPr id="34" name="直接箭头连接符 33"/>
          <p:cNvCxnSpPr>
            <a:stCxn id="32" idx="2"/>
          </p:cNvCxnSpPr>
          <p:nvPr/>
        </p:nvCxnSpPr>
        <p:spPr>
          <a:xfrm>
            <a:off x="8771120" y="2437996"/>
            <a:ext cx="2251273" cy="17475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stCxn id="33" idx="3"/>
          </p:cNvCxnSpPr>
          <p:nvPr/>
        </p:nvCxnSpPr>
        <p:spPr>
          <a:xfrm flipV="1">
            <a:off x="9889917" y="4734882"/>
            <a:ext cx="1099876" cy="849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199546" y="1524001"/>
            <a:ext cx="4987635" cy="4779817"/>
          </a:xfrm>
        </p:spPr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个定位销用于约束</a:t>
            </a:r>
            <a:r>
              <a:rPr lang="en-US" altLang="zh-CN" dirty="0"/>
              <a:t>Ladder</a:t>
            </a:r>
            <a:r>
              <a:rPr lang="zh-CN" altLang="en-US" dirty="0"/>
              <a:t>的位置，便于后续粘接</a:t>
            </a:r>
            <a:r>
              <a:rPr lang="en-US" altLang="zh-CN" dirty="0"/>
              <a:t>Z</a:t>
            </a:r>
            <a:r>
              <a:rPr lang="zh-CN" altLang="en-US" dirty="0"/>
              <a:t>型柔性板和前端电子学板。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个定位销目前仅用于约束偏压柔性板。但偏压柔性板比硅片窄，</a:t>
            </a:r>
            <a:r>
              <a:rPr lang="zh-CN" altLang="en-US" dirty="0">
                <a:solidFill>
                  <a:srgbClr val="FF0000"/>
                </a:solidFill>
              </a:rPr>
              <a:t>导致粘硅片后就不再适用</a:t>
            </a:r>
            <a:r>
              <a:rPr lang="zh-CN" altLang="en-US" dirty="0"/>
              <a:t>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8</a:t>
            </a:r>
            <a:r>
              <a:rPr lang="zh-CN" altLang="en-US" dirty="0"/>
              <a:t>：</a:t>
            </a:r>
            <a:r>
              <a:rPr lang="en-US" altLang="zh-CN" dirty="0"/>
              <a:t>Ladder</a:t>
            </a:r>
            <a:r>
              <a:rPr lang="zh-CN" altLang="en-US" dirty="0"/>
              <a:t>在偏压柔性板工装的重定位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" y="1080654"/>
            <a:ext cx="7035412" cy="21696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0800000">
            <a:off x="246976" y="3462612"/>
            <a:ext cx="3823856" cy="25551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16200000">
            <a:off x="4539877" y="4074507"/>
            <a:ext cx="3107430" cy="188364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6255" y="2165469"/>
            <a:ext cx="1177636" cy="882531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504774" y="1080653"/>
            <a:ext cx="1177636" cy="882531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>
            <a:stCxn id="11" idx="2"/>
            <a:endCxn id="8" idx="2"/>
          </p:cNvCxnSpPr>
          <p:nvPr/>
        </p:nvCxnSpPr>
        <p:spPr>
          <a:xfrm>
            <a:off x="755073" y="3048000"/>
            <a:ext cx="1403831" cy="414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2" idx="2"/>
            <a:endCxn id="10" idx="3"/>
          </p:cNvCxnSpPr>
          <p:nvPr/>
        </p:nvCxnSpPr>
        <p:spPr>
          <a:xfrm>
            <a:off x="6093592" y="1963184"/>
            <a:ext cx="0" cy="14994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886691" y="5196387"/>
            <a:ext cx="554182" cy="554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481231" y="3574473"/>
            <a:ext cx="554182" cy="554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6257724" y="5749636"/>
            <a:ext cx="554182" cy="554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66255" y="6303818"/>
            <a:ext cx="4738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Ladder</a:t>
            </a:r>
            <a:r>
              <a:rPr lang="zh-CN" altLang="en-US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依赖</a:t>
            </a:r>
            <a:r>
              <a:rPr lang="en-US" altLang="zh-CN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个定位销重定位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9</a:t>
            </a:r>
            <a:r>
              <a:rPr lang="zh-CN" altLang="en-US" dirty="0"/>
              <a:t>：</a:t>
            </a:r>
            <a:r>
              <a:rPr lang="en-US" altLang="zh-CN" dirty="0"/>
              <a:t>Z</a:t>
            </a:r>
            <a:r>
              <a:rPr lang="zh-CN" altLang="en-US" dirty="0"/>
              <a:t>型柔性板点胶</a:t>
            </a:r>
          </a:p>
        </p:txBody>
      </p:sp>
      <p:sp>
        <p:nvSpPr>
          <p:cNvPr id="4" name="矩形 3"/>
          <p:cNvSpPr/>
          <p:nvPr/>
        </p:nvSpPr>
        <p:spPr>
          <a:xfrm>
            <a:off x="2221345" y="1662545"/>
            <a:ext cx="3283528" cy="484910"/>
          </a:xfrm>
          <a:prstGeom prst="rect">
            <a:avLst/>
          </a:prstGeom>
          <a:solidFill>
            <a:srgbClr val="FFC215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Z</a:t>
            </a:r>
            <a:r>
              <a:rPr lang="zh-CN" altLang="en-US" dirty="0">
                <a:solidFill>
                  <a:schemeClr val="tx1"/>
                </a:solidFill>
              </a:rPr>
              <a:t>型柔性板</a:t>
            </a:r>
            <a:r>
              <a:rPr lang="en-US" altLang="zh-CN" dirty="0">
                <a:solidFill>
                  <a:schemeClr val="tx1"/>
                </a:solidFill>
              </a:rPr>
              <a:t>(Z-Flex)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49600" y="1427018"/>
            <a:ext cx="568036" cy="2355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98582" y="2678265"/>
            <a:ext cx="5306291" cy="484910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硅微条探测器</a:t>
            </a:r>
            <a:r>
              <a:rPr lang="en-US" altLang="zh-CN" dirty="0">
                <a:solidFill>
                  <a:schemeClr val="tx1"/>
                </a:solidFill>
              </a:rPr>
              <a:t>(SSD)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2545" y="3702550"/>
            <a:ext cx="5112328" cy="4939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偏压柔性板</a:t>
            </a:r>
            <a:r>
              <a:rPr lang="en-US" altLang="zh-CN" dirty="0">
                <a:solidFill>
                  <a:schemeClr val="tx1"/>
                </a:solidFill>
              </a:rPr>
              <a:t>(SBB)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60582" y="2472683"/>
            <a:ext cx="568036" cy="2355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弧形 10"/>
          <p:cNvSpPr/>
          <p:nvPr/>
        </p:nvSpPr>
        <p:spPr>
          <a:xfrm rot="20040000">
            <a:off x="1182255" y="1427018"/>
            <a:ext cx="2251363" cy="1045665"/>
          </a:xfrm>
          <a:prstGeom prst="arc">
            <a:avLst>
              <a:gd name="adj1" fmla="val 10806365"/>
              <a:gd name="adj2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/>
        </p:nvSpPr>
        <p:spPr>
          <a:xfrm>
            <a:off x="2145364" y="2147455"/>
            <a:ext cx="2833036" cy="551765"/>
          </a:xfrm>
          <a:prstGeom prst="roundRect">
            <a:avLst/>
          </a:prstGeom>
          <a:solidFill>
            <a:srgbClr val="FF9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胶线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804826" y="3163175"/>
            <a:ext cx="4173573" cy="551765"/>
          </a:xfrm>
          <a:prstGeom prst="roundRect">
            <a:avLst/>
          </a:prstGeom>
          <a:solidFill>
            <a:srgbClr val="FF9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胶线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30743" y="4461566"/>
            <a:ext cx="3635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型柔性板点胶侧视图</a:t>
            </a: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5917154" y="1524001"/>
            <a:ext cx="6270027" cy="4779817"/>
          </a:xfrm>
        </p:spPr>
        <p:txBody>
          <a:bodyPr/>
          <a:lstStyle/>
          <a:p>
            <a:r>
              <a:rPr lang="zh-CN" altLang="en-US" dirty="0"/>
              <a:t>为了提高后续键合质量</a:t>
            </a:r>
            <a:r>
              <a:rPr lang="en-US" altLang="zh-CN" dirty="0"/>
              <a:t>/</a:t>
            </a:r>
            <a:r>
              <a:rPr lang="zh-CN" altLang="en-US" dirty="0"/>
              <a:t>成功率，希望</a:t>
            </a:r>
            <a:r>
              <a:rPr lang="zh-CN" altLang="en-US" dirty="0">
                <a:solidFill>
                  <a:srgbClr val="0070C0"/>
                </a:solidFill>
              </a:rPr>
              <a:t>俩焊盘下方都有厚度一致</a:t>
            </a:r>
            <a:r>
              <a:rPr lang="zh-CN" altLang="en-US" dirty="0"/>
              <a:t>的胶线来承载键合的力量。</a:t>
            </a:r>
            <a:endParaRPr lang="en-US" altLang="zh-CN" dirty="0"/>
          </a:p>
          <a:p>
            <a:r>
              <a:rPr lang="zh-CN" altLang="en-US" dirty="0"/>
              <a:t>此外，</a:t>
            </a:r>
            <a:r>
              <a:rPr lang="en-US" altLang="zh-CN" dirty="0"/>
              <a:t>Z</a:t>
            </a:r>
            <a:r>
              <a:rPr lang="zh-CN" altLang="en-US" dirty="0"/>
              <a:t>型柔性板下方的胶线</a:t>
            </a:r>
            <a:r>
              <a:rPr lang="en-US" altLang="zh-CN" dirty="0"/>
              <a:t>1</a:t>
            </a:r>
            <a:r>
              <a:rPr lang="zh-CN" altLang="en-US" dirty="0">
                <a:solidFill>
                  <a:srgbClr val="FF0000"/>
                </a:solidFill>
              </a:rPr>
              <a:t>不要覆盖硅微条探测器的焊盘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优化方向：</a:t>
            </a:r>
            <a:endParaRPr lang="en-US" altLang="zh-CN" dirty="0"/>
          </a:p>
          <a:p>
            <a:pPr lvl="1"/>
            <a:r>
              <a:rPr lang="zh-CN" altLang="en-US" dirty="0"/>
              <a:t>从设计提高冗余性</a:t>
            </a:r>
            <a:endParaRPr lang="en-US" altLang="zh-CN" dirty="0"/>
          </a:p>
          <a:p>
            <a:pPr lvl="1"/>
            <a:r>
              <a:rPr lang="zh-CN" altLang="en-US" dirty="0"/>
              <a:t>工装控制胶线厚度、从而控制展宽</a:t>
            </a:r>
            <a:endParaRPr lang="en-US" altLang="zh-CN" dirty="0"/>
          </a:p>
          <a:p>
            <a:pPr lvl="1"/>
            <a:r>
              <a:rPr lang="zh-CN" altLang="en-US" dirty="0"/>
              <a:t>最后微调点胶图案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49863" y="16625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077033" y="101165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193615" y="107463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键合丝</a:t>
            </a:r>
          </a:p>
        </p:txBody>
      </p:sp>
      <p:cxnSp>
        <p:nvCxnSpPr>
          <p:cNvPr id="20" name="直接箭头连接符 19"/>
          <p:cNvCxnSpPr>
            <a:stCxn id="16" idx="2"/>
          </p:cNvCxnSpPr>
          <p:nvPr/>
        </p:nvCxnSpPr>
        <p:spPr>
          <a:xfrm>
            <a:off x="549973" y="2124210"/>
            <a:ext cx="400109" cy="2991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17" idx="1"/>
          </p:cNvCxnSpPr>
          <p:nvPr/>
        </p:nvCxnSpPr>
        <p:spPr>
          <a:xfrm flipH="1">
            <a:off x="3743763" y="1242486"/>
            <a:ext cx="333270" cy="18931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10326 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2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9</a:t>
            </a:r>
            <a:r>
              <a:rPr lang="zh-CN" altLang="en-US" dirty="0"/>
              <a:t>：</a:t>
            </a:r>
            <a:r>
              <a:rPr lang="en-US" altLang="zh-CN" dirty="0"/>
              <a:t>Z</a:t>
            </a:r>
            <a:r>
              <a:rPr lang="zh-CN" altLang="en-US" dirty="0"/>
              <a:t>型柔性板点胶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0" y="4179862"/>
            <a:ext cx="12192000" cy="47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型柔性板的胶线距离边缘金色焊盘还有些距离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1130300"/>
            <a:ext cx="12192000" cy="301842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96291" y="3311236"/>
            <a:ext cx="1205345" cy="706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739746" y="3429000"/>
            <a:ext cx="1205345" cy="706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 rot="5400000">
            <a:off x="-515120" y="2398219"/>
            <a:ext cx="3535313" cy="2511655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18408" y="142854"/>
            <a:ext cx="11873592" cy="725471"/>
          </a:xfrm>
        </p:spPr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1</a:t>
            </a:r>
            <a:r>
              <a:rPr lang="zh-CN" altLang="en-US" dirty="0"/>
              <a:t>：销钉不专用，导致太紧</a:t>
            </a:r>
            <a:r>
              <a:rPr lang="en-US" altLang="zh-CN" dirty="0"/>
              <a:t>/</a:t>
            </a:r>
            <a:r>
              <a:rPr lang="zh-CN" altLang="en-US" dirty="0"/>
              <a:t>太松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4131352" y="1085849"/>
            <a:ext cx="7383012" cy="24982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4131350" y="3584121"/>
            <a:ext cx="7383013" cy="237833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4277862" y="2326821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0311269" y="1085849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466391" y="2094139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0699073" y="4984301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877937" y="4870001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640380" y="5539469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31350" y="5978104"/>
            <a:ext cx="738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硅片定位工装和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型柔性板工装各需要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个工装定位销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2201" y="1424725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硅片定位销钉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×1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1" name="直接箭头连接符 20"/>
          <p:cNvCxnSpPr>
            <a:stCxn id="19" idx="2"/>
          </p:cNvCxnSpPr>
          <p:nvPr/>
        </p:nvCxnSpPr>
        <p:spPr>
          <a:xfrm flipH="1">
            <a:off x="1252536" y="1886390"/>
            <a:ext cx="34977" cy="5315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2568516" y="2599220"/>
            <a:ext cx="1502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工装定位销钉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×3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3" name="直接箭头连接符 22"/>
          <p:cNvCxnSpPr>
            <a:stCxn id="22" idx="1"/>
          </p:cNvCxnSpPr>
          <p:nvPr/>
        </p:nvCxnSpPr>
        <p:spPr>
          <a:xfrm flipH="1">
            <a:off x="1968420" y="3014719"/>
            <a:ext cx="600096" cy="432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508364" y="3592285"/>
            <a:ext cx="1502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定位条销钉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×4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6" name="直接箭头连接符 25"/>
          <p:cNvCxnSpPr>
            <a:stCxn id="25" idx="1"/>
          </p:cNvCxnSpPr>
          <p:nvPr/>
        </p:nvCxnSpPr>
        <p:spPr>
          <a:xfrm flipH="1" flipV="1">
            <a:off x="1668372" y="3939692"/>
            <a:ext cx="839992" cy="680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焊盘下方缺胶导致</a:t>
            </a:r>
            <a:r>
              <a:rPr lang="en-US" altLang="zh-CN" dirty="0"/>
              <a:t>Z</a:t>
            </a:r>
            <a:r>
              <a:rPr lang="zh-CN" altLang="en-US" dirty="0"/>
              <a:t>型柔性板在键合时移动</a:t>
            </a:r>
          </a:p>
        </p:txBody>
      </p:sp>
      <p:pic>
        <p:nvPicPr>
          <p:cNvPr id="6" name="VID_20260211_153431_键合第1组(硅电容)_柔性板缺胶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36482" end="486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050472"/>
            <a:ext cx="5940000" cy="3341250"/>
          </a:xfrm>
          <a:prstGeom prst="rect">
            <a:avLst/>
          </a:prstGeom>
        </p:spPr>
      </p:pic>
      <p:pic>
        <p:nvPicPr>
          <p:cNvPr id="7" name="VID_20260211_180419_键合第9组(第4片硅无偏压电阻端)_步进键合发现Z型柔性板在动_说明缺胶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3">
                  <p14:trim st="3397" end="7666.1879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2000" y="2050472"/>
            <a:ext cx="5940000" cy="33412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1" y="5391722"/>
            <a:ext cx="59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型柔性板靠硅电容处缺胶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251998" y="5391722"/>
            <a:ext cx="59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型柔性板靠硅微条处缺胶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当前设计的前端电子学板</a:t>
            </a:r>
            <a:r>
              <a:rPr lang="en-US" altLang="zh-CN"/>
              <a:t>(SFE)</a:t>
            </a:r>
            <a:r>
              <a:rPr lang="zh-CN" altLang="en-US"/>
              <a:t>边缘距离硅片边缘仅</a:t>
            </a:r>
            <a:r>
              <a:rPr lang="en-US" altLang="zh-CN"/>
              <a:t>0.15mm</a:t>
            </a:r>
            <a:r>
              <a:rPr lang="zh-CN" altLang="en-US"/>
              <a:t>。</a:t>
            </a:r>
          </a:p>
          <a:p>
            <a:r>
              <a:rPr lang="zh-CN" altLang="en-US"/>
              <a:t>由于硅片尺寸、</a:t>
            </a:r>
            <a:r>
              <a:rPr lang="en-US" altLang="zh-CN"/>
              <a:t>SFE</a:t>
            </a:r>
            <a:r>
              <a:rPr lang="zh-CN" altLang="en-US"/>
              <a:t>尺寸存在偏差，定位销钉存在偏差，所以</a:t>
            </a:r>
            <a:r>
              <a:rPr lang="en-US" altLang="zh-CN"/>
              <a:t>SFE</a:t>
            </a:r>
            <a:r>
              <a:rPr lang="zh-CN" altLang="en-US"/>
              <a:t>有可能碰到硅片导致损坏。</a:t>
            </a:r>
          </a:p>
          <a:p>
            <a:r>
              <a:rPr lang="zh-CN" altLang="en-US"/>
              <a:t>后续在满足键合距离约束下，增大两者的安全间距。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问题</a:t>
            </a:r>
            <a:r>
              <a:rPr lang="en-US" altLang="zh-CN" dirty="0"/>
              <a:t>10</a:t>
            </a:r>
            <a:r>
              <a:rPr lang="zh-CN" altLang="en-US" dirty="0"/>
              <a:t>：前端电子学板</a:t>
            </a:r>
            <a:r>
              <a:rPr lang="en-US" altLang="zh-CN" dirty="0"/>
              <a:t>(SFE)</a:t>
            </a:r>
            <a:r>
              <a:rPr lang="zh-CN" altLang="en-US" dirty="0"/>
              <a:t>离硅片太近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B1A017-7C1A-4F4F-AC4A-7900C16F1B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212" y="4099977"/>
            <a:ext cx="7772902" cy="261516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468B32-EAC0-42DD-A093-A1B0218FFEC6}"/>
              </a:ext>
            </a:extLst>
          </p:cNvPr>
          <p:cNvSpPr txBox="1"/>
          <p:nvPr/>
        </p:nvSpPr>
        <p:spPr>
          <a:xfrm>
            <a:off x="2813538" y="3638312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&amp;Z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CC907C-81D9-4A6A-B291-71EEEBA4B3F4}"/>
              </a:ext>
            </a:extLst>
          </p:cNvPr>
          <p:cNvSpPr txBox="1"/>
          <p:nvPr/>
        </p:nvSpPr>
        <p:spPr>
          <a:xfrm>
            <a:off x="7000527" y="3638312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前端电子学板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(SFE)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5FD9DB37-1A5C-451F-BA67-7EC07863AF51}"/>
              </a:ext>
            </a:extLst>
          </p:cNvPr>
          <p:cNvCxnSpPr>
            <a:stCxn id="6" idx="2"/>
          </p:cNvCxnSpPr>
          <p:nvPr/>
        </p:nvCxnSpPr>
        <p:spPr>
          <a:xfrm>
            <a:off x="4025569" y="4099977"/>
            <a:ext cx="0" cy="79558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8C20786-0EA4-4970-8EBE-689966D6DC9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417742" y="4099977"/>
            <a:ext cx="0" cy="79558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BB822C7-1677-46C1-B350-296FB8F0EF3F}"/>
              </a:ext>
            </a:extLst>
          </p:cNvPr>
          <p:cNvSpPr txBox="1"/>
          <p:nvPr/>
        </p:nvSpPr>
        <p:spPr>
          <a:xfrm>
            <a:off x="5712244" y="317664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间隙太小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269D321D-28E3-4E9E-A18B-86CCC368DAE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420130" y="3638312"/>
            <a:ext cx="14067" cy="9540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键合机（和点胶机）都需要特殊靶标来校正键合</a:t>
            </a:r>
            <a:r>
              <a:rPr lang="en-US" altLang="zh-CN" dirty="0"/>
              <a:t>(</a:t>
            </a:r>
            <a:r>
              <a:rPr lang="zh-CN" altLang="en-US" dirty="0"/>
              <a:t>和点胶</a:t>
            </a:r>
            <a:r>
              <a:rPr lang="en-US" altLang="zh-CN" dirty="0"/>
              <a:t>)</a:t>
            </a:r>
            <a:r>
              <a:rPr lang="zh-CN" altLang="en-US" dirty="0"/>
              <a:t>坐标。</a:t>
            </a:r>
            <a:endParaRPr lang="en-US" altLang="zh-CN" dirty="0"/>
          </a:p>
          <a:p>
            <a:r>
              <a:rPr lang="zh-CN" altLang="en-US" dirty="0"/>
              <a:t>在</a:t>
            </a:r>
            <a:r>
              <a:rPr lang="en-US" altLang="zh-CN" dirty="0"/>
              <a:t>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型柔性板键合时，绝大部分都出现了</a:t>
            </a:r>
            <a:r>
              <a:rPr lang="zh-CN" altLang="en-US" dirty="0">
                <a:solidFill>
                  <a:srgbClr val="FF0000"/>
                </a:solidFill>
              </a:rPr>
              <a:t>真靶标与</a:t>
            </a:r>
            <a:r>
              <a:rPr lang="en-US" altLang="zh-CN" dirty="0">
                <a:solidFill>
                  <a:srgbClr val="FF0000"/>
                </a:solidFill>
              </a:rPr>
              <a:t>Dummy</a:t>
            </a:r>
            <a:r>
              <a:rPr lang="zh-CN" altLang="en-US" dirty="0">
                <a:solidFill>
                  <a:srgbClr val="FF0000"/>
                </a:solidFill>
              </a:rPr>
              <a:t>靶标不符</a:t>
            </a:r>
            <a:r>
              <a:rPr lang="zh-CN" altLang="en-US" dirty="0"/>
              <a:t>，导致需要人工调整键合程序，导致耗时很长。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问题</a:t>
            </a:r>
            <a:r>
              <a:rPr lang="en-US" altLang="zh-CN" dirty="0"/>
              <a:t>11</a:t>
            </a:r>
            <a:r>
              <a:rPr lang="zh-CN" altLang="en-US" dirty="0"/>
              <a:t>：</a:t>
            </a:r>
            <a:r>
              <a:rPr lang="en-US" altLang="zh-CN" dirty="0"/>
              <a:t>Z</a:t>
            </a:r>
            <a:r>
              <a:rPr lang="zh-CN" altLang="en-US" dirty="0"/>
              <a:t>型柔性板的定位或键合靶标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798E382-628C-4027-A691-956A10D26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965096"/>
              </p:ext>
            </p:extLst>
          </p:nvPr>
        </p:nvGraphicFramePr>
        <p:xfrm>
          <a:off x="0" y="351155"/>
          <a:ext cx="12192000" cy="61556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64254">
                  <a:extLst>
                    <a:ext uri="{9D8B030D-6E8A-4147-A177-3AD203B41FA5}">
                      <a16:colId xmlns:a16="http://schemas.microsoft.com/office/drawing/2014/main" val="2786220539"/>
                    </a:ext>
                  </a:extLst>
                </a:gridCol>
                <a:gridCol w="1768577">
                  <a:extLst>
                    <a:ext uri="{9D8B030D-6E8A-4147-A177-3AD203B41FA5}">
                      <a16:colId xmlns:a16="http://schemas.microsoft.com/office/drawing/2014/main" val="1354327724"/>
                    </a:ext>
                  </a:extLst>
                </a:gridCol>
                <a:gridCol w="2987982">
                  <a:extLst>
                    <a:ext uri="{9D8B030D-6E8A-4147-A177-3AD203B41FA5}">
                      <a16:colId xmlns:a16="http://schemas.microsoft.com/office/drawing/2014/main" val="63407329"/>
                    </a:ext>
                  </a:extLst>
                </a:gridCol>
                <a:gridCol w="2494916">
                  <a:extLst>
                    <a:ext uri="{9D8B030D-6E8A-4147-A177-3AD203B41FA5}">
                      <a16:colId xmlns:a16="http://schemas.microsoft.com/office/drawing/2014/main" val="1596420612"/>
                    </a:ext>
                  </a:extLst>
                </a:gridCol>
                <a:gridCol w="976271">
                  <a:extLst>
                    <a:ext uri="{9D8B030D-6E8A-4147-A177-3AD203B41FA5}">
                      <a16:colId xmlns:a16="http://schemas.microsoft.com/office/drawing/2014/main" val="3823902312"/>
                    </a:ext>
                  </a:extLst>
                </a:gridCol>
              </a:tblGrid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问题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装配</a:t>
                      </a:r>
                      <a:r>
                        <a:rPr lang="en-US" altLang="zh-CN" sz="1800" u="none" strike="noStrike" dirty="0">
                          <a:effectLst/>
                        </a:rPr>
                        <a:t>STK</a:t>
                      </a:r>
                      <a:r>
                        <a:rPr lang="zh-CN" altLang="en-US" sz="1800" u="none" strike="noStrike" dirty="0">
                          <a:effectLst/>
                        </a:rPr>
                        <a:t>前的优化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后续的优化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责任人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参与讨论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05967760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销钉不专用，导致太紧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太松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销钉专用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销钉砸入工装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熊佳继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614233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硅片定位销钉导致硅片边缘破碎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???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???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熊佳继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91610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硅片预定位和翻转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-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???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???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各负责人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07304223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避免拆卸硅片定位条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新偏压柔性板工装避让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鲁兵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熊佳继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721473"/>
                  </a:ext>
                </a:extLst>
              </a:tr>
              <a:tr h="4866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真空接头比工装厚，导致工装倾斜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旋转真空接头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新偏压柔性板工装和</a:t>
                      </a:r>
                      <a:r>
                        <a:rPr lang="en-US" altLang="zh-CN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型柔性板工装优化接头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熊佳继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493977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点胶机的</a:t>
                      </a:r>
                      <a:r>
                        <a:rPr lang="en-US" altLang="zh-CN" sz="1800" u="none" strike="noStrike" dirty="0">
                          <a:effectLst/>
                        </a:rPr>
                        <a:t>Home</a:t>
                      </a:r>
                      <a:r>
                        <a:rPr lang="zh-CN" altLang="en-US" sz="1800" u="none" strike="noStrike" dirty="0">
                          <a:effectLst/>
                        </a:rPr>
                        <a:t>在</a:t>
                      </a:r>
                      <a:r>
                        <a:rPr lang="en-US" altLang="zh-CN" sz="1800" u="none" strike="noStrike" dirty="0">
                          <a:effectLst/>
                        </a:rPr>
                        <a:t>SBB</a:t>
                      </a:r>
                      <a:r>
                        <a:rPr lang="zh-CN" altLang="en-US" sz="1800" u="none" strike="noStrike" dirty="0">
                          <a:effectLst/>
                        </a:rPr>
                        <a:t>上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调整</a:t>
                      </a:r>
                      <a:r>
                        <a:rPr lang="en-US" sz="1800" u="none" strike="noStrike" dirty="0">
                          <a:effectLst/>
                        </a:rPr>
                        <a:t>Home</a:t>
                      </a:r>
                      <a:r>
                        <a:rPr lang="zh-CN" altLang="en-US" sz="1800" u="none" strike="noStrike" dirty="0">
                          <a:effectLst/>
                        </a:rPr>
                        <a:t>坐标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王聪聪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刘帅毅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王昊洋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056682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点胶程序较慢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-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优化点胶程序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王聪聪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刘帅毅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王昊洋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439772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胶尾太大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-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优化点胶程序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王聪聪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刘帅毅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王昊洋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894195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偏压柔性板工装组装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键合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存储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新偏压柔性板工装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熊佳继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各负责人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65054"/>
                  </a:ext>
                </a:extLst>
              </a:tr>
              <a:tr h="24332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测试不方便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新</a:t>
                      </a:r>
                      <a:r>
                        <a:rPr lang="en-US" altLang="zh-CN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型柔性板工装避让键合丝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熊佳继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355785"/>
                  </a:ext>
                </a:extLst>
              </a:tr>
              <a:tr h="243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硅片增加</a:t>
                      </a:r>
                      <a:r>
                        <a:rPr lang="en-US" altLang="zh-CN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</a:t>
                      </a:r>
                      <a:r>
                        <a:rPr lang="en-US" altLang="zh-CN" sz="1800" u="none" strike="noStrike" dirty="0">
                          <a:effectLst/>
                        </a:rPr>
                        <a:t>GND</a:t>
                      </a:r>
                      <a:r>
                        <a:rPr lang="zh-CN" altLang="en-US" sz="1800" u="none" strike="noStrike" dirty="0">
                          <a:effectLst/>
                        </a:rPr>
                        <a:t>焊盘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乔锐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唐远平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849714"/>
                  </a:ext>
                </a:extLst>
              </a:tr>
              <a:tr h="4675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新偏压柔性板增加临时</a:t>
                      </a:r>
                      <a:r>
                        <a:rPr lang="en-US" altLang="zh-CN" sz="1800" u="none" strike="noStrike" dirty="0">
                          <a:effectLst/>
                        </a:rPr>
                        <a:t>GND</a:t>
                      </a:r>
                      <a:r>
                        <a:rPr lang="zh-CN" altLang="en-US" sz="1800" u="none" strike="noStrike" dirty="0">
                          <a:effectLst/>
                        </a:rPr>
                        <a:t>焊盘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霍嘉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车永娥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352864"/>
                  </a:ext>
                </a:extLst>
              </a:tr>
              <a:tr h="4675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Ladder</a:t>
                      </a:r>
                      <a:r>
                        <a:rPr lang="zh-CN" altLang="en-US" sz="1800" u="none" strike="noStrike" dirty="0">
                          <a:effectLst/>
                        </a:rPr>
                        <a:t>重定位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新偏压柔性板工装增加重定位功能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熊佳继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759086"/>
                  </a:ext>
                </a:extLst>
              </a:tr>
              <a:tr h="24332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Z</a:t>
                      </a:r>
                      <a:r>
                        <a:rPr lang="zh-CN" altLang="en-US" sz="1800" u="none" strike="noStrike">
                          <a:effectLst/>
                        </a:rPr>
                        <a:t>型柔性板点胶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-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型柔性板增加冗余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霍嘉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车永娥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金梁程龙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562744"/>
                  </a:ext>
                </a:extLst>
              </a:tr>
              <a:tr h="243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-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工装控制厚度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鲁兵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熊佳继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各负责人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22112"/>
                  </a:ext>
                </a:extLst>
              </a:tr>
              <a:tr h="243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最后优化点胶图案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王聪聪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刘帅毅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王昊洋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232271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前端电子学板离硅片太近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增加安全间距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乔锐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霍嘉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439425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型柔性板靶标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设置靶标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霍嘉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车永娥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金梁程龙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239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2</a:t>
            </a:r>
            <a:r>
              <a:rPr lang="zh-CN" altLang="en-US" dirty="0"/>
              <a:t>：硅片定位销钉导致硅片边缘破碎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rot="5400000">
            <a:off x="597306" y="472858"/>
            <a:ext cx="3999179" cy="519379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192938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硅片定位销钉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095257" y="1683162"/>
            <a:ext cx="1867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硅探测器</a:t>
            </a:r>
            <a:endParaRPr lang="en-US" altLang="zh-CN" sz="2800" b="1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800" b="1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背面朝上</a:t>
            </a:r>
            <a:r>
              <a:rPr lang="en-US" altLang="zh-CN" sz="2800" b="1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endParaRPr lang="zh-CN" altLang="en-US" sz="2800" b="1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1" name="直接箭头连接符 10"/>
          <p:cNvCxnSpPr>
            <a:stCxn id="8" idx="2"/>
          </p:cNvCxnSpPr>
          <p:nvPr/>
        </p:nvCxnSpPr>
        <p:spPr>
          <a:xfrm>
            <a:off x="1015663" y="2391049"/>
            <a:ext cx="1015662" cy="891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843784" y="527017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硅片定位条</a:t>
            </a:r>
          </a:p>
        </p:txBody>
      </p:sp>
      <p:cxnSp>
        <p:nvCxnSpPr>
          <p:cNvPr id="16" name="直接箭头连接符 15"/>
          <p:cNvCxnSpPr>
            <a:stCxn id="13" idx="0"/>
          </p:cNvCxnSpPr>
          <p:nvPr/>
        </p:nvCxnSpPr>
        <p:spPr>
          <a:xfrm flipV="1">
            <a:off x="3705559" y="4912776"/>
            <a:ext cx="0" cy="3573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94048" y="5271794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固定接触点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×2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9" name="直接箭头连接符 18"/>
          <p:cNvCxnSpPr>
            <a:stCxn id="18" idx="0"/>
          </p:cNvCxnSpPr>
          <p:nvPr/>
        </p:nvCxnSpPr>
        <p:spPr>
          <a:xfrm flipV="1">
            <a:off x="1495472" y="4555382"/>
            <a:ext cx="1316562" cy="716412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8" idx="0"/>
          </p:cNvCxnSpPr>
          <p:nvPr/>
        </p:nvCxnSpPr>
        <p:spPr>
          <a:xfrm flipV="1">
            <a:off x="1495472" y="4494000"/>
            <a:ext cx="50795" cy="777794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688167" y="4555382"/>
            <a:ext cx="232833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1429850" y="4493999"/>
            <a:ext cx="232833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2883376" y="3198167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旋转接触点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×1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9" name="直接箭头连接符 28"/>
          <p:cNvCxnSpPr>
            <a:stCxn id="28" idx="1"/>
          </p:cNvCxnSpPr>
          <p:nvPr/>
        </p:nvCxnSpPr>
        <p:spPr>
          <a:xfrm flipH="1">
            <a:off x="2270168" y="3429000"/>
            <a:ext cx="613208" cy="0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753" y="1070163"/>
            <a:ext cx="2563739" cy="3999181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766753" y="5270169"/>
            <a:ext cx="2563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</a:t>
            </a:r>
            <a:r>
              <a:rPr lang="en-US" altLang="zh-CN" sz="20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7</a:t>
            </a:r>
            <a:r>
              <a:rPr lang="zh-CN" altLang="en-US" sz="20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个硅片定位销钉卡住了、转不动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5400000">
            <a:off x="8524594" y="1574113"/>
            <a:ext cx="3999600" cy="299170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9028543" y="5270169"/>
            <a:ext cx="2991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7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片硅在与定位销的旋转接触点碎裂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使用</a:t>
            </a:r>
            <a:r>
              <a:rPr lang="en-US" altLang="zh-CN" dirty="0"/>
              <a:t>Dummy</a:t>
            </a:r>
            <a:r>
              <a:rPr lang="zh-CN" altLang="en-US" dirty="0"/>
              <a:t>硅确认硅片边缘破碎的原因是定位销</a:t>
            </a: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8561783" y="1091565"/>
            <a:ext cx="3630216" cy="4840288"/>
          </a:xfr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5400000">
            <a:off x="334867" y="756698"/>
            <a:ext cx="4840288" cy="551002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" y="5931853"/>
            <a:ext cx="5510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第一步：重复用定位销限制硅片位置，并在硅片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背面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做标记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478697" y="1370121"/>
            <a:ext cx="20313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硅片定位销钉</a:t>
            </a:r>
          </a:p>
        </p:txBody>
      </p:sp>
      <p:cxnSp>
        <p:nvCxnSpPr>
          <p:cNvPr id="14" name="直接箭头连接符 13"/>
          <p:cNvCxnSpPr>
            <a:stCxn id="13" idx="2"/>
          </p:cNvCxnSpPr>
          <p:nvPr/>
        </p:nvCxnSpPr>
        <p:spPr>
          <a:xfrm flipH="1">
            <a:off x="3714750" y="1831786"/>
            <a:ext cx="779610" cy="922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0" y="2707834"/>
            <a:ext cx="22365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背面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标记</a:t>
            </a:r>
          </a:p>
        </p:txBody>
      </p:sp>
      <p:cxnSp>
        <p:nvCxnSpPr>
          <p:cNvPr id="17" name="直接箭头连接符 16"/>
          <p:cNvCxnSpPr>
            <a:stCxn id="16" idx="3"/>
          </p:cNvCxnSpPr>
          <p:nvPr/>
        </p:nvCxnSpPr>
        <p:spPr>
          <a:xfrm flipV="1">
            <a:off x="2236510" y="2838450"/>
            <a:ext cx="1242187" cy="1002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箭头: 右 19"/>
          <p:cNvSpPr/>
          <p:nvPr/>
        </p:nvSpPr>
        <p:spPr>
          <a:xfrm>
            <a:off x="5813659" y="3330341"/>
            <a:ext cx="2290813" cy="8277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715208" y="2223003"/>
            <a:ext cx="2846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第二步：根据硅片背面标记、在正面也做上标记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979343" y="5931853"/>
            <a:ext cx="4212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第三步：标记的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Dummy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硅与破碎的硅并排、确认位置对应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692640" y="5055296"/>
            <a:ext cx="22365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正面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标记</a:t>
            </a:r>
          </a:p>
        </p:txBody>
      </p:sp>
      <p:cxnSp>
        <p:nvCxnSpPr>
          <p:cNvPr id="24" name="直接箭头连接符 23"/>
          <p:cNvCxnSpPr>
            <a:stCxn id="23" idx="0"/>
          </p:cNvCxnSpPr>
          <p:nvPr/>
        </p:nvCxnSpPr>
        <p:spPr>
          <a:xfrm flipH="1" flipV="1">
            <a:off x="10732168" y="4158114"/>
            <a:ext cx="78727" cy="8971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9692640" y="2130156"/>
            <a:ext cx="20313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硅片破碎位置</a:t>
            </a:r>
          </a:p>
        </p:txBody>
      </p:sp>
      <p:cxnSp>
        <p:nvCxnSpPr>
          <p:cNvPr id="29" name="直接箭头连接符 28"/>
          <p:cNvCxnSpPr>
            <a:stCxn id="28" idx="2"/>
          </p:cNvCxnSpPr>
          <p:nvPr/>
        </p:nvCxnSpPr>
        <p:spPr>
          <a:xfrm flipH="1">
            <a:off x="10692805" y="2591821"/>
            <a:ext cx="15498" cy="8765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285863"/>
            <a:ext cx="10972800" cy="600690"/>
          </a:xfrm>
        </p:spPr>
        <p:txBody>
          <a:bodyPr/>
          <a:lstStyle/>
          <a:p>
            <a:r>
              <a:rPr lang="zh-CN" altLang="en-US" dirty="0"/>
              <a:t>要求</a:t>
            </a:r>
            <a:r>
              <a:rPr lang="en-US" altLang="zh-CN" dirty="0"/>
              <a:t>Ladder</a:t>
            </a:r>
            <a:r>
              <a:rPr lang="zh-CN" altLang="en-US" dirty="0"/>
              <a:t>上、</a:t>
            </a:r>
            <a:r>
              <a:rPr lang="zh-CN" altLang="en-US" dirty="0">
                <a:solidFill>
                  <a:srgbClr val="FF0000"/>
                </a:solidFill>
              </a:rPr>
              <a:t>所有</a:t>
            </a:r>
            <a:r>
              <a:rPr lang="zh-CN" altLang="en-US" dirty="0"/>
              <a:t>硅片的正面图案朝指定方向：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高能所同时承研</a:t>
            </a:r>
            <a:r>
              <a:rPr lang="en-US" altLang="zh-CN" dirty="0"/>
              <a:t>5</a:t>
            </a:r>
            <a:r>
              <a:rPr lang="zh-CN" altLang="en-US" dirty="0"/>
              <a:t>种</a:t>
            </a:r>
            <a:r>
              <a:rPr lang="en-US" altLang="zh-CN" dirty="0"/>
              <a:t>Ladder</a:t>
            </a:r>
            <a:r>
              <a:rPr lang="zh-CN" altLang="en-US" dirty="0"/>
              <a:t>、紫台承研</a:t>
            </a:r>
            <a:r>
              <a:rPr lang="en-US" altLang="zh-CN" dirty="0"/>
              <a:t>4</a:t>
            </a:r>
            <a:r>
              <a:rPr lang="zh-CN" altLang="en-US" dirty="0"/>
              <a:t>种</a:t>
            </a:r>
            <a:r>
              <a:rPr lang="en-US" altLang="zh-CN" dirty="0"/>
              <a:t>SCD Ladder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目前靠人工来判断，后续需要通过设计来避免数量</a:t>
            </a:r>
            <a:r>
              <a:rPr lang="en-US" altLang="zh-CN" dirty="0"/>
              <a:t>/</a:t>
            </a:r>
            <a:r>
              <a:rPr lang="zh-CN" altLang="en-US" dirty="0"/>
              <a:t>朝向弄错。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3</a:t>
            </a:r>
            <a:r>
              <a:rPr lang="zh-CN" altLang="en-US" dirty="0"/>
              <a:t>：硅片预定位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" y="2029553"/>
          <a:ext cx="12191999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7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4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5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5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Ladder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硅片数量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微条朝向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偏压电阻位置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SCD</a:t>
                      </a:r>
                      <a:r>
                        <a:rPr lang="zh-CN" altLang="en-US" sz="2800" dirty="0"/>
                        <a:t>顶面</a:t>
                      </a:r>
                      <a:r>
                        <a:rPr lang="en-US" altLang="zh-CN" sz="2800" dirty="0"/>
                        <a:t>P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6</a:t>
                      </a:r>
                      <a:endParaRPr lang="zh-CN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平行于</a:t>
                      </a:r>
                      <a:r>
                        <a:rPr lang="en-US" altLang="zh-CN" sz="2800" dirty="0"/>
                        <a:t>Ladder</a:t>
                      </a:r>
                      <a:endParaRPr lang="zh-CN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远离</a:t>
                      </a:r>
                      <a:r>
                        <a:rPr lang="en-US" altLang="zh-CN" sz="2800" dirty="0"/>
                        <a:t>SFE</a:t>
                      </a:r>
                      <a:r>
                        <a:rPr lang="zh-CN" altLang="en-US" sz="2800" dirty="0"/>
                        <a:t>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/>
                        <a:t>SCD</a:t>
                      </a:r>
                      <a:r>
                        <a:rPr lang="zh-CN" altLang="en-US" sz="2800" dirty="0"/>
                        <a:t>侧面</a:t>
                      </a:r>
                      <a:r>
                        <a:rPr lang="en-US" altLang="zh-CN" sz="2800" dirty="0"/>
                        <a:t>P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7</a:t>
                      </a:r>
                      <a:endParaRPr lang="zh-CN" altLang="en-US" sz="2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SCD</a:t>
                      </a:r>
                      <a:r>
                        <a:rPr lang="zh-CN" altLang="en-US" sz="2800" dirty="0"/>
                        <a:t>顶面</a:t>
                      </a:r>
                      <a:r>
                        <a:rPr lang="en-US" altLang="zh-CN" sz="2800" dirty="0"/>
                        <a:t>Z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6</a:t>
                      </a:r>
                      <a:endParaRPr lang="zh-CN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垂直于</a:t>
                      </a:r>
                      <a:r>
                        <a:rPr lang="en-US" altLang="zh-CN" sz="2800" dirty="0"/>
                        <a:t>Ladder</a:t>
                      </a:r>
                      <a:endParaRPr lang="zh-CN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与</a:t>
                      </a:r>
                      <a:r>
                        <a:rPr lang="en-US" altLang="zh-CN" sz="2800" dirty="0"/>
                        <a:t>SFE</a:t>
                      </a:r>
                      <a:r>
                        <a:rPr lang="zh-CN" altLang="en-US" sz="2800" dirty="0"/>
                        <a:t>板、工装对应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SCD</a:t>
                      </a:r>
                      <a:r>
                        <a:rPr lang="zh-CN" altLang="en-US" sz="2800" dirty="0"/>
                        <a:t>侧面</a:t>
                      </a:r>
                      <a:r>
                        <a:rPr lang="en-US" altLang="zh-CN" sz="2800" dirty="0"/>
                        <a:t>Z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7</a:t>
                      </a:r>
                      <a:endParaRPr lang="zh-CN" altLang="en-US" sz="2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STK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/>
                        <a:t>8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/>
                        <a:t>平行于</a:t>
                      </a:r>
                      <a:r>
                        <a:rPr lang="en-US" altLang="zh-CN" sz="2800" dirty="0"/>
                        <a:t>Ladder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N/A</a:t>
                      </a:r>
                      <a:endParaRPr lang="zh-CN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47279"/>
            <a:ext cx="10972800" cy="5526775"/>
          </a:xfrm>
        </p:spPr>
        <p:txBody>
          <a:bodyPr/>
          <a:lstStyle/>
          <a:p>
            <a:r>
              <a:rPr lang="zh-CN" altLang="en-US" dirty="0"/>
              <a:t>当确定硅片正面朝向后，需要翻转、使背面</a:t>
            </a:r>
            <a:r>
              <a:rPr lang="en-US" altLang="zh-CN" dirty="0"/>
              <a:t>(</a:t>
            </a:r>
            <a:r>
              <a:rPr lang="zh-CN" altLang="en-US" dirty="0"/>
              <a:t>无标记</a:t>
            </a:r>
            <a:r>
              <a:rPr lang="en-US" altLang="zh-CN" dirty="0"/>
              <a:t>)</a:t>
            </a:r>
            <a:r>
              <a:rPr lang="zh-CN" altLang="en-US" dirty="0"/>
              <a:t>朝上。</a:t>
            </a:r>
            <a:endParaRPr lang="en-US" altLang="zh-CN" dirty="0"/>
          </a:p>
          <a:p>
            <a:r>
              <a:rPr lang="zh-CN" altLang="en-US" dirty="0"/>
              <a:t>目前靠纯手工来翻面。存在以下问题：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后续需要通过设计来避免潜在问题</a:t>
            </a:r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4</a:t>
            </a:r>
            <a:r>
              <a:rPr lang="zh-CN" altLang="en-US" dirty="0"/>
              <a:t>：硅片翻面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36884" y="2292875"/>
          <a:ext cx="11245515" cy="27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1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5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8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潜在问题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造成的影响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是否可识别</a:t>
                      </a:r>
                    </a:p>
                  </a:txBody>
                  <a:tcPr marL="120171" marR="120171" marT="60086" marB="6008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翻转的旋转轴错误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硅片朝向错误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暂时无法识别</a:t>
                      </a:r>
                    </a:p>
                  </a:txBody>
                  <a:tcPr marL="120171" marR="120171" marT="60086" marB="6008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用力太小、导致硅片滑出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可能磕到硅片边缘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无法识别硅片正面碎裂</a:t>
                      </a:r>
                    </a:p>
                  </a:txBody>
                  <a:tcPr marL="120171" marR="120171" marT="60086" marB="6008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用力太大、导致硅片局部受力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硅片受应力碎裂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/>
                        <a:t>无法识别硅片正面碎裂</a:t>
                      </a:r>
                    </a:p>
                  </a:txBody>
                  <a:tcPr marL="120171" marR="120171" marT="60086" marB="6008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用力太小、导致硅片滑出</a:t>
            </a:r>
          </a:p>
        </p:txBody>
      </p:sp>
      <p:pic>
        <p:nvPicPr>
          <p:cNvPr id="5" name="VID_20260209_144440_水平翻转第3片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95" y="1081460"/>
            <a:ext cx="10135401" cy="570116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80564" y="630935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260204_110402_准备硅片_硅片碎裂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12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613182" y="1907782"/>
            <a:ext cx="5905096" cy="3995343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用力太大、导致硅片局部受力而碎裂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5400000">
            <a:off x="6238396" y="1701929"/>
            <a:ext cx="4875196" cy="364664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52669" y="5962851"/>
            <a:ext cx="3646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硅片碎裂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0" y="4745255"/>
            <a:ext cx="4745255" cy="1969891"/>
          </a:xfrm>
        </p:spPr>
        <p:txBody>
          <a:bodyPr/>
          <a:lstStyle/>
          <a:p>
            <a:r>
              <a:rPr lang="zh-CN" altLang="en-US" dirty="0"/>
              <a:t>一旦拆卸步骤错误，定位条可能会顶到已定位的硅片导致损坏。</a:t>
            </a:r>
            <a:r>
              <a:rPr lang="zh-CN" altLang="en-US" dirty="0">
                <a:solidFill>
                  <a:srgbClr val="00B0F0"/>
                </a:solidFill>
              </a:rPr>
              <a:t>后续可设计为免拆卸</a:t>
            </a:r>
            <a:r>
              <a:rPr lang="zh-CN" altLang="en-US" dirty="0"/>
              <a:t>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5</a:t>
            </a:r>
            <a:r>
              <a:rPr lang="zh-CN" altLang="en-US" dirty="0"/>
              <a:t>：安装</a:t>
            </a:r>
            <a:r>
              <a:rPr lang="en-US" altLang="zh-CN" dirty="0"/>
              <a:t>/</a:t>
            </a:r>
            <a:r>
              <a:rPr lang="zh-CN" altLang="en-US" dirty="0"/>
              <a:t>拆卸硅片定位条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151"/>
            <a:ext cx="4908884" cy="29557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908884" y="1200151"/>
            <a:ext cx="2550695" cy="45274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623208" y="1198835"/>
            <a:ext cx="1894752" cy="452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654139" y="1183891"/>
            <a:ext cx="2549583" cy="4528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4179392"/>
            <a:ext cx="490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放置硅片前、安装定位条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08884" y="5736143"/>
            <a:ext cx="7283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放置硅片后、按照步骤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拆卸定位条：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左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取出精确定位销；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中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松开螺丝并取定位条；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右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取出限位销钉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459579" y="1198835"/>
            <a:ext cx="26468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已准确放置的硅片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6343048" y="1463040"/>
            <a:ext cx="1116531" cy="9721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10" idx="2"/>
          </p:cNvCxnSpPr>
          <p:nvPr/>
        </p:nvCxnSpPr>
        <p:spPr>
          <a:xfrm flipH="1">
            <a:off x="8701238" y="1660500"/>
            <a:ext cx="81780" cy="27873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0" idx="3"/>
          </p:cNvCxnSpPr>
          <p:nvPr/>
        </p:nvCxnSpPr>
        <p:spPr>
          <a:xfrm>
            <a:off x="10106457" y="1429668"/>
            <a:ext cx="1524283" cy="22306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IHE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002060"/>
            </a:solidFill>
            <a:ea typeface="黑体" panose="02010609060101010101" pitchFamily="2" charset="-12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</TotalTime>
  <Words>3470</Words>
  <Application>Microsoft Office PowerPoint</Application>
  <PresentationFormat>宽屏</PresentationFormat>
  <Paragraphs>333</Paragraphs>
  <Slides>23</Slides>
  <Notes>18</Notes>
  <HiddenSlides>0</HiddenSlides>
  <MMClips>5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等线</vt:lpstr>
      <vt:lpstr>黑体</vt:lpstr>
      <vt:lpstr>宋体</vt:lpstr>
      <vt:lpstr>微软雅黑</vt:lpstr>
      <vt:lpstr>Arial</vt:lpstr>
      <vt:lpstr>Calibri</vt:lpstr>
      <vt:lpstr>Calibri Light</vt:lpstr>
      <vt:lpstr>Wingdings</vt:lpstr>
      <vt:lpstr>IHEP</vt:lpstr>
      <vt:lpstr>自定义设计方案</vt:lpstr>
      <vt:lpstr>Z型Ladder组装 遇到的问题及优化</vt:lpstr>
      <vt:lpstr>问题1：销钉不专用，导致太紧/太松</vt:lpstr>
      <vt:lpstr>问题2：硅片定位销钉导致硅片边缘破碎</vt:lpstr>
      <vt:lpstr>使用Dummy硅确认硅片边缘破碎的原因是定位销</vt:lpstr>
      <vt:lpstr>问题3：硅片预定位</vt:lpstr>
      <vt:lpstr>问题4：硅片翻面</vt:lpstr>
      <vt:lpstr>用力太小、导致硅片滑出</vt:lpstr>
      <vt:lpstr>用力太大、导致硅片局部受力而碎裂</vt:lpstr>
      <vt:lpstr>问题5：安装/拆卸硅片定位条</vt:lpstr>
      <vt:lpstr>问题6：点胶和压合</vt:lpstr>
      <vt:lpstr>问题6：点胶和压合</vt:lpstr>
      <vt:lpstr>问题7：偏压柔性板工装厚度与键合机不匹配</vt:lpstr>
      <vt:lpstr>Ladder从偏压柔性板工装转移到键合工装</vt:lpstr>
      <vt:lpstr>一个工装兼容定位、键合、储存</vt:lpstr>
      <vt:lpstr>问题7：Ladder的I-V测试</vt:lpstr>
      <vt:lpstr>问题7：Ladder的I-V测试</vt:lpstr>
      <vt:lpstr>问题8：Ladder在偏压柔性板工装的重定位</vt:lpstr>
      <vt:lpstr>问题9：Z型柔性板点胶</vt:lpstr>
      <vt:lpstr>问题9：Z型柔性板点胶</vt:lpstr>
      <vt:lpstr>焊盘下方缺胶导致Z型柔性板在键合时移动</vt:lpstr>
      <vt:lpstr>问题10：前端电子学板(SFE)离硅片太近</vt:lpstr>
      <vt:lpstr>问题11：Z型柔性板的定位或键合靶标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Z型Ladder组装 遇到的问题及优化</dc:title>
  <dc:creator>Yuodaa</dc:creator>
  <cp:lastModifiedBy>乔锐</cp:lastModifiedBy>
  <cp:revision>153</cp:revision>
  <dcterms:created xsi:type="dcterms:W3CDTF">2023-08-09T12:44:00Z</dcterms:created>
  <dcterms:modified xsi:type="dcterms:W3CDTF">2026-02-27T01:01:37Z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2059D5DC98EA4A0087DA8F1616786EA5_12</vt:lpwstr>
  </property>
</Properties>
</file>