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BD"/>
    <a:srgbClr val="B9FFCF"/>
    <a:srgbClr val="69FF86"/>
    <a:srgbClr val="B9FFEB"/>
    <a:srgbClr val="F8FFA3"/>
    <a:srgbClr val="FF8585"/>
    <a:srgbClr val="3419FF"/>
    <a:srgbClr val="81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6267" autoAdjust="0"/>
  </p:normalViewPr>
  <p:slideViewPr>
    <p:cSldViewPr snapToGrid="0" showGuides="1">
      <p:cViewPr varScale="1">
        <p:scale>
          <a:sx n="98" d="100"/>
          <a:sy n="98" d="100"/>
        </p:scale>
        <p:origin x="10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49750-CC6F-4382-97C2-4F97F358261F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6AEE-402E-4C67-9F51-7484FA301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照片和视频</a:t>
            </a:r>
            <a:r>
              <a:rPr lang="en-US" altLang="zh-CN" dirty="0"/>
              <a:t>\20260211_</a:t>
            </a:r>
            <a:r>
              <a:rPr lang="zh-CN" altLang="en-US" dirty="0"/>
              <a:t>三号厅组装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Ladder_</a:t>
            </a:r>
            <a:r>
              <a:rPr lang="zh-CN" altLang="en-US" dirty="0"/>
              <a:t>下午键合并电测</a:t>
            </a:r>
            <a:r>
              <a:rPr lang="en-US" altLang="zh-CN" dirty="0"/>
              <a:t>\IMG_20260211_175306_</a:t>
            </a:r>
            <a:r>
              <a:rPr lang="zh-CN" altLang="en-US" dirty="0"/>
              <a:t>键合第</a:t>
            </a:r>
            <a:r>
              <a:rPr lang="en-US" altLang="zh-CN" dirty="0"/>
              <a:t>8</a:t>
            </a:r>
            <a:r>
              <a:rPr lang="zh-CN" altLang="en-US" dirty="0"/>
              <a:t>组</a:t>
            </a:r>
            <a:r>
              <a:rPr lang="en-US" altLang="zh-CN" dirty="0"/>
              <a:t>(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片硅有偏压电阻端</a:t>
            </a:r>
            <a:r>
              <a:rPr lang="en-US" altLang="zh-CN" dirty="0"/>
              <a:t>)_DAQ.jpg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文档</a:t>
            </a:r>
            <a:r>
              <a:rPr lang="en-US" altLang="zh-CN" dirty="0"/>
              <a:t>\20260206_</a:t>
            </a:r>
            <a:r>
              <a:rPr lang="zh-CN" altLang="en-US" dirty="0"/>
              <a:t>唐远平</a:t>
            </a:r>
            <a:r>
              <a:rPr lang="en-US" altLang="zh-CN" dirty="0"/>
              <a:t>_</a:t>
            </a:r>
            <a:r>
              <a:rPr lang="zh-CN" altLang="en-US" dirty="0"/>
              <a:t>利用地检系统进行电测操作流程文档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zh-CN" altLang="en-US" dirty="0"/>
              <a:t>文档</a:t>
            </a:r>
            <a:r>
              <a:rPr lang="en-US" altLang="zh-CN" dirty="0"/>
              <a:t>\20260206_</a:t>
            </a:r>
            <a:r>
              <a:rPr lang="zh-CN" altLang="en-US" dirty="0"/>
              <a:t>唐远平</a:t>
            </a:r>
            <a:r>
              <a:rPr lang="en-US" altLang="zh-CN" dirty="0"/>
              <a:t>_</a:t>
            </a:r>
            <a:r>
              <a:rPr lang="zh-CN" altLang="en-US" dirty="0"/>
              <a:t>利用地检系统进行电测操作流程文档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\step2_</a:t>
            </a:r>
            <a:r>
              <a:rPr lang="zh-CN" altLang="en-US" dirty="0"/>
              <a:t>计算基线和原始噪声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\step2_</a:t>
            </a:r>
            <a:r>
              <a:rPr lang="zh-CN" altLang="en-US" dirty="0"/>
              <a:t>计算基线和原始噪声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\step3_</a:t>
            </a:r>
            <a:r>
              <a:rPr lang="zh-CN" altLang="en-US" dirty="0"/>
              <a:t>计算共模噪声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\step3b_</a:t>
            </a:r>
            <a:r>
              <a:rPr lang="zh-CN" altLang="en-US" dirty="0"/>
              <a:t>通过原始</a:t>
            </a:r>
            <a:r>
              <a:rPr lang="en-US" altLang="zh-CN" dirty="0" err="1"/>
              <a:t>ADCvs</a:t>
            </a:r>
            <a:r>
              <a:rPr lang="zh-CN" altLang="en-US" dirty="0"/>
              <a:t>共模噪声评估各通道相对增益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\260205_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装配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</a:t>
            </a:r>
            <a:r>
              <a:rPr lang="zh-CN" altLang="en-US" dirty="0"/>
              <a:t>计算扣共模噪声</a:t>
            </a:r>
            <a:r>
              <a:rPr lang="en-US" altLang="zh-CN" dirty="0"/>
              <a:t>\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66AEE-402E-4C67-9F51-7484FA301F1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SCD</a:t>
            </a:r>
            <a:r>
              <a:rPr lang="zh-CN" altLang="en-US" dirty="0"/>
              <a:t>第一个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的初步电测结果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168774"/>
            <a:ext cx="8534400" cy="1470026"/>
          </a:xfrm>
        </p:spPr>
        <p:txBody>
          <a:bodyPr/>
          <a:lstStyle/>
          <a:p>
            <a:r>
              <a:rPr lang="zh-CN" altLang="en-US"/>
              <a:t>乔锐 蔡孟珂 唐远平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1867"/>
            <a:ext cx="5760000" cy="3840000"/>
          </a:xfrm>
          <a:ln>
            <a:solidFill>
              <a:schemeClr val="tx1"/>
            </a:solidFill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、扣共模噪声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随键合序号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sp>
        <p:nvSpPr>
          <p:cNvPr id="9" name="矩形 8"/>
          <p:cNvSpPr/>
          <p:nvPr/>
        </p:nvSpPr>
        <p:spPr>
          <a:xfrm>
            <a:off x="6432000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各键合序号、各通道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999" y="1071867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3978613" y="1809750"/>
            <a:ext cx="6639306" cy="2641663"/>
            <a:chOff x="3978613" y="1809750"/>
            <a:chExt cx="6639306" cy="2641663"/>
          </a:xfrm>
        </p:grpSpPr>
        <p:sp>
          <p:nvSpPr>
            <p:cNvPr id="12" name="矩形 11"/>
            <p:cNvSpPr/>
            <p:nvPr/>
          </p:nvSpPr>
          <p:spPr>
            <a:xfrm>
              <a:off x="3978613" y="1809751"/>
              <a:ext cx="272374" cy="7097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553786" y="1809750"/>
              <a:ext cx="261423" cy="748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356496" y="1809750"/>
              <a:ext cx="261423" cy="748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38750" y="3805082"/>
              <a:ext cx="29117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在键合序号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11(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连上第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6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段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Z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型柔性板</a:t>
              </a:r>
              <a:r>
                <a:rPr lang="en-US" altLang="zh-CN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)</a:t>
              </a:r>
              <a:r>
                <a:rPr lang="zh-CN" altLang="en-US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后噪声显著增加</a:t>
              </a:r>
            </a:p>
          </p:txBody>
        </p:sp>
        <p:cxnSp>
          <p:nvCxnSpPr>
            <p:cNvPr id="17" name="直接箭头连接符 16"/>
            <p:cNvCxnSpPr>
              <a:stCxn id="15" idx="0"/>
              <a:endCxn id="12" idx="2"/>
            </p:cNvCxnSpPr>
            <p:nvPr/>
          </p:nvCxnSpPr>
          <p:spPr>
            <a:xfrm flipH="1" flipV="1">
              <a:off x="4114800" y="2519465"/>
              <a:ext cx="2579829" cy="12856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5" idx="0"/>
              <a:endCxn id="13" idx="2"/>
            </p:cNvCxnSpPr>
            <p:nvPr/>
          </p:nvCxnSpPr>
          <p:spPr>
            <a:xfrm flipV="1">
              <a:off x="6694629" y="2558375"/>
              <a:ext cx="2989869" cy="12467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15" idx="0"/>
              <a:endCxn id="14" idx="2"/>
            </p:cNvCxnSpPr>
            <p:nvPr/>
          </p:nvCxnSpPr>
          <p:spPr>
            <a:xfrm flipV="1">
              <a:off x="6694629" y="2558375"/>
              <a:ext cx="3792579" cy="12467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9553786" y="3276600"/>
            <a:ext cx="261423" cy="748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56496" y="3276600"/>
            <a:ext cx="261423" cy="748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4831008" y="1082258"/>
            <a:ext cx="4427292" cy="1437207"/>
            <a:chOff x="4831008" y="1082258"/>
            <a:chExt cx="4427292" cy="1437207"/>
          </a:xfrm>
        </p:grpSpPr>
        <p:sp>
          <p:nvSpPr>
            <p:cNvPr id="33" name="矩形 32"/>
            <p:cNvSpPr/>
            <p:nvPr/>
          </p:nvSpPr>
          <p:spPr>
            <a:xfrm>
              <a:off x="4831008" y="1578039"/>
              <a:ext cx="272374" cy="941426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highlight>
                  <a:srgbClr val="00FFFF"/>
                </a:highlight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87380" y="1082258"/>
              <a:ext cx="3083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连上第</a:t>
              </a:r>
              <a:r>
                <a:rPr lang="en-US" altLang="zh-CN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7</a:t>
              </a:r>
              <a:r>
                <a:rPr lang="zh-CN" altLang="en-US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片硅后噪声显著增加</a:t>
              </a:r>
            </a:p>
          </p:txBody>
        </p:sp>
        <p:cxnSp>
          <p:nvCxnSpPr>
            <p:cNvPr id="37" name="直接箭头连接符 36"/>
            <p:cNvCxnSpPr>
              <a:stCxn id="36" idx="2"/>
              <a:endCxn id="33" idx="3"/>
            </p:cNvCxnSpPr>
            <p:nvPr/>
          </p:nvCxnSpPr>
          <p:spPr>
            <a:xfrm flipH="1">
              <a:off x="5103382" y="1451590"/>
              <a:ext cx="2125602" cy="597162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7274650" y="1616949"/>
              <a:ext cx="1983650" cy="34426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highlight>
                  <a:srgbClr val="00FFFF"/>
                </a:highlight>
              </a:endParaRPr>
            </a:p>
          </p:txBody>
        </p:sp>
        <p:cxnSp>
          <p:nvCxnSpPr>
            <p:cNvPr id="55" name="直接箭头连接符 54"/>
            <p:cNvCxnSpPr>
              <a:stCxn id="36" idx="2"/>
              <a:endCxn id="54" idx="0"/>
            </p:cNvCxnSpPr>
            <p:nvPr/>
          </p:nvCxnSpPr>
          <p:spPr>
            <a:xfrm>
              <a:off x="7228984" y="1451590"/>
              <a:ext cx="1037491" cy="16535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2465050" y="3276600"/>
            <a:ext cx="2262158" cy="1174812"/>
            <a:chOff x="2465050" y="3276600"/>
            <a:chExt cx="2262158" cy="1174812"/>
          </a:xfrm>
        </p:grpSpPr>
        <p:sp>
          <p:nvSpPr>
            <p:cNvPr id="59" name="文本框 58"/>
            <p:cNvSpPr txBox="1"/>
            <p:nvPr/>
          </p:nvSpPr>
          <p:spPr>
            <a:xfrm>
              <a:off x="2465050" y="3805081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419FF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使用表现最好通道</a:t>
              </a:r>
              <a:endParaRPr lang="en-US" altLang="zh-CN" dirty="0">
                <a:solidFill>
                  <a:srgbClr val="3419FF"/>
                </a:solidFill>
                <a:ea typeface="黑体" panose="0201060906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dirty="0">
                  <a:solidFill>
                    <a:srgbClr val="3419FF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计算平均扣共模噪声</a:t>
              </a:r>
            </a:p>
          </p:txBody>
        </p:sp>
        <p:cxnSp>
          <p:nvCxnSpPr>
            <p:cNvPr id="61" name="直接箭头连接符 60"/>
            <p:cNvCxnSpPr/>
            <p:nvPr/>
          </p:nvCxnSpPr>
          <p:spPr>
            <a:xfrm flipH="1" flipV="1">
              <a:off x="3406032" y="3276600"/>
              <a:ext cx="166810" cy="528482"/>
            </a:xfrm>
            <a:prstGeom prst="straightConnector1">
              <a:avLst/>
            </a:prstGeom>
            <a:ln w="28575">
              <a:solidFill>
                <a:srgbClr val="341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1" y="5581650"/>
            <a:ext cx="12191995" cy="1133496"/>
          </a:xfrm>
        </p:spPr>
        <p:txBody>
          <a:bodyPr/>
          <a:lstStyle/>
          <a:p>
            <a:r>
              <a:rPr lang="zh-CN" altLang="en-US" dirty="0"/>
              <a:t>噪声的上涨规律基本符合线性，说明</a:t>
            </a:r>
            <a:r>
              <a:rPr lang="zh-CN" altLang="en-US" dirty="0">
                <a:highlight>
                  <a:srgbClr val="00FF00"/>
                </a:highlight>
              </a:rPr>
              <a:t>主要噪声源是电容贡献的</a:t>
            </a:r>
            <a:r>
              <a:rPr lang="en-US" altLang="zh-CN" dirty="0">
                <a:highlight>
                  <a:srgbClr val="00FF00"/>
                </a:highlight>
              </a:rPr>
              <a:t>ASIC</a:t>
            </a:r>
            <a:r>
              <a:rPr lang="zh-CN" altLang="en-US" dirty="0">
                <a:highlight>
                  <a:srgbClr val="00FF00"/>
                </a:highlight>
              </a:rPr>
              <a:t>噪声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Z</a:t>
            </a:r>
            <a:r>
              <a:rPr lang="zh-CN" altLang="en-US" dirty="0"/>
              <a:t>型柔性板和硅片的贡献几乎相同。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、平均扣共模噪声</a:t>
            </a:r>
          </a:p>
        </p:txBody>
      </p:sp>
      <p:sp>
        <p:nvSpPr>
          <p:cNvPr id="10" name="矩形 9"/>
          <p:cNvSpPr/>
          <p:nvPr/>
        </p:nvSpPr>
        <p:spPr>
          <a:xfrm>
            <a:off x="-1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平均扣共模噪声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随硅片数量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sp>
        <p:nvSpPr>
          <p:cNvPr id="11" name="矩形 10"/>
          <p:cNvSpPr/>
          <p:nvPr/>
        </p:nvSpPr>
        <p:spPr>
          <a:xfrm>
            <a:off x="6431997" y="4930743"/>
            <a:ext cx="57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平均扣共模噪声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型走线数量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7993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1994" y="1057993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5774691" cy="424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样机</a:t>
                      </a:r>
                      <a:r>
                        <a:rPr lang="en-US" altLang="zh-CN" dirty="0"/>
                        <a:t>(LA)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样机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(LZ)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制作时间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2024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08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制作地点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紫台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高能所三号厅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硅片数量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型走线数量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地检系统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miniTRB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测试地点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高能所四号厅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高能所三号厅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Bin</a:t>
                      </a:r>
                      <a:r>
                        <a:rPr lang="zh-CN" altLang="en-US" dirty="0"/>
                        <a:t>文件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RAW_20260110_093722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RAW_20260211_193213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原始噪声水平 </a:t>
                      </a:r>
                      <a:r>
                        <a:rPr lang="en-US" altLang="zh-CN" dirty="0"/>
                        <a:t>[ADC]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31.8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39.9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扣共模噪声 </a:t>
                      </a:r>
                      <a:r>
                        <a:rPr lang="en-US" altLang="zh-CN" dirty="0"/>
                        <a:t>[ADC]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zh-CN" altLang="en-US" dirty="0"/>
              <a:t>型与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样机的噪声对比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4074" y="1114695"/>
            <a:ext cx="6120000" cy="4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934075" y="5271599"/>
            <a:ext cx="612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 vs Z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的原始噪声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和扣共模噪声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下</a:t>
            </a:r>
            <a:r>
              <a:rPr lang="en-US" altLang="zh-CN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)</a:t>
            </a:r>
            <a:endParaRPr lang="zh-CN" altLang="en-US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-1" y="5581650"/>
            <a:ext cx="12191995" cy="11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CN" dirty="0"/>
              <a:t>P</a:t>
            </a:r>
            <a:r>
              <a:rPr kumimoji="0" lang="zh-CN" altLang="en-US" dirty="0"/>
              <a:t>型</a:t>
            </a:r>
            <a:r>
              <a:rPr kumimoji="0" lang="en-US" altLang="zh-CN" dirty="0"/>
              <a:t>Ladder</a:t>
            </a:r>
            <a:r>
              <a:rPr kumimoji="0" lang="zh-CN" altLang="en-US" dirty="0"/>
              <a:t>样机由于硅片数量更多，因此扣共模噪声更大。</a:t>
            </a:r>
            <a:endParaRPr kumimoji="0" lang="en-US" altLang="zh-CN" dirty="0"/>
          </a:p>
          <a:p>
            <a:r>
              <a:rPr kumimoji="0" lang="en-US" altLang="zh-CN" dirty="0"/>
              <a:t>Z</a:t>
            </a:r>
            <a:r>
              <a:rPr kumimoji="0" lang="zh-CN" altLang="en-US" dirty="0"/>
              <a:t>型</a:t>
            </a:r>
            <a:r>
              <a:rPr kumimoji="0" lang="en-US" altLang="zh-CN" dirty="0" err="1"/>
              <a:t>Lader</a:t>
            </a:r>
            <a:r>
              <a:rPr kumimoji="0" lang="zh-CN" altLang="en-US" dirty="0"/>
              <a:t>样机由于存在</a:t>
            </a:r>
            <a:r>
              <a:rPr kumimoji="0" lang="en-US" altLang="zh-CN" dirty="0"/>
              <a:t>Z</a:t>
            </a:r>
            <a:r>
              <a:rPr kumimoji="0" lang="zh-CN" altLang="en-US"/>
              <a:t>型走线，</a:t>
            </a:r>
            <a:r>
              <a:rPr kumimoji="0" lang="zh-CN" altLang="en-US" dirty="0"/>
              <a:t>因此原始噪声更大。</a:t>
            </a:r>
            <a:endParaRPr kumimoji="0" lang="en-US" altLang="zh-CN" dirty="0"/>
          </a:p>
          <a:p>
            <a:endParaRPr kumimoji="0" lang="en-US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5429283"/>
          </a:xfrm>
        </p:spPr>
        <p:txBody>
          <a:bodyPr/>
          <a:lstStyle/>
          <a:p>
            <a:r>
              <a:rPr lang="zh-CN" altLang="en-US" dirty="0"/>
              <a:t>通过分析</a:t>
            </a:r>
            <a:r>
              <a:rPr lang="en-US" altLang="zh-CN" dirty="0"/>
              <a:t>15</a:t>
            </a:r>
            <a:r>
              <a:rPr lang="zh-CN" altLang="en-US" dirty="0"/>
              <a:t>轮电测数据，可以识别出一系列异常：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共模噪声几乎线性于硅片</a:t>
            </a:r>
            <a:r>
              <a:rPr lang="en-US" altLang="zh-CN" dirty="0"/>
              <a:t>/Z</a:t>
            </a:r>
            <a:r>
              <a:rPr lang="zh-CN" altLang="en-US" dirty="0"/>
              <a:t>型走线数量，暗示电容贡献的</a:t>
            </a:r>
            <a:r>
              <a:rPr lang="en-US" altLang="zh-CN" dirty="0"/>
              <a:t>ASIC</a:t>
            </a:r>
            <a:r>
              <a:rPr lang="zh-CN" altLang="en-US" dirty="0"/>
              <a:t>噪声占主导。</a:t>
            </a:r>
            <a:endParaRPr lang="en-US" altLang="zh-CN" dirty="0"/>
          </a:p>
          <a:p>
            <a:r>
              <a:rPr lang="zh-CN" altLang="en-US" dirty="0"/>
              <a:t>与</a:t>
            </a:r>
            <a:r>
              <a:rPr lang="en-US" altLang="zh-CN" dirty="0"/>
              <a:t>P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样机</a:t>
            </a:r>
            <a:r>
              <a:rPr lang="en-US" altLang="zh-CN" dirty="0"/>
              <a:t>(8</a:t>
            </a:r>
            <a:r>
              <a:rPr lang="zh-CN" altLang="en-US" dirty="0"/>
              <a:t>片硅</a:t>
            </a:r>
            <a:r>
              <a:rPr lang="en-US" altLang="zh-CN" dirty="0"/>
              <a:t>)</a:t>
            </a:r>
            <a:r>
              <a:rPr lang="zh-CN" altLang="en-US" dirty="0"/>
              <a:t>对比，</a:t>
            </a:r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样机</a:t>
            </a:r>
            <a:r>
              <a:rPr lang="en-US" altLang="zh-CN" dirty="0"/>
              <a:t>(7</a:t>
            </a:r>
            <a:r>
              <a:rPr lang="zh-CN" altLang="en-US" dirty="0"/>
              <a:t>片硅</a:t>
            </a:r>
            <a:r>
              <a:rPr lang="en-US" altLang="zh-CN" dirty="0"/>
              <a:t>)</a:t>
            </a:r>
            <a:r>
              <a:rPr lang="zh-CN" altLang="en-US" dirty="0"/>
              <a:t>的共模噪声更大、扣共模噪声更小。</a:t>
            </a:r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15673" y="1793644"/>
          <a:ext cx="776065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异常模式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通道号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通道数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对共模噪声增幅仅</a:t>
                      </a:r>
                      <a:r>
                        <a:rPr lang="en-US" altLang="zh-CN" dirty="0"/>
                        <a:t>50%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0, 2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断路</a:t>
                      </a:r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受到临近通道终端异常，导致噪声增加</a:t>
                      </a:r>
                    </a:p>
                  </a:txBody>
                  <a:tcPr anchor="ctr">
                    <a:solidFill>
                      <a:srgbClr val="F8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1, 36/38, 58~63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8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8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扣共模噪声在键合序号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时轻微增加</a:t>
                      </a:r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42/43, 56/57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扣共模噪声在键合序号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时轻微增加</a:t>
                      </a:r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3/4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17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33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40/44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</a:t>
                      </a:r>
                    </a:p>
                  </a:txBody>
                  <a:tcPr anchor="ctr">
                    <a:solidFill>
                      <a:srgbClr val="69F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其余</a:t>
                      </a:r>
                    </a:p>
                  </a:txBody>
                  <a:tcPr anchor="ctr">
                    <a:solidFill>
                      <a:srgbClr val="69F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69FF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2607433-F32E-4525-A6EA-AAAC77F26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30733"/>
              </p:ext>
            </p:extLst>
          </p:nvPr>
        </p:nvGraphicFramePr>
        <p:xfrm>
          <a:off x="666712" y="2094396"/>
          <a:ext cx="10450468" cy="3251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826">
                  <a:extLst>
                    <a:ext uri="{9D8B030D-6E8A-4147-A177-3AD203B41FA5}">
                      <a16:colId xmlns:a16="http://schemas.microsoft.com/office/drawing/2014/main" val="2478367121"/>
                    </a:ext>
                  </a:extLst>
                </a:gridCol>
                <a:gridCol w="1983610">
                  <a:extLst>
                    <a:ext uri="{9D8B030D-6E8A-4147-A177-3AD203B41FA5}">
                      <a16:colId xmlns:a16="http://schemas.microsoft.com/office/drawing/2014/main" val="4129777492"/>
                    </a:ext>
                  </a:extLst>
                </a:gridCol>
                <a:gridCol w="3752516">
                  <a:extLst>
                    <a:ext uri="{9D8B030D-6E8A-4147-A177-3AD203B41FA5}">
                      <a16:colId xmlns:a16="http://schemas.microsoft.com/office/drawing/2014/main" val="3928274729"/>
                    </a:ext>
                  </a:extLst>
                </a:gridCol>
                <a:gridCol w="3752516">
                  <a:extLst>
                    <a:ext uri="{9D8B030D-6E8A-4147-A177-3AD203B41FA5}">
                      <a16:colId xmlns:a16="http://schemas.microsoft.com/office/drawing/2014/main" val="2577869432"/>
                    </a:ext>
                  </a:extLst>
                </a:gridCol>
              </a:tblGrid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测试项目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测试目的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协调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320371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宇宙线测试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绝对峰位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dirty="0"/>
                        <a:t>Z=1</a:t>
                      </a:r>
                      <a:r>
                        <a:rPr lang="zh-CN" altLang="en-US" sz="2400" dirty="0"/>
                        <a:t>电荷分辨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熊佳继</a:t>
                      </a:r>
                      <a:r>
                        <a:rPr lang="en-US" altLang="zh-CN" sz="2400" dirty="0"/>
                        <a:t>/</a:t>
                      </a:r>
                      <a:r>
                        <a:rPr lang="zh-CN" altLang="en-US" sz="2400" dirty="0"/>
                        <a:t>王昊洋安装压条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缪德星的</a:t>
                      </a:r>
                      <a:r>
                        <a:rPr lang="en-US" altLang="zh-CN" sz="2400" dirty="0"/>
                        <a:t>Beam Monitor</a:t>
                      </a: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1237399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电容测试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理解电容网络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解释噪声演化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CN" altLang="en-US" sz="2400" dirty="0"/>
                        <a:t>庞鲲鹏的电容仪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658434"/>
                  </a:ext>
                </a:extLst>
              </a:tr>
              <a:tr h="782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电荷注入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电荷分配系数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电荷响应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邓春茹的电荷注入小板</a:t>
                      </a:r>
                      <a:endParaRPr lang="en-US" altLang="zh-C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金梁程龙键合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24077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的后续测试安排</a:t>
            </a:r>
            <a:r>
              <a:rPr lang="en-US" altLang="zh-CN" dirty="0"/>
              <a:t>(</a:t>
            </a:r>
            <a:r>
              <a:rPr lang="zh-CN" altLang="en-US" dirty="0"/>
              <a:t>唐远平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860513" y="2534421"/>
            <a:ext cx="6470973" cy="3222143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的电测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74421" y="1285874"/>
            <a:ext cx="277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暗物质卫星继承的</a:t>
            </a:r>
            <a:r>
              <a:rPr lang="en-US" altLang="zh-CN" sz="2400" dirty="0" err="1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miniTRB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地检</a:t>
            </a:r>
          </a:p>
        </p:txBody>
      </p:sp>
      <p:cxnSp>
        <p:nvCxnSpPr>
          <p:cNvPr id="8" name="直接箭头连接符 7"/>
          <p:cNvCxnSpPr>
            <a:stCxn id="6" idx="2"/>
          </p:cNvCxnSpPr>
          <p:nvPr/>
        </p:nvCxnSpPr>
        <p:spPr>
          <a:xfrm>
            <a:off x="6360803" y="2116871"/>
            <a:ext cx="424461" cy="1010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89233" y="2527499"/>
            <a:ext cx="205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Z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型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Ladder</a:t>
            </a: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放于包装盒内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遮光布覆盖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>
            <a:stCxn id="9" idx="1"/>
          </p:cNvCxnSpPr>
          <p:nvPr/>
        </p:nvCxnSpPr>
        <p:spPr>
          <a:xfrm flipH="1">
            <a:off x="8562109" y="3127664"/>
            <a:ext cx="1127124" cy="675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331486" y="5231415"/>
            <a:ext cx="277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低压点源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提供 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+6/-6/+12V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4" name="直接箭头连接符 13"/>
          <p:cNvCxnSpPr>
            <a:stCxn id="13" idx="1"/>
          </p:cNvCxnSpPr>
          <p:nvPr/>
        </p:nvCxnSpPr>
        <p:spPr>
          <a:xfrm flipH="1" flipV="1">
            <a:off x="7325592" y="4561610"/>
            <a:ext cx="2005894" cy="1085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22087" y="2022102"/>
            <a:ext cx="238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上位机</a:t>
            </a:r>
            <a:endParaRPr lang="en-US" altLang="zh-CN" sz="2400" dirty="0">
              <a:solidFill>
                <a:srgbClr val="FF000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包含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DAQ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程序和</a:t>
            </a:r>
            <a:r>
              <a:rPr lang="en-US" altLang="zh-CN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ROOT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程序</a:t>
            </a:r>
          </a:p>
        </p:txBody>
      </p:sp>
      <p:cxnSp>
        <p:nvCxnSpPr>
          <p:cNvPr id="17" name="直接箭头连接符 16"/>
          <p:cNvCxnSpPr>
            <a:stCxn id="16" idx="3"/>
          </p:cNvCxnSpPr>
          <p:nvPr/>
        </p:nvCxnSpPr>
        <p:spPr>
          <a:xfrm>
            <a:off x="2502767" y="2622267"/>
            <a:ext cx="1674378" cy="8431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22087" y="4031086"/>
            <a:ext cx="238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miniTRB</a:t>
            </a: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接地线</a:t>
            </a:r>
          </a:p>
        </p:txBody>
      </p:sp>
      <p:cxnSp>
        <p:nvCxnSpPr>
          <p:cNvPr id="22" name="直接箭头连接符 21"/>
          <p:cNvCxnSpPr>
            <a:stCxn id="21" idx="3"/>
          </p:cNvCxnSpPr>
          <p:nvPr/>
        </p:nvCxnSpPr>
        <p:spPr>
          <a:xfrm flipV="1">
            <a:off x="2502767" y="4065533"/>
            <a:ext cx="837188" cy="1963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14</a:t>
            </a:r>
            <a:r>
              <a:rPr lang="zh-CN" altLang="en-US" dirty="0"/>
              <a:t>轮键合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126" y="1143000"/>
            <a:ext cx="165560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3126" y="3640077"/>
          <a:ext cx="12121775" cy="28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Visio" r:id="rId4" imgW="25374600" imgH="5886450" progId="Visio.Drawing.15">
                  <p:embed/>
                </p:oleObj>
              </mc:Choice>
              <mc:Fallback>
                <p:oleObj name="Visio" r:id="rId4" imgW="25374600" imgH="58864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6" y="3640077"/>
                        <a:ext cx="12121775" cy="2821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609600" y="1119439"/>
            <a:ext cx="10972800" cy="2520638"/>
          </a:xfrm>
        </p:spPr>
        <p:txBody>
          <a:bodyPr/>
          <a:lstStyle/>
          <a:p>
            <a:r>
              <a:rPr lang="zh-CN" altLang="en-US" dirty="0"/>
              <a:t>每个硅片共有</a:t>
            </a:r>
            <a:r>
              <a:rPr lang="en-US" altLang="zh-CN" dirty="0"/>
              <a:t>640</a:t>
            </a:r>
            <a:r>
              <a:rPr lang="zh-CN" altLang="en-US" dirty="0"/>
              <a:t>路读出通道，一半逐条读出、另一个隔条读出。仅键合逐条读出的</a:t>
            </a:r>
            <a:r>
              <a:rPr lang="en-US" altLang="zh-CN" dirty="0"/>
              <a:t>320</a:t>
            </a:r>
            <a:r>
              <a:rPr lang="zh-CN" altLang="en-US" dirty="0"/>
              <a:t>路。</a:t>
            </a:r>
            <a:endParaRPr lang="en-US" altLang="zh-CN" dirty="0"/>
          </a:p>
          <a:p>
            <a:r>
              <a:rPr lang="en-US" altLang="zh-CN" dirty="0"/>
              <a:t>SCD 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共包含</a:t>
            </a:r>
            <a:r>
              <a:rPr lang="en-US" altLang="zh-CN" dirty="0"/>
              <a:t>7</a:t>
            </a:r>
            <a:r>
              <a:rPr lang="zh-CN" altLang="en-US" dirty="0"/>
              <a:t>片硅，共键合</a:t>
            </a:r>
            <a:r>
              <a:rPr lang="en-US" altLang="zh-CN" dirty="0"/>
              <a:t>7*2=14</a:t>
            </a:r>
            <a:r>
              <a:rPr lang="zh-CN" altLang="en-US" dirty="0"/>
              <a:t>轮。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280555" y="6276109"/>
            <a:ext cx="1166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轮键合的顺序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15</a:t>
            </a:r>
            <a:r>
              <a:rPr lang="zh-CN" altLang="en-US" dirty="0"/>
              <a:t>轮电测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126" y="1143000"/>
            <a:ext cx="165560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8729" y="1270991"/>
          <a:ext cx="11744095" cy="518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电测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键合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序号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键合位置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包含的</a:t>
                      </a: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型柔性板走线长度 </a:t>
                      </a:r>
                      <a:r>
                        <a:rPr lang="en-US" sz="2000" kern="0">
                          <a:effectLst/>
                        </a:rPr>
                        <a:t>[</a:t>
                      </a:r>
                      <a:r>
                        <a:rPr lang="zh-CN" sz="2000" kern="0">
                          <a:effectLst/>
                        </a:rPr>
                        <a:t>斜</a:t>
                      </a:r>
                      <a:r>
                        <a:rPr lang="en-US" sz="2000" kern="0">
                          <a:effectLst/>
                        </a:rPr>
                        <a:t>45</a:t>
                      </a:r>
                      <a:r>
                        <a:rPr lang="zh-CN" sz="2000" kern="0">
                          <a:effectLst/>
                        </a:rPr>
                        <a:t>度</a:t>
                      </a:r>
                      <a:r>
                        <a:rPr lang="en-US" sz="2000" kern="0">
                          <a:effectLst/>
                        </a:rPr>
                        <a:t>]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包含的硅片长度 </a:t>
                      </a:r>
                      <a:r>
                        <a:rPr lang="en-US" sz="2000" kern="0">
                          <a:effectLst/>
                        </a:rPr>
                        <a:t>[96mm]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N/A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硅电容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1#(</a:t>
                      </a:r>
                      <a:r>
                        <a:rPr lang="zh-CN" sz="2000" kern="0" dirty="0">
                          <a:effectLst/>
                        </a:rPr>
                        <a:t>有偏压电阻端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1#(</a:t>
                      </a:r>
                      <a:r>
                        <a:rPr lang="zh-CN" sz="2000" kern="0" dirty="0">
                          <a:effectLst/>
                        </a:rPr>
                        <a:t>无偏压电阻端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2#(</a:t>
                      </a:r>
                      <a:r>
                        <a:rPr lang="zh-CN" sz="2000" kern="0" dirty="0">
                          <a:effectLst/>
                        </a:rPr>
                        <a:t>有偏压电阻端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2#(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3#(</a:t>
                      </a:r>
                      <a:r>
                        <a:rPr lang="zh-CN" sz="2000" kern="0" dirty="0">
                          <a:effectLst/>
                        </a:rPr>
                        <a:t>有偏压电阻端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Z</a:t>
                      </a:r>
                      <a:r>
                        <a:rPr lang="zh-CN" sz="2000" kern="0" dirty="0">
                          <a:effectLst/>
                        </a:rPr>
                        <a:t>型柔性板 </a:t>
                      </a:r>
                      <a:r>
                        <a:rPr lang="en-US" sz="2000" kern="0" dirty="0">
                          <a:effectLst/>
                        </a:rPr>
                        <a:t>– </a:t>
                      </a:r>
                      <a:r>
                        <a:rPr lang="zh-CN" sz="2000" kern="0" dirty="0">
                          <a:effectLst/>
                        </a:rPr>
                        <a:t>硅</a:t>
                      </a:r>
                      <a:r>
                        <a:rPr lang="en-US" sz="2000" kern="0" dirty="0">
                          <a:effectLst/>
                        </a:rPr>
                        <a:t>3#(</a:t>
                      </a:r>
                      <a:r>
                        <a:rPr lang="zh-CN" sz="2000" kern="0" dirty="0">
                          <a:effectLst/>
                        </a:rPr>
                        <a:t>无偏压电阻端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4#(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4#(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5#(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5#(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6#(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6#(</a:t>
                      </a:r>
                      <a:r>
                        <a:rPr lang="zh-CN" sz="2000" kern="0">
                          <a:effectLst/>
                        </a:rPr>
                        <a:t>无偏压电阻端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Z</a:t>
                      </a:r>
                      <a:r>
                        <a:rPr lang="zh-CN" sz="2000" kern="0">
                          <a:effectLst/>
                        </a:rPr>
                        <a:t>型柔性板 </a:t>
                      </a:r>
                      <a:r>
                        <a:rPr lang="en-US" sz="2000" kern="0">
                          <a:effectLst/>
                        </a:rPr>
                        <a:t>– </a:t>
                      </a:r>
                      <a:r>
                        <a:rPr lang="zh-CN" sz="2000" kern="0">
                          <a:effectLst/>
                        </a:rPr>
                        <a:t>硅</a:t>
                      </a:r>
                      <a:r>
                        <a:rPr lang="en-US" sz="2000" kern="0">
                          <a:effectLst/>
                        </a:rPr>
                        <a:t>7#(</a:t>
                      </a:r>
                      <a:r>
                        <a:rPr lang="zh-CN" sz="2000" kern="0">
                          <a:effectLst/>
                        </a:rPr>
                        <a:t>有偏压电阻端</a:t>
                      </a:r>
                      <a:r>
                        <a:rPr lang="en-US" sz="2000" kern="0">
                          <a:effectLst/>
                        </a:rPr>
                        <a:t>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522" marR="7352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分析电测结果的流程</a:t>
            </a:r>
          </a:p>
        </p:txBody>
      </p:sp>
      <p:sp>
        <p:nvSpPr>
          <p:cNvPr id="10" name="矩形 9"/>
          <p:cNvSpPr/>
          <p:nvPr/>
        </p:nvSpPr>
        <p:spPr>
          <a:xfrm>
            <a:off x="1963882" y="1171917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计算基线和噪声</a:t>
            </a:r>
          </a:p>
        </p:txBody>
      </p:sp>
      <p:sp>
        <p:nvSpPr>
          <p:cNvPr id="11" name="矩形 10"/>
          <p:cNvSpPr/>
          <p:nvPr/>
        </p:nvSpPr>
        <p:spPr>
          <a:xfrm>
            <a:off x="1963882" y="2388872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计算扣共模噪声</a:t>
            </a:r>
          </a:p>
        </p:txBody>
      </p:sp>
      <p:sp>
        <p:nvSpPr>
          <p:cNvPr id="12" name="矩形 11"/>
          <p:cNvSpPr/>
          <p:nvPr/>
        </p:nvSpPr>
        <p:spPr>
          <a:xfrm>
            <a:off x="7647707" y="1780394"/>
            <a:ext cx="216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识别显著异常通道</a:t>
            </a:r>
          </a:p>
        </p:txBody>
      </p:sp>
      <p:sp>
        <p:nvSpPr>
          <p:cNvPr id="13" name="矩形 12"/>
          <p:cNvSpPr/>
          <p:nvPr/>
        </p:nvSpPr>
        <p:spPr>
          <a:xfrm>
            <a:off x="1963882" y="3605827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扣基线、扣共模噪声，得到净信号</a:t>
            </a:r>
          </a:p>
        </p:txBody>
      </p:sp>
      <p:sp>
        <p:nvSpPr>
          <p:cNvPr id="14" name="矩形 13"/>
          <p:cNvSpPr/>
          <p:nvPr/>
        </p:nvSpPr>
        <p:spPr>
          <a:xfrm>
            <a:off x="7647707" y="4214304"/>
            <a:ext cx="216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识别噪声通道</a:t>
            </a:r>
          </a:p>
        </p:txBody>
      </p:sp>
      <p:sp>
        <p:nvSpPr>
          <p:cNvPr id="15" name="矩形 14"/>
          <p:cNvSpPr/>
          <p:nvPr/>
        </p:nvSpPr>
        <p:spPr>
          <a:xfrm>
            <a:off x="1963882" y="4822782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提取平均扣共模噪声水平</a:t>
            </a:r>
          </a:p>
        </p:txBody>
      </p:sp>
      <p:sp>
        <p:nvSpPr>
          <p:cNvPr id="16" name="矩形 15"/>
          <p:cNvSpPr/>
          <p:nvPr/>
        </p:nvSpPr>
        <p:spPr>
          <a:xfrm>
            <a:off x="1963882" y="6039737"/>
            <a:ext cx="4320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分析平均扣共模噪声随键合的关系</a:t>
            </a:r>
          </a:p>
        </p:txBody>
      </p:sp>
      <p:cxnSp>
        <p:nvCxnSpPr>
          <p:cNvPr id="18" name="直接箭头连接符 17"/>
          <p:cNvCxnSpPr>
            <a:stCxn id="10" idx="2"/>
            <a:endCxn id="11" idx="0"/>
          </p:cNvCxnSpPr>
          <p:nvPr/>
        </p:nvCxnSpPr>
        <p:spPr>
          <a:xfrm>
            <a:off x="4123882" y="1711917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1" idx="2"/>
            <a:endCxn id="13" idx="0"/>
          </p:cNvCxnSpPr>
          <p:nvPr/>
        </p:nvCxnSpPr>
        <p:spPr>
          <a:xfrm>
            <a:off x="4123882" y="2928872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3" idx="2"/>
            <a:endCxn id="15" idx="0"/>
          </p:cNvCxnSpPr>
          <p:nvPr/>
        </p:nvCxnSpPr>
        <p:spPr>
          <a:xfrm>
            <a:off x="4123882" y="4145827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2"/>
            <a:endCxn id="16" idx="0"/>
          </p:cNvCxnSpPr>
          <p:nvPr/>
        </p:nvCxnSpPr>
        <p:spPr>
          <a:xfrm>
            <a:off x="4123882" y="5362782"/>
            <a:ext cx="0" cy="67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/>
          <p:cNvCxnSpPr>
            <a:stCxn id="10" idx="3"/>
            <a:endCxn id="12" idx="0"/>
          </p:cNvCxnSpPr>
          <p:nvPr/>
        </p:nvCxnSpPr>
        <p:spPr>
          <a:xfrm>
            <a:off x="6283882" y="1441917"/>
            <a:ext cx="2443825" cy="3384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/>
          <p:cNvCxnSpPr>
            <a:stCxn id="12" idx="2"/>
            <a:endCxn id="11" idx="3"/>
          </p:cNvCxnSpPr>
          <p:nvPr/>
        </p:nvCxnSpPr>
        <p:spPr>
          <a:xfrm rot="5400000">
            <a:off x="7336556" y="1267721"/>
            <a:ext cx="338478" cy="24438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肘形 33"/>
          <p:cNvCxnSpPr>
            <a:stCxn id="13" idx="3"/>
            <a:endCxn id="14" idx="0"/>
          </p:cNvCxnSpPr>
          <p:nvPr/>
        </p:nvCxnSpPr>
        <p:spPr>
          <a:xfrm>
            <a:off x="6283882" y="3875827"/>
            <a:ext cx="2443825" cy="3384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/>
          <p:cNvCxnSpPr>
            <a:stCxn id="14" idx="2"/>
            <a:endCxn id="15" idx="3"/>
          </p:cNvCxnSpPr>
          <p:nvPr/>
        </p:nvCxnSpPr>
        <p:spPr>
          <a:xfrm rot="5400000">
            <a:off x="7336556" y="3701631"/>
            <a:ext cx="338478" cy="24438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88448"/>
            <a:ext cx="5760000" cy="3840000"/>
          </a:xfrm>
          <a:ln>
            <a:solidFill>
              <a:schemeClr val="tx1"/>
            </a:solidFill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、基线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1088448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-1" y="4928448"/>
            <a:ext cx="57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15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轮电测，各通道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的基线值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1998" y="4928448"/>
            <a:ext cx="575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以第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轮电测作为基准，看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个通道的基线值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sp>
        <p:nvSpPr>
          <p:cNvPr id="10" name="内容占位符 1"/>
          <p:cNvSpPr txBox="1"/>
          <p:nvPr/>
        </p:nvSpPr>
        <p:spPr bwMode="auto">
          <a:xfrm>
            <a:off x="609600" y="5884148"/>
            <a:ext cx="11204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dirty="0">
                <a:highlight>
                  <a:srgbClr val="00FF00"/>
                </a:highlight>
              </a:rPr>
              <a:t>基线基本保持稳定，偏差</a:t>
            </a:r>
            <a:r>
              <a:rPr kumimoji="0" lang="en-US" altLang="zh-CN" dirty="0">
                <a:highlight>
                  <a:srgbClr val="00FF00"/>
                </a:highlight>
              </a:rPr>
              <a:t>+/-1 ADC</a:t>
            </a:r>
            <a:r>
              <a:rPr kumimoji="0" lang="zh-CN" altLang="en-US" dirty="0"/>
              <a:t>。除了第</a:t>
            </a:r>
            <a:r>
              <a:rPr kumimoji="0" lang="en-US" altLang="zh-CN" dirty="0"/>
              <a:t>8</a:t>
            </a:r>
            <a:r>
              <a:rPr kumimoji="0" lang="zh-CN" altLang="en-US" dirty="0"/>
              <a:t>和第</a:t>
            </a:r>
            <a:r>
              <a:rPr kumimoji="0" lang="en-US" altLang="zh-CN" dirty="0"/>
              <a:t>9</a:t>
            </a:r>
            <a:r>
              <a:rPr kumimoji="0" lang="zh-CN" altLang="en-US" dirty="0"/>
              <a:t>轮键合（</a:t>
            </a:r>
            <a:r>
              <a:rPr kumimoji="0" lang="en-US" altLang="zh-CN" dirty="0"/>
              <a:t>4#</a:t>
            </a:r>
            <a:r>
              <a:rPr kumimoji="0" lang="zh-CN" altLang="en-US" dirty="0"/>
              <a:t>硅）</a:t>
            </a:r>
            <a:endParaRPr kumimoji="0" lang="en-US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04281" y="5899458"/>
            <a:ext cx="11585642" cy="725471"/>
          </a:xfrm>
        </p:spPr>
        <p:txBody>
          <a:bodyPr/>
          <a:lstStyle/>
          <a:p>
            <a:r>
              <a:rPr lang="zh-CN" altLang="en-US" dirty="0"/>
              <a:t>识别到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组异常通道</a:t>
            </a:r>
            <a:r>
              <a:rPr lang="zh-CN" altLang="en-US" dirty="0"/>
              <a:t>：开头</a:t>
            </a:r>
            <a:r>
              <a:rPr lang="en-US" altLang="zh-CN" dirty="0"/>
              <a:t>3</a:t>
            </a:r>
            <a:r>
              <a:rPr lang="zh-CN" altLang="en-US" dirty="0"/>
              <a:t>个、中间</a:t>
            </a:r>
            <a:r>
              <a:rPr lang="en-US" altLang="zh-CN" dirty="0"/>
              <a:t>3</a:t>
            </a:r>
            <a:r>
              <a:rPr lang="zh-CN" altLang="en-US" dirty="0"/>
              <a:t>个、最后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(6)</a:t>
            </a:r>
            <a:r>
              <a:rPr lang="zh-CN" altLang="en-US" dirty="0"/>
              <a:t>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、原始噪声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9427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1079427"/>
            <a:ext cx="5760000" cy="384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" y="4928448"/>
            <a:ext cx="575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看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64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个通道的原始噪声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随键合序号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的演化。可以发现噪声异常大或小的通道。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281055" y="2514600"/>
            <a:ext cx="228600" cy="189114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3" idx="3"/>
            <a:endCxn id="10" idx="1"/>
          </p:cNvCxnSpPr>
          <p:nvPr/>
        </p:nvCxnSpPr>
        <p:spPr>
          <a:xfrm flipV="1">
            <a:off x="4509655" y="2999427"/>
            <a:ext cx="1922345" cy="460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432000" y="4928448"/>
            <a:ext cx="575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键合序号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，各通道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的原始噪声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5198822"/>
            <a:ext cx="12192000" cy="1516324"/>
          </a:xfrm>
        </p:spPr>
        <p:txBody>
          <a:bodyPr/>
          <a:lstStyle/>
          <a:p>
            <a:r>
              <a:rPr lang="en-US" altLang="zh-CN" dirty="0"/>
              <a:t>15</a:t>
            </a:r>
            <a:r>
              <a:rPr lang="zh-CN" altLang="en-US" dirty="0"/>
              <a:t>组共模噪声谱均呈高斯分布。</a:t>
            </a:r>
            <a:endParaRPr lang="en-US" altLang="zh-CN" dirty="0"/>
          </a:p>
          <a:p>
            <a:r>
              <a:rPr lang="zh-CN" altLang="en-US" dirty="0"/>
              <a:t>共模噪声随键合序号呈整体上升趋势。局部出现下降</a:t>
            </a:r>
            <a:r>
              <a:rPr lang="en-US" altLang="zh-CN" dirty="0"/>
              <a:t>/</a:t>
            </a:r>
            <a:r>
              <a:rPr lang="zh-CN" altLang="en-US" dirty="0"/>
              <a:t>剧烈上升。</a:t>
            </a:r>
            <a:endParaRPr lang="en-US" altLang="zh-CN" dirty="0"/>
          </a:p>
          <a:p>
            <a:r>
              <a:rPr lang="zh-CN" altLang="en-US" dirty="0">
                <a:highlight>
                  <a:srgbClr val="FFFF00"/>
                </a:highlight>
              </a:rPr>
              <a:t>共模噪声最高达</a:t>
            </a:r>
            <a:r>
              <a:rPr lang="en-US" altLang="zh-CN" dirty="0">
                <a:highlight>
                  <a:srgbClr val="FFFF00"/>
                </a:highlight>
              </a:rPr>
              <a:t>40 ADC</a:t>
            </a:r>
            <a:r>
              <a:rPr lang="zh-CN" altLang="en-US" dirty="0"/>
              <a:t>，数据压缩算法需要为此优化。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、共模噪声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4179" y="1154540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2607"/>
            <a:ext cx="2880000" cy="19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6000" y="3196889"/>
            <a:ext cx="2880000" cy="19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96889"/>
            <a:ext cx="2880000" cy="192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6000" y="1072607"/>
            <a:ext cx="2880000" cy="192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6" name="椭圆 15"/>
          <p:cNvSpPr/>
          <p:nvPr/>
        </p:nvSpPr>
        <p:spPr>
          <a:xfrm>
            <a:off x="7158747" y="4299237"/>
            <a:ext cx="233464" cy="233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11185" y="3720976"/>
            <a:ext cx="233464" cy="2334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356067" y="3251899"/>
            <a:ext cx="233464" cy="2334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211813" y="1632910"/>
            <a:ext cx="233464" cy="2334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008849"/>
            <a:ext cx="12192000" cy="1912152"/>
          </a:xfrm>
        </p:spPr>
        <p:txBody>
          <a:bodyPr/>
          <a:lstStyle/>
          <a:p>
            <a:r>
              <a:rPr lang="zh-CN" altLang="en-US" dirty="0"/>
              <a:t>共模噪声随键合上涨，说明微条构成的‘天线’越长、越能够感受到共模噪声。理想情况下，</a:t>
            </a:r>
            <a:r>
              <a:rPr lang="en-US" altLang="zh-CN" dirty="0"/>
              <a:t>64</a:t>
            </a:r>
            <a:r>
              <a:rPr lang="zh-CN" altLang="en-US" dirty="0"/>
              <a:t>通道的‘天线’长度几乎一致，因此信号幅度也一致。定义</a:t>
            </a:r>
            <a:r>
              <a:rPr lang="zh-CN" altLang="en-US" dirty="0">
                <a:highlight>
                  <a:srgbClr val="00FFFF"/>
                </a:highlight>
              </a:rPr>
              <a:t>相对增幅</a:t>
            </a:r>
            <a:r>
              <a:rPr lang="zh-CN" altLang="en-US" dirty="0"/>
              <a:t>为信号幅度与共模噪声的斜率，理想为</a:t>
            </a:r>
            <a:r>
              <a:rPr lang="en-US" altLang="zh-CN" dirty="0"/>
              <a:t>1</a:t>
            </a:r>
            <a:r>
              <a:rPr lang="zh-CN" altLang="en-US" dirty="0"/>
              <a:t>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、对共模噪声的相对增幅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25700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2425700"/>
            <a:ext cx="5760000" cy="38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-13027" y="6253481"/>
            <a:ext cx="57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不同键合序号、各通道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的相对增幅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2000" y="6253481"/>
            <a:ext cx="57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相对增幅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(Y)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随键合序号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(X)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的演化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17124" y="4696106"/>
            <a:ext cx="7286016" cy="613442"/>
            <a:chOff x="817124" y="4696106"/>
            <a:chExt cx="7286016" cy="613442"/>
          </a:xfrm>
        </p:grpSpPr>
        <p:sp>
          <p:nvSpPr>
            <p:cNvPr id="10" name="椭圆 9"/>
            <p:cNvSpPr/>
            <p:nvPr/>
          </p:nvSpPr>
          <p:spPr>
            <a:xfrm>
              <a:off x="7801583" y="4795736"/>
              <a:ext cx="301557" cy="3501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17124" y="4696106"/>
              <a:ext cx="428016" cy="6054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>
              <a:endCxn id="10" idx="2"/>
            </p:cNvCxnSpPr>
            <p:nvPr/>
          </p:nvCxnSpPr>
          <p:spPr>
            <a:xfrm flipV="1">
              <a:off x="1264596" y="4970834"/>
              <a:ext cx="6536987" cy="972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3103124" y="5001771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增幅仅约</a:t>
              </a:r>
              <a:r>
                <a:rPr lang="en-US" altLang="zh-CN" sz="1400" b="1" dirty="0">
                  <a:solidFill>
                    <a:srgbClr val="FF0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40%</a:t>
              </a:r>
              <a:endParaRPr lang="zh-CN" altLang="en-US" sz="14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68132" y="4595143"/>
            <a:ext cx="5585513" cy="1228348"/>
            <a:chOff x="2768132" y="4595143"/>
            <a:chExt cx="5585513" cy="1228348"/>
          </a:xfrm>
        </p:grpSpPr>
        <p:sp>
          <p:nvSpPr>
            <p:cNvPr id="16" name="椭圆 15"/>
            <p:cNvSpPr/>
            <p:nvPr/>
          </p:nvSpPr>
          <p:spPr>
            <a:xfrm>
              <a:off x="8052088" y="4595143"/>
              <a:ext cx="301557" cy="30155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768132" y="5521934"/>
              <a:ext cx="301557" cy="30155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>
              <a:stCxn id="17" idx="6"/>
              <a:endCxn id="16" idx="2"/>
            </p:cNvCxnSpPr>
            <p:nvPr/>
          </p:nvCxnSpPr>
          <p:spPr>
            <a:xfrm flipV="1">
              <a:off x="3069689" y="4745922"/>
              <a:ext cx="4982399" cy="926791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124313" y="5502175"/>
              <a:ext cx="28071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第一段</a:t>
              </a:r>
              <a:r>
                <a:rPr lang="en-US" altLang="zh-CN" sz="1400" b="1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Z</a:t>
              </a:r>
              <a:r>
                <a:rPr lang="zh-CN" altLang="en-US" sz="1400" b="1" dirty="0">
                  <a:solidFill>
                    <a:srgbClr val="00B0F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型柔性板与第一片硅断路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36979" y="2834489"/>
            <a:ext cx="7393058" cy="1102511"/>
            <a:chOff x="4036979" y="2834489"/>
            <a:chExt cx="7393058" cy="1102511"/>
          </a:xfrm>
        </p:grpSpPr>
        <p:sp>
          <p:nvSpPr>
            <p:cNvPr id="23" name="矩形 22"/>
            <p:cNvSpPr/>
            <p:nvPr/>
          </p:nvSpPr>
          <p:spPr>
            <a:xfrm>
              <a:off x="7626485" y="2921001"/>
              <a:ext cx="3803552" cy="92679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36979" y="2921001"/>
              <a:ext cx="408561" cy="10159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/>
            <p:cNvCxnSpPr>
              <a:endCxn id="23" idx="1"/>
            </p:cNvCxnSpPr>
            <p:nvPr/>
          </p:nvCxnSpPr>
          <p:spPr>
            <a:xfrm flipV="1">
              <a:off x="4474723" y="3384397"/>
              <a:ext cx="3151762" cy="44603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277083" y="2834489"/>
              <a:ext cx="167740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C00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后续通道键合但无负载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3558" y="2961058"/>
            <a:ext cx="2159566" cy="886734"/>
            <a:chOff x="943558" y="2961058"/>
            <a:chExt cx="2159566" cy="886734"/>
          </a:xfrm>
        </p:grpSpPr>
        <p:sp>
          <p:nvSpPr>
            <p:cNvPr id="29" name="文本框 28"/>
            <p:cNvSpPr txBox="1"/>
            <p:nvPr/>
          </p:nvSpPr>
          <p:spPr>
            <a:xfrm>
              <a:off x="943558" y="2961058"/>
              <a:ext cx="2159566" cy="369332"/>
            </a:xfrm>
            <a:prstGeom prst="rect">
              <a:avLst/>
            </a:prstGeom>
            <a:solidFill>
              <a:srgbClr val="81FF9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增幅为</a:t>
              </a:r>
              <a:r>
                <a:rPr lang="en-US" altLang="zh-CN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rgbClr val="002060"/>
                  </a:solidFill>
                  <a:ea typeface="黑体" panose="02010609060101010101" pitchFamily="2" charset="-122"/>
                  <a:cs typeface="Arial" panose="020B0604020202020204" pitchFamily="34" charset="0"/>
                </a:rPr>
                <a:t>的正常通道</a:t>
              </a:r>
            </a:p>
          </p:txBody>
        </p:sp>
        <p:cxnSp>
          <p:nvCxnSpPr>
            <p:cNvPr id="31" name="直接箭头连接符 30"/>
            <p:cNvCxnSpPr>
              <a:stCxn id="29" idx="2"/>
            </p:cNvCxnSpPr>
            <p:nvPr/>
          </p:nvCxnSpPr>
          <p:spPr>
            <a:xfrm>
              <a:off x="2023341" y="3330390"/>
              <a:ext cx="12" cy="517402"/>
            </a:xfrm>
            <a:prstGeom prst="straightConnector1">
              <a:avLst/>
            </a:prstGeom>
            <a:ln w="57150">
              <a:solidFill>
                <a:srgbClr val="81FF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1564</Words>
  <Application>Microsoft Office PowerPoint</Application>
  <PresentationFormat>宽屏</PresentationFormat>
  <Paragraphs>244</Paragraphs>
  <Slides>14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IHEP</vt:lpstr>
      <vt:lpstr>自定义设计方案</vt:lpstr>
      <vt:lpstr>Visio</vt:lpstr>
      <vt:lpstr>SCD第一个Z型Ladder的初步电测结果</vt:lpstr>
      <vt:lpstr>Z型Ladder的电测</vt:lpstr>
      <vt:lpstr>14轮键合</vt:lpstr>
      <vt:lpstr>15轮电测</vt:lpstr>
      <vt:lpstr>分析电测结果的流程</vt:lpstr>
      <vt:lpstr>1、基线</vt:lpstr>
      <vt:lpstr>2、原始噪声</vt:lpstr>
      <vt:lpstr>3、共模噪声</vt:lpstr>
      <vt:lpstr>4、对共模噪声的相对增幅</vt:lpstr>
      <vt:lpstr>5、扣共模噪声</vt:lpstr>
      <vt:lpstr>6、平均扣共模噪声</vt:lpstr>
      <vt:lpstr>P型与Z型Ladder样机的噪声对比</vt:lpstr>
      <vt:lpstr>总结</vt:lpstr>
      <vt:lpstr>Z型Ladder的后续测试安排(唐远平)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SCD第一个Z型Ladder的初步电测结果</dc:title>
  <dc:creator>Yuodaa</dc:creator>
  <cp:lastModifiedBy>乔锐</cp:lastModifiedBy>
  <cp:revision>90</cp:revision>
  <dcterms:created xsi:type="dcterms:W3CDTF">2023-08-09T12:44:00Z</dcterms:created>
  <dcterms:modified xsi:type="dcterms:W3CDTF">2026-02-27T01:14:29Z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57C51DA1015048B083A3653076038261_12</vt:lpwstr>
  </property>
</Properties>
</file>