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73" d="100"/>
          <a:sy n="73" d="100"/>
        </p:scale>
        <p:origin x="970" y="1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82890A-08B6-4F76-8738-FD5BF07BA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DC555B0-80D9-4515-838E-248AA37AFB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BE5265E-C928-47F2-AEFE-00165DC87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EC8DE82-912A-4C8E-B11D-F14998CC5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D8A8DD-FBB7-4E27-BA23-3718BFF75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1C2A60-D6DB-406F-A928-B97DE3764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DD480F4-A274-4125-9DCA-0DE098EE4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E658255-33FD-4E4A-9055-E1D0E47D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C0AF08-F82A-4FBB-B63B-9E2477861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62F2697-8BAD-4F8E-9B0F-DBDD190E1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3735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F9B48-6427-4369-B493-3B9926E096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12F07B9-26D7-4793-BCD5-357D003DB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2339E10-D3B1-4994-ACAD-0F69DF310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252CBDC-41D3-4D94-8ED9-AA56C2327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AB8197B-0931-4F60-8FE1-702545450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9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711D40-E370-4CD9-9F60-A2429E736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76BDDC7-E57E-4B72-B489-15D6A076C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BE29675-BED9-4BBF-A862-FA444F8A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392BB32-94CB-4556-8E8E-57FCA4DF0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BE2F381-3358-497D-8A95-ADB4E058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7530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2646DE-6895-4455-96E3-02F55D954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1981110-8848-42A8-9FD9-31524502A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F1C107-0760-4F7B-BFD8-005EDC013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BEA96D8-8260-45DC-92BD-B79E882BB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C56EEB4-196A-47D7-B506-6A2691C3B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506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1FC48C-4968-407A-B5E8-E7CAFD4C1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CBF441-F34D-4895-858F-045780DB8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D4975BE-9B95-46D2-A7C1-DC0F47A887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5B0BB2F-9819-43CF-AF14-225D8156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2B09BDD-CD8C-43C6-8E65-50CF1CE4C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31BD6F7-BAC3-464A-B74A-19851AF83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615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00C341-FACF-4D7B-884C-0A2465F79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47C052F-4F6E-4737-8EB6-BD6BC1711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CAEFFDD-6BE7-4A16-9707-8428C41B4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DB5C949-17B1-4953-B5AC-33775B766F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039ACB5-BAF1-484B-B946-F85566E57A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444C30B-60A2-4E35-AF89-A061FEF9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2E3A3CB-C42F-4C7F-88BC-B9F863DFE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0149FAF-EDAA-4C9F-9C37-0E763E6D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9549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FDD429-F4BC-4868-A722-1B38BEFD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661652D-F0A1-48C9-B820-7516B0365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FC9DB9F-442D-44CD-9BA2-4007AC9B9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E12AD8B-0972-4B10-A081-4EA64A8A6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5459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3FFFCCD-FDC4-4BDA-97C1-C132A75B6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4A96031-EEFB-4392-80C6-753F769C1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7A06BA0-443D-4ECF-BFD4-6DCE0B0E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318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0B4840-BFD3-4C86-9CC2-7F034A25E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75A3174-5B1E-44B1-B5B6-589A18D99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A283108-8275-4B98-AC1E-997B3D8A3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FA03D3C-FCC2-449D-94DA-F6D31A27D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344B2C1-E01C-4DE3-82F8-5194D325F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E5067C-2D48-49D9-90A6-04C5B0F35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204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C49C0E-5F59-421F-936E-452F601F9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D9988E9-3CBA-4B71-854F-8D4537A562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6F9A13A-9EBD-4487-B701-B56A32A83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FDF14AF-A53D-4E7C-A6DE-6C8EE9666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F300896-6050-4932-9FED-4615E4CB8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C593996-BB93-4080-8D63-BA5F0D0BD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426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26F76D3-55F8-4FAE-A352-328C5E792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333771D-68CC-46F2-8B81-DB43C45CD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63430E-42BA-4B8E-AE63-04A0236662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A66FA-8468-4FCD-8A72-A91EFF249784}" type="datetimeFigureOut">
              <a:rPr lang="zh-CN" altLang="en-US" smtClean="0"/>
              <a:t>2026-03-16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481264C-EE24-4BDB-A8F0-3C2D2F3DC0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5D841E-C160-4220-BE94-4190CA0906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5B4CC-0073-40B9-A487-4AECACA19B2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035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2F4D69-CE61-4228-A987-80E6F1D350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zh-CN" altLang="en-US" dirty="0"/>
              <a:t>第</a:t>
            </a:r>
            <a:r>
              <a:rPr lang="en-US" altLang="zh-CN" dirty="0"/>
              <a:t>11</a:t>
            </a:r>
            <a:r>
              <a:rPr lang="zh-CN" altLang="en-US" dirty="0"/>
              <a:t>周工作汇报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614F01D-E782-45A8-ABBB-74A279526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2026-03-16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何伟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22464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E6FCF2-0F38-4E95-AF11-36E5E7B6E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883"/>
            <a:ext cx="10515600" cy="1325563"/>
          </a:xfrm>
        </p:spPr>
        <p:txBody>
          <a:bodyPr/>
          <a:lstStyle/>
          <a:p>
            <a:r>
              <a:rPr lang="zh-CN" altLang="en-US" dirty="0"/>
              <a:t>第</a:t>
            </a:r>
            <a:r>
              <a:rPr lang="en-US" altLang="zh-CN" dirty="0"/>
              <a:t>11</a:t>
            </a:r>
            <a:r>
              <a:rPr lang="zh-CN" altLang="en-US" dirty="0"/>
              <a:t>周工作内容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AE60BB5-AAF2-4379-AB42-09052907E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274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国防科工局申报项目</a:t>
            </a:r>
            <a:r>
              <a:rPr lang="en-US" altLang="zh-CN" dirty="0"/>
              <a:t>-</a:t>
            </a:r>
            <a:r>
              <a:rPr lang="zh-CN" altLang="en-US" dirty="0"/>
              <a:t>核技术研发科研项目；中大牵头，高能所参与（王志民），预算</a:t>
            </a:r>
            <a:r>
              <a:rPr lang="en-US" altLang="zh-CN" dirty="0"/>
              <a:t>600</a:t>
            </a:r>
            <a:r>
              <a:rPr lang="zh-CN" altLang="en-US" dirty="0"/>
              <a:t>万（</a:t>
            </a:r>
            <a:r>
              <a:rPr lang="en-US" altLang="zh-CN" dirty="0"/>
              <a:t>150</a:t>
            </a:r>
            <a:r>
              <a:rPr lang="zh-CN" altLang="en-US" dirty="0"/>
              <a:t>万运行费，</a:t>
            </a:r>
            <a:r>
              <a:rPr lang="en-US" altLang="zh-CN" dirty="0"/>
              <a:t>450</a:t>
            </a:r>
            <a:r>
              <a:rPr lang="zh-CN" altLang="en-US" dirty="0"/>
              <a:t>万</a:t>
            </a:r>
            <a:r>
              <a:rPr lang="en-US" altLang="zh-CN" dirty="0"/>
              <a:t>-</a:t>
            </a:r>
            <a:r>
              <a:rPr lang="zh-CN" altLang="en-US" dirty="0"/>
              <a:t>苏州院</a:t>
            </a:r>
            <a:r>
              <a:rPr lang="en-US" altLang="zh-CN" dirty="0"/>
              <a:t>150</a:t>
            </a:r>
            <a:r>
              <a:rPr lang="zh-CN" altLang="en-US" dirty="0"/>
              <a:t>万？、高能所</a:t>
            </a:r>
            <a:r>
              <a:rPr lang="en-US" altLang="zh-CN" dirty="0"/>
              <a:t>300</a:t>
            </a:r>
            <a:r>
              <a:rPr lang="zh-CN" altLang="en-US" dirty="0"/>
              <a:t>万）</a:t>
            </a:r>
            <a:endParaRPr lang="en-US" altLang="zh-CN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福建龙溪牵头报奖</a:t>
            </a:r>
            <a:r>
              <a:rPr lang="en-US" altLang="zh-CN" dirty="0"/>
              <a:t>-</a:t>
            </a:r>
            <a:r>
              <a:rPr lang="zh-CN" altLang="en-US" dirty="0"/>
              <a:t>中国机械工业联合会（</a:t>
            </a:r>
            <a:r>
              <a:rPr lang="en-US" altLang="zh-CN" dirty="0"/>
              <a:t>CMIF</a:t>
            </a:r>
            <a:r>
              <a:rPr lang="zh-CN" altLang="en-US" dirty="0"/>
              <a:t>），申报“机械工业科学技术奖” ，高能所、北京院参与；建研院的测试正式报告？</a:t>
            </a:r>
            <a:endParaRPr lang="en-US" altLang="zh-CN" dirty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国自然基金申请报告，撰写，修改；</a:t>
            </a:r>
            <a:endParaRPr lang="en-US" altLang="zh-CN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TAO</a:t>
            </a:r>
            <a:r>
              <a:rPr lang="zh-CN" altLang="en-US" dirty="0"/>
              <a:t>现场改造完善，氮气系统</a:t>
            </a:r>
            <a:r>
              <a:rPr lang="en-US" altLang="zh-CN" dirty="0"/>
              <a:t>-PSA</a:t>
            </a:r>
            <a:r>
              <a:rPr lang="zh-CN" altLang="en-US" dirty="0"/>
              <a:t>吸附变压式制氮机、漏液处理</a:t>
            </a:r>
            <a:r>
              <a:rPr lang="en-US" altLang="zh-CN" dirty="0"/>
              <a:t>-</a:t>
            </a:r>
            <a:r>
              <a:rPr lang="zh-CN" altLang="en-US" dirty="0"/>
              <a:t>可拆卸式模块化安装挡水板</a:t>
            </a:r>
            <a:r>
              <a:rPr lang="en-US" altLang="zh-CN" dirty="0"/>
              <a:t>+</a:t>
            </a:r>
            <a:r>
              <a:rPr lang="zh-CN" altLang="en-US" dirty="0"/>
              <a:t>吸油棉（阻燃）；</a:t>
            </a:r>
          </a:p>
        </p:txBody>
      </p:sp>
    </p:spTree>
    <p:extLst>
      <p:ext uri="{BB962C8B-B14F-4D97-AF65-F5344CB8AC3E}">
        <p14:creationId xmlns:p14="http://schemas.microsoft.com/office/powerpoint/2010/main" val="4201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0EDC2C-49EF-4998-B73F-886D2D5FB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090" y="116273"/>
            <a:ext cx="10515600" cy="642575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+mn-ea"/>
                <a:ea typeface="+mn-ea"/>
              </a:rPr>
              <a:t>机械工业科学技术奖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016111-629B-4959-B65A-D50C7C3C6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090" y="758848"/>
            <a:ext cx="11277600" cy="609915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zh-CN" altLang="en-US" sz="2000" dirty="0">
                <a:latin typeface="+mn-ea"/>
              </a:rPr>
              <a:t>机械工业科学技术奖作为机械工业领域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</a:rPr>
              <a:t>最高行业科技奖项</a:t>
            </a:r>
            <a:r>
              <a:rPr lang="zh-CN" altLang="en-US" sz="2000" dirty="0">
                <a:latin typeface="+mn-ea"/>
              </a:rPr>
              <a:t>，重点如下：</a:t>
            </a:r>
            <a:endParaRPr lang="en-US" altLang="zh-CN" sz="2000" dirty="0">
              <a:latin typeface="+mn-ea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2000" dirty="0">
                <a:latin typeface="+mn-ea"/>
              </a:rPr>
              <a:t>一、申报条件严格</a:t>
            </a:r>
          </a:p>
          <a:p>
            <a:pPr algn="just">
              <a:lnSpc>
                <a:spcPct val="100000"/>
              </a:lnSpc>
            </a:pPr>
            <a:r>
              <a:rPr lang="zh-CN" altLang="en-US" sz="2000" dirty="0">
                <a:latin typeface="+mn-ea"/>
              </a:rPr>
              <a:t>机械工业科学技术奖的申报条件围绕“创新性、实用性、产业化”设置了多重刚性要求，直接筛除不符合标准的项目：</a:t>
            </a:r>
          </a:p>
          <a:p>
            <a:pPr algn="just">
              <a:lnSpc>
                <a:spcPct val="100000"/>
              </a:lnSpc>
            </a:pPr>
            <a:r>
              <a:rPr lang="zh-CN" altLang="en-US" sz="2000" dirty="0">
                <a:latin typeface="+mn-ea"/>
              </a:rPr>
              <a:t>成果形式要求：需提供近三年第三方技术评价证明（如科技成果鉴定证书、评价报告）、科技查新报告（需覆盖国内外文献）、检测报告（第三方机构出具）及核心知识产权证明（发明专利、软件著作权等）。这些材料需完整、规范，且必须由具备资质的第三方机构出具，否则无法通过形式审查。</a:t>
            </a:r>
          </a:p>
          <a:p>
            <a:pPr algn="just">
              <a:lnSpc>
                <a:spcPct val="100000"/>
              </a:lnSpc>
            </a:pPr>
            <a:r>
              <a:rPr lang="zh-CN" altLang="en-US" sz="2000" dirty="0">
                <a:latin typeface="+mn-ea"/>
              </a:rPr>
              <a:t>应用时间要求：成果需实施应用</a:t>
            </a:r>
            <a:r>
              <a:rPr lang="en-US" altLang="zh-CN" sz="2000" dirty="0">
                <a:latin typeface="+mn-ea"/>
              </a:rPr>
              <a:t>2</a:t>
            </a:r>
            <a:r>
              <a:rPr lang="zh-CN" altLang="en-US" sz="2000" dirty="0">
                <a:latin typeface="+mn-ea"/>
              </a:rPr>
              <a:t>年以上，并提供应用单位出具的应用证明（需加盖公章，涉及经济效益的需财务章）。这一要求确保成果并非“实验室样品”，而是经过实践检验的成熟技术。</a:t>
            </a:r>
          </a:p>
          <a:p>
            <a:pPr algn="just">
              <a:lnSpc>
                <a:spcPct val="100000"/>
              </a:lnSpc>
            </a:pPr>
            <a:r>
              <a:rPr lang="zh-CN" altLang="en-US" sz="2000" dirty="0">
                <a:latin typeface="+mn-ea"/>
              </a:rPr>
              <a:t>人员与单位限制：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zh-CN" altLang="en-US" sz="2000" dirty="0">
                <a:latin typeface="+mn-ea"/>
              </a:rPr>
              <a:t>同一人同一年度只能参与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个项目（包括技术发明奖和科技进步奖）；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zh-CN" altLang="en-US" sz="2000" dirty="0">
                <a:latin typeface="+mn-ea"/>
              </a:rPr>
              <a:t>公务员及参照公务员法管理的人员不得作为完成人；</a:t>
            </a:r>
          </a:p>
          <a:p>
            <a:pPr algn="just">
              <a:lnSpc>
                <a:spcPct val="100000"/>
              </a:lnSpc>
            </a:pPr>
            <a:r>
              <a:rPr lang="zh-CN" altLang="en-US" sz="2000" dirty="0">
                <a:latin typeface="+mn-ea"/>
              </a:rPr>
              <a:t>需隔年申报；</a:t>
            </a:r>
          </a:p>
          <a:p>
            <a:pPr algn="just">
              <a:lnSpc>
                <a:spcPct val="100000"/>
              </a:lnSpc>
            </a:pPr>
            <a:r>
              <a:rPr lang="zh-CN" altLang="en-US" sz="2000" dirty="0">
                <a:latin typeface="+mn-ea"/>
              </a:rPr>
              <a:t>提名单位需为中国机械工业联合会团体会员、中国机械工程学会各专业分会或地方学会，或大型企业集团（仅限提名本单位项目），不接受自荐。</a:t>
            </a:r>
          </a:p>
        </p:txBody>
      </p:sp>
    </p:spTree>
    <p:extLst>
      <p:ext uri="{BB962C8B-B14F-4D97-AF65-F5344CB8AC3E}">
        <p14:creationId xmlns:p14="http://schemas.microsoft.com/office/powerpoint/2010/main" val="2425794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5141FE-7789-43A1-B932-224096008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378" y="381001"/>
            <a:ext cx="11322269" cy="39569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zh-CN" altLang="en-US" sz="2000" dirty="0">
                <a:latin typeface="+mn-ea"/>
              </a:rPr>
              <a:t>二、竞争的激烈性​</a:t>
            </a:r>
          </a:p>
          <a:p>
            <a:pPr algn="just"/>
            <a:r>
              <a:rPr lang="zh-CN" altLang="en-US" sz="2000" dirty="0">
                <a:latin typeface="+mn-ea"/>
              </a:rPr>
              <a:t>机械工业科学技术奖的获奖比例极低，且高等级奖项（如一等奖、特等奖）的竞争更为激烈：</a:t>
            </a:r>
          </a:p>
          <a:p>
            <a:pPr algn="just"/>
            <a:r>
              <a:rPr lang="zh-CN" altLang="en-US" sz="2000" dirty="0">
                <a:latin typeface="+mn-ea"/>
              </a:rPr>
              <a:t>整体获奖比例：以</a:t>
            </a:r>
            <a:r>
              <a:rPr lang="en-US" altLang="zh-CN" sz="2000" dirty="0">
                <a:latin typeface="+mn-ea"/>
              </a:rPr>
              <a:t>2024</a:t>
            </a:r>
            <a:r>
              <a:rPr lang="zh-CN" altLang="en-US" sz="2000" dirty="0">
                <a:latin typeface="+mn-ea"/>
              </a:rPr>
              <a:t>年为例，形式审查合格参评项目</a:t>
            </a:r>
            <a:r>
              <a:rPr lang="en-US" altLang="zh-CN" sz="2000" dirty="0">
                <a:latin typeface="+mn-ea"/>
              </a:rPr>
              <a:t>1158</a:t>
            </a:r>
            <a:r>
              <a:rPr lang="zh-CN" altLang="en-US" sz="2000" dirty="0">
                <a:latin typeface="+mn-ea"/>
              </a:rPr>
              <a:t>项，最终获奖</a:t>
            </a:r>
            <a:r>
              <a:rPr lang="en-US" altLang="zh-CN" sz="2000" dirty="0">
                <a:latin typeface="+mn-ea"/>
              </a:rPr>
              <a:t>430</a:t>
            </a:r>
            <a:r>
              <a:rPr lang="zh-CN" altLang="en-US" sz="2000" dirty="0">
                <a:latin typeface="+mn-ea"/>
              </a:rPr>
              <a:t>项，整体获奖比例约</a:t>
            </a:r>
            <a:r>
              <a:rPr lang="en-US" altLang="zh-CN" sz="2000" dirty="0">
                <a:latin typeface="+mn-ea"/>
              </a:rPr>
              <a:t>37%</a:t>
            </a:r>
            <a:r>
              <a:rPr lang="zh-CN" altLang="en-US" sz="2000" dirty="0">
                <a:latin typeface="+mn-ea"/>
              </a:rPr>
              <a:t>；</a:t>
            </a:r>
            <a:endParaRPr lang="en-US" altLang="zh-CN" sz="2000" dirty="0">
              <a:latin typeface="+mn-ea"/>
            </a:endParaRPr>
          </a:p>
          <a:p>
            <a:pPr algn="just"/>
            <a:r>
              <a:rPr lang="zh-CN" altLang="en-US" sz="2000" dirty="0">
                <a:latin typeface="+mn-ea"/>
              </a:rPr>
              <a:t>高等级奖项比例：</a:t>
            </a:r>
            <a:r>
              <a:rPr lang="en-US" altLang="zh-CN" sz="2000" dirty="0">
                <a:latin typeface="+mn-ea"/>
              </a:rPr>
              <a:t>2024</a:t>
            </a:r>
            <a:r>
              <a:rPr lang="zh-CN" altLang="en-US" sz="2000" dirty="0">
                <a:latin typeface="+mn-ea"/>
              </a:rPr>
              <a:t>年技术发明奖仅</a:t>
            </a:r>
            <a:r>
              <a:rPr lang="en-US" altLang="zh-CN" sz="2000" dirty="0">
                <a:latin typeface="+mn-ea"/>
              </a:rPr>
              <a:t>34</a:t>
            </a:r>
            <a:r>
              <a:rPr lang="zh-CN" altLang="en-US" sz="2000" dirty="0">
                <a:latin typeface="+mn-ea"/>
              </a:rPr>
              <a:t>项（含特等奖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en-US" sz="2000" dirty="0">
                <a:latin typeface="+mn-ea"/>
              </a:rPr>
              <a:t>项、一等奖</a:t>
            </a:r>
            <a:r>
              <a:rPr lang="en-US" altLang="zh-CN" sz="2000" dirty="0">
                <a:latin typeface="+mn-ea"/>
              </a:rPr>
              <a:t>12</a:t>
            </a:r>
            <a:r>
              <a:rPr lang="zh-CN" altLang="en-US" sz="2000" dirty="0">
                <a:latin typeface="+mn-ea"/>
              </a:rPr>
              <a:t>项），技术发明奖获奖比例约</a:t>
            </a:r>
            <a:r>
              <a:rPr lang="en-US" altLang="zh-CN" sz="2000" dirty="0">
                <a:latin typeface="+mn-ea"/>
              </a:rPr>
              <a:t>3%</a:t>
            </a:r>
            <a:r>
              <a:rPr lang="zh-CN" altLang="en-US" sz="2000" dirty="0">
                <a:latin typeface="+mn-ea"/>
              </a:rPr>
              <a:t>（</a:t>
            </a:r>
            <a:r>
              <a:rPr lang="en-US" altLang="zh-CN" sz="2000" dirty="0">
                <a:latin typeface="+mn-ea"/>
              </a:rPr>
              <a:t>34/1158</a:t>
            </a:r>
            <a:r>
              <a:rPr lang="zh-CN" altLang="en-US" sz="2000" dirty="0">
                <a:latin typeface="+mn-ea"/>
              </a:rPr>
              <a:t>）；</a:t>
            </a:r>
          </a:p>
          <a:p>
            <a:pPr marL="0" indent="0" algn="just">
              <a:buNone/>
            </a:pPr>
            <a:r>
              <a:rPr lang="zh-CN" altLang="en-US" sz="2000" dirty="0">
                <a:latin typeface="+mn-ea"/>
              </a:rPr>
              <a:t>三、成果质量高​</a:t>
            </a:r>
          </a:p>
          <a:p>
            <a:pPr marL="0" indent="0" algn="just">
              <a:buNone/>
            </a:pPr>
            <a:r>
              <a:rPr lang="zh-CN" altLang="en-US" sz="2000" dirty="0">
                <a:latin typeface="+mn-ea"/>
              </a:rPr>
              <a:t>重点奖励“解决行业关键问题、具有显著产业化效益”的成果，具体要求包括：</a:t>
            </a:r>
          </a:p>
          <a:p>
            <a:pPr algn="just"/>
            <a:r>
              <a:rPr lang="zh-CN" altLang="en-US" sz="2000" dirty="0">
                <a:latin typeface="+mn-ea"/>
              </a:rPr>
              <a:t>原创性与技术突破，成果均需具备国际先进水平或国内领先水平，且拥有自主知识产权（如发明专利）。</a:t>
            </a:r>
          </a:p>
          <a:p>
            <a:pPr algn="just"/>
            <a:r>
              <a:rPr lang="zh-CN" altLang="en-US" sz="2000" dirty="0">
                <a:latin typeface="+mn-ea"/>
              </a:rPr>
              <a:t>产业化与效益要求：成果需实现批量生产或广泛应用，并产生显著经济效益或社会效益。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308472A-1C9C-49AA-B0BA-4A38ADD0652F}"/>
              </a:ext>
            </a:extLst>
          </p:cNvPr>
          <p:cNvSpPr txBox="1"/>
          <p:nvPr/>
        </p:nvSpPr>
        <p:spPr>
          <a:xfrm>
            <a:off x="512377" y="4358972"/>
            <a:ext cx="11322269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四、评审流程​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采用“专业评审组初评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—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评审委员会终评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—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管理委员会审批”的三级评审制度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形式审查：首先核查申报材料的完整性、合规性（如附件是否齐全、时间是否符合要求），不合格项目直接淘汰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专业评审组初评：通过形式审查的项目，由专业评审组进行网评，筛选出符合条件的项目进入会评。</a:t>
            </a:r>
          </a:p>
        </p:txBody>
      </p:sp>
    </p:spTree>
    <p:extLst>
      <p:ext uri="{BB962C8B-B14F-4D97-AF65-F5344CB8AC3E}">
        <p14:creationId xmlns:p14="http://schemas.microsoft.com/office/powerpoint/2010/main" val="3103216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6E27B2-8212-4559-8721-5120971FB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466" y="627446"/>
            <a:ext cx="11091041" cy="1716361"/>
          </a:xfrm>
        </p:spPr>
        <p:txBody>
          <a:bodyPr>
            <a:normAutofit/>
          </a:bodyPr>
          <a:lstStyle/>
          <a:p>
            <a:pPr algn="just"/>
            <a:r>
              <a:rPr lang="zh-CN" altLang="en-US" sz="2000" dirty="0">
                <a:latin typeface="+mn-ea"/>
              </a:rPr>
              <a:t>评审委员会终评：专业评审组推荐的项目，由评审委员会（由行业专家、学者组成）进行终评，重点评估成果的创新性、技术水平、产业化效益及申报材料的撰写质量。终评采用无记名投票方式，有效票数需达到应到人数的五分之四以上</a:t>
            </a:r>
          </a:p>
          <a:p>
            <a:pPr algn="just"/>
            <a:r>
              <a:rPr lang="zh-CN" altLang="en-US" sz="2000" dirty="0">
                <a:latin typeface="+mn-ea"/>
              </a:rPr>
              <a:t>管理委员会审批：评审委员会推荐的获奖项目，需经机械工业科学技术奖励管理委员会审批，最终确定获奖名单。这一环节确保获奖项目符合行业发展战略，具有行业引领性。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4727C17-F17E-405D-A8B9-1FE55E7994DA}"/>
              </a:ext>
            </a:extLst>
          </p:cNvPr>
          <p:cNvSpPr txBox="1"/>
          <p:nvPr/>
        </p:nvSpPr>
        <p:spPr>
          <a:xfrm>
            <a:off x="596466" y="2438401"/>
            <a:ext cx="11091041" cy="26725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五、申报材料难​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即使成果符合所有条件，申报材料的撰写质量也会影响最终结果。常见问题包括：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创新点不突出：未聚焦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1-3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个核心创新，泛泛而谈，无法体现技术领先性；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数据与案例不足：未用量化数据或具体案例（如“应用于某国家重点工程”）支撑效益，显得空洞；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完成人贡献模糊：未明确每位完成人的具体分工与核心贡献，出现“平均化”表述，无法体现关键人员的作用；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pitchFamily="2" charset="-122"/>
                <a:ea typeface="等线" panose="02010600030101010101" pitchFamily="2" charset="-122"/>
                <a:cs typeface="+mn-cs"/>
              </a:rPr>
              <a:t>格式不规范：申报书的结构、字体、附件排列等不符合要求，影响评审专家的阅读体验。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pitchFamily="2" charset="-122"/>
              <a:ea typeface="等线" panose="02010600030101010101" pitchFamily="2" charset="-122"/>
              <a:cs typeface="+mn-cs"/>
            </a:endParaRPr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B09F18C1-9696-4505-A2FD-0366B12AE087}"/>
              </a:ext>
            </a:extLst>
          </p:cNvPr>
          <p:cNvSpPr txBox="1">
            <a:spLocks/>
          </p:cNvSpPr>
          <p:nvPr/>
        </p:nvSpPr>
        <p:spPr>
          <a:xfrm>
            <a:off x="596466" y="5484320"/>
            <a:ext cx="11091041" cy="7462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zh-CN" altLang="en-US" sz="2000" dirty="0">
                <a:latin typeface="+mn-ea"/>
              </a:rPr>
              <a:t>如需了解更多申报细节，可访问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</a:rPr>
              <a:t>中国机械工业联合会官网或机械工业科学技术奖励工作办公室官网</a:t>
            </a:r>
            <a:r>
              <a:rPr lang="zh-CN" altLang="en-US" sz="2000" dirty="0">
                <a:latin typeface="+mn-ea"/>
              </a:rPr>
              <a:t>，获取最新的申报通知与指南。</a:t>
            </a:r>
          </a:p>
        </p:txBody>
      </p:sp>
    </p:spTree>
    <p:extLst>
      <p:ext uri="{BB962C8B-B14F-4D97-AF65-F5344CB8AC3E}">
        <p14:creationId xmlns:p14="http://schemas.microsoft.com/office/powerpoint/2010/main" val="3353437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916</Words>
  <Application>Microsoft Office PowerPoint</Application>
  <PresentationFormat>宽屏</PresentationFormat>
  <Paragraphs>44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0" baseType="lpstr">
      <vt:lpstr>等线</vt:lpstr>
      <vt:lpstr>等线 Light</vt:lpstr>
      <vt:lpstr>Arial</vt:lpstr>
      <vt:lpstr>Wingdings</vt:lpstr>
      <vt:lpstr>Office 主题​​</vt:lpstr>
      <vt:lpstr>第11周工作汇报</vt:lpstr>
      <vt:lpstr>第11周工作内容</vt:lpstr>
      <vt:lpstr>机械工业科学技术奖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第11周工作汇报</dc:title>
  <dc:creator>wei he</dc:creator>
  <cp:lastModifiedBy>wei he</cp:lastModifiedBy>
  <cp:revision>10</cp:revision>
  <dcterms:created xsi:type="dcterms:W3CDTF">2026-03-16T02:40:56Z</dcterms:created>
  <dcterms:modified xsi:type="dcterms:W3CDTF">2026-03-16T12:25:32Z</dcterms:modified>
</cp:coreProperties>
</file>