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D98450-17EE-48A2-956C-7040CD1F8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257DB-8623-427E-81A7-DCDA04FFF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F46F0-D941-4673-91BA-9BD35A3D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8849FA-0933-4D08-9801-7631945A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174040-879B-491A-94D9-2424AB81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EB99B-53A7-4D3D-83BE-DB8E89EE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3A330B-EC93-4987-80D4-3A1357D97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76E894-9FDB-441B-9776-E67CE0A0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B7BAC-10CE-468F-BC04-3C1B2599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ADB598-2651-470C-9523-574A6737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43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67AD8B2-78F8-4D60-B062-68A01FCF8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960E9F-76CE-479E-8B77-210EB492A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256547-8322-49DC-B47D-26C8854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80AC5-30BD-4AE5-B0FE-91CB4B2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A9096E-1BA4-49BC-AC78-7B4D7332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6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B931C-9183-4B4C-A238-D3B68950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8C0578-165D-4BE2-8376-72529FC8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FD922D-C671-4210-BDC2-28E5E560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529E11-25C9-4BC1-81BE-FE66C465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BCA4BA-F2A8-42C2-9B35-3029A0DB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29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1F87A-9889-4CC9-B363-8DE46D96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D71DCE-A573-46EA-BCE9-4E1B2DF56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FF991D-6843-41E1-A994-E33A108D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AFF6F9-D779-4C01-A836-A352BB52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CBB8B0-31E0-4954-AA8A-6DF74BCC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9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CA8EA0-8871-4448-A838-3C8C54D6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F9CD97-3CEA-44BC-B599-4E47F9E31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1DB0E7-D46E-4917-9CA5-86D15AAF5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2D569E-5C11-48F0-B2A1-293BD20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A38E65-69E0-4CC1-95BA-0344D1EA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D6B16B-C470-4191-9464-D2A70F09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48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6EE6F3-7E24-4007-8137-ABFFCA90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D09EFE-15AF-4857-9582-DED2F3C6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A21743-F062-4D09-93AD-BAA12F755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B133D0-E933-4308-91DB-1FAEE9CB1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7A6DC1-6A7D-4AB3-BCFF-F44B5FB98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261C9B-5262-42B3-BCE9-FD711943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A2D47DB-A1FB-4583-B2D6-850CF661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CBDD33-AA1A-4422-BE05-E82B0103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5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3B14C-8E3A-4CEE-972D-8A627106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B88F52-9212-4E39-9E02-5FF23453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EDD866-E095-4D76-91C9-69B73CD7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396193-5967-4C78-8953-6548BE1D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59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C986F9-DD47-4010-8AA5-82A84CDB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917C83-6F1B-4646-80FE-93B230A9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0DF55A-8D62-4DDA-91B6-E97F0941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04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42BF3-75D3-4662-AA97-51791555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FD9158-00EA-48E6-8BFE-73F2E8F2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93F1CC-2DCA-432C-9FE2-0ACEC449A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AABE12-230E-407F-94BF-55C762AB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DDCE5A-EBFC-4059-AD6E-FDB0DF71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9AB6AF-6CEC-4F22-B8E1-59C5BA6A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9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56BC6C-6A4F-4EFF-A30A-0DBF758F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E5B8338-E73A-4808-AF89-50E3797EB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91C01E-7B3D-4D5A-B3B7-43FF452A3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3C900A-4E4C-40A4-824F-73520730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FB7701-A27A-43D1-A47A-86610C29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0DC070-0A4A-4538-9296-BE0AE006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2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A7689D-DA65-46A6-BDD7-DA0EF4C2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009771-CF06-4EA4-BBCA-44FF4A3A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8EE9D-8172-4285-8C5B-528C83E1A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9AB3-5172-45C5-85DF-DFE98838E151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FE11A5-8B78-465B-9C10-A9D050D0E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AAC4B6-6290-4822-BBFD-B4DDB8660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6FEB-CF53-4AF8-BEB2-59BFA4424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2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31566-8126-4E6C-82C8-3AB56E2C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探测器</a:t>
            </a:r>
            <a:r>
              <a:rPr lang="en-US" altLang="zh-CN" dirty="0"/>
              <a:t>HCAL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DDDAF2-D3FD-4D00-AAD5-8CCE903EA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裴亚田</a:t>
            </a:r>
            <a:endParaRPr lang="en-US" altLang="zh-CN" dirty="0"/>
          </a:p>
          <a:p>
            <a:r>
              <a:rPr lang="en-US" altLang="zh-CN" dirty="0"/>
              <a:t>20260327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526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AA52046-7DC5-4C10-8FB9-AB5069906F7D}"/>
              </a:ext>
            </a:extLst>
          </p:cNvPr>
          <p:cNvSpPr txBox="1"/>
          <p:nvPr/>
        </p:nvSpPr>
        <p:spPr>
          <a:xfrm>
            <a:off x="1009650" y="962025"/>
            <a:ext cx="46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原设计：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钢吸收</a:t>
            </a:r>
            <a:r>
              <a:rPr lang="en-US" altLang="zh-CN" dirty="0"/>
              <a:t>70%</a:t>
            </a:r>
            <a:r>
              <a:rPr lang="zh-CN" altLang="en-US" dirty="0"/>
              <a:t>，玻璃吸收</a:t>
            </a:r>
            <a:r>
              <a:rPr lang="en-US" altLang="zh-CN" dirty="0"/>
              <a:t>30%</a:t>
            </a:r>
            <a:r>
              <a:rPr lang="zh-CN" altLang="en-US" dirty="0"/>
              <a:t>，总厚</a:t>
            </a:r>
            <a:r>
              <a:rPr lang="en-US" altLang="zh-CN" dirty="0"/>
              <a:t>1315mm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31CC6E-E52E-4BE4-BDDC-ECCBC5A517C2}"/>
              </a:ext>
            </a:extLst>
          </p:cNvPr>
          <p:cNvSpPr txBox="1"/>
          <p:nvPr/>
        </p:nvSpPr>
        <p:spPr>
          <a:xfrm>
            <a:off x="1009649" y="2438400"/>
            <a:ext cx="58031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新设计：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）钢吸收</a:t>
            </a:r>
            <a:r>
              <a:rPr lang="en-US" altLang="zh-CN" dirty="0"/>
              <a:t>50%</a:t>
            </a:r>
            <a:r>
              <a:rPr lang="zh-CN" altLang="en-US" dirty="0"/>
              <a:t>，玻璃吸收</a:t>
            </a:r>
            <a:r>
              <a:rPr lang="en-US" altLang="zh-CN" dirty="0"/>
              <a:t>50%</a:t>
            </a:r>
          </a:p>
          <a:p>
            <a:r>
              <a:rPr lang="zh-CN" altLang="en-US" dirty="0"/>
              <a:t>改为 </a:t>
            </a:r>
            <a:r>
              <a:rPr lang="en-US" altLang="zh-CN" dirty="0"/>
              <a:t>40</a:t>
            </a:r>
            <a:r>
              <a:rPr lang="zh-CN" altLang="en-US" dirty="0"/>
              <a:t>层，钢</a:t>
            </a:r>
            <a:r>
              <a:rPr lang="en-US" altLang="zh-CN" dirty="0"/>
              <a:t>12.5mm</a:t>
            </a:r>
            <a:r>
              <a:rPr lang="zh-CN" altLang="en-US" dirty="0"/>
              <a:t>厚，玻璃</a:t>
            </a:r>
            <a:r>
              <a:rPr lang="en-US" altLang="zh-CN" dirty="0"/>
              <a:t>21mm</a:t>
            </a:r>
            <a:r>
              <a:rPr lang="zh-CN" altLang="en-US" dirty="0"/>
              <a:t>厚，总厚</a:t>
            </a:r>
            <a:r>
              <a:rPr lang="en-US" altLang="zh-CN" dirty="0"/>
              <a:t>1333mm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）钢吸收</a:t>
            </a:r>
            <a:r>
              <a:rPr lang="en-US" altLang="zh-CN" dirty="0"/>
              <a:t>30%</a:t>
            </a:r>
            <a:r>
              <a:rPr lang="zh-CN" altLang="en-US" dirty="0"/>
              <a:t>，玻璃吸收</a:t>
            </a:r>
            <a:r>
              <a:rPr lang="en-US" altLang="zh-CN" dirty="0"/>
              <a:t>70%</a:t>
            </a:r>
          </a:p>
          <a:p>
            <a:r>
              <a:rPr lang="zh-CN" altLang="en-US" dirty="0"/>
              <a:t>改为</a:t>
            </a:r>
            <a:r>
              <a:rPr lang="en-US" altLang="zh-CN" dirty="0"/>
              <a:t>40</a:t>
            </a:r>
            <a:r>
              <a:rPr lang="zh-CN" altLang="en-US" dirty="0"/>
              <a:t>层，钢</a:t>
            </a:r>
            <a:r>
              <a:rPr lang="en-US" altLang="zh-CN" dirty="0"/>
              <a:t>7.5mm</a:t>
            </a:r>
            <a:r>
              <a:rPr lang="zh-CN" altLang="en-US" dirty="0"/>
              <a:t>厚，玻璃</a:t>
            </a:r>
            <a:r>
              <a:rPr lang="en-US" altLang="zh-CN" dirty="0"/>
              <a:t>29mm</a:t>
            </a:r>
            <a:r>
              <a:rPr lang="zh-CN" altLang="en-US" dirty="0"/>
              <a:t>厚，总厚</a:t>
            </a:r>
            <a:r>
              <a:rPr lang="en-US" altLang="zh-CN" dirty="0"/>
              <a:t>1467mm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）钢吸收</a:t>
            </a:r>
            <a:r>
              <a:rPr lang="en-US" altLang="zh-CN" dirty="0"/>
              <a:t>10%</a:t>
            </a:r>
            <a:r>
              <a:rPr lang="zh-CN" altLang="en-US" dirty="0"/>
              <a:t>，玻璃吸收</a:t>
            </a:r>
            <a:r>
              <a:rPr lang="en-US" altLang="zh-CN" dirty="0"/>
              <a:t>90%</a:t>
            </a:r>
          </a:p>
          <a:p>
            <a:r>
              <a:rPr lang="zh-CN" altLang="en-US" dirty="0"/>
              <a:t>改为</a:t>
            </a:r>
            <a:r>
              <a:rPr lang="en-US" altLang="zh-CN" dirty="0"/>
              <a:t>40</a:t>
            </a:r>
            <a:r>
              <a:rPr lang="zh-CN" altLang="en-US" dirty="0"/>
              <a:t>层，钢</a:t>
            </a:r>
            <a:r>
              <a:rPr lang="en-US" altLang="zh-CN" dirty="0"/>
              <a:t>2.5mm</a:t>
            </a:r>
            <a:r>
              <a:rPr lang="zh-CN" altLang="en-US" dirty="0"/>
              <a:t>厚，玻璃</a:t>
            </a:r>
            <a:r>
              <a:rPr lang="en-US" altLang="zh-CN" dirty="0"/>
              <a:t>37.5mm</a:t>
            </a:r>
            <a:r>
              <a:rPr lang="zh-CN" altLang="en-US" dirty="0"/>
              <a:t>厚，总厚</a:t>
            </a:r>
            <a:r>
              <a:rPr lang="en-US" altLang="zh-CN" dirty="0"/>
              <a:t>1600mm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88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37AC2B0-0946-4948-BB8C-1A6BE230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77" y="386113"/>
            <a:ext cx="3860793" cy="37096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46146F1-0185-4707-98C5-84CAA672A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471" y="465104"/>
            <a:ext cx="4046744" cy="35449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A071DE-0A5C-443D-AC31-0F6BFE164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079" y="627508"/>
            <a:ext cx="3772515" cy="33063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2954104-38E7-483C-A183-D2A6E2C68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122" y="4019323"/>
            <a:ext cx="3365441" cy="28386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A76FB42-3C77-4CE0-A17C-7E84961E0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93" y="3991333"/>
            <a:ext cx="3666667" cy="28666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C4BC9C-D8C3-494D-876A-92ACAFB4F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3888" y="4144126"/>
            <a:ext cx="3772515" cy="249026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A6A273E-D3ED-4D83-B2B7-D06E6CBA8217}"/>
              </a:ext>
            </a:extLst>
          </p:cNvPr>
          <p:cNvSpPr txBox="1"/>
          <p:nvPr/>
        </p:nvSpPr>
        <p:spPr>
          <a:xfrm>
            <a:off x="1023033" y="234271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1:9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1A97BB8-FCEB-47B8-8D1A-F2964C23900C}"/>
              </a:ext>
            </a:extLst>
          </p:cNvPr>
          <p:cNvSpPr txBox="1"/>
          <p:nvPr/>
        </p:nvSpPr>
        <p:spPr>
          <a:xfrm>
            <a:off x="4758046" y="234271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3:7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53DF430-D9A6-4B63-BB99-1DF76BE4C597}"/>
              </a:ext>
            </a:extLst>
          </p:cNvPr>
          <p:cNvSpPr txBox="1"/>
          <p:nvPr/>
        </p:nvSpPr>
        <p:spPr>
          <a:xfrm>
            <a:off x="8970377" y="223609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5:5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5F93D148-1AF4-4EA5-91AB-817538EE9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841289"/>
              </p:ext>
            </p:extLst>
          </p:nvPr>
        </p:nvGraphicFramePr>
        <p:xfrm>
          <a:off x="586162" y="177525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87654367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43138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921022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618543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94155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1:9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3:7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5:5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FF00"/>
                          </a:solidFill>
                        </a:rPr>
                        <a:t>7:3</a:t>
                      </a:r>
                      <a:r>
                        <a:rPr lang="zh-CN" altLang="en-US" dirty="0">
                          <a:solidFill>
                            <a:srgbClr val="FFFF00"/>
                          </a:solidFill>
                        </a:rPr>
                        <a:t>方案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49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单元数量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2582784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2566656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2511360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3212800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总功率</a:t>
                      </a:r>
                      <a:r>
                        <a:rPr lang="en-US" altLang="zh-CN" dirty="0"/>
                        <a:t>/kW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38.74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38.50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37.67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48.19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4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玻璃体积</a:t>
                      </a:r>
                      <a:r>
                        <a:rPr lang="en-US" altLang="zh-CN" dirty="0"/>
                        <a:t>/cm3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1.55e8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1.19e8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0.84e-8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0.51e-8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4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灵敏层质量</a:t>
                      </a:r>
                      <a:r>
                        <a:rPr lang="en-US" altLang="zh-CN" dirty="0"/>
                        <a:t>/T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7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总质量</a:t>
                      </a:r>
                      <a:r>
                        <a:rPr lang="en-US" altLang="zh-CN" dirty="0"/>
                        <a:t>/T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91765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EFBC9F0-7A15-4F34-BD8F-10CD21F96F83}"/>
              </a:ext>
            </a:extLst>
          </p:cNvPr>
          <p:cNvSpPr txBox="1"/>
          <p:nvPr/>
        </p:nvSpPr>
        <p:spPr>
          <a:xfrm flipH="1">
            <a:off x="8986432" y="198962"/>
            <a:ext cx="3586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轴向</a:t>
            </a:r>
            <a:r>
              <a:rPr lang="en-US" altLang="zh-CN" dirty="0"/>
              <a:t>15</a:t>
            </a:r>
            <a:r>
              <a:rPr lang="zh-CN" altLang="en-US" dirty="0"/>
              <a:t>等分，环向</a:t>
            </a:r>
            <a:r>
              <a:rPr lang="en-US" altLang="zh-CN" dirty="0"/>
              <a:t>16</a:t>
            </a:r>
            <a:r>
              <a:rPr lang="zh-CN" altLang="en-US" dirty="0"/>
              <a:t>等分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框架底板厚度</a:t>
            </a:r>
            <a:r>
              <a:rPr lang="en-US" altLang="zh-CN" dirty="0"/>
              <a:t>52mm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框架侧板厚度</a:t>
            </a:r>
            <a:r>
              <a:rPr lang="en-US" altLang="zh-CN" dirty="0"/>
              <a:t>100mm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框架背板厚度</a:t>
            </a:r>
            <a:r>
              <a:rPr lang="en-US" altLang="zh-CN" dirty="0"/>
              <a:t>50mm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死区从</a:t>
            </a:r>
            <a:r>
              <a:rPr lang="en-US" altLang="zh-CN" dirty="0"/>
              <a:t>6%</a:t>
            </a:r>
            <a:r>
              <a:rPr lang="zh-CN" altLang="en-US" dirty="0"/>
              <a:t>增长为</a:t>
            </a:r>
            <a:r>
              <a:rPr lang="en-US" altLang="zh-CN" dirty="0"/>
              <a:t>21.57%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BF2858-5C85-4DC8-86D0-6CF3C76F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573" y="2675761"/>
            <a:ext cx="3457729" cy="40047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4F66078-72C2-4F20-8692-5EF97E972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62" y="2523361"/>
            <a:ext cx="3851343" cy="37351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B46C416-2B65-4E6C-BCD6-2D0452EB3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744" y="2660797"/>
            <a:ext cx="3589088" cy="372503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E38872E-3CC8-48A1-B4E3-2BF245F9037E}"/>
              </a:ext>
            </a:extLst>
          </p:cNvPr>
          <p:cNvSpPr txBox="1"/>
          <p:nvPr/>
        </p:nvSpPr>
        <p:spPr>
          <a:xfrm>
            <a:off x="8907780" y="6391192"/>
            <a:ext cx="6568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单个盒子</a:t>
            </a:r>
            <a:r>
              <a:rPr lang="en-US" altLang="zh-CN" dirty="0"/>
              <a:t>7*10=70</a:t>
            </a:r>
            <a:r>
              <a:rPr lang="zh-CN" altLang="en-US" dirty="0"/>
              <a:t>块玻璃</a:t>
            </a:r>
            <a:endParaRPr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30ECAF-C48F-43B7-90C6-731AA6839463}"/>
              </a:ext>
            </a:extLst>
          </p:cNvPr>
          <p:cNvSpPr txBox="1"/>
          <p:nvPr/>
        </p:nvSpPr>
        <p:spPr>
          <a:xfrm>
            <a:off x="8836" y="6347090"/>
            <a:ext cx="6568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原尺寸：</a:t>
            </a:r>
            <a:r>
              <a:rPr lang="en-US" altLang="zh-CN" dirty="0"/>
              <a:t>4280/6910/6460</a:t>
            </a:r>
          </a:p>
        </p:txBody>
      </p:sp>
    </p:spTree>
    <p:extLst>
      <p:ext uri="{BB962C8B-B14F-4D97-AF65-F5344CB8AC3E}">
        <p14:creationId xmlns:p14="http://schemas.microsoft.com/office/powerpoint/2010/main" val="120089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8540A01-34C7-4C6C-8F0E-40D39A4F2C2D}"/>
              </a:ext>
            </a:extLst>
          </p:cNvPr>
          <p:cNvSpPr txBox="1"/>
          <p:nvPr/>
        </p:nvSpPr>
        <p:spPr>
          <a:xfrm>
            <a:off x="220393" y="142831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1:9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94F4E9-93F1-4A41-88DD-30C700816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3" y="675616"/>
            <a:ext cx="2809899" cy="19034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033CB22-7255-4572-94A9-A2C3172B0DB1}"/>
              </a:ext>
            </a:extLst>
          </p:cNvPr>
          <p:cNvSpPr txBox="1"/>
          <p:nvPr/>
        </p:nvSpPr>
        <p:spPr>
          <a:xfrm>
            <a:off x="947836" y="25790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框架应力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9B8C142-EF8B-4404-806F-1128351A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293" y="675617"/>
            <a:ext cx="2786254" cy="190348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63B3CC1-42EC-4A63-AC75-EF636404A702}"/>
              </a:ext>
            </a:extLst>
          </p:cNvPr>
          <p:cNvSpPr txBox="1"/>
          <p:nvPr/>
        </p:nvSpPr>
        <p:spPr>
          <a:xfrm>
            <a:off x="3660556" y="25790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框架变形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473932-BDCE-4A1B-9F49-AF30263F74A7}"/>
              </a:ext>
            </a:extLst>
          </p:cNvPr>
          <p:cNvSpPr txBox="1"/>
          <p:nvPr/>
        </p:nvSpPr>
        <p:spPr>
          <a:xfrm>
            <a:off x="6791008" y="25790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灵敏层最大主应力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75DB2B6-5EC7-46E0-8B36-7CE8BF40C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297" y="675615"/>
            <a:ext cx="2885771" cy="19034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D37C6DA-88D0-4092-AC52-B1A7C48D60D4}"/>
              </a:ext>
            </a:extLst>
          </p:cNvPr>
          <p:cNvSpPr txBox="1"/>
          <p:nvPr/>
        </p:nvSpPr>
        <p:spPr>
          <a:xfrm>
            <a:off x="9552560" y="25790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灵敏层最大主应变</a:t>
            </a:r>
          </a:p>
        </p:txBody>
      </p:sp>
      <p:graphicFrame>
        <p:nvGraphicFramePr>
          <p:cNvPr id="13" name="表格 8">
            <a:extLst>
              <a:ext uri="{FF2B5EF4-FFF2-40B4-BE49-F238E27FC236}">
                <a16:creationId xmlns:a16="http://schemas.microsoft.com/office/drawing/2014/main" id="{918B7443-F94F-43B4-8966-9908B9611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57684"/>
              </p:ext>
            </p:extLst>
          </p:nvPr>
        </p:nvGraphicFramePr>
        <p:xfrm>
          <a:off x="1625342" y="3641364"/>
          <a:ext cx="77469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263">
                  <a:extLst>
                    <a:ext uri="{9D8B030D-6E8A-4147-A177-3AD203B41FA5}">
                      <a16:colId xmlns:a16="http://schemas.microsoft.com/office/drawing/2014/main" val="2876543673"/>
                    </a:ext>
                  </a:extLst>
                </a:gridCol>
                <a:gridCol w="1747271">
                  <a:extLst>
                    <a:ext uri="{9D8B030D-6E8A-4147-A177-3AD203B41FA5}">
                      <a16:colId xmlns:a16="http://schemas.microsoft.com/office/drawing/2014/main" val="144313829"/>
                    </a:ext>
                  </a:extLst>
                </a:gridCol>
                <a:gridCol w="1793557">
                  <a:extLst>
                    <a:ext uri="{9D8B030D-6E8A-4147-A177-3AD203B41FA5}">
                      <a16:colId xmlns:a16="http://schemas.microsoft.com/office/drawing/2014/main" val="2392102252"/>
                    </a:ext>
                  </a:extLst>
                </a:gridCol>
                <a:gridCol w="1567857">
                  <a:extLst>
                    <a:ext uri="{9D8B030D-6E8A-4147-A177-3AD203B41FA5}">
                      <a16:colId xmlns:a16="http://schemas.microsoft.com/office/drawing/2014/main" val="3661854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1:9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3:7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5:5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49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框架应力</a:t>
                      </a:r>
                      <a:r>
                        <a:rPr lang="en-US" altLang="zh-CN" dirty="0"/>
                        <a:t>/MPa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框架变形</a:t>
                      </a:r>
                      <a:r>
                        <a:rPr lang="en-US" altLang="zh-CN" dirty="0"/>
                        <a:t>/mm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4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灵敏层最大主应力</a:t>
                      </a:r>
                      <a:r>
                        <a:rPr lang="en-US" altLang="zh-CN" dirty="0"/>
                        <a:t>/MPa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4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灵敏层最大主应变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5.6e-5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5.1e-5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5.4e-5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7220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F492A6A3-ED1C-4A7C-89E5-92D9D6F2D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698" y="604496"/>
            <a:ext cx="2693081" cy="19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8">
            <a:extLst>
              <a:ext uri="{FF2B5EF4-FFF2-40B4-BE49-F238E27FC236}">
                <a16:creationId xmlns:a16="http://schemas.microsoft.com/office/drawing/2014/main" id="{32B5769E-3A43-4E6C-97CD-3E13C0408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35490"/>
              </p:ext>
            </p:extLst>
          </p:nvPr>
        </p:nvGraphicFramePr>
        <p:xfrm>
          <a:off x="690792" y="2887755"/>
          <a:ext cx="487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87654367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43138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94155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1:9</a:t>
                      </a:r>
                      <a:r>
                        <a:rPr lang="zh-CN" altLang="en-US" dirty="0"/>
                        <a:t>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FF00"/>
                          </a:solidFill>
                        </a:rPr>
                        <a:t>7:3</a:t>
                      </a:r>
                      <a:r>
                        <a:rPr lang="zh-CN" altLang="en-US" dirty="0">
                          <a:solidFill>
                            <a:srgbClr val="FFFF00"/>
                          </a:solidFill>
                        </a:rPr>
                        <a:t>方案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49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单元数量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2786400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3212800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总功率</a:t>
                      </a:r>
                      <a:r>
                        <a:rPr lang="en-US" altLang="zh-CN" dirty="0"/>
                        <a:t>/kW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41.796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48.192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4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玻璃体积</a:t>
                      </a:r>
                      <a:r>
                        <a:rPr lang="en-US" altLang="zh-CN" dirty="0"/>
                        <a:t>/cm3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1.67e8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0.51e-8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4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灵敏层质量</a:t>
                      </a:r>
                      <a:r>
                        <a:rPr lang="en-US" altLang="zh-CN" dirty="0"/>
                        <a:t>/T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7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总质量</a:t>
                      </a:r>
                      <a:r>
                        <a:rPr lang="en-US" altLang="zh-CN" dirty="0"/>
                        <a:t>/T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91765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6984AA76-2117-4CCA-9591-6662B8A4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78" y="332612"/>
            <a:ext cx="5057143" cy="585714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F9E64C-ACA2-4866-847E-4A2E345E497E}"/>
              </a:ext>
            </a:extLst>
          </p:cNvPr>
          <p:cNvSpPr txBox="1"/>
          <p:nvPr/>
        </p:nvSpPr>
        <p:spPr>
          <a:xfrm flipH="1">
            <a:off x="1335952" y="1151711"/>
            <a:ext cx="3586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框架侧板厚度</a:t>
            </a:r>
            <a:r>
              <a:rPr lang="en-US" altLang="zh-CN" dirty="0"/>
              <a:t>80mm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框架背板厚度</a:t>
            </a:r>
            <a:r>
              <a:rPr lang="en-US" altLang="zh-CN" dirty="0"/>
              <a:t>40mm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总重量减轻约</a:t>
            </a:r>
            <a:r>
              <a:rPr lang="en-US" altLang="zh-CN" dirty="0"/>
              <a:t>60</a:t>
            </a:r>
            <a:r>
              <a:rPr lang="zh-CN" altLang="en-US" dirty="0"/>
              <a:t>吨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死区降为</a:t>
            </a:r>
            <a:r>
              <a:rPr lang="en-US" altLang="zh-CN" dirty="0"/>
              <a:t>11.62%</a:t>
            </a:r>
            <a:r>
              <a:rPr lang="zh-CN" altLang="en-US" dirty="0"/>
              <a:t>，预计最终优化结果在</a:t>
            </a:r>
            <a:r>
              <a:rPr lang="en-US" altLang="zh-CN" dirty="0"/>
              <a:t>8%</a:t>
            </a:r>
            <a:r>
              <a:rPr lang="zh-CN" altLang="en-US" dirty="0"/>
              <a:t>左右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73A0065-7123-491F-87E5-245EC12ECA2F}"/>
              </a:ext>
            </a:extLst>
          </p:cNvPr>
          <p:cNvSpPr txBox="1"/>
          <p:nvPr/>
        </p:nvSpPr>
        <p:spPr>
          <a:xfrm>
            <a:off x="271779" y="508591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1:9</a:t>
            </a:r>
            <a:r>
              <a:rPr lang="zh-CN" altLang="en-US" sz="2400" b="1" dirty="0">
                <a:solidFill>
                  <a:srgbClr val="FF0000"/>
                </a:solidFill>
              </a:rPr>
              <a:t>方案优化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D1F35D-2E3E-41AC-BE53-34A9820AF292}"/>
              </a:ext>
            </a:extLst>
          </p:cNvPr>
          <p:cNvSpPr txBox="1"/>
          <p:nvPr/>
        </p:nvSpPr>
        <p:spPr>
          <a:xfrm>
            <a:off x="259859" y="5383123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原方案：重量轻，死区少，难加工</a:t>
            </a:r>
            <a:endParaRPr lang="en-US" altLang="zh-CN" dirty="0"/>
          </a:p>
          <a:p>
            <a:r>
              <a:rPr lang="zh-CN" altLang="en-US" dirty="0"/>
              <a:t>新方案：易加工装配，玻璃吸收占比高，通道少，功率低</a:t>
            </a:r>
          </a:p>
        </p:txBody>
      </p:sp>
    </p:spTree>
    <p:extLst>
      <p:ext uri="{BB962C8B-B14F-4D97-AF65-F5344CB8AC3E}">
        <p14:creationId xmlns:p14="http://schemas.microsoft.com/office/powerpoint/2010/main" val="342338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</TotalTime>
  <Words>334</Words>
  <Application>Microsoft Office PowerPoint</Application>
  <PresentationFormat>宽屏</PresentationFormat>
  <Paragraphs>99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Wingdings</vt:lpstr>
      <vt:lpstr>Office 主题​​</vt:lpstr>
      <vt:lpstr>CEPC探测器HCAL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yatian pei</dc:creator>
  <cp:lastModifiedBy>yatian pei</cp:lastModifiedBy>
  <cp:revision>31</cp:revision>
  <dcterms:created xsi:type="dcterms:W3CDTF">2026-03-15T13:17:06Z</dcterms:created>
  <dcterms:modified xsi:type="dcterms:W3CDTF">2026-03-27T07:40:31Z</dcterms:modified>
</cp:coreProperties>
</file>