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4" r:id="rId5"/>
    <p:sldId id="285" r:id="rId6"/>
    <p:sldId id="286" r:id="rId7"/>
    <p:sldId id="259" r:id="rId8"/>
    <p:sldId id="289" r:id="rId9"/>
    <p:sldId id="287" r:id="rId10"/>
    <p:sldId id="288" r:id="rId11"/>
    <p:sldId id="290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80" d="100"/>
          <a:sy n="80" d="100"/>
        </p:scale>
        <p:origin x="682" y="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82890A-08B6-4F76-8738-FD5BF07BA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DC555B0-80D9-4515-838E-248AA37AF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E5265E-C928-47F2-AEFE-00165DC8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2026-03-27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C8DE82-912A-4C8E-B11D-F14998CC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D8A8DD-FBB7-4E27-BA23-3718BFF75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1C2A60-D6DB-406F-A928-B97DE376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DD480F4-A274-4125-9DCA-0DE098EE4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58255-33FD-4E4A-9055-E1D0E47D8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2026-03-27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C0AF08-F82A-4FBB-B63B-9E247786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2F2697-8BAD-4F8E-9B0F-DBDD190E1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73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DBF9B48-6427-4369-B493-3B9926E09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2F07B9-26D7-4793-BCD5-357D003DB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339E10-D3B1-4994-ACAD-0F69DF31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2026-03-27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52CBDC-41D3-4D94-8ED9-AA56C232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B8197B-0931-4F60-8FE1-70254545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91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711D40-E370-4CD9-9F60-A2429E736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6BDDC7-E57E-4B72-B489-15D6A076C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E29675-BED9-4BBF-A862-FA444F8A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2026-03-27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92BB32-94CB-4556-8E8E-57FCA4DF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E2F381-3358-497D-8A95-ADB4E0582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53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2646DE-6895-4455-96E3-02F55D95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981110-8848-42A8-9FD9-31524502A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C107-0760-4F7B-BFD8-005EDC013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2026-03-27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EA96D8-8260-45DC-92BD-B79E882BB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56EEB4-196A-47D7-B506-6A2691C3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06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1FC48C-4968-407A-B5E8-E7CAFD4C1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CBF441-F34D-4895-858F-045780DB8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4975BE-9B95-46D2-A7C1-DC0F47A88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B0BB2F-9819-43CF-AF14-225D8156A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2026-03-27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B09BDD-CD8C-43C6-8E65-50CF1CE4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1BD6F7-BAC3-464A-B74A-19851AF8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15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0C341-FACF-4D7B-884C-0A2465F79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7C052F-4F6E-4737-8EB6-BD6BC1711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AEFFDD-6BE7-4A16-9707-8428C41B4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DB5C949-17B1-4953-B5AC-33775B766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039ACB5-BAF1-484B-B946-F85566E57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444C30B-60A2-4E35-AF89-A061FEF9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2026-03-27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2E3A3CB-C42F-4C7F-88BC-B9F863DF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0149FAF-EDAA-4C9F-9C37-0E763E6D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54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FDD429-F4BC-4868-A722-1B38BEFDD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661652D-F0A1-48C9-B820-7516B036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2026-03-27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FC9DB9F-442D-44CD-9BA2-4007AC9B9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E12AD8B-0972-4B10-A081-4EA64A8A6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45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FFFCCD-FDC4-4BDA-97C1-C132A75B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2026-03-27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4A96031-EEFB-4392-80C6-753F769C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A06BA0-443D-4ECF-BFD4-6DCE0B0E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18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0B4840-BFD3-4C86-9CC2-7F034A25E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5A3174-5B1E-44B1-B5B6-589A18D99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283108-8275-4B98-AC1E-997B3D8A3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A03D3C-FCC2-449D-94DA-F6D31A27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2026-03-27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44B2C1-E01C-4DE3-82F8-5194D325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E5067C-2D48-49D9-90A6-04C5B0F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04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C49C0E-5F59-421F-936E-452F601F9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D9988E9-3CBA-4B71-854F-8D4537A56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F9A13A-9EBD-4487-B701-B56A32A83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DF14AF-A53D-4E7C-A6DE-6C8EE966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66FA-8468-4FCD-8A72-A91EFF249784}" type="datetimeFigureOut">
              <a:rPr lang="zh-CN" altLang="en-US" smtClean="0"/>
              <a:t>2026-03-27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F300896-6050-4932-9FED-4615E4CB8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C593996-BB93-4080-8D63-BA5F0D0B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26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26F76D3-55F8-4FAE-A352-328C5E792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33771D-68CC-46F2-8B81-DB43C45CD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3430E-42BA-4B8E-AE63-04A023666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A66FA-8468-4FCD-8A72-A91EFF249784}" type="datetimeFigureOut">
              <a:rPr lang="zh-CN" altLang="en-US" smtClean="0"/>
              <a:t>2026-03-27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81264C-EE24-4BDB-A8F0-3C2D2F3DC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5D841E-C160-4220-BE94-4190CA090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B4CC-0073-40B9-A487-4AECACA19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35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anage.autodesk.com/products/INVVAU?version=2027&amp;platform=WIN64&amp;language=SC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www.bilibili.com/video/BV1qg411C7Vy/?spm_id_from=333.337.search-card.all.click&amp;vd_source=91a8e05f9a583a2d68f22197f6a4edbb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2F4D69-CE61-4228-A987-80E6F1D350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zh-CN" altLang="en-US" dirty="0"/>
              <a:t>第</a:t>
            </a:r>
            <a:r>
              <a:rPr lang="en-US" altLang="zh-CN" dirty="0"/>
              <a:t>12</a:t>
            </a:r>
            <a:r>
              <a:rPr lang="zh-CN" altLang="en-US" dirty="0"/>
              <a:t>周工作汇报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614F01D-E782-45A8-ABBB-74A279526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2026-03-23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何伟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246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4">
            <a:extLst>
              <a:ext uri="{FF2B5EF4-FFF2-40B4-BE49-F238E27FC236}">
                <a16:creationId xmlns:a16="http://schemas.microsoft.com/office/drawing/2014/main" id="{8D8A5DC8-0F32-47ED-8D4F-9318E734F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5" r="4341" b="5478"/>
          <a:stretch/>
        </p:blipFill>
        <p:spPr>
          <a:xfrm>
            <a:off x="406643" y="149990"/>
            <a:ext cx="5432181" cy="3452605"/>
          </a:xfrm>
          <a:prstGeom prst="rect">
            <a:avLst/>
          </a:prstGeom>
        </p:spPr>
      </p:pic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4AA6D222-1A15-4271-88C8-BCA6214099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4" r="8697" b="6633"/>
          <a:stretch/>
        </p:blipFill>
        <p:spPr>
          <a:xfrm>
            <a:off x="6353178" y="235716"/>
            <a:ext cx="4524980" cy="272655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66D02D8-7E69-461D-96F3-493C0A35C082}"/>
              </a:ext>
            </a:extLst>
          </p:cNvPr>
          <p:cNvSpPr txBox="1"/>
          <p:nvPr/>
        </p:nvSpPr>
        <p:spPr>
          <a:xfrm>
            <a:off x="790575" y="43243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4"/>
              </a:rPr>
              <a:t>Vault </a:t>
            </a:r>
            <a:r>
              <a:rPr lang="zh-CN" altLang="en-US" dirty="0">
                <a:hlinkClick r:id="rId4"/>
              </a:rPr>
              <a:t>项目手册</a:t>
            </a:r>
            <a:r>
              <a:rPr lang="en-US" altLang="zh-CN" dirty="0">
                <a:hlinkClick r:id="rId4"/>
              </a:rPr>
              <a:t>_</a:t>
            </a:r>
            <a:r>
              <a:rPr lang="zh-CN" altLang="en-US" dirty="0">
                <a:hlinkClick r:id="rId4"/>
              </a:rPr>
              <a:t>哔哩哔哩</a:t>
            </a:r>
            <a:r>
              <a:rPr lang="en-US" altLang="zh-CN" dirty="0">
                <a:hlinkClick r:id="rId4"/>
              </a:rPr>
              <a:t>_</a:t>
            </a:r>
            <a:r>
              <a:rPr lang="en-US" altLang="zh-CN" dirty="0" err="1">
                <a:hlinkClick r:id="rId4"/>
              </a:rPr>
              <a:t>bilibili</a:t>
            </a:r>
            <a:r>
              <a:rPr lang="zh-CN" altLang="en-US" dirty="0"/>
              <a:t>（欧特克中国）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4502F54-E831-4422-A313-C68BCD9B8AB9}"/>
              </a:ext>
            </a:extLst>
          </p:cNvPr>
          <p:cNvSpPr txBox="1"/>
          <p:nvPr/>
        </p:nvSpPr>
        <p:spPr>
          <a:xfrm>
            <a:off x="790574" y="3798930"/>
            <a:ext cx="463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 </a:t>
            </a:r>
            <a:r>
              <a:rPr lang="en-US" altLang="zh-CN" b="1" dirty="0" err="1"/>
              <a:t>AutoDesk</a:t>
            </a:r>
            <a:r>
              <a:rPr lang="en-US" altLang="zh-CN" b="1" dirty="0"/>
              <a:t> Vault</a:t>
            </a:r>
            <a:r>
              <a:rPr lang="zh-CN" altLang="en-US" b="1" dirty="0"/>
              <a:t>使用方法培训教程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B4CE6DA-82E9-4F5D-B711-DBE5C1286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178" y="3164943"/>
            <a:ext cx="3652899" cy="329300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FCD7600-205A-4559-B9D6-C0BB42319A22}"/>
              </a:ext>
            </a:extLst>
          </p:cNvPr>
          <p:cNvSpPr txBox="1"/>
          <p:nvPr/>
        </p:nvSpPr>
        <p:spPr>
          <a:xfrm>
            <a:off x="790575" y="523077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6"/>
              </a:rPr>
              <a:t>Autodesk - Account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7416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27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E6FCF2-0F38-4E95-AF11-36E5E7B6E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39" y="113917"/>
            <a:ext cx="10515600" cy="848472"/>
          </a:xfrm>
        </p:spPr>
        <p:txBody>
          <a:bodyPr>
            <a:normAutofit/>
          </a:bodyPr>
          <a:lstStyle/>
          <a:p>
            <a:r>
              <a:rPr lang="zh-CN" altLang="en-US" sz="3600" b="1" dirty="0"/>
              <a:t>第</a:t>
            </a:r>
            <a:r>
              <a:rPr lang="en-US" altLang="zh-CN" sz="3600" b="1" dirty="0"/>
              <a:t>12</a:t>
            </a:r>
            <a:r>
              <a:rPr lang="zh-CN" altLang="en-US" sz="3600" b="1" dirty="0"/>
              <a:t>周工作内容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E60BB5-AAF2-4379-AB42-09052907E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039" y="1162436"/>
            <a:ext cx="10515600" cy="435133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zh-CN" altLang="en-US" dirty="0"/>
              <a:t>本周准备</a:t>
            </a:r>
            <a:r>
              <a:rPr lang="en-US" altLang="zh-CN" dirty="0"/>
              <a:t>TAO</a:t>
            </a:r>
            <a:r>
              <a:rPr lang="zh-CN" altLang="en-US" dirty="0"/>
              <a:t>刻度整改方案实验平台搭建；</a:t>
            </a:r>
            <a:endParaRPr lang="en-US" altLang="zh-CN" dirty="0"/>
          </a:p>
          <a:p>
            <a:pPr marL="514350" indent="-514350" algn="just"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尝试搭建了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Autodesk vault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服务器</a:t>
            </a:r>
            <a:endParaRPr lang="en-US" altLang="zh-CN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514350" indent="-514350" algn="just">
              <a:buFont typeface="+mj-lt"/>
              <a:buAutoNum type="arabicPeriod"/>
            </a:pPr>
            <a:endParaRPr lang="en-US" altLang="zh-CN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01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2">
            <a:extLst>
              <a:ext uri="{FF2B5EF4-FFF2-40B4-BE49-F238E27FC236}">
                <a16:creationId xmlns:a16="http://schemas.microsoft.com/office/drawing/2014/main" id="{B841BD3C-152C-484D-9A3A-76BD934E2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5" r="7586" b="5733"/>
          <a:stretch/>
        </p:blipFill>
        <p:spPr>
          <a:xfrm>
            <a:off x="686807" y="192733"/>
            <a:ext cx="10147884" cy="602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0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4">
            <a:extLst>
              <a:ext uri="{FF2B5EF4-FFF2-40B4-BE49-F238E27FC236}">
                <a16:creationId xmlns:a16="http://schemas.microsoft.com/office/drawing/2014/main" id="{F96FBAE2-A5A6-4E59-8D56-72F33BD34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3" r="8724" b="8711"/>
          <a:stretch/>
        </p:blipFill>
        <p:spPr>
          <a:xfrm>
            <a:off x="763164" y="512465"/>
            <a:ext cx="10450796" cy="614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8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4">
            <a:extLst>
              <a:ext uri="{FF2B5EF4-FFF2-40B4-BE49-F238E27FC236}">
                <a16:creationId xmlns:a16="http://schemas.microsoft.com/office/drawing/2014/main" id="{17A2A899-1392-4851-B7B9-1CDD63ADA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9" r="7686" b="8019"/>
          <a:stretch/>
        </p:blipFill>
        <p:spPr>
          <a:xfrm>
            <a:off x="437279" y="281353"/>
            <a:ext cx="11317441" cy="648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13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4">
            <a:extLst>
              <a:ext uri="{FF2B5EF4-FFF2-40B4-BE49-F238E27FC236}">
                <a16:creationId xmlns:a16="http://schemas.microsoft.com/office/drawing/2014/main" id="{83C7BCDE-498A-451D-A3F9-10B788C496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5" r="6447" b="6172"/>
          <a:stretch/>
        </p:blipFill>
        <p:spPr>
          <a:xfrm>
            <a:off x="789261" y="357471"/>
            <a:ext cx="10613478" cy="614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53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499C9D4-1E86-4E58-95C6-AE7CDED26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4" r="4395" b="15134"/>
          <a:stretch/>
        </p:blipFill>
        <p:spPr>
          <a:xfrm>
            <a:off x="0" y="311500"/>
            <a:ext cx="7945287" cy="4693451"/>
          </a:xfrm>
          <a:prstGeom prst="rect">
            <a:avLst/>
          </a:prstGeom>
        </p:spPr>
      </p:pic>
      <p:pic>
        <p:nvPicPr>
          <p:cNvPr id="7" name="内容占位符 4">
            <a:extLst>
              <a:ext uri="{FF2B5EF4-FFF2-40B4-BE49-F238E27FC236}">
                <a16:creationId xmlns:a16="http://schemas.microsoft.com/office/drawing/2014/main" id="{4D6F8826-CEC4-4489-AFA1-BA9903670C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1" r="37870" b="16273"/>
          <a:stretch/>
        </p:blipFill>
        <p:spPr>
          <a:xfrm>
            <a:off x="7609561" y="492936"/>
            <a:ext cx="4161285" cy="3262739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70DFC4F1-405F-422C-B36C-E83F20A62C93}"/>
              </a:ext>
            </a:extLst>
          </p:cNvPr>
          <p:cNvGrpSpPr/>
          <p:nvPr/>
        </p:nvGrpSpPr>
        <p:grpSpPr>
          <a:xfrm>
            <a:off x="338122" y="3590056"/>
            <a:ext cx="3445880" cy="1815911"/>
            <a:chOff x="7813055" y="456331"/>
            <a:chExt cx="3445880" cy="1815911"/>
          </a:xfrm>
        </p:grpSpPr>
        <p:pic>
          <p:nvPicPr>
            <p:cNvPr id="6" name="内容占位符 4">
              <a:extLst>
                <a:ext uri="{FF2B5EF4-FFF2-40B4-BE49-F238E27FC236}">
                  <a16:creationId xmlns:a16="http://schemas.microsoft.com/office/drawing/2014/main" id="{C488B063-CF58-464C-A562-7C10EA0DC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50" t="1" r="37371" b="84995"/>
            <a:stretch/>
          </p:blipFill>
          <p:spPr>
            <a:xfrm>
              <a:off x="7896087" y="456331"/>
              <a:ext cx="3362848" cy="486644"/>
            </a:xfrm>
            <a:prstGeom prst="rect">
              <a:avLst/>
            </a:prstGeom>
          </p:spPr>
        </p:pic>
        <p:pic>
          <p:nvPicPr>
            <p:cNvPr id="5" name="内容占位符 4">
              <a:extLst>
                <a:ext uri="{FF2B5EF4-FFF2-40B4-BE49-F238E27FC236}">
                  <a16:creationId xmlns:a16="http://schemas.microsoft.com/office/drawing/2014/main" id="{F395416F-0208-4E49-91A5-C6BB4A61DA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685" t="27339" r="37371" b="29033"/>
            <a:stretch/>
          </p:blipFill>
          <p:spPr>
            <a:xfrm>
              <a:off x="7813055" y="857250"/>
              <a:ext cx="2314960" cy="1414992"/>
            </a:xfrm>
            <a:prstGeom prst="rect">
              <a:avLst/>
            </a:prstGeom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0FB1E92-3CBB-4A5E-8987-D7283C6E2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561" y="3833378"/>
            <a:ext cx="3907875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39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B2543F0-0DE3-4570-B973-7FA83EF9E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4" y="3749729"/>
            <a:ext cx="6471401" cy="28786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62F1F6D-900B-4738-9E61-1D2B81F4B2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8" t="4383" r="1182" b="2348"/>
          <a:stretch/>
        </p:blipFill>
        <p:spPr>
          <a:xfrm>
            <a:off x="325317" y="1582954"/>
            <a:ext cx="6370758" cy="2149885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48E7C360-7F25-4638-A427-C923F5253672}"/>
              </a:ext>
            </a:extLst>
          </p:cNvPr>
          <p:cNvGrpSpPr/>
          <p:nvPr/>
        </p:nvGrpSpPr>
        <p:grpSpPr>
          <a:xfrm>
            <a:off x="7036256" y="4647473"/>
            <a:ext cx="4702629" cy="1823884"/>
            <a:chOff x="6831874" y="3765386"/>
            <a:chExt cx="5268686" cy="223861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500CFE8-1D72-465B-8D7D-CE00871A23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010"/>
            <a:stretch/>
          </p:blipFill>
          <p:spPr>
            <a:xfrm>
              <a:off x="6831874" y="3765386"/>
              <a:ext cx="5268686" cy="141265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A323462-F1E2-4B1C-AE4A-E7DDD4028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16" t="28298" r="92"/>
            <a:stretch/>
          </p:blipFill>
          <p:spPr>
            <a:xfrm>
              <a:off x="6831874" y="4991100"/>
              <a:ext cx="5268686" cy="1012903"/>
            </a:xfrm>
            <a:prstGeom prst="rect">
              <a:avLst/>
            </a:prstGeom>
          </p:spPr>
        </p:pic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B0495940-FAC6-45AB-8D11-FAA039A0613E}"/>
              </a:ext>
            </a:extLst>
          </p:cNvPr>
          <p:cNvSpPr txBox="1"/>
          <p:nvPr/>
        </p:nvSpPr>
        <p:spPr>
          <a:xfrm>
            <a:off x="6962775" y="213917"/>
            <a:ext cx="501015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dirty="0"/>
              <a:t>Vault </a:t>
            </a:r>
            <a:r>
              <a:rPr lang="zh-CN" altLang="en-US" sz="1200" b="1" dirty="0"/>
              <a:t>服务器要求：</a:t>
            </a:r>
          </a:p>
          <a:p>
            <a:r>
              <a:rPr lang="zh-CN" altLang="en-US" sz="1200" b="1" dirty="0"/>
              <a:t>操作系统</a:t>
            </a:r>
            <a:r>
              <a:rPr lang="zh-CN" altLang="en-US" sz="1200" dirty="0"/>
              <a:t>	</a:t>
            </a:r>
          </a:p>
          <a:p>
            <a:r>
              <a:rPr lang="en-US" altLang="zh-CN" sz="1200" dirty="0"/>
              <a:t>Windows Server 2019</a:t>
            </a:r>
            <a:r>
              <a:rPr lang="zh-CN" altLang="en-US" sz="1200" dirty="0"/>
              <a:t>、</a:t>
            </a:r>
            <a:r>
              <a:rPr lang="en-US" altLang="zh-CN" sz="1200" dirty="0"/>
              <a:t>2022* Standard</a:t>
            </a:r>
            <a:r>
              <a:rPr lang="zh-CN" altLang="en-US" sz="1200" dirty="0"/>
              <a:t>、</a:t>
            </a:r>
            <a:r>
              <a:rPr lang="en-US" altLang="zh-CN" sz="1200" dirty="0"/>
              <a:t>Datacenter</a:t>
            </a:r>
          </a:p>
          <a:p>
            <a:r>
              <a:rPr lang="en-US" altLang="zh-CN" sz="1200" dirty="0"/>
              <a:t>Microsoft Windows 10</a:t>
            </a:r>
            <a:r>
              <a:rPr lang="zh-CN" altLang="en-US" sz="1200" dirty="0"/>
              <a:t>、</a:t>
            </a:r>
            <a:r>
              <a:rPr lang="en-US" altLang="zh-CN" sz="1200" dirty="0"/>
              <a:t>11* Professional</a:t>
            </a:r>
            <a:r>
              <a:rPr lang="zh-CN" altLang="en-US" sz="1200" dirty="0"/>
              <a:t>、</a:t>
            </a:r>
            <a:r>
              <a:rPr lang="en-US" altLang="zh-CN" sz="1200" dirty="0"/>
              <a:t>Enterprise</a:t>
            </a:r>
            <a:r>
              <a:rPr lang="zh-CN" altLang="en-US" sz="1200" dirty="0"/>
              <a:t>（仅限 </a:t>
            </a:r>
            <a:r>
              <a:rPr lang="en-US" altLang="zh-CN" sz="1200" dirty="0"/>
              <a:t>Vault Basic</a:t>
            </a:r>
            <a:r>
              <a:rPr lang="zh-CN" altLang="en-US" sz="1200" dirty="0"/>
              <a:t>）</a:t>
            </a:r>
          </a:p>
          <a:p>
            <a:r>
              <a:rPr lang="zh-CN" altLang="en-US" sz="1200" dirty="0"/>
              <a:t>单个站点	</a:t>
            </a:r>
          </a:p>
          <a:p>
            <a:r>
              <a:rPr lang="en-US" altLang="zh-CN" sz="1200" dirty="0"/>
              <a:t>Microsoft SQL Server 2019 Express</a:t>
            </a:r>
            <a:r>
              <a:rPr lang="zh-CN" altLang="en-US" sz="1200" dirty="0"/>
              <a:t>、</a:t>
            </a:r>
            <a:r>
              <a:rPr lang="en-US" altLang="zh-CN" sz="1200" dirty="0"/>
              <a:t>Standard</a:t>
            </a:r>
            <a:r>
              <a:rPr lang="zh-CN" altLang="en-US" sz="1200" dirty="0"/>
              <a:t>、</a:t>
            </a:r>
            <a:r>
              <a:rPr lang="en-US" altLang="zh-CN" sz="1200" dirty="0"/>
              <a:t>Enterprise (CU29)</a:t>
            </a:r>
          </a:p>
          <a:p>
            <a:r>
              <a:rPr lang="en-US" altLang="zh-CN" sz="1200" dirty="0"/>
              <a:t>Microsoft SQL Server 2022 Express**</a:t>
            </a:r>
            <a:r>
              <a:rPr lang="zh-CN" altLang="en-US" sz="1200" dirty="0"/>
              <a:t>、</a:t>
            </a:r>
            <a:r>
              <a:rPr lang="en-US" altLang="zh-CN" sz="1200" dirty="0"/>
              <a:t>Standard</a:t>
            </a:r>
            <a:r>
              <a:rPr lang="zh-CN" altLang="en-US" sz="1200" dirty="0"/>
              <a:t>、</a:t>
            </a:r>
            <a:r>
              <a:rPr lang="en-US" altLang="zh-CN" sz="1200" dirty="0"/>
              <a:t>Enterprise (CU16)</a:t>
            </a:r>
          </a:p>
          <a:p>
            <a:r>
              <a:rPr lang="en-US" altLang="zh-CN" sz="1200" b="1" dirty="0"/>
              <a:t>CPU</a:t>
            </a:r>
          </a:p>
          <a:p>
            <a:r>
              <a:rPr lang="zh-CN" altLang="en-US" sz="1200" dirty="0"/>
              <a:t>单个站点：</a:t>
            </a:r>
            <a:r>
              <a:rPr lang="en-US" altLang="zh-CN" sz="1200" dirty="0"/>
              <a:t>2.5 GHz </a:t>
            </a:r>
            <a:r>
              <a:rPr lang="zh-CN" altLang="en-US" sz="1200" dirty="0"/>
              <a:t>或更高（最低要求）、</a:t>
            </a:r>
            <a:r>
              <a:rPr lang="en-US" altLang="zh-CN" sz="1200" dirty="0"/>
              <a:t>3 GHz </a:t>
            </a:r>
            <a:r>
              <a:rPr lang="zh-CN" altLang="en-US" sz="1200" dirty="0"/>
              <a:t>或更高（建议）</a:t>
            </a:r>
          </a:p>
          <a:p>
            <a:r>
              <a:rPr lang="zh-CN" altLang="en-US" sz="1200" b="1" dirty="0"/>
              <a:t>内存</a:t>
            </a:r>
          </a:p>
          <a:p>
            <a:r>
              <a:rPr lang="zh-CN" altLang="en-US" sz="1200" dirty="0"/>
              <a:t>单个站点：</a:t>
            </a:r>
            <a:r>
              <a:rPr lang="en-US" altLang="zh-CN" sz="1200" dirty="0"/>
              <a:t>8 GB RAM</a:t>
            </a:r>
            <a:r>
              <a:rPr lang="zh-CN" altLang="en-US" sz="1200" dirty="0"/>
              <a:t>（最低要求）、</a:t>
            </a:r>
            <a:r>
              <a:rPr lang="en-US" altLang="zh-CN" sz="1200" dirty="0"/>
              <a:t>16 GB RAM</a:t>
            </a:r>
            <a:r>
              <a:rPr lang="zh-CN" altLang="en-US" sz="1200" dirty="0"/>
              <a:t>（建议）</a:t>
            </a:r>
          </a:p>
          <a:p>
            <a:r>
              <a:rPr lang="zh-CN" altLang="en-US" sz="1200" b="1" dirty="0"/>
              <a:t>磁盘空间</a:t>
            </a:r>
          </a:p>
          <a:p>
            <a:r>
              <a:rPr lang="zh-CN" altLang="en-US" sz="1200" dirty="0"/>
              <a:t>单个站点：</a:t>
            </a:r>
            <a:r>
              <a:rPr lang="en-US" altLang="zh-CN" sz="1200" dirty="0"/>
              <a:t>100 GB </a:t>
            </a:r>
            <a:r>
              <a:rPr lang="zh-CN" altLang="en-US" sz="1200" dirty="0"/>
              <a:t>磁盘空间（最低要求）、</a:t>
            </a:r>
            <a:r>
              <a:rPr lang="en-US" altLang="zh-CN" sz="1200" dirty="0"/>
              <a:t>200 GB </a:t>
            </a:r>
            <a:r>
              <a:rPr lang="zh-CN" altLang="en-US" sz="1200" dirty="0"/>
              <a:t>磁盘空间（建议）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1F97467-964D-4E68-93AE-C477253D731E}"/>
              </a:ext>
            </a:extLst>
          </p:cNvPr>
          <p:cNvSpPr txBox="1"/>
          <p:nvPr/>
        </p:nvSpPr>
        <p:spPr>
          <a:xfrm>
            <a:off x="6962775" y="2693002"/>
            <a:ext cx="46005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dirty="0"/>
              <a:t>Vault Client </a:t>
            </a:r>
            <a:r>
              <a:rPr lang="zh-CN" altLang="en-US" sz="1200" b="1" dirty="0"/>
              <a:t>要求</a:t>
            </a:r>
          </a:p>
          <a:p>
            <a:r>
              <a:rPr lang="zh-CN" altLang="en-US" sz="1200" b="1" dirty="0"/>
              <a:t>操作系统</a:t>
            </a:r>
            <a:r>
              <a:rPr lang="zh-CN" altLang="en-US" sz="1200" dirty="0"/>
              <a:t>	</a:t>
            </a:r>
          </a:p>
          <a:p>
            <a:r>
              <a:rPr lang="en-US" altLang="zh-CN" sz="1200" dirty="0"/>
              <a:t>Microsoft Windows 10* Professional</a:t>
            </a:r>
            <a:r>
              <a:rPr lang="zh-CN" altLang="en-US" sz="1200" dirty="0"/>
              <a:t>、</a:t>
            </a:r>
            <a:r>
              <a:rPr lang="en-US" altLang="zh-CN" sz="1200" dirty="0"/>
              <a:t>Enterprise</a:t>
            </a:r>
          </a:p>
          <a:p>
            <a:r>
              <a:rPr lang="en-US" altLang="zh-CN" sz="1200" dirty="0"/>
              <a:t>Microsoft Windows 11* Professional</a:t>
            </a:r>
            <a:r>
              <a:rPr lang="zh-CN" altLang="en-US" sz="1200" dirty="0"/>
              <a:t>、</a:t>
            </a:r>
            <a:r>
              <a:rPr lang="en-US" altLang="zh-CN" sz="1200" dirty="0"/>
              <a:t>Enterprise</a:t>
            </a:r>
          </a:p>
          <a:p>
            <a:r>
              <a:rPr lang="en-US" altLang="zh-CN" sz="1200" b="1" dirty="0"/>
              <a:t>CPU</a:t>
            </a:r>
            <a:r>
              <a:rPr lang="zh-CN" altLang="en-US" sz="1200" dirty="0"/>
              <a:t>：</a:t>
            </a:r>
            <a:r>
              <a:rPr lang="en-US" altLang="zh-CN" sz="1200" dirty="0"/>
              <a:t>1.6 GHz </a:t>
            </a:r>
            <a:r>
              <a:rPr lang="zh-CN" altLang="en-US" sz="1200" dirty="0"/>
              <a:t>或更高（最低要求）、</a:t>
            </a:r>
            <a:r>
              <a:rPr lang="en-US" altLang="zh-CN" sz="1200" dirty="0"/>
              <a:t>3 GHz </a:t>
            </a:r>
            <a:r>
              <a:rPr lang="zh-CN" altLang="en-US" sz="1200" dirty="0"/>
              <a:t>或更高（建议）</a:t>
            </a:r>
          </a:p>
          <a:p>
            <a:r>
              <a:rPr lang="zh-CN" altLang="en-US" sz="1200" b="1" dirty="0"/>
              <a:t>内存</a:t>
            </a:r>
            <a:r>
              <a:rPr lang="zh-CN" altLang="en-US" sz="1200" dirty="0"/>
              <a:t>：</a:t>
            </a:r>
            <a:r>
              <a:rPr lang="en-US" altLang="zh-CN" sz="1200" dirty="0"/>
              <a:t>4 GB RAM</a:t>
            </a:r>
            <a:r>
              <a:rPr lang="zh-CN" altLang="en-US" sz="1200" dirty="0"/>
              <a:t>（最低要求）、</a:t>
            </a:r>
            <a:r>
              <a:rPr lang="en-US" altLang="zh-CN" sz="1200" dirty="0"/>
              <a:t>8 GB RAM</a:t>
            </a:r>
            <a:r>
              <a:rPr lang="zh-CN" altLang="en-US" sz="1200" dirty="0"/>
              <a:t>（建议）</a:t>
            </a:r>
          </a:p>
          <a:p>
            <a:r>
              <a:rPr lang="zh-CN" altLang="en-US" sz="1200" b="1" dirty="0"/>
              <a:t>磁盘空间</a:t>
            </a:r>
            <a:r>
              <a:rPr lang="zh-CN" altLang="en-US" sz="1200" dirty="0"/>
              <a:t>：</a:t>
            </a:r>
            <a:r>
              <a:rPr lang="en-US" altLang="zh-CN" sz="1200" dirty="0"/>
              <a:t>10 GB </a:t>
            </a:r>
            <a:r>
              <a:rPr lang="zh-CN" altLang="en-US" sz="1200" dirty="0"/>
              <a:t>磁盘空间（最低要求）、</a:t>
            </a:r>
            <a:r>
              <a:rPr lang="en-US" altLang="zh-CN" sz="1200" dirty="0"/>
              <a:t>30 GB </a:t>
            </a:r>
            <a:r>
              <a:rPr lang="zh-CN" altLang="en-US" sz="1200" dirty="0"/>
              <a:t>磁盘空间（建议）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0686B3D-0A53-4125-AD98-9FB07DBF308E}"/>
              </a:ext>
            </a:extLst>
          </p:cNvPr>
          <p:cNvSpPr txBox="1"/>
          <p:nvPr/>
        </p:nvSpPr>
        <p:spPr>
          <a:xfrm>
            <a:off x="6962775" y="4073134"/>
            <a:ext cx="5010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/>
              <a:t>瘦客户端</a:t>
            </a:r>
          </a:p>
          <a:p>
            <a:r>
              <a:rPr lang="zh-CN" altLang="en-US" sz="1200" b="1" dirty="0"/>
              <a:t>浏览器</a:t>
            </a:r>
            <a:r>
              <a:rPr lang="zh-CN" altLang="en-US" sz="1200" dirty="0"/>
              <a:t>：</a:t>
            </a:r>
            <a:r>
              <a:rPr lang="en-US" altLang="zh-CN" sz="1200" dirty="0"/>
              <a:t>Microsoft Edge</a:t>
            </a:r>
            <a:r>
              <a:rPr lang="zh-CN" altLang="en-US" sz="1200" dirty="0"/>
              <a:t>、</a:t>
            </a:r>
            <a:r>
              <a:rPr lang="en-US" altLang="zh-CN" sz="1200" dirty="0"/>
              <a:t>Google Chrome</a:t>
            </a:r>
            <a:r>
              <a:rPr lang="zh-CN" altLang="en-US" sz="1200" dirty="0"/>
              <a:t>、</a:t>
            </a:r>
            <a:r>
              <a:rPr lang="en-US" altLang="zh-CN" sz="1200" dirty="0"/>
              <a:t>Mozilla Firefox</a:t>
            </a:r>
            <a:r>
              <a:rPr lang="zh-CN" altLang="en-US" sz="1200" dirty="0"/>
              <a:t>、</a:t>
            </a:r>
            <a:r>
              <a:rPr lang="en-US" altLang="zh-CN" sz="1200" dirty="0"/>
              <a:t>Apple Safari</a:t>
            </a:r>
            <a:endParaRPr lang="zh-CN" altLang="en-US" sz="12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6FBFFCE-CB1B-4874-BD18-004FB6183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941" y="258148"/>
            <a:ext cx="6323134" cy="12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9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4">
            <a:extLst>
              <a:ext uri="{FF2B5EF4-FFF2-40B4-BE49-F238E27FC236}">
                <a16:creationId xmlns:a16="http://schemas.microsoft.com/office/drawing/2014/main" id="{D2F212CE-FB1D-4EA1-B446-400B60C35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8" r="11736" b="11944"/>
          <a:stretch/>
        </p:blipFill>
        <p:spPr>
          <a:xfrm>
            <a:off x="281354" y="157599"/>
            <a:ext cx="5533610" cy="327140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880234F-5D75-4B17-BF85-CEE54F14BC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1" r="14824" b="19818"/>
          <a:stretch/>
        </p:blipFill>
        <p:spPr>
          <a:xfrm>
            <a:off x="6304849" y="247704"/>
            <a:ext cx="5377717" cy="3007961"/>
          </a:xfrm>
          <a:prstGeom prst="rect">
            <a:avLst/>
          </a:prstGeom>
        </p:spPr>
      </p:pic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3929C00-096A-4F93-AE4A-179C9A6135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37" t="743" r="6919" b="4041"/>
          <a:stretch/>
        </p:blipFill>
        <p:spPr>
          <a:xfrm>
            <a:off x="583869" y="3314700"/>
            <a:ext cx="5100030" cy="3386190"/>
          </a:xfrm>
          <a:prstGeom prst="rect">
            <a:avLst/>
          </a:prstGeom>
        </p:spPr>
      </p:pic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53071370-540F-4614-8851-7DC1F6CAE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958" y="3589650"/>
            <a:ext cx="4711776" cy="283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92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259</Words>
  <Application>Microsoft Office PowerPoint</Application>
  <PresentationFormat>宽屏</PresentationFormat>
  <Paragraphs>35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等线 Light</vt:lpstr>
      <vt:lpstr>Arial</vt:lpstr>
      <vt:lpstr>Office 主题​​</vt:lpstr>
      <vt:lpstr>第12周工作汇报</vt:lpstr>
      <vt:lpstr>第12周工作内容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第11周工作汇报</dc:title>
  <dc:creator>wei he</dc:creator>
  <cp:lastModifiedBy>wei he</cp:lastModifiedBy>
  <cp:revision>29</cp:revision>
  <dcterms:created xsi:type="dcterms:W3CDTF">2026-03-16T02:40:56Z</dcterms:created>
  <dcterms:modified xsi:type="dcterms:W3CDTF">2026-03-27T09:20:38Z</dcterms:modified>
</cp:coreProperties>
</file>