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9" r:id="rId4"/>
    <p:sldId id="2798" r:id="rId5"/>
    <p:sldId id="2811" r:id="rId6"/>
    <p:sldId id="259" r:id="rId7"/>
    <p:sldId id="2812" r:id="rId8"/>
    <p:sldId id="2810" r:id="rId9"/>
    <p:sldId id="2813" r:id="rId10"/>
    <p:sldId id="2820" r:id="rId11"/>
    <p:sldId id="2819" r:id="rId12"/>
    <p:sldId id="2826" r:id="rId13"/>
    <p:sldId id="2815" r:id="rId14"/>
    <p:sldId id="2821" r:id="rId15"/>
    <p:sldId id="2822" r:id="rId16"/>
    <p:sldId id="2827" r:id="rId17"/>
    <p:sldId id="2824" r:id="rId18"/>
    <p:sldId id="2832" r:id="rId19"/>
    <p:sldId id="2833" r:id="rId20"/>
    <p:sldId id="2835" r:id="rId21"/>
    <p:sldId id="265" r:id="rId22"/>
    <p:sldId id="268" r:id="rId23"/>
    <p:sldId id="2837" r:id="rId24"/>
    <p:sldId id="274" r:id="rId25"/>
    <p:sldId id="2831" r:id="rId26"/>
    <p:sldId id="2830" r:id="rId27"/>
    <p:sldId id="2836" r:id="rId28"/>
    <p:sldId id="2834" r:id="rId29"/>
    <p:sldId id="266" r:id="rId30"/>
    <p:sldId id="267" r:id="rId31"/>
    <p:sldId id="269" r:id="rId32"/>
    <p:sldId id="270" r:id="rId33"/>
    <p:sldId id="263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66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3BD738-2DF6-1A30-3076-FDD12308F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A460B65-59FD-1006-F0AE-AD4903002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5FDD9A-87CA-022D-B8A4-4A5A0589E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FB5BDE-37C0-99D3-C1CB-D87ED99C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AF56EB-73F4-E50B-0E7D-598675287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32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6879BC-90EA-ED49-612E-0680F0953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2B58892-D525-6920-1144-9170323F4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60F283-4EA6-1D8C-151C-58A866AA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37917-C04C-599B-112C-F145B432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96044B-092B-31C8-F9AD-4089C11B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81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72254AA-AAA1-3DAC-25C9-9A5ACF4B4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A3440D-F0CD-25B3-18CB-DCB4D4067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4E71DD-94E4-BF12-E256-FF42BCF0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01DA2A-DC5E-24BC-4E0A-95364AF7B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1F6AF2-B497-C6C4-A1AA-467A4C08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4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5895F4-4546-6992-CED2-34743C6D6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751248-2AC8-CA9A-E198-0103EE943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D64A34-95CF-B926-6ABB-A75586D0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BC697D-304E-946C-D2BF-BEC73E06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95A614-0415-94C5-3E19-C677F3B5B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93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6084B9-3E1C-F66A-2E19-7D6DD4FB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22AEB8-618B-EF75-E1BD-7338AB449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3B3E80-0CDE-9829-1282-E3DDCC0B3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EAF64-4FA9-F25C-A76A-4CDE1F190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C81FF3-223E-3E1F-705C-713443A3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83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48530-F2CB-E3E9-D2F2-B06CF4B2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A8451A-C44E-8A46-1493-BFD11EB10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EEC7C-9696-A223-5C64-2E3CFD4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2D4F57-22F3-3BD4-7823-5D83E046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0200F7-8520-2188-EF8C-5F0F06F7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715111-0B2E-34AA-4317-6E9A9FAE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88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722971-48E6-7EDB-1215-B30A7F70D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20C3F7-BB61-F727-B587-C88BAA149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26B282-70FD-B924-F7E2-177E691A8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D51EAA-E4A2-730C-564C-53DE294AF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CC7528E-14DF-8119-9CD5-AF0020536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96091F-0E4F-CB15-6F2D-78148486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D524E31-536D-8D21-D0FD-784229E46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4215C0-6208-5254-394A-3D6F1831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7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4F5AE-BC67-F70F-262C-491D907A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035583-933E-0139-08B9-5C042CB1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0AAAE4-E7CF-EB8F-CF97-67A96C294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55EE8D3-180B-BAE8-39A1-76BECFDD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42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CBDDBFF-38C1-4689-94B9-CA08D7F6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5C1B6B-E19D-999B-F13D-BB251A1E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B38937-B53C-6E76-7D85-864AF3FC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09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1C9719-17BC-C073-E171-AE670F34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E19AA6-0342-FCC6-64F6-6E89C577E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4F8C0C-A3B6-FCB4-F7CF-799FB3B76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F0F22E-E38B-D8E1-6EA1-9E4A5C321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4B2102-9995-AD5A-12E0-6618DB4B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4FA9EA-3692-7D8D-07AF-D03F7E1A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0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726AB-4D43-5D8B-4FE6-CD76284CD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139F5F-9DE3-D717-DE54-2121764EC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9C4223-C57C-A952-6BA5-C65715667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1BCB84-6CA8-041D-C2DF-D6982A10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2F9418-E9F9-17EC-4F9C-7917F844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D0ABFD-D6A1-33DF-5FA5-8A4E82DDB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26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DE5D4FA-9A7C-68D8-E7D4-09FB5F56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530DC1-2C56-5E8B-FD15-DE09D069E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D21F6B-91B9-B831-487C-799175780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6FB3-D538-47B1-B492-0044EDFC424B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0CF18E-A104-EE72-1F9A-B9163F606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9E487D-1913-07C1-4A69-E8F1BAB98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21795-CEEA-47C9-AC94-38064DC7C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12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4715D5-9EE9-9A7D-F07C-8256948192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Progress of triangular carbon fiber beam for ITK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5DE44D-D536-9FA3-F9C1-FF0FEF8455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Xiaohui Qian, Jian Wang, Yujie Li, </a:t>
            </a:r>
            <a:r>
              <a:rPr lang="en-US" altLang="zh-CN" dirty="0" err="1"/>
              <a:t>Jiajian</a:t>
            </a:r>
            <a:r>
              <a:rPr lang="en-US" altLang="zh-CN" dirty="0"/>
              <a:t> Zhang, Qi Yan</a:t>
            </a:r>
          </a:p>
          <a:p>
            <a:r>
              <a:rPr lang="en-US" altLang="zh-CN" dirty="0"/>
              <a:t>IHEP.CAS</a:t>
            </a:r>
          </a:p>
          <a:p>
            <a:r>
              <a:rPr lang="en-US" altLang="zh-CN" dirty="0"/>
              <a:t>202603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3210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0B53D-214B-21F3-8342-85B09C305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E3071180-F314-256B-7234-1AB1C123C22A}"/>
              </a:ext>
            </a:extLst>
          </p:cNvPr>
          <p:cNvSpPr txBox="1"/>
          <p:nvPr/>
        </p:nvSpPr>
        <p:spPr>
          <a:xfrm>
            <a:off x="148281" y="156519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Mold </a:t>
            </a:r>
            <a:endParaRPr lang="zh-CN" altLang="en-US" sz="2000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B00E43A-B2AA-D2A7-2046-B9F2D6379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7"/>
          <a:stretch>
            <a:fillRect/>
          </a:stretch>
        </p:blipFill>
        <p:spPr>
          <a:xfrm>
            <a:off x="0" y="689572"/>
            <a:ext cx="12096749" cy="5910126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8B8CC80-8DCF-410D-91AC-A111D0C79F8B}"/>
              </a:ext>
            </a:extLst>
          </p:cNvPr>
          <p:cNvSpPr txBox="1"/>
          <p:nvPr/>
        </p:nvSpPr>
        <p:spPr>
          <a:xfrm>
            <a:off x="3689350" y="1035050"/>
            <a:ext cx="177324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Cold plate mold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AFA7A4-A054-C1AB-6E09-4B59A0BB7539}"/>
              </a:ext>
            </a:extLst>
          </p:cNvPr>
          <p:cNvSpPr txBox="1"/>
          <p:nvPr/>
        </p:nvSpPr>
        <p:spPr>
          <a:xfrm>
            <a:off x="5842000" y="2203450"/>
            <a:ext cx="237917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Triangular beam mold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28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9E2BF-C3BC-8DD5-F167-8E3B27C94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ECD4AB0-9C3D-DD27-9B54-D6E656C3B86B}"/>
              </a:ext>
            </a:extLst>
          </p:cNvPr>
          <p:cNvSpPr txBox="1"/>
          <p:nvPr/>
        </p:nvSpPr>
        <p:spPr>
          <a:xfrm>
            <a:off x="148281" y="156519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Mold </a:t>
            </a:r>
            <a:endParaRPr lang="zh-CN" altLang="en-US" sz="20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F5FD616-30AB-CD81-5D94-14955783C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6" y="627434"/>
            <a:ext cx="3455447" cy="61430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FB03F3-E9B7-E823-3FA1-E4CB87DA2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11" y="627433"/>
            <a:ext cx="3455446" cy="61406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E81621-3600-6746-CDBF-0A3AAF5E4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37" y="627433"/>
            <a:ext cx="3455446" cy="61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5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83CF0-B3F5-C58A-9EFC-EDE3A038E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9AECCB-11C6-D41A-A69C-78BE88C5B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085" b="35111"/>
          <a:stretch>
            <a:fillRect/>
          </a:stretch>
        </p:blipFill>
        <p:spPr>
          <a:xfrm rot="10800000">
            <a:off x="132080" y="5273214"/>
            <a:ext cx="11894383" cy="10609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FB68A5-06FF-63FD-E3EF-3F165D26A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6" r="8380" b="25765"/>
          <a:stretch>
            <a:fillRect/>
          </a:stretch>
        </p:blipFill>
        <p:spPr>
          <a:xfrm>
            <a:off x="3869629" y="1021010"/>
            <a:ext cx="8167250" cy="414509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5C4C987-A7B1-33F2-73CF-B26279DF5A2F}"/>
              </a:ext>
            </a:extLst>
          </p:cNvPr>
          <p:cNvSpPr txBox="1"/>
          <p:nvPr/>
        </p:nvSpPr>
        <p:spPr>
          <a:xfrm>
            <a:off x="106137" y="602792"/>
            <a:ext cx="39850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Main beam</a:t>
            </a:r>
            <a:r>
              <a:rPr lang="zh-CN" altLang="en-US" dirty="0"/>
              <a:t>：</a:t>
            </a:r>
            <a:r>
              <a:rPr lang="en-US" altLang="zh-CN" dirty="0"/>
              <a:t>0/0/0/90/0/0/0</a:t>
            </a:r>
            <a:r>
              <a:rPr lang="zh-CN" altLang="en-US" dirty="0"/>
              <a:t>，</a:t>
            </a:r>
            <a:r>
              <a:rPr lang="en-US" altLang="zh-CN" dirty="0"/>
              <a:t>M40J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Secondary beam</a:t>
            </a:r>
            <a:r>
              <a:rPr lang="zh-CN" altLang="en-US" dirty="0"/>
              <a:t>：</a:t>
            </a:r>
            <a:r>
              <a:rPr lang="en-US" altLang="zh-CN" dirty="0"/>
              <a:t> Unidirectional Carbon Fiber Tows:</a:t>
            </a:r>
            <a:r>
              <a:rPr lang="zh-CN" altLang="en-US" dirty="0"/>
              <a:t> </a:t>
            </a:r>
            <a:r>
              <a:rPr lang="en-US" altLang="zh-CN" dirty="0"/>
              <a:t>T700</a:t>
            </a:r>
            <a:r>
              <a:rPr lang="zh-CN" altLang="en-US" dirty="0"/>
              <a:t>， </a:t>
            </a:r>
            <a:r>
              <a:rPr lang="en-US" altLang="zh-CN" dirty="0"/>
              <a:t>12K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First beam weight: 13.9g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60310E2-FAC7-CEBD-9C46-D51DD6591ABA}"/>
              </a:ext>
            </a:extLst>
          </p:cNvPr>
          <p:cNvSpPr txBox="1"/>
          <p:nvPr/>
        </p:nvSpPr>
        <p:spPr>
          <a:xfrm>
            <a:off x="4528863" y="3839349"/>
            <a:ext cx="99563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mandrel</a:t>
            </a:r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1BF9E97-76F2-340A-E382-FAC432570BCE}"/>
              </a:ext>
            </a:extLst>
          </p:cNvPr>
          <p:cNvCxnSpPr/>
          <p:nvPr/>
        </p:nvCxnSpPr>
        <p:spPr>
          <a:xfrm flipH="1" flipV="1">
            <a:off x="5613400" y="4006850"/>
            <a:ext cx="539750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244A99A9-16D9-7B02-6ABC-F22F27E5D9A1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Manufacturing of 1000mm length beam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84197-CC00-5A61-5203-C01D96F46466}"/>
              </a:ext>
            </a:extLst>
          </p:cNvPr>
          <p:cNvSpPr txBox="1"/>
          <p:nvPr/>
        </p:nvSpPr>
        <p:spPr>
          <a:xfrm>
            <a:off x="5440690" y="6334170"/>
            <a:ext cx="1310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First beam 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B3F467B-6997-B459-A273-04AEE846EE15}"/>
              </a:ext>
            </a:extLst>
          </p:cNvPr>
          <p:cNvSpPr txBox="1"/>
          <p:nvPr/>
        </p:nvSpPr>
        <p:spPr>
          <a:xfrm>
            <a:off x="1962150" y="3283545"/>
            <a:ext cx="20143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The carbon fiber thread is </a:t>
            </a:r>
            <a:r>
              <a:rPr lang="en-US" altLang="zh-CN" dirty="0"/>
              <a:t>manually </a:t>
            </a:r>
            <a:r>
              <a:rPr lang="zh-CN" altLang="en-US" dirty="0"/>
              <a:t>wound on the mandrel.</a:t>
            </a:r>
          </a:p>
        </p:txBody>
      </p:sp>
    </p:spTree>
    <p:extLst>
      <p:ext uri="{BB962C8B-B14F-4D97-AF65-F5344CB8AC3E}">
        <p14:creationId xmlns:p14="http://schemas.microsoft.com/office/powerpoint/2010/main" val="1035753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FC07E-D34E-86DF-CF6A-C59ED8E7F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63B28FFF-6990-422F-3410-CA56C5010955}"/>
              </a:ext>
            </a:extLst>
          </p:cNvPr>
          <p:cNvSpPr txBox="1"/>
          <p:nvPr/>
        </p:nvSpPr>
        <p:spPr>
          <a:xfrm>
            <a:off x="4381500" y="6473327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Cross section of cold plate mold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0C9D45-10DD-BD5F-C0A1-5CAAE7C23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7" y="1736382"/>
            <a:ext cx="6602511" cy="43919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44B8833-81CD-E89F-5BC5-EFAAB64BF89D}"/>
              </a:ext>
            </a:extLst>
          </p:cNvPr>
          <p:cNvSpPr txBox="1"/>
          <p:nvPr/>
        </p:nvSpPr>
        <p:spPr>
          <a:xfrm>
            <a:off x="155121" y="623754"/>
            <a:ext cx="8887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Mold design</a:t>
            </a:r>
            <a:r>
              <a:rPr lang="zh-CN" altLang="en-US" dirty="0"/>
              <a:t> </a:t>
            </a:r>
            <a:r>
              <a:rPr lang="en-US" altLang="zh-CN" dirty="0"/>
              <a:t>of cold plate: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The stainless steel mold features two elongated slots for inserting the cooling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Length of plate:1000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Put the different material film in the mold layer by layer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454434B-946C-F96F-2288-20F475979191}"/>
              </a:ext>
            </a:extLst>
          </p:cNvPr>
          <p:cNvCxnSpPr>
            <a:cxnSpLocks/>
          </p:cNvCxnSpPr>
          <p:nvPr/>
        </p:nvCxnSpPr>
        <p:spPr>
          <a:xfrm>
            <a:off x="4242685" y="3727685"/>
            <a:ext cx="2287867" cy="2223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DBC138AC-88D7-DBBA-67EA-8FB983F35B1D}"/>
              </a:ext>
            </a:extLst>
          </p:cNvPr>
          <p:cNvSpPr txBox="1"/>
          <p:nvPr/>
        </p:nvSpPr>
        <p:spPr>
          <a:xfrm>
            <a:off x="5232947" y="5943695"/>
            <a:ext cx="450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Slote for the cooling tube: OD1.6mm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5B08911-4BDD-8839-E766-A9E435988013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Manufacturing of 1000mm length beam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75C3FDA-19F8-EE62-DAE1-878E39718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188" y="1590457"/>
            <a:ext cx="4833174" cy="4274457"/>
          </a:xfrm>
          <a:prstGeom prst="rect">
            <a:avLst/>
          </a:prstGeom>
        </p:spPr>
      </p:pic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7C984903-418B-22F3-F9D7-59D5B153C7F2}"/>
              </a:ext>
            </a:extLst>
          </p:cNvPr>
          <p:cNvCxnSpPr>
            <a:cxnSpLocks/>
          </p:cNvCxnSpPr>
          <p:nvPr/>
        </p:nvCxnSpPr>
        <p:spPr>
          <a:xfrm>
            <a:off x="10097763" y="4603750"/>
            <a:ext cx="735337" cy="14458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E048464D-F5F4-1BEC-6182-CD9BE6701A91}"/>
              </a:ext>
            </a:extLst>
          </p:cNvPr>
          <p:cNvSpPr txBox="1"/>
          <p:nvPr/>
        </p:nvSpPr>
        <p:spPr>
          <a:xfrm>
            <a:off x="10279062" y="6049580"/>
            <a:ext cx="2085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cooling tube</a:t>
            </a:r>
            <a:endParaRPr lang="zh-CN" altLang="en-US" dirty="0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C29EF5A2-DC7A-E14C-4F0A-DD5CFCDD8FA9}"/>
              </a:ext>
            </a:extLst>
          </p:cNvPr>
          <p:cNvCxnSpPr>
            <a:cxnSpLocks/>
          </p:cNvCxnSpPr>
          <p:nvPr/>
        </p:nvCxnSpPr>
        <p:spPr>
          <a:xfrm flipH="1">
            <a:off x="7814572" y="4603750"/>
            <a:ext cx="773927" cy="13477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566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B2C57-0F40-8FAE-8106-DAD57BDF5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F9E16CA-61D0-ECA7-751F-D67713443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"/>
            <a:ext cx="51435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B92116-941F-BEA5-F0BA-C337CB1FF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10" y="5080"/>
            <a:ext cx="51435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0E73C4-9B10-5D2A-9D87-E8B31F377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5080"/>
            <a:ext cx="51435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0322F3A-65CE-10E0-22B6-7CD85701C179}"/>
              </a:ext>
            </a:extLst>
          </p:cNvPr>
          <p:cNvSpPr txBox="1"/>
          <p:nvPr/>
        </p:nvSpPr>
        <p:spPr>
          <a:xfrm>
            <a:off x="111760" y="0"/>
            <a:ext cx="667004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First cold plate</a:t>
            </a:r>
          </a:p>
          <a:p>
            <a:r>
              <a:rPr lang="en-US" altLang="zh-CN" dirty="0"/>
              <a:t>Bended for the thermal coefficient difference between materials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4177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31B43-5F18-844E-2E02-492A324DC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171879-CEF9-AC3C-5FEA-2BB0EF2AC6D4}"/>
              </a:ext>
            </a:extLst>
          </p:cNvPr>
          <p:cNvSpPr txBox="1"/>
          <p:nvPr/>
        </p:nvSpPr>
        <p:spPr>
          <a:xfrm>
            <a:off x="566843" y="3244334"/>
            <a:ext cx="549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Carbon fiber direction: 0/0/90/0</a:t>
            </a:r>
            <a:r>
              <a:rPr lang="zh-CN" altLang="en-US" dirty="0"/>
              <a:t>，</a:t>
            </a:r>
            <a:r>
              <a:rPr lang="en-US" altLang="zh-CN" dirty="0"/>
              <a:t>stainless steel tube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00F28F-54CB-9C51-23FE-92B6894BFF66}"/>
              </a:ext>
            </a:extLst>
          </p:cNvPr>
          <p:cNvSpPr txBox="1"/>
          <p:nvPr/>
        </p:nvSpPr>
        <p:spPr>
          <a:xfrm>
            <a:off x="6739222" y="3244334"/>
            <a:ext cx="509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Carbon fiber direction: 90/90/90/90</a:t>
            </a:r>
            <a:r>
              <a:rPr lang="zh-CN" altLang="en-US" dirty="0"/>
              <a:t>，</a:t>
            </a:r>
            <a:r>
              <a:rPr lang="en-US" altLang="zh-CN" dirty="0"/>
              <a:t> stainless steel tube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F5CCAAF-D355-7B88-FBE4-B69C36F0BD98}"/>
              </a:ext>
            </a:extLst>
          </p:cNvPr>
          <p:cNvSpPr txBox="1"/>
          <p:nvPr/>
        </p:nvSpPr>
        <p:spPr>
          <a:xfrm>
            <a:off x="686648" y="6269950"/>
            <a:ext cx="519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Carbon fiber direction: 90/90/90/90, Titanium tube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C8038F4-2394-8CCE-00D8-ABA7F887F24F}"/>
              </a:ext>
            </a:extLst>
          </p:cNvPr>
          <p:cNvSpPr txBox="1"/>
          <p:nvPr/>
        </p:nvSpPr>
        <p:spPr>
          <a:xfrm>
            <a:off x="279400" y="170938"/>
            <a:ext cx="6580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FEA of thermal deformation</a:t>
            </a:r>
            <a:r>
              <a:rPr lang="zh-CN" altLang="en-US" sz="2400" b="1" dirty="0"/>
              <a:t>（</a:t>
            </a:r>
            <a:r>
              <a:rPr lang="en-US" altLang="zh-CN" sz="2400" b="1" dirty="0"/>
              <a:t>load</a:t>
            </a:r>
            <a:r>
              <a:rPr lang="zh-CN" altLang="en-US" sz="2400" b="1" dirty="0"/>
              <a:t>：</a:t>
            </a:r>
            <a:r>
              <a:rPr lang="en-US" altLang="zh-CN" sz="2400" b="1" dirty="0"/>
              <a:t>-100</a:t>
            </a:r>
            <a:r>
              <a:rPr lang="zh-CN" altLang="en-US" sz="2400" b="1" dirty="0"/>
              <a:t>℃）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613F95C-647E-3B60-BD94-F94E9360E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2" y="724936"/>
            <a:ext cx="5040001" cy="236214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71F1F1-BA60-064C-7B99-032B67ED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559" y="775441"/>
            <a:ext cx="5246525" cy="231164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EB5B64B-E58E-FBA2-DB1D-451195177ECF}"/>
              </a:ext>
            </a:extLst>
          </p:cNvPr>
          <p:cNvSpPr txBox="1"/>
          <p:nvPr/>
        </p:nvSpPr>
        <p:spPr>
          <a:xfrm>
            <a:off x="4307840" y="2540000"/>
            <a:ext cx="9380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116mm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6512FAA-026B-A13F-2343-76AD2F06B9D2}"/>
              </a:ext>
            </a:extLst>
          </p:cNvPr>
          <p:cNvSpPr txBox="1"/>
          <p:nvPr/>
        </p:nvSpPr>
        <p:spPr>
          <a:xfrm>
            <a:off x="10400481" y="2540000"/>
            <a:ext cx="9893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17.7mm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CB5666A-33D9-F964-7ABE-6BA8D7338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2" y="3935899"/>
            <a:ext cx="5040000" cy="226828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3534CE4-30A0-F735-728D-BC5E51F65A6F}"/>
              </a:ext>
            </a:extLst>
          </p:cNvPr>
          <p:cNvSpPr txBox="1"/>
          <p:nvPr/>
        </p:nvSpPr>
        <p:spPr>
          <a:xfrm>
            <a:off x="4499067" y="5334000"/>
            <a:ext cx="104547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-9.2 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1505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73C70-4B39-2AB7-4E9A-455AD7B8E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DA05A03-F9B9-75C2-3FE8-7B175E27FC85}"/>
              </a:ext>
            </a:extLst>
          </p:cNvPr>
          <p:cNvSpPr txBox="1"/>
          <p:nvPr/>
        </p:nvSpPr>
        <p:spPr>
          <a:xfrm>
            <a:off x="31202" y="673200"/>
            <a:ext cx="906789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/>
              <a:t>Optimizing Laying to change the bending of cold Plate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Carbon fiber direction: 0/0/90/0</a:t>
            </a:r>
            <a:r>
              <a:rPr lang="zh-CN" altLang="en-US" dirty="0"/>
              <a:t>，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Carbon fiber direction: 90/90/90/90</a:t>
            </a:r>
            <a:r>
              <a:rPr lang="zh-CN" altLang="en-US" dirty="0"/>
              <a:t>，</a:t>
            </a:r>
            <a:r>
              <a:rPr lang="en-US" altLang="zh-CN" dirty="0"/>
              <a:t>without Graphene film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Carbon fiber direction: 0/90/90/90</a:t>
            </a:r>
            <a:r>
              <a:rPr lang="zh-CN" altLang="en-US" dirty="0"/>
              <a:t>，</a:t>
            </a:r>
            <a:r>
              <a:rPr lang="en-US" altLang="zh-CN" dirty="0"/>
              <a:t> without Graphene film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Carbon fiber direction: 90/90/0/90</a:t>
            </a:r>
            <a:r>
              <a:rPr lang="zh-CN" altLang="en-US" dirty="0"/>
              <a:t>，</a:t>
            </a:r>
            <a:r>
              <a:rPr lang="en-US" altLang="zh-CN" dirty="0"/>
              <a:t> without Graphene film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dirty="0"/>
              <a:t>Good quality of the thickness consistency:</a:t>
            </a:r>
            <a:r>
              <a:rPr lang="zh-CN" altLang="en-US" dirty="0"/>
              <a:t> </a:t>
            </a:r>
            <a:r>
              <a:rPr lang="en-US" altLang="zh-CN" dirty="0"/>
              <a:t>0.28±0.02mm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dirty="0"/>
              <a:t>Reduce the bending amplitude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0DC8990-53DE-8C70-F1F1-0D5C5FA24F63}"/>
              </a:ext>
            </a:extLst>
          </p:cNvPr>
          <p:cNvSpPr txBox="1"/>
          <p:nvPr/>
        </p:nvSpPr>
        <p:spPr>
          <a:xfrm>
            <a:off x="31202" y="119763"/>
            <a:ext cx="11913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Cold plate manufacturing test of different direction</a:t>
            </a:r>
            <a:endParaRPr lang="zh-CN" altLang="en-US" sz="24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1AD1B96-E178-B471-B257-C3F43747A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 t="45676" r="6366" b="30340"/>
          <a:stretch>
            <a:fillRect/>
          </a:stretch>
        </p:blipFill>
        <p:spPr>
          <a:xfrm>
            <a:off x="85748" y="3198977"/>
            <a:ext cx="12020504" cy="268319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6BB5FA8-F693-4901-F584-618B9F612D6C}"/>
              </a:ext>
            </a:extLst>
          </p:cNvPr>
          <p:cNvSpPr txBox="1"/>
          <p:nvPr/>
        </p:nvSpPr>
        <p:spPr>
          <a:xfrm>
            <a:off x="11281598" y="3277848"/>
            <a:ext cx="3064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5F959EA-BA57-0469-8A81-A8D6266EB0B0}"/>
              </a:ext>
            </a:extLst>
          </p:cNvPr>
          <p:cNvSpPr txBox="1"/>
          <p:nvPr/>
        </p:nvSpPr>
        <p:spPr>
          <a:xfrm>
            <a:off x="11291758" y="3693574"/>
            <a:ext cx="3064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574B376-1143-9F57-45B4-9380E61EB035}"/>
              </a:ext>
            </a:extLst>
          </p:cNvPr>
          <p:cNvSpPr txBox="1"/>
          <p:nvPr/>
        </p:nvSpPr>
        <p:spPr>
          <a:xfrm>
            <a:off x="11445005" y="4725231"/>
            <a:ext cx="3064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EA0AADB-258E-E6CF-A08D-9FD5241525A0}"/>
              </a:ext>
            </a:extLst>
          </p:cNvPr>
          <p:cNvCxnSpPr/>
          <p:nvPr/>
        </p:nvCxnSpPr>
        <p:spPr>
          <a:xfrm flipH="1">
            <a:off x="6589372" y="2876528"/>
            <a:ext cx="111760" cy="5181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3CC57DB8-AB02-EB7F-BFBC-547AB89A01AD}"/>
              </a:ext>
            </a:extLst>
          </p:cNvPr>
          <p:cNvCxnSpPr/>
          <p:nvPr/>
        </p:nvCxnSpPr>
        <p:spPr>
          <a:xfrm flipH="1">
            <a:off x="10651678" y="3415361"/>
            <a:ext cx="111760" cy="5181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220EA3C7-E4AC-36E7-42A2-1FE75A2AC2DB}"/>
              </a:ext>
            </a:extLst>
          </p:cNvPr>
          <p:cNvCxnSpPr/>
          <p:nvPr/>
        </p:nvCxnSpPr>
        <p:spPr>
          <a:xfrm flipH="1">
            <a:off x="2163762" y="3317984"/>
            <a:ext cx="111760" cy="5181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3704ADB9-26E3-40EC-1DD9-2D924294E9D7}"/>
              </a:ext>
            </a:extLst>
          </p:cNvPr>
          <p:cNvCxnSpPr>
            <a:cxnSpLocks/>
          </p:cNvCxnSpPr>
          <p:nvPr/>
        </p:nvCxnSpPr>
        <p:spPr>
          <a:xfrm>
            <a:off x="1280668" y="4165339"/>
            <a:ext cx="0" cy="259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D3FB2C56-163B-F3C1-74EA-0E1C3ED0445D}"/>
              </a:ext>
            </a:extLst>
          </p:cNvPr>
          <p:cNvSpPr txBox="1"/>
          <p:nvPr/>
        </p:nvSpPr>
        <p:spPr>
          <a:xfrm>
            <a:off x="11276504" y="4165339"/>
            <a:ext cx="3064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507B9584-B34C-276E-2469-8DE163B0D6CB}"/>
              </a:ext>
            </a:extLst>
          </p:cNvPr>
          <p:cNvCxnSpPr>
            <a:cxnSpLocks/>
          </p:cNvCxnSpPr>
          <p:nvPr/>
        </p:nvCxnSpPr>
        <p:spPr>
          <a:xfrm>
            <a:off x="6645252" y="4534671"/>
            <a:ext cx="0" cy="4854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842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1098C-87D9-49ED-12D6-9B67EB2BD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EBF3BEB-46DC-719B-0198-E6BE0DB92630}"/>
              </a:ext>
            </a:extLst>
          </p:cNvPr>
          <p:cNvSpPr txBox="1"/>
          <p:nvPr/>
        </p:nvSpPr>
        <p:spPr>
          <a:xfrm>
            <a:off x="127517" y="88538"/>
            <a:ext cx="6284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Assembly of cold plate and triangular beam</a:t>
            </a:r>
            <a:endParaRPr lang="zh-CN" altLang="en-US" sz="2400" b="1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2229BD5-A193-007B-6133-8A1BCEA03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1" b="13794"/>
          <a:stretch>
            <a:fillRect/>
          </a:stretch>
        </p:blipFill>
        <p:spPr>
          <a:xfrm>
            <a:off x="0" y="2267340"/>
            <a:ext cx="12145582" cy="45906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0F7AB25-2AC0-7FE9-1CD9-F80DFC68C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21088" r="9205" b="36872"/>
          <a:stretch>
            <a:fillRect/>
          </a:stretch>
        </p:blipFill>
        <p:spPr>
          <a:xfrm>
            <a:off x="8725159" y="0"/>
            <a:ext cx="3339324" cy="28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6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A6AA0-DDBC-7D5A-2547-2DD5E80D3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9BB345D-69F2-58EE-E7B0-D8EF35F24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5888834-87EB-671D-BAE9-4977F773F63A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Static mechanical test of triangular beam</a:t>
            </a:r>
            <a:endParaRPr lang="zh-CN" altLang="en-US" sz="2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E3745A6-BF0F-8326-D5F9-2D968C4B8C1C}"/>
              </a:ext>
            </a:extLst>
          </p:cNvPr>
          <p:cNvSpPr txBox="1"/>
          <p:nvPr/>
        </p:nvSpPr>
        <p:spPr>
          <a:xfrm>
            <a:off x="4737100" y="5657671"/>
            <a:ext cx="745490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Supporting method: fixed and pinned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Load: concentrated load with standard weight (50g)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Displacement measuring: Dial gauge, resolution 1um, accuracy ±5um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Two Beams: beam1</a:t>
            </a:r>
            <a:r>
              <a:rPr lang="zh-CN" altLang="en-US" dirty="0"/>
              <a:t>：</a:t>
            </a:r>
            <a:r>
              <a:rPr lang="en-US" altLang="zh-CN" dirty="0"/>
              <a:t>13.9 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beam2</a:t>
            </a:r>
            <a:r>
              <a:rPr lang="zh-CN" altLang="en-US" dirty="0"/>
              <a:t>：</a:t>
            </a:r>
            <a:r>
              <a:rPr lang="en-US" altLang="zh-CN" dirty="0"/>
              <a:t>15.1 g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72D6FC1-950A-E65E-D3FF-F08795A24F3C}"/>
              </a:ext>
            </a:extLst>
          </p:cNvPr>
          <p:cNvSpPr txBox="1"/>
          <p:nvPr/>
        </p:nvSpPr>
        <p:spPr>
          <a:xfrm>
            <a:off x="6477000" y="3831709"/>
            <a:ext cx="189865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standard weights </a:t>
            </a:r>
            <a:endParaRPr lang="zh-CN" altLang="en-US" dirty="0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197646F-99F9-F9FD-B683-17BB9437F1BF}"/>
              </a:ext>
            </a:extLst>
          </p:cNvPr>
          <p:cNvCxnSpPr/>
          <p:nvPr/>
        </p:nvCxnSpPr>
        <p:spPr>
          <a:xfrm>
            <a:off x="7340600" y="3327400"/>
            <a:ext cx="139700" cy="495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043DD2AD-4D42-BF8E-92B3-EDB0E2791DF4}"/>
              </a:ext>
            </a:extLst>
          </p:cNvPr>
          <p:cNvSpPr txBox="1"/>
          <p:nvPr/>
        </p:nvSpPr>
        <p:spPr>
          <a:xfrm>
            <a:off x="8102600" y="2656959"/>
            <a:ext cx="128905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Dial gauge</a:t>
            </a:r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9298D182-DA3B-E97B-DE3B-2FE9D94518FD}"/>
              </a:ext>
            </a:extLst>
          </p:cNvPr>
          <p:cNvCxnSpPr>
            <a:cxnSpLocks/>
          </p:cNvCxnSpPr>
          <p:nvPr/>
        </p:nvCxnSpPr>
        <p:spPr>
          <a:xfrm>
            <a:off x="7575550" y="1773069"/>
            <a:ext cx="889000" cy="9759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9C160B9D-5E5E-0E5E-1881-DF38E9BACD85}"/>
              </a:ext>
            </a:extLst>
          </p:cNvPr>
          <p:cNvSpPr txBox="1"/>
          <p:nvPr/>
        </p:nvSpPr>
        <p:spPr>
          <a:xfrm>
            <a:off x="4092574" y="4754731"/>
            <a:ext cx="200342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Triangular beam</a:t>
            </a:r>
            <a:endParaRPr lang="zh-CN" altLang="en-US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A4885DE-BA6B-152B-11AE-2EDE5B7F41F4}"/>
              </a:ext>
            </a:extLst>
          </p:cNvPr>
          <p:cNvCxnSpPr>
            <a:cxnSpLocks/>
          </p:cNvCxnSpPr>
          <p:nvPr/>
        </p:nvCxnSpPr>
        <p:spPr>
          <a:xfrm>
            <a:off x="4349750" y="3953391"/>
            <a:ext cx="298450" cy="7456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475EA010-F387-A667-F5B3-157084C7E185}"/>
              </a:ext>
            </a:extLst>
          </p:cNvPr>
          <p:cNvSpPr txBox="1"/>
          <p:nvPr/>
        </p:nvSpPr>
        <p:spPr>
          <a:xfrm>
            <a:off x="2495551" y="5888503"/>
            <a:ext cx="13843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Supporting structure</a:t>
            </a:r>
            <a:endParaRPr lang="zh-CN" altLang="en-US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A1F3FF45-7371-8AE3-461A-5EB683E27D93}"/>
              </a:ext>
            </a:extLst>
          </p:cNvPr>
          <p:cNvCxnSpPr>
            <a:cxnSpLocks/>
          </p:cNvCxnSpPr>
          <p:nvPr/>
        </p:nvCxnSpPr>
        <p:spPr>
          <a:xfrm>
            <a:off x="1768477" y="5712341"/>
            <a:ext cx="727074" cy="372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143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E02B8-DCAB-C0FB-63E3-2D3A287BA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5E449F-7403-FA9F-9AA2-A77DD0E3D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62" y="1422659"/>
            <a:ext cx="8637318" cy="540060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3A3352D-A5F3-0709-BECF-49C9705B0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20" y="1422660"/>
            <a:ext cx="8637318" cy="540060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0D418A4-944D-0BB2-80F3-380ADB9E8FEE}"/>
              </a:ext>
            </a:extLst>
          </p:cNvPr>
          <p:cNvSpPr txBox="1"/>
          <p:nvPr/>
        </p:nvSpPr>
        <p:spPr>
          <a:xfrm>
            <a:off x="7599928" y="4373397"/>
            <a:ext cx="2172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Loading progress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0833BC9-3D32-CB03-9D63-F21DEB56DDEA}"/>
              </a:ext>
            </a:extLst>
          </p:cNvPr>
          <p:cNvSpPr txBox="1"/>
          <p:nvPr/>
        </p:nvSpPr>
        <p:spPr>
          <a:xfrm>
            <a:off x="5562939" y="3014044"/>
            <a:ext cx="2172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Unloading progress</a:t>
            </a:r>
            <a:endParaRPr lang="zh-CN" altLang="en-US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F0DE645-15A9-1A96-616E-FA8AC9277426}"/>
              </a:ext>
            </a:extLst>
          </p:cNvPr>
          <p:cNvCxnSpPr/>
          <p:nvPr/>
        </p:nvCxnSpPr>
        <p:spPr>
          <a:xfrm flipV="1">
            <a:off x="4102554" y="3069771"/>
            <a:ext cx="6755946" cy="318407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9E282BA1-BCFD-8670-826D-D561600A4C5C}"/>
              </a:ext>
            </a:extLst>
          </p:cNvPr>
          <p:cNvSpPr txBox="1"/>
          <p:nvPr/>
        </p:nvSpPr>
        <p:spPr>
          <a:xfrm>
            <a:off x="75414" y="128530"/>
            <a:ext cx="7843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Beam2-fixed supporting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Load:</a:t>
            </a:r>
            <a:r>
              <a:rPr lang="zh-CN" altLang="en-US" dirty="0"/>
              <a:t> </a:t>
            </a:r>
            <a:r>
              <a:rPr lang="en-US" altLang="zh-CN" dirty="0"/>
              <a:t>0~450g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Loading and unloading curves are not matched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Displacement is not linear as the weight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Creeping is obvious under high load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323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26D2B-4B90-511A-2589-92C0531A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6927741-F09A-48CD-F6FA-ECDD77CB6F6E}"/>
              </a:ext>
            </a:extLst>
          </p:cNvPr>
          <p:cNvSpPr txBox="1"/>
          <p:nvPr/>
        </p:nvSpPr>
        <p:spPr>
          <a:xfrm>
            <a:off x="3501663" y="946242"/>
            <a:ext cx="3762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content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1A2F529-7BBB-6B02-378A-8C8A4D7B4E9D}"/>
              </a:ext>
            </a:extLst>
          </p:cNvPr>
          <p:cNvSpPr txBox="1"/>
          <p:nvPr/>
        </p:nvSpPr>
        <p:spPr>
          <a:xfrm>
            <a:off x="3228974" y="1926771"/>
            <a:ext cx="70580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Structure of triangular carbon fiber beam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Manufacturing of 500 mm length beam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Manufacturing of 1000 mm length beam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Static mechanical test of 1000 mm length beam</a:t>
            </a:r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50912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8ABDB-7E07-6827-F0B2-FE03A29E1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D5605C-7576-1D34-F9E4-D7B0CF6AE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66" y="1261690"/>
            <a:ext cx="6120000" cy="38266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602E81-A20D-95C9-E948-25FF63EED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9" y="1346531"/>
            <a:ext cx="6120000" cy="38266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B6BC4DD-2F74-2E32-B532-D58373879EE8}"/>
              </a:ext>
            </a:extLst>
          </p:cNvPr>
          <p:cNvSpPr txBox="1"/>
          <p:nvPr/>
        </p:nvSpPr>
        <p:spPr>
          <a:xfrm>
            <a:off x="1915736" y="5173151"/>
            <a:ext cx="2824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Fixed boundary: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50g: 37.25 ± 0.96 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100g: 84.75 ± 2.63 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150g: 132.50 ± 1.91 um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594740-12B0-ECCF-1C8E-F365B0738F18}"/>
              </a:ext>
            </a:extLst>
          </p:cNvPr>
          <p:cNvSpPr txBox="1"/>
          <p:nvPr/>
        </p:nvSpPr>
        <p:spPr>
          <a:xfrm>
            <a:off x="7934279" y="5228865"/>
            <a:ext cx="2946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Pinned boundary: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50g: 80.50 ± 3.42 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100g: 166.50 ± 8.89 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150g: 279.00 ± 11.34 um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1B2F6A-E317-E890-FBE3-3E05201B0271}"/>
              </a:ext>
            </a:extLst>
          </p:cNvPr>
          <p:cNvSpPr txBox="1"/>
          <p:nvPr/>
        </p:nvSpPr>
        <p:spPr>
          <a:xfrm>
            <a:off x="75414" y="128530"/>
            <a:ext cx="61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Beam2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Low load for creeping: 0~150g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Creeping also exist: curve is not linear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F1289B6A-0CFC-CC71-8EBE-48A8E9732244}"/>
              </a:ext>
            </a:extLst>
          </p:cNvPr>
          <p:cNvCxnSpPr>
            <a:cxnSpLocks/>
          </p:cNvCxnSpPr>
          <p:nvPr/>
        </p:nvCxnSpPr>
        <p:spPr>
          <a:xfrm flipV="1">
            <a:off x="982132" y="2319867"/>
            <a:ext cx="4737101" cy="2455333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A425FDD-CEFD-6F4C-A495-7B853A8FD4A5}"/>
              </a:ext>
            </a:extLst>
          </p:cNvPr>
          <p:cNvCxnSpPr>
            <a:cxnSpLocks/>
          </p:cNvCxnSpPr>
          <p:nvPr/>
        </p:nvCxnSpPr>
        <p:spPr>
          <a:xfrm flipV="1">
            <a:off x="6763609" y="2159000"/>
            <a:ext cx="4776457" cy="2510366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931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487C82-1E84-4036-B892-5754D7BE2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754" y="494912"/>
            <a:ext cx="7782962" cy="30936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8488E1-D102-4FB0-9FB8-B46834D1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82" y="3013001"/>
            <a:ext cx="7782963" cy="30936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EBA30FA-5FDF-E33D-CDA2-4ED944C578D0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FEA of test beam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50D25B-5CCE-3829-6675-39025AA40A15}"/>
              </a:ext>
            </a:extLst>
          </p:cNvPr>
          <p:cNvSpPr txBox="1"/>
          <p:nvPr/>
        </p:nvSpPr>
        <p:spPr>
          <a:xfrm>
            <a:off x="0" y="881808"/>
            <a:ext cx="39613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Fixed boundary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load</a:t>
            </a:r>
            <a:r>
              <a:rPr lang="zh-CN" altLang="en-US" dirty="0"/>
              <a:t>：</a:t>
            </a:r>
            <a:r>
              <a:rPr lang="en-US" altLang="zh-CN" dirty="0"/>
              <a:t>50g—concentrated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Test data</a:t>
            </a:r>
            <a:r>
              <a:rPr lang="zh-CN" altLang="en-US" dirty="0"/>
              <a:t>：</a:t>
            </a:r>
            <a:r>
              <a:rPr lang="en-US" altLang="zh-CN" dirty="0"/>
              <a:t>beam1 34.75±2.22 um</a:t>
            </a:r>
          </a:p>
          <a:p>
            <a:r>
              <a:rPr lang="en-US" altLang="zh-CN" dirty="0"/>
              <a:t>                       beam2 37.25 ± 0.96 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FEA result(main beam)</a:t>
            </a:r>
            <a:r>
              <a:rPr lang="zh-CN" altLang="en-US" dirty="0"/>
              <a:t>：</a:t>
            </a:r>
            <a:r>
              <a:rPr lang="en-US" altLang="zh-CN" dirty="0"/>
              <a:t>36.3um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8946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487C82-1E84-4036-B892-5754D7BE2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377" y="514691"/>
            <a:ext cx="7782962" cy="30936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8488E1-D102-4FB0-9FB8-B46834D1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377" y="3711287"/>
            <a:ext cx="7782962" cy="30936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CF0E6B3-0E33-BACD-5E5D-2FDE90D29AE5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FEA of test beam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ECEFBF9-499B-D635-7321-7D40B6250D56}"/>
              </a:ext>
            </a:extLst>
          </p:cNvPr>
          <p:cNvSpPr txBox="1"/>
          <p:nvPr/>
        </p:nvSpPr>
        <p:spPr>
          <a:xfrm>
            <a:off x="0" y="881808"/>
            <a:ext cx="39853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Fixed boundary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load</a:t>
            </a:r>
            <a:r>
              <a:rPr lang="zh-CN" altLang="en-US" dirty="0"/>
              <a:t>：</a:t>
            </a:r>
            <a:r>
              <a:rPr lang="en-US" altLang="zh-CN" dirty="0"/>
              <a:t>50g —concentrated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Test data</a:t>
            </a:r>
            <a:r>
              <a:rPr lang="zh-CN" altLang="en-US" dirty="0"/>
              <a:t>：</a:t>
            </a:r>
            <a:r>
              <a:rPr lang="en-US" altLang="zh-CN" dirty="0"/>
              <a:t>beam1 94.00 ± 3.46 um</a:t>
            </a:r>
          </a:p>
          <a:p>
            <a:r>
              <a:rPr lang="en-US" altLang="zh-CN" dirty="0"/>
              <a:t>                       beam2 80.50 ± 3.42 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FEA result(main beam)</a:t>
            </a:r>
            <a:r>
              <a:rPr lang="zh-CN" altLang="en-US" dirty="0"/>
              <a:t>：</a:t>
            </a:r>
            <a:r>
              <a:rPr lang="en-US" altLang="zh-CN" dirty="0"/>
              <a:t> 81.49 um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084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A60BE-0C9F-871C-9125-ADA2B519C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58B716-517E-C558-0B5E-F589D93AEE53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FEA of beam under the exact sensor weight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26901A1-C6A4-6B5A-CD5A-4C5FE89A26A3}"/>
              </a:ext>
            </a:extLst>
          </p:cNvPr>
          <p:cNvSpPr txBox="1"/>
          <p:nvPr/>
        </p:nvSpPr>
        <p:spPr>
          <a:xfrm>
            <a:off x="0" y="881808"/>
            <a:ext cx="37507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Fixed boundary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Sensor weight: 80g——</a:t>
            </a:r>
            <a:r>
              <a:rPr lang="en-US" altLang="zh-CN" b="1" dirty="0"/>
              <a:t>uniformly distributed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Deformation is ~20um better than that of concentrated load of 50g</a:t>
            </a:r>
          </a:p>
          <a:p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B65FA4F-676B-E851-C7E1-D817B4C36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1" b="39519"/>
          <a:stretch>
            <a:fillRect/>
          </a:stretch>
        </p:blipFill>
        <p:spPr>
          <a:xfrm>
            <a:off x="4445000" y="3858360"/>
            <a:ext cx="7810500" cy="25931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A08626B-D94D-0B43-B243-915209DC4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5" b="37437"/>
          <a:stretch>
            <a:fillRect/>
          </a:stretch>
        </p:blipFill>
        <p:spPr>
          <a:xfrm>
            <a:off x="4309532" y="758126"/>
            <a:ext cx="7882468" cy="26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82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C8993-4D73-68E4-7670-A16EBCA99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912787-7A6C-83E9-D172-221C0D6B4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936"/>
            <a:ext cx="6074028" cy="37978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26F673-D17B-19DB-42B2-0290198A0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38" y="2009936"/>
            <a:ext cx="6074028" cy="379787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FAB8922-25E1-676B-5753-0296EAC9B4D0}"/>
              </a:ext>
            </a:extLst>
          </p:cNvPr>
          <p:cNvSpPr txBox="1"/>
          <p:nvPr/>
        </p:nvSpPr>
        <p:spPr>
          <a:xfrm>
            <a:off x="423114" y="800669"/>
            <a:ext cx="9443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Under 50g load, the result can be matched well between FEA and test results.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The two beams deformation almost the same under the fixed boundary condition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Under pinned boundary condition, Beam1(13.9g) deformation is larger than beam2’(15.1g)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DC82E9-6962-B6CC-0094-DFC954770FB3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Compare between FEA of test result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D510934-F7FD-8014-D41D-3D50D30A5D46}"/>
              </a:ext>
            </a:extLst>
          </p:cNvPr>
          <p:cNvSpPr txBox="1"/>
          <p:nvPr/>
        </p:nvSpPr>
        <p:spPr>
          <a:xfrm>
            <a:off x="1083733" y="5894171"/>
            <a:ext cx="474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Comparison under fixed boundary condition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81E868D-1A7A-0D88-FA36-C21BA75DFFAA}"/>
              </a:ext>
            </a:extLst>
          </p:cNvPr>
          <p:cNvSpPr txBox="1"/>
          <p:nvPr/>
        </p:nvSpPr>
        <p:spPr>
          <a:xfrm>
            <a:off x="6857999" y="5894171"/>
            <a:ext cx="479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Comparison under pinned boundary condition</a:t>
            </a:r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97CF01C-4708-6F36-3729-7781EFEC0150}"/>
              </a:ext>
            </a:extLst>
          </p:cNvPr>
          <p:cNvCxnSpPr/>
          <p:nvPr/>
        </p:nvCxnSpPr>
        <p:spPr>
          <a:xfrm>
            <a:off x="2175932" y="3963771"/>
            <a:ext cx="84667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F5F7A8E5-7529-DD56-D25B-2FAC17FFCF7F}"/>
              </a:ext>
            </a:extLst>
          </p:cNvPr>
          <p:cNvCxnSpPr/>
          <p:nvPr/>
        </p:nvCxnSpPr>
        <p:spPr>
          <a:xfrm>
            <a:off x="8207626" y="4073837"/>
            <a:ext cx="84667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2E2EADD3-2585-EE5B-75F2-2D1B2491789E}"/>
              </a:ext>
            </a:extLst>
          </p:cNvPr>
          <p:cNvSpPr txBox="1"/>
          <p:nvPr/>
        </p:nvSpPr>
        <p:spPr>
          <a:xfrm>
            <a:off x="4058176" y="3779105"/>
            <a:ext cx="672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b="1" dirty="0"/>
              <a:t>FEA</a:t>
            </a:r>
            <a:endParaRPr lang="zh-CN" altLang="en-US" sz="14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5398563-02B3-6F71-3EC7-74A93E3505A0}"/>
              </a:ext>
            </a:extLst>
          </p:cNvPr>
          <p:cNvSpPr txBox="1"/>
          <p:nvPr/>
        </p:nvSpPr>
        <p:spPr>
          <a:xfrm>
            <a:off x="2260599" y="2974772"/>
            <a:ext cx="2138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b="1" dirty="0"/>
              <a:t>Beam1 and beam2</a:t>
            </a:r>
            <a:endParaRPr lang="zh-CN" altLang="en-US" sz="14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49BF539-3B09-6858-CBEA-EDDF16AF8716}"/>
              </a:ext>
            </a:extLst>
          </p:cNvPr>
          <p:cNvSpPr txBox="1"/>
          <p:nvPr/>
        </p:nvSpPr>
        <p:spPr>
          <a:xfrm>
            <a:off x="10467443" y="3932993"/>
            <a:ext cx="672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b="1" dirty="0"/>
              <a:t>FEA</a:t>
            </a:r>
            <a:endParaRPr lang="zh-CN" altLang="en-US" sz="1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5B3E29B-AF18-44E0-8402-B4AEBBF1DE15}"/>
              </a:ext>
            </a:extLst>
          </p:cNvPr>
          <p:cNvSpPr txBox="1"/>
          <p:nvPr/>
        </p:nvSpPr>
        <p:spPr>
          <a:xfrm>
            <a:off x="8517466" y="3008568"/>
            <a:ext cx="2138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b="1" dirty="0"/>
              <a:t>Beam1</a:t>
            </a:r>
            <a:endParaRPr lang="zh-CN" altLang="en-US" sz="14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4679451-ED1F-F4B7-7C91-A718294BC09F}"/>
              </a:ext>
            </a:extLst>
          </p:cNvPr>
          <p:cNvSpPr txBox="1"/>
          <p:nvPr/>
        </p:nvSpPr>
        <p:spPr>
          <a:xfrm>
            <a:off x="9876364" y="3582036"/>
            <a:ext cx="927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/>
              <a:t>Beam2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86488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37FD6-AFCA-DE69-FA13-B26B14D1C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F430D08-7522-1DB2-FAC0-0DB1439B6AED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Conclusion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0EF41D5-BBF3-F144-8467-2611AFA8ABF2}"/>
              </a:ext>
            </a:extLst>
          </p:cNvPr>
          <p:cNvSpPr txBox="1"/>
          <p:nvPr/>
        </p:nvSpPr>
        <p:spPr>
          <a:xfrm>
            <a:off x="999067" y="1185333"/>
            <a:ext cx="101854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/>
              <a:t>Successfully manufactured the 1000mm triangular CF beam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/>
              <a:t>The weight of 1000mm beam is ~15g, and its deformation is about 35um under the 50g concentrated load, 80gjub~20um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/>
              <a:t>FEA result can match well with test results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/>
              <a:t>The  beam under high load may be creeping obviously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/>
              <a:t>The mold could be further optimized </a:t>
            </a:r>
            <a:r>
              <a:rPr lang="en-US" altLang="zh-CN"/>
              <a:t>in future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2491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52D71-A4DD-F87B-FDA0-6B102118B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14D8DD4-6599-3F0A-1A71-44E8828526DA}"/>
              </a:ext>
            </a:extLst>
          </p:cNvPr>
          <p:cNvSpPr txBox="1"/>
          <p:nvPr/>
        </p:nvSpPr>
        <p:spPr>
          <a:xfrm>
            <a:off x="70454" y="2906334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4254157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CE0C7-97CF-0455-F9F8-7E9D7BCFF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8EEC752-670D-CB83-1330-2B94B0094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62" y="1422659"/>
            <a:ext cx="8637318" cy="540060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BE10500-95EA-C50B-02FE-F24D53A8C239}"/>
              </a:ext>
            </a:extLst>
          </p:cNvPr>
          <p:cNvSpPr txBox="1"/>
          <p:nvPr/>
        </p:nvSpPr>
        <p:spPr>
          <a:xfrm>
            <a:off x="7599928" y="4373397"/>
            <a:ext cx="2172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Loading progress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6D4D4CD-2AA2-16B3-036A-BD1E901AA932}"/>
              </a:ext>
            </a:extLst>
          </p:cNvPr>
          <p:cNvSpPr txBox="1"/>
          <p:nvPr/>
        </p:nvSpPr>
        <p:spPr>
          <a:xfrm>
            <a:off x="5562939" y="3014044"/>
            <a:ext cx="2172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Unloading progress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D799E3D-0F85-3999-82DF-76615DBF59C9}"/>
              </a:ext>
            </a:extLst>
          </p:cNvPr>
          <p:cNvSpPr txBox="1"/>
          <p:nvPr/>
        </p:nvSpPr>
        <p:spPr>
          <a:xfrm>
            <a:off x="75414" y="128530"/>
            <a:ext cx="7843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Beam1-fixed supporting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Load:</a:t>
            </a:r>
            <a:r>
              <a:rPr lang="zh-CN" altLang="en-US" dirty="0"/>
              <a:t> </a:t>
            </a:r>
            <a:r>
              <a:rPr lang="en-US" altLang="zh-CN" dirty="0"/>
              <a:t>0~450g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Loading and unloading curves are not matched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Displacement is not linear as the weight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Creeping is obvious under high load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099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71EDA-9050-96F9-D789-E58E63E1A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978FFF2-BC44-1BA3-AAA9-5104C07CD3D9}"/>
              </a:ext>
            </a:extLst>
          </p:cNvPr>
          <p:cNvSpPr txBox="1"/>
          <p:nvPr/>
        </p:nvSpPr>
        <p:spPr>
          <a:xfrm>
            <a:off x="75414" y="128530"/>
            <a:ext cx="2781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Beam1-</a:t>
            </a:r>
            <a:r>
              <a:rPr lang="zh-CN" altLang="en-US" dirty="0"/>
              <a:t>固支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荷载：</a:t>
            </a:r>
            <a:r>
              <a:rPr lang="en-US" altLang="zh-CN" dirty="0"/>
              <a:t>0~150g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线性度一般，最大变形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9B336C1-5B2E-6D22-409C-BA364E0F9CE9}"/>
              </a:ext>
            </a:extLst>
          </p:cNvPr>
          <p:cNvSpPr txBox="1"/>
          <p:nvPr/>
        </p:nvSpPr>
        <p:spPr>
          <a:xfrm>
            <a:off x="1800519" y="5260157"/>
            <a:ext cx="2536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50g: 34.75±2.22 um</a:t>
            </a:r>
          </a:p>
          <a:p>
            <a:r>
              <a:rPr lang="en-US" altLang="zh-CN" dirty="0"/>
              <a:t>100g: 85.00± 6.32 um</a:t>
            </a:r>
          </a:p>
          <a:p>
            <a:r>
              <a:rPr lang="en-US" altLang="zh-CN" dirty="0"/>
              <a:t>150g: 134.25 ± 1.89 um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8E0EFC-E211-CF94-329D-AB2A59DE5823}"/>
              </a:ext>
            </a:extLst>
          </p:cNvPr>
          <p:cNvSpPr txBox="1"/>
          <p:nvPr/>
        </p:nvSpPr>
        <p:spPr>
          <a:xfrm>
            <a:off x="7920519" y="5260157"/>
            <a:ext cx="26581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50g: 94.00 ± 3.46 um</a:t>
            </a:r>
          </a:p>
          <a:p>
            <a:r>
              <a:rPr lang="en-US" altLang="zh-CN" dirty="0"/>
              <a:t>100g: 224.50 ± 5.74 um</a:t>
            </a:r>
          </a:p>
          <a:p>
            <a:r>
              <a:rPr lang="en-US" altLang="zh-CN" dirty="0"/>
              <a:t>150g: 344.00 ± 14.83 um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54B9431-EC26-C264-5263-BAE300FC9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25" y="1433537"/>
            <a:ext cx="6120000" cy="38266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9416CD2-6B70-A941-5C1A-0B34D7898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" y="1433537"/>
            <a:ext cx="6120000" cy="382662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1F4DFDF-A31F-9BE9-D891-F5CD0DBAEC89}"/>
              </a:ext>
            </a:extLst>
          </p:cNvPr>
          <p:cNvCxnSpPr>
            <a:cxnSpLocks/>
          </p:cNvCxnSpPr>
          <p:nvPr/>
        </p:nvCxnSpPr>
        <p:spPr>
          <a:xfrm flipV="1">
            <a:off x="863600" y="2444750"/>
            <a:ext cx="4749800" cy="2381250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513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487C82-1E84-4036-B892-5754D7BE2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977" y="0"/>
            <a:ext cx="7782962" cy="3093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D5D08E-8A3C-469A-A2CD-14DCA76847B9}"/>
              </a:ext>
            </a:extLst>
          </p:cNvPr>
          <p:cNvSpPr txBox="1"/>
          <p:nvPr/>
        </p:nvSpPr>
        <p:spPr>
          <a:xfrm>
            <a:off x="0" y="96978"/>
            <a:ext cx="1375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固定支撑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载荷：</a:t>
            </a:r>
            <a:r>
              <a:rPr lang="en-US" altLang="zh-CN" dirty="0"/>
              <a:t>100g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8488E1-D102-4FB0-9FB8-B46834D1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977" y="3293574"/>
            <a:ext cx="7782962" cy="309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50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0C0B8-775F-8256-1478-6EC5000F7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7FE477-E608-A0B6-3CE5-AF3E8841F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5" y="0"/>
            <a:ext cx="1202570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A71BD3-0D94-1BE2-701C-D0CB778F7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4976"/>
          <a:stretch>
            <a:fillRect/>
          </a:stretch>
        </p:blipFill>
        <p:spPr>
          <a:xfrm>
            <a:off x="1805838" y="1040240"/>
            <a:ext cx="2368444" cy="16077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BBBCF1-34BD-A009-683D-FD5DBF282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4071" r="13017"/>
          <a:stretch>
            <a:fillRect/>
          </a:stretch>
        </p:blipFill>
        <p:spPr>
          <a:xfrm>
            <a:off x="8424691" y="1098660"/>
            <a:ext cx="1915167" cy="16927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0651C74-322B-C840-5906-D8C50C22DDE1}"/>
              </a:ext>
            </a:extLst>
          </p:cNvPr>
          <p:cNvSpPr txBox="1"/>
          <p:nvPr/>
        </p:nvSpPr>
        <p:spPr>
          <a:xfrm>
            <a:off x="2311912" y="2895115"/>
            <a:ext cx="1467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Structure 1</a:t>
            </a:r>
            <a:r>
              <a:rPr lang="zh-CN" altLang="en-US" dirty="0"/>
              <a:t>：</a:t>
            </a:r>
            <a:r>
              <a:rPr lang="en-US" altLang="zh-CN" dirty="0"/>
              <a:t>16.31g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FF0AE41-CB6F-E29E-341A-F12EDD34E1D1}"/>
              </a:ext>
            </a:extLst>
          </p:cNvPr>
          <p:cNvSpPr txBox="1"/>
          <p:nvPr/>
        </p:nvSpPr>
        <p:spPr>
          <a:xfrm>
            <a:off x="8840589" y="2858314"/>
            <a:ext cx="1321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Structure 2</a:t>
            </a:r>
            <a:r>
              <a:rPr lang="zh-CN" altLang="en-US" dirty="0"/>
              <a:t>：15.54</a:t>
            </a:r>
            <a:r>
              <a:rPr lang="en-US" altLang="zh-CN" dirty="0"/>
              <a:t>g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2AD00AE-CAE3-E83B-4C9D-85A400D58624}"/>
              </a:ext>
            </a:extLst>
          </p:cNvPr>
          <p:cNvSpPr txBox="1"/>
          <p:nvPr/>
        </p:nvSpPr>
        <p:spPr>
          <a:xfrm>
            <a:off x="4040374" y="3009722"/>
            <a:ext cx="4372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Main Beam: 0.4mm</a:t>
            </a:r>
            <a:r>
              <a:rPr lang="zh-CN" altLang="en-US" dirty="0"/>
              <a:t>：</a:t>
            </a:r>
            <a:r>
              <a:rPr lang="en-US" altLang="zh-CN" dirty="0"/>
              <a:t>0-0-0-90-0-0-0</a:t>
            </a:r>
            <a:r>
              <a:rPr lang="zh-CN" altLang="en-US" dirty="0"/>
              <a:t>，</a:t>
            </a:r>
            <a:r>
              <a:rPr lang="en-US" altLang="zh-CN" dirty="0"/>
              <a:t>layer thickness: 0.05mm, M40J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secondary beam: 0.3mm</a:t>
            </a:r>
            <a:r>
              <a:rPr lang="zh-CN" altLang="en-US" dirty="0"/>
              <a:t>，</a:t>
            </a:r>
            <a:r>
              <a:rPr lang="en-US" altLang="zh-CN" dirty="0"/>
              <a:t>Carbon fiber filament, T700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Base glue: epoxy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AE247BD-1C9D-3744-D61C-503DD88A574B}"/>
              </a:ext>
            </a:extLst>
          </p:cNvPr>
          <p:cNvSpPr txBox="1"/>
          <p:nvPr/>
        </p:nvSpPr>
        <p:spPr>
          <a:xfrm>
            <a:off x="5874633" y="6338583"/>
            <a:ext cx="586511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050" b="1" dirty="0"/>
              <a:t>1000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983D04-F4D8-0E38-11AB-7F40E2B717E2}"/>
              </a:ext>
            </a:extLst>
          </p:cNvPr>
          <p:cNvSpPr txBox="1"/>
          <p:nvPr/>
        </p:nvSpPr>
        <p:spPr>
          <a:xfrm rot="19883579">
            <a:off x="7297033" y="2104340"/>
            <a:ext cx="586511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1050" b="1" dirty="0"/>
              <a:t>0.3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8EE902-6429-DA69-1AA1-111BF9729045}"/>
              </a:ext>
            </a:extLst>
          </p:cNvPr>
          <p:cNvSpPr txBox="1"/>
          <p:nvPr/>
        </p:nvSpPr>
        <p:spPr>
          <a:xfrm rot="1862497">
            <a:off x="4866093" y="2205939"/>
            <a:ext cx="586511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050" b="1" dirty="0"/>
              <a:t>0.3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5EABE93-E3FC-3D37-E564-0067360B297A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Structure of triangular carbon fiber beam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FFE3497-7A27-9B83-9FB9-32A740D329D5}"/>
              </a:ext>
            </a:extLst>
          </p:cNvPr>
          <p:cNvSpPr txBox="1"/>
          <p:nvPr/>
        </p:nvSpPr>
        <p:spPr>
          <a:xfrm>
            <a:off x="10728451" y="1979897"/>
            <a:ext cx="1517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Main Beam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30314B6-0784-1327-CD51-0DCEA0425BAF}"/>
              </a:ext>
            </a:extLst>
          </p:cNvPr>
          <p:cNvSpPr txBox="1"/>
          <p:nvPr/>
        </p:nvSpPr>
        <p:spPr>
          <a:xfrm>
            <a:off x="10133653" y="4163884"/>
            <a:ext cx="1915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secondary beam</a:t>
            </a:r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74EAB514-0723-7133-4119-3315CE1F738E}"/>
              </a:ext>
            </a:extLst>
          </p:cNvPr>
          <p:cNvCxnSpPr>
            <a:cxnSpLocks/>
          </p:cNvCxnSpPr>
          <p:nvPr/>
        </p:nvCxnSpPr>
        <p:spPr>
          <a:xfrm flipH="1">
            <a:off x="5556562" y="1162050"/>
            <a:ext cx="1904688" cy="1943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FF77B201-10C3-F4CE-1424-56C7F80C51DC}"/>
              </a:ext>
            </a:extLst>
          </p:cNvPr>
          <p:cNvCxnSpPr>
            <a:cxnSpLocks/>
          </p:cNvCxnSpPr>
          <p:nvPr/>
        </p:nvCxnSpPr>
        <p:spPr>
          <a:xfrm>
            <a:off x="3640420" y="3541446"/>
            <a:ext cx="749078" cy="3098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34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487C82-1E84-4036-B892-5754D7BE2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977" y="0"/>
            <a:ext cx="7782962" cy="3093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D5D08E-8A3C-469A-A2CD-14DCA76847B9}"/>
              </a:ext>
            </a:extLst>
          </p:cNvPr>
          <p:cNvSpPr txBox="1"/>
          <p:nvPr/>
        </p:nvSpPr>
        <p:spPr>
          <a:xfrm>
            <a:off x="0" y="96978"/>
            <a:ext cx="1375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固定支撑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载荷：</a:t>
            </a:r>
            <a:r>
              <a:rPr lang="en-US" altLang="zh-CN" dirty="0"/>
              <a:t>150g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8488E1-D102-4FB0-9FB8-B46834D1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977" y="3293574"/>
            <a:ext cx="7782962" cy="309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92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487C82-1E84-4036-B892-5754D7BE2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977" y="0"/>
            <a:ext cx="7782962" cy="3093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D5D08E-8A3C-469A-A2CD-14DCA76847B9}"/>
              </a:ext>
            </a:extLst>
          </p:cNvPr>
          <p:cNvSpPr txBox="1"/>
          <p:nvPr/>
        </p:nvSpPr>
        <p:spPr>
          <a:xfrm>
            <a:off x="0" y="96978"/>
            <a:ext cx="1393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铰链支撑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载荷：</a:t>
            </a:r>
            <a:r>
              <a:rPr lang="en-US" altLang="zh-CN" dirty="0"/>
              <a:t>100g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8488E1-D102-4FB0-9FB8-B46834D1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977" y="3293574"/>
            <a:ext cx="7782962" cy="309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02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487C82-1E84-4036-B892-5754D7BE2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977" y="0"/>
            <a:ext cx="7782962" cy="3093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D5D08E-8A3C-469A-A2CD-14DCA76847B9}"/>
              </a:ext>
            </a:extLst>
          </p:cNvPr>
          <p:cNvSpPr txBox="1"/>
          <p:nvPr/>
        </p:nvSpPr>
        <p:spPr>
          <a:xfrm>
            <a:off x="0" y="96978"/>
            <a:ext cx="1393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铰链支撑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载荷：</a:t>
            </a:r>
            <a:r>
              <a:rPr lang="en-US" altLang="zh-CN" dirty="0"/>
              <a:t>150g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8488E1-D102-4FB0-9FB8-B46834D1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977" y="3293574"/>
            <a:ext cx="7782962" cy="309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42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63C403-38C9-4D09-AD0F-8919227C3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44" y="879261"/>
            <a:ext cx="9147206" cy="579776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2BB99FA-1543-407F-8C5B-A80E0240C0EE}"/>
              </a:ext>
            </a:extLst>
          </p:cNvPr>
          <p:cNvSpPr txBox="1"/>
          <p:nvPr/>
        </p:nvSpPr>
        <p:spPr>
          <a:xfrm>
            <a:off x="172016" y="180975"/>
            <a:ext cx="4410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主梁使用</a:t>
            </a:r>
            <a:r>
              <a:rPr lang="en-US" altLang="zh-CN" dirty="0"/>
              <a:t>M40J   </a:t>
            </a:r>
            <a:r>
              <a:rPr lang="zh-CN" altLang="en-US" dirty="0"/>
              <a:t>单层</a:t>
            </a:r>
            <a:r>
              <a:rPr lang="en-US" altLang="zh-CN" dirty="0"/>
              <a:t>50μm                         </a:t>
            </a:r>
          </a:p>
          <a:p>
            <a:r>
              <a:rPr lang="zh-CN" altLang="en-US" dirty="0"/>
              <a:t>铺层：</a:t>
            </a:r>
            <a:r>
              <a:rPr lang="en-US" altLang="zh-CN" dirty="0"/>
              <a:t>0</a:t>
            </a:r>
            <a:r>
              <a:rPr lang="zh-CN" altLang="en-US" dirty="0"/>
              <a:t>，</a:t>
            </a:r>
            <a:r>
              <a:rPr lang="en-US" altLang="zh-CN" dirty="0"/>
              <a:t>0</a:t>
            </a:r>
            <a:r>
              <a:rPr lang="zh-CN" altLang="en-US" dirty="0"/>
              <a:t>，</a:t>
            </a:r>
            <a:r>
              <a:rPr lang="en-US" altLang="zh-CN" dirty="0"/>
              <a:t>0</a:t>
            </a:r>
            <a:r>
              <a:rPr lang="zh-CN" altLang="en-US" dirty="0"/>
              <a:t>，</a:t>
            </a:r>
            <a:r>
              <a:rPr lang="en-US" altLang="zh-CN" dirty="0"/>
              <a:t>90</a:t>
            </a:r>
            <a:r>
              <a:rPr lang="zh-CN" altLang="en-US" dirty="0"/>
              <a:t>，</a:t>
            </a:r>
            <a:r>
              <a:rPr lang="en-US" altLang="zh-CN" dirty="0"/>
              <a:t>0</a:t>
            </a:r>
            <a:r>
              <a:rPr lang="zh-CN" altLang="en-US" dirty="0"/>
              <a:t>，</a:t>
            </a:r>
            <a:r>
              <a:rPr lang="en-US" altLang="zh-CN" dirty="0"/>
              <a:t>0</a:t>
            </a:r>
            <a:r>
              <a:rPr lang="zh-CN" altLang="en-US" dirty="0"/>
              <a:t>，</a:t>
            </a:r>
            <a:r>
              <a:rPr lang="en-US" altLang="zh-CN" dirty="0"/>
              <a:t>0 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DDBFF00-54D4-4BA0-8E8A-8D3789B73A21}"/>
              </a:ext>
            </a:extLst>
          </p:cNvPr>
          <p:cNvSpPr txBox="1"/>
          <p:nvPr/>
        </p:nvSpPr>
        <p:spPr>
          <a:xfrm>
            <a:off x="5403410" y="180974"/>
            <a:ext cx="4373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腹杆使用</a:t>
            </a:r>
            <a:r>
              <a:rPr lang="en-US" altLang="zh-CN" dirty="0"/>
              <a:t>T700      </a:t>
            </a:r>
            <a:r>
              <a:rPr lang="zh-CN" altLang="en-US" dirty="0"/>
              <a:t>单层</a:t>
            </a:r>
            <a:r>
              <a:rPr lang="en-US" altLang="zh-CN" dirty="0"/>
              <a:t>50μm                      </a:t>
            </a:r>
          </a:p>
          <a:p>
            <a:r>
              <a:rPr lang="zh-CN" altLang="en-US" dirty="0"/>
              <a:t>单向，</a:t>
            </a:r>
            <a:r>
              <a:rPr lang="en-US" altLang="zh-CN" dirty="0"/>
              <a:t>6</a:t>
            </a:r>
            <a:r>
              <a:rPr lang="zh-CN" altLang="en-US" dirty="0"/>
              <a:t>层</a:t>
            </a:r>
          </a:p>
        </p:txBody>
      </p:sp>
    </p:spTree>
    <p:extLst>
      <p:ext uri="{BB962C8B-B14F-4D97-AF65-F5344CB8AC3E}">
        <p14:creationId xmlns:p14="http://schemas.microsoft.com/office/powerpoint/2010/main" val="179521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F0BB5-3840-C0DA-AFD0-DE22385E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6AE48658-01BD-CF84-9D32-DF650E74A7B6}"/>
              </a:ext>
            </a:extLst>
          </p:cNvPr>
          <p:cNvSpPr txBox="1"/>
          <p:nvPr/>
        </p:nvSpPr>
        <p:spPr>
          <a:xfrm>
            <a:off x="148281" y="156519"/>
            <a:ext cx="2525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Deformation by FEA</a:t>
            </a:r>
            <a:endParaRPr lang="zh-CN" altLang="en-US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226422-0A1C-841C-AA4A-3CDB021A7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1" y="3960135"/>
            <a:ext cx="5076325" cy="22776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D3AD83-9CDA-77A2-EBD3-78EA18133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56" y="1091177"/>
            <a:ext cx="5076325" cy="21606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5CE1498-E28C-C38D-253A-4D5CDF015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930" y="1088006"/>
            <a:ext cx="4570355" cy="21637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57BD15-A41D-EB03-7FCA-B34176DD4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930" y="3968771"/>
            <a:ext cx="4956435" cy="22717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74304B0-0E43-05A7-B6F5-8533B97345AE}"/>
              </a:ext>
            </a:extLst>
          </p:cNvPr>
          <p:cNvSpPr txBox="1"/>
          <p:nvPr/>
        </p:nvSpPr>
        <p:spPr>
          <a:xfrm>
            <a:off x="5841652" y="3233040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Main beam deformation: 17.97um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64CDF12-65E6-F295-B854-3988A45A5C14}"/>
              </a:ext>
            </a:extLst>
          </p:cNvPr>
          <p:cNvSpPr txBox="1"/>
          <p:nvPr/>
        </p:nvSpPr>
        <p:spPr>
          <a:xfrm>
            <a:off x="2057974" y="3269681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Total deformation: 20.32um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B5F6F42-8817-46D9-EB43-F4B4B89F3DDC}"/>
              </a:ext>
            </a:extLst>
          </p:cNvPr>
          <p:cNvSpPr txBox="1"/>
          <p:nvPr/>
        </p:nvSpPr>
        <p:spPr>
          <a:xfrm>
            <a:off x="2823795" y="103944"/>
            <a:ext cx="9043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face load on main beam</a:t>
            </a:r>
            <a:r>
              <a:rPr lang="zh-CN" altLang="en-US" dirty="0"/>
              <a:t>：</a:t>
            </a:r>
            <a:r>
              <a:rPr lang="en-US" altLang="zh-CN" dirty="0"/>
              <a:t>20Pa (988X41mm), ~80g, not considering cold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Gravity </a:t>
            </a:r>
            <a:r>
              <a:rPr lang="zh-CN" altLang="en-US" dirty="0"/>
              <a:t>，</a:t>
            </a:r>
            <a:r>
              <a:rPr lang="en-US" altLang="zh-CN" dirty="0"/>
              <a:t>density 1840kg/m^3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Fixed support both end side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7088DEF-7BF5-7392-9817-1066C3464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3846" y="5019908"/>
            <a:ext cx="2696479" cy="11413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C372CC0-BFDD-399C-3DA5-2762E2AD0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147" y="2169903"/>
            <a:ext cx="2575178" cy="1066069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DA6432C-F5B7-6457-E2D3-E3380C0D968F}"/>
              </a:ext>
            </a:extLst>
          </p:cNvPr>
          <p:cNvSpPr txBox="1"/>
          <p:nvPr/>
        </p:nvSpPr>
        <p:spPr>
          <a:xfrm>
            <a:off x="9495521" y="3233039"/>
            <a:ext cx="2696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Buckling coefficient: 39.6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706F06E-C3B2-D216-4A37-C5DB387000A1}"/>
              </a:ext>
            </a:extLst>
          </p:cNvPr>
          <p:cNvSpPr txBox="1"/>
          <p:nvPr/>
        </p:nvSpPr>
        <p:spPr>
          <a:xfrm>
            <a:off x="9495521" y="6263605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Buckling coefficient: 36.5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B754E3F-C3D4-9F43-150C-07D6D308D807}"/>
              </a:ext>
            </a:extLst>
          </p:cNvPr>
          <p:cNvSpPr txBox="1"/>
          <p:nvPr/>
        </p:nvSpPr>
        <p:spPr>
          <a:xfrm>
            <a:off x="228961" y="3251785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Structure 1: 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3401F7A-E306-5F67-E75F-C5DC67BFE360}"/>
              </a:ext>
            </a:extLst>
          </p:cNvPr>
          <p:cNvSpPr txBox="1"/>
          <p:nvPr/>
        </p:nvSpPr>
        <p:spPr>
          <a:xfrm>
            <a:off x="5760972" y="6263605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Main beam deformation: 18.63um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B8C8CD4-4FE8-A8C8-F1F1-20DEEE0E4903}"/>
              </a:ext>
            </a:extLst>
          </p:cNvPr>
          <p:cNvSpPr txBox="1"/>
          <p:nvPr/>
        </p:nvSpPr>
        <p:spPr>
          <a:xfrm>
            <a:off x="1977294" y="6300246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Total deformation: 20.02um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888DD2C-0B93-EB40-BE39-099E940C4926}"/>
              </a:ext>
            </a:extLst>
          </p:cNvPr>
          <p:cNvSpPr txBox="1"/>
          <p:nvPr/>
        </p:nvSpPr>
        <p:spPr>
          <a:xfrm>
            <a:off x="148281" y="6282350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Structure 2: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2288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4D755-B289-651A-2A19-1EC474CF1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0F08BA-4439-00D8-3F9B-442EEAEBE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693"/>
            <a:ext cx="7068536" cy="546811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55DCCDE-1867-1CE7-8E88-AE6236BDF500}"/>
              </a:ext>
            </a:extLst>
          </p:cNvPr>
          <p:cNvSpPr/>
          <p:nvPr/>
        </p:nvSpPr>
        <p:spPr>
          <a:xfrm>
            <a:off x="5232408" y="2270033"/>
            <a:ext cx="282804" cy="2168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865D4C3-ACE2-C2AD-56EC-5250D86036D4}"/>
              </a:ext>
            </a:extLst>
          </p:cNvPr>
          <p:cNvSpPr/>
          <p:nvPr/>
        </p:nvSpPr>
        <p:spPr>
          <a:xfrm>
            <a:off x="1546528" y="2270033"/>
            <a:ext cx="282804" cy="2168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5D1754-C1FD-A8C3-3FAD-83F3D2DA8CD9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Triangular beam with cold plate</a:t>
            </a:r>
          </a:p>
        </p:txBody>
      </p:sp>
      <p:sp>
        <p:nvSpPr>
          <p:cNvPr id="7" name="右大括号 6">
            <a:extLst>
              <a:ext uri="{FF2B5EF4-FFF2-40B4-BE49-F238E27FC236}">
                <a16:creationId xmlns:a16="http://schemas.microsoft.com/office/drawing/2014/main" id="{BB0F539D-66FA-CAF8-34DA-D8EAA68C9B02}"/>
              </a:ext>
            </a:extLst>
          </p:cNvPr>
          <p:cNvSpPr/>
          <p:nvPr/>
        </p:nvSpPr>
        <p:spPr>
          <a:xfrm flipH="1">
            <a:off x="5044287" y="4989830"/>
            <a:ext cx="194733" cy="823596"/>
          </a:xfrm>
          <a:prstGeom prst="rightBrace">
            <a:avLst>
              <a:gd name="adj1" fmla="val 8333"/>
              <a:gd name="adj2" fmla="val 50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24DFA3A-7E07-C8FA-8DBF-FECED3E61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6" y="3587750"/>
            <a:ext cx="5751488" cy="26228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C4B713E-5F0E-71CC-7320-316623B59A26}"/>
              </a:ext>
            </a:extLst>
          </p:cNvPr>
          <p:cNvSpPr txBox="1"/>
          <p:nvPr/>
        </p:nvSpPr>
        <p:spPr>
          <a:xfrm>
            <a:off x="5363796" y="5590608"/>
            <a:ext cx="15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b="1" dirty="0"/>
              <a:t>Carbon fiber felt</a:t>
            </a:r>
            <a:endParaRPr lang="zh-CN" altLang="en-US" sz="14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A5DD407-730C-9DA1-1491-32B3A6E36464}"/>
              </a:ext>
            </a:extLst>
          </p:cNvPr>
          <p:cNvSpPr txBox="1"/>
          <p:nvPr/>
        </p:nvSpPr>
        <p:spPr>
          <a:xfrm>
            <a:off x="3986936" y="5778309"/>
            <a:ext cx="2555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b="1" dirty="0"/>
              <a:t>Triangular carbon fiber beam</a:t>
            </a:r>
            <a:endParaRPr lang="zh-CN" altLang="en-US" sz="14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D61E5BA-ECBB-3E81-0D80-836DB2199F11}"/>
              </a:ext>
            </a:extLst>
          </p:cNvPr>
          <p:cNvSpPr txBox="1"/>
          <p:nvPr/>
        </p:nvSpPr>
        <p:spPr>
          <a:xfrm>
            <a:off x="5529638" y="5395907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b="1" dirty="0"/>
              <a:t>Graphene film</a:t>
            </a:r>
            <a:endParaRPr lang="zh-CN" altLang="en-US" sz="14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4521630-10F9-EB1C-5096-44EB5AEF6784}"/>
              </a:ext>
            </a:extLst>
          </p:cNvPr>
          <p:cNvSpPr txBox="1"/>
          <p:nvPr/>
        </p:nvSpPr>
        <p:spPr>
          <a:xfrm>
            <a:off x="5062541" y="5066387"/>
            <a:ext cx="171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1" dirty="0"/>
              <a:t>carbon fiber plate</a:t>
            </a:r>
            <a:endParaRPr lang="zh-CN" altLang="en-US" sz="14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135AC8D-6876-1D49-7A76-622842B2CB34}"/>
              </a:ext>
            </a:extLst>
          </p:cNvPr>
          <p:cNvSpPr txBox="1"/>
          <p:nvPr/>
        </p:nvSpPr>
        <p:spPr>
          <a:xfrm>
            <a:off x="5559465" y="5231946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b="1" dirty="0"/>
              <a:t>Cooling tube</a:t>
            </a:r>
            <a:endParaRPr lang="zh-CN" altLang="en-US" sz="14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6752755-DC62-B791-DB92-22F056668AEA}"/>
              </a:ext>
            </a:extLst>
          </p:cNvPr>
          <p:cNvSpPr txBox="1"/>
          <p:nvPr/>
        </p:nvSpPr>
        <p:spPr>
          <a:xfrm>
            <a:off x="5264690" y="4893429"/>
            <a:ext cx="15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b="1" dirty="0"/>
              <a:t>Carbon fiber felt</a:t>
            </a:r>
            <a:endParaRPr lang="zh-CN" altLang="en-US" sz="1400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DCD8EF5-EAE4-55A6-05CF-7DC6FA172A86}"/>
              </a:ext>
            </a:extLst>
          </p:cNvPr>
          <p:cNvSpPr txBox="1"/>
          <p:nvPr/>
        </p:nvSpPr>
        <p:spPr>
          <a:xfrm>
            <a:off x="4889059" y="4714829"/>
            <a:ext cx="1794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b="1" dirty="0"/>
              <a:t>Sensor(heat source)</a:t>
            </a:r>
            <a:endParaRPr lang="zh-CN" altLang="en-US" sz="14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C503E1A-A0FB-E22E-7C23-3761695912B3}"/>
              </a:ext>
            </a:extLst>
          </p:cNvPr>
          <p:cNvSpPr txBox="1"/>
          <p:nvPr/>
        </p:nvSpPr>
        <p:spPr>
          <a:xfrm>
            <a:off x="4081892" y="5246569"/>
            <a:ext cx="1015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b="1" dirty="0"/>
              <a:t>Cold plate</a:t>
            </a:r>
            <a:endParaRPr lang="zh-CN" altLang="en-US" sz="14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833EC2D-6C70-A8B7-0A52-82EF7E1122CA}"/>
              </a:ext>
            </a:extLst>
          </p:cNvPr>
          <p:cNvSpPr txBox="1"/>
          <p:nvPr/>
        </p:nvSpPr>
        <p:spPr>
          <a:xfrm>
            <a:off x="7447547" y="1173079"/>
            <a:ext cx="4644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thickness of each layer film of cold plate is different with the picture.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4851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A262D-41D7-B739-D3AE-FCD5CE751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359E202-5115-1C07-A86B-6EC4283ED84D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Manufacturing of 500mm length beam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959FCE7-2E38-F01E-D556-2C26D137F070}"/>
              </a:ext>
            </a:extLst>
          </p:cNvPr>
          <p:cNvSpPr txBox="1"/>
          <p:nvPr/>
        </p:nvSpPr>
        <p:spPr>
          <a:xfrm>
            <a:off x="155121" y="623754"/>
            <a:ext cx="553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Mold 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Almost the same structure as ALICE’s tracker mold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D6DDDB-B517-B512-BEFB-2EA50EC56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114950" y="1057638"/>
            <a:ext cx="4191636" cy="25794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7331F3B-8E42-1AB4-E335-255784C4B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159" y="3859430"/>
            <a:ext cx="5419218" cy="25794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F4E33F-6B46-D824-909C-0970D67BF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12" y="5529478"/>
            <a:ext cx="5832568" cy="73887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6E54B62-F914-EF85-19E1-791AB11F3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12" y="3290987"/>
            <a:ext cx="5686518" cy="2004299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CCD6AA55-913A-052D-31CD-317D3EE136CC}"/>
              </a:ext>
            </a:extLst>
          </p:cNvPr>
          <p:cNvCxnSpPr>
            <a:cxnSpLocks/>
          </p:cNvCxnSpPr>
          <p:nvPr/>
        </p:nvCxnSpPr>
        <p:spPr>
          <a:xfrm flipH="1" flipV="1">
            <a:off x="5537200" y="4743450"/>
            <a:ext cx="1327150" cy="11641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20924D5-0515-8911-9E2E-427D75E5E3C1}"/>
              </a:ext>
            </a:extLst>
          </p:cNvPr>
          <p:cNvCxnSpPr>
            <a:cxnSpLocks/>
          </p:cNvCxnSpPr>
          <p:nvPr/>
        </p:nvCxnSpPr>
        <p:spPr>
          <a:xfrm flipH="1" flipV="1">
            <a:off x="5835650" y="6102350"/>
            <a:ext cx="1188636" cy="1333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D4492BE9-540B-5D86-57E1-4A027E770F2D}"/>
              </a:ext>
            </a:extLst>
          </p:cNvPr>
          <p:cNvSpPr txBox="1"/>
          <p:nvPr/>
        </p:nvSpPr>
        <p:spPr>
          <a:xfrm>
            <a:off x="8351529" y="3637108"/>
            <a:ext cx="171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Cross section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F3BAB27-271E-2A6B-551C-0B97AEB37672}"/>
              </a:ext>
            </a:extLst>
          </p:cNvPr>
          <p:cNvSpPr txBox="1"/>
          <p:nvPr/>
        </p:nvSpPr>
        <p:spPr>
          <a:xfrm>
            <a:off x="5232400" y="2002415"/>
            <a:ext cx="219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Silicone Rubber Rod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3C30A35-EDFC-DB10-8E43-73CC980C266D}"/>
              </a:ext>
            </a:extLst>
          </p:cNvPr>
          <p:cNvSpPr txBox="1"/>
          <p:nvPr/>
        </p:nvSpPr>
        <p:spPr>
          <a:xfrm>
            <a:off x="5641920" y="2612505"/>
            <a:ext cx="171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PTFE rods </a:t>
            </a:r>
            <a:endParaRPr lang="zh-CN" altLang="en-US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C201564-593A-9851-EEEE-8394CE79B29B}"/>
              </a:ext>
            </a:extLst>
          </p:cNvPr>
          <p:cNvCxnSpPr/>
          <p:nvPr/>
        </p:nvCxnSpPr>
        <p:spPr>
          <a:xfrm flipH="1">
            <a:off x="7467600" y="1892300"/>
            <a:ext cx="1682750" cy="311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34E4A8D-A76D-F2BA-41C6-9A6A41417C02}"/>
              </a:ext>
            </a:extLst>
          </p:cNvPr>
          <p:cNvCxnSpPr>
            <a:cxnSpLocks/>
          </p:cNvCxnSpPr>
          <p:nvPr/>
        </p:nvCxnSpPr>
        <p:spPr>
          <a:xfrm flipH="1">
            <a:off x="6864350" y="2456930"/>
            <a:ext cx="2286000" cy="340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73C46AF6-0883-50DD-D019-DA3CA53188DD}"/>
              </a:ext>
            </a:extLst>
          </p:cNvPr>
          <p:cNvSpPr txBox="1"/>
          <p:nvPr/>
        </p:nvSpPr>
        <p:spPr>
          <a:xfrm>
            <a:off x="2866970" y="4925954"/>
            <a:ext cx="171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PTFE rod 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BAC0AFE-38D7-09BB-0142-EC4C91917E29}"/>
              </a:ext>
            </a:extLst>
          </p:cNvPr>
          <p:cNvSpPr txBox="1"/>
          <p:nvPr/>
        </p:nvSpPr>
        <p:spPr>
          <a:xfrm>
            <a:off x="1968500" y="6304798"/>
            <a:ext cx="213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Slotted outer mold</a:t>
            </a:r>
            <a:endParaRPr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06FE5163-A1E6-E931-A07A-70FC0DE2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995"/>
          <a:stretch>
            <a:fillRect/>
          </a:stretch>
        </p:blipFill>
        <p:spPr>
          <a:xfrm>
            <a:off x="14243" y="1433972"/>
            <a:ext cx="3061922" cy="135714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F940302-9DD1-C2DB-F4C5-F1D3D7C3D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936" y="1250979"/>
            <a:ext cx="1314512" cy="2068654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6FAD5C82-576D-77AD-BAAB-3D1560FAF3FF}"/>
              </a:ext>
            </a:extLst>
          </p:cNvPr>
          <p:cNvSpPr txBox="1"/>
          <p:nvPr/>
        </p:nvSpPr>
        <p:spPr>
          <a:xfrm>
            <a:off x="489712" y="2827566"/>
            <a:ext cx="2301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ALICE’s tracker mold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1810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3F050-5DF6-AE72-C4D9-2265C442D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1CCF1C0-0BDF-450A-DD2C-81010491538A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Manufacturing of 500mm length beam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2C06ED-400E-ED73-B8ED-8440E11C1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0" y="1403349"/>
            <a:ext cx="3039132" cy="5401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524003-574B-B955-20C3-05F20A529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63" y="723900"/>
            <a:ext cx="3421416" cy="60810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070FB5-0CD8-4093-86E5-D6E039E98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34" y="1403350"/>
            <a:ext cx="3039131" cy="540158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D071305-6F5B-B41D-8387-D5383D2A6632}"/>
              </a:ext>
            </a:extLst>
          </p:cNvPr>
          <p:cNvSpPr txBox="1"/>
          <p:nvPr/>
        </p:nvSpPr>
        <p:spPr>
          <a:xfrm>
            <a:off x="78921" y="434650"/>
            <a:ext cx="8536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Aluminum Mold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Carbon fiber of Secondary beam can not be continuous——separated into lots of carbon fiber rods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6941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70EBA-CAFB-80F8-125E-2098BF2E0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74E4F3F-E053-581B-30C6-BBC95CA594A4}"/>
              </a:ext>
            </a:extLst>
          </p:cNvPr>
          <p:cNvSpPr txBox="1"/>
          <p:nvPr/>
        </p:nvSpPr>
        <p:spPr>
          <a:xfrm>
            <a:off x="148281" y="84432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Products of triangular beam</a:t>
            </a:r>
            <a:endParaRPr lang="zh-CN" altLang="en-US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F96EEB-EDE0-485C-B3D0-22E11055D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>
            <a:fillRect/>
          </a:stretch>
        </p:blipFill>
        <p:spPr>
          <a:xfrm>
            <a:off x="6664960" y="1585511"/>
            <a:ext cx="5063799" cy="34064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4F03DC-761F-8B95-6C4C-FFA861DDA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40" y="2641600"/>
            <a:ext cx="5210569" cy="24197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5F2E61-676F-1658-C875-B2A66DDFDF2C}"/>
              </a:ext>
            </a:extLst>
          </p:cNvPr>
          <p:cNvSpPr txBox="1"/>
          <p:nvPr/>
        </p:nvSpPr>
        <p:spPr>
          <a:xfrm>
            <a:off x="266700" y="5061386"/>
            <a:ext cx="6251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Failure samples (ALICE method)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Not continuous</a:t>
            </a:r>
            <a:r>
              <a:rPr lang="zh-CN" altLang="en-US" dirty="0"/>
              <a:t> </a:t>
            </a:r>
            <a:r>
              <a:rPr lang="en-US" altLang="zh-CN" dirty="0"/>
              <a:t>of CF makes the bonding strength between secondary beam and main beam very weak (&lt;2 mm bonding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Main beams and secondary beams hard to be their position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F7DAB4-4E08-612E-AF85-50385A827317}"/>
              </a:ext>
            </a:extLst>
          </p:cNvPr>
          <p:cNvSpPr txBox="1"/>
          <p:nvPr/>
        </p:nvSpPr>
        <p:spPr>
          <a:xfrm>
            <a:off x="6664960" y="5148052"/>
            <a:ext cx="5313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Success samples: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Changing the process</a:t>
            </a:r>
            <a:r>
              <a:rPr lang="zh-CN" altLang="en-US" dirty="0"/>
              <a:t> </a:t>
            </a:r>
            <a:r>
              <a:rPr lang="en-US" altLang="zh-CN" dirty="0"/>
              <a:t>of secondary——not in the slots of outer mold——continuous fiber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8A2E348-66B5-360C-C1A6-A019D0A53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960" y="568796"/>
            <a:ext cx="5063799" cy="8606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8475EAC-C46F-1AE1-639A-3F422D5E9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41" y="568796"/>
            <a:ext cx="5210568" cy="19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19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7FF1B-B560-07B9-CA74-0656078F9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19EE9E3-D1DB-98DD-4666-82D6364F3FFF}"/>
              </a:ext>
            </a:extLst>
          </p:cNvPr>
          <p:cNvSpPr txBox="1"/>
          <p:nvPr/>
        </p:nvSpPr>
        <p:spPr>
          <a:xfrm>
            <a:off x="155121" y="53067"/>
            <a:ext cx="117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Manufacturing of 1000mm length beam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42C42D6-17D9-94AF-C1D4-437C0C16CEF1}"/>
              </a:ext>
            </a:extLst>
          </p:cNvPr>
          <p:cNvSpPr txBox="1"/>
          <p:nvPr/>
        </p:nvSpPr>
        <p:spPr>
          <a:xfrm>
            <a:off x="155121" y="623754"/>
            <a:ext cx="5166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Mold design</a:t>
            </a:r>
            <a:r>
              <a:rPr lang="zh-CN" altLang="en-US" dirty="0"/>
              <a:t> </a:t>
            </a:r>
            <a:r>
              <a:rPr lang="en-US" altLang="zh-CN" dirty="0"/>
              <a:t>of Beam: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Main difference: the slots in the mandrel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Length of Beam:1000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Secondary beam length: ~7m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5007054-ADCE-A30D-0966-3FCB098FC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18" y="2179162"/>
            <a:ext cx="5431671" cy="2918888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9B910AB6-1CCF-EED7-F2DC-B97D05B7A7C0}"/>
              </a:ext>
            </a:extLst>
          </p:cNvPr>
          <p:cNvCxnSpPr>
            <a:cxnSpLocks/>
          </p:cNvCxnSpPr>
          <p:nvPr/>
        </p:nvCxnSpPr>
        <p:spPr>
          <a:xfrm>
            <a:off x="904234" y="4513108"/>
            <a:ext cx="587693" cy="523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662DF63C-39EF-2BB2-3CF6-7657255F4AD2}"/>
              </a:ext>
            </a:extLst>
          </p:cNvPr>
          <p:cNvSpPr txBox="1"/>
          <p:nvPr/>
        </p:nvSpPr>
        <p:spPr>
          <a:xfrm>
            <a:off x="1562638" y="4913384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PTFE mandrel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448977E-3F2E-4583-A7CE-4A222256653B}"/>
              </a:ext>
            </a:extLst>
          </p:cNvPr>
          <p:cNvSpPr txBox="1"/>
          <p:nvPr/>
        </p:nvSpPr>
        <p:spPr>
          <a:xfrm>
            <a:off x="3428112" y="4246287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Slotted stainless steel plate</a:t>
            </a:r>
            <a:endParaRPr lang="zh-CN" altLang="en-US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FE3FCDA4-D358-2D18-F35D-350DA49E553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388801" y="3777044"/>
            <a:ext cx="1039311" cy="6539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2081CB7B-B43D-7F98-BC6D-4CFC3A2FE39E}"/>
              </a:ext>
            </a:extLst>
          </p:cNvPr>
          <p:cNvSpPr txBox="1"/>
          <p:nvPr/>
        </p:nvSpPr>
        <p:spPr>
          <a:xfrm>
            <a:off x="7444719" y="6435601"/>
            <a:ext cx="411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Mandrel and Stainless Steel Outer Mold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66842C-A535-6D93-4632-2268CD11510F}"/>
              </a:ext>
            </a:extLst>
          </p:cNvPr>
          <p:cNvSpPr txBox="1"/>
          <p:nvPr/>
        </p:nvSpPr>
        <p:spPr>
          <a:xfrm>
            <a:off x="2725463" y="5490349"/>
            <a:ext cx="158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mandrel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ECA9596-A2E2-EE9D-6988-9CF597336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001" y="4219997"/>
            <a:ext cx="3884741" cy="20941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73D6C3-D988-81BE-2EE4-0A32ED1EF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255" y="543884"/>
            <a:ext cx="4260494" cy="35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1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1095</Words>
  <Application>Microsoft Office PowerPoint</Application>
  <PresentationFormat>宽屏</PresentationFormat>
  <Paragraphs>203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8" baseType="lpstr">
      <vt:lpstr>等线</vt:lpstr>
      <vt:lpstr>等线 Light</vt:lpstr>
      <vt:lpstr>Arial</vt:lpstr>
      <vt:lpstr>Wingdings</vt:lpstr>
      <vt:lpstr>Office 主题​​</vt:lpstr>
      <vt:lpstr>Progress of triangular carbon fiber beam for ITK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qian xiaohui</dc:creator>
  <cp:lastModifiedBy>qian xiaohui</cp:lastModifiedBy>
  <cp:revision>140</cp:revision>
  <dcterms:created xsi:type="dcterms:W3CDTF">2026-03-26T23:25:45Z</dcterms:created>
  <dcterms:modified xsi:type="dcterms:W3CDTF">2026-03-30T06:37:55Z</dcterms:modified>
</cp:coreProperties>
</file>