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85" r:id="rId3"/>
    <p:sldId id="284" r:id="rId4"/>
    <p:sldId id="294" r:id="rId5"/>
    <p:sldId id="268" r:id="rId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等线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CC"/>
    <a:srgbClr val="FFFF99"/>
    <a:srgbClr val="66CCFF"/>
    <a:srgbClr val="0033CC"/>
    <a:srgbClr val="FFCCCC"/>
    <a:srgbClr val="FFCC99"/>
    <a:srgbClr val="FFFFFF"/>
    <a:srgbClr val="00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94935" autoAdjust="0"/>
  </p:normalViewPr>
  <p:slideViewPr>
    <p:cSldViewPr snapToGrid="0" snapToObjects="1">
      <p:cViewPr varScale="1">
        <p:scale>
          <a:sx n="108" d="100"/>
          <a:sy n="108" d="100"/>
        </p:scale>
        <p:origin x="87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6" name="Shape 9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等线"/>
      </a:defRPr>
    </a:lvl1pPr>
    <a:lvl2pPr indent="228600" latinLnBrk="0">
      <a:defRPr sz="1200">
        <a:latin typeface="+mj-lt"/>
        <a:ea typeface="+mj-ea"/>
        <a:cs typeface="+mj-cs"/>
        <a:sym typeface="等线"/>
      </a:defRPr>
    </a:lvl2pPr>
    <a:lvl3pPr indent="457200" latinLnBrk="0">
      <a:defRPr sz="1200">
        <a:latin typeface="+mj-lt"/>
        <a:ea typeface="+mj-ea"/>
        <a:cs typeface="+mj-cs"/>
        <a:sym typeface="等线"/>
      </a:defRPr>
    </a:lvl3pPr>
    <a:lvl4pPr indent="685800" latinLnBrk="0">
      <a:defRPr sz="1200">
        <a:latin typeface="+mj-lt"/>
        <a:ea typeface="+mj-ea"/>
        <a:cs typeface="+mj-cs"/>
        <a:sym typeface="等线"/>
      </a:defRPr>
    </a:lvl4pPr>
    <a:lvl5pPr indent="914400" latinLnBrk="0">
      <a:defRPr sz="1200">
        <a:latin typeface="+mj-lt"/>
        <a:ea typeface="+mj-ea"/>
        <a:cs typeface="+mj-cs"/>
        <a:sym typeface="等线"/>
      </a:defRPr>
    </a:lvl5pPr>
    <a:lvl6pPr indent="1143000" latinLnBrk="0">
      <a:defRPr sz="1200">
        <a:latin typeface="+mj-lt"/>
        <a:ea typeface="+mj-ea"/>
        <a:cs typeface="+mj-cs"/>
        <a:sym typeface="等线"/>
      </a:defRPr>
    </a:lvl6pPr>
    <a:lvl7pPr indent="1371600" latinLnBrk="0">
      <a:defRPr sz="1200">
        <a:latin typeface="+mj-lt"/>
        <a:ea typeface="+mj-ea"/>
        <a:cs typeface="+mj-cs"/>
        <a:sym typeface="等线"/>
      </a:defRPr>
    </a:lvl7pPr>
    <a:lvl8pPr indent="1600200" latinLnBrk="0">
      <a:defRPr sz="1200">
        <a:latin typeface="+mj-lt"/>
        <a:ea typeface="+mj-ea"/>
        <a:cs typeface="+mj-cs"/>
        <a:sym typeface="等线"/>
      </a:defRPr>
    </a:lvl8pPr>
    <a:lvl9pPr indent="1828800" latinLnBrk="0">
      <a:defRPr sz="1200">
        <a:latin typeface="+mj-lt"/>
        <a:ea typeface="+mj-ea"/>
        <a:cs typeface="+mj-cs"/>
        <a:sym typeface="等线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文本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标题文本</a:t>
            </a:r>
          </a:p>
        </p:txBody>
      </p:sp>
      <p:sp>
        <p:nvSpPr>
          <p:cNvPr id="12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文本"/>
          <p:cNvSpPr txBox="1">
            <a:spLocks noGrp="1"/>
          </p:cNvSpPr>
          <p:nvPr>
            <p:ph type="title"/>
          </p:nvPr>
        </p:nvSpPr>
        <p:spPr>
          <a:xfrm>
            <a:off x="1224742" y="120991"/>
            <a:ext cx="9278667" cy="679002"/>
          </a:xfrm>
          <a:prstGeom prst="rect">
            <a:avLst/>
          </a:prstGeom>
        </p:spPr>
        <p:txBody>
          <a:bodyPr/>
          <a:lstStyle>
            <a:lvl1pPr algn="ctr">
              <a:defRPr sz="3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r>
              <a:t>标题文本</a:t>
            </a:r>
          </a:p>
        </p:txBody>
      </p:sp>
      <p:sp>
        <p:nvSpPr>
          <p:cNvPr id="21" name="正文级别 1…"/>
          <p:cNvSpPr txBox="1">
            <a:spLocks noGrp="1"/>
          </p:cNvSpPr>
          <p:nvPr>
            <p:ph type="body" idx="1"/>
          </p:nvPr>
        </p:nvSpPr>
        <p:spPr>
          <a:xfrm>
            <a:off x="838200" y="971003"/>
            <a:ext cx="10515600" cy="5185884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2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051892" y="6385244"/>
            <a:ext cx="301909" cy="307341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pic>
        <p:nvPicPr>
          <p:cNvPr id="23" name="图片 6" descr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556" y="80304"/>
            <a:ext cx="1317239" cy="860596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直接连接符 6"/>
          <p:cNvSpPr/>
          <p:nvPr/>
        </p:nvSpPr>
        <p:spPr>
          <a:xfrm>
            <a:off x="1224741" y="771537"/>
            <a:ext cx="9278668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" name="直接连接符 6"/>
          <p:cNvSpPr/>
          <p:nvPr/>
        </p:nvSpPr>
        <p:spPr>
          <a:xfrm>
            <a:off x="454463" y="6294708"/>
            <a:ext cx="11082309" cy="1"/>
          </a:xfrm>
          <a:prstGeom prst="line">
            <a:avLst/>
          </a:prstGeom>
          <a:ln w="12700">
            <a:solidFill>
              <a:srgbClr val="2F5597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标题文本"/>
          <p:cNvSpPr txBox="1">
            <a:spLocks noGrp="1"/>
          </p:cNvSpPr>
          <p:nvPr>
            <p:ph type="title"/>
          </p:nvPr>
        </p:nvSpPr>
        <p:spPr>
          <a:xfrm>
            <a:off x="831850" y="1709740"/>
            <a:ext cx="10515601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标题文本</a:t>
            </a:r>
          </a:p>
        </p:txBody>
      </p:sp>
      <p:sp>
        <p:nvSpPr>
          <p:cNvPr id="33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4"/>
            <a:ext cx="105156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>
                <a:solidFill>
                  <a:srgbClr val="888888"/>
                </a:solidFill>
              </a:defRPr>
            </a:lvl1pPr>
            <a:lvl2pPr marL="0" indent="342900">
              <a:buSzTx/>
              <a:buFontTx/>
              <a:buNone/>
              <a:defRPr sz="1800">
                <a:solidFill>
                  <a:srgbClr val="888888"/>
                </a:solidFill>
              </a:defRPr>
            </a:lvl2pPr>
            <a:lvl3pPr marL="0" indent="685800">
              <a:buSzTx/>
              <a:buFontTx/>
              <a:buNone/>
              <a:defRPr sz="1800">
                <a:solidFill>
                  <a:srgbClr val="888888"/>
                </a:solidFill>
              </a:defRPr>
            </a:lvl3pPr>
            <a:lvl4pPr marL="0" indent="1028700">
              <a:buSzTx/>
              <a:buFontTx/>
              <a:buNone/>
              <a:defRPr sz="1800">
                <a:solidFill>
                  <a:srgbClr val="888888"/>
                </a:solidFill>
              </a:defRPr>
            </a:lvl4pPr>
            <a:lvl5pPr marL="0" indent="1371600">
              <a:buSzTx/>
              <a:buFontTx/>
              <a:buNone/>
              <a:defRPr sz="1800">
                <a:solidFill>
                  <a:srgbClr val="888888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2" name="正文级别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标题文本"/>
          <p:cNvSpPr txBox="1">
            <a:spLocks noGrp="1"/>
          </p:cNvSpPr>
          <p:nvPr>
            <p:ph type="title"/>
          </p:nvPr>
        </p:nvSpPr>
        <p:spPr>
          <a:xfrm>
            <a:off x="839787" y="365127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1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9788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2" name="文本占位符 4"/>
          <p:cNvSpPr>
            <a:spLocks noGrp="1"/>
          </p:cNvSpPr>
          <p:nvPr>
            <p:ph type="body" sz="quarter" idx="21"/>
          </p:nvPr>
        </p:nvSpPr>
        <p:spPr>
          <a:xfrm>
            <a:off x="6172201" y="1681163"/>
            <a:ext cx="5183189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61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标题文本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标题文本</a:t>
            </a:r>
          </a:p>
        </p:txBody>
      </p:sp>
      <p:sp>
        <p:nvSpPr>
          <p:cNvPr id="77" name="正文级别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7"/>
            <a:ext cx="6172201" cy="487362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8" name="文本占位符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标题文本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标题文本</a:t>
            </a:r>
          </a:p>
        </p:txBody>
      </p:sp>
      <p:sp>
        <p:nvSpPr>
          <p:cNvPr id="87" name="图片占位符 2"/>
          <p:cNvSpPr>
            <a:spLocks noGrp="1"/>
          </p:cNvSpPr>
          <p:nvPr>
            <p:ph type="pic" sz="half" idx="21"/>
          </p:nvPr>
        </p:nvSpPr>
        <p:spPr>
          <a:xfrm>
            <a:off x="5183187" y="987427"/>
            <a:ext cx="6172201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8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3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122523" y="6423344"/>
            <a:ext cx="231278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正文级别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等线 Light"/>
          <a:ea typeface="等线 Light"/>
          <a:cs typeface="等线 Light"/>
          <a:sym typeface="等线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等线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标题 1"/>
          <p:cNvSpPr txBox="1">
            <a:spLocks noGrp="1"/>
          </p:cNvSpPr>
          <p:nvPr>
            <p:ph type="ctrTitle"/>
          </p:nvPr>
        </p:nvSpPr>
        <p:spPr>
          <a:xfrm>
            <a:off x="820404" y="1513575"/>
            <a:ext cx="10551191" cy="2078279"/>
          </a:xfrm>
          <a:prstGeom prst="rect">
            <a:avLst/>
          </a:prstGeom>
        </p:spPr>
        <p:txBody>
          <a:bodyPr/>
          <a:lstStyle/>
          <a:p>
            <a:pPr defTabSz="678941">
              <a:defRPr sz="3959">
                <a:latin typeface="黑体"/>
                <a:ea typeface="黑体"/>
                <a:cs typeface="黑体"/>
                <a:sym typeface="黑体"/>
              </a:defRPr>
            </a:pPr>
            <a:br>
              <a:rPr dirty="0"/>
            </a:br>
            <a:r>
              <a:rPr lang="zh-CN" altLang="en-US" sz="4356" dirty="0">
                <a:solidFill>
                  <a:srgbClr val="C00000"/>
                </a:solidFill>
              </a:rPr>
              <a:t>组会报告</a:t>
            </a:r>
            <a:br>
              <a:rPr sz="4356" dirty="0">
                <a:solidFill>
                  <a:srgbClr val="C00000"/>
                </a:solidFill>
              </a:rPr>
            </a:br>
            <a:endParaRPr sz="4356" dirty="0">
              <a:solidFill>
                <a:srgbClr val="C00000"/>
              </a:solidFill>
            </a:endParaRPr>
          </a:p>
        </p:txBody>
      </p:sp>
      <p:pic>
        <p:nvPicPr>
          <p:cNvPr id="100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556" y="80304"/>
            <a:ext cx="1317239" cy="860596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8"/>
          <p:cNvSpPr txBox="1"/>
          <p:nvPr/>
        </p:nvSpPr>
        <p:spPr>
          <a:xfrm>
            <a:off x="3918461" y="264551"/>
            <a:ext cx="4355079" cy="421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2F559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dirty="0"/>
              <a:t>Institute of High Energy Physics</a:t>
            </a:r>
          </a:p>
        </p:txBody>
      </p:sp>
      <p:sp>
        <p:nvSpPr>
          <p:cNvPr id="102" name="直接连接符 6"/>
          <p:cNvSpPr/>
          <p:nvPr/>
        </p:nvSpPr>
        <p:spPr>
          <a:xfrm>
            <a:off x="1224741" y="771537"/>
            <a:ext cx="9278668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" name="文本占位符 4"/>
          <p:cNvSpPr txBox="1">
            <a:spLocks/>
          </p:cNvSpPr>
          <p:nvPr/>
        </p:nvSpPr>
        <p:spPr bwMode="auto">
          <a:xfrm>
            <a:off x="3611724" y="4362959"/>
            <a:ext cx="4968552" cy="11855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defRPr sz="2800">
                <a:solidFill>
                  <a:srgbClr val="00339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50"/>
              </a:buClr>
              <a:buSzPct val="7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99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99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rgbClr val="003399"/>
                </a:solidFill>
                <a:latin typeface="+mn-lt"/>
                <a:ea typeface="+mn-ea"/>
              </a:defRPr>
            </a:lvl9pPr>
          </a:lstStyle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zh-CN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王健  </a:t>
            </a:r>
            <a:endParaRPr kumimoji="0" lang="en-US" altLang="zh-CN" sz="2800" b="0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zh-CN" sz="2800" b="0" i="0" u="none" strike="noStrike" kern="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2026.03.23</a:t>
            </a:r>
          </a:p>
        </p:txBody>
      </p:sp>
    </p:spTree>
  </p:cSld>
  <p:clrMapOvr>
    <a:masterClrMapping/>
  </p:clrMapOvr>
  <p:transition spd="med" advTm="229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页脚占位符 4"/>
          <p:cNvSpPr txBox="1"/>
          <p:nvPr/>
        </p:nvSpPr>
        <p:spPr>
          <a:xfrm>
            <a:off x="4084320" y="6338860"/>
            <a:ext cx="40233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1400"/>
            </a:pPr>
            <a:r>
              <a:rPr lang="zh-CN" altLang="en-US" sz="2000" dirty="0"/>
              <a:t>组会报告</a:t>
            </a:r>
            <a:endParaRPr sz="2000" dirty="0"/>
          </a:p>
        </p:txBody>
      </p:sp>
      <p:sp>
        <p:nvSpPr>
          <p:cNvPr id="105" name="标题 1"/>
          <p:cNvSpPr txBox="1">
            <a:spLocks noGrp="1"/>
          </p:cNvSpPr>
          <p:nvPr>
            <p:ph type="title"/>
          </p:nvPr>
        </p:nvSpPr>
        <p:spPr>
          <a:xfrm>
            <a:off x="2127063" y="47672"/>
            <a:ext cx="7886701" cy="720037"/>
          </a:xfrm>
          <a:prstGeom prst="rect">
            <a:avLst/>
          </a:prstGeom>
        </p:spPr>
        <p:txBody>
          <a:bodyPr/>
          <a:lstStyle/>
          <a:p>
            <a:pPr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CN" altLang="en-US" dirty="0"/>
              <a:t>工作计划</a:t>
            </a:r>
            <a:r>
              <a:rPr lang="en-US" altLang="zh-CN" dirty="0"/>
              <a:t>-</a:t>
            </a:r>
            <a:r>
              <a:rPr lang="zh-CN" altLang="en-US" dirty="0"/>
              <a:t>束流管</a:t>
            </a:r>
            <a:r>
              <a:rPr dirty="0"/>
              <a:t>   </a:t>
            </a:r>
          </a:p>
        </p:txBody>
      </p:sp>
      <p:sp>
        <p:nvSpPr>
          <p:cNvPr id="108" name="灯片编号占位符 6"/>
          <p:cNvSpPr txBox="1">
            <a:spLocks noGrp="1"/>
          </p:cNvSpPr>
          <p:nvPr>
            <p:ph type="sldNum" sz="quarter" idx="2"/>
          </p:nvPr>
        </p:nvSpPr>
        <p:spPr>
          <a:xfrm>
            <a:off x="11126818" y="6338860"/>
            <a:ext cx="226983" cy="40011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en-US" sz="2000" dirty="0"/>
              <a:t>2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6DCF7653-5205-4E6C-9824-2044BE1A26B7}"/>
              </a:ext>
            </a:extLst>
          </p:cNvPr>
          <p:cNvSpPr txBox="1"/>
          <p:nvPr/>
        </p:nvSpPr>
        <p:spPr>
          <a:xfrm>
            <a:off x="484421" y="6338860"/>
            <a:ext cx="2651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/>
            </a:lvl1pPr>
          </a:lstStyle>
          <a:p>
            <a:r>
              <a:rPr sz="2000" dirty="0"/>
              <a:t>202</a:t>
            </a:r>
            <a:r>
              <a:rPr lang="en-US" sz="2000" dirty="0"/>
              <a:t>6/03</a:t>
            </a:r>
            <a:r>
              <a:rPr sz="2000" dirty="0"/>
              <a:t>/</a:t>
            </a:r>
            <a:r>
              <a:rPr lang="en-US" sz="2000" dirty="0"/>
              <a:t>23</a:t>
            </a:r>
            <a:endParaRPr sz="2000" dirty="0"/>
          </a:p>
        </p:txBody>
      </p:sp>
      <p:sp>
        <p:nvSpPr>
          <p:cNvPr id="10" name="文本占位符 3">
            <a:extLst>
              <a:ext uri="{FF2B5EF4-FFF2-40B4-BE49-F238E27FC236}">
                <a16:creationId xmlns:a16="http://schemas.microsoft.com/office/drawing/2014/main" id="{C8B078E0-2CE6-4431-B2A7-AAA834BA2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3698" y="1209281"/>
            <a:ext cx="8962748" cy="2798502"/>
          </a:xfrm>
        </p:spPr>
        <p:txBody>
          <a:bodyPr>
            <a:norm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建模：基本已经完成</a:t>
            </a:r>
            <a:endParaRPr lang="en-US" altLang="zh-CN" dirty="0"/>
          </a:p>
          <a:p>
            <a:r>
              <a:rPr lang="en-US" altLang="zh-CN" dirty="0"/>
              <a:t>2.</a:t>
            </a:r>
            <a:r>
              <a:rPr lang="zh-CN" altLang="en-US" dirty="0"/>
              <a:t>仿真：学习</a:t>
            </a:r>
            <a:r>
              <a:rPr lang="en-US" altLang="zh-CN" dirty="0"/>
              <a:t>Fluent</a:t>
            </a:r>
            <a:r>
              <a:rPr lang="zh-CN" altLang="en-US" dirty="0"/>
              <a:t>进行热</a:t>
            </a:r>
            <a:r>
              <a:rPr lang="en-US" altLang="zh-CN" dirty="0"/>
              <a:t>-</a:t>
            </a:r>
            <a:r>
              <a:rPr lang="zh-CN" altLang="en-US" dirty="0"/>
              <a:t>流耦合，把模型导入先算一遍，然后看看有没有什么问题，接着与湖大的对比一下。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时间：</a:t>
            </a:r>
            <a:r>
              <a:rPr lang="en-US" altLang="zh-CN" dirty="0"/>
              <a:t>2026</a:t>
            </a:r>
            <a:r>
              <a:rPr lang="zh-CN" altLang="en-US" dirty="0"/>
              <a:t>年</a:t>
            </a:r>
            <a:r>
              <a:rPr lang="en-US" altLang="zh-CN" dirty="0"/>
              <a:t>3</a:t>
            </a:r>
            <a:r>
              <a:rPr lang="zh-CN" altLang="en-US" dirty="0"/>
              <a:t>月</a:t>
            </a:r>
            <a:endParaRPr lang="en-US" altLang="zh-CN" dirty="0"/>
          </a:p>
          <a:p>
            <a:r>
              <a:rPr kumimoji="0" lang="en-US" altLang="zh-CN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3.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调整模型参数重新仿真寻找规律：调整一下束流管的同轴度，使间隙发生偏差，在进行仿真，对比结果。更改束流管的材料（铝</a:t>
            </a:r>
            <a:r>
              <a:rPr lang="zh-CN" altLang="en-US" dirty="0"/>
              <a:t>→铍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），进行仿真，对比结果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  <a:p>
            <a:r>
              <a:rPr lang="zh-CN" altLang="en-US" dirty="0"/>
              <a:t>时间：</a:t>
            </a:r>
            <a:r>
              <a:rPr lang="en-US" altLang="zh-CN" dirty="0"/>
              <a:t>2026</a:t>
            </a:r>
            <a:r>
              <a:rPr lang="zh-CN" altLang="en-US" dirty="0"/>
              <a:t>年</a:t>
            </a:r>
            <a:r>
              <a:rPr lang="en-US" altLang="zh-CN" dirty="0"/>
              <a:t>4</a:t>
            </a:r>
            <a:r>
              <a:rPr lang="zh-CN" altLang="en-US" dirty="0"/>
              <a:t>月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6C3A47BF-B548-49F5-89ED-65C4AB364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371" y="4403250"/>
            <a:ext cx="4405433" cy="123520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9554A6F0-57EE-4910-9037-5005A07ED2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19" y="4562270"/>
            <a:ext cx="5966806" cy="99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24825"/>
      </p:ext>
    </p:extLst>
  </p:cSld>
  <p:clrMapOvr>
    <a:masterClrMapping/>
  </p:clrMapOvr>
  <p:transition spd="med" advTm="7095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标题 1"/>
          <p:cNvSpPr txBox="1">
            <a:spLocks noGrp="1"/>
          </p:cNvSpPr>
          <p:nvPr>
            <p:ph type="title"/>
          </p:nvPr>
        </p:nvSpPr>
        <p:spPr>
          <a:xfrm>
            <a:off x="2127063" y="47672"/>
            <a:ext cx="7886701" cy="720037"/>
          </a:xfrm>
          <a:prstGeom prst="rect">
            <a:avLst/>
          </a:prstGeom>
        </p:spPr>
        <p:txBody>
          <a:bodyPr/>
          <a:lstStyle/>
          <a:p>
            <a:pPr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CN" altLang="en-US" dirty="0"/>
              <a:t>工作计划</a:t>
            </a:r>
            <a:r>
              <a:rPr lang="en-US" altLang="zh-CN" dirty="0"/>
              <a:t>-</a:t>
            </a:r>
            <a:r>
              <a:rPr lang="zh-CN" altLang="en-US" dirty="0"/>
              <a:t>束流管</a:t>
            </a:r>
            <a:endParaRPr dirty="0"/>
          </a:p>
        </p:txBody>
      </p:sp>
      <p:sp>
        <p:nvSpPr>
          <p:cNvPr id="108" name="灯片编号占位符 6"/>
          <p:cNvSpPr txBox="1">
            <a:spLocks noGrp="1"/>
          </p:cNvSpPr>
          <p:nvPr>
            <p:ph type="sldNum" sz="quarter" idx="2"/>
          </p:nvPr>
        </p:nvSpPr>
        <p:spPr>
          <a:xfrm>
            <a:off x="11126818" y="6338860"/>
            <a:ext cx="226983" cy="40011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 sz="2000"/>
              <a:t>3</a:t>
            </a:fld>
            <a:endParaRPr sz="2000"/>
          </a:p>
        </p:txBody>
      </p:sp>
      <p:sp>
        <p:nvSpPr>
          <p:cNvPr id="17" name="日期占位符 3">
            <a:extLst>
              <a:ext uri="{FF2B5EF4-FFF2-40B4-BE49-F238E27FC236}">
                <a16:creationId xmlns:a16="http://schemas.microsoft.com/office/drawing/2014/main" id="{A9EC866A-969F-4FEA-88A0-74A85AFDD88B}"/>
              </a:ext>
            </a:extLst>
          </p:cNvPr>
          <p:cNvSpPr txBox="1"/>
          <p:nvPr/>
        </p:nvSpPr>
        <p:spPr>
          <a:xfrm>
            <a:off x="484421" y="6338860"/>
            <a:ext cx="2651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/>
            </a:lvl1pPr>
          </a:lstStyle>
          <a:p>
            <a:r>
              <a:rPr sz="2000" dirty="0"/>
              <a:t>202</a:t>
            </a:r>
            <a:r>
              <a:rPr lang="en-US" sz="2000" dirty="0"/>
              <a:t>6/03</a:t>
            </a:r>
            <a:r>
              <a:rPr sz="2000" dirty="0"/>
              <a:t>/</a:t>
            </a:r>
            <a:r>
              <a:rPr lang="en-US" sz="2000" dirty="0"/>
              <a:t>23</a:t>
            </a:r>
            <a:endParaRPr sz="2000" dirty="0"/>
          </a:p>
        </p:txBody>
      </p:sp>
      <p:sp>
        <p:nvSpPr>
          <p:cNvPr id="19" name="页脚占位符 4">
            <a:extLst>
              <a:ext uri="{FF2B5EF4-FFF2-40B4-BE49-F238E27FC236}">
                <a16:creationId xmlns:a16="http://schemas.microsoft.com/office/drawing/2014/main" id="{8854C7FB-A8FF-4FAD-A92A-07E236EB9F15}"/>
              </a:ext>
            </a:extLst>
          </p:cNvPr>
          <p:cNvSpPr txBox="1"/>
          <p:nvPr/>
        </p:nvSpPr>
        <p:spPr>
          <a:xfrm>
            <a:off x="4084320" y="6338860"/>
            <a:ext cx="40233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1400"/>
            </a:pPr>
            <a:r>
              <a:rPr lang="zh-CN" altLang="en-US" sz="2000" dirty="0"/>
              <a:t>组会报告</a:t>
            </a:r>
            <a:endParaRPr sz="20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1F62139-13A7-471C-BA67-E438B40B4E31}"/>
              </a:ext>
            </a:extLst>
          </p:cNvPr>
          <p:cNvSpPr txBox="1"/>
          <p:nvPr/>
        </p:nvSpPr>
        <p:spPr>
          <a:xfrm>
            <a:off x="1238250" y="1028833"/>
            <a:ext cx="9239250" cy="23975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altLang="zh-CN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4.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调研厂家，加工中心束流管：仿真结果没什么问题，接着调研</a:t>
            </a:r>
            <a:r>
              <a:rPr kumimoji="0" lang="en-US" altLang="zh-CN" sz="2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BESⅢ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焊接束流管的厂家，在寻找一下其他的渠道，然后对比一下，选一个合理的厂家，进行试加工→加工。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  <a:p>
            <a:pPr marR="0" lvl="0" algn="l" defTabSz="6858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   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时间：</a:t>
            </a: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2026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年</a:t>
            </a: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5-7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月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/>
            </a:pPr>
            <a:r>
              <a:rPr kumimoji="0" lang="en-US" altLang="zh-CN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5.</a:t>
            </a:r>
            <a:r>
              <a:rPr kumimoji="0" lang="zh-CN" alt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/>
                <a:sym typeface="Times New Roman"/>
              </a:rPr>
              <a:t>构建实验思路，采购实验器材：初步设计实验平台，采买实验器材，有可能需要加工实验工装。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  <a:p>
            <a:pPr marR="0" lvl="0" algn="l" defTabSz="685800" rtl="0" eaLnBrk="1" fontAlgn="auto" latinLnBrk="0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   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时间：</a:t>
            </a: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2026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年</a:t>
            </a:r>
            <a:r>
              <a:rPr lang="en-US" altLang="zh-CN" sz="2100" dirty="0">
                <a:latin typeface="Times New Roman"/>
                <a:cs typeface="Times New Roman"/>
                <a:sym typeface="Times New Roman"/>
              </a:rPr>
              <a:t>7-9</a:t>
            </a:r>
            <a:r>
              <a:rPr lang="zh-CN" altLang="en-US" sz="2100" dirty="0">
                <a:latin typeface="Times New Roman"/>
                <a:cs typeface="Times New Roman"/>
                <a:sym typeface="Times New Roman"/>
              </a:rPr>
              <a:t>月</a:t>
            </a:r>
            <a:endParaRPr kumimoji="0" lang="en-US" altLang="zh-CN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Times New Roman"/>
              <a:sym typeface="Times New Roman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74F8F474-F13E-4D30-9151-1A98C229D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9775" y="3565071"/>
            <a:ext cx="7608310" cy="228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32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Tm="60959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灯片编号占位符 6"/>
          <p:cNvSpPr txBox="1">
            <a:spLocks noGrp="1"/>
          </p:cNvSpPr>
          <p:nvPr>
            <p:ph type="sldNum" sz="quarter" idx="2"/>
          </p:nvPr>
        </p:nvSpPr>
        <p:spPr>
          <a:xfrm>
            <a:off x="11126818" y="6338860"/>
            <a:ext cx="226983" cy="40011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 sz="2000"/>
              <a:t>4</a:t>
            </a:fld>
            <a:endParaRPr sz="2000"/>
          </a:p>
        </p:txBody>
      </p:sp>
      <p:sp>
        <p:nvSpPr>
          <p:cNvPr id="15" name="日期占位符 3">
            <a:extLst>
              <a:ext uri="{FF2B5EF4-FFF2-40B4-BE49-F238E27FC236}">
                <a16:creationId xmlns:a16="http://schemas.microsoft.com/office/drawing/2014/main" id="{7A2C9E99-89A0-4D51-8F1A-A016F7E473E6}"/>
              </a:ext>
            </a:extLst>
          </p:cNvPr>
          <p:cNvSpPr txBox="1"/>
          <p:nvPr/>
        </p:nvSpPr>
        <p:spPr>
          <a:xfrm>
            <a:off x="484421" y="6338860"/>
            <a:ext cx="2651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/>
            </a:lvl1pPr>
          </a:lstStyle>
          <a:p>
            <a:r>
              <a:rPr sz="2000" dirty="0"/>
              <a:t>202</a:t>
            </a:r>
            <a:r>
              <a:rPr lang="en-US" sz="2000" dirty="0"/>
              <a:t>6/03</a:t>
            </a:r>
            <a:r>
              <a:rPr sz="2000" dirty="0"/>
              <a:t>/</a:t>
            </a:r>
            <a:r>
              <a:rPr lang="en-US" sz="2000" dirty="0"/>
              <a:t>23</a:t>
            </a:r>
            <a:endParaRPr sz="2000" dirty="0"/>
          </a:p>
        </p:txBody>
      </p:sp>
      <p:sp>
        <p:nvSpPr>
          <p:cNvPr id="16" name="页脚占位符 4">
            <a:extLst>
              <a:ext uri="{FF2B5EF4-FFF2-40B4-BE49-F238E27FC236}">
                <a16:creationId xmlns:a16="http://schemas.microsoft.com/office/drawing/2014/main" id="{E90F440F-3C6A-473C-809E-7EF4DCAF6077}"/>
              </a:ext>
            </a:extLst>
          </p:cNvPr>
          <p:cNvSpPr txBox="1"/>
          <p:nvPr/>
        </p:nvSpPr>
        <p:spPr>
          <a:xfrm>
            <a:off x="4084320" y="6338860"/>
            <a:ext cx="40233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1400"/>
            </a:pPr>
            <a:r>
              <a:rPr lang="zh-CN" altLang="en-US" sz="2000" dirty="0"/>
              <a:t>组会报告</a:t>
            </a:r>
            <a:endParaRPr sz="20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F5C57AD-437A-4289-B93F-D4CAD82328B0}"/>
              </a:ext>
            </a:extLst>
          </p:cNvPr>
          <p:cNvSpPr txBox="1"/>
          <p:nvPr/>
        </p:nvSpPr>
        <p:spPr>
          <a:xfrm>
            <a:off x="1503268" y="1248654"/>
            <a:ext cx="8907557" cy="2478422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norm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171450" indent="-171450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>
                <a:latin typeface="Times New Roman"/>
                <a:ea typeface="Times New Roman"/>
                <a:cs typeface="Times New Roman"/>
              </a:defRPr>
            </a:lvl1pPr>
            <a:lvl2pPr marL="542925" indent="-200025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>
                <a:latin typeface="Times New Roman"/>
                <a:ea typeface="Times New Roman"/>
                <a:cs typeface="Times New Roman"/>
              </a:defRPr>
            </a:lvl2pPr>
            <a:lvl3pPr marL="925830" indent="-240030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>
                <a:latin typeface="Times New Roman"/>
                <a:ea typeface="Times New Roman"/>
                <a:cs typeface="Times New Roman"/>
              </a:defRPr>
            </a:lvl3pPr>
            <a:lvl4pPr marL="1305657" indent="-276957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>
                <a:latin typeface="Times New Roman"/>
                <a:ea typeface="Times New Roman"/>
                <a:cs typeface="Times New Roman"/>
              </a:defRPr>
            </a:lvl4pPr>
            <a:lvl5pPr marL="1648557" indent="-276957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>
                <a:latin typeface="Times New Roman"/>
                <a:ea typeface="Times New Roman"/>
                <a:cs typeface="Times New Roman"/>
              </a:defRPr>
            </a:lvl5pPr>
            <a:lvl6pPr marL="1991457" indent="-276957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/>
            </a:lvl6pPr>
            <a:lvl7pPr marL="2334357" indent="-276957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/>
            </a:lvl7pPr>
            <a:lvl8pPr marL="2677257" indent="-276957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/>
            </a:lvl8pPr>
            <a:lvl9pPr marL="3020157" indent="-276957" defTabSz="685800">
              <a:lnSpc>
                <a:spcPct val="90000"/>
              </a:lnSpc>
              <a:spcBef>
                <a:spcPts val="700"/>
              </a:spcBef>
              <a:buSzPct val="100000"/>
              <a:buFont typeface="Arial"/>
              <a:buChar char="•"/>
              <a:defRPr sz="2100"/>
            </a:lvl9pPr>
          </a:lstStyle>
          <a:p>
            <a:r>
              <a:rPr lang="en-US" altLang="zh-CN" dirty="0">
                <a:sym typeface="Times New Roman"/>
              </a:rPr>
              <a:t>6.</a:t>
            </a:r>
            <a:r>
              <a:rPr lang="zh-CN" altLang="en-US" dirty="0">
                <a:sym typeface="Times New Roman"/>
              </a:rPr>
              <a:t>搭建实验平台，开始实验</a:t>
            </a:r>
            <a:r>
              <a:rPr lang="zh-CN" altLang="en-US" dirty="0"/>
              <a:t>：按照设想搭建实验平台，根据实际情况调整完善实验平台，开始做实验。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ym typeface="Times New Roman"/>
              </a:rPr>
              <a:t>   时间：</a:t>
            </a:r>
            <a:r>
              <a:rPr lang="en-US" altLang="zh-CN" dirty="0">
                <a:sym typeface="Times New Roman"/>
              </a:rPr>
              <a:t>2026</a:t>
            </a:r>
            <a:r>
              <a:rPr lang="zh-CN" altLang="en-US" dirty="0">
                <a:sym typeface="Times New Roman"/>
              </a:rPr>
              <a:t>年</a:t>
            </a:r>
            <a:r>
              <a:rPr lang="en-US" altLang="zh-CN" dirty="0">
                <a:sym typeface="Times New Roman"/>
              </a:rPr>
              <a:t>8-12</a:t>
            </a:r>
            <a:r>
              <a:rPr lang="zh-CN" altLang="en-US" dirty="0">
                <a:sym typeface="Times New Roman"/>
              </a:rPr>
              <a:t>月</a:t>
            </a:r>
            <a:endParaRPr lang="en-US" altLang="zh-CN" dirty="0">
              <a:sym typeface="Times New Roman"/>
            </a:endParaRPr>
          </a:p>
          <a:p>
            <a:r>
              <a:rPr lang="en-US" altLang="zh-CN" dirty="0">
                <a:sym typeface="Times New Roman"/>
              </a:rPr>
              <a:t>7.</a:t>
            </a:r>
            <a:r>
              <a:rPr lang="zh-CN" altLang="en-US" dirty="0">
                <a:sym typeface="Times New Roman"/>
              </a:rPr>
              <a:t>整理实验数据，对比仿真结果，完成论文和结题报告的撰写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ym typeface="Times New Roman"/>
              </a:rPr>
              <a:t>   时间：</a:t>
            </a:r>
            <a:r>
              <a:rPr lang="en-US" altLang="zh-CN" dirty="0">
                <a:sym typeface="Times New Roman"/>
              </a:rPr>
              <a:t>2027</a:t>
            </a:r>
            <a:r>
              <a:rPr lang="zh-CN" altLang="en-US" dirty="0">
                <a:sym typeface="Times New Roman"/>
              </a:rPr>
              <a:t>年</a:t>
            </a:r>
            <a:r>
              <a:rPr lang="en-US" altLang="zh-CN" dirty="0">
                <a:sym typeface="Times New Roman"/>
              </a:rPr>
              <a:t>1-4</a:t>
            </a:r>
            <a:r>
              <a:rPr lang="zh-CN" altLang="en-US" dirty="0">
                <a:sym typeface="Times New Roman"/>
              </a:rPr>
              <a:t>月</a:t>
            </a:r>
            <a:endParaRPr lang="en-US" altLang="zh-CN" dirty="0">
              <a:sym typeface="Times New Roman"/>
            </a:endParaRPr>
          </a:p>
          <a:p>
            <a:endParaRPr lang="en-US" altLang="zh-CN" dirty="0">
              <a:sym typeface="Times New Roman"/>
            </a:endParaRPr>
          </a:p>
          <a:p>
            <a:endParaRPr lang="zh-CN" altLang="en-US" dirty="0">
              <a:sym typeface="Times New Roman"/>
            </a:endParaRPr>
          </a:p>
        </p:txBody>
      </p:sp>
      <p:sp>
        <p:nvSpPr>
          <p:cNvPr id="17" name="标题 1">
            <a:extLst>
              <a:ext uri="{FF2B5EF4-FFF2-40B4-BE49-F238E27FC236}">
                <a16:creationId xmlns:a16="http://schemas.microsoft.com/office/drawing/2014/main" id="{D454EA93-12BB-453E-8FB2-5DAD7461E54C}"/>
              </a:ext>
            </a:extLst>
          </p:cNvPr>
          <p:cNvSpPr txBox="1">
            <a:spLocks/>
          </p:cNvSpPr>
          <p:nvPr/>
        </p:nvSpPr>
        <p:spPr>
          <a:xfrm>
            <a:off x="2127063" y="47672"/>
            <a:ext cx="7886701" cy="720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 marL="0" marR="0" indent="0" algn="ctr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solidFill>
                  <a:srgbClr val="000000"/>
                </a:solidFill>
                <a:uFillTx/>
                <a:latin typeface="黑体"/>
                <a:ea typeface="黑体"/>
                <a:cs typeface="黑体"/>
                <a:sym typeface="黑体"/>
              </a:defRPr>
            </a:lvl1pPr>
            <a:lvl2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2pPr>
            <a:lvl3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3pPr>
            <a:lvl4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4pPr>
            <a:lvl5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5pPr>
            <a:lvl6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6pPr>
            <a:lvl7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7pPr>
            <a:lvl8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8pPr>
            <a:lvl9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solidFill>
                  <a:srgbClr val="000000"/>
                </a:solidFill>
                <a:uFillTx/>
                <a:latin typeface="等线 Light"/>
                <a:ea typeface="等线 Light"/>
                <a:cs typeface="等线 Light"/>
                <a:sym typeface="等线 Light"/>
              </a:defRPr>
            </a:lvl9pPr>
          </a:lstStyle>
          <a:p>
            <a:pPr hangingPunct="1"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zh-CN" altLang="en-US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工作计划</a:t>
            </a:r>
            <a:r>
              <a:rPr lang="en-US" altLang="zh-CN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zh-CN" altLang="en-US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束流管   </a:t>
            </a:r>
            <a:endParaRPr lang="zh-CN" altLang="en-US" b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3050281"/>
      </p:ext>
    </p:extLst>
  </p:cSld>
  <p:clrMapOvr>
    <a:masterClrMapping/>
  </p:clrMapOvr>
  <p:transition spd="med" advTm="30049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标题 5"/>
          <p:cNvSpPr txBox="1">
            <a:spLocks noGrp="1"/>
          </p:cNvSpPr>
          <p:nvPr>
            <p:ph type="title"/>
          </p:nvPr>
        </p:nvSpPr>
        <p:spPr>
          <a:xfrm>
            <a:off x="2152650" y="2235765"/>
            <a:ext cx="7886700" cy="1500189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Thanks!</a:t>
            </a:r>
          </a:p>
        </p:txBody>
      </p:sp>
    </p:spTree>
  </p:cSld>
  <p:clrMapOvr>
    <a:masterClrMapping/>
  </p:clrMapOvr>
  <p:transition spd="med" advTm="4862"/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 主题​​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18824</TotalTime>
  <Words>296</Words>
  <Application>Microsoft Office PowerPoint</Application>
  <PresentationFormat>宽屏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黑体</vt:lpstr>
      <vt:lpstr>微软雅黑</vt:lpstr>
      <vt:lpstr>Arial</vt:lpstr>
      <vt:lpstr>Times New Roman</vt:lpstr>
      <vt:lpstr>Wingdings</vt:lpstr>
      <vt:lpstr>Office 主题​​</vt:lpstr>
      <vt:lpstr> 组会报告 </vt:lpstr>
      <vt:lpstr>工作计划-束流管   </vt:lpstr>
      <vt:lpstr>工作计划-束流管</vt:lpstr>
      <vt:lpstr>PowerPoint 演示文稿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硕转博考核报告 JUNO天然放射性本底及太阳中微子研究 </dc:title>
  <dc:creator>Lenovo</dc:creator>
  <cp:lastModifiedBy>Lenovo</cp:lastModifiedBy>
  <cp:revision>486</cp:revision>
  <dcterms:modified xsi:type="dcterms:W3CDTF">2026-03-31T03:50:17Z</dcterms:modified>
</cp:coreProperties>
</file>