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961" r:id="rId2"/>
    <p:sldId id="266" r:id="rId3"/>
    <p:sldId id="258" r:id="rId4"/>
    <p:sldId id="259" r:id="rId5"/>
    <p:sldId id="962" r:id="rId6"/>
    <p:sldId id="276" r:id="rId7"/>
    <p:sldId id="261" r:id="rId8"/>
    <p:sldId id="956" r:id="rId9"/>
    <p:sldId id="958" r:id="rId10"/>
    <p:sldId id="959" r:id="rId11"/>
    <p:sldId id="957" r:id="rId12"/>
    <p:sldId id="264" r:id="rId13"/>
    <p:sldId id="262" r:id="rId14"/>
    <p:sldId id="265" r:id="rId15"/>
    <p:sldId id="270" r:id="rId16"/>
    <p:sldId id="269" r:id="rId17"/>
    <p:sldId id="268" r:id="rId18"/>
    <p:sldId id="274" r:id="rId19"/>
    <p:sldId id="267" r:id="rId20"/>
    <p:sldId id="271" r:id="rId21"/>
    <p:sldId id="960" r:id="rId2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786" autoAdjust="0"/>
    <p:restoredTop sz="84983" autoAdjust="0"/>
  </p:normalViewPr>
  <p:slideViewPr>
    <p:cSldViewPr snapToGrid="0">
      <p:cViewPr varScale="1">
        <p:scale>
          <a:sx n="107" d="100"/>
          <a:sy n="107" d="100"/>
        </p:scale>
        <p:origin x="1382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442EA2-DBF5-410E-BA80-2EDEFF2344B2}" type="datetimeFigureOut">
              <a:rPr lang="zh-CN" altLang="en-US" smtClean="0"/>
              <a:t>2026/2/28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CAD048-F938-4605-A91D-24448AB8F18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81310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明确</a:t>
            </a:r>
            <a:r>
              <a:rPr lang="en-US" altLang="zh-CN" dirty="0" smtClean="0"/>
              <a:t>IP </a:t>
            </a:r>
            <a:r>
              <a:rPr lang="zh-CN" altLang="en-US" dirty="0" smtClean="0"/>
              <a:t>观测量是什么</a:t>
            </a:r>
            <a:r>
              <a:rPr lang="zh-CN" altLang="en-US" dirty="0" smtClean="0"/>
              <a:t>？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CAD048-F938-4605-A91D-24448AB8F188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036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 smtClean="0"/>
              <a:t>统一</a:t>
            </a:r>
            <a:r>
              <a:rPr lang="en-US" altLang="zh-CN" dirty="0" smtClean="0"/>
              <a:t>title</a:t>
            </a:r>
            <a:r>
              <a:rPr lang="zh-CN" altLang="en-US" dirty="0" smtClean="0"/>
              <a:t>，</a:t>
            </a:r>
            <a:r>
              <a:rPr lang="zh-CN" altLang="en-US" dirty="0" smtClean="0"/>
              <a:t>明确该内容是针对</a:t>
            </a:r>
            <a:r>
              <a:rPr lang="en-US" altLang="zh-CN" dirty="0" smtClean="0"/>
              <a:t>CEPC case</a:t>
            </a:r>
            <a:r>
              <a:rPr lang="zh-CN" altLang="en-US" dirty="0" smtClean="0"/>
              <a:t>的结果。如何</a:t>
            </a:r>
            <a:r>
              <a:rPr lang="zh-CN" altLang="en-US" dirty="0" smtClean="0"/>
              <a:t>理解</a:t>
            </a:r>
            <a:r>
              <a:rPr lang="zh-CN" altLang="en-US" dirty="0" smtClean="0"/>
              <a:t>图形的含义？需高度概括和总结目标</a:t>
            </a:r>
            <a:r>
              <a:rPr lang="zh-CN" altLang="en-US" dirty="0" smtClean="0"/>
              <a:t>和图形</a:t>
            </a:r>
            <a:r>
              <a:rPr lang="zh-CN" altLang="en-US" dirty="0" smtClean="0"/>
              <a:t>之间的关系。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AD048-F938-4605-A91D-24448AB8F188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50329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AD048-F938-4605-A91D-24448AB8F188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724699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明确</a:t>
            </a:r>
            <a:r>
              <a:rPr lang="en-US" altLang="zh-CN" dirty="0" smtClean="0"/>
              <a:t>R1-R4 </a:t>
            </a:r>
            <a:r>
              <a:rPr lang="zh-CN" altLang="en-US" dirty="0" smtClean="0"/>
              <a:t>参数的</a:t>
            </a:r>
            <a:r>
              <a:rPr lang="zh-CN" altLang="en-US" dirty="0" smtClean="0"/>
              <a:t>定义 </a:t>
            </a:r>
            <a:r>
              <a:rPr lang="zh-CN" altLang="en-US" dirty="0" smtClean="0"/>
              <a:t>，通过调节</a:t>
            </a:r>
            <a:r>
              <a:rPr lang="en-US" altLang="zh-CN" dirty="0" smtClean="0"/>
              <a:t>12</a:t>
            </a:r>
            <a:r>
              <a:rPr lang="zh-CN" altLang="en-US" dirty="0" smtClean="0"/>
              <a:t>个</a:t>
            </a:r>
            <a:r>
              <a:rPr lang="en-US" altLang="zh-CN" dirty="0" smtClean="0"/>
              <a:t>skew </a:t>
            </a:r>
            <a:r>
              <a:rPr lang="zh-CN" altLang="en-US" dirty="0" smtClean="0"/>
              <a:t>，达到对</a:t>
            </a:r>
            <a:r>
              <a:rPr lang="en-US" altLang="zh-CN" dirty="0" smtClean="0"/>
              <a:t>6</a:t>
            </a:r>
            <a:r>
              <a:rPr lang="zh-CN" altLang="en-US" dirty="0" smtClean="0"/>
              <a:t>个参数调节的目的，</a:t>
            </a:r>
            <a:r>
              <a:rPr lang="zh-CN" altLang="en-US" dirty="0" smtClean="0"/>
              <a:t>范围是如何确定的？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AD048-F938-4605-A91D-24448AB8F188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19641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结果是否达到要求？清晰表明。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AD048-F938-4605-A91D-24448AB8F188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66745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标注出对撞区区域</a:t>
            </a:r>
            <a:r>
              <a:rPr lang="zh-CN" altLang="en-US" dirty="0" smtClean="0"/>
              <a:t>，具体</a:t>
            </a:r>
            <a:r>
              <a:rPr lang="zh-CN" altLang="en-US" dirty="0" smtClean="0"/>
              <a:t>数值如</a:t>
            </a:r>
            <a:r>
              <a:rPr lang="en-US" altLang="zh-CN" dirty="0" smtClean="0"/>
              <a:t>0.1</a:t>
            </a:r>
            <a:r>
              <a:rPr lang="zh-CN" altLang="en-US" dirty="0" smtClean="0"/>
              <a:t>，</a:t>
            </a:r>
            <a:r>
              <a:rPr lang="en-US" altLang="zh-CN" dirty="0" smtClean="0"/>
              <a:t>0.002</a:t>
            </a:r>
            <a:r>
              <a:rPr lang="zh-CN" altLang="en-US" dirty="0" smtClean="0"/>
              <a:t>的</a:t>
            </a:r>
            <a:r>
              <a:rPr lang="zh-CN" altLang="en-US" dirty="0" smtClean="0"/>
              <a:t>选择依据？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AD048-F938-4605-A91D-24448AB8F188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63461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结合目标，清晰地表述结论。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AD048-F938-4605-A91D-24448AB8F188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0403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AD048-F938-4605-A91D-24448AB8F188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088615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补充</a:t>
            </a:r>
            <a:r>
              <a:rPr lang="en-US" altLang="zh-CN" dirty="0" smtClean="0"/>
              <a:t>BEPCII </a:t>
            </a:r>
            <a:r>
              <a:rPr lang="en-US" altLang="zh-CN" dirty="0" smtClean="0"/>
              <a:t>IP tuning </a:t>
            </a:r>
            <a:r>
              <a:rPr lang="zh-CN" altLang="en-US" dirty="0" smtClean="0"/>
              <a:t>流程，</a:t>
            </a:r>
            <a:r>
              <a:rPr lang="en-US" altLang="zh-CN" dirty="0" smtClean="0"/>
              <a:t>IP</a:t>
            </a:r>
            <a:r>
              <a:rPr lang="zh-CN" altLang="en-US" dirty="0" smtClean="0"/>
              <a:t>调节的具体范围，以及调节后相关</a:t>
            </a:r>
            <a:r>
              <a:rPr lang="zh-CN" altLang="en-US" dirty="0" smtClean="0"/>
              <a:t>亮度的改善。</a:t>
            </a:r>
            <a:endParaRPr lang="en-US" altLang="zh-CN" dirty="0" smtClean="0"/>
          </a:p>
          <a:p>
            <a:r>
              <a:rPr lang="zh-CN" altLang="en-US" dirty="0" smtClean="0"/>
              <a:t>所作工作要尽量体现</a:t>
            </a:r>
            <a:r>
              <a:rPr lang="en-US" altLang="zh-CN" dirty="0" smtClean="0"/>
              <a:t>BII</a:t>
            </a:r>
            <a:r>
              <a:rPr lang="zh-CN" altLang="en-US" dirty="0" smtClean="0"/>
              <a:t>的高水平，应该体现自己机器对</a:t>
            </a:r>
            <a:r>
              <a:rPr lang="en-US" altLang="zh-CN" dirty="0" smtClean="0"/>
              <a:t>IP tuning</a:t>
            </a:r>
            <a:r>
              <a:rPr lang="zh-CN" altLang="en-US" dirty="0" smtClean="0"/>
              <a:t>工作的贡献。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AD048-F938-4605-A91D-24448AB8F188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590297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AD048-F938-4605-A91D-24448AB8F188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26019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 smtClean="0"/>
              <a:t>阐明和亮度相关，明确</a:t>
            </a:r>
            <a:r>
              <a:rPr lang="en-US" altLang="zh-CN" dirty="0" err="1" smtClean="0"/>
              <a:t>Ip</a:t>
            </a:r>
            <a:r>
              <a:rPr lang="en-US" altLang="zh-CN" dirty="0" smtClean="0"/>
              <a:t> tuning</a:t>
            </a:r>
            <a:r>
              <a:rPr lang="zh-CN" altLang="en-US" dirty="0" smtClean="0"/>
              <a:t>的目标。了解</a:t>
            </a:r>
            <a:r>
              <a:rPr lang="en-US" altLang="zh-CN" dirty="0" smtClean="0"/>
              <a:t>FCC</a:t>
            </a:r>
            <a:r>
              <a:rPr lang="zh-CN" altLang="en-US" dirty="0" smtClean="0"/>
              <a:t>进展，具体从事工作的人员。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AD048-F938-4605-A91D-24448AB8F188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8251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10%</a:t>
            </a:r>
            <a:r>
              <a:rPr lang="zh-CN" altLang="en-US" dirty="0" smtClean="0"/>
              <a:t>亮度下降具体</a:t>
            </a:r>
            <a:r>
              <a:rPr lang="zh-CN" altLang="en-US" dirty="0" smtClean="0"/>
              <a:t>对应尺寸的变化？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AD048-F938-4605-A91D-24448AB8F188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48985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baseline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AD048-F938-4605-A91D-24448AB8F188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0081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AD048-F938-4605-A91D-24448AB8F188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58796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本页需要与之前</a:t>
            </a:r>
            <a:r>
              <a:rPr lang="en-US" altLang="zh-CN" dirty="0" smtClean="0"/>
              <a:t>general</a:t>
            </a:r>
            <a:r>
              <a:rPr lang="zh-CN" altLang="en-US" dirty="0" smtClean="0"/>
              <a:t>的介绍进行区分，说明接下来的介绍是针对</a:t>
            </a:r>
            <a:r>
              <a:rPr lang="en-US" altLang="zh-CN" dirty="0" smtClean="0"/>
              <a:t>CEPC</a:t>
            </a:r>
            <a:r>
              <a:rPr lang="zh-CN" altLang="en-US" dirty="0" smtClean="0"/>
              <a:t>的具体</a:t>
            </a:r>
            <a:r>
              <a:rPr lang="en-US" altLang="zh-CN" dirty="0" smtClean="0"/>
              <a:t>case</a:t>
            </a:r>
            <a:r>
              <a:rPr lang="zh-CN" altLang="en-US" dirty="0" smtClean="0"/>
              <a:t>的结果。图上注明哪个</a:t>
            </a:r>
            <a:r>
              <a:rPr lang="en-US" altLang="zh-CN" dirty="0" smtClean="0"/>
              <a:t>lattice</a:t>
            </a:r>
            <a:r>
              <a:rPr lang="zh-CN" altLang="en-US" dirty="0" smtClean="0"/>
              <a:t>、能量，磁铁名字</a:t>
            </a:r>
            <a:r>
              <a:rPr lang="zh-CN" altLang="en-US" dirty="0" smtClean="0"/>
              <a:t>？明确</a:t>
            </a:r>
            <a:r>
              <a:rPr lang="en-US" altLang="zh-CN" dirty="0" smtClean="0"/>
              <a:t>16</a:t>
            </a:r>
            <a:r>
              <a:rPr lang="zh-CN" altLang="en-US" dirty="0" smtClean="0"/>
              <a:t>个</a:t>
            </a:r>
            <a:r>
              <a:rPr lang="zh-CN" altLang="en-US" dirty="0" smtClean="0"/>
              <a:t>磁铁是针对</a:t>
            </a:r>
            <a:r>
              <a:rPr lang="en-US" altLang="zh-CN" dirty="0" smtClean="0"/>
              <a:t>CEPC</a:t>
            </a:r>
            <a:r>
              <a:rPr lang="zh-CN" altLang="en-US" dirty="0" smtClean="0"/>
              <a:t>的具体结果，在图上标注与具体数量相对应的磁铁名称。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AD048-F938-4605-A91D-24448AB8F188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97099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标注调节</a:t>
            </a:r>
            <a:r>
              <a:rPr lang="zh-CN" altLang="en-US" dirty="0" smtClean="0"/>
              <a:t>变量，明确</a:t>
            </a:r>
            <a:r>
              <a:rPr lang="zh-CN" altLang="en-US" dirty="0" smtClean="0"/>
              <a:t>参数名称。需要文字给出结论：通过</a:t>
            </a:r>
            <a:r>
              <a:rPr lang="en-US" altLang="zh-CN" dirty="0" smtClean="0"/>
              <a:t>16</a:t>
            </a:r>
            <a:r>
              <a:rPr lang="zh-CN" altLang="en-US" dirty="0" smtClean="0"/>
              <a:t>个</a:t>
            </a:r>
            <a:r>
              <a:rPr lang="zh-CN" altLang="en-US" dirty="0" smtClean="0"/>
              <a:t>磁铁的</a:t>
            </a:r>
            <a:r>
              <a:rPr lang="en-US" altLang="zh-CN" dirty="0" smtClean="0"/>
              <a:t>knob</a:t>
            </a:r>
            <a:r>
              <a:rPr lang="zh-CN" altLang="en-US" dirty="0" smtClean="0"/>
              <a:t>，让</a:t>
            </a:r>
            <a:r>
              <a:rPr lang="en-US" altLang="zh-CN" dirty="0" err="1" smtClean="0"/>
              <a:t>Ip</a:t>
            </a:r>
            <a:r>
              <a:rPr lang="en-US" altLang="zh-CN" dirty="0" smtClean="0"/>
              <a:t> optics</a:t>
            </a:r>
            <a:r>
              <a:rPr lang="zh-CN" altLang="en-US" dirty="0" smtClean="0"/>
              <a:t>参数独立</a:t>
            </a:r>
            <a:r>
              <a:rPr lang="zh-CN" altLang="en-US" dirty="0" smtClean="0"/>
              <a:t>可调</a:t>
            </a:r>
            <a:r>
              <a:rPr lang="zh-CN" altLang="en-US" dirty="0" smtClean="0"/>
              <a:t>。明确调节范围是如何确定的？说明依据的合理性？</a:t>
            </a:r>
            <a:r>
              <a:rPr lang="zh-CN" altLang="en-US" dirty="0" smtClean="0"/>
              <a:t>线性区域是否足够？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AD048-F938-4605-A91D-24448AB8F188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71668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AD048-F938-4605-A91D-24448AB8F188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09755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纵坐标</a:t>
            </a:r>
            <a:r>
              <a:rPr lang="en-US" altLang="zh-CN" dirty="0" smtClean="0"/>
              <a:t>Frequency</a:t>
            </a:r>
            <a:r>
              <a:rPr lang="zh-CN" altLang="en-US" dirty="0" smtClean="0"/>
              <a:t>是否合适</a:t>
            </a:r>
            <a:r>
              <a:rPr lang="zh-CN" altLang="en-US" dirty="0" smtClean="0"/>
              <a:t>？最好给出</a:t>
            </a:r>
            <a:r>
              <a:rPr lang="en-US" altLang="zh-CN" dirty="0" smtClean="0"/>
              <a:t>IP </a:t>
            </a:r>
            <a:r>
              <a:rPr lang="en-US" altLang="zh-CN" dirty="0" smtClean="0"/>
              <a:t>tuning</a:t>
            </a:r>
            <a:r>
              <a:rPr lang="zh-CN" altLang="en-US" dirty="0" smtClean="0"/>
              <a:t>前亮度模拟</a:t>
            </a:r>
            <a:r>
              <a:rPr lang="zh-CN" altLang="en-US" dirty="0" smtClean="0"/>
              <a:t>结果。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AD048-F938-4605-A91D-24448AB8F188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88994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E7437-242C-4B9C-8BC4-5D644B706C18}" type="datetime1">
              <a:rPr lang="zh-CN" altLang="en-US" smtClean="0"/>
              <a:t>2026/2/28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0CAB0-EAB4-4A47-AE3D-9E5ED019CE0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93255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C969C-D6E7-4CC4-893B-36BE87AFE7ED}" type="datetime1">
              <a:rPr lang="zh-CN" altLang="en-US" smtClean="0"/>
              <a:t>2026/2/28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0CAB0-EAB4-4A47-AE3D-9E5ED019CE0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92753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C777A-6FB1-4CB8-99B8-D9500856DE83}" type="datetime1">
              <a:rPr lang="zh-CN" altLang="en-US" smtClean="0"/>
              <a:t>2026/2/28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0CAB0-EAB4-4A47-AE3D-9E5ED019CE0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98896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CDE16-4C04-4600-87D3-4DC97000C1A4}" type="datetime1">
              <a:rPr lang="zh-CN" altLang="en-US" smtClean="0"/>
              <a:t>2026/2/28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0CAB0-EAB4-4A47-AE3D-9E5ED019CE0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90278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648F6-B3FB-453D-A636-DDD41A2E8CE0}" type="datetime1">
              <a:rPr lang="zh-CN" altLang="en-US" smtClean="0"/>
              <a:t>2026/2/28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0CAB0-EAB4-4A47-AE3D-9E5ED019CE0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20551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81AAC-A9F3-49C5-B3F6-E0F989BBC574}" type="datetime1">
              <a:rPr lang="zh-CN" altLang="en-US" smtClean="0"/>
              <a:t>2026/2/28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0CAB0-EAB4-4A47-AE3D-9E5ED019CE0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94413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71199-E696-4C7C-B863-63270CF94A9C}" type="datetime1">
              <a:rPr lang="zh-CN" altLang="en-US" smtClean="0"/>
              <a:t>2026/2/28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0CAB0-EAB4-4A47-AE3D-9E5ED019CE0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77844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1D773-2035-4DF5-8624-4075681367EF}" type="datetime1">
              <a:rPr lang="zh-CN" altLang="en-US" smtClean="0"/>
              <a:t>2026/2/28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0CAB0-EAB4-4A47-AE3D-9E5ED019CE0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52736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C4E90-9C54-4392-8958-E94BADC940A2}" type="datetime1">
              <a:rPr lang="zh-CN" altLang="en-US" smtClean="0"/>
              <a:t>2026/2/28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0CAB0-EAB4-4A47-AE3D-9E5ED019CE0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629179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ADF30-B0F4-4A59-9685-8201374C2D5E}" type="datetime1">
              <a:rPr lang="zh-CN" altLang="en-US" smtClean="0"/>
              <a:t>2026/2/28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0CAB0-EAB4-4A47-AE3D-9E5ED019CE0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3000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A8961-9073-439E-B3F7-87F5573289D1}" type="datetime1">
              <a:rPr lang="zh-CN" altLang="en-US" smtClean="0"/>
              <a:t>2026/2/28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0CAB0-EAB4-4A47-AE3D-9E5ED019CE0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7501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863CC5-CC2E-48F7-A15E-3FE9601D0E24}" type="datetime1">
              <a:rPr lang="zh-CN" altLang="en-US" smtClean="0"/>
              <a:t>2026/2/28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80CAB0-EAB4-4A47-AE3D-9E5ED019CE0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1347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90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20.png"/><Relationship Id="rId9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10" Type="http://schemas.openxmlformats.org/officeDocument/2006/relationships/image" Target="../media/image38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g"/><Relationship Id="rId3" Type="http://schemas.openxmlformats.org/officeDocument/2006/relationships/image" Target="../media/image40.jpg"/><Relationship Id="rId7" Type="http://schemas.openxmlformats.org/officeDocument/2006/relationships/image" Target="../media/image4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g"/><Relationship Id="rId5" Type="http://schemas.openxmlformats.org/officeDocument/2006/relationships/image" Target="../media/image42.jpg"/><Relationship Id="rId4" Type="http://schemas.openxmlformats.org/officeDocument/2006/relationships/image" Target="../media/image41.jp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g"/><Relationship Id="rId3" Type="http://schemas.openxmlformats.org/officeDocument/2006/relationships/image" Target="../media/image46.jpg"/><Relationship Id="rId7" Type="http://schemas.openxmlformats.org/officeDocument/2006/relationships/image" Target="../media/image50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jpg"/><Relationship Id="rId5" Type="http://schemas.openxmlformats.org/officeDocument/2006/relationships/image" Target="../media/image48.jpg"/><Relationship Id="rId4" Type="http://schemas.openxmlformats.org/officeDocument/2006/relationships/image" Target="../media/image47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jpg"/><Relationship Id="rId3" Type="http://schemas.openxmlformats.org/officeDocument/2006/relationships/image" Target="../media/image54.jpg"/><Relationship Id="rId7" Type="http://schemas.openxmlformats.org/officeDocument/2006/relationships/image" Target="../media/image58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jpg"/><Relationship Id="rId5" Type="http://schemas.openxmlformats.org/officeDocument/2006/relationships/image" Target="../media/image56.jpg"/><Relationship Id="rId4" Type="http://schemas.openxmlformats.org/officeDocument/2006/relationships/image" Target="../media/image55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07/s41605-024-00463-y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0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65251" y="1773797"/>
            <a:ext cx="9144000" cy="1172399"/>
          </a:xfrm>
        </p:spPr>
        <p:txBody>
          <a:bodyPr/>
          <a:lstStyle/>
          <a:p>
            <a:pPr algn="ctr"/>
            <a:r>
              <a:rPr lang="en-US" altLang="zh-CN" dirty="0" smtClean="0">
                <a:solidFill>
                  <a:srgbClr val="0070C0"/>
                </a:solidFill>
                <a:latin typeface="+mn-lt"/>
              </a:rPr>
              <a:t>CEPC </a:t>
            </a:r>
            <a:r>
              <a:rPr lang="en-US" altLang="zh-CN" dirty="0">
                <a:solidFill>
                  <a:srgbClr val="0070C0"/>
                </a:solidFill>
                <a:latin typeface="+mn-lt"/>
              </a:rPr>
              <a:t>IP tuning</a:t>
            </a:r>
            <a:endParaRPr lang="zh-CN" altLang="en-US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2590800" y="3645024"/>
            <a:ext cx="7010400" cy="1600200"/>
          </a:xfrm>
        </p:spPr>
        <p:txBody>
          <a:bodyPr>
            <a:normAutofit/>
          </a:bodyPr>
          <a:lstStyle/>
          <a:p>
            <a:pPr algn="ctr"/>
            <a:r>
              <a:rPr lang="en-US" altLang="zh-CN" dirty="0"/>
              <a:t>Wei Yuanyuan, Wang Yiwei, Zhang</a:t>
            </a:r>
            <a:r>
              <a:rPr lang="zh-CN" altLang="en-US" dirty="0"/>
              <a:t> </a:t>
            </a:r>
            <a:r>
              <a:rPr lang="en-US" altLang="zh-CN" dirty="0"/>
              <a:t>Yuan, </a:t>
            </a:r>
          </a:p>
          <a:p>
            <a:pPr algn="ctr"/>
            <a:r>
              <a:rPr lang="en-US" altLang="zh-CN" dirty="0"/>
              <a:t>Wang Bin, Bai </a:t>
            </a:r>
            <a:r>
              <a:rPr lang="en-US" altLang="zh-CN" dirty="0" err="1" smtClean="0"/>
              <a:t>Sha</a:t>
            </a:r>
            <a:endParaRPr lang="en-US" altLang="zh-CN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5CFBAA7-0015-4628-B990-4888CBFEF5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0CAB0-EAB4-4A47-AE3D-9E5ED019CE09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6884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/>
          <p:cNvSpPr>
            <a:spLocks noGrp="1"/>
          </p:cNvSpPr>
          <p:nvPr>
            <p:ph type="title"/>
          </p:nvPr>
        </p:nvSpPr>
        <p:spPr>
          <a:xfrm>
            <a:off x="812800" y="46037"/>
            <a:ext cx="10515600" cy="1216555"/>
          </a:xfrm>
        </p:spPr>
        <p:txBody>
          <a:bodyPr/>
          <a:lstStyle/>
          <a:p>
            <a:r>
              <a:rPr lang="en-US" altLang="zh-CN" b="1" dirty="0">
                <a:solidFill>
                  <a:schemeClr val="accent5">
                    <a:lumMod val="75000"/>
                  </a:schemeClr>
                </a:solidFill>
                <a:latin typeface="+mj-ea"/>
              </a:rPr>
              <a:t>IP waist knobs</a:t>
            </a:r>
            <a:endParaRPr lang="zh-CN" altLang="en-US" b="1" dirty="0">
              <a:solidFill>
                <a:schemeClr val="accent5">
                  <a:lumMod val="75000"/>
                </a:schemeClr>
              </a:solidFill>
              <a:latin typeface="+mj-ea"/>
            </a:endParaRP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76803885-437B-4C54-ADAC-2A0BA3C8D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0CAB0-EAB4-4A47-AE3D-9E5ED019CE09}" type="slidenum">
              <a:rPr lang="zh-CN" altLang="en-US" smtClean="0"/>
              <a:t>10</a:t>
            </a:fld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6" name="Table 4">
                <a:extLst>
                  <a:ext uri="{FF2B5EF4-FFF2-40B4-BE49-F238E27FC236}">
                    <a16:creationId xmlns:a16="http://schemas.microsoft.com/office/drawing/2014/main" id="{A9F43227-67EA-47F9-8516-386158C39F69}"/>
                  </a:ext>
                </a:extLst>
              </p:cNvPr>
              <p:cNvGraphicFramePr>
                <a:graphicFrameLocks noGrp="1"/>
              </p:cNvGraphicFramePr>
              <p:nvPr>
                <p:ph idx="1"/>
              </p:nvPr>
            </p:nvGraphicFramePr>
            <p:xfrm>
              <a:off x="-1258732" y="6925901"/>
              <a:ext cx="10515600" cy="152361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27484">
                      <a:extLst>
                        <a:ext uri="{9D8B030D-6E8A-4147-A177-3AD203B41FA5}">
                          <a16:colId xmlns:a16="http://schemas.microsoft.com/office/drawing/2014/main" val="175594130"/>
                        </a:ext>
                      </a:extLst>
                    </a:gridCol>
                    <a:gridCol w="1301416">
                      <a:extLst>
                        <a:ext uri="{9D8B030D-6E8A-4147-A177-3AD203B41FA5}">
                          <a16:colId xmlns:a16="http://schemas.microsoft.com/office/drawing/2014/main" val="1166615884"/>
                        </a:ext>
                      </a:extLst>
                    </a:gridCol>
                    <a:gridCol w="1314450">
                      <a:extLst>
                        <a:ext uri="{9D8B030D-6E8A-4147-A177-3AD203B41FA5}">
                          <a16:colId xmlns:a16="http://schemas.microsoft.com/office/drawing/2014/main" val="3190445492"/>
                        </a:ext>
                      </a:extLst>
                    </a:gridCol>
                    <a:gridCol w="1314450">
                      <a:extLst>
                        <a:ext uri="{9D8B030D-6E8A-4147-A177-3AD203B41FA5}">
                          <a16:colId xmlns:a16="http://schemas.microsoft.com/office/drawing/2014/main" val="738685590"/>
                        </a:ext>
                      </a:extLst>
                    </a:gridCol>
                    <a:gridCol w="1314450">
                      <a:extLst>
                        <a:ext uri="{9D8B030D-6E8A-4147-A177-3AD203B41FA5}">
                          <a16:colId xmlns:a16="http://schemas.microsoft.com/office/drawing/2014/main" val="3625200791"/>
                        </a:ext>
                      </a:extLst>
                    </a:gridCol>
                    <a:gridCol w="1314450">
                      <a:extLst>
                        <a:ext uri="{9D8B030D-6E8A-4147-A177-3AD203B41FA5}">
                          <a16:colId xmlns:a16="http://schemas.microsoft.com/office/drawing/2014/main" val="952677127"/>
                        </a:ext>
                      </a:extLst>
                    </a:gridCol>
                    <a:gridCol w="1314450">
                      <a:extLst>
                        <a:ext uri="{9D8B030D-6E8A-4147-A177-3AD203B41FA5}">
                          <a16:colId xmlns:a16="http://schemas.microsoft.com/office/drawing/2014/main" val="3174175241"/>
                        </a:ext>
                      </a:extLst>
                    </a:gridCol>
                    <a:gridCol w="1314450">
                      <a:extLst>
                        <a:ext uri="{9D8B030D-6E8A-4147-A177-3AD203B41FA5}">
                          <a16:colId xmlns:a16="http://schemas.microsoft.com/office/drawing/2014/main" val="3571353774"/>
                        </a:ext>
                      </a:extLst>
                    </a:gridCol>
                  </a:tblGrid>
                  <a:tr h="370840">
                    <a:tc rowSpan="2">
                      <a:txBody>
                        <a:bodyPr/>
                        <a:lstStyle/>
                        <a:p>
                          <a:r>
                            <a:rPr lang="en-US" dirty="0"/>
                            <a:t>Knob</a:t>
                          </a:r>
                          <a:endParaRPr lang="en-CH" dirty="0"/>
                        </a:p>
                      </a:txBody>
                      <a:tcPr/>
                    </a:tc>
                    <a:tc rowSpan="2">
                      <a:txBody>
                        <a:bodyPr/>
                        <a:lstStyle/>
                        <a:p>
                          <a:r>
                            <a:rPr lang="en-US" dirty="0"/>
                            <a:t>Range</a:t>
                          </a:r>
                          <a:endParaRPr lang="en-CH" dirty="0"/>
                        </a:p>
                      </a:txBody>
                      <a:tcPr/>
                    </a:tc>
                    <a:tc gridSpan="6"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Perturbation over Range (Quadratic)</a:t>
                          </a:r>
                          <a:endParaRPr lang="en-CH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CH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CH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CH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CH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CH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22893501"/>
                      </a:ext>
                    </a:extLst>
                  </a:tr>
                  <a:tr h="370840">
                    <a:tc vMerge="1">
                      <a:txBody>
                        <a:bodyPr/>
                        <a:lstStyle/>
                        <a:p>
                          <a:endParaRPr lang="en-CH" dirty="0"/>
                        </a:p>
                      </a:txBody>
                      <a:tcPr>
                        <a:solidFill>
                          <a:srgbClr val="4472C4"/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CH" dirty="0"/>
                        </a:p>
                      </a:txBody>
                      <a:tcPr>
                        <a:solidFill>
                          <a:srgbClr val="4472C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Δ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CH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rgbClr val="E3061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Δ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  <m:r>
                                  <a:rPr lang="en-US" b="0" i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CH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rgbClr val="E3061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CH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rgbClr val="E3061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CH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rgbClr val="E3061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Δ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𝑄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CH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rgbClr val="E3061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Δ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𝑄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CH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rgbClr val="E30613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9417429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Δ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CH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40 %</a:t>
                          </a:r>
                          <a:endParaRPr lang="en-C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-</a:t>
                          </a:r>
                          <a:endParaRPr lang="en-C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&lt; 1 %</a:t>
                          </a:r>
                          <a:endParaRPr lang="en-C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~</m:t>
                              </m:r>
                            </m:oMath>
                          </a14:m>
                          <a:r>
                            <a:rPr lang="en-US" dirty="0"/>
                            <a:t>12 mm</a:t>
                          </a:r>
                          <a:endParaRPr lang="en-C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&lt; 1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oMath>
                          </a14:m>
                          <a:r>
                            <a:rPr lang="en-US" dirty="0"/>
                            <a:t>m</a:t>
                          </a:r>
                          <a:endParaRPr lang="en-C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~</m:t>
                              </m:r>
                            </m:oMath>
                          </a14:m>
                          <a:r>
                            <a:rPr lang="en-US" dirty="0"/>
                            <a:t>0.02</a:t>
                          </a:r>
                          <a:endParaRPr lang="en-C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~</m:t>
                              </m:r>
                            </m:oMath>
                          </a14:m>
                          <a:r>
                            <a:rPr lang="en-US" dirty="0"/>
                            <a:t>0.001</a:t>
                          </a:r>
                          <a:endParaRPr lang="en-CH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1086149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Δ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  <m:r>
                                  <a:rPr lang="en-US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CH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20 %</a:t>
                          </a:r>
                          <a:endParaRPr lang="en-C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&lt; 1 %</a:t>
                          </a:r>
                          <a:endParaRPr lang="en-C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-</a:t>
                          </a:r>
                          <a:endParaRPr lang="en-C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&lt; 100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oMath>
                          </a14:m>
                          <a:r>
                            <a:rPr lang="en-US" dirty="0"/>
                            <a:t>m</a:t>
                          </a:r>
                          <a:endParaRPr lang="en-C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&lt; 100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oMath>
                          </a14:m>
                          <a:r>
                            <a:rPr lang="en-US" dirty="0"/>
                            <a:t>m</a:t>
                          </a:r>
                          <a:endParaRPr lang="en-C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~</m:t>
                              </m:r>
                            </m:oMath>
                          </a14:m>
                          <a:r>
                            <a:rPr lang="en-US" dirty="0"/>
                            <a:t>0.0004</a:t>
                          </a:r>
                          <a:endParaRPr lang="en-C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~</m:t>
                              </m:r>
                            </m:oMath>
                          </a14:m>
                          <a:r>
                            <a:rPr lang="en-US" dirty="0"/>
                            <a:t>0.03</a:t>
                          </a:r>
                          <a:endParaRPr lang="en-CH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007397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6" name="Table 4">
                <a:extLst>
                  <a:ext uri="{FF2B5EF4-FFF2-40B4-BE49-F238E27FC236}">
                    <a16:creationId xmlns:a16="http://schemas.microsoft.com/office/drawing/2014/main" id="{A9F43227-67EA-47F9-8516-386158C39F69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/>
              </p:nvPr>
            </p:nvGraphicFramePr>
            <p:xfrm>
              <a:off x="-1258732" y="6925901"/>
              <a:ext cx="10515600" cy="152361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27484">
                      <a:extLst>
                        <a:ext uri="{9D8B030D-6E8A-4147-A177-3AD203B41FA5}">
                          <a16:colId xmlns:a16="http://schemas.microsoft.com/office/drawing/2014/main" val="175594130"/>
                        </a:ext>
                      </a:extLst>
                    </a:gridCol>
                    <a:gridCol w="1301416">
                      <a:extLst>
                        <a:ext uri="{9D8B030D-6E8A-4147-A177-3AD203B41FA5}">
                          <a16:colId xmlns:a16="http://schemas.microsoft.com/office/drawing/2014/main" val="1166615884"/>
                        </a:ext>
                      </a:extLst>
                    </a:gridCol>
                    <a:gridCol w="1314450">
                      <a:extLst>
                        <a:ext uri="{9D8B030D-6E8A-4147-A177-3AD203B41FA5}">
                          <a16:colId xmlns:a16="http://schemas.microsoft.com/office/drawing/2014/main" val="3190445492"/>
                        </a:ext>
                      </a:extLst>
                    </a:gridCol>
                    <a:gridCol w="1314450">
                      <a:extLst>
                        <a:ext uri="{9D8B030D-6E8A-4147-A177-3AD203B41FA5}">
                          <a16:colId xmlns:a16="http://schemas.microsoft.com/office/drawing/2014/main" val="738685590"/>
                        </a:ext>
                      </a:extLst>
                    </a:gridCol>
                    <a:gridCol w="1314450">
                      <a:extLst>
                        <a:ext uri="{9D8B030D-6E8A-4147-A177-3AD203B41FA5}">
                          <a16:colId xmlns:a16="http://schemas.microsoft.com/office/drawing/2014/main" val="3625200791"/>
                        </a:ext>
                      </a:extLst>
                    </a:gridCol>
                    <a:gridCol w="1314450">
                      <a:extLst>
                        <a:ext uri="{9D8B030D-6E8A-4147-A177-3AD203B41FA5}">
                          <a16:colId xmlns:a16="http://schemas.microsoft.com/office/drawing/2014/main" val="952677127"/>
                        </a:ext>
                      </a:extLst>
                    </a:gridCol>
                    <a:gridCol w="1314450">
                      <a:extLst>
                        <a:ext uri="{9D8B030D-6E8A-4147-A177-3AD203B41FA5}">
                          <a16:colId xmlns:a16="http://schemas.microsoft.com/office/drawing/2014/main" val="3174175241"/>
                        </a:ext>
                      </a:extLst>
                    </a:gridCol>
                    <a:gridCol w="1314450">
                      <a:extLst>
                        <a:ext uri="{9D8B030D-6E8A-4147-A177-3AD203B41FA5}">
                          <a16:colId xmlns:a16="http://schemas.microsoft.com/office/drawing/2014/main" val="3571353774"/>
                        </a:ext>
                      </a:extLst>
                    </a:gridCol>
                  </a:tblGrid>
                  <a:tr h="370840">
                    <a:tc rowSpan="2">
                      <a:txBody>
                        <a:bodyPr/>
                        <a:lstStyle/>
                        <a:p>
                          <a:r>
                            <a:rPr lang="en-US" dirty="0"/>
                            <a:t>Knob</a:t>
                          </a:r>
                          <a:endParaRPr lang="en-CH" dirty="0"/>
                        </a:p>
                      </a:txBody>
                      <a:tcPr/>
                    </a:tc>
                    <a:tc rowSpan="2">
                      <a:txBody>
                        <a:bodyPr/>
                        <a:lstStyle/>
                        <a:p>
                          <a:r>
                            <a:rPr lang="en-US" dirty="0"/>
                            <a:t>Range</a:t>
                          </a:r>
                          <a:endParaRPr lang="en-CH" dirty="0"/>
                        </a:p>
                      </a:txBody>
                      <a:tcPr/>
                    </a:tc>
                    <a:tc gridSpan="6"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Perturbation over Range (Quadratic)</a:t>
                          </a:r>
                          <a:endParaRPr lang="en-CH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CH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CH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CH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CH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CH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22893501"/>
                      </a:ext>
                    </a:extLst>
                  </a:tr>
                  <a:tr h="387477">
                    <a:tc vMerge="1">
                      <a:txBody>
                        <a:bodyPr/>
                        <a:lstStyle/>
                        <a:p>
                          <a:endParaRPr lang="en-CH" dirty="0"/>
                        </a:p>
                      </a:txBody>
                      <a:tcPr>
                        <a:solidFill>
                          <a:srgbClr val="4472C4"/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CH" dirty="0"/>
                        </a:p>
                      </a:txBody>
                      <a:tcPr>
                        <a:solidFill>
                          <a:srgbClr val="4472C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201395" t="-103125" r="-503721" b="-2156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300000" t="-103125" r="-401389" b="-2156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400000" t="-103125" r="-301389" b="-2156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500000" t="-103125" r="-201389" b="-2156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602791" t="-103125" r="-102326" b="-2156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699537" t="-103125" r="-1852" b="-21562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94174299"/>
                      </a:ext>
                    </a:extLst>
                  </a:tr>
                  <a:tr h="377825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459" t="-209677" r="-693578" b="-1225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40 %</a:t>
                          </a:r>
                          <a:endParaRPr lang="en-C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-</a:t>
                          </a:r>
                          <a:endParaRPr lang="en-C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&lt; 1 %</a:t>
                          </a:r>
                          <a:endParaRPr lang="en-C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400000" t="-209677" r="-301389" b="-1225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500000" t="-209677" r="-201389" b="-1225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602791" t="-209677" r="-102326" b="-1225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699537" t="-209677" r="-1852" b="-12258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10861492"/>
                      </a:ext>
                    </a:extLst>
                  </a:tr>
                  <a:tr h="387477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459" t="-300000" r="-693578" b="-18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20 %</a:t>
                          </a:r>
                          <a:endParaRPr lang="en-C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&lt; 1 %</a:t>
                          </a:r>
                          <a:endParaRPr lang="en-C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-</a:t>
                          </a:r>
                          <a:endParaRPr lang="en-C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400000" t="-300000" r="-301389" b="-18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500000" t="-300000" r="-201389" b="-18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602791" t="-300000" r="-102326" b="-18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699537" t="-300000" r="-1852" b="-1875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00739701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05"/>
          <a:stretch/>
        </p:blipFill>
        <p:spPr>
          <a:xfrm>
            <a:off x="234067" y="1102328"/>
            <a:ext cx="3915919" cy="229401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2" r="8266"/>
          <a:stretch/>
        </p:blipFill>
        <p:spPr>
          <a:xfrm>
            <a:off x="4297910" y="1126874"/>
            <a:ext cx="3545379" cy="2244921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35"/>
          <a:stretch/>
        </p:blipFill>
        <p:spPr>
          <a:xfrm>
            <a:off x="8051040" y="1102328"/>
            <a:ext cx="3753658" cy="221638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38"/>
          <a:stretch/>
        </p:blipFill>
        <p:spPr>
          <a:xfrm>
            <a:off x="269100" y="3978321"/>
            <a:ext cx="3880886" cy="2287972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8849" b="-2491"/>
          <a:stretch/>
        </p:blipFill>
        <p:spPr>
          <a:xfrm>
            <a:off x="4149986" y="3925732"/>
            <a:ext cx="3693303" cy="2398868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818"/>
          <a:stretch/>
        </p:blipFill>
        <p:spPr>
          <a:xfrm>
            <a:off x="7992521" y="3978321"/>
            <a:ext cx="3870696" cy="2236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3673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/>
          <p:cNvSpPr>
            <a:spLocks noGrp="1"/>
          </p:cNvSpPr>
          <p:nvPr>
            <p:ph type="title"/>
          </p:nvPr>
        </p:nvSpPr>
        <p:spPr>
          <a:xfrm>
            <a:off x="731422" y="-129152"/>
            <a:ext cx="10515600" cy="1216555"/>
          </a:xfrm>
        </p:spPr>
        <p:txBody>
          <a:bodyPr/>
          <a:lstStyle/>
          <a:p>
            <a:r>
              <a:rPr lang="en-US" altLang="zh-CN" b="1" dirty="0">
                <a:solidFill>
                  <a:schemeClr val="accent5">
                    <a:lumMod val="75000"/>
                  </a:schemeClr>
                </a:solidFill>
                <a:latin typeface="+mj-ea"/>
              </a:rPr>
              <a:t>IP beta and waist knobs</a:t>
            </a:r>
            <a:endParaRPr lang="zh-CN" altLang="en-US" b="1" dirty="0">
              <a:solidFill>
                <a:schemeClr val="accent5">
                  <a:lumMod val="75000"/>
                </a:schemeClr>
              </a:solidFill>
              <a:latin typeface="+mj-ea"/>
            </a:endParaRP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76803885-437B-4C54-ADAC-2A0BA3C8D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0CAB0-EAB4-4A47-AE3D-9E5ED019CE09}" type="slidenum">
              <a:rPr lang="zh-CN" altLang="en-US" smtClean="0"/>
              <a:t>11</a:t>
            </a:fld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7" name="表格 1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77665864"/>
                  </p:ext>
                </p:extLst>
              </p:nvPr>
            </p:nvGraphicFramePr>
            <p:xfrm>
              <a:off x="324678" y="1298993"/>
              <a:ext cx="11542643" cy="112915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648949">
                      <a:extLst>
                        <a:ext uri="{9D8B030D-6E8A-4147-A177-3AD203B41FA5}">
                          <a16:colId xmlns:a16="http://schemas.microsoft.com/office/drawing/2014/main" val="399786824"/>
                        </a:ext>
                      </a:extLst>
                    </a:gridCol>
                    <a:gridCol w="1648949">
                      <a:extLst>
                        <a:ext uri="{9D8B030D-6E8A-4147-A177-3AD203B41FA5}">
                          <a16:colId xmlns:a16="http://schemas.microsoft.com/office/drawing/2014/main" val="1217184520"/>
                        </a:ext>
                      </a:extLst>
                    </a:gridCol>
                    <a:gridCol w="1648949">
                      <a:extLst>
                        <a:ext uri="{9D8B030D-6E8A-4147-A177-3AD203B41FA5}">
                          <a16:colId xmlns:a16="http://schemas.microsoft.com/office/drawing/2014/main" val="3587207649"/>
                        </a:ext>
                      </a:extLst>
                    </a:gridCol>
                    <a:gridCol w="1648949">
                      <a:extLst>
                        <a:ext uri="{9D8B030D-6E8A-4147-A177-3AD203B41FA5}">
                          <a16:colId xmlns:a16="http://schemas.microsoft.com/office/drawing/2014/main" val="3701942689"/>
                        </a:ext>
                      </a:extLst>
                    </a:gridCol>
                    <a:gridCol w="1648949">
                      <a:extLst>
                        <a:ext uri="{9D8B030D-6E8A-4147-A177-3AD203B41FA5}">
                          <a16:colId xmlns:a16="http://schemas.microsoft.com/office/drawing/2014/main" val="182454781"/>
                        </a:ext>
                      </a:extLst>
                    </a:gridCol>
                    <a:gridCol w="1648949">
                      <a:extLst>
                        <a:ext uri="{9D8B030D-6E8A-4147-A177-3AD203B41FA5}">
                          <a16:colId xmlns:a16="http://schemas.microsoft.com/office/drawing/2014/main" val="633565153"/>
                        </a:ext>
                      </a:extLst>
                    </a:gridCol>
                    <a:gridCol w="1648949">
                      <a:extLst>
                        <a:ext uri="{9D8B030D-6E8A-4147-A177-3AD203B41FA5}">
                          <a16:colId xmlns:a16="http://schemas.microsoft.com/office/drawing/2014/main" val="277864706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RMS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bg1"/>
                              </a:solidFill>
                            </a:rPr>
                            <a:t> [mm]</a:t>
                          </a:r>
                          <a:endParaRPr lang="en-CH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altLang="zh-CN" dirty="0">
                              <a:solidFill>
                                <a:schemeClr val="bg1"/>
                              </a:solidFill>
                            </a:rPr>
                            <a:t> [mm]</a:t>
                          </a:r>
                          <a:endParaRPr lang="en-CH" altLang="zh-CN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Δ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bg1"/>
                              </a:solidFill>
                            </a:rPr>
                            <a:t>[%]</a:t>
                          </a:r>
                          <a:endParaRPr lang="en-CH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  <m:r>
                                <a:rPr lang="en-US" b="0" i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bg1"/>
                              </a:solidFill>
                            </a:rPr>
                            <a:t>[%]</a:t>
                          </a:r>
                          <a:endParaRPr lang="en-CH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Δ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𝑡𝑢𝑛𝑒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CH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Δ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𝑡𝑢𝑛𝑒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CH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1972547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Before tuning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0.91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0.34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0.43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0.40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6.33e-4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4.15e-4</a:t>
                          </a:r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9918462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After tuning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3.31e-5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/>
                            <a:t>2.86e-6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2.58e-5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2.01e-4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1.05e-8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5.89e-7</a:t>
                          </a:r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053764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7" name="表格 1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77665864"/>
                  </p:ext>
                </p:extLst>
              </p:nvPr>
            </p:nvGraphicFramePr>
            <p:xfrm>
              <a:off x="324678" y="1298993"/>
              <a:ext cx="11542643" cy="112915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648949">
                      <a:extLst>
                        <a:ext uri="{9D8B030D-6E8A-4147-A177-3AD203B41FA5}">
                          <a16:colId xmlns:a16="http://schemas.microsoft.com/office/drawing/2014/main" val="399786824"/>
                        </a:ext>
                      </a:extLst>
                    </a:gridCol>
                    <a:gridCol w="1648949">
                      <a:extLst>
                        <a:ext uri="{9D8B030D-6E8A-4147-A177-3AD203B41FA5}">
                          <a16:colId xmlns:a16="http://schemas.microsoft.com/office/drawing/2014/main" val="1217184520"/>
                        </a:ext>
                      </a:extLst>
                    </a:gridCol>
                    <a:gridCol w="1648949">
                      <a:extLst>
                        <a:ext uri="{9D8B030D-6E8A-4147-A177-3AD203B41FA5}">
                          <a16:colId xmlns:a16="http://schemas.microsoft.com/office/drawing/2014/main" val="3587207649"/>
                        </a:ext>
                      </a:extLst>
                    </a:gridCol>
                    <a:gridCol w="1648949">
                      <a:extLst>
                        <a:ext uri="{9D8B030D-6E8A-4147-A177-3AD203B41FA5}">
                          <a16:colId xmlns:a16="http://schemas.microsoft.com/office/drawing/2014/main" val="3701942689"/>
                        </a:ext>
                      </a:extLst>
                    </a:gridCol>
                    <a:gridCol w="1648949">
                      <a:extLst>
                        <a:ext uri="{9D8B030D-6E8A-4147-A177-3AD203B41FA5}">
                          <a16:colId xmlns:a16="http://schemas.microsoft.com/office/drawing/2014/main" val="182454781"/>
                        </a:ext>
                      </a:extLst>
                    </a:gridCol>
                    <a:gridCol w="1648949">
                      <a:extLst>
                        <a:ext uri="{9D8B030D-6E8A-4147-A177-3AD203B41FA5}">
                          <a16:colId xmlns:a16="http://schemas.microsoft.com/office/drawing/2014/main" val="633565153"/>
                        </a:ext>
                      </a:extLst>
                    </a:gridCol>
                    <a:gridCol w="1648949">
                      <a:extLst>
                        <a:ext uri="{9D8B030D-6E8A-4147-A177-3AD203B41FA5}">
                          <a16:colId xmlns:a16="http://schemas.microsoft.com/office/drawing/2014/main" val="277864706"/>
                        </a:ext>
                      </a:extLst>
                    </a:gridCol>
                  </a:tblGrid>
                  <a:tr h="387477"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RMS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4"/>
                          <a:stretch>
                            <a:fillRect l="-100741" t="-7813" r="-502593" b="-21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4"/>
                          <a:stretch>
                            <a:fillRect l="-200000" t="-7813" r="-400738" b="-21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4"/>
                          <a:stretch>
                            <a:fillRect l="-301111" t="-7813" r="-302222" b="-21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4"/>
                          <a:stretch>
                            <a:fillRect l="-399631" t="-7813" r="-201107" b="-21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4"/>
                          <a:stretch>
                            <a:fillRect l="-501481" t="-7813" r="-101852" b="-21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4"/>
                          <a:stretch>
                            <a:fillRect l="-599262" t="-7813" r="-1476" b="-2125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1972547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Before tuning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0.91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0.34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0.43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0.40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6.33e-4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4.15e-4</a:t>
                          </a:r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9918462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After tuning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3.31e-5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/>
                            <a:t>2.86e-6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2.58e-5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2.01e-4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1.05e-8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5.89e-7</a:t>
                          </a:r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05376401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9" t="6088" r="8097"/>
          <a:stretch/>
        </p:blipFill>
        <p:spPr>
          <a:xfrm>
            <a:off x="143022" y="2523392"/>
            <a:ext cx="3081544" cy="2006404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8" t="4224" r="7569"/>
          <a:stretch/>
        </p:blipFill>
        <p:spPr>
          <a:xfrm>
            <a:off x="3235248" y="2464551"/>
            <a:ext cx="2973393" cy="2046228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15" r="8847"/>
          <a:stretch/>
        </p:blipFill>
        <p:spPr>
          <a:xfrm>
            <a:off x="6245467" y="2411058"/>
            <a:ext cx="2956331" cy="2078552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4" r="8471"/>
          <a:stretch/>
        </p:blipFill>
        <p:spPr>
          <a:xfrm>
            <a:off x="9171501" y="2411058"/>
            <a:ext cx="2984983" cy="2078552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2" r="8471"/>
          <a:stretch/>
        </p:blipFill>
        <p:spPr>
          <a:xfrm>
            <a:off x="110503" y="4497935"/>
            <a:ext cx="3066556" cy="2116883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4" t="3666" r="8396"/>
          <a:stretch/>
        </p:blipFill>
        <p:spPr>
          <a:xfrm>
            <a:off x="9174939" y="4552541"/>
            <a:ext cx="2978105" cy="1999493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8" t="3791" r="8171"/>
          <a:stretch/>
        </p:blipFill>
        <p:spPr>
          <a:xfrm>
            <a:off x="6193565" y="4552541"/>
            <a:ext cx="2977936" cy="1986371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4" r="8471"/>
          <a:stretch/>
        </p:blipFill>
        <p:spPr>
          <a:xfrm>
            <a:off x="3213884" y="4510779"/>
            <a:ext cx="3016120" cy="2103906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6C6B27FC-2692-4B96-BF6B-9B0444053682}"/>
              </a:ext>
            </a:extLst>
          </p:cNvPr>
          <p:cNvSpPr txBox="1"/>
          <p:nvPr/>
        </p:nvSpPr>
        <p:spPr>
          <a:xfrm>
            <a:off x="279888" y="827448"/>
            <a:ext cx="9702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b="1" dirty="0"/>
              <a:t>Perform IP beta and waist knobs for 100 seeds after global optics correction</a:t>
            </a:r>
            <a:endParaRPr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23234377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图片 36">
            <a:extLst>
              <a:ext uri="{FF2B5EF4-FFF2-40B4-BE49-F238E27FC236}">
                <a16:creationId xmlns:a16="http://schemas.microsoft.com/office/drawing/2014/main" id="{4517C576-9A49-4848-AD5B-41F6CDA74CD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000" y="4451447"/>
            <a:ext cx="2880000" cy="2159177"/>
          </a:xfrm>
          <a:prstGeom prst="rect">
            <a:avLst/>
          </a:prstGeom>
        </p:spPr>
      </p:pic>
      <p:pic>
        <p:nvPicPr>
          <p:cNvPr id="38" name="图片 37">
            <a:extLst>
              <a:ext uri="{FF2B5EF4-FFF2-40B4-BE49-F238E27FC236}">
                <a16:creationId xmlns:a16="http://schemas.microsoft.com/office/drawing/2014/main" id="{A4BD0B1B-AF0D-49DE-84C9-5FB1AEBD492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000" y="4572000"/>
            <a:ext cx="2880000" cy="2159177"/>
          </a:xfrm>
          <a:prstGeom prst="rect">
            <a:avLst/>
          </a:prstGeom>
        </p:spPr>
      </p:pic>
      <p:pic>
        <p:nvPicPr>
          <p:cNvPr id="39" name="图片 38">
            <a:extLst>
              <a:ext uri="{FF2B5EF4-FFF2-40B4-BE49-F238E27FC236}">
                <a16:creationId xmlns:a16="http://schemas.microsoft.com/office/drawing/2014/main" id="{5FA6B0F0-D2B9-40C9-9171-E665A6F982C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0" y="4572000"/>
            <a:ext cx="2880000" cy="2159177"/>
          </a:xfrm>
          <a:prstGeom prst="rect">
            <a:avLst/>
          </a:prstGeom>
        </p:spPr>
      </p:pic>
      <p:pic>
        <p:nvPicPr>
          <p:cNvPr id="40" name="图片 39">
            <a:extLst>
              <a:ext uri="{FF2B5EF4-FFF2-40B4-BE49-F238E27FC236}">
                <a16:creationId xmlns:a16="http://schemas.microsoft.com/office/drawing/2014/main" id="{9671EF61-3EE3-4FEC-9723-5E6A8FB6312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4572000"/>
            <a:ext cx="2880000" cy="2159177"/>
          </a:xfrm>
          <a:prstGeom prst="rect">
            <a:avLst/>
          </a:prstGeom>
        </p:spPr>
      </p:pic>
      <p:pic>
        <p:nvPicPr>
          <p:cNvPr id="36" name="图片 35">
            <a:extLst>
              <a:ext uri="{FF2B5EF4-FFF2-40B4-BE49-F238E27FC236}">
                <a16:creationId xmlns:a16="http://schemas.microsoft.com/office/drawing/2014/main" id="{7DA9D251-D2EA-45B6-80C5-C2E2FB9F37A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8390" y="2047107"/>
            <a:ext cx="2880000" cy="2159177"/>
          </a:xfrm>
          <a:prstGeom prst="rect">
            <a:avLst/>
          </a:prstGeom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id="{2AEDD266-C0F4-4623-A3AD-8BB87776636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9195" y="2237737"/>
            <a:ext cx="2880000" cy="2159177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1F2109A7-8408-4FD9-A0C2-39A65319D56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195" y="2273943"/>
            <a:ext cx="2880000" cy="2159177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25D0C4F7-771A-4260-9E9A-9D302439991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357" y="2273944"/>
            <a:ext cx="2880000" cy="2159177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56420" y="-50948"/>
            <a:ext cx="10515600" cy="1216555"/>
          </a:xfrm>
        </p:spPr>
        <p:txBody>
          <a:bodyPr/>
          <a:lstStyle/>
          <a:p>
            <a:r>
              <a:rPr lang="en-US" altLang="zh-CN" b="1" dirty="0">
                <a:solidFill>
                  <a:schemeClr val="accent5">
                    <a:lumMod val="75000"/>
                  </a:schemeClr>
                </a:solidFill>
                <a:latin typeface="+mj-ea"/>
              </a:rPr>
              <a:t>Determine the coupling knobs for CEPC</a:t>
            </a:r>
            <a:endParaRPr lang="zh-CN" altLang="en-US" b="1" dirty="0">
              <a:solidFill>
                <a:schemeClr val="accent5">
                  <a:lumMod val="75000"/>
                </a:schemeClr>
              </a:solidFill>
              <a:latin typeface="+mj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71395" y="442714"/>
            <a:ext cx="10515600" cy="4877884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zh-CN" dirty="0"/>
          </a:p>
          <a:p>
            <a:pPr marL="0">
              <a:lnSpc>
                <a:spcPct val="100000"/>
              </a:lnSpc>
              <a:spcBef>
                <a:spcPts val="0"/>
              </a:spcBef>
            </a:pPr>
            <a:r>
              <a:rPr lang="en-US" altLang="zh-CN" sz="1800" b="1" dirty="0"/>
              <a:t>Suppose skew components at quadrupoles and sextupoles of IR</a:t>
            </a:r>
          </a:p>
          <a:p>
            <a:pPr marL="0">
              <a:lnSpc>
                <a:spcPct val="100000"/>
              </a:lnSpc>
              <a:spcBef>
                <a:spcPts val="0"/>
              </a:spcBef>
            </a:pPr>
            <a:r>
              <a:rPr lang="en-US" altLang="zh-CN" sz="1800" b="1" dirty="0"/>
              <a:t>Calculate the response of { D</a:t>
            </a:r>
            <a:r>
              <a:rPr lang="en-US" altLang="zh-CN" sz="1800" b="1" baseline="-25000" dirty="0"/>
              <a:t>y</a:t>
            </a:r>
            <a:r>
              <a:rPr lang="en-US" altLang="zh-CN" sz="1800" b="1" dirty="0"/>
              <a:t>,D</a:t>
            </a:r>
            <a:r>
              <a:rPr lang="en-US" altLang="zh-CN" sz="1800" b="1" baseline="-25000" dirty="0"/>
              <a:t>y</a:t>
            </a:r>
            <a:r>
              <a:rPr lang="en-US" altLang="zh-CN" sz="1800" b="1" dirty="0"/>
              <a:t>’,R1, R2, R3, R4} at IP to skew strength variations</a:t>
            </a:r>
          </a:p>
          <a:p>
            <a:pPr marL="0">
              <a:lnSpc>
                <a:spcPct val="100000"/>
              </a:lnSpc>
              <a:spcBef>
                <a:spcPts val="0"/>
              </a:spcBef>
            </a:pPr>
            <a:r>
              <a:rPr lang="en-US" altLang="zh-CN" sz="1800" b="1" dirty="0"/>
              <a:t>Plot the 6 vectors and calculate the area enclosed by the 6 vectors for each magnet</a:t>
            </a:r>
          </a:p>
          <a:p>
            <a:pPr marL="0">
              <a:lnSpc>
                <a:spcPct val="100000"/>
              </a:lnSpc>
              <a:spcBef>
                <a:spcPts val="0"/>
              </a:spcBef>
            </a:pPr>
            <a:r>
              <a:rPr lang="en-US" altLang="zh-CN" sz="1800" b="1" dirty="0"/>
              <a:t>Sort the area and find  6 magnets which are most sensitive to the parameters</a:t>
            </a:r>
          </a:p>
          <a:p>
            <a:pPr marL="0">
              <a:lnSpc>
                <a:spcPct val="100000"/>
              </a:lnSpc>
              <a:spcBef>
                <a:spcPts val="0"/>
              </a:spcBef>
            </a:pPr>
            <a:endParaRPr lang="en-US" altLang="zh-CN" sz="2400" dirty="0"/>
          </a:p>
          <a:p>
            <a:pPr marL="0">
              <a:lnSpc>
                <a:spcPct val="100000"/>
              </a:lnSpc>
              <a:spcBef>
                <a:spcPts val="0"/>
              </a:spcBef>
            </a:pPr>
            <a:endParaRPr lang="en-US" altLang="zh-CN" sz="2400" dirty="0"/>
          </a:p>
          <a:p>
            <a:endParaRPr lang="zh-CN" altLang="en-US" dirty="0"/>
          </a:p>
        </p:txBody>
      </p:sp>
      <p:sp>
        <p:nvSpPr>
          <p:cNvPr id="29" name="五角星 28"/>
          <p:cNvSpPr/>
          <p:nvPr/>
        </p:nvSpPr>
        <p:spPr>
          <a:xfrm>
            <a:off x="11304357" y="4026816"/>
            <a:ext cx="222250" cy="1778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五角星 29"/>
          <p:cNvSpPr/>
          <p:nvPr/>
        </p:nvSpPr>
        <p:spPr>
          <a:xfrm>
            <a:off x="8347696" y="4007766"/>
            <a:ext cx="222250" cy="1778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五角星 30"/>
          <p:cNvSpPr/>
          <p:nvPr/>
        </p:nvSpPr>
        <p:spPr>
          <a:xfrm>
            <a:off x="5761344" y="6200160"/>
            <a:ext cx="222250" cy="1778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五角星 31"/>
          <p:cNvSpPr/>
          <p:nvPr/>
        </p:nvSpPr>
        <p:spPr>
          <a:xfrm>
            <a:off x="2809946" y="6209690"/>
            <a:ext cx="222250" cy="1778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五角星 32"/>
          <p:cNvSpPr/>
          <p:nvPr/>
        </p:nvSpPr>
        <p:spPr>
          <a:xfrm>
            <a:off x="2847855" y="3943845"/>
            <a:ext cx="222250" cy="1778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五角星 33"/>
          <p:cNvSpPr/>
          <p:nvPr/>
        </p:nvSpPr>
        <p:spPr>
          <a:xfrm>
            <a:off x="8347696" y="6274392"/>
            <a:ext cx="222250" cy="1778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385F5DD-5985-4591-98C9-BFC50CA8D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0CAB0-EAB4-4A47-AE3D-9E5ED019CE09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52489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/>
          <a:srcRect l="19734" t="10099" r="18121" b="27156"/>
          <a:stretch/>
        </p:blipFill>
        <p:spPr>
          <a:xfrm>
            <a:off x="96824" y="1262592"/>
            <a:ext cx="8449101" cy="4798575"/>
          </a:xfrm>
          <a:prstGeom prst="rect">
            <a:avLst/>
          </a:prstGeom>
        </p:spPr>
      </p:pic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442961" y="1040410"/>
            <a:ext cx="3749040" cy="4877884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zh-CN" dirty="0"/>
          </a:p>
          <a:p>
            <a:pPr marL="0">
              <a:lnSpc>
                <a:spcPct val="100000"/>
              </a:lnSpc>
              <a:spcBef>
                <a:spcPts val="0"/>
              </a:spcBef>
            </a:pPr>
            <a:r>
              <a:rPr lang="en-US" altLang="zh-CN" sz="2000" b="1" dirty="0"/>
              <a:t>Coupling knobs: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2000" b="1" dirty="0"/>
              <a:t>   </a:t>
            </a:r>
            <a:r>
              <a:rPr lang="en-US" altLang="zh-CN" sz="1600" b="1" dirty="0"/>
              <a:t>For one side of IP including:</a:t>
            </a:r>
          </a:p>
          <a:p>
            <a:pPr marL="914400" lvl="2">
              <a:lnSpc>
                <a:spcPct val="100000"/>
              </a:lnSpc>
              <a:spcBef>
                <a:spcPts val="0"/>
              </a:spcBef>
            </a:pPr>
            <a:r>
              <a:rPr lang="en-US" altLang="zh-CN" sz="1600" b="1" dirty="0"/>
              <a:t>1 skew coil on FF quadrupole</a:t>
            </a:r>
          </a:p>
          <a:p>
            <a:pPr marL="2286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1600" b="1" dirty="0"/>
              <a:t>             dispersion free</a:t>
            </a:r>
          </a:p>
          <a:p>
            <a:pPr marL="914400" lvl="2">
              <a:lnSpc>
                <a:spcPct val="100000"/>
              </a:lnSpc>
              <a:spcBef>
                <a:spcPts val="0"/>
              </a:spcBef>
            </a:pPr>
            <a:r>
              <a:rPr lang="en-US" altLang="zh-CN" sz="1600" b="1" dirty="0"/>
              <a:t>1 skew coil on   sextuple</a:t>
            </a:r>
          </a:p>
          <a:p>
            <a:pPr marL="914400" lvl="2">
              <a:lnSpc>
                <a:spcPct val="100000"/>
              </a:lnSpc>
              <a:spcBef>
                <a:spcPts val="0"/>
              </a:spcBef>
            </a:pPr>
            <a:r>
              <a:rPr lang="en-US" altLang="zh-CN" sz="1600" b="1" dirty="0"/>
              <a:t>4 skew coils on quadrupoles</a:t>
            </a:r>
          </a:p>
          <a:p>
            <a:pPr marL="2286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1600" b="1" dirty="0"/>
              <a:t>             dispersive region</a:t>
            </a:r>
          </a:p>
          <a:p>
            <a:pPr marL="2286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1600" b="1" dirty="0"/>
              <a:t> 12 skew components in total</a:t>
            </a:r>
          </a:p>
          <a:p>
            <a:pPr marL="0">
              <a:lnSpc>
                <a:spcPct val="100000"/>
              </a:lnSpc>
              <a:spcBef>
                <a:spcPts val="0"/>
              </a:spcBef>
            </a:pPr>
            <a:endParaRPr lang="en-US" altLang="zh-CN" sz="2000" b="1" dirty="0"/>
          </a:p>
          <a:p>
            <a:pPr marL="0">
              <a:lnSpc>
                <a:spcPct val="100000"/>
              </a:lnSpc>
              <a:spcBef>
                <a:spcPts val="0"/>
              </a:spcBef>
            </a:pPr>
            <a:r>
              <a:rPr lang="en-US" altLang="zh-CN" sz="1800" b="1" dirty="0"/>
              <a:t>Constrains in fitting:</a:t>
            </a:r>
          </a:p>
          <a:p>
            <a:pPr marL="914400" lvl="2">
              <a:lnSpc>
                <a:spcPct val="100000"/>
              </a:lnSpc>
              <a:spcBef>
                <a:spcPts val="0"/>
              </a:spcBef>
            </a:pPr>
            <a:r>
              <a:rPr lang="en-US" altLang="zh-CN" sz="1600" b="1" dirty="0"/>
              <a:t> R1</a:t>
            </a:r>
            <a:r>
              <a:rPr lang="zh-CN" altLang="en-US" sz="1600" b="1" dirty="0"/>
              <a:t>，</a:t>
            </a:r>
            <a:r>
              <a:rPr lang="en-US" altLang="zh-CN" sz="1600" b="1" dirty="0"/>
              <a:t>R2</a:t>
            </a:r>
            <a:r>
              <a:rPr lang="zh-CN" altLang="en-US" sz="1600" b="1" dirty="0"/>
              <a:t>，</a:t>
            </a:r>
            <a:r>
              <a:rPr lang="en-US" altLang="zh-CN" sz="1600" b="1" dirty="0"/>
              <a:t>R3</a:t>
            </a:r>
            <a:r>
              <a:rPr lang="zh-CN" altLang="en-US" sz="1600" b="1" dirty="0"/>
              <a:t>，</a:t>
            </a:r>
            <a:r>
              <a:rPr lang="en-US" altLang="zh-CN" sz="1600" b="1" dirty="0"/>
              <a:t>R4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1600" b="1" dirty="0"/>
              <a:t>                  </a:t>
            </a:r>
            <a:r>
              <a:rPr lang="en-US" altLang="zh-CN" sz="1600" b="1" i="1" dirty="0"/>
              <a:t>D</a:t>
            </a:r>
            <a:r>
              <a:rPr lang="en-US" altLang="zh-CN" sz="1600" b="1" baseline="-25000" dirty="0"/>
              <a:t>y</a:t>
            </a:r>
            <a:r>
              <a:rPr lang="en-US" altLang="zh-CN" sz="1600" b="1" dirty="0"/>
              <a:t>, </a:t>
            </a:r>
            <a:r>
              <a:rPr lang="en-US" altLang="zh-CN" sz="1600" b="1" i="1" dirty="0"/>
              <a:t>D’</a:t>
            </a:r>
            <a:r>
              <a:rPr lang="en-US" altLang="zh-CN" sz="1600" b="1" baseline="-25000" dirty="0"/>
              <a:t>y </a:t>
            </a:r>
            <a:r>
              <a:rPr lang="en-US" altLang="zh-CN" sz="1600" b="1" dirty="0"/>
              <a:t>at IP</a:t>
            </a:r>
          </a:p>
          <a:p>
            <a:pPr marL="914400" lvl="2">
              <a:lnSpc>
                <a:spcPct val="100000"/>
              </a:lnSpc>
              <a:spcBef>
                <a:spcPts val="0"/>
              </a:spcBef>
            </a:pPr>
            <a:r>
              <a:rPr lang="en-US" altLang="zh-CN" sz="1600" b="1" dirty="0"/>
              <a:t> optics not disturbed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1600" b="1" dirty="0"/>
              <a:t>                  outside the knob region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zh-CN" dirty="0"/>
          </a:p>
        </p:txBody>
      </p:sp>
      <p:sp>
        <p:nvSpPr>
          <p:cNvPr id="6" name="标题 1"/>
          <p:cNvSpPr>
            <a:spLocks noGrp="1"/>
          </p:cNvSpPr>
          <p:nvPr>
            <p:ph type="title"/>
          </p:nvPr>
        </p:nvSpPr>
        <p:spPr>
          <a:xfrm>
            <a:off x="812800" y="46037"/>
            <a:ext cx="10515600" cy="1216555"/>
          </a:xfrm>
        </p:spPr>
        <p:txBody>
          <a:bodyPr/>
          <a:lstStyle/>
          <a:p>
            <a:r>
              <a:rPr lang="en-US" altLang="zh-CN" b="1" dirty="0">
                <a:solidFill>
                  <a:schemeClr val="accent5">
                    <a:lumMod val="75000"/>
                  </a:schemeClr>
                </a:solidFill>
                <a:latin typeface="+mj-ea"/>
              </a:rPr>
              <a:t>Determine the coupling knobs</a:t>
            </a:r>
            <a:endParaRPr lang="zh-CN" altLang="en-US" b="1" dirty="0">
              <a:solidFill>
                <a:schemeClr val="accent5">
                  <a:lumMod val="75000"/>
                </a:schemeClr>
              </a:solidFill>
              <a:latin typeface="+mj-ea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497667" y="1405467"/>
            <a:ext cx="584200" cy="491913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3361267" y="1405466"/>
            <a:ext cx="584200" cy="491913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4395411" y="1393492"/>
            <a:ext cx="318829" cy="491913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5017875" y="1393492"/>
            <a:ext cx="318829" cy="491913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76803885-437B-4C54-ADAC-2A0BA3C8D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0CAB0-EAB4-4A47-AE3D-9E5ED019CE09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28589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6306" y="1027953"/>
            <a:ext cx="3832075" cy="2874056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4843238" y="2899722"/>
            <a:ext cx="27740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Scan of R2 knob (normalized by R2</a:t>
            </a:r>
            <a:r>
              <a:rPr lang="en-US" altLang="zh-CN" baseline="30000" dirty="0"/>
              <a:t>*</a:t>
            </a:r>
            <a:r>
              <a:rPr lang="pt-BR" altLang="zh-CN" dirty="0"/>
              <a:t>)</a:t>
            </a:r>
          </a:p>
          <a:p>
            <a:endParaRPr lang="zh-CN" altLang="en-US" dirty="0"/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1"/>
          <a:stretch/>
        </p:blipFill>
        <p:spPr>
          <a:xfrm>
            <a:off x="7872186" y="889000"/>
            <a:ext cx="3758292" cy="2934052"/>
          </a:xfrm>
          <a:prstGeom prst="rect">
            <a:avLst/>
          </a:prstGeom>
        </p:spPr>
      </p:pic>
      <p:sp>
        <p:nvSpPr>
          <p:cNvPr id="15" name="内容占位符 2"/>
          <p:cNvSpPr>
            <a:spLocks noGrp="1"/>
          </p:cNvSpPr>
          <p:nvPr>
            <p:ph idx="1"/>
          </p:nvPr>
        </p:nvSpPr>
        <p:spPr>
          <a:xfrm>
            <a:off x="384780" y="-42002"/>
            <a:ext cx="10473720" cy="1094198"/>
          </a:xfrm>
        </p:spPr>
        <p:txBody>
          <a:bodyPr>
            <a:normAutofit fontScale="55000" lnSpcReduction="20000"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zh-CN" dirty="0"/>
          </a:p>
          <a:p>
            <a:pPr marL="0">
              <a:lnSpc>
                <a:spcPct val="120000"/>
              </a:lnSpc>
              <a:spcBef>
                <a:spcPts val="0"/>
              </a:spcBef>
            </a:pPr>
            <a:r>
              <a:rPr lang="en-US" altLang="zh-CN" sz="2900" b="1" dirty="0"/>
              <a:t>Scans of each knob and the corresponding skew strengths</a:t>
            </a:r>
          </a:p>
          <a:p>
            <a:pPr marL="0">
              <a:lnSpc>
                <a:spcPct val="120000"/>
              </a:lnSpc>
              <a:spcBef>
                <a:spcPts val="0"/>
              </a:spcBef>
            </a:pPr>
            <a:r>
              <a:rPr lang="en-US" altLang="zh-CN" sz="2900" b="1" dirty="0"/>
              <a:t>Coupling parameters are normalized by the values corresponding to 10% luminosity loss (R1</a:t>
            </a:r>
            <a:r>
              <a:rPr lang="en-US" altLang="zh-CN" sz="2900" b="1" baseline="30000" dirty="0"/>
              <a:t>*</a:t>
            </a:r>
            <a:r>
              <a:rPr lang="en-US" altLang="zh-CN" sz="2900" b="1" dirty="0"/>
              <a:t> ,R2</a:t>
            </a:r>
            <a:r>
              <a:rPr lang="en-US" altLang="zh-CN" sz="2900" b="1" baseline="30000" dirty="0"/>
              <a:t>*</a:t>
            </a:r>
            <a:r>
              <a:rPr lang="en-US" altLang="zh-CN" sz="2900" b="1" dirty="0"/>
              <a:t> ,R3</a:t>
            </a:r>
            <a:r>
              <a:rPr lang="en-US" altLang="zh-CN" sz="2900" b="1" baseline="30000" dirty="0"/>
              <a:t>*</a:t>
            </a:r>
            <a:r>
              <a:rPr lang="en-US" altLang="zh-CN" sz="2900" b="1" dirty="0"/>
              <a:t> ,R4</a:t>
            </a:r>
            <a:r>
              <a:rPr lang="en-US" altLang="zh-CN" sz="2900" b="1" baseline="30000" dirty="0"/>
              <a:t>*</a:t>
            </a:r>
            <a:r>
              <a:rPr lang="en-US" altLang="zh-CN" sz="2900" b="1" dirty="0"/>
              <a:t>)</a:t>
            </a:r>
          </a:p>
          <a:p>
            <a:pPr marL="0">
              <a:lnSpc>
                <a:spcPct val="120000"/>
              </a:lnSpc>
              <a:spcBef>
                <a:spcPts val="0"/>
              </a:spcBef>
            </a:pPr>
            <a:r>
              <a:rPr lang="en-US" altLang="zh-CN" sz="2900" b="1" i="1" dirty="0"/>
              <a:t>D</a:t>
            </a:r>
            <a:r>
              <a:rPr lang="en-US" altLang="zh-CN" sz="2900" b="1" baseline="-25000" dirty="0"/>
              <a:t>y</a:t>
            </a:r>
            <a:r>
              <a:rPr lang="en-US" altLang="zh-CN" sz="2900" b="1" dirty="0"/>
              <a:t> and </a:t>
            </a:r>
            <a:r>
              <a:rPr lang="en-US" altLang="zh-CN" sz="2900" b="1" i="1" dirty="0"/>
              <a:t>D’</a:t>
            </a:r>
            <a:r>
              <a:rPr lang="en-US" altLang="zh-CN" sz="2900" b="1" baseline="-25000" dirty="0"/>
              <a:t>y </a:t>
            </a:r>
            <a:r>
              <a:rPr lang="en-US" altLang="zh-CN" sz="2900" b="1" dirty="0"/>
              <a:t>are normalized by the values comparable to 1</a:t>
            </a:r>
            <a:r>
              <a:rPr lang="en-US" altLang="zh-CN" sz="2900" b="1" i="1" dirty="0"/>
              <a:t> σ</a:t>
            </a:r>
            <a:r>
              <a:rPr lang="en-US" altLang="zh-CN" sz="2900" b="1" baseline="-25000" dirty="0"/>
              <a:t>y</a:t>
            </a:r>
            <a:r>
              <a:rPr lang="en-US" altLang="zh-CN" sz="2900" b="1" dirty="0"/>
              <a:t> and 1</a:t>
            </a:r>
            <a:r>
              <a:rPr lang="en-US" altLang="zh-CN" sz="2900" b="1" i="1" dirty="0"/>
              <a:t>σ’</a:t>
            </a:r>
            <a:r>
              <a:rPr lang="en-US" altLang="zh-CN" sz="2900" b="1" baseline="-25000" dirty="0"/>
              <a:t>y  </a:t>
            </a:r>
            <a:r>
              <a:rPr lang="en-US" altLang="zh-CN" sz="2900" b="1" baseline="30000" dirty="0"/>
              <a:t> </a:t>
            </a:r>
            <a:r>
              <a:rPr lang="en-US" altLang="zh-CN" sz="2900" b="1" dirty="0"/>
              <a:t>at IP (</a:t>
            </a:r>
            <a:r>
              <a:rPr lang="en-US" altLang="zh-CN" sz="2900" b="1" i="1" dirty="0"/>
              <a:t>D</a:t>
            </a:r>
            <a:r>
              <a:rPr lang="en-US" altLang="zh-CN" sz="2900" b="1" baseline="-25000" dirty="0"/>
              <a:t>y </a:t>
            </a:r>
            <a:r>
              <a:rPr lang="en-US" altLang="zh-CN" sz="2900" b="1" baseline="30000" dirty="0"/>
              <a:t>*</a:t>
            </a:r>
            <a:r>
              <a:rPr lang="en-US" altLang="zh-CN" sz="2900" b="1" dirty="0"/>
              <a:t> ,</a:t>
            </a:r>
            <a:r>
              <a:rPr lang="en-US" altLang="zh-CN" sz="2900" b="1" i="1" dirty="0"/>
              <a:t> D’</a:t>
            </a:r>
            <a:r>
              <a:rPr lang="en-US" altLang="zh-CN" sz="2900" b="1" baseline="-25000" dirty="0"/>
              <a:t>y </a:t>
            </a:r>
            <a:r>
              <a:rPr lang="en-US" altLang="zh-CN" sz="2900" b="1" baseline="30000" dirty="0"/>
              <a:t>*</a:t>
            </a:r>
            <a:r>
              <a:rPr lang="en-US" altLang="zh-CN" sz="2900" b="1" dirty="0"/>
              <a:t> )</a:t>
            </a:r>
          </a:p>
          <a:p>
            <a:pPr marL="0">
              <a:lnSpc>
                <a:spcPct val="120000"/>
              </a:lnSpc>
              <a:spcBef>
                <a:spcPts val="0"/>
              </a:spcBef>
            </a:pPr>
            <a:endParaRPr lang="en-US" altLang="zh-CN" sz="2600" dirty="0"/>
          </a:p>
          <a:p>
            <a:pPr marL="0">
              <a:lnSpc>
                <a:spcPct val="100000"/>
              </a:lnSpc>
              <a:spcBef>
                <a:spcPts val="0"/>
              </a:spcBef>
            </a:pPr>
            <a:endParaRPr lang="zh-CN" altLang="en-US" sz="2600" dirty="0"/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27" y="1052196"/>
            <a:ext cx="3832075" cy="2874056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62"/>
          <a:stretch/>
        </p:blipFill>
        <p:spPr>
          <a:xfrm>
            <a:off x="105227" y="3964061"/>
            <a:ext cx="3832075" cy="2788920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92"/>
          <a:stretch/>
        </p:blipFill>
        <p:spPr>
          <a:xfrm>
            <a:off x="3772806" y="3926252"/>
            <a:ext cx="3950607" cy="2865394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1"/>
          <a:stretch/>
        </p:blipFill>
        <p:spPr>
          <a:xfrm>
            <a:off x="7617278" y="3781746"/>
            <a:ext cx="4110264" cy="30099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998766" y="2889781"/>
            <a:ext cx="27740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Scan of R1 knob (normalized by R1</a:t>
            </a:r>
            <a:r>
              <a:rPr lang="en-US" altLang="zh-CN" baseline="30000" dirty="0"/>
              <a:t>*</a:t>
            </a:r>
            <a:r>
              <a:rPr lang="pt-BR" altLang="zh-CN" dirty="0"/>
              <a:t>)</a:t>
            </a:r>
          </a:p>
          <a:p>
            <a:endParaRPr lang="zh-CN" altLang="en-US" dirty="0"/>
          </a:p>
        </p:txBody>
      </p:sp>
      <p:sp>
        <p:nvSpPr>
          <p:cNvPr id="14" name="文本框 13"/>
          <p:cNvSpPr txBox="1"/>
          <p:nvPr/>
        </p:nvSpPr>
        <p:spPr>
          <a:xfrm>
            <a:off x="8856438" y="2785422"/>
            <a:ext cx="27740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Scan of R3 knob (normalized by R3</a:t>
            </a:r>
            <a:r>
              <a:rPr lang="en-US" altLang="zh-CN" baseline="30000" dirty="0"/>
              <a:t>*</a:t>
            </a:r>
            <a:r>
              <a:rPr lang="pt-BR" altLang="zh-CN" dirty="0"/>
              <a:t>)</a:t>
            </a:r>
          </a:p>
          <a:p>
            <a:endParaRPr lang="zh-CN" altLang="en-US" dirty="0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73198831-FEDA-4BB1-9F29-B36283302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0CAB0-EAB4-4A47-AE3D-9E5ED019CE09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63626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8060" y="3699922"/>
            <a:ext cx="4175579" cy="307725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650" y="3835015"/>
            <a:ext cx="4030436" cy="2887733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6517" y="780123"/>
            <a:ext cx="4373940" cy="3013461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3750" y="834553"/>
            <a:ext cx="4093331" cy="299379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2" y="3699922"/>
            <a:ext cx="3948188" cy="296114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18" y="875985"/>
            <a:ext cx="3890132" cy="2917599"/>
          </a:xfrm>
          <a:prstGeom prst="rect">
            <a:avLst/>
          </a:prstGeom>
        </p:spPr>
      </p:pic>
      <p:sp>
        <p:nvSpPr>
          <p:cNvPr id="12" name="内容占位符 2"/>
          <p:cNvSpPr txBox="1">
            <a:spLocks/>
          </p:cNvSpPr>
          <p:nvPr/>
        </p:nvSpPr>
        <p:spPr>
          <a:xfrm>
            <a:off x="568930" y="-124552"/>
            <a:ext cx="10473720" cy="1094198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altLang="zh-CN" dirty="0"/>
          </a:p>
          <a:p>
            <a:pPr marL="0">
              <a:lnSpc>
                <a:spcPct val="120000"/>
              </a:lnSpc>
              <a:spcBef>
                <a:spcPts val="0"/>
              </a:spcBef>
            </a:pPr>
            <a:r>
              <a:rPr lang="en-US" altLang="zh-CN" sz="2900" b="1" dirty="0"/>
              <a:t>Scans of each knob and the corresponding skew strengths</a:t>
            </a:r>
          </a:p>
          <a:p>
            <a:pPr marL="0">
              <a:lnSpc>
                <a:spcPct val="120000"/>
              </a:lnSpc>
              <a:spcBef>
                <a:spcPts val="0"/>
              </a:spcBef>
            </a:pPr>
            <a:r>
              <a:rPr lang="en-US" altLang="zh-CN" sz="2900" b="1" dirty="0"/>
              <a:t>Coupling parameters are normalized by the value corresponding to 10% luminosity loss (R1</a:t>
            </a:r>
            <a:r>
              <a:rPr lang="en-US" altLang="zh-CN" sz="2900" b="1" baseline="30000" dirty="0"/>
              <a:t>*</a:t>
            </a:r>
            <a:r>
              <a:rPr lang="en-US" altLang="zh-CN" sz="2900" b="1" dirty="0"/>
              <a:t> ,R2</a:t>
            </a:r>
            <a:r>
              <a:rPr lang="en-US" altLang="zh-CN" sz="2900" b="1" baseline="30000" dirty="0"/>
              <a:t>*</a:t>
            </a:r>
            <a:r>
              <a:rPr lang="en-US" altLang="zh-CN" sz="2900" b="1" dirty="0"/>
              <a:t> ,R3</a:t>
            </a:r>
            <a:r>
              <a:rPr lang="en-US" altLang="zh-CN" sz="2900" b="1" baseline="30000" dirty="0"/>
              <a:t>*</a:t>
            </a:r>
            <a:r>
              <a:rPr lang="en-US" altLang="zh-CN" sz="2900" b="1" dirty="0"/>
              <a:t> ,R4</a:t>
            </a:r>
            <a:r>
              <a:rPr lang="en-US" altLang="zh-CN" sz="2900" b="1" baseline="30000" dirty="0"/>
              <a:t>*</a:t>
            </a:r>
            <a:r>
              <a:rPr lang="en-US" altLang="zh-CN" sz="2900" b="1" dirty="0"/>
              <a:t>)</a:t>
            </a:r>
          </a:p>
          <a:p>
            <a:pPr marL="0">
              <a:lnSpc>
                <a:spcPct val="120000"/>
              </a:lnSpc>
              <a:spcBef>
                <a:spcPts val="0"/>
              </a:spcBef>
            </a:pPr>
            <a:r>
              <a:rPr lang="en-US" altLang="zh-CN" sz="2900" b="1" i="1" dirty="0"/>
              <a:t>D</a:t>
            </a:r>
            <a:r>
              <a:rPr lang="en-US" altLang="zh-CN" sz="2900" b="1" baseline="-25000" dirty="0"/>
              <a:t>y</a:t>
            </a:r>
            <a:r>
              <a:rPr lang="en-US" altLang="zh-CN" sz="2900" b="1" dirty="0"/>
              <a:t> and </a:t>
            </a:r>
            <a:r>
              <a:rPr lang="en-US" altLang="zh-CN" sz="2900" b="1" i="1" dirty="0"/>
              <a:t>D’</a:t>
            </a:r>
            <a:r>
              <a:rPr lang="en-US" altLang="zh-CN" sz="2900" b="1" baseline="-25000" dirty="0"/>
              <a:t>y </a:t>
            </a:r>
            <a:r>
              <a:rPr lang="en-US" altLang="zh-CN" sz="2900" b="1" dirty="0"/>
              <a:t>are normalized by the value comparable to 1</a:t>
            </a:r>
            <a:r>
              <a:rPr lang="en-US" altLang="zh-CN" sz="2900" b="1" i="1" dirty="0"/>
              <a:t> σ</a:t>
            </a:r>
            <a:r>
              <a:rPr lang="en-US" altLang="zh-CN" sz="2900" b="1" baseline="-25000" dirty="0"/>
              <a:t>y</a:t>
            </a:r>
            <a:r>
              <a:rPr lang="en-US" altLang="zh-CN" sz="2900" b="1" dirty="0"/>
              <a:t> and 1</a:t>
            </a:r>
            <a:r>
              <a:rPr lang="en-US" altLang="zh-CN" sz="2900" b="1" i="1" dirty="0"/>
              <a:t>σ’</a:t>
            </a:r>
            <a:r>
              <a:rPr lang="en-US" altLang="zh-CN" sz="2900" b="1" baseline="-25000" dirty="0"/>
              <a:t>y  </a:t>
            </a:r>
            <a:r>
              <a:rPr lang="en-US" altLang="zh-CN" sz="2900" b="1" baseline="30000" dirty="0"/>
              <a:t> </a:t>
            </a:r>
            <a:r>
              <a:rPr lang="en-US" altLang="zh-CN" sz="2900" b="1" dirty="0"/>
              <a:t>at IP (</a:t>
            </a:r>
            <a:r>
              <a:rPr lang="en-US" altLang="zh-CN" sz="2900" b="1" i="1" dirty="0"/>
              <a:t>D</a:t>
            </a:r>
            <a:r>
              <a:rPr lang="en-US" altLang="zh-CN" sz="2900" b="1" baseline="-25000" dirty="0"/>
              <a:t>y </a:t>
            </a:r>
            <a:r>
              <a:rPr lang="en-US" altLang="zh-CN" sz="2900" b="1" baseline="30000" dirty="0"/>
              <a:t>*</a:t>
            </a:r>
            <a:r>
              <a:rPr lang="en-US" altLang="zh-CN" sz="2900" b="1" dirty="0"/>
              <a:t> ,</a:t>
            </a:r>
            <a:r>
              <a:rPr lang="en-US" altLang="zh-CN" sz="2900" b="1" i="1" dirty="0"/>
              <a:t> D’</a:t>
            </a:r>
            <a:r>
              <a:rPr lang="en-US" altLang="zh-CN" sz="2900" b="1" baseline="-25000" dirty="0"/>
              <a:t>y </a:t>
            </a:r>
            <a:r>
              <a:rPr lang="en-US" altLang="zh-CN" sz="2900" b="1" baseline="30000" dirty="0"/>
              <a:t>*</a:t>
            </a:r>
            <a:r>
              <a:rPr lang="en-US" altLang="zh-CN" sz="2900" b="1" dirty="0"/>
              <a:t> )</a:t>
            </a:r>
          </a:p>
          <a:p>
            <a:pPr marL="0">
              <a:lnSpc>
                <a:spcPct val="120000"/>
              </a:lnSpc>
              <a:spcBef>
                <a:spcPts val="0"/>
              </a:spcBef>
            </a:pPr>
            <a:endParaRPr lang="en-US" altLang="zh-CN" sz="2600" dirty="0"/>
          </a:p>
          <a:p>
            <a:pPr marL="0">
              <a:lnSpc>
                <a:spcPct val="100000"/>
              </a:lnSpc>
              <a:spcBef>
                <a:spcPts val="0"/>
              </a:spcBef>
            </a:pPr>
            <a:endParaRPr lang="zh-CN" altLang="en-US" sz="2600" dirty="0"/>
          </a:p>
        </p:txBody>
      </p:sp>
      <p:sp>
        <p:nvSpPr>
          <p:cNvPr id="13" name="文本框 12"/>
          <p:cNvSpPr txBox="1"/>
          <p:nvPr/>
        </p:nvSpPr>
        <p:spPr>
          <a:xfrm>
            <a:off x="1238167" y="2850000"/>
            <a:ext cx="27740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Scan of R4 knob (normalized by R4</a:t>
            </a:r>
            <a:r>
              <a:rPr lang="en-US" altLang="zh-CN" baseline="30000" dirty="0"/>
              <a:t>*</a:t>
            </a:r>
            <a:r>
              <a:rPr lang="pt-BR" altLang="zh-CN" dirty="0"/>
              <a:t>)</a:t>
            </a:r>
          </a:p>
          <a:p>
            <a:endParaRPr lang="zh-CN" altLang="en-US" dirty="0"/>
          </a:p>
        </p:txBody>
      </p:sp>
      <p:sp>
        <p:nvSpPr>
          <p:cNvPr id="15" name="文本框 14"/>
          <p:cNvSpPr txBox="1"/>
          <p:nvPr/>
        </p:nvSpPr>
        <p:spPr>
          <a:xfrm>
            <a:off x="9165808" y="3042385"/>
            <a:ext cx="2774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Scan of </a:t>
            </a:r>
            <a:r>
              <a:rPr lang="en-US" altLang="zh-CN" i="1" dirty="0"/>
              <a:t>D’</a:t>
            </a:r>
            <a:r>
              <a:rPr lang="en-US" altLang="zh-CN" baseline="-25000" dirty="0"/>
              <a:t>y </a:t>
            </a:r>
            <a:r>
              <a:rPr lang="en-US" altLang="zh-CN" dirty="0"/>
              <a:t>knob</a:t>
            </a:r>
            <a:endParaRPr lang="zh-CN" altLang="en-US" dirty="0"/>
          </a:p>
        </p:txBody>
      </p:sp>
      <p:sp>
        <p:nvSpPr>
          <p:cNvPr id="16" name="文本框 15"/>
          <p:cNvSpPr txBox="1"/>
          <p:nvPr/>
        </p:nvSpPr>
        <p:spPr>
          <a:xfrm>
            <a:off x="5376405" y="3123512"/>
            <a:ext cx="2774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Scan of </a:t>
            </a:r>
            <a:r>
              <a:rPr lang="en-US" altLang="zh-CN" i="1" dirty="0"/>
              <a:t>D</a:t>
            </a:r>
            <a:r>
              <a:rPr lang="en-US" altLang="zh-CN" baseline="-25000" dirty="0"/>
              <a:t>y</a:t>
            </a:r>
            <a:r>
              <a:rPr lang="en-US" altLang="zh-CN" dirty="0"/>
              <a:t> knob</a:t>
            </a:r>
            <a:endParaRPr lang="zh-CN" altLang="en-US" dirty="0"/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538DEA19-0A56-45C0-BBE3-CFEB4B5BD5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0CAB0-EAB4-4A47-AE3D-9E5ED019CE09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40687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6462" y="-71691"/>
            <a:ext cx="10515600" cy="1325563"/>
          </a:xfrm>
        </p:spPr>
        <p:txBody>
          <a:bodyPr/>
          <a:lstStyle/>
          <a:p>
            <a:r>
              <a:rPr lang="en-US" altLang="zh-CN" b="1" dirty="0">
                <a:solidFill>
                  <a:schemeClr val="accent5">
                    <a:lumMod val="75000"/>
                  </a:schemeClr>
                </a:solidFill>
                <a:latin typeface="+mj-ea"/>
              </a:rPr>
              <a:t>Results of IP coupling tuning</a:t>
            </a:r>
            <a:endParaRPr lang="zh-CN" altLang="en-US" b="1" dirty="0">
              <a:solidFill>
                <a:schemeClr val="accent5">
                  <a:lumMod val="75000"/>
                </a:schemeClr>
              </a:solidFill>
              <a:latin typeface="+mj-ea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285737" y="1106952"/>
            <a:ext cx="49760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/>
              <a:t>Vertical dispersion knob for D</a:t>
            </a:r>
            <a:r>
              <a:rPr lang="en-US" altLang="zh-CN" b="1" baseline="-25000" dirty="0"/>
              <a:t>y,IP</a:t>
            </a:r>
            <a:r>
              <a:rPr lang="en-US" altLang="zh-CN" b="1" dirty="0"/>
              <a:t>=0.1</a:t>
            </a:r>
            <a:r>
              <a:rPr lang="zh-CN" altLang="en-US" b="1" dirty="0"/>
              <a:t>（</a:t>
            </a:r>
            <a:r>
              <a:rPr lang="en-US" altLang="zh-CN" b="1" dirty="0"/>
              <a:t>mm</a:t>
            </a:r>
            <a:r>
              <a:rPr lang="zh-CN" altLang="en-US" b="1" dirty="0"/>
              <a:t>）</a:t>
            </a:r>
            <a:r>
              <a:rPr lang="en-US" altLang="zh-CN" b="1" baseline="30000" dirty="0">
                <a:solidFill>
                  <a:schemeClr val="lt1"/>
                </a:solidFill>
              </a:rPr>
              <a:t>*</a:t>
            </a:r>
            <a:endParaRPr lang="zh-CN" altLang="en-US" dirty="0"/>
          </a:p>
        </p:txBody>
      </p:sp>
      <p:sp>
        <p:nvSpPr>
          <p:cNvPr id="11" name="矩形 10"/>
          <p:cNvSpPr/>
          <p:nvPr/>
        </p:nvSpPr>
        <p:spPr>
          <a:xfrm>
            <a:off x="7541064" y="1089314"/>
            <a:ext cx="34323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/>
              <a:t>Coupling knob for R1</a:t>
            </a:r>
            <a:r>
              <a:rPr lang="en-US" altLang="zh-CN" b="1" baseline="-25000" dirty="0"/>
              <a:t>IP</a:t>
            </a:r>
            <a:r>
              <a:rPr lang="en-US" altLang="zh-CN" b="1" dirty="0"/>
              <a:t>=0.002</a:t>
            </a:r>
            <a:r>
              <a:rPr lang="zh-CN" altLang="en-US" b="1" dirty="0"/>
              <a:t> </a:t>
            </a:r>
            <a:r>
              <a:rPr lang="en-US" altLang="zh-CN" b="1" baseline="30000" dirty="0">
                <a:solidFill>
                  <a:schemeClr val="lt1"/>
                </a:solidFill>
              </a:rPr>
              <a:t>*</a:t>
            </a:r>
            <a:endParaRPr lang="zh-CN" altLang="en-US" b="1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/>
          <a:srcRect l="14625" t="11112" r="24187" b="25889"/>
          <a:stretch/>
        </p:blipFill>
        <p:spPr>
          <a:xfrm>
            <a:off x="6157584" y="1607126"/>
            <a:ext cx="5836565" cy="390144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/>
          <a:srcRect l="11437" t="10444" r="25188" b="25778"/>
          <a:stretch/>
        </p:blipFill>
        <p:spPr>
          <a:xfrm>
            <a:off x="252153" y="1528383"/>
            <a:ext cx="5928984" cy="4058925"/>
          </a:xfrm>
          <a:prstGeom prst="rect">
            <a:avLst/>
          </a:prstGeom>
        </p:spPr>
      </p:pic>
      <p:sp>
        <p:nvSpPr>
          <p:cNvPr id="16" name="矩形 15"/>
          <p:cNvSpPr/>
          <p:nvPr/>
        </p:nvSpPr>
        <p:spPr>
          <a:xfrm>
            <a:off x="3688435" y="1528383"/>
            <a:ext cx="270164" cy="416175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>
            <a:off x="9540240" y="1528383"/>
            <a:ext cx="270164" cy="416175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6CAE52CF-0402-42A1-9AE9-24E711B9EB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0CAB0-EAB4-4A47-AE3D-9E5ED019CE09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54968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>
                <a:solidFill>
                  <a:schemeClr val="accent5">
                    <a:lumMod val="75000"/>
                  </a:schemeClr>
                </a:solidFill>
                <a:latin typeface="+mj-ea"/>
              </a:rPr>
              <a:t>Results of IP coupling tuning</a:t>
            </a:r>
            <a:endParaRPr lang="zh-CN" altLang="en-US" b="1" dirty="0">
              <a:solidFill>
                <a:schemeClr val="accent5">
                  <a:lumMod val="75000"/>
                </a:schemeClr>
              </a:solidFill>
              <a:latin typeface="+mj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90074" y="711647"/>
            <a:ext cx="10515600" cy="5435956"/>
          </a:xfrm>
        </p:spPr>
        <p:txBody>
          <a:bodyPr/>
          <a:lstStyle/>
          <a:p>
            <a:pPr marL="0" indent="0">
              <a:buNone/>
            </a:pPr>
            <a:r>
              <a:rPr lang="en-US" altLang="zh-CN" dirty="0"/>
              <a:t></a:t>
            </a:r>
          </a:p>
          <a:p>
            <a:pPr marL="0" indent="0">
              <a:buNone/>
            </a:pPr>
            <a:endParaRPr lang="en-US" altLang="zh-CN" sz="2000" b="1" dirty="0"/>
          </a:p>
          <a:p>
            <a:r>
              <a:rPr lang="en-US" altLang="zh-CN" sz="2000" b="1" dirty="0"/>
              <a:t>Assumed errors (3</a:t>
            </a:r>
            <a:r>
              <a:rPr lang="el-GR" altLang="zh-CN" sz="2000" b="1" dirty="0"/>
              <a:t>σ</a:t>
            </a:r>
            <a:r>
              <a:rPr lang="en-US" altLang="zh-CN" sz="2000" b="1" dirty="0"/>
              <a:t>*3) </a:t>
            </a:r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endParaRPr lang="en-US" altLang="zh-CN" sz="2000" b="1" dirty="0"/>
          </a:p>
          <a:p>
            <a:r>
              <a:rPr lang="en-US" altLang="zh-CN" sz="2000" b="1" dirty="0"/>
              <a:t>Perform coupling tuning and calculate the strength of skew quadrupoles</a:t>
            </a:r>
          </a:p>
          <a:p>
            <a:r>
              <a:rPr lang="en-US" altLang="zh-CN" sz="2000" b="1" dirty="0"/>
              <a:t>Provide specifications for magnet design</a:t>
            </a:r>
          </a:p>
          <a:p>
            <a:endParaRPr lang="zh-CN" altLang="en-US" dirty="0"/>
          </a:p>
        </p:txBody>
      </p:sp>
      <p:graphicFrame>
        <p:nvGraphicFramePr>
          <p:cNvPr id="12" name="表格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5243158"/>
              </p:ext>
            </p:extLst>
          </p:nvPr>
        </p:nvGraphicFramePr>
        <p:xfrm>
          <a:off x="1271237" y="4354223"/>
          <a:ext cx="8159509" cy="1092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4001">
                  <a:extLst>
                    <a:ext uri="{9D8B030D-6E8A-4147-A177-3AD203B41FA5}">
                      <a16:colId xmlns:a16="http://schemas.microsoft.com/office/drawing/2014/main" val="2371996479"/>
                    </a:ext>
                  </a:extLst>
                </a:gridCol>
                <a:gridCol w="957288">
                  <a:extLst>
                    <a:ext uri="{9D8B030D-6E8A-4147-A177-3AD203B41FA5}">
                      <a16:colId xmlns:a16="http://schemas.microsoft.com/office/drawing/2014/main" val="2606131604"/>
                    </a:ext>
                  </a:extLst>
                </a:gridCol>
                <a:gridCol w="1165644">
                  <a:extLst>
                    <a:ext uri="{9D8B030D-6E8A-4147-A177-3AD203B41FA5}">
                      <a16:colId xmlns:a16="http://schemas.microsoft.com/office/drawing/2014/main" val="739166246"/>
                    </a:ext>
                  </a:extLst>
                </a:gridCol>
                <a:gridCol w="1165644">
                  <a:extLst>
                    <a:ext uri="{9D8B030D-6E8A-4147-A177-3AD203B41FA5}">
                      <a16:colId xmlns:a16="http://schemas.microsoft.com/office/drawing/2014/main" val="4231396539"/>
                    </a:ext>
                  </a:extLst>
                </a:gridCol>
                <a:gridCol w="1165644">
                  <a:extLst>
                    <a:ext uri="{9D8B030D-6E8A-4147-A177-3AD203B41FA5}">
                      <a16:colId xmlns:a16="http://schemas.microsoft.com/office/drawing/2014/main" val="3088608887"/>
                    </a:ext>
                  </a:extLst>
                </a:gridCol>
                <a:gridCol w="1165644">
                  <a:extLst>
                    <a:ext uri="{9D8B030D-6E8A-4147-A177-3AD203B41FA5}">
                      <a16:colId xmlns:a16="http://schemas.microsoft.com/office/drawing/2014/main" val="1447737771"/>
                    </a:ext>
                  </a:extLst>
                </a:gridCol>
                <a:gridCol w="1165644">
                  <a:extLst>
                    <a:ext uri="{9D8B030D-6E8A-4147-A177-3AD203B41FA5}">
                      <a16:colId xmlns:a16="http://schemas.microsoft.com/office/drawing/2014/main" val="3165987611"/>
                    </a:ext>
                  </a:extLst>
                </a:gridCol>
              </a:tblGrid>
              <a:tr h="273160">
                <a:tc>
                  <a:txBody>
                    <a:bodyPr/>
                    <a:lstStyle/>
                    <a:p>
                      <a:pPr algn="ctr" fontAlgn="ctr"/>
                      <a:endParaRPr lang="zh-CN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Q1BIRU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QFV1IRU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VS2IRU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QFV3IRU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QDH1IRU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QDH2IRU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544270091"/>
                  </a:ext>
                </a:extLst>
              </a:tr>
              <a:tr h="27316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L(m)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1.21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2.00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0.60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2.00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2.00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2.00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451572573"/>
                  </a:ext>
                </a:extLst>
              </a:tr>
              <a:tr h="27316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SK1(</a:t>
                      </a:r>
                      <a:r>
                        <a:rPr lang="en-US" altLang="zh-CN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*10</a:t>
                      </a:r>
                      <a:r>
                        <a:rPr lang="en-US" altLang="zh-CN" sz="1600" b="1" kern="1200" baseline="30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-3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m</a:t>
                      </a:r>
                      <a:r>
                        <a:rPr lang="en-US" sz="1600" b="1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-1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)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1.13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1.00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0.20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0.25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1.00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1.00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298882951"/>
                  </a:ext>
                </a:extLst>
              </a:tr>
              <a:tr h="27316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G（T/m)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0.37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0.20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0.14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0.05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0.20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0.20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984111976"/>
                  </a:ext>
                </a:extLst>
              </a:tr>
            </a:tbl>
          </a:graphicData>
        </a:graphic>
      </p:graphicFrame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2707955"/>
              </p:ext>
            </p:extLst>
          </p:nvPr>
        </p:nvGraphicFramePr>
        <p:xfrm>
          <a:off x="1220243" y="2064858"/>
          <a:ext cx="8128001" cy="8682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1143">
                  <a:extLst>
                    <a:ext uri="{9D8B030D-6E8A-4147-A177-3AD203B41FA5}">
                      <a16:colId xmlns:a16="http://schemas.microsoft.com/office/drawing/2014/main" val="4150139235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2932746251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2476719176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1828398715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2053662047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1478009739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1209450352"/>
                    </a:ext>
                  </a:extLst>
                </a:gridCol>
              </a:tblGrid>
              <a:tr h="497380"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R1</a:t>
                      </a:r>
                      <a:r>
                        <a:rPr lang="en-US" altLang="zh-CN" sz="1800" b="1" kern="1200" baseline="300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*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/>
                        <a:t>R2</a:t>
                      </a:r>
                      <a:r>
                        <a:rPr lang="en-US" altLang="zh-CN" sz="1800" b="1" kern="1200" baseline="300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*</a:t>
                      </a:r>
                      <a:r>
                        <a:rPr lang="en-US" altLang="zh-CN" sz="1800" b="1" kern="1200" baseline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[m]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/>
                        <a:t>R3</a:t>
                      </a:r>
                      <a:r>
                        <a:rPr lang="en-US" altLang="zh-CN" sz="1800" b="1" kern="1200" baseline="300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*</a:t>
                      </a:r>
                      <a:r>
                        <a:rPr lang="en-US" altLang="zh-CN" sz="1800" b="1" kern="1200" baseline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[m</a:t>
                      </a:r>
                      <a:r>
                        <a:rPr lang="en-US" altLang="zh-CN" sz="1800" b="1" kern="1200" baseline="300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</a:t>
                      </a:r>
                      <a:r>
                        <a:rPr lang="en-US" altLang="zh-CN" sz="1800" b="1" kern="1200" baseline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]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/>
                        <a:t>R4</a:t>
                      </a:r>
                      <a:r>
                        <a:rPr lang="en-US" altLang="zh-CN" sz="1800" b="1" kern="1200" baseline="300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*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/>
                        <a:t>Dy</a:t>
                      </a:r>
                      <a:r>
                        <a:rPr lang="en-US" altLang="zh-CN" sz="1800" b="1" kern="1200" baseline="300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*</a:t>
                      </a:r>
                      <a:r>
                        <a:rPr lang="en-US" altLang="zh-CN" sz="1800" b="1" kern="1200" baseline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[m]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/>
                        <a:t>Dpy</a:t>
                      </a:r>
                      <a:r>
                        <a:rPr lang="en-US" altLang="zh-CN" sz="1800" b="1" kern="1200" baseline="300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*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18232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 dirty="0">
                          <a:solidFill>
                            <a:schemeClr val="tx1"/>
                          </a:solidFill>
                        </a:rPr>
                        <a:t>rms(</a:t>
                      </a:r>
                      <a:r>
                        <a:rPr lang="en-US" altLang="zh-CN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*10</a:t>
                      </a:r>
                      <a:r>
                        <a:rPr lang="en-US" altLang="zh-CN" sz="1400" b="1" kern="1200" baseline="30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-3</a:t>
                      </a:r>
                      <a:r>
                        <a:rPr lang="en-US" altLang="zh-CN" sz="1400" b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zh-CN" alt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0.87</a:t>
                      </a:r>
                      <a:endParaRPr lang="zh-CN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0.89</a:t>
                      </a:r>
                      <a:endParaRPr lang="zh-CN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49.77</a:t>
                      </a:r>
                      <a:endParaRPr lang="zh-CN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31.11</a:t>
                      </a:r>
                      <a:endParaRPr lang="zh-CN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0.0052</a:t>
                      </a:r>
                      <a:endParaRPr lang="zh-CN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0.016</a:t>
                      </a:r>
                      <a:endParaRPr lang="zh-CN" alt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4500047"/>
                  </a:ext>
                </a:extLst>
              </a:tr>
            </a:tbl>
          </a:graphicData>
        </a:graphic>
      </p:graphicFrame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22A76545-87B2-4EA9-B644-CD583CCFD8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0CAB0-EAB4-4A47-AE3D-9E5ED019CE09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33005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096" y="1350385"/>
            <a:ext cx="3588327" cy="269124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2341" y="1343890"/>
            <a:ext cx="3596986" cy="269774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7039" y="1343890"/>
            <a:ext cx="3711375" cy="269774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867" y="4090062"/>
            <a:ext cx="3520786" cy="264059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4102" y="4121235"/>
            <a:ext cx="3560235" cy="2609417"/>
          </a:xfrm>
          <a:prstGeom prst="rect">
            <a:avLst/>
          </a:prstGeom>
        </p:spPr>
      </p:pic>
      <p:sp>
        <p:nvSpPr>
          <p:cNvPr id="15" name="标题 1"/>
          <p:cNvSpPr>
            <a:spLocks noGrp="1"/>
          </p:cNvSpPr>
          <p:nvPr>
            <p:ph type="title"/>
          </p:nvPr>
        </p:nvSpPr>
        <p:spPr>
          <a:xfrm>
            <a:off x="723034" y="-201583"/>
            <a:ext cx="10515600" cy="1325563"/>
          </a:xfrm>
        </p:spPr>
        <p:txBody>
          <a:bodyPr/>
          <a:lstStyle/>
          <a:p>
            <a:r>
              <a:rPr lang="en-US" altLang="zh-CN" b="1" dirty="0">
                <a:solidFill>
                  <a:schemeClr val="accent5">
                    <a:lumMod val="75000"/>
                  </a:schemeClr>
                </a:solidFill>
                <a:latin typeface="+mj-ea"/>
              </a:rPr>
              <a:t>Results of IP coupling tuning</a:t>
            </a:r>
            <a:endParaRPr lang="zh-CN" altLang="en-US" b="1" dirty="0">
              <a:solidFill>
                <a:schemeClr val="accent5">
                  <a:lumMod val="75000"/>
                </a:schemeClr>
              </a:solidFill>
              <a:latin typeface="+mj-ea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6"/>
          <a:stretch/>
        </p:blipFill>
        <p:spPr>
          <a:xfrm>
            <a:off x="8035860" y="4090062"/>
            <a:ext cx="3472555" cy="2719325"/>
          </a:xfrm>
          <a:prstGeom prst="rect">
            <a:avLst/>
          </a:prstGeom>
        </p:spPr>
      </p:pic>
      <p:sp>
        <p:nvSpPr>
          <p:cNvPr id="11" name="内容占位符 2"/>
          <p:cNvSpPr txBox="1">
            <a:spLocks/>
          </p:cNvSpPr>
          <p:nvPr/>
        </p:nvSpPr>
        <p:spPr>
          <a:xfrm>
            <a:off x="612208" y="352878"/>
            <a:ext cx="11385505" cy="48778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altLang="zh-CN" dirty="0"/>
          </a:p>
          <a:p>
            <a:r>
              <a:rPr lang="en-US" altLang="zh-CN" sz="1800" b="1" dirty="0"/>
              <a:t>Statistic of strength of skew components (Simulation with assumed errors (3</a:t>
            </a:r>
            <a:r>
              <a:rPr lang="el-GR" altLang="zh-CN" sz="1800" b="1" dirty="0"/>
              <a:t>σ</a:t>
            </a:r>
            <a:r>
              <a:rPr lang="en-US" altLang="zh-CN" sz="1800" b="1" dirty="0"/>
              <a:t>*3) )</a:t>
            </a:r>
          </a:p>
          <a:p>
            <a:endParaRPr lang="zh-CN" altLang="en-US" dirty="0"/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F7A8631C-F409-40DB-A8C9-D4382F14F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0CAB0-EAB4-4A47-AE3D-9E5ED019CE09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30624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000" b="1" dirty="0">
                <a:solidFill>
                  <a:srgbClr val="0070C0"/>
                </a:solidFill>
                <a:latin typeface="+mj-ea"/>
              </a:rPr>
              <a:t>Summary</a:t>
            </a:r>
            <a:endParaRPr lang="zh-CN" altLang="en-US" sz="4000" b="1" dirty="0">
              <a:solidFill>
                <a:srgbClr val="0070C0"/>
              </a:solidFill>
              <a:latin typeface="+mj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47428" y="884541"/>
            <a:ext cx="11012283" cy="5316261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zh-CN" dirty="0"/>
          </a:p>
          <a:p>
            <a:pPr marL="0">
              <a:lnSpc>
                <a:spcPct val="160000"/>
              </a:lnSpc>
              <a:spcBef>
                <a:spcPts val="0"/>
              </a:spcBef>
            </a:pPr>
            <a:r>
              <a:rPr lang="en-US" altLang="zh-CN" sz="1800" b="1" dirty="0"/>
              <a:t>Knobs for IP beta</a:t>
            </a:r>
            <a:r>
              <a:rPr lang="zh-CN" altLang="en-US" sz="1800" b="1" dirty="0"/>
              <a:t>、</a:t>
            </a:r>
            <a:r>
              <a:rPr lang="en-US" altLang="zh-CN" sz="1800" b="1" dirty="0"/>
              <a:t>waist and</a:t>
            </a:r>
            <a:r>
              <a:rPr lang="zh-CN" altLang="en-US" sz="1800" b="1" dirty="0"/>
              <a:t> </a:t>
            </a:r>
            <a:r>
              <a:rPr lang="en-US" altLang="zh-CN" sz="1800" b="1" dirty="0"/>
              <a:t>coupling have been determined at CEPC</a:t>
            </a:r>
          </a:p>
          <a:p>
            <a:pPr marL="0">
              <a:lnSpc>
                <a:spcPct val="160000"/>
              </a:lnSpc>
              <a:spcBef>
                <a:spcPts val="0"/>
              </a:spcBef>
            </a:pPr>
            <a:r>
              <a:rPr lang="en-US" altLang="zh-CN" sz="1800" b="1" dirty="0"/>
              <a:t>IP beta and waist tuning are performed for lattices with errors after global optics correction</a:t>
            </a:r>
          </a:p>
          <a:p>
            <a:pPr marL="0">
              <a:lnSpc>
                <a:spcPct val="100000"/>
              </a:lnSpc>
              <a:spcBef>
                <a:spcPts val="0"/>
              </a:spcBef>
            </a:pPr>
            <a:r>
              <a:rPr lang="en-US" altLang="zh-CN" sz="1800" b="1" dirty="0"/>
              <a:t>Parameters  D</a:t>
            </a:r>
            <a:r>
              <a:rPr lang="en-US" altLang="zh-CN" sz="1800" b="1" baseline="-25000" dirty="0"/>
              <a:t>y</a:t>
            </a:r>
            <a:r>
              <a:rPr lang="en-US" altLang="zh-CN" sz="1800" b="1" dirty="0"/>
              <a:t>,D</a:t>
            </a:r>
            <a:r>
              <a:rPr lang="en-US" altLang="zh-CN" sz="1800" b="1" baseline="-25000" dirty="0"/>
              <a:t>y</a:t>
            </a:r>
            <a:r>
              <a:rPr lang="en-US" altLang="zh-CN" sz="1800" b="1" dirty="0"/>
              <a:t>’,R1, R2, R3, R4 at IP can be tuned independently in the range corresponding to       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altLang="zh-CN" sz="1800" b="1" dirty="0"/>
              <a:t>    10% luminosity loss</a:t>
            </a:r>
          </a:p>
          <a:p>
            <a:pPr marL="0">
              <a:lnSpc>
                <a:spcPct val="100000"/>
              </a:lnSpc>
              <a:spcBef>
                <a:spcPts val="600"/>
              </a:spcBef>
            </a:pPr>
            <a:r>
              <a:rPr lang="en-US" altLang="zh-CN" sz="1800" b="1" dirty="0"/>
              <a:t>Specification for magnets design have been evaluated by applying a correction for 9</a:t>
            </a:r>
            <a:r>
              <a:rPr lang="en-US" altLang="zh-CN" sz="1800" b="1" dirty="0" smtClean="0"/>
              <a:t> </a:t>
            </a:r>
            <a:r>
              <a:rPr lang="en-US" altLang="zh-CN" sz="1800" b="1" dirty="0"/>
              <a:t>times of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1800" b="1" dirty="0"/>
              <a:t>    the RMS  residual error at IP after global optics correction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zh-CN" sz="1800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1800" b="1" dirty="0"/>
              <a:t>    </a:t>
            </a:r>
            <a:r>
              <a:rPr lang="en-US" altLang="zh-CN" sz="3200" b="1" dirty="0">
                <a:solidFill>
                  <a:srgbClr val="0070C0"/>
                </a:solidFill>
              </a:rPr>
              <a:t>To-do list</a:t>
            </a:r>
          </a:p>
          <a:p>
            <a:pPr marL="0">
              <a:lnSpc>
                <a:spcPct val="160000"/>
              </a:lnSpc>
              <a:spcBef>
                <a:spcPts val="0"/>
              </a:spcBef>
            </a:pPr>
            <a:r>
              <a:rPr lang="en-US" altLang="zh-CN" sz="1800" b="1" dirty="0" smtClean="0"/>
              <a:t>Perform </a:t>
            </a:r>
            <a:r>
              <a:rPr lang="en-US" altLang="zh-CN" sz="1800" b="1" dirty="0"/>
              <a:t>all the tunings using lattices with errors after global optics </a:t>
            </a:r>
            <a:endParaRPr lang="en-US" altLang="zh-CN" sz="1800" b="1" dirty="0" smtClean="0"/>
          </a:p>
          <a:p>
            <a:pPr marL="0">
              <a:lnSpc>
                <a:spcPct val="160000"/>
              </a:lnSpc>
              <a:spcBef>
                <a:spcPts val="0"/>
              </a:spcBef>
            </a:pPr>
            <a:r>
              <a:rPr lang="en-US" altLang="zh-CN" sz="1800" b="1" dirty="0" smtClean="0"/>
              <a:t>Tuning </a:t>
            </a:r>
            <a:r>
              <a:rPr lang="en-US" altLang="zh-CN" sz="1800" b="1" dirty="0"/>
              <a:t>simulations with </a:t>
            </a:r>
            <a:r>
              <a:rPr lang="en-US" altLang="zh-CN" sz="1800" b="1" dirty="0" smtClean="0"/>
              <a:t>APES</a:t>
            </a:r>
          </a:p>
          <a:p>
            <a:pPr>
              <a:lnSpc>
                <a:spcPct val="160000"/>
              </a:lnSpc>
              <a:spcBef>
                <a:spcPts val="0"/>
              </a:spcBef>
            </a:pPr>
            <a:r>
              <a:rPr lang="en-US" altLang="zh-CN" sz="1800" b="1" dirty="0"/>
              <a:t>Investigate the effects of tuning on other dynamic parameters</a:t>
            </a:r>
          </a:p>
          <a:p>
            <a:pPr>
              <a:lnSpc>
                <a:spcPct val="160000"/>
              </a:lnSpc>
              <a:spcBef>
                <a:spcPts val="0"/>
              </a:spcBef>
            </a:pPr>
            <a:endParaRPr lang="en-US" altLang="zh-CN" sz="1800" b="1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63248FF7-2C99-4002-A31D-5C4BAC9E1091}"/>
              </a:ext>
            </a:extLst>
          </p:cNvPr>
          <p:cNvSpPr txBox="1"/>
          <p:nvPr/>
        </p:nvSpPr>
        <p:spPr>
          <a:xfrm>
            <a:off x="4822915" y="3393106"/>
            <a:ext cx="679648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b="1" dirty="0">
                <a:solidFill>
                  <a:srgbClr val="FF0000"/>
                </a:solidFill>
              </a:rPr>
              <a:t>Ref: CEPC TDR; Radiation Detection Technology and Methods (2024) 8:1–1105, </a:t>
            </a:r>
            <a:r>
              <a:rPr lang="en-US" altLang="zh-CN" sz="1600" b="1" dirty="0">
                <a:solidFill>
                  <a:srgbClr val="FF0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https://doi.org/10.1007/s41605-024-00463-y</a:t>
            </a:r>
            <a:r>
              <a:rPr lang="en-US" altLang="zh-CN" sz="1600" b="1" dirty="0">
                <a:solidFill>
                  <a:srgbClr val="FF0000"/>
                </a:solidFill>
              </a:rPr>
              <a:t>; </a:t>
            </a:r>
            <a:endParaRPr lang="zh-CN" altLang="en-US" sz="1600" b="1" dirty="0">
              <a:solidFill>
                <a:srgbClr val="FF0000"/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25A2DD7-33ED-4A64-B076-E640F6B1DA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0CAB0-EAB4-4A47-AE3D-9E5ED019CE09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69830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>
                <a:solidFill>
                  <a:schemeClr val="accent5">
                    <a:lumMod val="75000"/>
                  </a:schemeClr>
                </a:solidFill>
                <a:latin typeface="+mj-ea"/>
              </a:rPr>
              <a:t>CEPC baseline lattice</a:t>
            </a:r>
            <a:endParaRPr lang="zh-CN" altLang="en-US" b="1" dirty="0">
              <a:solidFill>
                <a:schemeClr val="accent5">
                  <a:lumMod val="75000"/>
                </a:schemeClr>
              </a:solidFill>
              <a:latin typeface="+mj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93618" y="1226127"/>
            <a:ext cx="10515600" cy="4223773"/>
          </a:xfrm>
        </p:spPr>
        <p:txBody>
          <a:bodyPr>
            <a:normAutofit/>
          </a:bodyPr>
          <a:lstStyle/>
          <a:p>
            <a:endParaRPr lang="zh-CN" altLang="en-US" dirty="0"/>
          </a:p>
          <a:p>
            <a:r>
              <a:rPr lang="en-US" altLang="zh-CN" sz="2000" dirty="0"/>
              <a:t></a:t>
            </a:r>
            <a:r>
              <a:rPr lang="en-US" altLang="zh-CN" sz="2000" b="1" dirty="0"/>
              <a:t>CEPC baseline lattice— TDR lattice for Higgs energy w/o solenoid</a:t>
            </a:r>
          </a:p>
          <a:p>
            <a:endParaRPr lang="zh-CN" altLang="en-US" dirty="0"/>
          </a:p>
        </p:txBody>
      </p:sp>
      <p:pic>
        <p:nvPicPr>
          <p:cNvPr id="4" name="图片 3" descr="C:\Users\Yiwei\Desktop\图片1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094" y="2371073"/>
            <a:ext cx="7222750" cy="307882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4474" y="2449268"/>
            <a:ext cx="3883424" cy="2496112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3474720" y="5570220"/>
            <a:ext cx="15773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Layout of IR</a:t>
            </a:r>
            <a:endParaRPr lang="zh-CN" altLang="en-US" dirty="0"/>
          </a:p>
        </p:txBody>
      </p:sp>
      <p:sp>
        <p:nvSpPr>
          <p:cNvPr id="8" name="文本框 7"/>
          <p:cNvSpPr txBox="1"/>
          <p:nvPr/>
        </p:nvSpPr>
        <p:spPr>
          <a:xfrm>
            <a:off x="8926393" y="5480994"/>
            <a:ext cx="1759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Layout of IP</a:t>
            </a:r>
            <a:endParaRPr lang="zh-CN" altLang="en-US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22397C6-DC83-4112-9049-03017ECE8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0CAB0-EAB4-4A47-AE3D-9E5ED019CE09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8799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878668" y="2371724"/>
            <a:ext cx="6460066" cy="1325563"/>
          </a:xfrm>
        </p:spPr>
        <p:txBody>
          <a:bodyPr/>
          <a:lstStyle/>
          <a:p>
            <a:r>
              <a:rPr lang="en-US" altLang="zh-CN" b="1" dirty="0">
                <a:solidFill>
                  <a:schemeClr val="accent5">
                    <a:lumMod val="75000"/>
                  </a:schemeClr>
                </a:solidFill>
                <a:latin typeface="+mj-ea"/>
              </a:rPr>
              <a:t>Thanks for your attention</a:t>
            </a:r>
            <a:endParaRPr lang="zh-CN" altLang="en-US" b="1" dirty="0">
              <a:solidFill>
                <a:schemeClr val="accent5">
                  <a:lumMod val="75000"/>
                </a:schemeClr>
              </a:solidFill>
              <a:latin typeface="+mj-ea"/>
            </a:endParaRPr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090DBB52-3B7A-44A2-B8E7-5819A7684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0CAB0-EAB4-4A47-AE3D-9E5ED019CE09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0415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>
                <a:solidFill>
                  <a:schemeClr val="accent5">
                    <a:lumMod val="75000"/>
                  </a:schemeClr>
                </a:solidFill>
                <a:latin typeface="+mj-ea"/>
              </a:rPr>
              <a:t>Results of IP coupling tuning</a:t>
            </a:r>
            <a:endParaRPr lang="zh-CN" altLang="en-US" b="1" dirty="0">
              <a:solidFill>
                <a:schemeClr val="accent5">
                  <a:lumMod val="75000"/>
                </a:schemeClr>
              </a:solidFill>
              <a:latin typeface="+mj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027906"/>
            <a:ext cx="10515600" cy="5435956"/>
          </a:xfrm>
        </p:spPr>
        <p:txBody>
          <a:bodyPr/>
          <a:lstStyle/>
          <a:p>
            <a:pPr marL="0" indent="0">
              <a:buNone/>
            </a:pPr>
            <a:r>
              <a:rPr lang="en-US" altLang="zh-CN" dirty="0"/>
              <a:t></a:t>
            </a:r>
          </a:p>
          <a:p>
            <a:r>
              <a:rPr lang="en-US" altLang="zh-CN" sz="2000" b="1" dirty="0"/>
              <a:t>Errors applied for global optics correction</a:t>
            </a:r>
          </a:p>
          <a:p>
            <a:endParaRPr lang="en-US" altLang="zh-CN" sz="2000" b="1" dirty="0"/>
          </a:p>
          <a:p>
            <a:endParaRPr lang="en-US" altLang="zh-CN" sz="2000" b="1" dirty="0"/>
          </a:p>
          <a:p>
            <a:endParaRPr lang="en-US" altLang="zh-CN" sz="2000" b="1" dirty="0"/>
          </a:p>
          <a:p>
            <a:endParaRPr lang="en-US" altLang="zh-CN" sz="2000" b="1" dirty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endParaRPr lang="zh-CN" altLang="en-US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22A76545-87B2-4EA9-B644-CD583CCFD8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0CAB0-EAB4-4A47-AE3D-9E5ED019CE09}" type="slidenum">
              <a:rPr lang="zh-CN" altLang="en-US" smtClean="0"/>
              <a:t>21</a:t>
            </a:fld>
            <a:endParaRPr lang="zh-CN" altLang="en-US"/>
          </a:p>
        </p:txBody>
      </p:sp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1333114" y="2109419"/>
          <a:ext cx="4166870" cy="1270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52220">
                  <a:extLst>
                    <a:ext uri="{9D8B030D-6E8A-4147-A177-3AD203B41FA5}">
                      <a16:colId xmlns:a16="http://schemas.microsoft.com/office/drawing/2014/main" val="4280062454"/>
                    </a:ext>
                  </a:extLst>
                </a:gridCol>
                <a:gridCol w="971550">
                  <a:extLst>
                    <a:ext uri="{9D8B030D-6E8A-4147-A177-3AD203B41FA5}">
                      <a16:colId xmlns:a16="http://schemas.microsoft.com/office/drawing/2014/main" val="3692781686"/>
                    </a:ext>
                  </a:extLst>
                </a:gridCol>
                <a:gridCol w="971550">
                  <a:extLst>
                    <a:ext uri="{9D8B030D-6E8A-4147-A177-3AD203B41FA5}">
                      <a16:colId xmlns:a16="http://schemas.microsoft.com/office/drawing/2014/main" val="1841682132"/>
                    </a:ext>
                  </a:extLst>
                </a:gridCol>
                <a:gridCol w="971550">
                  <a:extLst>
                    <a:ext uri="{9D8B030D-6E8A-4147-A177-3AD203B41FA5}">
                      <a16:colId xmlns:a16="http://schemas.microsoft.com/office/drawing/2014/main" val="267755493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indent="304800" algn="l">
                        <a:lnSpc>
                          <a:spcPts val="2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100" kern="0" dirty="0">
                          <a:effectLst/>
                        </a:rPr>
                        <a:t>Component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69875" algn="ctr">
                        <a:lnSpc>
                          <a:spcPts val="2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100" kern="0" dirty="0" err="1">
                          <a:effectLst/>
                        </a:rPr>
                        <a:t>Δx</a:t>
                      </a:r>
                      <a:r>
                        <a:rPr lang="en-GB" sz="1100" kern="0" dirty="0">
                          <a:effectLst/>
                        </a:rPr>
                        <a:t> (µm)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69875" algn="ctr">
                        <a:lnSpc>
                          <a:spcPts val="2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100" kern="0">
                          <a:effectLst/>
                        </a:rPr>
                        <a:t>Δy (µm)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69875" algn="ctr">
                        <a:lnSpc>
                          <a:spcPts val="2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100" kern="0">
                          <a:effectLst/>
                        </a:rPr>
                        <a:t>Δθ</a:t>
                      </a:r>
                      <a:r>
                        <a:rPr lang="en-GB" sz="1100" kern="0" baseline="-25000">
                          <a:effectLst/>
                        </a:rPr>
                        <a:t>z</a:t>
                      </a:r>
                      <a:r>
                        <a:rPr lang="en-GB" sz="1100" kern="0">
                          <a:effectLst/>
                        </a:rPr>
                        <a:t> (µrad)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477503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269875" algn="l">
                        <a:lnSpc>
                          <a:spcPts val="2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100" kern="0">
                          <a:effectLst/>
                        </a:rPr>
                        <a:t>Dipole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69875" algn="ctr">
                        <a:lnSpc>
                          <a:spcPts val="2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100" b="1" kern="0">
                          <a:effectLst/>
                        </a:rPr>
                        <a:t>100</a:t>
                      </a:r>
                      <a:endParaRPr lang="zh-CN" sz="1200" b="1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69875" algn="ctr">
                        <a:lnSpc>
                          <a:spcPts val="2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100" b="1" kern="0">
                          <a:effectLst/>
                        </a:rPr>
                        <a:t>100</a:t>
                      </a:r>
                      <a:endParaRPr lang="zh-CN" sz="1200" b="1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69875" algn="ctr">
                        <a:lnSpc>
                          <a:spcPts val="2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100" b="1" kern="0">
                          <a:effectLst/>
                        </a:rPr>
                        <a:t>100</a:t>
                      </a:r>
                      <a:endParaRPr lang="zh-CN" sz="1200" b="1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716131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269875" algn="l">
                        <a:lnSpc>
                          <a:spcPts val="2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100" kern="0">
                          <a:effectLst/>
                        </a:rPr>
                        <a:t>Quadrupole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69875" algn="ctr">
                        <a:lnSpc>
                          <a:spcPts val="2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100" b="1" kern="0">
                          <a:effectLst/>
                        </a:rPr>
                        <a:t>100</a:t>
                      </a:r>
                      <a:endParaRPr lang="zh-CN" sz="1200" b="1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69875" algn="ctr">
                        <a:lnSpc>
                          <a:spcPts val="2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100" b="1" kern="0">
                          <a:effectLst/>
                        </a:rPr>
                        <a:t>100</a:t>
                      </a:r>
                      <a:endParaRPr lang="zh-CN" sz="1200" b="1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69875" algn="ctr">
                        <a:lnSpc>
                          <a:spcPts val="2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100" b="1" kern="0">
                          <a:effectLst/>
                        </a:rPr>
                        <a:t>100</a:t>
                      </a:r>
                      <a:endParaRPr lang="zh-CN" sz="1200" b="1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9880266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269875" algn="l">
                        <a:lnSpc>
                          <a:spcPts val="2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100" kern="0">
                          <a:effectLst/>
                        </a:rPr>
                        <a:t>Sextupole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69875" algn="ctr">
                        <a:lnSpc>
                          <a:spcPts val="2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100" b="1" kern="0">
                          <a:effectLst/>
                        </a:rPr>
                        <a:t>100</a:t>
                      </a:r>
                      <a:endParaRPr lang="zh-CN" sz="1200" b="1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69875" algn="ctr">
                        <a:lnSpc>
                          <a:spcPts val="2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100" b="1" kern="0">
                          <a:effectLst/>
                        </a:rPr>
                        <a:t>100</a:t>
                      </a:r>
                      <a:endParaRPr lang="zh-CN" sz="1200" b="1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69875" algn="ctr">
                        <a:lnSpc>
                          <a:spcPts val="2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100" b="1" kern="0" dirty="0">
                          <a:effectLst/>
                        </a:rPr>
                        <a:t>100</a:t>
                      </a:r>
                      <a:endParaRPr lang="zh-CN" sz="1200" b="1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69715935"/>
                  </a:ext>
                </a:extLst>
              </a:tr>
            </a:tbl>
          </a:graphicData>
        </a:graphic>
      </p:graphicFrame>
      <p:graphicFrame>
        <p:nvGraphicFramePr>
          <p:cNvPr id="7" name="表格 6"/>
          <p:cNvGraphicFramePr>
            <a:graphicFrameLocks noGrp="1"/>
          </p:cNvGraphicFramePr>
          <p:nvPr/>
        </p:nvGraphicFramePr>
        <p:xfrm>
          <a:off x="6208645" y="2090486"/>
          <a:ext cx="3252470" cy="10261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95120">
                  <a:extLst>
                    <a:ext uri="{9D8B030D-6E8A-4147-A177-3AD203B41FA5}">
                      <a16:colId xmlns:a16="http://schemas.microsoft.com/office/drawing/2014/main" val="4231371492"/>
                    </a:ext>
                  </a:extLst>
                </a:gridCol>
                <a:gridCol w="1657350">
                  <a:extLst>
                    <a:ext uri="{9D8B030D-6E8A-4147-A177-3AD203B41FA5}">
                      <a16:colId xmlns:a16="http://schemas.microsoft.com/office/drawing/2014/main" val="1218770166"/>
                    </a:ext>
                  </a:extLst>
                </a:gridCol>
              </a:tblGrid>
              <a:tr h="264160">
                <a:tc>
                  <a:txBody>
                    <a:bodyPr/>
                    <a:lstStyle/>
                    <a:p>
                      <a:pPr indent="269875" algn="ctr">
                        <a:lnSpc>
                          <a:spcPts val="2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100" kern="0" dirty="0">
                          <a:effectLst/>
                        </a:rPr>
                        <a:t>Component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69875" algn="ctr">
                        <a:lnSpc>
                          <a:spcPts val="2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100" kern="0" dirty="0">
                          <a:effectLst/>
                        </a:rPr>
                        <a:t>Field error (RMS)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76781903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indent="269875" algn="l">
                        <a:lnSpc>
                          <a:spcPts val="2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100" kern="0">
                          <a:effectLst/>
                        </a:rPr>
                        <a:t>Dipole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69875" algn="ctr">
                        <a:lnSpc>
                          <a:spcPts val="2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100" b="1" kern="0">
                          <a:effectLst/>
                        </a:rPr>
                        <a:t>0.01%</a:t>
                      </a:r>
                      <a:endParaRPr lang="zh-CN" sz="1200" b="1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91375115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indent="269875" algn="l">
                        <a:lnSpc>
                          <a:spcPts val="2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100" kern="0">
                          <a:effectLst/>
                        </a:rPr>
                        <a:t>Quadrupole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69875" algn="ctr">
                        <a:lnSpc>
                          <a:spcPts val="2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100" b="1" kern="0">
                          <a:effectLst/>
                        </a:rPr>
                        <a:t>0.02%</a:t>
                      </a:r>
                      <a:endParaRPr lang="zh-CN" sz="1200" b="1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05636808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indent="269875" algn="l">
                        <a:lnSpc>
                          <a:spcPts val="2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Sextupole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69875" algn="ctr">
                        <a:lnSpc>
                          <a:spcPts val="2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100" b="1" kern="0" dirty="0">
                          <a:effectLst/>
                        </a:rPr>
                        <a:t>0.02%</a:t>
                      </a:r>
                      <a:endParaRPr lang="zh-CN" sz="1200" b="1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603896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983085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>
                <a:solidFill>
                  <a:schemeClr val="accent5">
                    <a:lumMod val="75000"/>
                  </a:schemeClr>
                </a:solidFill>
                <a:latin typeface="+mj-ea"/>
              </a:rPr>
              <a:t>What is “IP tuning”</a:t>
            </a:r>
            <a:endParaRPr lang="zh-CN" altLang="en-US" b="1" dirty="0">
              <a:solidFill>
                <a:schemeClr val="accent5">
                  <a:lumMod val="75000"/>
                </a:schemeClr>
              </a:solidFill>
              <a:latin typeface="+mj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368425"/>
            <a:ext cx="10515600" cy="4351338"/>
          </a:xfrm>
        </p:spPr>
        <p:txBody>
          <a:bodyPr>
            <a:normAutofit fontScale="92500" lnSpcReduction="20000"/>
          </a:bodyPr>
          <a:lstStyle/>
          <a:p>
            <a:endParaRPr lang="zh-CN" altLang="en-US" dirty="0"/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altLang="zh-CN" sz="2400" b="1" dirty="0"/>
              <a:t>IP tuning is a process adjusting and optimizing some important optics properties at IP by some knobs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altLang="zh-CN" sz="2000" b="1" dirty="0" smtClean="0"/>
              <a:t>knobs </a:t>
            </a:r>
            <a:r>
              <a:rPr lang="en-US" altLang="zh-CN" sz="2000" b="1" dirty="0"/>
              <a:t>of local orbit, orbit </a:t>
            </a:r>
            <a:r>
              <a:rPr lang="en-US" altLang="zh-CN" sz="2000" b="1" dirty="0" smtClean="0"/>
              <a:t>angle_ H&amp;V correctors in IR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el-GR" altLang="zh-CN" sz="2000" b="1" i="1" dirty="0" smtClean="0"/>
              <a:t>β</a:t>
            </a:r>
            <a:r>
              <a:rPr lang="en-US" altLang="zh-CN" sz="2000" b="1" i="1" dirty="0" smtClean="0"/>
              <a:t> </a:t>
            </a:r>
            <a:r>
              <a:rPr lang="en-US" altLang="zh-CN" sz="2000" b="1" baseline="30000" dirty="0"/>
              <a:t>* </a:t>
            </a:r>
            <a:r>
              <a:rPr lang="en-US" altLang="zh-CN" sz="2000" b="1" dirty="0"/>
              <a:t>, waist shift                           </a:t>
            </a:r>
            <a:r>
              <a:rPr lang="en-US" altLang="zh-CN" sz="2000" b="1" dirty="0" smtClean="0"/>
              <a:t>  </a:t>
            </a:r>
            <a:r>
              <a:rPr lang="en-US" altLang="zh-CN" sz="2000" b="1" dirty="0"/>
              <a:t>_ </a:t>
            </a:r>
            <a:r>
              <a:rPr lang="en-US" altLang="zh-CN" sz="2000" b="1" dirty="0" smtClean="0"/>
              <a:t>Quads </a:t>
            </a:r>
            <a:r>
              <a:rPr lang="en-US" altLang="zh-CN" sz="2000" b="1" dirty="0"/>
              <a:t>in IR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altLang="zh-CN" sz="2000" b="1" dirty="0" smtClean="0"/>
              <a:t>coupling</a:t>
            </a:r>
            <a:r>
              <a:rPr lang="en-US" altLang="zh-CN" sz="2000" b="1" dirty="0"/>
              <a:t>, dispersion                   _ </a:t>
            </a:r>
            <a:r>
              <a:rPr lang="en-US" altLang="zh-CN" sz="2000" b="1" dirty="0" smtClean="0"/>
              <a:t>Skew quads </a:t>
            </a:r>
            <a:r>
              <a:rPr lang="en-US" altLang="zh-CN" sz="2000" b="1" dirty="0"/>
              <a:t>in </a:t>
            </a:r>
            <a:r>
              <a:rPr lang="en-US" altLang="zh-CN" sz="2000" b="1" dirty="0" smtClean="0"/>
              <a:t>IR</a:t>
            </a:r>
            <a:endParaRPr lang="en-US" altLang="zh-CN" sz="2000" b="1" dirty="0"/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altLang="zh-CN" sz="2400" b="1" dirty="0"/>
              <a:t>One knob is to tune specific parameters at IP locally using a set of magnets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altLang="zh-CN" sz="2400" b="1" dirty="0"/>
              <a:t>The magnets are localized in IR region and the distortion of beam parameters should be closed in this area 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altLang="zh-CN" sz="2400" b="1" dirty="0"/>
              <a:t>Parameters at IP can be tuned linearly by changing the strengths of the sets of magnets</a:t>
            </a:r>
          </a:p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FC95D90-A5B5-4D68-87A5-B188F5E58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0CAB0-EAB4-4A47-AE3D-9E5ED019CE09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3146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>
                <a:solidFill>
                  <a:schemeClr val="accent5">
                    <a:lumMod val="75000"/>
                  </a:schemeClr>
                </a:solidFill>
                <a:latin typeface="+mj-ea"/>
              </a:rPr>
              <a:t>Why is IP tuning important</a:t>
            </a:r>
            <a:endParaRPr lang="zh-CN" altLang="en-US" b="1" dirty="0">
              <a:solidFill>
                <a:schemeClr val="accent5">
                  <a:lumMod val="75000"/>
                </a:schemeClr>
              </a:solidFill>
              <a:latin typeface="+mj-e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138248"/>
                <a:ext cx="8839200" cy="475092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en-US" altLang="zh-CN" dirty="0"/>
              </a:p>
              <a:p>
                <a:r>
                  <a:rPr lang="en-US" altLang="zh-CN" sz="1800" b="1" dirty="0"/>
                  <a:t>Luminosity:</a:t>
                </a:r>
              </a:p>
              <a:p>
                <a:endParaRPr lang="en-US" altLang="zh-CN" sz="1800" b="1" dirty="0"/>
              </a:p>
              <a:p>
                <a:endParaRPr lang="en-US" altLang="zh-CN" sz="1800" b="1" dirty="0"/>
              </a:p>
              <a:p>
                <a:r>
                  <a:rPr lang="en-US" altLang="zh-CN" sz="1800" b="1" dirty="0"/>
                  <a:t>R1, R2, R3 and R4 are the components of the x-y coupling matrix</a:t>
                </a:r>
              </a:p>
              <a:p>
                <a:endParaRPr lang="en-US" altLang="zh-CN" sz="1800" b="1" dirty="0"/>
              </a:p>
              <a:p>
                <a:pPr marL="0" indent="0">
                  <a:buNone/>
                </a:pPr>
                <a:endParaRPr lang="en-US" altLang="zh-CN" sz="1800" b="1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15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1500" b="0" i="1" smtClean="0">
                              <a:latin typeface="Cambria Math" panose="02040503050406030204" pitchFamily="18" charset="0"/>
                            </a:rPr>
                            <m:t>          </m:t>
                          </m:r>
                          <m:r>
                            <a:rPr lang="zh-CN" altLang="en-US" sz="15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altLang="zh-CN" sz="15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  <m:sup>
                          <m:r>
                            <a:rPr lang="en-US" altLang="zh-CN" sz="15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altLang="zh-CN" sz="1500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altLang="zh-CN" sz="15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zh-CN" altLang="en-US" sz="1500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altLang="zh-CN" sz="15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  <m:sup>
                          <m:r>
                            <a:rPr lang="en-US" altLang="zh-CN" sz="15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sSub>
                        <m:sSubPr>
                          <m:ctrlPr>
                            <a:rPr lang="en-US" altLang="zh-CN" sz="15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1500" b="0" i="1" smtClean="0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altLang="zh-CN" sz="15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altLang="zh-CN" sz="1500" b="0" i="1" smtClean="0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altLang="zh-CN" sz="15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15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altLang="zh-CN" sz="15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  <m:sup>
                          <m:r>
                            <a:rPr lang="en-US" altLang="zh-CN" sz="1500" b="0" i="1" smtClean="0">
                              <a:latin typeface="Cambria Math" panose="02040503050406030204" pitchFamily="18" charset="0"/>
                            </a:rPr>
                            <m:t>∗2</m:t>
                          </m:r>
                        </m:sup>
                      </m:sSubSup>
                      <m:sSubSup>
                        <m:sSubSupPr>
                          <m:ctrlPr>
                            <a:rPr lang="en-US" altLang="zh-CN" sz="15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zh-CN" altLang="en-US" sz="1500" b="0" i="1" smtClean="0"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altLang="zh-CN" sz="15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  <m:sup>
                          <m:r>
                            <a:rPr lang="en-US" altLang="zh-CN" sz="15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altLang="zh-CN" sz="1500" dirty="0"/>
              </a:p>
              <a:p>
                <a:r>
                  <a:rPr lang="en-US" altLang="zh-CN" sz="1600" b="1" dirty="0"/>
                  <a:t>Errors and Misalignments lead to the distortion of optics parameters at IP</a:t>
                </a:r>
              </a:p>
              <a:p>
                <a:r>
                  <a:rPr lang="en-US" altLang="zh-CN" sz="1600" b="1" dirty="0"/>
                  <a:t>Achieve desired beam parameters</a:t>
                </a:r>
              </a:p>
              <a:p>
                <a:r>
                  <a:rPr lang="en-US" altLang="zh-CN" sz="1600" b="1" dirty="0"/>
                  <a:t>Optimizing beam collisions</a:t>
                </a:r>
                <a:endParaRPr lang="en-US" altLang="zh-CN" sz="1600" dirty="0"/>
              </a:p>
              <a:p>
                <a:r>
                  <a:rPr lang="en-US" altLang="zh-CN" sz="1600" b="1" dirty="0"/>
                  <a:t>Minimize beam loss and background </a:t>
                </a:r>
              </a:p>
              <a:p>
                <a:pPr marL="0" indent="0">
                  <a:buNone/>
                </a:pPr>
                <a:endParaRPr lang="en-US" altLang="zh-CN" dirty="0"/>
              </a:p>
              <a:p>
                <a:pPr marL="0" indent="0">
                  <a:buNone/>
                </a:pPr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138248"/>
                <a:ext cx="8839200" cy="4750923"/>
              </a:xfrm>
              <a:blipFill>
                <a:blip r:embed="rId3"/>
                <a:stretch>
                  <a:fillRect l="-48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/>
          <a:srcRect l="51863" t="78195" r="2670" b="14090"/>
          <a:stretch/>
        </p:blipFill>
        <p:spPr>
          <a:xfrm>
            <a:off x="902451" y="3258744"/>
            <a:ext cx="5342164" cy="50992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5"/>
          <a:srcRect l="53828" t="52222" r="26407" b="37222"/>
          <a:stretch/>
        </p:blipFill>
        <p:spPr>
          <a:xfrm>
            <a:off x="3837214" y="1883305"/>
            <a:ext cx="2136321" cy="64174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5"/>
          <a:srcRect l="54922" t="71806" r="27500" b="16389"/>
          <a:stretch/>
        </p:blipFill>
        <p:spPr>
          <a:xfrm>
            <a:off x="1863883" y="1933722"/>
            <a:ext cx="1599293" cy="604177"/>
          </a:xfrm>
          <a:prstGeom prst="rect">
            <a:avLst/>
          </a:prstGeom>
        </p:spPr>
      </p:pic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23A8846-0D01-4764-937A-50D1F991D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0CAB0-EAB4-4A47-AE3D-9E5ED019CE09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7050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1652971" y="5292050"/>
            <a:ext cx="46345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Luminosity with local coupling error at IP for Higgs energy from Zhang Yuan’s simulation</a:t>
            </a:r>
          </a:p>
          <a:p>
            <a:endParaRPr lang="en-US" altLang="zh-CN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/>
          <a:srcRect l="51485" t="23333" r="889" b="21528"/>
          <a:stretch/>
        </p:blipFill>
        <p:spPr>
          <a:xfrm>
            <a:off x="1046117" y="1724423"/>
            <a:ext cx="5244193" cy="3415200"/>
          </a:xfrm>
          <a:prstGeom prst="rect">
            <a:avLst/>
          </a:prstGeom>
        </p:spPr>
      </p:pic>
      <p:sp>
        <p:nvSpPr>
          <p:cNvPr id="11" name="内容占位符 2"/>
          <p:cNvSpPr>
            <a:spLocks noGrp="1"/>
          </p:cNvSpPr>
          <p:nvPr>
            <p:ph idx="1"/>
          </p:nvPr>
        </p:nvSpPr>
        <p:spPr>
          <a:xfrm>
            <a:off x="6659879" y="1893281"/>
            <a:ext cx="5097780" cy="3347732"/>
          </a:xfrm>
        </p:spPr>
        <p:txBody>
          <a:bodyPr>
            <a:normAutofit lnSpcReduction="10000"/>
          </a:bodyPr>
          <a:lstStyle/>
          <a:p>
            <a:r>
              <a:rPr lang="en-US" altLang="zh-CN" sz="1600" b="1" dirty="0">
                <a:latin typeface="Calibri" panose="020F0502020204030204" pitchFamily="34" charset="0"/>
                <a:cs typeface="Calibri" panose="020F0502020204030204" pitchFamily="34" charset="0"/>
              </a:rPr>
              <a:t>ϵ</a:t>
            </a:r>
            <a:r>
              <a:rPr lang="en-US" altLang="zh-CN" sz="1600" b="1" baseline="-25000" dirty="0"/>
              <a:t>x</a:t>
            </a:r>
            <a:r>
              <a:rPr lang="en-US" altLang="zh-CN" sz="1600" b="1" dirty="0"/>
              <a:t>=6.6478e-10 (m*rad)</a:t>
            </a:r>
          </a:p>
          <a:p>
            <a:r>
              <a:rPr lang="el-GR" altLang="zh-CN" sz="1600" b="1" i="1" dirty="0"/>
              <a:t>Β</a:t>
            </a:r>
            <a:r>
              <a:rPr lang="en-US" altLang="zh-CN" sz="1600" b="1" baseline="-25000" dirty="0"/>
              <a:t>x IP</a:t>
            </a:r>
            <a:r>
              <a:rPr lang="en-US" altLang="zh-CN" sz="1600" b="1" dirty="0"/>
              <a:t>=0.33         (m)</a:t>
            </a:r>
          </a:p>
          <a:p>
            <a:r>
              <a:rPr lang="el-GR" altLang="zh-CN" sz="1600" b="1" i="1" dirty="0"/>
              <a:t>Β</a:t>
            </a:r>
            <a:r>
              <a:rPr lang="en-US" altLang="zh-CN" sz="1600" b="1" baseline="-25000" dirty="0"/>
              <a:t>y IP</a:t>
            </a:r>
            <a:r>
              <a:rPr lang="en-US" altLang="zh-CN" sz="1600" b="1" dirty="0"/>
              <a:t>=0.001       (m)</a:t>
            </a:r>
          </a:p>
          <a:p>
            <a:r>
              <a:rPr lang="en-US" altLang="zh-CN" sz="1600" b="1" dirty="0"/>
              <a:t>Critical value — corresponding to 10% luminosity loss:</a:t>
            </a:r>
          </a:p>
          <a:p>
            <a:pPr lvl="1"/>
            <a:r>
              <a:rPr lang="pt-BR" altLang="zh-CN" sz="1600" b="1" dirty="0"/>
              <a:t>R1</a:t>
            </a:r>
            <a:r>
              <a:rPr lang="en-US" altLang="zh-CN" sz="1600" b="1" baseline="30000" dirty="0"/>
              <a:t> *</a:t>
            </a:r>
            <a:r>
              <a:rPr lang="pt-BR" altLang="zh-CN" sz="1600" b="1" dirty="0"/>
              <a:t> =0.0022     </a:t>
            </a:r>
            <a:r>
              <a:rPr lang="en-US" altLang="zh-CN" sz="1600" b="1" dirty="0"/>
              <a:t>(rad)</a:t>
            </a:r>
            <a:endParaRPr lang="pt-BR" altLang="zh-CN" sz="1600" b="1" dirty="0"/>
          </a:p>
          <a:p>
            <a:pPr lvl="1"/>
            <a:r>
              <a:rPr lang="pt-BR" altLang="zh-CN" sz="1600" b="1" dirty="0"/>
              <a:t>R2</a:t>
            </a:r>
            <a:r>
              <a:rPr lang="en-US" altLang="zh-CN" sz="1600" b="1" baseline="30000" dirty="0"/>
              <a:t> *</a:t>
            </a:r>
            <a:r>
              <a:rPr lang="pt-BR" altLang="zh-CN" sz="1600" b="1" dirty="0"/>
              <a:t> =7.31e</a:t>
            </a:r>
            <a:r>
              <a:rPr lang="pt-BR" altLang="zh-CN" sz="1600" b="1" baseline="30000" dirty="0"/>
              <a:t>-4</a:t>
            </a:r>
            <a:r>
              <a:rPr lang="pt-BR" altLang="zh-CN" sz="1600" b="1" dirty="0"/>
              <a:t> </a:t>
            </a:r>
            <a:r>
              <a:rPr lang="en-US" altLang="zh-CN" sz="1600" b="1" dirty="0"/>
              <a:t>(m)</a:t>
            </a:r>
            <a:endParaRPr lang="pt-BR" altLang="zh-CN" sz="1600" b="1" dirty="0"/>
          </a:p>
          <a:p>
            <a:pPr lvl="1"/>
            <a:r>
              <a:rPr lang="pt-BR" altLang="zh-CN" sz="1600" b="1" dirty="0"/>
              <a:t>R3</a:t>
            </a:r>
            <a:r>
              <a:rPr lang="en-US" altLang="zh-CN" sz="1600" b="1" baseline="30000" dirty="0"/>
              <a:t> *</a:t>
            </a:r>
            <a:r>
              <a:rPr lang="pt-BR" altLang="zh-CN" sz="1600" b="1" dirty="0"/>
              <a:t> =2.22         </a:t>
            </a:r>
            <a:r>
              <a:rPr lang="en-US" altLang="zh-CN" sz="1600" b="1" dirty="0"/>
              <a:t>(m</a:t>
            </a:r>
            <a:r>
              <a:rPr lang="en-US" altLang="zh-CN" sz="1600" b="1" baseline="30000" dirty="0"/>
              <a:t>-1</a:t>
            </a:r>
            <a:r>
              <a:rPr lang="en-US" altLang="zh-CN" sz="1600" b="1" dirty="0"/>
              <a:t>)</a:t>
            </a:r>
            <a:endParaRPr lang="pt-BR" altLang="zh-CN" sz="1600" b="1" dirty="0"/>
          </a:p>
          <a:p>
            <a:pPr lvl="1"/>
            <a:r>
              <a:rPr lang="pt-BR" altLang="zh-CN" sz="1600" b="1" dirty="0"/>
              <a:t>R4</a:t>
            </a:r>
            <a:r>
              <a:rPr lang="en-US" altLang="zh-CN" sz="1600" b="1" baseline="30000" dirty="0"/>
              <a:t> *</a:t>
            </a:r>
            <a:r>
              <a:rPr lang="pt-BR" altLang="zh-CN" sz="1600" b="1" dirty="0"/>
              <a:t> =0.61       </a:t>
            </a:r>
            <a:r>
              <a:rPr lang="zh-CN" altLang="en-US" sz="1600" b="1" dirty="0"/>
              <a:t>（</a:t>
            </a:r>
            <a:r>
              <a:rPr lang="pt-BR" altLang="zh-CN" sz="1600" b="1" dirty="0"/>
              <a:t>rad)</a:t>
            </a:r>
          </a:p>
          <a:p>
            <a:r>
              <a:rPr lang="en-US" altLang="zh-CN" sz="1600" b="1" dirty="0"/>
              <a:t>Critical value — comparable to 1</a:t>
            </a:r>
            <a:r>
              <a:rPr lang="en-US" altLang="zh-CN" sz="1600" b="1" i="1" dirty="0"/>
              <a:t>σ</a:t>
            </a:r>
            <a:r>
              <a:rPr lang="en-US" altLang="zh-CN" sz="1600" b="1" baseline="-25000" dirty="0"/>
              <a:t>y</a:t>
            </a:r>
            <a:r>
              <a:rPr lang="en-US" altLang="zh-CN" sz="1600" b="1" dirty="0"/>
              <a:t> and 1</a:t>
            </a:r>
            <a:r>
              <a:rPr lang="en-US" altLang="zh-CN" sz="1600" b="1" i="1" dirty="0"/>
              <a:t>σ’</a:t>
            </a:r>
            <a:r>
              <a:rPr lang="en-US" altLang="zh-CN" sz="1600" b="1" baseline="-25000" dirty="0"/>
              <a:t>y  </a:t>
            </a:r>
            <a:r>
              <a:rPr lang="en-US" altLang="zh-CN" sz="1600" b="1" baseline="30000" dirty="0"/>
              <a:t> </a:t>
            </a:r>
            <a:r>
              <a:rPr lang="en-US" altLang="zh-CN" sz="1600" b="1" dirty="0"/>
              <a:t>at IP</a:t>
            </a:r>
          </a:p>
          <a:p>
            <a:pPr lvl="1"/>
            <a:r>
              <a:rPr lang="en-US" altLang="zh-CN" sz="1600" b="1" dirty="0"/>
              <a:t> </a:t>
            </a:r>
            <a:r>
              <a:rPr lang="en-US" altLang="zh-CN" sz="1600" b="1" i="1" dirty="0"/>
              <a:t>D</a:t>
            </a:r>
            <a:r>
              <a:rPr lang="en-US" altLang="zh-CN" sz="1600" b="1" baseline="-25000" dirty="0"/>
              <a:t>y </a:t>
            </a:r>
            <a:r>
              <a:rPr lang="en-US" altLang="zh-CN" sz="1600" b="1" baseline="30000" dirty="0"/>
              <a:t>* </a:t>
            </a:r>
            <a:r>
              <a:rPr lang="en-US" altLang="zh-CN" sz="1600" b="1" dirty="0"/>
              <a:t> =1.85e</a:t>
            </a:r>
            <a:r>
              <a:rPr lang="en-US" altLang="zh-CN" sz="1600" b="1" baseline="30000" dirty="0"/>
              <a:t>-5</a:t>
            </a:r>
            <a:r>
              <a:rPr lang="en-US" altLang="zh-CN" sz="1600" b="1" dirty="0"/>
              <a:t>       (m)</a:t>
            </a:r>
            <a:endParaRPr lang="en-US" altLang="zh-CN" sz="1600" b="1" i="1" dirty="0"/>
          </a:p>
          <a:p>
            <a:pPr lvl="1"/>
            <a:r>
              <a:rPr lang="en-US" altLang="zh-CN" sz="1600" b="1" i="1" dirty="0"/>
              <a:t> D’</a:t>
            </a:r>
            <a:r>
              <a:rPr lang="en-US" altLang="zh-CN" sz="1600" b="1" baseline="-25000" dirty="0"/>
              <a:t>y </a:t>
            </a:r>
            <a:r>
              <a:rPr lang="en-US" altLang="zh-CN" sz="1600" b="1" baseline="30000" dirty="0"/>
              <a:t>*</a:t>
            </a:r>
            <a:r>
              <a:rPr lang="en-US" altLang="zh-CN" sz="1600" b="1" dirty="0"/>
              <a:t> =3.65e</a:t>
            </a:r>
            <a:r>
              <a:rPr lang="en-US" altLang="zh-CN" sz="1600" b="1" baseline="30000" dirty="0"/>
              <a:t>-5</a:t>
            </a:r>
            <a:r>
              <a:rPr lang="en-US" altLang="zh-CN" sz="1600" b="1" dirty="0"/>
              <a:t>  (rad)</a:t>
            </a:r>
          </a:p>
          <a:p>
            <a:pPr lvl="2"/>
            <a:endParaRPr lang="en-US" altLang="zh-CN" sz="1200" dirty="0"/>
          </a:p>
          <a:p>
            <a:pPr marL="0" indent="0">
              <a:buNone/>
            </a:pPr>
            <a:endParaRPr lang="zh-CN" altLang="en-US" dirty="0"/>
          </a:p>
        </p:txBody>
      </p:sp>
      <p:cxnSp>
        <p:nvCxnSpPr>
          <p:cNvPr id="12" name="直接连接符 11"/>
          <p:cNvCxnSpPr/>
          <p:nvPr/>
        </p:nvCxnSpPr>
        <p:spPr>
          <a:xfrm>
            <a:off x="1554480" y="2590800"/>
            <a:ext cx="1562100" cy="762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4107180" y="2598420"/>
            <a:ext cx="1562100" cy="762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1493520" y="4267200"/>
            <a:ext cx="1562100" cy="762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4175760" y="4023360"/>
            <a:ext cx="124968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>
            <a:off x="3116580" y="2606040"/>
            <a:ext cx="0" cy="34290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>
            <a:off x="5669280" y="2606040"/>
            <a:ext cx="0" cy="40386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>
            <a:off x="3055620" y="4274820"/>
            <a:ext cx="0" cy="38862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/>
        </p:nvCxnSpPr>
        <p:spPr>
          <a:xfrm>
            <a:off x="5410200" y="4023360"/>
            <a:ext cx="15240" cy="64008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五角星 29"/>
          <p:cNvSpPr/>
          <p:nvPr/>
        </p:nvSpPr>
        <p:spPr>
          <a:xfrm>
            <a:off x="3055619" y="2948940"/>
            <a:ext cx="99061" cy="129540"/>
          </a:xfrm>
          <a:prstGeom prst="star5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五角星 30"/>
          <p:cNvSpPr/>
          <p:nvPr/>
        </p:nvSpPr>
        <p:spPr>
          <a:xfrm>
            <a:off x="5619749" y="2978865"/>
            <a:ext cx="99061" cy="129540"/>
          </a:xfrm>
          <a:prstGeom prst="star5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五角星 31"/>
          <p:cNvSpPr/>
          <p:nvPr/>
        </p:nvSpPr>
        <p:spPr>
          <a:xfrm>
            <a:off x="3006088" y="4606290"/>
            <a:ext cx="99061" cy="129540"/>
          </a:xfrm>
          <a:prstGeom prst="star5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五角星 32"/>
          <p:cNvSpPr/>
          <p:nvPr/>
        </p:nvSpPr>
        <p:spPr>
          <a:xfrm>
            <a:off x="5360669" y="4624785"/>
            <a:ext cx="99061" cy="129540"/>
          </a:xfrm>
          <a:prstGeom prst="star5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D67D414D-9C07-42FB-BC83-08767B289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0CAB0-EAB4-4A47-AE3D-9E5ED019CE09}" type="slidenum">
              <a:rPr lang="zh-CN" altLang="en-US" smtClean="0"/>
              <a:t>5</a:t>
            </a:fld>
            <a:endParaRPr lang="zh-CN" altLang="en-US"/>
          </a:p>
        </p:txBody>
      </p:sp>
      <p:sp>
        <p:nvSpPr>
          <p:cNvPr id="19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altLang="zh-CN" b="1" dirty="0">
                <a:solidFill>
                  <a:schemeClr val="accent5">
                    <a:lumMod val="75000"/>
                  </a:schemeClr>
                </a:solidFill>
                <a:latin typeface="+mj-ea"/>
              </a:rPr>
              <a:t>Why is IP tuning important</a:t>
            </a:r>
            <a:endParaRPr lang="zh-CN" altLang="en-US" b="1" dirty="0">
              <a:solidFill>
                <a:schemeClr val="accent5">
                  <a:lumMod val="75000"/>
                </a:schemeClr>
              </a:solidFill>
              <a:latin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4239536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79834" y="242829"/>
            <a:ext cx="10515600" cy="1325563"/>
          </a:xfrm>
        </p:spPr>
        <p:txBody>
          <a:bodyPr/>
          <a:lstStyle/>
          <a:p>
            <a:r>
              <a:rPr lang="en-US" altLang="zh-CN" b="1" dirty="0">
                <a:solidFill>
                  <a:schemeClr val="accent5">
                    <a:lumMod val="75000"/>
                  </a:schemeClr>
                </a:solidFill>
                <a:latin typeface="+mj-ea"/>
              </a:rPr>
              <a:t>When is IP tuning performed</a:t>
            </a:r>
            <a:endParaRPr lang="zh-CN" altLang="en-US" b="1" dirty="0">
              <a:solidFill>
                <a:schemeClr val="accent5">
                  <a:lumMod val="75000"/>
                </a:schemeClr>
              </a:solidFill>
              <a:latin typeface="+mj-ea"/>
            </a:endParaRPr>
          </a:p>
        </p:txBody>
      </p:sp>
      <p:sp>
        <p:nvSpPr>
          <p:cNvPr id="7" name="内容占位符 2"/>
          <p:cNvSpPr txBox="1">
            <a:spLocks/>
          </p:cNvSpPr>
          <p:nvPr/>
        </p:nvSpPr>
        <p:spPr>
          <a:xfrm>
            <a:off x="706203" y="1372921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/>
              <a:t>  </a:t>
            </a:r>
            <a:r>
              <a:rPr lang="en-US" altLang="zh-CN" sz="2400" b="1" dirty="0"/>
              <a:t>Whenever optimization of collisions:</a:t>
            </a:r>
          </a:p>
          <a:p>
            <a:pPr lvl="1"/>
            <a:r>
              <a:rPr lang="en-US" altLang="zh-CN" sz="1600" b="1" dirty="0"/>
              <a:t>During Initial Beam Commissioning</a:t>
            </a:r>
          </a:p>
          <a:p>
            <a:pPr lvl="1"/>
            <a:r>
              <a:rPr lang="en-US" altLang="zh-CN" sz="1600" b="1" dirty="0"/>
              <a:t>During Routine Operation</a:t>
            </a:r>
            <a:r>
              <a:rPr lang="en-US" altLang="zh-CN" sz="1600" dirty="0"/>
              <a:t>: </a:t>
            </a:r>
          </a:p>
          <a:p>
            <a:pPr lvl="2"/>
            <a:r>
              <a:rPr lang="en-US" altLang="zh-CN" sz="1600" b="1" dirty="0"/>
              <a:t>When Beam quality degrades</a:t>
            </a:r>
            <a:endParaRPr lang="en-US" altLang="zh-CN" sz="1600" dirty="0"/>
          </a:p>
          <a:p>
            <a:pPr lvl="2"/>
            <a:r>
              <a:rPr lang="en-US" altLang="zh-CN" sz="1600" b="1" dirty="0"/>
              <a:t>Maintaining Beam Stability</a:t>
            </a:r>
            <a:endParaRPr lang="en-US" altLang="zh-CN" dirty="0"/>
          </a:p>
          <a:p>
            <a:r>
              <a:rPr lang="en-US" altLang="zh-CN" dirty="0"/>
              <a:t> </a:t>
            </a:r>
            <a:r>
              <a:rPr lang="en-US" altLang="zh-CN" sz="2400" b="1" dirty="0"/>
              <a:t>The typical of beam tuning to achieve a good luminosity:</a:t>
            </a:r>
          </a:p>
          <a:p>
            <a:pPr marL="0" indent="0">
              <a:buNone/>
            </a:pPr>
            <a:endParaRPr lang="zh-CN" altLang="en-US" dirty="0"/>
          </a:p>
        </p:txBody>
      </p:sp>
      <p:cxnSp>
        <p:nvCxnSpPr>
          <p:cNvPr id="5" name="直接连接符 4"/>
          <p:cNvCxnSpPr/>
          <p:nvPr/>
        </p:nvCxnSpPr>
        <p:spPr>
          <a:xfrm>
            <a:off x="9105900" y="6105525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" name="图片 43"/>
          <p:cNvPicPr>
            <a:picLocks noChangeAspect="1"/>
          </p:cNvPicPr>
          <p:nvPr/>
        </p:nvPicPr>
        <p:blipFill rotWithShape="1">
          <a:blip r:embed="rId3"/>
          <a:srcRect l="20108" t="52083" r="23392" b="27139"/>
          <a:stretch/>
        </p:blipFill>
        <p:spPr>
          <a:xfrm>
            <a:off x="879834" y="3761674"/>
            <a:ext cx="8462286" cy="1750495"/>
          </a:xfrm>
          <a:prstGeom prst="rect">
            <a:avLst/>
          </a:prstGeom>
        </p:spPr>
      </p:pic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B47C5F8E-05A2-435D-8174-18E3C5C19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0CAB0-EAB4-4A47-AE3D-9E5ED019CE09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9089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/>
          <a:srcRect l="26719" t="15833" r="28827" b="22778"/>
          <a:stretch/>
        </p:blipFill>
        <p:spPr>
          <a:xfrm>
            <a:off x="1723937" y="2668588"/>
            <a:ext cx="7870335" cy="3430292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555" y="-219346"/>
            <a:ext cx="10515600" cy="1325563"/>
          </a:xfrm>
        </p:spPr>
        <p:txBody>
          <a:bodyPr/>
          <a:lstStyle/>
          <a:p>
            <a:r>
              <a:rPr lang="en-US" altLang="zh-CN" b="1" dirty="0">
                <a:solidFill>
                  <a:schemeClr val="accent5">
                    <a:lumMod val="75000"/>
                  </a:schemeClr>
                </a:solidFill>
                <a:latin typeface="+mj-ea"/>
              </a:rPr>
              <a:t>How is IP tuning performed</a:t>
            </a:r>
            <a:endParaRPr lang="zh-CN" altLang="en-US" b="1" dirty="0">
              <a:solidFill>
                <a:schemeClr val="accent5">
                  <a:lumMod val="75000"/>
                </a:schemeClr>
              </a:solidFill>
              <a:latin typeface="+mj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27165" y="786440"/>
            <a:ext cx="11000509" cy="2109159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</a:pPr>
            <a:r>
              <a:rPr lang="en-US" altLang="zh-CN" b="1" dirty="0"/>
              <a:t>Determine the knobs according to the simulation </a:t>
            </a:r>
          </a:p>
          <a:p>
            <a:pPr lvl="1">
              <a:lnSpc>
                <a:spcPct val="120000"/>
              </a:lnSpc>
            </a:pPr>
            <a:r>
              <a:rPr lang="en-US" altLang="zh-CN" b="1" dirty="0"/>
              <a:t>IP orbit knob , waist shift knob, IP coupling knob, IP dispersion knob</a:t>
            </a:r>
            <a:endParaRPr lang="zh-CN" altLang="en-US" dirty="0"/>
          </a:p>
          <a:p>
            <a:pPr>
              <a:lnSpc>
                <a:spcPct val="120000"/>
              </a:lnSpc>
            </a:pPr>
            <a:r>
              <a:rPr lang="en-US" altLang="zh-CN" b="1" dirty="0"/>
              <a:t>During the IP tuning</a:t>
            </a:r>
          </a:p>
          <a:p>
            <a:pPr lvl="1">
              <a:lnSpc>
                <a:spcPct val="120000"/>
              </a:lnSpc>
            </a:pPr>
            <a:r>
              <a:rPr lang="en-US" altLang="zh-CN" b="1" dirty="0"/>
              <a:t>Input the desired parameters at IP</a:t>
            </a:r>
            <a:r>
              <a:rPr lang="zh-CN" altLang="en-US" b="1" dirty="0"/>
              <a:t>，</a:t>
            </a:r>
            <a:r>
              <a:rPr lang="en-US" altLang="zh-CN" b="1" dirty="0"/>
              <a:t>calculate the strength of knob magnets by fitting using SAD online</a:t>
            </a:r>
          </a:p>
          <a:p>
            <a:pPr lvl="1">
              <a:lnSpc>
                <a:spcPct val="120000"/>
              </a:lnSpc>
            </a:pPr>
            <a:r>
              <a:rPr lang="en-US" altLang="zh-CN" b="1" dirty="0"/>
              <a:t>Record the luminosity corresponding to the specific parameters</a:t>
            </a:r>
          </a:p>
          <a:p>
            <a:pPr lvl="1">
              <a:lnSpc>
                <a:spcPct val="120000"/>
              </a:lnSpc>
            </a:pPr>
            <a:r>
              <a:rPr lang="en-US" altLang="zh-CN" b="1" dirty="0"/>
              <a:t>Scan the parameters to maximize the luminosity</a:t>
            </a:r>
            <a:endParaRPr lang="en-US" altLang="zh-CN" dirty="0"/>
          </a:p>
          <a:p>
            <a:endParaRPr lang="zh-CN" altLang="en-US" dirty="0"/>
          </a:p>
        </p:txBody>
      </p:sp>
      <p:sp>
        <p:nvSpPr>
          <p:cNvPr id="10" name="文本框 9"/>
          <p:cNvSpPr txBox="1"/>
          <p:nvPr/>
        </p:nvSpPr>
        <p:spPr>
          <a:xfrm>
            <a:off x="1851660" y="6083492"/>
            <a:ext cx="52501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/>
              <a:t>Example of IP knobs for luminosity tuning at SuperKEKB</a:t>
            </a:r>
            <a:endParaRPr lang="zh-CN" altLang="en-US" sz="1600" dirty="0"/>
          </a:p>
        </p:txBody>
      </p:sp>
      <p:sp>
        <p:nvSpPr>
          <p:cNvPr id="11" name="文本框 10"/>
          <p:cNvSpPr txBox="1"/>
          <p:nvPr/>
        </p:nvSpPr>
        <p:spPr>
          <a:xfrm>
            <a:off x="7360920" y="6098880"/>
            <a:ext cx="30632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altLang="zh-CN" sz="1400" dirty="0"/>
              <a:t>D. Zhou et al 2024 JINST 19 T02002</a:t>
            </a:r>
            <a:endParaRPr lang="zh-CN" altLang="en-US" sz="1400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43D0F77-E347-4C85-807E-D50BD21D81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0CAB0-EAB4-4A47-AE3D-9E5ED019CE09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23796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505700" y="360363"/>
            <a:ext cx="4686300" cy="6178549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zh-CN" dirty="0"/>
          </a:p>
          <a:p>
            <a:pPr marL="0">
              <a:lnSpc>
                <a:spcPct val="100000"/>
              </a:lnSpc>
              <a:spcBef>
                <a:spcPts val="0"/>
              </a:spcBef>
            </a:pPr>
            <a:r>
              <a:rPr lang="en-US" altLang="zh-CN" sz="2000" b="1" dirty="0"/>
              <a:t>IP beta and waist knobs:</a:t>
            </a:r>
          </a:p>
          <a:p>
            <a:pPr marL="0">
              <a:lnSpc>
                <a:spcPct val="100000"/>
              </a:lnSpc>
              <a:spcBef>
                <a:spcPts val="0"/>
              </a:spcBef>
            </a:pPr>
            <a:endParaRPr lang="en-US" altLang="zh-CN" sz="2000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zh-CN" sz="2000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zh-CN" sz="2000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zh-CN" sz="2000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zh-CN" sz="2000" b="1" dirty="0"/>
          </a:p>
          <a:p>
            <a:pPr marL="0">
              <a:lnSpc>
                <a:spcPct val="100000"/>
              </a:lnSpc>
              <a:spcBef>
                <a:spcPts val="0"/>
              </a:spcBef>
            </a:pPr>
            <a:endParaRPr lang="en-US" altLang="zh-CN" sz="2000" b="1" dirty="0"/>
          </a:p>
          <a:p>
            <a:pPr marL="0">
              <a:lnSpc>
                <a:spcPct val="100000"/>
              </a:lnSpc>
              <a:spcBef>
                <a:spcPts val="0"/>
              </a:spcBef>
            </a:pPr>
            <a:r>
              <a:rPr lang="en-US" altLang="zh-CN" sz="1800" b="1" dirty="0"/>
              <a:t>Constrains in fitting:</a:t>
            </a:r>
          </a:p>
          <a:p>
            <a:pPr marL="914400" lvl="2">
              <a:lnSpc>
                <a:spcPct val="100000"/>
              </a:lnSpc>
              <a:spcBef>
                <a:spcPts val="0"/>
              </a:spcBef>
            </a:pPr>
            <a:r>
              <a:rPr lang="en-US" altLang="zh-CN" sz="1600" b="1" dirty="0"/>
              <a:t> </a:t>
            </a:r>
            <a:r>
              <a:rPr lang="el-GR" altLang="zh-CN" sz="1600" b="1" i="1" dirty="0"/>
              <a:t>β</a:t>
            </a:r>
            <a:r>
              <a:rPr lang="en-US" altLang="zh-CN" sz="1600" b="1" baseline="30000" dirty="0"/>
              <a:t>*</a:t>
            </a:r>
            <a:r>
              <a:rPr lang="en-US" altLang="zh-CN" sz="1600" b="1" dirty="0"/>
              <a:t>, </a:t>
            </a:r>
            <a:r>
              <a:rPr lang="el-GR" altLang="zh-CN" sz="1600" b="1" i="1" dirty="0"/>
              <a:t>α</a:t>
            </a:r>
            <a:r>
              <a:rPr lang="en-US" altLang="zh-CN" sz="1600" b="1" baseline="30000" dirty="0"/>
              <a:t>*</a:t>
            </a:r>
            <a:r>
              <a:rPr lang="en-US" altLang="zh-CN" sz="1600" b="1" dirty="0"/>
              <a:t>at IP</a:t>
            </a:r>
          </a:p>
          <a:p>
            <a:pPr marL="914400" lvl="2">
              <a:lnSpc>
                <a:spcPct val="100000"/>
              </a:lnSpc>
              <a:spcBef>
                <a:spcPts val="0"/>
              </a:spcBef>
            </a:pPr>
            <a:r>
              <a:rPr lang="en-US" altLang="zh-CN" sz="1600" b="1" dirty="0"/>
              <a:t> optics (</a:t>
            </a:r>
            <a:r>
              <a:rPr lang="el-GR" altLang="zh-CN" sz="1600" b="1" i="1" dirty="0"/>
              <a:t>β</a:t>
            </a:r>
            <a:r>
              <a:rPr lang="en-US" altLang="zh-CN" sz="1600" b="1" i="1" dirty="0"/>
              <a:t>, </a:t>
            </a:r>
            <a:r>
              <a:rPr lang="el-GR" altLang="zh-CN" sz="1600" b="1" i="1" dirty="0"/>
              <a:t>α</a:t>
            </a:r>
            <a:r>
              <a:rPr lang="en-US" altLang="zh-CN" sz="1600" b="1" i="1" dirty="0"/>
              <a:t> and tunes</a:t>
            </a:r>
            <a:r>
              <a:rPr lang="en-US" altLang="zh-CN" sz="1600" b="1" dirty="0"/>
              <a:t> not disturbed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1600" b="1" dirty="0"/>
              <a:t>                  outside the IR region)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zh-CN" sz="1600" b="1" dirty="0"/>
          </a:p>
          <a:p>
            <a:pPr marL="0">
              <a:lnSpc>
                <a:spcPct val="100000"/>
              </a:lnSpc>
              <a:spcBef>
                <a:spcPts val="0"/>
              </a:spcBef>
            </a:pPr>
            <a:r>
              <a:rPr lang="en-US" altLang="zh-CN" sz="1600" b="1" dirty="0"/>
              <a:t>For one side of IP including:</a:t>
            </a:r>
          </a:p>
          <a:p>
            <a:pPr marL="914400" lvl="2">
              <a:lnSpc>
                <a:spcPct val="100000"/>
              </a:lnSpc>
              <a:spcBef>
                <a:spcPts val="0"/>
              </a:spcBef>
            </a:pPr>
            <a:r>
              <a:rPr lang="en-US" altLang="zh-CN" sz="1600" b="1" dirty="0"/>
              <a:t>2 Quadrupoles of  FF </a:t>
            </a:r>
          </a:p>
          <a:p>
            <a:pPr marL="2286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1600" b="1" dirty="0"/>
              <a:t>             dispersion free</a:t>
            </a:r>
          </a:p>
          <a:p>
            <a:pPr marL="914400" lvl="2">
              <a:lnSpc>
                <a:spcPct val="100000"/>
              </a:lnSpc>
              <a:spcBef>
                <a:spcPts val="0"/>
              </a:spcBef>
            </a:pPr>
            <a:r>
              <a:rPr lang="en-US" altLang="zh-CN" sz="1600" b="1" dirty="0"/>
              <a:t>6 Quadrupoles in matching section</a:t>
            </a:r>
          </a:p>
          <a:p>
            <a:pPr marL="0">
              <a:lnSpc>
                <a:spcPct val="100000"/>
              </a:lnSpc>
              <a:spcBef>
                <a:spcPts val="0"/>
              </a:spcBef>
            </a:pPr>
            <a:r>
              <a:rPr lang="en-US" altLang="zh-CN" sz="1600" b="1" dirty="0"/>
              <a:t>16 Quadrupoles in total</a:t>
            </a:r>
          </a:p>
          <a:p>
            <a:pPr marL="914400" lvl="2">
              <a:lnSpc>
                <a:spcPct val="100000"/>
              </a:lnSpc>
              <a:spcBef>
                <a:spcPts val="0"/>
              </a:spcBef>
            </a:pPr>
            <a:r>
              <a:rPr lang="en-US" altLang="zh-CN" sz="1600" b="1" dirty="0"/>
              <a:t>Dispersion free region</a:t>
            </a:r>
          </a:p>
        </p:txBody>
      </p:sp>
      <p:sp>
        <p:nvSpPr>
          <p:cNvPr id="6" name="标题 1"/>
          <p:cNvSpPr>
            <a:spLocks noGrp="1"/>
          </p:cNvSpPr>
          <p:nvPr>
            <p:ph type="title"/>
          </p:nvPr>
        </p:nvSpPr>
        <p:spPr>
          <a:xfrm>
            <a:off x="524042" y="-94173"/>
            <a:ext cx="10515600" cy="1216555"/>
          </a:xfrm>
        </p:spPr>
        <p:txBody>
          <a:bodyPr/>
          <a:lstStyle/>
          <a:p>
            <a:r>
              <a:rPr lang="en-US" altLang="zh-CN" b="1" dirty="0">
                <a:solidFill>
                  <a:schemeClr val="accent5">
                    <a:lumMod val="75000"/>
                  </a:schemeClr>
                </a:solidFill>
                <a:latin typeface="+mj-ea"/>
              </a:rPr>
              <a:t>Determine beta and waist knobs</a:t>
            </a:r>
            <a:endParaRPr lang="zh-CN" altLang="en-US" b="1" dirty="0">
              <a:solidFill>
                <a:schemeClr val="accent5">
                  <a:lumMod val="75000"/>
                </a:schemeClr>
              </a:solidFill>
              <a:latin typeface="+mj-ea"/>
            </a:endParaRP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76803885-437B-4C54-ADAC-2A0BA3C8D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0CAB0-EAB4-4A47-AE3D-9E5ED019CE09}" type="slidenum">
              <a:rPr lang="zh-CN" altLang="en-US" smtClean="0"/>
              <a:t>8</a:t>
            </a:fld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/>
          <a:srcRect l="19635" t="9167" r="18438" b="26667"/>
          <a:stretch/>
        </p:blipFill>
        <p:spPr>
          <a:xfrm>
            <a:off x="271923" y="1441551"/>
            <a:ext cx="7144877" cy="4164340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7B822DE3-2180-418A-9AEA-E3D106BC4584}"/>
              </a:ext>
            </a:extLst>
          </p:cNvPr>
          <p:cNvSpPr/>
          <p:nvPr/>
        </p:nvSpPr>
        <p:spPr>
          <a:xfrm>
            <a:off x="624254" y="1064153"/>
            <a:ext cx="584200" cy="491913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30275B4E-CFA2-443C-B4C9-708E51C3E200}"/>
              </a:ext>
            </a:extLst>
          </p:cNvPr>
          <p:cNvSpPr/>
          <p:nvPr/>
        </p:nvSpPr>
        <p:spPr>
          <a:xfrm>
            <a:off x="6743700" y="1064154"/>
            <a:ext cx="584200" cy="491913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572CD3E4-D787-4DFA-8C9D-91D056BB25A5}"/>
              </a:ext>
            </a:extLst>
          </p:cNvPr>
          <p:cNvSpPr/>
          <p:nvPr/>
        </p:nvSpPr>
        <p:spPr>
          <a:xfrm>
            <a:off x="4462095" y="1064153"/>
            <a:ext cx="272563" cy="491913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47E930C5-BC2A-4BE8-ABA3-9AF0BDA8E89A}"/>
                  </a:ext>
                </a:extLst>
              </p:cNvPr>
              <p:cNvSpPr txBox="1"/>
              <p:nvPr/>
            </p:nvSpPr>
            <p:spPr>
              <a:xfrm>
                <a:off x="7416800" y="1122315"/>
                <a:ext cx="2123004" cy="17828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CN" altLang="en-US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b="0" i="1" smtClean="0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altLang="zh-CN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        </m:t>
                          </m:r>
                          <m:r>
                            <a:rPr lang="zh-CN" altLang="en-US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altLang="zh-CN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sub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altLang="zh-CN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CN" altLang="en-US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b="0" i="1" smtClean="0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47E930C5-BC2A-4BE8-ABA3-9AF0BDA8E8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6800" y="1122315"/>
                <a:ext cx="2123004" cy="178286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图片 9">
            <a:extLst>
              <a:ext uri="{FF2B5EF4-FFF2-40B4-BE49-F238E27FC236}">
                <a16:creationId xmlns:a16="http://schemas.microsoft.com/office/drawing/2014/main" id="{11D948A0-3A21-43F8-95D1-C7DAFAA4D57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1629" t="42017" r="61285" b="31609"/>
          <a:stretch/>
        </p:blipFill>
        <p:spPr>
          <a:xfrm>
            <a:off x="9759950" y="1096382"/>
            <a:ext cx="1874716" cy="1808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4960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/>
          <p:cNvSpPr>
            <a:spLocks noGrp="1"/>
          </p:cNvSpPr>
          <p:nvPr>
            <p:ph type="title"/>
          </p:nvPr>
        </p:nvSpPr>
        <p:spPr>
          <a:xfrm>
            <a:off x="812800" y="46037"/>
            <a:ext cx="10515600" cy="1216555"/>
          </a:xfrm>
        </p:spPr>
        <p:txBody>
          <a:bodyPr/>
          <a:lstStyle/>
          <a:p>
            <a:r>
              <a:rPr lang="en-US" altLang="zh-CN" b="1" dirty="0">
                <a:solidFill>
                  <a:schemeClr val="accent5">
                    <a:lumMod val="75000"/>
                  </a:schemeClr>
                </a:solidFill>
                <a:latin typeface="+mj-ea"/>
              </a:rPr>
              <a:t>IP beta knobs</a:t>
            </a:r>
            <a:endParaRPr lang="zh-CN" altLang="en-US" b="1" dirty="0">
              <a:solidFill>
                <a:schemeClr val="accent5">
                  <a:lumMod val="75000"/>
                </a:schemeClr>
              </a:solidFill>
              <a:latin typeface="+mj-ea"/>
            </a:endParaRP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76803885-437B-4C54-ADAC-2A0BA3C8D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0CAB0-EAB4-4A47-AE3D-9E5ED019CE09}" type="slidenum">
              <a:rPr lang="zh-CN" altLang="en-US" smtClean="0"/>
              <a:t>9</a:t>
            </a:fld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6" name="Table 4">
                <a:extLst>
                  <a:ext uri="{FF2B5EF4-FFF2-40B4-BE49-F238E27FC236}">
                    <a16:creationId xmlns:a16="http://schemas.microsoft.com/office/drawing/2014/main" id="{A9F43227-67EA-47F9-8516-386158C39F69}"/>
                  </a:ext>
                </a:extLst>
              </p:cNvPr>
              <p:cNvGraphicFramePr>
                <a:graphicFrameLocks noGrp="1"/>
              </p:cNvGraphicFramePr>
              <p:nvPr>
                <p:ph idx="1"/>
              </p:nvPr>
            </p:nvGraphicFramePr>
            <p:xfrm>
              <a:off x="-1258732" y="6925901"/>
              <a:ext cx="10515600" cy="152361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27484">
                      <a:extLst>
                        <a:ext uri="{9D8B030D-6E8A-4147-A177-3AD203B41FA5}">
                          <a16:colId xmlns:a16="http://schemas.microsoft.com/office/drawing/2014/main" val="175594130"/>
                        </a:ext>
                      </a:extLst>
                    </a:gridCol>
                    <a:gridCol w="1301416">
                      <a:extLst>
                        <a:ext uri="{9D8B030D-6E8A-4147-A177-3AD203B41FA5}">
                          <a16:colId xmlns:a16="http://schemas.microsoft.com/office/drawing/2014/main" val="1166615884"/>
                        </a:ext>
                      </a:extLst>
                    </a:gridCol>
                    <a:gridCol w="1314450">
                      <a:extLst>
                        <a:ext uri="{9D8B030D-6E8A-4147-A177-3AD203B41FA5}">
                          <a16:colId xmlns:a16="http://schemas.microsoft.com/office/drawing/2014/main" val="3190445492"/>
                        </a:ext>
                      </a:extLst>
                    </a:gridCol>
                    <a:gridCol w="1314450">
                      <a:extLst>
                        <a:ext uri="{9D8B030D-6E8A-4147-A177-3AD203B41FA5}">
                          <a16:colId xmlns:a16="http://schemas.microsoft.com/office/drawing/2014/main" val="738685590"/>
                        </a:ext>
                      </a:extLst>
                    </a:gridCol>
                    <a:gridCol w="1314450">
                      <a:extLst>
                        <a:ext uri="{9D8B030D-6E8A-4147-A177-3AD203B41FA5}">
                          <a16:colId xmlns:a16="http://schemas.microsoft.com/office/drawing/2014/main" val="3625200791"/>
                        </a:ext>
                      </a:extLst>
                    </a:gridCol>
                    <a:gridCol w="1314450">
                      <a:extLst>
                        <a:ext uri="{9D8B030D-6E8A-4147-A177-3AD203B41FA5}">
                          <a16:colId xmlns:a16="http://schemas.microsoft.com/office/drawing/2014/main" val="952677127"/>
                        </a:ext>
                      </a:extLst>
                    </a:gridCol>
                    <a:gridCol w="1314450">
                      <a:extLst>
                        <a:ext uri="{9D8B030D-6E8A-4147-A177-3AD203B41FA5}">
                          <a16:colId xmlns:a16="http://schemas.microsoft.com/office/drawing/2014/main" val="3174175241"/>
                        </a:ext>
                      </a:extLst>
                    </a:gridCol>
                    <a:gridCol w="1314450">
                      <a:extLst>
                        <a:ext uri="{9D8B030D-6E8A-4147-A177-3AD203B41FA5}">
                          <a16:colId xmlns:a16="http://schemas.microsoft.com/office/drawing/2014/main" val="3571353774"/>
                        </a:ext>
                      </a:extLst>
                    </a:gridCol>
                  </a:tblGrid>
                  <a:tr h="370840">
                    <a:tc rowSpan="2">
                      <a:txBody>
                        <a:bodyPr/>
                        <a:lstStyle/>
                        <a:p>
                          <a:r>
                            <a:rPr lang="en-US" dirty="0"/>
                            <a:t>Knob</a:t>
                          </a:r>
                          <a:endParaRPr lang="en-CH" dirty="0"/>
                        </a:p>
                      </a:txBody>
                      <a:tcPr/>
                    </a:tc>
                    <a:tc rowSpan="2">
                      <a:txBody>
                        <a:bodyPr/>
                        <a:lstStyle/>
                        <a:p>
                          <a:r>
                            <a:rPr lang="en-US" dirty="0"/>
                            <a:t>Range</a:t>
                          </a:r>
                          <a:endParaRPr lang="en-CH" dirty="0"/>
                        </a:p>
                      </a:txBody>
                      <a:tcPr/>
                    </a:tc>
                    <a:tc gridSpan="6"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Perturbation over Range (Quadratic)</a:t>
                          </a:r>
                          <a:endParaRPr lang="en-CH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CH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CH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CH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CH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CH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22893501"/>
                      </a:ext>
                    </a:extLst>
                  </a:tr>
                  <a:tr h="370840">
                    <a:tc vMerge="1">
                      <a:txBody>
                        <a:bodyPr/>
                        <a:lstStyle/>
                        <a:p>
                          <a:endParaRPr lang="en-CH" dirty="0"/>
                        </a:p>
                      </a:txBody>
                      <a:tcPr>
                        <a:solidFill>
                          <a:srgbClr val="4472C4"/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CH" dirty="0"/>
                        </a:p>
                      </a:txBody>
                      <a:tcPr>
                        <a:solidFill>
                          <a:srgbClr val="4472C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Δ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CH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rgbClr val="E3061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Δ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  <m:r>
                                  <a:rPr lang="en-US" b="0" i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CH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rgbClr val="E3061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CH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rgbClr val="E3061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CH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rgbClr val="E3061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Δ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𝑄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CH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rgbClr val="E3061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Δ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𝑄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CH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rgbClr val="E30613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9417429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Δ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CH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40 %</a:t>
                          </a:r>
                          <a:endParaRPr lang="en-C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-</a:t>
                          </a:r>
                          <a:endParaRPr lang="en-C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&lt; 1 %</a:t>
                          </a:r>
                          <a:endParaRPr lang="en-C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~</m:t>
                              </m:r>
                            </m:oMath>
                          </a14:m>
                          <a:r>
                            <a:rPr lang="en-US" dirty="0"/>
                            <a:t>12 mm</a:t>
                          </a:r>
                          <a:endParaRPr lang="en-C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&lt; 1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oMath>
                          </a14:m>
                          <a:r>
                            <a:rPr lang="en-US" dirty="0"/>
                            <a:t>m</a:t>
                          </a:r>
                          <a:endParaRPr lang="en-C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~</m:t>
                              </m:r>
                            </m:oMath>
                          </a14:m>
                          <a:r>
                            <a:rPr lang="en-US" dirty="0"/>
                            <a:t>0.02</a:t>
                          </a:r>
                          <a:endParaRPr lang="en-C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~</m:t>
                              </m:r>
                            </m:oMath>
                          </a14:m>
                          <a:r>
                            <a:rPr lang="en-US" dirty="0"/>
                            <a:t>0.001</a:t>
                          </a:r>
                          <a:endParaRPr lang="en-CH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1086149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Δ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  <m:r>
                                  <a:rPr lang="en-US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CH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20 %</a:t>
                          </a:r>
                          <a:endParaRPr lang="en-C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&lt; 1 %</a:t>
                          </a:r>
                          <a:endParaRPr lang="en-C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-</a:t>
                          </a:r>
                          <a:endParaRPr lang="en-C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&lt; 100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oMath>
                          </a14:m>
                          <a:r>
                            <a:rPr lang="en-US" dirty="0"/>
                            <a:t>m</a:t>
                          </a:r>
                          <a:endParaRPr lang="en-C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&lt; 100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oMath>
                          </a14:m>
                          <a:r>
                            <a:rPr lang="en-US" dirty="0"/>
                            <a:t>m</a:t>
                          </a:r>
                          <a:endParaRPr lang="en-C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~</m:t>
                              </m:r>
                            </m:oMath>
                          </a14:m>
                          <a:r>
                            <a:rPr lang="en-US" dirty="0"/>
                            <a:t>0.0004</a:t>
                          </a:r>
                          <a:endParaRPr lang="en-C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~</m:t>
                              </m:r>
                            </m:oMath>
                          </a14:m>
                          <a:r>
                            <a:rPr lang="en-US" dirty="0"/>
                            <a:t>0.03</a:t>
                          </a:r>
                          <a:endParaRPr lang="en-CH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007397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6" name="Table 4">
                <a:extLst>
                  <a:ext uri="{FF2B5EF4-FFF2-40B4-BE49-F238E27FC236}">
                    <a16:creationId xmlns:a16="http://schemas.microsoft.com/office/drawing/2014/main" id="{A9F43227-67EA-47F9-8516-386158C39F69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/>
              </p:nvPr>
            </p:nvGraphicFramePr>
            <p:xfrm>
              <a:off x="-1258732" y="6925901"/>
              <a:ext cx="10515600" cy="152361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27484">
                      <a:extLst>
                        <a:ext uri="{9D8B030D-6E8A-4147-A177-3AD203B41FA5}">
                          <a16:colId xmlns:a16="http://schemas.microsoft.com/office/drawing/2014/main" val="175594130"/>
                        </a:ext>
                      </a:extLst>
                    </a:gridCol>
                    <a:gridCol w="1301416">
                      <a:extLst>
                        <a:ext uri="{9D8B030D-6E8A-4147-A177-3AD203B41FA5}">
                          <a16:colId xmlns:a16="http://schemas.microsoft.com/office/drawing/2014/main" val="1166615884"/>
                        </a:ext>
                      </a:extLst>
                    </a:gridCol>
                    <a:gridCol w="1314450">
                      <a:extLst>
                        <a:ext uri="{9D8B030D-6E8A-4147-A177-3AD203B41FA5}">
                          <a16:colId xmlns:a16="http://schemas.microsoft.com/office/drawing/2014/main" val="3190445492"/>
                        </a:ext>
                      </a:extLst>
                    </a:gridCol>
                    <a:gridCol w="1314450">
                      <a:extLst>
                        <a:ext uri="{9D8B030D-6E8A-4147-A177-3AD203B41FA5}">
                          <a16:colId xmlns:a16="http://schemas.microsoft.com/office/drawing/2014/main" val="738685590"/>
                        </a:ext>
                      </a:extLst>
                    </a:gridCol>
                    <a:gridCol w="1314450">
                      <a:extLst>
                        <a:ext uri="{9D8B030D-6E8A-4147-A177-3AD203B41FA5}">
                          <a16:colId xmlns:a16="http://schemas.microsoft.com/office/drawing/2014/main" val="3625200791"/>
                        </a:ext>
                      </a:extLst>
                    </a:gridCol>
                    <a:gridCol w="1314450">
                      <a:extLst>
                        <a:ext uri="{9D8B030D-6E8A-4147-A177-3AD203B41FA5}">
                          <a16:colId xmlns:a16="http://schemas.microsoft.com/office/drawing/2014/main" val="952677127"/>
                        </a:ext>
                      </a:extLst>
                    </a:gridCol>
                    <a:gridCol w="1314450">
                      <a:extLst>
                        <a:ext uri="{9D8B030D-6E8A-4147-A177-3AD203B41FA5}">
                          <a16:colId xmlns:a16="http://schemas.microsoft.com/office/drawing/2014/main" val="3174175241"/>
                        </a:ext>
                      </a:extLst>
                    </a:gridCol>
                    <a:gridCol w="1314450">
                      <a:extLst>
                        <a:ext uri="{9D8B030D-6E8A-4147-A177-3AD203B41FA5}">
                          <a16:colId xmlns:a16="http://schemas.microsoft.com/office/drawing/2014/main" val="3571353774"/>
                        </a:ext>
                      </a:extLst>
                    </a:gridCol>
                  </a:tblGrid>
                  <a:tr h="370840">
                    <a:tc rowSpan="2">
                      <a:txBody>
                        <a:bodyPr/>
                        <a:lstStyle/>
                        <a:p>
                          <a:r>
                            <a:rPr lang="en-US" dirty="0"/>
                            <a:t>Knob</a:t>
                          </a:r>
                          <a:endParaRPr lang="en-CH" dirty="0"/>
                        </a:p>
                      </a:txBody>
                      <a:tcPr/>
                    </a:tc>
                    <a:tc rowSpan="2">
                      <a:txBody>
                        <a:bodyPr/>
                        <a:lstStyle/>
                        <a:p>
                          <a:r>
                            <a:rPr lang="en-US" dirty="0"/>
                            <a:t>Range</a:t>
                          </a:r>
                          <a:endParaRPr lang="en-CH" dirty="0"/>
                        </a:p>
                      </a:txBody>
                      <a:tcPr/>
                    </a:tc>
                    <a:tc gridSpan="6"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Perturbation over Range (Quadratic)</a:t>
                          </a:r>
                          <a:endParaRPr lang="en-CH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CH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CH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CH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CH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CH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22893501"/>
                      </a:ext>
                    </a:extLst>
                  </a:tr>
                  <a:tr h="387477">
                    <a:tc vMerge="1">
                      <a:txBody>
                        <a:bodyPr/>
                        <a:lstStyle/>
                        <a:p>
                          <a:endParaRPr lang="en-CH" dirty="0"/>
                        </a:p>
                      </a:txBody>
                      <a:tcPr>
                        <a:solidFill>
                          <a:srgbClr val="4472C4"/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CH" dirty="0"/>
                        </a:p>
                      </a:txBody>
                      <a:tcPr>
                        <a:solidFill>
                          <a:srgbClr val="4472C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201395" t="-103125" r="-503721" b="-2156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300000" t="-103125" r="-401389" b="-2156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400000" t="-103125" r="-301389" b="-2156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500000" t="-103125" r="-201389" b="-2156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602791" t="-103125" r="-102326" b="-2156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699537" t="-103125" r="-1852" b="-21562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94174299"/>
                      </a:ext>
                    </a:extLst>
                  </a:tr>
                  <a:tr h="377825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459" t="-209677" r="-693578" b="-1225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40 %</a:t>
                          </a:r>
                          <a:endParaRPr lang="en-C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-</a:t>
                          </a:r>
                          <a:endParaRPr lang="en-C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&lt; 1 %</a:t>
                          </a:r>
                          <a:endParaRPr lang="en-C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400000" t="-209677" r="-301389" b="-1225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500000" t="-209677" r="-201389" b="-1225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602791" t="-209677" r="-102326" b="-1225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699537" t="-209677" r="-1852" b="-12258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10861492"/>
                      </a:ext>
                    </a:extLst>
                  </a:tr>
                  <a:tr h="387477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459" t="-300000" r="-693578" b="-18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20 %</a:t>
                          </a:r>
                          <a:endParaRPr lang="en-C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&lt; 1 %</a:t>
                          </a:r>
                          <a:endParaRPr lang="en-C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-</a:t>
                          </a:r>
                          <a:endParaRPr lang="en-C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400000" t="-300000" r="-301389" b="-18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500000" t="-300000" r="-201389" b="-18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602791" t="-300000" r="-102326" b="-18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699537" t="-300000" r="-1852" b="-1875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00739701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0" r="8339"/>
          <a:stretch/>
        </p:blipFill>
        <p:spPr>
          <a:xfrm>
            <a:off x="288758" y="1174806"/>
            <a:ext cx="3698851" cy="2057979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94"/>
          <a:stretch/>
        </p:blipFill>
        <p:spPr>
          <a:xfrm>
            <a:off x="4135095" y="1140380"/>
            <a:ext cx="3654493" cy="209240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49"/>
          <a:stretch/>
        </p:blipFill>
        <p:spPr>
          <a:xfrm>
            <a:off x="7901844" y="1144939"/>
            <a:ext cx="3867089" cy="202374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8" r="8171"/>
          <a:stretch/>
        </p:blipFill>
        <p:spPr>
          <a:xfrm>
            <a:off x="226882" y="3898214"/>
            <a:ext cx="3643849" cy="224866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27"/>
          <a:stretch/>
        </p:blipFill>
        <p:spPr>
          <a:xfrm>
            <a:off x="4134787" y="3898214"/>
            <a:ext cx="3767057" cy="2243183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" t="-1018" r="8962" b="1018"/>
          <a:stretch/>
        </p:blipFill>
        <p:spPr>
          <a:xfrm>
            <a:off x="7988968" y="3898214"/>
            <a:ext cx="3705727" cy="2158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6729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14473</TotalTime>
  <Words>1879</Words>
  <Application>Microsoft Office PowerPoint</Application>
  <PresentationFormat>宽屏</PresentationFormat>
  <Paragraphs>348</Paragraphs>
  <Slides>21</Slides>
  <Notes>18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30" baseType="lpstr">
      <vt:lpstr>等线</vt:lpstr>
      <vt:lpstr>等线 Light</vt:lpstr>
      <vt:lpstr>宋体</vt:lpstr>
      <vt:lpstr>Arial</vt:lpstr>
      <vt:lpstr>Calibri</vt:lpstr>
      <vt:lpstr>Cambria Math</vt:lpstr>
      <vt:lpstr>Times New Roman</vt:lpstr>
      <vt:lpstr>Wingdings</vt:lpstr>
      <vt:lpstr>Office 主题​​</vt:lpstr>
      <vt:lpstr>CEPC IP tuning</vt:lpstr>
      <vt:lpstr>CEPC baseline lattice</vt:lpstr>
      <vt:lpstr>What is “IP tuning”</vt:lpstr>
      <vt:lpstr>Why is IP tuning important</vt:lpstr>
      <vt:lpstr>Why is IP tuning important</vt:lpstr>
      <vt:lpstr>When is IP tuning performed</vt:lpstr>
      <vt:lpstr>How is IP tuning performed</vt:lpstr>
      <vt:lpstr>Determine beta and waist knobs</vt:lpstr>
      <vt:lpstr>IP beta knobs</vt:lpstr>
      <vt:lpstr>IP waist knobs</vt:lpstr>
      <vt:lpstr>IP beta and waist knobs</vt:lpstr>
      <vt:lpstr>Determine the coupling knobs for CEPC</vt:lpstr>
      <vt:lpstr>Determine the coupling knobs</vt:lpstr>
      <vt:lpstr>PowerPoint 演示文稿</vt:lpstr>
      <vt:lpstr>PowerPoint 演示文稿</vt:lpstr>
      <vt:lpstr>Results of IP coupling tuning</vt:lpstr>
      <vt:lpstr>Results of IP coupling tuning</vt:lpstr>
      <vt:lpstr>Results of IP coupling tuning</vt:lpstr>
      <vt:lpstr>Summary</vt:lpstr>
      <vt:lpstr>Thanks for your attention</vt:lpstr>
      <vt:lpstr>Results of IP coupling tuning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Prelimi</dc:title>
  <dc:creator>weiyy@ihep.ac.cn</dc:creator>
  <cp:lastModifiedBy>weiyy@ihep.ac.cn</cp:lastModifiedBy>
  <cp:revision>308</cp:revision>
  <dcterms:created xsi:type="dcterms:W3CDTF">2025-04-19T07:19:58Z</dcterms:created>
  <dcterms:modified xsi:type="dcterms:W3CDTF">2026-02-28T11:52:28Z</dcterms:modified>
</cp:coreProperties>
</file>