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753" r:id="rId2"/>
    <p:sldId id="752" r:id="rId3"/>
    <p:sldId id="749" r:id="rId4"/>
    <p:sldId id="751" r:id="rId5"/>
    <p:sldId id="257" r:id="rId6"/>
    <p:sldId id="258" r:id="rId7"/>
    <p:sldId id="750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E20BE-81BF-458D-8AC9-5042B32D965F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AF6AD-2FB7-496A-9AEA-3E6E9776059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484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>
            <a:extLst>
              <a:ext uri="{FF2B5EF4-FFF2-40B4-BE49-F238E27FC236}">
                <a16:creationId xmlns:a16="http://schemas.microsoft.com/office/drawing/2014/main" id="{8FE38B57-8A29-B4FC-E91A-F9002A352C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>
            <a:extLst>
              <a:ext uri="{FF2B5EF4-FFF2-40B4-BE49-F238E27FC236}">
                <a16:creationId xmlns:a16="http://schemas.microsoft.com/office/drawing/2014/main" id="{DD0CB5CA-95A8-30E7-626A-3208134C55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>
            <a:extLst>
              <a:ext uri="{FF2B5EF4-FFF2-40B4-BE49-F238E27FC236}">
                <a16:creationId xmlns:a16="http://schemas.microsoft.com/office/drawing/2014/main" id="{646BED65-B51B-D926-9493-510D643BE8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CCC97138-C48C-451F-A7D9-3B7901F54BF3}" type="slidenum">
              <a:rPr lang="zh-CN" altLang="en-US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解释一下</a:t>
            </a:r>
            <a:r>
              <a:rPr lang="en-US" altLang="zh-CN" dirty="0" err="1"/>
              <a:t>heps</a:t>
            </a:r>
            <a:r>
              <a:rPr lang="zh-CN" altLang="en-US" dirty="0"/>
              <a:t>和</a:t>
            </a:r>
            <a:r>
              <a:rPr lang="en-US" altLang="zh-CN" dirty="0" err="1"/>
              <a:t>cepc</a:t>
            </a:r>
            <a:r>
              <a:rPr lang="zh-CN" altLang="en-US" dirty="0"/>
              <a:t>结果上的区别，可以将讨论过程写出来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7AF6AD-2FB7-496A-9AEA-3E6E9776059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0022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每一步写清楚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7AF6AD-2FB7-496A-9AEA-3E6E9776059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4363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1.</a:t>
            </a:r>
            <a:r>
              <a:rPr lang="zh-CN" altLang="en-US" dirty="0"/>
              <a:t>选用同样的</a:t>
            </a:r>
            <a:r>
              <a:rPr lang="en-US" altLang="zh-CN" dirty="0" err="1"/>
              <a:t>heps</a:t>
            </a:r>
            <a:r>
              <a:rPr lang="zh-CN" altLang="en-US" dirty="0"/>
              <a:t>地面振动输入，分别放入</a:t>
            </a:r>
            <a:r>
              <a:rPr lang="en-US" altLang="zh-CN" dirty="0" err="1"/>
              <a:t>heps</a:t>
            </a:r>
            <a:r>
              <a:rPr lang="zh-CN" altLang="en-US" dirty="0"/>
              <a:t>和</a:t>
            </a:r>
            <a:r>
              <a:rPr lang="en-US" altLang="zh-CN" dirty="0" err="1"/>
              <a:t>cepc</a:t>
            </a:r>
            <a:r>
              <a:rPr lang="zh-CN" altLang="en-US" dirty="0"/>
              <a:t>中看区别 </a:t>
            </a:r>
            <a:r>
              <a:rPr lang="en-US" altLang="zh-CN" dirty="0"/>
              <a:t>2.</a:t>
            </a:r>
            <a:r>
              <a:rPr lang="zh-CN" altLang="en-US" dirty="0"/>
              <a:t>支架 </a:t>
            </a:r>
            <a:r>
              <a:rPr lang="en-US" altLang="zh-CN" dirty="0"/>
              <a:t>3.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7AF6AD-2FB7-496A-9AEA-3E6E9776059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85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2F1B64-CBED-8E96-07F1-B617A3D17F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2D20AA0-8BC0-1486-504D-4AD442643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7D446DE-850C-95EC-F8E7-4C39EB17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A9EBDB-F867-F85C-AD45-9114EB42D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3D9B90-6003-D3A0-7A52-D98A3B532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FEB9F1-64C7-B121-3C80-9C26525CD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894DFFA-7456-B32D-4BB9-5B34EC7EEB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6B5CFF-9DED-0D84-A230-D20AD1237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EA7495-2FA0-BCEF-E190-07B53843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A4D25E2-8C96-9ABD-1A32-737C61E65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039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3C31882-A398-6864-0701-DEC0871379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79B690A-265C-B161-E059-51ED93525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9C2C07F-E5E5-063A-4CF3-72CB894E9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65B350-8EBC-4CCE-DCC0-E4D688EF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6C8A635-36FD-5C77-2D9E-82B92751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4747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026DEC-EF31-A091-3397-91FBBB266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FDA72C8-83D9-4006-C2A2-67C1D10A2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9715F5-E21C-0B0C-0C19-C3418640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2908FE-D3B0-24E1-7CD5-655458633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763C74-98F9-ACFA-2ED2-071E758D3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106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9A770A-16A1-7EB5-E6D2-CABE3B48D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24A664-D3A2-A66E-A2C8-DAC7C12AE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50838C-E7E9-E402-4872-24BF97506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048843-237F-C3A1-0051-35D346D67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2EE383-ADCE-9C96-3DCB-9AEE53E4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83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ECB27-9EB8-DF8B-6D03-7F7F4D39C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DE9ED3-20F0-527E-1295-006C0713B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8BBDE3A-F427-7916-6F10-F19AF2BF13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FC278A5-A7AA-5686-86E2-97B56E0C6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E536DB8-07F8-A9E0-B3F5-0C7FA3A37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4EE4C14-7D06-07D1-9FB8-7D4C621D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675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6822A1-A725-4E6D-B76E-ECB447EDB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9A71E9-CD8A-98C6-9E52-FF1F9068E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FBE065-7DB0-8E74-1F2B-2C4E0BDD0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4CA5535-41BD-BB5D-522D-9399679C8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E64BE79-E0F1-B118-8881-13067E5E57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5CF4708-75FD-8C05-871B-1D4493C35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23FD1D7-6D64-7B1C-8184-2B546115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7D0F9B8-B53A-8DFE-4121-185A04293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70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0C744C3-5027-5EBD-9D9E-CC2BE2652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E55C778-8608-36C1-C9C7-19ED907A8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C0B0CAB-76D1-62B3-EEB6-4229753F2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CF3F3632-0EEB-A200-DB5C-AFE4F6EC2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977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7A442594-2E30-04E5-C78A-C028C075A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6A26DD7-7C25-53C0-5327-6E52D556D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81F5B6C-E06C-4B22-8658-FB485B57B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217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566F4F-7B30-78A3-A1DB-0F1320995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EB33CA-E927-F894-BE6A-CF83E3978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C401FB1-8338-0330-CB29-5D5387BFE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23D62D-382D-1482-7669-BCCD743F7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A3C1C1-1E46-8A3E-D3ED-A312107B9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A55AD94-41D9-80D5-BFF9-B0D6C215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252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290ECFE-CBCE-916E-186A-EF02340FD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AA10C44-8C90-4B35-7C32-DED03C5E8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2192920-8371-5614-3120-3C8C49ECE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B7C3D63-D47F-8B06-02BE-3F68AC31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1E902A7-EA5C-B1F5-A042-84FE3A96B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A6408B4-3A22-2098-B489-EB7B4465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408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4DC8EE2-8167-8D64-0749-295A1B691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5B780E4-3D86-9BC1-E7B2-C5C414147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60AEE2-460F-943C-C918-A4F66DC9B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799E0-6650-4D67-90D4-9DA3376261D3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3FB0A6-A726-16A0-8614-25EB263713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C895CF9-5857-8415-40C3-8FE1ADCC5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76DF9-CD8D-44CE-8704-5C696223D0E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65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007/s41605-024-00463-y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4C9212-F281-0A37-D71C-5C09A33F76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/>
              <a:t>Requirement for the ground motion from beam dynamics</a:t>
            </a:r>
            <a:endParaRPr lang="zh-CN" altLang="en-US" b="1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A9D1AE4-B7D6-4D44-6540-1A978789B0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altLang="zh-CN" dirty="0"/>
          </a:p>
          <a:p>
            <a:r>
              <a:rPr lang="zh-CN" altLang="en-US" dirty="0"/>
              <a:t>谭翔宇、闫芳、王毅伟</a:t>
            </a:r>
            <a:endParaRPr lang="en-US" altLang="zh-CN" dirty="0"/>
          </a:p>
          <a:p>
            <a:r>
              <a:rPr lang="en-US" altLang="zh-CN" dirty="0"/>
              <a:t>2026</a:t>
            </a:r>
            <a:r>
              <a:rPr lang="zh-CN" altLang="en-US" dirty="0"/>
              <a:t>年</a:t>
            </a:r>
            <a:r>
              <a:rPr lang="en-US" altLang="zh-CN" dirty="0"/>
              <a:t>2</a:t>
            </a:r>
            <a:r>
              <a:rPr lang="zh-CN" altLang="en-US" dirty="0"/>
              <a:t>月</a:t>
            </a:r>
            <a:r>
              <a:rPr lang="en-US" altLang="zh-CN" dirty="0"/>
              <a:t>28</a:t>
            </a:r>
            <a:r>
              <a:rPr lang="zh-CN" altLang="en-US" dirty="0"/>
              <a:t>日</a:t>
            </a:r>
            <a:endParaRPr lang="en-US" altLang="zh-CN" dirty="0"/>
          </a:p>
          <a:p>
            <a:r>
              <a:rPr lang="en-US" altLang="zh-CN" dirty="0"/>
              <a:t>CEPC</a:t>
            </a:r>
            <a:r>
              <a:rPr lang="zh-CN" altLang="en-US" dirty="0"/>
              <a:t> </a:t>
            </a:r>
            <a:r>
              <a:rPr lang="en-US" altLang="zh-CN" dirty="0"/>
              <a:t>beam dynamics meeting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2654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本框 23">
            <a:extLst>
              <a:ext uri="{FF2B5EF4-FFF2-40B4-BE49-F238E27FC236}">
                <a16:creationId xmlns:a16="http://schemas.microsoft.com/office/drawing/2014/main" id="{4276CEB1-9CDC-7BD3-82D4-C635DC492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988" y="333376"/>
            <a:ext cx="8769350" cy="549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zh-CN" sz="4400" dirty="0"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CEPC</a:t>
            </a:r>
            <a:r>
              <a:rPr lang="zh-CN" altLang="en-US" sz="4400" dirty="0">
                <a:latin typeface="华文中宋" panose="02010600040101010101" pitchFamily="2" charset="-122"/>
                <a:ea typeface="华文中宋" panose="02010600040101010101" pitchFamily="2" charset="-122"/>
                <a:cs typeface="+mj-cs"/>
              </a:rPr>
              <a:t>总体参数表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2FA795AC-825D-4B20-809C-B809D0585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327814"/>
              </p:ext>
            </p:extLst>
          </p:nvPr>
        </p:nvGraphicFramePr>
        <p:xfrm>
          <a:off x="2140575" y="1112808"/>
          <a:ext cx="7590175" cy="5118302"/>
        </p:xfrm>
        <a:graphic>
          <a:graphicData uri="http://schemas.openxmlformats.org/drawingml/2006/table">
            <a:tbl>
              <a:tblPr firstRow="1" firstCol="1" bandRow="1"/>
              <a:tblGrid>
                <a:gridCol w="2226489">
                  <a:extLst>
                    <a:ext uri="{9D8B030D-6E8A-4147-A177-3AD203B41FA5}">
                      <a16:colId xmlns:a16="http://schemas.microsoft.com/office/drawing/2014/main" val="3130724924"/>
                    </a:ext>
                  </a:extLst>
                </a:gridCol>
                <a:gridCol w="1308868">
                  <a:extLst>
                    <a:ext uri="{9D8B030D-6E8A-4147-A177-3AD203B41FA5}">
                      <a16:colId xmlns:a16="http://schemas.microsoft.com/office/drawing/2014/main" val="1384768707"/>
                    </a:ext>
                  </a:extLst>
                </a:gridCol>
                <a:gridCol w="1307840">
                  <a:extLst>
                    <a:ext uri="{9D8B030D-6E8A-4147-A177-3AD203B41FA5}">
                      <a16:colId xmlns:a16="http://schemas.microsoft.com/office/drawing/2014/main" val="2215860670"/>
                    </a:ext>
                  </a:extLst>
                </a:gridCol>
                <a:gridCol w="1331434">
                  <a:extLst>
                    <a:ext uri="{9D8B030D-6E8A-4147-A177-3AD203B41FA5}">
                      <a16:colId xmlns:a16="http://schemas.microsoft.com/office/drawing/2014/main" val="2160745236"/>
                    </a:ext>
                  </a:extLst>
                </a:gridCol>
                <a:gridCol w="1415544">
                  <a:extLst>
                    <a:ext uri="{9D8B030D-6E8A-4147-A177-3AD203B41FA5}">
                      <a16:colId xmlns:a16="http://schemas.microsoft.com/office/drawing/2014/main" val="1529580387"/>
                    </a:ext>
                  </a:extLst>
                </a:gridCol>
              </a:tblGrid>
              <a:tr h="272495">
                <a:tc>
                  <a:txBody>
                    <a:bodyPr/>
                    <a:lstStyle/>
                    <a:p>
                      <a:r>
                        <a:rPr lang="en-GB" sz="10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 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Higgs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sz="1800"/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stretch>
                        <a:fillRect l="-437500" t="-14286" r="-862" b="-294285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343973983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Number of IPs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844132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Circumference (km)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GB" sz="1000" b="1" i="0" kern="12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00</a:t>
                      </a:r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.0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4369306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SR power per beam (MW)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i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endParaRPr lang="zh-CN" sz="1000" b="1" i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924279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Half crossing angle at IP (mrad)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38888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Bending radius (km)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117908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Energy (GeV)</a:t>
                      </a:r>
                      <a:endParaRPr lang="zh-CN" sz="1000" b="1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45.5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180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37811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Energy loss per turn (GeV)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1.8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0.037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0.357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9.1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054874"/>
                  </a:ext>
                </a:extLst>
              </a:tr>
              <a:tr h="174607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Damping time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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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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 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(ms)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44.6/44.6/22.3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816/816/408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150/150/75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13.2/13.2/6.6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280040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Piwinski angle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4.88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24.23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5.98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1.23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81907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Bunch number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268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11934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1297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25379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US" altLang="zh-CN" sz="10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Bunch Spacing (ns)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576.9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23.1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253.8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4523.1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192242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Bunch population (10</a:t>
                      </a:r>
                      <a:r>
                        <a:rPr lang="en-GB" sz="10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1.3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1.4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1.35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2.0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983858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Beam current (mA)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803.5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84.1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3.3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6343106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Phase advance of arc FODO (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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</a:t>
                      </a:r>
                      <a:endParaRPr lang="zh-CN" sz="1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59549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Momentum compaction (10</a:t>
                      </a:r>
                      <a:r>
                        <a:rPr lang="en-GB" sz="10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-5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zh-CN" sz="1000" b="1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0.71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1.43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1.43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0.71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117342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Beta functions at IP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000" b="1" i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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</a:t>
                      </a:r>
                      <a:r>
                        <a:rPr lang="en-GB" sz="1000" b="1" i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*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(m/mm)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0.3/</a:t>
                      </a:r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0.13/</a:t>
                      </a:r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0.21/</a:t>
                      </a:r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1.04/</a:t>
                      </a:r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2.7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152513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Emittance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sym typeface="Symbol" panose="05050102010706020507" pitchFamily="18" charset="2"/>
                        </a:rPr>
                        <a:t>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(nm/pm)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0.64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/1.3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0.27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/1.4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0.87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1.4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/4.7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20879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Betatron tune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n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n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445/445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317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/317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317/317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445/445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985743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Beam size at IP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s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s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 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(um/nm)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14/36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6/35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13/42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39/113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635593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Bunch length (natural/total) (mm)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2.3/4.1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2.5/8.7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2.5/4.9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2.2/2.9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260502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Energy spread (natural/total) (%)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0.10/0.17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0.04/0.13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0.07/0.14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0.15/0.20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375094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Energy acceptance (DA/RF) (%)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1.6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/2.2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1.0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1.05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/2.5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2.0</a:t>
                      </a:r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/2.6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400228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Beam-beam parameters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x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/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x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0.015/0.11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0.004/0.127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0.012/0.113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0.071/0.1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095449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RF voltage (GV)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0.12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0.7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903090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RF frequency (MHz)</a:t>
                      </a:r>
                      <a:endParaRPr lang="zh-CN" sz="1000" b="1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650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SG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73018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Longitudinal tune </a:t>
                      </a:r>
                      <a:r>
                        <a:rPr lang="en-GB" sz="1000" b="1" i="1" dirty="0"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ea typeface="Symbol" panose="05050102010706020507" pitchFamily="18" charset="2"/>
                          <a:cs typeface="Symbol" panose="05050102010706020507" pitchFamily="18" charset="2"/>
                        </a:rPr>
                        <a:t>n</a:t>
                      </a:r>
                      <a:r>
                        <a:rPr lang="en-GB" sz="1000" b="1" i="1" baseline="-25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0.049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0.035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0.062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0.078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588452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Beam lifetime (min)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18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77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996293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Hourglass Factor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0.97</a:t>
                      </a:r>
                      <a:endParaRPr lang="zh-CN" sz="10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0.9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0.89</a:t>
                      </a:r>
                      <a:endParaRPr lang="zh-CN" sz="10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70191"/>
                  </a:ext>
                </a:extLst>
              </a:tr>
              <a:tr h="166624"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Luminosity per IP (10</a:t>
                      </a:r>
                      <a:r>
                        <a:rPr lang="en-GB" sz="10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</a:t>
                      </a:r>
                      <a:r>
                        <a:rPr lang="en-GB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cm</a:t>
                      </a:r>
                      <a:r>
                        <a:rPr lang="en-GB" sz="10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–2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</a:t>
                      </a:r>
                      <a:r>
                        <a:rPr lang="en-GB" sz="1000" b="1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–1</a:t>
                      </a:r>
                      <a:r>
                        <a:rPr lang="en-GB" sz="1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zh-CN" sz="1000" b="1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5.0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115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3986" marR="3986" marT="390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315" marR="5315" marT="520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0.5</a:t>
                      </a:r>
                      <a:endParaRPr lang="zh-CN" sz="1000" b="1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4651" marR="4651" marT="455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837602"/>
                  </a:ext>
                </a:extLst>
              </a:tr>
            </a:tbl>
          </a:graphicData>
        </a:graphic>
      </p:graphicFrame>
      <p:sp>
        <p:nvSpPr>
          <p:cNvPr id="10" name="文本框 9">
            <a:extLst>
              <a:ext uri="{FF2B5EF4-FFF2-40B4-BE49-F238E27FC236}">
                <a16:creationId xmlns:a16="http://schemas.microsoft.com/office/drawing/2014/main" id="{93B3BEB0-779D-9207-C31F-CF73CD0D4F9C}"/>
              </a:ext>
            </a:extLst>
          </p:cNvPr>
          <p:cNvSpPr txBox="1"/>
          <p:nvPr/>
        </p:nvSpPr>
        <p:spPr>
          <a:xfrm>
            <a:off x="5026025" y="6308726"/>
            <a:ext cx="5543550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050" dirty="0"/>
              <a:t>Ref: CEPC TDR; Radiation Detection Technology and Methods (2024) 8:1–1105, </a:t>
            </a:r>
            <a:r>
              <a:rPr lang="en-US" altLang="zh-CN" sz="1050" dirty="0">
                <a:hlinkClick r:id="rId4"/>
              </a:rPr>
              <a:t>https://doi.org/10.1007/s41605-024-00463-y</a:t>
            </a:r>
            <a:r>
              <a:rPr lang="en-US" altLang="zh-CN" sz="1050" dirty="0"/>
              <a:t>; </a:t>
            </a:r>
            <a:endParaRPr lang="zh-CN" altLang="en-US" sz="105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6A563BE5-4829-50E6-1183-E11D4CFC3124}"/>
              </a:ext>
            </a:extLst>
          </p:cNvPr>
          <p:cNvSpPr/>
          <p:nvPr/>
        </p:nvSpPr>
        <p:spPr>
          <a:xfrm>
            <a:off x="4306253" y="1026160"/>
            <a:ext cx="1441450" cy="52825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</p:cSld>
  <p:clrMapOvr>
    <a:masterClrMapping/>
  </p:clrMapOvr>
  <p:transition spd="slow" advTm="155837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4EEEA2-23F2-31F8-D4E9-1F6FD3F8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原先地面振动限值的确定方法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文本框 72">
                <a:extLst>
                  <a:ext uri="{FF2B5EF4-FFF2-40B4-BE49-F238E27FC236}">
                    <a16:creationId xmlns:a16="http://schemas.microsoft.com/office/drawing/2014/main" id="{94ED8BB8-1FCF-4BCA-EC45-29E5779B20B9}"/>
                  </a:ext>
                </a:extLst>
              </p:cNvPr>
              <p:cNvSpPr txBox="1"/>
              <p:nvPr/>
            </p:nvSpPr>
            <p:spPr>
              <a:xfrm>
                <a:off x="1963312" y="2124288"/>
                <a:ext cx="2750185" cy="6435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800" b="0" i="1" smtClean="0">
                          <a:latin typeface="Cambria Math" panose="02040503050406030204" pitchFamily="18" charset="0"/>
                        </a:rPr>
                        <m:t>𝐿</m:t>
                      </m:r>
                      <m:r>
                        <a:rPr lang="en-US" altLang="zh-CN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en-US" altLang="zh-CN" sz="1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zh-CN" sz="1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sSubSup>
                                    <m:sSubSupPr>
                                      <m:ctrlP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zh-CN" altLang="en-US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altLang="zh-CN" sz="1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sSubSup>
                                    <m:sSub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zh-CN" alt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CN" sz="1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zh-CN" altLang="en-US" sz="1800" dirty="0"/>
              </a:p>
            </p:txBody>
          </p:sp>
        </mc:Choice>
        <mc:Fallback xmlns="">
          <p:sp>
            <p:nvSpPr>
              <p:cNvPr id="73" name="文本框 72">
                <a:extLst>
                  <a:ext uri="{FF2B5EF4-FFF2-40B4-BE49-F238E27FC236}">
                    <a16:creationId xmlns:a16="http://schemas.microsoft.com/office/drawing/2014/main" id="{94ED8BB8-1FCF-4BCA-EC45-29E5779B20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3312" y="2124288"/>
                <a:ext cx="2750185" cy="64357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文本框 73">
                <a:extLst>
                  <a:ext uri="{FF2B5EF4-FFF2-40B4-BE49-F238E27FC236}">
                    <a16:creationId xmlns:a16="http://schemas.microsoft.com/office/drawing/2014/main" id="{6F70B4D9-5413-AE51-33AE-99149B5F5A3A}"/>
                  </a:ext>
                </a:extLst>
              </p:cNvPr>
              <p:cNvSpPr txBox="1"/>
              <p:nvPr/>
            </p:nvSpPr>
            <p:spPr>
              <a:xfrm>
                <a:off x="1205934" y="3100432"/>
                <a:ext cx="4539139" cy="6435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altLang="zh-CN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8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sSub>
                            <m:sSubPr>
                              <m:ctrlPr>
                                <a:rPr lang="en-US" altLang="zh-CN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altLang="zh-CN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en-US" altLang="zh-CN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sSubSup>
                                    <m:sSub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zh-CN" alt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  <m:r>
                                <a:rPr lang="en-US" altLang="zh-CN" sz="1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zh-CN" sz="1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sSubSup>
                                    <m:sSubSupPr>
                                      <m:ctrlP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zh-CN" altLang="en-US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  <m:sup>
                                      <m:r>
                                        <a:rPr lang="en-US" altLang="zh-CN" sz="18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zh-CN" altLang="en-US" sz="1800" dirty="0"/>
              </a:p>
            </p:txBody>
          </p:sp>
        </mc:Choice>
        <mc:Fallback xmlns="">
          <p:sp>
            <p:nvSpPr>
              <p:cNvPr id="74" name="文本框 73">
                <a:extLst>
                  <a:ext uri="{FF2B5EF4-FFF2-40B4-BE49-F238E27FC236}">
                    <a16:creationId xmlns:a16="http://schemas.microsoft.com/office/drawing/2014/main" id="{6F70B4D9-5413-AE51-33AE-99149B5F5A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934" y="3100432"/>
                <a:ext cx="4539139" cy="6435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文本框 74">
            <a:extLst>
              <a:ext uri="{FF2B5EF4-FFF2-40B4-BE49-F238E27FC236}">
                <a16:creationId xmlns:a16="http://schemas.microsoft.com/office/drawing/2014/main" id="{047983BE-21BC-F12F-51BF-A963402DE783}"/>
              </a:ext>
            </a:extLst>
          </p:cNvPr>
          <p:cNvSpPr txBox="1"/>
          <p:nvPr/>
        </p:nvSpPr>
        <p:spPr>
          <a:xfrm>
            <a:off x="429387" y="1690688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对撞点轨道偏差与亮度的关系：</a:t>
            </a:r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39D392EC-FF8F-9F0E-5A27-8120E6393A91}"/>
              </a:ext>
            </a:extLst>
          </p:cNvPr>
          <p:cNvSpPr txBox="1"/>
          <p:nvPr/>
        </p:nvSpPr>
        <p:spPr>
          <a:xfrm>
            <a:off x="437167" y="2705143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考虑束流小抖动：</a:t>
            </a: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591D5B91-BD74-FD44-F132-9E6F03CB656D}"/>
              </a:ext>
            </a:extLst>
          </p:cNvPr>
          <p:cNvSpPr txBox="1"/>
          <p:nvPr/>
        </p:nvSpPr>
        <p:spPr>
          <a:xfrm>
            <a:off x="437167" y="3769963"/>
            <a:ext cx="6298964" cy="874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对于</a:t>
            </a:r>
            <a:r>
              <a:rPr lang="en-US" altLang="zh-CN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CEPC</a:t>
            </a:r>
            <a:r>
              <a:rPr lang="zh-CN" altLang="en-US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的</a:t>
            </a:r>
            <a:r>
              <a:rPr lang="en-US" altLang="zh-CN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Higgs</a:t>
            </a:r>
            <a:r>
              <a:rPr lang="zh-CN" altLang="en-US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模式，对撞点处</a:t>
            </a:r>
            <a:r>
              <a:rPr lang="zh-CN" altLang="en-US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垂直方向束流</a:t>
            </a:r>
            <a:r>
              <a:rPr lang="en-US" altLang="zh-CN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RMS</a:t>
            </a:r>
            <a:r>
              <a:rPr lang="zh-CN" altLang="en-US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尺寸为</a:t>
            </a:r>
            <a:r>
              <a:rPr lang="en-US" altLang="zh-CN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36nm</a:t>
            </a:r>
            <a:r>
              <a:rPr lang="zh-CN" altLang="en-US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，水平方向束流</a:t>
            </a:r>
            <a:r>
              <a:rPr lang="en-US" altLang="zh-CN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RMS</a:t>
            </a:r>
            <a:r>
              <a:rPr lang="zh-CN" altLang="en-US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尺寸为</a:t>
            </a:r>
            <a:r>
              <a:rPr lang="en-US" altLang="zh-CN" sz="18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14μm</a:t>
            </a:r>
            <a:r>
              <a:rPr lang="zh-CN" altLang="en-US" sz="1800" dirty="0">
                <a:solidFill>
                  <a:srgbClr val="000000"/>
                </a:solidFill>
                <a:effectLst/>
                <a:latin typeface="华文中宋" panose="02010600040101010101" pitchFamily="2" charset="-122"/>
                <a:ea typeface="华文中宋" panose="02010600040101010101" pitchFamily="2" charset="-122"/>
                <a:cs typeface="Times New Roman" panose="02020603050405020304" pitchFamily="18" charset="0"/>
              </a:rPr>
              <a:t>，因此</a:t>
            </a:r>
            <a:r>
              <a:rPr lang="zh-CN" altLang="zh-CN" sz="1800" kern="100" dirty="0">
                <a:effectLst/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endParaRPr lang="en-US" altLang="zh-CN" sz="1800" kern="100" dirty="0">
              <a:effectLst/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文本框 77">
                <a:extLst>
                  <a:ext uri="{FF2B5EF4-FFF2-40B4-BE49-F238E27FC236}">
                    <a16:creationId xmlns:a16="http://schemas.microsoft.com/office/drawing/2014/main" id="{24444CE0-DAE1-E5FC-E5E1-35A2E7BBC767}"/>
                  </a:ext>
                </a:extLst>
              </p:cNvPr>
              <p:cNvSpPr txBox="1"/>
              <p:nvPr/>
            </p:nvSpPr>
            <p:spPr>
              <a:xfrm>
                <a:off x="2617818" y="4670198"/>
                <a:ext cx="1838772" cy="6435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en-US" altLang="zh-CN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CN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Δ</m:t>
                                      </m:r>
                                      <m: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altLang="zh-CN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  <m:sSubSup>
                                    <m:sSubSupPr>
                                      <m:ctrlP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zh-CN" alt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  <m:sup>
                                      <m:r>
                                        <a:rPr lang="en-US" altLang="zh-CN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zh-CN" altLang="en-US" sz="1800" dirty="0"/>
              </a:p>
            </p:txBody>
          </p:sp>
        </mc:Choice>
        <mc:Fallback xmlns="">
          <p:sp>
            <p:nvSpPr>
              <p:cNvPr id="78" name="文本框 77">
                <a:extLst>
                  <a:ext uri="{FF2B5EF4-FFF2-40B4-BE49-F238E27FC236}">
                    <a16:creationId xmlns:a16="http://schemas.microsoft.com/office/drawing/2014/main" id="{24444CE0-DAE1-E5FC-E5E1-35A2E7BBC7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7818" y="4670198"/>
                <a:ext cx="1838772" cy="6435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文本框 79">
                <a:extLst>
                  <a:ext uri="{FF2B5EF4-FFF2-40B4-BE49-F238E27FC236}">
                    <a16:creationId xmlns:a16="http://schemas.microsoft.com/office/drawing/2014/main" id="{AF8BCDCD-64B3-5FF3-70A4-C437BC45B7E9}"/>
                  </a:ext>
                </a:extLst>
              </p:cNvPr>
              <p:cNvSpPr txBox="1"/>
              <p:nvPr/>
            </p:nvSpPr>
            <p:spPr>
              <a:xfrm>
                <a:off x="437167" y="5414908"/>
                <a:ext cx="5666613" cy="9452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若将亮度下降</a:t>
                </a:r>
                <a14:m>
                  <m:oMath xmlns:m="http://schemas.openxmlformats.org/officeDocument/2006/math">
                    <m:r>
                      <a:rPr lang="zh-CN" altLang="en-US" sz="1800" dirty="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控制在</m:t>
                    </m:r>
                    <m:r>
                      <a:rPr lang="en-US" altLang="zh-CN" sz="180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2%</m:t>
                    </m:r>
                    <m:r>
                      <a:rPr lang="zh-CN" altLang="en-US" sz="180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之内</m:t>
                    </m:r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，则垂直方向位移偏移量</a:t>
                </a:r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sz="1800" i="1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0.28</m:t>
                    </m:r>
                    <m:sSub>
                      <m:sSub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，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sz="1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altLang="zh-CN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altLang="zh-CN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10.2</m:t>
                    </m:r>
                    <m:r>
                      <m:rPr>
                        <m:sty m:val="p"/>
                      </m:rPr>
                      <a:rPr lang="en-US" altLang="zh-CN" sz="1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nm</m:t>
                    </m:r>
                    <m:r>
                      <a:rPr lang="zh-CN" altLang="en-US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也即</a:t>
                </a:r>
                <a:r>
                  <a:rPr lang="zh-CN" altLang="en-US" sz="1800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束流垂直方向轨道</a:t>
                </a:r>
                <a:endParaRPr lang="en-US" altLang="zh-CN" sz="1800" dirty="0">
                  <a:solidFill>
                    <a:srgbClr val="FF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抖动容忍度为：</a:t>
                </a:r>
                <a14:m>
                  <m:oMath xmlns:m="http://schemas.openxmlformats.org/officeDocument/2006/math">
                    <m:r>
                      <a:rPr lang="en-US" altLang="zh-CN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   </m:t>
                    </m:r>
                    <m:r>
                      <m:rPr>
                        <m:sty m:val="p"/>
                      </m:rPr>
                      <a:rPr lang="el-GR" altLang="zh-CN" sz="1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altLang="zh-CN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CN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altLang="zh-CN" sz="1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10.2</m:t>
                    </m:r>
                    <m:r>
                      <m:rPr>
                        <m:sty m:val="p"/>
                      </m:rPr>
                      <a:rPr lang="en-US" altLang="zh-CN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nm</m:t>
                    </m:r>
                  </m:oMath>
                </a14:m>
                <a:endParaRPr lang="zh-CN" altLang="en-US" sz="1800" dirty="0">
                  <a:solidFill>
                    <a:srgbClr val="FF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mc:Choice>
        <mc:Fallback xmlns="">
          <p:sp>
            <p:nvSpPr>
              <p:cNvPr id="80" name="文本框 79">
                <a:extLst>
                  <a:ext uri="{FF2B5EF4-FFF2-40B4-BE49-F238E27FC236}">
                    <a16:creationId xmlns:a16="http://schemas.microsoft.com/office/drawing/2014/main" id="{AF8BCDCD-64B3-5FF3-70A4-C437BC45B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67" y="5414908"/>
                <a:ext cx="5666613" cy="945259"/>
              </a:xfrm>
              <a:prstGeom prst="rect">
                <a:avLst/>
              </a:prstGeom>
              <a:blipFill>
                <a:blip r:embed="rId5"/>
                <a:stretch>
                  <a:fillRect l="-969" t="-3226" b="-96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组合 3">
            <a:extLst>
              <a:ext uri="{FF2B5EF4-FFF2-40B4-BE49-F238E27FC236}">
                <a16:creationId xmlns:a16="http://schemas.microsoft.com/office/drawing/2014/main" id="{6B6950DE-CD35-BDBD-FFB6-183B7FE93CB2}"/>
              </a:ext>
            </a:extLst>
          </p:cNvPr>
          <p:cNvGrpSpPr/>
          <p:nvPr/>
        </p:nvGrpSpPr>
        <p:grpSpPr>
          <a:xfrm>
            <a:off x="8496486" y="2569703"/>
            <a:ext cx="2155391" cy="2744069"/>
            <a:chOff x="6733719" y="816239"/>
            <a:chExt cx="2155391" cy="2744069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6FA80B9A-8B04-FA80-5681-C1304F583E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0800000">
              <a:off x="6733719" y="855082"/>
              <a:ext cx="911256" cy="2374606"/>
            </a:xfrm>
            <a:prstGeom prst="rect">
              <a:avLst/>
            </a:prstGeom>
          </p:spPr>
        </p:pic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DD9546AE-93A7-8715-4129-9A43F10262D0}"/>
                </a:ext>
              </a:extLst>
            </p:cNvPr>
            <p:cNvGrpSpPr/>
            <p:nvPr/>
          </p:nvGrpSpPr>
          <p:grpSpPr>
            <a:xfrm>
              <a:off x="6754055" y="816239"/>
              <a:ext cx="2135055" cy="2744069"/>
              <a:chOff x="1610189" y="2011912"/>
              <a:chExt cx="2135055" cy="2744069"/>
            </a:xfrm>
          </p:grpSpPr>
          <p:grpSp>
            <p:nvGrpSpPr>
              <p:cNvPr id="11" name="组合 10">
                <a:extLst>
                  <a:ext uri="{FF2B5EF4-FFF2-40B4-BE49-F238E27FC236}">
                    <a16:creationId xmlns:a16="http://schemas.microsoft.com/office/drawing/2014/main" id="{78B466B7-75A2-AACC-6848-72268B565BD9}"/>
                  </a:ext>
                </a:extLst>
              </p:cNvPr>
              <p:cNvGrpSpPr/>
              <p:nvPr/>
            </p:nvGrpSpPr>
            <p:grpSpPr>
              <a:xfrm>
                <a:off x="1610189" y="2011912"/>
                <a:ext cx="2135055" cy="2485493"/>
                <a:chOff x="1655131" y="2141997"/>
                <a:chExt cx="2135055" cy="2485493"/>
              </a:xfrm>
            </p:grpSpPr>
            <p:pic>
              <p:nvPicPr>
                <p:cNvPr id="13" name="图片 12">
                  <a:extLst>
                    <a:ext uri="{FF2B5EF4-FFF2-40B4-BE49-F238E27FC236}">
                      <a16:creationId xmlns:a16="http://schemas.microsoft.com/office/drawing/2014/main" id="{BB87E351-6095-9D26-E006-A7DB2D7178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878930" y="2252884"/>
                  <a:ext cx="911256" cy="2374606"/>
                </a:xfrm>
                <a:prstGeom prst="rect">
                  <a:avLst/>
                </a:prstGeom>
              </p:spPr>
            </p:pic>
            <p:grpSp>
              <p:nvGrpSpPr>
                <p:cNvPr id="14" name="组合 13">
                  <a:extLst>
                    <a:ext uri="{FF2B5EF4-FFF2-40B4-BE49-F238E27FC236}">
                      <a16:creationId xmlns:a16="http://schemas.microsoft.com/office/drawing/2014/main" id="{09508052-CC8F-8FFF-03E3-78E3261E09F5}"/>
                    </a:ext>
                  </a:extLst>
                </p:cNvPr>
                <p:cNvGrpSpPr/>
                <p:nvPr/>
              </p:nvGrpSpPr>
              <p:grpSpPr>
                <a:xfrm>
                  <a:off x="1655131" y="2141997"/>
                  <a:ext cx="2101802" cy="2359345"/>
                  <a:chOff x="6096000" y="1078182"/>
                  <a:chExt cx="3600000" cy="4041122"/>
                </a:xfrm>
              </p:grpSpPr>
              <p:sp>
                <p:nvSpPr>
                  <p:cNvPr id="15" name="椭圆 14">
                    <a:extLst>
                      <a:ext uri="{FF2B5EF4-FFF2-40B4-BE49-F238E27FC236}">
                        <a16:creationId xmlns:a16="http://schemas.microsoft.com/office/drawing/2014/main" id="{642E9B3C-D807-6A86-F04F-0F7120C9B7CC}"/>
                      </a:ext>
                    </a:extLst>
                  </p:cNvPr>
                  <p:cNvSpPr/>
                  <p:nvPr/>
                </p:nvSpPr>
                <p:spPr>
                  <a:xfrm>
                    <a:off x="6096000" y="1429304"/>
                    <a:ext cx="3600000" cy="360000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6" name="爆炸形: 8 pt  15">
                    <a:extLst>
                      <a:ext uri="{FF2B5EF4-FFF2-40B4-BE49-F238E27FC236}">
                        <a16:creationId xmlns:a16="http://schemas.microsoft.com/office/drawing/2014/main" id="{161ADBB4-421C-A6E4-137F-C2D36957EE2B}"/>
                      </a:ext>
                    </a:extLst>
                  </p:cNvPr>
                  <p:cNvSpPr/>
                  <p:nvPr/>
                </p:nvSpPr>
                <p:spPr>
                  <a:xfrm>
                    <a:off x="7806000" y="1339304"/>
                    <a:ext cx="180000" cy="180000"/>
                  </a:xfrm>
                  <a:prstGeom prst="irregularSeal1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7" name="爆炸形: 8 pt  16">
                    <a:extLst>
                      <a:ext uri="{FF2B5EF4-FFF2-40B4-BE49-F238E27FC236}">
                        <a16:creationId xmlns:a16="http://schemas.microsoft.com/office/drawing/2014/main" id="{DA799FB7-0F7B-A82E-66F1-6D51BA84CE70}"/>
                      </a:ext>
                    </a:extLst>
                  </p:cNvPr>
                  <p:cNvSpPr/>
                  <p:nvPr/>
                </p:nvSpPr>
                <p:spPr>
                  <a:xfrm>
                    <a:off x="7839012" y="4939304"/>
                    <a:ext cx="180000" cy="180000"/>
                  </a:xfrm>
                  <a:prstGeom prst="irregularSeal1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/>
                  </a:p>
                </p:txBody>
              </p:sp>
              <p:sp>
                <p:nvSpPr>
                  <p:cNvPr id="18" name="文本框 17">
                    <a:extLst>
                      <a:ext uri="{FF2B5EF4-FFF2-40B4-BE49-F238E27FC236}">
                        <a16:creationId xmlns:a16="http://schemas.microsoft.com/office/drawing/2014/main" id="{D273FAFA-8D5E-16C7-B5E8-1AD4481B25C0}"/>
                      </a:ext>
                    </a:extLst>
                  </p:cNvPr>
                  <p:cNvSpPr txBox="1"/>
                  <p:nvPr/>
                </p:nvSpPr>
                <p:spPr>
                  <a:xfrm>
                    <a:off x="7705076" y="1078182"/>
                    <a:ext cx="624849" cy="34019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800" b="1" dirty="0"/>
                      <a:t>IP1</a:t>
                    </a:r>
                    <a:endParaRPr lang="zh-CN" altLang="en-US" sz="800" b="1" dirty="0"/>
                  </a:p>
                </p:txBody>
              </p:sp>
              <p:sp>
                <p:nvSpPr>
                  <p:cNvPr id="19" name="文本框 18">
                    <a:extLst>
                      <a:ext uri="{FF2B5EF4-FFF2-40B4-BE49-F238E27FC236}">
                        <a16:creationId xmlns:a16="http://schemas.microsoft.com/office/drawing/2014/main" id="{5016E309-73A0-D672-3FA4-406F3FBDD97B}"/>
                      </a:ext>
                    </a:extLst>
                  </p:cNvPr>
                  <p:cNvSpPr txBox="1"/>
                  <p:nvPr/>
                </p:nvSpPr>
                <p:spPr>
                  <a:xfrm>
                    <a:off x="7705077" y="4636823"/>
                    <a:ext cx="624847" cy="34019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altLang="zh-CN" sz="800" b="1" dirty="0"/>
                      <a:t>IP2</a:t>
                    </a:r>
                    <a:endParaRPr lang="zh-CN" altLang="en-US" sz="800" b="1" dirty="0"/>
                  </a:p>
                </p:txBody>
              </p:sp>
            </p:grpSp>
          </p:grpSp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A7085F99-4D0A-2F4A-DF7A-7E688CEFC21E}"/>
                  </a:ext>
                </a:extLst>
              </p:cNvPr>
              <p:cNvSpPr txBox="1"/>
              <p:nvPr/>
            </p:nvSpPr>
            <p:spPr>
              <a:xfrm>
                <a:off x="2051675" y="4325094"/>
                <a:ext cx="1316691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100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●对撞区施加位置</a:t>
                </a:r>
                <a:endParaRPr lang="en-US" altLang="zh-CN" sz="1100" dirty="0">
                  <a:solidFill>
                    <a:srgbClr val="FF000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100" dirty="0">
                    <a:solidFill>
                      <a:srgbClr val="00B0F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●弧区施加位置</a:t>
                </a:r>
                <a:endParaRPr lang="en-US" altLang="zh-CN" sz="1100" dirty="0">
                  <a:solidFill>
                    <a:srgbClr val="00B0F0"/>
                  </a:solidFill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p:grpSp>
        <p:sp>
          <p:nvSpPr>
            <p:cNvPr id="7" name="流程图: 接点 6">
              <a:extLst>
                <a:ext uri="{FF2B5EF4-FFF2-40B4-BE49-F238E27FC236}">
                  <a16:creationId xmlns:a16="http://schemas.microsoft.com/office/drawing/2014/main" id="{23ABAD30-DDE3-BC9C-B492-E506EE02D315}"/>
                </a:ext>
              </a:extLst>
            </p:cNvPr>
            <p:cNvSpPr/>
            <p:nvPr/>
          </p:nvSpPr>
          <p:spPr>
            <a:xfrm>
              <a:off x="7936810" y="1006398"/>
              <a:ext cx="56254" cy="5625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8" name="流程图: 接点 7">
              <a:extLst>
                <a:ext uri="{FF2B5EF4-FFF2-40B4-BE49-F238E27FC236}">
                  <a16:creationId xmlns:a16="http://schemas.microsoft.com/office/drawing/2014/main" id="{5FD1302F-8B41-D79D-8BA8-54A03AD590E6}"/>
                </a:ext>
              </a:extLst>
            </p:cNvPr>
            <p:cNvSpPr/>
            <p:nvPr/>
          </p:nvSpPr>
          <p:spPr>
            <a:xfrm>
              <a:off x="7624058" y="1005279"/>
              <a:ext cx="56254" cy="5625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9" name="流程图: 接点 8">
              <a:extLst>
                <a:ext uri="{FF2B5EF4-FFF2-40B4-BE49-F238E27FC236}">
                  <a16:creationId xmlns:a16="http://schemas.microsoft.com/office/drawing/2014/main" id="{12A24D6D-C6CB-CBC9-31A3-5DAC132F1BAB}"/>
                </a:ext>
              </a:extLst>
            </p:cNvPr>
            <p:cNvSpPr/>
            <p:nvPr/>
          </p:nvSpPr>
          <p:spPr>
            <a:xfrm>
              <a:off x="7624058" y="3082742"/>
              <a:ext cx="56254" cy="5625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" name="流程图: 接点 9">
              <a:extLst>
                <a:ext uri="{FF2B5EF4-FFF2-40B4-BE49-F238E27FC236}">
                  <a16:creationId xmlns:a16="http://schemas.microsoft.com/office/drawing/2014/main" id="{67E52AC9-E2EC-AAF7-864F-7ACAB852C97A}"/>
                </a:ext>
              </a:extLst>
            </p:cNvPr>
            <p:cNvSpPr/>
            <p:nvPr/>
          </p:nvSpPr>
          <p:spPr>
            <a:xfrm>
              <a:off x="7936810" y="3082742"/>
              <a:ext cx="56254" cy="56254"/>
            </a:xfrm>
            <a:prstGeom prst="flowChartConnector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aphicFrame>
        <p:nvGraphicFramePr>
          <p:cNvPr id="20" name="表格 19">
            <a:extLst>
              <a:ext uri="{FF2B5EF4-FFF2-40B4-BE49-F238E27FC236}">
                <a16:creationId xmlns:a16="http://schemas.microsoft.com/office/drawing/2014/main" id="{B4D8072C-3CAD-D912-2B35-7FCFF53ECA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629094"/>
              </p:ext>
            </p:extLst>
          </p:nvPr>
        </p:nvGraphicFramePr>
        <p:xfrm>
          <a:off x="7373206" y="5371238"/>
          <a:ext cx="4413679" cy="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733">
                  <a:extLst>
                    <a:ext uri="{9D8B030D-6E8A-4147-A177-3AD203B41FA5}">
                      <a16:colId xmlns:a16="http://schemas.microsoft.com/office/drawing/2014/main" val="1931167999"/>
                    </a:ext>
                  </a:extLst>
                </a:gridCol>
                <a:gridCol w="1507067">
                  <a:extLst>
                    <a:ext uri="{9D8B030D-6E8A-4147-A177-3AD203B41FA5}">
                      <a16:colId xmlns:a16="http://schemas.microsoft.com/office/drawing/2014/main" val="3414003927"/>
                    </a:ext>
                  </a:extLst>
                </a:gridCol>
                <a:gridCol w="1441879">
                  <a:extLst>
                    <a:ext uri="{9D8B030D-6E8A-4147-A177-3AD203B41FA5}">
                      <a16:colId xmlns:a16="http://schemas.microsoft.com/office/drawing/2014/main" val="24130945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轨道偏移量（</a:t>
                      </a:r>
                      <a:r>
                        <a:rPr lang="en-US" altLang="zh-CN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IP1/IP2)</a:t>
                      </a:r>
                      <a:endParaRPr lang="zh-CN" altLang="en-US" sz="1350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对撞区四级磁铁加载位移偏差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弧区四级磁铁加载随机振动误差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980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10nm/10nm</a:t>
                      </a:r>
                      <a:endParaRPr lang="zh-CN" altLang="en-US" sz="1350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4nm</a:t>
                      </a:r>
                      <a:endParaRPr lang="zh-CN" altLang="en-US" sz="1350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350" dirty="0"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25nm</a:t>
                      </a:r>
                      <a:endParaRPr lang="zh-CN" altLang="en-US" sz="1350" dirty="0"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780818"/>
                  </a:ext>
                </a:extLst>
              </a:tr>
            </a:tbl>
          </a:graphicData>
        </a:graphic>
      </p:graphicFrame>
      <p:sp>
        <p:nvSpPr>
          <p:cNvPr id="22" name="文本框 21">
            <a:extLst>
              <a:ext uri="{FF2B5EF4-FFF2-40B4-BE49-F238E27FC236}">
                <a16:creationId xmlns:a16="http://schemas.microsoft.com/office/drawing/2014/main" id="{482ACEF7-20CE-22D1-C4DE-3FF8E8B9140B}"/>
              </a:ext>
            </a:extLst>
          </p:cNvPr>
          <p:cNvSpPr txBox="1"/>
          <p:nvPr/>
        </p:nvSpPr>
        <p:spPr>
          <a:xfrm>
            <a:off x="6909621" y="1548633"/>
            <a:ext cx="4852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在对撞区和弧区分别施加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y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方向的不同位移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RMS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值完全随机振动（不考虑频率分布的白噪声），从而给出振动限值的上限。</a:t>
            </a:r>
            <a:endParaRPr lang="zh-CN" altLang="en-US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6DD70C0A-7762-BDC5-0EA3-3867D63ECE3E}"/>
              </a:ext>
            </a:extLst>
          </p:cNvPr>
          <p:cNvSpPr txBox="1"/>
          <p:nvPr/>
        </p:nvSpPr>
        <p:spPr>
          <a:xfrm>
            <a:off x="9145320" y="788432"/>
            <a:ext cx="210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选用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Higgs Lattice</a:t>
            </a:r>
            <a:endParaRPr lang="zh-CN" altLang="en-US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599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1E321C-9246-D2CD-2862-12176A9FE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8352"/>
            <a:ext cx="10515600" cy="5813317"/>
          </a:xfrm>
        </p:spPr>
        <p:txBody>
          <a:bodyPr>
            <a:normAutofit/>
          </a:bodyPr>
          <a:lstStyle/>
          <a:p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之前对地面振动进行限值时</a:t>
            </a: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、没有考虑角度误差引起的亮度下降，引入后需重新评估亮度下降。</a:t>
            </a: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、使用的模型是完全随机振动模型，引入频率相干性模型后，亮度应会有所增加。</a:t>
            </a: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0" indent="0">
              <a:buNone/>
            </a:pP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2000" dirty="0">
                <a:latin typeface="华文中宋" panose="02010600040101010101" pitchFamily="2" charset="-122"/>
                <a:ea typeface="华文中宋" panose="02010600040101010101" pitchFamily="2" charset="-122"/>
              </a:rPr>
              <a:t>因此振动限值需要通过模拟进一步评估。</a:t>
            </a:r>
            <a:endParaRPr lang="en-US" altLang="zh-CN" sz="20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zh-CN" altLang="en-US" sz="20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93B85FE-0160-743E-8E11-19C67C8BE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59456" y="2463464"/>
            <a:ext cx="3619503" cy="3030282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41417311-5184-A9B7-DE2C-67A405A465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303" y="2529658"/>
            <a:ext cx="3924313" cy="289789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CBAB984E-8EDA-FBD8-5366-14A4FFECAB0F}"/>
              </a:ext>
            </a:extLst>
          </p:cNvPr>
          <p:cNvSpPr txBox="1"/>
          <p:nvPr/>
        </p:nvSpPr>
        <p:spPr>
          <a:xfrm>
            <a:off x="0" y="6211669"/>
            <a:ext cx="120682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Reference:</a:t>
            </a:r>
            <a:r>
              <a:rPr lang="zh-CN" altLang="en-US" dirty="0"/>
              <a:t> L. Zhang, M. Lesourd, Vibration and mechanical stability — status and perspectives, ISDD Friday lecture, 9 April 2010. https://www.esrf.fr/files/live/sites/www/files/Instrumentation/friday-lectures-slides/Talk_L.Zhang.pdf</a:t>
            </a:r>
          </a:p>
        </p:txBody>
      </p:sp>
    </p:spTree>
    <p:extLst>
      <p:ext uri="{BB962C8B-B14F-4D97-AF65-F5344CB8AC3E}">
        <p14:creationId xmlns:p14="http://schemas.microsoft.com/office/powerpoint/2010/main" val="192554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E5FE68-1A86-BE89-66D0-C9F69D012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位移误差和角度误差引起的亮度下降公式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77B7146D-7020-D2C4-05E4-CA262DE5CEC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690688"/>
                <a:ext cx="12192000" cy="4761768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US" altLang="zh-CN" sz="1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sSub>
                          <m:sSubPr>
                            <m:ctrlP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en-US" altLang="zh-CN" sz="1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zh-CN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𝑧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zh-CN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  <m:func>
                                          <m:func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zh-CN" sz="1800">
                                                <a:latin typeface="Cambria Math" panose="02040503050406030204" pitchFamily="18" charset="0"/>
                                              </a:rPr>
                                              <m:t>tan</m:t>
                                            </m:r>
                                          </m:fName>
                                          <m:e>
                                            <m:d>
                                              <m:dPr>
                                                <m:ctrlPr>
                                                  <a:rPr lang="en-US" altLang="zh-CN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𝜙</m:t>
                                                </m:r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𝛿</m:t>
                                                </m:r>
                                                <m:sSub>
                                                  <m:sSubPr>
                                                    <m:ctrlPr>
                                                      <a:rPr lang="zh-CN" altLang="zh-CN"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sSubPr>
                                                  <m:e>
                                                    <m:r>
                                                      <a:rPr lang="en-US" altLang="zh-CN"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𝜙</m:t>
                                                    </m:r>
                                                  </m:e>
                                                  <m:sub>
                                                    <m:r>
                                                      <a:rPr lang="en-US" altLang="zh-CN" sz="1800" i="1">
                                                        <a:latin typeface="Cambria Math" panose="02040503050406030204" pitchFamily="18" charset="0"/>
                                                      </a:rPr>
                                                      <m:t>𝑥</m:t>
                                                    </m:r>
                                                  </m:sub>
                                                </m:sSub>
                                              </m:e>
                                            </m:d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zh-CN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𝑧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zh-CN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US" altLang="zh-CN" sz="1800" i="1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  <m:func>
                                          <m:func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altLang="zh-CN" sz="1800">
                                                <a:latin typeface="Cambria Math" panose="02040503050406030204" pitchFamily="18" charset="0"/>
                                              </a:rPr>
                                              <m:t>tan</m:t>
                                            </m:r>
                                          </m:fName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</m:func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den>
                    </m:f>
                    <m:r>
                      <a:rPr lang="en-US" altLang="zh-CN" sz="1800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</m:den>
                                    </m:f>
                                    <m:func>
                                      <m:func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800">
                                            <a:latin typeface="Cambria Math" panose="02040503050406030204" pitchFamily="18" charset="0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</m:sSub>
                                      </m:e>
                                    </m:func>
                                  </m:e>
                                </m:d>
                              </m:e>
                              <m:sup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br>
                  <a:rPr lang="en-US" altLang="zh-CN" sz="1800" i="1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</a:b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80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type m:val="lin"/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𝛿</m:t>
                                            </m:r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∗2</m:t>
                                    </m:r>
                                  </m:sup>
                                </m:sSubSup>
                                <m:func>
                                  <m:func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80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e>
                                      <m:sup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𝜙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func>
                                  <m:func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80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e>
                                      <m:sup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𝜙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den>
                            </m:f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type m:val="lin"/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𝛿</m:t>
                                            </m:r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num>
                                          <m:den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∗2</m:t>
                                    </m:r>
                                  </m:sup>
                                </m:sSubSup>
                                <m:func>
                                  <m:func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800"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e>
                                      <m:sup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bSup>
                                <m:func>
                                  <m:func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800"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e>
                                      <m:sup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𝜙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由条件：</a:t>
                </a:r>
                <a:r>
                  <a:rPr lang="zh-CN" altLang="zh-CN" sz="1800" dirty="0"/>
                  <a:t> </a:t>
                </a:r>
                <a:r>
                  <a:rPr lang="zh-CN" altLang="en-US" sz="1800" b="1" dirty="0"/>
                  <a:t>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=4.1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𝑚𝑚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  <m:sup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=14</m:t>
                    </m:r>
                    <m:r>
                      <a:rPr lang="en-US" altLang="zh-CN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  <m:sup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CN" sz="1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1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𝜙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=16.5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𝑚𝑟𝑎𝑑</m:t>
                    </m:r>
                  </m:oMath>
                </a14:m>
                <a:r>
                  <a:rPr lang="zh-CN" altLang="en-US" sz="1800" b="1" dirty="0"/>
                  <a:t> ②</a:t>
                </a:r>
                <a:r>
                  <a:rPr lang="en-US" altLang="zh-CN" sz="1800" dirty="0"/>
                  <a:t> 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zh-CN" altLang="en-US" sz="1800" i="1" smtClean="0">
                        <a:latin typeface="Cambria Math" panose="02040503050406030204" pitchFamily="18" charset="0"/>
                      </a:rPr>
                      <m:t>、</m:t>
                    </m:r>
                  </m:oMath>
                </a14:m>
                <a:r>
                  <a:rPr lang="en-US" altLang="zh-CN" sz="1800" dirty="0"/>
                  <a:t> 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zh-CN" altLang="en-US" sz="1800" i="1">
                        <a:latin typeface="Cambria Math" panose="02040503050406030204" pitchFamily="18" charset="0"/>
                      </a:rPr>
                      <m:t>、</m:t>
                    </m:r>
                  </m:oMath>
                </a14:m>
                <a:r>
                  <a:rPr lang="en-US" altLang="zh-CN" sz="1800" dirty="0"/>
                  <a:t> 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为小量，同时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是</a:t>
                </a:r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的高阶小量</a:t>
                </a:r>
                <a:endParaRPr lang="en-US" altLang="zh-CN" sz="1800" b="1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近似得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altLang="zh-CN" sz="18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1−</m:t>
                        </m:r>
                        <m:f>
                          <m:fPr>
                            <m:ctrlPr>
                              <a:rPr lang="en-US" altLang="zh-CN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sSub>
                              <m:sSub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</m:sSub>
                          </m:num>
                          <m:den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den>
                        </m:f>
                      </m:e>
                    </m:d>
                    <m:r>
                      <a:rPr lang="en-US" altLang="zh-CN" sz="1800" i="1">
                        <a:latin typeface="Cambria Math" panose="02040503050406030204" pitchFamily="18" charset="0"/>
                      </a:rPr>
                      <m:t>∙</m:t>
                    </m:r>
                    <m:func>
                      <m:func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80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CN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1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</m:den>
                                    </m:f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𝛿</m:t>
                                    </m:r>
                                    <m:sSub>
                                      <m:sSub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altLang="zh-CN" sz="1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∗2</m:t>
                                    </m:r>
                                  </m:sup>
                                </m:sSubSup>
                              </m:den>
                            </m:f>
                          </m:e>
                        </m:d>
                      </m:e>
                    </m:func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先单独考虑</a:t>
                </a:r>
                <a:r>
                  <a:rPr lang="en-US" altLang="zh-CN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y</a:t>
                </a:r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方向，当亮度下降至</a:t>
                </a:r>
                <a:r>
                  <a:rPr lang="en-US" altLang="zh-CN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98%</a:t>
                </a:r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时，</a:t>
                </a:r>
                <a14:m>
                  <m:oMath xmlns:m="http://schemas.openxmlformats.org/officeDocument/2006/math">
                    <m:r>
                      <a:rPr lang="en-US" altLang="zh-CN" sz="1900" i="1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altLang="zh-CN" sz="19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和</a:t>
                </a:r>
                <a14:m>
                  <m:oMath xmlns:m="http://schemas.openxmlformats.org/officeDocument/2006/math">
                    <m:r>
                      <a:rPr lang="en-US" altLang="zh-CN" sz="1800" i="1" smtClean="0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的关系：</a:t>
                </a:r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CN" sz="19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US" altLang="zh-CN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200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2000" i="1" smtClean="0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altLang="zh-CN" sz="19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CN" altLang="zh-CN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200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zh-CN" altLang="zh-CN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zh-CN" altLang="zh-CN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zh-CN" altLang="zh-CN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zh-CN" altLang="zh-CN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20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2000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zh-CN" altLang="zh-CN" sz="20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zh-CN" sz="20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20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zh-CN" sz="20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</m:den>
                                    </m:f>
                                    <m:r>
                                      <a:rPr lang="en-US" altLang="zh-CN" sz="2000" i="1">
                                        <a:latin typeface="Cambria Math" panose="02040503050406030204" pitchFamily="18" charset="0"/>
                                      </a:rPr>
                                      <m:t>𝛿</m:t>
                                    </m:r>
                                    <m:sSub>
                                      <m:sSubPr>
                                        <m:ctrlPr>
                                          <a:rPr lang="zh-CN" altLang="zh-CN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CN" sz="2000" i="1">
                                            <a:latin typeface="Cambria Math" panose="02040503050406030204" pitchFamily="18" charset="0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zh-CN" sz="20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zh-CN" altLang="zh-CN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20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r>
                                          <a:rPr lang="en-US" altLang="zh-CN" sz="20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20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sSubSup>
                                  <m:sSubSupPr>
                                    <m:ctrlPr>
                                      <a:rPr lang="zh-CN" altLang="zh-CN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20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20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altLang="zh-CN" sz="2000" i="1">
                                        <a:latin typeface="Cambria Math" panose="02040503050406030204" pitchFamily="18" charset="0"/>
                                      </a:rPr>
                                      <m:t>∗2</m:t>
                                    </m:r>
                                  </m:sup>
                                </m:sSubSup>
                              </m:den>
                            </m:f>
                          </m:e>
                        </m:d>
                      </m:e>
                    </m:func>
                    <m:r>
                      <a:rPr lang="en-US" altLang="zh-CN" sz="1900" b="0" i="1" smtClean="0">
                        <a:latin typeface="Cambria Math" panose="02040503050406030204" pitchFamily="18" charset="0"/>
                      </a:rPr>
                      <m:t>=0.98</m:t>
                    </m:r>
                  </m:oMath>
                </a14:m>
                <a:endParaRPr lang="en-US" altLang="zh-CN" sz="1900" dirty="0"/>
              </a:p>
              <a:p>
                <a:endParaRPr lang="zh-CN" altLang="zh-CN" sz="1900" dirty="0"/>
              </a:p>
              <a:p>
                <a:endParaRPr lang="zh-CN" altLang="en-US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mc:Choice>
        <mc:Fallback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77B7146D-7020-D2C4-05E4-CA262DE5CE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690688"/>
                <a:ext cx="12192000" cy="4761768"/>
              </a:xfrm>
              <a:blipFill>
                <a:blip r:embed="rId3"/>
                <a:stretch>
                  <a:fillRect l="-300" t="-2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76A55CB3-BCE3-F91A-3908-C772000A5A95}"/>
              </a:ext>
            </a:extLst>
          </p:cNvPr>
          <p:cNvSpPr txBox="1"/>
          <p:nvPr/>
        </p:nvSpPr>
        <p:spPr>
          <a:xfrm>
            <a:off x="0" y="6452456"/>
            <a:ext cx="4086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Reference: O. </a:t>
            </a:r>
            <a:r>
              <a:rPr lang="en-US" altLang="zh-CN" dirty="0" err="1"/>
              <a:t>Napoly</a:t>
            </a:r>
            <a:r>
              <a:rPr lang="en-US" altLang="zh-CN" dirty="0"/>
              <a:t>, PA 40 (1993) 180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562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2F6AB-1481-D32C-F479-1F27FEE3E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764813-5443-92AE-AB90-F10B3A08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位移误差和角度误差引起的亮度下降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F7CFD86-6F51-B4A8-F09A-7132E07CD99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例如，考虑亮度下降至</a:t>
                </a:r>
                <a:r>
                  <a:rPr lang="en-US" altLang="zh-CN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98%</a:t>
                </a:r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时，</a:t>
                </a:r>
                <a14:m>
                  <m:oMath xmlns:m="http://schemas.openxmlformats.org/officeDocument/2006/math">
                    <m:r>
                      <a:rPr lang="en-US" altLang="zh-CN" sz="1900" i="1"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altLang="zh-CN" sz="1900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和</a:t>
                </a:r>
                <a14:m>
                  <m:oMath xmlns:m="http://schemas.openxmlformats.org/officeDocument/2006/math">
                    <m:r>
                      <a:rPr lang="en-US" altLang="zh-CN" sz="1800" i="1" smtClean="0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zh-CN" sz="1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的关系：</a:t>
                </a:r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sz="19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CN" sz="1900" i="1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en-US" altLang="zh-CN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>
                            <a:latin typeface="Cambria Math" panose="02040503050406030204" pitchFamily="18" charset="0"/>
                          </a:rPr>
                          <m:t>𝛿</m:t>
                        </m:r>
                        <m:r>
                          <a:rPr lang="en-US" altLang="zh-CN" sz="20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2000" i="1">
                            <a:latin typeface="Cambria Math" panose="02040503050406030204" pitchFamily="18" charset="0"/>
                          </a:rPr>
                          <m:t>𝛿</m:t>
                        </m:r>
                        <m:sSub>
                          <m:sSubPr>
                            <m:ctrlPr>
                              <a:rPr lang="zh-CN" altLang="zh-CN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latin typeface="Cambria Math" panose="02040503050406030204" pitchFamily="18" charset="0"/>
                              </a:rPr>
                              <m:t>𝜙</m:t>
                            </m:r>
                          </m:e>
                          <m:sub>
                            <m:r>
                              <a:rPr lang="en-US" altLang="zh-CN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e>
                    </m:d>
                    <m:r>
                      <a:rPr lang="en-US" altLang="zh-CN" sz="1900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80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sSup>
                              <m:sSup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Sup>
                                          <m:sSubSupPr>
                                            <m:ctrlPr>
                                              <a:rPr lang="zh-CN" altLang="zh-CN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sub>
                                          <m:sup>
                                            <m:r>
                                              <a:rPr lang="en-US" altLang="zh-CN" sz="1800" i="1">
                                                <a:latin typeface="Cambria Math" panose="02040503050406030204" pitchFamily="18" charset="0"/>
                                              </a:rPr>
                                              <m:t>∗</m:t>
                                            </m:r>
                                          </m:sup>
                                        </m:sSubSup>
                                      </m:den>
                                    </m:f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𝛿</m:t>
                                    </m:r>
                                    <m:sSub>
                                      <m:sSub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𝜙</m:t>
                                        </m:r>
                                      </m:e>
                                      <m:sub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zh-CN" altLang="zh-CN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𝛿</m:t>
                                        </m:r>
                                        <m:r>
                                          <a:rPr lang="en-US" altLang="zh-CN" sz="1800" i="1">
                                            <a:latin typeface="Cambria Math" panose="02040503050406030204" pitchFamily="18" charset="0"/>
                                          </a:rPr>
                                          <m:t>𝑦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∗2</m:t>
                                    </m:r>
                                  </m:sup>
                                </m:sSubSup>
                              </m:den>
                            </m:f>
                          </m:e>
                        </m:d>
                      </m:e>
                    </m:func>
                    <m:r>
                      <a:rPr lang="en-US" altLang="zh-CN" sz="1900" i="1">
                        <a:latin typeface="Cambria Math" panose="02040503050406030204" pitchFamily="18" charset="0"/>
                      </a:rPr>
                      <m:t>=0.98</m:t>
                    </m:r>
                  </m:oMath>
                </a14:m>
                <a:endParaRPr lang="en-US" altLang="zh-CN" sz="19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1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800" i="0" smtClean="0"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lang="en-US" altLang="zh-CN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=</m:t>
                    </m:r>
                    <m:f>
                      <m:f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sub>
                                </m:sSub>
                              </m:num>
                              <m:den>
                                <m:sSubSup>
                                  <m:sSubSupPr>
                                    <m:ctrlPr>
                                      <a:rPr lang="zh-CN" altLang="zh-CN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  <m:sup>
                                    <m:r>
                                      <a:rPr lang="en-US" altLang="zh-CN" sz="18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bSup>
                              </m:den>
                            </m:f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𝛿</m:t>
                            </m:r>
                            <m:sSub>
                              <m:sSub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  <m:sub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</m:sSub>
                          </m:e>
                        </m:d>
                      </m:e>
                      <m:sup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zh-CN" altLang="zh-CN" sz="18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  <m:r>
                                  <a:rPr lang="en-US" altLang="zh-CN" sz="1800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d>
                          </m:e>
                          <m: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4</m:t>
                        </m:r>
                        <m:sSubSup>
                          <m:sSubSupPr>
                            <m:ctrlPr>
                              <a:rPr lang="zh-CN" altLang="zh-CN" sz="18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  <m:sup>
                            <m:r>
                              <a:rPr lang="en-US" altLang="zh-CN" sz="1800" i="1">
                                <a:latin typeface="Cambria Math" panose="02040503050406030204" pitchFamily="18" charset="0"/>
                              </a:rPr>
                              <m:t>∗2</m:t>
                            </m:r>
                          </m:sup>
                        </m:sSubSup>
                      </m:den>
                    </m:f>
                  </m:oMath>
                </a14:m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理论边界值：</a:t>
                </a:r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14:m>
                  <m:oMath xmlns:m="http://schemas.openxmlformats.org/officeDocument/2006/math">
                    <m:r>
                      <a:rPr lang="zh-CN" altLang="en-US" sz="1800" i="1" smtClean="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𝛿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𝑦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=±10.23 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𝑛𝑚</m:t>
                    </m:r>
                  </m:oMath>
                </a14:m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14:m>
                  <m:oMath xmlns:m="http://schemas.openxmlformats.org/officeDocument/2006/math">
                    <m:r>
                      <a:rPr lang="en-US" altLang="zh-CN" sz="1800" i="1">
                        <a:latin typeface="Cambria Math" panose="02040503050406030204" pitchFamily="18" charset="0"/>
                      </a:rPr>
                      <m:t>𝛿</m:t>
                    </m:r>
                    <m:sSub>
                      <m:sSubPr>
                        <m:ctrlPr>
                          <a:rPr lang="zh-CN" altLang="zh-CN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altLang="zh-CN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±3.18 </m:t>
                    </m:r>
                    <m:r>
                      <a:rPr lang="zh-CN" alt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en-US" altLang="zh-CN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𝑟𝑎𝑑</m:t>
                    </m:r>
                  </m:oMath>
                </a14:m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r>
                  <a:rPr lang="zh-CN" altLang="en-US" sz="1800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因此在做限值时，不光要对轨道抖动做要求，还需要考虑角度误差的影响</a:t>
                </a:r>
                <a:endParaRPr lang="en-US" altLang="zh-CN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endParaRPr lang="zh-CN" altLang="en-US" sz="1800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4F7CFD86-6F51-B4A8-F09A-7132E07CD9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6" t="-112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图片 6">
            <a:extLst>
              <a:ext uri="{FF2B5EF4-FFF2-40B4-BE49-F238E27FC236}">
                <a16:creationId xmlns:a16="http://schemas.microsoft.com/office/drawing/2014/main" id="{8F7C2650-7DEB-869A-0E0A-C003785625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2152415"/>
            <a:ext cx="4267200" cy="302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184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4F718D-AAD8-487F-0AE6-6DDB53970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总结及下一步计划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67E6FD6-C64E-C1B1-593F-4F709A4AF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8034196" cy="4351338"/>
          </a:xfrm>
        </p:spPr>
        <p:txBody>
          <a:bodyPr>
            <a:normAutofit/>
          </a:bodyPr>
          <a:lstStyle/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考虑位移误差和角度误差共同对亮度造成的影响，以及引入频率相干性模型后，对地面振动限值进一步评估的初步想法：</a:t>
            </a:r>
            <a:endParaRPr lang="en-US" altLang="zh-CN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①引入频率相干性，选用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1/f^2 scale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的幅度谱分布，设定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1-100Hz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的位移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RMS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值：对撞区为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4nm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，弧区为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25nm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，验证原先限值下，亮度是否仍满足要求。</a:t>
            </a:r>
            <a:endParaRPr lang="en-US" altLang="zh-CN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②通过调节频域范围的上下限，观察亮度受到的影响大小，来确定所关注的频率范围上下限。</a:t>
            </a:r>
            <a:endParaRPr lang="en-US" altLang="zh-CN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③设定不同频率振幅一致，分别计算不同频率的振动场对亮度的影响，绘制亮度下降率和频率的关系图，确认亮度下降率随频率变化的趋势，进一步确认所关注的频率范围。</a:t>
            </a:r>
            <a:endParaRPr lang="en-US" altLang="zh-CN" sz="1800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以上亮度计算均通过施加多次振动场，进行周期解计算，统计对撞点处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y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和</a:t>
            </a:r>
            <a:r>
              <a:rPr lang="en-US" altLang="zh-CN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y’</a:t>
            </a:r>
            <a:r>
              <a:rPr lang="zh-CN" altLang="en-US" sz="1800" dirty="0">
                <a:latin typeface="华文中宋" panose="02010600040101010101" pitchFamily="2" charset="-122"/>
                <a:ea typeface="华文中宋" panose="02010600040101010101" pitchFamily="2" charset="-122"/>
              </a:rPr>
              <a:t>值，然后通过公式计算亮度下降率。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4439BF1-B0D2-ACC7-58FE-47F0B8D31C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6649" y="2162303"/>
            <a:ext cx="3267546" cy="273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9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1062</Words>
  <Application>Microsoft Office PowerPoint</Application>
  <PresentationFormat>宽屏</PresentationFormat>
  <Paragraphs>206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等线 Light</vt:lpstr>
      <vt:lpstr>华文中宋</vt:lpstr>
      <vt:lpstr>Arial</vt:lpstr>
      <vt:lpstr>Cambria Math</vt:lpstr>
      <vt:lpstr>Symbol</vt:lpstr>
      <vt:lpstr>Times New Roman</vt:lpstr>
      <vt:lpstr>Office 主题​​</vt:lpstr>
      <vt:lpstr>Requirement for the ground motion from beam dynamics</vt:lpstr>
      <vt:lpstr>PowerPoint 演示文稿</vt:lpstr>
      <vt:lpstr>原先地面振动限值的确定方法</vt:lpstr>
      <vt:lpstr>PowerPoint 演示文稿</vt:lpstr>
      <vt:lpstr>位移误差和角度误差引起的亮度下降公式</vt:lpstr>
      <vt:lpstr>位移误差和角度误差引起的亮度下降</vt:lpstr>
      <vt:lpstr>总结及下一步计划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 for the ground motion from beam dynamics</dc:title>
  <dc:creator>翔宇 谭</dc:creator>
  <cp:lastModifiedBy>Administrator</cp:lastModifiedBy>
  <cp:revision>31</cp:revision>
  <dcterms:created xsi:type="dcterms:W3CDTF">2026-02-25T04:27:09Z</dcterms:created>
  <dcterms:modified xsi:type="dcterms:W3CDTF">2026-02-28T04:20:33Z</dcterms:modified>
</cp:coreProperties>
</file>