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305" r:id="rId3"/>
    <p:sldId id="259" r:id="rId4"/>
    <p:sldId id="307" r:id="rId5"/>
    <p:sldId id="260" r:id="rId6"/>
    <p:sldId id="302" r:id="rId7"/>
    <p:sldId id="306" r:id="rId8"/>
    <p:sldId id="308" r:id="rId9"/>
    <p:sldId id="273" r:id="rId10"/>
    <p:sldId id="299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6CC3"/>
    <a:srgbClr val="68578F"/>
    <a:srgbClr val="7E3A66"/>
    <a:srgbClr val="3F576F"/>
    <a:srgbClr val="5BCABF"/>
    <a:srgbClr val="EB9E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13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60" y="279"/>
      </p:cViewPr>
      <p:guideLst>
        <p:guide orient="horz" pos="2137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2019869" y="5501898"/>
            <a:ext cx="10172131" cy="1284102"/>
          </a:xfrm>
          <a:prstGeom prst="roundRect">
            <a:avLst>
              <a:gd name="adj" fmla="val 0"/>
            </a:avLst>
          </a:prstGeom>
          <a:solidFill>
            <a:srgbClr val="68578F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/>
        </p:nvSpPr>
        <p:spPr>
          <a:xfrm>
            <a:off x="0" y="5501898"/>
            <a:ext cx="3048000" cy="1284102"/>
          </a:xfrm>
          <a:custGeom>
            <a:avLst/>
            <a:gdLst>
              <a:gd name="connsiteX0" fmla="*/ 0 w 3036468"/>
              <a:gd name="connsiteY0" fmla="*/ 0 h 1800000"/>
              <a:gd name="connsiteX1" fmla="*/ 3036468 w 3036468"/>
              <a:gd name="connsiteY1" fmla="*/ 0 h 1800000"/>
              <a:gd name="connsiteX2" fmla="*/ 2061536 w 3036468"/>
              <a:gd name="connsiteY2" fmla="*/ 1800000 h 1800000"/>
              <a:gd name="connsiteX3" fmla="*/ 0 w 3036468"/>
              <a:gd name="connsiteY3" fmla="*/ 1800000 h 18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6468" h="1800000">
                <a:moveTo>
                  <a:pt x="0" y="0"/>
                </a:moveTo>
                <a:lnTo>
                  <a:pt x="3036468" y="0"/>
                </a:lnTo>
                <a:lnTo>
                  <a:pt x="2061536" y="1800000"/>
                </a:lnTo>
                <a:lnTo>
                  <a:pt x="0" y="1800000"/>
                </a:lnTo>
                <a:close/>
              </a:path>
            </a:pathLst>
          </a:custGeom>
          <a:solidFill>
            <a:srgbClr val="7E6C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5429898"/>
            <a:ext cx="12192000" cy="72000"/>
          </a:xfrm>
          <a:prstGeom prst="rect">
            <a:avLst/>
          </a:prstGeom>
          <a:solidFill>
            <a:srgbClr val="7E6C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7E6C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743201" y="5970198"/>
            <a:ext cx="9448799" cy="522360"/>
          </a:xfrm>
        </p:spPr>
        <p:txBody>
          <a:bodyPr anchor="ctr"/>
          <a:lstStyle>
            <a:lvl1pPr algn="l">
              <a:defRPr sz="6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DB26E-7550-4A68-B9ED-0930F4C79F79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247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 userDrawn="1"/>
        </p:nvSpPr>
        <p:spPr>
          <a:xfrm>
            <a:off x="0" y="72000"/>
            <a:ext cx="1095825" cy="914400"/>
          </a:xfrm>
          <a:custGeom>
            <a:avLst/>
            <a:gdLst>
              <a:gd name="connsiteX0" fmla="*/ 0 w 1095825"/>
              <a:gd name="connsiteY0" fmla="*/ 0 h 914400"/>
              <a:gd name="connsiteX1" fmla="*/ 1095825 w 1095825"/>
              <a:gd name="connsiteY1" fmla="*/ 0 h 914400"/>
              <a:gd name="connsiteX2" fmla="*/ 608144 w 1095825"/>
              <a:gd name="connsiteY2" fmla="*/ 914400 h 914400"/>
              <a:gd name="connsiteX3" fmla="*/ 0 w 1095825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825" h="914400">
                <a:moveTo>
                  <a:pt x="0" y="0"/>
                </a:moveTo>
                <a:lnTo>
                  <a:pt x="1095825" y="0"/>
                </a:lnTo>
                <a:lnTo>
                  <a:pt x="608144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7E6C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7E6C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5824" y="72000"/>
            <a:ext cx="10257975" cy="914400"/>
          </a:xfrm>
        </p:spPr>
        <p:txBody>
          <a:bodyPr/>
          <a:lstStyle>
            <a:lvl1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DB26E-7550-4A68-B9ED-0930F4C79F79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7E6C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741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7E6C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DB26E-7550-4A68-B9ED-0930F4C79F79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813176" cy="6858000"/>
          </a:xfrm>
          <a:ln>
            <a:noFill/>
          </a:ln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14682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 userDrawn="1"/>
        </p:nvSpPr>
        <p:spPr>
          <a:xfrm>
            <a:off x="0" y="72000"/>
            <a:ext cx="1095825" cy="914400"/>
          </a:xfrm>
          <a:custGeom>
            <a:avLst/>
            <a:gdLst>
              <a:gd name="connsiteX0" fmla="*/ 0 w 1095825"/>
              <a:gd name="connsiteY0" fmla="*/ 0 h 914400"/>
              <a:gd name="connsiteX1" fmla="*/ 1095825 w 1095825"/>
              <a:gd name="connsiteY1" fmla="*/ 0 h 914400"/>
              <a:gd name="connsiteX2" fmla="*/ 608144 w 1095825"/>
              <a:gd name="connsiteY2" fmla="*/ 914400 h 914400"/>
              <a:gd name="connsiteX3" fmla="*/ 0 w 1095825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5825" h="914400">
                <a:moveTo>
                  <a:pt x="0" y="0"/>
                </a:moveTo>
                <a:lnTo>
                  <a:pt x="1095825" y="0"/>
                </a:lnTo>
                <a:lnTo>
                  <a:pt x="608144" y="914400"/>
                </a:lnTo>
                <a:lnTo>
                  <a:pt x="0" y="914400"/>
                </a:lnTo>
                <a:close/>
              </a:path>
            </a:pathLst>
          </a:custGeom>
          <a:solidFill>
            <a:srgbClr val="7E6C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7E6C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5824" y="72000"/>
            <a:ext cx="10257975" cy="914400"/>
          </a:xfrm>
        </p:spPr>
        <p:txBody>
          <a:bodyPr/>
          <a:lstStyle>
            <a:lvl1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DB26E-7550-4A68-B9ED-0930F4C79F79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7E6C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397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DB26E-7550-4A68-B9ED-0930F4C79F79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7E6C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7E6C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789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7E6C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DB26E-7550-4A68-B9ED-0930F4C79F79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845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-1" y="1"/>
            <a:ext cx="10468725" cy="95250"/>
          </a:xfrm>
          <a:prstGeom prst="rect">
            <a:avLst/>
          </a:prstGeom>
          <a:solidFill>
            <a:srgbClr val="685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6096000" y="6108700"/>
            <a:ext cx="6096000" cy="749300"/>
          </a:xfrm>
          <a:prstGeom prst="rect">
            <a:avLst/>
          </a:prstGeom>
          <a:solidFill>
            <a:srgbClr val="685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B5F89-3C37-49A6-B7CC-41D189EEC0B1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9001C-556A-4238-A7E0-2B72E20C5D7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-6350" y="5349875"/>
            <a:ext cx="8286750" cy="1511300"/>
          </a:xfrm>
          <a:custGeom>
            <a:avLst/>
            <a:gdLst>
              <a:gd name="connsiteX0" fmla="*/ 0 w 7404100"/>
              <a:gd name="connsiteY0" fmla="*/ 0 h 1498600"/>
              <a:gd name="connsiteX1" fmla="*/ 7404100 w 7404100"/>
              <a:gd name="connsiteY1" fmla="*/ 0 h 1498600"/>
              <a:gd name="connsiteX2" fmla="*/ 7404100 w 7404100"/>
              <a:gd name="connsiteY2" fmla="*/ 1498600 h 1498600"/>
              <a:gd name="connsiteX3" fmla="*/ 0 w 7404100"/>
              <a:gd name="connsiteY3" fmla="*/ 1498600 h 1498600"/>
              <a:gd name="connsiteX4" fmla="*/ 0 w 7404100"/>
              <a:gd name="connsiteY4" fmla="*/ 0 h 1498600"/>
              <a:gd name="connsiteX0" fmla="*/ 0 w 7404100"/>
              <a:gd name="connsiteY0" fmla="*/ 0 h 1498600"/>
              <a:gd name="connsiteX1" fmla="*/ 6121400 w 7404100"/>
              <a:gd name="connsiteY1" fmla="*/ 0 h 1498600"/>
              <a:gd name="connsiteX2" fmla="*/ 7404100 w 7404100"/>
              <a:gd name="connsiteY2" fmla="*/ 1498600 h 1498600"/>
              <a:gd name="connsiteX3" fmla="*/ 0 w 7404100"/>
              <a:gd name="connsiteY3" fmla="*/ 1498600 h 1498600"/>
              <a:gd name="connsiteX4" fmla="*/ 0 w 7404100"/>
              <a:gd name="connsiteY4" fmla="*/ 0 h 1498600"/>
              <a:gd name="connsiteX0" fmla="*/ 0 w 8280400"/>
              <a:gd name="connsiteY0" fmla="*/ 0 h 1511300"/>
              <a:gd name="connsiteX1" fmla="*/ 6121400 w 8280400"/>
              <a:gd name="connsiteY1" fmla="*/ 0 h 1511300"/>
              <a:gd name="connsiteX2" fmla="*/ 8280400 w 8280400"/>
              <a:gd name="connsiteY2" fmla="*/ 1511300 h 1511300"/>
              <a:gd name="connsiteX3" fmla="*/ 0 w 8280400"/>
              <a:gd name="connsiteY3" fmla="*/ 1498600 h 1511300"/>
              <a:gd name="connsiteX4" fmla="*/ 0 w 8280400"/>
              <a:gd name="connsiteY4" fmla="*/ 0 h 1511300"/>
              <a:gd name="connsiteX0" fmla="*/ 6350 w 8286750"/>
              <a:gd name="connsiteY0" fmla="*/ 0 h 1511300"/>
              <a:gd name="connsiteX1" fmla="*/ 6127750 w 8286750"/>
              <a:gd name="connsiteY1" fmla="*/ 0 h 1511300"/>
              <a:gd name="connsiteX2" fmla="*/ 8286750 w 8286750"/>
              <a:gd name="connsiteY2" fmla="*/ 1511300 h 1511300"/>
              <a:gd name="connsiteX3" fmla="*/ 0 w 8286750"/>
              <a:gd name="connsiteY3" fmla="*/ 1504950 h 1511300"/>
              <a:gd name="connsiteX4" fmla="*/ 6350 w 8286750"/>
              <a:gd name="connsiteY4" fmla="*/ 0 h 151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86750" h="1511300">
                <a:moveTo>
                  <a:pt x="6350" y="0"/>
                </a:moveTo>
                <a:lnTo>
                  <a:pt x="6127750" y="0"/>
                </a:lnTo>
                <a:lnTo>
                  <a:pt x="8286750" y="1511300"/>
                </a:lnTo>
                <a:lnTo>
                  <a:pt x="0" y="1504950"/>
                </a:lnTo>
                <a:cubicBezTo>
                  <a:pt x="2117" y="1003300"/>
                  <a:pt x="4233" y="501650"/>
                  <a:pt x="6350" y="0"/>
                </a:cubicBezTo>
                <a:close/>
              </a:path>
            </a:pathLst>
          </a:custGeom>
          <a:solidFill>
            <a:srgbClr val="7E6C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10121900" y="0"/>
            <a:ext cx="2070100" cy="825500"/>
          </a:xfrm>
          <a:custGeom>
            <a:avLst/>
            <a:gdLst>
              <a:gd name="connsiteX0" fmla="*/ 0 w 2692400"/>
              <a:gd name="connsiteY0" fmla="*/ 0 h 825500"/>
              <a:gd name="connsiteX1" fmla="*/ 2692400 w 2692400"/>
              <a:gd name="connsiteY1" fmla="*/ 0 h 825500"/>
              <a:gd name="connsiteX2" fmla="*/ 2692400 w 2692400"/>
              <a:gd name="connsiteY2" fmla="*/ 825500 h 825500"/>
              <a:gd name="connsiteX3" fmla="*/ 0 w 2692400"/>
              <a:gd name="connsiteY3" fmla="*/ 825500 h 825500"/>
              <a:gd name="connsiteX4" fmla="*/ 0 w 2692400"/>
              <a:gd name="connsiteY4" fmla="*/ 0 h 825500"/>
              <a:gd name="connsiteX0" fmla="*/ 0 w 2692400"/>
              <a:gd name="connsiteY0" fmla="*/ 0 h 825500"/>
              <a:gd name="connsiteX1" fmla="*/ 2692400 w 2692400"/>
              <a:gd name="connsiteY1" fmla="*/ 0 h 825500"/>
              <a:gd name="connsiteX2" fmla="*/ 2692400 w 2692400"/>
              <a:gd name="connsiteY2" fmla="*/ 825500 h 825500"/>
              <a:gd name="connsiteX3" fmla="*/ 965200 w 2692400"/>
              <a:gd name="connsiteY3" fmla="*/ 825500 h 825500"/>
              <a:gd name="connsiteX4" fmla="*/ 0 w 2692400"/>
              <a:gd name="connsiteY4" fmla="*/ 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2400" h="825500">
                <a:moveTo>
                  <a:pt x="0" y="0"/>
                </a:moveTo>
                <a:lnTo>
                  <a:pt x="2692400" y="0"/>
                </a:lnTo>
                <a:lnTo>
                  <a:pt x="2692400" y="825500"/>
                </a:lnTo>
                <a:lnTo>
                  <a:pt x="965200" y="825500"/>
                </a:lnTo>
                <a:lnTo>
                  <a:pt x="0" y="0"/>
                </a:lnTo>
                <a:close/>
              </a:path>
            </a:pathLst>
          </a:custGeom>
          <a:solidFill>
            <a:srgbClr val="685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93699" y="5816203"/>
            <a:ext cx="6355444" cy="800893"/>
          </a:xfrm>
        </p:spPr>
        <p:txBody>
          <a:bodyPr anchor="b">
            <a:noAutofit/>
          </a:bodyPr>
          <a:lstStyle>
            <a:lvl1pPr algn="l">
              <a:defRPr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153400" y="6285706"/>
            <a:ext cx="3966030" cy="50641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625" y="34567"/>
            <a:ext cx="754150" cy="756366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126999" y="5718629"/>
            <a:ext cx="139701" cy="95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936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72000"/>
            <a:ext cx="10515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DB26E-7550-4A68-B9ED-0930F4C79F79}" type="datetimeFigureOut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BC2DF-976F-4C49-92B9-E79BD60CFE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59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57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93699" y="5497792"/>
            <a:ext cx="6355444" cy="1294325"/>
          </a:xfrm>
        </p:spPr>
        <p:txBody>
          <a:bodyPr/>
          <a:lstStyle/>
          <a:p>
            <a:r>
              <a:rPr lang="zh-CN" altLang="en-US" sz="4400" dirty="0"/>
              <a:t>申请承办 </a:t>
            </a:r>
            <a:r>
              <a:rPr lang="en-US" altLang="zh-CN" sz="4400" dirty="0"/>
              <a:t>CEPC Workshop 2026</a:t>
            </a:r>
            <a:endParaRPr lang="zh-CN" altLang="en-US" sz="44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158212" y="6144954"/>
            <a:ext cx="3966030" cy="761890"/>
          </a:xfrm>
        </p:spPr>
        <p:txBody>
          <a:bodyPr>
            <a:normAutofit/>
          </a:bodyPr>
          <a:lstStyle/>
          <a:p>
            <a:r>
              <a:rPr lang="zh-CN" altLang="en-US" sz="1400" dirty="0"/>
              <a:t>复旦大学</a:t>
            </a:r>
            <a:r>
              <a:rPr lang="en-US" altLang="zh-CN" sz="1400" dirty="0"/>
              <a:t>+</a:t>
            </a:r>
            <a:r>
              <a:rPr lang="zh-CN" altLang="en-US" sz="1400" dirty="0"/>
              <a:t>硅酸盐所</a:t>
            </a:r>
            <a:endParaRPr lang="en-US" altLang="zh-CN" sz="1400" dirty="0"/>
          </a:p>
          <a:p>
            <a:r>
              <a:rPr lang="en-US" altLang="zh-CN" sz="1400" dirty="0"/>
              <a:t>2026</a:t>
            </a:r>
            <a:r>
              <a:rPr lang="zh-CN" altLang="en-US" sz="1400" dirty="0"/>
              <a:t>年</a:t>
            </a:r>
            <a:r>
              <a:rPr lang="en-US" altLang="zh-CN" sz="1400" dirty="0"/>
              <a:t>3</a:t>
            </a:r>
            <a:r>
              <a:rPr lang="zh-CN" altLang="en-US" sz="1400" dirty="0"/>
              <a:t>月</a:t>
            </a:r>
            <a:r>
              <a:rPr lang="en-US" altLang="zh-CN" sz="1400" dirty="0"/>
              <a:t>2</a:t>
            </a:r>
            <a:r>
              <a:rPr lang="zh-CN" altLang="en-US" sz="1400" dirty="0"/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600245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28" y="5608125"/>
            <a:ext cx="1014450" cy="101743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D870743-9F6F-47EC-913B-AD52D4CC4857}"/>
              </a:ext>
            </a:extLst>
          </p:cNvPr>
          <p:cNvSpPr txBox="1"/>
          <p:nvPr/>
        </p:nvSpPr>
        <p:spPr>
          <a:xfrm>
            <a:off x="3638348" y="2449630"/>
            <a:ext cx="4668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期待大家来上海开会！</a:t>
            </a:r>
          </a:p>
        </p:txBody>
      </p:sp>
    </p:spTree>
    <p:extLst>
      <p:ext uri="{BB962C8B-B14F-4D97-AF65-F5344CB8AC3E}">
        <p14:creationId xmlns:p14="http://schemas.microsoft.com/office/powerpoint/2010/main" val="2163436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>
            <a:off x="1095824" y="2120331"/>
            <a:ext cx="1046759" cy="900000"/>
          </a:xfrm>
          <a:custGeom>
            <a:avLst/>
            <a:gdLst>
              <a:gd name="connsiteX0" fmla="*/ 0 w 1046759"/>
              <a:gd name="connsiteY0" fmla="*/ 0 h 900000"/>
              <a:gd name="connsiteX1" fmla="*/ 900000 w 1046759"/>
              <a:gd name="connsiteY1" fmla="*/ 0 h 900000"/>
              <a:gd name="connsiteX2" fmla="*/ 900000 w 1046759"/>
              <a:gd name="connsiteY2" fmla="*/ 303241 h 900000"/>
              <a:gd name="connsiteX3" fmla="*/ 1046759 w 1046759"/>
              <a:gd name="connsiteY3" fmla="*/ 450000 h 900000"/>
              <a:gd name="connsiteX4" fmla="*/ 900000 w 1046759"/>
              <a:gd name="connsiteY4" fmla="*/ 596759 h 900000"/>
              <a:gd name="connsiteX5" fmla="*/ 900000 w 1046759"/>
              <a:gd name="connsiteY5" fmla="*/ 900000 h 900000"/>
              <a:gd name="connsiteX6" fmla="*/ 0 w 1046759"/>
              <a:gd name="connsiteY6" fmla="*/ 900000 h 9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6759" h="900000">
                <a:moveTo>
                  <a:pt x="0" y="0"/>
                </a:moveTo>
                <a:lnTo>
                  <a:pt x="900000" y="0"/>
                </a:lnTo>
                <a:lnTo>
                  <a:pt x="900000" y="303241"/>
                </a:lnTo>
                <a:lnTo>
                  <a:pt x="1046759" y="450000"/>
                </a:lnTo>
                <a:lnTo>
                  <a:pt x="900000" y="596759"/>
                </a:lnTo>
                <a:lnTo>
                  <a:pt x="900000" y="900000"/>
                </a:lnTo>
                <a:lnTo>
                  <a:pt x="0" y="900000"/>
                </a:lnTo>
                <a:close/>
              </a:path>
            </a:pathLst>
          </a:custGeom>
          <a:solidFill>
            <a:srgbClr val="7E6C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4000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42583" y="2120331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复旦现代物理研究所</a:t>
            </a:r>
          </a:p>
        </p:txBody>
      </p:sp>
      <p:sp>
        <p:nvSpPr>
          <p:cNvPr id="3" name="矩形 2"/>
          <p:cNvSpPr/>
          <p:nvPr/>
        </p:nvSpPr>
        <p:spPr>
          <a:xfrm>
            <a:off x="2142583" y="2489663"/>
            <a:ext cx="39534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王小龙 教授，李鹤婷（秘书）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研究生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名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标题 3"/>
          <p:cNvSpPr>
            <a:spLocks noGrp="1"/>
          </p:cNvSpPr>
          <p:nvPr>
            <p:ph type="title"/>
          </p:nvPr>
        </p:nvSpPr>
        <p:spPr>
          <a:xfrm>
            <a:off x="1095824" y="72000"/>
            <a:ext cx="10257975" cy="914400"/>
          </a:xfrm>
        </p:spPr>
        <p:txBody>
          <a:bodyPr/>
          <a:lstStyle/>
          <a:p>
            <a:r>
              <a:rPr lang="zh-CN" altLang="en-US" dirty="0"/>
              <a:t>申办单位与团队</a:t>
            </a:r>
          </a:p>
        </p:txBody>
      </p:sp>
      <p:sp>
        <p:nvSpPr>
          <p:cNvPr id="25" name="任意多边形 24"/>
          <p:cNvSpPr/>
          <p:nvPr/>
        </p:nvSpPr>
        <p:spPr>
          <a:xfrm>
            <a:off x="6096000" y="2115593"/>
            <a:ext cx="1046759" cy="900000"/>
          </a:xfrm>
          <a:custGeom>
            <a:avLst/>
            <a:gdLst>
              <a:gd name="connsiteX0" fmla="*/ 0 w 1046759"/>
              <a:gd name="connsiteY0" fmla="*/ 0 h 900000"/>
              <a:gd name="connsiteX1" fmla="*/ 900000 w 1046759"/>
              <a:gd name="connsiteY1" fmla="*/ 0 h 900000"/>
              <a:gd name="connsiteX2" fmla="*/ 900000 w 1046759"/>
              <a:gd name="connsiteY2" fmla="*/ 303241 h 900000"/>
              <a:gd name="connsiteX3" fmla="*/ 1046759 w 1046759"/>
              <a:gd name="connsiteY3" fmla="*/ 450000 h 900000"/>
              <a:gd name="connsiteX4" fmla="*/ 900000 w 1046759"/>
              <a:gd name="connsiteY4" fmla="*/ 596759 h 900000"/>
              <a:gd name="connsiteX5" fmla="*/ 900000 w 1046759"/>
              <a:gd name="connsiteY5" fmla="*/ 900000 h 900000"/>
              <a:gd name="connsiteX6" fmla="*/ 0 w 1046759"/>
              <a:gd name="connsiteY6" fmla="*/ 900000 h 9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6759" h="900000">
                <a:moveTo>
                  <a:pt x="0" y="0"/>
                </a:moveTo>
                <a:lnTo>
                  <a:pt x="900000" y="0"/>
                </a:lnTo>
                <a:lnTo>
                  <a:pt x="900000" y="303241"/>
                </a:lnTo>
                <a:lnTo>
                  <a:pt x="1046759" y="450000"/>
                </a:lnTo>
                <a:lnTo>
                  <a:pt x="900000" y="596759"/>
                </a:lnTo>
                <a:lnTo>
                  <a:pt x="900000" y="900000"/>
                </a:lnTo>
                <a:lnTo>
                  <a:pt x="0" y="900000"/>
                </a:lnTo>
                <a:close/>
              </a:path>
            </a:pathLst>
          </a:custGeom>
          <a:solidFill>
            <a:srgbClr val="7E6C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4000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142759" y="2115593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中科院硅酸盐所</a:t>
            </a:r>
          </a:p>
        </p:txBody>
      </p:sp>
      <p:sp>
        <p:nvSpPr>
          <p:cNvPr id="27" name="矩形 26"/>
          <p:cNvSpPr/>
          <p:nvPr/>
        </p:nvSpPr>
        <p:spPr>
          <a:xfrm>
            <a:off x="7142759" y="2484925"/>
            <a:ext cx="39534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陈俊峰 研究员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研究生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博士后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职工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6-8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名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任意多边形 27"/>
          <p:cNvSpPr/>
          <p:nvPr/>
        </p:nvSpPr>
        <p:spPr>
          <a:xfrm>
            <a:off x="1095824" y="3902651"/>
            <a:ext cx="1046759" cy="900000"/>
          </a:xfrm>
          <a:custGeom>
            <a:avLst/>
            <a:gdLst>
              <a:gd name="connsiteX0" fmla="*/ 0 w 1046759"/>
              <a:gd name="connsiteY0" fmla="*/ 0 h 900000"/>
              <a:gd name="connsiteX1" fmla="*/ 900000 w 1046759"/>
              <a:gd name="connsiteY1" fmla="*/ 0 h 900000"/>
              <a:gd name="connsiteX2" fmla="*/ 900000 w 1046759"/>
              <a:gd name="connsiteY2" fmla="*/ 303241 h 900000"/>
              <a:gd name="connsiteX3" fmla="*/ 1046759 w 1046759"/>
              <a:gd name="connsiteY3" fmla="*/ 450000 h 900000"/>
              <a:gd name="connsiteX4" fmla="*/ 900000 w 1046759"/>
              <a:gd name="connsiteY4" fmla="*/ 596759 h 900000"/>
              <a:gd name="connsiteX5" fmla="*/ 900000 w 1046759"/>
              <a:gd name="connsiteY5" fmla="*/ 900000 h 900000"/>
              <a:gd name="connsiteX6" fmla="*/ 0 w 1046759"/>
              <a:gd name="connsiteY6" fmla="*/ 900000 h 9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6759" h="900000">
                <a:moveTo>
                  <a:pt x="0" y="0"/>
                </a:moveTo>
                <a:lnTo>
                  <a:pt x="900000" y="0"/>
                </a:lnTo>
                <a:lnTo>
                  <a:pt x="900000" y="303241"/>
                </a:lnTo>
                <a:lnTo>
                  <a:pt x="1046759" y="450000"/>
                </a:lnTo>
                <a:lnTo>
                  <a:pt x="900000" y="596759"/>
                </a:lnTo>
                <a:lnTo>
                  <a:pt x="900000" y="900000"/>
                </a:lnTo>
                <a:lnTo>
                  <a:pt x="0" y="900000"/>
                </a:lnTo>
                <a:close/>
              </a:path>
            </a:pathLst>
          </a:custGeom>
          <a:solidFill>
            <a:srgbClr val="7E6C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4000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177350" y="380826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复旦大学物理学系</a:t>
            </a:r>
          </a:p>
        </p:txBody>
      </p:sp>
      <p:sp>
        <p:nvSpPr>
          <p:cNvPr id="30" name="矩形 29"/>
          <p:cNvSpPr/>
          <p:nvPr/>
        </p:nvSpPr>
        <p:spPr>
          <a:xfrm>
            <a:off x="2197199" y="4254536"/>
            <a:ext cx="39534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顾嘉荫 研究员，邵鼎煜 研究员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秘书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名，研究生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博士后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名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任意多边形 30"/>
          <p:cNvSpPr/>
          <p:nvPr/>
        </p:nvSpPr>
        <p:spPr>
          <a:xfrm>
            <a:off x="6064902" y="3810360"/>
            <a:ext cx="1046759" cy="900000"/>
          </a:xfrm>
          <a:custGeom>
            <a:avLst/>
            <a:gdLst>
              <a:gd name="connsiteX0" fmla="*/ 0 w 1046759"/>
              <a:gd name="connsiteY0" fmla="*/ 0 h 900000"/>
              <a:gd name="connsiteX1" fmla="*/ 900000 w 1046759"/>
              <a:gd name="connsiteY1" fmla="*/ 0 h 900000"/>
              <a:gd name="connsiteX2" fmla="*/ 900000 w 1046759"/>
              <a:gd name="connsiteY2" fmla="*/ 303241 h 900000"/>
              <a:gd name="connsiteX3" fmla="*/ 1046759 w 1046759"/>
              <a:gd name="connsiteY3" fmla="*/ 450000 h 900000"/>
              <a:gd name="connsiteX4" fmla="*/ 900000 w 1046759"/>
              <a:gd name="connsiteY4" fmla="*/ 596759 h 900000"/>
              <a:gd name="connsiteX5" fmla="*/ 900000 w 1046759"/>
              <a:gd name="connsiteY5" fmla="*/ 900000 h 900000"/>
              <a:gd name="connsiteX6" fmla="*/ 0 w 1046759"/>
              <a:gd name="connsiteY6" fmla="*/ 900000 h 9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6759" h="900000">
                <a:moveTo>
                  <a:pt x="0" y="0"/>
                </a:moveTo>
                <a:lnTo>
                  <a:pt x="900000" y="0"/>
                </a:lnTo>
                <a:lnTo>
                  <a:pt x="900000" y="303241"/>
                </a:lnTo>
                <a:lnTo>
                  <a:pt x="1046759" y="450000"/>
                </a:lnTo>
                <a:lnTo>
                  <a:pt x="900000" y="596759"/>
                </a:lnTo>
                <a:lnTo>
                  <a:pt x="900000" y="900000"/>
                </a:lnTo>
                <a:lnTo>
                  <a:pt x="0" y="900000"/>
                </a:lnTo>
                <a:close/>
              </a:path>
            </a:pathLst>
          </a:custGeom>
          <a:solidFill>
            <a:srgbClr val="7E6C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4000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302041" y="3796654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办会经费：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&gt;75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</a:p>
        </p:txBody>
      </p:sp>
      <p:sp>
        <p:nvSpPr>
          <p:cNvPr id="33" name="矩形 32"/>
          <p:cNvSpPr/>
          <p:nvPr/>
        </p:nvSpPr>
        <p:spPr>
          <a:xfrm>
            <a:off x="7302041" y="4245917"/>
            <a:ext cx="39534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启动经费，重点研发，基金委等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AB63991-C296-4574-8879-01BF9A6CB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772" y="5588730"/>
            <a:ext cx="6758255" cy="101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复旦大学LOGO 矢量AI设计图__其他图标_标志图标_设计图库_昵图网">
            <a:extLst>
              <a:ext uri="{FF2B5EF4-FFF2-40B4-BE49-F238E27FC236}">
                <a16:creationId xmlns:a16="http://schemas.microsoft.com/office/drawing/2014/main" id="{EE708DC6-C032-4067-9083-5C9B8A744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92" y="5437317"/>
            <a:ext cx="1263461" cy="121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F977BE-781C-40C4-B9C2-BFEF474141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302" y="140442"/>
            <a:ext cx="3953417" cy="19751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2129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3"/>
          <p:cNvSpPr>
            <a:spLocks noGrp="1"/>
          </p:cNvSpPr>
          <p:nvPr>
            <p:ph type="title"/>
          </p:nvPr>
        </p:nvSpPr>
        <p:spPr>
          <a:xfrm>
            <a:off x="1095824" y="72000"/>
            <a:ext cx="10257975" cy="914400"/>
          </a:xfrm>
        </p:spPr>
        <p:txBody>
          <a:bodyPr>
            <a:normAutofit/>
          </a:bodyPr>
          <a:lstStyle/>
          <a:p>
            <a:r>
              <a:rPr lang="zh-CN" altLang="en-US" dirty="0"/>
              <a:t>办会宾馆：嘉定喜来登酒店（五星级）</a:t>
            </a:r>
            <a:br>
              <a:rPr lang="en-US" altLang="zh-CN" dirty="0"/>
            </a:br>
            <a:r>
              <a:rPr lang="en-US" altLang="zh-CN" sz="2200" dirty="0"/>
              <a:t>——</a:t>
            </a:r>
            <a:r>
              <a:rPr lang="zh-CN" altLang="en-US" sz="2200" dirty="0"/>
              <a:t>硅酸盐所协议酒店</a:t>
            </a:r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3D6341A-5908-42F0-A0FF-1265A1CC8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97" y="1121453"/>
            <a:ext cx="4211782" cy="280554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AA21C3D-B5B7-46CC-9ACE-10FFA53E9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79" y="4041962"/>
            <a:ext cx="4807527" cy="25804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18D6D06-3CFC-46BD-82B8-4F0EDDD68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5178" y="825984"/>
            <a:ext cx="4966637" cy="314927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0195C77-6B69-4484-B3BC-ECDC7F1BB7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8221" y="4251511"/>
            <a:ext cx="4179401" cy="237086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3B5762F-5024-4977-B7CD-91AAA886F35B}"/>
              </a:ext>
            </a:extLst>
          </p:cNvPr>
          <p:cNvSpPr txBox="1"/>
          <p:nvPr/>
        </p:nvSpPr>
        <p:spPr>
          <a:xfrm>
            <a:off x="9731798" y="4393934"/>
            <a:ext cx="2218623" cy="1742172"/>
          </a:xfrm>
          <a:prstGeom prst="rect">
            <a:avLst/>
          </a:prstGeom>
          <a:solidFill>
            <a:srgbClr val="7E6CC3"/>
          </a:solidFill>
        </p:spPr>
        <p:txBody>
          <a:bodyPr wrap="none" rtlCol="0">
            <a:noAutofit/>
          </a:bodyPr>
          <a:lstStyle>
            <a:defPPr>
              <a:defRPr lang="zh-CN"/>
            </a:defPPr>
            <a:lvl1pPr algn="ctr"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b="1" dirty="0"/>
              <a:t>附近景点：</a:t>
            </a:r>
            <a:endParaRPr lang="en-US" altLang="zh-CN" b="1" dirty="0"/>
          </a:p>
          <a:p>
            <a:r>
              <a:rPr lang="zh-CN" altLang="en-US" dirty="0"/>
              <a:t>州桥老街，</a:t>
            </a:r>
            <a:endParaRPr lang="en-US" altLang="zh-CN" dirty="0"/>
          </a:p>
          <a:p>
            <a:r>
              <a:rPr lang="zh-CN" altLang="en-US" dirty="0"/>
              <a:t>陈家山荷花公，</a:t>
            </a:r>
            <a:endParaRPr lang="en-US" altLang="zh-CN" dirty="0"/>
          </a:p>
          <a:p>
            <a:r>
              <a:rPr lang="zh-CN" altLang="en-US" dirty="0"/>
              <a:t>嘉定博物馆，</a:t>
            </a:r>
            <a:endParaRPr lang="en-US" altLang="zh-CN" dirty="0"/>
          </a:p>
          <a:p>
            <a:r>
              <a:rPr lang="zh-CN" altLang="en-US" dirty="0"/>
              <a:t>嘉定孔庙，</a:t>
            </a:r>
            <a:endParaRPr lang="en-US" altLang="zh-CN" dirty="0"/>
          </a:p>
          <a:p>
            <a:r>
              <a:rPr lang="zh-CN" altLang="en-US" dirty="0"/>
              <a:t>韩天衡美术馆</a:t>
            </a:r>
          </a:p>
        </p:txBody>
      </p:sp>
    </p:spTree>
    <p:extLst>
      <p:ext uri="{BB962C8B-B14F-4D97-AF65-F5344CB8AC3E}">
        <p14:creationId xmlns:p14="http://schemas.microsoft.com/office/powerpoint/2010/main" val="3134784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AD8E53-EF16-4F66-BDB9-D70AE571F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喜来登环境与其他酒店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7117F72-BA58-45F9-BEE7-CC8FAD6E9C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090" y="744293"/>
            <a:ext cx="4386641" cy="32886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C26655D-F49B-47D0-969D-922CDE2051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449" y="3691288"/>
            <a:ext cx="4127900" cy="309471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959E9E-720D-4D9F-8944-4606EC589D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771" y="3372448"/>
            <a:ext cx="3358990" cy="319217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B45D870-4518-445F-A7A4-3584596EA7F9}"/>
              </a:ext>
            </a:extLst>
          </p:cNvPr>
          <p:cNvSpPr txBox="1"/>
          <p:nvPr/>
        </p:nvSpPr>
        <p:spPr>
          <a:xfrm>
            <a:off x="224175" y="4766328"/>
            <a:ext cx="3561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喜来登位于运河边，对面是信业广场。</a:t>
            </a:r>
            <a:endParaRPr lang="en-US" altLang="zh-CN" dirty="0"/>
          </a:p>
          <a:p>
            <a:r>
              <a:rPr lang="zh-CN" altLang="en-US" b="1" dirty="0"/>
              <a:t>住宿标准：</a:t>
            </a:r>
            <a:r>
              <a:rPr lang="en-US" altLang="zh-CN" b="1" dirty="0"/>
              <a:t>500/</a:t>
            </a:r>
            <a:r>
              <a:rPr lang="zh-CN" altLang="en-US" b="1" dirty="0"/>
              <a:t>晚</a:t>
            </a:r>
            <a:endParaRPr lang="en-US" altLang="zh-CN" b="1" dirty="0"/>
          </a:p>
          <a:p>
            <a:r>
              <a:rPr lang="zh-CN" altLang="en-US" dirty="0"/>
              <a:t>附近很多价格更低的酒店。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CE1C5D1-4577-4245-B1BB-6F2D22183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8781" y="212283"/>
            <a:ext cx="4348799" cy="295924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AF7032A-ED44-4E26-8276-96074264827C}"/>
              </a:ext>
            </a:extLst>
          </p:cNvPr>
          <p:cNvSpPr txBox="1"/>
          <p:nvPr/>
        </p:nvSpPr>
        <p:spPr>
          <a:xfrm>
            <a:off x="127923" y="3053614"/>
            <a:ext cx="967901" cy="40011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000" b="1" dirty="0"/>
              <a:t>会议室</a:t>
            </a: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DA3DDE96-8BAD-43CD-8091-284A9210E1A0}"/>
              </a:ext>
            </a:extLst>
          </p:cNvPr>
          <p:cNvCxnSpPr>
            <a:stCxn id="7" idx="3"/>
          </p:cNvCxnSpPr>
          <p:nvPr/>
        </p:nvCxnSpPr>
        <p:spPr>
          <a:xfrm flipV="1">
            <a:off x="1095824" y="2733575"/>
            <a:ext cx="583784" cy="5200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5370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PhiPsi</a:t>
            </a:r>
            <a:r>
              <a:rPr lang="en-US" altLang="zh-CN" dirty="0"/>
              <a:t> 2022 </a:t>
            </a:r>
            <a:r>
              <a:rPr lang="zh-CN" altLang="en-US" dirty="0"/>
              <a:t>国际研讨会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F3438F5C-43CE-450A-80D3-4EDF6FE003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40" y="1211980"/>
            <a:ext cx="6179346" cy="264829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F26CD700-3510-4AFD-8DB3-D5E935459530}"/>
              </a:ext>
            </a:extLst>
          </p:cNvPr>
          <p:cNvSpPr txBox="1"/>
          <p:nvPr/>
        </p:nvSpPr>
        <p:spPr>
          <a:xfrm>
            <a:off x="7368139" y="254633"/>
            <a:ext cx="4071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办会经验：会场布置，注册，海报，餐饮，茶歇，交通，等等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6A2FF03-3790-4575-9DAD-087D4F487F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790" y="992792"/>
            <a:ext cx="4206009" cy="2804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2B4421D-8B92-4507-9E80-77103EB821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811" y="4062680"/>
            <a:ext cx="5653028" cy="254068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790E6A5-0CCE-4168-A056-E08EB865EB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1"/>
          <a:stretch/>
        </p:blipFill>
        <p:spPr>
          <a:xfrm>
            <a:off x="541616" y="3970813"/>
            <a:ext cx="4614711" cy="254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96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D27122-2601-445B-86C3-140710C7ED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C56CFC1-EF43-4595-904B-040E246B50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415DF45-BA98-4A68-96B6-BECE69D7D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71" y="328999"/>
            <a:ext cx="11320386" cy="636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33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C290C8-69F7-4128-8CD4-70048BBB0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会场、餐饮、茶歇与注册费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7B2CB5C-ED6A-4C47-94F6-7FD11BBA92FE}"/>
              </a:ext>
            </a:extLst>
          </p:cNvPr>
          <p:cNvSpPr txBox="1"/>
          <p:nvPr/>
        </p:nvSpPr>
        <p:spPr>
          <a:xfrm>
            <a:off x="717082" y="1520792"/>
            <a:ext cx="933169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会场：</a:t>
            </a:r>
            <a:endParaRPr lang="en-US" altLang="zh-CN" dirty="0"/>
          </a:p>
          <a:p>
            <a:pPr lvl="1"/>
            <a:r>
              <a:rPr lang="zh-CN" altLang="en-US" dirty="0"/>
              <a:t>大会场</a:t>
            </a:r>
            <a:r>
              <a:rPr lang="en-US" altLang="zh-CN" dirty="0"/>
              <a:t>1</a:t>
            </a:r>
            <a:r>
              <a:rPr lang="zh-CN" altLang="en-US" dirty="0"/>
              <a:t>个（</a:t>
            </a:r>
            <a:r>
              <a:rPr lang="en-US" altLang="zh-CN" dirty="0"/>
              <a:t>2</a:t>
            </a:r>
            <a:r>
              <a:rPr lang="zh-CN" altLang="en-US" dirty="0"/>
              <a:t>楼），能容纳</a:t>
            </a:r>
            <a:r>
              <a:rPr lang="en-US" altLang="zh-CN" dirty="0"/>
              <a:t>500</a:t>
            </a:r>
            <a:r>
              <a:rPr lang="zh-CN" altLang="en-US" dirty="0"/>
              <a:t>人</a:t>
            </a:r>
            <a:endParaRPr lang="en-US" altLang="zh-CN" dirty="0"/>
          </a:p>
          <a:p>
            <a:pPr lvl="1"/>
            <a:r>
              <a:rPr lang="zh-CN" altLang="en-US" dirty="0"/>
              <a:t>小会场</a:t>
            </a:r>
            <a:r>
              <a:rPr lang="en-US" altLang="zh-CN" dirty="0"/>
              <a:t>4</a:t>
            </a:r>
            <a:r>
              <a:rPr lang="zh-CN" altLang="en-US" dirty="0"/>
              <a:t>个以上（</a:t>
            </a:r>
            <a:r>
              <a:rPr lang="en-US" altLang="zh-CN" dirty="0"/>
              <a:t>3</a:t>
            </a:r>
            <a:r>
              <a:rPr lang="zh-CN" altLang="en-US" dirty="0"/>
              <a:t>楼），能容纳</a:t>
            </a:r>
            <a:r>
              <a:rPr lang="en-US" altLang="zh-CN" dirty="0"/>
              <a:t>100</a:t>
            </a:r>
            <a:r>
              <a:rPr lang="zh-CN" altLang="en-US" dirty="0"/>
              <a:t>人</a:t>
            </a:r>
            <a:endParaRPr lang="en-US" altLang="zh-CN" dirty="0"/>
          </a:p>
          <a:p>
            <a:pPr lvl="1"/>
            <a:r>
              <a:rPr lang="zh-CN" altLang="en-US" dirty="0"/>
              <a:t>小会场前的走廊空间特别大，可同时用于茶歇，海报，以及赞助商展台。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餐饮与茶歇</a:t>
            </a:r>
            <a:r>
              <a:rPr lang="en-US" altLang="zh-CN" dirty="0"/>
              <a:t>(PhiPsi2022</a:t>
            </a:r>
            <a:r>
              <a:rPr lang="zh-CN" altLang="en-US" dirty="0"/>
              <a:t>经验</a:t>
            </a:r>
            <a:r>
              <a:rPr lang="en-US" altLang="zh-CN" dirty="0"/>
              <a:t>)</a:t>
            </a:r>
            <a:r>
              <a:rPr lang="zh-CN" altLang="en-US" dirty="0"/>
              <a:t>：</a:t>
            </a:r>
            <a:endParaRPr lang="en-US" altLang="zh-CN" dirty="0"/>
          </a:p>
          <a:p>
            <a:pPr lvl="1"/>
            <a:r>
              <a:rPr lang="zh-CN" altLang="en-US" dirty="0"/>
              <a:t>平时用餐采用桌餐，一桌</a:t>
            </a:r>
            <a:r>
              <a:rPr lang="en-US" altLang="zh-CN" dirty="0"/>
              <a:t>1500</a:t>
            </a:r>
            <a:r>
              <a:rPr lang="zh-CN" altLang="en-US" dirty="0"/>
              <a:t>元</a:t>
            </a:r>
            <a:r>
              <a:rPr lang="en-US" altLang="zh-CN" dirty="0"/>
              <a:t>/10</a:t>
            </a:r>
            <a:r>
              <a:rPr lang="zh-CN" altLang="en-US" dirty="0"/>
              <a:t>人，桌数可根据实际情况调整；</a:t>
            </a:r>
            <a:endParaRPr lang="en-US" altLang="zh-CN" dirty="0"/>
          </a:p>
          <a:p>
            <a:pPr lvl="1"/>
            <a:r>
              <a:rPr lang="zh-CN" altLang="en-US" dirty="0"/>
              <a:t>晚宴仍在喜来登，一桌</a:t>
            </a:r>
            <a:r>
              <a:rPr lang="en-US" altLang="zh-CN" dirty="0"/>
              <a:t>2000</a:t>
            </a:r>
            <a:r>
              <a:rPr lang="zh-CN" altLang="en-US" dirty="0"/>
              <a:t>元</a:t>
            </a:r>
            <a:r>
              <a:rPr lang="en-US" altLang="zh-CN" dirty="0"/>
              <a:t>/10</a:t>
            </a:r>
            <a:r>
              <a:rPr lang="zh-CN" altLang="en-US" dirty="0"/>
              <a:t>人。</a:t>
            </a:r>
            <a:endParaRPr lang="en-US" altLang="zh-CN" dirty="0"/>
          </a:p>
          <a:p>
            <a:pPr lvl="1"/>
            <a:r>
              <a:rPr lang="zh-CN" altLang="en-US" dirty="0"/>
              <a:t>茶歇标准</a:t>
            </a:r>
            <a:r>
              <a:rPr lang="en-US" altLang="zh-CN" dirty="0"/>
              <a:t>30</a:t>
            </a:r>
            <a:r>
              <a:rPr lang="zh-CN" altLang="en-US" dirty="0"/>
              <a:t>元</a:t>
            </a:r>
            <a:r>
              <a:rPr lang="en-US" altLang="zh-CN" dirty="0"/>
              <a:t>/</a:t>
            </a:r>
            <a:r>
              <a:rPr lang="zh-CN" altLang="en-US" dirty="0"/>
              <a:t>人</a:t>
            </a:r>
            <a:r>
              <a:rPr lang="en-US" altLang="zh-CN" dirty="0"/>
              <a:t>/</a:t>
            </a:r>
            <a:r>
              <a:rPr lang="zh-CN" altLang="en-US" dirty="0"/>
              <a:t>天。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注册费：</a:t>
            </a:r>
            <a:endParaRPr lang="en-US" altLang="zh-CN" dirty="0"/>
          </a:p>
          <a:p>
            <a:pPr lvl="1"/>
            <a:r>
              <a:rPr lang="zh-CN" altLang="en-US" dirty="0"/>
              <a:t>教职工</a:t>
            </a:r>
            <a:r>
              <a:rPr lang="en-US" altLang="zh-CN" dirty="0"/>
              <a:t>2500</a:t>
            </a:r>
            <a:r>
              <a:rPr lang="zh-CN" altLang="en-US" dirty="0"/>
              <a:t>元，学生</a:t>
            </a:r>
            <a:r>
              <a:rPr lang="en-US" altLang="zh-CN" dirty="0"/>
              <a:t>1500</a:t>
            </a:r>
            <a:r>
              <a:rPr lang="zh-CN" altLang="en-US"/>
              <a:t>元；考虑有赞助</a:t>
            </a:r>
            <a:endParaRPr lang="en-US" altLang="zh-CN" dirty="0"/>
          </a:p>
          <a:p>
            <a:pPr lvl="1"/>
            <a:r>
              <a:rPr lang="zh-CN" altLang="en-US" dirty="0"/>
              <a:t>（参考国内会议一般</a:t>
            </a:r>
            <a:r>
              <a:rPr lang="en-US" altLang="zh-CN" dirty="0"/>
              <a:t>2-3</a:t>
            </a:r>
            <a:r>
              <a:rPr lang="zh-CN" altLang="en-US" dirty="0"/>
              <a:t>天，注册费</a:t>
            </a:r>
            <a:r>
              <a:rPr lang="en-US" altLang="zh-CN" dirty="0"/>
              <a:t>2000</a:t>
            </a:r>
            <a:r>
              <a:rPr lang="zh-CN" altLang="en-US" dirty="0"/>
              <a:t>元）</a:t>
            </a:r>
          </a:p>
        </p:txBody>
      </p:sp>
    </p:spTree>
    <p:extLst>
      <p:ext uri="{BB962C8B-B14F-4D97-AF65-F5344CB8AC3E}">
        <p14:creationId xmlns:p14="http://schemas.microsoft.com/office/powerpoint/2010/main" val="2611977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6F5D4E-8591-47FD-8190-46DD1B1CB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交通、讲座报告与自由活动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9C55ECE-60DC-455F-8701-73D4E5753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627" y="1847402"/>
            <a:ext cx="4807527" cy="258040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776485E-EB4B-400D-89EA-32297778F1D5}"/>
              </a:ext>
            </a:extLst>
          </p:cNvPr>
          <p:cNvSpPr txBox="1"/>
          <p:nvPr/>
        </p:nvSpPr>
        <p:spPr>
          <a:xfrm>
            <a:off x="6549992" y="978213"/>
            <a:ext cx="4081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喜来登</a:t>
            </a:r>
            <a:r>
              <a:rPr lang="en-US" altLang="zh-CN" dirty="0"/>
              <a:t>-</a:t>
            </a:r>
            <a:r>
              <a:rPr lang="zh-CN" altLang="en-US" dirty="0"/>
              <a:t>复旦：</a:t>
            </a:r>
            <a:r>
              <a:rPr lang="en-US" altLang="zh-CN" dirty="0"/>
              <a:t>30</a:t>
            </a:r>
            <a:r>
              <a:rPr lang="zh-CN" altLang="en-US" dirty="0"/>
              <a:t>公里</a:t>
            </a:r>
            <a:endParaRPr lang="en-US" altLang="zh-CN" dirty="0"/>
          </a:p>
          <a:p>
            <a:r>
              <a:rPr lang="zh-CN" altLang="en-US" dirty="0"/>
              <a:t>喜来登</a:t>
            </a:r>
            <a:r>
              <a:rPr lang="en-US" altLang="zh-CN" dirty="0"/>
              <a:t>-</a:t>
            </a:r>
            <a:r>
              <a:rPr lang="zh-CN" altLang="en-US" dirty="0"/>
              <a:t>浦东机场：</a:t>
            </a:r>
            <a:r>
              <a:rPr lang="en-US" altLang="zh-CN" dirty="0"/>
              <a:t>80</a:t>
            </a:r>
            <a:r>
              <a:rPr lang="zh-CN" altLang="en-US" dirty="0"/>
              <a:t>公里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DDED90C-85BC-4F12-A3E7-FFD36D393E90}"/>
              </a:ext>
            </a:extLst>
          </p:cNvPr>
          <p:cNvSpPr txBox="1"/>
          <p:nvPr/>
        </p:nvSpPr>
        <p:spPr>
          <a:xfrm>
            <a:off x="1095824" y="1518262"/>
            <a:ext cx="402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期待王贻芳院士在复旦给</a:t>
            </a:r>
            <a:r>
              <a:rPr lang="en-US" altLang="zh-CN" b="1" dirty="0"/>
              <a:t>public lecture!</a:t>
            </a:r>
            <a:endParaRPr lang="zh-CN" altLang="en-US" b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48A08B9-C93F-45E2-A673-0341C642D11B}"/>
              </a:ext>
            </a:extLst>
          </p:cNvPr>
          <p:cNvSpPr txBox="1"/>
          <p:nvPr/>
        </p:nvSpPr>
        <p:spPr>
          <a:xfrm>
            <a:off x="1095824" y="2468880"/>
            <a:ext cx="47226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大巴接送：</a:t>
            </a:r>
            <a:endParaRPr lang="en-US" altLang="zh-CN" b="1" dirty="0"/>
          </a:p>
          <a:p>
            <a:pPr lvl="1"/>
            <a:r>
              <a:rPr lang="zh-CN" altLang="en-US" dirty="0"/>
              <a:t>浦东机场，开会前一天安排</a:t>
            </a:r>
            <a:r>
              <a:rPr lang="zh-CN" altLang="en-US"/>
              <a:t>若干趟大巴；</a:t>
            </a:r>
            <a:endParaRPr lang="en-US" altLang="zh-CN" dirty="0"/>
          </a:p>
          <a:p>
            <a:pPr lvl="1"/>
            <a:r>
              <a:rPr lang="en-US" altLang="zh-CN" dirty="0"/>
              <a:t>Public lecture</a:t>
            </a:r>
            <a:r>
              <a:rPr lang="zh-CN" altLang="en-US" dirty="0"/>
              <a:t>当天安排到复旦往返的大巴。</a:t>
            </a:r>
            <a:endParaRPr lang="en-US" altLang="zh-CN" dirty="0"/>
          </a:p>
          <a:p>
            <a:pPr lvl="1"/>
            <a:endParaRPr lang="en-US" altLang="zh-CN" dirty="0"/>
          </a:p>
          <a:p>
            <a:r>
              <a:rPr lang="zh-CN" altLang="en-US" b="1" dirty="0"/>
              <a:t>自由活动：</a:t>
            </a:r>
            <a:endParaRPr lang="en-US" altLang="zh-CN" b="1" dirty="0"/>
          </a:p>
          <a:p>
            <a:pPr lvl="1"/>
            <a:r>
              <a:rPr lang="zh-CN" altLang="en-US" dirty="0"/>
              <a:t>半天，暂不做特别安排，与会者通常有自己的安排。</a:t>
            </a:r>
          </a:p>
        </p:txBody>
      </p:sp>
    </p:spTree>
    <p:extLst>
      <p:ext uri="{BB962C8B-B14F-4D97-AF65-F5344CB8AC3E}">
        <p14:creationId xmlns:p14="http://schemas.microsoft.com/office/powerpoint/2010/main" val="1901953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4337836" y="1629000"/>
            <a:ext cx="3600000" cy="3600000"/>
          </a:xfrm>
          <a:prstGeom prst="ellipse">
            <a:avLst/>
          </a:prstGeom>
          <a:solidFill>
            <a:srgbClr val="6857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519509" y="2828835"/>
            <a:ext cx="3236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dirty="0">
                <a:solidFill>
                  <a:schemeClr val="bg1"/>
                </a:solidFill>
              </a:rPr>
              <a:t>THANKS</a:t>
            </a:r>
            <a:endParaRPr lang="zh-CN" altLang="en-US" sz="7200" dirty="0">
              <a:solidFill>
                <a:schemeClr val="bg1"/>
              </a:solidFill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4697836" y="2828835"/>
            <a:ext cx="288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4697836" y="4029164"/>
            <a:ext cx="288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682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TANDARD">
      <a:majorFont>
        <a:latin typeface="Calibri"/>
        <a:ea typeface="微軟正黑體"/>
        <a:cs typeface=""/>
      </a:majorFont>
      <a:minorFont>
        <a:latin typeface="Calibri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2035</TotalTime>
  <Words>408</Words>
  <Application>Microsoft Office PowerPoint</Application>
  <PresentationFormat>宽屏</PresentationFormat>
  <Paragraphs>59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4" baseType="lpstr">
      <vt:lpstr>微软雅黑</vt:lpstr>
      <vt:lpstr>Arial</vt:lpstr>
      <vt:lpstr>Calibri</vt:lpstr>
      <vt:lpstr>Office 主题</vt:lpstr>
      <vt:lpstr>申请承办 CEPC Workshop 2026</vt:lpstr>
      <vt:lpstr>申办单位与团队</vt:lpstr>
      <vt:lpstr>办会宾馆：嘉定喜来登酒店（五星级） ——硅酸盐所协议酒店</vt:lpstr>
      <vt:lpstr>喜来登环境与其他酒店</vt:lpstr>
      <vt:lpstr>PhiPsi 2022 国际研讨会</vt:lpstr>
      <vt:lpstr>PowerPoint 演示文稿</vt:lpstr>
      <vt:lpstr>会场、餐饮、茶歇与注册费</vt:lpstr>
      <vt:lpstr>交通、讲座报告与自由活动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Ryan Lee</dc:creator>
  <cp:lastModifiedBy>XiaoLong Wang</cp:lastModifiedBy>
  <cp:revision>69</cp:revision>
  <dcterms:created xsi:type="dcterms:W3CDTF">2014-04-01T11:22:20Z</dcterms:created>
  <dcterms:modified xsi:type="dcterms:W3CDTF">2026-03-02T04:12:22Z</dcterms:modified>
</cp:coreProperties>
</file>