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  <p:sldMasterId id="2147483696" r:id="rId2"/>
    <p:sldMasterId id="2147483702" r:id="rId3"/>
  </p:sldMasterIdLst>
  <p:notesMasterIdLst>
    <p:notesMasterId r:id="rId23"/>
  </p:notesMasterIdLst>
  <p:sldIdLst>
    <p:sldId id="259" r:id="rId4"/>
    <p:sldId id="1196" r:id="rId5"/>
    <p:sldId id="1166" r:id="rId6"/>
    <p:sldId id="1001" r:id="rId7"/>
    <p:sldId id="1197" r:id="rId8"/>
    <p:sldId id="1009" r:id="rId9"/>
    <p:sldId id="1198" r:id="rId10"/>
    <p:sldId id="1187" r:id="rId11"/>
    <p:sldId id="1188" r:id="rId12"/>
    <p:sldId id="1192" r:id="rId13"/>
    <p:sldId id="1201" r:id="rId14"/>
    <p:sldId id="262" r:id="rId15"/>
    <p:sldId id="1195" r:id="rId16"/>
    <p:sldId id="1148" r:id="rId17"/>
    <p:sldId id="1163" r:id="rId18"/>
    <p:sldId id="1176" r:id="rId19"/>
    <p:sldId id="1034" r:id="rId20"/>
    <p:sldId id="1037" r:id="rId21"/>
    <p:sldId id="1184" r:id="rId22"/>
  </p:sldIdLst>
  <p:sldSz cx="9144000" cy="5148263"/>
  <p:notesSz cx="6858000" cy="9144000"/>
  <p:defaultTextStyle>
    <a:defPPr>
      <a:defRPr lang="en-US"/>
    </a:defPPr>
    <a:lvl1pPr marL="0" algn="l" defTabSz="6859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91" algn="l" defTabSz="6859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983" algn="l" defTabSz="6859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974" algn="l" defTabSz="6859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966" algn="l" defTabSz="6859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957" algn="l" defTabSz="6859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949" algn="l" defTabSz="6859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940" algn="l" defTabSz="6859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932" algn="l" defTabSz="6859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0808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中度样式 1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4" autoAdjust="0"/>
    <p:restoredTop sz="94660"/>
  </p:normalViewPr>
  <p:slideViewPr>
    <p:cSldViewPr snapToGrid="0">
      <p:cViewPr varScale="1">
        <p:scale>
          <a:sx n="145" d="100"/>
          <a:sy n="145" d="100"/>
        </p:scale>
        <p:origin x="120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7EAE1B-D1B2-49C2-9AC3-2D6729306D8E}" type="datetimeFigureOut">
              <a:rPr lang="zh-CN" altLang="en-US" smtClean="0"/>
              <a:t>2026/10/17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8975" y="1143000"/>
            <a:ext cx="54800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7986E3-0C64-411D-900D-C9DB2D7282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4661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A1DF17-A28C-4D46-829F-D8D110C09314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00565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A1DF17-A28C-4D46-829F-D8D110C09314}" type="slidenum">
              <a:rPr kumimoji="0" lang="zh-CN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11913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A1DF17-A28C-4D46-829F-D8D110C09314}" type="slidenum">
              <a:rPr kumimoji="0" lang="zh-CN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02589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A1DF17-A28C-4D46-829F-D8D110C09314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00565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A1DF17-A28C-4D46-829F-D8D110C09314}" type="slidenum">
              <a:rPr kumimoji="0" lang="zh-CN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11913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A1DF17-A28C-4D46-829F-D8D110C0931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A1DF17-A28C-4D46-829F-D8D110C0931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48099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A1DF17-A28C-4D46-829F-D8D110C09314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61299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A1DF17-A28C-4D46-829F-D8D110C09314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9713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2552"/>
            <a:ext cx="6858000" cy="1792358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4030"/>
            <a:ext cx="6858000" cy="1242971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53309-A0CE-4E06-8A9D-1378918EA65A}" type="datetime1">
              <a:rPr lang="en-US" altLang="zh-CN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Q. XU, The 7th CEPC IAC Meeting, Nov.1-5 2021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14028-2C42-48E4-958A-A39E3E99A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096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9E756-83CB-4DE5-A04F-4B823DC6B840}" type="datetime1">
              <a:rPr lang="en-US" altLang="zh-CN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Q. XU, The 7th CEPC IAC Meeting, Nov.1-5 2021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14028-2C42-48E4-958A-A39E3E99A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034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3491"/>
            <a:ext cx="7886700" cy="2141534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5285"/>
            <a:ext cx="7886700" cy="1126182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0AD05-21C6-4E1E-A539-A5E0F5B2A1D2}" type="datetime1">
              <a:rPr lang="en-US" altLang="zh-CN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Q. XU, The 7th CEPC IAC Meeting, Nov.1-5 2021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14028-2C42-48E4-958A-A39E3E99A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615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486"/>
            <a:ext cx="3886200" cy="326652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70486"/>
            <a:ext cx="3886200" cy="326652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D4C5F-96EA-49DC-A387-390ABB2DADF7}" type="datetime1">
              <a:rPr lang="en-US" altLang="zh-CN" smtClean="0"/>
              <a:t>10/17/2026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Q. XU, The 7th CEPC IAC Meeting, Nov.1-5 2021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14028-2C42-48E4-958A-A39E3E99A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218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4098"/>
            <a:ext cx="7886700" cy="99509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2040"/>
            <a:ext cx="3868340" cy="61850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80546"/>
            <a:ext cx="3868340" cy="27660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2040"/>
            <a:ext cx="3887391" cy="61850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80546"/>
            <a:ext cx="3887391" cy="27660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61AD0-888A-4590-AE6F-E70C5DED27EE}" type="datetime1">
              <a:rPr lang="en-US" altLang="zh-CN" smtClean="0"/>
              <a:t>10/17/2026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Q. XU, The 7th CEPC IAC Meeting, Nov.1-5 2021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14028-2C42-48E4-958A-A39E3E99A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894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619A9-B361-4839-9C6C-8286831493F1}" type="datetime1">
              <a:rPr lang="en-US" altLang="zh-CN" smtClean="0"/>
              <a:t>10/17/2026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Q. XU, The 7th CEPC IAC Meeting, Nov.1-5 2021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14028-2C42-48E4-958A-A39E3E99A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906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2214A-3FA6-4AC6-827C-EBEFA6DA362D}" type="datetime1">
              <a:rPr lang="en-US" altLang="zh-CN" smtClean="0"/>
              <a:t>10/17/2026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Q. XU, The 7th CEPC IAC Meeting, Nov.1-5 2021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14028-2C42-48E4-958A-A39E3E99A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592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218"/>
            <a:ext cx="2949178" cy="120126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1255"/>
            <a:ext cx="4629150" cy="365860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4479"/>
            <a:ext cx="2949178" cy="286133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FFDE2-30FF-4037-A80E-3E8D2D1E13AE}" type="datetime1">
              <a:rPr lang="en-US" altLang="zh-CN" smtClean="0"/>
              <a:t>10/17/2026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Q. XU, The 7th CEPC IAC Meeting, Nov.1-5 2021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14028-2C42-48E4-958A-A39E3E99A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211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218"/>
            <a:ext cx="2949178" cy="120126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1255"/>
            <a:ext cx="4629150" cy="3658604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4479"/>
            <a:ext cx="2949178" cy="286133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129C7-D891-4930-96B6-8B3A4EA538CB}" type="datetime1">
              <a:rPr lang="en-US" altLang="zh-CN" smtClean="0"/>
              <a:t>10/17/2026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Q. XU, The 7th CEPC IAC Meeting, Nov.1-5 2021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14028-2C42-48E4-958A-A39E3E99A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514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C1756-716E-44BD-A133-E8FE2622F2EB}" type="datetime1">
              <a:rPr lang="en-US" altLang="zh-CN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Q. XU, The 7th CEPC IAC Meeting, Nov.1-5 2021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14028-2C42-48E4-958A-A39E3E99A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425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4097"/>
            <a:ext cx="1971675" cy="436291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4097"/>
            <a:ext cx="5800725" cy="436291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D947F-1D10-4F68-8DEA-023F4726AB97}" type="datetime1">
              <a:rPr lang="en-US" altLang="zh-CN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Q. XU, The 7th CEPC IAC Meeting, Nov.1-5 2021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14028-2C42-48E4-958A-A39E3E99A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6952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90981" y="1289805"/>
            <a:ext cx="7772400" cy="1103540"/>
          </a:xfrm>
        </p:spPr>
        <p:txBody>
          <a:bodyPr>
            <a:noAutofit/>
          </a:bodyPr>
          <a:lstStyle>
            <a:lvl1pPr>
              <a:defRPr lang="zh-CN" altLang="en-US" sz="4950" b="1" kern="1200" dirty="0">
                <a:solidFill>
                  <a:srgbClr val="33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25400" stA="30000" endPos="30000" dist="50800" dir="5400000" sy="-100000" algn="bl" rotWithShape="0"/>
                </a:effectLst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7349"/>
            <a:ext cx="6400800" cy="131566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A364D-C919-45E7-A57D-C4BE4049E83B}" type="datetime1">
              <a:rPr lang="zh-CN" altLang="en-US" smtClean="0"/>
              <a:t>2026/10/17</a:t>
            </a:fld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0" y="5067206"/>
            <a:ext cx="9144000" cy="8107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9" name="矩形 8"/>
          <p:cNvSpPr/>
          <p:nvPr userDrawn="1"/>
        </p:nvSpPr>
        <p:spPr>
          <a:xfrm>
            <a:off x="1857357" y="5067206"/>
            <a:ext cx="7286644" cy="81075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0" name="矩形 9"/>
          <p:cNvSpPr/>
          <p:nvPr userDrawn="1"/>
        </p:nvSpPr>
        <p:spPr>
          <a:xfrm>
            <a:off x="-1" y="0"/>
            <a:ext cx="9144000" cy="16215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1" name="矩形 10"/>
          <p:cNvSpPr/>
          <p:nvPr userDrawn="1"/>
        </p:nvSpPr>
        <p:spPr>
          <a:xfrm>
            <a:off x="6929454" y="-1"/>
            <a:ext cx="2214546" cy="16215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800164" y="4771678"/>
            <a:ext cx="3554034" cy="27409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altLang="zh-CN"/>
              <a:t>CEPC Detector Ref-TDR Review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404942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965289"/>
            <a:ext cx="8229600" cy="3633589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spcAft>
                <a:spcPts val="750"/>
              </a:spcAft>
              <a:buClr>
                <a:srgbClr val="FFC000"/>
              </a:buClr>
              <a:buSzPct val="80000"/>
              <a:buFont typeface="Wingdings" pitchFamily="2" charset="2"/>
              <a:buChar char="n"/>
              <a:defRPr sz="2100" b="0" baseline="0">
                <a:solidFill>
                  <a:srgbClr val="0000FF"/>
                </a:solidFill>
                <a:latin typeface="+mn-lt"/>
                <a:ea typeface="微软雅黑" pitchFamily="34" charset="-122"/>
              </a:defRPr>
            </a:lvl1pPr>
            <a:lvl2pPr>
              <a:defRPr sz="1800" baseline="0">
                <a:latin typeface="Arial" panose="020B0604020202020204" pitchFamily="34" charset="0"/>
                <a:ea typeface="微软雅黑" pitchFamily="34" charset="-122"/>
              </a:defRPr>
            </a:lvl2pPr>
            <a:lvl3pPr>
              <a:defRPr baseline="0"/>
            </a:lvl3pPr>
            <a:lvl4pPr>
              <a:defRPr baseline="0"/>
            </a:lvl4pPr>
            <a:lvl5pPr>
              <a:defRPr baseline="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ED583-47F1-4C9E-913E-9C8F8159BAED}" type="datetime1">
              <a:rPr lang="zh-CN" altLang="en-US" smtClean="0"/>
              <a:t>2026/10/17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500034" y="107238"/>
            <a:ext cx="8072494" cy="544606"/>
          </a:xfrm>
        </p:spPr>
        <p:txBody>
          <a:bodyPr>
            <a:normAutofit/>
          </a:bodyPr>
          <a:lstStyle>
            <a:lvl1pPr algn="ctr">
              <a:defRPr sz="3000" b="1" baseline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微软雅黑" pitchFamily="34" charset="-122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5" name="矩形 14"/>
          <p:cNvSpPr/>
          <p:nvPr userDrawn="1"/>
        </p:nvSpPr>
        <p:spPr>
          <a:xfrm>
            <a:off x="0" y="5067206"/>
            <a:ext cx="9144000" cy="8107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6" name="矩形 15"/>
          <p:cNvSpPr/>
          <p:nvPr userDrawn="1"/>
        </p:nvSpPr>
        <p:spPr>
          <a:xfrm>
            <a:off x="1857357" y="5067206"/>
            <a:ext cx="7286644" cy="81075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8" name="矩形 17"/>
          <p:cNvSpPr/>
          <p:nvPr userDrawn="1"/>
        </p:nvSpPr>
        <p:spPr>
          <a:xfrm>
            <a:off x="-1" y="703796"/>
            <a:ext cx="9144000" cy="8107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3" name="矩形 22"/>
          <p:cNvSpPr/>
          <p:nvPr userDrawn="1"/>
        </p:nvSpPr>
        <p:spPr>
          <a:xfrm>
            <a:off x="0" y="0"/>
            <a:ext cx="214282" cy="68913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689940" y="4794229"/>
            <a:ext cx="3780420" cy="266479"/>
          </a:xfrm>
        </p:spPr>
        <p:txBody>
          <a:bodyPr/>
          <a:lstStyle/>
          <a:p>
            <a:r>
              <a:rPr lang="en-US" altLang="zh-CN"/>
              <a:t>CEPC Detector Ref-TDR Review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13200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67FF2-22DD-4CF8-BE9E-25F2457D970D}" type="datetime1">
              <a:rPr lang="zh-CN" altLang="en-US" smtClean="0"/>
              <a:t>2026/10/17</a:t>
            </a:fld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689940" y="4794229"/>
            <a:ext cx="3780420" cy="266479"/>
          </a:xfrm>
        </p:spPr>
        <p:txBody>
          <a:bodyPr/>
          <a:lstStyle/>
          <a:p>
            <a:r>
              <a:rPr lang="en-US" altLang="zh-CN"/>
              <a:t>CEPC Detector Ref-TDR Review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127084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4030"/>
            <a:ext cx="6858000" cy="1242971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altLang="zh-CN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C1474-FB53-481B-9A68-D9081559E308}" type="datetime1">
              <a:rPr lang="zh-CN" altLang="en-US" smtClean="0"/>
              <a:t>2026/10/17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CEPC Detector Ref-TDR Review</a:t>
            </a: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552FA-C358-4F70-9CE8-3E41459FCE3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95122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A02FA-3565-479D-BDE5-3B4BF0B05CFF}" type="datetimeFigureOut">
              <a:rPr lang="zh-CN" altLang="en-US" smtClean="0"/>
              <a:t>2026/10/17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01C47-8FDE-4777-807B-5B569B5E3EFE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17"/>
          <p:cNvSpPr/>
          <p:nvPr userDrawn="1"/>
        </p:nvSpPr>
        <p:spPr>
          <a:xfrm>
            <a:off x="-1" y="703796"/>
            <a:ext cx="9144000" cy="8107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8" name="矩形 22"/>
          <p:cNvSpPr/>
          <p:nvPr userDrawn="1"/>
        </p:nvSpPr>
        <p:spPr>
          <a:xfrm>
            <a:off x="0" y="0"/>
            <a:ext cx="214282" cy="68913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0" name="标题 1"/>
          <p:cNvSpPr>
            <a:spLocks noGrp="1"/>
          </p:cNvSpPr>
          <p:nvPr>
            <p:ph type="title"/>
          </p:nvPr>
        </p:nvSpPr>
        <p:spPr>
          <a:xfrm>
            <a:off x="500034" y="107238"/>
            <a:ext cx="8072494" cy="544606"/>
          </a:xfrm>
        </p:spPr>
        <p:txBody>
          <a:bodyPr>
            <a:normAutofit/>
          </a:bodyPr>
          <a:lstStyle>
            <a:lvl1pPr algn="l">
              <a:defRPr sz="3000" b="1" baseline="0"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1" name="内容占位符 2"/>
          <p:cNvSpPr>
            <a:spLocks noGrp="1"/>
          </p:cNvSpPr>
          <p:nvPr>
            <p:ph idx="13"/>
          </p:nvPr>
        </p:nvSpPr>
        <p:spPr>
          <a:xfrm>
            <a:off x="457200" y="965289"/>
            <a:ext cx="8229600" cy="3633589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spcAft>
                <a:spcPts val="750"/>
              </a:spcAft>
              <a:buClr>
                <a:srgbClr val="FFC000"/>
              </a:buClr>
              <a:buSzPct val="80000"/>
              <a:buFont typeface="Wingdings" panose="05000000000000000000" pitchFamily="2" charset="2"/>
              <a:buChar char="n"/>
              <a:defRPr sz="2100" b="0" baseline="0">
                <a:solidFill>
                  <a:srgbClr val="0000FF"/>
                </a:solidFill>
                <a:latin typeface="+mn-lt"/>
                <a:ea typeface="微软雅黑" panose="020B0503020204020204" pitchFamily="34" charset="-122"/>
              </a:defRPr>
            </a:lvl1pPr>
            <a:lvl2pPr>
              <a:defRPr sz="1800"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/>
            </a:lvl3pPr>
            <a:lvl4pPr>
              <a:defRPr baseline="0"/>
            </a:lvl4pPr>
            <a:lvl5pPr>
              <a:defRPr baseline="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2" name="日期占位符 3"/>
          <p:cNvSpPr txBox="1"/>
          <p:nvPr userDrawn="1"/>
        </p:nvSpPr>
        <p:spPr>
          <a:xfrm>
            <a:off x="457200" y="4771678"/>
            <a:ext cx="2133600" cy="274097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E3ED583-47F1-4C9E-913E-9C8F8159BAED}" type="datetime1">
              <a:rPr lang="zh-CN" altLang="en-US" sz="900" smtClean="0"/>
              <a:t>2026/10/17</a:t>
            </a:fld>
            <a:endParaRPr lang="zh-CN" altLang="en-US" sz="900"/>
          </a:p>
        </p:txBody>
      </p:sp>
      <p:sp>
        <p:nvSpPr>
          <p:cNvPr id="13" name="矩形 14"/>
          <p:cNvSpPr/>
          <p:nvPr userDrawn="1"/>
        </p:nvSpPr>
        <p:spPr>
          <a:xfrm>
            <a:off x="0" y="5067206"/>
            <a:ext cx="9144000" cy="8107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4" name="矩形 15"/>
          <p:cNvSpPr/>
          <p:nvPr userDrawn="1"/>
        </p:nvSpPr>
        <p:spPr>
          <a:xfrm>
            <a:off x="1857357" y="5067206"/>
            <a:ext cx="7286644" cy="81075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5" name="页脚占位符 4"/>
          <p:cNvSpPr txBox="1"/>
          <p:nvPr userDrawn="1"/>
        </p:nvSpPr>
        <p:spPr>
          <a:xfrm>
            <a:off x="2689940" y="4794229"/>
            <a:ext cx="3780420" cy="266479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900"/>
              <a:t>CEPC Detector Ref-TDR Review</a:t>
            </a:r>
            <a:endParaRPr lang="zh-CN" altLang="en-US" sz="900" dirty="0"/>
          </a:p>
        </p:txBody>
      </p:sp>
      <p:sp>
        <p:nvSpPr>
          <p:cNvPr id="16" name="灯片编号占位符 5"/>
          <p:cNvSpPr txBox="1"/>
          <p:nvPr userDrawn="1"/>
        </p:nvSpPr>
        <p:spPr>
          <a:xfrm>
            <a:off x="6553200" y="4771678"/>
            <a:ext cx="2133600" cy="274097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5E9139-A00B-4B2A-98A6-095DC08F1345}" type="slidenum">
              <a:rPr lang="zh-CN" altLang="en-US" sz="900" smtClean="0"/>
              <a:t>‹#›</a:t>
            </a:fld>
            <a:endParaRPr lang="zh-CN" altLang="en-US" sz="900"/>
          </a:p>
        </p:txBody>
      </p:sp>
    </p:spTree>
    <p:extLst>
      <p:ext uri="{BB962C8B-B14F-4D97-AF65-F5344CB8AC3E}">
        <p14:creationId xmlns:p14="http://schemas.microsoft.com/office/powerpoint/2010/main" val="13992132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2552"/>
            <a:ext cx="6858000" cy="1792358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4030"/>
            <a:ext cx="6858000" cy="1242971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BC819-1440-4004-9C8B-C6D0CB1C164D}" type="datetimeFigureOut">
              <a:rPr lang="zh-CN" altLang="en-US" smtClean="0"/>
              <a:t>2026/10/17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B6469-9E0C-4C85-A2C6-7418BB828D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28491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BC819-1440-4004-9C8B-C6D0CB1C164D}" type="datetimeFigureOut">
              <a:rPr lang="zh-CN" altLang="en-US" smtClean="0"/>
              <a:t>2026/10/17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B6469-9E0C-4C85-A2C6-7418BB828D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44576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3491"/>
            <a:ext cx="7886700" cy="2141534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3888" y="3445285"/>
            <a:ext cx="7886700" cy="1126182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BC819-1440-4004-9C8B-C6D0CB1C164D}" type="datetimeFigureOut">
              <a:rPr lang="zh-CN" altLang="en-US" smtClean="0"/>
              <a:t>2026/10/17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B6469-9E0C-4C85-A2C6-7418BB828D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415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628650" y="1370486"/>
            <a:ext cx="3886200" cy="326652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4629150" y="1370486"/>
            <a:ext cx="3886200" cy="326652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BC819-1440-4004-9C8B-C6D0CB1C164D}" type="datetimeFigureOut">
              <a:rPr lang="zh-CN" altLang="en-US" smtClean="0"/>
              <a:t>2026/10/17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B6469-9E0C-4C85-A2C6-7418BB828D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12734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4098"/>
            <a:ext cx="7886700" cy="99509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9842" y="1262040"/>
            <a:ext cx="3868340" cy="61850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29842" y="1880546"/>
            <a:ext cx="3868340" cy="27660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262040"/>
            <a:ext cx="3887391" cy="61850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4629150" y="1880546"/>
            <a:ext cx="3887391" cy="27660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BC819-1440-4004-9C8B-C6D0CB1C164D}" type="datetimeFigureOut">
              <a:rPr lang="zh-CN" altLang="en-US" smtClean="0"/>
              <a:t>2026/10/17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B6469-9E0C-4C85-A2C6-7418BB828D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45186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BC819-1440-4004-9C8B-C6D0CB1C164D}" type="datetimeFigureOut">
              <a:rPr lang="zh-CN" altLang="en-US" smtClean="0"/>
              <a:t>2026/10/17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B6469-9E0C-4C85-A2C6-7418BB828D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21766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BC819-1440-4004-9C8B-C6D0CB1C164D}" type="datetimeFigureOut">
              <a:rPr lang="zh-CN" altLang="en-US" smtClean="0"/>
              <a:t>2026/10/17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B6469-9E0C-4C85-A2C6-7418BB828D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34464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3218"/>
            <a:ext cx="2949178" cy="120126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3887391" y="741255"/>
            <a:ext cx="4629150" cy="365860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4479"/>
            <a:ext cx="2949178" cy="286133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BC819-1440-4004-9C8B-C6D0CB1C164D}" type="datetimeFigureOut">
              <a:rPr lang="zh-CN" altLang="en-US" smtClean="0"/>
              <a:t>2026/10/17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B6469-9E0C-4C85-A2C6-7418BB828D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58420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3218"/>
            <a:ext cx="2949178" cy="120126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741255"/>
            <a:ext cx="4629150" cy="3658604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4479"/>
            <a:ext cx="2949178" cy="286133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BC819-1440-4004-9C8B-C6D0CB1C164D}" type="datetimeFigureOut">
              <a:rPr lang="zh-CN" altLang="en-US" smtClean="0"/>
              <a:t>2026/10/17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B6469-9E0C-4C85-A2C6-7418BB828D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8914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BC819-1440-4004-9C8B-C6D0CB1C164D}" type="datetimeFigureOut">
              <a:rPr lang="zh-CN" altLang="en-US" smtClean="0"/>
              <a:t>2026/10/17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B6469-9E0C-4C85-A2C6-7418BB828D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527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4097"/>
            <a:ext cx="1971675" cy="436291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274097"/>
            <a:ext cx="5800725" cy="4362915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BC819-1440-4004-9C8B-C6D0CB1C164D}" type="datetimeFigureOut">
              <a:rPr lang="zh-CN" altLang="en-US" smtClean="0"/>
              <a:t>2026/10/17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B6469-9E0C-4C85-A2C6-7418BB828D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557853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9916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4098"/>
            <a:ext cx="7886700" cy="9950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70486"/>
            <a:ext cx="7886700" cy="32665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71A2EA-EC32-4CDB-8DD5-297DE18D08B9}" type="datetime1">
              <a:rPr lang="en-US" altLang="zh-CN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Q. XU, The 7th CEPC IAC Meeting, Nov.1-5 2021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C14028-2C42-48E4-958A-A39E3E99A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349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6169"/>
            <a:ext cx="8229600" cy="8580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1262"/>
            <a:ext cx="8229600" cy="3397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71678"/>
            <a:ext cx="2133600" cy="2740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97A9A-512A-4894-931E-4EFF37503AC0}" type="datetime1">
              <a:rPr lang="zh-CN" altLang="en-US" smtClean="0"/>
              <a:t>2026/10/17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71678"/>
            <a:ext cx="2895600" cy="2740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/>
              <a:t>CEPC Detector Ref-TDR Review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71678"/>
            <a:ext cx="2133600" cy="2740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5E9139-A00B-4B2A-98A6-095DC08F1345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93561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</p:sldLayoutIdLst>
  <p:hf hdr="0" ftr="0" dt="0"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4098"/>
            <a:ext cx="7886700" cy="9950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70486"/>
            <a:ext cx="7886700" cy="32665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EBC819-1440-4004-9C8B-C6D0CB1C164D}" type="datetimeFigureOut">
              <a:rPr lang="zh-CN" altLang="en-US" smtClean="0"/>
              <a:t>2026/10/17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AB6469-9E0C-4C85-A2C6-7418BB828D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5902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2.PNG"/><Relationship Id="rId7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png"/><Relationship Id="rId5" Type="http://schemas.microsoft.com/office/2007/relationships/hdphoto" Target="../media/hdphoto1.wdp"/><Relationship Id="rId4" Type="http://schemas.openxmlformats.org/officeDocument/2006/relationships/image" Target="../media/image16.pn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jpeg"/><Relationship Id="rId9" Type="http://schemas.openxmlformats.org/officeDocument/2006/relationships/image" Target="../media/image36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13" Type="http://schemas.openxmlformats.org/officeDocument/2006/relationships/image" Target="../media/image47.jpe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12" Type="http://schemas.openxmlformats.org/officeDocument/2006/relationships/image" Target="../media/image4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0.jpeg"/><Relationship Id="rId11" Type="http://schemas.openxmlformats.org/officeDocument/2006/relationships/image" Target="../media/image45.jpeg"/><Relationship Id="rId5" Type="http://schemas.openxmlformats.org/officeDocument/2006/relationships/image" Target="../media/image39.jpeg"/><Relationship Id="rId10" Type="http://schemas.openxmlformats.org/officeDocument/2006/relationships/image" Target="../media/image44.jpeg"/><Relationship Id="rId4" Type="http://schemas.openxmlformats.org/officeDocument/2006/relationships/image" Target="../media/image38.jpeg"/><Relationship Id="rId9" Type="http://schemas.openxmlformats.org/officeDocument/2006/relationships/image" Target="../media/image43.jpeg"/><Relationship Id="rId14" Type="http://schemas.openxmlformats.org/officeDocument/2006/relationships/image" Target="../media/image48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jpeg"/><Relationship Id="rId3" Type="http://schemas.openxmlformats.org/officeDocument/2006/relationships/image" Target="../media/image49.jpeg"/><Relationship Id="rId7" Type="http://schemas.openxmlformats.org/officeDocument/2006/relationships/image" Target="../media/image53.png"/><Relationship Id="rId12" Type="http://schemas.openxmlformats.org/officeDocument/2006/relationships/image" Target="../media/image5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2.png"/><Relationship Id="rId11" Type="http://schemas.openxmlformats.org/officeDocument/2006/relationships/image" Target="../media/image57.jpeg"/><Relationship Id="rId5" Type="http://schemas.openxmlformats.org/officeDocument/2006/relationships/image" Target="../media/image51.png"/><Relationship Id="rId15" Type="http://schemas.openxmlformats.org/officeDocument/2006/relationships/image" Target="../media/image61.png"/><Relationship Id="rId10" Type="http://schemas.openxmlformats.org/officeDocument/2006/relationships/image" Target="../media/image56.jpeg"/><Relationship Id="rId4" Type="http://schemas.openxmlformats.org/officeDocument/2006/relationships/image" Target="../media/image50.jpeg"/><Relationship Id="rId9" Type="http://schemas.openxmlformats.org/officeDocument/2006/relationships/image" Target="../media/image55.jpeg"/><Relationship Id="rId14" Type="http://schemas.openxmlformats.org/officeDocument/2006/relationships/image" Target="../media/image6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4.png"/><Relationship Id="rId5" Type="http://schemas.openxmlformats.org/officeDocument/2006/relationships/image" Target="../media/image3.emf"/><Relationship Id="rId4" Type="http://schemas.openxmlformats.org/officeDocument/2006/relationships/image" Target="../media/image63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jpe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7.png"/><Relationship Id="rId11" Type="http://schemas.openxmlformats.org/officeDocument/2006/relationships/image" Target="../media/image70.png"/><Relationship Id="rId5" Type="http://schemas.openxmlformats.org/officeDocument/2006/relationships/image" Target="../media/image66.png"/><Relationship Id="rId10" Type="http://schemas.openxmlformats.org/officeDocument/2006/relationships/image" Target="../media/image21.png"/><Relationship Id="rId4" Type="http://schemas.openxmlformats.org/officeDocument/2006/relationships/image" Target="../media/image3.emf"/><Relationship Id="rId9" Type="http://schemas.openxmlformats.org/officeDocument/2006/relationships/image" Target="../media/image69.jpe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3.jpeg"/><Relationship Id="rId7" Type="http://schemas.openxmlformats.org/officeDocument/2006/relationships/image" Target="../media/image74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3.png"/><Relationship Id="rId11" Type="http://schemas.openxmlformats.org/officeDocument/2006/relationships/image" Target="../media/image76.png"/><Relationship Id="rId5" Type="http://schemas.openxmlformats.org/officeDocument/2006/relationships/image" Target="../media/image72.png"/><Relationship Id="rId10" Type="http://schemas.openxmlformats.org/officeDocument/2006/relationships/image" Target="../media/image28.png"/><Relationship Id="rId4" Type="http://schemas.openxmlformats.org/officeDocument/2006/relationships/image" Target="../media/image3.emf"/><Relationship Id="rId9" Type="http://schemas.openxmlformats.org/officeDocument/2006/relationships/image" Target="../media/image7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3.emf"/><Relationship Id="rId7" Type="http://schemas.openxmlformats.org/officeDocument/2006/relationships/image" Target="../media/image80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10" Type="http://schemas.openxmlformats.org/officeDocument/2006/relationships/image" Target="../media/image83.png"/><Relationship Id="rId4" Type="http://schemas.openxmlformats.org/officeDocument/2006/relationships/image" Target="../media/image77.png"/><Relationship Id="rId9" Type="http://schemas.openxmlformats.org/officeDocument/2006/relationships/image" Target="../media/image8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63.jpeg"/><Relationship Id="rId7" Type="http://schemas.openxmlformats.org/officeDocument/2006/relationships/image" Target="../media/image87.jpe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6.jpeg"/><Relationship Id="rId11" Type="http://schemas.openxmlformats.org/officeDocument/2006/relationships/image" Target="../media/image91.png"/><Relationship Id="rId5" Type="http://schemas.openxmlformats.org/officeDocument/2006/relationships/image" Target="../media/image85.png"/><Relationship Id="rId10" Type="http://schemas.openxmlformats.org/officeDocument/2006/relationships/image" Target="../media/image90.png"/><Relationship Id="rId4" Type="http://schemas.openxmlformats.org/officeDocument/2006/relationships/image" Target="../media/image3.emf"/><Relationship Id="rId9" Type="http://schemas.openxmlformats.org/officeDocument/2006/relationships/image" Target="../media/image8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3" descr="8d5d924e275b0c7f58feed1244176003">
            <a:extLst>
              <a:ext uri="{FF2B5EF4-FFF2-40B4-BE49-F238E27FC236}">
                <a16:creationId xmlns:a16="http://schemas.microsoft.com/office/drawing/2014/main" id="{52EE8B44-E523-43DB-B0AA-8983F5AEAC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8679" b="6192"/>
          <a:stretch/>
        </p:blipFill>
        <p:spPr>
          <a:xfrm>
            <a:off x="635" y="1"/>
            <a:ext cx="9137535" cy="1587672"/>
          </a:xfrm>
          <a:prstGeom prst="rect">
            <a:avLst/>
          </a:prstGeom>
        </p:spPr>
      </p:pic>
      <p:sp>
        <p:nvSpPr>
          <p:cNvPr id="6" name="标题 3"/>
          <p:cNvSpPr txBox="1">
            <a:spLocks/>
          </p:cNvSpPr>
          <p:nvPr/>
        </p:nvSpPr>
        <p:spPr>
          <a:xfrm>
            <a:off x="400470" y="1857998"/>
            <a:ext cx="8442029" cy="126470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  <a:defRPr/>
            </a:pP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微软雅黑"/>
              </a:rPr>
              <a:t>Developing Status of CEPC Detector Magnet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85816F2-AEF2-4FFE-A0DA-84B4490709A4}"/>
              </a:ext>
            </a:extLst>
          </p:cNvPr>
          <p:cNvSpPr txBox="1"/>
          <p:nvPr/>
        </p:nvSpPr>
        <p:spPr>
          <a:xfrm>
            <a:off x="1664137" y="3128483"/>
            <a:ext cx="58105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8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Feipeng</a:t>
            </a:r>
            <a:r>
              <a:rPr lang="zh-CN" altLang="en-US" sz="18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 </a:t>
            </a:r>
            <a:r>
              <a:rPr lang="en-US" altLang="zh-CN" sz="18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Ning</a:t>
            </a:r>
          </a:p>
          <a:p>
            <a:pPr algn="ctr"/>
            <a:r>
              <a:rPr lang="en-US" altLang="zh-CN" sz="18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On behalf of Detector Magnet Team</a:t>
            </a:r>
          </a:p>
          <a:p>
            <a:pPr algn="ctr"/>
            <a:r>
              <a:rPr lang="en-US" altLang="zh-CN" sz="18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2026-10-24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B4846D3F-641A-4A76-991B-5213B1C30DC3}"/>
              </a:ext>
            </a:extLst>
          </p:cNvPr>
          <p:cNvGrpSpPr/>
          <p:nvPr/>
        </p:nvGrpSpPr>
        <p:grpSpPr>
          <a:xfrm>
            <a:off x="7211962" y="52424"/>
            <a:ext cx="1841539" cy="903286"/>
            <a:chOff x="10152941" y="-30145"/>
            <a:chExt cx="2039058" cy="1214118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9D063185-C7AC-4536-AC85-B78B726C4F78}"/>
                </a:ext>
              </a:extLst>
            </p:cNvPr>
            <p:cNvSpPr/>
            <p:nvPr/>
          </p:nvSpPr>
          <p:spPr>
            <a:xfrm>
              <a:off x="10152941" y="872932"/>
              <a:ext cx="2039058" cy="3110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  <a:buClr>
                  <a:srgbClr val="D15A3E"/>
                </a:buClr>
                <a:buSzPct val="100000"/>
              </a:pPr>
              <a:r>
                <a:rPr lang="en-US" altLang="zh-CN" sz="825" dirty="0">
                  <a:solidFill>
                    <a:schemeClr val="bg1"/>
                  </a:solidFill>
                  <a:latin typeface="Times New Roman" panose="02020603050405020304" pitchFamily="18" charset="0"/>
                  <a:ea typeface="Microsoft YaHei UI" panose="020B0503020204020204" pitchFamily="34" charset="-122"/>
                </a:rPr>
                <a:t>Institute of High Energy Physics, CAS</a:t>
              </a:r>
            </a:p>
          </p:txBody>
        </p:sp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52805483-9D9C-4BCC-9DFC-CCF99C11E3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01492" y="-30145"/>
              <a:ext cx="1341954" cy="903077"/>
            </a:xfrm>
            <a:prstGeom prst="rect">
              <a:avLst/>
            </a:prstGeom>
          </p:spPr>
        </p:pic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0" y="0"/>
            <a:ext cx="965765" cy="624497"/>
          </a:xfrm>
          <a:prstGeom prst="rect">
            <a:avLst/>
          </a:prstGeom>
        </p:spPr>
      </p:pic>
      <p:sp>
        <p:nvSpPr>
          <p:cNvPr id="11" name="TextBox 8">
            <a:extLst>
              <a:ext uri="{FF2B5EF4-FFF2-40B4-BE49-F238E27FC236}">
                <a16:creationId xmlns:a16="http://schemas.microsoft.com/office/drawing/2014/main" id="{43635794-9D7A-4557-AA87-114A08B7C4F8}"/>
              </a:ext>
            </a:extLst>
          </p:cNvPr>
          <p:cNvSpPr txBox="1"/>
          <p:nvPr/>
        </p:nvSpPr>
        <p:spPr>
          <a:xfrm>
            <a:off x="5830" y="4848180"/>
            <a:ext cx="9138170" cy="30008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3929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2FD6AE-AD95-41F9-A455-813D6487A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C00000"/>
                </a:solidFill>
              </a:rPr>
              <a:t>Outline</a:t>
            </a:r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5EE391D-4938-45B3-B4A5-6C7E824E91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>
                <a:solidFill>
                  <a:srgbClr val="0070C0"/>
                </a:solidFill>
                <a:latin typeface="Times New Roman" panose="02020603050405020304" pitchFamily="18" charset="0"/>
                <a:ea typeface="微软雅黑"/>
              </a:rPr>
              <a:t>Overview of FCC-</a:t>
            </a:r>
            <a:r>
              <a:rPr lang="en-US" altLang="zh-CN" sz="2800" dirty="0" err="1">
                <a:solidFill>
                  <a:srgbClr val="0070C0"/>
                </a:solidFill>
                <a:latin typeface="Times New Roman" panose="02020603050405020304" pitchFamily="18" charset="0"/>
                <a:ea typeface="微软雅黑"/>
              </a:rPr>
              <a:t>ee</a:t>
            </a:r>
            <a:r>
              <a:rPr lang="en-US" altLang="zh-CN" sz="2800" dirty="0">
                <a:solidFill>
                  <a:srgbClr val="0070C0"/>
                </a:solidFill>
                <a:latin typeface="Times New Roman" panose="02020603050405020304" pitchFamily="18" charset="0"/>
                <a:ea typeface="微软雅黑"/>
              </a:rPr>
              <a:t> detector solenoids</a:t>
            </a:r>
          </a:p>
          <a:p>
            <a:r>
              <a:rPr lang="en-US" altLang="zh-CN" sz="2800" dirty="0">
                <a:solidFill>
                  <a:srgbClr val="0070C0"/>
                </a:solidFill>
                <a:latin typeface="Times New Roman" panose="02020603050405020304" pitchFamily="18" charset="0"/>
                <a:ea typeface="微软雅黑"/>
              </a:rPr>
              <a:t>Conductors</a:t>
            </a:r>
          </a:p>
          <a:p>
            <a:pPr lvl="1"/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微软雅黑"/>
              </a:rPr>
              <a:t>Conductors used in FCC-</a:t>
            </a:r>
            <a:r>
              <a:rPr lang="en-US" altLang="zh-CN" sz="2400" dirty="0" err="1">
                <a:solidFill>
                  <a:srgbClr val="0070C0"/>
                </a:solidFill>
                <a:latin typeface="Times New Roman" panose="02020603050405020304" pitchFamily="18" charset="0"/>
                <a:ea typeface="微软雅黑"/>
              </a:rPr>
              <a:t>ee</a:t>
            </a: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微软雅黑"/>
              </a:rPr>
              <a:t> detector solenoids</a:t>
            </a:r>
          </a:p>
          <a:p>
            <a:pPr lvl="1"/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微软雅黑"/>
              </a:rPr>
              <a:t>Progress of Box type conductor</a:t>
            </a:r>
          </a:p>
          <a:p>
            <a:pPr lvl="1"/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微软雅黑"/>
              </a:rPr>
              <a:t>Progress of HTS conductor</a:t>
            </a:r>
          </a:p>
          <a:p>
            <a:r>
              <a:rPr lang="en-US" altLang="zh-CN" sz="2800" dirty="0">
                <a:solidFill>
                  <a:srgbClr val="0070C0"/>
                </a:solidFill>
                <a:latin typeface="Times New Roman" panose="02020603050405020304" pitchFamily="18" charset="0"/>
                <a:ea typeface="微软雅黑"/>
              </a:rPr>
              <a:t>Summary </a:t>
            </a:r>
            <a:endParaRPr lang="zh-CN" altLang="en-US" sz="2400" dirty="0">
              <a:solidFill>
                <a:srgbClr val="0070C0"/>
              </a:solidFill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897A324-2C61-4F7E-887E-465F26415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14028-2C42-48E4-958A-A39E3E99AC0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716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23">
            <a:extLst>
              <a:ext uri="{FF2B5EF4-FFF2-40B4-BE49-F238E27FC236}">
                <a16:creationId xmlns:a16="http://schemas.microsoft.com/office/drawing/2014/main" id="{3545BBB0-F5A1-4124-8C5A-A942C707EE66}"/>
              </a:ext>
            </a:extLst>
          </p:cNvPr>
          <p:cNvSpPr txBox="1"/>
          <p:nvPr/>
        </p:nvSpPr>
        <p:spPr>
          <a:xfrm>
            <a:off x="305526" y="80142"/>
            <a:ext cx="8767989" cy="549773"/>
          </a:xfrm>
          <a:prstGeom prst="rect">
            <a:avLst/>
          </a:prstGeom>
          <a:solidFill>
            <a:schemeClr val="bg1"/>
          </a:solidFill>
        </p:spPr>
        <p:txBody>
          <a:bodyPr vert="horz" lIns="68580" tIns="34290" rIns="68580" bIns="34290" rtlCol="0" anchor="ctr">
            <a:noAutofit/>
          </a:bodyPr>
          <a:lstStyle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sz="4000"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defTabSz="685800"/>
            <a:r>
              <a:rPr lang="en-US" altLang="zh-CN" sz="2700" b="1" dirty="0">
                <a:solidFill>
                  <a:srgbClr val="C00000"/>
                </a:solidFill>
                <a:latin typeface="Arial Black" panose="020B0A04020102020204" pitchFamily="34" charset="0"/>
                <a:ea typeface="微软雅黑" pitchFamily="34" charset="-122"/>
              </a:rPr>
              <a:t>Overview of FCC-</a:t>
            </a:r>
            <a:r>
              <a:rPr lang="en-US" altLang="zh-CN" sz="2700" b="1" dirty="0" err="1">
                <a:solidFill>
                  <a:srgbClr val="C00000"/>
                </a:solidFill>
                <a:latin typeface="Arial Black" panose="020B0A04020102020204" pitchFamily="34" charset="0"/>
                <a:ea typeface="微软雅黑" pitchFamily="34" charset="-122"/>
              </a:rPr>
              <a:t>ee</a:t>
            </a:r>
            <a:r>
              <a:rPr lang="en-US" altLang="zh-CN" sz="2700" b="1" dirty="0">
                <a:solidFill>
                  <a:srgbClr val="C00000"/>
                </a:solidFill>
                <a:latin typeface="Arial Black" panose="020B0A04020102020204" pitchFamily="34" charset="0"/>
                <a:ea typeface="微软雅黑" pitchFamily="34" charset="-122"/>
              </a:rPr>
              <a:t> detector solenoids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7DBF02-64E4-4F58-A23F-3791063FB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53387" y="4808154"/>
            <a:ext cx="2133600" cy="273844"/>
          </a:xfrm>
        </p:spPr>
        <p:txBody>
          <a:bodyPr/>
          <a:lstStyle/>
          <a:p>
            <a:fld id="{F15E9139-A00B-4B2A-98A6-095DC08F1345}" type="slidenum">
              <a:rPr lang="zh-CN" altLang="en-US" smtClean="0"/>
              <a:pPr/>
              <a:t>3</a:t>
            </a:fld>
            <a:endParaRPr lang="zh-CN" altLang="en-US" dirty="0"/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A6E823C9-AF4E-402A-82F8-7C6186122A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77" y="822803"/>
            <a:ext cx="9040245" cy="3656729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4F7F7AC4-F68F-473C-8DF4-8D29569FC223}"/>
              </a:ext>
            </a:extLst>
          </p:cNvPr>
          <p:cNvSpPr txBox="1"/>
          <p:nvPr/>
        </p:nvSpPr>
        <p:spPr>
          <a:xfrm>
            <a:off x="305526" y="4479532"/>
            <a:ext cx="83396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0" i="0" dirty="0">
                <a:effectLst/>
                <a:latin typeface="-apple-system"/>
              </a:rPr>
              <a:t>The FCC-</a:t>
            </a:r>
            <a:r>
              <a:rPr lang="en-US" altLang="zh-CN" sz="1400" b="0" i="0" dirty="0" err="1">
                <a:effectLst/>
                <a:latin typeface="-apple-system"/>
              </a:rPr>
              <a:t>ee</a:t>
            </a:r>
            <a:r>
              <a:rPr lang="en-US" altLang="zh-CN" sz="1400" b="0" i="0" dirty="0">
                <a:effectLst/>
                <a:latin typeface="-apple-system"/>
              </a:rPr>
              <a:t> has a total of 6 detector proposals, and the previous 2T superconducting magnets are all moving toward 3T magnet designs.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913621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5837"/>
    </mc:Choice>
    <mc:Fallback xmlns="">
      <p:transition spd="slow" advTm="155837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23">
            <a:extLst>
              <a:ext uri="{FF2B5EF4-FFF2-40B4-BE49-F238E27FC236}">
                <a16:creationId xmlns:a16="http://schemas.microsoft.com/office/drawing/2014/main" id="{3545BBB0-F5A1-4124-8C5A-A942C707EE66}"/>
              </a:ext>
            </a:extLst>
          </p:cNvPr>
          <p:cNvSpPr txBox="1"/>
          <p:nvPr/>
        </p:nvSpPr>
        <p:spPr>
          <a:xfrm>
            <a:off x="305526" y="80142"/>
            <a:ext cx="8767989" cy="549773"/>
          </a:xfrm>
          <a:prstGeom prst="rect">
            <a:avLst/>
          </a:prstGeom>
          <a:solidFill>
            <a:schemeClr val="bg1"/>
          </a:solidFill>
        </p:spPr>
        <p:txBody>
          <a:bodyPr vert="horz" lIns="68580" tIns="34290" rIns="68580" bIns="34290" rtlCol="0" anchor="ctr">
            <a:noAutofit/>
          </a:bodyPr>
          <a:lstStyle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sz="4000"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defTabSz="685800">
              <a:buClr>
                <a:srgbClr val="FFC000"/>
              </a:buClr>
              <a:buSzPct val="80000"/>
            </a:pPr>
            <a:r>
              <a:rPr lang="en-US" altLang="zh-CN" sz="2700" b="1" dirty="0">
                <a:solidFill>
                  <a:srgbClr val="C00000"/>
                </a:solidFill>
                <a:latin typeface="Arial Black" panose="020B0A04020102020204" pitchFamily="34" charset="0"/>
                <a:ea typeface="微软雅黑" pitchFamily="34" charset="-122"/>
              </a:rPr>
              <a:t>Overview of FCC-</a:t>
            </a:r>
            <a:r>
              <a:rPr lang="en-US" altLang="zh-CN" sz="2700" b="1" dirty="0" err="1">
                <a:solidFill>
                  <a:srgbClr val="C00000"/>
                </a:solidFill>
                <a:latin typeface="Arial Black" panose="020B0A04020102020204" pitchFamily="34" charset="0"/>
                <a:ea typeface="微软雅黑" pitchFamily="34" charset="-122"/>
              </a:rPr>
              <a:t>ee</a:t>
            </a:r>
            <a:r>
              <a:rPr lang="en-US" altLang="zh-CN" sz="2700" b="1" dirty="0">
                <a:solidFill>
                  <a:srgbClr val="C00000"/>
                </a:solidFill>
                <a:latin typeface="Arial Black" panose="020B0A04020102020204" pitchFamily="34" charset="0"/>
                <a:ea typeface="微软雅黑" pitchFamily="34" charset="-122"/>
              </a:rPr>
              <a:t> detector solenoids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A07537-25B1-48D0-9AED-BBEC5D70429F}"/>
              </a:ext>
            </a:extLst>
          </p:cNvPr>
          <p:cNvSpPr txBox="1">
            <a:spLocks/>
          </p:cNvSpPr>
          <p:nvPr/>
        </p:nvSpPr>
        <p:spPr>
          <a:xfrm>
            <a:off x="6553200" y="4769645"/>
            <a:ext cx="21336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/>
            <a:fld id="{F15E9139-A00B-4B2A-98A6-095DC08F1345}" type="slidenum">
              <a:rPr lang="zh-CN" altLang="en-US" sz="900">
                <a:solidFill>
                  <a:prstClr val="black">
                    <a:tint val="75000"/>
                  </a:prstClr>
                </a:solidFill>
                <a:latin typeface="Calibri"/>
                <a:ea typeface="宋体" panose="02010600030101010101" pitchFamily="2" charset="-122"/>
              </a:rPr>
              <a:pPr defTabSz="685800"/>
              <a:t>4</a:t>
            </a:fld>
            <a:endParaRPr lang="zh-CN" altLang="en-US" sz="900" dirty="0">
              <a:solidFill>
                <a:prstClr val="black">
                  <a:tint val="75000"/>
                </a:prstClr>
              </a:solidFill>
              <a:latin typeface="Calibri"/>
              <a:ea typeface="宋体" panose="02010600030101010101" pitchFamily="2" charset="-122"/>
            </a:endParaRPr>
          </a:p>
        </p:txBody>
      </p:sp>
      <p:graphicFrame>
        <p:nvGraphicFramePr>
          <p:cNvPr id="2" name="表格 2">
            <a:extLst>
              <a:ext uri="{FF2B5EF4-FFF2-40B4-BE49-F238E27FC236}">
                <a16:creationId xmlns:a16="http://schemas.microsoft.com/office/drawing/2014/main" id="{D68DC42A-65F1-45CB-B93E-BB7D6537CE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5927581"/>
              </p:ext>
            </p:extLst>
          </p:nvPr>
        </p:nvGraphicFramePr>
        <p:xfrm>
          <a:off x="526273" y="1408575"/>
          <a:ext cx="8035905" cy="2538633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1223586">
                  <a:extLst>
                    <a:ext uri="{9D8B030D-6E8A-4147-A177-3AD203B41FA5}">
                      <a16:colId xmlns:a16="http://schemas.microsoft.com/office/drawing/2014/main" val="2753974679"/>
                    </a:ext>
                  </a:extLst>
                </a:gridCol>
                <a:gridCol w="1051841">
                  <a:extLst>
                    <a:ext uri="{9D8B030D-6E8A-4147-A177-3AD203B41FA5}">
                      <a16:colId xmlns:a16="http://schemas.microsoft.com/office/drawing/2014/main" val="2940109253"/>
                    </a:ext>
                  </a:extLst>
                </a:gridCol>
                <a:gridCol w="1013599">
                  <a:extLst>
                    <a:ext uri="{9D8B030D-6E8A-4147-A177-3AD203B41FA5}">
                      <a16:colId xmlns:a16="http://schemas.microsoft.com/office/drawing/2014/main" val="1038197561"/>
                    </a:ext>
                  </a:extLst>
                </a:gridCol>
                <a:gridCol w="1333537">
                  <a:extLst>
                    <a:ext uri="{9D8B030D-6E8A-4147-A177-3AD203B41FA5}">
                      <a16:colId xmlns:a16="http://schemas.microsoft.com/office/drawing/2014/main" val="1500457432"/>
                    </a:ext>
                  </a:extLst>
                </a:gridCol>
                <a:gridCol w="1229099">
                  <a:extLst>
                    <a:ext uri="{9D8B030D-6E8A-4147-A177-3AD203B41FA5}">
                      <a16:colId xmlns:a16="http://schemas.microsoft.com/office/drawing/2014/main" val="1026017613"/>
                    </a:ext>
                  </a:extLst>
                </a:gridCol>
                <a:gridCol w="1155057">
                  <a:extLst>
                    <a:ext uri="{9D8B030D-6E8A-4147-A177-3AD203B41FA5}">
                      <a16:colId xmlns:a16="http://schemas.microsoft.com/office/drawing/2014/main" val="475221112"/>
                    </a:ext>
                  </a:extLst>
                </a:gridCol>
                <a:gridCol w="1029186">
                  <a:extLst>
                    <a:ext uri="{9D8B030D-6E8A-4147-A177-3AD203B41FA5}">
                      <a16:colId xmlns:a16="http://schemas.microsoft.com/office/drawing/2014/main" val="3385317294"/>
                    </a:ext>
                  </a:extLst>
                </a:gridCol>
              </a:tblGrid>
              <a:tr h="414039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CLD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IDEA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ALLEGRO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ILD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ALFA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AGORA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995996"/>
                  </a:ext>
                </a:extLst>
              </a:tr>
              <a:tr h="459144"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>
                          <a:solidFill>
                            <a:srgbClr val="002060"/>
                          </a:solidFill>
                        </a:rPr>
                        <a:t>Central field</a:t>
                      </a:r>
                      <a:endParaRPr lang="zh-CN" altLang="en-US" b="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2T(study 3T)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3T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2T(study 3T)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3.5T</a:t>
                      </a:r>
                      <a:r>
                        <a:rPr lang="en-US" altLang="zh-CN" sz="1350" b="0" u="none" strike="noStrike" kern="1200" baseline="0" dirty="0">
                          <a:solidFill>
                            <a:schemeClr val="tx1"/>
                          </a:solidFill>
                        </a:rPr>
                        <a:t>(max 4T) 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3T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3T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4624573"/>
                  </a:ext>
                </a:extLst>
              </a:tr>
              <a:tr h="489462"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>
                          <a:solidFill>
                            <a:srgbClr val="002060"/>
                          </a:solidFill>
                        </a:rPr>
                        <a:t>Warm Bore Diameter(m)</a:t>
                      </a:r>
                      <a:endParaRPr lang="zh-CN" altLang="en-US" b="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7.438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5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5.8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6.88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5.6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7.07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2484819"/>
                  </a:ext>
                </a:extLst>
              </a:tr>
              <a:tr h="339570"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>
                          <a:solidFill>
                            <a:srgbClr val="002060"/>
                          </a:solidFill>
                        </a:rPr>
                        <a:t>Length(m)</a:t>
                      </a:r>
                      <a:endParaRPr lang="zh-CN" altLang="en-US" b="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7.41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6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4.5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7.35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5.6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9.05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0029363"/>
                  </a:ext>
                </a:extLst>
              </a:tr>
              <a:tr h="557034"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>
                          <a:solidFill>
                            <a:srgbClr val="002060"/>
                          </a:solidFill>
                        </a:rPr>
                        <a:t>Characteristic</a:t>
                      </a:r>
                      <a:endParaRPr lang="zh-CN" altLang="en-US" b="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Calorimeter inside the magnet</a:t>
                      </a:r>
                      <a:endParaRPr lang="zh-CN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Magnet inside the calorimeter</a:t>
                      </a:r>
                      <a:endParaRPr lang="zh-CN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Magnet sharing the cryostat with ECAL, between ECAL and HCAL</a:t>
                      </a:r>
                      <a:endParaRPr lang="zh-CN" alt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n-US" altLang="ja-JP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Detector Integrated Dipole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between ECAL and HCAL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Calorimeter inside the magnet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7003543"/>
                  </a:ext>
                </a:extLst>
              </a:tr>
            </a:tbl>
          </a:graphicData>
        </a:graphic>
      </p:graphicFrame>
      <p:sp>
        <p:nvSpPr>
          <p:cNvPr id="6" name="文本框 5">
            <a:extLst>
              <a:ext uri="{FF2B5EF4-FFF2-40B4-BE49-F238E27FC236}">
                <a16:creationId xmlns:a16="http://schemas.microsoft.com/office/drawing/2014/main" id="{6EE88143-7CD4-4FD9-8268-81DE20CA9508}"/>
              </a:ext>
            </a:extLst>
          </p:cNvPr>
          <p:cNvSpPr txBox="1"/>
          <p:nvPr/>
        </p:nvSpPr>
        <p:spPr>
          <a:xfrm>
            <a:off x="411149" y="4087927"/>
            <a:ext cx="82065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dirty="0"/>
              <a:t>For FCC-</a:t>
            </a:r>
            <a:r>
              <a:rPr lang="en-US" altLang="zh-CN" sz="1600" dirty="0" err="1"/>
              <a:t>ee</a:t>
            </a:r>
            <a:r>
              <a:rPr lang="en-US" altLang="zh-CN" sz="1600" dirty="0"/>
              <a:t> they are all changed to higher field (3T). These need higher strength superconducting conductors. The current conductor designs cannot meet the requirements.</a:t>
            </a:r>
            <a:endParaRPr lang="zh-CN" altLang="en-US" sz="16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6610106-2DBA-43D8-B702-157B382B1F85}"/>
              </a:ext>
            </a:extLst>
          </p:cNvPr>
          <p:cNvSpPr txBox="1"/>
          <p:nvPr/>
        </p:nvSpPr>
        <p:spPr>
          <a:xfrm>
            <a:off x="503514" y="852468"/>
            <a:ext cx="4572000" cy="367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lnSpc>
                <a:spcPct val="120000"/>
              </a:lnSpc>
              <a:buClr>
                <a:srgbClr val="FFC000"/>
              </a:buClr>
              <a:buSzPct val="80000"/>
            </a:pPr>
            <a:r>
              <a:rPr lang="en-US" altLang="zh-CN" sz="1600" b="1" dirty="0">
                <a:solidFill>
                  <a:srgbClr val="C00000"/>
                </a:solidFill>
                <a:latin typeface="Arial Black" panose="020B0A04020102020204" pitchFamily="34" charset="0"/>
                <a:ea typeface="微软雅黑" pitchFamily="34" charset="-122"/>
              </a:rPr>
              <a:t>Magnet Parameters</a:t>
            </a:r>
            <a:endParaRPr lang="en-US" altLang="zh-CN" sz="1800" b="1" dirty="0">
              <a:solidFill>
                <a:srgbClr val="C00000"/>
              </a:solidFill>
              <a:latin typeface="Arial Black" panose="020B0A04020102020204" pitchFamily="34" charset="0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97745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5837"/>
    </mc:Choice>
    <mc:Fallback xmlns="">
      <p:transition spd="slow" advTm="155837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0F7E1996-0342-4200-A5AA-D6101AFA81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55209"/>
            <a:ext cx="8229600" cy="3633589"/>
          </a:xfrm>
        </p:spPr>
        <p:txBody>
          <a:bodyPr/>
          <a:lstStyle/>
          <a:p>
            <a:r>
              <a:rPr lang="en-US" altLang="zh-CN" sz="2400" dirty="0"/>
              <a:t>Design Overview</a:t>
            </a:r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F675050B-6A82-4079-84BE-CAC25BBE3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sz="3200" b="1" dirty="0">
                <a:solidFill>
                  <a:srgbClr val="C00000"/>
                </a:solidFill>
                <a:latin typeface="Arial Black" panose="020B0A04020102020204" pitchFamily="34" charset="0"/>
                <a:ea typeface="微软雅黑" pitchFamily="34" charset="-122"/>
              </a:rPr>
              <a:t>CEPC/AGORA Detector Solenoid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87E7199-D089-4123-AAA4-582293E53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5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AC68615-E814-47B8-8108-76EFED59EA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9" y="1418251"/>
            <a:ext cx="5058587" cy="298071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5F4BBA2-EFA6-4D2F-922B-374177EB41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6245" y="3093106"/>
            <a:ext cx="2126955" cy="195464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7AD524F-3D02-4480-97DB-569AE622164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6281" y="1446213"/>
            <a:ext cx="1822626" cy="1524663"/>
          </a:xfrm>
          <a:prstGeom prst="rect">
            <a:avLst/>
          </a:prstGeom>
        </p:spPr>
      </p:pic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97C79680-8076-4D17-986F-97C07593EA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6165554"/>
              </p:ext>
            </p:extLst>
          </p:nvPr>
        </p:nvGraphicFramePr>
        <p:xfrm>
          <a:off x="6553200" y="1540798"/>
          <a:ext cx="2405786" cy="30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88806">
                  <a:extLst>
                    <a:ext uri="{9D8B030D-6E8A-4147-A177-3AD203B41FA5}">
                      <a16:colId xmlns:a16="http://schemas.microsoft.com/office/drawing/2014/main" val="702138626"/>
                    </a:ext>
                  </a:extLst>
                </a:gridCol>
                <a:gridCol w="1016980">
                  <a:extLst>
                    <a:ext uri="{9D8B030D-6E8A-4147-A177-3AD203B41FA5}">
                      <a16:colId xmlns:a16="http://schemas.microsoft.com/office/drawing/2014/main" val="12743664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Central magnetic field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3</a:t>
                      </a:r>
                      <a:r>
                        <a:rPr lang="en-US" altLang="zh-CN" sz="1400" baseline="0" dirty="0"/>
                        <a:t> T</a:t>
                      </a:r>
                      <a:endParaRPr lang="zh-CN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259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Inner diameter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7070 mm</a:t>
                      </a:r>
                      <a:endParaRPr lang="zh-CN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6324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Outer diameter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8470 mm</a:t>
                      </a:r>
                      <a:endParaRPr lang="zh-CN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645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Thickness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700 mm</a:t>
                      </a:r>
                      <a:endParaRPr lang="zh-CN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1589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Length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9050 mm</a:t>
                      </a:r>
                      <a:endParaRPr lang="zh-CN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8020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Cold mass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145 t</a:t>
                      </a:r>
                      <a:endParaRPr lang="zh-CN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077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Yoke weight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3010 t</a:t>
                      </a:r>
                      <a:endParaRPr lang="zh-CN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440040"/>
                  </a:ext>
                </a:extLst>
              </a:tr>
              <a:tr h="170648"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Magnet weight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250 t</a:t>
                      </a:r>
                      <a:endParaRPr lang="zh-CN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49084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40796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23">
            <a:extLst>
              <a:ext uri="{FF2B5EF4-FFF2-40B4-BE49-F238E27FC236}">
                <a16:creationId xmlns:a16="http://schemas.microsoft.com/office/drawing/2014/main" id="{3545BBB0-F5A1-4124-8C5A-A942C707EE66}"/>
              </a:ext>
            </a:extLst>
          </p:cNvPr>
          <p:cNvSpPr txBox="1"/>
          <p:nvPr/>
        </p:nvSpPr>
        <p:spPr>
          <a:xfrm>
            <a:off x="305526" y="80142"/>
            <a:ext cx="8767989" cy="549773"/>
          </a:xfrm>
          <a:prstGeom prst="rect">
            <a:avLst/>
          </a:prstGeom>
          <a:solidFill>
            <a:schemeClr val="bg1"/>
          </a:solidFill>
        </p:spPr>
        <p:txBody>
          <a:bodyPr vert="horz" lIns="68580" tIns="34290" rIns="68580" bIns="34290" rtlCol="0" anchor="ctr">
            <a:noAutofit/>
          </a:bodyPr>
          <a:lstStyle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sz="4000"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defTabSz="685800">
              <a:lnSpc>
                <a:spcPct val="120000"/>
              </a:lnSpc>
              <a:spcBef>
                <a:spcPts val="750"/>
              </a:spcBef>
              <a:buClr>
                <a:srgbClr val="C00000"/>
              </a:buClr>
            </a:pPr>
            <a:r>
              <a:rPr lang="en-US" altLang="zh-CN" sz="2800" b="1" dirty="0">
                <a:solidFill>
                  <a:srgbClr val="C00000"/>
                </a:solidFill>
                <a:latin typeface="Arial Black" panose="020B0A04020102020204" pitchFamily="34" charset="0"/>
                <a:ea typeface="微软雅黑" pitchFamily="34" charset="-122"/>
              </a:rPr>
              <a:t>CEPC/AGORA Detector Solenoid</a:t>
            </a:r>
            <a:endParaRPr kumimoji="0" lang="en-US" altLang="zh-CN" sz="29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Black" panose="020B0A04020102020204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53FF63E6-D773-4985-96BD-8ABEABD8BB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88056"/>
            <a:ext cx="8229600" cy="494890"/>
          </a:xfrm>
        </p:spPr>
        <p:txBody>
          <a:bodyPr/>
          <a:lstStyle/>
          <a:p>
            <a:r>
              <a:rPr lang="en-US" altLang="zh-CN" dirty="0"/>
              <a:t>Physical design of the magnet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279437-3C66-44E0-8970-238052118847}"/>
              </a:ext>
            </a:extLst>
          </p:cNvPr>
          <p:cNvSpPr txBox="1">
            <a:spLocks/>
          </p:cNvSpPr>
          <p:nvPr/>
        </p:nvSpPr>
        <p:spPr>
          <a:xfrm>
            <a:off x="6553200" y="4769645"/>
            <a:ext cx="21336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/>
            <a:fld id="{F15E9139-A00B-4B2A-98A6-095DC08F1345}" type="slidenum">
              <a:rPr lang="zh-CN" altLang="en-US" sz="900">
                <a:solidFill>
                  <a:prstClr val="black">
                    <a:tint val="75000"/>
                  </a:prstClr>
                </a:solidFill>
                <a:latin typeface="Calibri"/>
                <a:ea typeface="宋体" panose="02010600030101010101" pitchFamily="2" charset="-122"/>
              </a:rPr>
              <a:pPr defTabSz="685800"/>
              <a:t>6</a:t>
            </a:fld>
            <a:endParaRPr lang="zh-CN" altLang="en-US" sz="900" dirty="0">
              <a:solidFill>
                <a:prstClr val="black">
                  <a:tint val="75000"/>
                </a:prstClr>
              </a:solidFill>
              <a:latin typeface="Calibri"/>
              <a:ea typeface="宋体" panose="02010600030101010101" pitchFamily="2" charset="-122"/>
            </a:endParaRPr>
          </a:p>
        </p:txBody>
      </p:sp>
      <p:graphicFrame>
        <p:nvGraphicFramePr>
          <p:cNvPr id="14" name="表格 13">
            <a:extLst>
              <a:ext uri="{FF2B5EF4-FFF2-40B4-BE49-F238E27FC236}">
                <a16:creationId xmlns:a16="http://schemas.microsoft.com/office/drawing/2014/main" id="{BCDCB70E-41E9-DB03-B65E-D0995DDB6E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2170107"/>
              </p:ext>
            </p:extLst>
          </p:nvPr>
        </p:nvGraphicFramePr>
        <p:xfrm>
          <a:off x="6553200" y="2207584"/>
          <a:ext cx="2410260" cy="16562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6414">
                  <a:extLst>
                    <a:ext uri="{9D8B030D-6E8A-4147-A177-3AD203B41FA5}">
                      <a16:colId xmlns:a16="http://schemas.microsoft.com/office/drawing/2014/main" val="702138626"/>
                    </a:ext>
                  </a:extLst>
                </a:gridCol>
                <a:gridCol w="893846">
                  <a:extLst>
                    <a:ext uri="{9D8B030D-6E8A-4147-A177-3AD203B41FA5}">
                      <a16:colId xmlns:a16="http://schemas.microsoft.com/office/drawing/2014/main" val="1274366447"/>
                    </a:ext>
                  </a:extLst>
                </a:gridCol>
              </a:tblGrid>
              <a:tr h="276036">
                <a:tc>
                  <a:txBody>
                    <a:bodyPr/>
                    <a:lstStyle/>
                    <a:p>
                      <a:r>
                        <a:rPr lang="en-US" altLang="zh-CN" sz="1200" dirty="0"/>
                        <a:t>Central magnetic field</a:t>
                      </a:r>
                      <a:endParaRPr lang="zh-CN" alt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altLang="zh-CN" sz="1200" dirty="0"/>
                        <a:t>3</a:t>
                      </a:r>
                      <a:r>
                        <a:rPr lang="en-US" altLang="zh-CN" sz="1200" baseline="0" dirty="0"/>
                        <a:t> T</a:t>
                      </a:r>
                      <a:endParaRPr lang="zh-CN" altLang="en-US" sz="12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209259472"/>
                  </a:ext>
                </a:extLst>
              </a:tr>
              <a:tr h="276036">
                <a:tc>
                  <a:txBody>
                    <a:bodyPr/>
                    <a:lstStyle/>
                    <a:p>
                      <a:r>
                        <a:rPr lang="en-US" altLang="zh-CN" sz="1200" dirty="0"/>
                        <a:t>Inner diameter</a:t>
                      </a:r>
                      <a:endParaRPr lang="zh-CN" alt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altLang="zh-CN" sz="1200" dirty="0"/>
                        <a:t>7300 mm</a:t>
                      </a:r>
                      <a:endParaRPr lang="zh-CN" altLang="en-US" sz="12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486324309"/>
                  </a:ext>
                </a:extLst>
              </a:tr>
              <a:tr h="276036">
                <a:tc>
                  <a:txBody>
                    <a:bodyPr/>
                    <a:lstStyle/>
                    <a:p>
                      <a:r>
                        <a:rPr lang="en-US" altLang="zh-CN" sz="1200" dirty="0"/>
                        <a:t>Operating</a:t>
                      </a:r>
                      <a:r>
                        <a:rPr lang="en-US" altLang="zh-CN" sz="1200" baseline="0" dirty="0"/>
                        <a:t> current</a:t>
                      </a:r>
                      <a:endParaRPr lang="zh-CN" alt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altLang="zh-CN" sz="1200" dirty="0"/>
                        <a:t>17 kA</a:t>
                      </a:r>
                      <a:endParaRPr lang="zh-CN" altLang="en-US" sz="12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840645009"/>
                  </a:ext>
                </a:extLst>
              </a:tr>
              <a:tr h="276036">
                <a:tc>
                  <a:txBody>
                    <a:bodyPr/>
                    <a:lstStyle/>
                    <a:p>
                      <a:r>
                        <a:rPr lang="en-US" altLang="zh-CN" sz="1200" dirty="0"/>
                        <a:t>Cable length</a:t>
                      </a:r>
                      <a:endParaRPr lang="zh-CN" alt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altLang="zh-CN" sz="1200" dirty="0"/>
                        <a:t>33 km</a:t>
                      </a:r>
                      <a:endParaRPr lang="zh-CN" altLang="en-US" sz="12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281589527"/>
                  </a:ext>
                </a:extLst>
              </a:tr>
              <a:tr h="276036">
                <a:tc>
                  <a:txBody>
                    <a:bodyPr/>
                    <a:lstStyle/>
                    <a:p>
                      <a:r>
                        <a:rPr lang="en-US" altLang="zh-CN" sz="1200" dirty="0"/>
                        <a:t>Inductance</a:t>
                      </a:r>
                      <a:endParaRPr lang="zh-CN" alt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altLang="zh-CN" sz="1200" dirty="0"/>
                        <a:t>11 H</a:t>
                      </a:r>
                      <a:endParaRPr lang="zh-CN" altLang="en-US" sz="12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598020710"/>
                  </a:ext>
                </a:extLst>
              </a:tr>
              <a:tr h="276036">
                <a:tc>
                  <a:txBody>
                    <a:bodyPr/>
                    <a:lstStyle/>
                    <a:p>
                      <a:r>
                        <a:rPr lang="en-US" altLang="zh-CN" sz="1200" dirty="0"/>
                        <a:t>Stored Energy</a:t>
                      </a:r>
                      <a:endParaRPr lang="zh-CN" alt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altLang="zh-CN" sz="1200" dirty="0"/>
                        <a:t>1.54 GJ</a:t>
                      </a:r>
                      <a:endParaRPr lang="zh-CN" altLang="en-US" sz="12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400770006"/>
                  </a:ext>
                </a:extLst>
              </a:tr>
            </a:tbl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6553200" y="1786722"/>
            <a:ext cx="146636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altLang="zh-CN" sz="150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Coil parameters:</a:t>
            </a:r>
            <a:endParaRPr lang="zh-CN" altLang="en-US" sz="150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4C638204-3144-4718-9E83-5776DF725D79}"/>
              </a:ext>
            </a:extLst>
          </p:cNvPr>
          <p:cNvSpPr txBox="1"/>
          <p:nvPr/>
        </p:nvSpPr>
        <p:spPr>
          <a:xfrm>
            <a:off x="3623512" y="2896711"/>
            <a:ext cx="220509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altLang="zh-CN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2D Magnetic field simulation</a:t>
            </a:r>
            <a:endParaRPr lang="zh-CN" altLang="en-US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3552D83D-50C3-4551-AD28-931410A97169}"/>
              </a:ext>
            </a:extLst>
          </p:cNvPr>
          <p:cNvSpPr txBox="1"/>
          <p:nvPr/>
        </p:nvSpPr>
        <p:spPr>
          <a:xfrm>
            <a:off x="3947051" y="4606485"/>
            <a:ext cx="220509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altLang="zh-CN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3D Magnetic field simulation</a:t>
            </a:r>
            <a:endParaRPr lang="zh-CN" altLang="en-US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FCC09F10-A0BF-49E0-BCCD-4369EB9302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94" y="1319253"/>
            <a:ext cx="3128795" cy="324332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8646F1EE-3500-4A05-995E-68260EC45A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2277" y="3196793"/>
            <a:ext cx="3299411" cy="135207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ADB08B6F-0297-4BC4-96B1-9F06557564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2277" y="1315442"/>
            <a:ext cx="2979865" cy="1581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653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5837"/>
    </mc:Choice>
    <mc:Fallback xmlns="">
      <p:transition spd="slow" advTm="155837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23">
            <a:extLst>
              <a:ext uri="{FF2B5EF4-FFF2-40B4-BE49-F238E27FC236}">
                <a16:creationId xmlns:a16="http://schemas.microsoft.com/office/drawing/2014/main" id="{3545BBB0-F5A1-4124-8C5A-A942C707EE66}"/>
              </a:ext>
            </a:extLst>
          </p:cNvPr>
          <p:cNvSpPr txBox="1"/>
          <p:nvPr/>
        </p:nvSpPr>
        <p:spPr>
          <a:xfrm>
            <a:off x="305526" y="80142"/>
            <a:ext cx="8767989" cy="549773"/>
          </a:xfrm>
          <a:prstGeom prst="rect">
            <a:avLst/>
          </a:prstGeom>
          <a:solidFill>
            <a:schemeClr val="bg1"/>
          </a:solidFill>
        </p:spPr>
        <p:txBody>
          <a:bodyPr vert="horz" lIns="68580" tIns="34290" rIns="68580" bIns="34290" rtlCol="0" anchor="ctr">
            <a:noAutofit/>
          </a:bodyPr>
          <a:lstStyle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sz="4000"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altLang="zh-CN" sz="2800" b="1" dirty="0">
                <a:solidFill>
                  <a:srgbClr val="C00000"/>
                </a:solidFill>
                <a:latin typeface="Arial Black" panose="020B0A04020102020204" pitchFamily="34" charset="0"/>
                <a:ea typeface="微软雅黑" pitchFamily="34" charset="-122"/>
              </a:rPr>
              <a:t>CEPC/AGORA Detector Solenoid</a:t>
            </a:r>
            <a:endParaRPr lang="en-US" altLang="zh-CN" sz="3000" b="1" dirty="0">
              <a:solidFill>
                <a:srgbClr val="C00000"/>
              </a:solidFill>
              <a:latin typeface="Arial Black" panose="020B0A04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C6BDE7E0-D944-4B0A-8EB3-0933A47919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851794"/>
            <a:ext cx="8229600" cy="1121300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Coil and Box-type conductor structure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7DBF02-64E4-4F58-A23F-3791063FB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53387" y="4808154"/>
            <a:ext cx="2133600" cy="273844"/>
          </a:xfrm>
        </p:spPr>
        <p:txBody>
          <a:bodyPr/>
          <a:lstStyle/>
          <a:p>
            <a:fld id="{F15E9139-A00B-4B2A-98A6-095DC08F1345}" type="slidenum">
              <a:rPr lang="zh-CN" altLang="en-US" smtClean="0"/>
              <a:pPr/>
              <a:t>7</a:t>
            </a:fld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87969820-4133-4CD3-9D7A-F0CD69A158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247" y="1574494"/>
            <a:ext cx="2739587" cy="174802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F00D2B67-DC45-404F-9530-063F785A78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6413" y="1550138"/>
            <a:ext cx="1526960" cy="179674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9AFB0F8E-8553-47CD-9B14-92B976D78CE5}"/>
              </a:ext>
            </a:extLst>
          </p:cNvPr>
          <p:cNvSpPr txBox="1"/>
          <p:nvPr/>
        </p:nvSpPr>
        <p:spPr>
          <a:xfrm>
            <a:off x="267958" y="1253172"/>
            <a:ext cx="39725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altLang="zh-CN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Secondary co-extrusion </a:t>
            </a:r>
            <a:r>
              <a:rPr lang="it-IT" altLang="zh-CN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Box-type </a:t>
            </a:r>
            <a:r>
              <a:rPr lang="en-US" altLang="zh-CN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conductor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3726B32A-2C8C-444C-8BF3-1E26AA451B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9325" y="1598980"/>
            <a:ext cx="3628252" cy="1516472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C0584BEE-D2C3-45E5-B137-917723FF62A4}"/>
              </a:ext>
            </a:extLst>
          </p:cNvPr>
          <p:cNvSpPr txBox="1"/>
          <p:nvPr/>
        </p:nvSpPr>
        <p:spPr>
          <a:xfrm>
            <a:off x="122199" y="3375808"/>
            <a:ext cx="4862311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The conductor is a box-structured aluminum-stabilized cable consisting of three components: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 err="1"/>
              <a:t>NbTi</a:t>
            </a:r>
            <a:r>
              <a:rPr lang="en-US" altLang="zh-CN" dirty="0"/>
              <a:t>/Cu Rutherford cable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/>
              <a:t>The high purity aluminum stabilizer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/>
              <a:t>The aluminum alloy reinforcement </a:t>
            </a:r>
          </a:p>
          <a:p>
            <a:r>
              <a:rPr lang="en-US" altLang="zh-CN" dirty="0"/>
              <a:t>This structure is manufactured through a double extrusion process.</a:t>
            </a:r>
            <a:endParaRPr lang="zh-CN" altLang="en-US" dirty="0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525FBDDE-1C64-4CF1-84D3-162BF14277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4510" y="3196438"/>
            <a:ext cx="3759454" cy="1697568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C58E1E29-42BD-4C4C-897B-AD5B55656CE0}"/>
              </a:ext>
            </a:extLst>
          </p:cNvPr>
          <p:cNvSpPr txBox="1"/>
          <p:nvPr/>
        </p:nvSpPr>
        <p:spPr>
          <a:xfrm>
            <a:off x="4984510" y="1260426"/>
            <a:ext cx="214506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Cable parameters</a:t>
            </a:r>
            <a:endParaRPr lang="zh-CN" altLang="en-US" sz="1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55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5837"/>
    </mc:Choice>
    <mc:Fallback xmlns="">
      <p:transition spd="slow" advTm="155837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矩形: 圆角 45">
            <a:extLst>
              <a:ext uri="{FF2B5EF4-FFF2-40B4-BE49-F238E27FC236}">
                <a16:creationId xmlns:a16="http://schemas.microsoft.com/office/drawing/2014/main" id="{3F03514C-C883-443B-AC21-A5C2102F19DB}"/>
              </a:ext>
            </a:extLst>
          </p:cNvPr>
          <p:cNvSpPr/>
          <p:nvPr/>
        </p:nvSpPr>
        <p:spPr>
          <a:xfrm>
            <a:off x="6102792" y="3054767"/>
            <a:ext cx="2273708" cy="1986257"/>
          </a:xfrm>
          <a:prstGeom prst="roundRect">
            <a:avLst>
              <a:gd name="adj" fmla="val 6967"/>
            </a:avLst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5" name="矩形: 圆角 44">
            <a:extLst>
              <a:ext uri="{FF2B5EF4-FFF2-40B4-BE49-F238E27FC236}">
                <a16:creationId xmlns:a16="http://schemas.microsoft.com/office/drawing/2014/main" id="{CD5274B9-A836-436C-B3A6-2546357BA4DC}"/>
              </a:ext>
            </a:extLst>
          </p:cNvPr>
          <p:cNvSpPr/>
          <p:nvPr/>
        </p:nvSpPr>
        <p:spPr>
          <a:xfrm>
            <a:off x="3684845" y="3041806"/>
            <a:ext cx="2273708" cy="1999218"/>
          </a:xfrm>
          <a:prstGeom prst="roundRect">
            <a:avLst>
              <a:gd name="adj" fmla="val 6967"/>
            </a:avLst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2" name="矩形: 圆角 41">
            <a:extLst>
              <a:ext uri="{FF2B5EF4-FFF2-40B4-BE49-F238E27FC236}">
                <a16:creationId xmlns:a16="http://schemas.microsoft.com/office/drawing/2014/main" id="{2193D308-164F-4469-8328-69FAD959736C}"/>
              </a:ext>
            </a:extLst>
          </p:cNvPr>
          <p:cNvSpPr/>
          <p:nvPr/>
        </p:nvSpPr>
        <p:spPr>
          <a:xfrm>
            <a:off x="270072" y="3054767"/>
            <a:ext cx="3208060" cy="1986257"/>
          </a:xfrm>
          <a:prstGeom prst="roundRect">
            <a:avLst>
              <a:gd name="adj" fmla="val 6967"/>
            </a:avLst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1" name="矩形: 圆角 40">
            <a:extLst>
              <a:ext uri="{FF2B5EF4-FFF2-40B4-BE49-F238E27FC236}">
                <a16:creationId xmlns:a16="http://schemas.microsoft.com/office/drawing/2014/main" id="{74CE86FB-005B-4545-B96F-59AB832A1A2E}"/>
              </a:ext>
            </a:extLst>
          </p:cNvPr>
          <p:cNvSpPr/>
          <p:nvPr/>
        </p:nvSpPr>
        <p:spPr>
          <a:xfrm>
            <a:off x="6215302" y="1212382"/>
            <a:ext cx="2422790" cy="1762227"/>
          </a:xfrm>
          <a:prstGeom prst="roundRect">
            <a:avLst>
              <a:gd name="adj" fmla="val 6967"/>
            </a:avLst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0" name="矩形: 圆角 39">
            <a:extLst>
              <a:ext uri="{FF2B5EF4-FFF2-40B4-BE49-F238E27FC236}">
                <a16:creationId xmlns:a16="http://schemas.microsoft.com/office/drawing/2014/main" id="{585BA8A4-2E13-4B7E-AA4A-F5AB6AAF77BE}"/>
              </a:ext>
            </a:extLst>
          </p:cNvPr>
          <p:cNvSpPr/>
          <p:nvPr/>
        </p:nvSpPr>
        <p:spPr>
          <a:xfrm>
            <a:off x="5067315" y="1210187"/>
            <a:ext cx="910017" cy="1762227"/>
          </a:xfrm>
          <a:prstGeom prst="roundRect">
            <a:avLst>
              <a:gd name="adj" fmla="val 6967"/>
            </a:avLst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9" name="矩形: 圆角 38">
            <a:extLst>
              <a:ext uri="{FF2B5EF4-FFF2-40B4-BE49-F238E27FC236}">
                <a16:creationId xmlns:a16="http://schemas.microsoft.com/office/drawing/2014/main" id="{DFD50798-CB38-456D-AA83-9385E89CB0C6}"/>
              </a:ext>
            </a:extLst>
          </p:cNvPr>
          <p:cNvSpPr/>
          <p:nvPr/>
        </p:nvSpPr>
        <p:spPr>
          <a:xfrm>
            <a:off x="2608624" y="1202457"/>
            <a:ext cx="2273708" cy="1762227"/>
          </a:xfrm>
          <a:prstGeom prst="roundRect">
            <a:avLst>
              <a:gd name="adj" fmla="val 6967"/>
            </a:avLst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FA95B046-3F06-4017-8082-6AA5807773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1707" y="3705792"/>
            <a:ext cx="3084789" cy="888001"/>
          </a:xfrm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32EA500B-8631-4CB0-81EF-54B0C948C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Conductors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7375B4B-92B3-41FA-BB8E-C50D94ED4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8</a:t>
            </a:fld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ECD374D-C331-49F2-8EC5-88FDCC9E64FF}"/>
              </a:ext>
            </a:extLst>
          </p:cNvPr>
          <p:cNvSpPr txBox="1"/>
          <p:nvPr/>
        </p:nvSpPr>
        <p:spPr>
          <a:xfrm>
            <a:off x="500034" y="791878"/>
            <a:ext cx="71194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en-US" altLang="zh-CN" sz="2000" b="1" dirty="0">
                <a:solidFill>
                  <a:srgbClr val="0070C0"/>
                </a:solidFill>
              </a:rPr>
              <a:t>LTS  </a:t>
            </a:r>
            <a:r>
              <a:rPr lang="en-GB" altLang="zh-CN" sz="1600" b="1" dirty="0">
                <a:solidFill>
                  <a:srgbClr val="00B0F0"/>
                </a:solidFill>
              </a:rPr>
              <a:t>Aluminium-stabilized Nb-</a:t>
            </a:r>
            <a:r>
              <a:rPr lang="en-GB" altLang="zh-CN" sz="1600" b="1" dirty="0" err="1">
                <a:solidFill>
                  <a:srgbClr val="00B0F0"/>
                </a:solidFill>
              </a:rPr>
              <a:t>Ti</a:t>
            </a:r>
            <a:r>
              <a:rPr lang="en-GB" altLang="zh-CN" sz="1600" b="1" dirty="0">
                <a:solidFill>
                  <a:srgbClr val="00B0F0"/>
                </a:solidFill>
              </a:rPr>
              <a:t>/Cu </a:t>
            </a:r>
            <a:r>
              <a:rPr lang="en-US" altLang="zh-CN" sz="1600" b="1" dirty="0">
                <a:solidFill>
                  <a:srgbClr val="00B0F0"/>
                </a:solidFill>
              </a:rPr>
              <a:t>Rutherford Cable</a:t>
            </a:r>
            <a:r>
              <a:rPr lang="en-GB" altLang="zh-CN" sz="1600" b="1" dirty="0">
                <a:solidFill>
                  <a:srgbClr val="00B0F0"/>
                </a:solidFill>
              </a:rPr>
              <a:t> types</a:t>
            </a:r>
          </a:p>
        </p:txBody>
      </p:sp>
      <p:sp>
        <p:nvSpPr>
          <p:cNvPr id="10" name="文本框 73">
            <a:extLst>
              <a:ext uri="{FF2B5EF4-FFF2-40B4-BE49-F238E27FC236}">
                <a16:creationId xmlns:a16="http://schemas.microsoft.com/office/drawing/2014/main" id="{884BB62F-1787-420E-8E7D-C1F27A6D11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8861" y="2165870"/>
            <a:ext cx="435453" cy="24820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zh-CN" sz="1013" dirty="0"/>
              <a:t>CMS</a:t>
            </a:r>
            <a:endParaRPr lang="zh-CN" altLang="en-US" sz="1013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51393145-AD4B-4E1B-9268-8C245B74B111}"/>
              </a:ext>
            </a:extLst>
          </p:cNvPr>
          <p:cNvSpPr txBox="1"/>
          <p:nvPr/>
        </p:nvSpPr>
        <p:spPr>
          <a:xfrm>
            <a:off x="1188700" y="3226391"/>
            <a:ext cx="1168590" cy="307777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CLD and IDEA</a:t>
            </a:r>
            <a:endParaRPr lang="zh-CN" altLang="en-US" sz="1400" dirty="0"/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CF97A3E3-7A32-499A-BA25-DD0E68E6DBEA}"/>
              </a:ext>
            </a:extLst>
          </p:cNvPr>
          <p:cNvGrpSpPr/>
          <p:nvPr/>
        </p:nvGrpSpPr>
        <p:grpSpPr>
          <a:xfrm>
            <a:off x="6364384" y="3164561"/>
            <a:ext cx="1602688" cy="1801491"/>
            <a:chOff x="4144368" y="2887218"/>
            <a:chExt cx="1602688" cy="1801491"/>
          </a:xfrm>
        </p:grpSpPr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2E08D5C9-BC56-4837-8DEB-E49F77BBAB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20096" y="2891969"/>
              <a:ext cx="1526960" cy="1796740"/>
            </a:xfrm>
            <a:prstGeom prst="rect">
              <a:avLst/>
            </a:prstGeom>
          </p:spPr>
        </p:pic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B6DFAE74-1343-432A-9AA8-3A4DF66D1ED1}"/>
                </a:ext>
              </a:extLst>
            </p:cNvPr>
            <p:cNvSpPr txBox="1"/>
            <p:nvPr/>
          </p:nvSpPr>
          <p:spPr>
            <a:xfrm>
              <a:off x="4144368" y="2887218"/>
              <a:ext cx="721929" cy="307777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zh-CN" sz="1400" dirty="0"/>
                <a:t>AGORA</a:t>
              </a:r>
              <a:endParaRPr lang="zh-CN" altLang="en-US" sz="1400" dirty="0"/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670A4EA9-B5C7-4901-9277-DC0215617362}"/>
              </a:ext>
            </a:extLst>
          </p:cNvPr>
          <p:cNvGrpSpPr/>
          <p:nvPr/>
        </p:nvGrpSpPr>
        <p:grpSpPr>
          <a:xfrm>
            <a:off x="3901787" y="3151647"/>
            <a:ext cx="1850406" cy="1814405"/>
            <a:chOff x="6216966" y="2574131"/>
            <a:chExt cx="2019478" cy="2082587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ACC90893-B500-4048-9544-35736400A35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216966" y="2574131"/>
              <a:ext cx="2019478" cy="2082587"/>
            </a:xfrm>
            <a:prstGeom prst="rect">
              <a:avLst/>
            </a:prstGeom>
          </p:spPr>
        </p:pic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0F981DDE-1671-4306-88C8-86CB714C747B}"/>
                </a:ext>
              </a:extLst>
            </p:cNvPr>
            <p:cNvSpPr txBox="1"/>
            <p:nvPr/>
          </p:nvSpPr>
          <p:spPr>
            <a:xfrm>
              <a:off x="6280660" y="2684684"/>
              <a:ext cx="1508425" cy="307777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/>
                <a:t>ILD</a:t>
              </a:r>
              <a:endParaRPr lang="zh-CN" altLang="en-US" sz="1400" dirty="0"/>
            </a:p>
          </p:txBody>
        </p:sp>
      </p:grpSp>
      <p:pic>
        <p:nvPicPr>
          <p:cNvPr id="25" name="图片 24">
            <a:extLst>
              <a:ext uri="{FF2B5EF4-FFF2-40B4-BE49-F238E27FC236}">
                <a16:creationId xmlns:a16="http://schemas.microsoft.com/office/drawing/2014/main" id="{A4A6B0E7-1DBD-4B58-9253-C636D19D73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081" y="1283818"/>
            <a:ext cx="1306826" cy="1306826"/>
          </a:xfrm>
          <a:prstGeom prst="rect">
            <a:avLst/>
          </a:prstGeom>
        </p:spPr>
      </p:pic>
      <p:sp>
        <p:nvSpPr>
          <p:cNvPr id="27" name="文本框 26">
            <a:extLst>
              <a:ext uri="{FF2B5EF4-FFF2-40B4-BE49-F238E27FC236}">
                <a16:creationId xmlns:a16="http://schemas.microsoft.com/office/drawing/2014/main" id="{6A3409B5-138B-4AFD-8DED-442239090BFB}"/>
              </a:ext>
            </a:extLst>
          </p:cNvPr>
          <p:cNvSpPr txBox="1"/>
          <p:nvPr/>
        </p:nvSpPr>
        <p:spPr>
          <a:xfrm>
            <a:off x="419310" y="2447791"/>
            <a:ext cx="2004331" cy="332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999"/>
              </a:lnSpc>
            </a:pPr>
            <a:r>
              <a:rPr lang="en-US" altLang="ja-JP" sz="1100" dirty="0"/>
              <a:t>High Strength Pure Aluminum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B5784FEE-8DFB-4994-B88B-E2C0D820C5D9}"/>
              </a:ext>
            </a:extLst>
          </p:cNvPr>
          <p:cNvSpPr txBox="1"/>
          <p:nvPr/>
        </p:nvSpPr>
        <p:spPr>
          <a:xfrm>
            <a:off x="1347080" y="2734029"/>
            <a:ext cx="466794" cy="307777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CLD</a:t>
            </a:r>
            <a:endParaRPr lang="zh-CN" altLang="en-US" sz="1400" dirty="0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F4037D4A-73D0-48F6-8533-D214E5AEC2E7}"/>
              </a:ext>
            </a:extLst>
          </p:cNvPr>
          <p:cNvSpPr txBox="1"/>
          <p:nvPr/>
        </p:nvSpPr>
        <p:spPr>
          <a:xfrm>
            <a:off x="704000" y="2733444"/>
            <a:ext cx="530594" cy="307777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IDEA</a:t>
            </a:r>
            <a:endParaRPr lang="zh-CN" altLang="en-US" sz="1400" dirty="0"/>
          </a:p>
        </p:txBody>
      </p:sp>
      <p:pic>
        <p:nvPicPr>
          <p:cNvPr id="31" name="图片 30">
            <a:extLst>
              <a:ext uri="{FF2B5EF4-FFF2-40B4-BE49-F238E27FC236}">
                <a16:creationId xmlns:a16="http://schemas.microsoft.com/office/drawing/2014/main" id="{8E28EEE1-0588-4CE4-B7E9-8D75B71203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32824" y="1252359"/>
            <a:ext cx="778998" cy="1330789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E9DFA71C-88DB-4FA5-907C-F443E14CB9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40142" y="1389421"/>
            <a:ext cx="2005043" cy="1209709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7CC58952-FE4F-4B33-9804-78824922D6B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64384" y="1260303"/>
            <a:ext cx="2076052" cy="1467944"/>
          </a:xfrm>
          <a:prstGeom prst="rect">
            <a:avLst/>
          </a:prstGeom>
        </p:spPr>
      </p:pic>
      <p:sp>
        <p:nvSpPr>
          <p:cNvPr id="36" name="文本框 35">
            <a:extLst>
              <a:ext uri="{FF2B5EF4-FFF2-40B4-BE49-F238E27FC236}">
                <a16:creationId xmlns:a16="http://schemas.microsoft.com/office/drawing/2014/main" id="{FDF154B9-B65C-45D3-B19E-1D73EFF0BD1D}"/>
              </a:ext>
            </a:extLst>
          </p:cNvPr>
          <p:cNvSpPr txBox="1"/>
          <p:nvPr/>
        </p:nvSpPr>
        <p:spPr>
          <a:xfrm>
            <a:off x="3535301" y="2614738"/>
            <a:ext cx="530594" cy="307777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IDEA</a:t>
            </a:r>
            <a:endParaRPr lang="zh-CN" altLang="en-US" sz="1400" dirty="0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56C7E737-34DF-4DE6-94C6-13A4B4F9D83A}"/>
              </a:ext>
            </a:extLst>
          </p:cNvPr>
          <p:cNvSpPr txBox="1"/>
          <p:nvPr/>
        </p:nvSpPr>
        <p:spPr>
          <a:xfrm>
            <a:off x="5288926" y="2623937"/>
            <a:ext cx="466794" cy="307777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CLD</a:t>
            </a:r>
            <a:endParaRPr lang="zh-CN" altLang="en-US" sz="1400" dirty="0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202786F6-B7C8-452B-BAE8-D0DBE73C3307}"/>
              </a:ext>
            </a:extLst>
          </p:cNvPr>
          <p:cNvSpPr txBox="1"/>
          <p:nvPr/>
        </p:nvSpPr>
        <p:spPr>
          <a:xfrm>
            <a:off x="7139933" y="2622456"/>
            <a:ext cx="854080" cy="307777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ALLEGRO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41492353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: 圆角 24">
            <a:extLst>
              <a:ext uri="{FF2B5EF4-FFF2-40B4-BE49-F238E27FC236}">
                <a16:creationId xmlns:a16="http://schemas.microsoft.com/office/drawing/2014/main" id="{B6DC1BF8-A97A-4CA0-B06B-F426ED9B4903}"/>
              </a:ext>
            </a:extLst>
          </p:cNvPr>
          <p:cNvSpPr/>
          <p:nvPr/>
        </p:nvSpPr>
        <p:spPr>
          <a:xfrm>
            <a:off x="7061682" y="1629262"/>
            <a:ext cx="2011489" cy="2698218"/>
          </a:xfrm>
          <a:prstGeom prst="roundRect">
            <a:avLst>
              <a:gd name="adj" fmla="val 6967"/>
            </a:avLst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928F9740-8117-47F5-8A96-A3F1466A93BA}"/>
              </a:ext>
            </a:extLst>
          </p:cNvPr>
          <p:cNvSpPr/>
          <p:nvPr/>
        </p:nvSpPr>
        <p:spPr>
          <a:xfrm>
            <a:off x="4128993" y="1644071"/>
            <a:ext cx="2889305" cy="2720841"/>
          </a:xfrm>
          <a:prstGeom prst="roundRect">
            <a:avLst>
              <a:gd name="adj" fmla="val 6967"/>
            </a:avLst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FECF17C6-5A94-4415-A803-8F4F1AF93FD0}"/>
              </a:ext>
            </a:extLst>
          </p:cNvPr>
          <p:cNvSpPr/>
          <p:nvPr/>
        </p:nvSpPr>
        <p:spPr>
          <a:xfrm>
            <a:off x="1625163" y="1631447"/>
            <a:ext cx="2446872" cy="2733465"/>
          </a:xfrm>
          <a:prstGeom prst="roundRect">
            <a:avLst>
              <a:gd name="adj" fmla="val 6967"/>
            </a:avLst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A58FCD92-81D3-4D24-9D90-BF0DFE37FDF9}"/>
              </a:ext>
            </a:extLst>
          </p:cNvPr>
          <p:cNvSpPr/>
          <p:nvPr/>
        </p:nvSpPr>
        <p:spPr>
          <a:xfrm>
            <a:off x="59206" y="1631448"/>
            <a:ext cx="1491078" cy="2696032"/>
          </a:xfrm>
          <a:prstGeom prst="roundRect">
            <a:avLst>
              <a:gd name="adj" fmla="val 6967"/>
            </a:avLst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B2B4E69B-F394-483C-8F65-AEAF88F84D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5972" y="1694024"/>
            <a:ext cx="1838982" cy="1441265"/>
          </a:xfrm>
          <a:prstGeom prst="rect">
            <a:avLst/>
          </a:prstGeom>
        </p:spPr>
      </p:pic>
      <p:sp>
        <p:nvSpPr>
          <p:cNvPr id="2" name="内容占位符 1">
            <a:extLst>
              <a:ext uri="{FF2B5EF4-FFF2-40B4-BE49-F238E27FC236}">
                <a16:creationId xmlns:a16="http://schemas.microsoft.com/office/drawing/2014/main" id="{1C85895F-18F9-4B13-A26B-12B4C46A2D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1389" y="820783"/>
            <a:ext cx="8229600" cy="3633589"/>
          </a:xfrm>
        </p:spPr>
        <p:txBody>
          <a:bodyPr/>
          <a:lstStyle/>
          <a:p>
            <a:r>
              <a:rPr lang="en-US" altLang="zh-CN" dirty="0"/>
              <a:t>HTS</a:t>
            </a:r>
            <a:r>
              <a:rPr lang="zh-CN" altLang="en-US" dirty="0"/>
              <a:t>（</a:t>
            </a:r>
            <a:r>
              <a:rPr lang="en-US" altLang="zh-CN" dirty="0"/>
              <a:t>High Temperature Superconductivity</a:t>
            </a:r>
            <a:r>
              <a:rPr lang="zh-CN" altLang="en-US" dirty="0"/>
              <a:t>）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DD43704D-FA01-44AD-ABB2-112DED08B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Conductors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E9715C7-1C1C-4BB8-9C07-39C13C1C7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9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D978E50-61B0-467B-A418-C0E56C8140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424" y="2011896"/>
            <a:ext cx="1345902" cy="1787526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ABD64F87-B3D4-40B7-B07A-11D8306CB7E4}"/>
              </a:ext>
            </a:extLst>
          </p:cNvPr>
          <p:cNvSpPr txBox="1"/>
          <p:nvPr/>
        </p:nvSpPr>
        <p:spPr>
          <a:xfrm>
            <a:off x="6706" y="4364913"/>
            <a:ext cx="15960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b="1" dirty="0"/>
              <a:t>IDEA proposed</a:t>
            </a:r>
            <a:endParaRPr lang="zh-CN" altLang="en-US" sz="1800" b="1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1EC6C578-53AF-4F79-A500-A0F93468E6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7640" y="2735102"/>
            <a:ext cx="2410254" cy="786801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4393EEF7-19A5-4B88-B7CA-4E5E77DAF4DC}"/>
              </a:ext>
            </a:extLst>
          </p:cNvPr>
          <p:cNvSpPr txBox="1"/>
          <p:nvPr/>
        </p:nvSpPr>
        <p:spPr>
          <a:xfrm>
            <a:off x="2068700" y="4402346"/>
            <a:ext cx="16566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b="1" dirty="0"/>
              <a:t>CERN proposed</a:t>
            </a:r>
            <a:endParaRPr lang="zh-CN" altLang="en-US" sz="1800" b="1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6341FFBF-7466-4B29-9768-2CAA98537F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9724" y="1714688"/>
            <a:ext cx="2341495" cy="658613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E678E519-C443-4971-B186-5BDB3D65AD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7614" y="2472909"/>
            <a:ext cx="1376787" cy="677986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472AE7A7-D668-49E9-BA58-6AA2600FE4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40456" y="2524837"/>
            <a:ext cx="1375214" cy="626057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767E0F2B-EC9F-40AD-AEB4-9388E21FCD3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72378" y="3178856"/>
            <a:ext cx="2774432" cy="915057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8B490043-3153-4F35-A1EC-D14317A33771}"/>
              </a:ext>
            </a:extLst>
          </p:cNvPr>
          <p:cNvSpPr txBox="1"/>
          <p:nvPr/>
        </p:nvSpPr>
        <p:spPr>
          <a:xfrm>
            <a:off x="4781438" y="4364913"/>
            <a:ext cx="1505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b="1" dirty="0"/>
              <a:t>KEK proposed</a:t>
            </a:r>
            <a:endParaRPr lang="zh-CN" altLang="en-US" sz="1800" b="1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ADE99D43-BF44-4AA8-A241-C0C3E48EA04E}"/>
              </a:ext>
            </a:extLst>
          </p:cNvPr>
          <p:cNvSpPr txBox="1"/>
          <p:nvPr/>
        </p:nvSpPr>
        <p:spPr>
          <a:xfrm>
            <a:off x="439951" y="1165780"/>
            <a:ext cx="69498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00B0F0"/>
                </a:solidFill>
                <a:effectLst/>
                <a:latin typeface="等线" panose="02010600030101010101" pitchFamily="2" charset="-122"/>
                <a:cs typeface="Times New Roman" panose="02020603050405020304" pitchFamily="18" charset="0"/>
              </a:rPr>
              <a:t>IDEA is currently mainly promoting HTS solutions.</a:t>
            </a:r>
            <a:endParaRPr lang="zh-CN" altLang="en-US" sz="1800" b="1" dirty="0">
              <a:solidFill>
                <a:srgbClr val="00B0F0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C5B1F34-6B63-4F7E-B22B-6EBECE4DE458}"/>
              </a:ext>
            </a:extLst>
          </p:cNvPr>
          <p:cNvSpPr txBox="1"/>
          <p:nvPr/>
        </p:nvSpPr>
        <p:spPr>
          <a:xfrm>
            <a:off x="7392474" y="4364913"/>
            <a:ext cx="1582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b="1" dirty="0"/>
              <a:t>IHEP proposed</a:t>
            </a:r>
            <a:endParaRPr lang="zh-CN" altLang="en-US" sz="1800" b="1" dirty="0"/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83815C87-71E8-41A2-8F1F-22C22D183DD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34515" y="3150894"/>
            <a:ext cx="1538207" cy="1010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9751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9D2CCD19-CDCD-433F-8421-73514CEE2D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65440" y="1355232"/>
            <a:ext cx="7002348" cy="3351989"/>
          </a:xfrm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A70F8AE8-3A54-4128-A2AC-176F506BA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Conductors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35C7C36-CCBC-4B6D-9047-CC7D4251C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10</a:t>
            </a:fld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4FC06A4-8F4E-4169-B2E2-30CB5C89A353}"/>
              </a:ext>
            </a:extLst>
          </p:cNvPr>
          <p:cNvSpPr txBox="1"/>
          <p:nvPr/>
        </p:nvSpPr>
        <p:spPr>
          <a:xfrm>
            <a:off x="457200" y="4743515"/>
            <a:ext cx="756339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1600" b="1" i="0" u="none" strike="noStrike" baseline="0" dirty="0">
                <a:solidFill>
                  <a:srgbClr val="FF0000"/>
                </a:solidFill>
                <a:latin typeface="CIDFont+F2"/>
              </a:rPr>
              <a:t>With support from experts of CERN TE, EN and EP departments, and experts from KEK.</a:t>
            </a:r>
            <a:endParaRPr lang="zh-CN" altLang="en-US" sz="1400" b="1" dirty="0">
              <a:solidFill>
                <a:srgbClr val="FF0000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F112DF9-DC95-4C7D-8340-FB111E6835A0}"/>
              </a:ext>
            </a:extLst>
          </p:cNvPr>
          <p:cNvSpPr txBox="1"/>
          <p:nvPr/>
        </p:nvSpPr>
        <p:spPr>
          <a:xfrm>
            <a:off x="481149" y="777470"/>
            <a:ext cx="83257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rgbClr val="00B0F0"/>
                </a:solidFill>
                <a:effectLst/>
                <a:latin typeface="等线" panose="02010600030101010101" pitchFamily="2" charset="-122"/>
                <a:cs typeface="Times New Roman" panose="02020603050405020304" pitchFamily="18" charset="0"/>
              </a:rPr>
              <a:t>Due to the importance of aluminum-stabilized superconducting cables, CERN contracted with ICAS to start the R&amp;D of aluminum-stabilized superconducting cables in </a:t>
            </a:r>
            <a:r>
              <a:rPr lang="en-US" altLang="zh-CN" sz="1400" b="1" dirty="0">
                <a:solidFill>
                  <a:srgbClr val="FF0000"/>
                </a:solidFill>
                <a:effectLst/>
                <a:latin typeface="等线" panose="02010600030101010101" pitchFamily="2" charset="-122"/>
                <a:cs typeface="Times New Roman" panose="02020603050405020304" pitchFamily="18" charset="0"/>
              </a:rPr>
              <a:t>2025</a:t>
            </a:r>
            <a:r>
              <a:rPr lang="en-US" altLang="zh-CN" sz="1400" b="1" dirty="0">
                <a:solidFill>
                  <a:srgbClr val="00B0F0"/>
                </a:solidFill>
                <a:effectLst/>
                <a:latin typeface="等线" panose="02010600030101010101" pitchFamily="2" charset="-122"/>
                <a:cs typeface="Times New Roman" panose="02020603050405020304" pitchFamily="18" charset="0"/>
              </a:rPr>
              <a:t>. </a:t>
            </a:r>
            <a:endParaRPr lang="zh-CN" altLang="en-US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74116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圆角矩形 26"/>
          <p:cNvSpPr/>
          <p:nvPr/>
        </p:nvSpPr>
        <p:spPr>
          <a:xfrm>
            <a:off x="5344835" y="2923990"/>
            <a:ext cx="3677800" cy="2046876"/>
          </a:xfrm>
          <a:prstGeom prst="roundRect">
            <a:avLst>
              <a:gd name="adj" fmla="val 10313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5374585" y="897184"/>
            <a:ext cx="3648049" cy="1966960"/>
          </a:xfrm>
          <a:prstGeom prst="roundRect">
            <a:avLst>
              <a:gd name="adj" fmla="val 10313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1" name="文本框 23">
            <a:extLst>
              <a:ext uri="{FF2B5EF4-FFF2-40B4-BE49-F238E27FC236}">
                <a16:creationId xmlns:a16="http://schemas.microsoft.com/office/drawing/2014/main" id="{3545BBB0-F5A1-4124-8C5A-A942C707EE66}"/>
              </a:ext>
            </a:extLst>
          </p:cNvPr>
          <p:cNvSpPr txBox="1"/>
          <p:nvPr/>
        </p:nvSpPr>
        <p:spPr>
          <a:xfrm>
            <a:off x="305526" y="80142"/>
            <a:ext cx="8767989" cy="549773"/>
          </a:xfrm>
          <a:prstGeom prst="rect">
            <a:avLst/>
          </a:prstGeom>
          <a:solidFill>
            <a:schemeClr val="bg1"/>
          </a:solidFill>
        </p:spPr>
        <p:txBody>
          <a:bodyPr vert="horz" lIns="68580" tIns="34290" rIns="68580" bIns="34290" rtlCol="0" anchor="ctr">
            <a:noAutofit/>
          </a:bodyPr>
          <a:lstStyle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sz="4000"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indent="0" defTabSz="685800"/>
            <a:r>
              <a:rPr lang="en-US" altLang="zh-CN" sz="2700" b="1" dirty="0">
                <a:solidFill>
                  <a:srgbClr val="C00000"/>
                </a:solidFill>
                <a:latin typeface="Arial Black" panose="020B0A04020102020204" pitchFamily="34" charset="0"/>
                <a:ea typeface="微软雅黑" pitchFamily="34" charset="-122"/>
              </a:rPr>
              <a:t>Conductors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D0A2E891-8B74-4D5A-AC2C-D73490209C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526" y="904558"/>
            <a:ext cx="7961558" cy="363022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zh-CN" sz="2000" dirty="0"/>
              <a:t>Al-stabilized Conductors production line </a:t>
            </a:r>
          </a:p>
          <a:p>
            <a:pPr marL="300038" lvl="1" indent="0">
              <a:buNone/>
            </a:pPr>
            <a:r>
              <a:rPr lang="en-US" altLang="zh-CN" sz="1350" dirty="0"/>
              <a:t> </a:t>
            </a:r>
            <a:endParaRPr lang="zh-CN" altLang="en-US" sz="135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A07537-25B1-48D0-9AED-BBEC5D70429F}"/>
              </a:ext>
            </a:extLst>
          </p:cNvPr>
          <p:cNvSpPr txBox="1">
            <a:spLocks/>
          </p:cNvSpPr>
          <p:nvPr/>
        </p:nvSpPr>
        <p:spPr>
          <a:xfrm>
            <a:off x="6553200" y="4769645"/>
            <a:ext cx="21336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/>
            <a:fld id="{F15E9139-A00B-4B2A-98A6-095DC08F1345}" type="slidenum">
              <a:rPr lang="zh-CN" altLang="en-US" sz="900">
                <a:solidFill>
                  <a:prstClr val="black">
                    <a:tint val="75000"/>
                  </a:prstClr>
                </a:solidFill>
                <a:latin typeface="Calibri"/>
                <a:ea typeface="宋体" panose="02010600030101010101" pitchFamily="2" charset="-122"/>
              </a:rPr>
              <a:pPr defTabSz="685800"/>
              <a:t>11</a:t>
            </a:fld>
            <a:endParaRPr lang="zh-CN" altLang="en-US" sz="900" dirty="0">
              <a:solidFill>
                <a:prstClr val="black">
                  <a:tint val="75000"/>
                </a:prstClr>
              </a:solidFill>
              <a:latin typeface="Calibri"/>
              <a:ea typeface="宋体" panose="0201060003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02" y="2176411"/>
            <a:ext cx="5177072" cy="2502452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5638744" y="1516969"/>
            <a:ext cx="1512168" cy="1090178"/>
            <a:chOff x="5629869" y="2726362"/>
            <a:chExt cx="2659224" cy="1898496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6541650" y="2896596"/>
              <a:ext cx="852485" cy="2604039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629869" y="2726362"/>
              <a:ext cx="2659224" cy="924267"/>
            </a:xfrm>
            <a:prstGeom prst="rect">
              <a:avLst/>
            </a:prstGeom>
          </p:spPr>
        </p:pic>
      </p:grpSp>
      <p:pic>
        <p:nvPicPr>
          <p:cNvPr id="20" name="图片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65298" y="1325226"/>
            <a:ext cx="1187591" cy="1468790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7477054" y="2559321"/>
            <a:ext cx="659155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/>
            <a:r>
              <a:rPr lang="en-US" altLang="zh-CN" dirty="0">
                <a:solidFill>
                  <a:srgbClr val="FFFF00"/>
                </a:solidFill>
                <a:latin typeface="Calibri"/>
                <a:ea typeface="宋体" panose="02010600030101010101" pitchFamily="2" charset="-122"/>
              </a:rPr>
              <a:t>1.5 km</a:t>
            </a:r>
            <a:endParaRPr lang="zh-CN" altLang="en-US" dirty="0">
              <a:solidFill>
                <a:srgbClr val="FFFF00"/>
              </a:solidFill>
              <a:latin typeface="Calibri"/>
              <a:ea typeface="宋体" panose="02010600030101010101" pitchFamily="2" charset="-122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36768" y="3218534"/>
            <a:ext cx="1183192" cy="1757764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02053" y="3596121"/>
            <a:ext cx="1451393" cy="908105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7620000" y="4678863"/>
            <a:ext cx="676601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/>
            <a:r>
              <a:rPr lang="en-US" altLang="zh-CN" dirty="0">
                <a:solidFill>
                  <a:srgbClr val="FFFF00"/>
                </a:solidFill>
                <a:latin typeface="Calibri"/>
                <a:ea typeface="宋体" panose="02010600030101010101" pitchFamily="2" charset="-122"/>
              </a:rPr>
              <a:t>100 m</a:t>
            </a:r>
            <a:endParaRPr lang="zh-CN" altLang="en-US" dirty="0">
              <a:solidFill>
                <a:srgbClr val="FFFF00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331439" y="922465"/>
            <a:ext cx="3775077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/>
            <a:r>
              <a:rPr lang="en-US" altLang="zh-CN" b="1" dirty="0">
                <a:solidFill>
                  <a:srgbClr val="FF0000"/>
                </a:solidFill>
                <a:latin typeface="Calibri"/>
                <a:ea typeface="宋体" panose="02010600030101010101" pitchFamily="2" charset="-122"/>
              </a:rPr>
              <a:t>LTS: </a:t>
            </a:r>
            <a:r>
              <a:rPr lang="en-US" altLang="zh-CN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Aluminum stabilized NbTi/Cu Rutherford cable</a:t>
            </a:r>
            <a:endParaRPr lang="zh-CN" altLang="en-US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260953" y="2930379"/>
            <a:ext cx="384556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altLang="zh-CN" b="1" dirty="0">
                <a:solidFill>
                  <a:srgbClr val="FF0000"/>
                </a:solidFill>
                <a:latin typeface="Calibri"/>
                <a:ea typeface="宋体" panose="02010600030101010101" pitchFamily="2" charset="-122"/>
              </a:rPr>
              <a:t>HTS: </a:t>
            </a:r>
            <a:r>
              <a:rPr lang="en-US" altLang="zh-CN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Aluminum stabilized Stacked REBCO Tape Cable</a:t>
            </a:r>
          </a:p>
          <a:p>
            <a:pPr defTabSz="685800"/>
            <a:r>
              <a:rPr lang="en-US" altLang="zh-CN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          (ASTC)</a:t>
            </a:r>
            <a:endParaRPr lang="zh-CN" altLang="en-US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02524" y="1325226"/>
            <a:ext cx="47888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/>
            <a:r>
              <a:rPr lang="en-US" altLang="zh-CN" sz="1600" dirty="0">
                <a:solidFill>
                  <a:srgbClr val="00B0F0"/>
                </a:solidFill>
              </a:rPr>
              <a:t>The IHEP and Wuxi </a:t>
            </a:r>
            <a:r>
              <a:rPr lang="en-US" altLang="zh-CN" sz="1600" dirty="0" err="1">
                <a:solidFill>
                  <a:srgbClr val="00B0F0"/>
                </a:solidFill>
              </a:rPr>
              <a:t>Toly</a:t>
            </a:r>
            <a:r>
              <a:rPr lang="en-US" altLang="zh-CN" sz="1600" dirty="0">
                <a:solidFill>
                  <a:srgbClr val="00B0F0"/>
                </a:solidFill>
              </a:rPr>
              <a:t> company have jointly established an aluminum coated conductor production line in </a:t>
            </a:r>
            <a:r>
              <a:rPr lang="en-US" altLang="zh-CN" sz="1600" b="1" dirty="0">
                <a:solidFill>
                  <a:srgbClr val="FF0000"/>
                </a:solidFill>
              </a:rPr>
              <a:t>2015</a:t>
            </a:r>
            <a:r>
              <a:rPr lang="en-US" altLang="zh-CN" sz="1600" dirty="0">
                <a:solidFill>
                  <a:srgbClr val="00B0F0"/>
                </a:solidFill>
              </a:rPr>
              <a:t>.</a:t>
            </a:r>
            <a:r>
              <a:rPr lang="en-US" altLang="zh-CN" sz="1600" dirty="0">
                <a:solidFill>
                  <a:srgbClr val="0000FF"/>
                </a:solidFill>
                <a:latin typeface="Calibri"/>
                <a:ea typeface="宋体" panose="02010600030101010101" pitchFamily="2" charset="-122"/>
              </a:rPr>
              <a:t> </a:t>
            </a:r>
            <a:endParaRPr lang="zh-CN" altLang="en-US" sz="1600" dirty="0">
              <a:solidFill>
                <a:srgbClr val="0000FF"/>
              </a:solidFill>
              <a:latin typeface="Calibri"/>
              <a:ea typeface="宋体" panose="02010600030101010101" pitchFamily="2" charset="-122"/>
            </a:endParaRPr>
          </a:p>
        </p:txBody>
      </p:sp>
      <p:pic>
        <p:nvPicPr>
          <p:cNvPr id="28" name="图片 10" descr="Image_00_026.jpg_副本.jp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7" t="24397" r="16306" b="26134"/>
          <a:stretch>
            <a:fillRect/>
          </a:stretch>
        </p:blipFill>
        <p:spPr bwMode="auto">
          <a:xfrm>
            <a:off x="5633488" y="1420715"/>
            <a:ext cx="1517423" cy="66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2707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5837"/>
    </mc:Choice>
    <mc:Fallback xmlns="">
      <p:transition spd="slow" advTm="155837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212069" y="180779"/>
            <a:ext cx="8478303" cy="743444"/>
          </a:xfrm>
        </p:spPr>
        <p:txBody>
          <a:bodyPr>
            <a:normAutofit fontScale="97500"/>
          </a:bodyPr>
          <a:lstStyle/>
          <a:p>
            <a:pPr marL="0" indent="0" algn="ctr">
              <a:buNone/>
            </a:pPr>
            <a:r>
              <a:rPr lang="en-US" altLang="zh-CN" sz="3000" b="1" dirty="0">
                <a:solidFill>
                  <a:srgbClr val="C00000"/>
                </a:solidFill>
                <a:latin typeface="Arial Black" panose="020B0A04020102020204" pitchFamily="34" charset="0"/>
                <a:ea typeface="微软雅黑" panose="020B0503020204020204" charset="-122"/>
                <a:cs typeface="Arial" panose="020B0604020202020204" pitchFamily="34" charset="0"/>
              </a:rPr>
              <a:t>Progress of Box type conductor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953387" y="4808154"/>
            <a:ext cx="2133600" cy="273844"/>
          </a:xfrm>
        </p:spPr>
        <p:txBody>
          <a:bodyPr/>
          <a:lstStyle/>
          <a:p>
            <a:pPr defTabSz="685800"/>
            <a:fld id="{F15E9139-A00B-4B2A-98A6-095DC08F1345}" type="slidenum">
              <a:rPr lang="zh-CN" altLang="en-US">
                <a:solidFill>
                  <a:prstClr val="black">
                    <a:tint val="75000"/>
                  </a:prstClr>
                </a:solidFill>
                <a:latin typeface="等线"/>
                <a:ea typeface="等线" panose="02010600030101010101" pitchFamily="2" charset="-122"/>
              </a:rPr>
              <a:pPr defTabSz="685800"/>
              <a:t>12</a:t>
            </a:fld>
            <a:endParaRPr lang="zh-CN" altLang="en-US" dirty="0">
              <a:solidFill>
                <a:prstClr val="black">
                  <a:tint val="75000"/>
                </a:prstClr>
              </a:solidFill>
              <a:latin typeface="等线"/>
              <a:ea typeface="等线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644" y="811480"/>
            <a:ext cx="963725" cy="128496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11" y="811480"/>
            <a:ext cx="1154216" cy="1284968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1593" y="810171"/>
            <a:ext cx="755804" cy="1343652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43714" y="2096447"/>
            <a:ext cx="227617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altLang="zh-CN" sz="1050" dirty="0">
                <a:solidFill>
                  <a:prstClr val="black"/>
                </a:solidFill>
                <a:latin typeface="等线"/>
                <a:ea typeface="等线" panose="02010600030101010101" pitchFamily="2" charset="-122"/>
              </a:rPr>
              <a:t>Split mold: continuous production, incomplete upper/lower cladding, excessive flash</a:t>
            </a:r>
            <a:r>
              <a:rPr lang="zh-CN" altLang="en-US" sz="1050" dirty="0">
                <a:solidFill>
                  <a:prstClr val="black"/>
                </a:solidFill>
                <a:latin typeface="等线"/>
                <a:ea typeface="等线" panose="02010600030101010101" pitchFamily="2" charset="-122"/>
              </a:rPr>
              <a:t>，</a:t>
            </a:r>
            <a:r>
              <a:rPr lang="en-US" altLang="zh-CN" sz="1050" b="1" dirty="0">
                <a:solidFill>
                  <a:srgbClr val="FF0000"/>
                </a:solidFill>
                <a:latin typeface="等线"/>
                <a:ea typeface="等线" panose="02010600030101010101" pitchFamily="2" charset="-122"/>
              </a:rPr>
              <a:t>2025.10</a:t>
            </a:r>
            <a:endParaRPr lang="zh-CN" altLang="en-US" sz="1050" b="1" dirty="0">
              <a:solidFill>
                <a:srgbClr val="FF0000"/>
              </a:solidFill>
              <a:latin typeface="等线"/>
              <a:ea typeface="等线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48156" y="2147444"/>
            <a:ext cx="1620061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altLang="zh-CN" sz="1050" dirty="0">
                <a:solidFill>
                  <a:prstClr val="black"/>
                </a:solidFill>
                <a:latin typeface="等线"/>
                <a:ea typeface="等线" panose="02010600030101010101" pitchFamily="2" charset="-122"/>
              </a:rPr>
              <a:t>Improvement: Milled insert thickness by 2mm → still incomplete cladding on upper/lower surfaces</a:t>
            </a:r>
            <a:r>
              <a:rPr lang="en-US" altLang="zh-CN" sz="1050" b="1" dirty="0">
                <a:solidFill>
                  <a:srgbClr val="FF0000"/>
                </a:solidFill>
                <a:latin typeface="等线"/>
                <a:ea typeface="等线" panose="02010600030101010101" pitchFamily="2" charset="-122"/>
              </a:rPr>
              <a:t>2025.11</a:t>
            </a:r>
            <a:endParaRPr lang="en-US" altLang="zh-CN" sz="1050" dirty="0">
              <a:solidFill>
                <a:prstClr val="black"/>
              </a:solidFill>
              <a:latin typeface="等线"/>
              <a:ea typeface="等线" panose="0201060003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877438" y="2757021"/>
            <a:ext cx="147694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altLang="zh-CN" sz="1050" dirty="0">
                <a:solidFill>
                  <a:prstClr val="black"/>
                </a:solidFill>
                <a:latin typeface="等线"/>
                <a:ea typeface="等线" panose="02010600030101010101" pitchFamily="2" charset="-122"/>
              </a:rPr>
              <a:t>Improvement: Mold modified.</a:t>
            </a:r>
          </a:p>
          <a:p>
            <a:pPr defTabSz="685800"/>
            <a:r>
              <a:rPr lang="en-US" altLang="zh-CN" sz="1050" dirty="0">
                <a:solidFill>
                  <a:prstClr val="black"/>
                </a:solidFill>
                <a:latin typeface="等线"/>
                <a:ea typeface="等线" panose="02010600030101010101" pitchFamily="2" charset="-122"/>
              </a:rPr>
              <a:t>cladding basically complete;</a:t>
            </a:r>
          </a:p>
          <a:p>
            <a:pPr defTabSz="685800"/>
            <a:r>
              <a:rPr lang="en-US" altLang="zh-CN" sz="1050" dirty="0">
                <a:solidFill>
                  <a:prstClr val="black"/>
                </a:solidFill>
                <a:latin typeface="等线"/>
                <a:ea typeface="等线" panose="02010600030101010101" pitchFamily="2" charset="-122"/>
              </a:rPr>
              <a:t>Excessive flash after 1m production</a:t>
            </a:r>
            <a:r>
              <a:rPr lang="zh-CN" altLang="en-US" sz="1050" dirty="0">
                <a:solidFill>
                  <a:prstClr val="black"/>
                </a:solidFill>
                <a:latin typeface="等线"/>
                <a:ea typeface="等线" panose="02010600030101010101" pitchFamily="2" charset="-122"/>
              </a:rPr>
              <a:t>；</a:t>
            </a:r>
            <a:endParaRPr lang="en-US" altLang="zh-CN" sz="1050" dirty="0">
              <a:solidFill>
                <a:prstClr val="black"/>
              </a:solidFill>
              <a:latin typeface="等线"/>
              <a:ea typeface="等线" panose="02010600030101010101" pitchFamily="2" charset="-122"/>
            </a:endParaRPr>
          </a:p>
          <a:p>
            <a:pPr defTabSz="685800"/>
            <a:r>
              <a:rPr lang="en-US" altLang="zh-CN" sz="1050" dirty="0">
                <a:solidFill>
                  <a:prstClr val="black"/>
                </a:solidFill>
                <a:latin typeface="等线"/>
                <a:ea typeface="等线" panose="02010600030101010101" pitchFamily="2" charset="-122"/>
              </a:rPr>
              <a:t>insert deformation</a:t>
            </a:r>
          </a:p>
          <a:p>
            <a:pPr defTabSz="685800"/>
            <a:r>
              <a:rPr lang="en-US" altLang="zh-CN" sz="1050" b="1" dirty="0">
                <a:solidFill>
                  <a:srgbClr val="FF0000"/>
                </a:solidFill>
                <a:latin typeface="等线"/>
                <a:ea typeface="等线" panose="02010600030101010101" pitchFamily="2" charset="-122"/>
              </a:rPr>
              <a:t>2025.11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86" r="2132" b="13771"/>
          <a:stretch>
            <a:fillRect/>
          </a:stretch>
        </p:blipFill>
        <p:spPr>
          <a:xfrm>
            <a:off x="4007063" y="1377982"/>
            <a:ext cx="1067106" cy="137903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16" r="3568" b="32360"/>
          <a:stretch>
            <a:fillRect/>
          </a:stretch>
        </p:blipFill>
        <p:spPr>
          <a:xfrm>
            <a:off x="4006040" y="744550"/>
            <a:ext cx="1067107" cy="685233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 flipH="1">
            <a:off x="5266563" y="2713799"/>
            <a:ext cx="1419701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altLang="zh-CN" sz="1050" dirty="0">
                <a:solidFill>
                  <a:prstClr val="black"/>
                </a:solidFill>
                <a:latin typeface="等线"/>
                <a:ea typeface="等线" panose="02010600030101010101" pitchFamily="2" charset="-122"/>
              </a:rPr>
              <a:t>Improvement: Mold modified.</a:t>
            </a:r>
          </a:p>
          <a:p>
            <a:pPr defTabSz="685800"/>
            <a:r>
              <a:rPr lang="en-US" altLang="zh-CN" sz="1050" dirty="0">
                <a:solidFill>
                  <a:prstClr val="black"/>
                </a:solidFill>
                <a:latin typeface="等线"/>
                <a:ea typeface="等线" panose="02010600030101010101" pitchFamily="2" charset="-122"/>
              </a:rPr>
              <a:t>Completed 5m dummy cable;</a:t>
            </a:r>
          </a:p>
          <a:p>
            <a:pPr defTabSz="685800"/>
            <a:r>
              <a:rPr lang="en-US" altLang="zh-CN" sz="1050" dirty="0">
                <a:solidFill>
                  <a:prstClr val="black"/>
                </a:solidFill>
                <a:latin typeface="等线"/>
                <a:ea typeface="等线" panose="02010600030101010101" pitchFamily="2" charset="-122"/>
              </a:rPr>
              <a:t>Obvious gaps still on upper/lower surfaces.</a:t>
            </a:r>
          </a:p>
          <a:p>
            <a:pPr defTabSz="685800"/>
            <a:r>
              <a:rPr lang="en-US" altLang="zh-CN" sz="1050" dirty="0">
                <a:solidFill>
                  <a:prstClr val="black"/>
                </a:solidFill>
                <a:latin typeface="等线"/>
                <a:ea typeface="等线" panose="02010600030101010101" pitchFamily="2" charset="-122"/>
              </a:rPr>
              <a:t>Al-Al bonding strength only 4.5MPa</a:t>
            </a:r>
          </a:p>
          <a:p>
            <a:pPr defTabSz="685800"/>
            <a:r>
              <a:rPr lang="en-US" altLang="zh-CN" sz="1050" b="1" dirty="0">
                <a:solidFill>
                  <a:srgbClr val="FF0000"/>
                </a:solidFill>
                <a:latin typeface="等线"/>
                <a:ea typeface="等线" panose="02010600030101010101" pitchFamily="2" charset="-122"/>
              </a:rPr>
              <a:t>2025.12</a:t>
            </a:r>
            <a:endParaRPr lang="zh-CN" altLang="en-US" sz="1050" b="1" dirty="0">
              <a:solidFill>
                <a:srgbClr val="FF0000"/>
              </a:solidFill>
              <a:latin typeface="等线"/>
              <a:ea typeface="等线" panose="02010600030101010101" pitchFamily="2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3252" y="732594"/>
            <a:ext cx="1131881" cy="141485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70" t="17732" r="37032" b="13752"/>
          <a:stretch>
            <a:fillRect/>
          </a:stretch>
        </p:blipFill>
        <p:spPr>
          <a:xfrm rot="5400000">
            <a:off x="5655745" y="1834824"/>
            <a:ext cx="526893" cy="1236442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89" t="32993" r="9931" b="22627"/>
          <a:stretch>
            <a:fillRect/>
          </a:stretch>
        </p:blipFill>
        <p:spPr>
          <a:xfrm>
            <a:off x="6970163" y="732396"/>
            <a:ext cx="1674968" cy="1288003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7357814" y="1703851"/>
            <a:ext cx="88102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altLang="zh-CN" dirty="0">
                <a:solidFill>
                  <a:prstClr val="black"/>
                </a:solidFill>
                <a:latin typeface="等线"/>
                <a:ea typeface="等线" panose="02010600030101010101" pitchFamily="2" charset="-122"/>
              </a:rPr>
              <a:t>2025.12</a:t>
            </a:r>
            <a:endParaRPr lang="zh-CN" altLang="en-US" dirty="0">
              <a:solidFill>
                <a:prstClr val="black"/>
              </a:solidFill>
              <a:latin typeface="等线"/>
              <a:ea typeface="等线" panose="02010600030101010101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437025" y="1073983"/>
            <a:ext cx="88102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altLang="zh-CN" dirty="0">
                <a:solidFill>
                  <a:prstClr val="black"/>
                </a:solidFill>
                <a:latin typeface="等线"/>
                <a:ea typeface="等线" panose="02010600030101010101" pitchFamily="2" charset="-122"/>
              </a:rPr>
              <a:t>2026.1.4</a:t>
            </a:r>
            <a:endParaRPr lang="zh-CN" altLang="en-US" dirty="0">
              <a:solidFill>
                <a:prstClr val="black"/>
              </a:solidFill>
              <a:latin typeface="等线"/>
              <a:ea typeface="等线" panose="02010600030101010101" pitchFamily="2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 flipH="1">
            <a:off x="6953385" y="2020317"/>
            <a:ext cx="169174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altLang="zh-CN" sz="1050" dirty="0">
                <a:solidFill>
                  <a:prstClr val="black"/>
                </a:solidFill>
                <a:latin typeface="等线"/>
                <a:ea typeface="等线" panose="02010600030101010101" pitchFamily="2" charset="-122"/>
              </a:rPr>
              <a:t>Improvement: Mold gap adjusted → No significant improvement. </a:t>
            </a:r>
            <a:r>
              <a:rPr lang="en-US" altLang="zh-CN" sz="1050" b="1" dirty="0">
                <a:solidFill>
                  <a:srgbClr val="FF0000"/>
                </a:solidFill>
                <a:latin typeface="等线"/>
                <a:ea typeface="等线" panose="02010600030101010101" pitchFamily="2" charset="-122"/>
              </a:rPr>
              <a:t>2026.01.04</a:t>
            </a:r>
            <a:endParaRPr lang="zh-CN" altLang="en-US" sz="1050" b="1" dirty="0">
              <a:solidFill>
                <a:srgbClr val="FF0000"/>
              </a:solidFill>
              <a:latin typeface="等线"/>
              <a:ea typeface="等线" panose="02010600030101010101" pitchFamily="2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 flipH="1">
            <a:off x="6820763" y="4195206"/>
            <a:ext cx="1692593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altLang="zh-CN" sz="1050" dirty="0">
                <a:solidFill>
                  <a:prstClr val="black"/>
                </a:solidFill>
                <a:latin typeface="等线"/>
                <a:ea typeface="等线" panose="02010600030101010101" pitchFamily="2" charset="-122"/>
              </a:rPr>
              <a:t>Improvement: Replaced worn extrusion wheels + adjusted mold gap → No significant improvement.</a:t>
            </a:r>
          </a:p>
          <a:p>
            <a:pPr defTabSz="685800"/>
            <a:r>
              <a:rPr lang="en-US" altLang="zh-CN" sz="1050" b="1" dirty="0">
                <a:solidFill>
                  <a:srgbClr val="FF0000"/>
                </a:solidFill>
                <a:latin typeface="等线"/>
                <a:ea typeface="等线" panose="02010600030101010101" pitchFamily="2" charset="-122"/>
              </a:rPr>
              <a:t>2026.01.09</a:t>
            </a:r>
            <a:endParaRPr lang="zh-CN" altLang="en-US" sz="1050" b="1" dirty="0">
              <a:solidFill>
                <a:srgbClr val="FF0000"/>
              </a:solidFill>
              <a:latin typeface="等线"/>
              <a:ea typeface="等线" panose="02010600030101010101" pitchFamily="2" charset="-122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21" r="3829" b="9586"/>
          <a:stretch>
            <a:fillRect/>
          </a:stretch>
        </p:blipFill>
        <p:spPr>
          <a:xfrm>
            <a:off x="6925918" y="2599051"/>
            <a:ext cx="1580987" cy="1600560"/>
          </a:xfrm>
          <a:prstGeom prst="rect">
            <a:avLst/>
          </a:prstGeom>
        </p:spPr>
      </p:pic>
      <p:sp>
        <p:nvSpPr>
          <p:cNvPr id="35" name="右箭头 34"/>
          <p:cNvSpPr/>
          <p:nvPr/>
        </p:nvSpPr>
        <p:spPr>
          <a:xfrm rot="10800000">
            <a:off x="3822375" y="4454108"/>
            <a:ext cx="2888375" cy="336043"/>
          </a:xfrm>
          <a:prstGeom prst="rightArrow">
            <a:avLst>
              <a:gd name="adj1" fmla="val 50000"/>
              <a:gd name="adj2" fmla="val 930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95" t="29295" r="4738" b="14355"/>
          <a:stretch>
            <a:fillRect/>
          </a:stretch>
        </p:blipFill>
        <p:spPr>
          <a:xfrm>
            <a:off x="1733203" y="3078349"/>
            <a:ext cx="1213059" cy="1059368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26" r="-1816"/>
          <a:stretch>
            <a:fillRect/>
          </a:stretch>
        </p:blipFill>
        <p:spPr>
          <a:xfrm>
            <a:off x="2963426" y="3078350"/>
            <a:ext cx="838685" cy="1059367"/>
          </a:xfrm>
          <a:prstGeom prst="rect">
            <a:avLst/>
          </a:prstGeom>
        </p:spPr>
      </p:pic>
      <p:sp>
        <p:nvSpPr>
          <p:cNvPr id="38" name="文本框 37"/>
          <p:cNvSpPr txBox="1"/>
          <p:nvPr/>
        </p:nvSpPr>
        <p:spPr>
          <a:xfrm flipH="1">
            <a:off x="1659641" y="4270911"/>
            <a:ext cx="22839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altLang="zh-CN" sz="1050" dirty="0">
                <a:solidFill>
                  <a:prstClr val="black"/>
                </a:solidFill>
                <a:latin typeface="等线"/>
                <a:ea typeface="等线" panose="02010600030101010101" pitchFamily="2" charset="-122"/>
              </a:rPr>
              <a:t>Improvement: Mold design updated.</a:t>
            </a:r>
          </a:p>
          <a:p>
            <a:pPr defTabSz="685800"/>
            <a:r>
              <a:rPr lang="en-US" altLang="zh-CN" sz="1050" dirty="0">
                <a:solidFill>
                  <a:prstClr val="black"/>
                </a:solidFill>
                <a:latin typeface="等线"/>
                <a:ea typeface="等线" panose="02010600030101010101" pitchFamily="2" charset="-122"/>
              </a:rPr>
              <a:t>Upper/lower cladding improved;</a:t>
            </a:r>
          </a:p>
          <a:p>
            <a:pPr defTabSz="685800"/>
            <a:r>
              <a:rPr lang="en-US" altLang="zh-CN" sz="1050" dirty="0">
                <a:solidFill>
                  <a:prstClr val="black"/>
                </a:solidFill>
                <a:latin typeface="等线"/>
                <a:ea typeface="等线" panose="02010600030101010101" pitchFamily="2" charset="-122"/>
              </a:rPr>
              <a:t>Core breakage reoccurred;</a:t>
            </a:r>
          </a:p>
          <a:p>
            <a:pPr defTabSz="685800"/>
            <a:r>
              <a:rPr lang="en-US" altLang="zh-CN" sz="1050" b="1" dirty="0">
                <a:solidFill>
                  <a:srgbClr val="FF0000"/>
                </a:solidFill>
                <a:latin typeface="等线"/>
                <a:ea typeface="等线" panose="02010600030101010101" pitchFamily="2" charset="-122"/>
              </a:rPr>
              <a:t>2026.3</a:t>
            </a:r>
            <a:endParaRPr lang="zh-CN" altLang="en-US" sz="1050" b="1" dirty="0">
              <a:solidFill>
                <a:srgbClr val="FF0000"/>
              </a:solidFill>
              <a:latin typeface="等线"/>
              <a:ea typeface="等线" panose="02010600030101010101" pitchFamily="2" charset="-122"/>
            </a:endParaRPr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60" t="36433" r="44263"/>
          <a:stretch>
            <a:fillRect/>
          </a:stretch>
        </p:blipFill>
        <p:spPr>
          <a:xfrm rot="16200000">
            <a:off x="540831" y="2965820"/>
            <a:ext cx="577079" cy="1398725"/>
          </a:xfrm>
          <a:prstGeom prst="rect">
            <a:avLst/>
          </a:prstGeom>
        </p:spPr>
      </p:pic>
      <p:sp>
        <p:nvSpPr>
          <p:cNvPr id="40" name="文本框 39"/>
          <p:cNvSpPr txBox="1"/>
          <p:nvPr/>
        </p:nvSpPr>
        <p:spPr>
          <a:xfrm flipH="1">
            <a:off x="198146" y="4008172"/>
            <a:ext cx="151789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altLang="zh-CN" sz="1050" dirty="0">
                <a:solidFill>
                  <a:prstClr val="black"/>
                </a:solidFill>
                <a:latin typeface="等线"/>
                <a:ea typeface="等线" panose="02010600030101010101" pitchFamily="2" charset="-122"/>
              </a:rPr>
              <a:t>Improvement: mold</a:t>
            </a:r>
          </a:p>
          <a:p>
            <a:pPr defTabSz="685800"/>
            <a:r>
              <a:rPr lang="en-US" altLang="zh-CN" sz="1050" dirty="0">
                <a:solidFill>
                  <a:prstClr val="black"/>
                </a:solidFill>
                <a:latin typeface="等线"/>
                <a:ea typeface="等线" panose="02010600030101010101" pitchFamily="2" charset="-122"/>
              </a:rPr>
              <a:t>replaced;</a:t>
            </a:r>
          </a:p>
          <a:p>
            <a:pPr defTabSz="685800"/>
            <a:r>
              <a:rPr lang="en-US" altLang="zh-CN" sz="1050" dirty="0">
                <a:solidFill>
                  <a:prstClr val="black"/>
                </a:solidFill>
                <a:latin typeface="等线"/>
                <a:ea typeface="等线" panose="02010600030101010101" pitchFamily="2" charset="-122"/>
              </a:rPr>
              <a:t>Continuous production achievable (6m);</a:t>
            </a:r>
          </a:p>
          <a:p>
            <a:pPr defTabSz="685800"/>
            <a:r>
              <a:rPr lang="en-US" altLang="zh-CN" sz="1050" dirty="0">
                <a:solidFill>
                  <a:prstClr val="black"/>
                </a:solidFill>
                <a:latin typeface="等线"/>
                <a:ea typeface="等线" panose="02010600030101010101" pitchFamily="2" charset="-122"/>
              </a:rPr>
              <a:t>Surface voids occurred.</a:t>
            </a:r>
          </a:p>
          <a:p>
            <a:pPr defTabSz="685800"/>
            <a:r>
              <a:rPr lang="en-US" altLang="zh-CN" sz="1050" b="1" dirty="0">
                <a:solidFill>
                  <a:srgbClr val="FF0000"/>
                </a:solidFill>
                <a:latin typeface="等线"/>
                <a:ea typeface="等线" panose="02010600030101010101" pitchFamily="2" charset="-122"/>
              </a:rPr>
              <a:t>2026.4</a:t>
            </a:r>
            <a:endParaRPr lang="zh-CN" altLang="en-US" sz="1050" b="1" dirty="0">
              <a:solidFill>
                <a:srgbClr val="FF0000"/>
              </a:solidFill>
              <a:latin typeface="等线"/>
              <a:ea typeface="等线" panose="02010600030101010101" pitchFamily="2" charset="-122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28036226-A744-43A8-B2C4-4F1A5B726F45}"/>
              </a:ext>
            </a:extLst>
          </p:cNvPr>
          <p:cNvSpPr txBox="1"/>
          <p:nvPr/>
        </p:nvSpPr>
        <p:spPr>
          <a:xfrm>
            <a:off x="7228116" y="2737599"/>
            <a:ext cx="115906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100" b="1" dirty="0">
                <a:solidFill>
                  <a:srgbClr val="FFFF00"/>
                </a:solidFill>
              </a:rPr>
              <a:t>upper surface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FD5AC47F-BADD-4D07-A207-C570523886C0}"/>
              </a:ext>
            </a:extLst>
          </p:cNvPr>
          <p:cNvSpPr txBox="1"/>
          <p:nvPr/>
        </p:nvSpPr>
        <p:spPr>
          <a:xfrm>
            <a:off x="7277667" y="3812670"/>
            <a:ext cx="110951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solidFill>
                  <a:srgbClr val="FFFF00"/>
                </a:solidFill>
              </a:rPr>
              <a:t>low</a:t>
            </a:r>
            <a:r>
              <a:rPr lang="zh-CN" altLang="en-US" sz="1100" b="1" dirty="0">
                <a:solidFill>
                  <a:srgbClr val="FFFF00"/>
                </a:solidFill>
              </a:rPr>
              <a:t>er surface</a:t>
            </a:r>
          </a:p>
        </p:txBody>
      </p:sp>
      <p:sp>
        <p:nvSpPr>
          <p:cNvPr id="2" name="箭头: 右 1">
            <a:extLst>
              <a:ext uri="{FF2B5EF4-FFF2-40B4-BE49-F238E27FC236}">
                <a16:creationId xmlns:a16="http://schemas.microsoft.com/office/drawing/2014/main" id="{0F688DA1-FA15-45A5-A728-1C06BB403E29}"/>
              </a:ext>
            </a:extLst>
          </p:cNvPr>
          <p:cNvSpPr/>
          <p:nvPr/>
        </p:nvSpPr>
        <p:spPr>
          <a:xfrm>
            <a:off x="2497513" y="1405393"/>
            <a:ext cx="254724" cy="2121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箭头: 右 32">
            <a:extLst>
              <a:ext uri="{FF2B5EF4-FFF2-40B4-BE49-F238E27FC236}">
                <a16:creationId xmlns:a16="http://schemas.microsoft.com/office/drawing/2014/main" id="{828E1C3B-E4D5-4D01-90CD-F13AA038EF31}"/>
              </a:ext>
            </a:extLst>
          </p:cNvPr>
          <p:cNvSpPr/>
          <p:nvPr/>
        </p:nvSpPr>
        <p:spPr>
          <a:xfrm>
            <a:off x="3684381" y="1406662"/>
            <a:ext cx="254724" cy="2121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箭头: 右 40">
            <a:extLst>
              <a:ext uri="{FF2B5EF4-FFF2-40B4-BE49-F238E27FC236}">
                <a16:creationId xmlns:a16="http://schemas.microsoft.com/office/drawing/2014/main" id="{3ACEDB39-8D3C-4D49-9426-5C4281DB99F4}"/>
              </a:ext>
            </a:extLst>
          </p:cNvPr>
          <p:cNvSpPr/>
          <p:nvPr/>
        </p:nvSpPr>
        <p:spPr>
          <a:xfrm>
            <a:off x="5097506" y="1400084"/>
            <a:ext cx="254724" cy="2121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箭头: 右 41">
            <a:extLst>
              <a:ext uri="{FF2B5EF4-FFF2-40B4-BE49-F238E27FC236}">
                <a16:creationId xmlns:a16="http://schemas.microsoft.com/office/drawing/2014/main" id="{1D53B5CA-AD57-4539-BBEC-24DF149849BB}"/>
              </a:ext>
            </a:extLst>
          </p:cNvPr>
          <p:cNvSpPr/>
          <p:nvPr/>
        </p:nvSpPr>
        <p:spPr>
          <a:xfrm>
            <a:off x="6631536" y="1411729"/>
            <a:ext cx="254724" cy="2121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箭头: 右 42">
            <a:extLst>
              <a:ext uri="{FF2B5EF4-FFF2-40B4-BE49-F238E27FC236}">
                <a16:creationId xmlns:a16="http://schemas.microsoft.com/office/drawing/2014/main" id="{95EAD260-44F2-45AB-AA44-35F0B9D8B03E}"/>
              </a:ext>
            </a:extLst>
          </p:cNvPr>
          <p:cNvSpPr/>
          <p:nvPr/>
        </p:nvSpPr>
        <p:spPr>
          <a:xfrm rot="10800000">
            <a:off x="1545897" y="3548885"/>
            <a:ext cx="161212" cy="2121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6BA5A720-E284-4A73-A706-3BC174D2D588}"/>
              </a:ext>
            </a:extLst>
          </p:cNvPr>
          <p:cNvCxnSpPr>
            <a:cxnSpLocks/>
          </p:cNvCxnSpPr>
          <p:nvPr/>
        </p:nvCxnSpPr>
        <p:spPr>
          <a:xfrm>
            <a:off x="31340" y="3014615"/>
            <a:ext cx="3846097" cy="1729"/>
          </a:xfrm>
          <a:prstGeom prst="line">
            <a:avLst/>
          </a:prstGeom>
          <a:ln>
            <a:prstDash val="dash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5" name="直接连接符 44">
            <a:extLst>
              <a:ext uri="{FF2B5EF4-FFF2-40B4-BE49-F238E27FC236}">
                <a16:creationId xmlns:a16="http://schemas.microsoft.com/office/drawing/2014/main" id="{59FC890F-C1F8-47CB-999E-2708229F4E01}"/>
              </a:ext>
            </a:extLst>
          </p:cNvPr>
          <p:cNvCxnSpPr>
            <a:cxnSpLocks/>
          </p:cNvCxnSpPr>
          <p:nvPr/>
        </p:nvCxnSpPr>
        <p:spPr>
          <a:xfrm flipH="1">
            <a:off x="6686264" y="2574131"/>
            <a:ext cx="20825" cy="1621075"/>
          </a:xfrm>
          <a:prstGeom prst="line">
            <a:avLst/>
          </a:prstGeom>
          <a:ln>
            <a:prstDash val="dash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id="{DC10A1A9-9B8E-4975-9F01-114150E73E9F}"/>
              </a:ext>
            </a:extLst>
          </p:cNvPr>
          <p:cNvCxnSpPr>
            <a:cxnSpLocks/>
          </p:cNvCxnSpPr>
          <p:nvPr/>
        </p:nvCxnSpPr>
        <p:spPr>
          <a:xfrm>
            <a:off x="3933052" y="4206003"/>
            <a:ext cx="2747158" cy="11694"/>
          </a:xfrm>
          <a:prstGeom prst="line">
            <a:avLst/>
          </a:prstGeom>
          <a:ln>
            <a:prstDash val="dash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7" name="直接连接符 46">
            <a:extLst>
              <a:ext uri="{FF2B5EF4-FFF2-40B4-BE49-F238E27FC236}">
                <a16:creationId xmlns:a16="http://schemas.microsoft.com/office/drawing/2014/main" id="{F9FDC8F5-F387-4516-9F6D-D720CD4E4629}"/>
              </a:ext>
            </a:extLst>
          </p:cNvPr>
          <p:cNvCxnSpPr>
            <a:cxnSpLocks/>
          </p:cNvCxnSpPr>
          <p:nvPr/>
        </p:nvCxnSpPr>
        <p:spPr>
          <a:xfrm>
            <a:off x="3877437" y="2977879"/>
            <a:ext cx="0" cy="1159838"/>
          </a:xfrm>
          <a:prstGeom prst="line">
            <a:avLst/>
          </a:prstGeom>
          <a:ln>
            <a:prstDash val="dash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8" name="直接连接符 47">
            <a:extLst>
              <a:ext uri="{FF2B5EF4-FFF2-40B4-BE49-F238E27FC236}">
                <a16:creationId xmlns:a16="http://schemas.microsoft.com/office/drawing/2014/main" id="{7C12EF20-915B-43D9-AA94-A8E93AB1F792}"/>
              </a:ext>
            </a:extLst>
          </p:cNvPr>
          <p:cNvCxnSpPr>
            <a:cxnSpLocks/>
          </p:cNvCxnSpPr>
          <p:nvPr/>
        </p:nvCxnSpPr>
        <p:spPr>
          <a:xfrm>
            <a:off x="6707088" y="2574131"/>
            <a:ext cx="2358835" cy="0"/>
          </a:xfrm>
          <a:prstGeom prst="line">
            <a:avLst/>
          </a:prstGeom>
          <a:ln>
            <a:prstDash val="dash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5837"/>
    </mc:Choice>
    <mc:Fallback xmlns="">
      <p:transition spd="slow" advTm="155837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366775" y="199173"/>
            <a:ext cx="8489878" cy="743444"/>
          </a:xfrm>
        </p:spPr>
        <p:txBody>
          <a:bodyPr>
            <a:normAutofit fontScale="97500"/>
          </a:bodyPr>
          <a:lstStyle/>
          <a:p>
            <a:pPr marL="0" indent="0" algn="ctr">
              <a:buNone/>
            </a:pPr>
            <a:r>
              <a:rPr lang="en-US" altLang="zh-CN" sz="3000" b="1" dirty="0">
                <a:solidFill>
                  <a:srgbClr val="C00000"/>
                </a:solidFill>
                <a:latin typeface="Arial Black" panose="020B0A04020102020204" pitchFamily="34" charset="0"/>
                <a:ea typeface="微软雅黑" panose="020B0503020204020204" charset="-122"/>
                <a:cs typeface="Arial" panose="020B0604020202020204" pitchFamily="34" charset="0"/>
              </a:rPr>
              <a:t>Progress of Box type conductor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953387" y="4808154"/>
            <a:ext cx="2133600" cy="273844"/>
          </a:xfrm>
        </p:spPr>
        <p:txBody>
          <a:bodyPr/>
          <a:lstStyle/>
          <a:p>
            <a:pPr defTabSz="685800"/>
            <a:fld id="{F15E9139-A00B-4B2A-98A6-095DC08F1345}" type="slidenum">
              <a:rPr lang="zh-CN" altLang="en-US">
                <a:solidFill>
                  <a:prstClr val="black">
                    <a:tint val="75000"/>
                  </a:prstClr>
                </a:solidFill>
                <a:latin typeface="等线"/>
                <a:ea typeface="等线" panose="02010600030101010101" pitchFamily="2" charset="-122"/>
              </a:rPr>
              <a:pPr defTabSz="685800"/>
              <a:t>13</a:t>
            </a:fld>
            <a:endParaRPr lang="zh-CN" altLang="en-US" dirty="0">
              <a:solidFill>
                <a:prstClr val="black">
                  <a:tint val="75000"/>
                </a:prstClr>
              </a:solidFill>
              <a:latin typeface="等线"/>
              <a:ea typeface="等线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178289" y="2338555"/>
            <a:ext cx="340753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altLang="zh-CN" sz="1050" dirty="0">
                <a:solidFill>
                  <a:prstClr val="black"/>
                </a:solidFill>
                <a:latin typeface="等线"/>
                <a:ea typeface="等线" panose="02010600030101010101" pitchFamily="2" charset="-122"/>
              </a:rPr>
              <a:t>Used Cu Rutherford cable+ 6061 Alloy, optimized mold, Overflow material stopped the processing</a:t>
            </a:r>
            <a:r>
              <a:rPr lang="zh-CN" altLang="en-US" sz="1050" dirty="0">
                <a:solidFill>
                  <a:prstClr val="black"/>
                </a:solidFill>
                <a:latin typeface="等线"/>
                <a:ea typeface="等线" panose="02010600030101010101" pitchFamily="2" charset="-122"/>
              </a:rPr>
              <a:t> </a:t>
            </a:r>
            <a:r>
              <a:rPr lang="en-US" altLang="zh-CN" sz="1050" dirty="0">
                <a:solidFill>
                  <a:prstClr val="black"/>
                </a:solidFill>
                <a:latin typeface="等线"/>
                <a:ea typeface="等线" panose="02010600030101010101" pitchFamily="2" charset="-122"/>
              </a:rPr>
              <a:t>(3m)</a:t>
            </a:r>
            <a:r>
              <a:rPr lang="zh-CN" altLang="en-US" sz="1050" dirty="0">
                <a:solidFill>
                  <a:prstClr val="black"/>
                </a:solidFill>
                <a:latin typeface="等线"/>
                <a:ea typeface="等线" panose="02010600030101010101" pitchFamily="2" charset="-122"/>
              </a:rPr>
              <a:t>，</a:t>
            </a:r>
            <a:r>
              <a:rPr lang="en-US" altLang="zh-CN" sz="1050" b="1" dirty="0">
                <a:solidFill>
                  <a:srgbClr val="FF0000"/>
                </a:solidFill>
                <a:latin typeface="等线"/>
                <a:ea typeface="等线" panose="02010600030101010101" pitchFamily="2" charset="-122"/>
              </a:rPr>
              <a:t>2026.06.17</a:t>
            </a:r>
            <a:endParaRPr lang="zh-CN" altLang="en-US" sz="1050" b="1" dirty="0">
              <a:solidFill>
                <a:srgbClr val="FF0000"/>
              </a:solidFill>
              <a:latin typeface="等线"/>
              <a:ea typeface="等线" panose="02010600030101010101" pitchFamily="2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 flipH="1">
            <a:off x="5761456" y="2352965"/>
            <a:ext cx="323524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altLang="zh-CN" sz="1050" dirty="0">
                <a:solidFill>
                  <a:prstClr val="black"/>
                </a:solidFill>
                <a:latin typeface="等线"/>
                <a:ea typeface="等线" panose="02010600030101010101" pitchFamily="2" charset="-122"/>
              </a:rPr>
              <a:t>Used Cu Rutherford cable+ 6061 Alloy Improvement: Mold gap adjusted → No improvement. </a:t>
            </a:r>
            <a:r>
              <a:rPr lang="en-US" altLang="zh-CN" sz="1050" b="1" dirty="0">
                <a:solidFill>
                  <a:srgbClr val="FF0000"/>
                </a:solidFill>
                <a:latin typeface="等线"/>
                <a:ea typeface="等线" panose="02010600030101010101" pitchFamily="2" charset="-122"/>
              </a:rPr>
              <a:t>2026.06.26</a:t>
            </a:r>
            <a:endParaRPr lang="zh-CN" altLang="en-US" sz="1050" b="1" dirty="0">
              <a:solidFill>
                <a:srgbClr val="FF0000"/>
              </a:solidFill>
              <a:latin typeface="等线"/>
              <a:ea typeface="等线" panose="02010600030101010101" pitchFamily="2" charset="-122"/>
            </a:endParaRPr>
          </a:p>
        </p:txBody>
      </p:sp>
      <p:sp>
        <p:nvSpPr>
          <p:cNvPr id="35" name="右箭头 34"/>
          <p:cNvSpPr/>
          <p:nvPr/>
        </p:nvSpPr>
        <p:spPr>
          <a:xfrm rot="10800000">
            <a:off x="4808887" y="3464759"/>
            <a:ext cx="330331" cy="44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>
              <a:solidFill>
                <a:prstClr val="white"/>
              </a:solidFill>
              <a:latin typeface="等线"/>
              <a:ea typeface="等线" panose="02010600030101010101" pitchFamily="2" charset="-122"/>
            </a:endParaRPr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id="{0FA40882-6C7D-4BDB-8A59-E37BC67F24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255" y="939686"/>
            <a:ext cx="1030733" cy="1374848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1A5B61A8-A0FF-4D5D-B94B-FFBB46F782E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016088" y="1101433"/>
            <a:ext cx="1366808" cy="1024706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62259BEF-BC7A-4A97-8B45-1F573DD489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3419" y="933843"/>
            <a:ext cx="1366616" cy="61830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FBEDE16A-BDE2-4A5C-B05A-A243A1F67C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11845" y="1609103"/>
            <a:ext cx="1413713" cy="708568"/>
          </a:xfrm>
          <a:prstGeom prst="rect">
            <a:avLst/>
          </a:prstGeom>
        </p:spPr>
      </p:pic>
      <p:sp>
        <p:nvSpPr>
          <p:cNvPr id="42" name="文本框 41">
            <a:extLst>
              <a:ext uri="{FF2B5EF4-FFF2-40B4-BE49-F238E27FC236}">
                <a16:creationId xmlns:a16="http://schemas.microsoft.com/office/drawing/2014/main" id="{AA14BF0A-6186-461E-9F5A-B89AA09B66E8}"/>
              </a:ext>
            </a:extLst>
          </p:cNvPr>
          <p:cNvSpPr txBox="1"/>
          <p:nvPr/>
        </p:nvSpPr>
        <p:spPr>
          <a:xfrm flipH="1">
            <a:off x="158025" y="2275932"/>
            <a:ext cx="19980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altLang="zh-CN" sz="1050" dirty="0">
                <a:solidFill>
                  <a:prstClr val="black"/>
                </a:solidFill>
                <a:latin typeface="等线"/>
                <a:ea typeface="等线" panose="02010600030101010101" pitchFamily="2" charset="-122"/>
              </a:rPr>
              <a:t>Improvement: shimming;</a:t>
            </a:r>
          </a:p>
          <a:p>
            <a:pPr defTabSz="685800"/>
            <a:r>
              <a:rPr lang="en-US" altLang="zh-CN" sz="1050" dirty="0">
                <a:solidFill>
                  <a:prstClr val="black"/>
                </a:solidFill>
                <a:latin typeface="等线"/>
                <a:ea typeface="等线" panose="02010600030101010101" pitchFamily="2" charset="-122"/>
              </a:rPr>
              <a:t>Optimized lower surface;</a:t>
            </a:r>
          </a:p>
          <a:p>
            <a:pPr defTabSz="685800"/>
            <a:r>
              <a:rPr lang="en-US" altLang="zh-CN" sz="1050" dirty="0">
                <a:solidFill>
                  <a:prstClr val="black"/>
                </a:solidFill>
                <a:latin typeface="等线"/>
                <a:ea typeface="等线" panose="02010600030101010101" pitchFamily="2" charset="-122"/>
              </a:rPr>
              <a:t>Upper surface no improvement.</a:t>
            </a:r>
          </a:p>
          <a:p>
            <a:pPr defTabSz="685800"/>
            <a:r>
              <a:rPr lang="en-US" altLang="zh-CN" sz="1050" b="1" dirty="0">
                <a:solidFill>
                  <a:srgbClr val="FF0000"/>
                </a:solidFill>
                <a:latin typeface="等线"/>
                <a:ea typeface="等线" panose="02010600030101010101" pitchFamily="2" charset="-122"/>
              </a:rPr>
              <a:t>2026.06.05</a:t>
            </a:r>
            <a:endParaRPr lang="zh-CN" altLang="en-US" sz="1050" b="1" dirty="0">
              <a:solidFill>
                <a:srgbClr val="FF0000"/>
              </a:solidFill>
              <a:latin typeface="等线"/>
              <a:ea typeface="等线" panose="02010600030101010101" pitchFamily="2" charset="-122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6E743FD2-69C9-4193-BB91-1C1C8FC342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6775" y="932010"/>
            <a:ext cx="520184" cy="1384427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25E0FB9C-E91F-4365-9D31-99E79F8BCF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8534" y="939818"/>
            <a:ext cx="598174" cy="1376619"/>
          </a:xfrm>
          <a:prstGeom prst="rect">
            <a:avLst/>
          </a:prstGeom>
        </p:spPr>
      </p:pic>
      <p:sp>
        <p:nvSpPr>
          <p:cNvPr id="43" name="文本框 42">
            <a:extLst>
              <a:ext uri="{FF2B5EF4-FFF2-40B4-BE49-F238E27FC236}">
                <a16:creationId xmlns:a16="http://schemas.microsoft.com/office/drawing/2014/main" id="{73EAFB61-86A6-45C8-BFD3-3781315F11C3}"/>
              </a:ext>
            </a:extLst>
          </p:cNvPr>
          <p:cNvSpPr txBox="1"/>
          <p:nvPr/>
        </p:nvSpPr>
        <p:spPr>
          <a:xfrm>
            <a:off x="314996" y="930908"/>
            <a:ext cx="65805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100" b="1" dirty="0">
                <a:solidFill>
                  <a:srgbClr val="FFFF00"/>
                </a:solidFill>
              </a:rPr>
              <a:t>upper surface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612F54EB-BE7A-40F2-8A66-55AE03D51120}"/>
              </a:ext>
            </a:extLst>
          </p:cNvPr>
          <p:cNvSpPr txBox="1"/>
          <p:nvPr/>
        </p:nvSpPr>
        <p:spPr>
          <a:xfrm>
            <a:off x="918633" y="930382"/>
            <a:ext cx="65805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solidFill>
                  <a:srgbClr val="FFFF00"/>
                </a:solidFill>
              </a:rPr>
              <a:t>low</a:t>
            </a:r>
            <a:r>
              <a:rPr lang="zh-CN" altLang="en-US" sz="1100" b="1" dirty="0">
                <a:solidFill>
                  <a:srgbClr val="FFFF00"/>
                </a:solidFill>
              </a:rPr>
              <a:t>er surface</a:t>
            </a:r>
          </a:p>
        </p:txBody>
      </p:sp>
      <p:pic>
        <p:nvPicPr>
          <p:cNvPr id="45" name="图片 44">
            <a:extLst>
              <a:ext uri="{FF2B5EF4-FFF2-40B4-BE49-F238E27FC236}">
                <a16:creationId xmlns:a16="http://schemas.microsoft.com/office/drawing/2014/main" id="{25527427-0BDF-4DAC-839B-01731DEE2B6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3639" y="1026934"/>
            <a:ext cx="1634959" cy="1226220"/>
          </a:xfrm>
          <a:prstGeom prst="rect">
            <a:avLst/>
          </a:prstGeom>
        </p:spPr>
      </p:pic>
      <p:pic>
        <p:nvPicPr>
          <p:cNvPr id="46" name="图片 45">
            <a:extLst>
              <a:ext uri="{FF2B5EF4-FFF2-40B4-BE49-F238E27FC236}">
                <a16:creationId xmlns:a16="http://schemas.microsoft.com/office/drawing/2014/main" id="{9F290D54-81DF-4FEC-AC1C-D6A146CD40C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1742" y="1026934"/>
            <a:ext cx="1634959" cy="1226219"/>
          </a:xfrm>
          <a:prstGeom prst="rect">
            <a:avLst/>
          </a:prstGeom>
        </p:spPr>
      </p:pic>
      <p:pic>
        <p:nvPicPr>
          <p:cNvPr id="49" name="图片 48">
            <a:extLst>
              <a:ext uri="{FF2B5EF4-FFF2-40B4-BE49-F238E27FC236}">
                <a16:creationId xmlns:a16="http://schemas.microsoft.com/office/drawing/2014/main" id="{29E170D9-7976-49CF-B9CD-805CEE7743C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8793" y="3174371"/>
            <a:ext cx="1621852" cy="1215914"/>
          </a:xfrm>
          <a:prstGeom prst="rect">
            <a:avLst/>
          </a:prstGeom>
        </p:spPr>
      </p:pic>
      <p:pic>
        <p:nvPicPr>
          <p:cNvPr id="50" name="图片 49">
            <a:extLst>
              <a:ext uri="{FF2B5EF4-FFF2-40B4-BE49-F238E27FC236}">
                <a16:creationId xmlns:a16="http://schemas.microsoft.com/office/drawing/2014/main" id="{C3276970-5C50-4BA7-81D6-EA37DD6CE5E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9099" y="3187780"/>
            <a:ext cx="1607134" cy="1204880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30D76E38-4C4A-4220-9F31-DBDEB611BF62}"/>
              </a:ext>
            </a:extLst>
          </p:cNvPr>
          <p:cNvSpPr txBox="1"/>
          <p:nvPr/>
        </p:nvSpPr>
        <p:spPr>
          <a:xfrm>
            <a:off x="5310338" y="2924273"/>
            <a:ext cx="35702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070C0"/>
                </a:solidFill>
              </a:rPr>
              <a:t>Full-size Box type Superconducting Cable</a:t>
            </a:r>
            <a:endParaRPr lang="zh-CN" altLang="en-US" sz="1400" b="1" dirty="0">
              <a:solidFill>
                <a:srgbClr val="0070C0"/>
              </a:solidFill>
            </a:endParaRPr>
          </a:p>
        </p:txBody>
      </p:sp>
      <p:sp>
        <p:nvSpPr>
          <p:cNvPr id="26" name="箭头: 右 25">
            <a:extLst>
              <a:ext uri="{FF2B5EF4-FFF2-40B4-BE49-F238E27FC236}">
                <a16:creationId xmlns:a16="http://schemas.microsoft.com/office/drawing/2014/main" id="{6DC5D27E-1BBF-41F1-9AB4-D1E6798D7628}"/>
              </a:ext>
            </a:extLst>
          </p:cNvPr>
          <p:cNvSpPr/>
          <p:nvPr/>
        </p:nvSpPr>
        <p:spPr>
          <a:xfrm>
            <a:off x="1595852" y="1444626"/>
            <a:ext cx="457296" cy="43700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箭头: 右 50">
            <a:extLst>
              <a:ext uri="{FF2B5EF4-FFF2-40B4-BE49-F238E27FC236}">
                <a16:creationId xmlns:a16="http://schemas.microsoft.com/office/drawing/2014/main" id="{F29EC61C-833C-4914-A583-A416787BA82C}"/>
              </a:ext>
            </a:extLst>
          </p:cNvPr>
          <p:cNvSpPr/>
          <p:nvPr/>
        </p:nvSpPr>
        <p:spPr>
          <a:xfrm>
            <a:off x="5621609" y="1467038"/>
            <a:ext cx="279694" cy="3068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AAA97C1F-1D86-4C47-9C02-04DF609789DB}"/>
              </a:ext>
            </a:extLst>
          </p:cNvPr>
          <p:cNvSpPr txBox="1"/>
          <p:nvPr/>
        </p:nvSpPr>
        <p:spPr>
          <a:xfrm>
            <a:off x="4401709" y="1452329"/>
            <a:ext cx="111034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rgbClr val="FF0000"/>
                </a:solidFill>
                <a:latin typeface="等线"/>
                <a:ea typeface="等线" panose="02010600030101010101" pitchFamily="2" charset="-122"/>
              </a:rPr>
              <a:t>2026.06.17</a:t>
            </a:r>
            <a:endParaRPr lang="zh-CN" altLang="en-US" dirty="0"/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549BDF29-7BBC-41E6-820C-5C109085F4CD}"/>
              </a:ext>
            </a:extLst>
          </p:cNvPr>
          <p:cNvSpPr txBox="1"/>
          <p:nvPr/>
        </p:nvSpPr>
        <p:spPr>
          <a:xfrm>
            <a:off x="6837998" y="991936"/>
            <a:ext cx="118218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rgbClr val="FF0000"/>
                </a:solidFill>
                <a:latin typeface="等线"/>
                <a:ea typeface="等线" panose="02010600030101010101" pitchFamily="2" charset="-122"/>
              </a:rPr>
              <a:t>2026.06.26</a:t>
            </a:r>
            <a:endParaRPr lang="zh-CN" altLang="en-US" dirty="0"/>
          </a:p>
        </p:txBody>
      </p:sp>
      <p:sp>
        <p:nvSpPr>
          <p:cNvPr id="58" name="箭头: 下 57">
            <a:extLst>
              <a:ext uri="{FF2B5EF4-FFF2-40B4-BE49-F238E27FC236}">
                <a16:creationId xmlns:a16="http://schemas.microsoft.com/office/drawing/2014/main" id="{47E817A6-A2AB-4ECA-9136-5CC410008796}"/>
              </a:ext>
            </a:extLst>
          </p:cNvPr>
          <p:cNvSpPr/>
          <p:nvPr/>
        </p:nvSpPr>
        <p:spPr>
          <a:xfrm>
            <a:off x="7236033" y="2711740"/>
            <a:ext cx="286089" cy="2637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164550AD-C2A1-442E-80BE-5F17D9883AF6}"/>
              </a:ext>
            </a:extLst>
          </p:cNvPr>
          <p:cNvSpPr txBox="1"/>
          <p:nvPr/>
        </p:nvSpPr>
        <p:spPr>
          <a:xfrm>
            <a:off x="327362" y="691854"/>
            <a:ext cx="126509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accent1"/>
                </a:solidFill>
              </a:rPr>
              <a:t>Dummy cable</a:t>
            </a:r>
            <a:endParaRPr lang="zh-CN" altLang="en-US" b="1" dirty="0">
              <a:solidFill>
                <a:schemeClr val="accent1"/>
              </a:solidFill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26547613-CCC7-49C7-906A-8E529E13B600}"/>
              </a:ext>
            </a:extLst>
          </p:cNvPr>
          <p:cNvSpPr txBox="1"/>
          <p:nvPr/>
        </p:nvSpPr>
        <p:spPr>
          <a:xfrm>
            <a:off x="4221313" y="684694"/>
            <a:ext cx="126509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accent1"/>
                </a:solidFill>
              </a:rPr>
              <a:t>Dummy cable</a:t>
            </a:r>
            <a:endParaRPr lang="zh-CN" altLang="en-US" b="1" dirty="0">
              <a:solidFill>
                <a:schemeClr val="accent1"/>
              </a:solidFill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8310B84C-1444-4665-9F48-01555EFD6445}"/>
              </a:ext>
            </a:extLst>
          </p:cNvPr>
          <p:cNvSpPr txBox="1"/>
          <p:nvPr/>
        </p:nvSpPr>
        <p:spPr>
          <a:xfrm>
            <a:off x="6854156" y="712579"/>
            <a:ext cx="126509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accent1"/>
                </a:solidFill>
              </a:rPr>
              <a:t>Dummy cable</a:t>
            </a:r>
            <a:endParaRPr lang="zh-CN" altLang="en-US" b="1" dirty="0">
              <a:solidFill>
                <a:schemeClr val="accent1"/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 flipH="1">
            <a:off x="5600035" y="4344567"/>
            <a:ext cx="3136198" cy="761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altLang="zh-CN" sz="1050" dirty="0">
                <a:solidFill>
                  <a:prstClr val="black"/>
                </a:solidFill>
                <a:latin typeface="等线"/>
                <a:ea typeface="等线" panose="02010600030101010101" pitchFamily="2" charset="-122"/>
              </a:rPr>
              <a:t>Improvement: Mold design updated.</a:t>
            </a:r>
          </a:p>
          <a:p>
            <a:pPr defTabSz="685800"/>
            <a:r>
              <a:rPr lang="en-US" altLang="zh-CN" sz="1200" b="1" i="0" dirty="0">
                <a:solidFill>
                  <a:srgbClr val="FF0000"/>
                </a:solidFill>
                <a:effectLst/>
                <a:latin typeface="PingFang SC"/>
              </a:rPr>
              <a:t>No gap and the surface quality is good. </a:t>
            </a:r>
          </a:p>
          <a:p>
            <a:pPr defTabSz="685800"/>
            <a:r>
              <a:rPr lang="en-US" altLang="zh-CN" sz="1050" b="1" dirty="0">
                <a:solidFill>
                  <a:srgbClr val="00B0F0"/>
                </a:solidFill>
                <a:latin typeface="等线"/>
                <a:ea typeface="等线" panose="02010600030101010101" pitchFamily="2" charset="-122"/>
              </a:rPr>
              <a:t>Overflow material stopped the processing</a:t>
            </a:r>
            <a:r>
              <a:rPr lang="zh-CN" altLang="en-US" sz="1050" b="1" dirty="0">
                <a:solidFill>
                  <a:srgbClr val="00B0F0"/>
                </a:solidFill>
                <a:latin typeface="等线"/>
                <a:ea typeface="等线" panose="02010600030101010101" pitchFamily="2" charset="-122"/>
              </a:rPr>
              <a:t> </a:t>
            </a:r>
            <a:r>
              <a:rPr lang="en-US" altLang="zh-CN" sz="1050" b="1" dirty="0">
                <a:solidFill>
                  <a:srgbClr val="00B0F0"/>
                </a:solidFill>
                <a:latin typeface="等线"/>
                <a:ea typeface="等线" panose="02010600030101010101" pitchFamily="2" charset="-122"/>
              </a:rPr>
              <a:t>(1.5m)</a:t>
            </a:r>
            <a:r>
              <a:rPr lang="zh-CN" altLang="en-US" sz="1050" dirty="0">
                <a:solidFill>
                  <a:srgbClr val="00B0F0"/>
                </a:solidFill>
                <a:latin typeface="等线"/>
                <a:ea typeface="等线" panose="02010600030101010101" pitchFamily="2" charset="-122"/>
              </a:rPr>
              <a:t> </a:t>
            </a:r>
            <a:endParaRPr lang="en-US" altLang="zh-CN" sz="1050" dirty="0">
              <a:solidFill>
                <a:srgbClr val="00B0F0"/>
              </a:solidFill>
              <a:latin typeface="等线"/>
              <a:ea typeface="等线" panose="02010600030101010101" pitchFamily="2" charset="-122"/>
            </a:endParaRPr>
          </a:p>
          <a:p>
            <a:pPr defTabSz="685800"/>
            <a:r>
              <a:rPr lang="en-US" altLang="zh-CN" sz="1050" b="1" dirty="0">
                <a:solidFill>
                  <a:srgbClr val="FF0000"/>
                </a:solidFill>
                <a:latin typeface="等线"/>
                <a:ea typeface="等线" panose="02010600030101010101" pitchFamily="2" charset="-122"/>
              </a:rPr>
              <a:t>2026.07.24</a:t>
            </a:r>
            <a:endParaRPr lang="zh-CN" altLang="en-US" sz="1050" b="1" dirty="0">
              <a:solidFill>
                <a:srgbClr val="FF0000"/>
              </a:solidFill>
              <a:latin typeface="等线"/>
              <a:ea typeface="等线" panose="02010600030101010101" pitchFamily="2" charset="-122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490A30C8-FD2B-4D1F-A1F3-7D4CE721A14A}"/>
              </a:ext>
            </a:extLst>
          </p:cNvPr>
          <p:cNvSpPr txBox="1"/>
          <p:nvPr/>
        </p:nvSpPr>
        <p:spPr>
          <a:xfrm>
            <a:off x="6504348" y="3156982"/>
            <a:ext cx="118218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rgbClr val="FF0000"/>
                </a:solidFill>
                <a:latin typeface="等线"/>
                <a:ea typeface="等线" panose="02010600030101010101" pitchFamily="2" charset="-122"/>
              </a:rPr>
              <a:t>2026.07.24</a:t>
            </a:r>
            <a:endParaRPr lang="zh-CN" altLang="en-US" dirty="0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FFEBCEC5-7CF4-49E1-91CB-71493F3FDFF8}"/>
              </a:ext>
            </a:extLst>
          </p:cNvPr>
          <p:cNvSpPr txBox="1"/>
          <p:nvPr/>
        </p:nvSpPr>
        <p:spPr>
          <a:xfrm>
            <a:off x="287140" y="2915636"/>
            <a:ext cx="35702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070C0"/>
                </a:solidFill>
              </a:rPr>
              <a:t>Full-size Box type Superconducting Cable</a:t>
            </a:r>
            <a:endParaRPr lang="zh-CN" altLang="en-US" sz="1400" b="1" dirty="0">
              <a:solidFill>
                <a:srgbClr val="0070C0"/>
              </a:solidFill>
            </a:endParaRPr>
          </a:p>
        </p:txBody>
      </p:sp>
      <p:pic>
        <p:nvPicPr>
          <p:cNvPr id="40" name="图片 39">
            <a:extLst>
              <a:ext uri="{FF2B5EF4-FFF2-40B4-BE49-F238E27FC236}">
                <a16:creationId xmlns:a16="http://schemas.microsoft.com/office/drawing/2014/main" id="{16A0FF29-ABFF-47FE-95E7-C19DD60B2095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6" y="3188498"/>
            <a:ext cx="1320444" cy="1760592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98C4BB2-AB43-43CB-B854-0C192A3A9FF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972674" y="3176545"/>
            <a:ext cx="1573132" cy="83026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5D9C1F4C-D8B6-4FA4-AD8A-98149558D32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396923" y="3193847"/>
            <a:ext cx="1568457" cy="795660"/>
          </a:xfrm>
          <a:prstGeom prst="rect">
            <a:avLst/>
          </a:prstGeom>
        </p:spPr>
      </p:pic>
      <p:sp>
        <p:nvSpPr>
          <p:cNvPr id="52" name="文本框 51">
            <a:extLst>
              <a:ext uri="{FF2B5EF4-FFF2-40B4-BE49-F238E27FC236}">
                <a16:creationId xmlns:a16="http://schemas.microsoft.com/office/drawing/2014/main" id="{40474199-94EE-416A-A9F7-6BD1A4713844}"/>
              </a:ext>
            </a:extLst>
          </p:cNvPr>
          <p:cNvSpPr txBox="1"/>
          <p:nvPr/>
        </p:nvSpPr>
        <p:spPr>
          <a:xfrm>
            <a:off x="1376473" y="4077355"/>
            <a:ext cx="3642859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>
              <a:buFont typeface="+mj-lt"/>
              <a:buAutoNum type="arabicPeriod"/>
            </a:pPr>
            <a:r>
              <a:rPr lang="en-US" altLang="zh-CN" sz="1100" dirty="0">
                <a:latin typeface="inherit"/>
              </a:rPr>
              <a:t>The cable co-extrusion process proceeded smoothly, </a:t>
            </a:r>
            <a:r>
              <a:rPr lang="en-US" altLang="zh-CN" sz="1100" b="0" i="0" dirty="0">
                <a:effectLst/>
                <a:latin typeface="inherit"/>
              </a:rPr>
              <a:t>the speed was 0.50–0.55 m/min. 4 meters cable was produced.</a:t>
            </a:r>
          </a:p>
          <a:p>
            <a:pPr algn="l" fontAlgn="base">
              <a:buFont typeface="+mj-lt"/>
              <a:buAutoNum type="arabicPeriod"/>
            </a:pPr>
            <a:r>
              <a:rPr lang="en-US" altLang="zh-CN" sz="1100" b="0" i="0" dirty="0">
                <a:effectLst/>
                <a:latin typeface="inherit"/>
              </a:rPr>
              <a:t>Surface quality was good, </a:t>
            </a:r>
            <a:r>
              <a:rPr lang="en-US" altLang="zh-CN" sz="1100" b="0" i="0" dirty="0">
                <a:solidFill>
                  <a:srgbClr val="00B0F0"/>
                </a:solidFill>
                <a:effectLst/>
                <a:latin typeface="inherit"/>
              </a:rPr>
              <a:t>demonstrating the capability for long-length production.</a:t>
            </a:r>
          </a:p>
          <a:p>
            <a:pPr fontAlgn="base"/>
            <a:r>
              <a:rPr lang="en-US" altLang="zh-CN" sz="1100" b="1" dirty="0">
                <a:solidFill>
                  <a:srgbClr val="FF0000"/>
                </a:solidFill>
                <a:latin typeface="等线"/>
                <a:ea typeface="等线" panose="02010600030101010101" pitchFamily="2" charset="-122"/>
              </a:rPr>
              <a:t>2026.09.10</a:t>
            </a:r>
            <a:endParaRPr lang="zh-CN" altLang="en-US" sz="1100" b="1" dirty="0">
              <a:solidFill>
                <a:srgbClr val="FF0000"/>
              </a:solidFill>
              <a:latin typeface="等线"/>
              <a:ea typeface="等线" panose="02010600030101010101" pitchFamily="2" charset="-122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6FA220F1-36DB-42BC-A1DE-23D940CEC121}"/>
              </a:ext>
            </a:extLst>
          </p:cNvPr>
          <p:cNvSpPr txBox="1"/>
          <p:nvPr/>
        </p:nvSpPr>
        <p:spPr>
          <a:xfrm>
            <a:off x="2412011" y="3102244"/>
            <a:ext cx="118218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rgbClr val="FF0000"/>
                </a:solidFill>
                <a:latin typeface="等线"/>
                <a:ea typeface="等线" panose="02010600030101010101" pitchFamily="2" charset="-122"/>
              </a:rPr>
              <a:t>2026.09.10</a:t>
            </a:r>
            <a:endParaRPr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A02AF476-1B37-4565-88D8-8F1B8F9DF185}"/>
              </a:ext>
            </a:extLst>
          </p:cNvPr>
          <p:cNvSpPr txBox="1"/>
          <p:nvPr/>
        </p:nvSpPr>
        <p:spPr>
          <a:xfrm>
            <a:off x="4145068" y="3790220"/>
            <a:ext cx="51328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End </a:t>
            </a:r>
            <a:endParaRPr lang="zh-CN" altLang="en-US" dirty="0"/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E03EF18B-4851-454A-9FB3-59F361BD0D1E}"/>
              </a:ext>
            </a:extLst>
          </p:cNvPr>
          <p:cNvSpPr txBox="1"/>
          <p:nvPr/>
        </p:nvSpPr>
        <p:spPr>
          <a:xfrm>
            <a:off x="1316374" y="3763319"/>
            <a:ext cx="52931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Start</a:t>
            </a:r>
            <a:endParaRPr lang="zh-CN" altLang="en-US" dirty="0"/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3080F5C3-E7BA-4794-8E46-3B98B22B9598}"/>
              </a:ext>
            </a:extLst>
          </p:cNvPr>
          <p:cNvCxnSpPr/>
          <p:nvPr/>
        </p:nvCxnSpPr>
        <p:spPr>
          <a:xfrm>
            <a:off x="8324" y="2955071"/>
            <a:ext cx="9108598" cy="25011"/>
          </a:xfrm>
          <a:prstGeom prst="line">
            <a:avLst/>
          </a:prstGeom>
          <a:ln>
            <a:prstDash val="dash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4707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5837"/>
    </mc:Choice>
    <mc:Fallback xmlns="">
      <p:transition spd="slow" advTm="155837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B749D5C1-A47E-4EEA-9696-AA3C75C35E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01881"/>
            <a:ext cx="8229600" cy="42241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n"/>
            </a:pPr>
            <a:r>
              <a:rPr lang="en-US" altLang="zh-CN" sz="1800" dirty="0">
                <a:solidFill>
                  <a:srgbClr val="0070C0"/>
                </a:solidFill>
              </a:rPr>
              <a:t>Aluminum stabilized Stacked REBCO Tape Cable (ASTC)</a:t>
            </a:r>
            <a:endParaRPr lang="zh-CN" altLang="en-US" sz="1800" dirty="0">
              <a:solidFill>
                <a:srgbClr val="0070C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CA53909-8476-4550-9FFF-765F31569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14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89A1DED-0005-4428-BB78-4ECA5EA544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759" y="1051231"/>
            <a:ext cx="7102741" cy="1896756"/>
          </a:xfrm>
          <a:prstGeom prst="rect">
            <a:avLst/>
          </a:prstGeom>
        </p:spPr>
      </p:pic>
      <p:sp>
        <p:nvSpPr>
          <p:cNvPr id="25" name="矩形 24">
            <a:extLst>
              <a:ext uri="{FF2B5EF4-FFF2-40B4-BE49-F238E27FC236}">
                <a16:creationId xmlns:a16="http://schemas.microsoft.com/office/drawing/2014/main" id="{55E13B96-89CD-4EBE-B572-FC891AEA5169}"/>
              </a:ext>
            </a:extLst>
          </p:cNvPr>
          <p:cNvSpPr/>
          <p:nvPr/>
        </p:nvSpPr>
        <p:spPr>
          <a:xfrm>
            <a:off x="971595" y="66550"/>
            <a:ext cx="7265888" cy="6244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lnSpc>
                <a:spcPct val="150000"/>
              </a:lnSpc>
              <a:spcBef>
                <a:spcPct val="0"/>
              </a:spcBef>
            </a:pPr>
            <a:r>
              <a:rPr lang="en-US" altLang="zh-CN" sz="2400" b="1" dirty="0">
                <a:solidFill>
                  <a:srgbClr val="C00000"/>
                </a:solidFill>
                <a:latin typeface="Arial Black" panose="020B0A04020102020204" pitchFamily="34" charset="0"/>
                <a:ea typeface="微软雅黑" panose="020B0503020204020204" charset="-122"/>
                <a:cs typeface="Arial" panose="020B0604020202020204" pitchFamily="34" charset="0"/>
              </a:rPr>
              <a:t>Progress of HTS conductor</a:t>
            </a:r>
            <a:endParaRPr lang="en-US" altLang="zh-CN" sz="2400" b="1" dirty="0">
              <a:solidFill>
                <a:srgbClr val="C00000"/>
              </a:solidFill>
              <a:latin typeface="Arial Black" panose="020B0A04020102020204" pitchFamily="34" charset="0"/>
              <a:ea typeface="微软雅黑" pitchFamily="34" charset="-122"/>
            </a:endParaRP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064D752B-717C-4DE8-83C5-24FC2E98D0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7483" y="5395"/>
            <a:ext cx="898634" cy="596553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79872B01-BC1B-4319-A985-35F0725CF5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30" y="0"/>
            <a:ext cx="965765" cy="624497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9743B06-1FDD-4114-AF52-9BD2FA2D11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7661" y="3347928"/>
            <a:ext cx="3430949" cy="149820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BA87CD4B-5363-4769-A50A-B7C37C7BE5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17837" y="3364113"/>
            <a:ext cx="4128489" cy="1465838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09D928A3-CC0E-438F-94E8-421DE431C559}"/>
              </a:ext>
            </a:extLst>
          </p:cNvPr>
          <p:cNvSpPr>
            <a:spLocks noChangeAspect="1"/>
          </p:cNvSpPr>
          <p:nvPr/>
        </p:nvSpPr>
        <p:spPr>
          <a:xfrm>
            <a:off x="4296240" y="4523766"/>
            <a:ext cx="252088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rgbClr val="FFFF00"/>
                </a:solidFill>
              </a:rPr>
              <a:t>10 m ASTC prototype cable </a:t>
            </a:r>
            <a:endParaRPr lang="zh-CN" altLang="en-US" sz="1600" b="1" dirty="0">
              <a:solidFill>
                <a:srgbClr val="FFFF00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F5F7106-57DC-47A7-B0AE-48963385A74D}"/>
              </a:ext>
            </a:extLst>
          </p:cNvPr>
          <p:cNvSpPr txBox="1"/>
          <p:nvPr/>
        </p:nvSpPr>
        <p:spPr>
          <a:xfrm>
            <a:off x="6732147" y="4563486"/>
            <a:ext cx="97654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FF00"/>
                </a:solidFill>
              </a:rPr>
              <a:t>2021.09.29</a:t>
            </a:r>
            <a:endParaRPr lang="zh-CN" altLang="en-US" b="1" dirty="0">
              <a:solidFill>
                <a:srgbClr val="FFFF00"/>
              </a:solidFill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53D381C1-ACBF-474C-B85D-26283B2B1042}"/>
              </a:ext>
            </a:extLst>
          </p:cNvPr>
          <p:cNvSpPr/>
          <p:nvPr/>
        </p:nvSpPr>
        <p:spPr>
          <a:xfrm>
            <a:off x="355385" y="2987707"/>
            <a:ext cx="764785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/>
              <a:t>Small size cable: </a:t>
            </a:r>
            <a:r>
              <a:rPr lang="en-US" altLang="zh-CN" sz="1600" dirty="0"/>
              <a:t>15*10 mm</a:t>
            </a:r>
            <a:r>
              <a:rPr lang="en-US" altLang="zh-CN" sz="1600" b="1" baseline="30000" dirty="0"/>
              <a:t>2</a:t>
            </a:r>
            <a:r>
              <a:rPr lang="en-US" altLang="zh-CN" sz="1600" b="1" dirty="0"/>
              <a:t> , </a:t>
            </a:r>
            <a:r>
              <a:rPr lang="en-US" altLang="zh-CN" sz="1400" dirty="0"/>
              <a:t>Tape Width: 4 mm, thickness: 80 </a:t>
            </a:r>
            <a:r>
              <a:rPr lang="en-US" altLang="zh-CN" sz="1400" dirty="0" err="1"/>
              <a:t>μm</a:t>
            </a:r>
            <a:endParaRPr lang="en-US" altLang="zh-CN" sz="1400" dirty="0"/>
          </a:p>
        </p:txBody>
      </p:sp>
    </p:spTree>
    <p:extLst>
      <p:ext uri="{BB962C8B-B14F-4D97-AF65-F5344CB8AC3E}">
        <p14:creationId xmlns:p14="http://schemas.microsoft.com/office/powerpoint/2010/main" val="2428621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B749D5C1-A47E-4EEA-9696-AA3C75C35E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72693"/>
            <a:ext cx="8229600" cy="518647"/>
          </a:xfrm>
        </p:spPr>
        <p:txBody>
          <a:bodyPr>
            <a:normAutofit fontScale="85000" lnSpcReduction="20000"/>
          </a:bodyPr>
          <a:lstStyle/>
          <a:p>
            <a:r>
              <a:rPr lang="en-US" altLang="zh-CN" sz="1800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Following further process improvements and continuous enhancement of cable performance, the requirements were ultimately met.</a:t>
            </a:r>
            <a:endParaRPr lang="zh-CN" altLang="en-US" sz="18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CA53909-8476-4550-9FFF-765F31569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02285" y="4858960"/>
            <a:ext cx="2057400" cy="274097"/>
          </a:xfrm>
        </p:spPr>
        <p:txBody>
          <a:bodyPr/>
          <a:lstStyle/>
          <a:p>
            <a:fld id="{F15E9139-A00B-4B2A-98A6-095DC08F1345}" type="slidenum">
              <a:rPr lang="zh-CN" altLang="en-US" smtClean="0"/>
              <a:pPr/>
              <a:t>15</a:t>
            </a:fld>
            <a:endParaRPr lang="zh-CN" altLang="en-US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55E13B96-89CD-4EBE-B572-FC891AEA5169}"/>
              </a:ext>
            </a:extLst>
          </p:cNvPr>
          <p:cNvSpPr/>
          <p:nvPr/>
        </p:nvSpPr>
        <p:spPr>
          <a:xfrm>
            <a:off x="1683589" y="51690"/>
            <a:ext cx="5296089" cy="6244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lnSpc>
                <a:spcPct val="150000"/>
              </a:lnSpc>
              <a:spcBef>
                <a:spcPct val="0"/>
              </a:spcBef>
            </a:pPr>
            <a:r>
              <a:rPr lang="en-US" altLang="zh-CN" sz="2400" b="1" dirty="0">
                <a:solidFill>
                  <a:srgbClr val="C00000"/>
                </a:solidFill>
                <a:latin typeface="Arial Black" panose="020B0A04020102020204" pitchFamily="34" charset="0"/>
                <a:ea typeface="微软雅黑" panose="020B0503020204020204" charset="-122"/>
                <a:cs typeface="Arial" panose="020B0604020202020204" pitchFamily="34" charset="0"/>
              </a:rPr>
              <a:t>Progress of HTS conductor</a:t>
            </a:r>
            <a:endParaRPr lang="en-US" altLang="zh-CN" sz="2400" b="1" dirty="0">
              <a:solidFill>
                <a:srgbClr val="C00000"/>
              </a:solidFill>
              <a:latin typeface="Arial Black" panose="020B0A04020102020204" pitchFamily="34" charset="0"/>
              <a:ea typeface="微软雅黑" pitchFamily="34" charset="-122"/>
            </a:endParaRP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064D752B-717C-4DE8-83C5-24FC2E98D0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7483" y="5395"/>
            <a:ext cx="898634" cy="596553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79872B01-BC1B-4319-A985-35F0725CF5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0" y="0"/>
            <a:ext cx="965765" cy="62449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35EC14C9-DD04-4AC9-AA3A-25A73EB347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9949" y="1734175"/>
            <a:ext cx="1178859" cy="1506320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DE7A012E-F0DF-4FAD-B3F3-79812FD8A42D}"/>
              </a:ext>
            </a:extLst>
          </p:cNvPr>
          <p:cNvSpPr txBox="1"/>
          <p:nvPr/>
        </p:nvSpPr>
        <p:spPr>
          <a:xfrm>
            <a:off x="5256225" y="3203584"/>
            <a:ext cx="7377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zh-CN" sz="1400" dirty="0"/>
              <a:t>Φ</a:t>
            </a:r>
            <a:r>
              <a:rPr lang="en-US" altLang="zh-CN" sz="1400" dirty="0"/>
              <a:t>9 mm</a:t>
            </a:r>
            <a:endParaRPr lang="zh-CN" altLang="en-US" sz="1600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B971B90-3935-4745-9A89-C45F5DFB418A}"/>
              </a:ext>
            </a:extLst>
          </p:cNvPr>
          <p:cNvSpPr txBox="1"/>
          <p:nvPr/>
        </p:nvSpPr>
        <p:spPr>
          <a:xfrm>
            <a:off x="437352" y="1215836"/>
            <a:ext cx="5498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>
                <a:solidFill>
                  <a:srgbClr val="0070C0"/>
                </a:solidFill>
              </a:rPr>
              <a:t>Different</a:t>
            </a:r>
            <a:r>
              <a:rPr lang="zh-CN" altLang="en-US" sz="1800" dirty="0">
                <a:solidFill>
                  <a:srgbClr val="0070C0"/>
                </a:solidFill>
              </a:rPr>
              <a:t> </a:t>
            </a:r>
            <a:r>
              <a:rPr lang="en-US" altLang="zh-CN" sz="1800" dirty="0">
                <a:solidFill>
                  <a:srgbClr val="0070C0"/>
                </a:solidFill>
              </a:rPr>
              <a:t>cross section ASTC cables developed by IHEP.</a:t>
            </a:r>
            <a:endParaRPr lang="zh-CN" altLang="en-US" sz="1800" dirty="0">
              <a:solidFill>
                <a:srgbClr val="0070C0"/>
              </a:solidFill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AA443F26-A418-4A1F-A1E1-342ED54BE6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06612" y="1743468"/>
            <a:ext cx="1480304" cy="1506320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2CA19AFC-E5A7-4993-97A9-738FA6F16DD2}"/>
              </a:ext>
            </a:extLst>
          </p:cNvPr>
          <p:cNvSpPr txBox="1"/>
          <p:nvPr/>
        </p:nvSpPr>
        <p:spPr>
          <a:xfrm>
            <a:off x="328171" y="1987456"/>
            <a:ext cx="11769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0070C0"/>
                </a:solidFill>
              </a:rPr>
              <a:t>4 mm wide </a:t>
            </a:r>
          </a:p>
          <a:p>
            <a:r>
              <a:rPr lang="en-US" altLang="zh-CN" sz="1600" b="1" dirty="0">
                <a:solidFill>
                  <a:srgbClr val="0070C0"/>
                </a:solidFill>
              </a:rPr>
              <a:t>HTS tape</a:t>
            </a:r>
            <a:endParaRPr lang="zh-CN" altLang="en-US" sz="1600" b="1" dirty="0">
              <a:solidFill>
                <a:srgbClr val="0070C0"/>
              </a:solidFill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921BD1FB-CD1D-49A6-B31D-3985203B54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0743" y="3653118"/>
            <a:ext cx="1835295" cy="1205842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173E185B-C690-49F1-B3A4-1551B3C713E2}"/>
              </a:ext>
            </a:extLst>
          </p:cNvPr>
          <p:cNvSpPr txBox="1"/>
          <p:nvPr/>
        </p:nvSpPr>
        <p:spPr>
          <a:xfrm>
            <a:off x="302947" y="3521984"/>
            <a:ext cx="12346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0070C0"/>
                </a:solidFill>
              </a:rPr>
              <a:t>12 mm wide</a:t>
            </a:r>
          </a:p>
          <a:p>
            <a:r>
              <a:rPr lang="en-US" altLang="zh-CN" sz="1600" b="1" dirty="0">
                <a:solidFill>
                  <a:srgbClr val="0070C0"/>
                </a:solidFill>
              </a:rPr>
              <a:t>HTS tape</a:t>
            </a:r>
            <a:endParaRPr lang="zh-CN" altLang="en-US" sz="1600" b="1" dirty="0">
              <a:solidFill>
                <a:srgbClr val="0070C0"/>
              </a:solidFill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062FDDCC-A730-4161-927B-7611D35912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60202" y="1687215"/>
            <a:ext cx="1326017" cy="1607159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77176F07-B996-4820-8D06-337C169AFC11}"/>
              </a:ext>
            </a:extLst>
          </p:cNvPr>
          <p:cNvSpPr txBox="1"/>
          <p:nvPr/>
        </p:nvSpPr>
        <p:spPr>
          <a:xfrm>
            <a:off x="6267684" y="1139089"/>
            <a:ext cx="2295757" cy="577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800" dirty="0">
                <a:solidFill>
                  <a:schemeClr val="accent5"/>
                </a:solidFill>
              </a:rPr>
              <a:t>CICC</a:t>
            </a:r>
            <a:r>
              <a:rPr lang="en-US" altLang="zh-CN" sz="1600" dirty="0">
                <a:solidFill>
                  <a:schemeClr val="accent5"/>
                </a:solidFill>
              </a:rPr>
              <a:t> </a:t>
            </a:r>
          </a:p>
          <a:p>
            <a:r>
              <a:rPr lang="en-US" altLang="zh-CN" dirty="0">
                <a:solidFill>
                  <a:schemeClr val="accent5"/>
                </a:solidFill>
              </a:rPr>
              <a:t>(Cable-in-Conduit Conductor) </a:t>
            </a:r>
            <a:endParaRPr lang="zh-CN" altLang="en-US" dirty="0">
              <a:solidFill>
                <a:schemeClr val="accent5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A3CF4A11-AC98-415D-A14C-A4AAC991DBF3}"/>
              </a:ext>
            </a:extLst>
          </p:cNvPr>
          <p:cNvSpPr txBox="1"/>
          <p:nvPr/>
        </p:nvSpPr>
        <p:spPr>
          <a:xfrm>
            <a:off x="3668653" y="3218577"/>
            <a:ext cx="9982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/>
              <a:t>9*7.5 mm</a:t>
            </a:r>
            <a:r>
              <a:rPr lang="en-US" altLang="zh-CN" sz="1400" b="1" baseline="30000" dirty="0"/>
              <a:t>2</a:t>
            </a:r>
            <a:endParaRPr lang="zh-CN" altLang="en-US" dirty="0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564FB6CE-6867-4703-8174-17E714A792CF}"/>
              </a:ext>
            </a:extLst>
          </p:cNvPr>
          <p:cNvSpPr txBox="1"/>
          <p:nvPr/>
        </p:nvSpPr>
        <p:spPr>
          <a:xfrm>
            <a:off x="4697085" y="4817826"/>
            <a:ext cx="11348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/>
              <a:t>17.5*9 mm</a:t>
            </a:r>
            <a:r>
              <a:rPr lang="en-US" altLang="zh-CN" sz="1400" b="1" baseline="30000" dirty="0"/>
              <a:t>2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0B2E396-5B1F-4DAC-987C-A76F6910002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284" y="3374854"/>
            <a:ext cx="1252831" cy="1670441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B93A3D96-A04E-401B-A1D6-49EF04F46BAC}"/>
              </a:ext>
            </a:extLst>
          </p:cNvPr>
          <p:cNvSpPr txBox="1"/>
          <p:nvPr/>
        </p:nvSpPr>
        <p:spPr>
          <a:xfrm>
            <a:off x="6198808" y="4386047"/>
            <a:ext cx="10886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0070C0"/>
                </a:solidFill>
              </a:rPr>
              <a:t>30 m cable</a:t>
            </a:r>
            <a:endParaRPr lang="zh-CN" altLang="en-US" sz="1600" dirty="0">
              <a:solidFill>
                <a:srgbClr val="0070C0"/>
              </a:solidFill>
            </a:endParaRPr>
          </a:p>
        </p:txBody>
      </p:sp>
      <p:sp>
        <p:nvSpPr>
          <p:cNvPr id="8" name="箭头: 下 7">
            <a:extLst>
              <a:ext uri="{FF2B5EF4-FFF2-40B4-BE49-F238E27FC236}">
                <a16:creationId xmlns:a16="http://schemas.microsoft.com/office/drawing/2014/main" id="{319F2C26-7F6B-4008-885C-F7B0B65DA343}"/>
              </a:ext>
            </a:extLst>
          </p:cNvPr>
          <p:cNvSpPr/>
          <p:nvPr/>
        </p:nvSpPr>
        <p:spPr>
          <a:xfrm rot="16200000">
            <a:off x="6561102" y="3838278"/>
            <a:ext cx="407651" cy="65353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箭头: 下 23">
            <a:extLst>
              <a:ext uri="{FF2B5EF4-FFF2-40B4-BE49-F238E27FC236}">
                <a16:creationId xmlns:a16="http://schemas.microsoft.com/office/drawing/2014/main" id="{AAA39186-946D-4359-80CE-A459FBD1A202}"/>
              </a:ext>
            </a:extLst>
          </p:cNvPr>
          <p:cNvSpPr/>
          <p:nvPr/>
        </p:nvSpPr>
        <p:spPr>
          <a:xfrm rot="16200000">
            <a:off x="6242142" y="2347203"/>
            <a:ext cx="407651" cy="4169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1B62DCD6-19EB-4CC2-8741-C7172224B37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79427" y="3487094"/>
            <a:ext cx="1988186" cy="1558201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28E9A0CE-47E0-47F9-96CD-068C13180F7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38234" y="1746667"/>
            <a:ext cx="1523638" cy="1493828"/>
          </a:xfrm>
          <a:prstGeom prst="rect">
            <a:avLst/>
          </a:prstGeom>
        </p:spPr>
      </p:pic>
      <p:sp>
        <p:nvSpPr>
          <p:cNvPr id="32" name="文本框 31">
            <a:extLst>
              <a:ext uri="{FF2B5EF4-FFF2-40B4-BE49-F238E27FC236}">
                <a16:creationId xmlns:a16="http://schemas.microsoft.com/office/drawing/2014/main" id="{6D984617-CE92-448F-9FFE-AB6737B0CE3C}"/>
              </a:ext>
            </a:extLst>
          </p:cNvPr>
          <p:cNvSpPr txBox="1"/>
          <p:nvPr/>
        </p:nvSpPr>
        <p:spPr>
          <a:xfrm>
            <a:off x="1977496" y="3203583"/>
            <a:ext cx="10778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/>
              <a:t>15*10 mm</a:t>
            </a:r>
            <a:r>
              <a:rPr lang="en-US" altLang="zh-CN" sz="1400" b="1" baseline="30000" dirty="0"/>
              <a:t>2</a:t>
            </a:r>
            <a:endParaRPr lang="zh-CN" altLang="en-US" dirty="0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93FFE326-8835-4C7F-8009-ACA0B5E10DCF}"/>
              </a:ext>
            </a:extLst>
          </p:cNvPr>
          <p:cNvSpPr txBox="1"/>
          <p:nvPr/>
        </p:nvSpPr>
        <p:spPr>
          <a:xfrm>
            <a:off x="279671" y="4124437"/>
            <a:ext cx="17382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Small size prototype cable for CEPC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5270416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78C27D95-D838-4FFE-8D95-A0A62A899D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9138" y="2918513"/>
            <a:ext cx="2025488" cy="170533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72055" y="81870"/>
            <a:ext cx="7260021" cy="484007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400" b="1" dirty="0">
                <a:solidFill>
                  <a:srgbClr val="C00000"/>
                </a:solidFill>
                <a:latin typeface="Arial Black" panose="020B0A04020102020204" pitchFamily="34" charset="0"/>
                <a:ea typeface="微软雅黑" panose="020B0503020204020204" charset="-122"/>
                <a:cs typeface="Arial" panose="020B0604020202020204" pitchFamily="34" charset="0"/>
              </a:rPr>
              <a:t>Progress of HTS conductor</a:t>
            </a:r>
            <a:endParaRPr lang="en-US" altLang="zh-CN" sz="2400" b="1" dirty="0">
              <a:solidFill>
                <a:srgbClr val="C00000"/>
              </a:solidFill>
              <a:latin typeface="Arial Black" panose="020B0A04020102020204" pitchFamily="34" charset="0"/>
              <a:ea typeface="微软雅黑" pitchFamily="34" charset="-122"/>
              <a:cs typeface="+mn-cs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7483" y="5395"/>
            <a:ext cx="898634" cy="596553"/>
          </a:xfrm>
          <a:prstGeom prst="rect">
            <a:avLst/>
          </a:prstGeom>
        </p:spPr>
      </p:pic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5E1F5EC-53C3-4719-821B-2089C20D5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14028-2C42-48E4-958A-A39E3E99AC05}" type="slidenum">
              <a:rPr lang="en-US" smtClean="0"/>
              <a:t>16</a:t>
            </a:fld>
            <a:endParaRPr lang="en-US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0" y="0"/>
            <a:ext cx="965765" cy="624497"/>
          </a:xfrm>
          <a:prstGeom prst="rect">
            <a:avLst/>
          </a:prstGeom>
        </p:spPr>
      </p:pic>
      <p:sp>
        <p:nvSpPr>
          <p:cNvPr id="11" name="内容占位符 10"/>
          <p:cNvSpPr>
            <a:spLocks noGrp="1"/>
          </p:cNvSpPr>
          <p:nvPr>
            <p:ph idx="1"/>
          </p:nvPr>
        </p:nvSpPr>
        <p:spPr>
          <a:xfrm>
            <a:off x="562055" y="824896"/>
            <a:ext cx="7886700" cy="471800"/>
          </a:xfrm>
        </p:spPr>
        <p:txBody>
          <a:bodyPr/>
          <a:lstStyle/>
          <a:p>
            <a:r>
              <a:rPr lang="en-US" altLang="zh-CN" sz="1800" b="1" kern="100" spc="20" dirty="0">
                <a:solidFill>
                  <a:srgbClr val="060607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Critical current performance:</a:t>
            </a: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B8673E4D-74D7-4964-887F-7A669E99D8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9879" y="1333779"/>
            <a:ext cx="1596248" cy="1344423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A92FE784-506A-497B-856A-EE6AB3D286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614" y="1317153"/>
            <a:ext cx="3570261" cy="1172548"/>
          </a:xfrm>
          <a:prstGeom prst="rect">
            <a:avLst/>
          </a:prstGeom>
        </p:spPr>
      </p:pic>
      <p:pic>
        <p:nvPicPr>
          <p:cNvPr id="25" name="内容占位符 7">
            <a:extLst>
              <a:ext uri="{FF2B5EF4-FFF2-40B4-BE49-F238E27FC236}">
                <a16:creationId xmlns:a16="http://schemas.microsoft.com/office/drawing/2014/main" id="{46DC5C12-C1B8-4600-BDD5-C6CE35CB051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651" t="8132" r="11370" b="4931"/>
          <a:stretch>
            <a:fillRect/>
          </a:stretch>
        </p:blipFill>
        <p:spPr>
          <a:xfrm>
            <a:off x="3350909" y="2918513"/>
            <a:ext cx="2025488" cy="1685116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BD317412-6228-4CA9-BC9B-D2E99D56378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57235" y="1317153"/>
            <a:ext cx="1029293" cy="1364638"/>
          </a:xfrm>
          <a:prstGeom prst="rect">
            <a:avLst/>
          </a:prstGeom>
        </p:spPr>
      </p:pic>
      <p:sp>
        <p:nvSpPr>
          <p:cNvPr id="27" name="文本框 26">
            <a:extLst>
              <a:ext uri="{FF2B5EF4-FFF2-40B4-BE49-F238E27FC236}">
                <a16:creationId xmlns:a16="http://schemas.microsoft.com/office/drawing/2014/main" id="{550EC4B9-E93B-4E5A-AF48-517CEAA14162}"/>
              </a:ext>
            </a:extLst>
          </p:cNvPr>
          <p:cNvSpPr txBox="1"/>
          <p:nvPr/>
        </p:nvSpPr>
        <p:spPr>
          <a:xfrm>
            <a:off x="4059922" y="3167127"/>
            <a:ext cx="9324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dirty="0"/>
              <a:t>Ic=830A</a:t>
            </a:r>
            <a:endParaRPr lang="zh-CN" altLang="en-US" sz="1600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D5CB947-61B6-46DF-9A62-5D40C49636D5}"/>
              </a:ext>
            </a:extLst>
          </p:cNvPr>
          <p:cNvSpPr txBox="1"/>
          <p:nvPr/>
        </p:nvSpPr>
        <p:spPr>
          <a:xfrm>
            <a:off x="205474" y="2901330"/>
            <a:ext cx="314319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600" dirty="0"/>
              <a:t>10 layers REBCO tape in the cable.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600" dirty="0"/>
              <a:t>By continuously optimizing and improving the process, the degradation of critical current is controlled less than 10%.</a:t>
            </a:r>
            <a:endParaRPr lang="zh-CN" altLang="en-US" sz="1600" dirty="0"/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11545F71-6F99-430A-9AAF-E660FDCF11B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8601" y="1333779"/>
            <a:ext cx="2047287" cy="1345127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7A2FFF8E-B577-4CE4-AB52-B62EBD006B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7546" y="2879446"/>
            <a:ext cx="2025488" cy="170533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6669689E-E4B6-489A-9B9A-ED1FB4400F6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31675" y="2901330"/>
            <a:ext cx="1245940" cy="1862397"/>
          </a:xfrm>
          <a:prstGeom prst="rect">
            <a:avLst/>
          </a:prstGeom>
        </p:spPr>
      </p:pic>
      <p:sp>
        <p:nvSpPr>
          <p:cNvPr id="3" name="箭头: 下 2">
            <a:extLst>
              <a:ext uri="{FF2B5EF4-FFF2-40B4-BE49-F238E27FC236}">
                <a16:creationId xmlns:a16="http://schemas.microsoft.com/office/drawing/2014/main" id="{08FCF0AB-4E3A-46D0-9DA6-EADD80A09EBE}"/>
              </a:ext>
            </a:extLst>
          </p:cNvPr>
          <p:cNvSpPr/>
          <p:nvPr/>
        </p:nvSpPr>
        <p:spPr>
          <a:xfrm>
            <a:off x="4526152" y="2694298"/>
            <a:ext cx="245350" cy="30219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箭头: 下 20">
            <a:extLst>
              <a:ext uri="{FF2B5EF4-FFF2-40B4-BE49-F238E27FC236}">
                <a16:creationId xmlns:a16="http://schemas.microsoft.com/office/drawing/2014/main" id="{C6B57E71-7ADD-48BC-98E2-302C888C3DA1}"/>
              </a:ext>
            </a:extLst>
          </p:cNvPr>
          <p:cNvSpPr/>
          <p:nvPr/>
        </p:nvSpPr>
        <p:spPr>
          <a:xfrm>
            <a:off x="6276752" y="2689280"/>
            <a:ext cx="245350" cy="30219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箭头: 下 22">
            <a:extLst>
              <a:ext uri="{FF2B5EF4-FFF2-40B4-BE49-F238E27FC236}">
                <a16:creationId xmlns:a16="http://schemas.microsoft.com/office/drawing/2014/main" id="{F5081911-6F2A-4B65-B884-B5D912F9FBA5}"/>
              </a:ext>
            </a:extLst>
          </p:cNvPr>
          <p:cNvSpPr/>
          <p:nvPr/>
        </p:nvSpPr>
        <p:spPr>
          <a:xfrm>
            <a:off x="7949078" y="2694298"/>
            <a:ext cx="245350" cy="30219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40691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72055" y="81870"/>
            <a:ext cx="7260021" cy="484007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400" b="1" dirty="0">
                <a:solidFill>
                  <a:srgbClr val="C00000"/>
                </a:solidFill>
                <a:latin typeface="Arial Black" panose="020B0A04020102020204" pitchFamily="34" charset="0"/>
                <a:ea typeface="微软雅黑" panose="020B0503020204020204" charset="-122"/>
                <a:cs typeface="Arial" panose="020B0604020202020204" pitchFamily="34" charset="0"/>
              </a:rPr>
              <a:t>Progress of HTS conductor</a:t>
            </a:r>
            <a:endParaRPr lang="en-US" altLang="zh-CN" sz="2400" b="1" dirty="0">
              <a:solidFill>
                <a:srgbClr val="C00000"/>
              </a:solidFill>
              <a:latin typeface="Arial Black" panose="020B0A04020102020204" pitchFamily="34" charset="0"/>
              <a:ea typeface="微软雅黑" pitchFamily="34" charset="-122"/>
              <a:cs typeface="+mn-cs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7483" y="5395"/>
            <a:ext cx="898634" cy="596553"/>
          </a:xfrm>
          <a:prstGeom prst="rect">
            <a:avLst/>
          </a:prstGeom>
        </p:spPr>
      </p:pic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5E1F5EC-53C3-4719-821B-2089C20D5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57782" y="4854243"/>
            <a:ext cx="2057400" cy="274097"/>
          </a:xfrm>
        </p:spPr>
        <p:txBody>
          <a:bodyPr/>
          <a:lstStyle/>
          <a:p>
            <a:fld id="{1BC14028-2C42-48E4-958A-A39E3E99AC05}" type="slidenum">
              <a:rPr lang="en-US" smtClean="0"/>
              <a:t>17</a:t>
            </a:fld>
            <a:endParaRPr lang="en-US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0" y="0"/>
            <a:ext cx="965765" cy="624497"/>
          </a:xfrm>
          <a:prstGeom prst="rect">
            <a:avLst/>
          </a:prstGeom>
        </p:spPr>
      </p:pic>
      <p:sp>
        <p:nvSpPr>
          <p:cNvPr id="11" name="内容占位符 10"/>
          <p:cNvSpPr>
            <a:spLocks noGrp="1"/>
          </p:cNvSpPr>
          <p:nvPr>
            <p:ph idx="1"/>
          </p:nvPr>
        </p:nvSpPr>
        <p:spPr>
          <a:xfrm>
            <a:off x="562055" y="824896"/>
            <a:ext cx="7886700" cy="471800"/>
          </a:xfrm>
        </p:spPr>
        <p:txBody>
          <a:bodyPr/>
          <a:lstStyle/>
          <a:p>
            <a:r>
              <a:rPr lang="en-US" altLang="zh-CN" sz="18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Mechanical Characteristics of </a:t>
            </a:r>
            <a:r>
              <a:rPr lang="en-US" altLang="zh-CN" sz="1800" b="1" kern="100" spc="2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15*10 mm</a:t>
            </a:r>
            <a:r>
              <a:rPr lang="en-US" altLang="zh-CN" sz="1800" b="1" kern="100" spc="20" baseline="300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sz="1800" b="1" kern="100" spc="2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18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ASTC</a:t>
            </a:r>
            <a:endParaRPr lang="en-US" altLang="zh-CN" sz="1800" b="1" kern="100" spc="2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28998B4B-88C7-4ECF-B70B-14EF82C834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5643" y="1572248"/>
            <a:ext cx="1966392" cy="1952169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AB71D5E6-5C22-4A7A-914F-508CA4B20EE8}"/>
              </a:ext>
            </a:extLst>
          </p:cNvPr>
          <p:cNvSpPr txBox="1"/>
          <p:nvPr/>
        </p:nvSpPr>
        <p:spPr>
          <a:xfrm>
            <a:off x="1903687" y="3736591"/>
            <a:ext cx="207524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91"/>
            <a:r>
              <a:rPr lang="en-US" altLang="zh-CN" sz="1100" dirty="0"/>
              <a:t>The critical In-plane bending radius is</a:t>
            </a:r>
            <a:r>
              <a:rPr lang="zh-CN" altLang="en-US" sz="1100" dirty="0"/>
              <a:t> </a:t>
            </a:r>
            <a:r>
              <a:rPr lang="en-US" altLang="zh-CN" sz="1100" kern="100" spc="20" dirty="0">
                <a:solidFill>
                  <a:srgbClr val="060607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300mm.</a:t>
            </a:r>
          </a:p>
          <a:p>
            <a:pPr indent="-91"/>
            <a:r>
              <a:rPr lang="en-US" altLang="zh-CN" sz="1100" dirty="0"/>
              <a:t>Out-of-plane bending radius is</a:t>
            </a:r>
            <a:r>
              <a:rPr lang="zh-CN" altLang="en-US" sz="1100" dirty="0"/>
              <a:t> </a:t>
            </a:r>
            <a:r>
              <a:rPr lang="en-US" altLang="zh-CN" sz="1100" kern="100" spc="20" dirty="0">
                <a:solidFill>
                  <a:srgbClr val="060607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600mm.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FAEBE02F-2164-47FF-ADD1-F0306CD7F2DC}"/>
              </a:ext>
            </a:extLst>
          </p:cNvPr>
          <p:cNvSpPr txBox="1"/>
          <p:nvPr/>
        </p:nvSpPr>
        <p:spPr>
          <a:xfrm>
            <a:off x="103021" y="1195088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dirty="0">
                <a:latin typeface="Times New Roman" panose="02020603050405020304" pitchFamily="18" charset="0"/>
                <a:ea typeface="等线" panose="02010600030101010101" pitchFamily="2" charset="-122"/>
              </a:rPr>
              <a:t>In-plane bending</a:t>
            </a:r>
            <a:endParaRPr lang="zh-CN" altLang="en-US" sz="1800" dirty="0"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0EDB3B81-F5FE-4F65-BD34-2713EE3A0F8E}"/>
              </a:ext>
            </a:extLst>
          </p:cNvPr>
          <p:cNvSpPr txBox="1"/>
          <p:nvPr/>
        </p:nvSpPr>
        <p:spPr>
          <a:xfrm>
            <a:off x="1877866" y="1208125"/>
            <a:ext cx="22092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dirty="0">
                <a:latin typeface="Times New Roman" panose="02020603050405020304" pitchFamily="18" charset="0"/>
                <a:ea typeface="等线" panose="02010600030101010101" pitchFamily="2" charset="-122"/>
              </a:rPr>
              <a:t>Out-of-plane bending</a:t>
            </a:r>
            <a:endParaRPr lang="zh-CN" altLang="en-US" sz="1800" dirty="0"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4F9D8AB2-9652-46C4-A6F6-77BA183ABC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671" y="1549195"/>
            <a:ext cx="1493610" cy="1975222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807B52D3-85DA-4687-8A8C-39AB60F342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4902" y="1534783"/>
            <a:ext cx="2570487" cy="1241619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AF05C2AD-01E6-43E3-B524-82CF94F707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35410" y="1503378"/>
            <a:ext cx="2031775" cy="1734505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ED182D18-2497-412F-A7F9-FCBCF2FEE51E}"/>
              </a:ext>
            </a:extLst>
          </p:cNvPr>
          <p:cNvSpPr txBox="1"/>
          <p:nvPr/>
        </p:nvSpPr>
        <p:spPr>
          <a:xfrm>
            <a:off x="7449092" y="1245892"/>
            <a:ext cx="12968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Tensile</a:t>
            </a:r>
            <a:r>
              <a:rPr lang="zh-CN" altLang="en-US" sz="1800" b="1" dirty="0"/>
              <a:t>：</a:t>
            </a:r>
            <a:endParaRPr lang="en-US" altLang="zh-CN" sz="1800" b="1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6F52CB4D-0262-44EC-ACFA-818A9A2250EC}"/>
              </a:ext>
            </a:extLst>
          </p:cNvPr>
          <p:cNvSpPr txBox="1"/>
          <p:nvPr/>
        </p:nvSpPr>
        <p:spPr>
          <a:xfrm>
            <a:off x="4792326" y="1246858"/>
            <a:ext cx="23420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Torsion</a:t>
            </a:r>
            <a:r>
              <a:rPr lang="zh-CN" altLang="en-US" sz="1800" b="1" i="0" u="none" strike="noStrike" baseline="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endParaRPr lang="en-US" altLang="zh-CN" sz="1800" b="1" i="0" u="none" strike="noStrike" baseline="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6E3494AF-A17E-4277-8E97-6E52D1FCD256}"/>
              </a:ext>
            </a:extLst>
          </p:cNvPr>
          <p:cNvSpPr txBox="1"/>
          <p:nvPr/>
        </p:nvSpPr>
        <p:spPr>
          <a:xfrm>
            <a:off x="3978929" y="4204715"/>
            <a:ext cx="280328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Torsion: the critical torsion angle is 330° for a 300 mm effective length, corresponding to a critical twist pitch of 327 mm</a:t>
            </a:r>
            <a:r>
              <a:rPr lang="en-US" altLang="zh-CN" sz="1100" dirty="0">
                <a:latin typeface="Times New Roman" panose="02020603050405020304" pitchFamily="18" charset="0"/>
                <a:ea typeface="等线" panose="02010600030101010101" pitchFamily="2" charset="-122"/>
              </a:rPr>
              <a:t>,</a:t>
            </a:r>
            <a:r>
              <a:rPr lang="en-US" altLang="zh-CN" sz="1100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 critical torsion angle is about 1.1°/mm</a:t>
            </a:r>
            <a:endParaRPr lang="zh-CN" altLang="en-US" sz="1100" dirty="0"/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8CC32278-327A-4794-9E8C-9E365E107DC8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3344" y="2777368"/>
            <a:ext cx="2340102" cy="1444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95F7B684-9792-4D72-8802-0B693626556D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1649" y="3187303"/>
            <a:ext cx="1797340" cy="958217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274772A4-5CCB-4D8E-80C5-EC620F3CEA12}"/>
              </a:ext>
            </a:extLst>
          </p:cNvPr>
          <p:cNvSpPr txBox="1"/>
          <p:nvPr/>
        </p:nvSpPr>
        <p:spPr>
          <a:xfrm>
            <a:off x="6816548" y="4139313"/>
            <a:ext cx="2297588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50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Uniaxial tension: the critical current decreases with increasing principal strain of the REBCO layers. The tensile strain threshold for 95% critical current retention is 0.37%.</a:t>
            </a:r>
            <a:endParaRPr lang="zh-CN" altLang="en-US" sz="1050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57C30085-7051-4E5E-A4BE-6ABBF8C6FA9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866" y="3406178"/>
            <a:ext cx="1807000" cy="1470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9073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>
            <a:extLst>
              <a:ext uri="{FF2B5EF4-FFF2-40B4-BE49-F238E27FC236}">
                <a16:creationId xmlns:a16="http://schemas.microsoft.com/office/drawing/2014/main" id="{F6807B20-0B1E-49BC-A720-1EABBD9BB9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0813" y="3620042"/>
            <a:ext cx="2365304" cy="135273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72055" y="81870"/>
            <a:ext cx="7260021" cy="484007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400" b="1" dirty="0">
                <a:solidFill>
                  <a:srgbClr val="C00000"/>
                </a:solidFill>
                <a:latin typeface="Arial Black" panose="020B0A04020102020204" pitchFamily="34" charset="0"/>
                <a:ea typeface="微软雅黑" panose="020B0503020204020204" charset="-122"/>
                <a:cs typeface="Arial" panose="020B0604020202020204" pitchFamily="34" charset="0"/>
              </a:rPr>
              <a:t>Progress of HTS conductor</a:t>
            </a:r>
            <a:endParaRPr lang="en-US" altLang="zh-CN" sz="2400" b="1" dirty="0">
              <a:solidFill>
                <a:srgbClr val="C00000"/>
              </a:solidFill>
              <a:latin typeface="Arial Black" panose="020B0A04020102020204" pitchFamily="34" charset="0"/>
              <a:ea typeface="微软雅黑" pitchFamily="34" charset="-122"/>
              <a:cs typeface="+mn-cs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7483" y="5395"/>
            <a:ext cx="898634" cy="596553"/>
          </a:xfrm>
          <a:prstGeom prst="rect">
            <a:avLst/>
          </a:prstGeom>
        </p:spPr>
      </p:pic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5E1F5EC-53C3-4719-821B-2089C20D5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73589" y="4759014"/>
            <a:ext cx="2057400" cy="274097"/>
          </a:xfrm>
        </p:spPr>
        <p:txBody>
          <a:bodyPr/>
          <a:lstStyle/>
          <a:p>
            <a:fld id="{1BC14028-2C42-48E4-958A-A39E3E99AC05}" type="slidenum">
              <a:rPr lang="en-US" smtClean="0"/>
              <a:t>18</a:t>
            </a:fld>
            <a:endParaRPr lang="en-US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0" y="0"/>
            <a:ext cx="965765" cy="624497"/>
          </a:xfrm>
          <a:prstGeom prst="rect">
            <a:avLst/>
          </a:prstGeom>
        </p:spPr>
      </p:pic>
      <p:sp>
        <p:nvSpPr>
          <p:cNvPr id="11" name="内容占位符 10"/>
          <p:cNvSpPr>
            <a:spLocks noGrp="1"/>
          </p:cNvSpPr>
          <p:nvPr>
            <p:ph idx="1"/>
          </p:nvPr>
        </p:nvSpPr>
        <p:spPr>
          <a:xfrm>
            <a:off x="478355" y="802431"/>
            <a:ext cx="7886700" cy="3698871"/>
          </a:xfrm>
        </p:spPr>
        <p:txBody>
          <a:bodyPr/>
          <a:lstStyle/>
          <a:p>
            <a:r>
              <a:rPr lang="en-US" altLang="zh-CN" sz="2000" b="1" dirty="0">
                <a:solidFill>
                  <a:srgbClr val="C00000"/>
                </a:solidFill>
              </a:rPr>
              <a:t>CEPC HTS prototype coil: </a:t>
            </a:r>
            <a:r>
              <a:rPr lang="en-US" altLang="zh-CN" sz="2000" dirty="0"/>
              <a:t>φ600 mm No-insulated coil winding by ASTC</a:t>
            </a:r>
            <a:endParaRPr lang="en-US" altLang="zh-CN" sz="2400" dirty="0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C31D2BB1-21FF-43F4-94CC-8C4501512CD8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350" y="1305755"/>
            <a:ext cx="1690405" cy="2269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CEF234A3-AB0F-4322-B1AF-95E8A0D22BE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96" y="3582024"/>
            <a:ext cx="2541190" cy="142941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9121C033-21AD-4639-9E7B-905EF90B197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5367" y="1328868"/>
            <a:ext cx="2071448" cy="3682575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D6C5B64B-574E-4A7D-A089-8494588EF5A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24025" y="2102736"/>
            <a:ext cx="2600206" cy="1352738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4F51C6AA-A020-42E9-AF42-028ABBAC97CC}"/>
              </a:ext>
            </a:extLst>
          </p:cNvPr>
          <p:cNvSpPr txBox="1"/>
          <p:nvPr/>
        </p:nvSpPr>
        <p:spPr>
          <a:xfrm>
            <a:off x="4562649" y="1323236"/>
            <a:ext cx="422172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b="1" i="0" dirty="0">
                <a:effectLst/>
                <a:latin typeface="-apple-system"/>
              </a:rPr>
              <a:t>Experimental Study of ASTC NI Coil at Different Excitation Rates: 4.41 A/s, 0.87 A/s, and 0.17 A/s</a:t>
            </a:r>
            <a:endParaRPr lang="zh-CN" altLang="en-US" sz="1200" dirty="0"/>
          </a:p>
        </p:txBody>
      </p:sp>
      <p:pic>
        <p:nvPicPr>
          <p:cNvPr id="23" name="图片 22" descr="图示&#10;&#10;AI 生成的内容可能不正确。">
            <a:extLst>
              <a:ext uri="{FF2B5EF4-FFF2-40B4-BE49-F238E27FC236}">
                <a16:creationId xmlns:a16="http://schemas.microsoft.com/office/drawing/2014/main" id="{56BA1C3D-2636-4B11-A8F3-81CE722BDFE8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7947" r="19210"/>
          <a:stretch>
            <a:fillRect/>
          </a:stretch>
        </p:blipFill>
        <p:spPr>
          <a:xfrm>
            <a:off x="4618440" y="1817376"/>
            <a:ext cx="1302159" cy="1757593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204530A1-1D40-44E0-9375-4BBED218C15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30001" y="2696172"/>
            <a:ext cx="1067651" cy="844713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166598B4-4A14-4C69-A7C7-209B02C58C1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60781" y="3611976"/>
            <a:ext cx="2525012" cy="1421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6012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94D5E2A1-21D8-4764-977D-01DC47BE51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Aft>
                <a:spcPts val="600"/>
              </a:spcAft>
            </a:pPr>
            <a:r>
              <a:rPr lang="en-US" altLang="zh-CN" sz="2400" dirty="0">
                <a:latin typeface="Times New Roman"/>
              </a:rPr>
              <a:t>FCC-</a:t>
            </a:r>
            <a:r>
              <a:rPr lang="en-US" altLang="zh-CN" sz="2400" dirty="0" err="1">
                <a:latin typeface="Times New Roman"/>
              </a:rPr>
              <a:t>ee</a:t>
            </a:r>
            <a:r>
              <a:rPr lang="en-US" altLang="zh-CN" sz="2400" dirty="0">
                <a:latin typeface="Times New Roman"/>
              </a:rPr>
              <a:t> detector solenoids are moving from 2 T to 3 T; the required conductors exceed current designs.</a:t>
            </a:r>
            <a:endParaRPr lang="en-US" altLang="zh-CN" dirty="0"/>
          </a:p>
          <a:p>
            <a:pPr>
              <a:spcAft>
                <a:spcPts val="600"/>
              </a:spcAft>
            </a:pPr>
            <a:r>
              <a:rPr lang="en-US" altLang="zh-CN" sz="2400" dirty="0">
                <a:latin typeface="Times New Roman"/>
              </a:rPr>
              <a:t>CEPC/AGORA 3 T solenoid: Ø 7.07 m, 0.7 m thick, 1.54 GJ stored energy, 17 kA, 33 km cable — Ref TDR complete.</a:t>
            </a:r>
          </a:p>
          <a:p>
            <a:pPr>
              <a:spcAft>
                <a:spcPts val="600"/>
              </a:spcAft>
            </a:pPr>
            <a:r>
              <a:rPr lang="en-US" altLang="zh-CN" sz="2400" dirty="0">
                <a:latin typeface="Times New Roman"/>
              </a:rPr>
              <a:t>LTS:</a:t>
            </a:r>
            <a:r>
              <a:rPr lang="zh-CN" altLang="en-US" sz="2400" dirty="0">
                <a:latin typeface="Times New Roman"/>
              </a:rPr>
              <a:t> </a:t>
            </a:r>
            <a:r>
              <a:rPr lang="en-US" altLang="zh-CN" sz="2400" dirty="0">
                <a:latin typeface="Times New Roman"/>
              </a:rPr>
              <a:t>Box-type Al-stabilized </a:t>
            </a:r>
            <a:r>
              <a:rPr lang="en-US" altLang="zh-CN" sz="2400" dirty="0" err="1">
                <a:latin typeface="Times New Roman"/>
              </a:rPr>
              <a:t>NbTi</a:t>
            </a:r>
            <a:r>
              <a:rPr lang="en-US" altLang="zh-CN" sz="2400" dirty="0">
                <a:latin typeface="Times New Roman"/>
              </a:rPr>
              <a:t>/Cu conductor: short full-size superconducting cable produced (4 m, 0.50–0.55 m/min).</a:t>
            </a:r>
          </a:p>
          <a:p>
            <a:pPr>
              <a:spcAft>
                <a:spcPts val="600"/>
              </a:spcAft>
            </a:pPr>
            <a:r>
              <a:rPr lang="en-US" altLang="zh-CN" sz="2400" dirty="0">
                <a:latin typeface="Times New Roman"/>
              </a:rPr>
              <a:t>HTS:</a:t>
            </a:r>
            <a:r>
              <a:rPr lang="zh-CN" altLang="en-US" sz="2400" dirty="0">
                <a:latin typeface="Times New Roman"/>
              </a:rPr>
              <a:t> </a:t>
            </a:r>
            <a:r>
              <a:rPr lang="en-US" altLang="zh-CN" sz="2400" dirty="0">
                <a:latin typeface="Times New Roman"/>
              </a:rPr>
              <a:t>Al-stabilized Stacked REBCO Tape Cable (ASTC): less than 10% </a:t>
            </a:r>
            <a:r>
              <a:rPr lang="en-US" altLang="zh-CN" sz="2400" dirty="0" err="1">
                <a:latin typeface="Times New Roman"/>
              </a:rPr>
              <a:t>Ic</a:t>
            </a:r>
            <a:r>
              <a:rPr lang="en-US" altLang="zh-CN" sz="2400" dirty="0">
                <a:latin typeface="Times New Roman"/>
              </a:rPr>
              <a:t> degradation.</a:t>
            </a:r>
          </a:p>
          <a:p>
            <a:pPr>
              <a:spcAft>
                <a:spcPts val="600"/>
              </a:spcAft>
            </a:pPr>
            <a:r>
              <a:rPr lang="en-US" altLang="zh-CN" sz="2400" dirty="0">
                <a:latin typeface="Times New Roman"/>
              </a:rPr>
              <a:t>CEPC </a:t>
            </a:r>
            <a:r>
              <a:rPr lang="el-GR" altLang="zh-CN" sz="2400" dirty="0">
                <a:latin typeface="Times New Roman"/>
              </a:rPr>
              <a:t>φ600 </a:t>
            </a:r>
            <a:r>
              <a:rPr lang="en-US" altLang="zh-CN" sz="2400" dirty="0">
                <a:latin typeface="Times New Roman"/>
              </a:rPr>
              <a:t>mm no-insulation ASTC prototype coil wound and tested.</a:t>
            </a:r>
          </a:p>
          <a:p>
            <a:pPr>
              <a:spcAft>
                <a:spcPts val="600"/>
              </a:spcAft>
            </a:pPr>
            <a:r>
              <a:rPr lang="en-US" altLang="zh-CN" sz="2400" dirty="0">
                <a:latin typeface="Times New Roman"/>
              </a:rPr>
              <a:t>Next: long-length box-type cable, cable performance test and quench detection for the HTS prototype coil.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323B19D7-CE03-47D2-A7C9-4D2D3D025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sz="3200" b="1" dirty="0">
                <a:solidFill>
                  <a:srgbClr val="C00000"/>
                </a:solidFill>
                <a:latin typeface="Arial Black" panose="020B0A040201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Summary 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5DA8D9F-0B67-4A5A-A18F-8ACC772B5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469477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32383</TotalTime>
  <Words>1174</Words>
  <Application>Microsoft Office PowerPoint</Application>
  <PresentationFormat>自定义</PresentationFormat>
  <Paragraphs>254</Paragraphs>
  <Slides>19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19</vt:i4>
      </vt:variant>
    </vt:vector>
  </HeadingPairs>
  <TitlesOfParts>
    <vt:vector size="36" baseType="lpstr">
      <vt:lpstr>-apple-system</vt:lpstr>
      <vt:lpstr>CIDFont+F2</vt:lpstr>
      <vt:lpstr>inherit</vt:lpstr>
      <vt:lpstr>PingFang SC</vt:lpstr>
      <vt:lpstr>等线</vt:lpstr>
      <vt:lpstr>等线 Light</vt:lpstr>
      <vt:lpstr>宋体</vt:lpstr>
      <vt:lpstr>微软雅黑</vt:lpstr>
      <vt:lpstr>Arial</vt:lpstr>
      <vt:lpstr>Arial Black</vt:lpstr>
      <vt:lpstr>Calibri</vt:lpstr>
      <vt:lpstr>Calibri Light</vt:lpstr>
      <vt:lpstr>Times New Roman</vt:lpstr>
      <vt:lpstr>Wingdings</vt:lpstr>
      <vt:lpstr>Thème Office</vt:lpstr>
      <vt:lpstr>Office 主题</vt:lpstr>
      <vt:lpstr>Office 主题​​</vt:lpstr>
      <vt:lpstr>PowerPoint 演示文稿</vt:lpstr>
      <vt:lpstr>Outline </vt:lpstr>
      <vt:lpstr>PowerPoint 演示文稿</vt:lpstr>
      <vt:lpstr>PowerPoint 演示文稿</vt:lpstr>
      <vt:lpstr>CEPC/AGORA Detector Solenoid</vt:lpstr>
      <vt:lpstr>PowerPoint 演示文稿</vt:lpstr>
      <vt:lpstr>PowerPoint 演示文稿</vt:lpstr>
      <vt:lpstr>Conductors</vt:lpstr>
      <vt:lpstr>Conductors</vt:lpstr>
      <vt:lpstr>Conductors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Progress of HTS conductor</vt:lpstr>
      <vt:lpstr>Progress of HTS conductor</vt:lpstr>
      <vt:lpstr>Progress of HTS conductor</vt:lpstr>
      <vt:lpstr>Summary </vt:lpstr>
    </vt:vector>
  </TitlesOfParts>
  <Company>CEA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creator>VEDRINE Pierre</dc:creator>
  <cp:lastModifiedBy>Feipeng Ning</cp:lastModifiedBy>
  <cp:revision>1539</cp:revision>
  <dcterms:created xsi:type="dcterms:W3CDTF">2021-03-22T16:16:06Z</dcterms:created>
  <dcterms:modified xsi:type="dcterms:W3CDTF">2026-10-17T06:39:33Z</dcterms:modified>
</cp:coreProperties>
</file>