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34" r:id="rId1"/>
  </p:sldMasterIdLst>
  <p:notesMasterIdLst>
    <p:notesMasterId r:id="rId35"/>
  </p:notesMasterIdLst>
  <p:handoutMasterIdLst>
    <p:handoutMasterId r:id="rId36"/>
  </p:handoutMasterIdLst>
  <p:sldIdLst>
    <p:sldId id="268" r:id="rId2"/>
    <p:sldId id="527" r:id="rId3"/>
    <p:sldId id="704" r:id="rId4"/>
    <p:sldId id="705" r:id="rId5"/>
    <p:sldId id="680" r:id="rId6"/>
    <p:sldId id="709" r:id="rId7"/>
    <p:sldId id="710" r:id="rId8"/>
    <p:sldId id="706" r:id="rId9"/>
    <p:sldId id="707" r:id="rId10"/>
    <p:sldId id="708" r:id="rId11"/>
    <p:sldId id="711" r:id="rId12"/>
    <p:sldId id="712" r:id="rId13"/>
    <p:sldId id="713" r:id="rId14"/>
    <p:sldId id="714" r:id="rId15"/>
    <p:sldId id="715" r:id="rId16"/>
    <p:sldId id="716" r:id="rId17"/>
    <p:sldId id="717" r:id="rId18"/>
    <p:sldId id="718" r:id="rId19"/>
    <p:sldId id="719" r:id="rId20"/>
    <p:sldId id="720" r:id="rId21"/>
    <p:sldId id="721" r:id="rId22"/>
    <p:sldId id="722" r:id="rId23"/>
    <p:sldId id="723" r:id="rId24"/>
    <p:sldId id="724" r:id="rId25"/>
    <p:sldId id="725" r:id="rId26"/>
    <p:sldId id="726" r:id="rId27"/>
    <p:sldId id="727" r:id="rId28"/>
    <p:sldId id="728" r:id="rId29"/>
    <p:sldId id="729" r:id="rId30"/>
    <p:sldId id="731" r:id="rId31"/>
    <p:sldId id="730" r:id="rId32"/>
    <p:sldId id="587" r:id="rId33"/>
    <p:sldId id="591" r:id="rId34"/>
  </p:sldIdLst>
  <p:sldSz cx="12192000" cy="6858000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229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1F497D"/>
    <a:srgbClr val="FFFF00"/>
    <a:srgbClr val="000000"/>
    <a:srgbClr val="006600"/>
    <a:srgbClr val="0000FF"/>
    <a:srgbClr val="FF9900"/>
    <a:srgbClr val="7C2D43"/>
    <a:srgbClr val="008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中度样式 3 - 强调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中度样式 3 - 强调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浅色样式 2 - 强调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5BE263C-DBD7-4A20-BB59-AAB30ACAA65A}" styleName="中度样式 3 - 强调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E3FDE45-AF77-4B5C-9715-49D594BDF05E}" styleName="浅色样式 1 - 强调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3296810-A885-4BE3-A3E7-6D5BEEA58F35}" styleName="中度样式 2 - 强调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B4B98B0-60AC-42C2-AFA5-B58CD77FA1E5}" styleName="浅色样式 1 - 强调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73A0DAA-6AF3-43AB-8588-CEC1D06C72B9}" styleName="中度样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CAF9ED-07DC-4A11-8D7F-57B35C25682E}" styleName="中度样式 1 - 强调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D7B26C5-4107-4FEC-AEDC-1716B250A1EF}" styleName="浅色样式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EC20E35-A176-4012-BC5E-935CFFF8708E}" styleName="中度样式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B301B821-A1FF-4177-AEE7-76D212191A09}" styleName="中度样式 1 - 强调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9" autoAdjust="0"/>
    <p:restoredTop sz="92785" autoAdjust="0"/>
  </p:normalViewPr>
  <p:slideViewPr>
    <p:cSldViewPr>
      <p:cViewPr varScale="1">
        <p:scale>
          <a:sx n="97" d="100"/>
          <a:sy n="97" d="100"/>
        </p:scale>
        <p:origin x="63" y="324"/>
      </p:cViewPr>
      <p:guideLst>
        <p:guide orient="horz" pos="2160"/>
        <p:guide pos="3840"/>
        <p:guide orient="horz" pos="2296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  <p:sld r:id="rId12" collapse="1"/>
      <p:sld r:id="rId13" collapse="1"/>
      <p:sld r:id="rId14" collapse="1"/>
      <p:sld r:id="rId15" collapse="1"/>
      <p:sld r:id="rId16" collapse="1"/>
      <p:sld r:id="rId17" collapse="1"/>
      <p:sld r:id="rId18" collapse="1"/>
      <p:sld r:id="rId19" collapse="1"/>
      <p:sld r:id="rId20" collapse="1"/>
      <p:sld r:id="rId21" collapse="1"/>
      <p:sld r:id="rId22" collapse="1"/>
      <p:sld r:id="rId23" collapse="1"/>
      <p:sld r:id="rId24" collapse="1"/>
      <p:sld r:id="rId25" collapse="1"/>
      <p:sld r:id="rId26" collapse="1"/>
      <p:sld r:id="rId27" collapse="1"/>
      <p:sld r:id="rId28" collapse="1"/>
      <p:sld r:id="rId29" collapse="1"/>
      <p:sld r:id="rId30" collapse="1"/>
      <p:sld r:id="rId31" collapse="1"/>
      <p:sld r:id="rId32" collapse="1"/>
    </p:sldLst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15624"/>
    </p:cViewPr>
  </p:sorterViewPr>
  <p:notesViewPr>
    <p:cSldViewPr>
      <p:cViewPr varScale="1">
        <p:scale>
          <a:sx n="92" d="100"/>
          <a:sy n="92" d="100"/>
        </p:scale>
        <p:origin x="373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9.xml"/><Relationship Id="rId13" Type="http://schemas.openxmlformats.org/officeDocument/2006/relationships/slide" Target="slides/slide14.xml"/><Relationship Id="rId18" Type="http://schemas.openxmlformats.org/officeDocument/2006/relationships/slide" Target="slides/slide19.xml"/><Relationship Id="rId26" Type="http://schemas.openxmlformats.org/officeDocument/2006/relationships/slide" Target="slides/slide27.xml"/><Relationship Id="rId3" Type="http://schemas.openxmlformats.org/officeDocument/2006/relationships/slide" Target="slides/slide4.xml"/><Relationship Id="rId21" Type="http://schemas.openxmlformats.org/officeDocument/2006/relationships/slide" Target="slides/slide22.xml"/><Relationship Id="rId7" Type="http://schemas.openxmlformats.org/officeDocument/2006/relationships/slide" Target="slides/slide8.xml"/><Relationship Id="rId12" Type="http://schemas.openxmlformats.org/officeDocument/2006/relationships/slide" Target="slides/slide13.xml"/><Relationship Id="rId17" Type="http://schemas.openxmlformats.org/officeDocument/2006/relationships/slide" Target="slides/slide18.xml"/><Relationship Id="rId25" Type="http://schemas.openxmlformats.org/officeDocument/2006/relationships/slide" Target="slides/slide26.xml"/><Relationship Id="rId2" Type="http://schemas.openxmlformats.org/officeDocument/2006/relationships/slide" Target="slides/slide3.xml"/><Relationship Id="rId16" Type="http://schemas.openxmlformats.org/officeDocument/2006/relationships/slide" Target="slides/slide17.xml"/><Relationship Id="rId20" Type="http://schemas.openxmlformats.org/officeDocument/2006/relationships/slide" Target="slides/slide21.xml"/><Relationship Id="rId29" Type="http://schemas.openxmlformats.org/officeDocument/2006/relationships/slide" Target="slides/slide30.xml"/><Relationship Id="rId1" Type="http://schemas.openxmlformats.org/officeDocument/2006/relationships/slide" Target="slides/slide2.xml"/><Relationship Id="rId6" Type="http://schemas.openxmlformats.org/officeDocument/2006/relationships/slide" Target="slides/slide7.xml"/><Relationship Id="rId11" Type="http://schemas.openxmlformats.org/officeDocument/2006/relationships/slide" Target="slides/slide12.xml"/><Relationship Id="rId24" Type="http://schemas.openxmlformats.org/officeDocument/2006/relationships/slide" Target="slides/slide25.xml"/><Relationship Id="rId32" Type="http://schemas.openxmlformats.org/officeDocument/2006/relationships/slide" Target="slides/slide33.xml"/><Relationship Id="rId5" Type="http://schemas.openxmlformats.org/officeDocument/2006/relationships/slide" Target="slides/slide6.xml"/><Relationship Id="rId15" Type="http://schemas.openxmlformats.org/officeDocument/2006/relationships/slide" Target="slides/slide16.xml"/><Relationship Id="rId23" Type="http://schemas.openxmlformats.org/officeDocument/2006/relationships/slide" Target="slides/slide24.xml"/><Relationship Id="rId28" Type="http://schemas.openxmlformats.org/officeDocument/2006/relationships/slide" Target="slides/slide29.xml"/><Relationship Id="rId10" Type="http://schemas.openxmlformats.org/officeDocument/2006/relationships/slide" Target="slides/slide11.xml"/><Relationship Id="rId19" Type="http://schemas.openxmlformats.org/officeDocument/2006/relationships/slide" Target="slides/slide20.xml"/><Relationship Id="rId31" Type="http://schemas.openxmlformats.org/officeDocument/2006/relationships/slide" Target="slides/slide32.xml"/><Relationship Id="rId4" Type="http://schemas.openxmlformats.org/officeDocument/2006/relationships/slide" Target="slides/slide5.xml"/><Relationship Id="rId9" Type="http://schemas.openxmlformats.org/officeDocument/2006/relationships/slide" Target="slides/slide10.xml"/><Relationship Id="rId14" Type="http://schemas.openxmlformats.org/officeDocument/2006/relationships/slide" Target="slides/slide15.xml"/><Relationship Id="rId22" Type="http://schemas.openxmlformats.org/officeDocument/2006/relationships/slide" Target="slides/slide23.xml"/><Relationship Id="rId27" Type="http://schemas.openxmlformats.org/officeDocument/2006/relationships/slide" Target="slides/slide28.xml"/><Relationship Id="rId30" Type="http://schemas.openxmlformats.org/officeDocument/2006/relationships/slide" Target="slides/slide3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7342961-57E8-4342-B3EB-01DF8FA41BB4}" type="doc">
      <dgm:prSet loTypeId="urn:microsoft.com/office/officeart/2005/8/layout/radial3" loCatId="cycle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zh-CN" altLang="en-US"/>
        </a:p>
      </dgm:t>
    </dgm:pt>
    <dgm:pt modelId="{5A427D94-418E-4D69-91FF-5270C9C54DD6}">
      <dgm:prSet phldrT="[文本]"/>
      <dgm:spPr>
        <a:solidFill>
          <a:schemeClr val="tx2"/>
        </a:solidFill>
      </dgm:spPr>
      <dgm:t>
        <a:bodyPr/>
        <a:lstStyle/>
        <a:p>
          <a:r>
            <a: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可用于加速器</a:t>
          </a:r>
        </a:p>
      </dgm:t>
    </dgm:pt>
    <dgm:pt modelId="{8E44CD42-B01F-46FD-B70A-B5CB3CDCA7E8}" type="parTrans" cxnId="{7FFE95DA-5167-4B3A-991F-66D5F25BFE3A}">
      <dgm:prSet/>
      <dgm:spPr/>
      <dgm:t>
        <a:bodyPr/>
        <a:lstStyle/>
        <a:p>
          <a:endParaRPr lang="zh-CN" altLang="en-US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29B1D7DF-EAD4-4B65-AAE8-963B1720334D}" type="sibTrans" cxnId="{7FFE95DA-5167-4B3A-991F-66D5F25BFE3A}">
      <dgm:prSet/>
      <dgm:spPr/>
      <dgm:t>
        <a:bodyPr/>
        <a:lstStyle/>
        <a:p>
          <a:endParaRPr lang="zh-CN" altLang="en-US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6BCB5A49-45F9-4798-9702-955193D95A41}">
      <dgm:prSet phldrT="[文本]"/>
      <dgm:spPr/>
      <dgm:t>
        <a:bodyPr/>
        <a:lstStyle/>
        <a:p>
          <a:r>
            <a:rPr lang="zh-CN" altLang="en-US" dirty="0">
              <a:latin typeface="微软雅黑" panose="020B0503020204020204" pitchFamily="34" charset="-122"/>
              <a:ea typeface="微软雅黑" panose="020B0503020204020204" pitchFamily="34" charset="-122"/>
            </a:rPr>
            <a:t>流强</a:t>
          </a:r>
        </a:p>
      </dgm:t>
    </dgm:pt>
    <dgm:pt modelId="{16F8153A-D9B0-495D-B9B7-1C84EECF799C}" type="parTrans" cxnId="{947FC077-F39C-4335-8229-4B417EBA5607}">
      <dgm:prSet/>
      <dgm:spPr/>
      <dgm:t>
        <a:bodyPr/>
        <a:lstStyle/>
        <a:p>
          <a:endParaRPr lang="zh-CN" altLang="en-US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7CC28BB2-578D-4E38-A920-5F62D08B2A77}" type="sibTrans" cxnId="{947FC077-F39C-4335-8229-4B417EBA5607}">
      <dgm:prSet/>
      <dgm:spPr/>
      <dgm:t>
        <a:bodyPr/>
        <a:lstStyle/>
        <a:p>
          <a:endParaRPr lang="zh-CN" altLang="en-US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4FA70E90-9507-4582-BC31-73618FC4EDEC}">
      <dgm:prSet phldrT="[文本]"/>
      <dgm:spPr/>
      <dgm:t>
        <a:bodyPr/>
        <a:lstStyle/>
        <a:p>
          <a:r>
            <a:rPr lang="zh-CN" altLang="en-US" dirty="0">
              <a:latin typeface="微软雅黑" panose="020B0503020204020204" pitchFamily="34" charset="-122"/>
              <a:ea typeface="微软雅黑" panose="020B0503020204020204" pitchFamily="34" charset="-122"/>
            </a:rPr>
            <a:t>极化度</a:t>
          </a:r>
        </a:p>
      </dgm:t>
    </dgm:pt>
    <dgm:pt modelId="{1BD218C5-E9FA-4E95-A1DB-4C7C3A1B1437}" type="parTrans" cxnId="{EF40D070-3DCE-4023-AC27-A59F94D8FAB2}">
      <dgm:prSet/>
      <dgm:spPr/>
      <dgm:t>
        <a:bodyPr/>
        <a:lstStyle/>
        <a:p>
          <a:endParaRPr lang="zh-CN" altLang="en-US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191C9472-2AA9-478F-A27B-90B470004986}" type="sibTrans" cxnId="{EF40D070-3DCE-4023-AC27-A59F94D8FAB2}">
      <dgm:prSet/>
      <dgm:spPr/>
      <dgm:t>
        <a:bodyPr/>
        <a:lstStyle/>
        <a:p>
          <a:endParaRPr lang="zh-CN" altLang="en-US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9C2A233A-7346-4812-962A-A5AE538D6CF5}">
      <dgm:prSet phldrT="[文本]"/>
      <dgm:spPr/>
      <dgm:t>
        <a:bodyPr/>
        <a:lstStyle/>
        <a:p>
          <a:r>
            <a:rPr lang="zh-CN" altLang="en-US" dirty="0">
              <a:latin typeface="微软雅黑" panose="020B0503020204020204" pitchFamily="34" charset="-122"/>
              <a:ea typeface="微软雅黑" panose="020B0503020204020204" pitchFamily="34" charset="-122"/>
            </a:rPr>
            <a:t>品质</a:t>
          </a:r>
        </a:p>
      </dgm:t>
    </dgm:pt>
    <dgm:pt modelId="{0E063D16-5406-42E2-AD20-98B76C851883}" type="parTrans" cxnId="{E2F4684E-383E-4096-A1E2-41BD0832527B}">
      <dgm:prSet/>
      <dgm:spPr/>
      <dgm:t>
        <a:bodyPr/>
        <a:lstStyle/>
        <a:p>
          <a:endParaRPr lang="zh-CN" altLang="en-US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A038643F-15F5-499B-9357-8D15D6AC5BC3}" type="sibTrans" cxnId="{E2F4684E-383E-4096-A1E2-41BD0832527B}">
      <dgm:prSet/>
      <dgm:spPr/>
      <dgm:t>
        <a:bodyPr/>
        <a:lstStyle/>
        <a:p>
          <a:endParaRPr lang="zh-CN" altLang="en-US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FF14AADD-44A8-49B0-BCDC-5287F3F0B0F7}">
      <dgm:prSet phldrT="[文本]"/>
      <dgm:spPr/>
      <dgm:t>
        <a:bodyPr/>
        <a:lstStyle/>
        <a:p>
          <a:r>
            <a:rPr lang="zh-CN" altLang="en-US" dirty="0">
              <a:latin typeface="微软雅黑" panose="020B0503020204020204" pitchFamily="34" charset="-122"/>
              <a:ea typeface="微软雅黑" panose="020B0503020204020204" pitchFamily="34" charset="-122"/>
            </a:rPr>
            <a:t>稳定性</a:t>
          </a:r>
        </a:p>
      </dgm:t>
    </dgm:pt>
    <dgm:pt modelId="{43E3A8D9-5085-472F-BD42-A7FC0E64EDC2}" type="parTrans" cxnId="{C268C5F4-3A1E-4C15-AFC0-229348CC8D6F}">
      <dgm:prSet/>
      <dgm:spPr/>
      <dgm:t>
        <a:bodyPr/>
        <a:lstStyle/>
        <a:p>
          <a:endParaRPr lang="zh-CN" altLang="en-US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0BEEDA7B-1B80-45F9-9D89-DC1E9097E57E}" type="sibTrans" cxnId="{C268C5F4-3A1E-4C15-AFC0-229348CC8D6F}">
      <dgm:prSet/>
      <dgm:spPr/>
      <dgm:t>
        <a:bodyPr/>
        <a:lstStyle/>
        <a:p>
          <a:endParaRPr lang="zh-CN" altLang="en-US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E11772E1-F561-48D1-8987-EDED923CC98B}" type="pres">
      <dgm:prSet presAssocID="{27342961-57E8-4342-B3EB-01DF8FA41BB4}" presName="composite" presStyleCnt="0">
        <dgm:presLayoutVars>
          <dgm:chMax val="1"/>
          <dgm:dir/>
          <dgm:resizeHandles val="exact"/>
        </dgm:presLayoutVars>
      </dgm:prSet>
      <dgm:spPr/>
    </dgm:pt>
    <dgm:pt modelId="{1CD16F09-8CE5-464F-8CEB-1714FD5DD9D5}" type="pres">
      <dgm:prSet presAssocID="{27342961-57E8-4342-B3EB-01DF8FA41BB4}" presName="radial" presStyleCnt="0">
        <dgm:presLayoutVars>
          <dgm:animLvl val="ctr"/>
        </dgm:presLayoutVars>
      </dgm:prSet>
      <dgm:spPr/>
    </dgm:pt>
    <dgm:pt modelId="{2F740EA2-7A8D-453C-8268-91E76FBFF378}" type="pres">
      <dgm:prSet presAssocID="{5A427D94-418E-4D69-91FF-5270C9C54DD6}" presName="centerShape" presStyleLbl="vennNode1" presStyleIdx="0" presStyleCnt="5"/>
      <dgm:spPr/>
    </dgm:pt>
    <dgm:pt modelId="{93C5BADC-8871-42BC-954C-B8F93904DE5D}" type="pres">
      <dgm:prSet presAssocID="{6BCB5A49-45F9-4798-9702-955193D95A41}" presName="node" presStyleLbl="vennNode1" presStyleIdx="1" presStyleCnt="5">
        <dgm:presLayoutVars>
          <dgm:bulletEnabled val="1"/>
        </dgm:presLayoutVars>
      </dgm:prSet>
      <dgm:spPr/>
    </dgm:pt>
    <dgm:pt modelId="{4E1175A9-1A68-43FE-9375-AC6F1D82B1D4}" type="pres">
      <dgm:prSet presAssocID="{4FA70E90-9507-4582-BC31-73618FC4EDEC}" presName="node" presStyleLbl="vennNode1" presStyleIdx="2" presStyleCnt="5">
        <dgm:presLayoutVars>
          <dgm:bulletEnabled val="1"/>
        </dgm:presLayoutVars>
      </dgm:prSet>
      <dgm:spPr/>
    </dgm:pt>
    <dgm:pt modelId="{2DB48C7F-DBAF-4BD1-A797-0832DC14E024}" type="pres">
      <dgm:prSet presAssocID="{9C2A233A-7346-4812-962A-A5AE538D6CF5}" presName="node" presStyleLbl="vennNode1" presStyleIdx="3" presStyleCnt="5">
        <dgm:presLayoutVars>
          <dgm:bulletEnabled val="1"/>
        </dgm:presLayoutVars>
      </dgm:prSet>
      <dgm:spPr/>
    </dgm:pt>
    <dgm:pt modelId="{4D218C3F-426B-4E4B-B029-7CD85AC58AF7}" type="pres">
      <dgm:prSet presAssocID="{FF14AADD-44A8-49B0-BCDC-5287F3F0B0F7}" presName="node" presStyleLbl="vennNode1" presStyleIdx="4" presStyleCnt="5">
        <dgm:presLayoutVars>
          <dgm:bulletEnabled val="1"/>
        </dgm:presLayoutVars>
      </dgm:prSet>
      <dgm:spPr/>
    </dgm:pt>
  </dgm:ptLst>
  <dgm:cxnLst>
    <dgm:cxn modelId="{92F01833-9981-42CD-AC2A-C6F7C23D4EE7}" type="presOf" srcId="{4FA70E90-9507-4582-BC31-73618FC4EDEC}" destId="{4E1175A9-1A68-43FE-9375-AC6F1D82B1D4}" srcOrd="0" destOrd="0" presId="urn:microsoft.com/office/officeart/2005/8/layout/radial3"/>
    <dgm:cxn modelId="{5C87A234-DFAA-48BA-B2B3-3DD7B77B3AF5}" type="presOf" srcId="{9C2A233A-7346-4812-962A-A5AE538D6CF5}" destId="{2DB48C7F-DBAF-4BD1-A797-0832DC14E024}" srcOrd="0" destOrd="0" presId="urn:microsoft.com/office/officeart/2005/8/layout/radial3"/>
    <dgm:cxn modelId="{B3BB9547-A121-4101-A361-87BC9D36FBE8}" type="presOf" srcId="{FF14AADD-44A8-49B0-BCDC-5287F3F0B0F7}" destId="{4D218C3F-426B-4E4B-B029-7CD85AC58AF7}" srcOrd="0" destOrd="0" presId="urn:microsoft.com/office/officeart/2005/8/layout/radial3"/>
    <dgm:cxn modelId="{E2F4684E-383E-4096-A1E2-41BD0832527B}" srcId="{5A427D94-418E-4D69-91FF-5270C9C54DD6}" destId="{9C2A233A-7346-4812-962A-A5AE538D6CF5}" srcOrd="2" destOrd="0" parTransId="{0E063D16-5406-42E2-AD20-98B76C851883}" sibTransId="{A038643F-15F5-499B-9357-8D15D6AC5BC3}"/>
    <dgm:cxn modelId="{EF40D070-3DCE-4023-AC27-A59F94D8FAB2}" srcId="{5A427D94-418E-4D69-91FF-5270C9C54DD6}" destId="{4FA70E90-9507-4582-BC31-73618FC4EDEC}" srcOrd="1" destOrd="0" parTransId="{1BD218C5-E9FA-4E95-A1DB-4C7C3A1B1437}" sibTransId="{191C9472-2AA9-478F-A27B-90B470004986}"/>
    <dgm:cxn modelId="{947FC077-F39C-4335-8229-4B417EBA5607}" srcId="{5A427D94-418E-4D69-91FF-5270C9C54DD6}" destId="{6BCB5A49-45F9-4798-9702-955193D95A41}" srcOrd="0" destOrd="0" parTransId="{16F8153A-D9B0-495D-B9B7-1C84EECF799C}" sibTransId="{7CC28BB2-578D-4E38-A920-5F62D08B2A77}"/>
    <dgm:cxn modelId="{F6A1E0A9-0D56-4A75-B046-5FC42F316F06}" type="presOf" srcId="{27342961-57E8-4342-B3EB-01DF8FA41BB4}" destId="{E11772E1-F561-48D1-8987-EDED923CC98B}" srcOrd="0" destOrd="0" presId="urn:microsoft.com/office/officeart/2005/8/layout/radial3"/>
    <dgm:cxn modelId="{FFFBA3B4-9DD2-478D-9A97-B9B54C15A1AF}" type="presOf" srcId="{5A427D94-418E-4D69-91FF-5270C9C54DD6}" destId="{2F740EA2-7A8D-453C-8268-91E76FBFF378}" srcOrd="0" destOrd="0" presId="urn:microsoft.com/office/officeart/2005/8/layout/radial3"/>
    <dgm:cxn modelId="{174606D5-FE89-47D3-8678-66ED4237E268}" type="presOf" srcId="{6BCB5A49-45F9-4798-9702-955193D95A41}" destId="{93C5BADC-8871-42BC-954C-B8F93904DE5D}" srcOrd="0" destOrd="0" presId="urn:microsoft.com/office/officeart/2005/8/layout/radial3"/>
    <dgm:cxn modelId="{7FFE95DA-5167-4B3A-991F-66D5F25BFE3A}" srcId="{27342961-57E8-4342-B3EB-01DF8FA41BB4}" destId="{5A427D94-418E-4D69-91FF-5270C9C54DD6}" srcOrd="0" destOrd="0" parTransId="{8E44CD42-B01F-46FD-B70A-B5CB3CDCA7E8}" sibTransId="{29B1D7DF-EAD4-4B65-AAE8-963B1720334D}"/>
    <dgm:cxn modelId="{C268C5F4-3A1E-4C15-AFC0-229348CC8D6F}" srcId="{5A427D94-418E-4D69-91FF-5270C9C54DD6}" destId="{FF14AADD-44A8-49B0-BCDC-5287F3F0B0F7}" srcOrd="3" destOrd="0" parTransId="{43E3A8D9-5085-472F-BD42-A7FC0E64EDC2}" sibTransId="{0BEEDA7B-1B80-45F9-9D89-DC1E9097E57E}"/>
    <dgm:cxn modelId="{B0AE8439-49B0-4E54-B7AD-42B8E9DC21B5}" type="presParOf" srcId="{E11772E1-F561-48D1-8987-EDED923CC98B}" destId="{1CD16F09-8CE5-464F-8CEB-1714FD5DD9D5}" srcOrd="0" destOrd="0" presId="urn:microsoft.com/office/officeart/2005/8/layout/radial3"/>
    <dgm:cxn modelId="{DC872A11-FFE4-41B5-8946-9151B44059DC}" type="presParOf" srcId="{1CD16F09-8CE5-464F-8CEB-1714FD5DD9D5}" destId="{2F740EA2-7A8D-453C-8268-91E76FBFF378}" srcOrd="0" destOrd="0" presId="urn:microsoft.com/office/officeart/2005/8/layout/radial3"/>
    <dgm:cxn modelId="{63F4838C-1AFC-4EAA-B96A-838477ED2E54}" type="presParOf" srcId="{1CD16F09-8CE5-464F-8CEB-1714FD5DD9D5}" destId="{93C5BADC-8871-42BC-954C-B8F93904DE5D}" srcOrd="1" destOrd="0" presId="urn:microsoft.com/office/officeart/2005/8/layout/radial3"/>
    <dgm:cxn modelId="{67A59D07-1003-43CC-B216-ABEE6F625E38}" type="presParOf" srcId="{1CD16F09-8CE5-464F-8CEB-1714FD5DD9D5}" destId="{4E1175A9-1A68-43FE-9375-AC6F1D82B1D4}" srcOrd="2" destOrd="0" presId="urn:microsoft.com/office/officeart/2005/8/layout/radial3"/>
    <dgm:cxn modelId="{7BA77E74-AEDD-4CE4-8A1E-6EA96539DDE2}" type="presParOf" srcId="{1CD16F09-8CE5-464F-8CEB-1714FD5DD9D5}" destId="{2DB48C7F-DBAF-4BD1-A797-0832DC14E024}" srcOrd="3" destOrd="0" presId="urn:microsoft.com/office/officeart/2005/8/layout/radial3"/>
    <dgm:cxn modelId="{DE1CE8C1-CB42-444E-8443-CD8C92727FD3}" type="presParOf" srcId="{1CD16F09-8CE5-464F-8CEB-1714FD5DD9D5}" destId="{4D218C3F-426B-4E4B-B029-7CD85AC58AF7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740EA2-7A8D-453C-8268-91E76FBFF378}">
      <dsp:nvSpPr>
        <dsp:cNvPr id="0" name=""/>
        <dsp:cNvSpPr/>
      </dsp:nvSpPr>
      <dsp:spPr>
        <a:xfrm>
          <a:off x="2561166" y="1206500"/>
          <a:ext cx="3005666" cy="3005666"/>
        </a:xfrm>
        <a:prstGeom prst="ellipse">
          <a:avLst/>
        </a:prstGeom>
        <a:solidFill>
          <a:schemeClr val="tx2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63500" tIns="63500" rIns="63500" bIns="6350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5000" kern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可用于加速器</a:t>
          </a:r>
        </a:p>
      </dsp:txBody>
      <dsp:txXfrm>
        <a:off x="3001336" y="1646670"/>
        <a:ext cx="2125326" cy="2125326"/>
      </dsp:txXfrm>
    </dsp:sp>
    <dsp:sp modelId="{93C5BADC-8871-42BC-954C-B8F93904DE5D}">
      <dsp:nvSpPr>
        <dsp:cNvPr id="0" name=""/>
        <dsp:cNvSpPr/>
      </dsp:nvSpPr>
      <dsp:spPr>
        <a:xfrm>
          <a:off x="3312583" y="536"/>
          <a:ext cx="1502833" cy="1502833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600" kern="1200" dirty="0">
              <a:latin typeface="微软雅黑" panose="020B0503020204020204" pitchFamily="34" charset="-122"/>
              <a:ea typeface="微软雅黑" panose="020B0503020204020204" pitchFamily="34" charset="-122"/>
            </a:rPr>
            <a:t>流强</a:t>
          </a:r>
        </a:p>
      </dsp:txBody>
      <dsp:txXfrm>
        <a:off x="3532668" y="220621"/>
        <a:ext cx="1062663" cy="1062663"/>
      </dsp:txXfrm>
    </dsp:sp>
    <dsp:sp modelId="{4E1175A9-1A68-43FE-9375-AC6F1D82B1D4}">
      <dsp:nvSpPr>
        <dsp:cNvPr id="0" name=""/>
        <dsp:cNvSpPr/>
      </dsp:nvSpPr>
      <dsp:spPr>
        <a:xfrm>
          <a:off x="5269963" y="1957916"/>
          <a:ext cx="1502833" cy="1502833"/>
        </a:xfrm>
        <a:prstGeom prst="ellipse">
          <a:avLst/>
        </a:prstGeom>
        <a:gradFill rotWithShape="0">
          <a:gsLst>
            <a:gs pos="0">
              <a:schemeClr val="accent4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600" kern="1200" dirty="0">
              <a:latin typeface="微软雅黑" panose="020B0503020204020204" pitchFamily="34" charset="-122"/>
              <a:ea typeface="微软雅黑" panose="020B0503020204020204" pitchFamily="34" charset="-122"/>
            </a:rPr>
            <a:t>极化度</a:t>
          </a:r>
        </a:p>
      </dsp:txBody>
      <dsp:txXfrm>
        <a:off x="5490048" y="2178001"/>
        <a:ext cx="1062663" cy="1062663"/>
      </dsp:txXfrm>
    </dsp:sp>
    <dsp:sp modelId="{2DB48C7F-DBAF-4BD1-A797-0832DC14E024}">
      <dsp:nvSpPr>
        <dsp:cNvPr id="0" name=""/>
        <dsp:cNvSpPr/>
      </dsp:nvSpPr>
      <dsp:spPr>
        <a:xfrm>
          <a:off x="3312583" y="3915297"/>
          <a:ext cx="1502833" cy="1502833"/>
        </a:xfrm>
        <a:prstGeom prst="ellipse">
          <a:avLst/>
        </a:prstGeom>
        <a:gradFill rotWithShape="0">
          <a:gsLst>
            <a:gs pos="0">
              <a:schemeClr val="accent5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600" kern="1200" dirty="0">
              <a:latin typeface="微软雅黑" panose="020B0503020204020204" pitchFamily="34" charset="-122"/>
              <a:ea typeface="微软雅黑" panose="020B0503020204020204" pitchFamily="34" charset="-122"/>
            </a:rPr>
            <a:t>品质</a:t>
          </a:r>
        </a:p>
      </dsp:txBody>
      <dsp:txXfrm>
        <a:off x="3532668" y="4135382"/>
        <a:ext cx="1062663" cy="1062663"/>
      </dsp:txXfrm>
    </dsp:sp>
    <dsp:sp modelId="{4D218C3F-426B-4E4B-B029-7CD85AC58AF7}">
      <dsp:nvSpPr>
        <dsp:cNvPr id="0" name=""/>
        <dsp:cNvSpPr/>
      </dsp:nvSpPr>
      <dsp:spPr>
        <a:xfrm>
          <a:off x="1355202" y="1957916"/>
          <a:ext cx="1502833" cy="1502833"/>
        </a:xfrm>
        <a:prstGeom prst="ellipse">
          <a:avLst/>
        </a:prstGeom>
        <a:gradFill rotWithShape="0">
          <a:gsLst>
            <a:gs pos="0">
              <a:schemeClr val="accent6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600" kern="1200" dirty="0">
              <a:latin typeface="微软雅黑" panose="020B0503020204020204" pitchFamily="34" charset="-122"/>
              <a:ea typeface="微软雅黑" panose="020B0503020204020204" pitchFamily="34" charset="-122"/>
            </a:rPr>
            <a:t>稳定性</a:t>
          </a:r>
        </a:p>
      </dsp:txBody>
      <dsp:txXfrm>
        <a:off x="1575287" y="2178001"/>
        <a:ext cx="1062663" cy="10626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4B2FF4-7BA7-42D4-986A-C26E560229CC}" type="datetimeFigureOut">
              <a:rPr lang="zh-CN" altLang="en-US" smtClean="0"/>
              <a:t>2026/7/26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0905CA-4BA5-40DD-9324-A208C721509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45543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23786AFE-4E56-48B7-ABB3-20D80C8DCBB1}" type="datetimeFigureOut">
              <a:rPr lang="zh-CN" altLang="en-US"/>
              <a:pPr>
                <a:defRPr/>
              </a:pPr>
              <a:t>2026/7/26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2604FCDD-9ED5-46F9-9F2C-1586AA24A14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7718260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8"/>
          <p:cNvPicPr preferRelativeResize="0"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3175"/>
            <a:ext cx="12192000" cy="67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椭圆 4"/>
          <p:cNvSpPr/>
          <p:nvPr userDrawn="1"/>
        </p:nvSpPr>
        <p:spPr>
          <a:xfrm>
            <a:off x="315343" y="2217"/>
            <a:ext cx="744371" cy="66504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6" name="矩形 5"/>
          <p:cNvSpPr/>
          <p:nvPr userDrawn="1"/>
        </p:nvSpPr>
        <p:spPr>
          <a:xfrm>
            <a:off x="1" y="0"/>
            <a:ext cx="695399" cy="6921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7" name="Picture 11"/>
          <p:cNvPicPr>
            <a:picLocks noChangeAspect="1" noChangeArrowheads="1"/>
          </p:cNvPicPr>
          <p:nvPr userDrawn="1"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6256" y="-25400"/>
            <a:ext cx="695400" cy="663575"/>
          </a:xfrm>
          <a:prstGeom prst="rect">
            <a:avLst/>
          </a:prstGeom>
          <a:noFill/>
          <a:ln>
            <a:noFill/>
          </a:ln>
          <a:effectLst>
            <a:outerShdw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>
            <a:normAutofit/>
          </a:bodyPr>
          <a:lstStyle>
            <a:lvl1pPr marL="371475" indent="-371475" algn="ctr" rtl="0" fontAlgn="base">
              <a:spcBef>
                <a:spcPct val="10000"/>
              </a:spcBef>
              <a:spcAft>
                <a:spcPct val="0"/>
              </a:spcAft>
              <a:buClr>
                <a:srgbClr val="F1AF00"/>
              </a:buClr>
              <a:buNone/>
              <a:defRPr lang="zh-CN" altLang="en-US" sz="1800" kern="1200" dirty="0">
                <a:solidFill>
                  <a:schemeClr val="accent1">
                    <a:lumMod val="75000"/>
                  </a:schemeClr>
                </a:solidFill>
                <a:latin typeface="Arial" charset="0"/>
                <a:ea typeface="黑体" pitchFamily="49" charset="-122"/>
                <a:cs typeface="+mn-cs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cxnSp>
        <p:nvCxnSpPr>
          <p:cNvPr id="12" name="直接连接符 11"/>
          <p:cNvCxnSpPr/>
          <p:nvPr userDrawn="1"/>
        </p:nvCxnSpPr>
        <p:spPr>
          <a:xfrm>
            <a:off x="0" y="6525344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标题 8"/>
          <p:cNvSpPr>
            <a:spLocks noGrp="1"/>
          </p:cNvSpPr>
          <p:nvPr>
            <p:ph type="title"/>
          </p:nvPr>
        </p:nvSpPr>
        <p:spPr>
          <a:xfrm>
            <a:off x="1091313" y="0"/>
            <a:ext cx="10515600" cy="541537"/>
          </a:xfrm>
          <a:prstGeom prst="rect">
            <a:avLst/>
          </a:prstGeom>
        </p:spPr>
        <p:txBody>
          <a:bodyPr/>
          <a:lstStyle>
            <a:lvl1pPr algn="l">
              <a:defRPr sz="2800">
                <a:effectLst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14" name="文本框 13"/>
          <p:cNvSpPr txBox="1"/>
          <p:nvPr userDrawn="1"/>
        </p:nvSpPr>
        <p:spPr bwMode="auto">
          <a:xfrm>
            <a:off x="9120336" y="6547475"/>
            <a:ext cx="3035411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>
            <a:spAutoFit/>
          </a:bodyPr>
          <a:lstStyle/>
          <a:p>
            <a:pPr eaLnBrk="1" hangingPunct="1"/>
            <a:r>
              <a:rPr lang="zh-CN" altLang="en-US" sz="1100" b="1" dirty="0">
                <a:solidFill>
                  <a:schemeClr val="tx1"/>
                </a:solidFill>
                <a:latin typeface="Tw Cen MT Condensed" panose="020B0606020104020203" pitchFamily="34" charset="0"/>
              </a:rPr>
              <a:t>孙良亭</a:t>
            </a:r>
            <a:r>
              <a:rPr lang="en-US" altLang="zh-CN" sz="1100" b="1" dirty="0">
                <a:solidFill>
                  <a:srgbClr val="0D02E0"/>
                </a:solidFill>
                <a:latin typeface="Tw Cen MT Condensed" panose="020B0606020104020203" pitchFamily="34" charset="0"/>
              </a:rPr>
              <a:t>, </a:t>
            </a:r>
            <a:r>
              <a:rPr lang="zh-CN" altLang="en-US" sz="1100" b="1" dirty="0">
                <a:solidFill>
                  <a:srgbClr val="0D02E0"/>
                </a:solidFill>
                <a:latin typeface="Tw Cen MT Condensed" panose="020B0606020104020203" pitchFamily="34" charset="0"/>
              </a:rPr>
              <a:t>中国 青岛，</a:t>
            </a:r>
            <a:r>
              <a:rPr lang="en-US" altLang="zh-CN" sz="1100" b="1" dirty="0">
                <a:solidFill>
                  <a:srgbClr val="0D02E0"/>
                </a:solidFill>
                <a:latin typeface="Tw Cen MT Condensed" panose="020B0606020104020203" pitchFamily="34" charset="0"/>
              </a:rPr>
              <a:t>2026                               </a:t>
            </a:r>
            <a:fld id="{ACE9A58E-C139-4F31-AD25-C18095E9965D}" type="slidenum">
              <a:rPr lang="en-US" altLang="zh-CN" sz="1100" b="1" smtClean="0">
                <a:solidFill>
                  <a:srgbClr val="0D02E0"/>
                </a:solidFill>
                <a:latin typeface="Tw Cen MT Condensed" panose="020B0606020104020203" pitchFamily="34" charset="0"/>
              </a:rPr>
              <a:pPr eaLnBrk="1" hangingPunct="1"/>
              <a:t>‹#›</a:t>
            </a:fld>
            <a:r>
              <a:rPr lang="en-US" altLang="zh-CN" sz="1100" b="1" dirty="0">
                <a:solidFill>
                  <a:srgbClr val="0D02E0"/>
                </a:solidFill>
                <a:latin typeface="Tw Cen MT Condensed" panose="020B0606020104020203" pitchFamily="34" charset="0"/>
              </a:rPr>
              <a:t>/33</a:t>
            </a:r>
            <a:endParaRPr lang="zh-CN" altLang="en-US" sz="1100" b="1" dirty="0">
              <a:solidFill>
                <a:srgbClr val="0D02E0"/>
              </a:solidFill>
              <a:latin typeface="Tw Cen MT Condensed" panose="020B0606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516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49"/>
          <p:cNvSpPr>
            <a:spLocks noChangeShapeType="1"/>
          </p:cNvSpPr>
          <p:nvPr userDrawn="1"/>
        </p:nvSpPr>
        <p:spPr bwMode="auto">
          <a:xfrm>
            <a:off x="0" y="647700"/>
            <a:ext cx="12192000" cy="0"/>
          </a:xfrm>
          <a:prstGeom prst="line">
            <a:avLst/>
          </a:prstGeom>
          <a:noFill/>
          <a:ln w="57150">
            <a:solidFill>
              <a:srgbClr val="0066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7911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椭圆 13"/>
          <p:cNvSpPr/>
          <p:nvPr userDrawn="1"/>
        </p:nvSpPr>
        <p:spPr>
          <a:xfrm>
            <a:off x="615951" y="0"/>
            <a:ext cx="774700" cy="6492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5" name="矩形 14"/>
          <p:cNvSpPr/>
          <p:nvPr userDrawn="1"/>
        </p:nvSpPr>
        <p:spPr>
          <a:xfrm>
            <a:off x="1" y="0"/>
            <a:ext cx="912284" cy="6921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8" name="Line 49"/>
          <p:cNvSpPr>
            <a:spLocks noChangeShapeType="1"/>
          </p:cNvSpPr>
          <p:nvPr userDrawn="1"/>
        </p:nvSpPr>
        <p:spPr bwMode="auto">
          <a:xfrm>
            <a:off x="0" y="647700"/>
            <a:ext cx="12192000" cy="0"/>
          </a:xfrm>
          <a:prstGeom prst="line">
            <a:avLst/>
          </a:prstGeom>
          <a:noFill/>
          <a:ln w="57150">
            <a:solidFill>
              <a:srgbClr val="0066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545" r:id="rId1"/>
    <p:sldLayoutId id="2147485651" r:id="rId2"/>
  </p:sldLayoutIdLst>
  <p:txStyles>
    <p:titleStyle>
      <a:lvl1pPr marL="371475" indent="-371475" algn="r" rtl="0" eaLnBrk="0" fontAlgn="base" hangingPunct="0">
        <a:lnSpc>
          <a:spcPct val="110000"/>
        </a:lnSpc>
        <a:spcBef>
          <a:spcPct val="0"/>
        </a:spcBef>
        <a:spcAft>
          <a:spcPct val="35000"/>
        </a:spcAft>
        <a:buClr>
          <a:srgbClr val="F1AF00"/>
        </a:buClr>
        <a:defRPr lang="zh-CN" altLang="en-US" sz="2100" b="1" kern="1200" dirty="0">
          <a:solidFill>
            <a:schemeClr val="bg1"/>
          </a:solidFill>
          <a:effectLst>
            <a:outerShdw blurRad="38100" dist="38100" dir="2700000" algn="tl">
              <a:srgbClr val="C0C0C0"/>
            </a:outerShdw>
          </a:effectLst>
          <a:latin typeface="Calibri" pitchFamily="34" charset="0"/>
          <a:ea typeface="黑体" pitchFamily="49" charset="-122"/>
          <a:cs typeface="+mn-cs"/>
        </a:defRPr>
      </a:lvl1pPr>
      <a:lvl2pPr marL="371475" indent="-371475" algn="r" rtl="0" eaLnBrk="0" fontAlgn="base" hangingPunct="0">
        <a:lnSpc>
          <a:spcPct val="110000"/>
        </a:lnSpc>
        <a:spcBef>
          <a:spcPct val="0"/>
        </a:spcBef>
        <a:spcAft>
          <a:spcPct val="35000"/>
        </a:spcAft>
        <a:buClr>
          <a:srgbClr val="F1AF00"/>
        </a:buClr>
        <a:defRPr sz="2100" b="1">
          <a:solidFill>
            <a:schemeClr val="bg1"/>
          </a:solidFill>
          <a:latin typeface="Calibri" pitchFamily="34" charset="0"/>
          <a:ea typeface="黑体" pitchFamily="2" charset="-122"/>
        </a:defRPr>
      </a:lvl2pPr>
      <a:lvl3pPr marL="371475" indent="-371475" algn="r" rtl="0" eaLnBrk="0" fontAlgn="base" hangingPunct="0">
        <a:lnSpc>
          <a:spcPct val="110000"/>
        </a:lnSpc>
        <a:spcBef>
          <a:spcPct val="0"/>
        </a:spcBef>
        <a:spcAft>
          <a:spcPct val="35000"/>
        </a:spcAft>
        <a:buClr>
          <a:srgbClr val="F1AF00"/>
        </a:buClr>
        <a:defRPr sz="2100" b="1">
          <a:solidFill>
            <a:schemeClr val="bg1"/>
          </a:solidFill>
          <a:latin typeface="Calibri" pitchFamily="34" charset="0"/>
          <a:ea typeface="黑体" pitchFamily="2" charset="-122"/>
        </a:defRPr>
      </a:lvl3pPr>
      <a:lvl4pPr marL="371475" indent="-371475" algn="r" rtl="0" eaLnBrk="0" fontAlgn="base" hangingPunct="0">
        <a:lnSpc>
          <a:spcPct val="110000"/>
        </a:lnSpc>
        <a:spcBef>
          <a:spcPct val="0"/>
        </a:spcBef>
        <a:spcAft>
          <a:spcPct val="35000"/>
        </a:spcAft>
        <a:buClr>
          <a:srgbClr val="F1AF00"/>
        </a:buClr>
        <a:defRPr sz="2100" b="1">
          <a:solidFill>
            <a:schemeClr val="bg1"/>
          </a:solidFill>
          <a:latin typeface="Calibri" pitchFamily="34" charset="0"/>
          <a:ea typeface="黑体" pitchFamily="2" charset="-122"/>
        </a:defRPr>
      </a:lvl4pPr>
      <a:lvl5pPr marL="371475" indent="-371475" algn="r" rtl="0" eaLnBrk="0" fontAlgn="base" hangingPunct="0">
        <a:lnSpc>
          <a:spcPct val="110000"/>
        </a:lnSpc>
        <a:spcBef>
          <a:spcPct val="0"/>
        </a:spcBef>
        <a:spcAft>
          <a:spcPct val="35000"/>
        </a:spcAft>
        <a:buClr>
          <a:srgbClr val="F1AF00"/>
        </a:buClr>
        <a:defRPr sz="2100" b="1">
          <a:solidFill>
            <a:schemeClr val="bg1"/>
          </a:solidFill>
          <a:latin typeface="Calibri" pitchFamily="34" charset="0"/>
          <a:ea typeface="黑体" pitchFamily="2" charset="-122"/>
        </a:defRPr>
      </a:lvl5pPr>
      <a:lvl6pPr marL="714375" indent="-371475" algn="r" rtl="0" fontAlgn="base">
        <a:lnSpc>
          <a:spcPct val="110000"/>
        </a:lnSpc>
        <a:spcBef>
          <a:spcPct val="0"/>
        </a:spcBef>
        <a:spcAft>
          <a:spcPct val="35000"/>
        </a:spcAft>
        <a:buClr>
          <a:srgbClr val="F1AF00"/>
        </a:buClr>
        <a:defRPr sz="2100" b="1">
          <a:solidFill>
            <a:schemeClr val="bg1"/>
          </a:solidFill>
          <a:latin typeface="Calibri" pitchFamily="34" charset="0"/>
          <a:ea typeface="黑体" pitchFamily="2" charset="-122"/>
        </a:defRPr>
      </a:lvl6pPr>
      <a:lvl7pPr marL="1057275" indent="-371475" algn="r" rtl="0" fontAlgn="base">
        <a:lnSpc>
          <a:spcPct val="110000"/>
        </a:lnSpc>
        <a:spcBef>
          <a:spcPct val="0"/>
        </a:spcBef>
        <a:spcAft>
          <a:spcPct val="35000"/>
        </a:spcAft>
        <a:buClr>
          <a:srgbClr val="F1AF00"/>
        </a:buClr>
        <a:defRPr sz="2100" b="1">
          <a:solidFill>
            <a:schemeClr val="bg1"/>
          </a:solidFill>
          <a:latin typeface="Calibri" pitchFamily="34" charset="0"/>
          <a:ea typeface="黑体" pitchFamily="2" charset="-122"/>
        </a:defRPr>
      </a:lvl7pPr>
      <a:lvl8pPr marL="1400175" indent="-371475" algn="r" rtl="0" fontAlgn="base">
        <a:lnSpc>
          <a:spcPct val="110000"/>
        </a:lnSpc>
        <a:spcBef>
          <a:spcPct val="0"/>
        </a:spcBef>
        <a:spcAft>
          <a:spcPct val="35000"/>
        </a:spcAft>
        <a:buClr>
          <a:srgbClr val="F1AF00"/>
        </a:buClr>
        <a:defRPr sz="2100" b="1">
          <a:solidFill>
            <a:schemeClr val="bg1"/>
          </a:solidFill>
          <a:latin typeface="Calibri" pitchFamily="34" charset="0"/>
          <a:ea typeface="黑体" pitchFamily="2" charset="-122"/>
        </a:defRPr>
      </a:lvl8pPr>
      <a:lvl9pPr marL="1743075" indent="-371475" algn="r" rtl="0" fontAlgn="base">
        <a:lnSpc>
          <a:spcPct val="110000"/>
        </a:lnSpc>
        <a:spcBef>
          <a:spcPct val="0"/>
        </a:spcBef>
        <a:spcAft>
          <a:spcPct val="35000"/>
        </a:spcAft>
        <a:buClr>
          <a:srgbClr val="F1AF00"/>
        </a:buClr>
        <a:defRPr sz="2100" b="1">
          <a:solidFill>
            <a:schemeClr val="bg1"/>
          </a:solidFill>
          <a:latin typeface="Calibri" pitchFamily="34" charset="0"/>
          <a:ea typeface="黑体" pitchFamily="2" charset="-122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lang="zh-CN" altLang="en-US" sz="1600" kern="1200" dirty="0">
          <a:solidFill>
            <a:srgbClr val="376092"/>
          </a:solidFill>
          <a:latin typeface="Arial" pitchFamily="34" charset="0"/>
          <a:ea typeface="黑体" pitchFamily="49" charset="-122"/>
          <a:cs typeface="Times New Roman" pitchFamily="18" charset="0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lang="zh-CN" altLang="en-US" kern="1200" dirty="0">
          <a:solidFill>
            <a:srgbClr val="376092"/>
          </a:solidFill>
          <a:latin typeface="Arial" pitchFamily="34" charset="0"/>
          <a:ea typeface="黑体" pitchFamily="49" charset="-122"/>
          <a:cs typeface="Times New Roman" pitchFamily="18" charset="0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lang="zh-CN" altLang="en-US" sz="1500" kern="1200" dirty="0">
          <a:solidFill>
            <a:srgbClr val="376092"/>
          </a:solidFill>
          <a:latin typeface="Arial" pitchFamily="34" charset="0"/>
          <a:ea typeface="黑体" pitchFamily="49" charset="-122"/>
          <a:cs typeface="Times New Roman" pitchFamily="18" charset="0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lang="zh-CN" altLang="en-US" sz="1500" kern="1200" dirty="0">
          <a:solidFill>
            <a:srgbClr val="376092"/>
          </a:solidFill>
          <a:latin typeface="Arial" pitchFamily="34" charset="0"/>
          <a:ea typeface="黑体" pitchFamily="49" charset="-122"/>
          <a:cs typeface="Times New Roman" pitchFamily="18" charset="0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lang="zh-CN" altLang="en-US" sz="1500" kern="1200" dirty="0">
          <a:solidFill>
            <a:srgbClr val="376092"/>
          </a:solidFill>
          <a:latin typeface="Arial" pitchFamily="34" charset="0"/>
          <a:ea typeface="黑体" pitchFamily="49" charset="-122"/>
          <a:cs typeface="Times New Roman" pitchFamily="18" charset="0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43.png"/><Relationship Id="rId7" Type="http://schemas.openxmlformats.org/officeDocument/2006/relationships/image" Target="../media/image47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jpeg"/><Relationship Id="rId5" Type="http://schemas.openxmlformats.org/officeDocument/2006/relationships/image" Target="../media/image45.png"/><Relationship Id="rId4" Type="http://schemas.openxmlformats.org/officeDocument/2006/relationships/image" Target="../media/image44.png"/><Relationship Id="rId9" Type="http://schemas.openxmlformats.org/officeDocument/2006/relationships/image" Target="../media/image4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png"/><Relationship Id="rId5" Type="http://schemas.openxmlformats.org/officeDocument/2006/relationships/image" Target="../media/image53.jpeg"/><Relationship Id="rId4" Type="http://schemas.openxmlformats.org/officeDocument/2006/relationships/image" Target="../media/image5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1.jpg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7.png"/><Relationship Id="rId7" Type="http://schemas.openxmlformats.org/officeDocument/2006/relationships/image" Target="../media/image9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jpeg"/><Relationship Id="rId5" Type="http://schemas.openxmlformats.org/officeDocument/2006/relationships/image" Target="../media/image6.png"/><Relationship Id="rId10" Type="http://schemas.openxmlformats.org/officeDocument/2006/relationships/image" Target="../media/image12.png"/><Relationship Id="rId4" Type="http://schemas.openxmlformats.org/officeDocument/2006/relationships/oleObject" Target="../embeddings/oleObject1.bin"/><Relationship Id="rId9" Type="http://schemas.openxmlformats.org/officeDocument/2006/relationships/image" Target="../media/image11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jpeg"/><Relationship Id="rId3" Type="http://schemas.openxmlformats.org/officeDocument/2006/relationships/image" Target="../media/image93.png"/><Relationship Id="rId7" Type="http://schemas.openxmlformats.org/officeDocument/2006/relationships/image" Target="../media/image97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6.png"/><Relationship Id="rId5" Type="http://schemas.openxmlformats.org/officeDocument/2006/relationships/image" Target="../media/image95.png"/><Relationship Id="rId4" Type="http://schemas.openxmlformats.org/officeDocument/2006/relationships/image" Target="../media/image94.png"/><Relationship Id="rId9" Type="http://schemas.openxmlformats.org/officeDocument/2006/relationships/image" Target="../media/image9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2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emf"/><Relationship Id="rId3" Type="http://schemas.openxmlformats.org/officeDocument/2006/relationships/image" Target="../media/image14.jpe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Relationship Id="rId9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microsoft.com/office/2007/relationships/hdphoto" Target="../media/hdphoto2.wdp"/><Relationship Id="rId7" Type="http://schemas.openxmlformats.org/officeDocument/2006/relationships/image" Target="../media/image2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标题 1"/>
          <p:cNvSpPr>
            <a:spLocks noGrp="1"/>
          </p:cNvSpPr>
          <p:nvPr>
            <p:ph type="ctrTitle" idx="4294967295"/>
          </p:nvPr>
        </p:nvSpPr>
        <p:spPr>
          <a:xfrm>
            <a:off x="263352" y="1273879"/>
            <a:ext cx="11449272" cy="1606114"/>
          </a:xfrm>
          <a:prstGeom prst="rect">
            <a:avLst/>
          </a:prstGeom>
          <a:ln w="38100" cmpd="dbl">
            <a:noFill/>
            <a:miter lim="800000"/>
            <a:headEnd/>
            <a:tailEnd/>
          </a:ln>
        </p:spPr>
        <p:txBody>
          <a:bodyPr>
            <a:noAutofit/>
          </a:bodyPr>
          <a:lstStyle/>
          <a:p>
            <a:pPr algn="ctr" eaLnBrk="1" hangingPunct="1"/>
            <a:r>
              <a:rPr lang="zh-CN" altLang="en-US" sz="2800" b="0" i="0" dirty="0">
                <a:solidFill>
                  <a:srgbClr val="212529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基于大科学装置的自旋物理实验我们准备好了么？</a:t>
            </a:r>
            <a:br>
              <a:rPr lang="zh-CN" altLang="en-US" sz="4800" b="0" i="0" dirty="0">
                <a:solidFill>
                  <a:srgbClr val="212529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</a:br>
            <a:br>
              <a:rPr lang="zh-CN" altLang="en-US" sz="4800" b="0" i="0" dirty="0">
                <a:solidFill>
                  <a:srgbClr val="212529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</a:br>
            <a:r>
              <a:rPr lang="zh-CN" altLang="en-US" sz="4800" b="0" i="0" dirty="0">
                <a:solidFill>
                  <a:srgbClr val="212529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中国极化离子束制备现状</a:t>
            </a:r>
            <a:endParaRPr lang="zh-CN" altLang="en-US" sz="6000" dirty="0">
              <a:solidFill>
                <a:schemeClr val="tx1"/>
              </a:solidFill>
              <a:latin typeface="Arial" panose="020B0604020202020204" pitchFamily="34" charset="0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sp>
        <p:nvSpPr>
          <p:cNvPr id="108547" name="副标题 2"/>
          <p:cNvSpPr>
            <a:spLocks noGrp="1"/>
          </p:cNvSpPr>
          <p:nvPr>
            <p:ph type="subTitle" idx="4294967295"/>
          </p:nvPr>
        </p:nvSpPr>
        <p:spPr>
          <a:xfrm>
            <a:off x="1775520" y="3992420"/>
            <a:ext cx="8086229" cy="720080"/>
          </a:xfrm>
          <a:prstGeom prst="rect">
            <a:avLst/>
          </a:prstGeom>
        </p:spPr>
        <p:txBody>
          <a:bodyPr/>
          <a:lstStyle/>
          <a:p>
            <a:pPr marL="0" indent="0" algn="ctr" eaLnBrk="1" hangingPunct="1">
              <a:buNone/>
            </a:pPr>
            <a:r>
              <a:rPr lang="zh-CN" altLang="en-US" sz="40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孙良亭</a:t>
            </a:r>
            <a:endParaRPr lang="en-US" altLang="zh-CN" sz="40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108550" name="图片 7" descr="CAOS-LOGO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44816" y="382443"/>
            <a:ext cx="556557" cy="529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本框 1"/>
          <p:cNvSpPr txBox="1"/>
          <p:nvPr/>
        </p:nvSpPr>
        <p:spPr bwMode="auto">
          <a:xfrm>
            <a:off x="4177800" y="5229200"/>
            <a:ext cx="328166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 eaLnBrk="1" hangingPunct="1"/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中国科学院近代物理研究所</a:t>
            </a:r>
          </a:p>
        </p:txBody>
      </p:sp>
      <p:sp>
        <p:nvSpPr>
          <p:cNvPr id="3" name="文本框 2"/>
          <p:cNvSpPr txBox="1"/>
          <p:nvPr/>
        </p:nvSpPr>
        <p:spPr bwMode="auto">
          <a:xfrm>
            <a:off x="2783632" y="5961344"/>
            <a:ext cx="6201144" cy="36933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>
            <a:spAutoFit/>
          </a:bodyPr>
          <a:lstStyle/>
          <a:p>
            <a:pPr eaLnBrk="1" hangingPunct="1"/>
            <a:r>
              <a:rPr lang="zh-CN" altLang="en-US" i="1" dirty="0">
                <a:solidFill>
                  <a:srgbClr val="FF0000"/>
                </a:solidFill>
                <a:latin typeface="Times" panose="02020603050405020304" pitchFamily="18" charset="0"/>
                <a:cs typeface="Times New Roman" panose="02020603050405020304" pitchFamily="18" charset="0"/>
              </a:rPr>
              <a:t>第一届强相互作用自旋物理会议</a:t>
            </a:r>
            <a:r>
              <a:rPr lang="en-US" altLang="zh-CN" i="1" dirty="0">
                <a:latin typeface="Times" panose="02020603050405020304" pitchFamily="18" charset="0"/>
                <a:cs typeface="Times New Roman" panose="02020603050405020304" pitchFamily="18" charset="0"/>
              </a:rPr>
              <a:t>, July 26~30, 2026, </a:t>
            </a:r>
            <a:r>
              <a:rPr lang="zh-CN" altLang="en-US" i="1" dirty="0">
                <a:latin typeface="Times" panose="02020603050405020304" pitchFamily="18" charset="0"/>
                <a:cs typeface="Times New Roman" panose="02020603050405020304" pitchFamily="18" charset="0"/>
              </a:rPr>
              <a:t>青岛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F607799D-14A1-4233-9C9F-7E8A740B66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7930" y="493315"/>
            <a:ext cx="953504" cy="307975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6D97529-3AF2-44AB-B844-853A3A9E7F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1373" y="290981"/>
            <a:ext cx="556557" cy="57687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EFC1AF22-723E-4F18-9EE2-779F5163445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38"/>
          <a:stretch/>
        </p:blipFill>
        <p:spPr>
          <a:xfrm>
            <a:off x="7638473" y="782444"/>
            <a:ext cx="4313382" cy="5557142"/>
          </a:xfrm>
          <a:prstGeom prst="rect">
            <a:avLst/>
          </a:prstGeom>
        </p:spPr>
      </p:pic>
      <p:grpSp>
        <p:nvGrpSpPr>
          <p:cNvPr id="9" name="组合 8">
            <a:extLst>
              <a:ext uri="{FF2B5EF4-FFF2-40B4-BE49-F238E27FC236}">
                <a16:creationId xmlns:a16="http://schemas.microsoft.com/office/drawing/2014/main" id="{650DD1E7-78C6-4D30-B432-E0925577D7EB}"/>
              </a:ext>
            </a:extLst>
          </p:cNvPr>
          <p:cNvGrpSpPr/>
          <p:nvPr/>
        </p:nvGrpSpPr>
        <p:grpSpPr>
          <a:xfrm>
            <a:off x="382913" y="1188999"/>
            <a:ext cx="5495639" cy="5150587"/>
            <a:chOff x="240145" y="1257506"/>
            <a:chExt cx="5495639" cy="5150587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6CCCAA92-C46D-4BA5-A4D3-D5F34CE183D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12310"/>
            <a:stretch/>
          </p:blipFill>
          <p:spPr>
            <a:xfrm>
              <a:off x="397163" y="1257506"/>
              <a:ext cx="5338621" cy="5150587"/>
            </a:xfrm>
            <a:prstGeom prst="rect">
              <a:avLst/>
            </a:prstGeom>
          </p:spPr>
        </p:pic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E41B7EFA-FB22-4F7F-BD52-ECB6E08ECE43}"/>
                </a:ext>
              </a:extLst>
            </p:cNvPr>
            <p:cNvSpPr txBox="1"/>
            <p:nvPr/>
          </p:nvSpPr>
          <p:spPr>
            <a:xfrm>
              <a:off x="240145" y="4217857"/>
              <a:ext cx="272619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600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[Y. I. </a:t>
              </a:r>
              <a:r>
                <a:rPr lang="en-US" altLang="zh-CN" sz="1600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Makdisi</a:t>
              </a:r>
              <a:r>
                <a:rPr lang="en-US" altLang="zh-CN" sz="1600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PSTP[P], 2007]</a:t>
              </a:r>
              <a:endParaRPr lang="zh-CN" altLang="en-US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2" name="箭头: 右 11">
            <a:extLst>
              <a:ext uri="{FF2B5EF4-FFF2-40B4-BE49-F238E27FC236}">
                <a16:creationId xmlns:a16="http://schemas.microsoft.com/office/drawing/2014/main" id="{96B1DF9E-FAF1-46B0-9954-AFE003B557C7}"/>
              </a:ext>
            </a:extLst>
          </p:cNvPr>
          <p:cNvSpPr/>
          <p:nvPr/>
        </p:nvSpPr>
        <p:spPr>
          <a:xfrm>
            <a:off x="5598035" y="1341791"/>
            <a:ext cx="2148096" cy="1115627"/>
          </a:xfrm>
          <a:prstGeom prst="rightArrow">
            <a:avLst/>
          </a:prstGeom>
          <a:gradFill flip="none" rotWithShape="1">
            <a:gsLst>
              <a:gs pos="0">
                <a:srgbClr val="15549A"/>
              </a:gs>
              <a:gs pos="68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正在进行升级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CD8D8DF8-A8BD-40E1-8806-069E17097FBB}"/>
              </a:ext>
            </a:extLst>
          </p:cNvPr>
          <p:cNvSpPr txBox="1"/>
          <p:nvPr/>
        </p:nvSpPr>
        <p:spPr>
          <a:xfrm>
            <a:off x="9655178" y="3971636"/>
            <a:ext cx="22782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[G. </a:t>
            </a:r>
            <a:r>
              <a:rPr lang="en-US" altLang="zh-CN" sz="1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Atoian</a:t>
            </a:r>
            <a:r>
              <a:rPr lang="en-US" altLang="zh-CN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arXiv:2510.10794, 2025]</a:t>
            </a:r>
            <a:endParaRPr lang="zh-CN" altLang="en-US" sz="16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21C36C2D-EC96-4849-830C-2D0174B45B6B}"/>
              </a:ext>
            </a:extLst>
          </p:cNvPr>
          <p:cNvSpPr txBox="1"/>
          <p:nvPr/>
        </p:nvSpPr>
        <p:spPr>
          <a:xfrm>
            <a:off x="47705" y="764875"/>
            <a:ext cx="59202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>
                <a:solidFill>
                  <a:srgbClr val="C00000"/>
                </a:solidFill>
              </a:rPr>
              <a:t>EIC, USA, In Progress, H</a:t>
            </a:r>
            <a:r>
              <a:rPr lang="en-US" altLang="zh-CN" sz="2400" b="1" baseline="30000" dirty="0">
                <a:solidFill>
                  <a:srgbClr val="C00000"/>
                </a:solidFill>
              </a:rPr>
              <a:t>+</a:t>
            </a:r>
            <a:r>
              <a:rPr lang="en-US" altLang="zh-CN" sz="2400" b="1" dirty="0">
                <a:solidFill>
                  <a:srgbClr val="C00000"/>
                </a:solidFill>
              </a:rPr>
              <a:t>/D</a:t>
            </a:r>
            <a:r>
              <a:rPr lang="en-US" altLang="zh-CN" sz="2400" b="1" baseline="30000" dirty="0">
                <a:solidFill>
                  <a:srgbClr val="C00000"/>
                </a:solidFill>
              </a:rPr>
              <a:t>+</a:t>
            </a:r>
            <a:r>
              <a:rPr lang="en-US" altLang="zh-CN" sz="2400" b="1" dirty="0">
                <a:solidFill>
                  <a:srgbClr val="C00000"/>
                </a:solidFill>
              </a:rPr>
              <a:t>/</a:t>
            </a:r>
            <a:r>
              <a:rPr lang="en-US" altLang="zh-CN" sz="2400" b="1" baseline="30000" dirty="0">
                <a:solidFill>
                  <a:srgbClr val="C00000"/>
                </a:solidFill>
              </a:rPr>
              <a:t>3</a:t>
            </a:r>
            <a:r>
              <a:rPr lang="en-US" altLang="zh-CN" sz="2400" b="1" dirty="0">
                <a:solidFill>
                  <a:srgbClr val="C00000"/>
                </a:solidFill>
              </a:rPr>
              <a:t>He</a:t>
            </a:r>
            <a:r>
              <a:rPr lang="en-US" altLang="zh-CN" sz="2400" b="1" baseline="30000" dirty="0">
                <a:solidFill>
                  <a:srgbClr val="C00000"/>
                </a:solidFill>
              </a:rPr>
              <a:t>2+</a:t>
            </a:r>
            <a:r>
              <a:rPr lang="en-US" altLang="zh-CN" sz="2400" b="1" dirty="0">
                <a:solidFill>
                  <a:srgbClr val="C00000"/>
                </a:solidFill>
                <a:sym typeface="Wingdings 3" panose="05040102010807070707" pitchFamily="18" charset="2"/>
              </a:rPr>
              <a:t>+e </a:t>
            </a:r>
            <a:endParaRPr lang="en-US" altLang="zh-CN" sz="2400" b="1" dirty="0">
              <a:solidFill>
                <a:srgbClr val="C00000"/>
              </a:solidFill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00EEB117-14D0-4665-B316-1882AB7E6B0A}"/>
              </a:ext>
            </a:extLst>
          </p:cNvPr>
          <p:cNvSpPr txBox="1"/>
          <p:nvPr/>
        </p:nvSpPr>
        <p:spPr bwMode="auto">
          <a:xfrm>
            <a:off x="5704741" y="2147410"/>
            <a:ext cx="159530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 eaLnBrk="1" hangingPunct="1"/>
            <a:r>
              <a:rPr lang="en-US" altLang="zh-CN" b="1" dirty="0">
                <a:solidFill>
                  <a:srgbClr val="C00000"/>
                </a:solidFill>
                <a:latin typeface="Arial" pitchFamily="34" charset="0"/>
              </a:rPr>
              <a:t>Stay tuned…</a:t>
            </a:r>
            <a:endParaRPr lang="zh-CN" altLang="en-US" b="1" dirty="0">
              <a:solidFill>
                <a:srgbClr val="C00000"/>
              </a:solidFill>
              <a:latin typeface="Arial" pitchFamily="34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C80F9801-B795-460A-BC05-A142C24633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09109" y="4437804"/>
            <a:ext cx="5143764" cy="863644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938DC312-C9D0-4B24-B2AE-B5BD4BEADA90}"/>
              </a:ext>
            </a:extLst>
          </p:cNvPr>
          <p:cNvSpPr txBox="1"/>
          <p:nvPr/>
        </p:nvSpPr>
        <p:spPr bwMode="auto">
          <a:xfrm>
            <a:off x="3901197" y="4386454"/>
            <a:ext cx="133882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 eaLnBrk="1" hangingPunct="1"/>
            <a:r>
              <a:rPr lang="en-US" altLang="zh-CN" b="1" dirty="0">
                <a:solidFill>
                  <a:srgbClr val="0D02E0"/>
                </a:solidFill>
                <a:latin typeface="Arial" pitchFamily="34" charset="0"/>
              </a:rPr>
              <a:t>2026.01.06</a:t>
            </a:r>
            <a:endParaRPr lang="zh-CN" altLang="en-US" b="1" dirty="0">
              <a:solidFill>
                <a:srgbClr val="0D02E0"/>
              </a:solidFill>
              <a:latin typeface="Arial" pitchFamily="34" charset="0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91B44F5F-D803-4F1B-8638-CC8B6200F207}"/>
              </a:ext>
            </a:extLst>
          </p:cNvPr>
          <p:cNvSpPr txBox="1"/>
          <p:nvPr/>
        </p:nvSpPr>
        <p:spPr bwMode="auto">
          <a:xfrm>
            <a:off x="3647728" y="11088"/>
            <a:ext cx="510909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 eaLnBrk="1" hangingPunct="1"/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离子科学大科学装置的发展</a:t>
            </a:r>
            <a:endParaRPr lang="en-US" altLang="zh-CN" sz="3200" b="1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392292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E3EF7D01-8159-457C-A50E-40780C79B981}"/>
              </a:ext>
            </a:extLst>
          </p:cNvPr>
          <p:cNvSpPr/>
          <p:nvPr/>
        </p:nvSpPr>
        <p:spPr>
          <a:xfrm>
            <a:off x="5322725" y="4684090"/>
            <a:ext cx="6408712" cy="1469837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6" name="Picture 5">
            <a:extLst>
              <a:ext uri="{FF2B5EF4-FFF2-40B4-BE49-F238E27FC236}">
                <a16:creationId xmlns:a16="http://schemas.microsoft.com/office/drawing/2014/main" id="{8F1D164F-D2D8-4217-A501-AD4CEBFC4F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0484" y="2810371"/>
            <a:ext cx="2417776" cy="1461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内容占位符 9" descr="主环隧道南-good.jpg">
            <a:extLst>
              <a:ext uri="{FF2B5EF4-FFF2-40B4-BE49-F238E27FC236}">
                <a16:creationId xmlns:a16="http://schemas.microsoft.com/office/drawing/2014/main" id="{E9996896-BFCF-476C-8B8D-F110AF4F1E0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877" t="8511" b="10638"/>
          <a:stretch>
            <a:fillRect/>
          </a:stretch>
        </p:blipFill>
        <p:spPr bwMode="auto">
          <a:xfrm>
            <a:off x="968446" y="4751611"/>
            <a:ext cx="365442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Box 1">
            <a:extLst>
              <a:ext uri="{FF2B5EF4-FFF2-40B4-BE49-F238E27FC236}">
                <a16:creationId xmlns:a16="http://schemas.microsoft.com/office/drawing/2014/main" id="{1BE778E4-521E-4CA4-8555-87BBDF8B91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8312" y="2500992"/>
            <a:ext cx="1671925" cy="338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278" tIns="45648" rIns="91278" bIns="45648">
            <a:spAutoFit/>
          </a:bodyPr>
          <a:lstStyle/>
          <a:p>
            <a:pPr algn="ctr" eaLnBrk="1" hangingPunct="1"/>
            <a:r>
              <a:rPr lang="zh-CN" altLang="en-US" sz="1600" b="1" dirty="0">
                <a:solidFill>
                  <a:srgbClr val="6600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“七五”</a:t>
            </a:r>
            <a:r>
              <a:rPr lang="en-US" altLang="zh-CN" sz="1600" b="1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— SSC</a:t>
            </a:r>
          </a:p>
        </p:txBody>
      </p:sp>
      <p:sp>
        <p:nvSpPr>
          <p:cNvPr id="19" name="TextBox 1">
            <a:extLst>
              <a:ext uri="{FF2B5EF4-FFF2-40B4-BE49-F238E27FC236}">
                <a16:creationId xmlns:a16="http://schemas.microsoft.com/office/drawing/2014/main" id="{CA686D73-3C68-4327-B08B-5C2CE77BB1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3137" y="4383966"/>
            <a:ext cx="1691163" cy="338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278" tIns="45648" rIns="91278" bIns="45648">
            <a:spAutoFit/>
          </a:bodyPr>
          <a:lstStyle/>
          <a:p>
            <a:pPr algn="ctr" eaLnBrk="1" hangingPunct="1"/>
            <a:r>
              <a:rPr lang="zh-CN" altLang="en-US" sz="1600" b="1" dirty="0">
                <a:solidFill>
                  <a:srgbClr val="6600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“九五”</a:t>
            </a:r>
            <a:r>
              <a:rPr lang="en-US" altLang="zh-CN" sz="1600" b="1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— CSR</a:t>
            </a:r>
          </a:p>
        </p:txBody>
      </p:sp>
      <p:sp>
        <p:nvSpPr>
          <p:cNvPr id="20" name="Picture 4">
            <a:extLst>
              <a:ext uri="{FF2B5EF4-FFF2-40B4-BE49-F238E27FC236}">
                <a16:creationId xmlns:a16="http://schemas.microsoft.com/office/drawing/2014/main" id="{A6C7D83E-E65E-416B-A5A4-F572762B8F1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957333" y="921433"/>
            <a:ext cx="2430462" cy="1624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endParaRPr lang="zh-CN" altLang="en-US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itchFamily="18" charset="0"/>
            </a:endParaRPr>
          </a:p>
        </p:txBody>
      </p:sp>
      <p:sp>
        <p:nvSpPr>
          <p:cNvPr id="21" name="TextBox 1">
            <a:extLst>
              <a:ext uri="{FF2B5EF4-FFF2-40B4-BE49-F238E27FC236}">
                <a16:creationId xmlns:a16="http://schemas.microsoft.com/office/drawing/2014/main" id="{D26550B4-10E9-4310-9A4E-C96A5FC7B3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3889" y="908720"/>
            <a:ext cx="1662307" cy="338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278" tIns="45648" rIns="91278" bIns="45648">
            <a:spAutoFit/>
          </a:bodyPr>
          <a:lstStyle/>
          <a:p>
            <a:pPr algn="ctr" eaLnBrk="1" hangingPunct="1"/>
            <a:r>
              <a:rPr lang="zh-CN" altLang="en-US" sz="1600" b="1" dirty="0">
                <a:solidFill>
                  <a:srgbClr val="6600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“一五”</a:t>
            </a:r>
            <a:r>
              <a:rPr lang="en-US" altLang="zh-CN" sz="1600" b="1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— SFC</a:t>
            </a:r>
          </a:p>
        </p:txBody>
      </p:sp>
      <p:sp>
        <p:nvSpPr>
          <p:cNvPr id="22" name="TextBox 8">
            <a:extLst>
              <a:ext uri="{FF2B5EF4-FFF2-40B4-BE49-F238E27FC236}">
                <a16:creationId xmlns:a16="http://schemas.microsoft.com/office/drawing/2014/main" id="{3C6AE5C2-6524-4D71-A62C-7964276036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0737" y="4798428"/>
            <a:ext cx="6192688" cy="1355499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marL="342900" indent="-342900">
              <a:lnSpc>
                <a:spcPct val="114000"/>
              </a:lnSpc>
              <a:buFont typeface="Wingdings" panose="05000000000000000000" pitchFamily="2" charset="2"/>
              <a:buChar char="n"/>
              <a:defRPr/>
            </a:pPr>
            <a:r>
              <a:rPr lang="zh-CN" altLang="en-US" dirty="0">
                <a:solidFill>
                  <a:srgbClr val="0033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历经半个世纪建成，亚洲能量最高、精度最高（截止</a:t>
            </a:r>
            <a:r>
              <a:rPr lang="en-US" altLang="zh-CN" dirty="0">
                <a:solidFill>
                  <a:srgbClr val="0033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2025</a:t>
            </a:r>
            <a:r>
              <a:rPr lang="zh-CN" altLang="en-US" dirty="0">
                <a:solidFill>
                  <a:srgbClr val="0033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年），国内唯一的中高能重离子加速器</a:t>
            </a:r>
            <a:endParaRPr lang="en-US" altLang="zh-CN" dirty="0">
              <a:solidFill>
                <a:srgbClr val="003366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itchFamily="18" charset="0"/>
            </a:endParaRPr>
          </a:p>
          <a:p>
            <a:pPr marL="342900" indent="-342900">
              <a:lnSpc>
                <a:spcPct val="114000"/>
              </a:lnSpc>
              <a:buFont typeface="Wingdings" panose="05000000000000000000" pitchFamily="2" charset="2"/>
              <a:buChar char="n"/>
              <a:defRPr/>
            </a:pPr>
            <a:r>
              <a:rPr lang="zh-CN" altLang="en-US" dirty="0">
                <a:solidFill>
                  <a:srgbClr val="0033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加速质子到铀（</a:t>
            </a:r>
            <a:r>
              <a:rPr lang="en-US" altLang="zh-CN" dirty="0" err="1">
                <a:solidFill>
                  <a:srgbClr val="0033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keV</a:t>
            </a:r>
            <a:r>
              <a:rPr lang="en-US" altLang="zh-CN" dirty="0">
                <a:solidFill>
                  <a:srgbClr val="0033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/</a:t>
            </a:r>
            <a:r>
              <a:rPr lang="en-US" altLang="zh-CN" dirty="0" err="1">
                <a:solidFill>
                  <a:srgbClr val="0033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u~GeV</a:t>
            </a:r>
            <a:r>
              <a:rPr lang="en-US" altLang="zh-CN" dirty="0">
                <a:solidFill>
                  <a:srgbClr val="0033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/u</a:t>
            </a:r>
            <a:r>
              <a:rPr lang="zh-CN" altLang="en-US" dirty="0">
                <a:solidFill>
                  <a:srgbClr val="0033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）全离子，是我国重离子科学与技术研究基地</a:t>
            </a:r>
            <a:endParaRPr lang="en-US" altLang="zh-CN" dirty="0">
              <a:solidFill>
                <a:srgbClr val="003366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itchFamily="18" charset="0"/>
            </a:endParaRPr>
          </a:p>
        </p:txBody>
      </p:sp>
      <p:pic>
        <p:nvPicPr>
          <p:cNvPr id="23" name="图片 12">
            <a:extLst>
              <a:ext uri="{FF2B5EF4-FFF2-40B4-BE49-F238E27FC236}">
                <a16:creationId xmlns:a16="http://schemas.microsoft.com/office/drawing/2014/main" id="{94C6FD2E-A13A-4C5F-BF5B-E0B1B311C1C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2582"/>
          <a:stretch>
            <a:fillRect/>
          </a:stretch>
        </p:blipFill>
        <p:spPr bwMode="auto">
          <a:xfrm>
            <a:off x="4223792" y="840809"/>
            <a:ext cx="6935716" cy="38873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3" descr="DSC00012">
            <a:extLst>
              <a:ext uri="{FF2B5EF4-FFF2-40B4-BE49-F238E27FC236}">
                <a16:creationId xmlns:a16="http://schemas.microsoft.com/office/drawing/2014/main" id="{6BDC51C6-0903-465C-A356-9E60EDA536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 t="11786"/>
          <a:stretch>
            <a:fillRect/>
          </a:stretch>
        </p:blipFill>
        <p:spPr bwMode="auto">
          <a:xfrm>
            <a:off x="968446" y="1207172"/>
            <a:ext cx="2024537" cy="1266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3CF8B900-0072-472A-AADD-5FAB47FCEFE8}"/>
              </a:ext>
            </a:extLst>
          </p:cNvPr>
          <p:cNvSpPr txBox="1"/>
          <p:nvPr/>
        </p:nvSpPr>
        <p:spPr bwMode="auto">
          <a:xfrm>
            <a:off x="3647728" y="11088"/>
            <a:ext cx="510909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 eaLnBrk="1" hangingPunct="1"/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离子科学大科学装置的发展</a:t>
            </a:r>
            <a:endParaRPr lang="en-US" altLang="zh-CN" sz="3200" b="1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164827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id="{6B85CC95-BD1A-4F82-8760-05BEBBD0497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305" y="4006936"/>
            <a:ext cx="2466789" cy="1644526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FE625F17-E6D1-4E32-BE03-749557FC56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517" y="4305402"/>
            <a:ext cx="2414225" cy="2017951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6BE09C5A-FA43-4C11-BD21-AFD09642C38B}"/>
              </a:ext>
            </a:extLst>
          </p:cNvPr>
          <p:cNvSpPr txBox="1"/>
          <p:nvPr/>
        </p:nvSpPr>
        <p:spPr bwMode="auto">
          <a:xfrm>
            <a:off x="170165" y="5848386"/>
            <a:ext cx="243848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 eaLnBrk="1" hangingPunct="1"/>
            <a:r>
              <a:rPr lang="en-US" altLang="zh-CN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1.5 m</a:t>
            </a:r>
            <a:r>
              <a:rPr lang="zh-CN" altLang="en-US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扇聚焦回旋加速器</a:t>
            </a:r>
            <a:r>
              <a:rPr lang="en-US" altLang="zh-CN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SFC</a:t>
            </a:r>
          </a:p>
          <a:p>
            <a:pPr algn="ctr" eaLnBrk="1" hangingPunct="1"/>
            <a:r>
              <a:rPr lang="zh-CN" altLang="en-US" sz="14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（一五）</a:t>
            </a: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705B4287-0E4E-46D3-B342-83CF94F7D160}"/>
              </a:ext>
            </a:extLst>
          </p:cNvPr>
          <p:cNvSpPr txBox="1"/>
          <p:nvPr/>
        </p:nvSpPr>
        <p:spPr bwMode="auto">
          <a:xfrm>
            <a:off x="3001305" y="5407436"/>
            <a:ext cx="199125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 eaLnBrk="1" hangingPunct="1"/>
            <a:r>
              <a:rPr lang="zh-CN" altLang="en-US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扇聚焦回旋加速器</a:t>
            </a:r>
            <a:r>
              <a:rPr lang="en-US" altLang="zh-CN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SSC</a:t>
            </a:r>
          </a:p>
          <a:p>
            <a:pPr algn="ctr" eaLnBrk="1" hangingPunct="1"/>
            <a:r>
              <a:rPr lang="zh-CN" altLang="en-US" sz="1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（七五）</a:t>
            </a:r>
            <a:endParaRPr lang="en-US" altLang="zh-CN" sz="14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8196054E-3011-4D57-8270-9F7CCB49A5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3912" y="3362147"/>
            <a:ext cx="3240360" cy="1939670"/>
          </a:xfrm>
          <a:prstGeom prst="rect">
            <a:avLst/>
          </a:prstGeom>
        </p:spPr>
      </p:pic>
      <p:sp>
        <p:nvSpPr>
          <p:cNvPr id="27" name="文本框 26">
            <a:extLst>
              <a:ext uri="{FF2B5EF4-FFF2-40B4-BE49-F238E27FC236}">
                <a16:creationId xmlns:a16="http://schemas.microsoft.com/office/drawing/2014/main" id="{5214F40D-2B15-4B88-8E80-7F871249165C}"/>
              </a:ext>
            </a:extLst>
          </p:cNvPr>
          <p:cNvSpPr txBox="1"/>
          <p:nvPr/>
        </p:nvSpPr>
        <p:spPr bwMode="auto">
          <a:xfrm>
            <a:off x="6099234" y="5301817"/>
            <a:ext cx="182133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 eaLnBrk="1" hangingPunct="1"/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电子冷却储存环</a:t>
            </a:r>
            <a:r>
              <a:rPr lang="en-US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CSR</a:t>
            </a:r>
          </a:p>
          <a:p>
            <a:pPr algn="ctr" eaLnBrk="1" hangingPunct="1"/>
            <a:r>
              <a:rPr lang="zh-CN" altLang="en-US" sz="1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（九五）</a:t>
            </a:r>
            <a:endParaRPr lang="en-US" altLang="zh-CN" sz="14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8" name="图片 27">
            <a:extLst>
              <a:ext uri="{FF2B5EF4-FFF2-40B4-BE49-F238E27FC236}">
                <a16:creationId xmlns:a16="http://schemas.microsoft.com/office/drawing/2014/main" id="{9FF25B5A-D66A-4E31-974E-86F75D7738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59373" y="2688308"/>
            <a:ext cx="2990432" cy="2141010"/>
          </a:xfrm>
          <a:prstGeom prst="rect">
            <a:avLst/>
          </a:prstGeom>
        </p:spPr>
      </p:pic>
      <p:sp>
        <p:nvSpPr>
          <p:cNvPr id="29" name="文本框 28">
            <a:extLst>
              <a:ext uri="{FF2B5EF4-FFF2-40B4-BE49-F238E27FC236}">
                <a16:creationId xmlns:a16="http://schemas.microsoft.com/office/drawing/2014/main" id="{37533D34-470C-48F5-9480-914671D260D8}"/>
              </a:ext>
            </a:extLst>
          </p:cNvPr>
          <p:cNvSpPr txBox="1"/>
          <p:nvPr/>
        </p:nvSpPr>
        <p:spPr bwMode="auto">
          <a:xfrm>
            <a:off x="8979404" y="4884216"/>
            <a:ext cx="242406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 eaLnBrk="1" hangingPunct="1"/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强流重离子加速器装置</a:t>
            </a:r>
            <a:r>
              <a:rPr lang="en-US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HIAF</a:t>
            </a:r>
          </a:p>
          <a:p>
            <a:pPr algn="ctr" eaLnBrk="1" hangingPunct="1"/>
            <a:r>
              <a:rPr lang="zh-CN" altLang="en-US" sz="1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（十二五）</a:t>
            </a:r>
          </a:p>
        </p:txBody>
      </p:sp>
      <p:pic>
        <p:nvPicPr>
          <p:cNvPr id="30" name="Picture 16" descr="DSC00493">
            <a:extLst>
              <a:ext uri="{FF2B5EF4-FFF2-40B4-BE49-F238E27FC236}">
                <a16:creationId xmlns:a16="http://schemas.microsoft.com/office/drawing/2014/main" id="{81988300-51C4-4C67-91CF-01DA559A20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74" t="12000" r="19000" b="22638"/>
          <a:stretch>
            <a:fillRect/>
          </a:stretch>
        </p:blipFill>
        <p:spPr bwMode="auto">
          <a:xfrm>
            <a:off x="556818" y="2361526"/>
            <a:ext cx="1470181" cy="109318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矩形 16">
            <a:extLst>
              <a:ext uri="{FF2B5EF4-FFF2-40B4-BE49-F238E27FC236}">
                <a16:creationId xmlns:a16="http://schemas.microsoft.com/office/drawing/2014/main" id="{BCD33448-56F7-4088-8282-78B1D1A2E9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534" y="3584101"/>
            <a:ext cx="21907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defTabSz="457200" eaLnBrk="1" hangingPunct="1"/>
            <a:r>
              <a:rPr lang="en-US" altLang="zh-CN" sz="16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LECR0</a:t>
            </a:r>
            <a:r>
              <a:rPr lang="zh-CN" altLang="en-US" sz="16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、</a:t>
            </a:r>
            <a:r>
              <a:rPr lang="en-US" altLang="zh-CN" sz="16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LECR1</a:t>
            </a:r>
          </a:p>
          <a:p>
            <a:pPr algn="ctr" defTabSz="457200" eaLnBrk="1" hangingPunct="1"/>
            <a:r>
              <a:rPr lang="en-US" altLang="zh-CN" sz="16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1987~1999</a:t>
            </a:r>
            <a:endParaRPr lang="zh-CN" altLang="en-US" sz="16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itchFamily="18" charset="0"/>
            </a:endParaRP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D9E3AFCF-A1F4-4F64-9B54-330F6FED34C4}"/>
              </a:ext>
            </a:extLst>
          </p:cNvPr>
          <p:cNvSpPr txBox="1"/>
          <p:nvPr/>
        </p:nvSpPr>
        <p:spPr bwMode="auto">
          <a:xfrm>
            <a:off x="556818" y="1808061"/>
            <a:ext cx="142218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 eaLnBrk="1" hangingPunct="1"/>
            <a:r>
              <a:rPr lang="zh-CN" altLang="en-US" sz="2400" b="1" dirty="0">
                <a:solidFill>
                  <a:srgbClr val="0D02E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引进吸收</a:t>
            </a:r>
          </a:p>
        </p:txBody>
      </p:sp>
      <p:pic>
        <p:nvPicPr>
          <p:cNvPr id="33" name="Picture 2" descr="E:\photo\impecr\100MSDCF\DSC00004.JPG">
            <a:extLst>
              <a:ext uri="{FF2B5EF4-FFF2-40B4-BE49-F238E27FC236}">
                <a16:creationId xmlns:a16="http://schemas.microsoft.com/office/drawing/2014/main" id="{BFA8FDFB-B85C-4077-BA05-23B06FA7C6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23"/>
          <a:stretch>
            <a:fillRect/>
          </a:stretch>
        </p:blipFill>
        <p:spPr bwMode="auto">
          <a:xfrm>
            <a:off x="2735806" y="1627941"/>
            <a:ext cx="2016125" cy="16256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矩形 17">
            <a:extLst>
              <a:ext uri="{FF2B5EF4-FFF2-40B4-BE49-F238E27FC236}">
                <a16:creationId xmlns:a16="http://schemas.microsoft.com/office/drawing/2014/main" id="{43188577-159C-409D-AD79-7706866E67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8088" y="3293223"/>
            <a:ext cx="173156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defTabSz="457200" eaLnBrk="1" hangingPunct="1"/>
            <a:r>
              <a:rPr lang="en-US" altLang="zh-CN" sz="16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LECR2</a:t>
            </a:r>
            <a:r>
              <a:rPr lang="zh-CN" altLang="en-US" sz="16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、</a:t>
            </a:r>
            <a:r>
              <a:rPr lang="en-US" altLang="zh-CN" sz="16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LECR3</a:t>
            </a:r>
          </a:p>
          <a:p>
            <a:pPr algn="ctr" defTabSz="457200" eaLnBrk="1" hangingPunct="1"/>
            <a:r>
              <a:rPr lang="en-US" altLang="zh-CN" sz="16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1996~</a:t>
            </a:r>
            <a:r>
              <a:rPr lang="zh-CN" altLang="en-US" sz="16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现在</a:t>
            </a:r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9F66A72E-7530-4D85-896C-494B0D7FB14E}"/>
              </a:ext>
            </a:extLst>
          </p:cNvPr>
          <p:cNvSpPr txBox="1"/>
          <p:nvPr/>
        </p:nvSpPr>
        <p:spPr bwMode="auto">
          <a:xfrm>
            <a:off x="3059512" y="1166276"/>
            <a:ext cx="141577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 eaLnBrk="1" hangingPunct="1"/>
            <a:r>
              <a:rPr lang="zh-CN" altLang="en-US" sz="2400" b="1" dirty="0">
                <a:solidFill>
                  <a:srgbClr val="0D02E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自主研制</a:t>
            </a:r>
          </a:p>
        </p:txBody>
      </p:sp>
      <p:pic>
        <p:nvPicPr>
          <p:cNvPr id="36" name="Picture 4" descr="超导ECR离子源-1">
            <a:extLst>
              <a:ext uri="{FF2B5EF4-FFF2-40B4-BE49-F238E27FC236}">
                <a16:creationId xmlns:a16="http://schemas.microsoft.com/office/drawing/2014/main" id="{704946F0-8245-49DC-82C9-D1DB7D230F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45" t="22678" r="47485" b="19895"/>
          <a:stretch/>
        </p:blipFill>
        <p:spPr bwMode="auto">
          <a:xfrm>
            <a:off x="5595028" y="1094319"/>
            <a:ext cx="1864842" cy="192277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矩形 17">
            <a:extLst>
              <a:ext uri="{FF2B5EF4-FFF2-40B4-BE49-F238E27FC236}">
                <a16:creationId xmlns:a16="http://schemas.microsoft.com/office/drawing/2014/main" id="{2B836488-B737-48CE-AEA6-CB860E2B40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7302" y="2982443"/>
            <a:ext cx="224771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defTabSz="457200" eaLnBrk="1" hangingPunct="1"/>
            <a:r>
              <a:rPr lang="en-US" altLang="zh-CN" sz="16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SECRAL</a:t>
            </a:r>
            <a:r>
              <a:rPr lang="zh-CN" altLang="en-US" sz="16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（</a:t>
            </a:r>
            <a:r>
              <a:rPr lang="en-US" altLang="zh-CN" sz="16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2005~</a:t>
            </a:r>
            <a:r>
              <a:rPr lang="zh-CN" altLang="en-US" sz="16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现在）</a:t>
            </a:r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624DAFE8-F1CE-46E8-BD2C-FF12343AD16F}"/>
              </a:ext>
            </a:extLst>
          </p:cNvPr>
          <p:cNvSpPr txBox="1"/>
          <p:nvPr/>
        </p:nvSpPr>
        <p:spPr bwMode="auto">
          <a:xfrm>
            <a:off x="5830024" y="658608"/>
            <a:ext cx="141577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 eaLnBrk="1" hangingPunct="1"/>
            <a:r>
              <a:rPr lang="zh-CN" altLang="en-US" sz="2400" b="1" dirty="0">
                <a:solidFill>
                  <a:srgbClr val="0D02E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国际先进</a:t>
            </a:r>
          </a:p>
        </p:txBody>
      </p:sp>
      <p:pic>
        <p:nvPicPr>
          <p:cNvPr id="39" name="图片 38">
            <a:extLst>
              <a:ext uri="{FF2B5EF4-FFF2-40B4-BE49-F238E27FC236}">
                <a16:creationId xmlns:a16="http://schemas.microsoft.com/office/drawing/2014/main" id="{202AFBCB-ED43-4A1D-87A8-5DCD717745D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1292" y="658608"/>
            <a:ext cx="2760847" cy="2043390"/>
          </a:xfrm>
          <a:prstGeom prst="rect">
            <a:avLst/>
          </a:prstGeom>
        </p:spPr>
      </p:pic>
      <p:sp>
        <p:nvSpPr>
          <p:cNvPr id="40" name="矩形 17">
            <a:extLst>
              <a:ext uri="{FF2B5EF4-FFF2-40B4-BE49-F238E27FC236}">
                <a16:creationId xmlns:a16="http://schemas.microsoft.com/office/drawing/2014/main" id="{38F4EE1B-7793-487A-B939-2261E7075C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06878" y="2625054"/>
            <a:ext cx="224771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defTabSz="457200" eaLnBrk="1" hangingPunct="1"/>
            <a:r>
              <a:rPr lang="en-US" altLang="zh-CN" sz="16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FECR</a:t>
            </a:r>
            <a:r>
              <a:rPr lang="zh-CN" altLang="en-US" sz="16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（</a:t>
            </a:r>
            <a:r>
              <a:rPr lang="en-US" altLang="zh-CN" sz="16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2021~</a:t>
            </a:r>
            <a:r>
              <a:rPr lang="zh-CN" altLang="en-US" sz="16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现在</a:t>
            </a:r>
            <a:r>
              <a:rPr lang="en-US" altLang="zh-CN" sz="16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  </a:t>
            </a:r>
            <a:r>
              <a:rPr lang="zh-CN" altLang="en-US" sz="16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）</a:t>
            </a:r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4CA33B76-FAD6-48FE-944B-9360426C3E3F}"/>
              </a:ext>
            </a:extLst>
          </p:cNvPr>
          <p:cNvSpPr txBox="1"/>
          <p:nvPr/>
        </p:nvSpPr>
        <p:spPr bwMode="auto">
          <a:xfrm>
            <a:off x="9546703" y="592753"/>
            <a:ext cx="141577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 eaLnBrk="1" hangingPunct="1"/>
            <a:r>
              <a:rPr lang="zh-CN" altLang="en-US" sz="2400" b="1" dirty="0">
                <a:solidFill>
                  <a:srgbClr val="0D02E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国际领先</a:t>
            </a:r>
          </a:p>
        </p:txBody>
      </p:sp>
      <p:sp>
        <p:nvSpPr>
          <p:cNvPr id="42" name="文本框 19">
            <a:extLst>
              <a:ext uri="{FF2B5EF4-FFF2-40B4-BE49-F238E27FC236}">
                <a16:creationId xmlns:a16="http://schemas.microsoft.com/office/drawing/2014/main" id="{823609D0-014C-499F-8658-8950B592DD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7302" y="1031385"/>
            <a:ext cx="2271776" cy="600164"/>
          </a:xfrm>
          <a:prstGeom prst="rect">
            <a:avLst/>
          </a:prstGeom>
          <a:solidFill>
            <a:srgbClr val="EEECE1">
              <a:alpha val="50196"/>
            </a:srgbClr>
          </a:solidFill>
          <a:ln>
            <a:noFill/>
          </a:ln>
          <a:effectLst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l"/>
            </a:pPr>
            <a:r>
              <a:rPr lang="en-US" altLang="zh-CN" sz="11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2008</a:t>
            </a:r>
            <a:r>
              <a:rPr lang="zh-CN" altLang="en-US" sz="11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年国家科技进步二等奖</a:t>
            </a:r>
            <a:endParaRPr lang="en-US" altLang="zh-CN" sz="11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l"/>
            </a:pPr>
            <a:r>
              <a:rPr lang="en-US" altLang="zh-CN" sz="11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2009</a:t>
            </a:r>
            <a:r>
              <a:rPr lang="zh-CN" altLang="en-US" sz="11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年国际离子源领域最高奖</a:t>
            </a:r>
            <a:endParaRPr lang="en-US" altLang="zh-CN" sz="11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1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“Brightness Award”</a:t>
            </a:r>
            <a:endParaRPr lang="zh-CN" altLang="en-US" sz="11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43" name="文本框 19">
            <a:extLst>
              <a:ext uri="{FF2B5EF4-FFF2-40B4-BE49-F238E27FC236}">
                <a16:creationId xmlns:a16="http://schemas.microsoft.com/office/drawing/2014/main" id="{E765E748-B687-4654-9212-7646F940A7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56194" y="1117672"/>
            <a:ext cx="2604560" cy="938719"/>
          </a:xfrm>
          <a:prstGeom prst="rect">
            <a:avLst/>
          </a:prstGeom>
          <a:solidFill>
            <a:srgbClr val="EEECE1">
              <a:alpha val="50196"/>
            </a:srgbClr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l"/>
            </a:pPr>
            <a:r>
              <a:rPr lang="en-US" altLang="zh-CN" sz="11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2025</a:t>
            </a:r>
            <a:r>
              <a:rPr lang="zh-CN" altLang="en-US" sz="11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年中国科学院“科苑名匠”</a:t>
            </a:r>
            <a:endParaRPr lang="en-US" altLang="zh-CN" sz="11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buFont typeface="Wingdings" panose="05000000000000000000" pitchFamily="2" charset="2"/>
              <a:buChar char="l"/>
            </a:pPr>
            <a:r>
              <a:rPr lang="en-US" altLang="zh-CN" sz="11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2025</a:t>
            </a:r>
            <a:r>
              <a:rPr lang="zh-CN" altLang="en-US" sz="11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年国际粒子加速器领域最高奖“西川哲志奖”</a:t>
            </a:r>
            <a:endParaRPr lang="en-US" altLang="zh-CN" sz="11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l"/>
            </a:pPr>
            <a:r>
              <a:rPr lang="en-US" altLang="zh-CN" sz="11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2025</a:t>
            </a:r>
            <a:r>
              <a:rPr lang="zh-CN" altLang="en-US" sz="11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年国际离子源领域最高奖</a:t>
            </a:r>
            <a:endParaRPr lang="en-US" altLang="zh-CN" sz="11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1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“Brightness Award”</a:t>
            </a:r>
            <a:endParaRPr lang="zh-CN" altLang="en-US" sz="11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45" name="文本框 44">
            <a:extLst>
              <a:ext uri="{FF2B5EF4-FFF2-40B4-BE49-F238E27FC236}">
                <a16:creationId xmlns:a16="http://schemas.microsoft.com/office/drawing/2014/main" id="{D18AC1A1-2CF2-4D8E-8348-4505B72E1AF9}"/>
              </a:ext>
            </a:extLst>
          </p:cNvPr>
          <p:cNvSpPr txBox="1"/>
          <p:nvPr/>
        </p:nvSpPr>
        <p:spPr bwMode="auto">
          <a:xfrm>
            <a:off x="3647728" y="11088"/>
            <a:ext cx="510909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 eaLnBrk="1" hangingPunct="1"/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离子科学大科学装置的发展</a:t>
            </a:r>
            <a:endParaRPr lang="en-US" altLang="zh-CN" sz="3200" b="1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420664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图片 43">
            <a:extLst>
              <a:ext uri="{FF2B5EF4-FFF2-40B4-BE49-F238E27FC236}">
                <a16:creationId xmlns:a16="http://schemas.microsoft.com/office/drawing/2014/main" id="{5583B465-F392-478B-A561-4FA4B2543D9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20130775">
            <a:off x="278513" y="4829477"/>
            <a:ext cx="2511694" cy="855244"/>
          </a:xfrm>
          <a:prstGeom prst="rect">
            <a:avLst/>
          </a:prstGeom>
        </p:spPr>
      </p:pic>
      <p:pic>
        <p:nvPicPr>
          <p:cNvPr id="46" name="图片 2">
            <a:extLst>
              <a:ext uri="{FF2B5EF4-FFF2-40B4-BE49-F238E27FC236}">
                <a16:creationId xmlns:a16="http://schemas.microsoft.com/office/drawing/2014/main" id="{00241232-04C6-4A6D-A631-E1EB2DCECEA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7" t="3183" r="6264" b="4703"/>
          <a:stretch>
            <a:fillRect/>
          </a:stretch>
        </p:blipFill>
        <p:spPr bwMode="auto">
          <a:xfrm>
            <a:off x="4511824" y="2312876"/>
            <a:ext cx="4097281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图片 46">
            <a:extLst>
              <a:ext uri="{FF2B5EF4-FFF2-40B4-BE49-F238E27FC236}">
                <a16:creationId xmlns:a16="http://schemas.microsoft.com/office/drawing/2014/main" id="{73486E83-C5E9-4C8F-82DA-E828E482CD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19536" y="3124642"/>
            <a:ext cx="2456062" cy="1323309"/>
          </a:xfrm>
          <a:prstGeom prst="rect">
            <a:avLst/>
          </a:prstGeom>
        </p:spPr>
      </p:pic>
      <p:pic>
        <p:nvPicPr>
          <p:cNvPr id="48" name="图片 47">
            <a:extLst>
              <a:ext uri="{FF2B5EF4-FFF2-40B4-BE49-F238E27FC236}">
                <a16:creationId xmlns:a16="http://schemas.microsoft.com/office/drawing/2014/main" id="{A63F8786-3724-477A-B8EA-A698D03D099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16" b="9114"/>
          <a:stretch>
            <a:fillRect/>
          </a:stretch>
        </p:blipFill>
        <p:spPr>
          <a:xfrm>
            <a:off x="2279576" y="4293096"/>
            <a:ext cx="3047594" cy="1634922"/>
          </a:xfrm>
          <a:prstGeom prst="rect">
            <a:avLst/>
          </a:prstGeom>
        </p:spPr>
      </p:pic>
      <p:sp>
        <p:nvSpPr>
          <p:cNvPr id="49" name="椭圆 48">
            <a:extLst>
              <a:ext uri="{FF2B5EF4-FFF2-40B4-BE49-F238E27FC236}">
                <a16:creationId xmlns:a16="http://schemas.microsoft.com/office/drawing/2014/main" id="{C55B0F58-0604-4ABD-85C7-3C4EB6E6CD71}"/>
              </a:ext>
            </a:extLst>
          </p:cNvPr>
          <p:cNvSpPr/>
          <p:nvPr/>
        </p:nvSpPr>
        <p:spPr>
          <a:xfrm rot="20800665">
            <a:off x="113483" y="3457090"/>
            <a:ext cx="5292450" cy="2468670"/>
          </a:xfrm>
          <a:prstGeom prst="ellipse">
            <a:avLst/>
          </a:prstGeom>
          <a:solidFill>
            <a:srgbClr val="4F81BD">
              <a:alpha val="30196"/>
            </a:srgbClr>
          </a:soli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1" name="椭圆 50">
            <a:extLst>
              <a:ext uri="{FF2B5EF4-FFF2-40B4-BE49-F238E27FC236}">
                <a16:creationId xmlns:a16="http://schemas.microsoft.com/office/drawing/2014/main" id="{E9694A18-39E5-429B-B02F-AEE828D731AA}"/>
              </a:ext>
            </a:extLst>
          </p:cNvPr>
          <p:cNvSpPr/>
          <p:nvPr/>
        </p:nvSpPr>
        <p:spPr>
          <a:xfrm rot="20800665">
            <a:off x="4464735" y="2241824"/>
            <a:ext cx="4170883" cy="2365307"/>
          </a:xfrm>
          <a:prstGeom prst="ellipse">
            <a:avLst/>
          </a:prstGeom>
          <a:solidFill>
            <a:schemeClr val="accent2">
              <a:lumMod val="60000"/>
              <a:lumOff val="40000"/>
              <a:alpha val="30196"/>
            </a:schemeClr>
          </a:soli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2" name="文本框 51">
            <a:extLst>
              <a:ext uri="{FF2B5EF4-FFF2-40B4-BE49-F238E27FC236}">
                <a16:creationId xmlns:a16="http://schemas.microsoft.com/office/drawing/2014/main" id="{6256F443-FFD2-44DF-A8D0-2C10C50C54F4}"/>
              </a:ext>
            </a:extLst>
          </p:cNvPr>
          <p:cNvSpPr txBox="1"/>
          <p:nvPr/>
        </p:nvSpPr>
        <p:spPr bwMode="auto">
          <a:xfrm>
            <a:off x="2135560" y="6029152"/>
            <a:ext cx="544732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 eaLnBrk="1" hangingPunct="1"/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低能量重离子能区（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keV~100 MeV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</a:p>
        </p:txBody>
      </p:sp>
      <p:sp>
        <p:nvSpPr>
          <p:cNvPr id="53" name="文本框 52">
            <a:extLst>
              <a:ext uri="{FF2B5EF4-FFF2-40B4-BE49-F238E27FC236}">
                <a16:creationId xmlns:a16="http://schemas.microsoft.com/office/drawing/2014/main" id="{E4BF3542-3C76-496B-B31B-519B2F6DA836}"/>
              </a:ext>
            </a:extLst>
          </p:cNvPr>
          <p:cNvSpPr txBox="1"/>
          <p:nvPr/>
        </p:nvSpPr>
        <p:spPr bwMode="auto">
          <a:xfrm>
            <a:off x="5474592" y="4825016"/>
            <a:ext cx="597471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 eaLnBrk="1" hangingPunct="1"/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中能量重离子能区（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100 MeV~10 GeV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</a:p>
        </p:txBody>
      </p:sp>
      <p:sp>
        <p:nvSpPr>
          <p:cNvPr id="54" name="文本框 53">
            <a:extLst>
              <a:ext uri="{FF2B5EF4-FFF2-40B4-BE49-F238E27FC236}">
                <a16:creationId xmlns:a16="http://schemas.microsoft.com/office/drawing/2014/main" id="{05A9A648-5BFB-42ED-9678-537F2BF26FA7}"/>
              </a:ext>
            </a:extLst>
          </p:cNvPr>
          <p:cNvSpPr txBox="1"/>
          <p:nvPr/>
        </p:nvSpPr>
        <p:spPr bwMode="auto">
          <a:xfrm>
            <a:off x="8804165" y="3256004"/>
            <a:ext cx="324319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 eaLnBrk="1" hangingPunct="1"/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高能量重离子能区</a:t>
            </a:r>
            <a:endParaRPr lang="en-US" altLang="zh-CN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/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 GeV~100 GeV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</a:p>
        </p:txBody>
      </p:sp>
      <p:sp>
        <p:nvSpPr>
          <p:cNvPr id="55" name="文本框 54">
            <a:extLst>
              <a:ext uri="{FF2B5EF4-FFF2-40B4-BE49-F238E27FC236}">
                <a16:creationId xmlns:a16="http://schemas.microsoft.com/office/drawing/2014/main" id="{8E4B0CAD-462C-4EAA-BEAA-D633079C067B}"/>
              </a:ext>
            </a:extLst>
          </p:cNvPr>
          <p:cNvSpPr txBox="1"/>
          <p:nvPr/>
        </p:nvSpPr>
        <p:spPr bwMode="auto">
          <a:xfrm>
            <a:off x="654193" y="869404"/>
            <a:ext cx="4088852" cy="1896801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>
            <a:spAutoFit/>
          </a:bodyPr>
          <a:lstStyle/>
          <a:p>
            <a:pPr marL="342900" indent="-342900" eaLnBrk="1" hangingPunct="1">
              <a:lnSpc>
                <a:spcPct val="125000"/>
              </a:lnSpc>
              <a:buFont typeface="Wingdings" panose="05000000000000000000" pitchFamily="2" charset="2"/>
              <a:buChar char="u"/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重离子加速器集群</a:t>
            </a:r>
            <a:endParaRPr lang="en-US" altLang="zh-CN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 eaLnBrk="1" hangingPunct="1">
              <a:lnSpc>
                <a:spcPct val="125000"/>
              </a:lnSpc>
              <a:buFont typeface="Wingdings" panose="05000000000000000000" pitchFamily="2" charset="2"/>
              <a:buChar char="u"/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覆盖能区宽</a:t>
            </a:r>
            <a:endParaRPr lang="en-US" altLang="zh-CN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 eaLnBrk="1" hangingPunct="1">
              <a:lnSpc>
                <a:spcPct val="125000"/>
              </a:lnSpc>
              <a:buFont typeface="Wingdings" panose="05000000000000000000" pitchFamily="2" charset="2"/>
              <a:buChar char="u"/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全离子、高电荷态</a:t>
            </a:r>
            <a:endParaRPr lang="en-US" altLang="zh-CN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 eaLnBrk="1" hangingPunct="1">
              <a:lnSpc>
                <a:spcPct val="125000"/>
              </a:lnSpc>
              <a:buFont typeface="Wingdings" panose="05000000000000000000" pitchFamily="2" charset="2"/>
              <a:buChar char="u"/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强流、高功率</a:t>
            </a:r>
          </a:p>
        </p:txBody>
      </p:sp>
      <p:sp>
        <p:nvSpPr>
          <p:cNvPr id="56" name="文本框 55">
            <a:extLst>
              <a:ext uri="{FF2B5EF4-FFF2-40B4-BE49-F238E27FC236}">
                <a16:creationId xmlns:a16="http://schemas.microsoft.com/office/drawing/2014/main" id="{3541C7AC-AEE5-4D54-A2C9-E4F302EBCBFF}"/>
              </a:ext>
            </a:extLst>
          </p:cNvPr>
          <p:cNvSpPr txBox="1"/>
          <p:nvPr/>
        </p:nvSpPr>
        <p:spPr bwMode="auto">
          <a:xfrm>
            <a:off x="4743045" y="768270"/>
            <a:ext cx="386516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 eaLnBrk="1" hangingPunct="1"/>
            <a:r>
              <a:rPr lang="zh-CN" altLang="en-US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一五</a:t>
            </a:r>
            <a:r>
              <a:rPr lang="en-US" altLang="zh-CN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</a:t>
            </a:r>
            <a:r>
              <a:rPr lang="zh-CN" altLang="en-US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七五</a:t>
            </a:r>
            <a:r>
              <a:rPr lang="en-US" altLang="zh-CN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</a:t>
            </a:r>
            <a:r>
              <a:rPr lang="zh-CN" altLang="en-US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九五</a:t>
            </a:r>
            <a:r>
              <a:rPr lang="en-US" altLang="zh-CN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</a:t>
            </a:r>
            <a:r>
              <a:rPr lang="zh-CN" altLang="en-US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十二五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CC2412E5-6FBD-4E81-BCCE-C55CB74AAB18}"/>
              </a:ext>
            </a:extLst>
          </p:cNvPr>
          <p:cNvSpPr txBox="1"/>
          <p:nvPr/>
        </p:nvSpPr>
        <p:spPr bwMode="auto">
          <a:xfrm>
            <a:off x="3647728" y="11088"/>
            <a:ext cx="510909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 eaLnBrk="1" hangingPunct="1"/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离子科学大科学装置的发展</a:t>
            </a:r>
            <a:endParaRPr lang="en-US" altLang="zh-CN" sz="3200" b="1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3DA72C8F-383C-4FDA-AFF9-CF4B66B0793B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68135" y="869404"/>
            <a:ext cx="3979226" cy="2232248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0E7A6D64-3593-41C9-923B-FEB2DA10E76E}"/>
              </a:ext>
            </a:extLst>
          </p:cNvPr>
          <p:cNvSpPr txBox="1"/>
          <p:nvPr/>
        </p:nvSpPr>
        <p:spPr bwMode="auto">
          <a:xfrm>
            <a:off x="9768408" y="1932657"/>
            <a:ext cx="1165704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 eaLnBrk="1" hangingPunct="1"/>
            <a:r>
              <a:rPr lang="en-US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2025</a:t>
            </a: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年建成</a:t>
            </a:r>
          </a:p>
        </p:txBody>
      </p:sp>
    </p:spTree>
    <p:extLst>
      <p:ext uri="{BB962C8B-B14F-4D97-AF65-F5344CB8AC3E}">
        <p14:creationId xmlns:p14="http://schemas.microsoft.com/office/powerpoint/2010/main" val="40563289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id="{EC26F753-906A-4A7A-BB6C-A9618E0CBCE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50" b="17451"/>
          <a:stretch/>
        </p:blipFill>
        <p:spPr>
          <a:xfrm>
            <a:off x="526510" y="764704"/>
            <a:ext cx="11282995" cy="5688093"/>
          </a:xfrm>
          <a:prstGeom prst="rect">
            <a:avLst/>
          </a:prstGeom>
        </p:spPr>
      </p:pic>
      <p:grpSp>
        <p:nvGrpSpPr>
          <p:cNvPr id="16" name="组合 15">
            <a:extLst>
              <a:ext uri="{FF2B5EF4-FFF2-40B4-BE49-F238E27FC236}">
                <a16:creationId xmlns:a16="http://schemas.microsoft.com/office/drawing/2014/main" id="{386F1118-6231-4B6D-AC91-1D9BB9BFDADE}"/>
              </a:ext>
            </a:extLst>
          </p:cNvPr>
          <p:cNvGrpSpPr/>
          <p:nvPr/>
        </p:nvGrpSpPr>
        <p:grpSpPr>
          <a:xfrm>
            <a:off x="3224619" y="1853504"/>
            <a:ext cx="941283" cy="1518062"/>
            <a:chOff x="5553350" y="2559010"/>
            <a:chExt cx="941283" cy="1518062"/>
          </a:xfrm>
        </p:grpSpPr>
        <p:cxnSp>
          <p:nvCxnSpPr>
            <p:cNvPr id="17" name="直接连接符 16">
              <a:extLst>
                <a:ext uri="{FF2B5EF4-FFF2-40B4-BE49-F238E27FC236}">
                  <a16:creationId xmlns:a16="http://schemas.microsoft.com/office/drawing/2014/main" id="{B9D282AE-3FAE-4C6D-A217-AEBBF36CDB9B}"/>
                </a:ext>
              </a:extLst>
            </p:cNvPr>
            <p:cNvCxnSpPr>
              <a:cxnSpLocks/>
            </p:cNvCxnSpPr>
            <p:nvPr/>
          </p:nvCxnSpPr>
          <p:spPr>
            <a:xfrm>
              <a:off x="6023992" y="2924944"/>
              <a:ext cx="0" cy="1152128"/>
            </a:xfrm>
            <a:prstGeom prst="line">
              <a:avLst/>
            </a:prstGeom>
            <a:ln w="60325" cmpd="thickThin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id="{636BA611-578A-494F-8CF1-1150A98A7344}"/>
                </a:ext>
              </a:extLst>
            </p:cNvPr>
            <p:cNvSpPr txBox="1"/>
            <p:nvPr/>
          </p:nvSpPr>
          <p:spPr bwMode="auto">
            <a:xfrm>
              <a:off x="5553350" y="2559010"/>
              <a:ext cx="941283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rtlCol="0">
              <a:spAutoFit/>
            </a:bodyPr>
            <a:lstStyle/>
            <a:p>
              <a:pPr eaLnBrk="1" hangingPunct="1"/>
              <a:r>
                <a:rPr lang="en-US" altLang="zh-CN" sz="2000" b="1" dirty="0">
                  <a:solidFill>
                    <a:srgbClr val="FFFF00"/>
                  </a:solidFill>
                  <a:latin typeface="Arial" pitchFamily="34" charset="0"/>
                </a:rPr>
                <a:t>BRing</a:t>
              </a:r>
              <a:endParaRPr lang="zh-CN" altLang="en-US" sz="2000" b="1" dirty="0">
                <a:solidFill>
                  <a:srgbClr val="FFFF00"/>
                </a:solidFill>
                <a:latin typeface="Arial" pitchFamily="34" charset="0"/>
              </a:endParaRPr>
            </a:p>
          </p:txBody>
        </p:sp>
      </p:grpSp>
      <p:grpSp>
        <p:nvGrpSpPr>
          <p:cNvPr id="19" name="组合 18">
            <a:extLst>
              <a:ext uri="{FF2B5EF4-FFF2-40B4-BE49-F238E27FC236}">
                <a16:creationId xmlns:a16="http://schemas.microsoft.com/office/drawing/2014/main" id="{5FCFDE3E-E855-4188-97B8-1A042FEA8730}"/>
              </a:ext>
            </a:extLst>
          </p:cNvPr>
          <p:cNvGrpSpPr/>
          <p:nvPr/>
        </p:nvGrpSpPr>
        <p:grpSpPr>
          <a:xfrm>
            <a:off x="4251032" y="910887"/>
            <a:ext cx="941283" cy="1518062"/>
            <a:chOff x="6273430" y="1910938"/>
            <a:chExt cx="941283" cy="1518062"/>
          </a:xfrm>
        </p:grpSpPr>
        <p:cxnSp>
          <p:nvCxnSpPr>
            <p:cNvPr id="20" name="直接连接符 19">
              <a:extLst>
                <a:ext uri="{FF2B5EF4-FFF2-40B4-BE49-F238E27FC236}">
                  <a16:creationId xmlns:a16="http://schemas.microsoft.com/office/drawing/2014/main" id="{06472910-4BE3-44DE-814F-236D59D7DDD3}"/>
                </a:ext>
              </a:extLst>
            </p:cNvPr>
            <p:cNvCxnSpPr>
              <a:cxnSpLocks/>
            </p:cNvCxnSpPr>
            <p:nvPr/>
          </p:nvCxnSpPr>
          <p:spPr>
            <a:xfrm>
              <a:off x="6744072" y="2276872"/>
              <a:ext cx="0" cy="1152128"/>
            </a:xfrm>
            <a:prstGeom prst="line">
              <a:avLst/>
            </a:prstGeom>
            <a:ln w="60325" cmpd="thickThin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文本框 20">
              <a:extLst>
                <a:ext uri="{FF2B5EF4-FFF2-40B4-BE49-F238E27FC236}">
                  <a16:creationId xmlns:a16="http://schemas.microsoft.com/office/drawing/2014/main" id="{EF0FDF85-03F7-4E05-ACAA-05EF0A71D37C}"/>
                </a:ext>
              </a:extLst>
            </p:cNvPr>
            <p:cNvSpPr txBox="1"/>
            <p:nvPr/>
          </p:nvSpPr>
          <p:spPr bwMode="auto">
            <a:xfrm>
              <a:off x="6273430" y="1910938"/>
              <a:ext cx="941283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rtlCol="0">
              <a:spAutoFit/>
            </a:bodyPr>
            <a:lstStyle/>
            <a:p>
              <a:pPr eaLnBrk="1" hangingPunct="1"/>
              <a:r>
                <a:rPr lang="en-US" altLang="zh-CN" sz="2000" b="1" dirty="0">
                  <a:solidFill>
                    <a:srgbClr val="FFFF00"/>
                  </a:solidFill>
                  <a:latin typeface="Arial" pitchFamily="34" charset="0"/>
                </a:rPr>
                <a:t>SRing</a:t>
              </a:r>
              <a:endParaRPr lang="zh-CN" altLang="en-US" sz="2000" b="1" dirty="0">
                <a:solidFill>
                  <a:srgbClr val="FFFF00"/>
                </a:solidFill>
                <a:latin typeface="Arial" pitchFamily="34" charset="0"/>
              </a:endParaRPr>
            </a:p>
          </p:txBody>
        </p:sp>
      </p:grpSp>
      <p:grpSp>
        <p:nvGrpSpPr>
          <p:cNvPr id="22" name="组合 21">
            <a:extLst>
              <a:ext uri="{FF2B5EF4-FFF2-40B4-BE49-F238E27FC236}">
                <a16:creationId xmlns:a16="http://schemas.microsoft.com/office/drawing/2014/main" id="{976BCCB7-8A1A-4468-AFE3-19564279ED0B}"/>
              </a:ext>
            </a:extLst>
          </p:cNvPr>
          <p:cNvGrpSpPr/>
          <p:nvPr/>
        </p:nvGrpSpPr>
        <p:grpSpPr>
          <a:xfrm>
            <a:off x="7247291" y="831855"/>
            <a:ext cx="899605" cy="1518062"/>
            <a:chOff x="8002585" y="1988840"/>
            <a:chExt cx="899605" cy="1518062"/>
          </a:xfrm>
        </p:grpSpPr>
        <p:cxnSp>
          <p:nvCxnSpPr>
            <p:cNvPr id="23" name="直接连接符 22">
              <a:extLst>
                <a:ext uri="{FF2B5EF4-FFF2-40B4-BE49-F238E27FC236}">
                  <a16:creationId xmlns:a16="http://schemas.microsoft.com/office/drawing/2014/main" id="{F1DAFCA4-C001-4B0B-861C-C74F4F675DCF}"/>
                </a:ext>
              </a:extLst>
            </p:cNvPr>
            <p:cNvCxnSpPr>
              <a:cxnSpLocks/>
            </p:cNvCxnSpPr>
            <p:nvPr/>
          </p:nvCxnSpPr>
          <p:spPr>
            <a:xfrm>
              <a:off x="8473227" y="2354774"/>
              <a:ext cx="0" cy="1152128"/>
            </a:xfrm>
            <a:prstGeom prst="line">
              <a:avLst/>
            </a:prstGeom>
            <a:ln w="60325" cmpd="thickThin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文本框 23">
              <a:extLst>
                <a:ext uri="{FF2B5EF4-FFF2-40B4-BE49-F238E27FC236}">
                  <a16:creationId xmlns:a16="http://schemas.microsoft.com/office/drawing/2014/main" id="{B3F070D1-CA12-4F04-8544-F5F6159726A6}"/>
                </a:ext>
              </a:extLst>
            </p:cNvPr>
            <p:cNvSpPr txBox="1"/>
            <p:nvPr/>
          </p:nvSpPr>
          <p:spPr bwMode="auto">
            <a:xfrm>
              <a:off x="8002585" y="1988840"/>
              <a:ext cx="899605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rtlCol="0">
              <a:spAutoFit/>
            </a:bodyPr>
            <a:lstStyle/>
            <a:p>
              <a:pPr eaLnBrk="1" hangingPunct="1"/>
              <a:r>
                <a:rPr lang="en-US" altLang="zh-CN" sz="2000" b="1" dirty="0">
                  <a:solidFill>
                    <a:srgbClr val="FFFF00"/>
                  </a:solidFill>
                  <a:latin typeface="Arial" pitchFamily="34" charset="0"/>
                </a:rPr>
                <a:t>SECR</a:t>
              </a:r>
              <a:endParaRPr lang="zh-CN" altLang="en-US" sz="2000" b="1" dirty="0">
                <a:solidFill>
                  <a:srgbClr val="FFFF00"/>
                </a:solidFill>
                <a:latin typeface="Arial" pitchFamily="34" charset="0"/>
              </a:endParaRPr>
            </a:p>
          </p:txBody>
        </p:sp>
      </p:grpSp>
      <p:grpSp>
        <p:nvGrpSpPr>
          <p:cNvPr id="25" name="组合 24">
            <a:extLst>
              <a:ext uri="{FF2B5EF4-FFF2-40B4-BE49-F238E27FC236}">
                <a16:creationId xmlns:a16="http://schemas.microsoft.com/office/drawing/2014/main" id="{A1AEA9B7-A3EC-4D65-A23B-8EEE453F044A}"/>
              </a:ext>
            </a:extLst>
          </p:cNvPr>
          <p:cNvGrpSpPr/>
          <p:nvPr/>
        </p:nvGrpSpPr>
        <p:grpSpPr>
          <a:xfrm>
            <a:off x="5971659" y="1928026"/>
            <a:ext cx="925253" cy="1518062"/>
            <a:chOff x="7464152" y="2347761"/>
            <a:chExt cx="925253" cy="1518062"/>
          </a:xfrm>
        </p:grpSpPr>
        <p:cxnSp>
          <p:nvCxnSpPr>
            <p:cNvPr id="26" name="直接连接符 25">
              <a:extLst>
                <a:ext uri="{FF2B5EF4-FFF2-40B4-BE49-F238E27FC236}">
                  <a16:creationId xmlns:a16="http://schemas.microsoft.com/office/drawing/2014/main" id="{6F330842-5090-4FAA-9681-7CD800E0F6E2}"/>
                </a:ext>
              </a:extLst>
            </p:cNvPr>
            <p:cNvCxnSpPr>
              <a:cxnSpLocks/>
            </p:cNvCxnSpPr>
            <p:nvPr/>
          </p:nvCxnSpPr>
          <p:spPr>
            <a:xfrm>
              <a:off x="7934794" y="2713695"/>
              <a:ext cx="0" cy="1152128"/>
            </a:xfrm>
            <a:prstGeom prst="line">
              <a:avLst/>
            </a:prstGeom>
            <a:ln w="60325" cmpd="thickThin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文本框 26">
              <a:extLst>
                <a:ext uri="{FF2B5EF4-FFF2-40B4-BE49-F238E27FC236}">
                  <a16:creationId xmlns:a16="http://schemas.microsoft.com/office/drawing/2014/main" id="{FA655E6D-4DB1-4124-BCE2-7C6B9A4AECBD}"/>
                </a:ext>
              </a:extLst>
            </p:cNvPr>
            <p:cNvSpPr txBox="1"/>
            <p:nvPr/>
          </p:nvSpPr>
          <p:spPr bwMode="auto">
            <a:xfrm>
              <a:off x="7464152" y="2347761"/>
              <a:ext cx="925253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rtlCol="0">
              <a:spAutoFit/>
            </a:bodyPr>
            <a:lstStyle/>
            <a:p>
              <a:pPr eaLnBrk="1" hangingPunct="1"/>
              <a:r>
                <a:rPr lang="en-US" altLang="zh-CN" sz="2000" b="1" dirty="0">
                  <a:solidFill>
                    <a:srgbClr val="FFFF00"/>
                  </a:solidFill>
                  <a:latin typeface="Arial" pitchFamily="34" charset="0"/>
                </a:rPr>
                <a:t>iLinac</a:t>
              </a:r>
              <a:endParaRPr lang="zh-CN" altLang="en-US" sz="2000" b="1" dirty="0">
                <a:solidFill>
                  <a:srgbClr val="FFFF00"/>
                </a:solidFill>
                <a:latin typeface="Arial" pitchFamily="34" charset="0"/>
              </a:endParaRPr>
            </a:p>
          </p:txBody>
        </p:sp>
      </p:grpSp>
      <p:sp>
        <p:nvSpPr>
          <p:cNvPr id="28" name="文本框 27">
            <a:extLst>
              <a:ext uri="{FF2B5EF4-FFF2-40B4-BE49-F238E27FC236}">
                <a16:creationId xmlns:a16="http://schemas.microsoft.com/office/drawing/2014/main" id="{54558CD2-D049-4740-B4A7-7AE328C70366}"/>
              </a:ext>
            </a:extLst>
          </p:cNvPr>
          <p:cNvSpPr txBox="1"/>
          <p:nvPr/>
        </p:nvSpPr>
        <p:spPr bwMode="auto">
          <a:xfrm>
            <a:off x="552473" y="6075038"/>
            <a:ext cx="446147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 eaLnBrk="1" hangingPunct="1"/>
            <a:r>
              <a:rPr lang="en-US" altLang="zh-CN" sz="2400" b="1" dirty="0">
                <a:solidFill>
                  <a:schemeClr val="bg1"/>
                </a:solidFill>
                <a:latin typeface="Arial" pitchFamily="34" charset="0"/>
              </a:rPr>
              <a:t>HIAF Campus as of May 2026</a:t>
            </a:r>
            <a:endParaRPr lang="zh-CN" altLang="en-US" sz="2400" b="1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2232AC6F-E642-433C-8CD1-4AC21CFDBE65}"/>
              </a:ext>
            </a:extLst>
          </p:cNvPr>
          <p:cNvSpPr txBox="1"/>
          <p:nvPr/>
        </p:nvSpPr>
        <p:spPr bwMode="auto">
          <a:xfrm>
            <a:off x="526510" y="717839"/>
            <a:ext cx="304762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 eaLnBrk="1" hangingPunct="1"/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国家重大科技基础设施</a:t>
            </a:r>
            <a:r>
              <a:rPr lang="en-US" altLang="zh-CN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HIAF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90F4C41E-E549-4A44-9B3D-C0F0731AADCD}"/>
              </a:ext>
            </a:extLst>
          </p:cNvPr>
          <p:cNvSpPr txBox="1"/>
          <p:nvPr/>
        </p:nvSpPr>
        <p:spPr bwMode="auto">
          <a:xfrm>
            <a:off x="534779" y="989402"/>
            <a:ext cx="128753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 eaLnBrk="1" hangingPunct="1"/>
            <a:r>
              <a:rPr lang="en-US" altLang="zh-CN" b="1" dirty="0">
                <a:solidFill>
                  <a:schemeClr val="bg1"/>
                </a:solidFill>
                <a:latin typeface="Arial" pitchFamily="34" charset="0"/>
              </a:rPr>
              <a:t>2018-2025</a:t>
            </a:r>
            <a:endParaRPr lang="zh-CN" altLang="en-US" b="1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094696A8-6969-45A7-82F9-CD78A0E1DBB5}"/>
              </a:ext>
            </a:extLst>
          </p:cNvPr>
          <p:cNvSpPr txBox="1"/>
          <p:nvPr/>
        </p:nvSpPr>
        <p:spPr bwMode="auto">
          <a:xfrm>
            <a:off x="3647728" y="11088"/>
            <a:ext cx="510909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 eaLnBrk="1" hangingPunct="1"/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离子科学大科学装置的发展</a:t>
            </a:r>
            <a:endParaRPr lang="en-US" altLang="zh-CN" sz="3200" b="1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887820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图片 30">
            <a:extLst>
              <a:ext uri="{FF2B5EF4-FFF2-40B4-BE49-F238E27FC236}">
                <a16:creationId xmlns:a16="http://schemas.microsoft.com/office/drawing/2014/main" id="{C47B2747-E088-4EAB-B928-669D390C373A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376" y="3521257"/>
            <a:ext cx="4887649" cy="2571443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5145D5DA-1742-411C-87AF-BBC76B305EA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376" y="1136003"/>
            <a:ext cx="4887649" cy="2232248"/>
          </a:xfrm>
          <a:prstGeom prst="rect">
            <a:avLst/>
          </a:prstGeom>
        </p:spPr>
      </p:pic>
      <p:sp>
        <p:nvSpPr>
          <p:cNvPr id="33" name="文本框 32">
            <a:extLst>
              <a:ext uri="{FF2B5EF4-FFF2-40B4-BE49-F238E27FC236}">
                <a16:creationId xmlns:a16="http://schemas.microsoft.com/office/drawing/2014/main" id="{FE292D52-CB71-4B69-9863-A0568C94ABAD}"/>
              </a:ext>
            </a:extLst>
          </p:cNvPr>
          <p:cNvSpPr txBox="1"/>
          <p:nvPr/>
        </p:nvSpPr>
        <p:spPr>
          <a:xfrm>
            <a:off x="666095" y="1202336"/>
            <a:ext cx="312070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000" b="1" dirty="0">
                <a:solidFill>
                  <a:srgbClr val="FFFF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设计效果图</a:t>
            </a:r>
            <a:endParaRPr lang="zh-CN" altLang="en-US" sz="2000" dirty="0">
              <a:solidFill>
                <a:srgbClr val="FFFF00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1BE91ECC-E1F7-4B94-B950-A6AE9F540058}"/>
              </a:ext>
            </a:extLst>
          </p:cNvPr>
          <p:cNvSpPr txBox="1"/>
          <p:nvPr/>
        </p:nvSpPr>
        <p:spPr>
          <a:xfrm>
            <a:off x="622679" y="3756594"/>
            <a:ext cx="35615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000" b="1" dirty="0">
                <a:solidFill>
                  <a:srgbClr val="FFFF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现场航拍图</a:t>
            </a:r>
            <a:endParaRPr lang="zh-CN" altLang="en-US" sz="2000" dirty="0">
              <a:solidFill>
                <a:srgbClr val="FFFF00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35" name="Picture 35">
            <a:extLst>
              <a:ext uri="{FF2B5EF4-FFF2-40B4-BE49-F238E27FC236}">
                <a16:creationId xmlns:a16="http://schemas.microsoft.com/office/drawing/2014/main" id="{27655BAB-FE4C-4D8F-ACA0-CFCB8E780A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98166" y="3756594"/>
            <a:ext cx="3827907" cy="2715693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557B4DB7-4E78-474C-9D76-27E57172F6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08168" y="761382"/>
            <a:ext cx="3972356" cy="2981489"/>
          </a:xfrm>
          <a:prstGeom prst="rect">
            <a:avLst/>
          </a:prstGeom>
        </p:spPr>
      </p:pic>
      <p:sp>
        <p:nvSpPr>
          <p:cNvPr id="37" name="任意多边形: 形状 36">
            <a:extLst>
              <a:ext uri="{FF2B5EF4-FFF2-40B4-BE49-F238E27FC236}">
                <a16:creationId xmlns:a16="http://schemas.microsoft.com/office/drawing/2014/main" id="{AB4BC639-129B-4328-A3C0-297B97C68734}"/>
              </a:ext>
            </a:extLst>
          </p:cNvPr>
          <p:cNvSpPr/>
          <p:nvPr/>
        </p:nvSpPr>
        <p:spPr>
          <a:xfrm rot="9153345">
            <a:off x="6131226" y="2382611"/>
            <a:ext cx="1375954" cy="2676185"/>
          </a:xfrm>
          <a:custGeom>
            <a:avLst/>
            <a:gdLst>
              <a:gd name="connsiteX0" fmla="*/ 830508 w 830508"/>
              <a:gd name="connsiteY0" fmla="*/ 611646 h 1503794"/>
              <a:gd name="connsiteX1" fmla="*/ 647359 w 830508"/>
              <a:gd name="connsiteY1" fmla="*/ 440608 h 1503794"/>
              <a:gd name="connsiteX2" fmla="*/ 656336 w 830508"/>
              <a:gd name="connsiteY2" fmla="*/ 567623 h 1503794"/>
              <a:gd name="connsiteX3" fmla="*/ 0 w 830508"/>
              <a:gd name="connsiteY3" fmla="*/ 1503794 h 1503794"/>
              <a:gd name="connsiteX4" fmla="*/ 328168 w 830508"/>
              <a:gd name="connsiteY4" fmla="*/ 567623 h 1503794"/>
              <a:gd name="connsiteX5" fmla="*/ 322540 w 830508"/>
              <a:gd name="connsiteY5" fmla="*/ 430709 h 1503794"/>
              <a:gd name="connsiteX6" fmla="*/ 318564 w 830508"/>
              <a:gd name="connsiteY6" fmla="*/ 398679 h 1503794"/>
              <a:gd name="connsiteX7" fmla="*/ 72863 w 830508"/>
              <a:gd name="connsiteY7" fmla="*/ 611648 h 1503794"/>
              <a:gd name="connsiteX8" fmla="*/ 72862 w 830508"/>
              <a:gd name="connsiteY8" fmla="*/ 611648 h 1503794"/>
              <a:gd name="connsiteX9" fmla="*/ 451686 w 830508"/>
              <a:gd name="connsiteY9" fmla="*/ 0 h 1503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30508" h="1503794">
                <a:moveTo>
                  <a:pt x="830508" y="611646"/>
                </a:moveTo>
                <a:lnTo>
                  <a:pt x="647359" y="440608"/>
                </a:lnTo>
                <a:lnTo>
                  <a:pt x="656336" y="567623"/>
                </a:lnTo>
                <a:cubicBezTo>
                  <a:pt x="656336" y="1084656"/>
                  <a:pt x="362484" y="1503794"/>
                  <a:pt x="0" y="1503794"/>
                </a:cubicBezTo>
                <a:cubicBezTo>
                  <a:pt x="206587" y="1282794"/>
                  <a:pt x="328168" y="935956"/>
                  <a:pt x="328168" y="567623"/>
                </a:cubicBezTo>
                <a:cubicBezTo>
                  <a:pt x="328168" y="521581"/>
                  <a:pt x="326268" y="475875"/>
                  <a:pt x="322540" y="430709"/>
                </a:cubicBezTo>
                <a:lnTo>
                  <a:pt x="318564" y="398679"/>
                </a:lnTo>
                <a:lnTo>
                  <a:pt x="72863" y="611648"/>
                </a:lnTo>
                <a:lnTo>
                  <a:pt x="72862" y="611648"/>
                </a:lnTo>
                <a:lnTo>
                  <a:pt x="451686" y="0"/>
                </a:lnTo>
                <a:close/>
              </a:path>
            </a:pathLst>
          </a:custGeom>
          <a:gradFill>
            <a:gsLst>
              <a:gs pos="100000">
                <a:schemeClr val="accent1">
                  <a:lumMod val="5000"/>
                  <a:lumOff val="95000"/>
                </a:schemeClr>
              </a:gs>
              <a:gs pos="61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A15971EC-497F-4F4D-8B1F-B9B440A2BE7D}"/>
              </a:ext>
            </a:extLst>
          </p:cNvPr>
          <p:cNvSpPr txBox="1"/>
          <p:nvPr/>
        </p:nvSpPr>
        <p:spPr bwMode="auto">
          <a:xfrm>
            <a:off x="479376" y="630338"/>
            <a:ext cx="466025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 eaLnBrk="1" hangingPunct="1"/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HIAF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sz="2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高能强流离子束前沿</a:t>
            </a:r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B03866E0-0A9E-4B89-A257-D94B131F3EB8}"/>
              </a:ext>
            </a:extLst>
          </p:cNvPr>
          <p:cNvSpPr txBox="1"/>
          <p:nvPr/>
        </p:nvSpPr>
        <p:spPr bwMode="auto">
          <a:xfrm>
            <a:off x="529008" y="5753204"/>
            <a:ext cx="229101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 eaLnBrk="1" hangingPunct="1"/>
            <a:r>
              <a:rPr lang="en-US" altLang="zh-CN" b="1" dirty="0">
                <a:solidFill>
                  <a:schemeClr val="bg1"/>
                </a:solidFill>
                <a:latin typeface="Arial" pitchFamily="34" charset="0"/>
              </a:rPr>
              <a:t>HIAF</a:t>
            </a:r>
            <a:r>
              <a:rPr lang="zh-CN" altLang="en-US" b="1" dirty="0">
                <a:solidFill>
                  <a:schemeClr val="bg1"/>
                </a:solidFill>
                <a:latin typeface="Arial" pitchFamily="34" charset="0"/>
              </a:rPr>
              <a:t>（</a:t>
            </a:r>
            <a:r>
              <a:rPr lang="en-US" altLang="zh-CN" b="1" dirty="0">
                <a:solidFill>
                  <a:schemeClr val="bg1"/>
                </a:solidFill>
                <a:latin typeface="Arial" pitchFamily="34" charset="0"/>
              </a:rPr>
              <a:t>2018-2025</a:t>
            </a:r>
            <a:r>
              <a:rPr lang="zh-CN" altLang="en-US" b="1" dirty="0">
                <a:solidFill>
                  <a:schemeClr val="bg1"/>
                </a:solidFill>
                <a:latin typeface="Arial" pitchFamily="34" charset="0"/>
              </a:rPr>
              <a:t>）</a:t>
            </a:r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325FDA6A-78D6-44D4-9B3D-DF12F01344F0}"/>
              </a:ext>
            </a:extLst>
          </p:cNvPr>
          <p:cNvSpPr txBox="1"/>
          <p:nvPr/>
        </p:nvSpPr>
        <p:spPr>
          <a:xfrm>
            <a:off x="5494740" y="4781079"/>
            <a:ext cx="23006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r>
              <a:rPr lang="en-US" altLang="zh-CN" sz="2400" baseline="300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11</a:t>
            </a:r>
            <a:r>
              <a:rPr lang="en-US" altLang="zh-CN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~10</a:t>
            </a:r>
            <a:r>
              <a:rPr lang="en-US" altLang="zh-CN" sz="2400" baseline="300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12</a:t>
            </a:r>
            <a:r>
              <a:rPr lang="en-US" altLang="zh-CN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400" dirty="0" err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ppp</a:t>
            </a:r>
            <a:endParaRPr lang="zh-CN" altLang="en-US" sz="2400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B8DEC975-E6AB-4DC8-9D74-2177503EF82F}"/>
              </a:ext>
            </a:extLst>
          </p:cNvPr>
          <p:cNvSpPr txBox="1"/>
          <p:nvPr/>
        </p:nvSpPr>
        <p:spPr bwMode="auto">
          <a:xfrm>
            <a:off x="3647728" y="11088"/>
            <a:ext cx="510909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 eaLnBrk="1" hangingPunct="1"/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离子科学大科学装置的发展</a:t>
            </a:r>
            <a:endParaRPr lang="en-US" altLang="zh-CN" sz="3200" b="1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F77591CA-DBCE-46E7-A630-B355DF9B539A}"/>
              </a:ext>
            </a:extLst>
          </p:cNvPr>
          <p:cNvSpPr txBox="1"/>
          <p:nvPr/>
        </p:nvSpPr>
        <p:spPr bwMode="auto">
          <a:xfrm>
            <a:off x="2495600" y="6153473"/>
            <a:ext cx="318548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 eaLnBrk="1" hangingPunct="1"/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见冒立军的报告（本次会议）</a:t>
            </a:r>
          </a:p>
        </p:txBody>
      </p:sp>
    </p:spTree>
    <p:extLst>
      <p:ext uri="{BB962C8B-B14F-4D97-AF65-F5344CB8AC3E}">
        <p14:creationId xmlns:p14="http://schemas.microsoft.com/office/powerpoint/2010/main" val="2287404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id="{0EA05F24-5A82-4E3E-87E6-4A2A92BC3F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360" y="1340768"/>
            <a:ext cx="9727339" cy="4505394"/>
          </a:xfrm>
          <a:prstGeom prst="rect">
            <a:avLst/>
          </a:prstGeom>
        </p:spPr>
      </p:pic>
      <p:sp>
        <p:nvSpPr>
          <p:cNvPr id="14" name="矩形 13">
            <a:extLst>
              <a:ext uri="{FF2B5EF4-FFF2-40B4-BE49-F238E27FC236}">
                <a16:creationId xmlns:a16="http://schemas.microsoft.com/office/drawing/2014/main" id="{DDA92391-4728-47B7-AA29-34BF68F59A30}"/>
              </a:ext>
            </a:extLst>
          </p:cNvPr>
          <p:cNvSpPr/>
          <p:nvPr/>
        </p:nvSpPr>
        <p:spPr>
          <a:xfrm>
            <a:off x="6641591" y="5122128"/>
            <a:ext cx="76708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kern="0" dirty="0" err="1">
                <a:solidFill>
                  <a:srgbClr val="0000FF"/>
                </a:solidFill>
                <a:latin typeface="Times New Roman" panose="02020503050405090304" pitchFamily="18" charset="0"/>
                <a:ea typeface="MS PGothic" panose="020B0600070205080204" pitchFamily="34" charset="-128"/>
                <a:cs typeface="Times New Roman" panose="02020503050405090304" pitchFamily="18" charset="0"/>
              </a:rPr>
              <a:t>iLinac</a:t>
            </a:r>
            <a:r>
              <a:rPr lang="en-US" altLang="zh-CN" kern="0" dirty="0">
                <a:solidFill>
                  <a:srgbClr val="0000FF"/>
                </a:solidFill>
                <a:latin typeface="Times New Roman" panose="02020503050405090304" pitchFamily="18" charset="0"/>
                <a:ea typeface="MS PGothic" panose="020B0600070205080204" pitchFamily="34" charset="-128"/>
                <a:cs typeface="Times New Roman" panose="02020503050405090304" pitchFamily="18" charset="0"/>
              </a:rPr>
              <a:t> </a:t>
            </a:r>
            <a:endParaRPr lang="zh-CN" altLang="en-US" kern="0" dirty="0">
              <a:solidFill>
                <a:srgbClr val="0000FF"/>
              </a:solidFill>
              <a:latin typeface="Arial" panose="020B0604020202090204" pitchFamily="34" charset="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C1A9523D-9F08-44F2-B2EA-A9F1332CAF3A}"/>
              </a:ext>
            </a:extLst>
          </p:cNvPr>
          <p:cNvSpPr/>
          <p:nvPr/>
        </p:nvSpPr>
        <p:spPr>
          <a:xfrm>
            <a:off x="9342140" y="4050709"/>
            <a:ext cx="75438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kern="0" dirty="0">
                <a:solidFill>
                  <a:srgbClr val="0000FF"/>
                </a:solidFill>
                <a:latin typeface="Times New Roman" panose="02020503050405090304" pitchFamily="18" charset="0"/>
                <a:ea typeface="MS PGothic" panose="020B0600070205080204" pitchFamily="34" charset="-128"/>
                <a:cs typeface="Times New Roman" panose="02020503050405090304" pitchFamily="18" charset="0"/>
              </a:rPr>
              <a:t>SECR </a:t>
            </a:r>
            <a:endParaRPr lang="zh-CN" altLang="en-US" kern="0" dirty="0">
              <a:solidFill>
                <a:srgbClr val="0000FF"/>
              </a:solidFill>
              <a:latin typeface="Arial" panose="020B0604020202090204" pitchFamily="34" charset="0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91A295E7-0E99-4246-9135-2035E93938D2}"/>
              </a:ext>
            </a:extLst>
          </p:cNvPr>
          <p:cNvSpPr/>
          <p:nvPr/>
        </p:nvSpPr>
        <p:spPr>
          <a:xfrm>
            <a:off x="4053594" y="2265586"/>
            <a:ext cx="75438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kern="0" dirty="0">
                <a:solidFill>
                  <a:srgbClr val="0000FF"/>
                </a:solidFill>
                <a:latin typeface="Times New Roman" panose="02020503050405090304" pitchFamily="18" charset="0"/>
                <a:ea typeface="MS PGothic" panose="020B0600070205080204" pitchFamily="34" charset="-128"/>
                <a:cs typeface="Times New Roman" panose="02020503050405090304" pitchFamily="18" charset="0"/>
              </a:rPr>
              <a:t>HFRS </a:t>
            </a:r>
            <a:endParaRPr lang="zh-CN" altLang="en-US" kern="0" dirty="0">
              <a:solidFill>
                <a:srgbClr val="0000FF"/>
              </a:solidFill>
              <a:latin typeface="Times New Roman" panose="02020503050405090304" pitchFamily="18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E312BC58-3B33-490B-A4C7-46462B1CE964}"/>
              </a:ext>
            </a:extLst>
          </p:cNvPr>
          <p:cNvSpPr/>
          <p:nvPr/>
        </p:nvSpPr>
        <p:spPr>
          <a:xfrm>
            <a:off x="5887211" y="2021008"/>
            <a:ext cx="75438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kern="0" dirty="0" err="1">
                <a:solidFill>
                  <a:srgbClr val="0000FF"/>
                </a:solidFill>
                <a:latin typeface="Times New Roman" panose="02020503050405090304" pitchFamily="18" charset="0"/>
                <a:ea typeface="MS PGothic" panose="020B0600070205080204" pitchFamily="34" charset="-128"/>
                <a:cs typeface="Times New Roman" panose="02020503050405090304" pitchFamily="18" charset="0"/>
              </a:rPr>
              <a:t>S</a:t>
            </a:r>
            <a:r>
              <a:rPr lang="en-US" altLang="zh-CN" kern="0" dirty="0">
                <a:solidFill>
                  <a:srgbClr val="0000FF"/>
                </a:solidFill>
                <a:latin typeface="Times New Roman" panose="02020503050405090304" pitchFamily="18" charset="0"/>
                <a:ea typeface="MS PGothic" panose="020B0600070205080204" pitchFamily="34" charset="-128"/>
                <a:cs typeface="Times New Roman" panose="02020503050405090304" pitchFamily="18" charset="0"/>
              </a:rPr>
              <a:t>Ring</a:t>
            </a:r>
            <a:r>
              <a:rPr lang="en-US" altLang="zh-CN" kern="0" dirty="0">
                <a:solidFill>
                  <a:srgbClr val="FFFF00"/>
                </a:solidFill>
                <a:latin typeface="Times New Roman" panose="02020503050405090304" pitchFamily="18" charset="0"/>
                <a:ea typeface="MS PGothic" panose="020B0600070205080204" pitchFamily="34" charset="-128"/>
                <a:cs typeface="Times New Roman" panose="02020503050405090304" pitchFamily="18" charset="0"/>
              </a:rPr>
              <a:t> </a:t>
            </a:r>
            <a:endParaRPr lang="zh-CN" altLang="en-US" kern="0" dirty="0">
              <a:solidFill>
                <a:srgbClr val="FFFF00"/>
              </a:solidFill>
              <a:latin typeface="Arial" panose="020B0604020202090204" pitchFamily="34" charset="0"/>
            </a:endParaRPr>
          </a:p>
        </p:txBody>
      </p:sp>
      <p:sp>
        <p:nvSpPr>
          <p:cNvPr id="18" name="Text Box 211">
            <a:extLst>
              <a:ext uri="{FF2B5EF4-FFF2-40B4-BE49-F238E27FC236}">
                <a16:creationId xmlns:a16="http://schemas.microsoft.com/office/drawing/2014/main" id="{02D2FA1F-EC6E-4167-B7AC-F828145FAF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2256" y="3993826"/>
            <a:ext cx="787395" cy="369332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>
              <a:defRPr kern="0">
                <a:solidFill>
                  <a:srgbClr val="0000FF"/>
                </a:solidFill>
                <a:latin typeface="Times New Roman" panose="02020503050405090304" pitchFamily="18" charset="0"/>
                <a:ea typeface="MS PGothic" panose="020B0600070205080204" pitchFamily="34" charset="-128"/>
                <a:cs typeface="Times New Roman" panose="02020503050405090304" pitchFamily="18" charset="0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en-US" altLang="zh-CN" dirty="0"/>
              <a:t>BRing</a:t>
            </a:r>
            <a:endParaRPr lang="zh-CN" altLang="en-US" dirty="0"/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E641B921-4719-4797-A937-3A1911F281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9461" y="1723976"/>
            <a:ext cx="3187067" cy="2267058"/>
          </a:xfrm>
          <a:prstGeom prst="rect">
            <a:avLst/>
          </a:prstGeom>
        </p:spPr>
      </p:pic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A6CCFADD-4AB8-42CD-BEA5-AC5A5E8B25A8}"/>
              </a:ext>
            </a:extLst>
          </p:cNvPr>
          <p:cNvCxnSpPr/>
          <p:nvPr/>
        </p:nvCxnSpPr>
        <p:spPr>
          <a:xfrm flipV="1">
            <a:off x="9653762" y="2058250"/>
            <a:ext cx="283026" cy="356706"/>
          </a:xfrm>
          <a:prstGeom prst="line">
            <a:avLst/>
          </a:prstGeom>
          <a:ln w="28575">
            <a:solidFill>
              <a:srgbClr val="0070C0"/>
            </a:solidFill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文本框 20">
            <a:extLst>
              <a:ext uri="{FF2B5EF4-FFF2-40B4-BE49-F238E27FC236}">
                <a16:creationId xmlns:a16="http://schemas.microsoft.com/office/drawing/2014/main" id="{F69249FD-C922-4538-BC6C-BEBCA7CC486F}"/>
              </a:ext>
            </a:extLst>
          </p:cNvPr>
          <p:cNvSpPr txBox="1"/>
          <p:nvPr/>
        </p:nvSpPr>
        <p:spPr>
          <a:xfrm>
            <a:off x="9604834" y="1707931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极化源束线</a:t>
            </a:r>
          </a:p>
        </p:txBody>
      </p:sp>
      <p:cxnSp>
        <p:nvCxnSpPr>
          <p:cNvPr id="22" name="直接箭头连接符 21">
            <a:extLst>
              <a:ext uri="{FF2B5EF4-FFF2-40B4-BE49-F238E27FC236}">
                <a16:creationId xmlns:a16="http://schemas.microsoft.com/office/drawing/2014/main" id="{ABE8D119-DDF4-4D14-B265-CB70FF10C205}"/>
              </a:ext>
            </a:extLst>
          </p:cNvPr>
          <p:cNvCxnSpPr>
            <a:cxnSpLocks/>
          </p:cNvCxnSpPr>
          <p:nvPr/>
        </p:nvCxnSpPr>
        <p:spPr>
          <a:xfrm>
            <a:off x="8788744" y="3744923"/>
            <a:ext cx="691632" cy="629319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文本框 2">
            <a:extLst>
              <a:ext uri="{FF2B5EF4-FFF2-40B4-BE49-F238E27FC236}">
                <a16:creationId xmlns:a16="http://schemas.microsoft.com/office/drawing/2014/main" id="{A1C0FC0F-7DA9-4575-8C34-C30E5CF115D2}"/>
              </a:ext>
            </a:extLst>
          </p:cNvPr>
          <p:cNvSpPr txBox="1"/>
          <p:nvPr/>
        </p:nvSpPr>
        <p:spPr bwMode="auto">
          <a:xfrm>
            <a:off x="335360" y="1576090"/>
            <a:ext cx="142218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 eaLnBrk="1" hangingPunct="1"/>
            <a:r>
              <a:rPr lang="zh-CN" altLang="en-US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高能终端</a:t>
            </a:r>
          </a:p>
        </p:txBody>
      </p:sp>
      <p:sp>
        <p:nvSpPr>
          <p:cNvPr id="4" name="椭圆 3">
            <a:extLst>
              <a:ext uri="{FF2B5EF4-FFF2-40B4-BE49-F238E27FC236}">
                <a16:creationId xmlns:a16="http://schemas.microsoft.com/office/drawing/2014/main" id="{18A19F7E-3F03-47F3-8AB9-211CB2D96845}"/>
              </a:ext>
            </a:extLst>
          </p:cNvPr>
          <p:cNvSpPr/>
          <p:nvPr/>
        </p:nvSpPr>
        <p:spPr>
          <a:xfrm rot="3182082">
            <a:off x="2884829" y="3556293"/>
            <a:ext cx="1440160" cy="348167"/>
          </a:xfrm>
          <a:prstGeom prst="ellipse">
            <a:avLst/>
          </a:prstGeom>
          <a:noFill/>
          <a:ln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椭圆 25">
            <a:extLst>
              <a:ext uri="{FF2B5EF4-FFF2-40B4-BE49-F238E27FC236}">
                <a16:creationId xmlns:a16="http://schemas.microsoft.com/office/drawing/2014/main" id="{FD17CF0A-E3F5-4F2D-B14C-338A7238215D}"/>
              </a:ext>
            </a:extLst>
          </p:cNvPr>
          <p:cNvSpPr/>
          <p:nvPr/>
        </p:nvSpPr>
        <p:spPr>
          <a:xfrm rot="8123471">
            <a:off x="472727" y="3504511"/>
            <a:ext cx="1440160" cy="348167"/>
          </a:xfrm>
          <a:prstGeom prst="ellipse">
            <a:avLst/>
          </a:prstGeom>
          <a:noFill/>
          <a:ln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E150F22E-2C78-4ECD-BE45-68A71C3C01DE}"/>
              </a:ext>
            </a:extLst>
          </p:cNvPr>
          <p:cNvSpPr txBox="1"/>
          <p:nvPr/>
        </p:nvSpPr>
        <p:spPr bwMode="auto">
          <a:xfrm>
            <a:off x="3647728" y="11088"/>
            <a:ext cx="510909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 eaLnBrk="1" hangingPunct="1"/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离子科学大科学装置的发展</a:t>
            </a:r>
            <a:endParaRPr lang="en-US" altLang="zh-CN" sz="3200" b="1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标注: 弯曲线形 1">
            <a:extLst>
              <a:ext uri="{FF2B5EF4-FFF2-40B4-BE49-F238E27FC236}">
                <a16:creationId xmlns:a16="http://schemas.microsoft.com/office/drawing/2014/main" id="{CE0246A1-CCB1-4259-BD1E-50CD3253BE1D}"/>
              </a:ext>
            </a:extLst>
          </p:cNvPr>
          <p:cNvSpPr/>
          <p:nvPr/>
        </p:nvSpPr>
        <p:spPr>
          <a:xfrm>
            <a:off x="4578510" y="3134213"/>
            <a:ext cx="2165561" cy="798843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88080"/>
              <a:gd name="adj6" fmla="val -14012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极化靶、极化测量仪、极化校正</a:t>
            </a:r>
          </a:p>
        </p:txBody>
      </p:sp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C8D95F8D-1C6A-4E8F-BE1E-44918FDB737A}"/>
              </a:ext>
            </a:extLst>
          </p:cNvPr>
          <p:cNvCxnSpPr>
            <a:cxnSpLocks/>
            <a:stCxn id="2" idx="2"/>
          </p:cNvCxnSpPr>
          <p:nvPr/>
        </p:nvCxnSpPr>
        <p:spPr>
          <a:xfrm flipH="1">
            <a:off x="3935762" y="3533635"/>
            <a:ext cx="642748" cy="2554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00333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文本框 49">
            <a:extLst>
              <a:ext uri="{FF2B5EF4-FFF2-40B4-BE49-F238E27FC236}">
                <a16:creationId xmlns:a16="http://schemas.microsoft.com/office/drawing/2014/main" id="{395CD536-1AAF-4A56-B56F-52BCBE8C663B}"/>
              </a:ext>
            </a:extLst>
          </p:cNvPr>
          <p:cNvSpPr txBox="1"/>
          <p:nvPr/>
        </p:nvSpPr>
        <p:spPr bwMode="auto">
          <a:xfrm>
            <a:off x="4157007" y="3424"/>
            <a:ext cx="387798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 eaLnBrk="1" hangingPunct="1"/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自旋极化离子束现状</a:t>
            </a:r>
            <a:endParaRPr lang="en-US" altLang="zh-CN" sz="3200" b="1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3706DD26-14BB-420C-AE4F-30BFEC6AB871}"/>
              </a:ext>
            </a:extLst>
          </p:cNvPr>
          <p:cNvSpPr txBox="1"/>
          <p:nvPr/>
        </p:nvSpPr>
        <p:spPr>
          <a:xfrm>
            <a:off x="965527" y="1066881"/>
            <a:ext cx="42114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BNL </a:t>
            </a:r>
            <a:r>
              <a:rPr lang="zh-CN" altLang="en-US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光泵浦型极化 </a:t>
            </a:r>
            <a:r>
              <a:rPr lang="en-US" altLang="zh-CN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</a:t>
            </a:r>
            <a:r>
              <a:rPr lang="en-US" altLang="zh-CN" sz="2400" b="1" baseline="300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en-US" altLang="zh-CN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离子源</a:t>
            </a: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2E3F453B-DB59-427C-8900-D999606B4105}"/>
              </a:ext>
            </a:extLst>
          </p:cNvPr>
          <p:cNvSpPr txBox="1"/>
          <p:nvPr/>
        </p:nvSpPr>
        <p:spPr>
          <a:xfrm>
            <a:off x="6679200" y="1052736"/>
            <a:ext cx="50674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JINR </a:t>
            </a:r>
            <a:r>
              <a:rPr lang="zh-CN" altLang="en-US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原子束型极化 </a:t>
            </a:r>
            <a:r>
              <a:rPr lang="en-US" altLang="zh-CN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</a:t>
            </a:r>
            <a:r>
              <a:rPr lang="en-US" altLang="zh-CN" sz="2400" b="1" baseline="300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</a:t>
            </a:r>
            <a:r>
              <a:rPr lang="en-US" altLang="zh-CN" sz="2400" b="1" baseline="300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en-US" altLang="zh-CN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离子源</a:t>
            </a:r>
          </a:p>
        </p:txBody>
      </p:sp>
      <p:grpSp>
        <p:nvGrpSpPr>
          <p:cNvPr id="25" name="组合 24">
            <a:extLst>
              <a:ext uri="{FF2B5EF4-FFF2-40B4-BE49-F238E27FC236}">
                <a16:creationId xmlns:a16="http://schemas.microsoft.com/office/drawing/2014/main" id="{3563C030-0183-4CFD-9FBD-CD5574027E5C}"/>
              </a:ext>
            </a:extLst>
          </p:cNvPr>
          <p:cNvGrpSpPr/>
          <p:nvPr/>
        </p:nvGrpSpPr>
        <p:grpSpPr>
          <a:xfrm>
            <a:off x="346386" y="1621799"/>
            <a:ext cx="5400000" cy="4050000"/>
            <a:chOff x="307633" y="1650692"/>
            <a:chExt cx="5400000" cy="4050000"/>
          </a:xfrm>
        </p:grpSpPr>
        <p:grpSp>
          <p:nvGrpSpPr>
            <p:cNvPr id="27" name="组合 26">
              <a:extLst>
                <a:ext uri="{FF2B5EF4-FFF2-40B4-BE49-F238E27FC236}">
                  <a16:creationId xmlns:a16="http://schemas.microsoft.com/office/drawing/2014/main" id="{179CCF3E-38EF-4585-9A4D-D92297C0C14F}"/>
                </a:ext>
              </a:extLst>
            </p:cNvPr>
            <p:cNvGrpSpPr/>
            <p:nvPr/>
          </p:nvGrpSpPr>
          <p:grpSpPr>
            <a:xfrm>
              <a:off x="307633" y="1650692"/>
              <a:ext cx="5400000" cy="4050000"/>
              <a:chOff x="783696" y="994366"/>
              <a:chExt cx="5400000" cy="4050000"/>
            </a:xfrm>
          </p:grpSpPr>
          <p:pic>
            <p:nvPicPr>
              <p:cNvPr id="29" name="图片 28">
                <a:extLst>
                  <a:ext uri="{FF2B5EF4-FFF2-40B4-BE49-F238E27FC236}">
                    <a16:creationId xmlns:a16="http://schemas.microsoft.com/office/drawing/2014/main" id="{0AB8986C-1150-4820-A304-754276912D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783696" y="994366"/>
                <a:ext cx="5400000" cy="4050000"/>
              </a:xfrm>
              <a:prstGeom prst="rect">
                <a:avLst/>
              </a:prstGeom>
            </p:spPr>
          </p:pic>
          <p:sp>
            <p:nvSpPr>
              <p:cNvPr id="30" name="左大括号 29">
                <a:extLst>
                  <a:ext uri="{FF2B5EF4-FFF2-40B4-BE49-F238E27FC236}">
                    <a16:creationId xmlns:a16="http://schemas.microsoft.com/office/drawing/2014/main" id="{DAA407E8-C311-4519-8403-07E038A23516}"/>
                  </a:ext>
                </a:extLst>
              </p:cNvPr>
              <p:cNvSpPr/>
              <p:nvPr/>
            </p:nvSpPr>
            <p:spPr>
              <a:xfrm rot="5400000" flipH="1" flipV="1">
                <a:off x="3236997" y="1441489"/>
                <a:ext cx="288000" cy="4915365"/>
              </a:xfrm>
              <a:prstGeom prst="leftBrace">
                <a:avLst>
                  <a:gd name="adj1" fmla="val 65437"/>
                  <a:gd name="adj2" fmla="val 39280"/>
                </a:avLst>
              </a:prstGeom>
              <a:ln w="38100"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1" name="矩形: 圆角 30">
                <a:extLst>
                  <a:ext uri="{FF2B5EF4-FFF2-40B4-BE49-F238E27FC236}">
                    <a16:creationId xmlns:a16="http://schemas.microsoft.com/office/drawing/2014/main" id="{4FCED361-8DE2-4CC3-B11D-A83E10CD4B80}"/>
                  </a:ext>
                </a:extLst>
              </p:cNvPr>
              <p:cNvSpPr/>
              <p:nvPr/>
            </p:nvSpPr>
            <p:spPr>
              <a:xfrm>
                <a:off x="2012990" y="4136425"/>
                <a:ext cx="1644195" cy="338554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zh-CN" altLang="en-US" sz="1600" b="1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极化原子束产生</a:t>
                </a:r>
              </a:p>
            </p:txBody>
          </p:sp>
          <p:cxnSp>
            <p:nvCxnSpPr>
              <p:cNvPr id="32" name="直接箭头连接符 31">
                <a:extLst>
                  <a:ext uri="{FF2B5EF4-FFF2-40B4-BE49-F238E27FC236}">
                    <a16:creationId xmlns:a16="http://schemas.microsoft.com/office/drawing/2014/main" id="{47BBBE0C-F72C-4280-A23E-890D9FF327C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920361" y="3084111"/>
                <a:ext cx="138515" cy="1221591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3" name="矩形: 圆角 32">
                <a:extLst>
                  <a:ext uri="{FF2B5EF4-FFF2-40B4-BE49-F238E27FC236}">
                    <a16:creationId xmlns:a16="http://schemas.microsoft.com/office/drawing/2014/main" id="{2B11AED8-0BFE-4A3F-AEB7-259FFBFB7ADD}"/>
                  </a:ext>
                </a:extLst>
              </p:cNvPr>
              <p:cNvSpPr/>
              <p:nvPr/>
            </p:nvSpPr>
            <p:spPr>
              <a:xfrm>
                <a:off x="4085039" y="4149487"/>
                <a:ext cx="2010962" cy="596296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sz="1600" b="1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钠喷流电离</a:t>
                </a:r>
                <a:endParaRPr lang="en-US" altLang="zh-CN" sz="1600" b="1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algn="ctr"/>
                <a:r>
                  <a:rPr lang="en-US" altLang="zh-CN" sz="1600" b="1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H</a:t>
                </a:r>
                <a:r>
                  <a:rPr lang="en-US" altLang="zh-CN" sz="1600" b="1" baseline="30000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0</a:t>
                </a:r>
                <a:r>
                  <a:rPr lang="en-US" altLang="zh-CN" sz="1600" b="1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+Na→H</a:t>
                </a:r>
                <a:r>
                  <a:rPr lang="en-US" altLang="zh-CN" sz="1600" b="1" baseline="30000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-</a:t>
                </a:r>
                <a:r>
                  <a:rPr lang="en-US" altLang="zh-CN" sz="1600" b="1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+Na</a:t>
                </a:r>
                <a:r>
                  <a:rPr lang="en-US" altLang="zh-CN" sz="1600" b="1" baseline="30000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+</a:t>
                </a:r>
                <a:endParaRPr lang="zh-CN" altLang="en-US" sz="1600" b="1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4" name="矩形: 圆角 33">
                <a:extLst>
                  <a:ext uri="{FF2B5EF4-FFF2-40B4-BE49-F238E27FC236}">
                    <a16:creationId xmlns:a16="http://schemas.microsoft.com/office/drawing/2014/main" id="{E2E1951F-50E1-4D1E-A1F9-B50BAC59017D}"/>
                  </a:ext>
                </a:extLst>
              </p:cNvPr>
              <p:cNvSpPr/>
              <p:nvPr/>
            </p:nvSpPr>
            <p:spPr>
              <a:xfrm>
                <a:off x="1118278" y="3429000"/>
                <a:ext cx="1418082" cy="328020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sz="1600" b="1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非极化质子束</a:t>
                </a:r>
              </a:p>
            </p:txBody>
          </p:sp>
          <p:sp>
            <p:nvSpPr>
              <p:cNvPr id="35" name="矩形: 圆角 34">
                <a:extLst>
                  <a:ext uri="{FF2B5EF4-FFF2-40B4-BE49-F238E27FC236}">
                    <a16:creationId xmlns:a16="http://schemas.microsoft.com/office/drawing/2014/main" id="{DFB213C6-F2D7-4584-934C-EEF6D6800D6B}"/>
                  </a:ext>
                </a:extLst>
              </p:cNvPr>
              <p:cNvSpPr/>
              <p:nvPr/>
            </p:nvSpPr>
            <p:spPr>
              <a:xfrm>
                <a:off x="2710229" y="3429000"/>
                <a:ext cx="1856999" cy="338554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spAutoFit/>
              </a:bodyPr>
              <a:lstStyle/>
              <a:p>
                <a:pPr algn="ctr"/>
                <a:r>
                  <a:rPr lang="zh-CN" altLang="en-US" sz="1600" b="1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光泵浦 </a:t>
                </a:r>
                <a:r>
                  <a:rPr lang="en-US" altLang="zh-CN" sz="1600" b="1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Rb </a:t>
                </a:r>
                <a:r>
                  <a:rPr lang="zh-CN" altLang="en-US" sz="1600" b="1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蒸汽靶</a:t>
                </a:r>
              </a:p>
            </p:txBody>
          </p:sp>
          <p:sp>
            <p:nvSpPr>
              <p:cNvPr id="36" name="矩形: 圆角 35">
                <a:extLst>
                  <a:ext uri="{FF2B5EF4-FFF2-40B4-BE49-F238E27FC236}">
                    <a16:creationId xmlns:a16="http://schemas.microsoft.com/office/drawing/2014/main" id="{346164BC-D766-434F-8EED-1864B59D58A3}"/>
                  </a:ext>
                </a:extLst>
              </p:cNvPr>
              <p:cNvSpPr/>
              <p:nvPr/>
            </p:nvSpPr>
            <p:spPr>
              <a:xfrm>
                <a:off x="4722056" y="3429000"/>
                <a:ext cx="1155168" cy="338554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CN" sz="1600" b="1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Sona </a:t>
                </a:r>
                <a:r>
                  <a:rPr lang="zh-CN" altLang="en-US" sz="1600" b="1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跃迁</a:t>
                </a:r>
              </a:p>
            </p:txBody>
          </p:sp>
        </p:grpSp>
        <p:sp>
          <p:nvSpPr>
            <p:cNvPr id="28" name="文本框 27">
              <a:extLst>
                <a:ext uri="{FF2B5EF4-FFF2-40B4-BE49-F238E27FC236}">
                  <a16:creationId xmlns:a16="http://schemas.microsoft.com/office/drawing/2014/main" id="{088259C9-0D8C-4417-BCD5-E8262178F1D4}"/>
                </a:ext>
              </a:extLst>
            </p:cNvPr>
            <p:cNvSpPr txBox="1"/>
            <p:nvPr/>
          </p:nvSpPr>
          <p:spPr>
            <a:xfrm>
              <a:off x="307633" y="1662332"/>
              <a:ext cx="2221222" cy="338554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algn="ctr">
                <a:defRPr sz="1600" b="1">
                  <a:solidFill>
                    <a:srgbClr val="FF0000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en-US" altLang="zh-CN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4 mA, 300 </a:t>
              </a:r>
              <a:r>
                <a:rPr lang="en-US" altLang="zh-CN" dirty="0" err="1">
                  <a:latin typeface="微软雅黑" panose="020B0503020204020204" pitchFamily="34" charset="-122"/>
                  <a:ea typeface="微软雅黑" panose="020B0503020204020204" pitchFamily="34" charset="-122"/>
                </a:rPr>
                <a:t>μs</a:t>
              </a:r>
              <a:r>
                <a:rPr lang="en-US" altLang="zh-CN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, 85%</a:t>
              </a:r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7" name="组合 36">
            <a:extLst>
              <a:ext uri="{FF2B5EF4-FFF2-40B4-BE49-F238E27FC236}">
                <a16:creationId xmlns:a16="http://schemas.microsoft.com/office/drawing/2014/main" id="{F50BF283-165E-4105-AB63-524763BA9D98}"/>
              </a:ext>
            </a:extLst>
          </p:cNvPr>
          <p:cNvGrpSpPr/>
          <p:nvPr/>
        </p:nvGrpSpPr>
        <p:grpSpPr>
          <a:xfrm>
            <a:off x="6469626" y="1620891"/>
            <a:ext cx="5400000" cy="4048417"/>
            <a:chOff x="6498426" y="2002491"/>
            <a:chExt cx="5400000" cy="4048417"/>
          </a:xfrm>
        </p:grpSpPr>
        <p:grpSp>
          <p:nvGrpSpPr>
            <p:cNvPr id="38" name="组合 37">
              <a:extLst>
                <a:ext uri="{FF2B5EF4-FFF2-40B4-BE49-F238E27FC236}">
                  <a16:creationId xmlns:a16="http://schemas.microsoft.com/office/drawing/2014/main" id="{98F51C20-3C2C-4EC7-9BF1-0E85D10B0687}"/>
                </a:ext>
              </a:extLst>
            </p:cNvPr>
            <p:cNvGrpSpPr/>
            <p:nvPr/>
          </p:nvGrpSpPr>
          <p:grpSpPr>
            <a:xfrm>
              <a:off x="6498426" y="2002491"/>
              <a:ext cx="5400000" cy="4048417"/>
              <a:chOff x="6425848" y="995949"/>
              <a:chExt cx="5400000" cy="4048417"/>
            </a:xfrm>
          </p:grpSpPr>
          <p:pic>
            <p:nvPicPr>
              <p:cNvPr id="40" name="图片 39">
                <a:extLst>
                  <a:ext uri="{FF2B5EF4-FFF2-40B4-BE49-F238E27FC236}">
                    <a16:creationId xmlns:a16="http://schemas.microsoft.com/office/drawing/2014/main" id="{B8BDEF64-721D-4578-AD4C-990900AEC6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425848" y="995949"/>
                <a:ext cx="5400000" cy="4048417"/>
              </a:xfrm>
              <a:prstGeom prst="rect">
                <a:avLst/>
              </a:prstGeom>
            </p:spPr>
          </p:pic>
          <p:sp>
            <p:nvSpPr>
              <p:cNvPr id="41" name="左大括号 40">
                <a:extLst>
                  <a:ext uri="{FF2B5EF4-FFF2-40B4-BE49-F238E27FC236}">
                    <a16:creationId xmlns:a16="http://schemas.microsoft.com/office/drawing/2014/main" id="{696BA288-39FB-418F-8409-428AB1D3CD55}"/>
                  </a:ext>
                </a:extLst>
              </p:cNvPr>
              <p:cNvSpPr/>
              <p:nvPr/>
            </p:nvSpPr>
            <p:spPr>
              <a:xfrm rot="5520000" flipH="1" flipV="1">
                <a:off x="9957749" y="2365613"/>
                <a:ext cx="349807" cy="1902306"/>
              </a:xfrm>
              <a:prstGeom prst="leftBrace">
                <a:avLst>
                  <a:gd name="adj1" fmla="val 43789"/>
                  <a:gd name="adj2" fmla="val 48025"/>
                </a:avLst>
              </a:prstGeom>
              <a:ln w="38100"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42" name="矩形: 圆角 41">
                <a:extLst>
                  <a:ext uri="{FF2B5EF4-FFF2-40B4-BE49-F238E27FC236}">
                    <a16:creationId xmlns:a16="http://schemas.microsoft.com/office/drawing/2014/main" id="{0560A171-FF08-44B1-949F-4C7DE34275A0}"/>
                  </a:ext>
                </a:extLst>
              </p:cNvPr>
              <p:cNvSpPr/>
              <p:nvPr/>
            </p:nvSpPr>
            <p:spPr>
              <a:xfrm rot="120000">
                <a:off x="9316222" y="3519552"/>
                <a:ext cx="1454604" cy="350707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sz="1600" b="1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极化原子束源</a:t>
                </a:r>
              </a:p>
            </p:txBody>
          </p:sp>
          <p:sp>
            <p:nvSpPr>
              <p:cNvPr id="43" name="左大括号 42">
                <a:extLst>
                  <a:ext uri="{FF2B5EF4-FFF2-40B4-BE49-F238E27FC236}">
                    <a16:creationId xmlns:a16="http://schemas.microsoft.com/office/drawing/2014/main" id="{27602479-BA46-4753-A583-6AE6B627AC09}"/>
                  </a:ext>
                </a:extLst>
              </p:cNvPr>
              <p:cNvSpPr/>
              <p:nvPr/>
            </p:nvSpPr>
            <p:spPr>
              <a:xfrm rot="5520000" flipH="1" flipV="1">
                <a:off x="7986384" y="2300337"/>
                <a:ext cx="349807" cy="1902306"/>
              </a:xfrm>
              <a:prstGeom prst="leftBrace">
                <a:avLst>
                  <a:gd name="adj1" fmla="val 43789"/>
                  <a:gd name="adj2" fmla="val 48025"/>
                </a:avLst>
              </a:prstGeom>
              <a:ln w="38100"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44" name="矩形: 圆角 43">
                <a:extLst>
                  <a:ext uri="{FF2B5EF4-FFF2-40B4-BE49-F238E27FC236}">
                    <a16:creationId xmlns:a16="http://schemas.microsoft.com/office/drawing/2014/main" id="{27B8F094-78F8-4D06-8903-32E6A6686995}"/>
                  </a:ext>
                </a:extLst>
              </p:cNvPr>
              <p:cNvSpPr/>
              <p:nvPr/>
            </p:nvSpPr>
            <p:spPr>
              <a:xfrm rot="120000">
                <a:off x="7152127" y="3450912"/>
                <a:ext cx="1647483" cy="345496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sz="1600" b="1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等离子体离化器</a:t>
                </a:r>
              </a:p>
            </p:txBody>
          </p:sp>
        </p:grpSp>
        <p:sp>
          <p:nvSpPr>
            <p:cNvPr id="39" name="文本框 38">
              <a:extLst>
                <a:ext uri="{FF2B5EF4-FFF2-40B4-BE49-F238E27FC236}">
                  <a16:creationId xmlns:a16="http://schemas.microsoft.com/office/drawing/2014/main" id="{3755586C-7C8D-4030-BDAB-1576A71748B1}"/>
                </a:ext>
              </a:extLst>
            </p:cNvPr>
            <p:cNvSpPr txBox="1"/>
            <p:nvPr/>
          </p:nvSpPr>
          <p:spPr>
            <a:xfrm>
              <a:off x="6498426" y="2007755"/>
              <a:ext cx="2218662" cy="338554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algn="ctr">
                <a:defRPr sz="1600" b="1">
                  <a:solidFill>
                    <a:srgbClr val="FF0000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en-US" altLang="zh-CN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6 mA, 150 </a:t>
              </a:r>
              <a:r>
                <a:rPr lang="en-US" altLang="zh-CN" dirty="0" err="1">
                  <a:latin typeface="微软雅黑" panose="020B0503020204020204" pitchFamily="34" charset="-122"/>
                  <a:ea typeface="微软雅黑" panose="020B0503020204020204" pitchFamily="34" charset="-122"/>
                </a:rPr>
                <a:t>μs</a:t>
              </a:r>
              <a:r>
                <a:rPr lang="en-US" altLang="zh-CN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, 88%</a:t>
              </a:r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597985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组合 25">
            <a:extLst>
              <a:ext uri="{FF2B5EF4-FFF2-40B4-BE49-F238E27FC236}">
                <a16:creationId xmlns:a16="http://schemas.microsoft.com/office/drawing/2014/main" id="{FC1DB8D2-A75E-434C-86EA-37542190F316}"/>
              </a:ext>
            </a:extLst>
          </p:cNvPr>
          <p:cNvGrpSpPr/>
          <p:nvPr/>
        </p:nvGrpSpPr>
        <p:grpSpPr>
          <a:xfrm>
            <a:off x="3243289" y="995897"/>
            <a:ext cx="7899881" cy="5400000"/>
            <a:chOff x="3852942" y="908811"/>
            <a:chExt cx="7899881" cy="5400000"/>
          </a:xfrm>
        </p:grpSpPr>
        <p:grpSp>
          <p:nvGrpSpPr>
            <p:cNvPr id="45" name="组合 44">
              <a:extLst>
                <a:ext uri="{FF2B5EF4-FFF2-40B4-BE49-F238E27FC236}">
                  <a16:creationId xmlns:a16="http://schemas.microsoft.com/office/drawing/2014/main" id="{3D53BE13-0289-4183-A5FA-69C1A449AE3F}"/>
                </a:ext>
              </a:extLst>
            </p:cNvPr>
            <p:cNvGrpSpPr/>
            <p:nvPr/>
          </p:nvGrpSpPr>
          <p:grpSpPr>
            <a:xfrm>
              <a:off x="3852942" y="908811"/>
              <a:ext cx="7899881" cy="5400000"/>
              <a:chOff x="2617014" y="958823"/>
              <a:chExt cx="7899881" cy="5400000"/>
            </a:xfrm>
          </p:grpSpPr>
          <p:pic>
            <p:nvPicPr>
              <p:cNvPr id="47" name="内容占位符 15" descr="卡通人物&#10;&#10;中度可信度描述已自动生成">
                <a:extLst>
                  <a:ext uri="{FF2B5EF4-FFF2-40B4-BE49-F238E27FC236}">
                    <a16:creationId xmlns:a16="http://schemas.microsoft.com/office/drawing/2014/main" id="{085CFE9E-23C9-4915-B6C5-1A22721657B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2617014" y="958823"/>
                <a:ext cx="7899881" cy="5400000"/>
              </a:xfrm>
              <a:prstGeom prst="rect">
                <a:avLst/>
              </a:prstGeom>
            </p:spPr>
          </p:pic>
          <p:cxnSp>
            <p:nvCxnSpPr>
              <p:cNvPr id="48" name="直接箭头连接符 47">
                <a:extLst>
                  <a:ext uri="{FF2B5EF4-FFF2-40B4-BE49-F238E27FC236}">
                    <a16:creationId xmlns:a16="http://schemas.microsoft.com/office/drawing/2014/main" id="{3FD51273-944A-4648-A4EA-E79B63D36F05}"/>
                  </a:ext>
                </a:extLst>
              </p:cNvPr>
              <p:cNvCxnSpPr>
                <a:cxnSpLocks/>
              </p:cNvCxnSpPr>
              <p:nvPr/>
            </p:nvCxnSpPr>
            <p:spPr>
              <a:xfrm rot="1560000" flipH="1" flipV="1">
                <a:off x="8801455" y="3087405"/>
                <a:ext cx="1491197" cy="0"/>
              </a:xfrm>
              <a:prstGeom prst="straightConnector1">
                <a:avLst/>
              </a:prstGeom>
              <a:noFill/>
              <a:ln w="57150" cap="flat" cmpd="sng" algn="ctr">
                <a:solidFill>
                  <a:schemeClr val="accent5"/>
                </a:solidFill>
                <a:prstDash val="solid"/>
                <a:miter lim="800000"/>
                <a:tailEnd type="triangle"/>
              </a:ln>
              <a:effectLst/>
            </p:spPr>
          </p:cxnSp>
          <p:sp>
            <p:nvSpPr>
              <p:cNvPr id="49" name="文本框 9">
                <a:extLst>
                  <a:ext uri="{FF2B5EF4-FFF2-40B4-BE49-F238E27FC236}">
                    <a16:creationId xmlns:a16="http://schemas.microsoft.com/office/drawing/2014/main" id="{4530B76F-1296-45B4-9328-1DEE8DCE1E06}"/>
                  </a:ext>
                </a:extLst>
              </p:cNvPr>
              <p:cNvSpPr txBox="1"/>
              <p:nvPr/>
            </p:nvSpPr>
            <p:spPr>
              <a:xfrm rot="1560000">
                <a:off x="9228474" y="2402441"/>
                <a:ext cx="1114408" cy="646331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non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8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 panose="02010600030101010101" pitchFamily="2" charset="-122"/>
                    <a:ea typeface="等线" panose="02010600030101010101" pitchFamily="2" charset="-122"/>
                  </a:rPr>
                  <a:t>等离子体</a:t>
                </a:r>
                <a:endParaRPr kumimoji="0" lang="en-US" altLang="zh-CN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10600030101010101" pitchFamily="2" charset="-122"/>
                  <a:ea typeface="等线" panose="02010600030101010101" pitchFamily="2" charset="-122"/>
                </a:endParaRP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8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 panose="02010600030101010101" pitchFamily="2" charset="-122"/>
                    <a:ea typeface="等线" panose="02010600030101010101" pitchFamily="2" charset="-122"/>
                  </a:rPr>
                  <a:t>离化器</a:t>
                </a:r>
              </a:p>
            </p:txBody>
          </p:sp>
          <p:cxnSp>
            <p:nvCxnSpPr>
              <p:cNvPr id="51" name="直接箭头连接符 50">
                <a:extLst>
                  <a:ext uri="{FF2B5EF4-FFF2-40B4-BE49-F238E27FC236}">
                    <a16:creationId xmlns:a16="http://schemas.microsoft.com/office/drawing/2014/main" id="{7FB9B8A6-059F-47AF-9065-5A4748C6E66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651204" y="3667030"/>
                <a:ext cx="1874661" cy="1130128"/>
              </a:xfrm>
              <a:prstGeom prst="straightConnector1">
                <a:avLst/>
              </a:prstGeom>
              <a:noFill/>
              <a:ln w="57150" cap="flat" cmpd="sng" algn="ctr">
                <a:solidFill>
                  <a:srgbClr val="FF0000"/>
                </a:solidFill>
                <a:prstDash val="solid"/>
                <a:miter lim="800000"/>
                <a:tailEnd type="triangle"/>
              </a:ln>
              <a:effectLst/>
            </p:spPr>
          </p:cxnSp>
          <p:sp>
            <p:nvSpPr>
              <p:cNvPr id="52" name="文本框 11">
                <a:extLst>
                  <a:ext uri="{FF2B5EF4-FFF2-40B4-BE49-F238E27FC236}">
                    <a16:creationId xmlns:a16="http://schemas.microsoft.com/office/drawing/2014/main" id="{0BEE40FE-3E1F-4015-8C56-27FC83CAD858}"/>
                  </a:ext>
                </a:extLst>
              </p:cNvPr>
              <p:cNvSpPr txBox="1"/>
              <p:nvPr/>
            </p:nvSpPr>
            <p:spPr>
              <a:xfrm rot="19728519">
                <a:off x="3482896" y="3807579"/>
                <a:ext cx="2045753" cy="369332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non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8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 panose="02010600030101010101" pitchFamily="2" charset="-122"/>
                    <a:ea typeface="等线" panose="02010600030101010101" pitchFamily="2" charset="-122"/>
                  </a:rPr>
                  <a:t>束流极化度测量仪</a:t>
                </a:r>
              </a:p>
            </p:txBody>
          </p:sp>
          <p:cxnSp>
            <p:nvCxnSpPr>
              <p:cNvPr id="53" name="直接箭头连接符 52">
                <a:extLst>
                  <a:ext uri="{FF2B5EF4-FFF2-40B4-BE49-F238E27FC236}">
                    <a16:creationId xmlns:a16="http://schemas.microsoft.com/office/drawing/2014/main" id="{76944BBB-1FE9-4293-B285-6DC4336B2F49}"/>
                  </a:ext>
                </a:extLst>
              </p:cNvPr>
              <p:cNvCxnSpPr>
                <a:cxnSpLocks/>
              </p:cNvCxnSpPr>
              <p:nvPr/>
            </p:nvCxnSpPr>
            <p:spPr>
              <a:xfrm rot="1560000">
                <a:off x="6113204" y="1772831"/>
                <a:ext cx="1475557" cy="0"/>
              </a:xfrm>
              <a:prstGeom prst="straightConnector1">
                <a:avLst/>
              </a:prstGeom>
              <a:noFill/>
              <a:ln w="57150" cap="flat" cmpd="sng" algn="ctr">
                <a:solidFill>
                  <a:srgbClr val="432CF0"/>
                </a:solidFill>
                <a:prstDash val="solid"/>
                <a:miter lim="800000"/>
                <a:tailEnd type="triangle"/>
              </a:ln>
              <a:effectLst/>
            </p:spPr>
          </p:cxnSp>
          <p:sp>
            <p:nvSpPr>
              <p:cNvPr id="54" name="文本框 7">
                <a:extLst>
                  <a:ext uri="{FF2B5EF4-FFF2-40B4-BE49-F238E27FC236}">
                    <a16:creationId xmlns:a16="http://schemas.microsoft.com/office/drawing/2014/main" id="{FA7AA3DA-12F4-47A3-B966-93EBEC2C84A2}"/>
                  </a:ext>
                </a:extLst>
              </p:cNvPr>
              <p:cNvSpPr txBox="1"/>
              <p:nvPr/>
            </p:nvSpPr>
            <p:spPr>
              <a:xfrm rot="1560000">
                <a:off x="6238687" y="1346764"/>
                <a:ext cx="1579278" cy="369332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none" rtlCol="0">
                <a:spAutoFit/>
              </a:bodyPr>
              <a:lstStyle>
                <a:defPPr>
                  <a:defRPr lang="zh-CN"/>
                </a:defPPr>
                <a:lvl1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b="1" i="0" u="none" strike="noStrike" kern="0" cap="none" spc="0" normalizeH="0" baseline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 panose="02010600030101010101" pitchFamily="2" charset="-122"/>
                    <a:ea typeface="等线" panose="02010600030101010101" pitchFamily="2" charset="-122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dirty="0"/>
                  <a:t>极化原子束源</a:t>
                </a:r>
              </a:p>
            </p:txBody>
          </p:sp>
          <p:cxnSp>
            <p:nvCxnSpPr>
              <p:cNvPr id="55" name="直接箭头连接符 54">
                <a:extLst>
                  <a:ext uri="{FF2B5EF4-FFF2-40B4-BE49-F238E27FC236}">
                    <a16:creationId xmlns:a16="http://schemas.microsoft.com/office/drawing/2014/main" id="{C7789EF9-E139-4D52-8F94-EE6B4136DB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45865" y="2302526"/>
                <a:ext cx="1318932" cy="662222"/>
              </a:xfrm>
              <a:prstGeom prst="straightConnector1">
                <a:avLst/>
              </a:prstGeom>
              <a:ln w="38100">
                <a:solidFill>
                  <a:srgbClr val="432CF0"/>
                </a:solidFill>
                <a:headEnd type="none" w="med" len="med"/>
                <a:tailEnd type="arrow" w="med" len="med"/>
              </a:ln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56" name="直接箭头连接符 55">
                <a:extLst>
                  <a:ext uri="{FF2B5EF4-FFF2-40B4-BE49-F238E27FC236}">
                    <a16:creationId xmlns:a16="http://schemas.microsoft.com/office/drawing/2014/main" id="{DCF0FC97-C8B4-4DC4-8625-59E7C654F98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8770542" y="3379694"/>
                <a:ext cx="572284" cy="287336"/>
              </a:xfrm>
              <a:prstGeom prst="straightConnector1">
                <a:avLst/>
              </a:prstGeom>
              <a:ln w="38100">
                <a:solidFill>
                  <a:schemeClr val="accent5"/>
                </a:solidFill>
                <a:headEnd type="none" w="med" len="med"/>
                <a:tailEnd type="arrow" w="med" len="med"/>
              </a:ln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sp>
            <p:nvSpPr>
              <p:cNvPr id="57" name="文本框 56">
                <a:extLst>
                  <a:ext uri="{FF2B5EF4-FFF2-40B4-BE49-F238E27FC236}">
                    <a16:creationId xmlns:a16="http://schemas.microsoft.com/office/drawing/2014/main" id="{F05D533E-A69F-45F4-A245-24E9DE3FA2D7}"/>
                  </a:ext>
                </a:extLst>
              </p:cNvPr>
              <p:cNvSpPr txBox="1"/>
              <p:nvPr/>
            </p:nvSpPr>
            <p:spPr>
              <a:xfrm>
                <a:off x="7230202" y="2304996"/>
                <a:ext cx="383118" cy="27699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altLang="zh-CN" b="1" dirty="0">
                    <a:solidFill>
                      <a:srgbClr val="432CF0"/>
                    </a:solidFill>
                  </a:rPr>
                  <a:t>H</a:t>
                </a:r>
                <a:r>
                  <a:rPr lang="en-US" altLang="zh-CN" b="1" baseline="30000" dirty="0">
                    <a:solidFill>
                      <a:srgbClr val="432CF0"/>
                    </a:solidFill>
                  </a:rPr>
                  <a:t>0</a:t>
                </a:r>
                <a:r>
                  <a:rPr lang="en-US" altLang="zh-CN" b="1" dirty="0">
                    <a:solidFill>
                      <a:srgbClr val="432CF0"/>
                    </a:solidFill>
                    <a:sym typeface="Wingdings 3" panose="05040102010807070707" pitchFamily="18" charset="2"/>
                  </a:rPr>
                  <a:t></a:t>
                </a:r>
                <a:endParaRPr lang="zh-CN" altLang="en-US" b="1" dirty="0">
                  <a:solidFill>
                    <a:srgbClr val="432CF0"/>
                  </a:solidFill>
                </a:endParaRPr>
              </a:p>
            </p:txBody>
          </p:sp>
          <p:sp>
            <p:nvSpPr>
              <p:cNvPr id="58" name="文本框 57">
                <a:extLst>
                  <a:ext uri="{FF2B5EF4-FFF2-40B4-BE49-F238E27FC236}">
                    <a16:creationId xmlns:a16="http://schemas.microsoft.com/office/drawing/2014/main" id="{B5D22277-E5F9-4250-AF59-DF2B53B8ECFB}"/>
                  </a:ext>
                </a:extLst>
              </p:cNvPr>
              <p:cNvSpPr txBox="1"/>
              <p:nvPr/>
            </p:nvSpPr>
            <p:spPr>
              <a:xfrm rot="1560000">
                <a:off x="9031285" y="3282705"/>
                <a:ext cx="516167" cy="27699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>
                <a:defPPr>
                  <a:defRPr lang="zh-CN"/>
                </a:defPPr>
                <a:lvl1pPr>
                  <a:defRPr b="1">
                    <a:solidFill>
                      <a:srgbClr val="432CF0"/>
                    </a:solidFill>
                  </a:defRPr>
                </a:lvl1pPr>
              </a:lstStyle>
              <a:p>
                <a:r>
                  <a:rPr lang="en-US" altLang="zh-CN" dirty="0">
                    <a:solidFill>
                      <a:srgbClr val="7030A0"/>
                    </a:solidFill>
                  </a:rPr>
                  <a:t>D</a:t>
                </a:r>
                <a:r>
                  <a:rPr lang="en-US" altLang="zh-CN" baseline="30000" dirty="0">
                    <a:solidFill>
                      <a:srgbClr val="7030A0"/>
                    </a:solidFill>
                    <a:sym typeface="Wingdings 3" panose="05040102010807070707" pitchFamily="18" charset="2"/>
                  </a:rPr>
                  <a:t>+</a:t>
                </a:r>
                <a:r>
                  <a:rPr lang="en-US" altLang="zh-CN" dirty="0">
                    <a:solidFill>
                      <a:srgbClr val="7030A0"/>
                    </a:solidFill>
                    <a:sym typeface="Wingdings 3" panose="05040102010807070707" pitchFamily="18" charset="2"/>
                  </a:rPr>
                  <a:t>, e</a:t>
                </a:r>
                <a:endParaRPr lang="zh-CN" altLang="en-US" dirty="0">
                  <a:solidFill>
                    <a:srgbClr val="7030A0"/>
                  </a:solidFill>
                </a:endParaRPr>
              </a:p>
            </p:txBody>
          </p:sp>
          <p:sp>
            <p:nvSpPr>
              <p:cNvPr id="59" name="弧形 58">
                <a:extLst>
                  <a:ext uri="{FF2B5EF4-FFF2-40B4-BE49-F238E27FC236}">
                    <a16:creationId xmlns:a16="http://schemas.microsoft.com/office/drawing/2014/main" id="{B7FB7965-6155-49B7-BC28-EDF7A0F0F48A}"/>
                  </a:ext>
                </a:extLst>
              </p:cNvPr>
              <p:cNvSpPr/>
              <p:nvPr/>
            </p:nvSpPr>
            <p:spPr>
              <a:xfrm flipH="1">
                <a:off x="6849044" y="2982398"/>
                <a:ext cx="1646908" cy="987813"/>
              </a:xfrm>
              <a:prstGeom prst="arc">
                <a:avLst>
                  <a:gd name="adj1" fmla="val 12007089"/>
                  <a:gd name="adj2" fmla="val 18073907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  <a:prstDash val="sysDash"/>
                <a:headEnd type="none" w="med" len="med"/>
                <a:tailEnd type="arrow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60" name="弧形 59">
                <a:extLst>
                  <a:ext uri="{FF2B5EF4-FFF2-40B4-BE49-F238E27FC236}">
                    <a16:creationId xmlns:a16="http://schemas.microsoft.com/office/drawing/2014/main" id="{7B481E08-EA5F-497A-AD93-F78BDF255D1B}"/>
                  </a:ext>
                </a:extLst>
              </p:cNvPr>
              <p:cNvSpPr/>
              <p:nvPr/>
            </p:nvSpPr>
            <p:spPr>
              <a:xfrm flipH="1">
                <a:off x="7136330" y="3018624"/>
                <a:ext cx="1376170" cy="1007136"/>
              </a:xfrm>
              <a:prstGeom prst="arc">
                <a:avLst>
                  <a:gd name="adj1" fmla="val 13353461"/>
                  <a:gd name="adj2" fmla="val 19880890"/>
                </a:avLst>
              </a:prstGeom>
              <a:ln w="38100">
                <a:solidFill>
                  <a:srgbClr val="FF0000"/>
                </a:solidFill>
                <a:prstDash val="solid"/>
                <a:headEnd type="none" w="med" len="med"/>
                <a:tailEnd type="arrow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>
                  <a:solidFill>
                    <a:srgbClr val="FF0000"/>
                  </a:solidFill>
                </a:endParaRPr>
              </a:p>
            </p:txBody>
          </p:sp>
          <p:cxnSp>
            <p:nvCxnSpPr>
              <p:cNvPr id="61" name="直接连接符 60">
                <a:extLst>
                  <a:ext uri="{FF2B5EF4-FFF2-40B4-BE49-F238E27FC236}">
                    <a16:creationId xmlns:a16="http://schemas.microsoft.com/office/drawing/2014/main" id="{01BC9A60-88CB-4C7E-A392-069ADE75A55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138673" y="3078632"/>
                <a:ext cx="500397" cy="248463"/>
              </a:xfrm>
              <a:prstGeom prst="line">
                <a:avLst/>
              </a:prstGeom>
              <a:ln w="38100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2" name="直接连接符 61">
                <a:extLst>
                  <a:ext uri="{FF2B5EF4-FFF2-40B4-BE49-F238E27FC236}">
                    <a16:creationId xmlns:a16="http://schemas.microsoft.com/office/drawing/2014/main" id="{19D875DF-96DA-4DFF-9B89-668320BE758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289153" y="3202863"/>
                <a:ext cx="997086" cy="592649"/>
              </a:xfrm>
              <a:prstGeom prst="line">
                <a:avLst/>
              </a:prstGeom>
              <a:ln w="38100">
                <a:solidFill>
                  <a:srgbClr val="FF0000"/>
                </a:solidFill>
                <a:prstDash val="solid"/>
                <a:headEnd type="none" w="med" len="med"/>
                <a:tailEnd type="arrow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63" name="文本框 62">
                <a:extLst>
                  <a:ext uri="{FF2B5EF4-FFF2-40B4-BE49-F238E27FC236}">
                    <a16:creationId xmlns:a16="http://schemas.microsoft.com/office/drawing/2014/main" id="{4D1E5BB9-0366-45C4-8D7C-DF9312EE92AB}"/>
                  </a:ext>
                </a:extLst>
              </p:cNvPr>
              <p:cNvSpPr txBox="1"/>
              <p:nvPr/>
            </p:nvSpPr>
            <p:spPr>
              <a:xfrm>
                <a:off x="7028326" y="2809462"/>
                <a:ext cx="272510" cy="27699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>
                <a:defPPr>
                  <a:defRPr lang="zh-CN"/>
                </a:defPPr>
                <a:lvl1pPr>
                  <a:defRPr b="1">
                    <a:solidFill>
                      <a:srgbClr val="432CF0"/>
                    </a:solidFill>
                  </a:defRPr>
                </a:lvl1pPr>
              </a:lstStyle>
              <a:p>
                <a:r>
                  <a:rPr lang="en-US" altLang="zh-CN" dirty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rPr>
                  <a:t>D</a:t>
                </a:r>
                <a:r>
                  <a:rPr lang="en-US" altLang="zh-CN" baseline="30000" dirty="0">
                    <a:solidFill>
                      <a:schemeClr val="accent5">
                        <a:lumMod val="60000"/>
                        <a:lumOff val="40000"/>
                      </a:schemeClr>
                    </a:solidFill>
                    <a:sym typeface="Wingdings 3" panose="05040102010807070707" pitchFamily="18" charset="2"/>
                  </a:rPr>
                  <a:t>+</a:t>
                </a:r>
                <a:endParaRPr lang="zh-CN" altLang="en-US" dirty="0">
                  <a:solidFill>
                    <a:schemeClr val="accent5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64" name="文本框 63">
                <a:extLst>
                  <a:ext uri="{FF2B5EF4-FFF2-40B4-BE49-F238E27FC236}">
                    <a16:creationId xmlns:a16="http://schemas.microsoft.com/office/drawing/2014/main" id="{650213E7-3E11-4C72-A872-FD04A3B41209}"/>
                  </a:ext>
                </a:extLst>
              </p:cNvPr>
              <p:cNvSpPr txBox="1"/>
              <p:nvPr/>
            </p:nvSpPr>
            <p:spPr>
              <a:xfrm>
                <a:off x="6973022" y="3471527"/>
                <a:ext cx="405560" cy="27699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altLang="zh-CN" b="1" dirty="0">
                    <a:solidFill>
                      <a:srgbClr val="FF0000"/>
                    </a:solidFill>
                  </a:rPr>
                  <a:t>H</a:t>
                </a:r>
                <a:r>
                  <a:rPr lang="en-US" altLang="zh-CN" b="1" baseline="30000" dirty="0">
                    <a:solidFill>
                      <a:srgbClr val="FF0000"/>
                    </a:solidFill>
                  </a:rPr>
                  <a:t>+</a:t>
                </a:r>
                <a:r>
                  <a:rPr lang="en-US" altLang="zh-CN" b="1" dirty="0">
                    <a:solidFill>
                      <a:srgbClr val="FF0000"/>
                    </a:solidFill>
                    <a:sym typeface="Wingdings 3" panose="05040102010807070707" pitchFamily="18" charset="2"/>
                  </a:rPr>
                  <a:t></a:t>
                </a:r>
                <a:endParaRPr lang="zh-CN" altLang="en-US" b="1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46" name="文本框 45">
              <a:extLst>
                <a:ext uri="{FF2B5EF4-FFF2-40B4-BE49-F238E27FC236}">
                  <a16:creationId xmlns:a16="http://schemas.microsoft.com/office/drawing/2014/main" id="{05B4532E-E706-490F-B2B2-BBEEBF0012F8}"/>
                </a:ext>
              </a:extLst>
            </p:cNvPr>
            <p:cNvSpPr txBox="1"/>
            <p:nvPr/>
          </p:nvSpPr>
          <p:spPr>
            <a:xfrm>
              <a:off x="6458817" y="5431297"/>
              <a:ext cx="478086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S</a:t>
              </a:r>
              <a:r>
                <a:rPr lang="en-US" altLang="zh-CN" sz="28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pin </a:t>
              </a:r>
              <a:r>
                <a:rPr lang="en-US" altLang="zh-CN" sz="2800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</a:t>
              </a:r>
              <a:r>
                <a:rPr lang="en-US" altLang="zh-CN" sz="28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olarized </a:t>
              </a:r>
              <a:r>
                <a:rPr lang="en-US" altLang="zh-CN" sz="2800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I</a:t>
              </a:r>
              <a:r>
                <a:rPr lang="en-US" altLang="zh-CN" sz="28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on </a:t>
              </a:r>
              <a:r>
                <a:rPr lang="en-US" altLang="zh-CN" sz="2800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S</a:t>
              </a:r>
              <a:r>
                <a:rPr lang="en-US" altLang="zh-CN" sz="28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ource</a:t>
              </a:r>
            </a:p>
          </p:txBody>
        </p:sp>
      </p:grpSp>
      <p:sp>
        <p:nvSpPr>
          <p:cNvPr id="66" name="文本框 65">
            <a:extLst>
              <a:ext uri="{FF2B5EF4-FFF2-40B4-BE49-F238E27FC236}">
                <a16:creationId xmlns:a16="http://schemas.microsoft.com/office/drawing/2014/main" id="{82E175A4-A2A2-49AE-8833-F73AD5DE6032}"/>
              </a:ext>
            </a:extLst>
          </p:cNvPr>
          <p:cNvSpPr txBox="1"/>
          <p:nvPr/>
        </p:nvSpPr>
        <p:spPr>
          <a:xfrm>
            <a:off x="320737" y="995897"/>
            <a:ext cx="3211457" cy="33510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始于 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2020 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 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6 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endParaRPr lang="en-US" altLang="zh-CN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研制目标：</a:t>
            </a:r>
            <a:endParaRPr lang="en-US" altLang="zh-CN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677863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离子种类 </a:t>
            </a:r>
            <a:r>
              <a:rPr lang="en-US" altLang="zh-CN" sz="2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</a:t>
            </a:r>
            <a:r>
              <a:rPr lang="en-US" altLang="zh-CN" sz="2400" b="1" baseline="300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en-US" altLang="zh-CN" sz="2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/D</a:t>
            </a:r>
            <a:r>
              <a:rPr lang="en-US" altLang="zh-CN" sz="2400" b="1" baseline="300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endParaRPr lang="en-US" altLang="zh-CN" sz="2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677863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流强：</a:t>
            </a:r>
            <a:r>
              <a:rPr lang="en-US" altLang="zh-CN" sz="2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&gt; 1 mA</a:t>
            </a:r>
          </a:p>
          <a:p>
            <a:pPr marL="677863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极化度：</a:t>
            </a:r>
            <a:r>
              <a:rPr lang="en-US" altLang="zh-CN" sz="2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&gt; 80%</a:t>
            </a:r>
          </a:p>
          <a:p>
            <a:pPr marL="677863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2-5 Hz</a:t>
            </a:r>
            <a:r>
              <a:rPr lang="zh-CN" altLang="en-US" sz="2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2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100 </a:t>
            </a:r>
            <a:r>
              <a:rPr lang="en-US" altLang="zh-CN" sz="2400" b="1" dirty="0" err="1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μs</a:t>
            </a:r>
            <a:endParaRPr lang="zh-CN" altLang="en-US" sz="2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7" name="图片 66">
            <a:extLst>
              <a:ext uri="{FF2B5EF4-FFF2-40B4-BE49-F238E27FC236}">
                <a16:creationId xmlns:a16="http://schemas.microsoft.com/office/drawing/2014/main" id="{83EB7BBD-7642-4CD0-81D0-C06D85FE3C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3468" y="778869"/>
            <a:ext cx="1170890" cy="1449090"/>
          </a:xfrm>
          <a:prstGeom prst="rect">
            <a:avLst/>
          </a:prstGeom>
        </p:spPr>
      </p:pic>
      <p:sp>
        <p:nvSpPr>
          <p:cNvPr id="68" name="文本框 67">
            <a:extLst>
              <a:ext uri="{FF2B5EF4-FFF2-40B4-BE49-F238E27FC236}">
                <a16:creationId xmlns:a16="http://schemas.microsoft.com/office/drawing/2014/main" id="{7751AE28-5873-48E5-BF82-F940AC9AAA3E}"/>
              </a:ext>
            </a:extLst>
          </p:cNvPr>
          <p:cNvSpPr txBox="1"/>
          <p:nvPr/>
        </p:nvSpPr>
        <p:spPr>
          <a:xfrm>
            <a:off x="10934310" y="2236819"/>
            <a:ext cx="10823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dirty="0">
                <a:solidFill>
                  <a:srgbClr val="15549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翟耀杰</a:t>
            </a:r>
            <a:endParaRPr lang="en-US" altLang="zh-CN" dirty="0">
              <a:solidFill>
                <a:srgbClr val="15549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1400" dirty="0">
                <a:solidFill>
                  <a:srgbClr val="15549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（近物所）</a:t>
            </a:r>
          </a:p>
        </p:txBody>
      </p:sp>
      <p:sp>
        <p:nvSpPr>
          <p:cNvPr id="69" name="文本框 68">
            <a:extLst>
              <a:ext uri="{FF2B5EF4-FFF2-40B4-BE49-F238E27FC236}">
                <a16:creationId xmlns:a16="http://schemas.microsoft.com/office/drawing/2014/main" id="{94C3A73C-CCA9-4F21-845D-FDE7FA75EA0A}"/>
              </a:ext>
            </a:extLst>
          </p:cNvPr>
          <p:cNvSpPr txBox="1"/>
          <p:nvPr/>
        </p:nvSpPr>
        <p:spPr>
          <a:xfrm>
            <a:off x="105584" y="5913776"/>
            <a:ext cx="2954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基于国家重点研发计划支持</a:t>
            </a: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B9A894E6-910B-4193-8C1B-C144869267E9}"/>
              </a:ext>
            </a:extLst>
          </p:cNvPr>
          <p:cNvSpPr txBox="1"/>
          <p:nvPr/>
        </p:nvSpPr>
        <p:spPr bwMode="auto">
          <a:xfrm>
            <a:off x="4157007" y="3424"/>
            <a:ext cx="387798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 eaLnBrk="1" hangingPunct="1"/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自旋极化离子束现状</a:t>
            </a:r>
            <a:endParaRPr lang="en-US" altLang="zh-CN" sz="3200" b="1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921918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图片 26">
            <a:extLst>
              <a:ext uri="{FF2B5EF4-FFF2-40B4-BE49-F238E27FC236}">
                <a16:creationId xmlns:a16="http://schemas.microsoft.com/office/drawing/2014/main" id="{E9117657-2B01-486E-8748-88F17B29A0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7568" y="908720"/>
            <a:ext cx="7512333" cy="4814054"/>
          </a:xfrm>
          <a:prstGeom prst="rect">
            <a:avLst/>
          </a:prstGeom>
        </p:spPr>
      </p:pic>
      <p:sp>
        <p:nvSpPr>
          <p:cNvPr id="28" name="文本框 27">
            <a:extLst>
              <a:ext uri="{FF2B5EF4-FFF2-40B4-BE49-F238E27FC236}">
                <a16:creationId xmlns:a16="http://schemas.microsoft.com/office/drawing/2014/main" id="{719105CA-C13C-46B2-92EC-7C6CBEEEC3E5}"/>
              </a:ext>
            </a:extLst>
          </p:cNvPr>
          <p:cNvSpPr txBox="1"/>
          <p:nvPr/>
        </p:nvSpPr>
        <p:spPr>
          <a:xfrm>
            <a:off x="3183992" y="5917047"/>
            <a:ext cx="59346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自主研发首台套高极化度强流（</a:t>
            </a:r>
            <a:r>
              <a:rPr lang="en-US" altLang="zh-CN" sz="2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</a:t>
            </a:r>
            <a:r>
              <a:rPr lang="en-US" altLang="zh-CN" sz="2000" b="1" baseline="300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en-US" altLang="zh-CN" sz="2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/D</a:t>
            </a:r>
            <a:r>
              <a:rPr lang="en-US" altLang="zh-CN" sz="2000" b="1" baseline="300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en-US" altLang="zh-CN" sz="2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 3" panose="05040102010807070707" pitchFamily="18" charset="2"/>
              </a:rPr>
              <a:t> </a:t>
            </a:r>
            <a:r>
              <a:rPr lang="zh-CN" altLang="en-US" sz="2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）离子源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FD6B97B0-A443-4B66-9BC9-1D066BC59280}"/>
              </a:ext>
            </a:extLst>
          </p:cNvPr>
          <p:cNvSpPr txBox="1"/>
          <p:nvPr/>
        </p:nvSpPr>
        <p:spPr bwMode="auto">
          <a:xfrm>
            <a:off x="4157007" y="3424"/>
            <a:ext cx="387798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 eaLnBrk="1" hangingPunct="1"/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自旋极化离子束现状</a:t>
            </a:r>
            <a:endParaRPr lang="en-US" altLang="zh-CN" sz="3200" b="1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032839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 bwMode="auto">
          <a:xfrm>
            <a:off x="5375920" y="0"/>
            <a:ext cx="183255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 eaLnBrk="1" hangingPunct="1"/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报告提纲</a:t>
            </a:r>
          </a:p>
        </p:txBody>
      </p:sp>
      <p:sp>
        <p:nvSpPr>
          <p:cNvPr id="4" name="文本框 3"/>
          <p:cNvSpPr txBox="1"/>
          <p:nvPr/>
        </p:nvSpPr>
        <p:spPr bwMode="auto">
          <a:xfrm>
            <a:off x="1847528" y="1354297"/>
            <a:ext cx="7056784" cy="4149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离子加速器与离子物理</a:t>
            </a:r>
            <a:r>
              <a:rPr lang="en-US" altLang="zh-CN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&amp;</a:t>
            </a:r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科学</a:t>
            </a:r>
            <a:endParaRPr lang="en-US" altLang="zh-CN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离子大科学装置的发展</a:t>
            </a:r>
            <a:endParaRPr lang="en-US" altLang="zh-CN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自旋极化离子束现状</a:t>
            </a:r>
            <a:endParaRPr lang="en-US" altLang="zh-CN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强流极化束的制备</a:t>
            </a:r>
            <a:endParaRPr lang="en-US" altLang="zh-CN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总结</a:t>
            </a:r>
            <a:endParaRPr lang="zh-CN" altLang="en-US" sz="4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038109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表格 4">
                <a:extLst>
                  <a:ext uri="{FF2B5EF4-FFF2-40B4-BE49-F238E27FC236}">
                    <a16:creationId xmlns:a16="http://schemas.microsoft.com/office/drawing/2014/main" id="{008BF74C-F1B8-4C1E-B47F-1D0B98B302F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08476120"/>
                  </p:ext>
                </p:extLst>
              </p:nvPr>
            </p:nvGraphicFramePr>
            <p:xfrm>
              <a:off x="1513435" y="1526908"/>
              <a:ext cx="8813438" cy="1568577"/>
            </p:xfrm>
            <a:graphic>
              <a:graphicData uri="http://schemas.openxmlformats.org/drawingml/2006/table">
                <a:tbl>
                  <a:tblPr firstRow="1" bandRow="1">
                    <a:tableStyleId>{9D7B26C5-4107-4FEC-AEDC-1716B250A1EF}</a:tableStyleId>
                  </a:tblPr>
                  <a:tblGrid>
                    <a:gridCol w="1846580">
                      <a:extLst>
                        <a:ext uri="{9D8B030D-6E8A-4147-A177-3AD203B41FA5}">
                          <a16:colId xmlns:a16="http://schemas.microsoft.com/office/drawing/2014/main" val="2318981440"/>
                        </a:ext>
                      </a:extLst>
                    </a:gridCol>
                    <a:gridCol w="1161143">
                      <a:extLst>
                        <a:ext uri="{9D8B030D-6E8A-4147-A177-3AD203B41FA5}">
                          <a16:colId xmlns:a16="http://schemas.microsoft.com/office/drawing/2014/main" val="557717611"/>
                        </a:ext>
                      </a:extLst>
                    </a:gridCol>
                    <a:gridCol w="1161143">
                      <a:extLst>
                        <a:ext uri="{9D8B030D-6E8A-4147-A177-3AD203B41FA5}">
                          <a16:colId xmlns:a16="http://schemas.microsoft.com/office/drawing/2014/main" val="3503527360"/>
                        </a:ext>
                      </a:extLst>
                    </a:gridCol>
                    <a:gridCol w="1161143">
                      <a:extLst>
                        <a:ext uri="{9D8B030D-6E8A-4147-A177-3AD203B41FA5}">
                          <a16:colId xmlns:a16="http://schemas.microsoft.com/office/drawing/2014/main" val="2107626289"/>
                        </a:ext>
                      </a:extLst>
                    </a:gridCol>
                    <a:gridCol w="1161143">
                      <a:extLst>
                        <a:ext uri="{9D8B030D-6E8A-4147-A177-3AD203B41FA5}">
                          <a16:colId xmlns:a16="http://schemas.microsoft.com/office/drawing/2014/main" val="1368605167"/>
                        </a:ext>
                      </a:extLst>
                    </a:gridCol>
                    <a:gridCol w="1161143">
                      <a:extLst>
                        <a:ext uri="{9D8B030D-6E8A-4147-A177-3AD203B41FA5}">
                          <a16:colId xmlns:a16="http://schemas.microsoft.com/office/drawing/2014/main" val="3354346671"/>
                        </a:ext>
                      </a:extLst>
                    </a:gridCol>
                    <a:gridCol w="1161143">
                      <a:extLst>
                        <a:ext uri="{9D8B030D-6E8A-4147-A177-3AD203B41FA5}">
                          <a16:colId xmlns:a16="http://schemas.microsoft.com/office/drawing/2014/main" val="163123354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zh-CN" altLang="en-US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/>
                    </a:tc>
                    <a:tc gridSpan="3">
                      <a:txBody>
                        <a:bodyPr/>
                        <a:lstStyle/>
                        <a:p>
                          <a:pPr algn="ctr"/>
                          <a:r>
                            <a:rPr lang="zh-CN" altLang="en-US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极化质子调试</a:t>
                          </a:r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CN" altLang="en-US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CN" altLang="en-US" dirty="0"/>
                        </a:p>
                      </a:txBody>
                      <a:tcPr/>
                    </a:tc>
                    <a:tc gridSpan="3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zh-CN" altLang="en-US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极化氘离子调试</a:t>
                          </a:r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CN" altLang="en-US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CN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27868247"/>
                      </a:ext>
                    </a:extLst>
                  </a:tr>
                  <a:tr h="45605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CN" altLang="en-US" sz="1800" b="1" kern="1200" dirty="0">
                              <a:solidFill>
                                <a:schemeClr val="bg1"/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+mn-cs"/>
                            </a:rPr>
                            <a:t>调试模式</a:t>
                          </a:r>
                        </a:p>
                      </a:txBody>
                      <a:tcPr>
                        <a:solidFill>
                          <a:srgbClr val="0070C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altLang="zh-CN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acc>
                                    <m:accPr>
                                      <m:chr m:val="⃗"/>
                                      <m:ctrlPr>
                                        <a:rPr lang="zh-CN" altLang="en-US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altLang="zh-CN" b="0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H</m:t>
                                      </m:r>
                                    </m:e>
                                  </m:acc>
                                </m:e>
                                <m:sup>
                                  <m:r>
                                    <a:rPr lang="en-US" altLang="zh-CN" b="0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</m:sup>
                              </m:sSup>
                            </m:oMath>
                          </a14:m>
                          <a:r>
                            <a:rPr lang="zh-CN" altLang="en-US" dirty="0">
                              <a:solidFill>
                                <a:schemeClr val="bg1"/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altLang="zh-CN" dirty="0">
                              <a:solidFill>
                                <a:schemeClr val="bg1"/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mA</a:t>
                          </a:r>
                          <a:endParaRPr lang="zh-CN" altLang="en-US" dirty="0">
                            <a:solidFill>
                              <a:schemeClr val="bg1"/>
                            </a:solidFill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solidFill>
                          <a:srgbClr val="0070C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altLang="zh-CN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CN" b="0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</m:e>
                                <m:sup>
                                  <m:r>
                                    <a:rPr lang="en-US" altLang="zh-CN" b="0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</m:sup>
                              </m:sSup>
                            </m:oMath>
                          </a14:m>
                          <a:r>
                            <a:rPr lang="zh-CN" altLang="en-US" dirty="0">
                              <a:solidFill>
                                <a:schemeClr val="bg1"/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altLang="zh-CN" dirty="0">
                              <a:solidFill>
                                <a:schemeClr val="bg1"/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mA</a:t>
                          </a:r>
                          <a:endParaRPr lang="zh-CN" altLang="en-US" i="0" dirty="0">
                            <a:solidFill>
                              <a:schemeClr val="bg1"/>
                            </a:solidFill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solidFill>
                          <a:srgbClr val="0070C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altLang="zh-CN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CN" b="0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D</m:t>
                                  </m:r>
                                </m:e>
                                <m:sup>
                                  <m:r>
                                    <a:rPr lang="en-US" altLang="zh-CN" b="0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</m:sup>
                              </m:sSup>
                            </m:oMath>
                          </a14:m>
                          <a:r>
                            <a:rPr lang="zh-CN" altLang="en-US" dirty="0">
                              <a:solidFill>
                                <a:schemeClr val="bg1"/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altLang="zh-CN" dirty="0">
                              <a:solidFill>
                                <a:schemeClr val="bg1"/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mA</a:t>
                          </a:r>
                          <a:endParaRPr lang="zh-CN" altLang="en-US" i="0" dirty="0">
                            <a:solidFill>
                              <a:schemeClr val="bg1"/>
                            </a:solidFill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solidFill>
                          <a:srgbClr val="0070C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altLang="zh-CN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acc>
                                    <m:accPr>
                                      <m:chr m:val="⃗"/>
                                      <m:ctrlPr>
                                        <a:rPr lang="zh-CN" altLang="en-US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altLang="zh-CN" b="0" i="0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D</m:t>
                                      </m:r>
                                    </m:e>
                                  </m:acc>
                                </m:e>
                                <m:sup>
                                  <m:r>
                                    <a:rPr lang="en-US" altLang="zh-CN" b="0" i="0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</m:sup>
                              </m:sSup>
                            </m:oMath>
                          </a14:m>
                          <a:r>
                            <a:rPr lang="zh-CN" altLang="en-US" dirty="0">
                              <a:solidFill>
                                <a:schemeClr val="bg1"/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altLang="zh-CN" dirty="0">
                              <a:solidFill>
                                <a:schemeClr val="bg1"/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mA</a:t>
                          </a:r>
                          <a:endParaRPr lang="zh-CN" altLang="en-US" dirty="0">
                            <a:solidFill>
                              <a:schemeClr val="bg1"/>
                            </a:solidFill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solidFill>
                          <a:srgbClr val="0070C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en-US" altLang="zh-CN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CN" b="0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</m:e>
                                <m:sub>
                                  <m:r>
                                    <a:rPr lang="en-US" altLang="zh-CN" b="0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  <m:sup>
                                  <m:r>
                                    <a:rPr lang="en-US" altLang="zh-CN" b="0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</m:sup>
                              </m:sSubSup>
                            </m:oMath>
                          </a14:m>
                          <a:r>
                            <a:rPr lang="zh-CN" altLang="en-US" dirty="0">
                              <a:solidFill>
                                <a:schemeClr val="bg1"/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altLang="zh-CN" dirty="0">
                              <a:solidFill>
                                <a:schemeClr val="bg1"/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mA</a:t>
                          </a:r>
                          <a:endParaRPr lang="zh-CN" altLang="en-US" i="0" dirty="0">
                            <a:solidFill>
                              <a:schemeClr val="bg1"/>
                            </a:solidFill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solidFill>
                          <a:srgbClr val="0070C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altLang="zh-CN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CN" b="0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</m:e>
                                <m:sup>
                                  <m:r>
                                    <a:rPr lang="en-US" altLang="zh-CN" b="0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</m:sup>
                              </m:sSup>
                            </m:oMath>
                          </a14:m>
                          <a:r>
                            <a:rPr lang="zh-CN" altLang="en-US" dirty="0">
                              <a:solidFill>
                                <a:schemeClr val="bg1"/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altLang="zh-CN" dirty="0">
                              <a:solidFill>
                                <a:schemeClr val="bg1"/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mA</a:t>
                          </a:r>
                          <a:endParaRPr lang="zh-CN" altLang="en-US" dirty="0">
                            <a:solidFill>
                              <a:schemeClr val="bg1"/>
                            </a:solidFill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solidFill>
                          <a:srgbClr val="0070C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69503261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lang="zh-CN" altLang="en-US" sz="1800" b="1" kern="1200" dirty="0"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+mn-cs"/>
                            </a:rPr>
                            <a:t>自由原子束模式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b="1" dirty="0"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0.3</a:t>
                          </a:r>
                          <a:endParaRPr lang="zh-CN" altLang="en-US" b="1" dirty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b="1" dirty="0"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1.5</a:t>
                          </a:r>
                          <a:endParaRPr lang="zh-CN" altLang="en-US" b="1" dirty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b="1" dirty="0"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140</a:t>
                          </a:r>
                          <a:endParaRPr lang="zh-CN" altLang="en-US" b="1" dirty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b="1" dirty="0"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0.3</a:t>
                          </a:r>
                          <a:endParaRPr lang="zh-CN" altLang="en-US" b="1" dirty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b="1" dirty="0"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9.0</a:t>
                          </a:r>
                          <a:endParaRPr lang="zh-CN" altLang="en-US" b="1" dirty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b="1" dirty="0"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160</a:t>
                          </a:r>
                          <a:endParaRPr lang="zh-CN" altLang="en-US" b="1" dirty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26427524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lang="zh-CN" altLang="en-US" sz="1800" b="1" kern="1200" dirty="0">
                              <a:solidFill>
                                <a:schemeClr val="tx1"/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+mn-cs"/>
                            </a:rPr>
                            <a:t>储存室模式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b="1" dirty="0">
                              <a:solidFill>
                                <a:srgbClr val="C00000"/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&gt;1.0</a:t>
                          </a:r>
                          <a:endParaRPr lang="zh-CN" altLang="en-US" b="1" dirty="0">
                            <a:solidFill>
                              <a:srgbClr val="C00000"/>
                            </a:solidFill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b="1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1.3</a:t>
                          </a:r>
                          <a:endParaRPr lang="zh-CN" altLang="en-US" b="1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b="1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70</a:t>
                          </a:r>
                          <a:endParaRPr lang="zh-CN" altLang="en-US" b="1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b="1" dirty="0">
                              <a:solidFill>
                                <a:srgbClr val="C00000"/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&gt;1.0</a:t>
                          </a:r>
                          <a:endParaRPr lang="zh-CN" altLang="en-US" b="1" dirty="0">
                            <a:solidFill>
                              <a:srgbClr val="C00000"/>
                            </a:solidFill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b="1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1.3</a:t>
                          </a:r>
                          <a:endParaRPr lang="zh-CN" altLang="en-US" b="1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b="1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100</a:t>
                          </a:r>
                          <a:endParaRPr lang="zh-CN" altLang="en-US" b="1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57992507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表格 4">
                <a:extLst>
                  <a:ext uri="{FF2B5EF4-FFF2-40B4-BE49-F238E27FC236}">
                    <a16:creationId xmlns:a16="http://schemas.microsoft.com/office/drawing/2014/main" id="{008BF74C-F1B8-4C1E-B47F-1D0B98B302F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08476120"/>
                  </p:ext>
                </p:extLst>
              </p:nvPr>
            </p:nvGraphicFramePr>
            <p:xfrm>
              <a:off x="1513435" y="1526908"/>
              <a:ext cx="8813438" cy="1568577"/>
            </p:xfrm>
            <a:graphic>
              <a:graphicData uri="http://schemas.openxmlformats.org/drawingml/2006/table">
                <a:tbl>
                  <a:tblPr firstRow="1" bandRow="1">
                    <a:tableStyleId>{9D7B26C5-4107-4FEC-AEDC-1716B250A1EF}</a:tableStyleId>
                  </a:tblPr>
                  <a:tblGrid>
                    <a:gridCol w="1846580">
                      <a:extLst>
                        <a:ext uri="{9D8B030D-6E8A-4147-A177-3AD203B41FA5}">
                          <a16:colId xmlns:a16="http://schemas.microsoft.com/office/drawing/2014/main" val="2318981440"/>
                        </a:ext>
                      </a:extLst>
                    </a:gridCol>
                    <a:gridCol w="1161143">
                      <a:extLst>
                        <a:ext uri="{9D8B030D-6E8A-4147-A177-3AD203B41FA5}">
                          <a16:colId xmlns:a16="http://schemas.microsoft.com/office/drawing/2014/main" val="557717611"/>
                        </a:ext>
                      </a:extLst>
                    </a:gridCol>
                    <a:gridCol w="1161143">
                      <a:extLst>
                        <a:ext uri="{9D8B030D-6E8A-4147-A177-3AD203B41FA5}">
                          <a16:colId xmlns:a16="http://schemas.microsoft.com/office/drawing/2014/main" val="3503527360"/>
                        </a:ext>
                      </a:extLst>
                    </a:gridCol>
                    <a:gridCol w="1161143">
                      <a:extLst>
                        <a:ext uri="{9D8B030D-6E8A-4147-A177-3AD203B41FA5}">
                          <a16:colId xmlns:a16="http://schemas.microsoft.com/office/drawing/2014/main" val="2107626289"/>
                        </a:ext>
                      </a:extLst>
                    </a:gridCol>
                    <a:gridCol w="1161143">
                      <a:extLst>
                        <a:ext uri="{9D8B030D-6E8A-4147-A177-3AD203B41FA5}">
                          <a16:colId xmlns:a16="http://schemas.microsoft.com/office/drawing/2014/main" val="1368605167"/>
                        </a:ext>
                      </a:extLst>
                    </a:gridCol>
                    <a:gridCol w="1161143">
                      <a:extLst>
                        <a:ext uri="{9D8B030D-6E8A-4147-A177-3AD203B41FA5}">
                          <a16:colId xmlns:a16="http://schemas.microsoft.com/office/drawing/2014/main" val="3354346671"/>
                        </a:ext>
                      </a:extLst>
                    </a:gridCol>
                    <a:gridCol w="1161143">
                      <a:extLst>
                        <a:ext uri="{9D8B030D-6E8A-4147-A177-3AD203B41FA5}">
                          <a16:colId xmlns:a16="http://schemas.microsoft.com/office/drawing/2014/main" val="163123354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zh-CN" altLang="en-US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/>
                    </a:tc>
                    <a:tc gridSpan="3">
                      <a:txBody>
                        <a:bodyPr/>
                        <a:lstStyle/>
                        <a:p>
                          <a:pPr algn="ctr"/>
                          <a:r>
                            <a:rPr lang="zh-CN" altLang="en-US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极化质子调试</a:t>
                          </a:r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CN" altLang="en-US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CN" altLang="en-US" dirty="0"/>
                        </a:p>
                      </a:txBody>
                      <a:tcPr/>
                    </a:tc>
                    <a:tc gridSpan="3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zh-CN" altLang="en-US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极化氘离子调试</a:t>
                          </a:r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CN" altLang="en-US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CN" alt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27868247"/>
                      </a:ext>
                    </a:extLst>
                  </a:tr>
                  <a:tr h="45605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CN" altLang="en-US" sz="1800" b="1" kern="1200" dirty="0">
                              <a:solidFill>
                                <a:schemeClr val="bg1"/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+mn-cs"/>
                            </a:rPr>
                            <a:t>调试模式</a:t>
                          </a:r>
                        </a:p>
                      </a:txBody>
                      <a:tcPr>
                        <a:solidFill>
                          <a:srgbClr val="0070C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58639" t="-84000" r="-499476" b="-182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260000" t="-84000" r="-402105" b="-182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358115" t="-84000" r="-300000" b="-182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458115" t="-84000" r="-200000" b="-182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561053" t="-84000" r="-101053" b="-182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657592" t="-84000" r="-524" b="-182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69503261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lang="zh-CN" altLang="en-US" sz="1800" b="1" kern="1200" dirty="0"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+mn-cs"/>
                            </a:rPr>
                            <a:t>自由原子束模式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b="1" dirty="0"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0.3</a:t>
                          </a:r>
                          <a:endParaRPr lang="zh-CN" altLang="en-US" b="1" dirty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b="1" dirty="0"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1.5</a:t>
                          </a:r>
                          <a:endParaRPr lang="zh-CN" altLang="en-US" b="1" dirty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b="1" dirty="0"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140</a:t>
                          </a:r>
                          <a:endParaRPr lang="zh-CN" altLang="en-US" b="1" dirty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b="1" dirty="0"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0.3</a:t>
                          </a:r>
                          <a:endParaRPr lang="zh-CN" altLang="en-US" b="1" dirty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b="1" dirty="0"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9.0</a:t>
                          </a:r>
                          <a:endParaRPr lang="zh-CN" altLang="en-US" b="1" dirty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b="1" dirty="0">
                              <a:solidFill>
                                <a:schemeClr val="bg1">
                                  <a:lumMod val="65000"/>
                                </a:schemeClr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160</a:t>
                          </a:r>
                          <a:endParaRPr lang="zh-CN" altLang="en-US" b="1" dirty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26427524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lang="zh-CN" altLang="en-US" sz="1800" b="1" kern="1200" dirty="0">
                              <a:solidFill>
                                <a:schemeClr val="tx1"/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+mn-cs"/>
                            </a:rPr>
                            <a:t>储存室模式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b="1" dirty="0">
                              <a:solidFill>
                                <a:srgbClr val="C00000"/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&gt;1.0</a:t>
                          </a:r>
                          <a:endParaRPr lang="zh-CN" altLang="en-US" b="1" dirty="0">
                            <a:solidFill>
                              <a:srgbClr val="C00000"/>
                            </a:solidFill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b="1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1.3</a:t>
                          </a:r>
                          <a:endParaRPr lang="zh-CN" altLang="en-US" b="1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b="1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70</a:t>
                          </a:r>
                          <a:endParaRPr lang="zh-CN" altLang="en-US" b="1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b="1" dirty="0">
                              <a:solidFill>
                                <a:srgbClr val="C00000"/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&gt;1.0</a:t>
                          </a:r>
                          <a:endParaRPr lang="zh-CN" altLang="en-US" b="1" dirty="0">
                            <a:solidFill>
                              <a:srgbClr val="C00000"/>
                            </a:solidFill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b="1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1.3</a:t>
                          </a:r>
                          <a:endParaRPr lang="zh-CN" altLang="en-US" b="1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b="1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100</a:t>
                          </a:r>
                          <a:endParaRPr lang="zh-CN" altLang="en-US" b="1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579925070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6" name="图片 5">
            <a:extLst>
              <a:ext uri="{FF2B5EF4-FFF2-40B4-BE49-F238E27FC236}">
                <a16:creationId xmlns:a16="http://schemas.microsoft.com/office/drawing/2014/main" id="{A0EB5EF9-0432-42B2-BF2F-DB2D7273C3A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2" t="4323" r="3073" b="4446"/>
          <a:stretch/>
        </p:blipFill>
        <p:spPr>
          <a:xfrm>
            <a:off x="1007485" y="3271112"/>
            <a:ext cx="4473542" cy="3031013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4E58217C-C59C-4C7D-8CEE-C9189BC5C4B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6" t="2945" r="2871" b="4459"/>
          <a:stretch/>
        </p:blipFill>
        <p:spPr>
          <a:xfrm>
            <a:off x="6376751" y="3258051"/>
            <a:ext cx="4473543" cy="3076771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8CC512B1-527F-4EB7-95E3-FFE88F34EA7A}"/>
              </a:ext>
            </a:extLst>
          </p:cNvPr>
          <p:cNvSpPr txBox="1"/>
          <p:nvPr/>
        </p:nvSpPr>
        <p:spPr>
          <a:xfrm>
            <a:off x="1449820" y="911321"/>
            <a:ext cx="54697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峰值流强 </a:t>
            </a:r>
            <a:r>
              <a:rPr lang="en-US" altLang="zh-CN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 mA, 100 </a:t>
            </a:r>
            <a:r>
              <a:rPr lang="el-GR" altLang="zh-CN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μ</a:t>
            </a:r>
            <a:r>
              <a:rPr lang="en-US" altLang="zh-CN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s,</a:t>
            </a:r>
            <a:r>
              <a:rPr lang="zh-CN" altLang="en-US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6×10</a:t>
            </a:r>
            <a:r>
              <a:rPr lang="en-US" altLang="zh-CN" sz="2400" b="1" baseline="300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11</a:t>
            </a:r>
            <a:r>
              <a:rPr lang="zh-CN" altLang="en-US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400" b="1" dirty="0" err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ppp</a:t>
            </a:r>
            <a:endParaRPr lang="zh-CN" altLang="en-US" sz="24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C6AE817A-F296-4C75-A63B-6C2CDF488D69}"/>
              </a:ext>
            </a:extLst>
          </p:cNvPr>
          <p:cNvSpPr txBox="1"/>
          <p:nvPr/>
        </p:nvSpPr>
        <p:spPr>
          <a:xfrm>
            <a:off x="3630706" y="4155142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极化质子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5D69C599-B968-4798-9920-5C1E65A80AAB}"/>
              </a:ext>
            </a:extLst>
          </p:cNvPr>
          <p:cNvSpPr txBox="1"/>
          <p:nvPr/>
        </p:nvSpPr>
        <p:spPr>
          <a:xfrm>
            <a:off x="8919883" y="4141234"/>
            <a:ext cx="12907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极化</a:t>
            </a:r>
            <a:r>
              <a:rPr lang="en-US" altLang="zh-CN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</a:t>
            </a: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离子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E575A897-67BB-4856-887A-704F9A8E27C2}"/>
              </a:ext>
            </a:extLst>
          </p:cNvPr>
          <p:cNvSpPr txBox="1"/>
          <p:nvPr/>
        </p:nvSpPr>
        <p:spPr bwMode="auto">
          <a:xfrm>
            <a:off x="4157007" y="3424"/>
            <a:ext cx="387798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 eaLnBrk="1" hangingPunct="1"/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自旋极化离子束现状</a:t>
            </a:r>
            <a:endParaRPr lang="en-US" altLang="zh-CN" sz="3200" b="1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207288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16FE4144-1C1D-4044-B505-3F292AD04C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3685" y="1389139"/>
            <a:ext cx="4588820" cy="432000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2244AA82-10C4-4E31-82BC-29E4EEEF21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19" y="1389139"/>
            <a:ext cx="4639470" cy="4320000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AE304407-9F89-432C-BED3-3400A5FB21D5}"/>
              </a:ext>
            </a:extLst>
          </p:cNvPr>
          <p:cNvSpPr txBox="1"/>
          <p:nvPr/>
        </p:nvSpPr>
        <p:spPr>
          <a:xfrm>
            <a:off x="1792019" y="5709137"/>
            <a:ext cx="30957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C00000"/>
                </a:solidFill>
              </a:defRPr>
            </a:lvl1pPr>
          </a:lstStyle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质子束流极化度 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92%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6634E54F-B833-4503-A12E-D17C78D1D242}"/>
              </a:ext>
            </a:extLst>
          </p:cNvPr>
          <p:cNvSpPr txBox="1"/>
          <p:nvPr/>
        </p:nvSpPr>
        <p:spPr>
          <a:xfrm>
            <a:off x="7584041" y="5709138"/>
            <a:ext cx="34034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C00000"/>
                </a:solidFill>
              </a:defRPr>
            </a:lvl1pPr>
          </a:lstStyle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氘离子束流极化度 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82%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1FD6CE16-B119-4FCF-8BDE-6C1EB515BCC0}"/>
              </a:ext>
            </a:extLst>
          </p:cNvPr>
          <p:cNvSpPr txBox="1"/>
          <p:nvPr/>
        </p:nvSpPr>
        <p:spPr>
          <a:xfrm>
            <a:off x="5042961" y="903470"/>
            <a:ext cx="25410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高极化度</a:t>
            </a:r>
            <a:r>
              <a:rPr lang="en-US" altLang="zh-CN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</a:t>
            </a:r>
            <a:r>
              <a:rPr lang="en-US" altLang="zh-CN" sz="2400" b="1" baseline="300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en-US" altLang="zh-CN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/D</a:t>
            </a:r>
            <a:r>
              <a:rPr lang="en-US" altLang="zh-CN" sz="2400" b="1" baseline="300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en-US" altLang="zh-CN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 3" panose="05040102010807070707" pitchFamily="18" charset="2"/>
              </a:rPr>
              <a:t></a:t>
            </a:r>
            <a:endParaRPr lang="zh-CN" altLang="en-US" sz="24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174FED19-3368-445F-8817-0BAC9856B48D}"/>
              </a:ext>
            </a:extLst>
          </p:cNvPr>
          <p:cNvSpPr txBox="1"/>
          <p:nvPr/>
        </p:nvSpPr>
        <p:spPr bwMode="auto">
          <a:xfrm>
            <a:off x="4157007" y="3424"/>
            <a:ext cx="387798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 eaLnBrk="1" hangingPunct="1"/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自旋极化离子束现状</a:t>
            </a:r>
            <a:endParaRPr lang="en-US" altLang="zh-CN" sz="3200" b="1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801274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>
            <a:extLst>
              <a:ext uri="{FF2B5EF4-FFF2-40B4-BE49-F238E27FC236}">
                <a16:creationId xmlns:a16="http://schemas.microsoft.com/office/drawing/2014/main" id="{EBA26990-757A-4C4E-BCB0-0EC2904300AA}"/>
              </a:ext>
            </a:extLst>
          </p:cNvPr>
          <p:cNvGrpSpPr/>
          <p:nvPr/>
        </p:nvGrpSpPr>
        <p:grpSpPr>
          <a:xfrm>
            <a:off x="3043672" y="1340211"/>
            <a:ext cx="6104655" cy="4177577"/>
            <a:chOff x="1124514" y="1490252"/>
            <a:chExt cx="6104655" cy="4177577"/>
          </a:xfrm>
        </p:grpSpPr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FA2CB4D2-FA07-4E07-96B1-A66D92E17CD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297"/>
            <a:stretch>
              <a:fillRect/>
            </a:stretch>
          </p:blipFill>
          <p:spPr>
            <a:xfrm>
              <a:off x="1124514" y="1490252"/>
              <a:ext cx="6104655" cy="4177577"/>
            </a:xfrm>
            <a:prstGeom prst="rect">
              <a:avLst/>
            </a:prstGeom>
          </p:spPr>
        </p:pic>
        <p:sp>
          <p:nvSpPr>
            <p:cNvPr id="10" name="文本框 9">
              <a:extLst>
                <a:ext uri="{FF2B5EF4-FFF2-40B4-BE49-F238E27FC236}">
                  <a16:creationId xmlns:a16="http://schemas.microsoft.com/office/drawing/2014/main" id="{60DD0C2B-FE59-4D93-B3E4-709D45F95ABD}"/>
                </a:ext>
              </a:extLst>
            </p:cNvPr>
            <p:cNvSpPr txBox="1"/>
            <p:nvPr/>
          </p:nvSpPr>
          <p:spPr>
            <a:xfrm>
              <a:off x="5021943" y="1792515"/>
              <a:ext cx="206979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平均值：</a:t>
              </a:r>
              <a:r>
                <a:rPr lang="en-US" altLang="zh-CN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1.08 mA</a:t>
              </a:r>
            </a:p>
            <a:p>
              <a:r>
                <a:rPr lang="zh-CN" altLang="en-US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标准差：</a:t>
              </a:r>
              <a:r>
                <a:rPr lang="en-US" altLang="zh-CN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0.04 mA</a:t>
              </a:r>
              <a:endPara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6" name="文本框 15">
            <a:extLst>
              <a:ext uri="{FF2B5EF4-FFF2-40B4-BE49-F238E27FC236}">
                <a16:creationId xmlns:a16="http://schemas.microsoft.com/office/drawing/2014/main" id="{17271430-2716-4CB4-BBB2-332321D0BFC5}"/>
              </a:ext>
            </a:extLst>
          </p:cNvPr>
          <p:cNvSpPr txBox="1"/>
          <p:nvPr/>
        </p:nvSpPr>
        <p:spPr>
          <a:xfrm>
            <a:off x="3999110" y="5665514"/>
            <a:ext cx="43717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C00000"/>
                </a:solidFill>
              </a:defRPr>
            </a:lvl1pPr>
          </a:lstStyle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极化离子束峰值流强抖动 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±4%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E942196E-FE23-4954-ACD7-450C9D6B0525}"/>
              </a:ext>
            </a:extLst>
          </p:cNvPr>
          <p:cNvSpPr txBox="1"/>
          <p:nvPr/>
        </p:nvSpPr>
        <p:spPr>
          <a:xfrm>
            <a:off x="5135558" y="811693"/>
            <a:ext cx="25410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高稳定性</a:t>
            </a:r>
            <a:r>
              <a:rPr lang="en-US" altLang="zh-CN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</a:t>
            </a:r>
            <a:r>
              <a:rPr lang="en-US" altLang="zh-CN" sz="2400" b="1" baseline="300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en-US" altLang="zh-CN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/D</a:t>
            </a:r>
            <a:r>
              <a:rPr lang="en-US" altLang="zh-CN" sz="2400" b="1" baseline="300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en-US" altLang="zh-CN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 3" panose="05040102010807070707" pitchFamily="18" charset="2"/>
              </a:rPr>
              <a:t></a:t>
            </a:r>
            <a:endParaRPr lang="zh-CN" altLang="en-US" sz="24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CEC80AEB-8F60-46A0-B3B0-F7D53311D28B}"/>
              </a:ext>
            </a:extLst>
          </p:cNvPr>
          <p:cNvSpPr txBox="1"/>
          <p:nvPr/>
        </p:nvSpPr>
        <p:spPr bwMode="auto">
          <a:xfrm>
            <a:off x="4157007" y="3424"/>
            <a:ext cx="387798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 eaLnBrk="1" hangingPunct="1"/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自旋极化离子束现状</a:t>
            </a:r>
            <a:endParaRPr lang="en-US" altLang="zh-CN" sz="3200" b="1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252775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FA3642A0-554F-4CF1-80EC-BC0FEFEABDDB}"/>
                  </a:ext>
                </a:extLst>
              </p:cNvPr>
              <p:cNvSpPr txBox="1"/>
              <p:nvPr/>
            </p:nvSpPr>
            <p:spPr>
              <a:xfrm>
                <a:off x="946186" y="5957356"/>
                <a:ext cx="1041804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400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Pepper Pot </a:t>
                </a:r>
                <a:r>
                  <a:rPr lang="zh-CN" altLang="en-US" sz="2400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发射度测量仪测得</a:t>
                </a:r>
                <a:r>
                  <a:rPr lang="zh-CN" altLang="en-US" sz="2400" b="1" dirty="0">
                    <a:solidFill>
                      <a:srgbClr val="C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极化离子束流发射度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𝜺</m:t>
                        </m:r>
                      </m:e>
                      <m:sub>
                        <m:r>
                          <a:rPr lang="en-US" altLang="zh-CN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sub>
                    </m:sSub>
                    <m:r>
                      <a:rPr lang="en-US" altLang="zh-CN" sz="2400" b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≈</m:t>
                    </m:r>
                    <m:r>
                      <a:rPr lang="en-US" altLang="zh-CN" sz="2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altLang="zh-CN" sz="2400" b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altLang="zh-CN" sz="2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𝟖</m:t>
                    </m:r>
                    <m:r>
                      <a:rPr lang="en-US" altLang="zh-CN" sz="2400" b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zh-CN" altLang="en-US" sz="2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𝝅</m:t>
                    </m:r>
                    <m:r>
                      <a:rPr lang="en-US" altLang="zh-CN" sz="2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altLang="zh-CN" sz="2400" b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CN" sz="2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𝒎𝒎</m:t>
                    </m:r>
                    <m:r>
                      <a:rPr lang="en-US" altLang="zh-CN" sz="2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altLang="zh-CN" sz="2400" b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CN" sz="2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𝒎𝒓𝒂𝒅</m:t>
                    </m:r>
                  </m:oMath>
                </a14:m>
                <a:endParaRPr lang="zh-CN" altLang="en-US" sz="2400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FA3642A0-554F-4CF1-80EC-BC0FEFEABD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6186" y="5957356"/>
                <a:ext cx="10418045" cy="461665"/>
              </a:xfrm>
              <a:prstGeom prst="rect">
                <a:avLst/>
              </a:prstGeom>
              <a:blipFill>
                <a:blip r:embed="rId2"/>
                <a:stretch>
                  <a:fillRect l="-878" t="-10526" b="-289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图片 11">
            <a:extLst>
              <a:ext uri="{FF2B5EF4-FFF2-40B4-BE49-F238E27FC236}">
                <a16:creationId xmlns:a16="http://schemas.microsoft.com/office/drawing/2014/main" id="{031AD9BC-B8C8-46A7-8187-3BC681EFC2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942" y="1286143"/>
            <a:ext cx="5715000" cy="428625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1446EA49-7755-400C-9376-F5458E544D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0016" y="1286143"/>
            <a:ext cx="5714286" cy="4285714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026C5D57-830E-4777-8E2E-1F1154A2BA88}"/>
              </a:ext>
            </a:extLst>
          </p:cNvPr>
          <p:cNvSpPr txBox="1"/>
          <p:nvPr/>
        </p:nvSpPr>
        <p:spPr>
          <a:xfrm>
            <a:off x="4554663" y="969738"/>
            <a:ext cx="31566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良好</a:t>
            </a:r>
            <a:r>
              <a:rPr lang="en-US" altLang="zh-CN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</a:t>
            </a:r>
            <a:r>
              <a:rPr lang="en-US" altLang="zh-CN" sz="2400" b="1" baseline="300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en-US" altLang="zh-CN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/D</a:t>
            </a:r>
            <a:r>
              <a:rPr lang="en-US" altLang="zh-CN" sz="2400" b="1" baseline="300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en-US" altLang="zh-CN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 3" panose="05040102010807070707" pitchFamily="18" charset="2"/>
              </a:rPr>
              <a:t></a:t>
            </a:r>
            <a:r>
              <a:rPr lang="zh-CN" altLang="en-US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 3" panose="05040102010807070707" pitchFamily="18" charset="2"/>
              </a:rPr>
              <a:t>束流品质</a:t>
            </a:r>
            <a:endParaRPr lang="zh-CN" altLang="en-US" sz="24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19D8A636-4339-40E4-9210-8A0786452C0C}"/>
              </a:ext>
            </a:extLst>
          </p:cNvPr>
          <p:cNvSpPr txBox="1"/>
          <p:nvPr/>
        </p:nvSpPr>
        <p:spPr bwMode="auto">
          <a:xfrm>
            <a:off x="4157007" y="3424"/>
            <a:ext cx="387798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 eaLnBrk="1" hangingPunct="1"/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自旋极化离子束现状</a:t>
            </a:r>
            <a:endParaRPr lang="en-US" altLang="zh-CN" sz="3200" b="1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374995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图示 6">
            <a:extLst>
              <a:ext uri="{FF2B5EF4-FFF2-40B4-BE49-F238E27FC236}">
                <a16:creationId xmlns:a16="http://schemas.microsoft.com/office/drawing/2014/main" id="{1BB308F7-0490-4940-9EEF-6ED0A01072E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10094028"/>
              </p:ext>
            </p:extLst>
          </p:nvPr>
        </p:nvGraphicFramePr>
        <p:xfrm>
          <a:off x="2032000" y="908720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文本框 3">
            <a:extLst>
              <a:ext uri="{FF2B5EF4-FFF2-40B4-BE49-F238E27FC236}">
                <a16:creationId xmlns:a16="http://schemas.microsoft.com/office/drawing/2014/main" id="{FE39B107-A5FB-4B6D-B4AB-306401F5EB81}"/>
              </a:ext>
            </a:extLst>
          </p:cNvPr>
          <p:cNvSpPr txBox="1"/>
          <p:nvPr/>
        </p:nvSpPr>
        <p:spPr bwMode="auto">
          <a:xfrm>
            <a:off x="4157007" y="3424"/>
            <a:ext cx="387798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 eaLnBrk="1" hangingPunct="1"/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自旋极化离子束现状</a:t>
            </a:r>
            <a:endParaRPr lang="en-US" altLang="zh-CN" sz="3200" b="1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130895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文本框 49">
            <a:extLst>
              <a:ext uri="{FF2B5EF4-FFF2-40B4-BE49-F238E27FC236}">
                <a16:creationId xmlns:a16="http://schemas.microsoft.com/office/drawing/2014/main" id="{395CD536-1AAF-4A56-B56F-52BCBE8C663B}"/>
              </a:ext>
            </a:extLst>
          </p:cNvPr>
          <p:cNvSpPr txBox="1"/>
          <p:nvPr/>
        </p:nvSpPr>
        <p:spPr bwMode="auto">
          <a:xfrm>
            <a:off x="4151784" y="36394"/>
            <a:ext cx="428835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 eaLnBrk="1" hangingPunct="1"/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强流极化粒子束的制备</a:t>
            </a:r>
            <a:endParaRPr lang="en-US" altLang="zh-CN" sz="3200" b="1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DDBB3B31-B7E8-4ED8-BEA8-FC05747ED4E6}"/>
              </a:ext>
            </a:extLst>
          </p:cNvPr>
          <p:cNvGrpSpPr/>
          <p:nvPr/>
        </p:nvGrpSpPr>
        <p:grpSpPr>
          <a:xfrm>
            <a:off x="240479" y="893867"/>
            <a:ext cx="10954044" cy="4494628"/>
            <a:chOff x="399756" y="1532100"/>
            <a:chExt cx="10954044" cy="4494628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F99855DB-9035-4496-B94D-7203C7C2270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56" t="22717" b="24418"/>
            <a:stretch/>
          </p:blipFill>
          <p:spPr>
            <a:xfrm>
              <a:off x="399756" y="1532100"/>
              <a:ext cx="10569019" cy="4255477"/>
            </a:xfrm>
            <a:prstGeom prst="rect">
              <a:avLst/>
            </a:prstGeom>
          </p:spPr>
        </p:pic>
        <p:sp>
          <p:nvSpPr>
            <p:cNvPr id="6" name="标注: 弯曲线形 5">
              <a:extLst>
                <a:ext uri="{FF2B5EF4-FFF2-40B4-BE49-F238E27FC236}">
                  <a16:creationId xmlns:a16="http://schemas.microsoft.com/office/drawing/2014/main" id="{2E380AE8-64E9-41D1-846C-573DA8C3C203}"/>
                </a:ext>
              </a:extLst>
            </p:cNvPr>
            <p:cNvSpPr/>
            <p:nvPr/>
          </p:nvSpPr>
          <p:spPr>
            <a:xfrm>
              <a:off x="2277793" y="5604697"/>
              <a:ext cx="1737360" cy="422031"/>
            </a:xfrm>
            <a:prstGeom prst="borderCallout2">
              <a:avLst>
                <a:gd name="adj1" fmla="val 18750"/>
                <a:gd name="adj2" fmla="val -358"/>
                <a:gd name="adj3" fmla="val 18750"/>
                <a:gd name="adj4" fmla="val -16667"/>
                <a:gd name="adj5" fmla="val -212500"/>
                <a:gd name="adj6" fmla="val 618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HCI ECRISs</a:t>
              </a:r>
              <a:endParaRPr lang="zh-CN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8" name="直接连接符 7">
              <a:extLst>
                <a:ext uri="{FF2B5EF4-FFF2-40B4-BE49-F238E27FC236}">
                  <a16:creationId xmlns:a16="http://schemas.microsoft.com/office/drawing/2014/main" id="{90AF1826-464A-4FF1-B95F-9153C4ADA9D2}"/>
                </a:ext>
              </a:extLst>
            </p:cNvPr>
            <p:cNvCxnSpPr/>
            <p:nvPr/>
          </p:nvCxnSpPr>
          <p:spPr>
            <a:xfrm flipH="1" flipV="1">
              <a:off x="1820593" y="4331571"/>
              <a:ext cx="154745" cy="1357532"/>
            </a:xfrm>
            <a:prstGeom prst="line">
              <a:avLst/>
            </a:prstGeom>
            <a:ln w="12700">
              <a:solidFill>
                <a:srgbClr val="295F9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标注: 弯曲线形 8">
              <a:extLst>
                <a:ext uri="{FF2B5EF4-FFF2-40B4-BE49-F238E27FC236}">
                  <a16:creationId xmlns:a16="http://schemas.microsoft.com/office/drawing/2014/main" id="{C7070E41-E84D-49DF-8949-815B5B9986A3}"/>
                </a:ext>
              </a:extLst>
            </p:cNvPr>
            <p:cNvSpPr/>
            <p:nvPr/>
          </p:nvSpPr>
          <p:spPr>
            <a:xfrm>
              <a:off x="1022841" y="2685573"/>
              <a:ext cx="1737360" cy="422031"/>
            </a:xfrm>
            <a:prstGeom prst="borderCallout2">
              <a:avLst>
                <a:gd name="adj1" fmla="val 46212"/>
                <a:gd name="adj2" fmla="val 99168"/>
                <a:gd name="adj3" fmla="val 46947"/>
                <a:gd name="adj4" fmla="val 115278"/>
                <a:gd name="adj5" fmla="val 379506"/>
                <a:gd name="adj6" fmla="val 78030"/>
              </a:avLst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SPIS (H</a:t>
              </a:r>
              <a:r>
                <a:rPr lang="en-US" altLang="zh-CN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en-US" altLang="zh-CN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, D</a:t>
              </a:r>
              <a:r>
                <a:rPr lang="en-US" altLang="zh-CN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  <a:endParaRPr lang="zh-CN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标注: 弯曲线形 9">
              <a:extLst>
                <a:ext uri="{FF2B5EF4-FFF2-40B4-BE49-F238E27FC236}">
                  <a16:creationId xmlns:a16="http://schemas.microsoft.com/office/drawing/2014/main" id="{54ACC1E4-FAD6-42B1-AD82-E1AE94F47BC2}"/>
                </a:ext>
              </a:extLst>
            </p:cNvPr>
            <p:cNvSpPr/>
            <p:nvPr/>
          </p:nvSpPr>
          <p:spPr>
            <a:xfrm>
              <a:off x="4155829" y="5267072"/>
              <a:ext cx="1851993" cy="422031"/>
            </a:xfrm>
            <a:prstGeom prst="borderCallout2">
              <a:avLst>
                <a:gd name="adj1" fmla="val 18750"/>
                <a:gd name="adj2" fmla="val 145"/>
                <a:gd name="adj3" fmla="val 18750"/>
                <a:gd name="adj4" fmla="val -16667"/>
                <a:gd name="adj5" fmla="val -236385"/>
                <a:gd name="adj6" fmla="val -60302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RFQ: 0.8 MeV/u</a:t>
              </a:r>
              <a:endParaRPr lang="zh-CN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标注: 弯曲线形 10">
              <a:extLst>
                <a:ext uri="{FF2B5EF4-FFF2-40B4-BE49-F238E27FC236}">
                  <a16:creationId xmlns:a16="http://schemas.microsoft.com/office/drawing/2014/main" id="{BFE0C567-870D-4AA4-97C2-C4692EE215C2}"/>
                </a:ext>
              </a:extLst>
            </p:cNvPr>
            <p:cNvSpPr/>
            <p:nvPr/>
          </p:nvSpPr>
          <p:spPr>
            <a:xfrm>
              <a:off x="4815585" y="4551808"/>
              <a:ext cx="1737360" cy="422031"/>
            </a:xfrm>
            <a:prstGeom prst="borderCallout2">
              <a:avLst>
                <a:gd name="adj1" fmla="val 20939"/>
                <a:gd name="adj2" fmla="val -358"/>
                <a:gd name="adj3" fmla="val 18750"/>
                <a:gd name="adj4" fmla="val -16667"/>
                <a:gd name="adj5" fmla="val -94784"/>
                <a:gd name="adj6" fmla="val -62789"/>
              </a:avLst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Stripping Foil</a:t>
              </a:r>
              <a:endParaRPr lang="zh-CN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标注: 弯曲线形 11">
              <a:extLst>
                <a:ext uri="{FF2B5EF4-FFF2-40B4-BE49-F238E27FC236}">
                  <a16:creationId xmlns:a16="http://schemas.microsoft.com/office/drawing/2014/main" id="{117E80C3-576C-4ED2-B2FB-3D8891491BA2}"/>
                </a:ext>
              </a:extLst>
            </p:cNvPr>
            <p:cNvSpPr/>
            <p:nvPr/>
          </p:nvSpPr>
          <p:spPr>
            <a:xfrm>
              <a:off x="6615317" y="3909540"/>
              <a:ext cx="1737360" cy="422031"/>
            </a:xfrm>
            <a:prstGeom prst="borderCallout2">
              <a:avLst>
                <a:gd name="adj1" fmla="val 21157"/>
                <a:gd name="adj2" fmla="val -731"/>
                <a:gd name="adj3" fmla="val 18750"/>
                <a:gd name="adj4" fmla="val -16667"/>
                <a:gd name="adj5" fmla="val -11188"/>
                <a:gd name="adj6" fmla="val -96772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QWR007</a:t>
              </a:r>
              <a:endParaRPr lang="zh-CN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矩形: 圆角 12">
              <a:extLst>
                <a:ext uri="{FF2B5EF4-FFF2-40B4-BE49-F238E27FC236}">
                  <a16:creationId xmlns:a16="http://schemas.microsoft.com/office/drawing/2014/main" id="{13C46FBE-D741-462D-8A12-5B7C8AE2F8F6}"/>
                </a:ext>
              </a:extLst>
            </p:cNvPr>
            <p:cNvSpPr/>
            <p:nvPr/>
          </p:nvSpPr>
          <p:spPr>
            <a:xfrm rot="20630264">
              <a:off x="3861876" y="3493531"/>
              <a:ext cx="2200586" cy="422031"/>
            </a:xfrm>
            <a:prstGeom prst="round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矩形: 圆角 13">
              <a:extLst>
                <a:ext uri="{FF2B5EF4-FFF2-40B4-BE49-F238E27FC236}">
                  <a16:creationId xmlns:a16="http://schemas.microsoft.com/office/drawing/2014/main" id="{D25D2AA8-ECB4-4444-A74B-69EBD12C372E}"/>
                </a:ext>
              </a:extLst>
            </p:cNvPr>
            <p:cNvSpPr/>
            <p:nvPr/>
          </p:nvSpPr>
          <p:spPr>
            <a:xfrm rot="20630264">
              <a:off x="5977240" y="2543965"/>
              <a:ext cx="4519995" cy="422031"/>
            </a:xfrm>
            <a:prstGeom prst="round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标注: 弯曲线形 14">
              <a:extLst>
                <a:ext uri="{FF2B5EF4-FFF2-40B4-BE49-F238E27FC236}">
                  <a16:creationId xmlns:a16="http://schemas.microsoft.com/office/drawing/2014/main" id="{3DCBF00A-E452-4D01-B263-137D5528B653}"/>
                </a:ext>
              </a:extLst>
            </p:cNvPr>
            <p:cNvSpPr/>
            <p:nvPr/>
          </p:nvSpPr>
          <p:spPr>
            <a:xfrm>
              <a:off x="8792046" y="3555830"/>
              <a:ext cx="1737360" cy="422031"/>
            </a:xfrm>
            <a:prstGeom prst="borderCallout2">
              <a:avLst>
                <a:gd name="adj1" fmla="val 42824"/>
                <a:gd name="adj2" fmla="val -146"/>
                <a:gd name="adj3" fmla="val 18750"/>
                <a:gd name="adj4" fmla="val -16667"/>
                <a:gd name="adj5" fmla="val -83410"/>
                <a:gd name="adj6" fmla="val -94433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HWR015</a:t>
              </a:r>
              <a:endParaRPr lang="zh-CN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箭头: 右 15">
              <a:extLst>
                <a:ext uri="{FF2B5EF4-FFF2-40B4-BE49-F238E27FC236}">
                  <a16:creationId xmlns:a16="http://schemas.microsoft.com/office/drawing/2014/main" id="{6599CD8B-3346-405E-BE30-84AE4C31037E}"/>
                </a:ext>
              </a:extLst>
            </p:cNvPr>
            <p:cNvSpPr/>
            <p:nvPr/>
          </p:nvSpPr>
          <p:spPr>
            <a:xfrm rot="20566579">
              <a:off x="10483714" y="1937639"/>
              <a:ext cx="468000" cy="216821"/>
            </a:xfrm>
            <a:prstGeom prst="rightArrow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文本框 16">
              <a:extLst>
                <a:ext uri="{FF2B5EF4-FFF2-40B4-BE49-F238E27FC236}">
                  <a16:creationId xmlns:a16="http://schemas.microsoft.com/office/drawing/2014/main" id="{E570B257-D483-45CD-83C5-623A20B02342}"/>
                </a:ext>
              </a:extLst>
            </p:cNvPr>
            <p:cNvSpPr txBox="1"/>
            <p:nvPr/>
          </p:nvSpPr>
          <p:spPr>
            <a:xfrm>
              <a:off x="9322475" y="2841303"/>
              <a:ext cx="2031325" cy="7232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85750" indent="-285750">
                <a:spcAft>
                  <a:spcPts val="600"/>
                </a:spcAft>
                <a:buFont typeface="Wingdings" panose="05000000000000000000" pitchFamily="2" charset="2"/>
                <a:buChar char="u"/>
              </a:pPr>
              <a: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48 MeV/u ↑D</a:t>
              </a:r>
              <a:r>
                <a:rPr lang="en-US" altLang="zh-CN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</a:p>
            <a:p>
              <a:pPr marL="285750" indent="-285750">
                <a:spcAft>
                  <a:spcPts val="600"/>
                </a:spcAft>
                <a:buFont typeface="Wingdings" panose="05000000000000000000" pitchFamily="2" charset="2"/>
                <a:buChar char="u"/>
              </a:pPr>
              <a: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&gt;50 MeV/u ↑H</a:t>
              </a:r>
              <a:r>
                <a:rPr lang="en-US" altLang="zh-CN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</a:p>
          </p:txBody>
        </p:sp>
        <p:sp>
          <p:nvSpPr>
            <p:cNvPr id="18" name="标注: 弯曲线形 17">
              <a:extLst>
                <a:ext uri="{FF2B5EF4-FFF2-40B4-BE49-F238E27FC236}">
                  <a16:creationId xmlns:a16="http://schemas.microsoft.com/office/drawing/2014/main" id="{28C1AF23-F902-4E76-AE6F-A5CBECD2B1B4}"/>
                </a:ext>
              </a:extLst>
            </p:cNvPr>
            <p:cNvSpPr/>
            <p:nvPr/>
          </p:nvSpPr>
          <p:spPr>
            <a:xfrm>
              <a:off x="4709480" y="2435254"/>
              <a:ext cx="1261221" cy="422031"/>
            </a:xfrm>
            <a:prstGeom prst="borderCallout2">
              <a:avLst>
                <a:gd name="adj1" fmla="val 95350"/>
                <a:gd name="adj2" fmla="val 11440"/>
                <a:gd name="adj3" fmla="val 139120"/>
                <a:gd name="adj4" fmla="val -2021"/>
                <a:gd name="adj5" fmla="val 315278"/>
                <a:gd name="adj6" fmla="val -29968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↑ H</a:t>
              </a:r>
              <a:r>
                <a:rPr lang="en-US" altLang="zh-CN" baseline="30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r>
                <a:rPr lang="en-US" altLang="zh-CN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↑ D</a:t>
              </a:r>
              <a:r>
                <a:rPr lang="en-US" altLang="zh-CN" baseline="30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endParaRPr lang="zh-CN" alt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9" name="文本框 18">
            <a:extLst>
              <a:ext uri="{FF2B5EF4-FFF2-40B4-BE49-F238E27FC236}">
                <a16:creationId xmlns:a16="http://schemas.microsoft.com/office/drawing/2014/main" id="{44517390-9E3E-46F7-8FD5-89856725D8D7}"/>
              </a:ext>
            </a:extLst>
          </p:cNvPr>
          <p:cNvSpPr txBox="1"/>
          <p:nvPr/>
        </p:nvSpPr>
        <p:spPr>
          <a:xfrm>
            <a:off x="6456040" y="4581128"/>
            <a:ext cx="5304247" cy="1169551"/>
          </a:xfrm>
          <a:prstGeom prst="rect">
            <a:avLst/>
          </a:prstGeom>
          <a:solidFill>
            <a:srgbClr val="15549A"/>
          </a:solidFill>
          <a:ln w="285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n"/>
            </a:pPr>
            <a:r>
              <a:rPr lang="en-US" altLang="zh-CN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HIAF </a:t>
            </a:r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前端</a:t>
            </a:r>
            <a:r>
              <a:rPr lang="en-US" altLang="zh-CN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RFQ </a:t>
            </a:r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只能加速质荷比 </a:t>
            </a:r>
            <a:r>
              <a:rPr lang="en-US" altLang="zh-CN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2-7 </a:t>
            </a:r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的离子，不能有效加速质子</a:t>
            </a:r>
            <a:endParaRPr lang="en-US" altLang="zh-CN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n"/>
            </a:pPr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可能的方案：极化 </a:t>
            </a:r>
            <a:r>
              <a:rPr lang="en-US" altLang="zh-CN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</a:t>
            </a:r>
            <a:r>
              <a:rPr lang="en-US" altLang="zh-CN" sz="2000" b="1" baseline="-25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en-US" altLang="zh-CN" sz="2000" b="1" baseline="30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en-US" altLang="zh-CN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离子源 </a:t>
            </a:r>
            <a:r>
              <a:rPr lang="en-US" altLang="zh-CN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&amp; </a:t>
            </a:r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剥离靶</a:t>
            </a:r>
          </a:p>
        </p:txBody>
      </p:sp>
    </p:spTree>
    <p:extLst>
      <p:ext uri="{BB962C8B-B14F-4D97-AF65-F5344CB8AC3E}">
        <p14:creationId xmlns:p14="http://schemas.microsoft.com/office/powerpoint/2010/main" val="99977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组合 19">
            <a:extLst>
              <a:ext uri="{FF2B5EF4-FFF2-40B4-BE49-F238E27FC236}">
                <a16:creationId xmlns:a16="http://schemas.microsoft.com/office/drawing/2014/main" id="{BFE927F4-B7E3-4E2F-B0A7-B528E3FCACDF}"/>
              </a:ext>
            </a:extLst>
          </p:cNvPr>
          <p:cNvGrpSpPr/>
          <p:nvPr/>
        </p:nvGrpSpPr>
        <p:grpSpPr>
          <a:xfrm>
            <a:off x="407368" y="1881622"/>
            <a:ext cx="4431947" cy="3283666"/>
            <a:chOff x="-60281" y="1538973"/>
            <a:chExt cx="4431947" cy="3283666"/>
          </a:xfrm>
        </p:grpSpPr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AEBC0F4F-515F-49C2-8E51-6202586BD83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1" b="9603"/>
            <a:stretch/>
          </p:blipFill>
          <p:spPr>
            <a:xfrm>
              <a:off x="-60281" y="1538973"/>
              <a:ext cx="4431947" cy="2926915"/>
            </a:xfrm>
            <a:prstGeom prst="rect">
              <a:avLst/>
            </a:prstGeom>
          </p:spPr>
        </p:pic>
        <p:sp>
          <p:nvSpPr>
            <p:cNvPr id="22" name="文本框 5">
              <a:extLst>
                <a:ext uri="{FF2B5EF4-FFF2-40B4-BE49-F238E27FC236}">
                  <a16:creationId xmlns:a16="http://schemas.microsoft.com/office/drawing/2014/main" id="{C145C979-0683-4147-A184-EC3CC40AD4D0}"/>
                </a:ext>
              </a:extLst>
            </p:cNvPr>
            <p:cNvSpPr txBox="1"/>
            <p:nvPr/>
          </p:nvSpPr>
          <p:spPr>
            <a:xfrm>
              <a:off x="860305" y="4484085"/>
              <a:ext cx="259077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1600" dirty="0"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R.</a:t>
              </a:r>
              <a:r>
                <a:rPr lang="zh-CN" altLang="en-US" sz="1600" dirty="0"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1600" dirty="0"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Engels,</a:t>
              </a:r>
              <a:r>
                <a:rPr lang="zh-CN" altLang="en-US" sz="1600" dirty="0"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1600" dirty="0"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PSTP [C], 2017</a:t>
              </a:r>
              <a:endParaRPr lang="zh-CN" altLang="en-US" sz="16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23" name="文本框 22">
            <a:extLst>
              <a:ext uri="{FF2B5EF4-FFF2-40B4-BE49-F238E27FC236}">
                <a16:creationId xmlns:a16="http://schemas.microsoft.com/office/drawing/2014/main" id="{21917A79-D96E-4586-A672-FD5C8068D797}"/>
              </a:ext>
            </a:extLst>
          </p:cNvPr>
          <p:cNvSpPr txBox="1"/>
          <p:nvPr/>
        </p:nvSpPr>
        <p:spPr>
          <a:xfrm>
            <a:off x="486764" y="5183486"/>
            <a:ext cx="5080237" cy="8744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H</a:t>
            </a:r>
            <a:r>
              <a:rPr lang="en-US" altLang="zh-CN" b="1" baseline="-25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解离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 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原子极化 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 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原子复合 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 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分子离化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  <a:sym typeface="Wingdings" panose="05000000000000000000" pitchFamily="2" charset="2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极化 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H</a:t>
            </a:r>
            <a:r>
              <a:rPr lang="en-US" altLang="zh-CN" b="1" baseline="-25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en-US" altLang="zh-CN" b="1" baseline="30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流强 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~10 </a:t>
            </a:r>
            <a:r>
              <a:rPr lang="en-US" altLang="zh-CN" b="1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μA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4" name="Picture 2">
            <a:extLst>
              <a:ext uri="{FF2B5EF4-FFF2-40B4-BE49-F238E27FC236}">
                <a16:creationId xmlns:a16="http://schemas.microsoft.com/office/drawing/2014/main" id="{37EE2CD9-CB83-4D1B-8942-7F00DF002B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9976" y="2348880"/>
            <a:ext cx="4431947" cy="2597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文本框 24">
            <a:extLst>
              <a:ext uri="{FF2B5EF4-FFF2-40B4-BE49-F238E27FC236}">
                <a16:creationId xmlns:a16="http://schemas.microsoft.com/office/drawing/2014/main" id="{CD6EC866-D79C-4A42-98E1-B71A6DDA0B3A}"/>
              </a:ext>
            </a:extLst>
          </p:cNvPr>
          <p:cNvSpPr txBox="1"/>
          <p:nvPr/>
        </p:nvSpPr>
        <p:spPr>
          <a:xfrm>
            <a:off x="6625001" y="5282189"/>
            <a:ext cx="3095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受激拉曼泵浦 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+ 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激光光解</a:t>
            </a: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67255349-C6B8-49A7-AA62-B1F1CC494191}"/>
              </a:ext>
            </a:extLst>
          </p:cNvPr>
          <p:cNvSpPr txBox="1"/>
          <p:nvPr/>
        </p:nvSpPr>
        <p:spPr>
          <a:xfrm>
            <a:off x="687206" y="1058305"/>
            <a:ext cx="3980577" cy="461665"/>
          </a:xfrm>
          <a:prstGeom prst="rect">
            <a:avLst/>
          </a:prstGeom>
          <a:solidFill>
            <a:srgbClr val="15549A"/>
          </a:solidFill>
          <a:ln w="28575">
            <a:solidFill>
              <a:srgbClr val="15549A"/>
            </a:solidFill>
          </a:ln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强流极化 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</a:t>
            </a:r>
            <a:r>
              <a:rPr lang="en-US" altLang="zh-CN" sz="2400" b="1" baseline="-25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en-US" altLang="zh-CN" sz="2400" b="1" baseline="30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离子源的研发</a:t>
            </a:r>
          </a:p>
        </p:txBody>
      </p:sp>
      <p:pic>
        <p:nvPicPr>
          <p:cNvPr id="27" name="图片 26">
            <a:extLst>
              <a:ext uri="{FF2B5EF4-FFF2-40B4-BE49-F238E27FC236}">
                <a16:creationId xmlns:a16="http://schemas.microsoft.com/office/drawing/2014/main" id="{212AC6A0-A139-474B-902E-4AB66DB649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60496" y="808022"/>
            <a:ext cx="1513998" cy="1335179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</p:spPr>
      </p:pic>
      <p:sp>
        <p:nvSpPr>
          <p:cNvPr id="28" name="文本框 27">
            <a:extLst>
              <a:ext uri="{FF2B5EF4-FFF2-40B4-BE49-F238E27FC236}">
                <a16:creationId xmlns:a16="http://schemas.microsoft.com/office/drawing/2014/main" id="{F1E49CC4-5CDF-491F-8B80-9AFC074379D6}"/>
              </a:ext>
            </a:extLst>
          </p:cNvPr>
          <p:cNvSpPr txBox="1"/>
          <p:nvPr/>
        </p:nvSpPr>
        <p:spPr>
          <a:xfrm>
            <a:off x="10776321" y="2201808"/>
            <a:ext cx="10823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dirty="0">
                <a:solidFill>
                  <a:srgbClr val="15549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刘世珺</a:t>
            </a:r>
            <a:endParaRPr lang="en-US" altLang="zh-CN" dirty="0">
              <a:solidFill>
                <a:srgbClr val="15549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1400" dirty="0">
                <a:solidFill>
                  <a:srgbClr val="15549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（近物所）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8AA5E7F7-4E69-41A1-93D5-6237F185C31A}"/>
              </a:ext>
            </a:extLst>
          </p:cNvPr>
          <p:cNvSpPr txBox="1"/>
          <p:nvPr/>
        </p:nvSpPr>
        <p:spPr bwMode="auto">
          <a:xfrm>
            <a:off x="4151784" y="36394"/>
            <a:ext cx="428835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 eaLnBrk="1" hangingPunct="1"/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强流极化粒子束的制备</a:t>
            </a:r>
            <a:endParaRPr lang="en-US" altLang="zh-CN" sz="3200" b="1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771676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40E1ECEF-3111-4FA7-B76B-F85DB801B1FC}"/>
              </a:ext>
            </a:extLst>
          </p:cNvPr>
          <p:cNvSpPr/>
          <p:nvPr/>
        </p:nvSpPr>
        <p:spPr>
          <a:xfrm>
            <a:off x="6222008" y="3772190"/>
            <a:ext cx="4914551" cy="2321106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6C04D900-853B-43E4-8DDF-AC95AFDD9A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9743" y="1707098"/>
            <a:ext cx="5402353" cy="1869281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CAB82D05-5FEF-4046-84AF-41DEE05796E5}"/>
              </a:ext>
            </a:extLst>
          </p:cNvPr>
          <p:cNvSpPr/>
          <p:nvPr/>
        </p:nvSpPr>
        <p:spPr>
          <a:xfrm>
            <a:off x="699136" y="3789040"/>
            <a:ext cx="5040560" cy="2304256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2"/>
              </a:solidFill>
            </a:endParaRPr>
          </a:p>
        </p:txBody>
      </p:sp>
      <p:sp>
        <p:nvSpPr>
          <p:cNvPr id="15" name="TextBox 4">
            <a:extLst>
              <a:ext uri="{FF2B5EF4-FFF2-40B4-BE49-F238E27FC236}">
                <a16:creationId xmlns:a16="http://schemas.microsoft.com/office/drawing/2014/main" id="{BAAB7AE4-52D8-4E13-B274-9F5F2D9814FE}"/>
              </a:ext>
            </a:extLst>
          </p:cNvPr>
          <p:cNvSpPr txBox="1"/>
          <p:nvPr/>
        </p:nvSpPr>
        <p:spPr>
          <a:xfrm>
            <a:off x="771144" y="3933055"/>
            <a:ext cx="4826420" cy="2043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N" sz="2200" b="1" u="sng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技术先进性</a:t>
            </a:r>
            <a:endParaRPr lang="en-US" altLang="zh-CN" sz="2200" b="1" u="sng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结合我国极化离子源发展现状，利用世界领先的</a:t>
            </a:r>
            <a:r>
              <a:rPr lang="en-US" altLang="zh-CN" baseline="300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en-US" altLang="zh-CN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He</a:t>
            </a:r>
            <a:r>
              <a:rPr lang="zh-CN" altLang="en-US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气体极化技术</a:t>
            </a:r>
            <a:r>
              <a:rPr lang="zh-CN" altLang="en-US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（高场</a:t>
            </a:r>
            <a:r>
              <a:rPr lang="en-US" altLang="zh-CN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MEOP</a:t>
            </a:r>
            <a:r>
              <a:rPr lang="zh-CN" altLang="en-US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）和离子源技术（</a:t>
            </a:r>
            <a:r>
              <a:rPr lang="en-US" altLang="zh-CN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ECR</a:t>
            </a:r>
            <a:r>
              <a:rPr lang="zh-CN" altLang="en-US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baseline="300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en-US" altLang="zh-CN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He</a:t>
            </a:r>
            <a:r>
              <a:rPr lang="en-US" altLang="zh-CN" baseline="300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++</a:t>
            </a:r>
            <a:r>
              <a:rPr lang="zh-CN" altLang="en-US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等离子体</a:t>
            </a:r>
            <a:r>
              <a:rPr lang="zh-CN" altLang="en-US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等），制定新型</a:t>
            </a:r>
            <a:r>
              <a:rPr lang="en-US" altLang="zh-CN" baseline="3000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en-US" altLang="zh-CN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He</a:t>
            </a:r>
            <a:r>
              <a:rPr lang="zh-CN" altLang="en-US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气体极化</a:t>
            </a:r>
            <a:r>
              <a:rPr lang="zh-CN" altLang="en-CN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离化</a:t>
            </a:r>
            <a:r>
              <a:rPr lang="zh-CN" altLang="en-US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耦合方案</a:t>
            </a:r>
            <a:endParaRPr lang="en-US" altLang="zh-CN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86282EB9-9339-4B68-BECA-29667CA6F5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76520" y="712117"/>
            <a:ext cx="1198169" cy="1501642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CC29B843-0106-4FB1-A31A-5DEADDB3009A}"/>
              </a:ext>
            </a:extLst>
          </p:cNvPr>
          <p:cNvSpPr txBox="1"/>
          <p:nvPr/>
        </p:nvSpPr>
        <p:spPr>
          <a:xfrm>
            <a:off x="10755298" y="2276872"/>
            <a:ext cx="12618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dirty="0">
                <a:solidFill>
                  <a:srgbClr val="15549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李夏卿</a:t>
            </a:r>
            <a:endParaRPr lang="en-US" altLang="zh-CN" dirty="0">
              <a:solidFill>
                <a:srgbClr val="15549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1400" dirty="0">
                <a:solidFill>
                  <a:srgbClr val="15549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（山东大学）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9F166332-1D77-4570-97F5-566347666381}"/>
              </a:ext>
            </a:extLst>
          </p:cNvPr>
          <p:cNvSpPr txBox="1"/>
          <p:nvPr/>
        </p:nvSpPr>
        <p:spPr>
          <a:xfrm>
            <a:off x="4115247" y="920068"/>
            <a:ext cx="3825086" cy="461665"/>
          </a:xfrm>
          <a:prstGeom prst="rect">
            <a:avLst/>
          </a:prstGeom>
          <a:solidFill>
            <a:srgbClr val="15549A"/>
          </a:solidFill>
          <a:ln w="28575">
            <a:solidFill>
              <a:srgbClr val="15549A"/>
            </a:solidFill>
          </a:ln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挑战国际难题：极化</a:t>
            </a:r>
            <a:r>
              <a:rPr lang="en-US" altLang="zh-CN" sz="2400" b="1" baseline="300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en-US" altLang="zh-CN" sz="24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He</a:t>
            </a:r>
            <a:r>
              <a:rPr lang="en-US" altLang="zh-CN" sz="2400" b="1" baseline="300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++</a:t>
            </a:r>
            <a:endParaRPr lang="zh-CN" altLang="en-US" sz="2400" b="1" baseline="300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5D4F6ED5-09C1-4CEC-9BF8-F75BFFE76DC1}"/>
              </a:ext>
            </a:extLst>
          </p:cNvPr>
          <p:cNvSpPr txBox="1"/>
          <p:nvPr/>
        </p:nvSpPr>
        <p:spPr bwMode="auto">
          <a:xfrm>
            <a:off x="6312024" y="3898939"/>
            <a:ext cx="4222428" cy="20439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2200" b="1" u="sng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挑战性</a:t>
            </a:r>
            <a:endParaRPr lang="en-US" altLang="zh-CN" sz="2200" b="1" u="sng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设计可行的气体极化与离化耦合方式</a:t>
            </a:r>
            <a:endParaRPr lang="en-US" altLang="zh-CN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明确从极化气室到离子束引出整个束线中可能存在的退极化机制</a:t>
            </a:r>
            <a:endParaRPr lang="en-US" altLang="zh-CN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同时保证高极化度和高流强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8729D8F4-9E2E-47D2-A3CB-3CA1393B3925}"/>
              </a:ext>
            </a:extLst>
          </p:cNvPr>
          <p:cNvSpPr txBox="1"/>
          <p:nvPr/>
        </p:nvSpPr>
        <p:spPr bwMode="auto">
          <a:xfrm>
            <a:off x="4151784" y="36394"/>
            <a:ext cx="428835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 eaLnBrk="1" hangingPunct="1"/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强流极化粒子束的制备</a:t>
            </a:r>
            <a:endParaRPr lang="en-US" altLang="zh-CN" sz="3200" b="1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A26FB0EA-7C37-4308-A92C-8748D9506E6B}"/>
              </a:ext>
            </a:extLst>
          </p:cNvPr>
          <p:cNvSpPr txBox="1"/>
          <p:nvPr/>
        </p:nvSpPr>
        <p:spPr bwMode="auto">
          <a:xfrm>
            <a:off x="8805012" y="2913874"/>
            <a:ext cx="337784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 eaLnBrk="1" hangingPunct="1"/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周三大会报告</a:t>
            </a:r>
            <a:r>
              <a:rPr lang="en-US" altLang="zh-CN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Session-1</a:t>
            </a: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的报告</a:t>
            </a:r>
          </a:p>
        </p:txBody>
      </p:sp>
    </p:spTree>
    <p:extLst>
      <p:ext uri="{BB962C8B-B14F-4D97-AF65-F5344CB8AC3E}">
        <p14:creationId xmlns:p14="http://schemas.microsoft.com/office/powerpoint/2010/main" val="7241032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>
            <a:extLst>
              <a:ext uri="{FF2B5EF4-FFF2-40B4-BE49-F238E27FC236}">
                <a16:creationId xmlns:a16="http://schemas.microsoft.com/office/drawing/2014/main" id="{361C1D9A-D239-4F7D-B82E-41195E9B2EFD}"/>
              </a:ext>
            </a:extLst>
          </p:cNvPr>
          <p:cNvSpPr txBox="1"/>
          <p:nvPr/>
        </p:nvSpPr>
        <p:spPr>
          <a:xfrm>
            <a:off x="359109" y="880068"/>
            <a:ext cx="5871035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n"/>
            </a:pP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HIAF-</a:t>
            </a:r>
            <a:r>
              <a:rPr lang="en-US" altLang="zh-CN" sz="2400" b="1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BRing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将</a:t>
            </a:r>
            <a:r>
              <a:rPr lang="zh-CN" altLang="en-US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质子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加速至 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9.3 GeV 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的过程中有</a:t>
            </a:r>
            <a:r>
              <a:rPr lang="zh-CN" altLang="en-US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多个退极化共振点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，需插入</a:t>
            </a:r>
            <a:r>
              <a:rPr lang="zh-CN" altLang="en-US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西伯利亚蛇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避免退极化</a:t>
            </a:r>
            <a:endParaRPr lang="en-US" altLang="zh-CN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800100" lvl="1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CN" altLang="en-US" sz="20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流强</a:t>
            </a:r>
            <a:r>
              <a:rPr lang="en-US" altLang="zh-CN" sz="20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r>
              <a:rPr lang="en-US" altLang="zh-CN" sz="2000" b="1" baseline="300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11</a:t>
            </a:r>
            <a:r>
              <a:rPr lang="en-US" altLang="zh-CN" sz="20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~10</a:t>
            </a:r>
            <a:r>
              <a:rPr lang="en-US" altLang="zh-CN" sz="2000" b="1" baseline="300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12</a:t>
            </a:r>
            <a:r>
              <a:rPr lang="en-US" altLang="zh-CN" sz="20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ppp</a:t>
            </a:r>
            <a:r>
              <a:rPr lang="zh-CN" altLang="en-US" sz="20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，极化度 ≥</a:t>
            </a:r>
            <a:r>
              <a:rPr lang="en-US" altLang="zh-CN" sz="20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70%</a:t>
            </a:r>
            <a:r>
              <a:rPr lang="zh-CN" altLang="en-US" sz="20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n"/>
            </a:pP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HIAF-</a:t>
            </a:r>
            <a:r>
              <a:rPr lang="en-US" altLang="zh-CN" sz="2400" b="1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BRing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将</a:t>
            </a:r>
            <a:r>
              <a:rPr lang="zh-CN" altLang="en-US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氘核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加速至 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4.2 GeV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，由于氘核的反常朗德因子较小，</a:t>
            </a:r>
            <a:r>
              <a:rPr lang="zh-CN" altLang="en-US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无显著退极化</a:t>
            </a:r>
            <a:endParaRPr lang="en-US" altLang="zh-CN" sz="24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800100" lvl="1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CN" altLang="en-US" sz="20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流强</a:t>
            </a:r>
            <a:r>
              <a:rPr lang="en-US" altLang="zh-CN" sz="20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r>
              <a:rPr lang="en-US" altLang="zh-CN" sz="2000" b="1" baseline="300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11</a:t>
            </a:r>
            <a:r>
              <a:rPr lang="en-US" altLang="zh-CN" sz="20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~10</a:t>
            </a:r>
            <a:r>
              <a:rPr lang="en-US" altLang="zh-CN" sz="2000" b="1" baseline="300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12</a:t>
            </a:r>
            <a:r>
              <a:rPr lang="en-US" altLang="zh-CN" sz="20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ppp</a:t>
            </a:r>
            <a:r>
              <a:rPr lang="zh-CN" altLang="en-US" sz="20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，极化度 ≥</a:t>
            </a:r>
            <a:r>
              <a:rPr lang="en-US" altLang="zh-CN" sz="20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70%</a:t>
            </a:r>
            <a:r>
              <a:rPr lang="zh-CN" altLang="en-US" sz="20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</a:p>
        </p:txBody>
      </p: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8EC289E4-148F-4F73-AFE3-491A9D37844D}"/>
              </a:ext>
            </a:extLst>
          </p:cNvPr>
          <p:cNvGrpSpPr/>
          <p:nvPr/>
        </p:nvGrpSpPr>
        <p:grpSpPr>
          <a:xfrm>
            <a:off x="3688304" y="4360929"/>
            <a:ext cx="8475032" cy="1906841"/>
            <a:chOff x="3337920" y="3979344"/>
            <a:chExt cx="8919782" cy="2252796"/>
          </a:xfrm>
        </p:grpSpPr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F6FDD73D-4923-4D2A-BA04-3FFEE6261AD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37920" y="3979345"/>
              <a:ext cx="3070775" cy="2252795"/>
            </a:xfrm>
            <a:prstGeom prst="rect">
              <a:avLst/>
            </a:prstGeom>
          </p:spPr>
        </p:pic>
        <p:grpSp>
          <p:nvGrpSpPr>
            <p:cNvPr id="20" name="组合 19">
              <a:extLst>
                <a:ext uri="{FF2B5EF4-FFF2-40B4-BE49-F238E27FC236}">
                  <a16:creationId xmlns:a16="http://schemas.microsoft.com/office/drawing/2014/main" id="{D8DA5E98-5C45-48EA-B087-4207941740AB}"/>
                </a:ext>
              </a:extLst>
            </p:cNvPr>
            <p:cNvGrpSpPr/>
            <p:nvPr/>
          </p:nvGrpSpPr>
          <p:grpSpPr>
            <a:xfrm>
              <a:off x="6592780" y="3979344"/>
              <a:ext cx="5664922" cy="2252795"/>
              <a:chOff x="7035006" y="4216471"/>
              <a:chExt cx="5664922" cy="2252795"/>
            </a:xfrm>
          </p:grpSpPr>
          <p:pic>
            <p:nvPicPr>
              <p:cNvPr id="21" name="图片 20">
                <a:extLst>
                  <a:ext uri="{FF2B5EF4-FFF2-40B4-BE49-F238E27FC236}">
                    <a16:creationId xmlns:a16="http://schemas.microsoft.com/office/drawing/2014/main" id="{5B35E088-518C-44D4-95BC-E4759165C78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035006" y="4216471"/>
                <a:ext cx="5664922" cy="2252795"/>
              </a:xfrm>
              <a:prstGeom prst="rect">
                <a:avLst/>
              </a:prstGeom>
            </p:spPr>
          </p:pic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0679AE9C-003D-447F-A69D-179B4C004C16}"/>
                  </a:ext>
                </a:extLst>
              </p:cNvPr>
              <p:cNvSpPr txBox="1"/>
              <p:nvPr/>
            </p:nvSpPr>
            <p:spPr>
              <a:xfrm>
                <a:off x="8629141" y="6024562"/>
                <a:ext cx="2549583" cy="3999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[J. Takano,</a:t>
                </a:r>
                <a:r>
                  <a:rPr lang="zh-CN" alt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PAC [C], 2005]</a:t>
                </a:r>
                <a:endParaRPr lang="zh-CN" alt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pic>
        <p:nvPicPr>
          <p:cNvPr id="23" name="图片 22">
            <a:extLst>
              <a:ext uri="{FF2B5EF4-FFF2-40B4-BE49-F238E27FC236}">
                <a16:creationId xmlns:a16="http://schemas.microsoft.com/office/drawing/2014/main" id="{DE8DD8E3-9DF6-488E-985B-0DFC81D2C0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400" y="4365683"/>
            <a:ext cx="2564896" cy="1927773"/>
          </a:xfrm>
          <a:prstGeom prst="rect">
            <a:avLst/>
          </a:prstGeom>
        </p:spPr>
      </p:pic>
      <p:grpSp>
        <p:nvGrpSpPr>
          <p:cNvPr id="24" name="组合 23">
            <a:extLst>
              <a:ext uri="{FF2B5EF4-FFF2-40B4-BE49-F238E27FC236}">
                <a16:creationId xmlns:a16="http://schemas.microsoft.com/office/drawing/2014/main" id="{B30F7D98-F48F-4BAE-B8CB-0D48C9DB0D81}"/>
              </a:ext>
            </a:extLst>
          </p:cNvPr>
          <p:cNvGrpSpPr/>
          <p:nvPr/>
        </p:nvGrpSpPr>
        <p:grpSpPr>
          <a:xfrm>
            <a:off x="6230144" y="1101429"/>
            <a:ext cx="5230435" cy="3084545"/>
            <a:chOff x="6814631" y="572747"/>
            <a:chExt cx="5230435" cy="3084545"/>
          </a:xfrm>
        </p:grpSpPr>
        <p:grpSp>
          <p:nvGrpSpPr>
            <p:cNvPr id="25" name="组合 24">
              <a:extLst>
                <a:ext uri="{FF2B5EF4-FFF2-40B4-BE49-F238E27FC236}">
                  <a16:creationId xmlns:a16="http://schemas.microsoft.com/office/drawing/2014/main" id="{3E1A15B4-8A48-4F39-AE6E-33B9276EC1E1}"/>
                </a:ext>
              </a:extLst>
            </p:cNvPr>
            <p:cNvGrpSpPr/>
            <p:nvPr/>
          </p:nvGrpSpPr>
          <p:grpSpPr>
            <a:xfrm>
              <a:off x="6814631" y="572747"/>
              <a:ext cx="5230435" cy="3084545"/>
              <a:chOff x="6777083" y="813310"/>
              <a:chExt cx="5230435" cy="3084545"/>
            </a:xfrm>
          </p:grpSpPr>
          <p:pic>
            <p:nvPicPr>
              <p:cNvPr id="28" name="图片 27">
                <a:extLst>
                  <a:ext uri="{FF2B5EF4-FFF2-40B4-BE49-F238E27FC236}">
                    <a16:creationId xmlns:a16="http://schemas.microsoft.com/office/drawing/2014/main" id="{49E2EFD6-BC37-4DE8-8DA4-52CEBBD984F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26453" r="2505"/>
              <a:stretch>
                <a:fillRect/>
              </a:stretch>
            </p:blipFill>
            <p:spPr>
              <a:xfrm>
                <a:off x="6777084" y="813310"/>
                <a:ext cx="5230434" cy="3084545"/>
              </a:xfrm>
              <a:prstGeom prst="rect">
                <a:avLst/>
              </a:prstGeom>
            </p:spPr>
          </p:pic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60366EFE-E761-4096-801B-BA1FEB875454}"/>
                  </a:ext>
                </a:extLst>
              </p:cNvPr>
              <p:cNvSpPr txBox="1"/>
              <p:nvPr/>
            </p:nvSpPr>
            <p:spPr>
              <a:xfrm>
                <a:off x="6777083" y="3429000"/>
                <a:ext cx="2474614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Courtesy of M.X. Li, IMP</a:t>
                </a:r>
                <a:endParaRPr lang="zh-CN" altLang="en-US" sz="1600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6" name="椭圆 25">
              <a:extLst>
                <a:ext uri="{FF2B5EF4-FFF2-40B4-BE49-F238E27FC236}">
                  <a16:creationId xmlns:a16="http://schemas.microsoft.com/office/drawing/2014/main" id="{F9965263-FB10-409B-B0F6-5A2BFFD35085}"/>
                </a:ext>
              </a:extLst>
            </p:cNvPr>
            <p:cNvSpPr/>
            <p:nvPr/>
          </p:nvSpPr>
          <p:spPr>
            <a:xfrm>
              <a:off x="8094652" y="889300"/>
              <a:ext cx="1761566" cy="736234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椭圆 26">
              <a:extLst>
                <a:ext uri="{FF2B5EF4-FFF2-40B4-BE49-F238E27FC236}">
                  <a16:creationId xmlns:a16="http://schemas.microsoft.com/office/drawing/2014/main" id="{319D0D69-47D9-43A9-B739-E0989AC36951}"/>
                </a:ext>
              </a:extLst>
            </p:cNvPr>
            <p:cNvSpPr/>
            <p:nvPr/>
          </p:nvSpPr>
          <p:spPr>
            <a:xfrm>
              <a:off x="8808460" y="1793686"/>
              <a:ext cx="1653352" cy="736234"/>
            </a:xfrm>
            <a:prstGeom prst="ellipse">
              <a:avLst/>
            </a:prstGeom>
            <a:noFill/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31" name="图片 30">
            <a:extLst>
              <a:ext uri="{FF2B5EF4-FFF2-40B4-BE49-F238E27FC236}">
                <a16:creationId xmlns:a16="http://schemas.microsoft.com/office/drawing/2014/main" id="{8B1A1666-99C5-4E3E-9A40-B1F8AECF2B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36397" y="702183"/>
            <a:ext cx="1248364" cy="1290737"/>
          </a:xfrm>
          <a:prstGeom prst="rect">
            <a:avLst/>
          </a:prstGeom>
        </p:spPr>
      </p:pic>
      <p:sp>
        <p:nvSpPr>
          <p:cNvPr id="32" name="文本框 31">
            <a:extLst>
              <a:ext uri="{FF2B5EF4-FFF2-40B4-BE49-F238E27FC236}">
                <a16:creationId xmlns:a16="http://schemas.microsoft.com/office/drawing/2014/main" id="{572C90C2-BF3A-4276-AC3A-B20DC589D784}"/>
              </a:ext>
            </a:extLst>
          </p:cNvPr>
          <p:cNvSpPr txBox="1"/>
          <p:nvPr/>
        </p:nvSpPr>
        <p:spPr>
          <a:xfrm>
            <a:off x="10919405" y="2018842"/>
            <a:ext cx="10823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dirty="0">
                <a:solidFill>
                  <a:srgbClr val="15549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朱瑞虎</a:t>
            </a:r>
            <a:endParaRPr lang="en-US" altLang="zh-CN" dirty="0">
              <a:solidFill>
                <a:srgbClr val="15549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1400" dirty="0">
                <a:solidFill>
                  <a:srgbClr val="15549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（近物所）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A83C35C7-EB6B-4521-9442-540C81D6E608}"/>
              </a:ext>
            </a:extLst>
          </p:cNvPr>
          <p:cNvSpPr txBox="1"/>
          <p:nvPr/>
        </p:nvSpPr>
        <p:spPr bwMode="auto">
          <a:xfrm>
            <a:off x="4151784" y="36394"/>
            <a:ext cx="428835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 eaLnBrk="1" hangingPunct="1"/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强流极化粒子束的制备</a:t>
            </a:r>
            <a:endParaRPr lang="en-US" altLang="zh-CN" sz="3200" b="1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4919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本框 17">
            <a:extLst>
              <a:ext uri="{FF2B5EF4-FFF2-40B4-BE49-F238E27FC236}">
                <a16:creationId xmlns:a16="http://schemas.microsoft.com/office/drawing/2014/main" id="{8A235D9D-7C10-4063-B032-6010CE4CFF24}"/>
              </a:ext>
            </a:extLst>
          </p:cNvPr>
          <p:cNvSpPr txBox="1"/>
          <p:nvPr/>
        </p:nvSpPr>
        <p:spPr>
          <a:xfrm>
            <a:off x="210812" y="1289786"/>
            <a:ext cx="4596451" cy="1712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束流极化度测量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534988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注入段：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质子碳膜 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- 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大角度散射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534988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b="1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BRing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中：质子碳纤维 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- 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小角度散射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00213">
              <a:lnSpc>
                <a:spcPct val="150000"/>
              </a:lnSpc>
              <a:tabLst>
                <a:tab pos="1700213" algn="l"/>
              </a:tabLst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H-jet 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绝对束流极化度测量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9" name="组合 18">
            <a:extLst>
              <a:ext uri="{FF2B5EF4-FFF2-40B4-BE49-F238E27FC236}">
                <a16:creationId xmlns:a16="http://schemas.microsoft.com/office/drawing/2014/main" id="{D0FDFABA-1E2E-4226-BE53-A6F8958B89C3}"/>
              </a:ext>
            </a:extLst>
          </p:cNvPr>
          <p:cNvGrpSpPr/>
          <p:nvPr/>
        </p:nvGrpSpPr>
        <p:grpSpPr>
          <a:xfrm>
            <a:off x="150044" y="2875281"/>
            <a:ext cx="4082689" cy="3437697"/>
            <a:chOff x="1792968" y="2800814"/>
            <a:chExt cx="4082689" cy="3437697"/>
          </a:xfrm>
        </p:grpSpPr>
        <p:pic>
          <p:nvPicPr>
            <p:cNvPr id="29" name="图片 28">
              <a:extLst>
                <a:ext uri="{FF2B5EF4-FFF2-40B4-BE49-F238E27FC236}">
                  <a16:creationId xmlns:a16="http://schemas.microsoft.com/office/drawing/2014/main" id="{BB1806AF-B22C-479E-92AE-B9CDA71E788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t="12293"/>
            <a:stretch/>
          </p:blipFill>
          <p:spPr>
            <a:xfrm>
              <a:off x="2428267" y="2930123"/>
              <a:ext cx="3447390" cy="3308388"/>
            </a:xfrm>
            <a:prstGeom prst="rect">
              <a:avLst/>
            </a:prstGeom>
          </p:spPr>
        </p:pic>
        <p:sp>
          <p:nvSpPr>
            <p:cNvPr id="33" name="文本框 32">
              <a:extLst>
                <a:ext uri="{FF2B5EF4-FFF2-40B4-BE49-F238E27FC236}">
                  <a16:creationId xmlns:a16="http://schemas.microsoft.com/office/drawing/2014/main" id="{AC7982B4-71C3-4DF7-8668-4BBD1D358A2C}"/>
                </a:ext>
              </a:extLst>
            </p:cNvPr>
            <p:cNvSpPr txBox="1"/>
            <p:nvPr/>
          </p:nvSpPr>
          <p:spPr>
            <a:xfrm>
              <a:off x="1792968" y="2800814"/>
              <a:ext cx="20829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J.</a:t>
              </a:r>
              <a:r>
                <a:rPr lang="zh-CN" altLang="en-US" sz="1600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1600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Wirtz,</a:t>
              </a:r>
              <a:r>
                <a:rPr lang="zh-CN" altLang="en-US" sz="1600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1600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master thesis, RWTH Aachen University, 2024</a:t>
              </a:r>
              <a:endParaRPr lang="zh-CN" altLang="en-US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086F6B08-F742-4776-986B-114410D15A38}"/>
              </a:ext>
            </a:extLst>
          </p:cNvPr>
          <p:cNvGrpSpPr/>
          <p:nvPr/>
        </p:nvGrpSpPr>
        <p:grpSpPr>
          <a:xfrm>
            <a:off x="5245420" y="1023360"/>
            <a:ext cx="5667891" cy="2594990"/>
            <a:chOff x="5739428" y="3169119"/>
            <a:chExt cx="6528241" cy="3308331"/>
          </a:xfrm>
        </p:grpSpPr>
        <p:pic>
          <p:nvPicPr>
            <p:cNvPr id="35" name="图片 34">
              <a:extLst>
                <a:ext uri="{FF2B5EF4-FFF2-40B4-BE49-F238E27FC236}">
                  <a16:creationId xmlns:a16="http://schemas.microsoft.com/office/drawing/2014/main" id="{8B4BE207-826A-4E5C-A929-94C4D717DA1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007" r="3148" b="5343"/>
            <a:stretch/>
          </p:blipFill>
          <p:spPr>
            <a:xfrm>
              <a:off x="5739428" y="3223630"/>
              <a:ext cx="6528241" cy="3253820"/>
            </a:xfrm>
            <a:prstGeom prst="rect">
              <a:avLst/>
            </a:prstGeom>
          </p:spPr>
        </p:pic>
        <p:cxnSp>
          <p:nvCxnSpPr>
            <p:cNvPr id="36" name="直接箭头连接符 35">
              <a:extLst>
                <a:ext uri="{FF2B5EF4-FFF2-40B4-BE49-F238E27FC236}">
                  <a16:creationId xmlns:a16="http://schemas.microsoft.com/office/drawing/2014/main" id="{DBFA53C9-E93D-48D9-859A-61F07A75EE4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844206" y="4283201"/>
              <a:ext cx="2360889" cy="433633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sp>
          <p:nvSpPr>
            <p:cNvPr id="37" name="文本框 36">
              <a:extLst>
                <a:ext uri="{FF2B5EF4-FFF2-40B4-BE49-F238E27FC236}">
                  <a16:creationId xmlns:a16="http://schemas.microsoft.com/office/drawing/2014/main" id="{00FA5CF3-CDD3-429F-9C7B-6ECAF4B1B9C6}"/>
                </a:ext>
              </a:extLst>
            </p:cNvPr>
            <p:cNvSpPr txBox="1"/>
            <p:nvPr/>
          </p:nvSpPr>
          <p:spPr>
            <a:xfrm rot="21061643">
              <a:off x="6691801" y="4408524"/>
              <a:ext cx="962306" cy="47085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b="1" dirty="0">
                  <a:solidFill>
                    <a:srgbClr val="00B0F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Beam</a:t>
              </a:r>
              <a:endParaRPr lang="zh-CN" altLang="en-US" b="1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38" name="直接箭头连接符 37">
              <a:extLst>
                <a:ext uri="{FF2B5EF4-FFF2-40B4-BE49-F238E27FC236}">
                  <a16:creationId xmlns:a16="http://schemas.microsoft.com/office/drawing/2014/main" id="{A2803ED5-3A22-4550-9F93-23A6F9D6CF4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415232" y="4500018"/>
              <a:ext cx="1441273" cy="428491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直接箭头连接符 38">
              <a:extLst>
                <a:ext uri="{FF2B5EF4-FFF2-40B4-BE49-F238E27FC236}">
                  <a16:creationId xmlns:a16="http://schemas.microsoft.com/office/drawing/2014/main" id="{E0D92D9E-294A-4545-981B-94D2B032F37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868537" y="3675243"/>
              <a:ext cx="839194" cy="1229203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文本框 39">
              <a:extLst>
                <a:ext uri="{FF2B5EF4-FFF2-40B4-BE49-F238E27FC236}">
                  <a16:creationId xmlns:a16="http://schemas.microsoft.com/office/drawing/2014/main" id="{BE53DAF9-3C97-4830-ABC7-71AC07006004}"/>
                </a:ext>
              </a:extLst>
            </p:cNvPr>
            <p:cNvSpPr txBox="1"/>
            <p:nvPr/>
          </p:nvSpPr>
          <p:spPr>
            <a:xfrm>
              <a:off x="8966877" y="4803833"/>
              <a:ext cx="1772845" cy="117714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碳纤维</a:t>
              </a:r>
              <a:endPara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r>
                <a:rPr lang="en-US" altLang="zh-CN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5~10 </a:t>
              </a:r>
              <a:r>
                <a:rPr lang="en-US" altLang="zh-CN" b="1" dirty="0" err="1">
                  <a:latin typeface="微软雅黑" panose="020B0503020204020204" pitchFamily="34" charset="-122"/>
                  <a:ea typeface="微软雅黑" panose="020B0503020204020204" pitchFamily="34" charset="-122"/>
                </a:rPr>
                <a:t>μm</a:t>
              </a:r>
              <a:r>
                <a:rPr lang="en-US" altLang="zh-CN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</a:t>
              </a:r>
              <a:r>
                <a:rPr lang="zh-CN" altLang="en-US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宽</a:t>
              </a:r>
              <a:endPara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r>
                <a:rPr lang="en-US" altLang="zh-CN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100 nm </a:t>
              </a:r>
              <a:r>
                <a:rPr lang="zh-CN" altLang="en-US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厚</a:t>
              </a:r>
            </a:p>
          </p:txBody>
        </p:sp>
        <p:cxnSp>
          <p:nvCxnSpPr>
            <p:cNvPr id="41" name="直接箭头连接符 40">
              <a:extLst>
                <a:ext uri="{FF2B5EF4-FFF2-40B4-BE49-F238E27FC236}">
                  <a16:creationId xmlns:a16="http://schemas.microsoft.com/office/drawing/2014/main" id="{22C4B8CB-6699-45E5-8894-1756270F23D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415232" y="3388467"/>
              <a:ext cx="815631" cy="149984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接箭头连接符 41">
              <a:extLst>
                <a:ext uri="{FF2B5EF4-FFF2-40B4-BE49-F238E27FC236}">
                  <a16:creationId xmlns:a16="http://schemas.microsoft.com/office/drawing/2014/main" id="{08F5F69C-BBC3-4571-81A2-082F36C6024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715381" y="3508783"/>
              <a:ext cx="593977" cy="279253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接箭头连接符 42">
              <a:extLst>
                <a:ext uri="{FF2B5EF4-FFF2-40B4-BE49-F238E27FC236}">
                  <a16:creationId xmlns:a16="http://schemas.microsoft.com/office/drawing/2014/main" id="{D8DD53F9-66C3-4807-8F7B-69846E906AC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834351" y="3463459"/>
              <a:ext cx="613912" cy="868524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文本框 43">
              <a:extLst>
                <a:ext uri="{FF2B5EF4-FFF2-40B4-BE49-F238E27FC236}">
                  <a16:creationId xmlns:a16="http://schemas.microsoft.com/office/drawing/2014/main" id="{43FF7421-B134-4DEE-9171-A6447FBF97D1}"/>
                </a:ext>
              </a:extLst>
            </p:cNvPr>
            <p:cNvSpPr txBox="1"/>
            <p:nvPr/>
          </p:nvSpPr>
          <p:spPr>
            <a:xfrm>
              <a:off x="9135868" y="3169119"/>
              <a:ext cx="1010311" cy="47085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探测器</a:t>
              </a:r>
            </a:p>
          </p:txBody>
        </p:sp>
      </p:grpSp>
      <p:pic>
        <p:nvPicPr>
          <p:cNvPr id="54" name="图片 53">
            <a:extLst>
              <a:ext uri="{FF2B5EF4-FFF2-40B4-BE49-F238E27FC236}">
                <a16:creationId xmlns:a16="http://schemas.microsoft.com/office/drawing/2014/main" id="{23C10B14-E323-49EF-BF32-EEA655BD03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07769" y="772403"/>
            <a:ext cx="1147500" cy="1407787"/>
          </a:xfrm>
          <a:prstGeom prst="rect">
            <a:avLst/>
          </a:prstGeom>
        </p:spPr>
      </p:pic>
      <p:sp>
        <p:nvSpPr>
          <p:cNvPr id="55" name="文本框 54">
            <a:extLst>
              <a:ext uri="{FF2B5EF4-FFF2-40B4-BE49-F238E27FC236}">
                <a16:creationId xmlns:a16="http://schemas.microsoft.com/office/drawing/2014/main" id="{3A05C4BD-02CD-4521-B987-C9259E20755F}"/>
              </a:ext>
            </a:extLst>
          </p:cNvPr>
          <p:cNvSpPr txBox="1"/>
          <p:nvPr/>
        </p:nvSpPr>
        <p:spPr>
          <a:xfrm>
            <a:off x="10944365" y="2180190"/>
            <a:ext cx="10823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dirty="0">
                <a:solidFill>
                  <a:srgbClr val="15549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吕小荣</a:t>
            </a:r>
            <a:endParaRPr lang="en-US" altLang="zh-CN" dirty="0">
              <a:solidFill>
                <a:srgbClr val="15549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1400" dirty="0">
                <a:solidFill>
                  <a:srgbClr val="15549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（近物所）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9AB6C337-AC1E-49A0-8336-929F330254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63452" y="772403"/>
            <a:ext cx="1173618" cy="1422849"/>
          </a:xfrm>
          <a:prstGeom prst="rect">
            <a:avLst/>
          </a:prstGeom>
        </p:spPr>
      </p:pic>
      <p:sp>
        <p:nvSpPr>
          <p:cNvPr id="56" name="文本框 55">
            <a:extLst>
              <a:ext uri="{FF2B5EF4-FFF2-40B4-BE49-F238E27FC236}">
                <a16:creationId xmlns:a16="http://schemas.microsoft.com/office/drawing/2014/main" id="{8DB24BBC-4392-493A-99A2-396B700ED9BB}"/>
              </a:ext>
            </a:extLst>
          </p:cNvPr>
          <p:cNvSpPr txBox="1"/>
          <p:nvPr/>
        </p:nvSpPr>
        <p:spPr>
          <a:xfrm>
            <a:off x="9784527" y="2195252"/>
            <a:ext cx="10823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dirty="0">
                <a:solidFill>
                  <a:srgbClr val="15549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勾伯兴</a:t>
            </a:r>
            <a:endParaRPr lang="en-US" altLang="zh-CN" dirty="0">
              <a:solidFill>
                <a:srgbClr val="15549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1400" dirty="0">
                <a:solidFill>
                  <a:srgbClr val="15549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（近物所）</a:t>
            </a:r>
          </a:p>
        </p:txBody>
      </p:sp>
      <p:pic>
        <p:nvPicPr>
          <p:cNvPr id="58" name="图片 57">
            <a:extLst>
              <a:ext uri="{FF2B5EF4-FFF2-40B4-BE49-F238E27FC236}">
                <a16:creationId xmlns:a16="http://schemas.microsoft.com/office/drawing/2014/main" id="{6F389FF4-57A4-402D-BAA8-CD6F919CFA8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225982" y="1489434"/>
            <a:ext cx="1936530" cy="6989949"/>
          </a:xfrm>
          <a:prstGeom prst="rect">
            <a:avLst/>
          </a:prstGeom>
        </p:spPr>
      </p:pic>
      <p:cxnSp>
        <p:nvCxnSpPr>
          <p:cNvPr id="59" name="直接箭头连接符 58">
            <a:extLst>
              <a:ext uri="{FF2B5EF4-FFF2-40B4-BE49-F238E27FC236}">
                <a16:creationId xmlns:a16="http://schemas.microsoft.com/office/drawing/2014/main" id="{4CE37EA0-C1CB-4BF5-A5A6-AF1CD5A817A6}"/>
              </a:ext>
            </a:extLst>
          </p:cNvPr>
          <p:cNvCxnSpPr>
            <a:cxnSpLocks/>
          </p:cNvCxnSpPr>
          <p:nvPr/>
        </p:nvCxnSpPr>
        <p:spPr>
          <a:xfrm flipH="1" flipV="1">
            <a:off x="9234048" y="5164412"/>
            <a:ext cx="858808" cy="921185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60" name="文本框 59">
            <a:extLst>
              <a:ext uri="{FF2B5EF4-FFF2-40B4-BE49-F238E27FC236}">
                <a16:creationId xmlns:a16="http://schemas.microsoft.com/office/drawing/2014/main" id="{C5BA5468-614B-4EDE-854A-BEB7A17B0E2B}"/>
              </a:ext>
            </a:extLst>
          </p:cNvPr>
          <p:cNvSpPr txBox="1"/>
          <p:nvPr/>
        </p:nvSpPr>
        <p:spPr>
          <a:xfrm rot="2771895">
            <a:off x="9366785" y="5800750"/>
            <a:ext cx="8354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Beam</a:t>
            </a:r>
            <a:endParaRPr lang="zh-CN" altLang="en-US" b="1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1" name="文本框 60">
            <a:extLst>
              <a:ext uri="{FF2B5EF4-FFF2-40B4-BE49-F238E27FC236}">
                <a16:creationId xmlns:a16="http://schemas.microsoft.com/office/drawing/2014/main" id="{A4F03634-DBC7-48D9-BF52-71239E603619}"/>
              </a:ext>
            </a:extLst>
          </p:cNvPr>
          <p:cNvSpPr txBox="1"/>
          <p:nvPr/>
        </p:nvSpPr>
        <p:spPr>
          <a:xfrm>
            <a:off x="8029867" y="5062207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↑H</a:t>
            </a:r>
            <a:r>
              <a:rPr lang="en-US" altLang="zh-CN" b="1" baseline="30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</a:t>
            </a:r>
            <a:endParaRPr lang="zh-CN" altLang="en-US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62" name="直接箭头连接符 61">
            <a:extLst>
              <a:ext uri="{FF2B5EF4-FFF2-40B4-BE49-F238E27FC236}">
                <a16:creationId xmlns:a16="http://schemas.microsoft.com/office/drawing/2014/main" id="{DC36DF06-28BC-4514-9E72-8A8A804EEA93}"/>
              </a:ext>
            </a:extLst>
          </p:cNvPr>
          <p:cNvCxnSpPr>
            <a:cxnSpLocks/>
          </p:cNvCxnSpPr>
          <p:nvPr/>
        </p:nvCxnSpPr>
        <p:spPr>
          <a:xfrm rot="16200000">
            <a:off x="8732819" y="4717824"/>
            <a:ext cx="0" cy="72602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文本框 62">
            <a:extLst>
              <a:ext uri="{FF2B5EF4-FFF2-40B4-BE49-F238E27FC236}">
                <a16:creationId xmlns:a16="http://schemas.microsoft.com/office/drawing/2014/main" id="{B365C4EC-3712-4150-B1E7-EF418D66FBF7}"/>
              </a:ext>
            </a:extLst>
          </p:cNvPr>
          <p:cNvSpPr txBox="1"/>
          <p:nvPr/>
        </p:nvSpPr>
        <p:spPr>
          <a:xfrm>
            <a:off x="8420911" y="3870012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探测器</a:t>
            </a:r>
          </a:p>
        </p:txBody>
      </p:sp>
      <p:sp>
        <p:nvSpPr>
          <p:cNvPr id="64" name="文本框 63">
            <a:extLst>
              <a:ext uri="{FF2B5EF4-FFF2-40B4-BE49-F238E27FC236}">
                <a16:creationId xmlns:a16="http://schemas.microsoft.com/office/drawing/2014/main" id="{A24C41C3-88F6-4FF4-8C55-2B6B6C3659C5}"/>
              </a:ext>
            </a:extLst>
          </p:cNvPr>
          <p:cNvSpPr txBox="1"/>
          <p:nvPr/>
        </p:nvSpPr>
        <p:spPr>
          <a:xfrm>
            <a:off x="8420911" y="5880835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探测器</a:t>
            </a: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23FB257F-DE7C-4CDD-B17C-70739A2850DB}"/>
              </a:ext>
            </a:extLst>
          </p:cNvPr>
          <p:cNvSpPr txBox="1"/>
          <p:nvPr/>
        </p:nvSpPr>
        <p:spPr bwMode="auto">
          <a:xfrm>
            <a:off x="4151784" y="36394"/>
            <a:ext cx="428835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 eaLnBrk="1" hangingPunct="1"/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强流极化粒子束的制备</a:t>
            </a:r>
            <a:endParaRPr lang="en-US" altLang="zh-CN" sz="3200" b="1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179E9344-FEEF-4AB8-95B6-46F5243DB4DF}"/>
              </a:ext>
            </a:extLst>
          </p:cNvPr>
          <p:cNvSpPr txBox="1"/>
          <p:nvPr/>
        </p:nvSpPr>
        <p:spPr>
          <a:xfrm>
            <a:off x="618078" y="826786"/>
            <a:ext cx="3877985" cy="461665"/>
          </a:xfrm>
          <a:prstGeom prst="rect">
            <a:avLst/>
          </a:prstGeom>
          <a:solidFill>
            <a:srgbClr val="15549A"/>
          </a:solidFill>
          <a:ln w="28575">
            <a:solidFill>
              <a:srgbClr val="15549A"/>
            </a:solidFill>
          </a:ln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高密度极化靶、极化度测量</a:t>
            </a: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C88C87C4-9E95-4E84-AC8F-8D15B581BCD3}"/>
              </a:ext>
            </a:extLst>
          </p:cNvPr>
          <p:cNvSpPr txBox="1"/>
          <p:nvPr/>
        </p:nvSpPr>
        <p:spPr bwMode="auto">
          <a:xfrm>
            <a:off x="8787919" y="3450504"/>
            <a:ext cx="337784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 eaLnBrk="1" hangingPunct="1"/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周三分会场二</a:t>
            </a:r>
            <a:r>
              <a:rPr lang="en-US" altLang="zh-CN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Session-2</a:t>
            </a: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的报告</a:t>
            </a:r>
          </a:p>
        </p:txBody>
      </p:sp>
    </p:spTree>
    <p:extLst>
      <p:ext uri="{BB962C8B-B14F-4D97-AF65-F5344CB8AC3E}">
        <p14:creationId xmlns:p14="http://schemas.microsoft.com/office/powerpoint/2010/main" val="15946091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文本框 49">
            <a:extLst>
              <a:ext uri="{FF2B5EF4-FFF2-40B4-BE49-F238E27FC236}">
                <a16:creationId xmlns:a16="http://schemas.microsoft.com/office/drawing/2014/main" id="{395CD536-1AAF-4A56-B56F-52BCBE8C663B}"/>
              </a:ext>
            </a:extLst>
          </p:cNvPr>
          <p:cNvSpPr txBox="1"/>
          <p:nvPr/>
        </p:nvSpPr>
        <p:spPr bwMode="auto">
          <a:xfrm>
            <a:off x="5167046" y="22430"/>
            <a:ext cx="182614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 eaLnBrk="1" hangingPunct="1"/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离子科学</a:t>
            </a:r>
            <a:endParaRPr lang="en-US" altLang="zh-CN" sz="3200" b="1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9" name="Rectangle 5">
            <a:extLst>
              <a:ext uri="{FF2B5EF4-FFF2-40B4-BE49-F238E27FC236}">
                <a16:creationId xmlns:a16="http://schemas.microsoft.com/office/drawing/2014/main" id="{1795D996-4238-46CB-B91C-EC41B08A23FB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713662" y="802930"/>
            <a:ext cx="10991737" cy="1330301"/>
          </a:xfrm>
          <a:prstGeom prst="rect">
            <a:avLst/>
          </a:prstGeom>
        </p:spPr>
        <p:txBody>
          <a:bodyPr wrap="square" anchor="ctr" anchorCtr="0">
            <a:spAutoFit/>
          </a:bodyPr>
          <a:lstStyle>
            <a:lvl1pPr marL="257175" indent="-257175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zh-CN" altLang="en-US" sz="1600" kern="1200" dirty="0">
                <a:solidFill>
                  <a:srgbClr val="376092"/>
                </a:solidFill>
                <a:latin typeface="Arial" pitchFamily="34" charset="0"/>
                <a:ea typeface="黑体" pitchFamily="49" charset="-122"/>
                <a:cs typeface="Times New Roman" pitchFamily="18" charset="0"/>
              </a:defRPr>
            </a:lvl1pPr>
            <a:lvl2pPr marL="557213" indent="-214313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lang="zh-CN" altLang="en-US" kern="1200" dirty="0">
                <a:solidFill>
                  <a:srgbClr val="376092"/>
                </a:solidFill>
                <a:latin typeface="Arial" pitchFamily="34" charset="0"/>
                <a:ea typeface="黑体" pitchFamily="49" charset="-122"/>
                <a:cs typeface="Times New Roman" pitchFamily="18" charset="0"/>
              </a:defRPr>
            </a:lvl2pPr>
            <a:lvl3pPr marL="857250" indent="-1714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zh-CN" altLang="en-US" sz="1500" kern="1200" dirty="0">
                <a:solidFill>
                  <a:srgbClr val="376092"/>
                </a:solidFill>
                <a:latin typeface="Arial" pitchFamily="34" charset="0"/>
                <a:ea typeface="黑体" pitchFamily="49" charset="-122"/>
                <a:cs typeface="Times New Roman" pitchFamily="18" charset="0"/>
              </a:defRPr>
            </a:lvl3pPr>
            <a:lvl4pPr marL="1200150" indent="-1714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lang="zh-CN" altLang="en-US" sz="1500" kern="1200" dirty="0">
                <a:solidFill>
                  <a:srgbClr val="376092"/>
                </a:solidFill>
                <a:latin typeface="Arial" pitchFamily="34" charset="0"/>
                <a:ea typeface="黑体" pitchFamily="49" charset="-122"/>
                <a:cs typeface="Times New Roman" pitchFamily="18" charset="0"/>
              </a:defRPr>
            </a:lvl4pPr>
            <a:lvl5pPr marL="1543050" indent="-1714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lang="zh-CN" altLang="en-US" sz="1500" kern="1200" dirty="0">
                <a:solidFill>
                  <a:srgbClr val="376092"/>
                </a:solidFill>
                <a:latin typeface="Arial" pitchFamily="34" charset="0"/>
                <a:ea typeface="黑体" pitchFamily="49" charset="-122"/>
                <a:cs typeface="Times New Roman" pitchFamily="18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114000"/>
              </a:lnSpc>
              <a:spcBef>
                <a:spcPts val="0"/>
              </a:spcBef>
              <a:buFont typeface="Wingdings" panose="05000000000000000000" pitchFamily="2" charset="2"/>
              <a:buChar char="n"/>
            </a:pPr>
            <a:r>
              <a:rPr lang="en-US" altLang="zh-CN" sz="2400" b="1" dirty="0">
                <a:solidFill>
                  <a:schemeClr val="tx1"/>
                </a:solidFill>
                <a:latin typeface="Abadi" panose="020B0604020104020204" pitchFamily="34" charset="0"/>
              </a:rPr>
              <a:t>From macro to micro, from phenomena to essence</a:t>
            </a:r>
          </a:p>
          <a:p>
            <a:pPr eaLnBrk="1" hangingPunct="1">
              <a:lnSpc>
                <a:spcPct val="114000"/>
              </a:lnSpc>
              <a:spcBef>
                <a:spcPts val="0"/>
              </a:spcBef>
              <a:buFont typeface="Wingdings" panose="05000000000000000000" pitchFamily="2" charset="2"/>
              <a:buChar char="n"/>
            </a:pPr>
            <a:r>
              <a:rPr lang="en-US" altLang="zh-CN" sz="2400" b="1" dirty="0">
                <a:solidFill>
                  <a:schemeClr val="tx1"/>
                </a:solidFill>
                <a:latin typeface="Abadi" panose="020B0604020104020204" pitchFamily="34" charset="0"/>
              </a:rPr>
              <a:t>Exploring and researching scientific problems and applied technologies of matter at different levels</a:t>
            </a:r>
            <a:endParaRPr lang="zh-CN" altLang="en-US" sz="2400" b="1" dirty="0">
              <a:solidFill>
                <a:schemeClr val="tx1"/>
              </a:solidFill>
              <a:latin typeface="Abadi" panose="020B0604020104020204" pitchFamily="34" charset="0"/>
            </a:endParaRPr>
          </a:p>
        </p:txBody>
      </p:sp>
      <p:grpSp>
        <p:nvGrpSpPr>
          <p:cNvPr id="30" name="组合 29">
            <a:extLst>
              <a:ext uri="{FF2B5EF4-FFF2-40B4-BE49-F238E27FC236}">
                <a16:creationId xmlns:a16="http://schemas.microsoft.com/office/drawing/2014/main" id="{B43CBE28-BB28-489E-B930-0113B4E9B0C8}"/>
              </a:ext>
            </a:extLst>
          </p:cNvPr>
          <p:cNvGrpSpPr/>
          <p:nvPr/>
        </p:nvGrpSpPr>
        <p:grpSpPr>
          <a:xfrm>
            <a:off x="1256530" y="2218032"/>
            <a:ext cx="9331327" cy="4219027"/>
            <a:chOff x="1256530" y="2218032"/>
            <a:chExt cx="9331327" cy="4219027"/>
          </a:xfrm>
        </p:grpSpPr>
        <p:sp>
          <p:nvSpPr>
            <p:cNvPr id="31" name="AutoShape 2">
              <a:extLst>
                <a:ext uri="{FF2B5EF4-FFF2-40B4-BE49-F238E27FC236}">
                  <a16:creationId xmlns:a16="http://schemas.microsoft.com/office/drawing/2014/main" id="{83185106-9861-42F1-955D-A3CF4B501D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6530" y="2427487"/>
              <a:ext cx="1200150" cy="465137"/>
            </a:xfrm>
            <a:prstGeom prst="leftArrow">
              <a:avLst>
                <a:gd name="adj1" fmla="val 49750"/>
                <a:gd name="adj2" fmla="val 42657"/>
              </a:avLst>
            </a:prstGeom>
            <a:gradFill rotWithShape="1">
              <a:gsLst>
                <a:gs pos="0">
                  <a:srgbClr val="33CC33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260" tIns="45640" rIns="91260" bIns="45640" anchor="ctr"/>
            <a:lstStyle/>
            <a:p>
              <a:endParaRPr lang="zh-CN" altLang="zh-CN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32" name="AutoShape 3">
              <a:extLst>
                <a:ext uri="{FF2B5EF4-FFF2-40B4-BE49-F238E27FC236}">
                  <a16:creationId xmlns:a16="http://schemas.microsoft.com/office/drawing/2014/main" id="{EB254228-80A7-4428-811E-537241627119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9200380" y="2427487"/>
              <a:ext cx="1200150" cy="465137"/>
            </a:xfrm>
            <a:prstGeom prst="leftArrow">
              <a:avLst>
                <a:gd name="adj1" fmla="val 49750"/>
                <a:gd name="adj2" fmla="val 42657"/>
              </a:avLst>
            </a:prstGeom>
            <a:gradFill rotWithShape="1">
              <a:gsLst>
                <a:gs pos="0">
                  <a:srgbClr val="33CC33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260" tIns="45640" rIns="91260" bIns="45640" anchor="ctr"/>
            <a:lstStyle/>
            <a:p>
              <a:endParaRPr lang="zh-CN" altLang="zh-CN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33" name="Text Box 6">
              <a:extLst>
                <a:ext uri="{FF2B5EF4-FFF2-40B4-BE49-F238E27FC236}">
                  <a16:creationId xmlns:a16="http://schemas.microsoft.com/office/drawing/2014/main" id="{C694BB03-13B8-4634-A6C4-5135FEDCAF0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2268" y="2243050"/>
              <a:ext cx="893762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260" tIns="45640" rIns="91260" bIns="4564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en-US" altLang="zh-CN" sz="20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10</a:t>
              </a:r>
              <a:r>
                <a:rPr kumimoji="1" lang="en-US" altLang="zh-CN" sz="2000" b="1" baseline="30000" dirty="0">
                  <a:solidFill>
                    <a:srgbClr val="000000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26</a:t>
              </a:r>
              <a:r>
                <a:rPr kumimoji="1" lang="en-US" altLang="zh-CN" sz="20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 m</a:t>
              </a:r>
            </a:p>
          </p:txBody>
        </p:sp>
        <p:sp>
          <p:nvSpPr>
            <p:cNvPr id="34" name="Text Box 7">
              <a:extLst>
                <a:ext uri="{FF2B5EF4-FFF2-40B4-BE49-F238E27FC236}">
                  <a16:creationId xmlns:a16="http://schemas.microsoft.com/office/drawing/2014/main" id="{CB51BA29-5154-46B7-8632-76E97A8737B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61330" y="4291212"/>
              <a:ext cx="990600" cy="776287"/>
            </a:xfrm>
            <a:prstGeom prst="rect">
              <a:avLst/>
            </a:prstGeom>
            <a:solidFill>
              <a:srgbClr val="E1E8FF"/>
            </a:solidFill>
            <a:ln>
              <a:noFill/>
            </a:ln>
            <a:effectLst/>
          </p:spPr>
          <p:txBody>
            <a:bodyPr lIns="90308" tIns="44350" rIns="90308" bIns="44350">
              <a:spAutoFit/>
            </a:bodyPr>
            <a:lstStyle/>
            <a:p>
              <a:pPr eaLnBrk="0" fontAlgn="auto" hangingPunct="0">
                <a:spcBef>
                  <a:spcPct val="50000"/>
                </a:spcBef>
                <a:spcAft>
                  <a:spcPts val="0"/>
                </a:spcAft>
                <a:buClr>
                  <a:srgbClr val="000000"/>
                </a:buClr>
                <a:buSzPct val="75000"/>
                <a:defRPr/>
              </a:pPr>
              <a:r>
                <a:rPr kumimoji="1" lang="en-US" altLang="zh-CN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Galaxy</a:t>
              </a:r>
              <a:endParaRPr kumimoji="1" lang="zh-CN" alt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endParaRPr>
            </a:p>
            <a:p>
              <a:pPr eaLnBrk="0" fontAlgn="auto" hangingPunct="0">
                <a:spcBef>
                  <a:spcPct val="50000"/>
                </a:spcBef>
                <a:spcAft>
                  <a:spcPts val="0"/>
                </a:spcAft>
                <a:buClr>
                  <a:srgbClr val="000000"/>
                </a:buClr>
                <a:buSzPct val="75000"/>
                <a:defRPr/>
              </a:pPr>
              <a:r>
                <a:rPr kumimoji="1" lang="en-US" altLang="zh-CN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10</a:t>
              </a:r>
              <a:r>
                <a:rPr kumimoji="1" lang="en-US" altLang="zh-CN" b="1" baseline="300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21</a:t>
              </a:r>
              <a:r>
                <a:rPr kumimoji="1" lang="en-US" altLang="zh-CN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m</a:t>
              </a:r>
            </a:p>
          </p:txBody>
        </p:sp>
        <p:sp>
          <p:nvSpPr>
            <p:cNvPr id="35" name="Text Box 8">
              <a:extLst>
                <a:ext uri="{FF2B5EF4-FFF2-40B4-BE49-F238E27FC236}">
                  <a16:creationId xmlns:a16="http://schemas.microsoft.com/office/drawing/2014/main" id="{8F2F7D51-6600-4502-B740-979FB9F5127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32930" y="4302324"/>
              <a:ext cx="838200" cy="776288"/>
            </a:xfrm>
            <a:prstGeom prst="rect">
              <a:avLst/>
            </a:prstGeom>
            <a:solidFill>
              <a:srgbClr val="E1E8FF"/>
            </a:solidFill>
            <a:ln>
              <a:noFill/>
            </a:ln>
            <a:effectLst/>
          </p:spPr>
          <p:txBody>
            <a:bodyPr lIns="90308" tIns="44350" rIns="90308" bIns="44350">
              <a:spAutoFit/>
            </a:bodyPr>
            <a:lstStyle/>
            <a:p>
              <a:pPr eaLnBrk="0" fontAlgn="auto" hangingPunct="0">
                <a:spcBef>
                  <a:spcPct val="50000"/>
                </a:spcBef>
                <a:spcAft>
                  <a:spcPts val="0"/>
                </a:spcAft>
                <a:buClr>
                  <a:srgbClr val="000000"/>
                </a:buClr>
                <a:buSzPct val="75000"/>
                <a:defRPr/>
              </a:pPr>
              <a:r>
                <a:rPr kumimoji="1" lang="en-US" altLang="zh-CN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Earth</a:t>
              </a:r>
              <a:endParaRPr kumimoji="1" lang="zh-CN" alt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endParaRPr>
            </a:p>
            <a:p>
              <a:pPr eaLnBrk="0" fontAlgn="auto" hangingPunct="0">
                <a:spcBef>
                  <a:spcPct val="50000"/>
                </a:spcBef>
                <a:spcAft>
                  <a:spcPts val="0"/>
                </a:spcAft>
                <a:buClr>
                  <a:srgbClr val="000000"/>
                </a:buClr>
                <a:buSzPct val="75000"/>
                <a:defRPr/>
              </a:pPr>
              <a:r>
                <a:rPr kumimoji="1" lang="en-US" altLang="zh-CN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10</a:t>
              </a:r>
              <a:r>
                <a:rPr kumimoji="1" lang="en-US" altLang="zh-CN" b="1" baseline="300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7</a:t>
              </a:r>
              <a:r>
                <a:rPr kumimoji="1" lang="en-US" altLang="zh-CN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m</a:t>
              </a:r>
            </a:p>
          </p:txBody>
        </p:sp>
        <p:pic>
          <p:nvPicPr>
            <p:cNvPr id="36" name="Picture 9">
              <a:extLst>
                <a:ext uri="{FF2B5EF4-FFF2-40B4-BE49-F238E27FC236}">
                  <a16:creationId xmlns:a16="http://schemas.microsoft.com/office/drawing/2014/main" id="{DADEFFE6-888E-49C7-B2C1-388F2CF0B5B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75930" y="3148212"/>
              <a:ext cx="1143000" cy="1128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7" name="Text Box 10">
              <a:extLst>
                <a:ext uri="{FF2B5EF4-FFF2-40B4-BE49-F238E27FC236}">
                  <a16:creationId xmlns:a16="http://schemas.microsoft.com/office/drawing/2014/main" id="{B5A7D631-777C-4A17-A6A2-3D1418DEFE5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57686" y="4277503"/>
              <a:ext cx="966788" cy="782063"/>
            </a:xfrm>
            <a:prstGeom prst="rect">
              <a:avLst/>
            </a:prstGeom>
            <a:solidFill>
              <a:srgbClr val="E1E8FF"/>
            </a:solidFill>
            <a:ln>
              <a:noFill/>
            </a:ln>
            <a:effectLst/>
          </p:spPr>
          <p:txBody>
            <a:bodyPr wrap="square" lIns="90308" tIns="44350" rIns="90308" bIns="44350">
              <a:spAutoFit/>
            </a:bodyPr>
            <a:lstStyle/>
            <a:p>
              <a:pPr algn="ctr" eaLnBrk="0" fontAlgn="auto" hangingPunct="0">
                <a:spcBef>
                  <a:spcPct val="50000"/>
                </a:spcBef>
                <a:spcAft>
                  <a:spcPts val="0"/>
                </a:spcAft>
                <a:buClr>
                  <a:srgbClr val="000000"/>
                </a:buClr>
                <a:buSzPct val="75000"/>
                <a:defRPr/>
              </a:pPr>
              <a:r>
                <a:rPr kumimoji="1" lang="en-US" altLang="zh-CN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Human</a:t>
              </a:r>
              <a:endParaRPr kumimoji="1" lang="zh-CN" alt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endParaRPr>
            </a:p>
            <a:p>
              <a:pPr algn="ctr" eaLnBrk="0" fontAlgn="auto" hangingPunct="0">
                <a:spcBef>
                  <a:spcPct val="50000"/>
                </a:spcBef>
                <a:spcAft>
                  <a:spcPts val="0"/>
                </a:spcAft>
                <a:buClr>
                  <a:srgbClr val="000000"/>
                </a:buClr>
                <a:buSzPct val="75000"/>
                <a:defRPr/>
              </a:pPr>
              <a:r>
                <a:rPr kumimoji="1" lang="en-US" altLang="zh-CN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10</a:t>
              </a:r>
              <a:r>
                <a:rPr kumimoji="1" lang="en-US" altLang="zh-CN" b="1" baseline="300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0</a:t>
              </a:r>
              <a:r>
                <a:rPr kumimoji="1" lang="en-US" altLang="zh-CN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m</a:t>
              </a:r>
            </a:p>
          </p:txBody>
        </p:sp>
        <p:sp>
          <p:nvSpPr>
            <p:cNvPr id="38" name="Text Box 11">
              <a:extLst>
                <a:ext uri="{FF2B5EF4-FFF2-40B4-BE49-F238E27FC236}">
                  <a16:creationId xmlns:a16="http://schemas.microsoft.com/office/drawing/2014/main" id="{18E5C3AE-CECB-430E-8563-2DC30304B0E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04668" y="4291212"/>
              <a:ext cx="990600" cy="776287"/>
            </a:xfrm>
            <a:prstGeom prst="rect">
              <a:avLst/>
            </a:prstGeom>
            <a:solidFill>
              <a:srgbClr val="E1E8FF"/>
            </a:solidFill>
            <a:ln>
              <a:noFill/>
            </a:ln>
            <a:effectLst/>
          </p:spPr>
          <p:txBody>
            <a:bodyPr lIns="90308" tIns="44350" rIns="90308" bIns="44350">
              <a:spAutoFit/>
            </a:bodyPr>
            <a:lstStyle/>
            <a:p>
              <a:pPr algn="ctr" eaLnBrk="0" fontAlgn="auto" hangingPunct="0">
                <a:spcBef>
                  <a:spcPct val="50000"/>
                </a:spcBef>
                <a:spcAft>
                  <a:spcPts val="0"/>
                </a:spcAft>
                <a:buClr>
                  <a:srgbClr val="000000"/>
                </a:buClr>
                <a:buSzPct val="75000"/>
                <a:defRPr/>
              </a:pPr>
              <a:r>
                <a:rPr kumimoji="1" lang="en-US" altLang="zh-CN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Cell</a:t>
              </a:r>
              <a:endParaRPr kumimoji="1" lang="zh-CN" alt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endParaRPr>
            </a:p>
            <a:p>
              <a:pPr algn="ctr" eaLnBrk="0" fontAlgn="auto" hangingPunct="0">
                <a:spcBef>
                  <a:spcPct val="50000"/>
                </a:spcBef>
                <a:spcAft>
                  <a:spcPts val="0"/>
                </a:spcAft>
                <a:buClr>
                  <a:srgbClr val="000000"/>
                </a:buClr>
                <a:buSzPct val="75000"/>
                <a:defRPr/>
              </a:pPr>
              <a:r>
                <a:rPr kumimoji="1" lang="en-US" altLang="zh-CN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10</a:t>
              </a:r>
              <a:r>
                <a:rPr kumimoji="1" lang="zh-CN" altLang="en-US" b="1" baseline="300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－</a:t>
              </a:r>
              <a:r>
                <a:rPr kumimoji="1" lang="en-US" altLang="zh-CN" b="1" baseline="300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4</a:t>
              </a:r>
              <a:r>
                <a:rPr kumimoji="1" lang="en-US" altLang="zh-CN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m</a:t>
              </a:r>
            </a:p>
          </p:txBody>
        </p:sp>
        <p:sp>
          <p:nvSpPr>
            <p:cNvPr id="39" name="Text Box 12">
              <a:extLst>
                <a:ext uri="{FF2B5EF4-FFF2-40B4-BE49-F238E27FC236}">
                  <a16:creationId xmlns:a16="http://schemas.microsoft.com/office/drawing/2014/main" id="{7B255772-E3E9-402F-846E-58D9836F516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733530" y="4291212"/>
              <a:ext cx="1295400" cy="776287"/>
            </a:xfrm>
            <a:prstGeom prst="rect">
              <a:avLst/>
            </a:prstGeom>
            <a:solidFill>
              <a:srgbClr val="E1E8FF"/>
            </a:solidFill>
            <a:ln>
              <a:noFill/>
            </a:ln>
            <a:effectLst/>
          </p:spPr>
          <p:txBody>
            <a:bodyPr lIns="90308" tIns="44350" rIns="90308" bIns="44350">
              <a:spAutoFit/>
            </a:bodyPr>
            <a:lstStyle/>
            <a:p>
              <a:pPr algn="ctr" eaLnBrk="0" fontAlgn="auto" hangingPunct="0">
                <a:spcBef>
                  <a:spcPct val="50000"/>
                </a:spcBef>
                <a:spcAft>
                  <a:spcPts val="0"/>
                </a:spcAft>
                <a:buClr>
                  <a:srgbClr val="000000"/>
                </a:buClr>
                <a:buSzPct val="75000"/>
                <a:defRPr/>
              </a:pPr>
              <a:r>
                <a:rPr kumimoji="1" lang="en-US" altLang="zh-CN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Atom</a:t>
              </a:r>
              <a:endParaRPr kumimoji="1" lang="zh-CN" alt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endParaRPr>
            </a:p>
            <a:p>
              <a:pPr algn="ctr" eaLnBrk="0" fontAlgn="auto" hangingPunct="0">
                <a:spcBef>
                  <a:spcPct val="50000"/>
                </a:spcBef>
                <a:spcAft>
                  <a:spcPts val="0"/>
                </a:spcAft>
                <a:buClr>
                  <a:srgbClr val="000000"/>
                </a:buClr>
                <a:buSzPct val="75000"/>
                <a:defRPr/>
              </a:pPr>
              <a:r>
                <a:rPr kumimoji="1" lang="en-US" altLang="zh-CN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10</a:t>
              </a:r>
              <a:r>
                <a:rPr kumimoji="1" lang="zh-CN" altLang="en-US" b="1" baseline="300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－</a:t>
              </a:r>
              <a:r>
                <a:rPr kumimoji="1" lang="en-US" altLang="zh-CN" b="1" baseline="300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10</a:t>
              </a:r>
              <a:r>
                <a:rPr kumimoji="1" lang="en-US" altLang="zh-CN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m</a:t>
              </a:r>
            </a:p>
          </p:txBody>
        </p:sp>
        <p:sp>
          <p:nvSpPr>
            <p:cNvPr id="40" name="Text Box 13">
              <a:extLst>
                <a:ext uri="{FF2B5EF4-FFF2-40B4-BE49-F238E27FC236}">
                  <a16:creationId xmlns:a16="http://schemas.microsoft.com/office/drawing/2014/main" id="{EECD3059-264F-477E-8FA1-46161C89D10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105130" y="4291212"/>
              <a:ext cx="1143000" cy="776287"/>
            </a:xfrm>
            <a:prstGeom prst="rect">
              <a:avLst/>
            </a:prstGeom>
            <a:solidFill>
              <a:srgbClr val="E1E8FF"/>
            </a:solidFill>
            <a:ln>
              <a:noFill/>
            </a:ln>
            <a:effectLst/>
          </p:spPr>
          <p:txBody>
            <a:bodyPr lIns="90308" tIns="44350" rIns="90308" bIns="44350">
              <a:spAutoFit/>
            </a:bodyPr>
            <a:lstStyle/>
            <a:p>
              <a:pPr algn="ctr" eaLnBrk="0" fontAlgn="auto" hangingPunct="0">
                <a:spcBef>
                  <a:spcPct val="50000"/>
                </a:spcBef>
                <a:spcAft>
                  <a:spcPts val="0"/>
                </a:spcAft>
                <a:buClr>
                  <a:srgbClr val="000000"/>
                </a:buClr>
                <a:buSzPct val="75000"/>
                <a:defRPr/>
              </a:pPr>
              <a:r>
                <a:rPr kumimoji="1" lang="en-US" altLang="zh-CN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Nuclei</a:t>
              </a:r>
              <a:endParaRPr kumimoji="1" lang="zh-CN" alt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endParaRPr>
            </a:p>
            <a:p>
              <a:pPr algn="ctr" eaLnBrk="0" fontAlgn="auto" hangingPunct="0">
                <a:spcBef>
                  <a:spcPct val="50000"/>
                </a:spcBef>
                <a:spcAft>
                  <a:spcPts val="0"/>
                </a:spcAft>
                <a:buClr>
                  <a:srgbClr val="000000"/>
                </a:buClr>
                <a:buSzPct val="75000"/>
                <a:defRPr/>
              </a:pPr>
              <a:r>
                <a:rPr kumimoji="1" lang="en-US" altLang="zh-CN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10</a:t>
              </a:r>
              <a:r>
                <a:rPr kumimoji="1" lang="zh-CN" altLang="en-US" b="1" baseline="300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－</a:t>
              </a:r>
              <a:r>
                <a:rPr kumimoji="1" lang="en-US" altLang="zh-CN" b="1" baseline="300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14</a:t>
              </a:r>
              <a:r>
                <a:rPr kumimoji="1" lang="en-US" altLang="zh-CN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m</a:t>
              </a:r>
            </a:p>
          </p:txBody>
        </p:sp>
        <p:graphicFrame>
          <p:nvGraphicFramePr>
            <p:cNvPr id="41" name="Object 14">
              <a:extLst>
                <a:ext uri="{FF2B5EF4-FFF2-40B4-BE49-F238E27FC236}">
                  <a16:creationId xmlns:a16="http://schemas.microsoft.com/office/drawing/2014/main" id="{5C677280-E7C7-47B2-AD12-C4FEAF34AAA7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076255458"/>
                </p:ext>
              </p:extLst>
            </p:nvPr>
          </p:nvGraphicFramePr>
          <p:xfrm>
            <a:off x="6631805" y="3148212"/>
            <a:ext cx="1101725" cy="10715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66" name="Photo Editor 照片" r:id="rId4" imgW="5592381" imgH="5441152" progId="">
                    <p:embed/>
                  </p:oleObj>
                </mc:Choice>
                <mc:Fallback>
                  <p:oleObj name="Photo Editor 照片" r:id="rId4" imgW="5592381" imgH="5441152" progId="">
                    <p:embed/>
                    <p:pic>
                      <p:nvPicPr>
                        <p:cNvPr id="36" name="Object 14">
                          <a:extLst>
                            <a:ext uri="{FF2B5EF4-FFF2-40B4-BE49-F238E27FC236}">
                              <a16:creationId xmlns:a16="http://schemas.microsoft.com/office/drawing/2014/main" id="{6E9BBB0C-4C70-44BA-BC6A-715219DA0F40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lum bright="-8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631805" y="3148212"/>
                          <a:ext cx="1101725" cy="107156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2" name="Text Box 15">
              <a:extLst>
                <a:ext uri="{FF2B5EF4-FFF2-40B4-BE49-F238E27FC236}">
                  <a16:creationId xmlns:a16="http://schemas.microsoft.com/office/drawing/2014/main" id="{53A6D08D-3AE9-4872-89BB-5404FBB910B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38130" y="4291212"/>
              <a:ext cx="1524000" cy="776287"/>
            </a:xfrm>
            <a:prstGeom prst="rect">
              <a:avLst/>
            </a:prstGeom>
            <a:solidFill>
              <a:srgbClr val="E1E8FF"/>
            </a:solidFill>
            <a:ln>
              <a:noFill/>
            </a:ln>
            <a:effectLst/>
          </p:spPr>
          <p:txBody>
            <a:bodyPr lIns="90308" tIns="44350" rIns="90308" bIns="44350">
              <a:spAutoFit/>
            </a:bodyPr>
            <a:lstStyle/>
            <a:p>
              <a:pPr algn="ctr" eaLnBrk="0" fontAlgn="auto" hangingPunct="0">
                <a:spcBef>
                  <a:spcPct val="50000"/>
                </a:spcBef>
                <a:spcAft>
                  <a:spcPts val="0"/>
                </a:spcAft>
                <a:buClr>
                  <a:srgbClr val="000000"/>
                </a:buClr>
                <a:buSzPct val="75000"/>
                <a:defRPr/>
              </a:pPr>
              <a:r>
                <a:rPr kumimoji="1" lang="en-US" altLang="zh-CN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Molecular</a:t>
              </a:r>
              <a:endParaRPr kumimoji="1" lang="zh-CN" alt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endParaRPr>
            </a:p>
            <a:p>
              <a:pPr algn="ctr" eaLnBrk="0" fontAlgn="auto" hangingPunct="0">
                <a:spcBef>
                  <a:spcPct val="50000"/>
                </a:spcBef>
                <a:spcAft>
                  <a:spcPts val="0"/>
                </a:spcAft>
                <a:buClr>
                  <a:srgbClr val="000000"/>
                </a:buClr>
                <a:buSzPct val="75000"/>
                <a:defRPr/>
              </a:pPr>
              <a:r>
                <a:rPr kumimoji="1" lang="en-US" altLang="zh-CN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10</a:t>
              </a:r>
              <a:r>
                <a:rPr kumimoji="1" lang="zh-CN" altLang="en-US" b="1" baseline="300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－</a:t>
              </a:r>
              <a:r>
                <a:rPr kumimoji="1" lang="en-US" altLang="zh-CN" b="1" baseline="300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9</a:t>
              </a:r>
              <a:r>
                <a:rPr kumimoji="1" lang="en-US" altLang="zh-CN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m</a:t>
              </a:r>
            </a:p>
          </p:txBody>
        </p:sp>
        <p:grpSp>
          <p:nvGrpSpPr>
            <p:cNvPr id="43" name="Group 16">
              <a:extLst>
                <a:ext uri="{FF2B5EF4-FFF2-40B4-BE49-F238E27FC236}">
                  <a16:creationId xmlns:a16="http://schemas.microsoft.com/office/drawing/2014/main" id="{09929276-089D-4BD3-88AF-C87959D39DA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42330" y="5205612"/>
              <a:ext cx="8202613" cy="152400"/>
              <a:chOff x="432" y="2122"/>
              <a:chExt cx="5167" cy="96"/>
            </a:xfrm>
          </p:grpSpPr>
          <p:sp>
            <p:nvSpPr>
              <p:cNvPr id="62" name="AutoShape 17">
                <a:extLst>
                  <a:ext uri="{FF2B5EF4-FFF2-40B4-BE49-F238E27FC236}">
                    <a16:creationId xmlns:a16="http://schemas.microsoft.com/office/drawing/2014/main" id="{17CF8CD9-BC8E-40E0-9E7C-DCAA514DB92F}"/>
                  </a:ext>
                </a:extLst>
              </p:cNvPr>
              <p:cNvSpPr>
                <a:spLocks/>
              </p:cNvSpPr>
              <p:nvPr/>
            </p:nvSpPr>
            <p:spPr bwMode="auto">
              <a:xfrm rot="-5400000">
                <a:off x="2583" y="1651"/>
                <a:ext cx="66" cy="1008"/>
              </a:xfrm>
              <a:prstGeom prst="leftBracket">
                <a:avLst>
                  <a:gd name="adj" fmla="val 241818"/>
                </a:avLst>
              </a:prstGeom>
              <a:noFill/>
              <a:ln w="60325">
                <a:solidFill>
                  <a:srgbClr val="00008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zh-CN" b="1">
                  <a:solidFill>
                    <a:srgbClr val="000000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3" name="AutoShape 18">
                <a:extLst>
                  <a:ext uri="{FF2B5EF4-FFF2-40B4-BE49-F238E27FC236}">
                    <a16:creationId xmlns:a16="http://schemas.microsoft.com/office/drawing/2014/main" id="{4AA7EBEC-3D78-4602-A951-4FA54EDEE3CE}"/>
                  </a:ext>
                </a:extLst>
              </p:cNvPr>
              <p:cNvSpPr>
                <a:spLocks/>
              </p:cNvSpPr>
              <p:nvPr/>
            </p:nvSpPr>
            <p:spPr bwMode="auto">
              <a:xfrm rot="-5400000">
                <a:off x="888" y="1666"/>
                <a:ext cx="96" cy="1008"/>
              </a:xfrm>
              <a:prstGeom prst="leftBracket">
                <a:avLst>
                  <a:gd name="adj" fmla="val 166250"/>
                </a:avLst>
              </a:prstGeom>
              <a:noFill/>
              <a:ln w="60325">
                <a:solidFill>
                  <a:srgbClr val="9933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zh-CN" b="1">
                  <a:solidFill>
                    <a:srgbClr val="000000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4" name="AutoShape 19">
                <a:extLst>
                  <a:ext uri="{FF2B5EF4-FFF2-40B4-BE49-F238E27FC236}">
                    <a16:creationId xmlns:a16="http://schemas.microsoft.com/office/drawing/2014/main" id="{AA87D4CA-D857-43B3-ADC9-FD0E674B25C6}"/>
                  </a:ext>
                </a:extLst>
              </p:cNvPr>
              <p:cNvSpPr>
                <a:spLocks/>
              </p:cNvSpPr>
              <p:nvPr/>
            </p:nvSpPr>
            <p:spPr bwMode="auto">
              <a:xfrm rot="-5400000">
                <a:off x="4098" y="1659"/>
                <a:ext cx="48" cy="973"/>
              </a:xfrm>
              <a:prstGeom prst="leftBracket">
                <a:avLst>
                  <a:gd name="adj" fmla="val 320955"/>
                </a:avLst>
              </a:prstGeom>
              <a:noFill/>
              <a:ln w="60325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zh-CN" b="1">
                  <a:solidFill>
                    <a:srgbClr val="000000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5" name="AutoShape 20">
                <a:extLst>
                  <a:ext uri="{FF2B5EF4-FFF2-40B4-BE49-F238E27FC236}">
                    <a16:creationId xmlns:a16="http://schemas.microsoft.com/office/drawing/2014/main" id="{0BF0DD97-C768-4E39-9AFC-C5D94C3035EE}"/>
                  </a:ext>
                </a:extLst>
              </p:cNvPr>
              <p:cNvSpPr>
                <a:spLocks/>
              </p:cNvSpPr>
              <p:nvPr/>
            </p:nvSpPr>
            <p:spPr bwMode="auto">
              <a:xfrm rot="-5400000">
                <a:off x="5286" y="1867"/>
                <a:ext cx="57" cy="568"/>
              </a:xfrm>
              <a:prstGeom prst="leftBracket">
                <a:avLst>
                  <a:gd name="adj" fmla="val 157778"/>
                </a:avLst>
              </a:prstGeom>
              <a:noFill/>
              <a:ln w="60325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zh-CN" b="1">
                  <a:solidFill>
                    <a:srgbClr val="000000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44" name="Group 21">
              <a:extLst>
                <a:ext uri="{FF2B5EF4-FFF2-40B4-BE49-F238E27FC236}">
                  <a16:creationId xmlns:a16="http://schemas.microsoft.com/office/drawing/2014/main" id="{538272ED-4133-47A8-A2D5-A3F84BDB303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37530" y="5328984"/>
              <a:ext cx="8950327" cy="1108075"/>
              <a:chOff x="240" y="2241"/>
              <a:chExt cx="5638" cy="698"/>
            </a:xfrm>
          </p:grpSpPr>
          <p:sp>
            <p:nvSpPr>
              <p:cNvPr id="56" name="Rectangle 22">
                <a:extLst>
                  <a:ext uri="{FF2B5EF4-FFF2-40B4-BE49-F238E27FC236}">
                    <a16:creationId xmlns:a16="http://schemas.microsoft.com/office/drawing/2014/main" id="{C02A18E3-5745-42A9-9B3E-40241928AD8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0" y="2251"/>
                <a:ext cx="576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tIns="0" bIns="0" anchor="ctr"/>
              <a:lstStyle/>
              <a:p>
                <a:pPr algn="ctr"/>
                <a:r>
                  <a:rPr kumimoji="1" lang="en-US" altLang="zh-CN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Astro Physics</a:t>
                </a:r>
                <a:endParaRPr kumimoji="1" lang="zh-CN" altLang="en-US" b="1" dirty="0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7" name="Rectangle 23">
                <a:extLst>
                  <a:ext uri="{FF2B5EF4-FFF2-40B4-BE49-F238E27FC236}">
                    <a16:creationId xmlns:a16="http://schemas.microsoft.com/office/drawing/2014/main" id="{C662450A-843D-44C6-9A9A-BCE120CA0D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24" y="2251"/>
                <a:ext cx="816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tIns="0" bIns="0" anchor="ctr"/>
              <a:lstStyle/>
              <a:p>
                <a:pPr algn="ctr"/>
                <a:r>
                  <a:rPr kumimoji="1" lang="en-US" altLang="zh-CN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Geoscience</a:t>
                </a:r>
                <a:endParaRPr kumimoji="1" lang="zh-CN" altLang="en-US" b="1" dirty="0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8" name="Rectangle 24">
                <a:extLst>
                  <a:ext uri="{FF2B5EF4-FFF2-40B4-BE49-F238E27FC236}">
                    <a16:creationId xmlns:a16="http://schemas.microsoft.com/office/drawing/2014/main" id="{51EB00DF-AF0E-4729-8A25-3608C2FB28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6" y="2443"/>
                <a:ext cx="816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tIns="0" bIns="0" anchor="ctr"/>
              <a:lstStyle/>
              <a:p>
                <a:pPr algn="ctr"/>
                <a:r>
                  <a:rPr kumimoji="1" lang="en-US" altLang="zh-CN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Space Science</a:t>
                </a:r>
                <a:endParaRPr kumimoji="1" lang="zh-CN" altLang="en-US" b="1" dirty="0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9" name="Rectangle 25">
                <a:extLst>
                  <a:ext uri="{FF2B5EF4-FFF2-40B4-BE49-F238E27FC236}">
                    <a16:creationId xmlns:a16="http://schemas.microsoft.com/office/drawing/2014/main" id="{E2765620-7D57-4DDB-A046-EBAC019DC41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08" y="2241"/>
                <a:ext cx="1440" cy="6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tIns="0" bIns="0" anchor="ctr">
                <a:spAutoFit/>
              </a:bodyPr>
              <a:lstStyle/>
              <a:p>
                <a:r>
                  <a:rPr kumimoji="1" lang="en-US" altLang="zh-CN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Chemistry</a:t>
                </a:r>
                <a:r>
                  <a:rPr kumimoji="1" lang="zh-CN" altLang="en-US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、</a:t>
                </a:r>
                <a:r>
                  <a:rPr kumimoji="1" lang="en-US" altLang="zh-CN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Physics</a:t>
                </a:r>
                <a:endParaRPr kumimoji="1" lang="zh-CN" altLang="en-US" b="1" dirty="0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endParaRPr>
              </a:p>
              <a:p>
                <a:r>
                  <a:rPr kumimoji="1" lang="en-US" altLang="zh-CN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Material Science</a:t>
                </a:r>
                <a:r>
                  <a:rPr kumimoji="1" lang="zh-CN" altLang="en-US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、</a:t>
                </a:r>
                <a:r>
                  <a:rPr kumimoji="1" lang="en-US" altLang="zh-CN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Information Sciences</a:t>
                </a:r>
                <a:endParaRPr kumimoji="1" lang="zh-CN" altLang="en-US" b="1" dirty="0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endParaRPr>
              </a:p>
              <a:p>
                <a:r>
                  <a:rPr kumimoji="1" lang="en-US" altLang="zh-CN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Nano Science</a:t>
                </a:r>
                <a:endParaRPr kumimoji="1" lang="zh-CN" altLang="en-US" b="1" dirty="0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0" name="Rectangle 26">
                <a:extLst>
                  <a:ext uri="{FF2B5EF4-FFF2-40B4-BE49-F238E27FC236}">
                    <a16:creationId xmlns:a16="http://schemas.microsoft.com/office/drawing/2014/main" id="{512CB493-6C5C-4944-B33C-192526685B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08" y="2299"/>
                <a:ext cx="816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tIns="0" bIns="0" anchor="ctr"/>
              <a:lstStyle/>
              <a:p>
                <a:pPr algn="ctr"/>
                <a:r>
                  <a:rPr kumimoji="1" lang="en-US" altLang="zh-CN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Life Science</a:t>
                </a:r>
                <a:endParaRPr kumimoji="1" lang="zh-CN" altLang="en-US" b="1" dirty="0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1" name="Rectangle 27">
                <a:extLst>
                  <a:ext uri="{FF2B5EF4-FFF2-40B4-BE49-F238E27FC236}">
                    <a16:creationId xmlns:a16="http://schemas.microsoft.com/office/drawing/2014/main" id="{0289762C-75D2-484B-AD4B-6401251C5D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32" y="2289"/>
                <a:ext cx="1146" cy="5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tIns="0" bIns="0" anchor="ctr">
                <a:spAutoFit/>
              </a:bodyPr>
              <a:lstStyle/>
              <a:p>
                <a:pPr algn="ctr"/>
                <a:r>
                  <a:rPr kumimoji="1" lang="en-US" altLang="zh-CN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Particle Physics</a:t>
                </a:r>
                <a:endParaRPr kumimoji="1" lang="zh-CN" altLang="en-US" b="1" dirty="0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endParaRPr>
              </a:p>
              <a:p>
                <a:pPr algn="ctr"/>
                <a:r>
                  <a:rPr kumimoji="1" lang="en-US" altLang="zh-CN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Nuclear Physics</a:t>
                </a:r>
              </a:p>
              <a:p>
                <a:pPr algn="ctr"/>
                <a:r>
                  <a:rPr kumimoji="1" lang="en-US" altLang="zh-CN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Plasma Physics</a:t>
                </a:r>
                <a:endParaRPr kumimoji="1" lang="zh-CN" altLang="en-US" b="1" dirty="0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45" name="AutoShape 28">
              <a:extLst>
                <a:ext uri="{FF2B5EF4-FFF2-40B4-BE49-F238E27FC236}">
                  <a16:creationId xmlns:a16="http://schemas.microsoft.com/office/drawing/2014/main" id="{CDC7628B-0F33-4ECB-B74C-62FA5B08B07A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5672956" y="-828476"/>
              <a:ext cx="290512" cy="7653337"/>
            </a:xfrm>
            <a:prstGeom prst="rightBracket">
              <a:avLst>
                <a:gd name="adj" fmla="val 219536"/>
              </a:avLst>
            </a:prstGeom>
            <a:noFill/>
            <a:ln w="47625">
              <a:solidFill>
                <a:srgbClr val="00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1260" tIns="45640" rIns="91260" bIns="45640" anchor="ctr"/>
            <a:lstStyle/>
            <a:p>
              <a:endParaRPr lang="zh-CN" altLang="zh-CN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46" name="Text Box 29">
              <a:extLst>
                <a:ext uri="{FF2B5EF4-FFF2-40B4-BE49-F238E27FC236}">
                  <a16:creationId xmlns:a16="http://schemas.microsoft.com/office/drawing/2014/main" id="{19EC7F11-C968-414C-B44F-5B592C7630E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0800000">
              <a:off x="4534718" y="2656087"/>
              <a:ext cx="2587625" cy="3968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lIns="91260" tIns="45640" rIns="91260" bIns="4564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kumimoji="1" lang="en-US" altLang="zh-CN" sz="2000" b="1" dirty="0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Heavy ion Science</a:t>
              </a:r>
              <a:endParaRPr kumimoji="1" lang="zh-CN" altLang="en-US" sz="20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endParaRPr>
            </a:p>
          </p:txBody>
        </p:sp>
        <p:pic>
          <p:nvPicPr>
            <p:cNvPr id="47" name="Picture 30">
              <a:extLst>
                <a:ext uri="{FF2B5EF4-FFF2-40B4-BE49-F238E27FC236}">
                  <a16:creationId xmlns:a16="http://schemas.microsoft.com/office/drawing/2014/main" id="{6E80243A-D066-4C4B-880A-ABE87887F1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77193" y="3148212"/>
              <a:ext cx="1150937" cy="1146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8" name="Picture 31">
              <a:extLst>
                <a:ext uri="{FF2B5EF4-FFF2-40B4-BE49-F238E27FC236}">
                  <a16:creationId xmlns:a16="http://schemas.microsoft.com/office/drawing/2014/main" id="{982C01F9-2C1D-45E3-94FD-469CEF2FCA1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72918" y="3148212"/>
              <a:ext cx="1112837" cy="1120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9" name="Picture 32">
              <a:extLst>
                <a:ext uri="{FF2B5EF4-FFF2-40B4-BE49-F238E27FC236}">
                  <a16:creationId xmlns:a16="http://schemas.microsoft.com/office/drawing/2014/main" id="{C5AC17D3-A637-4ACD-B918-04A5123A5C6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36718" y="3148212"/>
              <a:ext cx="1116012" cy="1098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" name="Picture 33">
              <a:extLst>
                <a:ext uri="{FF2B5EF4-FFF2-40B4-BE49-F238E27FC236}">
                  <a16:creationId xmlns:a16="http://schemas.microsoft.com/office/drawing/2014/main" id="{240AC13C-8B67-4F9F-9E95-3752BDB6FA0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41643" y="3145037"/>
              <a:ext cx="1096962" cy="1096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2" name="Line 34">
              <a:extLst>
                <a:ext uri="{FF2B5EF4-FFF2-40B4-BE49-F238E27FC236}">
                  <a16:creationId xmlns:a16="http://schemas.microsoft.com/office/drawing/2014/main" id="{DC1D5D12-4EA4-4AED-8ADF-94F5EE8CD04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20393" y="2852937"/>
              <a:ext cx="533400" cy="0"/>
            </a:xfrm>
            <a:prstGeom prst="line">
              <a:avLst/>
            </a:prstGeom>
            <a:noFill/>
            <a:ln w="47625">
              <a:solidFill>
                <a:srgbClr val="0000FF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91260" tIns="45640" rIns="91260" bIns="45640" anchor="ctr"/>
            <a:lstStyle/>
            <a:p>
              <a:endParaRPr lang="zh-CN" altLang="en-US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53" name="Line 35">
              <a:extLst>
                <a:ext uri="{FF2B5EF4-FFF2-40B4-BE49-F238E27FC236}">
                  <a16:creationId xmlns:a16="http://schemas.microsoft.com/office/drawing/2014/main" id="{473D04A1-F469-4D93-BC33-1454E466443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947718" y="2852937"/>
              <a:ext cx="533400" cy="0"/>
            </a:xfrm>
            <a:prstGeom prst="line">
              <a:avLst/>
            </a:prstGeom>
            <a:noFill/>
            <a:ln w="47625">
              <a:solidFill>
                <a:srgbClr val="0000FF"/>
              </a:solidFill>
              <a:round/>
              <a:headEnd type="stealth" w="lg" len="lg"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91260" tIns="45640" rIns="91260" bIns="45640" anchor="ctr"/>
            <a:lstStyle/>
            <a:p>
              <a:endParaRPr lang="zh-CN" altLang="en-US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54" name="Text Box 36">
              <a:extLst>
                <a:ext uri="{FF2B5EF4-FFF2-40B4-BE49-F238E27FC236}">
                  <a16:creationId xmlns:a16="http://schemas.microsoft.com/office/drawing/2014/main" id="{19C18D0B-4896-472E-A242-BDD0B2EDFEA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276771" y="2218032"/>
              <a:ext cx="1025525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260" tIns="45640" rIns="91260" bIns="4564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en-US" altLang="zh-CN" sz="20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10</a:t>
              </a:r>
              <a:r>
                <a:rPr kumimoji="1" lang="en-US" altLang="zh-CN" sz="2000" b="1" baseline="30000" dirty="0">
                  <a:solidFill>
                    <a:srgbClr val="000000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-31</a:t>
              </a:r>
              <a:r>
                <a:rPr kumimoji="1" lang="en-US" altLang="zh-CN" sz="20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 m</a:t>
              </a:r>
            </a:p>
          </p:txBody>
        </p:sp>
        <p:pic>
          <p:nvPicPr>
            <p:cNvPr id="55" name="Picture 37">
              <a:extLst>
                <a:ext uri="{FF2B5EF4-FFF2-40B4-BE49-F238E27FC236}">
                  <a16:creationId xmlns:a16="http://schemas.microsoft.com/office/drawing/2014/main" id="{2715ED37-8B77-4352-A34C-A982C0CA92A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32905" y="3145037"/>
              <a:ext cx="1166813" cy="1154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9602534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图片 29">
            <a:extLst>
              <a:ext uri="{FF2B5EF4-FFF2-40B4-BE49-F238E27FC236}">
                <a16:creationId xmlns:a16="http://schemas.microsoft.com/office/drawing/2014/main" id="{62D4F409-D511-4DBD-B21F-35090A4BA29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5735" y="3257854"/>
            <a:ext cx="2060395" cy="2748267"/>
          </a:xfrm>
          <a:prstGeom prst="rect">
            <a:avLst/>
          </a:prstGeom>
        </p:spPr>
      </p:pic>
      <p:grpSp>
        <p:nvGrpSpPr>
          <p:cNvPr id="31" name="组合 30">
            <a:extLst>
              <a:ext uri="{FF2B5EF4-FFF2-40B4-BE49-F238E27FC236}">
                <a16:creationId xmlns:a16="http://schemas.microsoft.com/office/drawing/2014/main" id="{E3577E1F-7A59-47EF-AD7A-3CCBD5221239}"/>
              </a:ext>
            </a:extLst>
          </p:cNvPr>
          <p:cNvGrpSpPr/>
          <p:nvPr/>
        </p:nvGrpSpPr>
        <p:grpSpPr>
          <a:xfrm>
            <a:off x="887031" y="1230104"/>
            <a:ext cx="4065072" cy="1866931"/>
            <a:chOff x="255070" y="1569887"/>
            <a:chExt cx="4065072" cy="1866931"/>
          </a:xfrm>
        </p:grpSpPr>
        <p:pic>
          <p:nvPicPr>
            <p:cNvPr id="32" name="图片 31">
              <a:extLst>
                <a:ext uri="{FF2B5EF4-FFF2-40B4-BE49-F238E27FC236}">
                  <a16:creationId xmlns:a16="http://schemas.microsoft.com/office/drawing/2014/main" id="{6DEC8A9C-D2B1-4162-8F82-55B16FFC2C1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5070" y="1569887"/>
              <a:ext cx="2776887" cy="1819464"/>
            </a:xfrm>
            <a:prstGeom prst="rect">
              <a:avLst/>
            </a:prstGeom>
          </p:spPr>
        </p:pic>
        <p:sp>
          <p:nvSpPr>
            <p:cNvPr id="45" name="文本框 44">
              <a:extLst>
                <a:ext uri="{FF2B5EF4-FFF2-40B4-BE49-F238E27FC236}">
                  <a16:creationId xmlns:a16="http://schemas.microsoft.com/office/drawing/2014/main" id="{13A59183-68C8-437B-99F8-D70F6904C503}"/>
                </a:ext>
              </a:extLst>
            </p:cNvPr>
            <p:cNvSpPr txBox="1"/>
            <p:nvPr/>
          </p:nvSpPr>
          <p:spPr>
            <a:xfrm>
              <a:off x="1581531" y="3098264"/>
              <a:ext cx="273861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6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光阴极测量系统（研制中）</a:t>
              </a:r>
            </a:p>
          </p:txBody>
        </p:sp>
      </p:grpSp>
      <p:pic>
        <p:nvPicPr>
          <p:cNvPr id="46" name="图片 45">
            <a:extLst>
              <a:ext uri="{FF2B5EF4-FFF2-40B4-BE49-F238E27FC236}">
                <a16:creationId xmlns:a16="http://schemas.microsoft.com/office/drawing/2014/main" id="{051CA52D-4936-4D4E-844B-E63B5F8BAC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2252" y="1223361"/>
            <a:ext cx="2074243" cy="1832950"/>
          </a:xfrm>
          <a:prstGeom prst="rect">
            <a:avLst/>
          </a:prstGeom>
        </p:spPr>
      </p:pic>
      <p:sp>
        <p:nvSpPr>
          <p:cNvPr id="47" name="文本框 46">
            <a:extLst>
              <a:ext uri="{FF2B5EF4-FFF2-40B4-BE49-F238E27FC236}">
                <a16:creationId xmlns:a16="http://schemas.microsoft.com/office/drawing/2014/main" id="{CE3B2826-44DC-4F64-8FFE-AB4C4A6C8479}"/>
              </a:ext>
            </a:extLst>
          </p:cNvPr>
          <p:cNvSpPr txBox="1"/>
          <p:nvPr/>
        </p:nvSpPr>
        <p:spPr>
          <a:xfrm>
            <a:off x="5205910" y="875211"/>
            <a:ext cx="20269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光阴极结构</a:t>
            </a:r>
          </a:p>
        </p:txBody>
      </p:sp>
      <p:pic>
        <p:nvPicPr>
          <p:cNvPr id="48" name="图片 47">
            <a:extLst>
              <a:ext uri="{FF2B5EF4-FFF2-40B4-BE49-F238E27FC236}">
                <a16:creationId xmlns:a16="http://schemas.microsoft.com/office/drawing/2014/main" id="{9B3A6979-02C3-489D-9404-D0661F3606E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3158" y="1230105"/>
            <a:ext cx="2287602" cy="1819464"/>
          </a:xfrm>
          <a:prstGeom prst="rect">
            <a:avLst/>
          </a:prstGeom>
        </p:spPr>
      </p:pic>
      <p:sp>
        <p:nvSpPr>
          <p:cNvPr id="49" name="文本框 48">
            <a:extLst>
              <a:ext uri="{FF2B5EF4-FFF2-40B4-BE49-F238E27FC236}">
                <a16:creationId xmlns:a16="http://schemas.microsoft.com/office/drawing/2014/main" id="{3777849C-4B13-44F6-88CF-24BF2B7E5AC1}"/>
              </a:ext>
            </a:extLst>
          </p:cNvPr>
          <p:cNvSpPr txBox="1"/>
          <p:nvPr/>
        </p:nvSpPr>
        <p:spPr>
          <a:xfrm>
            <a:off x="8592131" y="2676659"/>
            <a:ext cx="22876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MBE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系统（焜原）</a:t>
            </a:r>
          </a:p>
        </p:txBody>
      </p:sp>
      <p:sp>
        <p:nvSpPr>
          <p:cNvPr id="51" name="箭头: 右 50">
            <a:extLst>
              <a:ext uri="{FF2B5EF4-FFF2-40B4-BE49-F238E27FC236}">
                <a16:creationId xmlns:a16="http://schemas.microsoft.com/office/drawing/2014/main" id="{3BDF59F6-D8C0-443B-8CC4-999CF19B921F}"/>
              </a:ext>
            </a:extLst>
          </p:cNvPr>
          <p:cNvSpPr/>
          <p:nvPr/>
        </p:nvSpPr>
        <p:spPr>
          <a:xfrm flipH="1">
            <a:off x="7300678" y="1964941"/>
            <a:ext cx="1055435" cy="360000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2" name="箭头: 右 51">
            <a:extLst>
              <a:ext uri="{FF2B5EF4-FFF2-40B4-BE49-F238E27FC236}">
                <a16:creationId xmlns:a16="http://schemas.microsoft.com/office/drawing/2014/main" id="{0B9F6B19-3698-418E-94EB-AFD8A62E81B1}"/>
              </a:ext>
            </a:extLst>
          </p:cNvPr>
          <p:cNvSpPr/>
          <p:nvPr/>
        </p:nvSpPr>
        <p:spPr>
          <a:xfrm rot="10800000" flipH="1">
            <a:off x="3835304" y="1954943"/>
            <a:ext cx="1279678" cy="360000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3" name="Content Placeholder 6">
            <a:extLst>
              <a:ext uri="{FF2B5EF4-FFF2-40B4-BE49-F238E27FC236}">
                <a16:creationId xmlns:a16="http://schemas.microsoft.com/office/drawing/2014/main" id="{6F71F598-14B6-4BA1-8A2E-A18F7734A171}"/>
              </a:ext>
            </a:extLst>
          </p:cNvPr>
          <p:cNvSpPr txBox="1">
            <a:spLocks/>
          </p:cNvSpPr>
          <p:nvPr/>
        </p:nvSpPr>
        <p:spPr bwMode="auto">
          <a:xfrm>
            <a:off x="4858917" y="4389982"/>
            <a:ext cx="2720912" cy="445735"/>
          </a:xfrm>
          <a:prstGeom prst="rect">
            <a:avLst/>
          </a:prstGeom>
          <a:solidFill>
            <a:srgbClr val="0070C0"/>
          </a:solidFill>
          <a:ln w="19050" cap="flat" cmpd="sng" algn="ctr">
            <a:noFill/>
            <a:prstDash val="solid"/>
            <a:miter lim="800000"/>
          </a:ln>
          <a:effectLst>
            <a:outerShdw blurRad="76200" dist="25400" dir="2700000" sx="101000" sy="101000" algn="tl" rotWithShape="0">
              <a:sysClr val="windowText" lastClr="000000">
                <a:lumMod val="75000"/>
                <a:lumOff val="25000"/>
                <a:alpha val="40000"/>
              </a:sysClr>
            </a:outerShdw>
          </a:effectLst>
        </p:spPr>
        <p:txBody>
          <a:bodyPr vert="horz" wrap="square" lIns="90000" tIns="45720" rIns="90000" bIns="45720" numCol="1" rtlCol="0" anchor="ctr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kumimoji="1" lang="en-US" sz="2400" b="1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黑体" panose="02010609060101010101" pitchFamily="49" charset="-122"/>
                <a:cs typeface="+mn-ea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kumimoji="1"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kumimoji="1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5000"/>
              </a:lnSpc>
              <a:defRPr/>
            </a:pPr>
            <a:r>
              <a:rPr lang="zh-CN" altLang="en-US" sz="2000" b="0" dirty="0">
                <a:solidFill>
                  <a:schemeClr val="bg1"/>
                </a:solidFill>
                <a:ea typeface="微软雅黑" panose="020B0503020204020204" pitchFamily="34" charset="-122"/>
              </a:rPr>
              <a:t>已制备两批光阴极样品</a:t>
            </a:r>
            <a:endParaRPr lang="en-US" altLang="zh-CN" sz="2000" b="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  <p:sp>
        <p:nvSpPr>
          <p:cNvPr id="57" name="箭头: 右 56">
            <a:extLst>
              <a:ext uri="{FF2B5EF4-FFF2-40B4-BE49-F238E27FC236}">
                <a16:creationId xmlns:a16="http://schemas.microsoft.com/office/drawing/2014/main" id="{A297AAE6-3F5B-48D6-A7CC-97EB2962423F}"/>
              </a:ext>
            </a:extLst>
          </p:cNvPr>
          <p:cNvSpPr/>
          <p:nvPr/>
        </p:nvSpPr>
        <p:spPr>
          <a:xfrm rot="12992988" flipH="1">
            <a:off x="7153287" y="3312868"/>
            <a:ext cx="1357931" cy="360000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5" name="文本框 64">
            <a:extLst>
              <a:ext uri="{FF2B5EF4-FFF2-40B4-BE49-F238E27FC236}">
                <a16:creationId xmlns:a16="http://schemas.microsoft.com/office/drawing/2014/main" id="{872EFBC6-F936-4C12-90E1-ACD7DCE42D73}"/>
              </a:ext>
            </a:extLst>
          </p:cNvPr>
          <p:cNvSpPr txBox="1"/>
          <p:nvPr/>
        </p:nvSpPr>
        <p:spPr>
          <a:xfrm>
            <a:off x="8540733" y="6060516"/>
            <a:ext cx="23903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高能所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500 kV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光阴极电子枪</a:t>
            </a:r>
          </a:p>
        </p:txBody>
      </p:sp>
      <p:sp>
        <p:nvSpPr>
          <p:cNvPr id="66" name="箭头: 右 65">
            <a:extLst>
              <a:ext uri="{FF2B5EF4-FFF2-40B4-BE49-F238E27FC236}">
                <a16:creationId xmlns:a16="http://schemas.microsoft.com/office/drawing/2014/main" id="{526FC579-2266-4C38-8396-F5655367566F}"/>
              </a:ext>
            </a:extLst>
          </p:cNvPr>
          <p:cNvSpPr/>
          <p:nvPr/>
        </p:nvSpPr>
        <p:spPr>
          <a:xfrm rot="16200000" flipH="1">
            <a:off x="5257598" y="5225048"/>
            <a:ext cx="884676" cy="360000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chemeClr val="bg1">
                    <a:lumMod val="50000"/>
                  </a:schemeClr>
                </a:solidFill>
              </a:ln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7" name="图片 66">
            <a:extLst>
              <a:ext uri="{FF2B5EF4-FFF2-40B4-BE49-F238E27FC236}">
                <a16:creationId xmlns:a16="http://schemas.microsoft.com/office/drawing/2014/main" id="{1B1DD7AB-C9FA-4918-BCB4-CECCBB12F6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5038" y="3478826"/>
            <a:ext cx="3138040" cy="2581691"/>
          </a:xfrm>
          <a:prstGeom prst="rect">
            <a:avLst/>
          </a:prstGeom>
        </p:spPr>
      </p:pic>
      <p:sp>
        <p:nvSpPr>
          <p:cNvPr id="68" name="文本框 67">
            <a:extLst>
              <a:ext uri="{FF2B5EF4-FFF2-40B4-BE49-F238E27FC236}">
                <a16:creationId xmlns:a16="http://schemas.microsoft.com/office/drawing/2014/main" id="{F82E5107-4364-4B9A-A3F6-6B2F107DC543}"/>
              </a:ext>
            </a:extLst>
          </p:cNvPr>
          <p:cNvSpPr txBox="1"/>
          <p:nvPr/>
        </p:nvSpPr>
        <p:spPr>
          <a:xfrm>
            <a:off x="1463280" y="6060516"/>
            <a:ext cx="19479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重庆大学超快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SPLEEM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69" name="箭头: 右 68">
            <a:extLst>
              <a:ext uri="{FF2B5EF4-FFF2-40B4-BE49-F238E27FC236}">
                <a16:creationId xmlns:a16="http://schemas.microsoft.com/office/drawing/2014/main" id="{56594727-260A-4B96-968E-B50A8BC0DC67}"/>
              </a:ext>
            </a:extLst>
          </p:cNvPr>
          <p:cNvSpPr/>
          <p:nvPr/>
        </p:nvSpPr>
        <p:spPr>
          <a:xfrm rot="18781802" flipH="1">
            <a:off x="3920984" y="3435348"/>
            <a:ext cx="1307030" cy="360000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0" name="图片 69">
            <a:extLst>
              <a:ext uri="{FF2B5EF4-FFF2-40B4-BE49-F238E27FC236}">
                <a16:creationId xmlns:a16="http://schemas.microsoft.com/office/drawing/2014/main" id="{5CDF0885-5325-4BF5-BEE4-E5A6CD07A0A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9936" y="3140968"/>
            <a:ext cx="1468790" cy="1101594"/>
          </a:xfrm>
          <a:prstGeom prst="rect">
            <a:avLst/>
          </a:prstGeom>
        </p:spPr>
      </p:pic>
      <p:pic>
        <p:nvPicPr>
          <p:cNvPr id="71" name="图片 70">
            <a:extLst>
              <a:ext uri="{FF2B5EF4-FFF2-40B4-BE49-F238E27FC236}">
                <a16:creationId xmlns:a16="http://schemas.microsoft.com/office/drawing/2014/main" id="{55182F5E-9459-4C89-93D6-6864A24899B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5816" y="4952910"/>
            <a:ext cx="1179563" cy="884673"/>
          </a:xfrm>
          <a:prstGeom prst="rect">
            <a:avLst/>
          </a:prstGeom>
        </p:spPr>
      </p:pic>
      <p:sp>
        <p:nvSpPr>
          <p:cNvPr id="72" name="Content Placeholder 6">
            <a:extLst>
              <a:ext uri="{FF2B5EF4-FFF2-40B4-BE49-F238E27FC236}">
                <a16:creationId xmlns:a16="http://schemas.microsoft.com/office/drawing/2014/main" id="{6BE0D590-2557-459E-829C-1A6A1255A2F2}"/>
              </a:ext>
            </a:extLst>
          </p:cNvPr>
          <p:cNvSpPr txBox="1">
            <a:spLocks/>
          </p:cNvSpPr>
          <p:nvPr/>
        </p:nvSpPr>
        <p:spPr bwMode="auto">
          <a:xfrm>
            <a:off x="4392072" y="5880171"/>
            <a:ext cx="3194429" cy="499953"/>
          </a:xfrm>
          <a:prstGeom prst="rect">
            <a:avLst/>
          </a:prstGeom>
          <a:gradFill>
            <a:gsLst>
              <a:gs pos="20000">
                <a:sysClr val="window" lastClr="FFFFFF"/>
              </a:gs>
              <a:gs pos="100000">
                <a:srgbClr val="DDF0FF"/>
              </a:gs>
            </a:gsLst>
            <a:lin ang="5400000" scaled="1"/>
          </a:gradFill>
          <a:ln w="19050" cap="flat" cmpd="sng" algn="ctr">
            <a:noFill/>
            <a:prstDash val="solid"/>
            <a:miter lim="800000"/>
          </a:ln>
          <a:effectLst>
            <a:outerShdw blurRad="76200" dist="25400" dir="2700000" sx="101000" sy="101000" algn="tl" rotWithShape="0">
              <a:sysClr val="windowText" lastClr="000000">
                <a:lumMod val="75000"/>
                <a:lumOff val="25000"/>
                <a:alpha val="40000"/>
              </a:sysClr>
            </a:outerShdw>
          </a:effectLst>
        </p:spPr>
        <p:txBody>
          <a:bodyPr vert="horz" wrap="square" lIns="90000" tIns="45720" rIns="90000" bIns="45720" numCol="1" rtlCol="0" anchor="ctr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kumimoji="1" lang="en-US" sz="2400" b="1" kern="1200" baseline="0" dirty="0" smtClean="0">
                <a:solidFill>
                  <a:schemeClr val="tx1"/>
                </a:solidFill>
                <a:latin typeface="微软雅黑" panose="020B0503020204020204" pitchFamily="34" charset="-122"/>
                <a:ea typeface="黑体" panose="02010609060101010101" pitchFamily="49" charset="-122"/>
                <a:cs typeface="+mn-ea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kumimoji="1"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kumimoji="1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ctr" defTabSz="914400" rtl="0" eaLnBrk="0" fontAlgn="base" latinLnBrk="0" hangingPunct="0">
              <a:lnSpc>
                <a:spcPct val="125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altLang="zh-CN" sz="2000" b="0" dirty="0">
                <a:solidFill>
                  <a:srgbClr val="C00000"/>
                </a:solidFill>
                <a:ea typeface="微软雅黑" panose="020B0503020204020204" pitchFamily="34" charset="-122"/>
              </a:rPr>
              <a:t>QE=0.7%, ESP=73.3%</a:t>
            </a:r>
          </a:p>
        </p:txBody>
      </p:sp>
      <p:pic>
        <p:nvPicPr>
          <p:cNvPr id="73" name="图片 72">
            <a:extLst>
              <a:ext uri="{FF2B5EF4-FFF2-40B4-BE49-F238E27FC236}">
                <a16:creationId xmlns:a16="http://schemas.microsoft.com/office/drawing/2014/main" id="{9FF0190A-E5D7-4850-8D52-7CC48AA36EB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6044" y="2485384"/>
            <a:ext cx="1470021" cy="139975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74" name="文本框 73">
            <a:extLst>
              <a:ext uri="{FF2B5EF4-FFF2-40B4-BE49-F238E27FC236}">
                <a16:creationId xmlns:a16="http://schemas.microsoft.com/office/drawing/2014/main" id="{3C4671E0-ADC4-48EF-B1FB-716A3E56CA3C}"/>
              </a:ext>
            </a:extLst>
          </p:cNvPr>
          <p:cNvSpPr txBox="1"/>
          <p:nvPr/>
        </p:nvSpPr>
        <p:spPr>
          <a:xfrm>
            <a:off x="530293" y="3841498"/>
            <a:ext cx="12618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dirty="0">
                <a:solidFill>
                  <a:srgbClr val="15549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刘伟</a:t>
            </a:r>
            <a:endParaRPr lang="en-US" altLang="zh-CN" dirty="0">
              <a:solidFill>
                <a:srgbClr val="15549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1400" dirty="0">
                <a:solidFill>
                  <a:srgbClr val="15549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（重庆大学）</a:t>
            </a: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0CC423AA-9BFD-4835-A384-B7FEA2573D26}"/>
              </a:ext>
            </a:extLst>
          </p:cNvPr>
          <p:cNvSpPr txBox="1"/>
          <p:nvPr/>
        </p:nvSpPr>
        <p:spPr bwMode="auto">
          <a:xfrm>
            <a:off x="4151784" y="36394"/>
            <a:ext cx="428835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 eaLnBrk="1" hangingPunct="1"/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强流极化粒子束的制备</a:t>
            </a:r>
            <a:endParaRPr lang="en-US" altLang="zh-CN" sz="3200" b="1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7F89E234-4510-4B0C-8A15-0AFF0637FDEB}"/>
              </a:ext>
            </a:extLst>
          </p:cNvPr>
          <p:cNvSpPr txBox="1"/>
          <p:nvPr/>
        </p:nvSpPr>
        <p:spPr>
          <a:xfrm>
            <a:off x="469620" y="740777"/>
            <a:ext cx="2954655" cy="461665"/>
          </a:xfrm>
          <a:prstGeom prst="rect">
            <a:avLst/>
          </a:prstGeom>
          <a:solidFill>
            <a:srgbClr val="15549A"/>
          </a:solidFill>
          <a:ln w="28575">
            <a:solidFill>
              <a:srgbClr val="15549A"/>
            </a:solidFill>
          </a:ln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高极化度极化电子枪</a:t>
            </a:r>
          </a:p>
        </p:txBody>
      </p:sp>
    </p:spTree>
    <p:extLst>
      <p:ext uri="{BB962C8B-B14F-4D97-AF65-F5344CB8AC3E}">
        <p14:creationId xmlns:p14="http://schemas.microsoft.com/office/powerpoint/2010/main" val="21907857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: 圆角 3">
            <a:extLst>
              <a:ext uri="{FF2B5EF4-FFF2-40B4-BE49-F238E27FC236}">
                <a16:creationId xmlns:a16="http://schemas.microsoft.com/office/drawing/2014/main" id="{9F5D7D5D-9958-431A-95AB-9ACA2720FFDE}"/>
              </a:ext>
            </a:extLst>
          </p:cNvPr>
          <p:cNvSpPr/>
          <p:nvPr/>
        </p:nvSpPr>
        <p:spPr>
          <a:xfrm>
            <a:off x="479376" y="880025"/>
            <a:ext cx="3969267" cy="1271768"/>
          </a:xfrm>
          <a:prstGeom prst="roundRect">
            <a:avLst/>
          </a:prstGeom>
          <a:solidFill>
            <a:schemeClr val="bg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文本框 49">
            <a:extLst>
              <a:ext uri="{FF2B5EF4-FFF2-40B4-BE49-F238E27FC236}">
                <a16:creationId xmlns:a16="http://schemas.microsoft.com/office/drawing/2014/main" id="{395CD536-1AAF-4A56-B56F-52BCBE8C663B}"/>
              </a:ext>
            </a:extLst>
          </p:cNvPr>
          <p:cNvSpPr txBox="1"/>
          <p:nvPr/>
        </p:nvSpPr>
        <p:spPr bwMode="auto">
          <a:xfrm>
            <a:off x="5680473" y="11646"/>
            <a:ext cx="100540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 eaLnBrk="1" hangingPunct="1"/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总结</a:t>
            </a:r>
            <a:endParaRPr lang="en-US" altLang="zh-CN" sz="3200" b="1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0" name="图片 29">
            <a:extLst>
              <a:ext uri="{FF2B5EF4-FFF2-40B4-BE49-F238E27FC236}">
                <a16:creationId xmlns:a16="http://schemas.microsoft.com/office/drawing/2014/main" id="{339319FC-9AD4-4F9C-B83F-27BE72D406C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3796"/>
          <a:stretch/>
        </p:blipFill>
        <p:spPr>
          <a:xfrm>
            <a:off x="2572511" y="2158705"/>
            <a:ext cx="6901811" cy="4224894"/>
          </a:xfrm>
          <a:prstGeom prst="rect">
            <a:avLst/>
          </a:prstGeom>
        </p:spPr>
      </p:pic>
      <p:sp>
        <p:nvSpPr>
          <p:cNvPr id="31" name="文本框 30">
            <a:extLst>
              <a:ext uri="{FF2B5EF4-FFF2-40B4-BE49-F238E27FC236}">
                <a16:creationId xmlns:a16="http://schemas.microsoft.com/office/drawing/2014/main" id="{7FE905AA-00D5-46EC-A41E-8728F5146E70}"/>
              </a:ext>
            </a:extLst>
          </p:cNvPr>
          <p:cNvSpPr txBox="1"/>
          <p:nvPr/>
        </p:nvSpPr>
        <p:spPr bwMode="auto">
          <a:xfrm>
            <a:off x="4939674" y="983042"/>
            <a:ext cx="383470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 eaLnBrk="1" hangingPunct="1"/>
            <a:r>
              <a:rPr lang="en-US" altLang="zh-CN" sz="2800" b="1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HIAF</a:t>
            </a:r>
            <a:r>
              <a:rPr lang="en-US" altLang="zh-CN" sz="2800" b="1" dirty="0" err="1"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HIAF-UEicC</a:t>
            </a:r>
            <a:endParaRPr lang="zh-CN" altLang="en-US" sz="28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CB7D882E-0774-45C5-A34F-7D499742690D}"/>
              </a:ext>
            </a:extLst>
          </p:cNvPr>
          <p:cNvSpPr txBox="1"/>
          <p:nvPr/>
        </p:nvSpPr>
        <p:spPr>
          <a:xfrm>
            <a:off x="9542647" y="3671844"/>
            <a:ext cx="2289564" cy="496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44895">
              <a:lnSpc>
                <a:spcPct val="150000"/>
              </a:lnSpc>
              <a:spcBef>
                <a:spcPts val="1200"/>
              </a:spcBef>
              <a:buClr>
                <a:prstClr val="black"/>
              </a:buClr>
            </a:pPr>
            <a:r>
              <a:rPr lang="en-US" altLang="zh-CN" sz="20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HIAF &amp; HIAF-U</a:t>
            </a:r>
          </a:p>
        </p:txBody>
      </p:sp>
      <p:sp>
        <p:nvSpPr>
          <p:cNvPr id="45" name="文本框 44">
            <a:extLst>
              <a:ext uri="{FF2B5EF4-FFF2-40B4-BE49-F238E27FC236}">
                <a16:creationId xmlns:a16="http://schemas.microsoft.com/office/drawing/2014/main" id="{451E3AD4-B6C0-4C80-9DF3-B4F7F7DF56BB}"/>
              </a:ext>
            </a:extLst>
          </p:cNvPr>
          <p:cNvSpPr txBox="1"/>
          <p:nvPr/>
        </p:nvSpPr>
        <p:spPr>
          <a:xfrm>
            <a:off x="740145" y="2203398"/>
            <a:ext cx="2560597" cy="7005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defTabSz="944895">
              <a:lnSpc>
                <a:spcPct val="150000"/>
              </a:lnSpc>
              <a:spcBef>
                <a:spcPts val="1200"/>
              </a:spcBef>
              <a:buClr>
                <a:prstClr val="black"/>
              </a:buClr>
              <a:defRPr sz="1400" b="1">
                <a:solidFill>
                  <a:srgbClr val="0070C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r>
              <a:rPr lang="en-US" altLang="zh-CN" dirty="0"/>
              <a:t>Proton &amp; ion Collision Ring (</a:t>
            </a:r>
            <a:r>
              <a:rPr lang="en-US" altLang="zh-CN" dirty="0" err="1"/>
              <a:t>pRing</a:t>
            </a:r>
            <a:r>
              <a:rPr lang="en-US" altLang="zh-CN" dirty="0"/>
              <a:t>) ~ 1149.81 m</a:t>
            </a:r>
          </a:p>
        </p:txBody>
      </p:sp>
      <p:sp>
        <p:nvSpPr>
          <p:cNvPr id="46" name="文本框 45">
            <a:extLst>
              <a:ext uri="{FF2B5EF4-FFF2-40B4-BE49-F238E27FC236}">
                <a16:creationId xmlns:a16="http://schemas.microsoft.com/office/drawing/2014/main" id="{1FB86FC3-8A76-47B4-878E-9764992D297E}"/>
              </a:ext>
            </a:extLst>
          </p:cNvPr>
          <p:cNvSpPr txBox="1"/>
          <p:nvPr/>
        </p:nvSpPr>
        <p:spPr>
          <a:xfrm>
            <a:off x="5269382" y="1694729"/>
            <a:ext cx="2266778" cy="7005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44895">
              <a:lnSpc>
                <a:spcPct val="150000"/>
              </a:lnSpc>
              <a:spcBef>
                <a:spcPts val="1200"/>
              </a:spcBef>
              <a:buClr>
                <a:prstClr val="black"/>
              </a:buClr>
            </a:pPr>
            <a:r>
              <a:rPr lang="en-US" altLang="zh-CN" sz="1400" b="1" dirty="0">
                <a:solidFill>
                  <a:srgbClr val="0070C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Electron Collision Ring (</a:t>
            </a:r>
            <a:r>
              <a:rPr lang="en-US" altLang="zh-CN" sz="1400" b="1" dirty="0" err="1">
                <a:solidFill>
                  <a:srgbClr val="0070C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eRing</a:t>
            </a:r>
            <a:r>
              <a:rPr lang="en-US" altLang="zh-CN" sz="1400" b="1" dirty="0">
                <a:solidFill>
                  <a:srgbClr val="0070C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) ~ 1151.20 m</a:t>
            </a:r>
          </a:p>
        </p:txBody>
      </p:sp>
      <p:sp>
        <p:nvSpPr>
          <p:cNvPr id="47" name="文本框 46">
            <a:extLst>
              <a:ext uri="{FF2B5EF4-FFF2-40B4-BE49-F238E27FC236}">
                <a16:creationId xmlns:a16="http://schemas.microsoft.com/office/drawing/2014/main" id="{9DE3CDBA-6FAA-4F94-805C-27F2E76F4CCD}"/>
              </a:ext>
            </a:extLst>
          </p:cNvPr>
          <p:cNvSpPr txBox="1"/>
          <p:nvPr/>
        </p:nvSpPr>
        <p:spPr>
          <a:xfrm>
            <a:off x="1468376" y="3756067"/>
            <a:ext cx="3135466" cy="328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44895">
              <a:lnSpc>
                <a:spcPct val="120000"/>
              </a:lnSpc>
              <a:buClr>
                <a:prstClr val="black"/>
              </a:buClr>
            </a:pPr>
            <a:r>
              <a:rPr lang="en-US" altLang="zh-CN" sz="1400" b="1" dirty="0">
                <a:solidFill>
                  <a:srgbClr val="0070C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AR</a:t>
            </a:r>
            <a:r>
              <a:rPr lang="zh-CN" alt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～ </a:t>
            </a:r>
            <a:r>
              <a:rPr lang="en-US" altLang="zh-CN" sz="1400" b="1" dirty="0">
                <a:solidFill>
                  <a:srgbClr val="0070C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287.80 m</a:t>
            </a:r>
            <a:r>
              <a:rPr lang="zh-CN" alt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～ </a:t>
            </a:r>
            <a:r>
              <a:rPr lang="en-US" altLang="zh-CN" sz="1400" b="1" dirty="0">
                <a:solidFill>
                  <a:srgbClr val="0070C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2.8 GeV – 5 GeV</a:t>
            </a:r>
          </a:p>
        </p:txBody>
      </p:sp>
      <p:sp>
        <p:nvSpPr>
          <p:cNvPr id="48" name="文本框 47">
            <a:extLst>
              <a:ext uri="{FF2B5EF4-FFF2-40B4-BE49-F238E27FC236}">
                <a16:creationId xmlns:a16="http://schemas.microsoft.com/office/drawing/2014/main" id="{44EDF440-D452-4031-9245-FFBBB86FCFE2}"/>
              </a:ext>
            </a:extLst>
          </p:cNvPr>
          <p:cNvSpPr txBox="1"/>
          <p:nvPr/>
        </p:nvSpPr>
        <p:spPr>
          <a:xfrm>
            <a:off x="7807792" y="4882411"/>
            <a:ext cx="3469710" cy="698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44895">
              <a:lnSpc>
                <a:spcPct val="150000"/>
              </a:lnSpc>
              <a:buClr>
                <a:prstClr val="black"/>
              </a:buClr>
            </a:pPr>
            <a:r>
              <a:rPr lang="en-US" altLang="zh-CN" sz="1400" b="1" dirty="0" err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BRing</a:t>
            </a:r>
            <a:r>
              <a:rPr lang="en-US" altLang="zh-CN" sz="14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-N ~ 569.10 m ~ p 9.3 GeV</a:t>
            </a:r>
          </a:p>
          <a:p>
            <a:pPr defTabSz="944895">
              <a:lnSpc>
                <a:spcPct val="150000"/>
              </a:lnSpc>
              <a:buClr>
                <a:prstClr val="black"/>
              </a:buClr>
            </a:pPr>
            <a:r>
              <a:rPr lang="en-US" altLang="zh-CN" sz="14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(</a:t>
            </a:r>
            <a:r>
              <a:rPr lang="en-US" altLang="zh-CN" sz="1400" b="1" dirty="0" err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BRing</a:t>
            </a:r>
            <a:r>
              <a:rPr lang="en-US" altLang="zh-CN" sz="14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-S ~ 574.54 m ~ p 24.85 GeV</a:t>
            </a:r>
          </a:p>
        </p:txBody>
      </p:sp>
      <p:sp>
        <p:nvSpPr>
          <p:cNvPr id="49" name="文本框 48">
            <a:extLst>
              <a:ext uri="{FF2B5EF4-FFF2-40B4-BE49-F238E27FC236}">
                <a16:creationId xmlns:a16="http://schemas.microsoft.com/office/drawing/2014/main" id="{4B78050E-04B8-4BDB-979D-25EDB9337AC5}"/>
              </a:ext>
            </a:extLst>
          </p:cNvPr>
          <p:cNvSpPr txBox="1"/>
          <p:nvPr/>
        </p:nvSpPr>
        <p:spPr>
          <a:xfrm>
            <a:off x="2913224" y="4555334"/>
            <a:ext cx="1395692" cy="327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44895">
              <a:lnSpc>
                <a:spcPct val="120000"/>
              </a:lnSpc>
              <a:buClr>
                <a:prstClr val="black"/>
              </a:buClr>
            </a:pPr>
            <a:r>
              <a:rPr lang="en-US" altLang="zh-CN" sz="1400" b="1" dirty="0">
                <a:solidFill>
                  <a:srgbClr val="0070C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300</a:t>
            </a:r>
            <a:r>
              <a:rPr lang="zh-CN" alt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70C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–</a:t>
            </a:r>
            <a:r>
              <a:rPr lang="zh-CN" alt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rgbClr val="0070C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500MeV</a:t>
            </a:r>
          </a:p>
        </p:txBody>
      </p:sp>
      <p:sp>
        <p:nvSpPr>
          <p:cNvPr id="51" name="椭圆 50">
            <a:extLst>
              <a:ext uri="{FF2B5EF4-FFF2-40B4-BE49-F238E27FC236}">
                <a16:creationId xmlns:a16="http://schemas.microsoft.com/office/drawing/2014/main" id="{24A9A3CE-A946-4F7C-AD94-047F1CB53678}"/>
              </a:ext>
            </a:extLst>
          </p:cNvPr>
          <p:cNvSpPr/>
          <p:nvPr/>
        </p:nvSpPr>
        <p:spPr bwMode="auto">
          <a:xfrm>
            <a:off x="4089931" y="3261335"/>
            <a:ext cx="218985" cy="218985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txBody>
          <a:bodyPr vert="horz" wrap="square" lIns="91440" tIns="45720" rIns="91440" bIns="45720" numCol="1" rtlCol="0" anchor="t" anchorCtr="0" compatLnSpc="1"/>
          <a:lstStyle/>
          <a:p>
            <a:pPr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buClr>
                <a:prstClr val="white"/>
              </a:buClr>
              <a:buFont typeface="Wingdings" panose="05000000000000000000" charset="0"/>
              <a:buNone/>
            </a:pPr>
            <a:endParaRPr lang="zh-CN" altLang="en-US" sz="2000" b="1">
              <a:solidFill>
                <a:srgbClr val="000000"/>
              </a:solidFill>
              <a:latin typeface="Arial" panose="020B0604020202020204" pitchFamily="34" charset="0"/>
              <a:ea typeface="楷体_GB2312" charset="0"/>
              <a:cs typeface="Arial" panose="020B0604020202020204" pitchFamily="34" charset="0"/>
            </a:endParaRPr>
          </a:p>
        </p:txBody>
      </p:sp>
      <p:sp>
        <p:nvSpPr>
          <p:cNvPr id="52" name="椭圆 51">
            <a:extLst>
              <a:ext uri="{FF2B5EF4-FFF2-40B4-BE49-F238E27FC236}">
                <a16:creationId xmlns:a16="http://schemas.microsoft.com/office/drawing/2014/main" id="{9963E54D-7D5E-43EE-9172-CCC44809AF46}"/>
              </a:ext>
            </a:extLst>
          </p:cNvPr>
          <p:cNvSpPr/>
          <p:nvPr/>
        </p:nvSpPr>
        <p:spPr bwMode="auto">
          <a:xfrm>
            <a:off x="4089931" y="2427540"/>
            <a:ext cx="218985" cy="218985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txBody>
          <a:bodyPr vert="horz" wrap="square" lIns="91440" tIns="45720" rIns="91440" bIns="45720" numCol="1" rtlCol="0" anchor="t" anchorCtr="0" compatLnSpc="1"/>
          <a:lstStyle/>
          <a:p>
            <a:pPr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buClr>
                <a:prstClr val="white"/>
              </a:buClr>
              <a:buFont typeface="Wingdings" panose="05000000000000000000" charset="0"/>
              <a:buNone/>
            </a:pPr>
            <a:endParaRPr lang="zh-CN" altLang="en-US" sz="2000" b="1" dirty="0">
              <a:solidFill>
                <a:srgbClr val="000000"/>
              </a:solidFill>
              <a:latin typeface="Arial" panose="020B0604020202020204" pitchFamily="34" charset="0"/>
              <a:ea typeface="楷体_GB2312" charset="0"/>
              <a:cs typeface="Arial" panose="020B0604020202020204" pitchFamily="34" charset="0"/>
            </a:endParaRPr>
          </a:p>
        </p:txBody>
      </p:sp>
      <p:sp>
        <p:nvSpPr>
          <p:cNvPr id="53" name="文本框 52">
            <a:extLst>
              <a:ext uri="{FF2B5EF4-FFF2-40B4-BE49-F238E27FC236}">
                <a16:creationId xmlns:a16="http://schemas.microsoft.com/office/drawing/2014/main" id="{D758A4CE-1400-432B-B864-13C304864973}"/>
              </a:ext>
            </a:extLst>
          </p:cNvPr>
          <p:cNvSpPr txBox="1"/>
          <p:nvPr/>
        </p:nvSpPr>
        <p:spPr>
          <a:xfrm>
            <a:off x="6857026" y="6119876"/>
            <a:ext cx="2976230" cy="377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44895">
              <a:lnSpc>
                <a:spcPct val="150000"/>
              </a:lnSpc>
              <a:buClr>
                <a:prstClr val="black"/>
              </a:buClr>
            </a:pPr>
            <a:r>
              <a:rPr lang="en-US" altLang="zh-CN" sz="14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Ion </a:t>
            </a:r>
            <a:r>
              <a:rPr lang="en-US" altLang="zh-CN" sz="1400" b="1" dirty="0" err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Linac</a:t>
            </a:r>
            <a:r>
              <a:rPr lang="en-US" altLang="zh-CN" sz="14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(</a:t>
            </a:r>
            <a:r>
              <a:rPr lang="en-US" altLang="zh-CN" sz="1400" b="1" dirty="0" err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iLinac</a:t>
            </a:r>
            <a:r>
              <a:rPr lang="en-US" altLang="zh-CN" sz="14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) ~ p 200 MeV  </a:t>
            </a:r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id="{26BCFFE4-2BD5-4AA5-9895-2588F82932B7}"/>
              </a:ext>
            </a:extLst>
          </p:cNvPr>
          <p:cNvSpPr/>
          <p:nvPr/>
        </p:nvSpPr>
        <p:spPr>
          <a:xfrm>
            <a:off x="833810" y="5088228"/>
            <a:ext cx="3200837" cy="701987"/>
          </a:xfrm>
          <a:prstGeom prst="rect">
            <a:avLst/>
          </a:prstGeom>
          <a:solidFill>
            <a:sysClr val="window" lastClr="FFFFFF"/>
          </a:solidFill>
        </p:spPr>
        <p:txBody>
          <a:bodyPr wrap="square">
            <a:spAutoFit/>
          </a:bodyPr>
          <a:lstStyle/>
          <a:p>
            <a:pPr marL="342900" indent="-342900" fontAlgn="auto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Font typeface="Wingdings" panose="05000000000000000000" pitchFamily="2" charset="2"/>
              <a:buChar char="n"/>
              <a:defRPr/>
            </a:pPr>
            <a:r>
              <a:rPr lang="zh-CN" altLang="en-US" b="1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海夸克双极化电子离子对撞机（</a:t>
            </a:r>
            <a:r>
              <a:rPr lang="en-US" altLang="zh-CN" b="1" kern="0" dirty="0" err="1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EicC</a:t>
            </a:r>
            <a:r>
              <a:rPr lang="zh-CN" altLang="en-US" b="1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）</a:t>
            </a:r>
            <a:endParaRPr lang="en-US" altLang="zh-CN" b="1" kern="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65" name="图片 64">
            <a:extLst>
              <a:ext uri="{FF2B5EF4-FFF2-40B4-BE49-F238E27FC236}">
                <a16:creationId xmlns:a16="http://schemas.microsoft.com/office/drawing/2014/main" id="{554C6B7C-3822-43CD-8EE1-9678273FC1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6160" y="1628800"/>
            <a:ext cx="2990464" cy="1885416"/>
          </a:xfrm>
          <a:prstGeom prst="rect">
            <a:avLst/>
          </a:prstGeom>
        </p:spPr>
      </p:pic>
      <p:cxnSp>
        <p:nvCxnSpPr>
          <p:cNvPr id="66" name="直接连接符 65">
            <a:extLst>
              <a:ext uri="{FF2B5EF4-FFF2-40B4-BE49-F238E27FC236}">
                <a16:creationId xmlns:a16="http://schemas.microsoft.com/office/drawing/2014/main" id="{E4634616-2BBE-492E-8809-2EE45679E748}"/>
              </a:ext>
            </a:extLst>
          </p:cNvPr>
          <p:cNvCxnSpPr>
            <a:cxnSpLocks/>
          </p:cNvCxnSpPr>
          <p:nvPr/>
        </p:nvCxnSpPr>
        <p:spPr>
          <a:xfrm flipH="1">
            <a:off x="6650892" y="3176972"/>
            <a:ext cx="1072430" cy="777690"/>
          </a:xfrm>
          <a:prstGeom prst="line">
            <a:avLst/>
          </a:prstGeom>
          <a:ln w="38100">
            <a:solidFill>
              <a:srgbClr val="015089"/>
            </a:solidFill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文本框 66">
                <a:extLst>
                  <a:ext uri="{FF2B5EF4-FFF2-40B4-BE49-F238E27FC236}">
                    <a16:creationId xmlns:a16="http://schemas.microsoft.com/office/drawing/2014/main" id="{B76129CD-F1E9-414A-85F7-4A14345517E1}"/>
                  </a:ext>
                </a:extLst>
              </p:cNvPr>
              <p:cNvSpPr txBox="1"/>
              <p:nvPr/>
            </p:nvSpPr>
            <p:spPr bwMode="auto">
              <a:xfrm>
                <a:off x="613939" y="880025"/>
                <a:ext cx="3712921" cy="117577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342900" indent="-342900" defTabSz="944895">
                  <a:spcBef>
                    <a:spcPts val="0"/>
                  </a:spcBef>
                  <a:buClr>
                    <a:prstClr val="black"/>
                  </a:buClr>
                  <a:buFont typeface="Arial" panose="020B0604020202020204" pitchFamily="34" charset="0"/>
                  <a:buChar char="•"/>
                </a:pPr>
                <a:r>
                  <a:rPr lang="en-US" altLang="zh-CN" sz="1800" b="1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Arial" panose="020B0604020202020204" pitchFamily="34" charset="0"/>
                  </a:rPr>
                  <a:t>Peak luminosity of e-p</a:t>
                </a:r>
              </a:p>
              <a:p>
                <a:pPr defTabSz="944895">
                  <a:spcBef>
                    <a:spcPts val="0"/>
                  </a:spcBef>
                  <a:buClr>
                    <a:prstClr val="black"/>
                  </a:buClr>
                </a:pPr>
                <a:r>
                  <a:rPr lang="en-US" altLang="zh-CN" sz="1800" b="1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1800" b="1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rPr>
                      <m:t>𝟏</m:t>
                    </m:r>
                    <m:r>
                      <a:rPr lang="en-US" altLang="zh-CN" sz="1800" b="1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rPr>
                      <m:t>.</m:t>
                    </m:r>
                    <m:r>
                      <a:rPr lang="en-US" altLang="zh-CN" sz="1800" b="1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rPr>
                      <m:t>𝟏𝟑</m:t>
                    </m:r>
                    <m:r>
                      <a:rPr lang="en-US" altLang="zh-CN" sz="1800" b="1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rPr>
                      <m:t>×</m:t>
                    </m:r>
                    <m:r>
                      <a:rPr lang="en-US" altLang="zh-CN" sz="1800" b="1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rPr>
                      <m:t>𝟏</m:t>
                    </m:r>
                    <m:sSup>
                      <m:sSupPr>
                        <m:ctrlPr>
                          <a:rPr lang="en-US" altLang="zh-CN" sz="18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18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𝟎</m:t>
                        </m:r>
                      </m:e>
                      <m:sup>
                        <m:r>
                          <a:rPr lang="en-US" altLang="zh-CN" sz="18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𝟑𝟑</m:t>
                        </m:r>
                      </m:sup>
                    </m:sSup>
                    <m:r>
                      <a:rPr lang="en-US" altLang="zh-CN" sz="1800" b="1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zh-CN" sz="1800" b="1" i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rPr>
                      <m:t>𝐜</m:t>
                    </m:r>
                    <m:sSup>
                      <m:sSupPr>
                        <m:ctrlPr>
                          <a:rPr lang="en-US" altLang="zh-CN" sz="18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1800" b="1" i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𝐦</m:t>
                        </m:r>
                      </m:e>
                      <m:sup>
                        <m:r>
                          <a:rPr lang="en-US" altLang="zh-CN" sz="1800" b="1" i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1800" b="1" i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  <m:sSup>
                      <m:sSupPr>
                        <m:ctrlPr>
                          <a:rPr lang="en-US" altLang="zh-CN" sz="18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1800" b="1" i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𝐬</m:t>
                        </m:r>
                      </m:e>
                      <m:sup>
                        <m:r>
                          <a:rPr lang="en-US" altLang="zh-CN" sz="1800" b="1" i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1800" b="1" i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sup>
                    </m:sSup>
                  </m:oMath>
                </a14:m>
                <a:endParaRPr lang="en-US" altLang="zh-CN" sz="1800" b="1" dirty="0"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endParaRPr>
              </a:p>
              <a:p>
                <a:pPr marL="342900" indent="-342900" defTabSz="944895">
                  <a:spcBef>
                    <a:spcPts val="0"/>
                  </a:spcBef>
                  <a:buClr>
                    <a:prstClr val="black"/>
                  </a:buClr>
                  <a:buFont typeface="Arial" panose="020B0604020202020204" pitchFamily="34" charset="0"/>
                  <a:buChar char="•"/>
                </a:pPr>
                <a:r>
                  <a:rPr lang="en-US" altLang="zh-CN" sz="1800" b="1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Arial" panose="020B0604020202020204" pitchFamily="34" charset="0"/>
                  </a:rPr>
                  <a:t>Integral luminosity of e-p: </a:t>
                </a:r>
              </a:p>
              <a:p>
                <a:pPr defTabSz="944895">
                  <a:spcBef>
                    <a:spcPts val="0"/>
                  </a:spcBef>
                  <a:buClr>
                    <a:prstClr val="black"/>
                  </a:buClr>
                </a:pPr>
                <a:r>
                  <a:rPr lang="en-US" altLang="zh-CN" sz="1600" b="1" dirty="0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rial" panose="020B0604020202020204" pitchFamily="34" charset="0"/>
                  </a:rPr>
                  <a:t>28 fb</a:t>
                </a:r>
                <a:r>
                  <a:rPr lang="en-US" altLang="zh-CN" sz="1600" b="1" baseline="30000" dirty="0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rial" panose="020B0604020202020204" pitchFamily="34" charset="0"/>
                  </a:rPr>
                  <a:t>-1 </a:t>
                </a:r>
                <a:r>
                  <a:rPr lang="en-US" altLang="zh-CN" sz="1600" b="1" dirty="0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rial" panose="020B0604020202020204" pitchFamily="34" charset="0"/>
                  </a:rPr>
                  <a:t>/year with 80% duty factor</a:t>
                </a:r>
              </a:p>
            </p:txBody>
          </p:sp>
        </mc:Choice>
        <mc:Fallback xmlns="">
          <p:sp>
            <p:nvSpPr>
              <p:cNvPr id="67" name="文本框 66">
                <a:extLst>
                  <a:ext uri="{FF2B5EF4-FFF2-40B4-BE49-F238E27FC236}">
                    <a16:creationId xmlns:a16="http://schemas.microsoft.com/office/drawing/2014/main" id="{B76129CD-F1E9-414A-85F7-4A14345517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13939" y="880025"/>
                <a:ext cx="3712921" cy="1175771"/>
              </a:xfrm>
              <a:prstGeom prst="rect">
                <a:avLst/>
              </a:prstGeom>
              <a:blipFill>
                <a:blip r:embed="rId4"/>
                <a:stretch>
                  <a:fillRect l="-1149" t="-2591" b="-5699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文本框 1">
            <a:extLst>
              <a:ext uri="{FF2B5EF4-FFF2-40B4-BE49-F238E27FC236}">
                <a16:creationId xmlns:a16="http://schemas.microsoft.com/office/drawing/2014/main" id="{B30EFAE5-4B23-4A97-86C3-514499C27C88}"/>
              </a:ext>
            </a:extLst>
          </p:cNvPr>
          <p:cNvSpPr txBox="1"/>
          <p:nvPr/>
        </p:nvSpPr>
        <p:spPr bwMode="auto">
          <a:xfrm>
            <a:off x="833810" y="6038039"/>
            <a:ext cx="283763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 eaLnBrk="1" hangingPunct="1"/>
            <a:r>
              <a:rPr lang="en-US" altLang="zh-CN" sz="2400" b="1" dirty="0">
                <a:solidFill>
                  <a:srgbClr val="0D02E0"/>
                </a:solidFill>
                <a:latin typeface="Arial" pitchFamily="34" charset="0"/>
              </a:rPr>
              <a:t>EicC-2024 version</a:t>
            </a:r>
            <a:endParaRPr lang="zh-CN" altLang="en-US" sz="2400" b="1" dirty="0">
              <a:solidFill>
                <a:srgbClr val="0D02E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72260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 bwMode="auto">
          <a:xfrm>
            <a:off x="6043317" y="0"/>
            <a:ext cx="100860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 algn="ctr" eaLnBrk="1" hangingPunct="1"/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总结</a:t>
            </a:r>
            <a:endParaRPr lang="en-US" altLang="zh-CN" sz="3200" b="1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E601E863-558C-459F-A180-DD62ABB5A593}"/>
              </a:ext>
            </a:extLst>
          </p:cNvPr>
          <p:cNvSpPr txBox="1"/>
          <p:nvPr/>
        </p:nvSpPr>
        <p:spPr bwMode="auto">
          <a:xfrm>
            <a:off x="1343472" y="1484784"/>
            <a:ext cx="8832209" cy="3939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>
            <a:spAutoFit/>
          </a:bodyPr>
          <a:lstStyle/>
          <a:p>
            <a:pPr marL="342900" indent="-342900" eaLnBrk="1" hangingPunct="1">
              <a:lnSpc>
                <a:spcPct val="150000"/>
              </a:lnSpc>
              <a:spcAft>
                <a:spcPts val="1800"/>
              </a:spcAft>
              <a:buFont typeface="Wingdings" charset="2"/>
              <a:buChar char="u"/>
            </a:pPr>
            <a:r>
              <a:rPr kumimoji="1"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粒子</a:t>
            </a:r>
            <a:r>
              <a:rPr kumimoji="1"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/</a:t>
            </a:r>
            <a:r>
              <a:rPr kumimoji="1"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离子科学的发展需要更先进离子大科学装置</a:t>
            </a:r>
            <a:endParaRPr kumimoji="1" lang="en-US" altLang="zh-CN" sz="2800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342900" indent="-342900" eaLnBrk="1" hangingPunct="1">
              <a:lnSpc>
                <a:spcPct val="150000"/>
              </a:lnSpc>
              <a:spcAft>
                <a:spcPts val="1800"/>
              </a:spcAft>
              <a:buFont typeface="Wingdings" charset="2"/>
              <a:buChar char="u"/>
            </a:pPr>
            <a:r>
              <a:rPr kumimoji="1"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基于</a:t>
            </a:r>
            <a:r>
              <a:rPr kumimoji="1"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HIAF</a:t>
            </a:r>
            <a:r>
              <a:rPr kumimoji="1"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的大科学装置具备为研究</a:t>
            </a:r>
            <a:r>
              <a:rPr lang="zh-CN" altLang="en-US" sz="2800" b="1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自旋在粒子结构与相互作用</a:t>
            </a:r>
            <a:r>
              <a:rPr kumimoji="1"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中的重大问题提供了先进条件</a:t>
            </a:r>
            <a:endParaRPr kumimoji="1" lang="en-US" altLang="zh-CN" sz="2800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342900" indent="-342900" eaLnBrk="1" hangingPunct="1">
              <a:lnSpc>
                <a:spcPct val="150000"/>
              </a:lnSpc>
              <a:spcAft>
                <a:spcPts val="1800"/>
              </a:spcAft>
              <a:buFont typeface="Wingdings" charset="2"/>
              <a:buChar char="u"/>
            </a:pPr>
            <a:r>
              <a:rPr kumimoji="1"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装置技术、物理探索都在积极部署与发展</a:t>
            </a:r>
            <a:endParaRPr kumimoji="1" lang="en-US" altLang="zh-CN" sz="2800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342900" indent="-342900" eaLnBrk="1" hangingPunct="1">
              <a:lnSpc>
                <a:spcPct val="150000"/>
              </a:lnSpc>
              <a:spcAft>
                <a:spcPts val="1800"/>
              </a:spcAft>
              <a:buFont typeface="Wingdings" charset="2"/>
              <a:buChar char="u"/>
            </a:pPr>
            <a:r>
              <a:rPr kumimoji="1" lang="en-US" altLang="zh-CN" sz="2800" dirty="0" err="1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HIAF</a:t>
            </a:r>
            <a:r>
              <a:rPr kumimoji="1" lang="en-US" altLang="zh-CN" sz="2800" dirty="0" err="1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Wingdings" panose="05000000000000000000" pitchFamily="2" charset="2"/>
              </a:rPr>
              <a:t>EicC</a:t>
            </a:r>
            <a:r>
              <a:rPr kumimoji="1"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Wingdings" panose="05000000000000000000" pitchFamily="2" charset="2"/>
              </a:rPr>
              <a:t>需要科学的规划（路线图？）</a:t>
            </a:r>
            <a:endParaRPr kumimoji="1" lang="en-US" altLang="zh-CN" sz="2800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492610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31FFB771-E027-4044-8CB0-74059593807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18"/>
          <a:stretch/>
        </p:blipFill>
        <p:spPr>
          <a:xfrm>
            <a:off x="387" y="0"/>
            <a:ext cx="12192000" cy="6858000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36140C98-F49D-4C5E-93F9-9312A1B79CF4}"/>
              </a:ext>
            </a:extLst>
          </p:cNvPr>
          <p:cNvSpPr/>
          <p:nvPr/>
        </p:nvSpPr>
        <p:spPr>
          <a:xfrm>
            <a:off x="0" y="2800092"/>
            <a:ext cx="4464496" cy="1152128"/>
          </a:xfrm>
          <a:prstGeom prst="rect">
            <a:avLst/>
          </a:prstGeom>
          <a:solidFill>
            <a:srgbClr val="7C2D43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/>
        </p:nvSpPr>
        <p:spPr bwMode="auto">
          <a:xfrm>
            <a:off x="3935760" y="0"/>
            <a:ext cx="391806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 algn="ctr" eaLnBrk="1" hangingPunct="1"/>
            <a:r>
              <a:rPr lang="en-US" altLang="zh-CN" sz="3200" b="1" dirty="0">
                <a:solidFill>
                  <a:schemeClr val="accent6">
                    <a:lumMod val="75000"/>
                  </a:schemeClr>
                </a:solidFill>
              </a:rPr>
              <a:t>Acknowledgement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B90CA913-1996-427F-941F-680C80A77051}"/>
              </a:ext>
            </a:extLst>
          </p:cNvPr>
          <p:cNvSpPr txBox="1"/>
          <p:nvPr/>
        </p:nvSpPr>
        <p:spPr bwMode="auto">
          <a:xfrm>
            <a:off x="183449" y="3154034"/>
            <a:ext cx="409759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 eaLnBrk="1" hangingPunct="1"/>
            <a:r>
              <a:rPr lang="en-US" altLang="zh-CN" sz="2400" b="1" dirty="0">
                <a:solidFill>
                  <a:srgbClr val="FFFF00"/>
                </a:solidFill>
                <a:latin typeface="Arial" pitchFamily="34" charset="0"/>
              </a:rPr>
              <a:t>Thanks for your attention!!</a:t>
            </a:r>
            <a:endParaRPr lang="zh-CN" altLang="en-US" sz="2400" b="1" dirty="0">
              <a:solidFill>
                <a:srgbClr val="FFFF0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616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ounded Rectangle 1">
            <a:extLst>
              <a:ext uri="{FF2B5EF4-FFF2-40B4-BE49-F238E27FC236}">
                <a16:creationId xmlns:a16="http://schemas.microsoft.com/office/drawing/2014/main" id="{1BC6D7D5-951A-4888-9C48-7FD01359A8D8}"/>
              </a:ext>
            </a:extLst>
          </p:cNvPr>
          <p:cNvSpPr/>
          <p:nvPr/>
        </p:nvSpPr>
        <p:spPr>
          <a:xfrm>
            <a:off x="636810" y="1700808"/>
            <a:ext cx="10811122" cy="2163856"/>
          </a:xfrm>
          <a:prstGeom prst="roundRect">
            <a:avLst>
              <a:gd name="adj" fmla="val 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微软雅黑" panose="020B0503020204020204" pitchFamily="34" charset="-122"/>
            </a:endParaRPr>
          </a:p>
        </p:txBody>
      </p:sp>
      <p:pic>
        <p:nvPicPr>
          <p:cNvPr id="67" name="图片 66">
            <a:extLst>
              <a:ext uri="{FF2B5EF4-FFF2-40B4-BE49-F238E27FC236}">
                <a16:creationId xmlns:a16="http://schemas.microsoft.com/office/drawing/2014/main" id="{3065DE16-03E6-4F79-A97E-0F4978ED6807}"/>
              </a:ext>
            </a:extLst>
          </p:cNvPr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4179006" y="1799906"/>
            <a:ext cx="1574073" cy="1980000"/>
          </a:xfrm>
          <a:prstGeom prst="rect">
            <a:avLst/>
          </a:prstGeom>
        </p:spPr>
      </p:pic>
      <p:pic>
        <p:nvPicPr>
          <p:cNvPr id="68" name="Picture 2">
            <a:extLst>
              <a:ext uri="{FF2B5EF4-FFF2-40B4-BE49-F238E27FC236}">
                <a16:creationId xmlns:a16="http://schemas.microsoft.com/office/drawing/2014/main" id="{42A4BFCC-CF6C-461E-831B-12780E565F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2329" y="1799906"/>
            <a:ext cx="1389960" cy="19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2">
            <a:extLst>
              <a:ext uri="{FF2B5EF4-FFF2-40B4-BE49-F238E27FC236}">
                <a16:creationId xmlns:a16="http://schemas.microsoft.com/office/drawing/2014/main" id="{DDFBBDCE-021E-40D6-9A6C-F01DCC3619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13" b="16908"/>
          <a:stretch>
            <a:fillRect/>
          </a:stretch>
        </p:blipFill>
        <p:spPr bwMode="auto">
          <a:xfrm>
            <a:off x="744068" y="1799906"/>
            <a:ext cx="1791544" cy="19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0" name="文本框 69">
            <a:extLst>
              <a:ext uri="{FF2B5EF4-FFF2-40B4-BE49-F238E27FC236}">
                <a16:creationId xmlns:a16="http://schemas.microsoft.com/office/drawing/2014/main" id="{1229AC61-A60D-49CF-809F-BC07FA0BFC73}"/>
              </a:ext>
            </a:extLst>
          </p:cNvPr>
          <p:cNvSpPr txBox="1"/>
          <p:nvPr/>
        </p:nvSpPr>
        <p:spPr>
          <a:xfrm>
            <a:off x="791134" y="1009868"/>
            <a:ext cx="5304865" cy="510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32000" indent="-432000">
              <a:lnSpc>
                <a:spcPct val="125000"/>
              </a:lnSpc>
              <a:buFont typeface="Wingdings" panose="05000000000000000000" pitchFamily="2" charset="2"/>
              <a:buChar char="p"/>
            </a:pPr>
            <a:r>
              <a:rPr lang="en-US" altLang="zh-CN" sz="2400" b="1" dirty="0">
                <a:solidFill>
                  <a:srgbClr val="0000FF"/>
                </a:solidFill>
                <a:ea typeface="微软雅黑" panose="020B0503020204020204" pitchFamily="34" charset="-122"/>
                <a:cs typeface="Times New Roman" panose="02020603050405020304" pitchFamily="18" charset="0"/>
              </a:rPr>
              <a:t>Nuclear physics frontier:</a:t>
            </a:r>
            <a:endParaRPr lang="zh-CN" altLang="en-US" sz="2400" b="1" dirty="0">
              <a:solidFill>
                <a:srgbClr val="0000FF"/>
              </a:solidFill>
              <a:effectLst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71" name="矩形 70">
            <a:extLst>
              <a:ext uri="{FF2B5EF4-FFF2-40B4-BE49-F238E27FC236}">
                <a16:creationId xmlns:a16="http://schemas.microsoft.com/office/drawing/2014/main" id="{49B6141A-DCD0-45BD-A441-29C73CC9166E}"/>
              </a:ext>
            </a:extLst>
          </p:cNvPr>
          <p:cNvSpPr/>
          <p:nvPr/>
        </p:nvSpPr>
        <p:spPr>
          <a:xfrm>
            <a:off x="6012422" y="1781938"/>
            <a:ext cx="5341378" cy="20159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32000" indent="-432000">
              <a:spcBef>
                <a:spcPts val="600"/>
              </a:spcBef>
              <a:buSzPct val="130000"/>
              <a:buFont typeface="Arial" panose="020B0604020202020204" pitchFamily="34" charset="0"/>
              <a:buChar char="•"/>
            </a:pPr>
            <a:r>
              <a:rPr lang="en-US" altLang="zh-CN" sz="2200" b="1" dirty="0">
                <a:solidFill>
                  <a:schemeClr val="bg1"/>
                </a:solidFill>
                <a:latin typeface="Times New Roman"/>
              </a:rPr>
              <a:t>Explore the limit of nuclear existence</a:t>
            </a:r>
          </a:p>
          <a:p>
            <a:pPr marL="432000" indent="-432000">
              <a:spcBef>
                <a:spcPts val="600"/>
              </a:spcBef>
              <a:buSzPct val="130000"/>
              <a:buFont typeface="Arial" panose="020B0604020202020204" pitchFamily="34" charset="0"/>
              <a:buChar char="•"/>
            </a:pPr>
            <a:r>
              <a:rPr lang="en-US" altLang="zh-CN" sz="2200" b="1" dirty="0">
                <a:solidFill>
                  <a:schemeClr val="bg1"/>
                </a:solidFill>
                <a:latin typeface="Times New Roman"/>
              </a:rPr>
              <a:t>Study exotic nuclear structure</a:t>
            </a:r>
          </a:p>
          <a:p>
            <a:pPr marL="432000" indent="-432000">
              <a:spcBef>
                <a:spcPts val="600"/>
              </a:spcBef>
              <a:buSzPct val="130000"/>
              <a:buFont typeface="Arial" panose="020B0604020202020204" pitchFamily="34" charset="0"/>
              <a:buChar char="•"/>
            </a:pPr>
            <a:r>
              <a:rPr lang="en-US" altLang="zh-CN" sz="2200" b="1" dirty="0">
                <a:solidFill>
                  <a:schemeClr val="bg1"/>
                </a:solidFill>
                <a:latin typeface="Times New Roman"/>
              </a:rPr>
              <a:t>Understand the origin of the elements</a:t>
            </a:r>
          </a:p>
          <a:p>
            <a:pPr marL="432000" indent="-432000">
              <a:spcBef>
                <a:spcPts val="600"/>
              </a:spcBef>
              <a:buSzPct val="130000"/>
              <a:buFont typeface="Arial" panose="020B0604020202020204" pitchFamily="34" charset="0"/>
              <a:buChar char="•"/>
            </a:pPr>
            <a:r>
              <a:rPr lang="en-US" altLang="zh-CN" sz="2200" b="1" dirty="0">
                <a:solidFill>
                  <a:schemeClr val="bg1"/>
                </a:solidFill>
                <a:latin typeface="Times New Roman"/>
              </a:rPr>
              <a:t>Study the properties of High Energy and Density Matter</a:t>
            </a:r>
          </a:p>
        </p:txBody>
      </p:sp>
      <p:sp>
        <p:nvSpPr>
          <p:cNvPr id="72" name="文本框 71">
            <a:extLst>
              <a:ext uri="{FF2B5EF4-FFF2-40B4-BE49-F238E27FC236}">
                <a16:creationId xmlns:a16="http://schemas.microsoft.com/office/drawing/2014/main" id="{035ECF35-72F6-4947-80CF-DEA625FA5634}"/>
              </a:ext>
            </a:extLst>
          </p:cNvPr>
          <p:cNvSpPr txBox="1"/>
          <p:nvPr/>
        </p:nvSpPr>
        <p:spPr>
          <a:xfrm>
            <a:off x="472588" y="3963762"/>
            <a:ext cx="1124682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Accelerators and use of </a:t>
            </a:r>
            <a:r>
              <a:rPr lang="en-US" altLang="zh-CN" sz="2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high intensity heavy-ion beams </a:t>
            </a:r>
            <a:r>
              <a:rPr lang="en-US" altLang="zh-CN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will be key to solving those questions </a:t>
            </a:r>
            <a:endParaRPr lang="zh-CN" altLang="en-US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3" name="Picture 9" descr="RIBF鳥瞰図051116-英">
            <a:extLst>
              <a:ext uri="{FF2B5EF4-FFF2-40B4-BE49-F238E27FC236}">
                <a16:creationId xmlns:a16="http://schemas.microsoft.com/office/drawing/2014/main" id="{1D6018B0-12BB-4B99-897C-5786E811407A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9951" y="4657990"/>
            <a:ext cx="1892239" cy="1237327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4" name="Text Box 13">
            <a:extLst>
              <a:ext uri="{FF2B5EF4-FFF2-40B4-BE49-F238E27FC236}">
                <a16:creationId xmlns:a16="http://schemas.microsoft.com/office/drawing/2014/main" id="{135F757A-760F-42B5-B241-2C9078C4D5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4387" y="5947534"/>
            <a:ext cx="1892238" cy="33855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defRPr sz="1600" b="1">
                <a:solidFill>
                  <a:schemeClr val="bg1"/>
                </a:solidFill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>
                <a:solidFill>
                  <a:schemeClr val="tx1"/>
                </a:solidFill>
              </a:rPr>
              <a:t>FRIB</a:t>
            </a:r>
          </a:p>
        </p:txBody>
      </p:sp>
      <p:sp>
        <p:nvSpPr>
          <p:cNvPr id="75" name="Text Box 27">
            <a:extLst>
              <a:ext uri="{FF2B5EF4-FFF2-40B4-BE49-F238E27FC236}">
                <a16:creationId xmlns:a16="http://schemas.microsoft.com/office/drawing/2014/main" id="{F9DB5AEF-48E8-4AAC-BE3D-380239BB71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29521" y="5947534"/>
            <a:ext cx="1864145" cy="33855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defRPr sz="1600" b="1">
                <a:solidFill>
                  <a:schemeClr val="bg1"/>
                </a:solidFill>
                <a:ea typeface="微软雅黑" panose="020B0503020204020204" pitchFamily="34" charset="-122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dirty="0">
                <a:solidFill>
                  <a:schemeClr val="tx1"/>
                </a:solidFill>
              </a:rPr>
              <a:t>FAIR</a:t>
            </a:r>
          </a:p>
        </p:txBody>
      </p:sp>
      <p:sp>
        <p:nvSpPr>
          <p:cNvPr id="76" name="矩形 8">
            <a:extLst>
              <a:ext uri="{FF2B5EF4-FFF2-40B4-BE49-F238E27FC236}">
                <a16:creationId xmlns:a16="http://schemas.microsoft.com/office/drawing/2014/main" id="{D9D392E8-B925-48D3-9C05-964C034A67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36559" y="5947534"/>
            <a:ext cx="1864145" cy="33855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en-US" altLang="zh-CN" sz="1600" b="1" dirty="0">
                <a:ea typeface="微软雅黑" panose="020B0503020204020204" pitchFamily="34" charset="-122"/>
              </a:rPr>
              <a:t>NICA</a:t>
            </a:r>
          </a:p>
        </p:txBody>
      </p:sp>
      <p:sp>
        <p:nvSpPr>
          <p:cNvPr id="77" name="Rectangular Callout 33">
            <a:extLst>
              <a:ext uri="{FF2B5EF4-FFF2-40B4-BE49-F238E27FC236}">
                <a16:creationId xmlns:a16="http://schemas.microsoft.com/office/drawing/2014/main" id="{3B24D019-9E1C-4A23-A1A8-EB24B03B3471}"/>
              </a:ext>
            </a:extLst>
          </p:cNvPr>
          <p:cNvSpPr/>
          <p:nvPr/>
        </p:nvSpPr>
        <p:spPr>
          <a:xfrm>
            <a:off x="9704410" y="5928654"/>
            <a:ext cx="1892239" cy="338554"/>
          </a:xfrm>
          <a:prstGeom prst="wedgeRectCallout">
            <a:avLst>
              <a:gd name="adj1" fmla="val -22439"/>
              <a:gd name="adj2" fmla="val 48851"/>
            </a:avLst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en-US" altLang="zh-CN" sz="1600" b="1" dirty="0">
                <a:ea typeface="微软雅黑" panose="020B0503020204020204" pitchFamily="34" charset="-122"/>
              </a:rPr>
              <a:t>RIBF</a:t>
            </a:r>
            <a:endParaRPr lang="en-US" sz="1600" b="1" dirty="0">
              <a:ea typeface="微软雅黑" panose="020B0503020204020204" pitchFamily="34" charset="-122"/>
            </a:endParaRPr>
          </a:p>
        </p:txBody>
      </p:sp>
      <p:sp>
        <p:nvSpPr>
          <p:cNvPr id="78" name="矩形 2">
            <a:extLst>
              <a:ext uri="{FF2B5EF4-FFF2-40B4-BE49-F238E27FC236}">
                <a16:creationId xmlns:a16="http://schemas.microsoft.com/office/drawing/2014/main" id="{02922030-7632-4C01-9709-DD023CB957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05195" y="5947534"/>
            <a:ext cx="1892238" cy="33855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en-US" altLang="zh-CN" sz="1600" b="1" dirty="0">
                <a:ea typeface="微软雅黑" panose="020B0503020204020204" pitchFamily="34" charset="-122"/>
              </a:rPr>
              <a:t>SPIRAL</a:t>
            </a:r>
          </a:p>
        </p:txBody>
      </p:sp>
      <p:pic>
        <p:nvPicPr>
          <p:cNvPr id="79" name="Picture 2">
            <a:extLst>
              <a:ext uri="{FF2B5EF4-FFF2-40B4-BE49-F238E27FC236}">
                <a16:creationId xmlns:a16="http://schemas.microsoft.com/office/drawing/2014/main" id="{5EBD2495-7287-4B3F-9F54-0952E7E110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574027" y="4657991"/>
            <a:ext cx="2212598" cy="1239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0" name="AutoShape 2" descr="Layout of the future Facility for Antiproton and Ion Research ...">
            <a:extLst>
              <a:ext uri="{FF2B5EF4-FFF2-40B4-BE49-F238E27FC236}">
                <a16:creationId xmlns:a16="http://schemas.microsoft.com/office/drawing/2014/main" id="{4E87277F-61FB-42EC-8255-ADEBD28D9DF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81" name="图片 80">
            <a:extLst>
              <a:ext uri="{FF2B5EF4-FFF2-40B4-BE49-F238E27FC236}">
                <a16:creationId xmlns:a16="http://schemas.microsoft.com/office/drawing/2014/main" id="{D5FD0222-8729-4F02-AE85-3D3BF6CA706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83538" y="4657991"/>
            <a:ext cx="1813325" cy="1237327"/>
          </a:xfrm>
          <a:prstGeom prst="rect">
            <a:avLst/>
          </a:prstGeom>
        </p:spPr>
      </p:pic>
      <p:pic>
        <p:nvPicPr>
          <p:cNvPr id="82" name="图片 81">
            <a:extLst>
              <a:ext uri="{FF2B5EF4-FFF2-40B4-BE49-F238E27FC236}">
                <a16:creationId xmlns:a16="http://schemas.microsoft.com/office/drawing/2014/main" id="{2C97028B-052B-4ED5-9D23-7C1F4440794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30975" y="4657374"/>
            <a:ext cx="2490244" cy="1234388"/>
          </a:xfrm>
          <a:prstGeom prst="rect">
            <a:avLst/>
          </a:prstGeom>
        </p:spPr>
      </p:pic>
      <p:pic>
        <p:nvPicPr>
          <p:cNvPr id="83" name="图片 82">
            <a:extLst>
              <a:ext uri="{FF2B5EF4-FFF2-40B4-BE49-F238E27FC236}">
                <a16:creationId xmlns:a16="http://schemas.microsoft.com/office/drawing/2014/main" id="{15158BBD-A74B-4073-AA15-C489D07BA4B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73331" y="4661610"/>
            <a:ext cx="1892238" cy="1281676"/>
          </a:xfrm>
          <a:prstGeom prst="rect">
            <a:avLst/>
          </a:prstGeom>
        </p:spPr>
      </p:pic>
      <p:sp>
        <p:nvSpPr>
          <p:cNvPr id="21" name="文本框 20">
            <a:extLst>
              <a:ext uri="{FF2B5EF4-FFF2-40B4-BE49-F238E27FC236}">
                <a16:creationId xmlns:a16="http://schemas.microsoft.com/office/drawing/2014/main" id="{AC3B2F31-BC65-4B17-A854-62FA6269ECCF}"/>
              </a:ext>
            </a:extLst>
          </p:cNvPr>
          <p:cNvSpPr txBox="1"/>
          <p:nvPr/>
        </p:nvSpPr>
        <p:spPr bwMode="auto">
          <a:xfrm>
            <a:off x="5167046" y="22430"/>
            <a:ext cx="182614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 eaLnBrk="1" hangingPunct="1"/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离子科学</a:t>
            </a:r>
            <a:endParaRPr lang="en-US" altLang="zh-CN" sz="3200" b="1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11369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箭头: 下 38">
            <a:extLst>
              <a:ext uri="{FF2B5EF4-FFF2-40B4-BE49-F238E27FC236}">
                <a16:creationId xmlns:a16="http://schemas.microsoft.com/office/drawing/2014/main" id="{EF86B8FD-A3D0-42B0-93E9-D6BACC787FBC}"/>
              </a:ext>
            </a:extLst>
          </p:cNvPr>
          <p:cNvSpPr/>
          <p:nvPr/>
        </p:nvSpPr>
        <p:spPr>
          <a:xfrm rot="10800000">
            <a:off x="1168637" y="1772816"/>
            <a:ext cx="319952" cy="3176982"/>
          </a:xfrm>
          <a:prstGeom prst="downArrow">
            <a:avLst/>
          </a:prstGeom>
          <a:gradFill flip="none" rotWithShape="1">
            <a:gsLst>
              <a:gs pos="0">
                <a:srgbClr val="C00000"/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D17E8E88-F1E5-472E-BCD5-3BF1B48DFD89}"/>
              </a:ext>
            </a:extLst>
          </p:cNvPr>
          <p:cNvSpPr txBox="1"/>
          <p:nvPr/>
        </p:nvSpPr>
        <p:spPr bwMode="auto">
          <a:xfrm rot="16200000">
            <a:off x="-82263" y="3083299"/>
            <a:ext cx="203132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 eaLnBrk="1" hangingPunct="1"/>
            <a:r>
              <a:rPr lang="zh-CN" altLang="en-US" sz="2400" b="1" dirty="0">
                <a:solidFill>
                  <a:srgbClr val="0D02E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束流强度前沿</a:t>
            </a:r>
          </a:p>
        </p:txBody>
      </p:sp>
      <p:sp>
        <p:nvSpPr>
          <p:cNvPr id="41" name="箭头: 下 40">
            <a:extLst>
              <a:ext uri="{FF2B5EF4-FFF2-40B4-BE49-F238E27FC236}">
                <a16:creationId xmlns:a16="http://schemas.microsoft.com/office/drawing/2014/main" id="{D9274076-9846-4B0C-ABEC-0709CEA12A1B}"/>
              </a:ext>
            </a:extLst>
          </p:cNvPr>
          <p:cNvSpPr/>
          <p:nvPr/>
        </p:nvSpPr>
        <p:spPr>
          <a:xfrm rot="16200000">
            <a:off x="4301525" y="4699239"/>
            <a:ext cx="319952" cy="3176982"/>
          </a:xfrm>
          <a:prstGeom prst="downArrow">
            <a:avLst/>
          </a:prstGeom>
          <a:gradFill flip="none" rotWithShape="1">
            <a:gsLst>
              <a:gs pos="0">
                <a:srgbClr val="C00000"/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id="{C16534F4-41D9-4862-880A-2887BBA9EA8D}"/>
              </a:ext>
            </a:extLst>
          </p:cNvPr>
          <p:cNvSpPr txBox="1"/>
          <p:nvPr/>
        </p:nvSpPr>
        <p:spPr bwMode="auto">
          <a:xfrm>
            <a:off x="6168008" y="6056896"/>
            <a:ext cx="203132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 eaLnBrk="1" hangingPunct="1"/>
            <a:r>
              <a:rPr lang="zh-CN" altLang="en-US" sz="2400" b="1" dirty="0">
                <a:solidFill>
                  <a:srgbClr val="0D02E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束流能量前沿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7DF9790D-C82D-4F0E-90E5-52AA1C86B2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90" b="1389"/>
          <a:stretch/>
        </p:blipFill>
        <p:spPr>
          <a:xfrm>
            <a:off x="1488589" y="994617"/>
            <a:ext cx="7161499" cy="5114102"/>
          </a:xfrm>
          <a:prstGeom prst="rect">
            <a:avLst/>
          </a:prstGeom>
        </p:spPr>
      </p:pic>
      <p:pic>
        <p:nvPicPr>
          <p:cNvPr id="44" name="图片 43">
            <a:extLst>
              <a:ext uri="{FF2B5EF4-FFF2-40B4-BE49-F238E27FC236}">
                <a16:creationId xmlns:a16="http://schemas.microsoft.com/office/drawing/2014/main" id="{F4757090-FC25-4595-BE1B-07C6811563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1350" y="1096636"/>
            <a:ext cx="2228209" cy="2088232"/>
          </a:xfrm>
          <a:prstGeom prst="rect">
            <a:avLst/>
          </a:prstGeom>
        </p:spPr>
      </p:pic>
      <p:sp>
        <p:nvSpPr>
          <p:cNvPr id="45" name="文本框 44">
            <a:extLst>
              <a:ext uri="{FF2B5EF4-FFF2-40B4-BE49-F238E27FC236}">
                <a16:creationId xmlns:a16="http://schemas.microsoft.com/office/drawing/2014/main" id="{A34222A4-37B4-4467-85FE-5F299C1A20C5}"/>
              </a:ext>
            </a:extLst>
          </p:cNvPr>
          <p:cNvSpPr txBox="1"/>
          <p:nvPr/>
        </p:nvSpPr>
        <p:spPr bwMode="auto">
          <a:xfrm>
            <a:off x="8574150" y="3314131"/>
            <a:ext cx="2502608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 eaLnBrk="1" hangingPunct="1"/>
            <a:r>
              <a:rPr lang="en-US" altLang="zh-CN" sz="1400" b="1" dirty="0">
                <a:latin typeface="Arial" pitchFamily="34" charset="0"/>
              </a:rPr>
              <a:t>Frontier of Particle Physics</a:t>
            </a:r>
            <a:endParaRPr lang="zh-CN" altLang="en-US" sz="1400" b="1" dirty="0">
              <a:latin typeface="Arial" pitchFamily="34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3AFC830C-F48F-4140-AEF1-59A7817EFB90}"/>
              </a:ext>
            </a:extLst>
          </p:cNvPr>
          <p:cNvSpPr txBox="1"/>
          <p:nvPr/>
        </p:nvSpPr>
        <p:spPr bwMode="auto">
          <a:xfrm>
            <a:off x="4223792" y="3417"/>
            <a:ext cx="428835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 eaLnBrk="1" hangingPunct="1"/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离子科学与加速器工程</a:t>
            </a:r>
            <a:endParaRPr lang="en-US" altLang="zh-CN" sz="3200" b="1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229291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>
            <a:extLst>
              <a:ext uri="{FF2B5EF4-FFF2-40B4-BE49-F238E27FC236}">
                <a16:creationId xmlns:a16="http://schemas.microsoft.com/office/drawing/2014/main" id="{14C0B087-8324-47C4-86C7-B9FC4BD91FE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b="10320"/>
          <a:stretch/>
        </p:blipFill>
        <p:spPr>
          <a:xfrm>
            <a:off x="1415480" y="761100"/>
            <a:ext cx="5850715" cy="2952328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30937A1E-48AD-4AEF-9D46-2038521FF58C}"/>
              </a:ext>
            </a:extLst>
          </p:cNvPr>
          <p:cNvSpPr txBox="1"/>
          <p:nvPr/>
        </p:nvSpPr>
        <p:spPr bwMode="auto">
          <a:xfrm>
            <a:off x="119336" y="2006432"/>
            <a:ext cx="142218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 eaLnBrk="1" hangingPunct="1"/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原子时代</a:t>
            </a: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92CDAA36-6458-47BC-9080-4AB3DD1CBF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5520" y="4149080"/>
            <a:ext cx="5236128" cy="2055578"/>
          </a:xfrm>
          <a:prstGeom prst="rect">
            <a:avLst/>
          </a:prstGeom>
        </p:spPr>
      </p:pic>
      <p:sp>
        <p:nvSpPr>
          <p:cNvPr id="20" name="文本框 19">
            <a:extLst>
              <a:ext uri="{FF2B5EF4-FFF2-40B4-BE49-F238E27FC236}">
                <a16:creationId xmlns:a16="http://schemas.microsoft.com/office/drawing/2014/main" id="{15F05C57-52A2-4A64-83FC-363F9E74831F}"/>
              </a:ext>
            </a:extLst>
          </p:cNvPr>
          <p:cNvSpPr txBox="1"/>
          <p:nvPr/>
        </p:nvSpPr>
        <p:spPr bwMode="auto">
          <a:xfrm>
            <a:off x="119336" y="4874028"/>
            <a:ext cx="158417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>
            <a:spAutoFit/>
          </a:bodyPr>
          <a:lstStyle/>
          <a:p>
            <a:pPr eaLnBrk="1" hangingPunct="1"/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强相互作用时代</a:t>
            </a: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3D11935C-9B33-417D-B758-D43C77FA01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41637" y="1124744"/>
            <a:ext cx="2041401" cy="1012087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5D735846-554A-445C-9EB4-9A337DAC0FB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41638" y="2278381"/>
            <a:ext cx="2041401" cy="110252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BCF163CB-2D84-42BA-9AE1-2D72A586BAE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68408" y="1124744"/>
            <a:ext cx="1799265" cy="1012087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A12E0DD8-10CD-46A1-92E5-3D15D5433B6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68408" y="2294831"/>
            <a:ext cx="1921524" cy="1086079"/>
          </a:xfrm>
          <a:prstGeom prst="rect">
            <a:avLst/>
          </a:prstGeom>
        </p:spPr>
      </p:pic>
      <p:sp>
        <p:nvSpPr>
          <p:cNvPr id="26" name="箭头: 右 25">
            <a:extLst>
              <a:ext uri="{FF2B5EF4-FFF2-40B4-BE49-F238E27FC236}">
                <a16:creationId xmlns:a16="http://schemas.microsoft.com/office/drawing/2014/main" id="{74BA9F03-5245-4065-9C2A-D4AA18912009}"/>
              </a:ext>
            </a:extLst>
          </p:cNvPr>
          <p:cNvSpPr/>
          <p:nvPr/>
        </p:nvSpPr>
        <p:spPr>
          <a:xfrm>
            <a:off x="6798143" y="2000378"/>
            <a:ext cx="936104" cy="414456"/>
          </a:xfrm>
          <a:prstGeom prst="rightArrow">
            <a:avLst/>
          </a:prstGeom>
          <a:gradFill flip="none" rotWithShape="1">
            <a:gsLst>
              <a:gs pos="45000">
                <a:srgbClr val="64A5D8"/>
              </a:gs>
              <a:gs pos="0">
                <a:srgbClr val="0070C0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9" name="箭头: 右 28">
            <a:extLst>
              <a:ext uri="{FF2B5EF4-FFF2-40B4-BE49-F238E27FC236}">
                <a16:creationId xmlns:a16="http://schemas.microsoft.com/office/drawing/2014/main" id="{D3830A84-7FF3-4757-823D-FEB8F0198E77}"/>
              </a:ext>
            </a:extLst>
          </p:cNvPr>
          <p:cNvSpPr/>
          <p:nvPr/>
        </p:nvSpPr>
        <p:spPr>
          <a:xfrm>
            <a:off x="7320136" y="4870704"/>
            <a:ext cx="936104" cy="414456"/>
          </a:xfrm>
          <a:prstGeom prst="rightArrow">
            <a:avLst/>
          </a:prstGeom>
          <a:gradFill flip="none" rotWithShape="1">
            <a:gsLst>
              <a:gs pos="45000">
                <a:srgbClr val="64A5D8"/>
              </a:gs>
              <a:gs pos="0">
                <a:srgbClr val="0070C0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28" name="图片 27">
            <a:extLst>
              <a:ext uri="{FF2B5EF4-FFF2-40B4-BE49-F238E27FC236}">
                <a16:creationId xmlns:a16="http://schemas.microsoft.com/office/drawing/2014/main" id="{B4E1B7AF-832A-4ABA-9F07-89849BD798C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64728" y="4178014"/>
            <a:ext cx="3035049" cy="1703213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510914ED-383B-4A9B-ADBD-DCBEC402962D}"/>
              </a:ext>
            </a:extLst>
          </p:cNvPr>
          <p:cNvSpPr txBox="1"/>
          <p:nvPr/>
        </p:nvSpPr>
        <p:spPr bwMode="auto">
          <a:xfrm>
            <a:off x="4223792" y="3417"/>
            <a:ext cx="428835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 eaLnBrk="1" hangingPunct="1"/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离子科学与加速器工程</a:t>
            </a:r>
            <a:endParaRPr lang="en-US" altLang="zh-CN" sz="3200" b="1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315931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: 圆角 12">
            <a:extLst>
              <a:ext uri="{FF2B5EF4-FFF2-40B4-BE49-F238E27FC236}">
                <a16:creationId xmlns:a16="http://schemas.microsoft.com/office/drawing/2014/main" id="{CD6C2D75-8DB6-458A-8B03-822D2B0B44C6}"/>
              </a:ext>
            </a:extLst>
          </p:cNvPr>
          <p:cNvSpPr/>
          <p:nvPr/>
        </p:nvSpPr>
        <p:spPr>
          <a:xfrm>
            <a:off x="6531019" y="1345159"/>
            <a:ext cx="4752528" cy="1656184"/>
          </a:xfrm>
          <a:prstGeom prst="roundRect">
            <a:avLst/>
          </a:prstGeom>
          <a:solidFill>
            <a:schemeClr val="bg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2F4FD374-615F-4163-9DE5-B7295F27AF11}"/>
              </a:ext>
            </a:extLst>
          </p:cNvPr>
          <p:cNvSpPr/>
          <p:nvPr/>
        </p:nvSpPr>
        <p:spPr>
          <a:xfrm>
            <a:off x="6531019" y="3993317"/>
            <a:ext cx="4752528" cy="1656184"/>
          </a:xfrm>
          <a:prstGeom prst="roundRect">
            <a:avLst/>
          </a:prstGeom>
          <a:solidFill>
            <a:schemeClr val="bg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CA2F23B3-BE7F-41AC-85BB-25035085F412}"/>
              </a:ext>
            </a:extLst>
          </p:cNvPr>
          <p:cNvGrpSpPr/>
          <p:nvPr/>
        </p:nvGrpSpPr>
        <p:grpSpPr>
          <a:xfrm>
            <a:off x="3856201" y="1576978"/>
            <a:ext cx="2031325" cy="2889332"/>
            <a:chOff x="5468934" y="4405602"/>
            <a:chExt cx="2031325" cy="2889332"/>
          </a:xfrm>
        </p:grpSpPr>
        <p:pic>
          <p:nvPicPr>
            <p:cNvPr id="25" name="图片 24">
              <a:extLst>
                <a:ext uri="{FF2B5EF4-FFF2-40B4-BE49-F238E27FC236}">
                  <a16:creationId xmlns:a16="http://schemas.microsoft.com/office/drawing/2014/main" id="{60D6F26D-67CB-4503-86BB-556AA5E9C3C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 l="5190"/>
            <a:stretch/>
          </p:blipFill>
          <p:spPr>
            <a:xfrm>
              <a:off x="5732262" y="4405602"/>
              <a:ext cx="1504668" cy="2520000"/>
            </a:xfrm>
            <a:prstGeom prst="rect">
              <a:avLst/>
            </a:prstGeom>
          </p:spPr>
        </p:pic>
        <p:sp>
          <p:nvSpPr>
            <p:cNvPr id="27" name="文本框 6">
              <a:extLst>
                <a:ext uri="{FF2B5EF4-FFF2-40B4-BE49-F238E27FC236}">
                  <a16:creationId xmlns:a16="http://schemas.microsoft.com/office/drawing/2014/main" id="{AD29DE33-0659-4128-9DF6-0231BCCABA26}"/>
                </a:ext>
              </a:extLst>
            </p:cNvPr>
            <p:cNvSpPr txBox="1"/>
            <p:nvPr/>
          </p:nvSpPr>
          <p:spPr>
            <a:xfrm>
              <a:off x="5468934" y="6925602"/>
              <a:ext cx="203132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77800" defTabSz="457200">
                <a:spcBef>
                  <a:spcPts val="600"/>
                </a:spcBef>
              </a:pPr>
              <a:r>
                <a:rPr lang="zh-CN" altLang="en-US" b="1" dirty="0">
                  <a:latin typeface="等线" panose="02010600030101010101" pitchFamily="2" charset="-122"/>
                  <a:ea typeface="等线" panose="02010600030101010101" pitchFamily="2" charset="-122"/>
                </a:rPr>
                <a:t>极化粒子束 </a:t>
              </a:r>
              <a:r>
                <a:rPr lang="en-US" altLang="zh-CN" b="1" kern="0" dirty="0">
                  <a:solidFill>
                    <a:prstClr val="black"/>
                  </a:solidFill>
                  <a:latin typeface="等线" panose="02010600030101010101" pitchFamily="2" charset="-122"/>
                  <a:ea typeface="等线" panose="02010600030101010101" pitchFamily="2" charset="-122"/>
                </a:rPr>
                <a:t>(</a:t>
              </a:r>
              <a:r>
                <a:rPr lang="zh-CN" altLang="en-US" b="1" kern="0" dirty="0">
                  <a:solidFill>
                    <a:prstClr val="black"/>
                  </a:solidFill>
                  <a:latin typeface="等线" panose="02010600030101010101" pitchFamily="2" charset="-122"/>
                  <a:ea typeface="等线" panose="02010600030101010101" pitchFamily="2" charset="-122"/>
                </a:rPr>
                <a:t>靶</a:t>
              </a:r>
              <a:r>
                <a:rPr lang="en-US" altLang="zh-CN" b="1" kern="0" dirty="0">
                  <a:solidFill>
                    <a:prstClr val="black"/>
                  </a:solidFill>
                  <a:latin typeface="等线" panose="02010600030101010101" pitchFamily="2" charset="-122"/>
                  <a:ea typeface="等线" panose="02010600030101010101" pitchFamily="2" charset="-122"/>
                </a:rPr>
                <a:t>) </a:t>
              </a:r>
              <a:endParaRPr lang="zh-CN" altLang="en-US" b="1" dirty="0">
                <a:latin typeface="等线" panose="02010600030101010101" pitchFamily="2" charset="-122"/>
                <a:ea typeface="等线" panose="02010600030101010101" pitchFamily="2" charset="-122"/>
              </a:endParaRPr>
            </a:p>
          </p:txBody>
        </p:sp>
      </p:grp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DEA7B3AC-C66E-4AEB-9B7C-0D8E8AC21C18}"/>
              </a:ext>
            </a:extLst>
          </p:cNvPr>
          <p:cNvGrpSpPr/>
          <p:nvPr/>
        </p:nvGrpSpPr>
        <p:grpSpPr>
          <a:xfrm>
            <a:off x="959941" y="1902404"/>
            <a:ext cx="2262159" cy="2567210"/>
            <a:chOff x="7062809" y="4405602"/>
            <a:chExt cx="2580924" cy="2943461"/>
          </a:xfrm>
        </p:grpSpPr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D2CD1ACC-81B4-479F-AB40-3899939B2E9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 l="17318" t="16551" r="16629" b="15759"/>
            <a:stretch/>
          </p:blipFill>
          <p:spPr>
            <a:xfrm>
              <a:off x="7120947" y="4405602"/>
              <a:ext cx="2464645" cy="2520000"/>
            </a:xfrm>
            <a:prstGeom prst="rect">
              <a:avLst/>
            </a:prstGeom>
          </p:spPr>
        </p:pic>
        <p:sp>
          <p:nvSpPr>
            <p:cNvPr id="24" name="文本框 9">
              <a:extLst>
                <a:ext uri="{FF2B5EF4-FFF2-40B4-BE49-F238E27FC236}">
                  <a16:creationId xmlns:a16="http://schemas.microsoft.com/office/drawing/2014/main" id="{FC2F8179-96A6-4F8F-B395-266A63DD00A3}"/>
                </a:ext>
              </a:extLst>
            </p:cNvPr>
            <p:cNvSpPr txBox="1"/>
            <p:nvPr/>
          </p:nvSpPr>
          <p:spPr>
            <a:xfrm>
              <a:off x="7062809" y="6925602"/>
              <a:ext cx="2580924" cy="42346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77800" defTabSz="457200">
                <a:spcBef>
                  <a:spcPts val="600"/>
                </a:spcBef>
              </a:pPr>
              <a:r>
                <a:rPr lang="zh-CN" altLang="en-US" b="1" dirty="0">
                  <a:latin typeface="等线" panose="02010600030101010101" pitchFamily="2" charset="-122"/>
                  <a:ea typeface="等线" panose="02010600030101010101" pitchFamily="2" charset="-122"/>
                </a:rPr>
                <a:t>非极化粒子束 </a:t>
              </a:r>
              <a:r>
                <a:rPr lang="en-US" altLang="zh-CN" b="1" kern="0" dirty="0">
                  <a:solidFill>
                    <a:prstClr val="black"/>
                  </a:solidFill>
                  <a:latin typeface="等线" panose="02010600030101010101" pitchFamily="2" charset="-122"/>
                  <a:ea typeface="等线" panose="02010600030101010101" pitchFamily="2" charset="-122"/>
                </a:rPr>
                <a:t>(</a:t>
              </a:r>
              <a:r>
                <a:rPr lang="zh-CN" altLang="en-US" b="1" kern="0" dirty="0">
                  <a:solidFill>
                    <a:prstClr val="black"/>
                  </a:solidFill>
                  <a:latin typeface="等线" panose="02010600030101010101" pitchFamily="2" charset="-122"/>
                  <a:ea typeface="等线" panose="02010600030101010101" pitchFamily="2" charset="-122"/>
                </a:rPr>
                <a:t>靶</a:t>
              </a:r>
              <a:r>
                <a:rPr lang="en-US" altLang="zh-CN" b="1" kern="0" dirty="0">
                  <a:solidFill>
                    <a:prstClr val="black"/>
                  </a:solidFill>
                  <a:latin typeface="等线" panose="02010600030101010101" pitchFamily="2" charset="-122"/>
                  <a:ea typeface="等线" panose="02010600030101010101" pitchFamily="2" charset="-122"/>
                </a:rPr>
                <a:t>) </a:t>
              </a:r>
              <a:endParaRPr lang="zh-CN" altLang="en-US" b="1" dirty="0">
                <a:latin typeface="等线" panose="02010600030101010101" pitchFamily="2" charset="-122"/>
                <a:ea typeface="等线" panose="02010600030101010101" pitchFamily="2" charset="-122"/>
              </a:endParaRPr>
            </a:p>
          </p:txBody>
        </p:sp>
      </p:grpSp>
      <p:sp>
        <p:nvSpPr>
          <p:cNvPr id="30" name="文本框 10">
            <a:extLst>
              <a:ext uri="{FF2B5EF4-FFF2-40B4-BE49-F238E27FC236}">
                <a16:creationId xmlns:a16="http://schemas.microsoft.com/office/drawing/2014/main" id="{B748C20E-3DC3-46E3-BEF9-5540A5565B4E}"/>
              </a:ext>
            </a:extLst>
          </p:cNvPr>
          <p:cNvSpPr txBox="1"/>
          <p:nvPr/>
        </p:nvSpPr>
        <p:spPr>
          <a:xfrm>
            <a:off x="6822023" y="1568454"/>
            <a:ext cx="432048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n"/>
            </a:pPr>
            <a:r>
              <a:rPr lang="zh-CN" altLang="en-US" sz="2400" b="1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自旋是微观粒子的内禀属性</a:t>
            </a:r>
            <a:endParaRPr lang="en-US" altLang="zh-CN" sz="2400" b="1" kern="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n"/>
            </a:pPr>
            <a:r>
              <a:rPr lang="zh-CN" altLang="en-US" sz="2400" b="1" kern="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极化粒子束 </a:t>
            </a:r>
            <a:r>
              <a:rPr lang="en-US" altLang="zh-CN" sz="2400" b="1" kern="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lang="zh-CN" altLang="en-US" sz="2400" b="1" kern="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靶</a:t>
            </a:r>
            <a:r>
              <a:rPr lang="en-US" altLang="zh-CN" sz="2400" b="1" kern="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 </a:t>
            </a:r>
            <a:r>
              <a:rPr lang="zh-CN" altLang="en-US" sz="2400" b="1" kern="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将自旋这一自由度加以利用</a:t>
            </a:r>
            <a:endParaRPr lang="en-US" altLang="zh-CN" sz="2400" b="1" kern="0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430E2FC2-620E-474E-BCB0-96D260639F74}"/>
              </a:ext>
            </a:extLst>
          </p:cNvPr>
          <p:cNvSpPr txBox="1"/>
          <p:nvPr/>
        </p:nvSpPr>
        <p:spPr bwMode="auto">
          <a:xfrm>
            <a:off x="4223792" y="3417"/>
            <a:ext cx="428835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 eaLnBrk="1" hangingPunct="1"/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离子科学与加速器工程</a:t>
            </a:r>
            <a:endParaRPr lang="en-US" altLang="zh-CN" sz="3200" b="1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0D23ADBA-D387-4813-A39A-141851C833B9}"/>
              </a:ext>
            </a:extLst>
          </p:cNvPr>
          <p:cNvSpPr txBox="1"/>
          <p:nvPr/>
        </p:nvSpPr>
        <p:spPr bwMode="auto">
          <a:xfrm>
            <a:off x="6792079" y="4095483"/>
            <a:ext cx="4170521" cy="135421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>
            <a:spAutoFit/>
          </a:bodyPr>
          <a:lstStyle>
            <a:defPPr>
              <a:defRPr lang="zh-CN"/>
            </a:defPPr>
            <a:lvl1pPr marL="285750" indent="-285750" defTabSz="914400" eaLnBrk="1" latinLnBrk="0" hangingPunct="1">
              <a:spcAft>
                <a:spcPts val="1200"/>
              </a:spcAft>
              <a:buFont typeface="Wingdings" panose="05000000000000000000" pitchFamily="2" charset="2"/>
              <a:buChar char="n"/>
              <a:defRPr sz="2400" b="1" ker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defTabSz="914400" eaLnBrk="1" latinLnBrk="0" hangingPunct="1">
              <a:defRPr sz="1800">
                <a:latin typeface="+mn-lt"/>
                <a:ea typeface="+mn-ea"/>
              </a:defRPr>
            </a:lvl2pPr>
            <a:lvl3pPr defTabSz="914400" eaLnBrk="1" latinLnBrk="0" hangingPunct="1">
              <a:defRPr sz="1800">
                <a:latin typeface="+mn-lt"/>
                <a:ea typeface="+mn-ea"/>
              </a:defRPr>
            </a:lvl3pPr>
            <a:lvl4pPr defTabSz="914400" eaLnBrk="1" latinLnBrk="0" hangingPunct="1">
              <a:defRPr sz="1800">
                <a:latin typeface="+mn-lt"/>
                <a:ea typeface="+mn-ea"/>
              </a:defRPr>
            </a:lvl4pPr>
            <a:lvl5pPr defTabSz="914400" eaLnBrk="1" latinLnBrk="0" hangingPunct="1">
              <a:defRPr sz="1800">
                <a:latin typeface="+mn-lt"/>
                <a:ea typeface="+mn-ea"/>
              </a:defRPr>
            </a:lvl5pPr>
            <a:lvl6pPr>
              <a:defRPr sz="1800">
                <a:latin typeface="+mn-lt"/>
                <a:ea typeface="+mn-ea"/>
              </a:defRPr>
            </a:lvl6pPr>
            <a:lvl7pPr>
              <a:defRPr sz="1800">
                <a:latin typeface="+mn-lt"/>
                <a:ea typeface="+mn-ea"/>
              </a:defRPr>
            </a:lvl7pPr>
            <a:lvl8pPr>
              <a:defRPr sz="1800">
                <a:latin typeface="+mn-lt"/>
                <a:ea typeface="+mn-ea"/>
              </a:defRPr>
            </a:lvl8pPr>
            <a:lvl9pPr>
              <a:defRPr sz="1800">
                <a:latin typeface="+mn-lt"/>
                <a:ea typeface="+mn-ea"/>
              </a:defRPr>
            </a:lvl9pPr>
          </a:lstStyle>
          <a:p>
            <a:r>
              <a:rPr lang="zh-CN" altLang="en-US" dirty="0"/>
              <a:t>研究自旋在粒子结构与相互作用中的重要角色</a:t>
            </a:r>
            <a:endParaRPr lang="en-US" altLang="zh-CN" dirty="0"/>
          </a:p>
          <a:p>
            <a:r>
              <a:rPr lang="zh-CN" altLang="en-US" dirty="0"/>
              <a:t>检验宇称和时间反演对称性</a:t>
            </a:r>
            <a:endParaRPr lang="en-US" altLang="zh-CN" dirty="0"/>
          </a:p>
        </p:txBody>
      </p:sp>
      <p:sp>
        <p:nvSpPr>
          <p:cNvPr id="16" name="任意多边形: 形状 15">
            <a:extLst>
              <a:ext uri="{FF2B5EF4-FFF2-40B4-BE49-F238E27FC236}">
                <a16:creationId xmlns:a16="http://schemas.microsoft.com/office/drawing/2014/main" id="{9747A35D-47CF-4D72-BEEE-B0FE089D2365}"/>
              </a:ext>
            </a:extLst>
          </p:cNvPr>
          <p:cNvSpPr/>
          <p:nvPr/>
        </p:nvSpPr>
        <p:spPr>
          <a:xfrm rot="10800000">
            <a:off x="8556275" y="3013090"/>
            <a:ext cx="792088" cy="980227"/>
          </a:xfrm>
          <a:custGeom>
            <a:avLst/>
            <a:gdLst>
              <a:gd name="connsiteX0" fmla="*/ 699593 w 1399185"/>
              <a:gd name="connsiteY0" fmla="*/ 0 h 2320834"/>
              <a:gd name="connsiteX1" fmla="*/ 1399185 w 1399185"/>
              <a:gd name="connsiteY1" fmla="*/ 596537 h 2320834"/>
              <a:gd name="connsiteX2" fmla="*/ 1015835 w 1399185"/>
              <a:gd name="connsiteY2" fmla="*/ 596537 h 2320834"/>
              <a:gd name="connsiteX3" fmla="*/ 986340 w 1399185"/>
              <a:gd name="connsiteY3" fmla="*/ 646501 h 2320834"/>
              <a:gd name="connsiteX4" fmla="*/ 936417 w 1399185"/>
              <a:gd name="connsiteY4" fmla="*/ 1666011 h 2320834"/>
              <a:gd name="connsiteX5" fmla="*/ 1239604 w 1399185"/>
              <a:gd name="connsiteY5" fmla="*/ 2256387 h 2320834"/>
              <a:gd name="connsiteX6" fmla="*/ 1297125 w 1399185"/>
              <a:gd name="connsiteY6" fmla="*/ 2320834 h 2320834"/>
              <a:gd name="connsiteX7" fmla="*/ 0 w 1399185"/>
              <a:gd name="connsiteY7" fmla="*/ 2320834 h 2320834"/>
              <a:gd name="connsiteX8" fmla="*/ 67055 w 1399185"/>
              <a:gd name="connsiteY8" fmla="*/ 2259641 h 2320834"/>
              <a:gd name="connsiteX9" fmla="*/ 450843 w 1399185"/>
              <a:gd name="connsiteY9" fmla="*/ 1603218 h 2320834"/>
              <a:gd name="connsiteX10" fmla="*/ 486562 w 1399185"/>
              <a:gd name="connsiteY10" fmla="*/ 751637 h 2320834"/>
              <a:gd name="connsiteX11" fmla="*/ 428220 w 1399185"/>
              <a:gd name="connsiteY11" fmla="*/ 596537 h 2320834"/>
              <a:gd name="connsiteX12" fmla="*/ 0 w 1399185"/>
              <a:gd name="connsiteY12" fmla="*/ 596537 h 2320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399185" h="2320834">
                <a:moveTo>
                  <a:pt x="699593" y="0"/>
                </a:moveTo>
                <a:lnTo>
                  <a:pt x="1399185" y="596537"/>
                </a:lnTo>
                <a:lnTo>
                  <a:pt x="1015835" y="596537"/>
                </a:lnTo>
                <a:lnTo>
                  <a:pt x="986340" y="646501"/>
                </a:lnTo>
                <a:cubicBezTo>
                  <a:pt x="852852" y="902787"/>
                  <a:pt x="825118" y="1279669"/>
                  <a:pt x="936417" y="1666011"/>
                </a:cubicBezTo>
                <a:cubicBezTo>
                  <a:pt x="1003196" y="1897815"/>
                  <a:pt x="1110544" y="2100108"/>
                  <a:pt x="1239604" y="2256387"/>
                </a:cubicBezTo>
                <a:lnTo>
                  <a:pt x="1297125" y="2320834"/>
                </a:lnTo>
                <a:lnTo>
                  <a:pt x="0" y="2320834"/>
                </a:lnTo>
                <a:lnTo>
                  <a:pt x="67055" y="2259641"/>
                </a:lnTo>
                <a:cubicBezTo>
                  <a:pt x="228979" y="2099224"/>
                  <a:pt x="367078" y="1871900"/>
                  <a:pt x="450843" y="1603218"/>
                </a:cubicBezTo>
                <a:cubicBezTo>
                  <a:pt x="546575" y="1296152"/>
                  <a:pt x="553215" y="993205"/>
                  <a:pt x="486562" y="751637"/>
                </a:cubicBezTo>
                <a:lnTo>
                  <a:pt x="428220" y="596537"/>
                </a:lnTo>
                <a:lnTo>
                  <a:pt x="0" y="596537"/>
                </a:lnTo>
                <a:close/>
              </a:path>
            </a:pathLst>
          </a:custGeom>
          <a:gradFill>
            <a:gsLst>
              <a:gs pos="100000">
                <a:schemeClr val="accent1">
                  <a:lumMod val="5000"/>
                  <a:lumOff val="95000"/>
                </a:schemeClr>
              </a:gs>
              <a:gs pos="61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264655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EF593918-D8A9-4464-8971-C2D406A0E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377" y="1089000"/>
            <a:ext cx="6308950" cy="4680000"/>
          </a:xfrm>
          <a:prstGeom prst="rect">
            <a:avLst/>
          </a:prstGeom>
        </p:spPr>
      </p:pic>
      <p:sp>
        <p:nvSpPr>
          <p:cNvPr id="11" name="文本框 24">
            <a:extLst>
              <a:ext uri="{FF2B5EF4-FFF2-40B4-BE49-F238E27FC236}">
                <a16:creationId xmlns:a16="http://schemas.microsoft.com/office/drawing/2014/main" id="{DB58817A-FBB7-4C74-984B-26B002D54BC8}"/>
              </a:ext>
            </a:extLst>
          </p:cNvPr>
          <p:cNvSpPr txBox="1"/>
          <p:nvPr/>
        </p:nvSpPr>
        <p:spPr>
          <a:xfrm>
            <a:off x="62905" y="1767815"/>
            <a:ext cx="27546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[D.L. </a:t>
            </a:r>
            <a:r>
              <a:rPr lang="en-US" altLang="zh-CN" sz="1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Friesel</a:t>
            </a:r>
            <a:r>
              <a:rPr lang="en-US" altLang="zh-CN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EPAC [C], 2000]</a:t>
            </a:r>
            <a:endParaRPr lang="zh-CN" altLang="en-US" sz="16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文本框 25">
            <a:extLst>
              <a:ext uri="{FF2B5EF4-FFF2-40B4-BE49-F238E27FC236}">
                <a16:creationId xmlns:a16="http://schemas.microsoft.com/office/drawing/2014/main" id="{28B37B63-877D-4934-BA88-BAC434E62138}"/>
              </a:ext>
            </a:extLst>
          </p:cNvPr>
          <p:cNvSpPr txBox="1"/>
          <p:nvPr/>
        </p:nvSpPr>
        <p:spPr>
          <a:xfrm>
            <a:off x="62905" y="884787"/>
            <a:ext cx="33498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400" b="1" dirty="0">
                <a:solidFill>
                  <a:srgbClr val="C00000"/>
                </a:solidFill>
              </a:rPr>
              <a:t>IUCF, USA (1976-2010)</a:t>
            </a:r>
            <a:endParaRPr lang="zh-CN" altLang="en-US" sz="2400" b="1" dirty="0">
              <a:solidFill>
                <a:srgbClr val="C00000"/>
              </a:solidFill>
            </a:endParaRPr>
          </a:p>
        </p:txBody>
      </p:sp>
      <p:sp>
        <p:nvSpPr>
          <p:cNvPr id="13" name="文本框 26">
            <a:extLst>
              <a:ext uri="{FF2B5EF4-FFF2-40B4-BE49-F238E27FC236}">
                <a16:creationId xmlns:a16="http://schemas.microsoft.com/office/drawing/2014/main" id="{D66B6933-BC17-4FC1-A7C1-CB18E095DA21}"/>
              </a:ext>
            </a:extLst>
          </p:cNvPr>
          <p:cNvSpPr txBox="1"/>
          <p:nvPr/>
        </p:nvSpPr>
        <p:spPr>
          <a:xfrm>
            <a:off x="206838" y="5955496"/>
            <a:ext cx="62064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b="1" dirty="0">
                <a:solidFill>
                  <a:srgbClr val="C00000"/>
                </a:solidFill>
              </a:rPr>
              <a:t>H</a:t>
            </a:r>
            <a:r>
              <a:rPr lang="en-US" altLang="zh-CN" sz="2000" b="1" baseline="30000" dirty="0">
                <a:solidFill>
                  <a:srgbClr val="C00000"/>
                </a:solidFill>
              </a:rPr>
              <a:t>+</a:t>
            </a:r>
            <a:r>
              <a:rPr lang="en-US" altLang="zh-CN" sz="2000" b="1" dirty="0">
                <a:solidFill>
                  <a:srgbClr val="C00000"/>
                </a:solidFill>
              </a:rPr>
              <a:t>/D</a:t>
            </a:r>
            <a:r>
              <a:rPr lang="en-US" altLang="zh-CN" sz="2000" b="1" baseline="30000" dirty="0">
                <a:solidFill>
                  <a:srgbClr val="C00000"/>
                </a:solidFill>
              </a:rPr>
              <a:t>+</a:t>
            </a:r>
            <a:r>
              <a:rPr lang="en-US" altLang="zh-CN" sz="2000" b="1" dirty="0">
                <a:solidFill>
                  <a:srgbClr val="C00000"/>
                </a:solidFill>
              </a:rPr>
              <a:t>, 0.5-0.7x10</a:t>
            </a:r>
            <a:r>
              <a:rPr lang="en-US" altLang="zh-CN" sz="2000" b="1" baseline="30000" dirty="0">
                <a:solidFill>
                  <a:srgbClr val="C00000"/>
                </a:solidFill>
              </a:rPr>
              <a:t>10</a:t>
            </a:r>
            <a:r>
              <a:rPr lang="en-US" altLang="zh-CN" sz="2000" b="1" dirty="0">
                <a:solidFill>
                  <a:srgbClr val="C00000"/>
                </a:solidFill>
              </a:rPr>
              <a:t> </a:t>
            </a:r>
            <a:r>
              <a:rPr lang="en-US" altLang="zh-CN" sz="2000" b="1" dirty="0" err="1">
                <a:solidFill>
                  <a:srgbClr val="C00000"/>
                </a:solidFill>
              </a:rPr>
              <a:t>ppp</a:t>
            </a:r>
            <a:r>
              <a:rPr lang="en-US" altLang="zh-CN" sz="2000" b="1" dirty="0">
                <a:solidFill>
                  <a:srgbClr val="C00000"/>
                </a:solidFill>
              </a:rPr>
              <a:t>, 203/240 MeV,</a:t>
            </a:r>
            <a:r>
              <a:rPr lang="zh-CN" altLang="en-US" sz="2000" b="1" dirty="0">
                <a:solidFill>
                  <a:srgbClr val="C00000"/>
                </a:solidFill>
              </a:rPr>
              <a:t> </a:t>
            </a:r>
            <a:r>
              <a:rPr lang="en-US" altLang="zh-CN" sz="2000" b="1" dirty="0">
                <a:solidFill>
                  <a:srgbClr val="C00000"/>
                </a:solidFill>
              </a:rPr>
              <a:t>Polarization 80%</a:t>
            </a:r>
            <a:endParaRPr lang="zh-CN" altLang="en-US" sz="2000" b="1" dirty="0">
              <a:solidFill>
                <a:srgbClr val="C00000"/>
              </a:solidFill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97C61F10-F57D-469B-B46D-103DC4D8DC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5650" y="1346452"/>
            <a:ext cx="3939195" cy="4967332"/>
          </a:xfrm>
          <a:prstGeom prst="rect">
            <a:avLst/>
          </a:prstGeom>
        </p:spPr>
      </p:pic>
      <p:sp>
        <p:nvSpPr>
          <p:cNvPr id="15" name="文本框 28">
            <a:extLst>
              <a:ext uri="{FF2B5EF4-FFF2-40B4-BE49-F238E27FC236}">
                <a16:creationId xmlns:a16="http://schemas.microsoft.com/office/drawing/2014/main" id="{63EF2413-9DFE-4FAC-94E2-933361E2D577}"/>
              </a:ext>
            </a:extLst>
          </p:cNvPr>
          <p:cNvSpPr txBox="1"/>
          <p:nvPr/>
        </p:nvSpPr>
        <p:spPr>
          <a:xfrm>
            <a:off x="6892636" y="860683"/>
            <a:ext cx="45831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400" b="1" dirty="0">
                <a:solidFill>
                  <a:srgbClr val="C00000"/>
                </a:solidFill>
              </a:rPr>
              <a:t>COSY, Germany(1989-2023)</a:t>
            </a:r>
            <a:endParaRPr lang="zh-CN" altLang="en-US" sz="2400" b="1" dirty="0">
              <a:solidFill>
                <a:srgbClr val="C00000"/>
              </a:solidFill>
            </a:endParaRPr>
          </a:p>
        </p:txBody>
      </p:sp>
      <p:sp>
        <p:nvSpPr>
          <p:cNvPr id="16" name="文本框 29">
            <a:extLst>
              <a:ext uri="{FF2B5EF4-FFF2-40B4-BE49-F238E27FC236}">
                <a16:creationId xmlns:a16="http://schemas.microsoft.com/office/drawing/2014/main" id="{88D32F86-31CE-4486-BA09-9402A88DE58D}"/>
              </a:ext>
            </a:extLst>
          </p:cNvPr>
          <p:cNvSpPr txBox="1"/>
          <p:nvPr/>
        </p:nvSpPr>
        <p:spPr>
          <a:xfrm>
            <a:off x="7148944" y="3912402"/>
            <a:ext cx="15197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[M.A. </a:t>
            </a:r>
            <a:r>
              <a:rPr lang="en-US" altLang="zh-CN" sz="1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Leonova</a:t>
            </a:r>
            <a:r>
              <a:rPr lang="en-US" altLang="zh-CN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PRL [J], 2004]</a:t>
            </a:r>
            <a:endParaRPr lang="zh-CN" altLang="en-US" sz="16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文本框 30">
            <a:extLst>
              <a:ext uri="{FF2B5EF4-FFF2-40B4-BE49-F238E27FC236}">
                <a16:creationId xmlns:a16="http://schemas.microsoft.com/office/drawing/2014/main" id="{AC0EDBBD-9F67-4D8F-8749-32DB73002927}"/>
              </a:ext>
            </a:extLst>
          </p:cNvPr>
          <p:cNvSpPr txBox="1"/>
          <p:nvPr/>
        </p:nvSpPr>
        <p:spPr>
          <a:xfrm>
            <a:off x="6876469" y="4463485"/>
            <a:ext cx="2116625" cy="18921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altLang="zh-CN" sz="2000" b="1" dirty="0">
                <a:solidFill>
                  <a:srgbClr val="C00000"/>
                </a:solidFill>
              </a:rPr>
              <a:t>H</a:t>
            </a:r>
            <a:r>
              <a:rPr lang="en-US" altLang="zh-CN" sz="2000" b="1" baseline="30000" dirty="0">
                <a:solidFill>
                  <a:srgbClr val="C00000"/>
                </a:solidFill>
              </a:rPr>
              <a:t>+</a:t>
            </a:r>
            <a:r>
              <a:rPr lang="en-US" altLang="zh-CN" sz="2000" b="1" dirty="0">
                <a:solidFill>
                  <a:srgbClr val="C00000"/>
                </a:solidFill>
              </a:rPr>
              <a:t>/D</a:t>
            </a:r>
            <a:r>
              <a:rPr lang="en-US" altLang="zh-CN" sz="2000" b="1" baseline="30000" dirty="0">
                <a:solidFill>
                  <a:srgbClr val="C00000"/>
                </a:solidFill>
              </a:rPr>
              <a:t>+</a:t>
            </a:r>
            <a:endParaRPr lang="en-US" altLang="zh-CN" sz="2000" b="1" dirty="0">
              <a:solidFill>
                <a:srgbClr val="C0000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en-US" altLang="zh-CN" sz="2000" b="1" dirty="0">
                <a:solidFill>
                  <a:srgbClr val="C00000"/>
                </a:solidFill>
              </a:rPr>
              <a:t>6x10</a:t>
            </a:r>
            <a:r>
              <a:rPr lang="en-US" altLang="zh-CN" sz="2000" b="1" baseline="30000" dirty="0">
                <a:solidFill>
                  <a:srgbClr val="C00000"/>
                </a:solidFill>
              </a:rPr>
              <a:t>10</a:t>
            </a:r>
            <a:r>
              <a:rPr lang="en-US" altLang="zh-CN" sz="2000" b="1" dirty="0">
                <a:solidFill>
                  <a:srgbClr val="C00000"/>
                </a:solidFill>
              </a:rPr>
              <a:t> </a:t>
            </a:r>
            <a:r>
              <a:rPr lang="en-US" altLang="zh-CN" sz="2000" b="1" dirty="0" err="1">
                <a:solidFill>
                  <a:srgbClr val="C00000"/>
                </a:solidFill>
              </a:rPr>
              <a:t>ppp</a:t>
            </a:r>
            <a:r>
              <a:rPr lang="en-US" altLang="zh-CN" sz="2000" b="1" dirty="0">
                <a:solidFill>
                  <a:srgbClr val="C00000"/>
                </a:solidFill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altLang="zh-CN" sz="2000" b="1" dirty="0">
                <a:solidFill>
                  <a:srgbClr val="C00000"/>
                </a:solidFill>
              </a:rPr>
              <a:t>~2.7/2.1 GeV</a:t>
            </a:r>
            <a:r>
              <a:rPr lang="zh-CN" altLang="en-US" sz="2000" b="1" dirty="0">
                <a:solidFill>
                  <a:srgbClr val="C00000"/>
                </a:solidFill>
              </a:rPr>
              <a:t> </a:t>
            </a:r>
            <a:r>
              <a:rPr lang="en-US" altLang="zh-CN" sz="2000" b="1" dirty="0">
                <a:solidFill>
                  <a:srgbClr val="C00000"/>
                </a:solidFill>
              </a:rPr>
              <a:t>Polarization 75%</a:t>
            </a:r>
            <a:endParaRPr lang="zh-CN" altLang="en-US" sz="2000" b="1" dirty="0">
              <a:solidFill>
                <a:srgbClr val="C00000"/>
              </a:solidFill>
            </a:endParaRPr>
          </a:p>
        </p:txBody>
      </p:sp>
      <p:cxnSp>
        <p:nvCxnSpPr>
          <p:cNvPr id="18" name="直接连接符 17">
            <a:extLst>
              <a:ext uri="{FF2B5EF4-FFF2-40B4-BE49-F238E27FC236}">
                <a16:creationId xmlns:a16="http://schemas.microsoft.com/office/drawing/2014/main" id="{B029C3F1-F6F1-4354-898C-94CBB887A78F}"/>
              </a:ext>
            </a:extLst>
          </p:cNvPr>
          <p:cNvCxnSpPr>
            <a:cxnSpLocks/>
          </p:cNvCxnSpPr>
          <p:nvPr/>
        </p:nvCxnSpPr>
        <p:spPr>
          <a:xfrm>
            <a:off x="6807199" y="913784"/>
            <a:ext cx="0" cy="544182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672FCF01-FEE8-4085-806A-6A05EE262864}"/>
              </a:ext>
            </a:extLst>
          </p:cNvPr>
          <p:cNvSpPr txBox="1"/>
          <p:nvPr/>
        </p:nvSpPr>
        <p:spPr bwMode="auto">
          <a:xfrm>
            <a:off x="3647728" y="11088"/>
            <a:ext cx="510909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 eaLnBrk="1" hangingPunct="1"/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离子科学大科学装置的发展</a:t>
            </a:r>
            <a:endParaRPr lang="en-US" altLang="zh-CN" sz="3200" b="1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433683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>
            <a:extLst>
              <a:ext uri="{FF2B5EF4-FFF2-40B4-BE49-F238E27FC236}">
                <a16:creationId xmlns:a16="http://schemas.microsoft.com/office/drawing/2014/main" id="{A9182E6C-4777-4834-96A7-7963FA6607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333" y="1063995"/>
            <a:ext cx="10729106" cy="5341629"/>
          </a:xfrm>
          <a:prstGeom prst="rect">
            <a:avLst/>
          </a:prstGeom>
        </p:spPr>
      </p:pic>
      <p:sp>
        <p:nvSpPr>
          <p:cNvPr id="20" name="文本框 19">
            <a:extLst>
              <a:ext uri="{FF2B5EF4-FFF2-40B4-BE49-F238E27FC236}">
                <a16:creationId xmlns:a16="http://schemas.microsoft.com/office/drawing/2014/main" id="{A9403A79-A142-46FA-936E-83894D18DD33}"/>
              </a:ext>
            </a:extLst>
          </p:cNvPr>
          <p:cNvSpPr txBox="1"/>
          <p:nvPr/>
        </p:nvSpPr>
        <p:spPr>
          <a:xfrm>
            <a:off x="623392" y="750727"/>
            <a:ext cx="90290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>
                <a:solidFill>
                  <a:srgbClr val="C00000"/>
                </a:solidFill>
              </a:rPr>
              <a:t>NICA, Russia, In Progress, H</a:t>
            </a:r>
            <a:r>
              <a:rPr lang="en-US" altLang="zh-CN" sz="2400" b="1" baseline="30000" dirty="0">
                <a:solidFill>
                  <a:srgbClr val="C00000"/>
                </a:solidFill>
              </a:rPr>
              <a:t>+</a:t>
            </a:r>
            <a:r>
              <a:rPr lang="en-US" altLang="zh-CN" sz="2400" b="1" dirty="0">
                <a:solidFill>
                  <a:srgbClr val="C00000"/>
                </a:solidFill>
              </a:rPr>
              <a:t>/D</a:t>
            </a:r>
            <a:r>
              <a:rPr lang="en-US" altLang="zh-CN" sz="2400" b="1" baseline="30000" dirty="0">
                <a:solidFill>
                  <a:srgbClr val="C00000"/>
                </a:solidFill>
              </a:rPr>
              <a:t>+</a:t>
            </a:r>
            <a:r>
              <a:rPr lang="en-US" altLang="zh-CN" sz="2400" b="1" dirty="0">
                <a:solidFill>
                  <a:srgbClr val="C00000"/>
                </a:solidFill>
                <a:sym typeface="Wingdings 3" panose="05040102010807070707" pitchFamily="18" charset="2"/>
              </a:rPr>
              <a:t>, Ion Collider,</a:t>
            </a:r>
            <a:r>
              <a:rPr lang="zh-CN" altLang="en-US" sz="2400" b="1" dirty="0">
                <a:solidFill>
                  <a:srgbClr val="C00000"/>
                </a:solidFill>
                <a:sym typeface="Wingdings 3" panose="05040102010807070707" pitchFamily="18" charset="2"/>
              </a:rPr>
              <a:t> </a:t>
            </a:r>
            <a:r>
              <a:rPr lang="en-US" altLang="zh-CN" sz="2400" b="1" dirty="0">
                <a:solidFill>
                  <a:srgbClr val="C00000"/>
                </a:solidFill>
                <a:sym typeface="Wingdings 3" panose="05040102010807070707" pitchFamily="18" charset="2"/>
              </a:rPr>
              <a:t>0.6~4.5</a:t>
            </a:r>
            <a:r>
              <a:rPr lang="zh-CN" altLang="en-US" sz="2400" b="1" dirty="0">
                <a:solidFill>
                  <a:srgbClr val="C00000"/>
                </a:solidFill>
                <a:sym typeface="Wingdings 3" panose="05040102010807070707" pitchFamily="18" charset="2"/>
              </a:rPr>
              <a:t> </a:t>
            </a:r>
            <a:r>
              <a:rPr lang="en-US" altLang="zh-CN" sz="2400" b="1" dirty="0">
                <a:solidFill>
                  <a:srgbClr val="C00000"/>
                </a:solidFill>
                <a:sym typeface="Wingdings 3" panose="05040102010807070707" pitchFamily="18" charset="2"/>
              </a:rPr>
              <a:t>GeV</a:t>
            </a:r>
            <a:endParaRPr lang="en-US" altLang="zh-CN" sz="2400" b="1" dirty="0">
              <a:solidFill>
                <a:srgbClr val="C00000"/>
              </a:solidFill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60422AD6-CA87-498E-8F22-E65E058B3373}"/>
              </a:ext>
            </a:extLst>
          </p:cNvPr>
          <p:cNvSpPr txBox="1"/>
          <p:nvPr/>
        </p:nvSpPr>
        <p:spPr>
          <a:xfrm>
            <a:off x="2873465" y="1231733"/>
            <a:ext cx="29497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[V.V. </a:t>
            </a:r>
            <a:r>
              <a:rPr lang="en-US" altLang="zh-CN" sz="1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Fimushkin</a:t>
            </a:r>
            <a:r>
              <a:rPr lang="en-US" altLang="zh-CN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SPIN [P], 2025;</a:t>
            </a:r>
          </a:p>
          <a:p>
            <a:r>
              <a:rPr lang="en-US" altLang="zh-CN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V.P. </a:t>
            </a:r>
            <a:r>
              <a:rPr lang="en-US" altLang="zh-CN" sz="1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Ladygin</a:t>
            </a:r>
            <a:r>
              <a:rPr lang="en-US" altLang="zh-CN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SPIN [P], 2025]</a:t>
            </a:r>
            <a:endParaRPr lang="zh-CN" altLang="en-US" sz="16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83DC6A84-CE35-4BFF-8952-C2EDB067D805}"/>
              </a:ext>
            </a:extLst>
          </p:cNvPr>
          <p:cNvSpPr txBox="1"/>
          <p:nvPr/>
        </p:nvSpPr>
        <p:spPr>
          <a:xfrm>
            <a:off x="6575875" y="5774955"/>
            <a:ext cx="45320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b="1" dirty="0" err="1"/>
              <a:t>Nuclotron</a:t>
            </a:r>
            <a:r>
              <a:rPr lang="en-US" altLang="zh-CN" b="1" dirty="0"/>
              <a:t> in operation for a few years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b="1" dirty="0"/>
              <a:t>Beam injection to NICA (end of 2025)</a:t>
            </a:r>
            <a:endParaRPr lang="zh-CN" altLang="en-US" b="1" dirty="0"/>
          </a:p>
        </p:txBody>
      </p:sp>
      <p:sp>
        <p:nvSpPr>
          <p:cNvPr id="2" name="箭头: 下 1">
            <a:extLst>
              <a:ext uri="{FF2B5EF4-FFF2-40B4-BE49-F238E27FC236}">
                <a16:creationId xmlns:a16="http://schemas.microsoft.com/office/drawing/2014/main" id="{8474E8E4-DB0B-4BEF-B124-93154F95998C}"/>
              </a:ext>
            </a:extLst>
          </p:cNvPr>
          <p:cNvSpPr/>
          <p:nvPr/>
        </p:nvSpPr>
        <p:spPr>
          <a:xfrm>
            <a:off x="4439817" y="3717962"/>
            <a:ext cx="72008" cy="584775"/>
          </a:xfrm>
          <a:prstGeom prst="downArrow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C6A1581C-146D-4289-B480-28EF8618F5B3}"/>
              </a:ext>
            </a:extLst>
          </p:cNvPr>
          <p:cNvSpPr txBox="1"/>
          <p:nvPr/>
        </p:nvSpPr>
        <p:spPr bwMode="auto">
          <a:xfrm>
            <a:off x="3647728" y="11088"/>
            <a:ext cx="510909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 eaLnBrk="1" hangingPunct="1"/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离子科学大科学装置的发展</a:t>
            </a:r>
            <a:endParaRPr lang="en-US" altLang="zh-CN" sz="3200" b="1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93276939"/>
      </p:ext>
    </p:extLst>
  </p:cSld>
  <p:clrMapOvr>
    <a:masterClrMapping/>
  </p:clrMapOvr>
</p:sld>
</file>

<file path=ppt/theme/theme1.xml><?xml version="1.0" encoding="utf-8"?>
<a:theme xmlns:a="http://schemas.openxmlformats.org/drawingml/2006/main" name="3_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xmlns="" w="9525">
              <a:solidFill>
                <a:schemeClr val="tx1"/>
              </a:solidFill>
              <a:miter lim="800000"/>
              <a:headEnd/>
              <a:tailEnd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>
        <a:spAutoFit/>
      </a:bodyPr>
      <a:lstStyle>
        <a:defPPr eaLnBrk="1" hangingPunct="1">
          <a:defRPr sz="2400" b="1" dirty="0">
            <a:solidFill>
              <a:srgbClr val="0D02E0"/>
            </a:solidFill>
            <a:latin typeface="Arial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81010</TotalTime>
  <Words>1753</Words>
  <Application>Microsoft Office PowerPoint</Application>
  <PresentationFormat>宽屏</PresentationFormat>
  <Paragraphs>329</Paragraphs>
  <Slides>33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5" baseType="lpstr">
      <vt:lpstr>等线</vt:lpstr>
      <vt:lpstr>微软雅黑</vt:lpstr>
      <vt:lpstr>Abadi</vt:lpstr>
      <vt:lpstr>Arial</vt:lpstr>
      <vt:lpstr>Calibri</vt:lpstr>
      <vt:lpstr>Cambria Math</vt:lpstr>
      <vt:lpstr>Times</vt:lpstr>
      <vt:lpstr>Times New Roman</vt:lpstr>
      <vt:lpstr>Tw Cen MT Condensed</vt:lpstr>
      <vt:lpstr>Wingdings</vt:lpstr>
      <vt:lpstr>3_Office 主题​​</vt:lpstr>
      <vt:lpstr>Photo Editor 照片</vt:lpstr>
      <vt:lpstr>基于大科学装置的自旋物理实验我们准备好了么？  中国极化离子束制备现状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Lenovo (Beijing) Limited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unknown</dc:creator>
  <cp:lastModifiedBy>Liangting Sun</cp:lastModifiedBy>
  <cp:revision>2233</cp:revision>
  <dcterms:created xsi:type="dcterms:W3CDTF">2013-08-23T11:01:09Z</dcterms:created>
  <dcterms:modified xsi:type="dcterms:W3CDTF">2026-07-26T15:51:41Z</dcterms:modified>
</cp:coreProperties>
</file>