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1"/>
  </p:notesMasterIdLst>
  <p:handoutMasterIdLst>
    <p:handoutMasterId r:id="rId26"/>
  </p:handoutMasterIdLst>
  <p:sldIdLst>
    <p:sldId id="407" r:id="rId3"/>
    <p:sldId id="415" r:id="rId4"/>
    <p:sldId id="409" r:id="rId5"/>
    <p:sldId id="410" r:id="rId6"/>
    <p:sldId id="416" r:id="rId7"/>
    <p:sldId id="417" r:id="rId8"/>
    <p:sldId id="418" r:id="rId9"/>
    <p:sldId id="419" r:id="rId10"/>
    <p:sldId id="421" r:id="rId11"/>
    <p:sldId id="280" r:id="rId12"/>
    <p:sldId id="397" r:id="rId13"/>
    <p:sldId id="286" r:id="rId14"/>
    <p:sldId id="413" r:id="rId15"/>
    <p:sldId id="381" r:id="rId16"/>
    <p:sldId id="287" r:id="rId17"/>
    <p:sldId id="296" r:id="rId18"/>
    <p:sldId id="382" r:id="rId19"/>
    <p:sldId id="389" r:id="rId20"/>
    <p:sldId id="297" r:id="rId22"/>
    <p:sldId id="369" r:id="rId23"/>
    <p:sldId id="361" r:id="rId24"/>
    <p:sldId id="420" r:id="rId25"/>
  </p:sldIdLst>
  <p:sldSz cx="12192000" cy="6858000"/>
  <p:notesSz cx="6858000" cy="9144000"/>
  <p:embeddedFontLst>
    <p:embeddedFont>
      <p:font typeface="思源黑体 CN Light" panose="020B0300000000000000" pitchFamily="34" charset="-122"/>
      <p:regular r:id="rId31"/>
    </p:embeddedFont>
    <p:embeddedFont>
      <p:font typeface="微软雅黑" panose="020B0503020204020204" charset="-122"/>
      <p:regular r:id="rId32"/>
      <p:bold r:id="rId33"/>
    </p:embeddedFont>
    <p:embeddedFont>
      <p:font typeface="汉仪雅酷黑 75W" panose="020B0804020202020204" pitchFamily="34" charset="-122"/>
      <p:bold r:id="rId34"/>
    </p:embeddedFont>
    <p:embeddedFont>
      <p:font typeface="Cambria Math" panose="02040503050406030204" pitchFamily="18" charset="0"/>
      <p:regular r:id="rId35"/>
    </p:embeddedFont>
    <p:embeddedFont>
      <p:font typeface="黑体" panose="02010609060101010101" pitchFamily="49" charset="-122"/>
      <p:regular r:id="rId36"/>
    </p:embeddedFont>
    <p:embeddedFont>
      <p:font typeface="Arial Unicode MS" panose="020B0604020202020204" charset="-122"/>
      <p:regular r:id="rId37"/>
    </p:embeddedFont>
    <p:embeddedFont>
      <p:font typeface="等线" panose="02010600030101010101" charset="-122"/>
      <p:regular r:id="rId38"/>
      <p:bold r:id="rId39"/>
    </p:embeddedFont>
    <p:embeddedFont>
      <p:font typeface="Calibri" panose="020F0502020204030204" charset="0"/>
      <p:regular r:id="rId40"/>
      <p:bold r:id="rId41"/>
      <p:italic r:id="rId42"/>
      <p:boldItalic r:id="rId43"/>
    </p:embeddedFont>
  </p:embeddedFontLst>
  <p:custDataLst>
    <p:tags r:id="rId4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08" userDrawn="1">
          <p15:clr>
            <a:srgbClr val="A4A3A4"/>
          </p15:clr>
        </p15:guide>
        <p15:guide id="2" pos="389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initials="W" lastIdx="0" clrIdx="0"/>
  <p:cmAuthor id="2" name="Jupiter Zhang" initials="J" lastIdx="0" clrIdx="1"/>
  <p:cmAuthor id="3" name="黄 楚怡" initials="黄" lastIdx="0" clrIdx="2"/>
  <p:cmAuthor id="4" name="龙 田" initials="龙田"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showPr>
  <p:clrMru>
    <a:srgbClr val="FFC331"/>
    <a:srgbClr val="588BC6"/>
    <a:srgbClr val="66328F"/>
    <a:srgbClr val="515151"/>
    <a:srgbClr val="F13D3D"/>
    <a:srgbClr val="1A6FDF"/>
    <a:srgbClr val="166BC6"/>
    <a:srgbClr val="8755C1"/>
    <a:srgbClr val="9A2C73"/>
    <a:srgbClr val="D1E2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72" autoAdjust="0"/>
    <p:restoredTop sz="94660"/>
  </p:normalViewPr>
  <p:slideViewPr>
    <p:cSldViewPr snapToGrid="0" showGuides="1">
      <p:cViewPr varScale="1">
        <p:scale>
          <a:sx n="64" d="100"/>
          <a:sy n="64" d="100"/>
        </p:scale>
        <p:origin x="54" y="132"/>
      </p:cViewPr>
      <p:guideLst>
        <p:guide orient="horz" pos="1908"/>
        <p:guide pos="389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4" Type="http://schemas.openxmlformats.org/officeDocument/2006/relationships/tags" Target="tags/tag19.xml"/><Relationship Id="rId43" Type="http://schemas.openxmlformats.org/officeDocument/2006/relationships/font" Target="fonts/font13.fntdata"/><Relationship Id="rId42" Type="http://schemas.openxmlformats.org/officeDocument/2006/relationships/font" Target="fonts/font12.fntdata"/><Relationship Id="rId41" Type="http://schemas.openxmlformats.org/officeDocument/2006/relationships/font" Target="fonts/font11.fntdata"/><Relationship Id="rId40" Type="http://schemas.openxmlformats.org/officeDocument/2006/relationships/font" Target="fonts/font10.fntdata"/><Relationship Id="rId4" Type="http://schemas.openxmlformats.org/officeDocument/2006/relationships/slide" Target="slides/slide2.xml"/><Relationship Id="rId39" Type="http://schemas.openxmlformats.org/officeDocument/2006/relationships/font" Target="fonts/font9.fntdata"/><Relationship Id="rId38" Type="http://schemas.openxmlformats.org/officeDocument/2006/relationships/font" Target="fonts/font8.fntdata"/><Relationship Id="rId37" Type="http://schemas.openxmlformats.org/officeDocument/2006/relationships/font" Target="fonts/font7.fntdata"/><Relationship Id="rId36" Type="http://schemas.openxmlformats.org/officeDocument/2006/relationships/font" Target="fonts/font6.fntdata"/><Relationship Id="rId35" Type="http://schemas.openxmlformats.org/officeDocument/2006/relationships/font" Target="fonts/font5.fntdata"/><Relationship Id="rId34" Type="http://schemas.openxmlformats.org/officeDocument/2006/relationships/font" Target="fonts/font4.fntdata"/><Relationship Id="rId33" Type="http://schemas.openxmlformats.org/officeDocument/2006/relationships/font" Target="fonts/font3.fntdata"/><Relationship Id="rId32" Type="http://schemas.openxmlformats.org/officeDocument/2006/relationships/font" Target="fonts/font2.fntdata"/><Relationship Id="rId31" Type="http://schemas.openxmlformats.org/officeDocument/2006/relationships/font" Target="fonts/font1.fntdata"/><Relationship Id="rId30" Type="http://schemas.openxmlformats.org/officeDocument/2006/relationships/commentAuthors" Target="commentAuthors.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handoutMaster" Target="handoutMasters/handoutMaster1.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notesMaster" Target="notesMasters/notesMaster1.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思源黑体 CN Light" panose="020B0300000000000000" pitchFamily="34" charset="-122"/>
              <a:ea typeface="思源黑体 CN Light" panose="020B0300000000000000" pitchFamily="34" charset="-122"/>
              <a:cs typeface="思源黑体 CN Light" panose="020B0300000000000000" pitchFamily="3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cs typeface="思源黑体 CN Light" panose="020B0300000000000000" pitchFamily="34" charset="-122"/>
              </a:rPr>
            </a:fld>
            <a:endParaRPr lang="zh-CN" altLang="en-US">
              <a:cs typeface="思源黑体 CN Light" panose="020B0300000000000000" pitchFamily="3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思源黑体 CN Light" panose="020B0300000000000000" pitchFamily="34" charset="-122"/>
              <a:ea typeface="思源黑体 CN Light" panose="020B0300000000000000" pitchFamily="34" charset="-122"/>
              <a:cs typeface="思源黑体 CN Light" panose="020B0300000000000000" pitchFamily="3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cs typeface="思源黑体 CN Light" panose="020B0300000000000000" pitchFamily="34" charset="-122"/>
              </a:rPr>
            </a:fld>
            <a:endParaRPr lang="zh-CN" altLang="en-US">
              <a:cs typeface="思源黑体 CN Light" panose="020B0300000000000000" pitchFamily="34"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思源黑体 CN Light" panose="020B0300000000000000" pitchFamily="34" charset="-122"/>
                <a:ea typeface="思源黑体 CN Light" panose="020B0300000000000000" pitchFamily="34" charset="-122"/>
                <a:cs typeface="思源黑体 CN Light" panose="020B0300000000000000" pitchFamily="3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思源黑体 CN Light" panose="020B0300000000000000" pitchFamily="34" charset="-122"/>
                <a:ea typeface="思源黑体 CN Light" panose="020B0300000000000000" pitchFamily="34" charset="-122"/>
                <a:cs typeface="思源黑体 CN Light" panose="020B0300000000000000" pitchFamily="34" charset="-122"/>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思源黑体 CN Light" panose="020B0300000000000000" pitchFamily="34" charset="-122"/>
                <a:ea typeface="思源黑体 CN Light" panose="020B0300000000000000" pitchFamily="34" charset="-122"/>
                <a:cs typeface="思源黑体 CN Light" panose="020B0300000000000000" pitchFamily="3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思源黑体 CN Light" panose="020B0300000000000000" pitchFamily="34" charset="-122"/>
                <a:ea typeface="思源黑体 CN Light" panose="020B0300000000000000" pitchFamily="34" charset="-122"/>
                <a:cs typeface="思源黑体 CN Light" panose="020B0300000000000000" pitchFamily="34" charset="-122"/>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思源黑体 CN Light" panose="020B0300000000000000" pitchFamily="34" charset="-122"/>
        <a:ea typeface="思源黑体 CN Light" panose="020B0300000000000000" pitchFamily="34" charset="-122"/>
        <a:cs typeface="思源黑体 CN Light" panose="020B0300000000000000" pitchFamily="34" charset="-122"/>
      </a:defRPr>
    </a:lvl1pPr>
    <a:lvl2pPr marL="457200" algn="l" defTabSz="914400" rtl="0" eaLnBrk="1" latinLnBrk="0" hangingPunct="1">
      <a:defRPr sz="1200" kern="1200">
        <a:solidFill>
          <a:schemeClr val="tx1"/>
        </a:solidFill>
        <a:latin typeface="思源黑体 CN Light" panose="020B0300000000000000" pitchFamily="34" charset="-122"/>
        <a:ea typeface="思源黑体 CN Light" panose="020B0300000000000000" pitchFamily="34" charset="-122"/>
        <a:cs typeface="思源黑体 CN Light" panose="020B0300000000000000" pitchFamily="34" charset="-122"/>
      </a:defRPr>
    </a:lvl2pPr>
    <a:lvl3pPr marL="914400" algn="l" defTabSz="914400" rtl="0" eaLnBrk="1" latinLnBrk="0" hangingPunct="1">
      <a:defRPr sz="1200" kern="1200">
        <a:solidFill>
          <a:schemeClr val="tx1"/>
        </a:solidFill>
        <a:latin typeface="思源黑体 CN Light" panose="020B0300000000000000" pitchFamily="34" charset="-122"/>
        <a:ea typeface="思源黑体 CN Light" panose="020B0300000000000000" pitchFamily="34" charset="-122"/>
        <a:cs typeface="思源黑体 CN Light" panose="020B0300000000000000" pitchFamily="34" charset="-122"/>
      </a:defRPr>
    </a:lvl3pPr>
    <a:lvl4pPr marL="1371600" algn="l" defTabSz="914400" rtl="0" eaLnBrk="1" latinLnBrk="0" hangingPunct="1">
      <a:defRPr sz="1200" kern="1200">
        <a:solidFill>
          <a:schemeClr val="tx1"/>
        </a:solidFill>
        <a:latin typeface="思源黑体 CN Light" panose="020B0300000000000000" pitchFamily="34" charset="-122"/>
        <a:ea typeface="思源黑体 CN Light" panose="020B0300000000000000" pitchFamily="34" charset="-122"/>
        <a:cs typeface="思源黑体 CN Light" panose="020B0300000000000000" pitchFamily="34" charset="-122"/>
      </a:defRPr>
    </a:lvl4pPr>
    <a:lvl5pPr marL="1828800" algn="l" defTabSz="914400" rtl="0" eaLnBrk="1" latinLnBrk="0" hangingPunct="1">
      <a:defRPr sz="1200" kern="1200">
        <a:solidFill>
          <a:schemeClr val="tx1"/>
        </a:solidFill>
        <a:latin typeface="思源黑体 CN Light" panose="020B0300000000000000" pitchFamily="34" charset="-122"/>
        <a:ea typeface="思源黑体 CN Light" panose="020B0300000000000000" pitchFamily="34" charset="-122"/>
        <a:cs typeface="思源黑体 CN Light" panose="020B0300000000000000" pitchFamily="34"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1"/>
          <p:cNvPicPr/>
          <p:nvPr/>
        </p:nvPicPr>
        <p:blipFill>
          <a:blip r:embed="rId2"/>
          <a:stretch>
            <a:fillRect/>
          </a:stretch>
        </p:blipFill>
        <p:spPr>
          <a:xfrm>
            <a:off x="635" y="17145"/>
            <a:ext cx="6746875" cy="5278755"/>
          </a:xfrm>
          <a:prstGeom prst="rect">
            <a:avLst/>
          </a:prstGeom>
        </p:spPr>
      </p:pic>
      <p:sp>
        <p:nvSpPr>
          <p:cNvPr id="18" name="任意多边形: 形状 17"/>
          <p:cNvSpPr/>
          <p:nvPr/>
        </p:nvSpPr>
        <p:spPr>
          <a:xfrm>
            <a:off x="3587588" y="17169"/>
            <a:ext cx="6265919" cy="6017800"/>
          </a:xfrm>
          <a:custGeom>
            <a:avLst/>
            <a:gdLst>
              <a:gd name="connsiteX0" fmla="*/ 453881 w 5123543"/>
              <a:gd name="connsiteY0" fmla="*/ 0 h 4920660"/>
              <a:gd name="connsiteX1" fmla="*/ 5123543 w 5123543"/>
              <a:gd name="connsiteY1" fmla="*/ 0 h 4920660"/>
              <a:gd name="connsiteX2" fmla="*/ 5123543 w 5123543"/>
              <a:gd name="connsiteY2" fmla="*/ 4339045 h 4920660"/>
              <a:gd name="connsiteX3" fmla="*/ 5091606 w 5123543"/>
              <a:gd name="connsiteY3" fmla="*/ 4362928 h 4920660"/>
              <a:gd name="connsiteX4" fmla="*/ 3265714 w 5123543"/>
              <a:gd name="connsiteY4" fmla="*/ 4920660 h 4920660"/>
              <a:gd name="connsiteX5" fmla="*/ 0 w 5123543"/>
              <a:gd name="connsiteY5" fmla="*/ 1654946 h 4920660"/>
              <a:gd name="connsiteX6" fmla="*/ 394154 w 5123543"/>
              <a:gd name="connsiteY6" fmla="*/ 98313 h 4920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23543" h="4920660">
                <a:moveTo>
                  <a:pt x="453881" y="0"/>
                </a:moveTo>
                <a:lnTo>
                  <a:pt x="5123543" y="0"/>
                </a:lnTo>
                <a:lnTo>
                  <a:pt x="5123543" y="4339045"/>
                </a:lnTo>
                <a:lnTo>
                  <a:pt x="5091606" y="4362928"/>
                </a:lnTo>
                <a:cubicBezTo>
                  <a:pt x="4570394" y="4715051"/>
                  <a:pt x="3942066" y="4920660"/>
                  <a:pt x="3265714" y="4920660"/>
                </a:cubicBezTo>
                <a:cubicBezTo>
                  <a:pt x="1462110" y="4920660"/>
                  <a:pt x="0" y="3458550"/>
                  <a:pt x="0" y="1654946"/>
                </a:cubicBezTo>
                <a:cubicBezTo>
                  <a:pt x="0" y="1091320"/>
                  <a:pt x="142785" y="561043"/>
                  <a:pt x="394154" y="98313"/>
                </a:cubicBezTo>
                <a:close/>
              </a:path>
            </a:pathLst>
          </a:custGeom>
          <a:solidFill>
            <a:schemeClr val="bg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Light" panose="020B0300000000000000" pitchFamily="34" charset="-122"/>
            </a:endParaRPr>
          </a:p>
        </p:txBody>
      </p:sp>
      <p:sp>
        <p:nvSpPr>
          <p:cNvPr id="19" name="任意多边形: 形状 18"/>
          <p:cNvSpPr/>
          <p:nvPr/>
        </p:nvSpPr>
        <p:spPr>
          <a:xfrm>
            <a:off x="4738754" y="0"/>
            <a:ext cx="6265919" cy="6017800"/>
          </a:xfrm>
          <a:custGeom>
            <a:avLst/>
            <a:gdLst>
              <a:gd name="connsiteX0" fmla="*/ 453881 w 5123543"/>
              <a:gd name="connsiteY0" fmla="*/ 0 h 4920660"/>
              <a:gd name="connsiteX1" fmla="*/ 5123543 w 5123543"/>
              <a:gd name="connsiteY1" fmla="*/ 0 h 4920660"/>
              <a:gd name="connsiteX2" fmla="*/ 5123543 w 5123543"/>
              <a:gd name="connsiteY2" fmla="*/ 4339045 h 4920660"/>
              <a:gd name="connsiteX3" fmla="*/ 5091606 w 5123543"/>
              <a:gd name="connsiteY3" fmla="*/ 4362928 h 4920660"/>
              <a:gd name="connsiteX4" fmla="*/ 3265714 w 5123543"/>
              <a:gd name="connsiteY4" fmla="*/ 4920660 h 4920660"/>
              <a:gd name="connsiteX5" fmla="*/ 0 w 5123543"/>
              <a:gd name="connsiteY5" fmla="*/ 1654946 h 4920660"/>
              <a:gd name="connsiteX6" fmla="*/ 394154 w 5123543"/>
              <a:gd name="connsiteY6" fmla="*/ 98313 h 4920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23543" h="4920660">
                <a:moveTo>
                  <a:pt x="453881" y="0"/>
                </a:moveTo>
                <a:lnTo>
                  <a:pt x="5123543" y="0"/>
                </a:lnTo>
                <a:lnTo>
                  <a:pt x="5123543" y="4339045"/>
                </a:lnTo>
                <a:lnTo>
                  <a:pt x="5091606" y="4362928"/>
                </a:lnTo>
                <a:cubicBezTo>
                  <a:pt x="4570394" y="4715051"/>
                  <a:pt x="3942066" y="4920660"/>
                  <a:pt x="3265714" y="4920660"/>
                </a:cubicBezTo>
                <a:cubicBezTo>
                  <a:pt x="1462110" y="4920660"/>
                  <a:pt x="0" y="3458550"/>
                  <a:pt x="0" y="1654946"/>
                </a:cubicBezTo>
                <a:cubicBezTo>
                  <a:pt x="0" y="1091320"/>
                  <a:pt x="142785" y="561043"/>
                  <a:pt x="394154" y="98313"/>
                </a:cubicBezTo>
                <a:close/>
              </a:path>
            </a:pathLst>
          </a:custGeom>
          <a:solidFill>
            <a:schemeClr val="accent3">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Light" panose="020B0300000000000000" pitchFamily="34" charset="-122"/>
            </a:endParaRPr>
          </a:p>
        </p:txBody>
      </p:sp>
      <p:sp>
        <p:nvSpPr>
          <p:cNvPr id="20" name="任意多边形: 形状 19"/>
          <p:cNvSpPr/>
          <p:nvPr/>
        </p:nvSpPr>
        <p:spPr>
          <a:xfrm>
            <a:off x="5285487" y="-1"/>
            <a:ext cx="6906515" cy="6633030"/>
          </a:xfrm>
          <a:custGeom>
            <a:avLst/>
            <a:gdLst>
              <a:gd name="connsiteX0" fmla="*/ 453881 w 5123543"/>
              <a:gd name="connsiteY0" fmla="*/ 0 h 4920660"/>
              <a:gd name="connsiteX1" fmla="*/ 5123543 w 5123543"/>
              <a:gd name="connsiteY1" fmla="*/ 0 h 4920660"/>
              <a:gd name="connsiteX2" fmla="*/ 5123543 w 5123543"/>
              <a:gd name="connsiteY2" fmla="*/ 4339045 h 4920660"/>
              <a:gd name="connsiteX3" fmla="*/ 5091606 w 5123543"/>
              <a:gd name="connsiteY3" fmla="*/ 4362928 h 4920660"/>
              <a:gd name="connsiteX4" fmla="*/ 3265714 w 5123543"/>
              <a:gd name="connsiteY4" fmla="*/ 4920660 h 4920660"/>
              <a:gd name="connsiteX5" fmla="*/ 0 w 5123543"/>
              <a:gd name="connsiteY5" fmla="*/ 1654946 h 4920660"/>
              <a:gd name="connsiteX6" fmla="*/ 394154 w 5123543"/>
              <a:gd name="connsiteY6" fmla="*/ 98313 h 4920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23543" h="4920660">
                <a:moveTo>
                  <a:pt x="453881" y="0"/>
                </a:moveTo>
                <a:lnTo>
                  <a:pt x="5123543" y="0"/>
                </a:lnTo>
                <a:lnTo>
                  <a:pt x="5123543" y="4339045"/>
                </a:lnTo>
                <a:lnTo>
                  <a:pt x="5091606" y="4362928"/>
                </a:lnTo>
                <a:cubicBezTo>
                  <a:pt x="4570394" y="4715051"/>
                  <a:pt x="3942066" y="4920660"/>
                  <a:pt x="3265714" y="4920660"/>
                </a:cubicBezTo>
                <a:cubicBezTo>
                  <a:pt x="1462110" y="4920660"/>
                  <a:pt x="0" y="3458550"/>
                  <a:pt x="0" y="1654946"/>
                </a:cubicBezTo>
                <a:cubicBezTo>
                  <a:pt x="0" y="1091320"/>
                  <a:pt x="142785" y="561043"/>
                  <a:pt x="394154" y="98313"/>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Light" panose="020B0300000000000000" pitchFamily="34" charset="-122"/>
            </a:endParaRPr>
          </a:p>
        </p:txBody>
      </p:sp>
      <p:sp>
        <p:nvSpPr>
          <p:cNvPr id="21" name="Freeform 12"/>
          <p:cNvSpPr>
            <a:spLocks noEditPoints="1"/>
          </p:cNvSpPr>
          <p:nvPr/>
        </p:nvSpPr>
        <p:spPr bwMode="auto">
          <a:xfrm flipV="1">
            <a:off x="3295371" y="3962285"/>
            <a:ext cx="6614716" cy="2072684"/>
          </a:xfrm>
          <a:custGeom>
            <a:avLst/>
            <a:gdLst>
              <a:gd name="T0" fmla="*/ 1 w 1461"/>
              <a:gd name="T1" fmla="*/ 457 h 457"/>
              <a:gd name="T2" fmla="*/ 0 w 1461"/>
              <a:gd name="T3" fmla="*/ 457 h 457"/>
              <a:gd name="T4" fmla="*/ 1 w 1461"/>
              <a:gd name="T5" fmla="*/ 457 h 457"/>
              <a:gd name="T6" fmla="*/ 2 w 1461"/>
              <a:gd name="T7" fmla="*/ 457 h 457"/>
              <a:gd name="T8" fmla="*/ 1 w 1461"/>
              <a:gd name="T9" fmla="*/ 457 h 457"/>
              <a:gd name="T10" fmla="*/ 2 w 1461"/>
              <a:gd name="T11" fmla="*/ 457 h 457"/>
              <a:gd name="T12" fmla="*/ 3 w 1461"/>
              <a:gd name="T13" fmla="*/ 457 h 457"/>
              <a:gd name="T14" fmla="*/ 2 w 1461"/>
              <a:gd name="T15" fmla="*/ 457 h 457"/>
              <a:gd name="T16" fmla="*/ 3 w 1461"/>
              <a:gd name="T17" fmla="*/ 457 h 457"/>
              <a:gd name="T18" fmla="*/ 3 w 1461"/>
              <a:gd name="T19" fmla="*/ 457 h 457"/>
              <a:gd name="T20" fmla="*/ 3 w 1461"/>
              <a:gd name="T21" fmla="*/ 457 h 457"/>
              <a:gd name="T22" fmla="*/ 3 w 1461"/>
              <a:gd name="T23" fmla="*/ 457 h 457"/>
              <a:gd name="T24" fmla="*/ 4 w 1461"/>
              <a:gd name="T25" fmla="*/ 457 h 457"/>
              <a:gd name="T26" fmla="*/ 4 w 1461"/>
              <a:gd name="T27" fmla="*/ 457 h 457"/>
              <a:gd name="T28" fmla="*/ 4 w 1461"/>
              <a:gd name="T29" fmla="*/ 457 h 457"/>
              <a:gd name="T30" fmla="*/ 5 w 1461"/>
              <a:gd name="T31" fmla="*/ 457 h 457"/>
              <a:gd name="T32" fmla="*/ 5 w 1461"/>
              <a:gd name="T33" fmla="*/ 457 h 457"/>
              <a:gd name="T34" fmla="*/ 5 w 1461"/>
              <a:gd name="T35" fmla="*/ 457 h 457"/>
              <a:gd name="T36" fmla="*/ 6 w 1461"/>
              <a:gd name="T37" fmla="*/ 457 h 457"/>
              <a:gd name="T38" fmla="*/ 5 w 1461"/>
              <a:gd name="T39" fmla="*/ 457 h 457"/>
              <a:gd name="T40" fmla="*/ 6 w 1461"/>
              <a:gd name="T41" fmla="*/ 457 h 457"/>
              <a:gd name="T42" fmla="*/ 7 w 1461"/>
              <a:gd name="T43" fmla="*/ 457 h 457"/>
              <a:gd name="T44" fmla="*/ 6 w 1461"/>
              <a:gd name="T45" fmla="*/ 457 h 457"/>
              <a:gd name="T46" fmla="*/ 7 w 1461"/>
              <a:gd name="T47" fmla="*/ 457 h 457"/>
              <a:gd name="T48" fmla="*/ 10 w 1461"/>
              <a:gd name="T49" fmla="*/ 457 h 457"/>
              <a:gd name="T50" fmla="*/ 7 w 1461"/>
              <a:gd name="T51" fmla="*/ 457 h 457"/>
              <a:gd name="T52" fmla="*/ 10 w 1461"/>
              <a:gd name="T53" fmla="*/ 457 h 457"/>
              <a:gd name="T54" fmla="*/ 11 w 1461"/>
              <a:gd name="T55" fmla="*/ 457 h 457"/>
              <a:gd name="T56" fmla="*/ 10 w 1461"/>
              <a:gd name="T57" fmla="*/ 457 h 457"/>
              <a:gd name="T58" fmla="*/ 11 w 1461"/>
              <a:gd name="T59" fmla="*/ 457 h 457"/>
              <a:gd name="T60" fmla="*/ 12 w 1461"/>
              <a:gd name="T61" fmla="*/ 457 h 457"/>
              <a:gd name="T62" fmla="*/ 11 w 1461"/>
              <a:gd name="T63" fmla="*/ 457 h 457"/>
              <a:gd name="T64" fmla="*/ 12 w 1461"/>
              <a:gd name="T65" fmla="*/ 457 h 457"/>
              <a:gd name="T66" fmla="*/ 13 w 1461"/>
              <a:gd name="T67" fmla="*/ 457 h 457"/>
              <a:gd name="T68" fmla="*/ 12 w 1461"/>
              <a:gd name="T69" fmla="*/ 457 h 457"/>
              <a:gd name="T70" fmla="*/ 13 w 1461"/>
              <a:gd name="T71" fmla="*/ 457 h 457"/>
              <a:gd name="T72" fmla="*/ 14 w 1461"/>
              <a:gd name="T73" fmla="*/ 457 h 457"/>
              <a:gd name="T74" fmla="*/ 13 w 1461"/>
              <a:gd name="T75" fmla="*/ 457 h 457"/>
              <a:gd name="T76" fmla="*/ 14 w 1461"/>
              <a:gd name="T77" fmla="*/ 457 h 457"/>
              <a:gd name="T78" fmla="*/ 14 w 1461"/>
              <a:gd name="T79" fmla="*/ 457 h 457"/>
              <a:gd name="T80" fmla="*/ 14 w 1461"/>
              <a:gd name="T81" fmla="*/ 457 h 457"/>
              <a:gd name="T82" fmla="*/ 14 w 1461"/>
              <a:gd name="T83" fmla="*/ 457 h 457"/>
              <a:gd name="T84" fmla="*/ 1461 w 1461"/>
              <a:gd name="T85" fmla="*/ 0 h 457"/>
              <a:gd name="T86" fmla="*/ 1461 w 1461"/>
              <a:gd name="T87" fmla="*/ 0 h 457"/>
              <a:gd name="T88" fmla="*/ 15 w 1461"/>
              <a:gd name="T89" fmla="*/ 457 h 457"/>
              <a:gd name="T90" fmla="*/ 1461 w 1461"/>
              <a:gd name="T91"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61" h="457">
                <a:moveTo>
                  <a:pt x="1" y="457"/>
                </a:moveTo>
                <a:cubicBezTo>
                  <a:pt x="1" y="457"/>
                  <a:pt x="0" y="457"/>
                  <a:pt x="0" y="457"/>
                </a:cubicBezTo>
                <a:cubicBezTo>
                  <a:pt x="0" y="457"/>
                  <a:pt x="1" y="457"/>
                  <a:pt x="1" y="457"/>
                </a:cubicBezTo>
                <a:moveTo>
                  <a:pt x="2" y="457"/>
                </a:moveTo>
                <a:cubicBezTo>
                  <a:pt x="2" y="457"/>
                  <a:pt x="1" y="457"/>
                  <a:pt x="1" y="457"/>
                </a:cubicBezTo>
                <a:cubicBezTo>
                  <a:pt x="1" y="457"/>
                  <a:pt x="2" y="457"/>
                  <a:pt x="2" y="457"/>
                </a:cubicBezTo>
                <a:moveTo>
                  <a:pt x="3" y="457"/>
                </a:moveTo>
                <a:cubicBezTo>
                  <a:pt x="2" y="457"/>
                  <a:pt x="2" y="457"/>
                  <a:pt x="2" y="457"/>
                </a:cubicBezTo>
                <a:cubicBezTo>
                  <a:pt x="2" y="457"/>
                  <a:pt x="2" y="457"/>
                  <a:pt x="3" y="457"/>
                </a:cubicBezTo>
                <a:moveTo>
                  <a:pt x="3" y="457"/>
                </a:moveTo>
                <a:cubicBezTo>
                  <a:pt x="3" y="457"/>
                  <a:pt x="3" y="457"/>
                  <a:pt x="3" y="457"/>
                </a:cubicBezTo>
                <a:cubicBezTo>
                  <a:pt x="3" y="457"/>
                  <a:pt x="3" y="457"/>
                  <a:pt x="3" y="457"/>
                </a:cubicBezTo>
                <a:moveTo>
                  <a:pt x="4" y="457"/>
                </a:moveTo>
                <a:cubicBezTo>
                  <a:pt x="4" y="457"/>
                  <a:pt x="4" y="457"/>
                  <a:pt x="4" y="457"/>
                </a:cubicBezTo>
                <a:cubicBezTo>
                  <a:pt x="4" y="457"/>
                  <a:pt x="4" y="457"/>
                  <a:pt x="4" y="457"/>
                </a:cubicBezTo>
                <a:moveTo>
                  <a:pt x="5" y="457"/>
                </a:moveTo>
                <a:cubicBezTo>
                  <a:pt x="5" y="457"/>
                  <a:pt x="5" y="457"/>
                  <a:pt x="5" y="457"/>
                </a:cubicBezTo>
                <a:cubicBezTo>
                  <a:pt x="5" y="457"/>
                  <a:pt x="5" y="457"/>
                  <a:pt x="5" y="457"/>
                </a:cubicBezTo>
                <a:moveTo>
                  <a:pt x="6" y="457"/>
                </a:moveTo>
                <a:cubicBezTo>
                  <a:pt x="6" y="457"/>
                  <a:pt x="6" y="457"/>
                  <a:pt x="5" y="457"/>
                </a:cubicBezTo>
                <a:cubicBezTo>
                  <a:pt x="6" y="457"/>
                  <a:pt x="6" y="457"/>
                  <a:pt x="6" y="457"/>
                </a:cubicBezTo>
                <a:moveTo>
                  <a:pt x="7" y="457"/>
                </a:moveTo>
                <a:cubicBezTo>
                  <a:pt x="7" y="457"/>
                  <a:pt x="6" y="457"/>
                  <a:pt x="6" y="457"/>
                </a:cubicBezTo>
                <a:cubicBezTo>
                  <a:pt x="6" y="457"/>
                  <a:pt x="7" y="457"/>
                  <a:pt x="7" y="457"/>
                </a:cubicBezTo>
                <a:moveTo>
                  <a:pt x="10" y="457"/>
                </a:moveTo>
                <a:cubicBezTo>
                  <a:pt x="9" y="457"/>
                  <a:pt x="8" y="457"/>
                  <a:pt x="7" y="457"/>
                </a:cubicBezTo>
                <a:cubicBezTo>
                  <a:pt x="8" y="457"/>
                  <a:pt x="9" y="457"/>
                  <a:pt x="10" y="457"/>
                </a:cubicBezTo>
                <a:moveTo>
                  <a:pt x="11" y="457"/>
                </a:moveTo>
                <a:cubicBezTo>
                  <a:pt x="11" y="457"/>
                  <a:pt x="11" y="457"/>
                  <a:pt x="10" y="457"/>
                </a:cubicBezTo>
                <a:cubicBezTo>
                  <a:pt x="11" y="457"/>
                  <a:pt x="11" y="457"/>
                  <a:pt x="11" y="457"/>
                </a:cubicBezTo>
                <a:moveTo>
                  <a:pt x="12" y="457"/>
                </a:moveTo>
                <a:cubicBezTo>
                  <a:pt x="12" y="457"/>
                  <a:pt x="11" y="457"/>
                  <a:pt x="11" y="457"/>
                </a:cubicBezTo>
                <a:cubicBezTo>
                  <a:pt x="11" y="457"/>
                  <a:pt x="12" y="457"/>
                  <a:pt x="12" y="457"/>
                </a:cubicBezTo>
                <a:moveTo>
                  <a:pt x="13" y="457"/>
                </a:moveTo>
                <a:cubicBezTo>
                  <a:pt x="13" y="457"/>
                  <a:pt x="12" y="457"/>
                  <a:pt x="12" y="457"/>
                </a:cubicBezTo>
                <a:cubicBezTo>
                  <a:pt x="12" y="457"/>
                  <a:pt x="13" y="457"/>
                  <a:pt x="13" y="457"/>
                </a:cubicBezTo>
                <a:moveTo>
                  <a:pt x="14" y="457"/>
                </a:moveTo>
                <a:cubicBezTo>
                  <a:pt x="13" y="457"/>
                  <a:pt x="13" y="457"/>
                  <a:pt x="13" y="457"/>
                </a:cubicBezTo>
                <a:cubicBezTo>
                  <a:pt x="13" y="457"/>
                  <a:pt x="13" y="457"/>
                  <a:pt x="14" y="457"/>
                </a:cubicBezTo>
                <a:moveTo>
                  <a:pt x="14" y="457"/>
                </a:moveTo>
                <a:cubicBezTo>
                  <a:pt x="14" y="457"/>
                  <a:pt x="14" y="457"/>
                  <a:pt x="14" y="457"/>
                </a:cubicBezTo>
                <a:cubicBezTo>
                  <a:pt x="14" y="457"/>
                  <a:pt x="14" y="457"/>
                  <a:pt x="14" y="457"/>
                </a:cubicBezTo>
                <a:moveTo>
                  <a:pt x="1461" y="0"/>
                </a:moveTo>
                <a:cubicBezTo>
                  <a:pt x="1461" y="0"/>
                  <a:pt x="1461" y="0"/>
                  <a:pt x="1461" y="0"/>
                </a:cubicBezTo>
                <a:cubicBezTo>
                  <a:pt x="963" y="95"/>
                  <a:pt x="535" y="445"/>
                  <a:pt x="15" y="457"/>
                </a:cubicBezTo>
                <a:cubicBezTo>
                  <a:pt x="535" y="445"/>
                  <a:pt x="963" y="95"/>
                  <a:pt x="1461" y="0"/>
                </a:cubicBezTo>
              </a:path>
            </a:pathLst>
          </a:custGeom>
          <a:solidFill>
            <a:srgbClr val="BDBBB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思源黑体 CN Light" panose="020B0300000000000000" pitchFamily="34" charset="-122"/>
            </a:endParaRPr>
          </a:p>
        </p:txBody>
      </p:sp>
      <p:sp>
        <p:nvSpPr>
          <p:cNvPr id="22" name="Freeform 18"/>
          <p:cNvSpPr/>
          <p:nvPr/>
        </p:nvSpPr>
        <p:spPr bwMode="auto">
          <a:xfrm flipH="1">
            <a:off x="-13955" y="3735621"/>
            <a:ext cx="12205954" cy="3122380"/>
          </a:xfrm>
          <a:custGeom>
            <a:avLst/>
            <a:gdLst>
              <a:gd name="T0" fmla="*/ 1551 w 2694"/>
              <a:gd name="T1" fmla="*/ 389 h 698"/>
              <a:gd name="T2" fmla="*/ 0 w 2694"/>
              <a:gd name="T3" fmla="*/ 296 h 698"/>
              <a:gd name="T4" fmla="*/ 0 w 2694"/>
              <a:gd name="T5" fmla="*/ 698 h 698"/>
              <a:gd name="T6" fmla="*/ 2694 w 2694"/>
              <a:gd name="T7" fmla="*/ 698 h 698"/>
              <a:gd name="T8" fmla="*/ 2694 w 2694"/>
              <a:gd name="T9" fmla="*/ 253 h 698"/>
              <a:gd name="T10" fmla="*/ 1551 w 2694"/>
              <a:gd name="T11" fmla="*/ 389 h 698"/>
            </a:gdLst>
            <a:ahLst/>
            <a:cxnLst>
              <a:cxn ang="0">
                <a:pos x="T0" y="T1"/>
              </a:cxn>
              <a:cxn ang="0">
                <a:pos x="T2" y="T3"/>
              </a:cxn>
              <a:cxn ang="0">
                <a:pos x="T4" y="T5"/>
              </a:cxn>
              <a:cxn ang="0">
                <a:pos x="T6" y="T7"/>
              </a:cxn>
              <a:cxn ang="0">
                <a:pos x="T8" y="T9"/>
              </a:cxn>
              <a:cxn ang="0">
                <a:pos x="T10" y="T11"/>
              </a:cxn>
            </a:cxnLst>
            <a:rect l="0" t="0" r="r" b="b"/>
            <a:pathLst>
              <a:path w="2694" h="698">
                <a:moveTo>
                  <a:pt x="1551" y="389"/>
                </a:moveTo>
                <a:cubicBezTo>
                  <a:pt x="1022" y="575"/>
                  <a:pt x="501" y="523"/>
                  <a:pt x="0" y="296"/>
                </a:cubicBezTo>
                <a:cubicBezTo>
                  <a:pt x="0" y="698"/>
                  <a:pt x="0" y="698"/>
                  <a:pt x="0" y="698"/>
                </a:cubicBezTo>
                <a:cubicBezTo>
                  <a:pt x="2694" y="698"/>
                  <a:pt x="2694" y="698"/>
                  <a:pt x="2694" y="698"/>
                </a:cubicBezTo>
                <a:cubicBezTo>
                  <a:pt x="2694" y="253"/>
                  <a:pt x="2694" y="253"/>
                  <a:pt x="2694" y="253"/>
                </a:cubicBezTo>
                <a:cubicBezTo>
                  <a:pt x="2355" y="0"/>
                  <a:pt x="1910" y="262"/>
                  <a:pt x="1551" y="389"/>
                </a:cubicBezTo>
              </a:path>
            </a:pathLst>
          </a:custGeom>
          <a:solidFill>
            <a:schemeClr val="bg1"/>
          </a:solidFill>
          <a:ln>
            <a:noFill/>
          </a:ln>
        </p:spPr>
        <p:txBody>
          <a:bodyPr vert="horz" wrap="square" lIns="91440" tIns="45720" rIns="91440" bIns="45720" numCol="1" anchor="t" anchorCtr="0" compatLnSpc="1"/>
          <a:lstStyle/>
          <a:p>
            <a:endParaRPr lang="zh-CN" altLang="en-US">
              <a:cs typeface="思源黑体 CN Light" panose="020B0300000000000000" pitchFamily="34" charset="-122"/>
            </a:endParaRPr>
          </a:p>
        </p:txBody>
      </p:sp>
      <p:sp>
        <p:nvSpPr>
          <p:cNvPr id="23" name="Freeform 19"/>
          <p:cNvSpPr/>
          <p:nvPr/>
        </p:nvSpPr>
        <p:spPr bwMode="auto">
          <a:xfrm flipH="1">
            <a:off x="5692412" y="5265442"/>
            <a:ext cx="6492733" cy="1663858"/>
          </a:xfrm>
          <a:custGeom>
            <a:avLst/>
            <a:gdLst>
              <a:gd name="T0" fmla="*/ 1441 w 1441"/>
              <a:gd name="T1" fmla="*/ 128 h 368"/>
              <a:gd name="T2" fmla="*/ 0 w 1441"/>
              <a:gd name="T3" fmla="*/ 0 h 368"/>
              <a:gd name="T4" fmla="*/ 0 w 1441"/>
              <a:gd name="T5" fmla="*/ 203 h 368"/>
              <a:gd name="T6" fmla="*/ 1441 w 1441"/>
              <a:gd name="T7" fmla="*/ 128 h 368"/>
            </a:gdLst>
            <a:ahLst/>
            <a:cxnLst>
              <a:cxn ang="0">
                <a:pos x="T0" y="T1"/>
              </a:cxn>
              <a:cxn ang="0">
                <a:pos x="T2" y="T3"/>
              </a:cxn>
              <a:cxn ang="0">
                <a:pos x="T4" y="T5"/>
              </a:cxn>
              <a:cxn ang="0">
                <a:pos x="T6" y="T7"/>
              </a:cxn>
            </a:cxnLst>
            <a:rect l="0" t="0" r="r" b="b"/>
            <a:pathLst>
              <a:path w="1441" h="368">
                <a:moveTo>
                  <a:pt x="1441" y="128"/>
                </a:moveTo>
                <a:cubicBezTo>
                  <a:pt x="950" y="271"/>
                  <a:pt x="466" y="211"/>
                  <a:pt x="0" y="0"/>
                </a:cubicBezTo>
                <a:cubicBezTo>
                  <a:pt x="0" y="203"/>
                  <a:pt x="0" y="203"/>
                  <a:pt x="0" y="203"/>
                </a:cubicBezTo>
                <a:cubicBezTo>
                  <a:pt x="478" y="368"/>
                  <a:pt x="963" y="319"/>
                  <a:pt x="1441" y="128"/>
                </a:cubicBezTo>
              </a:path>
            </a:pathLst>
          </a:custGeom>
          <a:solidFill>
            <a:schemeClr val="accent1"/>
          </a:solidFill>
          <a:ln>
            <a:noFill/>
          </a:ln>
        </p:spPr>
        <p:txBody>
          <a:bodyPr vert="horz" wrap="square" lIns="91440" tIns="45720" rIns="91440" bIns="45720" numCol="1" anchor="t" anchorCtr="0" compatLnSpc="1"/>
          <a:lstStyle/>
          <a:p>
            <a:endParaRPr lang="zh-CN" altLang="en-US">
              <a:cs typeface="思源黑体 CN Light" panose="020B0300000000000000" pitchFamily="34" charset="-122"/>
            </a:endParaRPr>
          </a:p>
        </p:txBody>
      </p:sp>
      <p:sp>
        <p:nvSpPr>
          <p:cNvPr id="24" name="Freeform 20"/>
          <p:cNvSpPr/>
          <p:nvPr/>
        </p:nvSpPr>
        <p:spPr bwMode="auto">
          <a:xfrm flipH="1">
            <a:off x="560" y="4362943"/>
            <a:ext cx="12192247" cy="1856926"/>
          </a:xfrm>
          <a:custGeom>
            <a:avLst/>
            <a:gdLst>
              <a:gd name="T0" fmla="*/ 2360 w 2694"/>
              <a:gd name="T1" fmla="*/ 0 h 411"/>
              <a:gd name="T2" fmla="*/ 1551 w 2694"/>
              <a:gd name="T3" fmla="*/ 242 h 411"/>
              <a:gd name="T4" fmla="*/ 900 w 2694"/>
              <a:gd name="T5" fmla="*/ 355 h 411"/>
              <a:gd name="T6" fmla="*/ 0 w 2694"/>
              <a:gd name="T7" fmla="*/ 149 h 411"/>
              <a:gd name="T8" fmla="*/ 0 w 2694"/>
              <a:gd name="T9" fmla="*/ 205 h 411"/>
              <a:gd name="T10" fmla="*/ 900 w 2694"/>
              <a:gd name="T11" fmla="*/ 411 h 411"/>
              <a:gd name="T12" fmla="*/ 1441 w 2694"/>
              <a:gd name="T13" fmla="*/ 333 h 411"/>
              <a:gd name="T14" fmla="*/ 1315 w 2694"/>
              <a:gd name="T15" fmla="*/ 380 h 411"/>
              <a:gd name="T16" fmla="*/ 1554 w 2694"/>
              <a:gd name="T17" fmla="*/ 300 h 411"/>
              <a:gd name="T18" fmla="*/ 2382 w 2694"/>
              <a:gd name="T19" fmla="*/ 20 h 411"/>
              <a:gd name="T20" fmla="*/ 2694 w 2694"/>
              <a:gd name="T21" fmla="*/ 116 h 411"/>
              <a:gd name="T22" fmla="*/ 2694 w 2694"/>
              <a:gd name="T23" fmla="*/ 106 h 411"/>
              <a:gd name="T24" fmla="*/ 2360 w 2694"/>
              <a:gd name="T25" fmla="*/ 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94" h="411">
                <a:moveTo>
                  <a:pt x="2360" y="0"/>
                </a:moveTo>
                <a:cubicBezTo>
                  <a:pt x="2092" y="0"/>
                  <a:pt x="1801" y="153"/>
                  <a:pt x="1551" y="242"/>
                </a:cubicBezTo>
                <a:cubicBezTo>
                  <a:pt x="1332" y="319"/>
                  <a:pt x="1115" y="355"/>
                  <a:pt x="900" y="355"/>
                </a:cubicBezTo>
                <a:cubicBezTo>
                  <a:pt x="595" y="355"/>
                  <a:pt x="294" y="282"/>
                  <a:pt x="0" y="149"/>
                </a:cubicBezTo>
                <a:cubicBezTo>
                  <a:pt x="0" y="205"/>
                  <a:pt x="0" y="205"/>
                  <a:pt x="0" y="205"/>
                </a:cubicBezTo>
                <a:cubicBezTo>
                  <a:pt x="294" y="338"/>
                  <a:pt x="595" y="411"/>
                  <a:pt x="900" y="411"/>
                </a:cubicBezTo>
                <a:cubicBezTo>
                  <a:pt x="1079" y="411"/>
                  <a:pt x="1259" y="386"/>
                  <a:pt x="1441" y="333"/>
                </a:cubicBezTo>
                <a:cubicBezTo>
                  <a:pt x="1399" y="350"/>
                  <a:pt x="1357" y="365"/>
                  <a:pt x="1315" y="380"/>
                </a:cubicBezTo>
                <a:cubicBezTo>
                  <a:pt x="1395" y="359"/>
                  <a:pt x="1474" y="332"/>
                  <a:pt x="1554" y="300"/>
                </a:cubicBezTo>
                <a:cubicBezTo>
                  <a:pt x="1809" y="196"/>
                  <a:pt x="2105" y="20"/>
                  <a:pt x="2382" y="20"/>
                </a:cubicBezTo>
                <a:cubicBezTo>
                  <a:pt x="2490" y="20"/>
                  <a:pt x="2596" y="47"/>
                  <a:pt x="2694" y="116"/>
                </a:cubicBezTo>
                <a:cubicBezTo>
                  <a:pt x="2694" y="106"/>
                  <a:pt x="2694" y="106"/>
                  <a:pt x="2694" y="106"/>
                </a:cubicBezTo>
                <a:cubicBezTo>
                  <a:pt x="2591" y="29"/>
                  <a:pt x="2478" y="0"/>
                  <a:pt x="2360" y="0"/>
                </a:cubicBezTo>
              </a:path>
            </a:pathLst>
          </a:custGeom>
          <a:solidFill>
            <a:schemeClr val="accent2">
              <a:lumMod val="50000"/>
            </a:schemeClr>
          </a:solidFill>
          <a:ln>
            <a:noFill/>
          </a:ln>
        </p:spPr>
        <p:txBody>
          <a:bodyPr vert="horz" wrap="square" lIns="91440" tIns="45720" rIns="91440" bIns="45720" numCol="1" anchor="t" anchorCtr="0" compatLnSpc="1"/>
          <a:lstStyle/>
          <a:p>
            <a:endParaRPr lang="zh-CN" altLang="en-US">
              <a:cs typeface="思源黑体 CN Light" panose="020B0300000000000000" pitchFamily="34" charset="-122"/>
            </a:endParaRPr>
          </a:p>
        </p:txBody>
      </p:sp>
      <p:sp>
        <p:nvSpPr>
          <p:cNvPr id="25" name="Freeform 21"/>
          <p:cNvSpPr/>
          <p:nvPr/>
        </p:nvSpPr>
        <p:spPr bwMode="auto">
          <a:xfrm flipH="1">
            <a:off x="5617442" y="5265440"/>
            <a:ext cx="6567703" cy="1097177"/>
          </a:xfrm>
          <a:custGeom>
            <a:avLst/>
            <a:gdLst>
              <a:gd name="T0" fmla="*/ 0 w 1441"/>
              <a:gd name="T1" fmla="*/ 0 h 240"/>
              <a:gd name="T2" fmla="*/ 0 w 1441"/>
              <a:gd name="T3" fmla="*/ 73 h 240"/>
              <a:gd name="T4" fmla="*/ 821 w 1441"/>
              <a:gd name="T5" fmla="*/ 240 h 240"/>
              <a:gd name="T6" fmla="*/ 1315 w 1441"/>
              <a:gd name="T7" fmla="*/ 175 h 240"/>
              <a:gd name="T8" fmla="*/ 1441 w 1441"/>
              <a:gd name="T9" fmla="*/ 128 h 240"/>
              <a:gd name="T10" fmla="*/ 900 w 1441"/>
              <a:gd name="T11" fmla="*/ 206 h 240"/>
              <a:gd name="T12" fmla="*/ 0 w 1441"/>
              <a:gd name="T13" fmla="*/ 0 h 240"/>
            </a:gdLst>
            <a:ahLst/>
            <a:cxnLst>
              <a:cxn ang="0">
                <a:pos x="T0" y="T1"/>
              </a:cxn>
              <a:cxn ang="0">
                <a:pos x="T2" y="T3"/>
              </a:cxn>
              <a:cxn ang="0">
                <a:pos x="T4" y="T5"/>
              </a:cxn>
              <a:cxn ang="0">
                <a:pos x="T6" y="T7"/>
              </a:cxn>
              <a:cxn ang="0">
                <a:pos x="T8" y="T9"/>
              </a:cxn>
              <a:cxn ang="0">
                <a:pos x="T10" y="T11"/>
              </a:cxn>
              <a:cxn ang="0">
                <a:pos x="T12" y="T13"/>
              </a:cxn>
            </a:cxnLst>
            <a:rect l="0" t="0" r="r" b="b"/>
            <a:pathLst>
              <a:path w="1441" h="240">
                <a:moveTo>
                  <a:pt x="0" y="0"/>
                </a:moveTo>
                <a:cubicBezTo>
                  <a:pt x="0" y="73"/>
                  <a:pt x="0" y="73"/>
                  <a:pt x="0" y="73"/>
                </a:cubicBezTo>
                <a:cubicBezTo>
                  <a:pt x="271" y="181"/>
                  <a:pt x="545" y="240"/>
                  <a:pt x="821" y="240"/>
                </a:cubicBezTo>
                <a:cubicBezTo>
                  <a:pt x="985" y="240"/>
                  <a:pt x="1150" y="219"/>
                  <a:pt x="1315" y="175"/>
                </a:cubicBezTo>
                <a:cubicBezTo>
                  <a:pt x="1357" y="160"/>
                  <a:pt x="1399" y="145"/>
                  <a:pt x="1441" y="128"/>
                </a:cubicBezTo>
                <a:cubicBezTo>
                  <a:pt x="1259" y="181"/>
                  <a:pt x="1079" y="206"/>
                  <a:pt x="900" y="206"/>
                </a:cubicBezTo>
                <a:cubicBezTo>
                  <a:pt x="595" y="206"/>
                  <a:pt x="294" y="133"/>
                  <a:pt x="0" y="0"/>
                </a:cubicBezTo>
              </a:path>
            </a:pathLst>
          </a:custGeom>
          <a:solidFill>
            <a:schemeClr val="accent2"/>
          </a:solidFill>
          <a:ln>
            <a:noFill/>
          </a:ln>
        </p:spPr>
        <p:txBody>
          <a:bodyPr vert="horz" wrap="square" lIns="91440" tIns="45720" rIns="91440" bIns="45720" numCol="1" anchor="t" anchorCtr="0" compatLnSpc="1"/>
          <a:lstStyle/>
          <a:p>
            <a:endParaRPr lang="zh-CN" altLang="en-US">
              <a:cs typeface="思源黑体 CN Light" panose="020B0300000000000000" pitchFamily="34" charset="-122"/>
            </a:endParaRPr>
          </a:p>
        </p:txBody>
      </p:sp>
      <p:sp>
        <p:nvSpPr>
          <p:cNvPr id="26" name="Freeform 20"/>
          <p:cNvSpPr/>
          <p:nvPr/>
        </p:nvSpPr>
        <p:spPr bwMode="auto">
          <a:xfrm flipH="1">
            <a:off x="-9113" y="4114853"/>
            <a:ext cx="12194259" cy="1856926"/>
          </a:xfrm>
          <a:custGeom>
            <a:avLst/>
            <a:gdLst>
              <a:gd name="T0" fmla="*/ 2360 w 2694"/>
              <a:gd name="T1" fmla="*/ 0 h 411"/>
              <a:gd name="T2" fmla="*/ 1551 w 2694"/>
              <a:gd name="T3" fmla="*/ 242 h 411"/>
              <a:gd name="T4" fmla="*/ 900 w 2694"/>
              <a:gd name="T5" fmla="*/ 355 h 411"/>
              <a:gd name="T6" fmla="*/ 0 w 2694"/>
              <a:gd name="T7" fmla="*/ 149 h 411"/>
              <a:gd name="T8" fmla="*/ 0 w 2694"/>
              <a:gd name="T9" fmla="*/ 205 h 411"/>
              <a:gd name="T10" fmla="*/ 900 w 2694"/>
              <a:gd name="T11" fmla="*/ 411 h 411"/>
              <a:gd name="T12" fmla="*/ 1441 w 2694"/>
              <a:gd name="T13" fmla="*/ 333 h 411"/>
              <a:gd name="T14" fmla="*/ 1315 w 2694"/>
              <a:gd name="T15" fmla="*/ 380 h 411"/>
              <a:gd name="T16" fmla="*/ 1554 w 2694"/>
              <a:gd name="T17" fmla="*/ 300 h 411"/>
              <a:gd name="T18" fmla="*/ 2382 w 2694"/>
              <a:gd name="T19" fmla="*/ 20 h 411"/>
              <a:gd name="T20" fmla="*/ 2694 w 2694"/>
              <a:gd name="T21" fmla="*/ 116 h 411"/>
              <a:gd name="T22" fmla="*/ 2694 w 2694"/>
              <a:gd name="T23" fmla="*/ 106 h 411"/>
              <a:gd name="T24" fmla="*/ 2360 w 2694"/>
              <a:gd name="T25" fmla="*/ 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94" h="411">
                <a:moveTo>
                  <a:pt x="2360" y="0"/>
                </a:moveTo>
                <a:cubicBezTo>
                  <a:pt x="2092" y="0"/>
                  <a:pt x="1801" y="153"/>
                  <a:pt x="1551" y="242"/>
                </a:cubicBezTo>
                <a:cubicBezTo>
                  <a:pt x="1332" y="319"/>
                  <a:pt x="1115" y="355"/>
                  <a:pt x="900" y="355"/>
                </a:cubicBezTo>
                <a:cubicBezTo>
                  <a:pt x="595" y="355"/>
                  <a:pt x="294" y="282"/>
                  <a:pt x="0" y="149"/>
                </a:cubicBezTo>
                <a:cubicBezTo>
                  <a:pt x="0" y="205"/>
                  <a:pt x="0" y="205"/>
                  <a:pt x="0" y="205"/>
                </a:cubicBezTo>
                <a:cubicBezTo>
                  <a:pt x="294" y="338"/>
                  <a:pt x="595" y="411"/>
                  <a:pt x="900" y="411"/>
                </a:cubicBezTo>
                <a:cubicBezTo>
                  <a:pt x="1079" y="411"/>
                  <a:pt x="1259" y="386"/>
                  <a:pt x="1441" y="333"/>
                </a:cubicBezTo>
                <a:cubicBezTo>
                  <a:pt x="1399" y="350"/>
                  <a:pt x="1357" y="365"/>
                  <a:pt x="1315" y="380"/>
                </a:cubicBezTo>
                <a:cubicBezTo>
                  <a:pt x="1395" y="359"/>
                  <a:pt x="1474" y="332"/>
                  <a:pt x="1554" y="300"/>
                </a:cubicBezTo>
                <a:cubicBezTo>
                  <a:pt x="1809" y="196"/>
                  <a:pt x="2105" y="20"/>
                  <a:pt x="2382" y="20"/>
                </a:cubicBezTo>
                <a:cubicBezTo>
                  <a:pt x="2490" y="20"/>
                  <a:pt x="2596" y="47"/>
                  <a:pt x="2694" y="116"/>
                </a:cubicBezTo>
                <a:cubicBezTo>
                  <a:pt x="2694" y="106"/>
                  <a:pt x="2694" y="106"/>
                  <a:pt x="2694" y="106"/>
                </a:cubicBezTo>
                <a:cubicBezTo>
                  <a:pt x="2591" y="29"/>
                  <a:pt x="2478" y="0"/>
                  <a:pt x="2360" y="0"/>
                </a:cubicBezTo>
              </a:path>
            </a:pathLst>
          </a:custGeom>
          <a:solidFill>
            <a:schemeClr val="tx1">
              <a:lumMod val="95000"/>
              <a:lumOff val="5000"/>
              <a:alpha val="33000"/>
            </a:schemeClr>
          </a:solidFill>
          <a:ln>
            <a:noFill/>
          </a:ln>
        </p:spPr>
        <p:txBody>
          <a:bodyPr vert="horz" wrap="square" lIns="91440" tIns="45720" rIns="91440" bIns="45720" numCol="1" anchor="t" anchorCtr="0" compatLnSpc="1"/>
          <a:lstStyle/>
          <a:p>
            <a:endParaRPr lang="zh-CN" altLang="en-US">
              <a:cs typeface="思源黑体 CN Light" panose="020B0300000000000000"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D08EC62-8EFD-4A96-A847-8AD9C41DB33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172299E-9668-45DE-AB64-AAA21696C2E2}"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8" name="矩形 7"/>
          <p:cNvSpPr/>
          <p:nvPr userDrawn="1"/>
        </p:nvSpPr>
        <p:spPr>
          <a:xfrm>
            <a:off x="0" y="0"/>
            <a:ext cx="4287187"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Light" panose="020B0300000000000000" pitchFamily="34" charset="-122"/>
            </a:endParaRPr>
          </a:p>
        </p:txBody>
      </p:sp>
      <p:grpSp>
        <p:nvGrpSpPr>
          <p:cNvPr id="9" name="组合 8"/>
          <p:cNvGrpSpPr/>
          <p:nvPr userDrawn="1"/>
        </p:nvGrpSpPr>
        <p:grpSpPr>
          <a:xfrm>
            <a:off x="1316125" y="1518494"/>
            <a:ext cx="1941226" cy="2938072"/>
            <a:chOff x="1316125" y="1518494"/>
            <a:chExt cx="1941226" cy="2938072"/>
          </a:xfrm>
        </p:grpSpPr>
        <p:sp>
          <p:nvSpPr>
            <p:cNvPr id="10" name="矩形 9"/>
            <p:cNvSpPr/>
            <p:nvPr/>
          </p:nvSpPr>
          <p:spPr>
            <a:xfrm>
              <a:off x="1316125" y="1518494"/>
              <a:ext cx="1941226" cy="2938072"/>
            </a:xfrm>
            <a:prstGeom prst="rect">
              <a:avLst/>
            </a:prstGeom>
            <a:noFill/>
            <a:ln w="3175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Light" panose="020B0300000000000000" pitchFamily="34" charset="-122"/>
              </a:endParaRPr>
            </a:p>
          </p:txBody>
        </p:sp>
        <p:grpSp>
          <p:nvGrpSpPr>
            <p:cNvPr id="11" name="组合 10"/>
            <p:cNvGrpSpPr/>
            <p:nvPr/>
          </p:nvGrpSpPr>
          <p:grpSpPr>
            <a:xfrm>
              <a:off x="1461658" y="1834771"/>
              <a:ext cx="1650160" cy="2305518"/>
              <a:chOff x="1408458" y="2480544"/>
              <a:chExt cx="1650160" cy="2305518"/>
            </a:xfrm>
          </p:grpSpPr>
          <p:sp>
            <p:nvSpPr>
              <p:cNvPr id="12" name="文本框 4"/>
              <p:cNvSpPr txBox="1"/>
              <p:nvPr/>
            </p:nvSpPr>
            <p:spPr>
              <a:xfrm>
                <a:off x="1408458" y="2480544"/>
                <a:ext cx="1107996" cy="2305518"/>
              </a:xfrm>
              <a:prstGeom prst="rect">
                <a:avLst/>
              </a:prstGeom>
              <a:noFill/>
            </p:spPr>
            <p:txBody>
              <a:bodyPr vert="eaVert" wrap="square" rtlCol="0" anchor="ctr" anchorCtr="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6000" dirty="0">
                    <a:solidFill>
                      <a:schemeClr val="bg1"/>
                    </a:solidFill>
                    <a:latin typeface="汉仪雅酷黑 75W" panose="020B0804020202020204" pitchFamily="34" charset="-122"/>
                    <a:ea typeface="汉仪雅酷黑 75W" panose="020B0804020202020204" pitchFamily="34" charset="-122"/>
                    <a:cs typeface="思源黑体 CN Light" panose="020B0300000000000000" pitchFamily="34" charset="-122"/>
                    <a:sym typeface="汉仪雅酷黑 75W" panose="020B0804020202020204" pitchFamily="34" charset="-122"/>
                  </a:rPr>
                  <a:t>目  录</a:t>
                </a:r>
                <a:endParaRPr lang="zh-CN" altLang="en-US" sz="6000" dirty="0">
                  <a:solidFill>
                    <a:schemeClr val="bg1"/>
                  </a:solidFill>
                  <a:latin typeface="汉仪雅酷黑 75W" panose="020B0804020202020204" pitchFamily="34" charset="-122"/>
                  <a:ea typeface="汉仪雅酷黑 75W" panose="020B0804020202020204" pitchFamily="34" charset="-122"/>
                  <a:cs typeface="思源黑体 CN Light" panose="020B0300000000000000" pitchFamily="34" charset="-122"/>
                  <a:sym typeface="汉仪雅酷黑 75W" panose="020B0804020202020204" pitchFamily="34" charset="-122"/>
                </a:endParaRPr>
              </a:p>
            </p:txBody>
          </p:sp>
          <p:sp>
            <p:nvSpPr>
              <p:cNvPr id="13" name="文本框 6"/>
              <p:cNvSpPr txBox="1"/>
              <p:nvPr/>
            </p:nvSpPr>
            <p:spPr>
              <a:xfrm>
                <a:off x="2319954" y="2540092"/>
                <a:ext cx="738664" cy="2186421"/>
              </a:xfrm>
              <a:prstGeom prst="rect">
                <a:avLst/>
              </a:prstGeom>
              <a:noFill/>
            </p:spPr>
            <p:txBody>
              <a:bodyPr vert="eaVert"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600" dirty="0">
                    <a:solidFill>
                      <a:schemeClr val="bg1"/>
                    </a:solidFill>
                    <a:latin typeface="汉仪雅酷黑 75W" panose="020B0804020202020204" pitchFamily="34" charset="-122"/>
                    <a:ea typeface="汉仪雅酷黑 75W" panose="020B0804020202020204" pitchFamily="34" charset="-122"/>
                    <a:cs typeface="思源黑体 CN Light" panose="020B0300000000000000" pitchFamily="34" charset="-122"/>
                    <a:sym typeface="汉仪雅酷黑 75W" panose="020B0804020202020204" pitchFamily="34" charset="-122"/>
                  </a:rPr>
                  <a:t>content</a:t>
                </a:r>
                <a:endParaRPr lang="en-US" altLang="zh-CN" sz="3600" dirty="0">
                  <a:solidFill>
                    <a:schemeClr val="bg1"/>
                  </a:solidFill>
                  <a:latin typeface="汉仪雅酷黑 75W" panose="020B0804020202020204" pitchFamily="34" charset="-122"/>
                  <a:ea typeface="汉仪雅酷黑 75W" panose="020B0804020202020204" pitchFamily="34" charset="-122"/>
                  <a:cs typeface="思源黑体 CN Light" panose="020B0300000000000000" pitchFamily="34" charset="-122"/>
                  <a:sym typeface="汉仪雅酷黑 75W" panose="020B0804020202020204" pitchFamily="34" charset="-122"/>
                </a:endParaRPr>
              </a:p>
            </p:txBody>
          </p:sp>
        </p:grpSp>
      </p:gr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grpSp>
        <p:nvGrpSpPr>
          <p:cNvPr id="7" name="组合 6"/>
          <p:cNvGrpSpPr/>
          <p:nvPr userDrawn="1"/>
        </p:nvGrpSpPr>
        <p:grpSpPr>
          <a:xfrm>
            <a:off x="-13955" y="3735621"/>
            <a:ext cx="12206762" cy="3193679"/>
            <a:chOff x="-13955" y="3735621"/>
            <a:chExt cx="12206762" cy="3193679"/>
          </a:xfrm>
        </p:grpSpPr>
        <p:sp>
          <p:nvSpPr>
            <p:cNvPr id="8" name="Freeform 18"/>
            <p:cNvSpPr/>
            <p:nvPr/>
          </p:nvSpPr>
          <p:spPr bwMode="auto">
            <a:xfrm flipH="1">
              <a:off x="-13955" y="3735621"/>
              <a:ext cx="12205954" cy="3122380"/>
            </a:xfrm>
            <a:custGeom>
              <a:avLst/>
              <a:gdLst>
                <a:gd name="T0" fmla="*/ 1551 w 2694"/>
                <a:gd name="T1" fmla="*/ 389 h 698"/>
                <a:gd name="T2" fmla="*/ 0 w 2694"/>
                <a:gd name="T3" fmla="*/ 296 h 698"/>
                <a:gd name="T4" fmla="*/ 0 w 2694"/>
                <a:gd name="T5" fmla="*/ 698 h 698"/>
                <a:gd name="T6" fmla="*/ 2694 w 2694"/>
                <a:gd name="T7" fmla="*/ 698 h 698"/>
                <a:gd name="T8" fmla="*/ 2694 w 2694"/>
                <a:gd name="T9" fmla="*/ 253 h 698"/>
                <a:gd name="T10" fmla="*/ 1551 w 2694"/>
                <a:gd name="T11" fmla="*/ 389 h 698"/>
              </a:gdLst>
              <a:ahLst/>
              <a:cxnLst>
                <a:cxn ang="0">
                  <a:pos x="T0" y="T1"/>
                </a:cxn>
                <a:cxn ang="0">
                  <a:pos x="T2" y="T3"/>
                </a:cxn>
                <a:cxn ang="0">
                  <a:pos x="T4" y="T5"/>
                </a:cxn>
                <a:cxn ang="0">
                  <a:pos x="T6" y="T7"/>
                </a:cxn>
                <a:cxn ang="0">
                  <a:pos x="T8" y="T9"/>
                </a:cxn>
                <a:cxn ang="0">
                  <a:pos x="T10" y="T11"/>
                </a:cxn>
              </a:cxnLst>
              <a:rect l="0" t="0" r="r" b="b"/>
              <a:pathLst>
                <a:path w="2694" h="698">
                  <a:moveTo>
                    <a:pt x="1551" y="389"/>
                  </a:moveTo>
                  <a:cubicBezTo>
                    <a:pt x="1022" y="575"/>
                    <a:pt x="501" y="523"/>
                    <a:pt x="0" y="296"/>
                  </a:cubicBezTo>
                  <a:cubicBezTo>
                    <a:pt x="0" y="698"/>
                    <a:pt x="0" y="698"/>
                    <a:pt x="0" y="698"/>
                  </a:cubicBezTo>
                  <a:cubicBezTo>
                    <a:pt x="2694" y="698"/>
                    <a:pt x="2694" y="698"/>
                    <a:pt x="2694" y="698"/>
                  </a:cubicBezTo>
                  <a:cubicBezTo>
                    <a:pt x="2694" y="253"/>
                    <a:pt x="2694" y="253"/>
                    <a:pt x="2694" y="253"/>
                  </a:cubicBezTo>
                  <a:cubicBezTo>
                    <a:pt x="2355" y="0"/>
                    <a:pt x="1910" y="262"/>
                    <a:pt x="1551" y="389"/>
                  </a:cubicBezTo>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cs typeface="思源黑体 CN Light" panose="020B0300000000000000" pitchFamily="34" charset="-122"/>
              </a:endParaRPr>
            </a:p>
          </p:txBody>
        </p:sp>
        <p:grpSp>
          <p:nvGrpSpPr>
            <p:cNvPr id="9" name="组合 8"/>
            <p:cNvGrpSpPr/>
            <p:nvPr/>
          </p:nvGrpSpPr>
          <p:grpSpPr>
            <a:xfrm>
              <a:off x="560" y="4362943"/>
              <a:ext cx="12192247" cy="2566357"/>
              <a:chOff x="560" y="4362943"/>
              <a:chExt cx="12192247" cy="2566357"/>
            </a:xfrm>
          </p:grpSpPr>
          <p:sp>
            <p:nvSpPr>
              <p:cNvPr id="10" name="Freeform 19"/>
              <p:cNvSpPr/>
              <p:nvPr/>
            </p:nvSpPr>
            <p:spPr bwMode="auto">
              <a:xfrm flipH="1">
                <a:off x="5692412" y="5265442"/>
                <a:ext cx="6492733" cy="1663858"/>
              </a:xfrm>
              <a:custGeom>
                <a:avLst/>
                <a:gdLst>
                  <a:gd name="T0" fmla="*/ 1441 w 1441"/>
                  <a:gd name="T1" fmla="*/ 128 h 368"/>
                  <a:gd name="T2" fmla="*/ 0 w 1441"/>
                  <a:gd name="T3" fmla="*/ 0 h 368"/>
                  <a:gd name="T4" fmla="*/ 0 w 1441"/>
                  <a:gd name="T5" fmla="*/ 203 h 368"/>
                  <a:gd name="T6" fmla="*/ 1441 w 1441"/>
                  <a:gd name="T7" fmla="*/ 128 h 368"/>
                </a:gdLst>
                <a:ahLst/>
                <a:cxnLst>
                  <a:cxn ang="0">
                    <a:pos x="T0" y="T1"/>
                  </a:cxn>
                  <a:cxn ang="0">
                    <a:pos x="T2" y="T3"/>
                  </a:cxn>
                  <a:cxn ang="0">
                    <a:pos x="T4" y="T5"/>
                  </a:cxn>
                  <a:cxn ang="0">
                    <a:pos x="T6" y="T7"/>
                  </a:cxn>
                </a:cxnLst>
                <a:rect l="0" t="0" r="r" b="b"/>
                <a:pathLst>
                  <a:path w="1441" h="368">
                    <a:moveTo>
                      <a:pt x="1441" y="128"/>
                    </a:moveTo>
                    <a:cubicBezTo>
                      <a:pt x="950" y="271"/>
                      <a:pt x="466" y="211"/>
                      <a:pt x="0" y="0"/>
                    </a:cubicBezTo>
                    <a:cubicBezTo>
                      <a:pt x="0" y="203"/>
                      <a:pt x="0" y="203"/>
                      <a:pt x="0" y="203"/>
                    </a:cubicBezTo>
                    <a:cubicBezTo>
                      <a:pt x="478" y="368"/>
                      <a:pt x="963" y="319"/>
                      <a:pt x="1441" y="128"/>
                    </a:cubicBezTo>
                  </a:path>
                </a:pathLst>
              </a:custGeom>
              <a:solidFill>
                <a:schemeClr val="accent1"/>
              </a:solidFill>
              <a:ln>
                <a:noFill/>
              </a:ln>
            </p:spPr>
            <p:txBody>
              <a:bodyPr vert="horz" wrap="square" lIns="91440" tIns="45720" rIns="91440" bIns="45720" numCol="1" anchor="t" anchorCtr="0" compatLnSpc="1"/>
              <a:lstStyle/>
              <a:p>
                <a:endParaRPr lang="zh-CN" altLang="en-US">
                  <a:cs typeface="思源黑体 CN Light" panose="020B0300000000000000" pitchFamily="34" charset="-122"/>
                </a:endParaRPr>
              </a:p>
            </p:txBody>
          </p:sp>
          <p:sp>
            <p:nvSpPr>
              <p:cNvPr id="11" name="Freeform 20"/>
              <p:cNvSpPr/>
              <p:nvPr/>
            </p:nvSpPr>
            <p:spPr bwMode="auto">
              <a:xfrm flipH="1">
                <a:off x="560" y="4362943"/>
                <a:ext cx="12192247" cy="1856926"/>
              </a:xfrm>
              <a:custGeom>
                <a:avLst/>
                <a:gdLst>
                  <a:gd name="T0" fmla="*/ 2360 w 2694"/>
                  <a:gd name="T1" fmla="*/ 0 h 411"/>
                  <a:gd name="T2" fmla="*/ 1551 w 2694"/>
                  <a:gd name="T3" fmla="*/ 242 h 411"/>
                  <a:gd name="T4" fmla="*/ 900 w 2694"/>
                  <a:gd name="T5" fmla="*/ 355 h 411"/>
                  <a:gd name="T6" fmla="*/ 0 w 2694"/>
                  <a:gd name="T7" fmla="*/ 149 h 411"/>
                  <a:gd name="T8" fmla="*/ 0 w 2694"/>
                  <a:gd name="T9" fmla="*/ 205 h 411"/>
                  <a:gd name="T10" fmla="*/ 900 w 2694"/>
                  <a:gd name="T11" fmla="*/ 411 h 411"/>
                  <a:gd name="T12" fmla="*/ 1441 w 2694"/>
                  <a:gd name="T13" fmla="*/ 333 h 411"/>
                  <a:gd name="T14" fmla="*/ 1315 w 2694"/>
                  <a:gd name="T15" fmla="*/ 380 h 411"/>
                  <a:gd name="T16" fmla="*/ 1554 w 2694"/>
                  <a:gd name="T17" fmla="*/ 300 h 411"/>
                  <a:gd name="T18" fmla="*/ 2382 w 2694"/>
                  <a:gd name="T19" fmla="*/ 20 h 411"/>
                  <a:gd name="T20" fmla="*/ 2694 w 2694"/>
                  <a:gd name="T21" fmla="*/ 116 h 411"/>
                  <a:gd name="T22" fmla="*/ 2694 w 2694"/>
                  <a:gd name="T23" fmla="*/ 106 h 411"/>
                  <a:gd name="T24" fmla="*/ 2360 w 2694"/>
                  <a:gd name="T25" fmla="*/ 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94" h="411">
                    <a:moveTo>
                      <a:pt x="2360" y="0"/>
                    </a:moveTo>
                    <a:cubicBezTo>
                      <a:pt x="2092" y="0"/>
                      <a:pt x="1801" y="153"/>
                      <a:pt x="1551" y="242"/>
                    </a:cubicBezTo>
                    <a:cubicBezTo>
                      <a:pt x="1332" y="319"/>
                      <a:pt x="1115" y="355"/>
                      <a:pt x="900" y="355"/>
                    </a:cubicBezTo>
                    <a:cubicBezTo>
                      <a:pt x="595" y="355"/>
                      <a:pt x="294" y="282"/>
                      <a:pt x="0" y="149"/>
                    </a:cubicBezTo>
                    <a:cubicBezTo>
                      <a:pt x="0" y="205"/>
                      <a:pt x="0" y="205"/>
                      <a:pt x="0" y="205"/>
                    </a:cubicBezTo>
                    <a:cubicBezTo>
                      <a:pt x="294" y="338"/>
                      <a:pt x="595" y="411"/>
                      <a:pt x="900" y="411"/>
                    </a:cubicBezTo>
                    <a:cubicBezTo>
                      <a:pt x="1079" y="411"/>
                      <a:pt x="1259" y="386"/>
                      <a:pt x="1441" y="333"/>
                    </a:cubicBezTo>
                    <a:cubicBezTo>
                      <a:pt x="1399" y="350"/>
                      <a:pt x="1357" y="365"/>
                      <a:pt x="1315" y="380"/>
                    </a:cubicBezTo>
                    <a:cubicBezTo>
                      <a:pt x="1395" y="359"/>
                      <a:pt x="1474" y="332"/>
                      <a:pt x="1554" y="300"/>
                    </a:cubicBezTo>
                    <a:cubicBezTo>
                      <a:pt x="1809" y="196"/>
                      <a:pt x="2105" y="20"/>
                      <a:pt x="2382" y="20"/>
                    </a:cubicBezTo>
                    <a:cubicBezTo>
                      <a:pt x="2490" y="20"/>
                      <a:pt x="2596" y="47"/>
                      <a:pt x="2694" y="116"/>
                    </a:cubicBezTo>
                    <a:cubicBezTo>
                      <a:pt x="2694" y="106"/>
                      <a:pt x="2694" y="106"/>
                      <a:pt x="2694" y="106"/>
                    </a:cubicBezTo>
                    <a:cubicBezTo>
                      <a:pt x="2591" y="29"/>
                      <a:pt x="2478" y="0"/>
                      <a:pt x="2360" y="0"/>
                    </a:cubicBezTo>
                  </a:path>
                </a:pathLst>
              </a:custGeom>
              <a:solidFill>
                <a:schemeClr val="accent1">
                  <a:lumMod val="50000"/>
                  <a:alpha val="90000"/>
                </a:schemeClr>
              </a:solidFill>
              <a:ln>
                <a:noFill/>
              </a:ln>
            </p:spPr>
            <p:txBody>
              <a:bodyPr vert="horz" wrap="square" lIns="91440" tIns="45720" rIns="91440" bIns="45720" numCol="1" anchor="t" anchorCtr="0" compatLnSpc="1"/>
              <a:lstStyle/>
              <a:p>
                <a:endParaRPr lang="zh-CN" altLang="en-US">
                  <a:cs typeface="思源黑体 CN Light" panose="020B0300000000000000" pitchFamily="34" charset="-122"/>
                </a:endParaRPr>
              </a:p>
            </p:txBody>
          </p:sp>
          <p:sp>
            <p:nvSpPr>
              <p:cNvPr id="12" name="Freeform 21"/>
              <p:cNvSpPr/>
              <p:nvPr/>
            </p:nvSpPr>
            <p:spPr bwMode="auto">
              <a:xfrm flipH="1">
                <a:off x="5617442" y="5265440"/>
                <a:ext cx="6567703" cy="1097177"/>
              </a:xfrm>
              <a:custGeom>
                <a:avLst/>
                <a:gdLst>
                  <a:gd name="T0" fmla="*/ 0 w 1441"/>
                  <a:gd name="T1" fmla="*/ 0 h 240"/>
                  <a:gd name="T2" fmla="*/ 0 w 1441"/>
                  <a:gd name="T3" fmla="*/ 73 h 240"/>
                  <a:gd name="T4" fmla="*/ 821 w 1441"/>
                  <a:gd name="T5" fmla="*/ 240 h 240"/>
                  <a:gd name="T6" fmla="*/ 1315 w 1441"/>
                  <a:gd name="T7" fmla="*/ 175 h 240"/>
                  <a:gd name="T8" fmla="*/ 1441 w 1441"/>
                  <a:gd name="T9" fmla="*/ 128 h 240"/>
                  <a:gd name="T10" fmla="*/ 900 w 1441"/>
                  <a:gd name="T11" fmla="*/ 206 h 240"/>
                  <a:gd name="T12" fmla="*/ 0 w 1441"/>
                  <a:gd name="T13" fmla="*/ 0 h 240"/>
                </a:gdLst>
                <a:ahLst/>
                <a:cxnLst>
                  <a:cxn ang="0">
                    <a:pos x="T0" y="T1"/>
                  </a:cxn>
                  <a:cxn ang="0">
                    <a:pos x="T2" y="T3"/>
                  </a:cxn>
                  <a:cxn ang="0">
                    <a:pos x="T4" y="T5"/>
                  </a:cxn>
                  <a:cxn ang="0">
                    <a:pos x="T6" y="T7"/>
                  </a:cxn>
                  <a:cxn ang="0">
                    <a:pos x="T8" y="T9"/>
                  </a:cxn>
                  <a:cxn ang="0">
                    <a:pos x="T10" y="T11"/>
                  </a:cxn>
                  <a:cxn ang="0">
                    <a:pos x="T12" y="T13"/>
                  </a:cxn>
                </a:cxnLst>
                <a:rect l="0" t="0" r="r" b="b"/>
                <a:pathLst>
                  <a:path w="1441" h="240">
                    <a:moveTo>
                      <a:pt x="0" y="0"/>
                    </a:moveTo>
                    <a:cubicBezTo>
                      <a:pt x="0" y="73"/>
                      <a:pt x="0" y="73"/>
                      <a:pt x="0" y="73"/>
                    </a:cubicBezTo>
                    <a:cubicBezTo>
                      <a:pt x="271" y="181"/>
                      <a:pt x="545" y="240"/>
                      <a:pt x="821" y="240"/>
                    </a:cubicBezTo>
                    <a:cubicBezTo>
                      <a:pt x="985" y="240"/>
                      <a:pt x="1150" y="219"/>
                      <a:pt x="1315" y="175"/>
                    </a:cubicBezTo>
                    <a:cubicBezTo>
                      <a:pt x="1357" y="160"/>
                      <a:pt x="1399" y="145"/>
                      <a:pt x="1441" y="128"/>
                    </a:cubicBezTo>
                    <a:cubicBezTo>
                      <a:pt x="1259" y="181"/>
                      <a:pt x="1079" y="206"/>
                      <a:pt x="900" y="206"/>
                    </a:cubicBezTo>
                    <a:cubicBezTo>
                      <a:pt x="595" y="206"/>
                      <a:pt x="294" y="133"/>
                      <a:pt x="0" y="0"/>
                    </a:cubicBezTo>
                  </a:path>
                </a:pathLst>
              </a:custGeom>
              <a:solidFill>
                <a:schemeClr val="accent2"/>
              </a:solidFill>
              <a:ln>
                <a:noFill/>
              </a:ln>
            </p:spPr>
            <p:txBody>
              <a:bodyPr vert="horz" wrap="square" lIns="91440" tIns="45720" rIns="91440" bIns="45720" numCol="1" anchor="t" anchorCtr="0" compatLnSpc="1"/>
              <a:lstStyle/>
              <a:p>
                <a:endParaRPr lang="zh-CN" altLang="en-US">
                  <a:cs typeface="思源黑体 CN Light" panose="020B0300000000000000" pitchFamily="34" charset="-122"/>
                </a:endParaRPr>
              </a:p>
            </p:txBody>
          </p:sp>
        </p:grpSp>
      </p:gr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BD08EC62-8EFD-4A96-A847-8AD9C41DB336}"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172299E-9668-45DE-AB64-AAA21696C2E2}"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BD08EC62-8EFD-4A96-A847-8AD9C41DB336}"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172299E-9668-45DE-AB64-AAA21696C2E2}"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D08EC62-8EFD-4A96-A847-8AD9C41DB336}"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lvl1pPr>
              <a:defRPr sz="1600">
                <a:solidFill>
                  <a:schemeClr val="tx1"/>
                </a:solidFill>
                <a:latin typeface="微软雅黑" panose="020B0503020204020204" charset="-122"/>
                <a:ea typeface="微软雅黑" panose="020B0503020204020204" charset="-122"/>
              </a:defRPr>
            </a:lvl1pPr>
          </a:lstStyle>
          <a:p>
            <a:fld id="{E172299E-9668-45DE-AB64-AAA21696C2E2}" type="slidenum">
              <a:rPr lang="zh-CN" altLang="en-US" smtClean="0"/>
            </a:fld>
            <a:endParaRPr lang="zh-CN" altLang="en-US" smtClean="0"/>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D08EC62-8EFD-4A96-A847-8AD9C41DB33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172299E-9668-45DE-AB64-AAA21696C2E2}"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D08EC62-8EFD-4A96-A847-8AD9C41DB33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172299E-9668-45DE-AB64-AAA21696C2E2}"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D08EC62-8EFD-4A96-A847-8AD9C41DB33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172299E-9668-45DE-AB64-AAA21696C2E2}"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hf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image" Target="../media/image3.png"/><Relationship Id="rId13" Type="http://schemas.openxmlformats.org/officeDocument/2006/relationships/image" Target="../media/image2.png"/><Relationship Id="rId12" Type="http://schemas.openxmlformats.org/officeDocument/2006/relationships/tags" Target="../tags/tag6.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思源黑体 CN Light" panose="020B0300000000000000" pitchFamily="34" charset="-122"/>
                <a:ea typeface="思源黑体 CN Light" panose="020B0300000000000000" pitchFamily="34" charset="-122"/>
                <a:cs typeface="思源黑体 CN Light" panose="020B0300000000000000" pitchFamily="34" charset="-122"/>
              </a:defRPr>
            </a:lvl1pPr>
          </a:lstStyle>
          <a:p>
            <a:fld id="{BD08EC62-8EFD-4A96-A847-8AD9C41DB336}"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思源黑体 CN Light" panose="020B0300000000000000" pitchFamily="34" charset="-122"/>
                <a:ea typeface="思源黑体 CN Light" panose="020B0300000000000000" pitchFamily="34" charset="-122"/>
                <a:cs typeface="思源黑体 CN Light" panose="020B0300000000000000" pitchFamily="34" charset="-122"/>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solidFill>
                <a:latin typeface="微软雅黑" panose="020B0503020204020204" charset="-122"/>
                <a:ea typeface="微软雅黑" panose="020B0503020204020204" charset="-122"/>
                <a:cs typeface="思源黑体 CN Light" panose="020B0300000000000000" pitchFamily="34" charset="-122"/>
              </a:defRPr>
            </a:lvl1pPr>
          </a:lstStyle>
          <a:p>
            <a:fld id="{9A0DB2DC-4C9A-4742-B13C-FB6460FD3503}" type="slidenum">
              <a:rPr lang="en-US" altLang="zh-CN" smtClean="0"/>
            </a:fld>
            <a:endParaRPr lang="en-US" altLang="zh-CN" smtClean="0"/>
          </a:p>
        </p:txBody>
      </p:sp>
      <p:pic>
        <p:nvPicPr>
          <p:cNvPr id="7" name="图片 6"/>
          <p:cNvPicPr>
            <a:picLocks noChangeAspect="1"/>
          </p:cNvPicPr>
          <p:nvPr userDrawn="1">
            <p:custDataLst>
              <p:tags r:id="rId12"/>
            </p:custDataLst>
          </p:nvPr>
        </p:nvPicPr>
        <p:blipFill rotWithShape="1">
          <a:blip r:embed="rId13"/>
          <a:srcRect r="6275"/>
          <a:stretch>
            <a:fillRect/>
          </a:stretch>
        </p:blipFill>
        <p:spPr>
          <a:xfrm>
            <a:off x="9041130" y="140335"/>
            <a:ext cx="2832735" cy="610870"/>
          </a:xfrm>
          <a:prstGeom prst="rect">
            <a:avLst/>
          </a:prstGeom>
        </p:spPr>
      </p:pic>
      <p:pic>
        <p:nvPicPr>
          <p:cNvPr id="8" name="图片 7"/>
          <p:cNvPicPr>
            <a:picLocks noChangeAspect="1"/>
          </p:cNvPicPr>
          <p:nvPr userDrawn="1"/>
        </p:nvPicPr>
        <p:blipFill>
          <a:blip r:embed="rId14"/>
          <a:stretch>
            <a:fillRect/>
          </a:stretch>
        </p:blipFill>
        <p:spPr>
          <a:xfrm>
            <a:off x="3714750" y="2743200"/>
            <a:ext cx="4762500" cy="13716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p14:dur="500"/>
    </mc:Choice>
    <mc:Fallback>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思源黑体 CN Light" panose="020B0300000000000000" pitchFamily="34" charset="-122"/>
          <a:ea typeface="思源黑体 CN Light" panose="020B0300000000000000" pitchFamily="34" charset="-122"/>
          <a:cs typeface="思源黑体 CN Light" panose="020B0300000000000000" pitchFamily="3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思源黑体 CN Light" panose="020B0300000000000000" pitchFamily="34" charset="-122"/>
          <a:ea typeface="思源黑体 CN Light" panose="020B0300000000000000" pitchFamily="34" charset="-122"/>
          <a:cs typeface="思源黑体 CN Light" panose="020B0300000000000000" pitchFamily="3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思源黑体 CN Light" panose="020B0300000000000000" pitchFamily="34" charset="-122"/>
          <a:ea typeface="思源黑体 CN Light" panose="020B0300000000000000" pitchFamily="34" charset="-122"/>
          <a:cs typeface="思源黑体 CN Light" panose="020B0300000000000000" pitchFamily="3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思源黑体 CN Light" panose="020B0300000000000000" pitchFamily="34" charset="-122"/>
          <a:ea typeface="思源黑体 CN Light" panose="020B0300000000000000" pitchFamily="34" charset="-122"/>
          <a:cs typeface="思源黑体 CN Light" panose="020B0300000000000000" pitchFamily="3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黑体 CN Light" panose="020B0300000000000000" pitchFamily="34" charset="-122"/>
          <a:ea typeface="思源黑体 CN Light" panose="020B0300000000000000" pitchFamily="34" charset="-122"/>
          <a:cs typeface="思源黑体 CN Light" panose="020B0300000000000000" pitchFamily="3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黑体 CN Light" panose="020B0300000000000000" pitchFamily="34" charset="-122"/>
          <a:ea typeface="思源黑体 CN Light" panose="020B0300000000000000" pitchFamily="34" charset="-122"/>
          <a:cs typeface="思源黑体 CN Light" panose="020B0300000000000000"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6.png"/><Relationship Id="rId1" Type="http://schemas.openxmlformats.org/officeDocument/2006/relationships/image" Target="../media/image25.wmf"/></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8.wmf"/><Relationship Id="rId1" Type="http://schemas.openxmlformats.org/officeDocument/2006/relationships/image" Target="../media/image27.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tags" Target="../tags/tag15.xml"/><Relationship Id="rId4" Type="http://schemas.openxmlformats.org/officeDocument/2006/relationships/tags" Target="../tags/tag14.xml"/><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slides/_rels/slide15.xml.rels><?xml version="1.0" encoding="UTF-8" standalone="yes"?>
<Relationships xmlns="http://schemas.openxmlformats.org/package/2006/relationships"><Relationship Id="rId7" Type="http://schemas.openxmlformats.org/officeDocument/2006/relationships/slideLayout" Target="../slideLayouts/slideLayout6.xml"/><Relationship Id="rId6" Type="http://schemas.openxmlformats.org/officeDocument/2006/relationships/tags" Target="../tags/tag17.xml"/><Relationship Id="rId5" Type="http://schemas.openxmlformats.org/officeDocument/2006/relationships/image" Target="../media/image38.png"/><Relationship Id="rId4" Type="http://schemas.openxmlformats.org/officeDocument/2006/relationships/image" Target="../media/image37.png"/><Relationship Id="rId3" Type="http://schemas.openxmlformats.org/officeDocument/2006/relationships/image" Target="../media/image36.png"/><Relationship Id="rId2" Type="http://schemas.openxmlformats.org/officeDocument/2006/relationships/tags" Target="../tags/tag16.xml"/><Relationship Id="rId1" Type="http://schemas.openxmlformats.org/officeDocument/2006/relationships/image" Target="../media/image35.pn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image" Target="../media/image43.png"/><Relationship Id="rId3" Type="http://schemas.openxmlformats.org/officeDocument/2006/relationships/image" Target="../media/image33.png"/><Relationship Id="rId2" Type="http://schemas.openxmlformats.org/officeDocument/2006/relationships/image" Target="../media/image42.png"/><Relationship Id="rId1" Type="http://schemas.openxmlformats.org/officeDocument/2006/relationships/image" Target="../media/image32.pn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6.xml"/><Relationship Id="rId2" Type="http://schemas.openxmlformats.org/officeDocument/2006/relationships/image" Target="../media/image45.png"/><Relationship Id="rId1"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47.png"/><Relationship Id="rId1" Type="http://schemas.openxmlformats.org/officeDocument/2006/relationships/image" Target="../media/image46.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tags" Target="../tags/tag8.xml"/><Relationship Id="rId2" Type="http://schemas.openxmlformats.org/officeDocument/2006/relationships/image" Target="../media/image4.png"/><Relationship Id="rId1" Type="http://schemas.openxmlformats.org/officeDocument/2006/relationships/tags" Target="../tags/tag7.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tags" Target="../tags/tag18.xml"/></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image" Target="../media/image50.png"/></Relationships>
</file>

<file path=ppt/slides/_rels/slide22.xml.rels><?xml version="1.0" encoding="UTF-8" standalone="yes"?>
<Relationships xmlns="http://schemas.openxmlformats.org/package/2006/relationships"><Relationship Id="rId4" Type="http://schemas.openxmlformats.org/officeDocument/2006/relationships/vmlDrawing" Target="../drawings/vmlDrawing2.vml"/><Relationship Id="rId3" Type="http://schemas.openxmlformats.org/officeDocument/2006/relationships/slideLayout" Target="../slideLayouts/slideLayout6.xml"/><Relationship Id="rId2" Type="http://schemas.openxmlformats.org/officeDocument/2006/relationships/image" Target="../media/image53.wmf"/><Relationship Id="rId1" Type="http://schemas.openxmlformats.org/officeDocument/2006/relationships/oleObject" Target="../embeddings/oleObject2.bin"/></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6.jpeg"/><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tags" Target="../tags/tag10.xml"/><Relationship Id="rId4" Type="http://schemas.openxmlformats.org/officeDocument/2006/relationships/image" Target="../media/image9.jpeg"/><Relationship Id="rId3" Type="http://schemas.openxmlformats.org/officeDocument/2006/relationships/tags" Target="../tags/tag9.xml"/><Relationship Id="rId2" Type="http://schemas.openxmlformats.org/officeDocument/2006/relationships/image" Target="../media/image8.png"/><Relationship Id="rId1"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1.png"/><Relationship Id="rId1" Type="http://schemas.openxmlformats.org/officeDocument/2006/relationships/image" Target="../media/image10.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jpe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8.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6.xml"/><Relationship Id="rId2" Type="http://schemas.openxmlformats.org/officeDocument/2006/relationships/image" Target="../media/image18.wmf"/><Relationship Id="rId1"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6.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image" Target="../media/image21.jpeg"/><Relationship Id="rId3" Type="http://schemas.openxmlformats.org/officeDocument/2006/relationships/tags" Target="../tags/tag11.xml"/><Relationship Id="rId2" Type="http://schemas.openxmlformats.org/officeDocument/2006/relationships/image" Target="../media/image20.png"/><Relationship Id="rId1"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815070" y="523875"/>
            <a:ext cx="309880" cy="368300"/>
          </a:xfrm>
          <a:prstGeom prst="rect">
            <a:avLst/>
          </a:prstGeom>
          <a:noFill/>
        </p:spPr>
        <p:txBody>
          <a:bodyPr wrap="none" rtlCol="0">
            <a:spAutoFit/>
          </a:bodyPr>
          <a:p>
            <a:endParaRPr lang="zh-CN" altLang="en-US">
              <a:latin typeface="微软雅黑" panose="020B0503020204020204" charset="-122"/>
              <a:ea typeface="微软雅黑" panose="020B0503020204020204" charset="-122"/>
            </a:endParaRPr>
          </a:p>
        </p:txBody>
      </p:sp>
      <p:sp>
        <p:nvSpPr>
          <p:cNvPr id="6" name="灯片编号占位符 5"/>
          <p:cNvSpPr>
            <a:spLocks noGrp="1"/>
          </p:cNvSpPr>
          <p:nvPr>
            <p:ph type="sldNum" sz="quarter" idx="12"/>
          </p:nvPr>
        </p:nvSpPr>
        <p:spPr/>
        <p:txBody>
          <a:bodyPr/>
          <a:p>
            <a:fld id="{E172299E-9668-45DE-AB64-AAA21696C2E2}" type="slidenum">
              <a:rPr lang="zh-CN" altLang="en-US" smtClean="0"/>
            </a:fld>
            <a:endParaRPr lang="zh-CN" altLang="en-US" smtClean="0"/>
          </a:p>
        </p:txBody>
      </p:sp>
      <p:sp>
        <p:nvSpPr>
          <p:cNvPr id="8" name="文本框 7"/>
          <p:cNvSpPr txBox="1"/>
          <p:nvPr/>
        </p:nvSpPr>
        <p:spPr>
          <a:xfrm>
            <a:off x="0" y="2399030"/>
            <a:ext cx="12192000" cy="829945"/>
          </a:xfrm>
          <a:prstGeom prst="rect">
            <a:avLst/>
          </a:prstGeom>
          <a:noFill/>
        </p:spPr>
        <p:txBody>
          <a:bodyPr wrap="square" rtlCol="0">
            <a:spAutoFit/>
          </a:bodyPr>
          <a:p>
            <a:pPr algn="ctr"/>
            <a:r>
              <a:rPr lang="zh-CN" altLang="en-US" sz="4800" b="1">
                <a:latin typeface="微软雅黑" panose="020B0503020204020204" charset="-122"/>
                <a:ea typeface="微软雅黑" panose="020B0503020204020204" charset="-122"/>
                <a:cs typeface="微软雅黑" panose="020B0503020204020204" charset="-122"/>
              </a:rPr>
              <a:t>极化中子在宇称不守恒测量中的</a:t>
            </a:r>
            <a:r>
              <a:rPr lang="zh-CN" altLang="en-US" sz="4800" b="1">
                <a:latin typeface="微软雅黑" panose="020B0503020204020204" charset="-122"/>
                <a:ea typeface="微软雅黑" panose="020B0503020204020204" charset="-122"/>
                <a:cs typeface="微软雅黑" panose="020B0503020204020204" charset="-122"/>
              </a:rPr>
              <a:t>应用</a:t>
            </a:r>
            <a:endParaRPr lang="zh-CN" altLang="en-US" sz="4800" b="1">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nvSpPr>
        <p:spPr>
          <a:xfrm>
            <a:off x="2534920" y="4000500"/>
            <a:ext cx="7213600" cy="1568450"/>
          </a:xfrm>
          <a:prstGeom prst="rect">
            <a:avLst/>
          </a:prstGeom>
          <a:noFill/>
        </p:spPr>
        <p:txBody>
          <a:bodyPr wrap="square" rtlCol="0">
            <a:spAutoFit/>
          </a:bodyPr>
          <a:p>
            <a:pPr algn="ctr"/>
            <a:r>
              <a:rPr lang="zh-CN" altLang="en-US" sz="2400">
                <a:latin typeface="微软雅黑" panose="020B0503020204020204" charset="-122"/>
                <a:ea typeface="微软雅黑" panose="020B0503020204020204" charset="-122"/>
                <a:cs typeface="微软雅黑" panose="020B0503020204020204" charset="-122"/>
              </a:rPr>
              <a:t>童欣</a:t>
            </a:r>
            <a:endParaRPr lang="zh-CN" altLang="en-US" sz="2400">
              <a:latin typeface="微软雅黑" panose="020B0503020204020204" charset="-122"/>
              <a:ea typeface="微软雅黑" panose="020B0503020204020204" charset="-122"/>
              <a:cs typeface="微软雅黑" panose="020B0503020204020204" charset="-122"/>
            </a:endParaRPr>
          </a:p>
          <a:p>
            <a:pPr algn="ctr"/>
            <a:r>
              <a:rPr lang="zh-CN" altLang="en-US" sz="2400">
                <a:latin typeface="微软雅黑" panose="020B0503020204020204" charset="-122"/>
                <a:ea typeface="微软雅黑" panose="020B0503020204020204" charset="-122"/>
                <a:cs typeface="微软雅黑" panose="020B0503020204020204" charset="-122"/>
              </a:rPr>
              <a:t>中国科学院</a:t>
            </a:r>
            <a:r>
              <a:rPr lang="zh-CN" altLang="en-US" sz="2400">
                <a:latin typeface="微软雅黑" panose="020B0503020204020204" charset="-122"/>
                <a:ea typeface="微软雅黑" panose="020B0503020204020204" charset="-122"/>
                <a:cs typeface="微软雅黑" panose="020B0503020204020204" charset="-122"/>
              </a:rPr>
              <a:t>高能物理研究所</a:t>
            </a:r>
            <a:br>
              <a:rPr lang="zh-CN" altLang="en-US" sz="2400">
                <a:latin typeface="微软雅黑" panose="020B0503020204020204" charset="-122"/>
                <a:ea typeface="微软雅黑" panose="020B0503020204020204" charset="-122"/>
                <a:cs typeface="微软雅黑" panose="020B0503020204020204" charset="-122"/>
              </a:rPr>
            </a:br>
            <a:endParaRPr lang="zh-CN" altLang="en-US" sz="2400">
              <a:latin typeface="微软雅黑" panose="020B0503020204020204" charset="-122"/>
              <a:ea typeface="微软雅黑" panose="020B0503020204020204" charset="-122"/>
              <a:cs typeface="微软雅黑" panose="020B0503020204020204" charset="-122"/>
            </a:endParaRPr>
          </a:p>
          <a:p>
            <a:pPr algn="ctr"/>
            <a:r>
              <a:rPr lang="en-US" altLang="zh-CN" sz="2400">
                <a:latin typeface="微软雅黑" panose="020B0503020204020204" charset="-122"/>
                <a:ea typeface="微软雅黑" panose="020B0503020204020204" charset="-122"/>
                <a:cs typeface="微软雅黑" panose="020B0503020204020204" charset="-122"/>
              </a:rPr>
              <a:t>07-27-2026</a:t>
            </a:r>
            <a:endParaRPr lang="en-US" altLang="zh-CN" sz="2400">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advTm="199873"/>
    </mc:Choice>
    <mc:Fallback>
      <p:transition advTm="199873"/>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7610475" y="1887220"/>
            <a:ext cx="4508500" cy="2512695"/>
          </a:xfrm>
          <a:prstGeom prst="rect">
            <a:avLst/>
          </a:prstGeom>
        </p:spPr>
      </p:pic>
      <p:grpSp>
        <p:nvGrpSpPr>
          <p:cNvPr id="9" name="组合 8"/>
          <p:cNvGrpSpPr/>
          <p:nvPr/>
        </p:nvGrpSpPr>
        <p:grpSpPr>
          <a:xfrm>
            <a:off x="643226" y="351449"/>
            <a:ext cx="2139379" cy="461645"/>
            <a:chOff x="643226" y="411409"/>
            <a:chExt cx="2139379" cy="461645"/>
          </a:xfrm>
        </p:grpSpPr>
        <p:grpSp>
          <p:nvGrpSpPr>
            <p:cNvPr id="10" name="组合 9"/>
            <p:cNvGrpSpPr/>
            <p:nvPr/>
          </p:nvGrpSpPr>
          <p:grpSpPr>
            <a:xfrm>
              <a:off x="643226" y="419695"/>
              <a:ext cx="396000" cy="396000"/>
              <a:chOff x="395576" y="248444"/>
              <a:chExt cx="396000" cy="396000"/>
            </a:xfrm>
            <a:noFill/>
          </p:grpSpPr>
          <p:sp>
            <p:nvSpPr>
              <p:cNvPr id="12" name="矩形 11"/>
              <p:cNvSpPr/>
              <p:nvPr userDrawn="1"/>
            </p:nvSpPr>
            <p:spPr>
              <a:xfrm>
                <a:off x="395576" y="248444"/>
                <a:ext cx="326092" cy="336419"/>
              </a:xfrm>
              <a:prstGeom prst="rect">
                <a:avLst/>
              </a:prstGeom>
              <a:grpFill/>
              <a:ln w="1905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sp>
            <p:nvSpPr>
              <p:cNvPr id="13" name="矩形 12"/>
              <p:cNvSpPr/>
              <p:nvPr userDrawn="1"/>
            </p:nvSpPr>
            <p:spPr>
              <a:xfrm>
                <a:off x="581935" y="432344"/>
                <a:ext cx="209641" cy="212100"/>
              </a:xfrm>
              <a:prstGeom prst="rect">
                <a:avLst/>
              </a:prstGeom>
              <a:solidFill>
                <a:schemeClr val="accent3"/>
              </a:solidFill>
              <a:ln w="25400" cap="flat" cmpd="sng" algn="ctr">
                <a:solidFill>
                  <a:schemeClr val="accent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grpSp>
        <p:sp>
          <p:nvSpPr>
            <p:cNvPr id="11" name="矩形 10"/>
            <p:cNvSpPr/>
            <p:nvPr/>
          </p:nvSpPr>
          <p:spPr>
            <a:xfrm>
              <a:off x="1225585" y="411409"/>
              <a:ext cx="1557020" cy="461645"/>
            </a:xfrm>
            <a:prstGeom prst="rect">
              <a:avLst/>
            </a:prstGeom>
            <a:effectLst/>
          </p:spPr>
          <p:txBody>
            <a:bodyPr wrap="none" lIns="93269" tIns="46634" rIns="93269" bIns="46634">
              <a:spAutoFit/>
            </a:bodyPr>
            <a:lstStyle/>
            <a:p>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研究背景</a:t>
              </a:r>
              <a:endPar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p:txBody>
        </p:sp>
      </p:grpSp>
      <p:cxnSp>
        <p:nvCxnSpPr>
          <p:cNvPr id="14" name="直接连接符 13"/>
          <p:cNvCxnSpPr/>
          <p:nvPr/>
        </p:nvCxnSpPr>
        <p:spPr>
          <a:xfrm>
            <a:off x="399738" y="861315"/>
            <a:ext cx="11392525"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8815070" y="523875"/>
            <a:ext cx="309880" cy="368300"/>
          </a:xfrm>
          <a:prstGeom prst="rect">
            <a:avLst/>
          </a:prstGeom>
          <a:noFill/>
        </p:spPr>
        <p:txBody>
          <a:bodyPr wrap="none" rtlCol="0">
            <a:spAutoFit/>
          </a:bodyPr>
          <a:p>
            <a:endParaRPr lang="zh-CN" altLang="en-US">
              <a:latin typeface="微软雅黑" panose="020B0503020204020204" charset="-122"/>
              <a:ea typeface="微软雅黑" panose="020B0503020204020204" charset="-122"/>
            </a:endParaRPr>
          </a:p>
        </p:txBody>
      </p:sp>
      <p:sp>
        <p:nvSpPr>
          <p:cNvPr id="32" name="文本框 7"/>
          <p:cNvSpPr txBox="1"/>
          <p:nvPr/>
        </p:nvSpPr>
        <p:spPr>
          <a:xfrm>
            <a:off x="102235" y="1312545"/>
            <a:ext cx="11898630" cy="878205"/>
          </a:xfrm>
          <a:prstGeom prst="rect">
            <a:avLst/>
          </a:prstGeom>
          <a:noFill/>
        </p:spPr>
        <p:txBody>
          <a:bodyPr wrap="square" rtlCol="0">
            <a:noAutofit/>
          </a:bodyPr>
          <a:lstStyle/>
          <a:p>
            <a:pPr indent="0" algn="just" eaLnBrk="0" fontAlgn="base" hangingPunct="0">
              <a:spcBef>
                <a:spcPct val="0"/>
              </a:spcBef>
              <a:spcAft>
                <a:spcPts val="600"/>
              </a:spcAft>
              <a:buFont typeface="Wingdings" panose="05000000000000000000" pitchFamily="2" charset="2"/>
              <a:buNone/>
              <a:defRPr/>
            </a:pPr>
            <a:r>
              <a:rPr lang="zh-CN" altLang="en-US" sz="2000"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rPr>
              <a:t>现有理论的</a:t>
            </a:r>
            <a:r>
              <a:rPr lang="en-US" altLang="zh-CN" sz="2000"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rPr>
              <a:t>CP</a:t>
            </a:r>
            <a:r>
              <a:rPr lang="zh-CN" altLang="en-US" sz="2000"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rPr>
              <a:t>破坏无法解释</a:t>
            </a:r>
            <a:r>
              <a:rPr lang="zh-CN" altLang="en-US" sz="2000"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mn-ea"/>
              </a:rPr>
              <a:t>宇宙大爆炸、物质与反物质等，</a:t>
            </a:r>
            <a:r>
              <a:rPr lang="zh-CN" altLang="en-US" sz="2000"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rPr>
              <a:t>NOPTREX合作组旨在通过宇称不守恒以及时间反演对称性破缺等测量探寻宇宙大爆炸、物质与反物质等</a:t>
            </a:r>
            <a:r>
              <a:rPr lang="zh-CN" altLang="en-US" sz="2000"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rPr>
              <a:t>重要现象</a:t>
            </a:r>
            <a:endParaRPr lang="zh-CN" altLang="en-US" sz="2000" u="sng"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indent="0" algn="just" eaLnBrk="0" fontAlgn="base" hangingPunct="0">
              <a:spcBef>
                <a:spcPct val="0"/>
              </a:spcBef>
              <a:spcAft>
                <a:spcPts val="600"/>
              </a:spcAft>
              <a:buFont typeface="Wingdings" panose="05000000000000000000" pitchFamily="2" charset="2"/>
              <a:buNone/>
              <a:defRPr/>
            </a:pPr>
            <a:endParaRPr lang="zh-CN" altLang="en-US" sz="2000" u="sng"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6" name="灯片编号占位符 5"/>
          <p:cNvSpPr>
            <a:spLocks noGrp="1"/>
          </p:cNvSpPr>
          <p:nvPr>
            <p:ph type="sldNum" sz="quarter" idx="12"/>
          </p:nvPr>
        </p:nvSpPr>
        <p:spPr/>
        <p:txBody>
          <a:bodyPr/>
          <a:p>
            <a:fld id="{E172299E-9668-45DE-AB64-AAA21696C2E2}" type="slidenum">
              <a:rPr lang="zh-CN" altLang="en-US" smtClean="0"/>
            </a:fld>
            <a:endParaRPr lang="zh-CN" altLang="en-US" smtClean="0"/>
          </a:p>
        </p:txBody>
      </p:sp>
      <p:sp>
        <p:nvSpPr>
          <p:cNvPr id="7" name="文本框 6"/>
          <p:cNvSpPr txBox="1"/>
          <p:nvPr/>
        </p:nvSpPr>
        <p:spPr>
          <a:xfrm>
            <a:off x="7670800" y="4097655"/>
            <a:ext cx="4631055" cy="337185"/>
          </a:xfrm>
          <a:prstGeom prst="rect">
            <a:avLst/>
          </a:prstGeom>
          <a:noFill/>
        </p:spPr>
        <p:txBody>
          <a:bodyPr wrap="square" rtlCol="0">
            <a:spAutoFit/>
          </a:bodyPr>
          <a:p>
            <a:pPr algn="ctr"/>
            <a:r>
              <a:rPr lang="en-US" altLang="en-US" sz="1600">
                <a:latin typeface="微软雅黑" panose="020B0503020204020204" charset="-122"/>
                <a:ea typeface="微软雅黑" panose="020B0503020204020204" charset="-122"/>
                <a:cs typeface="微软雅黑" panose="020B0503020204020204" charset="-122"/>
              </a:rPr>
              <a:t> </a:t>
            </a:r>
            <a:r>
              <a:rPr lang="en-US" altLang="zh-CN" sz="1600">
                <a:latin typeface="微软雅黑" panose="020B0503020204020204" charset="-122"/>
                <a:ea typeface="微软雅黑" panose="020B0503020204020204" charset="-122"/>
                <a:cs typeface="微软雅黑" panose="020B0503020204020204" charset="-122"/>
              </a:rPr>
              <a:t>CSNS </a:t>
            </a:r>
            <a:r>
              <a:rPr lang="zh-CN" altLang="en-US" sz="1600">
                <a:latin typeface="微软雅黑" panose="020B0503020204020204" charset="-122"/>
                <a:ea typeface="微软雅黑" panose="020B0503020204020204" charset="-122"/>
                <a:cs typeface="微软雅黑" panose="020B0503020204020204" charset="-122"/>
              </a:rPr>
              <a:t>反角白光中子源布局</a:t>
            </a:r>
            <a:endParaRPr lang="zh-CN" altLang="en-US" sz="1600">
              <a:latin typeface="微软雅黑" panose="020B0503020204020204" charset="-122"/>
              <a:ea typeface="微软雅黑" panose="020B0503020204020204" charset="-122"/>
              <a:cs typeface="微软雅黑" panose="020B0503020204020204" charset="-122"/>
            </a:endParaRPr>
          </a:p>
        </p:txBody>
      </p:sp>
      <p:pic>
        <p:nvPicPr>
          <p:cNvPr id="19" name="图片 18"/>
          <p:cNvPicPr>
            <a:picLocks noChangeAspect="1"/>
          </p:cNvPicPr>
          <p:nvPr/>
        </p:nvPicPr>
        <p:blipFill>
          <a:blip r:embed="rId2"/>
          <a:stretch>
            <a:fillRect/>
          </a:stretch>
        </p:blipFill>
        <p:spPr>
          <a:xfrm>
            <a:off x="8642350" y="4532630"/>
            <a:ext cx="2479675" cy="1780540"/>
          </a:xfrm>
          <a:prstGeom prst="rect">
            <a:avLst/>
          </a:prstGeom>
        </p:spPr>
      </p:pic>
      <p:sp>
        <p:nvSpPr>
          <p:cNvPr id="20" name="文本框 19"/>
          <p:cNvSpPr txBox="1"/>
          <p:nvPr/>
        </p:nvSpPr>
        <p:spPr>
          <a:xfrm>
            <a:off x="7342505" y="6445885"/>
            <a:ext cx="5170170" cy="337185"/>
          </a:xfrm>
          <a:prstGeom prst="rect">
            <a:avLst/>
          </a:prstGeom>
          <a:noFill/>
        </p:spPr>
        <p:txBody>
          <a:bodyPr wrap="square" rtlCol="0">
            <a:spAutoFit/>
          </a:bodyPr>
          <a:p>
            <a:pPr algn="ctr"/>
            <a:r>
              <a:rPr lang="en-US" altLang="zh-CN" sz="1600">
                <a:latin typeface="微软雅黑" panose="020B0503020204020204" charset="-122"/>
                <a:ea typeface="微软雅黑" panose="020B0503020204020204" charset="-122"/>
                <a:cs typeface="微软雅黑" panose="020B0503020204020204" charset="-122"/>
              </a:rPr>
              <a:t>GTAF BaF</a:t>
            </a:r>
            <a:r>
              <a:rPr lang="en-US" altLang="zh-CN" sz="1600" baseline="-25000">
                <a:latin typeface="微软雅黑" panose="020B0503020204020204" charset="-122"/>
                <a:ea typeface="微软雅黑" panose="020B0503020204020204" charset="-122"/>
                <a:cs typeface="微软雅黑" panose="020B0503020204020204" charset="-122"/>
              </a:rPr>
              <a:t>2</a:t>
            </a:r>
            <a:r>
              <a:rPr lang="en-US" altLang="zh-CN" sz="1600">
                <a:latin typeface="微软雅黑" panose="020B0503020204020204" charset="-122"/>
                <a:ea typeface="微软雅黑" panose="020B0503020204020204" charset="-122"/>
                <a:cs typeface="微软雅黑" panose="020B0503020204020204" charset="-122"/>
              </a:rPr>
              <a:t> (n, </a:t>
            </a:r>
            <a:r>
              <a:rPr lang="zh-CN" altLang="en-US" sz="1600">
                <a:latin typeface="微软雅黑" panose="020B0503020204020204" charset="-122"/>
                <a:ea typeface="微软雅黑" panose="020B0503020204020204" charset="-122"/>
                <a:cs typeface="微软雅黑" panose="020B0503020204020204" charset="-122"/>
              </a:rPr>
              <a:t>𝛾</a:t>
            </a:r>
            <a:r>
              <a:rPr lang="en-US" altLang="zh-CN" sz="1600">
                <a:latin typeface="微软雅黑" panose="020B0503020204020204" charset="-122"/>
                <a:ea typeface="微软雅黑" panose="020B0503020204020204" charset="-122"/>
                <a:cs typeface="微软雅黑" panose="020B0503020204020204" charset="-122"/>
              </a:rPr>
              <a:t>)</a:t>
            </a:r>
            <a:r>
              <a:rPr lang="zh-CN" altLang="en-US" sz="1600">
                <a:latin typeface="微软雅黑" panose="020B0503020204020204" charset="-122"/>
                <a:ea typeface="微软雅黑" panose="020B0503020204020204" charset="-122"/>
                <a:cs typeface="微软雅黑" panose="020B0503020204020204" charset="-122"/>
              </a:rPr>
              <a:t>探测器</a:t>
            </a:r>
            <a:endParaRPr lang="zh-CN" altLang="en-US" sz="1600">
              <a:latin typeface="微软雅黑" panose="020B0503020204020204" charset="-122"/>
              <a:ea typeface="微软雅黑" panose="020B0503020204020204" charset="-122"/>
              <a:cs typeface="微软雅黑" panose="020B0503020204020204" charset="-122"/>
            </a:endParaRPr>
          </a:p>
        </p:txBody>
      </p:sp>
      <p:sp>
        <p:nvSpPr>
          <p:cNvPr id="50" name="TextBox 10"/>
          <p:cNvSpPr txBox="1"/>
          <p:nvPr/>
        </p:nvSpPr>
        <p:spPr>
          <a:xfrm>
            <a:off x="845509" y="846642"/>
            <a:ext cx="11504469" cy="430374"/>
          </a:xfrm>
          <a:prstGeom prst="rect">
            <a:avLst/>
          </a:prstGeom>
          <a:noFill/>
        </p:spPr>
        <p:txBody>
          <a:bodyPr wrap="square" rtlCol="0">
            <a:spAutoFit/>
          </a:bodyPr>
          <a:lstStyle/>
          <a:p>
            <a:pPr marL="342900" indent="-342900" algn="just">
              <a:lnSpc>
                <a:spcPct val="120000"/>
              </a:lnSpc>
              <a:buSzPct val="100000"/>
              <a:buFont typeface="Wingdings" panose="05000000000000000000" pitchFamily="2" charset="2"/>
              <a:buChar char="q"/>
              <a:defRPr/>
            </a:pPr>
            <a:r>
              <a:rPr lang="en-US" altLang="zh-CN" sz="2000" b="1" u="sng" dirty="0">
                <a:solidFill>
                  <a:prstClr val="black"/>
                </a:solidFill>
                <a:latin typeface="微软雅黑" panose="020B0503020204020204" charset="-122"/>
                <a:ea typeface="微软雅黑" panose="020B0503020204020204" charset="-122"/>
              </a:rPr>
              <a:t>NOPTREX</a:t>
            </a:r>
            <a:r>
              <a:rPr lang="zh-CN" altLang="en-US" sz="2000" b="1" u="sng" dirty="0">
                <a:solidFill>
                  <a:prstClr val="black"/>
                </a:solidFill>
                <a:latin typeface="微软雅黑" panose="020B0503020204020204" charset="-122"/>
                <a:ea typeface="微软雅黑" panose="020B0503020204020204" charset="-122"/>
              </a:rPr>
              <a:t>：</a:t>
            </a:r>
            <a:r>
              <a:rPr lang="en-US" altLang="zh-CN" sz="2000" b="1" u="sng" dirty="0">
                <a:solidFill>
                  <a:prstClr val="black"/>
                </a:solidFill>
                <a:latin typeface="微软雅黑" panose="020B0503020204020204" charset="-122"/>
                <a:ea typeface="微软雅黑" panose="020B0503020204020204" charset="-122"/>
              </a:rPr>
              <a:t>A </a:t>
            </a:r>
            <a:r>
              <a:rPr lang="en-US" altLang="zh-CN" sz="2000" b="1" u="sng" dirty="0">
                <a:solidFill>
                  <a:srgbClr val="C00000"/>
                </a:solidFill>
                <a:latin typeface="微软雅黑" panose="020B0503020204020204" charset="-122"/>
                <a:ea typeface="微软雅黑" panose="020B0503020204020204" charset="-122"/>
              </a:rPr>
              <a:t>N</a:t>
            </a:r>
            <a:r>
              <a:rPr lang="en-US" altLang="zh-CN" sz="2000" b="1" u="sng" dirty="0">
                <a:solidFill>
                  <a:prstClr val="black"/>
                </a:solidFill>
                <a:latin typeface="微软雅黑" panose="020B0503020204020204" charset="-122"/>
                <a:ea typeface="微软雅黑" panose="020B0503020204020204" charset="-122"/>
              </a:rPr>
              <a:t>eutron </a:t>
            </a:r>
            <a:r>
              <a:rPr lang="en-US" altLang="zh-CN" sz="2000" b="1" u="sng" dirty="0">
                <a:solidFill>
                  <a:srgbClr val="C00000"/>
                </a:solidFill>
                <a:latin typeface="微软雅黑" panose="020B0503020204020204" charset="-122"/>
                <a:ea typeface="微软雅黑" panose="020B0503020204020204" charset="-122"/>
              </a:rPr>
              <a:t>O</a:t>
            </a:r>
            <a:r>
              <a:rPr lang="en-US" altLang="zh-CN" sz="2000" b="1" u="sng" dirty="0">
                <a:solidFill>
                  <a:prstClr val="black"/>
                </a:solidFill>
                <a:latin typeface="微软雅黑" panose="020B0503020204020204" charset="-122"/>
                <a:ea typeface="微软雅黑" panose="020B0503020204020204" charset="-122"/>
              </a:rPr>
              <a:t>ptics </a:t>
            </a:r>
            <a:r>
              <a:rPr lang="en-US" altLang="zh-CN" sz="2000" b="1" u="sng" dirty="0">
                <a:solidFill>
                  <a:srgbClr val="C00000"/>
                </a:solidFill>
                <a:latin typeface="微软雅黑" panose="020B0503020204020204" charset="-122"/>
                <a:ea typeface="微软雅黑" panose="020B0503020204020204" charset="-122"/>
              </a:rPr>
              <a:t>T</a:t>
            </a:r>
            <a:r>
              <a:rPr lang="en-US" altLang="zh-CN" sz="2000" b="1" u="sng" dirty="0">
                <a:solidFill>
                  <a:prstClr val="black"/>
                </a:solidFill>
                <a:latin typeface="微软雅黑" panose="020B0503020204020204" charset="-122"/>
                <a:ea typeface="微软雅黑" panose="020B0503020204020204" charset="-122"/>
              </a:rPr>
              <a:t>ime-</a:t>
            </a:r>
            <a:r>
              <a:rPr lang="en-US" altLang="zh-CN" sz="2000" b="1" u="sng" dirty="0">
                <a:solidFill>
                  <a:srgbClr val="C00000"/>
                </a:solidFill>
                <a:latin typeface="微软雅黑" panose="020B0503020204020204" charset="-122"/>
                <a:ea typeface="微软雅黑" panose="020B0503020204020204" charset="-122"/>
              </a:rPr>
              <a:t>R</a:t>
            </a:r>
            <a:r>
              <a:rPr lang="en-US" altLang="zh-CN" sz="2000" b="1" u="sng" dirty="0">
                <a:solidFill>
                  <a:prstClr val="black"/>
                </a:solidFill>
                <a:latin typeface="微软雅黑" panose="020B0503020204020204" charset="-122"/>
                <a:ea typeface="微软雅黑" panose="020B0503020204020204" charset="-122"/>
              </a:rPr>
              <a:t>eversal Violation </a:t>
            </a:r>
            <a:r>
              <a:rPr lang="en-US" altLang="zh-CN" sz="2000" b="1" u="sng" dirty="0">
                <a:solidFill>
                  <a:srgbClr val="C00000"/>
                </a:solidFill>
                <a:latin typeface="微软雅黑" panose="020B0503020204020204" charset="-122"/>
                <a:ea typeface="微软雅黑" panose="020B0503020204020204" charset="-122"/>
              </a:rPr>
              <a:t>Ex</a:t>
            </a:r>
            <a:r>
              <a:rPr lang="en-US" altLang="zh-CN" sz="2000" b="1" u="sng" dirty="0">
                <a:solidFill>
                  <a:prstClr val="black"/>
                </a:solidFill>
                <a:latin typeface="微软雅黑" panose="020B0503020204020204" charset="-122"/>
                <a:ea typeface="微软雅黑" panose="020B0503020204020204" charset="-122"/>
              </a:rPr>
              <a:t>periment</a:t>
            </a:r>
            <a:endParaRPr lang="en-US" altLang="zh-CN" sz="2000" b="1" u="sng" dirty="0">
              <a:solidFill>
                <a:prstClr val="black"/>
              </a:solidFill>
              <a:latin typeface="微软雅黑" panose="020B0503020204020204" charset="-122"/>
              <a:ea typeface="微软雅黑" panose="020B0503020204020204" charset="-122"/>
            </a:endParaRPr>
          </a:p>
        </p:txBody>
      </p:sp>
      <p:pic>
        <p:nvPicPr>
          <p:cNvPr id="4" name="Picture 2"/>
          <p:cNvPicPr>
            <a:picLocks noChangeAspect="1"/>
          </p:cNvPicPr>
          <p:nvPr/>
        </p:nvPicPr>
        <p:blipFill>
          <a:blip r:embed="rId3"/>
          <a:stretch>
            <a:fillRect/>
          </a:stretch>
        </p:blipFill>
        <p:spPr>
          <a:xfrm>
            <a:off x="1322070" y="2456815"/>
            <a:ext cx="5574030" cy="419798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500" advTm="97077"/>
    </mc:Choice>
    <mc:Fallback>
      <p:transition advTm="97077"/>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1"/>
          <a:stretch>
            <a:fillRect/>
          </a:stretch>
        </p:blipFill>
        <p:spPr>
          <a:xfrm>
            <a:off x="2807335" y="2171065"/>
            <a:ext cx="9193530" cy="2854960"/>
          </a:xfrm>
          <a:prstGeom prst="rect">
            <a:avLst/>
          </a:prstGeom>
        </p:spPr>
      </p:pic>
      <p:grpSp>
        <p:nvGrpSpPr>
          <p:cNvPr id="9" name="组合 8"/>
          <p:cNvGrpSpPr/>
          <p:nvPr/>
        </p:nvGrpSpPr>
        <p:grpSpPr>
          <a:xfrm>
            <a:off x="643226" y="351449"/>
            <a:ext cx="6057964" cy="461645"/>
            <a:chOff x="643226" y="411409"/>
            <a:chExt cx="6057964" cy="461645"/>
          </a:xfrm>
        </p:grpSpPr>
        <p:grpSp>
          <p:nvGrpSpPr>
            <p:cNvPr id="10" name="组合 9"/>
            <p:cNvGrpSpPr/>
            <p:nvPr/>
          </p:nvGrpSpPr>
          <p:grpSpPr>
            <a:xfrm>
              <a:off x="643226" y="419695"/>
              <a:ext cx="396000" cy="396000"/>
              <a:chOff x="395576" y="248444"/>
              <a:chExt cx="396000" cy="396000"/>
            </a:xfrm>
            <a:noFill/>
          </p:grpSpPr>
          <p:sp>
            <p:nvSpPr>
              <p:cNvPr id="12" name="矩形 11"/>
              <p:cNvSpPr/>
              <p:nvPr userDrawn="1"/>
            </p:nvSpPr>
            <p:spPr>
              <a:xfrm>
                <a:off x="395576" y="248444"/>
                <a:ext cx="326092" cy="336419"/>
              </a:xfrm>
              <a:prstGeom prst="rect">
                <a:avLst/>
              </a:prstGeom>
              <a:grpFill/>
              <a:ln w="1905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sp>
            <p:nvSpPr>
              <p:cNvPr id="13" name="矩形 12"/>
              <p:cNvSpPr/>
              <p:nvPr userDrawn="1"/>
            </p:nvSpPr>
            <p:spPr>
              <a:xfrm>
                <a:off x="581935" y="432344"/>
                <a:ext cx="209641" cy="212100"/>
              </a:xfrm>
              <a:prstGeom prst="rect">
                <a:avLst/>
              </a:prstGeom>
              <a:solidFill>
                <a:schemeClr val="accent3"/>
              </a:solidFill>
              <a:ln w="25400" cap="flat" cmpd="sng" algn="ctr">
                <a:solidFill>
                  <a:schemeClr val="accent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grpSp>
        <p:sp>
          <p:nvSpPr>
            <p:cNvPr id="11" name="矩形 10"/>
            <p:cNvSpPr/>
            <p:nvPr/>
          </p:nvSpPr>
          <p:spPr>
            <a:xfrm>
              <a:off x="1225585" y="411409"/>
              <a:ext cx="5475605" cy="461645"/>
            </a:xfrm>
            <a:prstGeom prst="rect">
              <a:avLst/>
            </a:prstGeom>
            <a:effectLst/>
          </p:spPr>
          <p:txBody>
            <a:bodyPr wrap="none" lIns="93269" tIns="46634" rIns="93269" bIns="46634">
              <a:spAutoFit/>
            </a:bodyPr>
            <a:lstStyle/>
            <a:p>
              <a:r>
                <a:rPr lang="en-US" altLang="zh-CN"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Neutron Forward Scattering</a:t>
              </a:r>
              <a:endParaRPr lang="en-US" altLang="zh-CN"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p:txBody>
        </p:sp>
      </p:grpSp>
      <p:cxnSp>
        <p:nvCxnSpPr>
          <p:cNvPr id="14" name="直接连接符 13"/>
          <p:cNvCxnSpPr/>
          <p:nvPr/>
        </p:nvCxnSpPr>
        <p:spPr>
          <a:xfrm>
            <a:off x="399738" y="861315"/>
            <a:ext cx="11392525"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8815070" y="523875"/>
            <a:ext cx="309880" cy="368300"/>
          </a:xfrm>
          <a:prstGeom prst="rect">
            <a:avLst/>
          </a:prstGeom>
          <a:noFill/>
        </p:spPr>
        <p:txBody>
          <a:bodyPr wrap="none" rtlCol="0">
            <a:spAutoFit/>
          </a:bodyPr>
          <a:p>
            <a:endParaRPr lang="zh-CN" altLang="en-US">
              <a:latin typeface="微软雅黑" panose="020B0503020204020204" charset="-122"/>
              <a:ea typeface="微软雅黑" panose="020B0503020204020204" charset="-122"/>
            </a:endParaRPr>
          </a:p>
        </p:txBody>
      </p:sp>
      <p:sp>
        <p:nvSpPr>
          <p:cNvPr id="8" name="文本框 7"/>
          <p:cNvSpPr txBox="1"/>
          <p:nvPr/>
        </p:nvSpPr>
        <p:spPr>
          <a:xfrm>
            <a:off x="102235" y="1312545"/>
            <a:ext cx="11898630" cy="878205"/>
          </a:xfrm>
          <a:prstGeom prst="rect">
            <a:avLst/>
          </a:prstGeom>
          <a:noFill/>
        </p:spPr>
        <p:txBody>
          <a:bodyPr wrap="square" rtlCol="0">
            <a:noAutofit/>
          </a:bodyPr>
          <a:lstStyle/>
          <a:p>
            <a:pPr marL="342900" indent="-342900" algn="just" eaLnBrk="0" fontAlgn="base" hangingPunct="0">
              <a:spcAft>
                <a:spcPts val="600"/>
              </a:spcAft>
              <a:buClrTx/>
              <a:buSzTx/>
              <a:buFont typeface="Wingdings" panose="05000000000000000000" pitchFamily="2" charset="2"/>
              <a:buChar char="q"/>
              <a:defRPr/>
            </a:pPr>
            <a:r>
              <a:rPr lang="en-US" altLang="zh-CN" sz="2400" b="1" dirty="0">
                <a:latin typeface="Times New Roman" panose="02020603050405020304" charset="0"/>
                <a:ea typeface="微软雅黑" panose="020B0503020204020204" charset="-122"/>
                <a:cs typeface="Times New Roman" panose="02020603050405020304" charset="0"/>
              </a:rPr>
              <a:t>The NOPTREX experiment aims to investigate parity violation(PV) and time reversal violation(TRV) in neutron-nucleus interactions.</a:t>
            </a:r>
            <a:endParaRPr lang="en-US" altLang="zh-CN" sz="2400" b="1" dirty="0">
              <a:latin typeface="Times New Roman" panose="02020603050405020304" charset="0"/>
              <a:ea typeface="微软雅黑" panose="020B0503020204020204" charset="-122"/>
              <a:cs typeface="Times New Roman" panose="02020603050405020304" charset="0"/>
            </a:endParaRPr>
          </a:p>
        </p:txBody>
      </p:sp>
      <p:pic>
        <p:nvPicPr>
          <p:cNvPr id="16" name="图片 15"/>
          <p:cNvPicPr>
            <a:picLocks noChangeAspect="1"/>
          </p:cNvPicPr>
          <p:nvPr/>
        </p:nvPicPr>
        <p:blipFill>
          <a:blip r:embed="rId2"/>
          <a:srcRect l="5225" r="8507"/>
          <a:stretch>
            <a:fillRect/>
          </a:stretch>
        </p:blipFill>
        <p:spPr>
          <a:xfrm>
            <a:off x="113030" y="3429000"/>
            <a:ext cx="6471920" cy="2809875"/>
          </a:xfrm>
          <a:prstGeom prst="rect">
            <a:avLst/>
          </a:prstGeom>
        </p:spPr>
      </p:pic>
      <p:sp>
        <p:nvSpPr>
          <p:cNvPr id="17" name="文本框 16"/>
          <p:cNvSpPr txBox="1"/>
          <p:nvPr/>
        </p:nvSpPr>
        <p:spPr>
          <a:xfrm>
            <a:off x="0" y="6336030"/>
            <a:ext cx="12192635" cy="368300"/>
          </a:xfrm>
          <a:prstGeom prst="rect">
            <a:avLst/>
          </a:prstGeom>
          <a:noFill/>
        </p:spPr>
        <p:txBody>
          <a:bodyPr wrap="square" rtlCol="0">
            <a:spAutoFit/>
          </a:bodyPr>
          <a:p>
            <a:pPr algn="ctr"/>
            <a:r>
              <a:rPr lang="en-US" altLang="zh-CN" u="sng">
                <a:latin typeface="Times New Roman" panose="02020603050405020304" charset="0"/>
                <a:ea typeface="微软雅黑" panose="020B0503020204020204" charset="-122"/>
              </a:rPr>
              <a:t>By decomposing the interaction terms according to symmetries, PV and TRV can be measured using polarized neutrons.</a:t>
            </a:r>
            <a:endParaRPr lang="en-US" altLang="zh-CN" u="sng">
              <a:latin typeface="Times New Roman" panose="02020603050405020304" charset="0"/>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advTm="199873"/>
    </mc:Choice>
    <mc:Fallback>
      <p:transition advTm="19987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linds(horizontal)">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组合 8"/>
          <p:cNvGrpSpPr/>
          <p:nvPr/>
        </p:nvGrpSpPr>
        <p:grpSpPr>
          <a:xfrm>
            <a:off x="643226" y="351449"/>
            <a:ext cx="2139379" cy="461645"/>
            <a:chOff x="643226" y="411409"/>
            <a:chExt cx="2139379" cy="461645"/>
          </a:xfrm>
        </p:grpSpPr>
        <p:grpSp>
          <p:nvGrpSpPr>
            <p:cNvPr id="10" name="组合 9"/>
            <p:cNvGrpSpPr/>
            <p:nvPr/>
          </p:nvGrpSpPr>
          <p:grpSpPr>
            <a:xfrm>
              <a:off x="643226" y="419695"/>
              <a:ext cx="396000" cy="396000"/>
              <a:chOff x="395576" y="248444"/>
              <a:chExt cx="396000" cy="396000"/>
            </a:xfrm>
            <a:noFill/>
          </p:grpSpPr>
          <p:sp>
            <p:nvSpPr>
              <p:cNvPr id="12" name="矩形 11"/>
              <p:cNvSpPr/>
              <p:nvPr userDrawn="1"/>
            </p:nvSpPr>
            <p:spPr>
              <a:xfrm>
                <a:off x="395576" y="248444"/>
                <a:ext cx="326092" cy="336419"/>
              </a:xfrm>
              <a:prstGeom prst="rect">
                <a:avLst/>
              </a:prstGeom>
              <a:grpFill/>
              <a:ln w="1905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sp>
            <p:nvSpPr>
              <p:cNvPr id="13" name="矩形 12"/>
              <p:cNvSpPr/>
              <p:nvPr userDrawn="1"/>
            </p:nvSpPr>
            <p:spPr>
              <a:xfrm>
                <a:off x="581935" y="432344"/>
                <a:ext cx="209641" cy="212100"/>
              </a:xfrm>
              <a:prstGeom prst="rect">
                <a:avLst/>
              </a:prstGeom>
              <a:solidFill>
                <a:schemeClr val="accent3"/>
              </a:solidFill>
              <a:ln w="25400" cap="flat" cmpd="sng" algn="ctr">
                <a:solidFill>
                  <a:schemeClr val="accent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grpSp>
        <p:sp>
          <p:nvSpPr>
            <p:cNvPr id="11" name="矩形 10"/>
            <p:cNvSpPr/>
            <p:nvPr/>
          </p:nvSpPr>
          <p:spPr>
            <a:xfrm>
              <a:off x="1225585" y="411409"/>
              <a:ext cx="1557020" cy="461645"/>
            </a:xfrm>
            <a:prstGeom prst="rect">
              <a:avLst/>
            </a:prstGeom>
            <a:effectLst/>
          </p:spPr>
          <p:txBody>
            <a:bodyPr wrap="none" lIns="93269" tIns="46634" rIns="93269" bIns="46634">
              <a:spAutoFit/>
            </a:bodyPr>
            <a:lstStyle/>
            <a:p>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实验方案</a:t>
              </a:r>
              <a:endPar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p:txBody>
        </p:sp>
      </p:grpSp>
      <p:cxnSp>
        <p:nvCxnSpPr>
          <p:cNvPr id="14" name="直接连接符 13"/>
          <p:cNvCxnSpPr/>
          <p:nvPr/>
        </p:nvCxnSpPr>
        <p:spPr>
          <a:xfrm>
            <a:off x="180028" y="863855"/>
            <a:ext cx="11849100"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8815070" y="523875"/>
            <a:ext cx="309880" cy="368300"/>
          </a:xfrm>
          <a:prstGeom prst="rect">
            <a:avLst/>
          </a:prstGeom>
          <a:noFill/>
        </p:spPr>
        <p:txBody>
          <a:bodyPr wrap="none" rtlCol="0">
            <a:spAutoFit/>
          </a:bodyPr>
          <a:p>
            <a:endParaRPr lang="zh-CN" altLang="en-US">
              <a:latin typeface="微软雅黑" panose="020B0503020204020204" charset="-122"/>
              <a:ea typeface="微软雅黑" panose="020B0503020204020204" charset="-122"/>
            </a:endParaRPr>
          </a:p>
        </p:txBody>
      </p:sp>
      <p:sp>
        <p:nvSpPr>
          <p:cNvPr id="24" name="文本框 23"/>
          <p:cNvSpPr txBox="1"/>
          <p:nvPr/>
        </p:nvSpPr>
        <p:spPr>
          <a:xfrm>
            <a:off x="3949858" y="876935"/>
            <a:ext cx="4497456" cy="398780"/>
          </a:xfrm>
          <a:prstGeom prst="rect">
            <a:avLst/>
          </a:prstGeom>
          <a:noFill/>
        </p:spPr>
        <p:txBody>
          <a:bodyPr wrap="square" rtlCol="0">
            <a:spAutoFit/>
          </a:bodyPr>
          <a:p>
            <a:pPr algn="ctr"/>
            <a:r>
              <a:rPr lang="zh-CN" altLang="en-US" sz="2000" b="1" u="sng"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实验规划</a:t>
            </a:r>
            <a:endParaRPr lang="zh-CN" altLang="en-US" sz="2000" b="1" u="sng"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4" name="灯片编号占位符 3"/>
          <p:cNvSpPr>
            <a:spLocks noGrp="1"/>
          </p:cNvSpPr>
          <p:nvPr>
            <p:ph type="sldNum" sz="quarter" idx="12"/>
          </p:nvPr>
        </p:nvSpPr>
        <p:spPr/>
        <p:txBody>
          <a:bodyPr/>
          <a:p>
            <a:fld id="{E172299E-9668-45DE-AB64-AAA21696C2E2}" type="slidenum">
              <a:rPr lang="zh-CN" altLang="en-US" smtClean="0"/>
            </a:fld>
            <a:endParaRPr lang="zh-CN" altLang="en-US" smtClean="0"/>
          </a:p>
        </p:txBody>
      </p:sp>
      <p:pic>
        <p:nvPicPr>
          <p:cNvPr id="40" name="图片 39"/>
          <p:cNvPicPr>
            <a:picLocks noChangeAspect="1"/>
          </p:cNvPicPr>
          <p:nvPr/>
        </p:nvPicPr>
        <p:blipFill>
          <a:blip r:embed="rId1"/>
          <a:srcRect l="5572"/>
          <a:stretch>
            <a:fillRect/>
          </a:stretch>
        </p:blipFill>
        <p:spPr>
          <a:xfrm>
            <a:off x="7223125" y="2113915"/>
            <a:ext cx="4387215" cy="4363085"/>
          </a:xfrm>
          <a:prstGeom prst="rect">
            <a:avLst/>
          </a:prstGeom>
        </p:spPr>
      </p:pic>
      <p:sp>
        <p:nvSpPr>
          <p:cNvPr id="8" name="文本框 7"/>
          <p:cNvSpPr txBox="1"/>
          <p:nvPr/>
        </p:nvSpPr>
        <p:spPr>
          <a:xfrm>
            <a:off x="7550150" y="6548755"/>
            <a:ext cx="3733800" cy="245110"/>
          </a:xfrm>
          <a:prstGeom prst="rect">
            <a:avLst/>
          </a:prstGeom>
        </p:spPr>
        <p:txBody>
          <a:bodyPr wrap="square">
            <a:spAutoFit/>
          </a:bodyPr>
          <a:p>
            <a:pPr marL="0" indent="0" algn="l"/>
            <a:r>
              <a:rPr lang="en-US" altLang="zh-CN" sz="1000" b="0" i="0">
                <a:solidFill>
                  <a:schemeClr val="tx1"/>
                </a:solidFill>
                <a:latin typeface="Times New Roman" panose="02020603050405020304" charset="0"/>
                <a:ea typeface="微软雅黑" panose="020B0503020204020204" charset="-122"/>
                <a:cs typeface="Times New Roman" panose="02020603050405020304" charset="0"/>
              </a:rPr>
              <a:t>A. Adhikarya and P. K. Das, Phys. Part. Nucl. </a:t>
            </a:r>
            <a:r>
              <a:rPr lang="en-US" altLang="zh-CN" sz="1000" b="1" i="0">
                <a:solidFill>
                  <a:schemeClr val="tx1"/>
                </a:solidFill>
                <a:latin typeface="Times New Roman" panose="02020603050405020304" charset="0"/>
                <a:ea typeface="微软雅黑" panose="020B0503020204020204" charset="-122"/>
                <a:cs typeface="Times New Roman" panose="02020603050405020304" charset="0"/>
              </a:rPr>
              <a:t>56</a:t>
            </a:r>
            <a:r>
              <a:rPr lang="en-US" altLang="zh-CN" sz="1000" b="0" i="0">
                <a:solidFill>
                  <a:schemeClr val="tx1"/>
                </a:solidFill>
                <a:latin typeface="Times New Roman" panose="02020603050405020304" charset="0"/>
                <a:ea typeface="微软雅黑" panose="020B0503020204020204" charset="-122"/>
                <a:cs typeface="Times New Roman" panose="02020603050405020304" charset="0"/>
              </a:rPr>
              <a:t>, 1059–1076 (2025).</a:t>
            </a:r>
            <a:endParaRPr lang="en-US" altLang="zh-CN" sz="1000" b="0" i="0">
              <a:solidFill>
                <a:schemeClr val="tx1"/>
              </a:solidFill>
              <a:latin typeface="Times New Roman" panose="02020603050405020304" charset="0"/>
              <a:ea typeface="微软雅黑" panose="020B0503020204020204" charset="-122"/>
              <a:cs typeface="Times New Roman" panose="02020603050405020304" charset="0"/>
            </a:endParaRPr>
          </a:p>
        </p:txBody>
      </p:sp>
      <p:sp>
        <p:nvSpPr>
          <p:cNvPr id="3" name="椭圆 2"/>
          <p:cNvSpPr/>
          <p:nvPr/>
        </p:nvSpPr>
        <p:spPr>
          <a:xfrm>
            <a:off x="7550150" y="2727960"/>
            <a:ext cx="88265" cy="1016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rot="16200000">
            <a:off x="6096000" y="2991485"/>
            <a:ext cx="1499235" cy="337185"/>
          </a:xfrm>
          <a:prstGeom prst="rect">
            <a:avLst/>
          </a:prstGeom>
          <a:solidFill>
            <a:schemeClr val="bg1"/>
          </a:solidFill>
        </p:spPr>
        <p:txBody>
          <a:bodyPr wrap="square" rtlCol="0">
            <a:spAutoFit/>
          </a:bodyPr>
          <a:p>
            <a:r>
              <a:rPr lang="zh-CN" altLang="en-US" sz="1600">
                <a:latin typeface="微软雅黑" panose="020B0503020204020204" charset="-122"/>
                <a:ea typeface="微软雅黑" panose="020B0503020204020204" charset="-122"/>
              </a:rPr>
              <a:t>纵向不对称性</a:t>
            </a:r>
            <a:endParaRPr lang="zh-CN" altLang="en-US" sz="1600">
              <a:latin typeface="微软雅黑" panose="020B0503020204020204" charset="-122"/>
              <a:ea typeface="微软雅黑" panose="020B0503020204020204" charset="-122"/>
            </a:endParaRPr>
          </a:p>
        </p:txBody>
      </p:sp>
      <p:cxnSp>
        <p:nvCxnSpPr>
          <p:cNvPr id="16" name="直接箭头连接符 15"/>
          <p:cNvCxnSpPr/>
          <p:nvPr/>
        </p:nvCxnSpPr>
        <p:spPr>
          <a:xfrm flipV="1">
            <a:off x="7175500" y="2829560"/>
            <a:ext cx="444500" cy="296545"/>
          </a:xfrm>
          <a:prstGeom prst="straightConnector1">
            <a:avLst/>
          </a:prstGeom>
          <a:ln w="47625">
            <a:solidFill>
              <a:srgbClr val="FF0000"/>
            </a:solidFill>
            <a:tailEnd type="triangle"/>
          </a:ln>
        </p:spPr>
        <p:style>
          <a:lnRef idx="2">
            <a:schemeClr val="accent1"/>
          </a:lnRef>
          <a:fillRef idx="0">
            <a:srgbClr val="FFFFFF"/>
          </a:fillRef>
          <a:effectRef idx="0">
            <a:srgbClr val="FFFFFF"/>
          </a:effectRef>
          <a:fontRef idx="minor">
            <a:schemeClr val="tx1"/>
          </a:fontRef>
        </p:style>
      </p:cxnSp>
      <p:pic>
        <p:nvPicPr>
          <p:cNvPr id="7" name="Picture 5"/>
          <p:cNvPicPr>
            <a:picLocks noChangeAspect="1"/>
          </p:cNvPicPr>
          <p:nvPr/>
        </p:nvPicPr>
        <p:blipFill>
          <a:blip r:embed="rId2"/>
          <a:stretch>
            <a:fillRect/>
          </a:stretch>
        </p:blipFill>
        <p:spPr>
          <a:xfrm>
            <a:off x="643255" y="2026920"/>
            <a:ext cx="5540375" cy="4638040"/>
          </a:xfrm>
          <a:prstGeom prst="rect">
            <a:avLst/>
          </a:prstGeom>
        </p:spPr>
      </p:pic>
      <p:sp>
        <p:nvSpPr>
          <p:cNvPr id="15" name="文本框 7"/>
          <p:cNvSpPr txBox="1"/>
          <p:nvPr/>
        </p:nvSpPr>
        <p:spPr>
          <a:xfrm>
            <a:off x="1225550" y="1362710"/>
            <a:ext cx="4531995" cy="577215"/>
          </a:xfrm>
          <a:prstGeom prst="rect">
            <a:avLst/>
          </a:prstGeom>
          <a:noFill/>
        </p:spPr>
        <p:txBody>
          <a:bodyPr wrap="square" rtlCol="0">
            <a:noAutofit/>
          </a:bodyPr>
          <a:p>
            <a:pPr indent="0" algn="l" eaLnBrk="0" fontAlgn="base" hangingPunct="0">
              <a:spcBef>
                <a:spcPct val="0"/>
              </a:spcBef>
              <a:spcAft>
                <a:spcPts val="600"/>
              </a:spcAft>
              <a:buFont typeface="Wingdings" panose="05000000000000000000" pitchFamily="2" charset="2"/>
              <a:buNone/>
              <a:defRPr/>
            </a:pPr>
            <a:r>
              <a:rPr lang="en-US" sz="2000" dirty="0">
                <a:latin typeface="微软雅黑" panose="020B0503020204020204" charset="-122"/>
                <a:ea typeface="微软雅黑" panose="020B0503020204020204" charset="-122"/>
                <a:cs typeface="微软雅黑" panose="020B0503020204020204" charset="-122"/>
              </a:rPr>
              <a:t>sp mixing for signal enhancement</a:t>
            </a:r>
            <a:endParaRPr lang="en-US" sz="2000" dirty="0">
              <a:latin typeface="微软雅黑" panose="020B0503020204020204" charset="-122"/>
              <a:ea typeface="微软雅黑" panose="020B0503020204020204" charset="-122"/>
              <a:cs typeface="微软雅黑" panose="020B0503020204020204" charset="-122"/>
            </a:endParaRPr>
          </a:p>
        </p:txBody>
      </p:sp>
      <p:sp>
        <p:nvSpPr>
          <p:cNvPr id="17" name="文本框 7"/>
          <p:cNvSpPr txBox="1"/>
          <p:nvPr/>
        </p:nvSpPr>
        <p:spPr>
          <a:xfrm>
            <a:off x="8042910" y="1362710"/>
            <a:ext cx="2747645" cy="577215"/>
          </a:xfrm>
          <a:prstGeom prst="rect">
            <a:avLst/>
          </a:prstGeom>
          <a:noFill/>
        </p:spPr>
        <p:txBody>
          <a:bodyPr wrap="square" rtlCol="0">
            <a:noAutofit/>
          </a:bodyPr>
          <a:p>
            <a:pPr indent="0" algn="l" eaLnBrk="0" fontAlgn="base" hangingPunct="0">
              <a:spcBef>
                <a:spcPct val="0"/>
              </a:spcBef>
              <a:spcAft>
                <a:spcPts val="600"/>
              </a:spcAft>
              <a:buFont typeface="Wingdings" panose="05000000000000000000" pitchFamily="2" charset="2"/>
              <a:buNone/>
              <a:defRPr/>
            </a:pPr>
            <a:r>
              <a:rPr lang="en-US" sz="2000" dirty="0">
                <a:latin typeface="微软雅黑" panose="020B0503020204020204" charset="-122"/>
                <a:ea typeface="微软雅黑" panose="020B0503020204020204" charset="-122"/>
                <a:cs typeface="微软雅黑" panose="020B0503020204020204" charset="-122"/>
              </a:rPr>
              <a:t>139La as the target</a:t>
            </a:r>
            <a:endParaRPr lang="en-US" sz="2000"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advTm="69562"/>
    </mc:Choice>
    <mc:Fallback>
      <p:transition advTm="6956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blinds(horizontal)">
                                      <p:cBhvr>
                                        <p:cTn id="10" dur="500"/>
                                        <p:tgtEl>
                                          <p:spTgt spid="40"/>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linds(horizontal)">
                                      <p:cBhvr>
                                        <p:cTn id="13" dur="500"/>
                                        <p:tgtEl>
                                          <p:spTgt spid="8"/>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linds(horizontal)">
                                      <p:cBhvr>
                                        <p:cTn id="16" dur="500"/>
                                        <p:tgtEl>
                                          <p:spTgt spid="3"/>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linds(horizontal)">
                                      <p:cBhvr>
                                        <p:cTn id="19" dur="500"/>
                                        <p:tgtEl>
                                          <p:spTgt spid="5"/>
                                        </p:tgtEl>
                                      </p:cBhvr>
                                    </p:animEffect>
                                  </p:childTnLst>
                                </p:cTn>
                              </p:par>
                              <p:par>
                                <p:cTn id="20" presetID="3" presetClass="entr" presetSubtype="1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linds(horizontal)">
                                      <p:cBhvr>
                                        <p:cTn id="22" dur="500"/>
                                        <p:tgtEl>
                                          <p:spTgt spid="16"/>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linds(horizontal)">
                                      <p:cBhvr>
                                        <p:cTn id="2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3" grpId="0" animBg="1"/>
      <p:bldP spid="5" grpId="0" animBg="1"/>
      <p:bldP spid="17" grpId="0"/>
      <p:bldP spid="4" grpId="1"/>
      <p:bldP spid="8" grpId="1"/>
      <p:bldP spid="3" grpId="1" animBg="1"/>
      <p:bldP spid="5" grpId="1" animBg="1"/>
      <p:bldP spid="17" grpId="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组合 8"/>
          <p:cNvGrpSpPr/>
          <p:nvPr/>
        </p:nvGrpSpPr>
        <p:grpSpPr>
          <a:xfrm>
            <a:off x="643226" y="351449"/>
            <a:ext cx="2139379" cy="461645"/>
            <a:chOff x="643226" y="411409"/>
            <a:chExt cx="2139379" cy="461645"/>
          </a:xfrm>
        </p:grpSpPr>
        <p:grpSp>
          <p:nvGrpSpPr>
            <p:cNvPr id="10" name="组合 9"/>
            <p:cNvGrpSpPr/>
            <p:nvPr/>
          </p:nvGrpSpPr>
          <p:grpSpPr>
            <a:xfrm>
              <a:off x="643226" y="419695"/>
              <a:ext cx="396000" cy="396000"/>
              <a:chOff x="395576" y="248444"/>
              <a:chExt cx="396000" cy="396000"/>
            </a:xfrm>
            <a:noFill/>
          </p:grpSpPr>
          <p:sp>
            <p:nvSpPr>
              <p:cNvPr id="12" name="矩形 11"/>
              <p:cNvSpPr/>
              <p:nvPr userDrawn="1"/>
            </p:nvSpPr>
            <p:spPr>
              <a:xfrm>
                <a:off x="395576" y="248444"/>
                <a:ext cx="326092" cy="336419"/>
              </a:xfrm>
              <a:prstGeom prst="rect">
                <a:avLst/>
              </a:prstGeom>
              <a:grpFill/>
              <a:ln w="1905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1"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sp>
            <p:nvSpPr>
              <p:cNvPr id="13" name="矩形 12"/>
              <p:cNvSpPr/>
              <p:nvPr userDrawn="1"/>
            </p:nvSpPr>
            <p:spPr>
              <a:xfrm>
                <a:off x="581935" y="432344"/>
                <a:ext cx="209641" cy="212100"/>
              </a:xfrm>
              <a:prstGeom prst="rect">
                <a:avLst/>
              </a:prstGeom>
              <a:solidFill>
                <a:schemeClr val="accent3"/>
              </a:solidFill>
              <a:ln w="25400" cap="flat" cmpd="sng" algn="ctr">
                <a:solidFill>
                  <a:schemeClr val="accent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1"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grpSp>
        <p:sp>
          <p:nvSpPr>
            <p:cNvPr id="11" name="矩形 10"/>
            <p:cNvSpPr/>
            <p:nvPr/>
          </p:nvSpPr>
          <p:spPr>
            <a:xfrm>
              <a:off x="1225585" y="411409"/>
              <a:ext cx="1557020" cy="461645"/>
            </a:xfrm>
            <a:prstGeom prst="rect">
              <a:avLst/>
            </a:prstGeom>
            <a:effectLst/>
          </p:spPr>
          <p:txBody>
            <a:bodyPr wrap="none" lIns="93269" tIns="46634" rIns="93269" bIns="46634">
              <a:spAutoFit/>
            </a:bodyPr>
            <a:lstStyle/>
            <a:p>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实验</a:t>
              </a:r>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装置</a:t>
              </a:r>
              <a:endPar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p:txBody>
        </p:sp>
      </p:grpSp>
      <p:cxnSp>
        <p:nvCxnSpPr>
          <p:cNvPr id="14" name="直接连接符 13"/>
          <p:cNvCxnSpPr/>
          <p:nvPr/>
        </p:nvCxnSpPr>
        <p:spPr>
          <a:xfrm>
            <a:off x="399738" y="861315"/>
            <a:ext cx="11392525"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8815070" y="523875"/>
            <a:ext cx="309880" cy="368300"/>
          </a:xfrm>
          <a:prstGeom prst="rect">
            <a:avLst/>
          </a:prstGeom>
          <a:noFill/>
        </p:spPr>
        <p:txBody>
          <a:bodyPr wrap="none" rtlCol="0">
            <a:spAutoFit/>
          </a:bodyPr>
          <a:p>
            <a:endParaRPr lang="zh-CN" altLang="en-US" b="1">
              <a:latin typeface="微软雅黑" panose="020B0503020204020204" charset="-122"/>
              <a:ea typeface="微软雅黑" panose="020B0503020204020204" charset="-122"/>
            </a:endParaRPr>
          </a:p>
        </p:txBody>
      </p:sp>
      <p:sp>
        <p:nvSpPr>
          <p:cNvPr id="6" name="灯片编号占位符 5"/>
          <p:cNvSpPr>
            <a:spLocks noGrp="1"/>
          </p:cNvSpPr>
          <p:nvPr>
            <p:ph type="sldNum" sz="quarter" idx="12"/>
          </p:nvPr>
        </p:nvSpPr>
        <p:spPr/>
        <p:txBody>
          <a:bodyPr/>
          <a:p>
            <a:fld id="{E172299E-9668-45DE-AB64-AAA21696C2E2}" type="slidenum">
              <a:rPr lang="zh-CN" altLang="en-US" smtClean="0"/>
            </a:fld>
            <a:endParaRPr lang="zh-CN" altLang="en-US" smtClean="0"/>
          </a:p>
        </p:txBody>
      </p:sp>
      <p:pic>
        <p:nvPicPr>
          <p:cNvPr id="36" name="图片 35"/>
          <p:cNvPicPr>
            <a:picLocks noChangeAspect="1"/>
          </p:cNvPicPr>
          <p:nvPr/>
        </p:nvPicPr>
        <p:blipFill>
          <a:blip r:embed="rId1"/>
          <a:stretch>
            <a:fillRect/>
          </a:stretch>
        </p:blipFill>
        <p:spPr>
          <a:xfrm>
            <a:off x="643255" y="2474595"/>
            <a:ext cx="9414510" cy="3957320"/>
          </a:xfrm>
          <a:prstGeom prst="rect">
            <a:avLst/>
          </a:prstGeom>
        </p:spPr>
      </p:pic>
      <p:sp>
        <p:nvSpPr>
          <p:cNvPr id="43" name="文本框 7"/>
          <p:cNvSpPr txBox="1"/>
          <p:nvPr/>
        </p:nvSpPr>
        <p:spPr>
          <a:xfrm>
            <a:off x="102235" y="1320165"/>
            <a:ext cx="11898630" cy="855345"/>
          </a:xfrm>
          <a:prstGeom prst="rect">
            <a:avLst/>
          </a:prstGeom>
          <a:noFill/>
        </p:spPr>
        <p:txBody>
          <a:bodyPr wrap="square" rtlCol="0">
            <a:noAutofit/>
          </a:bodyPr>
          <a:p>
            <a:pPr marL="342900" indent="-342900" algn="just" eaLnBrk="0" fontAlgn="base" hangingPunct="0">
              <a:spcAft>
                <a:spcPts val="600"/>
              </a:spcAft>
              <a:buClrTx/>
              <a:buSzTx/>
              <a:buFont typeface="Wingdings" panose="05000000000000000000" pitchFamily="2" charset="2"/>
              <a:buChar char="q"/>
              <a:defRPr/>
            </a:pPr>
            <a:r>
              <a:rPr lang="en-US" altLang="zh-CN" sz="2400" b="1" dirty="0">
                <a:latin typeface="Times New Roman" panose="02020603050405020304" charset="0"/>
                <a:ea typeface="微软雅黑" panose="020B0503020204020204" charset="-122"/>
                <a:cs typeface="Times New Roman" panose="02020603050405020304" charset="0"/>
                <a:sym typeface="+mn-ea"/>
              </a:rPr>
              <a:t>The high-energy polarized neutron control system consists of in-situ ³He, a high-energy neutron spin flipper, and a  guide field.</a:t>
            </a:r>
            <a:endParaRPr lang="zh-CN" altLang="en-US" sz="2400" dirty="0">
              <a:latin typeface="Times New Roman" panose="02020603050405020304" charset="0"/>
              <a:ea typeface="微软雅黑" panose="020B0503020204020204" charset="-122"/>
              <a:cs typeface="Times New Roman" panose="02020603050405020304" charset="0"/>
            </a:endParaRPr>
          </a:p>
          <a:p>
            <a:pPr marL="342900" indent="-342900" algn="just" eaLnBrk="0" fontAlgn="base" hangingPunct="0">
              <a:spcBef>
                <a:spcPct val="0"/>
              </a:spcBef>
              <a:spcAft>
                <a:spcPts val="600"/>
              </a:spcAft>
              <a:buFont typeface="Wingdings" panose="05000000000000000000" pitchFamily="2" charset="2"/>
              <a:buChar char="q"/>
              <a:defRPr/>
            </a:pPr>
            <a:endParaRPr lang="zh-CN" altLang="en-US" sz="2400" dirty="0">
              <a:latin typeface="Times New Roman" panose="02020603050405020304" charset="0"/>
              <a:ea typeface="微软雅黑" panose="020B0503020204020204" charset="-122"/>
              <a:cs typeface="Times New Roman" panose="02020603050405020304" charset="0"/>
            </a:endParaRPr>
          </a:p>
        </p:txBody>
      </p:sp>
      <p:pic>
        <p:nvPicPr>
          <p:cNvPr id="44" name="图片 43"/>
          <p:cNvPicPr>
            <a:picLocks noChangeAspect="1"/>
          </p:cNvPicPr>
          <p:nvPr/>
        </p:nvPicPr>
        <p:blipFill>
          <a:blip r:embed="rId2"/>
          <a:srcRect t="22637"/>
          <a:stretch>
            <a:fillRect/>
          </a:stretch>
        </p:blipFill>
        <p:spPr>
          <a:xfrm flipH="1">
            <a:off x="2455545" y="2212340"/>
            <a:ext cx="2651760" cy="1538605"/>
          </a:xfrm>
          <a:prstGeom prst="rect">
            <a:avLst/>
          </a:prstGeom>
        </p:spPr>
      </p:pic>
      <p:pic>
        <p:nvPicPr>
          <p:cNvPr id="45" name="图片 44"/>
          <p:cNvPicPr>
            <a:picLocks noChangeAspect="1"/>
          </p:cNvPicPr>
          <p:nvPr/>
        </p:nvPicPr>
        <p:blipFill>
          <a:blip r:embed="rId3"/>
          <a:srcRect t="30019"/>
          <a:stretch>
            <a:fillRect/>
          </a:stretch>
        </p:blipFill>
        <p:spPr>
          <a:xfrm flipH="1">
            <a:off x="7007225" y="4626610"/>
            <a:ext cx="3592830" cy="1885950"/>
          </a:xfrm>
          <a:prstGeom prst="rect">
            <a:avLst/>
          </a:prstGeom>
        </p:spPr>
      </p:pic>
      <p:cxnSp>
        <p:nvCxnSpPr>
          <p:cNvPr id="46" name="直接箭头连接符 45"/>
          <p:cNvCxnSpPr>
            <a:stCxn id="47" idx="1"/>
          </p:cNvCxnSpPr>
          <p:nvPr/>
        </p:nvCxnSpPr>
        <p:spPr>
          <a:xfrm flipH="1">
            <a:off x="10079355" y="4987290"/>
            <a:ext cx="569595" cy="0"/>
          </a:xfrm>
          <a:prstGeom prst="straightConnector1">
            <a:avLst/>
          </a:prstGeom>
          <a:ln w="63500">
            <a:solidFill>
              <a:srgbClr val="FF0000"/>
            </a:solidFill>
            <a:tailEnd type="triangle"/>
          </a:ln>
        </p:spPr>
        <p:style>
          <a:lnRef idx="2">
            <a:schemeClr val="accent1"/>
          </a:lnRef>
          <a:fillRef idx="0">
            <a:srgbClr val="FFFFFF"/>
          </a:fillRef>
          <a:effectRef idx="0">
            <a:srgbClr val="FFFFFF"/>
          </a:effectRef>
          <a:fontRef idx="minor">
            <a:schemeClr val="tx1"/>
          </a:fontRef>
        </p:style>
      </p:cxnSp>
      <p:sp>
        <p:nvSpPr>
          <p:cNvPr id="47" name="文本框 46"/>
          <p:cNvSpPr txBox="1"/>
          <p:nvPr/>
        </p:nvSpPr>
        <p:spPr>
          <a:xfrm>
            <a:off x="10648950" y="4803140"/>
            <a:ext cx="1350645" cy="368300"/>
          </a:xfrm>
          <a:prstGeom prst="rect">
            <a:avLst/>
          </a:prstGeom>
          <a:noFill/>
        </p:spPr>
        <p:txBody>
          <a:bodyPr wrap="square" rtlCol="0">
            <a:spAutoFit/>
          </a:bodyPr>
          <a:p>
            <a:r>
              <a:rPr lang="en-US" altLang="zh-CN">
                <a:latin typeface="Times New Roman" panose="02020603050405020304" charset="0"/>
                <a:cs typeface="Times New Roman" panose="02020603050405020304" charset="0"/>
              </a:rPr>
              <a:t>S</a:t>
            </a:r>
            <a:r>
              <a:rPr lang="en-US" altLang="zh-CN">
                <a:latin typeface="Times New Roman" panose="02020603050405020304" charset="0"/>
                <a:cs typeface="Times New Roman" panose="02020603050405020304" charset="0"/>
              </a:rPr>
              <a:t>pin flipper</a:t>
            </a:r>
            <a:endParaRPr lang="en-US" altLang="zh-CN">
              <a:latin typeface="Times New Roman" panose="02020603050405020304" charset="0"/>
              <a:cs typeface="Times New Roman" panose="02020603050405020304" charset="0"/>
            </a:endParaRPr>
          </a:p>
        </p:txBody>
      </p:sp>
      <p:cxnSp>
        <p:nvCxnSpPr>
          <p:cNvPr id="48" name="直接箭头连接符 47"/>
          <p:cNvCxnSpPr/>
          <p:nvPr/>
        </p:nvCxnSpPr>
        <p:spPr>
          <a:xfrm flipH="1">
            <a:off x="8684895" y="5338445"/>
            <a:ext cx="1976120" cy="0"/>
          </a:xfrm>
          <a:prstGeom prst="straightConnector1">
            <a:avLst/>
          </a:prstGeom>
          <a:ln w="63500">
            <a:solidFill>
              <a:srgbClr val="FF0000"/>
            </a:solidFill>
            <a:tailEnd type="triangle"/>
          </a:ln>
        </p:spPr>
        <p:style>
          <a:lnRef idx="2">
            <a:schemeClr val="accent1"/>
          </a:lnRef>
          <a:fillRef idx="0">
            <a:srgbClr val="FFFFFF"/>
          </a:fillRef>
          <a:effectRef idx="0">
            <a:srgbClr val="FFFFFF"/>
          </a:effectRef>
          <a:fontRef idx="minor">
            <a:schemeClr val="tx1"/>
          </a:fontRef>
        </p:style>
      </p:cxnSp>
      <p:sp>
        <p:nvSpPr>
          <p:cNvPr id="49" name="文本框 48"/>
          <p:cNvSpPr txBox="1"/>
          <p:nvPr/>
        </p:nvSpPr>
        <p:spPr>
          <a:xfrm>
            <a:off x="10648950" y="5128895"/>
            <a:ext cx="1476375" cy="645160"/>
          </a:xfrm>
          <a:prstGeom prst="rect">
            <a:avLst/>
          </a:prstGeom>
          <a:noFill/>
        </p:spPr>
        <p:txBody>
          <a:bodyPr wrap="square" rtlCol="0">
            <a:spAutoFit/>
          </a:bodyPr>
          <a:p>
            <a:r>
              <a:rPr lang="en-US" altLang="zh-CN">
                <a:latin typeface="Times New Roman" panose="02020603050405020304" charset="0"/>
                <a:cs typeface="Times New Roman" panose="02020603050405020304" charset="0"/>
              </a:rPr>
              <a:t>Polarized </a:t>
            </a:r>
            <a:r>
              <a:rPr lang="en-US" altLang="zh-CN" baseline="30000">
                <a:latin typeface="Times New Roman" panose="02020603050405020304" charset="0"/>
                <a:cs typeface="Times New Roman" panose="02020603050405020304" charset="0"/>
              </a:rPr>
              <a:t>3</a:t>
            </a:r>
            <a:r>
              <a:rPr lang="en-US" altLang="zh-CN">
                <a:latin typeface="Times New Roman" panose="02020603050405020304" charset="0"/>
                <a:cs typeface="Times New Roman" panose="02020603050405020304" charset="0"/>
              </a:rPr>
              <a:t>He system</a:t>
            </a:r>
            <a:endParaRPr lang="en-US" altLang="zh-CN">
              <a:latin typeface="Times New Roman" panose="02020603050405020304" charset="0"/>
              <a:cs typeface="Times New Roman" panose="02020603050405020304" charset="0"/>
            </a:endParaRPr>
          </a:p>
        </p:txBody>
      </p:sp>
      <p:cxnSp>
        <p:nvCxnSpPr>
          <p:cNvPr id="50" name="直接箭头连接符 49"/>
          <p:cNvCxnSpPr/>
          <p:nvPr/>
        </p:nvCxnSpPr>
        <p:spPr>
          <a:xfrm>
            <a:off x="2051050" y="2893695"/>
            <a:ext cx="462280" cy="0"/>
          </a:xfrm>
          <a:prstGeom prst="straightConnector1">
            <a:avLst/>
          </a:prstGeom>
          <a:ln w="63500">
            <a:solidFill>
              <a:srgbClr val="FF0000"/>
            </a:solidFill>
            <a:tailEnd type="triangle"/>
          </a:ln>
        </p:spPr>
        <p:style>
          <a:lnRef idx="2">
            <a:schemeClr val="accent1"/>
          </a:lnRef>
          <a:fillRef idx="0">
            <a:srgbClr val="FFFFFF"/>
          </a:fillRef>
          <a:effectRef idx="0">
            <a:srgbClr val="FFFFFF"/>
          </a:effectRef>
          <a:fontRef idx="minor">
            <a:schemeClr val="tx1"/>
          </a:fontRef>
        </p:style>
      </p:cxnSp>
      <p:sp>
        <p:nvSpPr>
          <p:cNvPr id="51" name="文本框 50"/>
          <p:cNvSpPr txBox="1"/>
          <p:nvPr/>
        </p:nvSpPr>
        <p:spPr>
          <a:xfrm>
            <a:off x="861060" y="2682240"/>
            <a:ext cx="1350645" cy="368300"/>
          </a:xfrm>
          <a:prstGeom prst="rect">
            <a:avLst/>
          </a:prstGeom>
          <a:noFill/>
        </p:spPr>
        <p:txBody>
          <a:bodyPr wrap="square" rtlCol="0">
            <a:spAutoFit/>
          </a:bodyPr>
          <a:p>
            <a:r>
              <a:rPr lang="en-US" altLang="zh-CN">
                <a:latin typeface="Times New Roman" panose="02020603050405020304" charset="0"/>
                <a:cs typeface="Times New Roman" panose="02020603050405020304" charset="0"/>
              </a:rPr>
              <a:t>Guide </a:t>
            </a:r>
            <a:r>
              <a:rPr lang="en-US" altLang="zh-CN">
                <a:latin typeface="Times New Roman" panose="02020603050405020304" charset="0"/>
                <a:cs typeface="Times New Roman" panose="02020603050405020304" charset="0"/>
              </a:rPr>
              <a:t>field</a:t>
            </a:r>
            <a:endParaRPr lang="en-US" altLang="zh-CN">
              <a:latin typeface="Times New Roman" panose="02020603050405020304" charset="0"/>
              <a:cs typeface="Times New Roman" panose="02020603050405020304" charset="0"/>
            </a:endParaRPr>
          </a:p>
        </p:txBody>
      </p:sp>
      <p:cxnSp>
        <p:nvCxnSpPr>
          <p:cNvPr id="52" name="直接箭头连接符 51"/>
          <p:cNvCxnSpPr/>
          <p:nvPr/>
        </p:nvCxnSpPr>
        <p:spPr>
          <a:xfrm>
            <a:off x="2055495" y="3231515"/>
            <a:ext cx="1705610" cy="0"/>
          </a:xfrm>
          <a:prstGeom prst="straightConnector1">
            <a:avLst/>
          </a:prstGeom>
          <a:ln w="63500">
            <a:solidFill>
              <a:srgbClr val="FF0000"/>
            </a:solidFill>
            <a:tailEnd type="triangle"/>
          </a:ln>
        </p:spPr>
        <p:style>
          <a:lnRef idx="2">
            <a:schemeClr val="accent1"/>
          </a:lnRef>
          <a:fillRef idx="0">
            <a:srgbClr val="FFFFFF"/>
          </a:fillRef>
          <a:effectRef idx="0">
            <a:srgbClr val="FFFFFF"/>
          </a:effectRef>
          <a:fontRef idx="minor">
            <a:schemeClr val="tx1"/>
          </a:fontRef>
        </p:style>
      </p:cxnSp>
      <p:sp>
        <p:nvSpPr>
          <p:cNvPr id="53" name="文本框 52"/>
          <p:cNvSpPr txBox="1"/>
          <p:nvPr/>
        </p:nvSpPr>
        <p:spPr>
          <a:xfrm>
            <a:off x="861060" y="3028950"/>
            <a:ext cx="1194435" cy="645160"/>
          </a:xfrm>
          <a:prstGeom prst="rect">
            <a:avLst/>
          </a:prstGeom>
          <a:noFill/>
        </p:spPr>
        <p:txBody>
          <a:bodyPr wrap="square" rtlCol="0">
            <a:spAutoFit/>
          </a:bodyPr>
          <a:p>
            <a:r>
              <a:rPr lang="en-US" altLang="zh-CN">
                <a:latin typeface="Times New Roman" panose="02020603050405020304" charset="0"/>
                <a:cs typeface="Times New Roman" panose="02020603050405020304" charset="0"/>
              </a:rPr>
              <a:t>GTAF γ detector</a:t>
            </a:r>
            <a:endParaRPr lang="en-US" altLang="zh-CN">
              <a:latin typeface="Times New Roman" panose="02020603050405020304" charset="0"/>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p14:dur="500" advTm="64921"/>
    </mc:Choice>
    <mc:Fallback>
      <p:transition advTm="6492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blinds(horizontal)">
                                      <p:cBhvr>
                                        <p:cTn id="7" dur="500"/>
                                        <p:tgtEl>
                                          <p:spTgt spid="44"/>
                                        </p:tgtEl>
                                      </p:cBhvr>
                                    </p:animEffect>
                                  </p:childTnLst>
                                </p:cTn>
                              </p:par>
                              <p:par>
                                <p:cTn id="8" presetID="3" presetClass="entr" presetSubtype="10" fill="hold"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blinds(horizontal)">
                                      <p:cBhvr>
                                        <p:cTn id="10" dur="500"/>
                                        <p:tgtEl>
                                          <p:spTgt spid="45"/>
                                        </p:tgtEl>
                                      </p:cBhvr>
                                    </p:animEffect>
                                  </p:childTnLst>
                                </p:cTn>
                              </p:par>
                              <p:par>
                                <p:cTn id="11" presetID="3" presetClass="entr" presetSubtype="10" fill="hold" nodeType="with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blinds(horizontal)">
                                      <p:cBhvr>
                                        <p:cTn id="13" dur="500"/>
                                        <p:tgtEl>
                                          <p:spTgt spid="46"/>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blinds(horizontal)">
                                      <p:cBhvr>
                                        <p:cTn id="16" dur="500"/>
                                        <p:tgtEl>
                                          <p:spTgt spid="47"/>
                                        </p:tgtEl>
                                      </p:cBhvr>
                                    </p:animEffect>
                                  </p:childTnLst>
                                </p:cTn>
                              </p:par>
                              <p:par>
                                <p:cTn id="17" presetID="3" presetClass="entr" presetSubtype="10" fill="hold" nodeType="with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blinds(horizontal)">
                                      <p:cBhvr>
                                        <p:cTn id="19" dur="500"/>
                                        <p:tgtEl>
                                          <p:spTgt spid="48"/>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blinds(horizontal)">
                                      <p:cBhvr>
                                        <p:cTn id="22" dur="500"/>
                                        <p:tgtEl>
                                          <p:spTgt spid="49"/>
                                        </p:tgtEl>
                                      </p:cBhvr>
                                    </p:animEffect>
                                  </p:childTnLst>
                                </p:cTn>
                              </p:par>
                              <p:par>
                                <p:cTn id="23" presetID="3" presetClass="entr" presetSubtype="10" fill="hold" nodeType="with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blinds(horizontal)">
                                      <p:cBhvr>
                                        <p:cTn id="25" dur="500"/>
                                        <p:tgtEl>
                                          <p:spTgt spid="50"/>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51"/>
                                        </p:tgtEl>
                                        <p:attrNameLst>
                                          <p:attrName>style.visibility</p:attrName>
                                        </p:attrNameLst>
                                      </p:cBhvr>
                                      <p:to>
                                        <p:strVal val="visible"/>
                                      </p:to>
                                    </p:set>
                                    <p:animEffect transition="in" filter="blinds(horizontal)">
                                      <p:cBhvr>
                                        <p:cTn id="28" dur="500"/>
                                        <p:tgtEl>
                                          <p:spTgt spid="51"/>
                                        </p:tgtEl>
                                      </p:cBhvr>
                                    </p:animEffect>
                                  </p:childTnLst>
                                </p:cTn>
                              </p:par>
                              <p:par>
                                <p:cTn id="29" presetID="3" presetClass="entr" presetSubtype="10" fill="hold" nodeType="withEffect">
                                  <p:stCondLst>
                                    <p:cond delay="0"/>
                                  </p:stCondLst>
                                  <p:childTnLst>
                                    <p:set>
                                      <p:cBhvr>
                                        <p:cTn id="30" dur="1" fill="hold">
                                          <p:stCondLst>
                                            <p:cond delay="0"/>
                                          </p:stCondLst>
                                        </p:cTn>
                                        <p:tgtEl>
                                          <p:spTgt spid="52"/>
                                        </p:tgtEl>
                                        <p:attrNameLst>
                                          <p:attrName>style.visibility</p:attrName>
                                        </p:attrNameLst>
                                      </p:cBhvr>
                                      <p:to>
                                        <p:strVal val="visible"/>
                                      </p:to>
                                    </p:set>
                                    <p:animEffect transition="in" filter="blinds(horizontal)">
                                      <p:cBhvr>
                                        <p:cTn id="31" dur="500"/>
                                        <p:tgtEl>
                                          <p:spTgt spid="52"/>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53"/>
                                        </p:tgtEl>
                                        <p:attrNameLst>
                                          <p:attrName>style.visibility</p:attrName>
                                        </p:attrNameLst>
                                      </p:cBhvr>
                                      <p:to>
                                        <p:strVal val="visible"/>
                                      </p:to>
                                    </p:set>
                                    <p:animEffect transition="in" filter="blinds(horizontal)">
                                      <p:cBhvr>
                                        <p:cTn id="34"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9" grpId="0"/>
      <p:bldP spid="51" grpId="0"/>
      <p:bldP spid="53" grpId="0"/>
      <p:bldP spid="47" grpId="1"/>
      <p:bldP spid="49" grpId="1"/>
      <p:bldP spid="51" grpId="1"/>
      <p:bldP spid="53" grpId="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2" name="图片 41"/>
          <p:cNvPicPr>
            <a:picLocks noChangeAspect="1"/>
          </p:cNvPicPr>
          <p:nvPr/>
        </p:nvPicPr>
        <p:blipFill>
          <a:blip r:embed="rId1"/>
          <a:srcRect l="26315" t="58306" r="59648" b="28954"/>
          <a:stretch>
            <a:fillRect/>
          </a:stretch>
        </p:blipFill>
        <p:spPr>
          <a:xfrm>
            <a:off x="95885" y="6055360"/>
            <a:ext cx="733425" cy="666115"/>
          </a:xfrm>
          <a:prstGeom prst="rect">
            <a:avLst/>
          </a:prstGeom>
        </p:spPr>
      </p:pic>
      <p:pic>
        <p:nvPicPr>
          <p:cNvPr id="37" name="图片 36"/>
          <p:cNvPicPr>
            <a:picLocks noChangeAspect="1"/>
          </p:cNvPicPr>
          <p:nvPr/>
        </p:nvPicPr>
        <p:blipFill>
          <a:blip r:embed="rId1"/>
          <a:srcRect l="26315" t="58306" r="59648" b="28954"/>
          <a:stretch>
            <a:fillRect/>
          </a:stretch>
        </p:blipFill>
        <p:spPr>
          <a:xfrm>
            <a:off x="7423785" y="6038215"/>
            <a:ext cx="733425" cy="666115"/>
          </a:xfrm>
          <a:prstGeom prst="rect">
            <a:avLst/>
          </a:prstGeom>
        </p:spPr>
      </p:pic>
      <p:grpSp>
        <p:nvGrpSpPr>
          <p:cNvPr id="9" name="组合 8"/>
          <p:cNvGrpSpPr/>
          <p:nvPr/>
        </p:nvGrpSpPr>
        <p:grpSpPr>
          <a:xfrm>
            <a:off x="643226" y="351449"/>
            <a:ext cx="2139379" cy="461645"/>
            <a:chOff x="643226" y="411409"/>
            <a:chExt cx="2139379" cy="461645"/>
          </a:xfrm>
        </p:grpSpPr>
        <p:grpSp>
          <p:nvGrpSpPr>
            <p:cNvPr id="10" name="组合 9"/>
            <p:cNvGrpSpPr/>
            <p:nvPr/>
          </p:nvGrpSpPr>
          <p:grpSpPr>
            <a:xfrm>
              <a:off x="643226" y="419695"/>
              <a:ext cx="396000" cy="396000"/>
              <a:chOff x="395576" y="248444"/>
              <a:chExt cx="396000" cy="396000"/>
            </a:xfrm>
            <a:noFill/>
          </p:grpSpPr>
          <p:sp>
            <p:nvSpPr>
              <p:cNvPr id="12" name="矩形 11"/>
              <p:cNvSpPr/>
              <p:nvPr userDrawn="1"/>
            </p:nvSpPr>
            <p:spPr>
              <a:xfrm>
                <a:off x="395576" y="248444"/>
                <a:ext cx="326092" cy="336419"/>
              </a:xfrm>
              <a:prstGeom prst="rect">
                <a:avLst/>
              </a:prstGeom>
              <a:grpFill/>
              <a:ln w="1905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1"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sp>
            <p:nvSpPr>
              <p:cNvPr id="13" name="矩形 12"/>
              <p:cNvSpPr/>
              <p:nvPr userDrawn="1"/>
            </p:nvSpPr>
            <p:spPr>
              <a:xfrm>
                <a:off x="581935" y="432344"/>
                <a:ext cx="209641" cy="212100"/>
              </a:xfrm>
              <a:prstGeom prst="rect">
                <a:avLst/>
              </a:prstGeom>
              <a:solidFill>
                <a:schemeClr val="accent3"/>
              </a:solidFill>
              <a:ln w="25400" cap="flat" cmpd="sng" algn="ctr">
                <a:solidFill>
                  <a:schemeClr val="accent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1"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grpSp>
        <p:sp>
          <p:nvSpPr>
            <p:cNvPr id="11" name="矩形 10"/>
            <p:cNvSpPr/>
            <p:nvPr/>
          </p:nvSpPr>
          <p:spPr>
            <a:xfrm>
              <a:off x="1225585" y="411409"/>
              <a:ext cx="1557020" cy="461645"/>
            </a:xfrm>
            <a:prstGeom prst="rect">
              <a:avLst/>
            </a:prstGeom>
            <a:effectLst/>
          </p:spPr>
          <p:txBody>
            <a:bodyPr wrap="none" lIns="93269" tIns="46634" rIns="93269" bIns="46634">
              <a:spAutoFit/>
            </a:bodyPr>
            <a:lstStyle/>
            <a:p>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研究方案</a:t>
              </a:r>
              <a:endPar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p:txBody>
        </p:sp>
      </p:grpSp>
      <p:cxnSp>
        <p:nvCxnSpPr>
          <p:cNvPr id="14" name="直接连接符 13"/>
          <p:cNvCxnSpPr/>
          <p:nvPr/>
        </p:nvCxnSpPr>
        <p:spPr>
          <a:xfrm>
            <a:off x="399738" y="861315"/>
            <a:ext cx="11392525"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8815070" y="523875"/>
            <a:ext cx="309880" cy="368300"/>
          </a:xfrm>
          <a:prstGeom prst="rect">
            <a:avLst/>
          </a:prstGeom>
          <a:noFill/>
        </p:spPr>
        <p:txBody>
          <a:bodyPr wrap="none" rtlCol="0">
            <a:spAutoFit/>
          </a:bodyPr>
          <a:p>
            <a:endParaRPr lang="zh-CN" altLang="en-US" b="1">
              <a:latin typeface="微软雅黑" panose="020B0503020204020204" charset="-122"/>
              <a:ea typeface="微软雅黑" panose="020B0503020204020204" charset="-122"/>
            </a:endParaRPr>
          </a:p>
        </p:txBody>
      </p:sp>
      <p:sp>
        <p:nvSpPr>
          <p:cNvPr id="21" name="文本框 20"/>
          <p:cNvSpPr txBox="1"/>
          <p:nvPr/>
        </p:nvSpPr>
        <p:spPr>
          <a:xfrm>
            <a:off x="2251075" y="885190"/>
            <a:ext cx="7167880" cy="398780"/>
          </a:xfrm>
          <a:prstGeom prst="rect">
            <a:avLst/>
          </a:prstGeom>
          <a:noFill/>
        </p:spPr>
        <p:txBody>
          <a:bodyPr wrap="square" rtlCol="0">
            <a:spAutoFit/>
          </a:bodyPr>
          <a:p>
            <a:pPr algn="ctr"/>
            <a:r>
              <a:rPr lang="zh-CN" altLang="en-US" sz="2000" b="1" u="sng"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翻转器磁场设计</a:t>
            </a:r>
            <a:endParaRPr lang="zh-CN" altLang="en-US" sz="2000" b="1" u="sng"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22" name="文本框 21"/>
          <p:cNvSpPr txBox="1"/>
          <p:nvPr/>
        </p:nvSpPr>
        <p:spPr>
          <a:xfrm>
            <a:off x="102071" y="1328163"/>
            <a:ext cx="11898792" cy="783590"/>
          </a:xfrm>
          <a:prstGeom prst="rect">
            <a:avLst/>
          </a:prstGeom>
          <a:noFill/>
        </p:spPr>
        <p:txBody>
          <a:bodyPr wrap="square" rtlCol="0">
            <a:spAutoFit/>
          </a:bodyPr>
          <a:p>
            <a:pPr marL="342900" indent="-342900" algn="just" eaLnBrk="0" fontAlgn="base" hangingPunct="0">
              <a:spcBef>
                <a:spcPct val="0"/>
              </a:spcBef>
              <a:spcAft>
                <a:spcPts val="600"/>
              </a:spcAft>
              <a:buFont typeface="Wingdings" panose="05000000000000000000" pitchFamily="2" charset="2"/>
              <a:buChar char="q"/>
              <a:defRPr/>
            </a:pPr>
            <a:r>
              <a:rPr lang="zh-CN" altLang="en-US" sz="2000"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调控系统主要结构及不同状态下的</a:t>
            </a:r>
            <a:r>
              <a:rPr lang="zh-CN" altLang="en-US" sz="2000" b="1"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磁场构型</a:t>
            </a:r>
            <a:endParaRPr lang="zh-CN" altLang="en-US" sz="2000"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marL="342900" indent="-342900" algn="just" eaLnBrk="0" fontAlgn="base" hangingPunct="0">
              <a:spcBef>
                <a:spcPct val="0"/>
              </a:spcBef>
              <a:spcAft>
                <a:spcPts val="600"/>
              </a:spcAft>
              <a:buFont typeface="Wingdings" panose="05000000000000000000" pitchFamily="2" charset="2"/>
              <a:buChar char="q"/>
              <a:defRPr/>
            </a:pPr>
            <a:endParaRPr lang="zh-CN" altLang="en-US" sz="2000"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6" name="灯片编号占位符 5"/>
          <p:cNvSpPr>
            <a:spLocks noGrp="1"/>
          </p:cNvSpPr>
          <p:nvPr>
            <p:ph type="sldNum" sz="quarter" idx="12"/>
          </p:nvPr>
        </p:nvSpPr>
        <p:spPr/>
        <p:txBody>
          <a:bodyPr/>
          <a:p>
            <a:fld id="{E172299E-9668-45DE-AB64-AAA21696C2E2}" type="slidenum">
              <a:rPr lang="zh-CN" altLang="en-US" smtClean="0"/>
            </a:fld>
            <a:endParaRPr lang="zh-CN" altLang="en-US" smtClean="0"/>
          </a:p>
        </p:txBody>
      </p:sp>
      <p:pic>
        <p:nvPicPr>
          <p:cNvPr id="33" name="图片 32"/>
          <p:cNvPicPr>
            <a:picLocks noChangeAspect="1"/>
          </p:cNvPicPr>
          <p:nvPr/>
        </p:nvPicPr>
        <p:blipFill>
          <a:blip r:embed="rId2"/>
          <a:srcRect r="51010"/>
          <a:stretch>
            <a:fillRect/>
          </a:stretch>
        </p:blipFill>
        <p:spPr>
          <a:xfrm>
            <a:off x="7936230" y="1958340"/>
            <a:ext cx="4064635" cy="1927225"/>
          </a:xfrm>
          <a:prstGeom prst="rect">
            <a:avLst/>
          </a:prstGeom>
        </p:spPr>
      </p:pic>
      <p:pic>
        <p:nvPicPr>
          <p:cNvPr id="35" name="图片 34"/>
          <p:cNvPicPr>
            <a:picLocks noChangeAspect="1"/>
          </p:cNvPicPr>
          <p:nvPr/>
        </p:nvPicPr>
        <p:blipFill>
          <a:blip r:embed="rId2"/>
          <a:srcRect l="53743"/>
          <a:stretch>
            <a:fillRect/>
          </a:stretch>
        </p:blipFill>
        <p:spPr>
          <a:xfrm>
            <a:off x="7936230" y="4429125"/>
            <a:ext cx="3837940" cy="1927225"/>
          </a:xfrm>
          <a:prstGeom prst="rect">
            <a:avLst/>
          </a:prstGeom>
        </p:spPr>
      </p:pic>
      <p:cxnSp>
        <p:nvCxnSpPr>
          <p:cNvPr id="38" name="直接箭头连接符 37"/>
          <p:cNvCxnSpPr/>
          <p:nvPr/>
        </p:nvCxnSpPr>
        <p:spPr>
          <a:xfrm>
            <a:off x="1626870" y="6222365"/>
            <a:ext cx="2049145" cy="0"/>
          </a:xfrm>
          <a:prstGeom prst="straightConnector1">
            <a:avLst/>
          </a:prstGeom>
          <a:ln w="50800">
            <a:solidFill>
              <a:schemeClr val="tx1"/>
            </a:solidFill>
            <a:headEnd type="triangle"/>
            <a:tailEnd type="triangle"/>
          </a:ln>
        </p:spPr>
        <p:style>
          <a:lnRef idx="2">
            <a:schemeClr val="accent1"/>
          </a:lnRef>
          <a:fillRef idx="0">
            <a:srgbClr val="FFFFFF"/>
          </a:fillRef>
          <a:effectRef idx="0">
            <a:srgbClr val="FFFFFF"/>
          </a:effectRef>
          <a:fontRef idx="minor">
            <a:schemeClr val="tx1"/>
          </a:fontRef>
        </p:style>
      </p:cxnSp>
      <p:sp>
        <p:nvSpPr>
          <p:cNvPr id="41" name="文本框 40"/>
          <p:cNvSpPr txBox="1"/>
          <p:nvPr/>
        </p:nvSpPr>
        <p:spPr>
          <a:xfrm>
            <a:off x="1567815" y="6442710"/>
            <a:ext cx="2082800" cy="368300"/>
          </a:xfrm>
          <a:prstGeom prst="rect">
            <a:avLst/>
          </a:prstGeom>
          <a:noFill/>
        </p:spPr>
        <p:txBody>
          <a:bodyPr wrap="square" rtlCol="0">
            <a:spAutoFit/>
          </a:bodyPr>
          <a:p>
            <a:pPr algn="ctr"/>
            <a:r>
              <a:rPr lang="en-US" altLang="zh-CN">
                <a:latin typeface="Times New Roman" panose="02020603050405020304" charset="0"/>
                <a:ea typeface="微软雅黑" panose="020B0503020204020204" charset="-122"/>
                <a:cs typeface="Times New Roman" panose="02020603050405020304" charset="0"/>
              </a:rPr>
              <a:t>1.46 m</a:t>
            </a:r>
            <a:endParaRPr lang="en-US" altLang="zh-CN">
              <a:latin typeface="Times New Roman" panose="02020603050405020304" charset="0"/>
              <a:ea typeface="微软雅黑" panose="020B0503020204020204" charset="-122"/>
              <a:cs typeface="Times New Roman" panose="02020603050405020304" charset="0"/>
            </a:endParaRPr>
          </a:p>
        </p:txBody>
      </p:sp>
      <p:grpSp>
        <p:nvGrpSpPr>
          <p:cNvPr id="15" name="组合 14"/>
          <p:cNvGrpSpPr>
            <a:grpSpLocks noChangeAspect="1"/>
          </p:cNvGrpSpPr>
          <p:nvPr/>
        </p:nvGrpSpPr>
        <p:grpSpPr>
          <a:xfrm rot="0">
            <a:off x="291465" y="2345055"/>
            <a:ext cx="7432040" cy="3782046"/>
            <a:chOff x="3248" y="-246"/>
            <a:chExt cx="13915" cy="7082"/>
          </a:xfrm>
        </p:grpSpPr>
        <p:grpSp>
          <p:nvGrpSpPr>
            <p:cNvPr id="5" name="组合 4"/>
            <p:cNvGrpSpPr/>
            <p:nvPr/>
          </p:nvGrpSpPr>
          <p:grpSpPr>
            <a:xfrm rot="0">
              <a:off x="3248" y="77"/>
              <a:ext cx="13915" cy="6759"/>
              <a:chOff x="3248" y="77"/>
              <a:chExt cx="13915" cy="6759"/>
            </a:xfrm>
          </p:grpSpPr>
          <p:pic>
            <p:nvPicPr>
              <p:cNvPr id="17" name="图片 16"/>
              <p:cNvPicPr>
                <a:picLocks noChangeAspect="1"/>
              </p:cNvPicPr>
              <p:nvPr/>
            </p:nvPicPr>
            <p:blipFill>
              <a:blip r:embed="rId3"/>
              <a:srcRect t="1895"/>
              <a:stretch>
                <a:fillRect/>
              </a:stretch>
            </p:blipFill>
            <p:spPr>
              <a:xfrm>
                <a:off x="3724" y="77"/>
                <a:ext cx="10308" cy="5199"/>
              </a:xfrm>
              <a:prstGeom prst="rect">
                <a:avLst/>
              </a:prstGeom>
            </p:spPr>
          </p:pic>
          <p:sp>
            <p:nvSpPr>
              <p:cNvPr id="25" name="文本框 24"/>
              <p:cNvSpPr txBox="1"/>
              <p:nvPr/>
            </p:nvSpPr>
            <p:spPr>
              <a:xfrm>
                <a:off x="3248" y="5628"/>
                <a:ext cx="2279" cy="1208"/>
              </a:xfrm>
              <a:prstGeom prst="rect">
                <a:avLst/>
              </a:prstGeom>
              <a:noFill/>
            </p:spPr>
            <p:txBody>
              <a:bodyPr wrap="square" rtlCol="0">
                <a:spAutoFit/>
              </a:bodyPr>
              <a:p>
                <a:r>
                  <a:rPr lang="zh-CN" altLang="en-US" b="1">
                    <a:latin typeface="Times New Roman" panose="02020603050405020304" charset="0"/>
                    <a:cs typeface="Times New Roman" panose="02020603050405020304" charset="0"/>
                  </a:rPr>
                  <a:t>在线氦三</a:t>
                </a:r>
                <a:r>
                  <a:rPr lang="zh-CN" altLang="en-US" b="1">
                    <a:latin typeface="Times New Roman" panose="02020603050405020304" charset="0"/>
                    <a:cs typeface="Times New Roman" panose="02020603050405020304" charset="0"/>
                  </a:rPr>
                  <a:t>系统</a:t>
                </a:r>
                <a:endParaRPr lang="zh-CN" altLang="en-US" b="1">
                  <a:latin typeface="Times New Roman" panose="02020603050405020304" charset="0"/>
                  <a:cs typeface="Times New Roman" panose="02020603050405020304" charset="0"/>
                </a:endParaRPr>
              </a:p>
            </p:txBody>
          </p:sp>
          <p:sp>
            <p:nvSpPr>
              <p:cNvPr id="26" name="文本框 25"/>
              <p:cNvSpPr txBox="1"/>
              <p:nvPr/>
            </p:nvSpPr>
            <p:spPr>
              <a:xfrm>
                <a:off x="6544" y="5628"/>
                <a:ext cx="3336" cy="690"/>
              </a:xfrm>
              <a:prstGeom prst="rect">
                <a:avLst/>
              </a:prstGeom>
              <a:noFill/>
            </p:spPr>
            <p:txBody>
              <a:bodyPr wrap="square" rtlCol="0">
                <a:spAutoFit/>
              </a:bodyPr>
              <a:p>
                <a:r>
                  <a:rPr lang="zh-CN" altLang="en-US" b="1">
                    <a:latin typeface="Times New Roman" panose="02020603050405020304" charset="0"/>
                    <a:cs typeface="Times New Roman" panose="02020603050405020304" charset="0"/>
                  </a:rPr>
                  <a:t>自旋翻转器</a:t>
                </a:r>
                <a:endParaRPr lang="zh-CN" altLang="en-US" b="1">
                  <a:latin typeface="Times New Roman" panose="02020603050405020304" charset="0"/>
                  <a:cs typeface="Times New Roman" panose="02020603050405020304" charset="0"/>
                </a:endParaRPr>
              </a:p>
            </p:txBody>
          </p:sp>
          <p:sp>
            <p:nvSpPr>
              <p:cNvPr id="28" name="文本框 27"/>
              <p:cNvSpPr txBox="1"/>
              <p:nvPr/>
            </p:nvSpPr>
            <p:spPr>
              <a:xfrm>
                <a:off x="9806" y="5628"/>
                <a:ext cx="7128" cy="690"/>
              </a:xfrm>
              <a:prstGeom prst="rect">
                <a:avLst/>
              </a:prstGeom>
              <a:noFill/>
            </p:spPr>
            <p:txBody>
              <a:bodyPr wrap="square" rtlCol="0">
                <a:spAutoFit/>
              </a:bodyPr>
              <a:p>
                <a:r>
                  <a:rPr lang="zh-CN" altLang="en-US" b="1">
                    <a:latin typeface="Times New Roman" panose="02020603050405020304" charset="0"/>
                    <a:cs typeface="Times New Roman" panose="02020603050405020304" charset="0"/>
                  </a:rPr>
                  <a:t>真空极化矢量</a:t>
                </a:r>
                <a:r>
                  <a:rPr lang="zh-CN" altLang="en-US" b="1">
                    <a:latin typeface="Times New Roman" panose="02020603050405020304" charset="0"/>
                    <a:cs typeface="Times New Roman" panose="02020603050405020304" charset="0"/>
                  </a:rPr>
                  <a:t>传输系统</a:t>
                </a:r>
                <a:endParaRPr lang="zh-CN" altLang="en-US" b="1">
                  <a:latin typeface="Times New Roman" panose="02020603050405020304" charset="0"/>
                  <a:cs typeface="Times New Roman" panose="02020603050405020304" charset="0"/>
                </a:endParaRPr>
              </a:p>
            </p:txBody>
          </p:sp>
          <p:cxnSp>
            <p:nvCxnSpPr>
              <p:cNvPr id="8" name="直接箭头连接符 7"/>
              <p:cNvCxnSpPr/>
              <p:nvPr/>
            </p:nvCxnSpPr>
            <p:spPr>
              <a:xfrm>
                <a:off x="13328" y="2778"/>
                <a:ext cx="1480" cy="136"/>
              </a:xfrm>
              <a:prstGeom prst="straightConnector1">
                <a:avLst/>
              </a:prstGeom>
              <a:ln w="63500">
                <a:solidFill>
                  <a:schemeClr val="tx1"/>
                </a:solidFill>
                <a:tailEnd type="triangle"/>
              </a:ln>
            </p:spPr>
            <p:style>
              <a:lnRef idx="2">
                <a:schemeClr val="accent1"/>
              </a:lnRef>
              <a:fillRef idx="0">
                <a:srgbClr val="FFFFFF"/>
              </a:fillRef>
              <a:effectRef idx="0">
                <a:srgbClr val="FFFFFF"/>
              </a:effectRef>
              <a:fontRef idx="minor">
                <a:schemeClr val="tx1"/>
              </a:fontRef>
            </p:style>
          </p:cxnSp>
          <p:sp>
            <p:nvSpPr>
              <p:cNvPr id="16" name="文本框 15"/>
              <p:cNvSpPr txBox="1"/>
              <p:nvPr/>
            </p:nvSpPr>
            <p:spPr>
              <a:xfrm>
                <a:off x="13007" y="3117"/>
                <a:ext cx="4156" cy="690"/>
              </a:xfrm>
              <a:prstGeom prst="rect">
                <a:avLst/>
              </a:prstGeom>
              <a:noFill/>
            </p:spPr>
            <p:txBody>
              <a:bodyPr wrap="square" rtlCol="0">
                <a:spAutoFit/>
              </a:bodyPr>
              <a:p>
                <a:r>
                  <a:rPr lang="zh-CN" altLang="en-US" b="1">
                    <a:latin typeface="Times New Roman" panose="02020603050405020304" charset="0"/>
                    <a:cs typeface="Times New Roman" panose="02020603050405020304" charset="0"/>
                  </a:rPr>
                  <a:t>中子</a:t>
                </a:r>
                <a:r>
                  <a:rPr lang="zh-CN" altLang="en-US" b="1">
                    <a:latin typeface="Times New Roman" panose="02020603050405020304" charset="0"/>
                    <a:cs typeface="Times New Roman" panose="02020603050405020304" charset="0"/>
                  </a:rPr>
                  <a:t>飞行方向</a:t>
                </a:r>
                <a:endParaRPr lang="zh-CN" altLang="en-US" b="1">
                  <a:latin typeface="Times New Roman" panose="02020603050405020304" charset="0"/>
                  <a:cs typeface="Times New Roman" panose="02020603050405020304" charset="0"/>
                </a:endParaRPr>
              </a:p>
            </p:txBody>
          </p:sp>
        </p:grpSp>
        <p:cxnSp>
          <p:nvCxnSpPr>
            <p:cNvPr id="20" name="直接箭头连接符 19"/>
            <p:cNvCxnSpPr/>
            <p:nvPr/>
          </p:nvCxnSpPr>
          <p:spPr>
            <a:xfrm flipH="1">
              <a:off x="9199" y="50"/>
              <a:ext cx="13" cy="1907"/>
            </a:xfrm>
            <a:prstGeom prst="straightConnector1">
              <a:avLst/>
            </a:prstGeom>
            <a:ln w="60325">
              <a:solidFill>
                <a:srgbClr val="00B050"/>
              </a:solidFill>
              <a:tailEnd type="triangle"/>
            </a:ln>
          </p:spPr>
          <p:style>
            <a:lnRef idx="2">
              <a:schemeClr val="accent1"/>
            </a:lnRef>
            <a:fillRef idx="0">
              <a:srgbClr val="FFFFFF"/>
            </a:fillRef>
            <a:effectRef idx="0">
              <a:srgbClr val="FFFFFF"/>
            </a:effectRef>
            <a:fontRef idx="minor">
              <a:schemeClr val="tx1"/>
            </a:fontRef>
          </p:style>
        </p:cxnSp>
        <p:cxnSp>
          <p:nvCxnSpPr>
            <p:cNvPr id="24" name="直接箭头连接符 23"/>
            <p:cNvCxnSpPr/>
            <p:nvPr/>
          </p:nvCxnSpPr>
          <p:spPr>
            <a:xfrm flipH="1">
              <a:off x="7626" y="0"/>
              <a:ext cx="13" cy="1907"/>
            </a:xfrm>
            <a:prstGeom prst="straightConnector1">
              <a:avLst/>
            </a:prstGeom>
            <a:ln w="60325">
              <a:solidFill>
                <a:srgbClr val="00B050"/>
              </a:solidFill>
              <a:tailEnd type="triangle"/>
            </a:ln>
          </p:spPr>
          <p:style>
            <a:lnRef idx="2">
              <a:schemeClr val="accent1"/>
            </a:lnRef>
            <a:fillRef idx="0">
              <a:srgbClr val="FFFFFF"/>
            </a:fillRef>
            <a:effectRef idx="0">
              <a:srgbClr val="FFFFFF"/>
            </a:effectRef>
            <a:fontRef idx="minor">
              <a:schemeClr val="tx1"/>
            </a:fontRef>
          </p:style>
        </p:cxnSp>
        <p:sp>
          <p:nvSpPr>
            <p:cNvPr id="27" name="文本框 26"/>
            <p:cNvSpPr txBox="1"/>
            <p:nvPr/>
          </p:nvSpPr>
          <p:spPr>
            <a:xfrm>
              <a:off x="7639" y="-246"/>
              <a:ext cx="707" cy="690"/>
            </a:xfrm>
            <a:prstGeom prst="rect">
              <a:avLst/>
            </a:prstGeom>
            <a:noFill/>
          </p:spPr>
          <p:txBody>
            <a:bodyPr wrap="square" rtlCol="0">
              <a:spAutoFit/>
            </a:bodyPr>
            <a:p>
              <a:r>
                <a:rPr lang="en-US" altLang="zh-CN" b="1">
                  <a:latin typeface="Times New Roman" panose="02020603050405020304" charset="0"/>
                  <a:cs typeface="Times New Roman" panose="02020603050405020304" charset="0"/>
                </a:rPr>
                <a:t>1</a:t>
              </a:r>
              <a:endParaRPr lang="en-US" altLang="zh-CN" b="1">
                <a:latin typeface="Times New Roman" panose="02020603050405020304" charset="0"/>
                <a:cs typeface="Times New Roman" panose="02020603050405020304" charset="0"/>
              </a:endParaRPr>
            </a:p>
          </p:txBody>
        </p:sp>
        <p:sp>
          <p:nvSpPr>
            <p:cNvPr id="29" name="文本框 28"/>
            <p:cNvSpPr txBox="1"/>
            <p:nvPr/>
          </p:nvSpPr>
          <p:spPr>
            <a:xfrm>
              <a:off x="9328" y="-246"/>
              <a:ext cx="707" cy="690"/>
            </a:xfrm>
            <a:prstGeom prst="rect">
              <a:avLst/>
            </a:prstGeom>
            <a:noFill/>
          </p:spPr>
          <p:txBody>
            <a:bodyPr wrap="square" rtlCol="0">
              <a:spAutoFit/>
            </a:bodyPr>
            <a:p>
              <a:r>
                <a:rPr lang="en-US" altLang="zh-CN" b="1">
                  <a:latin typeface="Times New Roman" panose="02020603050405020304" charset="0"/>
                  <a:cs typeface="Times New Roman" panose="02020603050405020304" charset="0"/>
                </a:rPr>
                <a:t>2</a:t>
              </a:r>
              <a:endParaRPr lang="en-US" altLang="zh-CN" b="1">
                <a:latin typeface="Times New Roman" panose="02020603050405020304" charset="0"/>
                <a:cs typeface="Times New Roman" panose="02020603050405020304" charset="0"/>
              </a:endParaRPr>
            </a:p>
          </p:txBody>
        </p:sp>
      </p:grpSp>
      <p:cxnSp>
        <p:nvCxnSpPr>
          <p:cNvPr id="39" name="直接连接符 38"/>
          <p:cNvCxnSpPr/>
          <p:nvPr/>
        </p:nvCxnSpPr>
        <p:spPr>
          <a:xfrm>
            <a:off x="1567815" y="5096510"/>
            <a:ext cx="0" cy="1159510"/>
          </a:xfrm>
          <a:prstGeom prst="line">
            <a:avLst/>
          </a:prstGeom>
          <a:ln w="38100">
            <a:solidFill>
              <a:schemeClr val="tx1"/>
            </a:solidFill>
            <a:prstDash val="solid"/>
          </a:ln>
        </p:spPr>
        <p:style>
          <a:lnRef idx="2">
            <a:schemeClr val="accent1"/>
          </a:lnRef>
          <a:fillRef idx="0">
            <a:srgbClr val="FFFFFF"/>
          </a:fillRef>
          <a:effectRef idx="0">
            <a:srgbClr val="FFFFFF"/>
          </a:effectRef>
          <a:fontRef idx="minor">
            <a:schemeClr val="tx1"/>
          </a:fontRef>
        </p:style>
      </p:cxnSp>
      <p:cxnSp>
        <p:nvCxnSpPr>
          <p:cNvPr id="40" name="直接连接符 39"/>
          <p:cNvCxnSpPr/>
          <p:nvPr/>
        </p:nvCxnSpPr>
        <p:spPr>
          <a:xfrm>
            <a:off x="3735070" y="4952365"/>
            <a:ext cx="0" cy="1270000"/>
          </a:xfrm>
          <a:prstGeom prst="line">
            <a:avLst/>
          </a:prstGeom>
          <a:ln w="38100">
            <a:solidFill>
              <a:schemeClr val="tx1"/>
            </a:solidFill>
            <a:prstDash val="solid"/>
          </a:ln>
        </p:spPr>
        <p:style>
          <a:lnRef idx="2">
            <a:schemeClr val="accent1"/>
          </a:lnRef>
          <a:fillRef idx="0">
            <a:srgbClr val="FFFFFF"/>
          </a:fillRef>
          <a:effectRef idx="0">
            <a:srgbClr val="FFFFFF"/>
          </a:effectRef>
          <a:fontRef idx="minor">
            <a:schemeClr val="tx1"/>
          </a:fontRef>
        </p:style>
      </p:cxnSp>
      <p:sp>
        <p:nvSpPr>
          <p:cNvPr id="3" name="弧形 2"/>
          <p:cNvSpPr/>
          <p:nvPr/>
        </p:nvSpPr>
        <p:spPr>
          <a:xfrm flipH="1">
            <a:off x="8610600" y="1958340"/>
            <a:ext cx="914400" cy="1014730"/>
          </a:xfrm>
          <a:prstGeom prst="arc">
            <a:avLst/>
          </a:prstGeom>
          <a:ln w="31750">
            <a:solidFill>
              <a:schemeClr val="tx1"/>
            </a:solidFill>
            <a:tailEnd type="triangle"/>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4" name="弧形 3"/>
          <p:cNvSpPr/>
          <p:nvPr/>
        </p:nvSpPr>
        <p:spPr>
          <a:xfrm flipH="1">
            <a:off x="10812145" y="2476500"/>
            <a:ext cx="812800" cy="1149985"/>
          </a:xfrm>
          <a:prstGeom prst="arc">
            <a:avLst/>
          </a:prstGeom>
          <a:ln w="31750">
            <a:solidFill>
              <a:schemeClr val="tx1"/>
            </a:solidFill>
            <a:headEnd type="triangle"/>
            <a:tailEnd type="none"/>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7" name="文本框 6"/>
          <p:cNvSpPr txBox="1"/>
          <p:nvPr/>
        </p:nvSpPr>
        <p:spPr>
          <a:xfrm>
            <a:off x="8662670" y="1709420"/>
            <a:ext cx="482600" cy="368300"/>
          </a:xfrm>
          <a:prstGeom prst="rect">
            <a:avLst/>
          </a:prstGeom>
          <a:noFill/>
        </p:spPr>
        <p:txBody>
          <a:bodyPr wrap="square" rtlCol="0">
            <a:spAutoFit/>
          </a:bodyPr>
          <a:p>
            <a:r>
              <a:rPr lang="en-US" altLang="zh-CN">
                <a:latin typeface="Times New Roman" panose="02020603050405020304" charset="0"/>
                <a:ea typeface="微软雅黑" panose="020B0503020204020204" charset="-122"/>
                <a:cs typeface="Times New Roman" panose="02020603050405020304" charset="0"/>
              </a:rPr>
              <a:t>I</a:t>
            </a:r>
            <a:endParaRPr lang="en-US" altLang="zh-CN">
              <a:latin typeface="Times New Roman" panose="02020603050405020304" charset="0"/>
              <a:ea typeface="微软雅黑" panose="020B0503020204020204" charset="-122"/>
              <a:cs typeface="Times New Roman" panose="02020603050405020304" charset="0"/>
            </a:endParaRPr>
          </a:p>
        </p:txBody>
      </p:sp>
      <p:sp>
        <p:nvSpPr>
          <p:cNvPr id="18" name="文本框 17"/>
          <p:cNvSpPr txBox="1"/>
          <p:nvPr/>
        </p:nvSpPr>
        <p:spPr>
          <a:xfrm>
            <a:off x="10923270" y="2108200"/>
            <a:ext cx="482600" cy="368300"/>
          </a:xfrm>
          <a:prstGeom prst="rect">
            <a:avLst/>
          </a:prstGeom>
          <a:noFill/>
        </p:spPr>
        <p:txBody>
          <a:bodyPr wrap="square" rtlCol="0">
            <a:spAutoFit/>
          </a:bodyPr>
          <a:p>
            <a:r>
              <a:rPr lang="en-US" altLang="zh-CN">
                <a:latin typeface="Times New Roman" panose="02020603050405020304" charset="0"/>
                <a:ea typeface="微软雅黑" panose="020B0503020204020204" charset="-122"/>
                <a:cs typeface="Times New Roman" panose="02020603050405020304" charset="0"/>
              </a:rPr>
              <a:t>I</a:t>
            </a:r>
            <a:endParaRPr lang="en-US" altLang="zh-CN">
              <a:latin typeface="Times New Roman" panose="02020603050405020304" charset="0"/>
              <a:ea typeface="微软雅黑" panose="020B0503020204020204" charset="-122"/>
              <a:cs typeface="Times New Roman" panose="02020603050405020304" charset="0"/>
            </a:endParaRPr>
          </a:p>
        </p:txBody>
      </p:sp>
      <p:sp>
        <p:nvSpPr>
          <p:cNvPr id="19" name="弧形 18"/>
          <p:cNvSpPr/>
          <p:nvPr/>
        </p:nvSpPr>
        <p:spPr>
          <a:xfrm>
            <a:off x="10187305" y="4424680"/>
            <a:ext cx="897890" cy="803910"/>
          </a:xfrm>
          <a:prstGeom prst="arc">
            <a:avLst/>
          </a:prstGeom>
          <a:ln w="31750">
            <a:solidFill>
              <a:schemeClr val="tx1"/>
            </a:solidFill>
            <a:headEnd type="triangle"/>
            <a:tailEnd type="none"/>
          </a:ln>
        </p:spPr>
        <p:style>
          <a:lnRef idx="2">
            <a:schemeClr val="accent1"/>
          </a:lnRef>
          <a:fillRef idx="0">
            <a:srgbClr val="FFFFFF"/>
          </a:fillRef>
          <a:effectRef idx="0">
            <a:srgbClr val="FFFFFF"/>
          </a:effectRef>
          <a:fontRef idx="minor">
            <a:schemeClr val="tx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ym typeface="+mn-ea"/>
            </a:endParaRPr>
          </a:p>
        </p:txBody>
      </p:sp>
      <p:sp>
        <p:nvSpPr>
          <p:cNvPr id="23" name="弧形 22"/>
          <p:cNvSpPr/>
          <p:nvPr/>
        </p:nvSpPr>
        <p:spPr>
          <a:xfrm>
            <a:off x="9035415" y="5552440"/>
            <a:ext cx="897890" cy="803910"/>
          </a:xfrm>
          <a:prstGeom prst="arc">
            <a:avLst/>
          </a:prstGeom>
          <a:ln w="31750">
            <a:solidFill>
              <a:schemeClr val="tx1"/>
            </a:solidFill>
            <a:headEnd type="triangle"/>
            <a:tailEnd type="none"/>
          </a:ln>
        </p:spPr>
        <p:style>
          <a:lnRef idx="2">
            <a:schemeClr val="accent1"/>
          </a:lnRef>
          <a:fillRef idx="0">
            <a:srgbClr val="FFFFFF"/>
          </a:fillRef>
          <a:effectRef idx="0">
            <a:srgbClr val="FFFFFF"/>
          </a:effectRef>
          <a:fontRef idx="minor">
            <a:schemeClr val="tx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ym typeface="+mn-ea"/>
            </a:endParaRPr>
          </a:p>
        </p:txBody>
      </p:sp>
      <p:sp>
        <p:nvSpPr>
          <p:cNvPr id="30" name="文本框 29"/>
          <p:cNvSpPr txBox="1"/>
          <p:nvPr/>
        </p:nvSpPr>
        <p:spPr>
          <a:xfrm>
            <a:off x="10871200" y="4202430"/>
            <a:ext cx="482600" cy="368300"/>
          </a:xfrm>
          <a:prstGeom prst="rect">
            <a:avLst/>
          </a:prstGeom>
          <a:noFill/>
        </p:spPr>
        <p:txBody>
          <a:bodyPr wrap="square" rtlCol="0">
            <a:spAutoFit/>
          </a:bodyPr>
          <a:p>
            <a:r>
              <a:rPr lang="en-US" altLang="zh-CN">
                <a:latin typeface="Times New Roman" panose="02020603050405020304" charset="0"/>
                <a:ea typeface="微软雅黑" panose="020B0503020204020204" charset="-122"/>
                <a:cs typeface="Times New Roman" panose="02020603050405020304" charset="0"/>
              </a:rPr>
              <a:t>I</a:t>
            </a:r>
            <a:endParaRPr lang="en-US" altLang="zh-CN">
              <a:latin typeface="Times New Roman" panose="02020603050405020304" charset="0"/>
              <a:ea typeface="微软雅黑" panose="020B0503020204020204" charset="-122"/>
              <a:cs typeface="Times New Roman" panose="02020603050405020304" charset="0"/>
            </a:endParaRPr>
          </a:p>
        </p:txBody>
      </p:sp>
      <p:sp>
        <p:nvSpPr>
          <p:cNvPr id="31" name="文本框 30"/>
          <p:cNvSpPr txBox="1"/>
          <p:nvPr/>
        </p:nvSpPr>
        <p:spPr>
          <a:xfrm>
            <a:off x="9526905" y="5582285"/>
            <a:ext cx="482600" cy="368300"/>
          </a:xfrm>
          <a:prstGeom prst="rect">
            <a:avLst/>
          </a:prstGeom>
          <a:noFill/>
        </p:spPr>
        <p:txBody>
          <a:bodyPr wrap="square" rtlCol="0">
            <a:spAutoFit/>
          </a:bodyPr>
          <a:p>
            <a:r>
              <a:rPr lang="en-US" altLang="zh-CN">
                <a:latin typeface="Times New Roman" panose="02020603050405020304" charset="0"/>
                <a:ea typeface="微软雅黑" panose="020B0503020204020204" charset="-122"/>
                <a:cs typeface="Times New Roman" panose="02020603050405020304" charset="0"/>
              </a:rPr>
              <a:t>I</a:t>
            </a:r>
            <a:endParaRPr lang="en-US" altLang="zh-CN">
              <a:latin typeface="Times New Roman" panose="02020603050405020304" charset="0"/>
              <a:ea typeface="微软雅黑" panose="020B0503020204020204" charset="-122"/>
              <a:cs typeface="Times New Roman" panose="02020603050405020304" charset="0"/>
            </a:endParaRPr>
          </a:p>
        </p:txBody>
      </p:sp>
      <p:sp>
        <p:nvSpPr>
          <p:cNvPr id="32" name="文本框 17"/>
          <p:cNvSpPr txBox="1"/>
          <p:nvPr>
            <p:custDataLst>
              <p:tags r:id="rId4"/>
            </p:custDataLst>
          </p:nvPr>
        </p:nvSpPr>
        <p:spPr>
          <a:xfrm rot="16200000">
            <a:off x="7187565" y="2706370"/>
            <a:ext cx="1957070" cy="460375"/>
          </a:xfrm>
          <a:prstGeom prst="rect">
            <a:avLst/>
          </a:prstGeom>
          <a:solidFill>
            <a:schemeClr val="bg1"/>
          </a:solidFill>
          <a:ln w="22225">
            <a:solidFill>
              <a:schemeClr val="tx1"/>
            </a:solidFill>
          </a:ln>
          <a:effectLst>
            <a:outerShdw blurRad="50800" dist="38100" dir="2700000" algn="tl" rotWithShape="0">
              <a:prstClr val="black">
                <a:alpha val="40000"/>
              </a:prstClr>
            </a:outerShdw>
          </a:effectLst>
        </p:spPr>
        <p:txBody>
          <a:bodyPr wrap="square" rtlCol="0" anchor="ctr">
            <a:spAutoFit/>
          </a:bodyPr>
          <a:lstStyle/>
          <a:p>
            <a:pPr algn="ctr"/>
            <a:r>
              <a:rPr lang="zh-CN" altLang="en-US" sz="2400" dirty="0">
                <a:latin typeface="Arial Unicode MS" panose="020B0604020202020204" charset="-122"/>
                <a:ea typeface="Arial Unicode MS" panose="020B0604020202020204" charset="-122"/>
                <a:cs typeface="Times New Roman" panose="02020603050405020304" charset="0"/>
              </a:rPr>
              <a:t>翻转器关闭</a:t>
            </a:r>
            <a:endParaRPr lang="en-US" altLang="zh-CN" sz="2400" dirty="0">
              <a:latin typeface="Arial Unicode MS" panose="020B0604020202020204" charset="-122"/>
              <a:ea typeface="Arial Unicode MS" panose="020B0604020202020204" charset="-122"/>
              <a:cs typeface="Times New Roman" panose="02020603050405020304" charset="0"/>
            </a:endParaRPr>
          </a:p>
        </p:txBody>
      </p:sp>
      <p:sp>
        <p:nvSpPr>
          <p:cNvPr id="34" name="文本框 17"/>
          <p:cNvSpPr txBox="1"/>
          <p:nvPr>
            <p:custDataLst>
              <p:tags r:id="rId5"/>
            </p:custDataLst>
          </p:nvPr>
        </p:nvSpPr>
        <p:spPr>
          <a:xfrm rot="16200000">
            <a:off x="7188200" y="5172710"/>
            <a:ext cx="1957070" cy="460375"/>
          </a:xfrm>
          <a:prstGeom prst="rect">
            <a:avLst/>
          </a:prstGeom>
          <a:solidFill>
            <a:schemeClr val="bg1"/>
          </a:solidFill>
          <a:ln w="22225">
            <a:solidFill>
              <a:schemeClr val="tx1"/>
            </a:solidFill>
          </a:ln>
          <a:effectLst>
            <a:outerShdw blurRad="50800" dist="38100" dir="2700000" algn="tl" rotWithShape="0">
              <a:prstClr val="black">
                <a:alpha val="40000"/>
              </a:prstClr>
            </a:outerShdw>
          </a:effectLst>
        </p:spPr>
        <p:txBody>
          <a:bodyPr wrap="square" rtlCol="0" anchor="ctr">
            <a:spAutoFit/>
          </a:bodyPr>
          <a:lstStyle/>
          <a:p>
            <a:pPr algn="ctr"/>
            <a:r>
              <a:rPr lang="zh-CN" altLang="en-US" sz="2400" dirty="0">
                <a:latin typeface="Arial Unicode MS" panose="020B0604020202020204" charset="-122"/>
                <a:ea typeface="Arial Unicode MS" panose="020B0604020202020204" charset="-122"/>
                <a:cs typeface="Times New Roman" panose="02020603050405020304" charset="0"/>
              </a:rPr>
              <a:t>翻转器</a:t>
            </a:r>
            <a:r>
              <a:rPr lang="zh-CN" altLang="en-US" sz="2400" dirty="0">
                <a:latin typeface="Arial Unicode MS" panose="020B0604020202020204" charset="-122"/>
                <a:ea typeface="Arial Unicode MS" panose="020B0604020202020204" charset="-122"/>
                <a:cs typeface="Times New Roman" panose="02020603050405020304" charset="0"/>
              </a:rPr>
              <a:t>开启</a:t>
            </a:r>
            <a:endParaRPr lang="zh-CN" altLang="en-US" sz="2400" dirty="0">
              <a:latin typeface="Arial Unicode MS" panose="020B0604020202020204" charset="-122"/>
              <a:ea typeface="Arial Unicode MS" panose="020B0604020202020204" charset="-122"/>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p14:dur="500" advTm="64921"/>
    </mc:Choice>
    <mc:Fallback>
      <p:transition advTm="64921"/>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6" name="图片 25"/>
          <p:cNvPicPr>
            <a:picLocks noChangeAspect="1"/>
          </p:cNvPicPr>
          <p:nvPr/>
        </p:nvPicPr>
        <p:blipFill>
          <a:blip r:embed="rId1"/>
          <a:srcRect l="13766"/>
          <a:stretch>
            <a:fillRect/>
          </a:stretch>
        </p:blipFill>
        <p:spPr>
          <a:xfrm>
            <a:off x="5960745" y="4794885"/>
            <a:ext cx="5702935" cy="1905635"/>
          </a:xfrm>
          <a:prstGeom prst="rect">
            <a:avLst/>
          </a:prstGeom>
        </p:spPr>
      </p:pic>
      <p:grpSp>
        <p:nvGrpSpPr>
          <p:cNvPr id="9" name="组合 8"/>
          <p:cNvGrpSpPr/>
          <p:nvPr/>
        </p:nvGrpSpPr>
        <p:grpSpPr>
          <a:xfrm>
            <a:off x="643226" y="351449"/>
            <a:ext cx="2139379" cy="461645"/>
            <a:chOff x="643226" y="411409"/>
            <a:chExt cx="2139379" cy="461645"/>
          </a:xfrm>
        </p:grpSpPr>
        <p:grpSp>
          <p:nvGrpSpPr>
            <p:cNvPr id="10" name="组合 9"/>
            <p:cNvGrpSpPr/>
            <p:nvPr/>
          </p:nvGrpSpPr>
          <p:grpSpPr>
            <a:xfrm>
              <a:off x="643226" y="419695"/>
              <a:ext cx="396000" cy="396000"/>
              <a:chOff x="395576" y="248444"/>
              <a:chExt cx="396000" cy="396000"/>
            </a:xfrm>
            <a:noFill/>
          </p:grpSpPr>
          <p:sp>
            <p:nvSpPr>
              <p:cNvPr id="12" name="矩形 11"/>
              <p:cNvSpPr/>
              <p:nvPr userDrawn="1"/>
            </p:nvSpPr>
            <p:spPr>
              <a:xfrm>
                <a:off x="395576" y="248444"/>
                <a:ext cx="326092" cy="336419"/>
              </a:xfrm>
              <a:prstGeom prst="rect">
                <a:avLst/>
              </a:prstGeom>
              <a:grpFill/>
              <a:ln w="1905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1"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sp>
            <p:nvSpPr>
              <p:cNvPr id="13" name="矩形 12"/>
              <p:cNvSpPr/>
              <p:nvPr userDrawn="1"/>
            </p:nvSpPr>
            <p:spPr>
              <a:xfrm>
                <a:off x="581935" y="432344"/>
                <a:ext cx="209641" cy="212100"/>
              </a:xfrm>
              <a:prstGeom prst="rect">
                <a:avLst/>
              </a:prstGeom>
              <a:solidFill>
                <a:schemeClr val="accent3"/>
              </a:solidFill>
              <a:ln w="25400" cap="flat" cmpd="sng" algn="ctr">
                <a:solidFill>
                  <a:schemeClr val="accent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1"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grpSp>
        <p:sp>
          <p:nvSpPr>
            <p:cNvPr id="11" name="矩形 10"/>
            <p:cNvSpPr/>
            <p:nvPr/>
          </p:nvSpPr>
          <p:spPr>
            <a:xfrm>
              <a:off x="1225585" y="411409"/>
              <a:ext cx="1557020" cy="461645"/>
            </a:xfrm>
            <a:prstGeom prst="rect">
              <a:avLst/>
            </a:prstGeom>
            <a:effectLst/>
          </p:spPr>
          <p:txBody>
            <a:bodyPr wrap="none" lIns="93269" tIns="46634" rIns="93269" bIns="46634">
              <a:spAutoFit/>
            </a:bodyPr>
            <a:lstStyle/>
            <a:p>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研究方案</a:t>
              </a:r>
              <a:endPar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p:txBody>
        </p:sp>
      </p:grpSp>
      <p:cxnSp>
        <p:nvCxnSpPr>
          <p:cNvPr id="14" name="直接连接符 13"/>
          <p:cNvCxnSpPr/>
          <p:nvPr/>
        </p:nvCxnSpPr>
        <p:spPr>
          <a:xfrm>
            <a:off x="399738" y="861315"/>
            <a:ext cx="11392525"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8815070" y="523875"/>
            <a:ext cx="309880" cy="368300"/>
          </a:xfrm>
          <a:prstGeom prst="rect">
            <a:avLst/>
          </a:prstGeom>
          <a:noFill/>
        </p:spPr>
        <p:txBody>
          <a:bodyPr wrap="none" rtlCol="0">
            <a:spAutoFit/>
          </a:bodyPr>
          <a:p>
            <a:endParaRPr lang="zh-CN" altLang="en-US" b="1">
              <a:latin typeface="微软雅黑" panose="020B0503020204020204" charset="-122"/>
              <a:ea typeface="微软雅黑" panose="020B0503020204020204" charset="-122"/>
            </a:endParaRPr>
          </a:p>
        </p:txBody>
      </p:sp>
      <p:sp>
        <p:nvSpPr>
          <p:cNvPr id="21" name="文本框 20"/>
          <p:cNvSpPr txBox="1"/>
          <p:nvPr/>
        </p:nvSpPr>
        <p:spPr>
          <a:xfrm>
            <a:off x="2251075" y="885190"/>
            <a:ext cx="7167880" cy="398780"/>
          </a:xfrm>
          <a:prstGeom prst="rect">
            <a:avLst/>
          </a:prstGeom>
          <a:noFill/>
        </p:spPr>
        <p:txBody>
          <a:bodyPr wrap="square" rtlCol="0">
            <a:spAutoFit/>
          </a:bodyPr>
          <a:p>
            <a:pPr algn="ctr"/>
            <a:r>
              <a:rPr lang="zh-CN" altLang="en-US" sz="2000" b="1" u="sng"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极化矢量随磁场变化</a:t>
            </a:r>
            <a:endParaRPr lang="zh-CN" altLang="en-US" sz="2000" b="1" u="sng"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22" name="文本框 21"/>
          <p:cNvSpPr txBox="1"/>
          <p:nvPr/>
        </p:nvSpPr>
        <p:spPr>
          <a:xfrm>
            <a:off x="102071" y="1328163"/>
            <a:ext cx="11898792" cy="398780"/>
          </a:xfrm>
          <a:prstGeom prst="rect">
            <a:avLst/>
          </a:prstGeom>
          <a:noFill/>
        </p:spPr>
        <p:txBody>
          <a:bodyPr wrap="square" rtlCol="0">
            <a:spAutoFit/>
          </a:bodyPr>
          <a:p>
            <a:pPr marL="342900" indent="-342900" algn="just" eaLnBrk="0" fontAlgn="base" hangingPunct="0">
              <a:spcBef>
                <a:spcPct val="0"/>
              </a:spcBef>
              <a:spcAft>
                <a:spcPts val="600"/>
              </a:spcAft>
              <a:buFont typeface="Wingdings" panose="05000000000000000000" pitchFamily="2" charset="2"/>
              <a:buChar char="q"/>
              <a:defRPr/>
            </a:pPr>
            <a:r>
              <a:rPr lang="zh-CN" altLang="en-US" sz="2000" b="1"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翻转器关闭，极化矢量保持不变，</a:t>
            </a:r>
            <a:r>
              <a:rPr lang="zh-CN" altLang="en-US" sz="2000" b="1"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翻转器</a:t>
            </a:r>
            <a:r>
              <a:rPr lang="zh-CN" altLang="en-US" sz="2000" b="1"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开启，自旋翻转</a:t>
            </a:r>
            <a:r>
              <a:rPr lang="en-US" altLang="zh-CN" sz="2000" b="1"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180</a:t>
            </a:r>
            <a:r>
              <a:rPr lang="zh-CN" altLang="en-US" sz="2000" b="1"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endParaRPr lang="zh-CN" altLang="en-US" sz="2000" b="1"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6" name="灯片编号占位符 5"/>
          <p:cNvSpPr>
            <a:spLocks noGrp="1"/>
          </p:cNvSpPr>
          <p:nvPr>
            <p:ph type="sldNum" sz="quarter" idx="12"/>
          </p:nvPr>
        </p:nvSpPr>
        <p:spPr/>
        <p:txBody>
          <a:bodyPr/>
          <a:p>
            <a:fld id="{E172299E-9668-45DE-AB64-AAA21696C2E2}" type="slidenum">
              <a:rPr lang="zh-CN" altLang="en-US" smtClean="0"/>
            </a:fld>
            <a:endParaRPr lang="zh-CN" altLang="en-US" smtClean="0"/>
          </a:p>
        </p:txBody>
      </p:sp>
      <p:sp>
        <p:nvSpPr>
          <p:cNvPr id="29" name="文本框 17"/>
          <p:cNvSpPr txBox="1"/>
          <p:nvPr>
            <p:custDataLst>
              <p:tags r:id="rId2"/>
            </p:custDataLst>
          </p:nvPr>
        </p:nvSpPr>
        <p:spPr>
          <a:xfrm rot="16200000">
            <a:off x="-348615" y="3068955"/>
            <a:ext cx="1957070" cy="460375"/>
          </a:xfrm>
          <a:prstGeom prst="rect">
            <a:avLst/>
          </a:prstGeom>
          <a:solidFill>
            <a:schemeClr val="bg1"/>
          </a:solidFill>
          <a:ln w="22225">
            <a:solidFill>
              <a:schemeClr val="tx1"/>
            </a:solidFill>
          </a:ln>
          <a:effectLst>
            <a:outerShdw blurRad="50800" dist="38100" dir="2700000" algn="tl" rotWithShape="0">
              <a:prstClr val="black">
                <a:alpha val="40000"/>
              </a:prstClr>
            </a:outerShdw>
          </a:effectLst>
        </p:spPr>
        <p:txBody>
          <a:bodyPr wrap="square" rtlCol="0" anchor="ctr">
            <a:spAutoFit/>
          </a:bodyPr>
          <a:lstStyle/>
          <a:p>
            <a:pPr algn="ctr"/>
            <a:r>
              <a:rPr lang="zh-CN" altLang="en-US" sz="2400" dirty="0">
                <a:latin typeface="Arial Unicode MS" panose="020B0604020202020204" charset="-122"/>
                <a:ea typeface="Arial Unicode MS" panose="020B0604020202020204" charset="-122"/>
                <a:cs typeface="Times New Roman" panose="02020603050405020304" charset="0"/>
              </a:rPr>
              <a:t>翻转器关闭</a:t>
            </a:r>
            <a:endParaRPr lang="en-US" altLang="zh-CN" sz="2400" dirty="0">
              <a:latin typeface="Arial Unicode MS" panose="020B0604020202020204" charset="-122"/>
              <a:ea typeface="Arial Unicode MS" panose="020B0604020202020204" charset="-122"/>
              <a:cs typeface="Times New Roman" panose="02020603050405020304" charset="0"/>
            </a:endParaRPr>
          </a:p>
        </p:txBody>
      </p:sp>
      <p:sp>
        <p:nvSpPr>
          <p:cNvPr id="32" name="文本框 31"/>
          <p:cNvSpPr txBox="1"/>
          <p:nvPr/>
        </p:nvSpPr>
        <p:spPr>
          <a:xfrm>
            <a:off x="1518285" y="1805940"/>
            <a:ext cx="3082290" cy="368300"/>
          </a:xfrm>
          <a:prstGeom prst="rect">
            <a:avLst/>
          </a:prstGeom>
          <a:noFill/>
        </p:spPr>
        <p:txBody>
          <a:bodyPr wrap="square" rtlCol="0">
            <a:spAutoFit/>
          </a:bodyPr>
          <a:p>
            <a:pPr algn="ctr"/>
            <a:r>
              <a:rPr lang="zh-CN" altLang="en-US">
                <a:latin typeface="微软雅黑" panose="020B0503020204020204" charset="-122"/>
                <a:ea typeface="微软雅黑" panose="020B0503020204020204" charset="-122"/>
              </a:rPr>
              <a:t>磁场分布</a:t>
            </a:r>
            <a:endParaRPr lang="zh-CN" altLang="en-US">
              <a:latin typeface="微软雅黑" panose="020B0503020204020204" charset="-122"/>
              <a:ea typeface="微软雅黑" panose="020B0503020204020204" charset="-122"/>
            </a:endParaRPr>
          </a:p>
        </p:txBody>
      </p:sp>
      <p:sp>
        <p:nvSpPr>
          <p:cNvPr id="33" name="文本框 32"/>
          <p:cNvSpPr txBox="1"/>
          <p:nvPr/>
        </p:nvSpPr>
        <p:spPr>
          <a:xfrm>
            <a:off x="5454015" y="1805940"/>
            <a:ext cx="6096000" cy="368300"/>
          </a:xfrm>
          <a:prstGeom prst="rect">
            <a:avLst/>
          </a:prstGeom>
          <a:noFill/>
        </p:spPr>
        <p:txBody>
          <a:bodyPr wrap="square" rtlCol="0" anchor="t">
            <a:spAutoFit/>
          </a:bodyPr>
          <a:p>
            <a:pPr algn="ctr"/>
            <a:r>
              <a:rPr lang="zh-CN" altLang="en-US">
                <a:latin typeface="微软雅黑" panose="020B0503020204020204" charset="-122"/>
                <a:ea typeface="微软雅黑" panose="020B0503020204020204" charset="-122"/>
                <a:sym typeface="+mn-ea"/>
              </a:rPr>
              <a:t>传输态：极化矢量</a:t>
            </a:r>
            <a:r>
              <a:rPr lang="zh-CN" altLang="en-US" b="1">
                <a:latin typeface="微软雅黑" panose="020B0503020204020204" charset="-122"/>
                <a:ea typeface="微软雅黑" panose="020B0503020204020204" charset="-122"/>
                <a:sym typeface="+mn-ea"/>
              </a:rPr>
              <a:t>非绝热</a:t>
            </a:r>
            <a:r>
              <a:rPr lang="zh-CN" altLang="en-US">
                <a:latin typeface="微软雅黑" panose="020B0503020204020204" charset="-122"/>
                <a:ea typeface="微软雅黑" panose="020B0503020204020204" charset="-122"/>
                <a:sym typeface="+mn-ea"/>
              </a:rPr>
              <a:t>，不</a:t>
            </a:r>
            <a:r>
              <a:rPr lang="zh-CN" altLang="en-US">
                <a:latin typeface="微软雅黑" panose="020B0503020204020204" charset="-122"/>
                <a:ea typeface="微软雅黑" panose="020B0503020204020204" charset="-122"/>
                <a:sym typeface="+mn-ea"/>
              </a:rPr>
              <a:t>跟随</a:t>
            </a:r>
            <a:r>
              <a:rPr lang="zh-CN" altLang="en-US">
                <a:latin typeface="微软雅黑" panose="020B0503020204020204" charset="-122"/>
                <a:ea typeface="微软雅黑" panose="020B0503020204020204" charset="-122"/>
                <a:sym typeface="+mn-ea"/>
              </a:rPr>
              <a:t>磁场</a:t>
            </a:r>
            <a:r>
              <a:rPr lang="zh-CN" altLang="en-US">
                <a:latin typeface="微软雅黑" panose="020B0503020204020204" charset="-122"/>
                <a:ea typeface="微软雅黑" panose="020B0503020204020204" charset="-122"/>
                <a:sym typeface="+mn-ea"/>
              </a:rPr>
              <a:t>变化</a:t>
            </a:r>
            <a:endParaRPr lang="zh-CN" altLang="en-US">
              <a:latin typeface="微软雅黑" panose="020B0503020204020204" charset="-122"/>
              <a:ea typeface="微软雅黑" panose="020B0503020204020204" charset="-122"/>
              <a:sym typeface="+mn-ea"/>
            </a:endParaRPr>
          </a:p>
        </p:txBody>
      </p:sp>
      <p:pic>
        <p:nvPicPr>
          <p:cNvPr id="321" name="图片 320"/>
          <p:cNvPicPr>
            <a:picLocks noChangeAspect="1"/>
          </p:cNvPicPr>
          <p:nvPr/>
        </p:nvPicPr>
        <p:blipFill>
          <a:blip r:embed="rId3"/>
          <a:stretch>
            <a:fillRect/>
          </a:stretch>
        </p:blipFill>
        <p:spPr>
          <a:xfrm>
            <a:off x="1095375" y="2179955"/>
            <a:ext cx="4104005" cy="2296795"/>
          </a:xfrm>
          <a:prstGeom prst="rect">
            <a:avLst/>
          </a:prstGeom>
        </p:spPr>
      </p:pic>
      <p:pic>
        <p:nvPicPr>
          <p:cNvPr id="324" name="图片 323"/>
          <p:cNvPicPr>
            <a:picLocks noChangeAspect="1"/>
          </p:cNvPicPr>
          <p:nvPr/>
        </p:nvPicPr>
        <p:blipFill>
          <a:blip r:embed="rId4"/>
          <a:stretch>
            <a:fillRect/>
          </a:stretch>
        </p:blipFill>
        <p:spPr>
          <a:xfrm>
            <a:off x="1088390" y="4563110"/>
            <a:ext cx="4110355" cy="2368550"/>
          </a:xfrm>
          <a:prstGeom prst="rect">
            <a:avLst/>
          </a:prstGeom>
        </p:spPr>
      </p:pic>
      <p:cxnSp>
        <p:nvCxnSpPr>
          <p:cNvPr id="325" name="直接连接符 324"/>
          <p:cNvCxnSpPr/>
          <p:nvPr/>
        </p:nvCxnSpPr>
        <p:spPr>
          <a:xfrm flipV="1">
            <a:off x="0" y="4476750"/>
            <a:ext cx="12221210" cy="0"/>
          </a:xfrm>
          <a:prstGeom prst="line">
            <a:avLst/>
          </a:prstGeom>
          <a:ln w="28575">
            <a:solidFill>
              <a:schemeClr val="tx1"/>
            </a:solidFill>
            <a:prstDash val="dash"/>
          </a:ln>
        </p:spPr>
        <p:style>
          <a:lnRef idx="2">
            <a:schemeClr val="accent1"/>
          </a:lnRef>
          <a:fillRef idx="0">
            <a:srgbClr val="FFFFFF"/>
          </a:fillRef>
          <a:effectRef idx="0">
            <a:srgbClr val="FFFFFF"/>
          </a:effectRef>
          <a:fontRef idx="minor">
            <a:schemeClr val="tx1"/>
          </a:fontRef>
        </p:style>
      </p:cxnSp>
      <p:pic>
        <p:nvPicPr>
          <p:cNvPr id="4" name="图片 3"/>
          <p:cNvPicPr>
            <a:picLocks noChangeAspect="1"/>
          </p:cNvPicPr>
          <p:nvPr/>
        </p:nvPicPr>
        <p:blipFill>
          <a:blip r:embed="rId5"/>
          <a:stretch>
            <a:fillRect/>
          </a:stretch>
        </p:blipFill>
        <p:spPr>
          <a:xfrm>
            <a:off x="5580380" y="2421255"/>
            <a:ext cx="6640830" cy="1978660"/>
          </a:xfrm>
          <a:prstGeom prst="rect">
            <a:avLst/>
          </a:prstGeom>
        </p:spPr>
      </p:pic>
      <p:sp>
        <p:nvSpPr>
          <p:cNvPr id="3" name="文本框 2"/>
          <p:cNvSpPr txBox="1"/>
          <p:nvPr/>
        </p:nvSpPr>
        <p:spPr>
          <a:xfrm>
            <a:off x="5581015" y="4592955"/>
            <a:ext cx="6096000" cy="368300"/>
          </a:xfrm>
          <a:prstGeom prst="rect">
            <a:avLst/>
          </a:prstGeom>
          <a:noFill/>
        </p:spPr>
        <p:txBody>
          <a:bodyPr wrap="square" rtlCol="0" anchor="t">
            <a:spAutoFit/>
          </a:bodyPr>
          <a:p>
            <a:pPr algn="ctr"/>
            <a:r>
              <a:rPr lang="zh-CN" altLang="en-US">
                <a:latin typeface="微软雅黑" panose="020B0503020204020204" charset="-122"/>
                <a:ea typeface="微软雅黑" panose="020B0503020204020204" charset="-122"/>
                <a:sym typeface="+mn-ea"/>
              </a:rPr>
              <a:t>翻转态：极化矢量</a:t>
            </a:r>
            <a:r>
              <a:rPr lang="zh-CN" altLang="en-US" b="1">
                <a:latin typeface="微软雅黑" panose="020B0503020204020204" charset="-122"/>
                <a:ea typeface="微软雅黑" panose="020B0503020204020204" charset="-122"/>
                <a:sym typeface="+mn-ea"/>
              </a:rPr>
              <a:t>绝热</a:t>
            </a:r>
            <a:r>
              <a:rPr lang="zh-CN" altLang="en-US">
                <a:latin typeface="微软雅黑" panose="020B0503020204020204" charset="-122"/>
                <a:ea typeface="微软雅黑" panose="020B0503020204020204" charset="-122"/>
                <a:sym typeface="+mn-ea"/>
              </a:rPr>
              <a:t>，</a:t>
            </a:r>
            <a:r>
              <a:rPr lang="zh-CN" altLang="en-US">
                <a:latin typeface="微软雅黑" panose="020B0503020204020204" charset="-122"/>
                <a:ea typeface="微软雅黑" panose="020B0503020204020204" charset="-122"/>
                <a:sym typeface="+mn-ea"/>
              </a:rPr>
              <a:t>跟随</a:t>
            </a:r>
            <a:r>
              <a:rPr lang="zh-CN" altLang="en-US">
                <a:latin typeface="微软雅黑" panose="020B0503020204020204" charset="-122"/>
                <a:ea typeface="微软雅黑" panose="020B0503020204020204" charset="-122"/>
                <a:sym typeface="+mn-ea"/>
              </a:rPr>
              <a:t>磁场</a:t>
            </a:r>
            <a:r>
              <a:rPr lang="zh-CN" altLang="en-US">
                <a:latin typeface="微软雅黑" panose="020B0503020204020204" charset="-122"/>
                <a:ea typeface="微软雅黑" panose="020B0503020204020204" charset="-122"/>
                <a:sym typeface="+mn-ea"/>
              </a:rPr>
              <a:t>变化</a:t>
            </a:r>
            <a:endParaRPr lang="zh-CN" altLang="en-US">
              <a:latin typeface="微软雅黑" panose="020B0503020204020204" charset="-122"/>
              <a:ea typeface="微软雅黑" panose="020B0503020204020204" charset="-122"/>
              <a:sym typeface="+mn-ea"/>
            </a:endParaRPr>
          </a:p>
        </p:txBody>
      </p:sp>
      <p:sp>
        <p:nvSpPr>
          <p:cNvPr id="5" name="文本框 4"/>
          <p:cNvSpPr txBox="1"/>
          <p:nvPr/>
        </p:nvSpPr>
        <p:spPr>
          <a:xfrm rot="16200000">
            <a:off x="4261485" y="3477895"/>
            <a:ext cx="1538605" cy="337185"/>
          </a:xfrm>
          <a:prstGeom prst="rect">
            <a:avLst/>
          </a:prstGeom>
          <a:solidFill>
            <a:schemeClr val="bg1"/>
          </a:solidFill>
        </p:spPr>
        <p:txBody>
          <a:bodyPr wrap="square" rtlCol="0">
            <a:spAutoFit/>
          </a:bodyPr>
          <a:p>
            <a:pPr algn="ctr"/>
            <a:r>
              <a:rPr lang="zh-CN" altLang="en-US" sz="1600">
                <a:latin typeface="微软雅黑" panose="020B0503020204020204" charset="-122"/>
                <a:ea typeface="微软雅黑" panose="020B0503020204020204" charset="-122"/>
              </a:rPr>
              <a:t>横向线圈</a:t>
            </a:r>
            <a:endParaRPr lang="zh-CN" altLang="en-US" sz="1600">
              <a:latin typeface="微软雅黑" panose="020B0503020204020204" charset="-122"/>
              <a:ea typeface="微软雅黑" panose="020B0503020204020204" charset="-122"/>
            </a:endParaRPr>
          </a:p>
        </p:txBody>
      </p:sp>
      <p:sp>
        <p:nvSpPr>
          <p:cNvPr id="7" name="文本框 17"/>
          <p:cNvSpPr txBox="1"/>
          <p:nvPr>
            <p:custDataLst>
              <p:tags r:id="rId6"/>
            </p:custDataLst>
          </p:nvPr>
        </p:nvSpPr>
        <p:spPr>
          <a:xfrm rot="16200000">
            <a:off x="-348615" y="5423535"/>
            <a:ext cx="1957070" cy="460375"/>
          </a:xfrm>
          <a:prstGeom prst="rect">
            <a:avLst/>
          </a:prstGeom>
          <a:solidFill>
            <a:schemeClr val="bg1"/>
          </a:solidFill>
          <a:ln w="22225">
            <a:solidFill>
              <a:schemeClr val="tx1"/>
            </a:solidFill>
          </a:ln>
          <a:effectLst>
            <a:outerShdw blurRad="50800" dist="38100" dir="2700000" algn="tl" rotWithShape="0">
              <a:prstClr val="black">
                <a:alpha val="40000"/>
              </a:prstClr>
            </a:outerShdw>
          </a:effectLst>
        </p:spPr>
        <p:txBody>
          <a:bodyPr wrap="square" rtlCol="0" anchor="ctr">
            <a:spAutoFit/>
          </a:bodyPr>
          <a:lstStyle/>
          <a:p>
            <a:pPr algn="ctr"/>
            <a:r>
              <a:rPr lang="zh-CN" altLang="en-US" sz="2400" dirty="0">
                <a:latin typeface="Arial Unicode MS" panose="020B0604020202020204" charset="-122"/>
                <a:ea typeface="Arial Unicode MS" panose="020B0604020202020204" charset="-122"/>
                <a:cs typeface="Times New Roman" panose="02020603050405020304" charset="0"/>
              </a:rPr>
              <a:t>翻转器</a:t>
            </a:r>
            <a:r>
              <a:rPr lang="zh-CN" altLang="en-US" sz="2400" dirty="0">
                <a:latin typeface="Arial Unicode MS" panose="020B0604020202020204" charset="-122"/>
                <a:ea typeface="Arial Unicode MS" panose="020B0604020202020204" charset="-122"/>
                <a:cs typeface="Times New Roman" panose="02020603050405020304" charset="0"/>
              </a:rPr>
              <a:t>开启</a:t>
            </a:r>
            <a:endParaRPr lang="zh-CN" altLang="en-US" sz="2400" dirty="0">
              <a:latin typeface="Arial Unicode MS" panose="020B0604020202020204" charset="-122"/>
              <a:ea typeface="Arial Unicode MS" panose="020B0604020202020204" charset="-122"/>
              <a:cs typeface="Times New Roman" panose="02020603050405020304" charset="0"/>
            </a:endParaRPr>
          </a:p>
        </p:txBody>
      </p:sp>
      <p:sp>
        <p:nvSpPr>
          <p:cNvPr id="8" name="文本框 7"/>
          <p:cNvSpPr txBox="1"/>
          <p:nvPr/>
        </p:nvSpPr>
        <p:spPr>
          <a:xfrm rot="16200000">
            <a:off x="4260850" y="5850255"/>
            <a:ext cx="1538605" cy="337185"/>
          </a:xfrm>
          <a:prstGeom prst="rect">
            <a:avLst/>
          </a:prstGeom>
          <a:solidFill>
            <a:schemeClr val="bg1"/>
          </a:solidFill>
        </p:spPr>
        <p:txBody>
          <a:bodyPr wrap="square" rtlCol="0">
            <a:spAutoFit/>
          </a:bodyPr>
          <a:p>
            <a:pPr algn="ctr"/>
            <a:r>
              <a:rPr lang="zh-CN" altLang="en-US" sz="1600">
                <a:latin typeface="微软雅黑" panose="020B0503020204020204" charset="-122"/>
                <a:ea typeface="微软雅黑" panose="020B0503020204020204" charset="-122"/>
              </a:rPr>
              <a:t>纵向</a:t>
            </a:r>
            <a:r>
              <a:rPr lang="zh-CN" altLang="en-US" sz="1600">
                <a:latin typeface="微软雅黑" panose="020B0503020204020204" charset="-122"/>
                <a:ea typeface="微软雅黑" panose="020B0503020204020204" charset="-122"/>
              </a:rPr>
              <a:t>线圈</a:t>
            </a:r>
            <a:endParaRPr lang="zh-CN" altLang="en-US" sz="1600">
              <a:latin typeface="微软雅黑" panose="020B0503020204020204" charset="-122"/>
              <a:ea typeface="微软雅黑" panose="020B0503020204020204" charset="-122"/>
            </a:endParaRPr>
          </a:p>
        </p:txBody>
      </p:sp>
      <p:sp>
        <p:nvSpPr>
          <p:cNvPr id="15" name="文本框 14"/>
          <p:cNvSpPr txBox="1"/>
          <p:nvPr/>
        </p:nvSpPr>
        <p:spPr>
          <a:xfrm>
            <a:off x="10110470" y="4071620"/>
            <a:ext cx="1890395" cy="337185"/>
          </a:xfrm>
          <a:prstGeom prst="rect">
            <a:avLst/>
          </a:prstGeom>
          <a:solidFill>
            <a:schemeClr val="bg1"/>
          </a:solidFill>
        </p:spPr>
        <p:txBody>
          <a:bodyPr wrap="square" rtlCol="0">
            <a:spAutoFit/>
          </a:bodyPr>
          <a:p>
            <a:pPr algn="ctr"/>
            <a:r>
              <a:rPr lang="zh-CN" altLang="en-US" sz="1600">
                <a:latin typeface="微软雅黑" panose="020B0503020204020204" charset="-122"/>
                <a:ea typeface="微软雅黑" panose="020B0503020204020204" charset="-122"/>
              </a:rPr>
              <a:t>中子</a:t>
            </a:r>
            <a:r>
              <a:rPr lang="zh-CN" altLang="en-US" sz="1600">
                <a:latin typeface="微软雅黑" panose="020B0503020204020204" charset="-122"/>
                <a:ea typeface="微软雅黑" panose="020B0503020204020204" charset="-122"/>
              </a:rPr>
              <a:t>飞行方向</a:t>
            </a:r>
            <a:endParaRPr lang="zh-CN" altLang="en-US" sz="1600">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advTm="76761"/>
    </mc:Choice>
    <mc:Fallback>
      <p:transition advTm="76761"/>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组合 8"/>
          <p:cNvGrpSpPr/>
          <p:nvPr/>
        </p:nvGrpSpPr>
        <p:grpSpPr>
          <a:xfrm>
            <a:off x="643226" y="351449"/>
            <a:ext cx="2139379" cy="461645"/>
            <a:chOff x="643226" y="411409"/>
            <a:chExt cx="2139379" cy="461645"/>
          </a:xfrm>
        </p:grpSpPr>
        <p:grpSp>
          <p:nvGrpSpPr>
            <p:cNvPr id="10" name="组合 9"/>
            <p:cNvGrpSpPr/>
            <p:nvPr/>
          </p:nvGrpSpPr>
          <p:grpSpPr>
            <a:xfrm>
              <a:off x="643226" y="419695"/>
              <a:ext cx="396000" cy="396000"/>
              <a:chOff x="395576" y="248444"/>
              <a:chExt cx="396000" cy="396000"/>
            </a:xfrm>
            <a:noFill/>
          </p:grpSpPr>
          <p:sp>
            <p:nvSpPr>
              <p:cNvPr id="12" name="矩形 11"/>
              <p:cNvSpPr/>
              <p:nvPr userDrawn="1"/>
            </p:nvSpPr>
            <p:spPr>
              <a:xfrm>
                <a:off x="395576" y="248444"/>
                <a:ext cx="326092" cy="336419"/>
              </a:xfrm>
              <a:prstGeom prst="rect">
                <a:avLst/>
              </a:prstGeom>
              <a:grpFill/>
              <a:ln w="1905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sp>
            <p:nvSpPr>
              <p:cNvPr id="13" name="矩形 12"/>
              <p:cNvSpPr/>
              <p:nvPr userDrawn="1"/>
            </p:nvSpPr>
            <p:spPr>
              <a:xfrm>
                <a:off x="581935" y="432344"/>
                <a:ext cx="209641" cy="212100"/>
              </a:xfrm>
              <a:prstGeom prst="rect">
                <a:avLst/>
              </a:prstGeom>
              <a:solidFill>
                <a:schemeClr val="accent3"/>
              </a:solidFill>
              <a:ln w="25400" cap="flat" cmpd="sng" algn="ctr">
                <a:solidFill>
                  <a:schemeClr val="accent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grpSp>
        <p:sp>
          <p:nvSpPr>
            <p:cNvPr id="11" name="矩形 10"/>
            <p:cNvSpPr/>
            <p:nvPr/>
          </p:nvSpPr>
          <p:spPr>
            <a:xfrm>
              <a:off x="1225585" y="411409"/>
              <a:ext cx="1557020" cy="461645"/>
            </a:xfrm>
            <a:prstGeom prst="rect">
              <a:avLst/>
            </a:prstGeom>
            <a:effectLst/>
          </p:spPr>
          <p:txBody>
            <a:bodyPr wrap="none" lIns="93269" tIns="46634" rIns="93269" bIns="46634">
              <a:spAutoFit/>
            </a:bodyPr>
            <a:lstStyle/>
            <a:p>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研究</a:t>
              </a:r>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方案</a:t>
              </a:r>
              <a:endPar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p:txBody>
        </p:sp>
      </p:grpSp>
      <p:cxnSp>
        <p:nvCxnSpPr>
          <p:cNvPr id="14" name="直接连接符 13"/>
          <p:cNvCxnSpPr/>
          <p:nvPr/>
        </p:nvCxnSpPr>
        <p:spPr>
          <a:xfrm>
            <a:off x="399738" y="861315"/>
            <a:ext cx="11392525"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8815070" y="523875"/>
            <a:ext cx="309880" cy="368300"/>
          </a:xfrm>
          <a:prstGeom prst="rect">
            <a:avLst/>
          </a:prstGeom>
          <a:noFill/>
        </p:spPr>
        <p:txBody>
          <a:bodyPr wrap="none" rtlCol="0">
            <a:spAutoFit/>
          </a:bodyPr>
          <a:p>
            <a:endParaRPr lang="zh-CN" altLang="en-US">
              <a:latin typeface="微软雅黑" panose="020B0503020204020204" charset="-122"/>
              <a:ea typeface="微软雅黑" panose="020B0503020204020204" charset="-122"/>
            </a:endParaRPr>
          </a:p>
        </p:txBody>
      </p:sp>
      <p:sp>
        <p:nvSpPr>
          <p:cNvPr id="20" name="文本框 7"/>
          <p:cNvSpPr txBox="1"/>
          <p:nvPr/>
        </p:nvSpPr>
        <p:spPr>
          <a:xfrm>
            <a:off x="102235" y="1625600"/>
            <a:ext cx="11898630" cy="986155"/>
          </a:xfrm>
          <a:prstGeom prst="rect">
            <a:avLst/>
          </a:prstGeom>
          <a:noFill/>
        </p:spPr>
        <p:txBody>
          <a:bodyPr wrap="square" rtlCol="0">
            <a:noAutofit/>
          </a:bodyPr>
          <a:p>
            <a:pPr marL="342900" indent="-342900" algn="l" eaLnBrk="0" fontAlgn="base" hangingPunct="0">
              <a:spcBef>
                <a:spcPct val="0"/>
              </a:spcBef>
              <a:spcAft>
                <a:spcPts val="600"/>
              </a:spcAft>
              <a:buFont typeface="Wingdings" panose="05000000000000000000" pitchFamily="2" charset="2"/>
              <a:buChar char="q"/>
              <a:defRPr/>
            </a:pPr>
            <a:r>
              <a:rPr lang="zh-CN" altLang="en-US" sz="20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mn-ea"/>
              </a:rPr>
              <a:t>通过对多波长</a:t>
            </a:r>
            <a:r>
              <a:rPr lang="en-US" altLang="zh-CN" sz="2000" b="1"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0.75-10eV(0.34-0.09</a:t>
            </a:r>
            <a:r>
              <a:rPr lang="en-US" altLang="zh-CN" sz="2000" b="1" kern="0" spc="300" dirty="0">
                <a:solidFill>
                  <a:schemeClr val="tx1">
                    <a:lumMod val="85000"/>
                    <a:lumOff val="15000"/>
                  </a:schemeClr>
                </a:solidFill>
                <a:latin typeface="Times New Roman" panose="02020603050405020304" charset="0"/>
                <a:ea typeface="等线" panose="02010600030101010101" charset="-122"/>
                <a:cs typeface="Times New Roman" panose="02020603050405020304" charset="0"/>
                <a:sym typeface="+mn-ea"/>
              </a:rPr>
              <a:t>Å</a:t>
            </a:r>
            <a:r>
              <a:rPr lang="en-US" altLang="zh-CN" sz="2000" b="1"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a:t>
            </a:r>
            <a:r>
              <a:rPr lang="zh-CN" altLang="en-US" sz="20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mn-ea"/>
              </a:rPr>
              <a:t>中子进行翻转器开启和关闭的调控模拟，检验是否满足调控</a:t>
            </a:r>
            <a:r>
              <a:rPr lang="zh-CN" altLang="en-US" sz="20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mn-ea"/>
              </a:rPr>
              <a:t>需求</a:t>
            </a:r>
            <a:endParaRPr lang="zh-CN" altLang="en-US" sz="20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mn-ea"/>
            </a:endParaRPr>
          </a:p>
        </p:txBody>
      </p:sp>
      <p:sp>
        <p:nvSpPr>
          <p:cNvPr id="40" name="文本框 39"/>
          <p:cNvSpPr txBox="1"/>
          <p:nvPr/>
        </p:nvSpPr>
        <p:spPr>
          <a:xfrm>
            <a:off x="3949858" y="876935"/>
            <a:ext cx="4497456" cy="398780"/>
          </a:xfrm>
          <a:prstGeom prst="rect">
            <a:avLst/>
          </a:prstGeom>
          <a:noFill/>
        </p:spPr>
        <p:txBody>
          <a:bodyPr wrap="square" rtlCol="0">
            <a:spAutoFit/>
          </a:bodyPr>
          <a:p>
            <a:pPr algn="ctr"/>
            <a:r>
              <a:rPr lang="en-US" altLang="zh-CN" sz="2000" b="1" u="sng"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rPr>
              <a:t>eV</a:t>
            </a:r>
            <a:r>
              <a:rPr lang="zh-CN" altLang="en-US" sz="2000" b="1" u="sng"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中子极化矢量模拟</a:t>
            </a:r>
            <a:endParaRPr lang="zh-CN" altLang="en-US" sz="2000" b="1" u="sng"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24" name="灯片编号占位符 23"/>
          <p:cNvSpPr>
            <a:spLocks noGrp="1"/>
          </p:cNvSpPr>
          <p:nvPr>
            <p:ph type="sldNum" sz="quarter" idx="12"/>
          </p:nvPr>
        </p:nvSpPr>
        <p:spPr/>
        <p:txBody>
          <a:bodyPr/>
          <a:p>
            <a:fld id="{E172299E-9668-45DE-AB64-AAA21696C2E2}" type="slidenum">
              <a:rPr lang="zh-CN" altLang="en-US" smtClean="0"/>
            </a:fld>
            <a:endParaRPr lang="zh-CN" altLang="en-US" smtClean="0"/>
          </a:p>
        </p:txBody>
      </p:sp>
      <p:grpSp>
        <p:nvGrpSpPr>
          <p:cNvPr id="39" name="组合 38"/>
          <p:cNvGrpSpPr/>
          <p:nvPr/>
        </p:nvGrpSpPr>
        <p:grpSpPr>
          <a:xfrm>
            <a:off x="-87630" y="3245485"/>
            <a:ext cx="3425190" cy="2558415"/>
            <a:chOff x="3225" y="1229"/>
            <a:chExt cx="5394" cy="4029"/>
          </a:xfrm>
        </p:grpSpPr>
        <p:pic>
          <p:nvPicPr>
            <p:cNvPr id="29" name="图片 28"/>
            <p:cNvPicPr>
              <a:picLocks noChangeAspect="1"/>
            </p:cNvPicPr>
            <p:nvPr/>
          </p:nvPicPr>
          <p:blipFill>
            <a:blip r:embed="rId1"/>
            <a:srcRect r="50017"/>
            <a:stretch>
              <a:fillRect/>
            </a:stretch>
          </p:blipFill>
          <p:spPr>
            <a:xfrm>
              <a:off x="3524" y="1768"/>
              <a:ext cx="4412" cy="3491"/>
            </a:xfrm>
            <a:prstGeom prst="rect">
              <a:avLst/>
            </a:prstGeom>
          </p:spPr>
        </p:pic>
        <p:sp>
          <p:nvSpPr>
            <p:cNvPr id="32" name="文本框 31"/>
            <p:cNvSpPr txBox="1"/>
            <p:nvPr/>
          </p:nvSpPr>
          <p:spPr>
            <a:xfrm>
              <a:off x="3225" y="1229"/>
              <a:ext cx="5394" cy="531"/>
            </a:xfrm>
            <a:prstGeom prst="rect">
              <a:avLst/>
            </a:prstGeom>
            <a:noFill/>
          </p:spPr>
          <p:txBody>
            <a:bodyPr wrap="square" rtlCol="0">
              <a:spAutoFit/>
            </a:bodyPr>
            <a:p>
              <a:pPr algn="ctr"/>
              <a:r>
                <a:rPr lang="zh-CN" altLang="en-US" sz="1600" u="sng">
                  <a:latin typeface="微软雅黑" panose="020B0503020204020204" charset="-122"/>
                  <a:ea typeface="微软雅黑" panose="020B0503020204020204" charset="-122"/>
                </a:rPr>
                <a:t>翻转器开启时的磁场分布</a:t>
              </a:r>
              <a:endParaRPr lang="zh-CN" altLang="en-US" sz="1600" u="sng">
                <a:latin typeface="微软雅黑" panose="020B0503020204020204" charset="-122"/>
                <a:ea typeface="微软雅黑" panose="020B0503020204020204" charset="-122"/>
              </a:endParaRPr>
            </a:p>
          </p:txBody>
        </p:sp>
      </p:grpSp>
      <p:grpSp>
        <p:nvGrpSpPr>
          <p:cNvPr id="48" name="组合 47"/>
          <p:cNvGrpSpPr/>
          <p:nvPr/>
        </p:nvGrpSpPr>
        <p:grpSpPr>
          <a:xfrm>
            <a:off x="2688590" y="3245485"/>
            <a:ext cx="3425190" cy="2559050"/>
            <a:chOff x="8621" y="1229"/>
            <a:chExt cx="5394" cy="4030"/>
          </a:xfrm>
        </p:grpSpPr>
        <p:pic>
          <p:nvPicPr>
            <p:cNvPr id="26" name="图片 25"/>
            <p:cNvPicPr>
              <a:picLocks noChangeAspect="1"/>
            </p:cNvPicPr>
            <p:nvPr/>
          </p:nvPicPr>
          <p:blipFill>
            <a:blip r:embed="rId1"/>
            <a:srcRect l="49892"/>
            <a:stretch>
              <a:fillRect/>
            </a:stretch>
          </p:blipFill>
          <p:spPr>
            <a:xfrm>
              <a:off x="8960" y="1768"/>
              <a:ext cx="4423" cy="3491"/>
            </a:xfrm>
            <a:prstGeom prst="rect">
              <a:avLst/>
            </a:prstGeom>
          </p:spPr>
        </p:pic>
        <p:sp>
          <p:nvSpPr>
            <p:cNvPr id="34" name="文本框 33"/>
            <p:cNvSpPr txBox="1"/>
            <p:nvPr/>
          </p:nvSpPr>
          <p:spPr>
            <a:xfrm>
              <a:off x="8621" y="1229"/>
              <a:ext cx="5394" cy="531"/>
            </a:xfrm>
            <a:prstGeom prst="rect">
              <a:avLst/>
            </a:prstGeom>
            <a:noFill/>
          </p:spPr>
          <p:txBody>
            <a:bodyPr wrap="square" rtlCol="0">
              <a:spAutoFit/>
            </a:bodyPr>
            <a:p>
              <a:pPr algn="ctr"/>
              <a:r>
                <a:rPr lang="zh-CN" altLang="en-US" sz="1600" u="sng">
                  <a:latin typeface="微软雅黑" panose="020B0503020204020204" charset="-122"/>
                  <a:ea typeface="微软雅黑" panose="020B0503020204020204" charset="-122"/>
                </a:rPr>
                <a:t>关闭时的磁场分布</a:t>
              </a:r>
              <a:endParaRPr lang="zh-CN" altLang="en-US" sz="1600" u="sng">
                <a:latin typeface="微软雅黑" panose="020B0503020204020204" charset="-122"/>
                <a:ea typeface="微软雅黑" panose="020B0503020204020204" charset="-122"/>
              </a:endParaRPr>
            </a:p>
          </p:txBody>
        </p:sp>
      </p:grpSp>
      <p:grpSp>
        <p:nvGrpSpPr>
          <p:cNvPr id="42" name="组合 41"/>
          <p:cNvGrpSpPr/>
          <p:nvPr/>
        </p:nvGrpSpPr>
        <p:grpSpPr>
          <a:xfrm>
            <a:off x="5540375" y="3262630"/>
            <a:ext cx="3584575" cy="2541905"/>
            <a:chOff x="3121" y="5453"/>
            <a:chExt cx="5645" cy="4003"/>
          </a:xfrm>
        </p:grpSpPr>
        <p:pic>
          <p:nvPicPr>
            <p:cNvPr id="28" name="图片 27"/>
            <p:cNvPicPr>
              <a:picLocks noChangeAspect="1"/>
            </p:cNvPicPr>
            <p:nvPr/>
          </p:nvPicPr>
          <p:blipFill>
            <a:blip r:embed="rId2"/>
            <a:stretch>
              <a:fillRect/>
            </a:stretch>
          </p:blipFill>
          <p:spPr>
            <a:xfrm>
              <a:off x="3524" y="5984"/>
              <a:ext cx="4432" cy="3472"/>
            </a:xfrm>
            <a:prstGeom prst="rect">
              <a:avLst/>
            </a:prstGeom>
          </p:spPr>
        </p:pic>
        <p:sp>
          <p:nvSpPr>
            <p:cNvPr id="35" name="文本框 34"/>
            <p:cNvSpPr txBox="1"/>
            <p:nvPr/>
          </p:nvSpPr>
          <p:spPr>
            <a:xfrm>
              <a:off x="3121" y="5453"/>
              <a:ext cx="5645" cy="531"/>
            </a:xfrm>
            <a:prstGeom prst="rect">
              <a:avLst/>
            </a:prstGeom>
            <a:noFill/>
          </p:spPr>
          <p:txBody>
            <a:bodyPr wrap="square" rtlCol="0">
              <a:spAutoFit/>
            </a:bodyPr>
            <a:p>
              <a:pPr algn="ctr"/>
              <a:r>
                <a:rPr lang="zh-CN" altLang="en-US" sz="1600" u="sng">
                  <a:latin typeface="微软雅黑" panose="020B0503020204020204" charset="-122"/>
                  <a:ea typeface="微软雅黑" panose="020B0503020204020204" charset="-122"/>
                  <a:cs typeface="微软雅黑" panose="020B0503020204020204" charset="-122"/>
                </a:rPr>
                <a:t>翻转器开启时的</a:t>
              </a:r>
              <a:r>
                <a:rPr lang="en-US" altLang="zh-CN" sz="1600" u="sng">
                  <a:latin typeface="微软雅黑" panose="020B0503020204020204" charset="-122"/>
                  <a:ea typeface="微软雅黑" panose="020B0503020204020204" charset="-122"/>
                  <a:cs typeface="微软雅黑" panose="020B0503020204020204" charset="-122"/>
                </a:rPr>
                <a:t>0.750ev</a:t>
              </a:r>
              <a:r>
                <a:rPr lang="zh-CN" altLang="en-US" sz="1600" u="sng">
                  <a:latin typeface="微软雅黑" panose="020B0503020204020204" charset="-122"/>
                  <a:ea typeface="微软雅黑" panose="020B0503020204020204" charset="-122"/>
                  <a:cs typeface="微软雅黑" panose="020B0503020204020204" charset="-122"/>
                </a:rPr>
                <a:t>极化矢量变化</a:t>
              </a:r>
              <a:endParaRPr lang="zh-CN" altLang="en-US" sz="1600" u="sng">
                <a:latin typeface="微软雅黑" panose="020B0503020204020204" charset="-122"/>
                <a:ea typeface="微软雅黑" panose="020B0503020204020204" charset="-122"/>
                <a:cs typeface="微软雅黑" panose="020B0503020204020204" charset="-122"/>
              </a:endParaRPr>
            </a:p>
          </p:txBody>
        </p:sp>
      </p:grpSp>
      <p:grpSp>
        <p:nvGrpSpPr>
          <p:cNvPr id="49" name="组合 48"/>
          <p:cNvGrpSpPr/>
          <p:nvPr/>
        </p:nvGrpSpPr>
        <p:grpSpPr>
          <a:xfrm>
            <a:off x="8706485" y="3277870"/>
            <a:ext cx="3425190" cy="2611120"/>
            <a:chOff x="8789" y="5453"/>
            <a:chExt cx="5394" cy="4112"/>
          </a:xfrm>
        </p:grpSpPr>
        <p:pic>
          <p:nvPicPr>
            <p:cNvPr id="27" name="图片 26"/>
            <p:cNvPicPr>
              <a:picLocks noChangeAspect="1"/>
            </p:cNvPicPr>
            <p:nvPr/>
          </p:nvPicPr>
          <p:blipFill>
            <a:blip r:embed="rId3"/>
            <a:stretch>
              <a:fillRect/>
            </a:stretch>
          </p:blipFill>
          <p:spPr>
            <a:xfrm>
              <a:off x="8960" y="5960"/>
              <a:ext cx="4495" cy="3605"/>
            </a:xfrm>
            <a:prstGeom prst="rect">
              <a:avLst/>
            </a:prstGeom>
          </p:spPr>
        </p:pic>
        <p:sp>
          <p:nvSpPr>
            <p:cNvPr id="37" name="文本框 36"/>
            <p:cNvSpPr txBox="1"/>
            <p:nvPr/>
          </p:nvSpPr>
          <p:spPr>
            <a:xfrm>
              <a:off x="8789" y="5453"/>
              <a:ext cx="5394" cy="531"/>
            </a:xfrm>
            <a:prstGeom prst="rect">
              <a:avLst/>
            </a:prstGeom>
            <a:noFill/>
          </p:spPr>
          <p:txBody>
            <a:bodyPr wrap="square" rtlCol="0">
              <a:spAutoFit/>
            </a:bodyPr>
            <a:p>
              <a:pPr algn="ctr"/>
              <a:r>
                <a:rPr lang="zh-CN" altLang="en-US" sz="1600" u="sng">
                  <a:latin typeface="微软雅黑" panose="020B0503020204020204" charset="-122"/>
                  <a:ea typeface="微软雅黑" panose="020B0503020204020204" charset="-122"/>
                  <a:cs typeface="微软雅黑" panose="020B0503020204020204" charset="-122"/>
                </a:rPr>
                <a:t>多波长翻转器开</a:t>
              </a:r>
              <a:r>
                <a:rPr lang="en-US" altLang="zh-CN" sz="1600" u="sng">
                  <a:latin typeface="微软雅黑" panose="020B0503020204020204" charset="-122"/>
                  <a:ea typeface="微软雅黑" panose="020B0503020204020204" charset="-122"/>
                  <a:cs typeface="微软雅黑" panose="020B0503020204020204" charset="-122"/>
                </a:rPr>
                <a:t>/</a:t>
              </a:r>
              <a:r>
                <a:rPr lang="zh-CN" altLang="en-US" sz="1600" u="sng">
                  <a:latin typeface="微软雅黑" panose="020B0503020204020204" charset="-122"/>
                  <a:ea typeface="微软雅黑" panose="020B0503020204020204" charset="-122"/>
                  <a:cs typeface="微软雅黑" panose="020B0503020204020204" charset="-122"/>
                </a:rPr>
                <a:t>关的</a:t>
              </a:r>
              <a:r>
                <a:rPr lang="zh-CN" altLang="en-US" sz="1600" u="sng">
                  <a:latin typeface="微软雅黑" panose="020B0503020204020204" charset="-122"/>
                  <a:ea typeface="微软雅黑" panose="020B0503020204020204" charset="-122"/>
                  <a:cs typeface="微软雅黑" panose="020B0503020204020204" charset="-122"/>
                </a:rPr>
                <a:t>效率</a:t>
              </a:r>
              <a:endParaRPr lang="zh-CN" altLang="en-US" sz="1600" u="sng">
                <a:latin typeface="微软雅黑" panose="020B0503020204020204" charset="-122"/>
                <a:ea typeface="微软雅黑" panose="020B0503020204020204" charset="-122"/>
                <a:cs typeface="微软雅黑" panose="020B0503020204020204" charset="-122"/>
              </a:endParaRPr>
            </a:p>
          </p:txBody>
        </p:sp>
      </p:grpSp>
      <p:sp>
        <p:nvSpPr>
          <p:cNvPr id="50" name="文本框 49"/>
          <p:cNvSpPr txBox="1"/>
          <p:nvPr/>
        </p:nvSpPr>
        <p:spPr>
          <a:xfrm>
            <a:off x="643255" y="6250305"/>
            <a:ext cx="10041255" cy="368300"/>
          </a:xfrm>
          <a:prstGeom prst="rect">
            <a:avLst/>
          </a:prstGeom>
          <a:noFill/>
        </p:spPr>
        <p:txBody>
          <a:bodyPr wrap="square" rtlCol="0">
            <a:spAutoFit/>
          </a:bodyPr>
          <a:p>
            <a:r>
              <a:rPr lang="zh-CN" altLang="en-US">
                <a:latin typeface="微软雅黑" panose="020B0503020204020204" charset="-122"/>
                <a:ea typeface="微软雅黑" panose="020B0503020204020204" charset="-122"/>
                <a:cs typeface="微软雅黑" panose="020B0503020204020204" charset="-122"/>
              </a:rPr>
              <a:t>对于</a:t>
            </a:r>
            <a:r>
              <a:rPr lang="en-US" altLang="zh-CN">
                <a:latin typeface="Times New Roman" panose="02020603050405020304" charset="0"/>
                <a:ea typeface="微软雅黑" panose="020B0503020204020204" charset="-122"/>
                <a:cs typeface="Times New Roman" panose="02020603050405020304" charset="0"/>
              </a:rPr>
              <a:t>0.75-10 eV </a:t>
            </a:r>
            <a:r>
              <a:rPr lang="zh-CN" altLang="en-US">
                <a:latin typeface="微软雅黑" panose="020B0503020204020204" charset="-122"/>
                <a:ea typeface="微软雅黑" panose="020B0503020204020204" charset="-122"/>
                <a:cs typeface="微软雅黑" panose="020B0503020204020204" charset="-122"/>
              </a:rPr>
              <a:t>中子，中心线上的极化调控效率大于</a:t>
            </a:r>
            <a:r>
              <a:rPr lang="en-US" altLang="zh-CN">
                <a:latin typeface="Times New Roman" panose="02020603050405020304" charset="0"/>
                <a:ea typeface="微软雅黑" panose="020B0503020204020204" charset="-122"/>
                <a:cs typeface="Times New Roman" panose="02020603050405020304" charset="0"/>
              </a:rPr>
              <a:t>95%</a:t>
            </a:r>
            <a:r>
              <a:rPr lang="zh-CN" altLang="en-US">
                <a:latin typeface="微软雅黑" panose="020B0503020204020204" charset="-122"/>
                <a:ea typeface="微软雅黑" panose="020B0503020204020204" charset="-122"/>
                <a:cs typeface="微软雅黑" panose="020B0503020204020204" charset="-122"/>
              </a:rPr>
              <a:t>，</a:t>
            </a:r>
            <a:r>
              <a:rPr lang="zh-CN" altLang="en-US">
                <a:latin typeface="微软雅黑" panose="020B0503020204020204" charset="-122"/>
                <a:ea typeface="微软雅黑" panose="020B0503020204020204" charset="-122"/>
                <a:cs typeface="微软雅黑" panose="020B0503020204020204" charset="-122"/>
              </a:rPr>
              <a:t>能较好的区分不同自旋态的中子</a:t>
            </a:r>
            <a:endParaRPr lang="zh-CN" altLang="en-US">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rot="16200000">
            <a:off x="-734695" y="4362450"/>
            <a:ext cx="1801495" cy="306705"/>
          </a:xfrm>
          <a:prstGeom prst="rect">
            <a:avLst/>
          </a:prstGeom>
          <a:solidFill>
            <a:schemeClr val="bg1"/>
          </a:solidFill>
        </p:spPr>
        <p:txBody>
          <a:bodyPr wrap="square" rtlCol="0">
            <a:spAutoFit/>
          </a:bodyPr>
          <a:p>
            <a:pPr algn="ctr"/>
            <a:r>
              <a:rPr lang="zh-CN" altLang="en-US" sz="1400">
                <a:latin typeface="Times New Roman" panose="02020603050405020304" charset="0"/>
                <a:ea typeface="微软雅黑" panose="020B0503020204020204" charset="-122"/>
                <a:cs typeface="Times New Roman" panose="02020603050405020304" charset="0"/>
              </a:rPr>
              <a:t>磁场</a:t>
            </a:r>
            <a:r>
              <a:rPr lang="en-US" altLang="zh-CN" sz="1400">
                <a:latin typeface="Times New Roman" panose="02020603050405020304" charset="0"/>
                <a:ea typeface="微软雅黑" panose="020B0503020204020204" charset="-122"/>
                <a:cs typeface="Times New Roman" panose="02020603050405020304" charset="0"/>
              </a:rPr>
              <a:t> </a:t>
            </a:r>
            <a:r>
              <a:rPr lang="zh-CN" altLang="en-US" sz="1400">
                <a:latin typeface="Times New Roman" panose="02020603050405020304" charset="0"/>
                <a:ea typeface="微软雅黑" panose="020B0503020204020204" charset="-122"/>
                <a:cs typeface="Times New Roman" panose="02020603050405020304" charset="0"/>
              </a:rPr>
              <a:t>（</a:t>
            </a:r>
            <a:r>
              <a:rPr lang="en-US" altLang="zh-CN" sz="1400">
                <a:latin typeface="Times New Roman" panose="02020603050405020304" charset="0"/>
                <a:ea typeface="微软雅黑" panose="020B0503020204020204" charset="-122"/>
                <a:cs typeface="Times New Roman" panose="02020603050405020304" charset="0"/>
              </a:rPr>
              <a:t>G</a:t>
            </a:r>
            <a:r>
              <a:rPr lang="zh-CN" altLang="en-US" sz="1400">
                <a:latin typeface="Times New Roman" panose="02020603050405020304" charset="0"/>
                <a:ea typeface="微软雅黑" panose="020B0503020204020204" charset="-122"/>
                <a:cs typeface="Times New Roman" panose="02020603050405020304" charset="0"/>
              </a:rPr>
              <a:t>）</a:t>
            </a:r>
            <a:endParaRPr lang="zh-CN" altLang="en-US" sz="1400">
              <a:latin typeface="Times New Roman" panose="02020603050405020304" charset="0"/>
              <a:ea typeface="微软雅黑" panose="020B0503020204020204" charset="-122"/>
              <a:cs typeface="Times New Roman" panose="02020603050405020304" charset="0"/>
            </a:endParaRPr>
          </a:p>
        </p:txBody>
      </p:sp>
      <p:sp>
        <p:nvSpPr>
          <p:cNvPr id="3" name="文本框 2"/>
          <p:cNvSpPr txBox="1"/>
          <p:nvPr/>
        </p:nvSpPr>
        <p:spPr>
          <a:xfrm rot="16200000">
            <a:off x="2008505" y="4405630"/>
            <a:ext cx="1887855" cy="306705"/>
          </a:xfrm>
          <a:prstGeom prst="rect">
            <a:avLst/>
          </a:prstGeom>
          <a:solidFill>
            <a:schemeClr val="bg1"/>
          </a:solidFill>
        </p:spPr>
        <p:txBody>
          <a:bodyPr wrap="square" rtlCol="0">
            <a:spAutoFit/>
          </a:bodyPr>
          <a:p>
            <a:pPr algn="ctr"/>
            <a:r>
              <a:rPr lang="zh-CN" altLang="en-US" sz="1400">
                <a:latin typeface="Times New Roman" panose="02020603050405020304" charset="0"/>
                <a:ea typeface="微软雅黑" panose="020B0503020204020204" charset="-122"/>
                <a:cs typeface="Times New Roman" panose="02020603050405020304" charset="0"/>
              </a:rPr>
              <a:t>磁场</a:t>
            </a:r>
            <a:r>
              <a:rPr lang="en-US" altLang="zh-CN" sz="1400">
                <a:latin typeface="Times New Roman" panose="02020603050405020304" charset="0"/>
                <a:ea typeface="微软雅黑" panose="020B0503020204020204" charset="-122"/>
                <a:cs typeface="Times New Roman" panose="02020603050405020304" charset="0"/>
              </a:rPr>
              <a:t> </a:t>
            </a:r>
            <a:r>
              <a:rPr lang="zh-CN" altLang="en-US" sz="1400">
                <a:latin typeface="Times New Roman" panose="02020603050405020304" charset="0"/>
                <a:ea typeface="微软雅黑" panose="020B0503020204020204" charset="-122"/>
                <a:cs typeface="Times New Roman" panose="02020603050405020304" charset="0"/>
              </a:rPr>
              <a:t>（</a:t>
            </a:r>
            <a:r>
              <a:rPr lang="en-US" altLang="zh-CN" sz="1400">
                <a:latin typeface="Times New Roman" panose="02020603050405020304" charset="0"/>
                <a:ea typeface="微软雅黑" panose="020B0503020204020204" charset="-122"/>
                <a:cs typeface="Times New Roman" panose="02020603050405020304" charset="0"/>
              </a:rPr>
              <a:t>G</a:t>
            </a:r>
            <a:r>
              <a:rPr lang="zh-CN" altLang="en-US" sz="1400">
                <a:latin typeface="Times New Roman" panose="02020603050405020304" charset="0"/>
                <a:ea typeface="微软雅黑" panose="020B0503020204020204" charset="-122"/>
                <a:cs typeface="Times New Roman" panose="02020603050405020304" charset="0"/>
              </a:rPr>
              <a:t>）</a:t>
            </a:r>
            <a:endParaRPr lang="zh-CN" altLang="en-US" sz="1400">
              <a:latin typeface="Times New Roman" panose="02020603050405020304" charset="0"/>
              <a:ea typeface="微软雅黑" panose="020B0503020204020204" charset="-122"/>
              <a:cs typeface="Times New Roman" panose="02020603050405020304" charset="0"/>
            </a:endParaRPr>
          </a:p>
        </p:txBody>
      </p:sp>
      <p:sp>
        <p:nvSpPr>
          <p:cNvPr id="4" name="文本框 3"/>
          <p:cNvSpPr txBox="1"/>
          <p:nvPr/>
        </p:nvSpPr>
        <p:spPr>
          <a:xfrm rot="16200000">
            <a:off x="4909185" y="4362450"/>
            <a:ext cx="1801495" cy="306705"/>
          </a:xfrm>
          <a:prstGeom prst="rect">
            <a:avLst/>
          </a:prstGeom>
          <a:solidFill>
            <a:schemeClr val="bg1"/>
          </a:solidFill>
        </p:spPr>
        <p:txBody>
          <a:bodyPr wrap="square" rtlCol="0">
            <a:spAutoFit/>
          </a:bodyPr>
          <a:p>
            <a:pPr algn="ctr"/>
            <a:r>
              <a:rPr lang="zh-CN" altLang="en-US" sz="1400">
                <a:latin typeface="Times New Roman" panose="02020603050405020304" charset="0"/>
                <a:ea typeface="微软雅黑" panose="020B0503020204020204" charset="-122"/>
                <a:cs typeface="Times New Roman" panose="02020603050405020304" charset="0"/>
              </a:rPr>
              <a:t>极化矢量</a:t>
            </a:r>
            <a:endParaRPr lang="zh-CN" altLang="en-US" sz="1400">
              <a:latin typeface="Times New Roman" panose="02020603050405020304" charset="0"/>
              <a:ea typeface="微软雅黑" panose="020B0503020204020204" charset="-122"/>
              <a:cs typeface="Times New Roman" panose="02020603050405020304" charset="0"/>
            </a:endParaRPr>
          </a:p>
        </p:txBody>
      </p:sp>
      <p:sp>
        <p:nvSpPr>
          <p:cNvPr id="7" name="文本框 6"/>
          <p:cNvSpPr txBox="1"/>
          <p:nvPr/>
        </p:nvSpPr>
        <p:spPr>
          <a:xfrm rot="16200000">
            <a:off x="7919085" y="4448810"/>
            <a:ext cx="1801495" cy="306705"/>
          </a:xfrm>
          <a:prstGeom prst="rect">
            <a:avLst/>
          </a:prstGeom>
          <a:solidFill>
            <a:schemeClr val="bg1"/>
          </a:solidFill>
        </p:spPr>
        <p:txBody>
          <a:bodyPr wrap="square" rtlCol="0">
            <a:spAutoFit/>
          </a:bodyPr>
          <a:p>
            <a:pPr algn="ctr"/>
            <a:r>
              <a:rPr lang="zh-CN" altLang="en-US" sz="1400">
                <a:latin typeface="Times New Roman" panose="02020603050405020304" charset="0"/>
                <a:ea typeface="微软雅黑" panose="020B0503020204020204" charset="-122"/>
                <a:cs typeface="Times New Roman" panose="02020603050405020304" charset="0"/>
              </a:rPr>
              <a:t>效率</a:t>
            </a:r>
            <a:endParaRPr lang="zh-CN" altLang="en-US" sz="1400">
              <a:latin typeface="Times New Roman" panose="02020603050405020304" charset="0"/>
              <a:ea typeface="微软雅黑" panose="020B0503020204020204" charset="-122"/>
              <a:cs typeface="Times New Roman" panose="02020603050405020304" charset="0"/>
            </a:endParaRPr>
          </a:p>
        </p:txBody>
      </p:sp>
      <p:sp>
        <p:nvSpPr>
          <p:cNvPr id="8" name="文本框 7"/>
          <p:cNvSpPr txBox="1"/>
          <p:nvPr/>
        </p:nvSpPr>
        <p:spPr>
          <a:xfrm>
            <a:off x="10250170" y="4658360"/>
            <a:ext cx="1261110" cy="167640"/>
          </a:xfrm>
          <a:prstGeom prst="rect">
            <a:avLst/>
          </a:prstGeom>
          <a:solidFill>
            <a:schemeClr val="bg1"/>
          </a:solidFill>
        </p:spPr>
        <p:txBody>
          <a:bodyPr wrap="square" rtlCol="0">
            <a:noAutofit/>
          </a:bodyPr>
          <a:p>
            <a:pPr algn="l"/>
            <a:r>
              <a:rPr lang="zh-CN" altLang="en-US" sz="800">
                <a:latin typeface="Times New Roman" panose="02020603050405020304" charset="0"/>
                <a:ea typeface="微软雅黑" panose="020B0503020204020204" charset="-122"/>
                <a:cs typeface="Times New Roman" panose="02020603050405020304" charset="0"/>
              </a:rPr>
              <a:t>翻转器关闭效率</a:t>
            </a:r>
            <a:endParaRPr lang="zh-CN" altLang="en-US" sz="800">
              <a:latin typeface="Times New Roman" panose="02020603050405020304" charset="0"/>
              <a:ea typeface="微软雅黑" panose="020B0503020204020204" charset="-122"/>
              <a:cs typeface="Times New Roman" panose="02020603050405020304" charset="0"/>
            </a:endParaRPr>
          </a:p>
        </p:txBody>
      </p:sp>
      <p:sp>
        <p:nvSpPr>
          <p:cNvPr id="15" name="文本框 14"/>
          <p:cNvSpPr txBox="1"/>
          <p:nvPr/>
        </p:nvSpPr>
        <p:spPr>
          <a:xfrm>
            <a:off x="10250170" y="4805680"/>
            <a:ext cx="1261110" cy="126365"/>
          </a:xfrm>
          <a:prstGeom prst="rect">
            <a:avLst/>
          </a:prstGeom>
          <a:solidFill>
            <a:schemeClr val="bg1"/>
          </a:solidFill>
        </p:spPr>
        <p:txBody>
          <a:bodyPr wrap="square" rtlCol="0">
            <a:noAutofit/>
          </a:bodyPr>
          <a:p>
            <a:pPr algn="l"/>
            <a:r>
              <a:rPr lang="zh-CN" altLang="en-US" sz="800">
                <a:latin typeface="Times New Roman" panose="02020603050405020304" charset="0"/>
                <a:ea typeface="微软雅黑" panose="020B0503020204020204" charset="-122"/>
                <a:cs typeface="Times New Roman" panose="02020603050405020304" charset="0"/>
              </a:rPr>
              <a:t>翻转器</a:t>
            </a:r>
            <a:r>
              <a:rPr lang="zh-CN" altLang="en-US" sz="800">
                <a:latin typeface="Times New Roman" panose="02020603050405020304" charset="0"/>
                <a:ea typeface="微软雅黑" panose="020B0503020204020204" charset="-122"/>
                <a:cs typeface="Times New Roman" panose="02020603050405020304" charset="0"/>
              </a:rPr>
              <a:t>开启效率</a:t>
            </a:r>
            <a:endParaRPr lang="zh-CN" altLang="en-US" sz="800">
              <a:latin typeface="Times New Roman" panose="02020603050405020304" charset="0"/>
              <a:ea typeface="微软雅黑" panose="020B0503020204020204" charset="-122"/>
              <a:cs typeface="Times New Roman" panose="02020603050405020304" charset="0"/>
            </a:endParaRPr>
          </a:p>
        </p:txBody>
      </p:sp>
      <p:sp>
        <p:nvSpPr>
          <p:cNvPr id="16" name="文本框 15"/>
          <p:cNvSpPr txBox="1"/>
          <p:nvPr/>
        </p:nvSpPr>
        <p:spPr>
          <a:xfrm>
            <a:off x="9318625" y="5701030"/>
            <a:ext cx="2276475" cy="306705"/>
          </a:xfrm>
          <a:prstGeom prst="rect">
            <a:avLst/>
          </a:prstGeom>
          <a:solidFill>
            <a:schemeClr val="bg1"/>
          </a:solidFill>
        </p:spPr>
        <p:txBody>
          <a:bodyPr wrap="square" rtlCol="0">
            <a:spAutoFit/>
          </a:bodyPr>
          <a:p>
            <a:pPr algn="ctr"/>
            <a:r>
              <a:rPr lang="zh-CN" altLang="en-US" sz="1400">
                <a:latin typeface="Times New Roman" panose="02020603050405020304" charset="0"/>
                <a:ea typeface="微软雅黑" panose="020B0503020204020204" charset="-122"/>
                <a:cs typeface="Times New Roman" panose="02020603050405020304" charset="0"/>
              </a:rPr>
              <a:t>中子波长</a:t>
            </a:r>
            <a:r>
              <a:rPr lang="en-US" altLang="zh-CN" sz="1400">
                <a:latin typeface="Times New Roman" panose="02020603050405020304" charset="0"/>
                <a:ea typeface="微软雅黑" panose="020B0503020204020204" charset="-122"/>
                <a:cs typeface="Times New Roman" panose="02020603050405020304" charset="0"/>
              </a:rPr>
              <a:t> (</a:t>
            </a:r>
            <a:r>
              <a:rPr lang="en-US" altLang="zh-CN" sz="1400" b="1" kern="0" spc="300" dirty="0">
                <a:solidFill>
                  <a:schemeClr val="tx1">
                    <a:lumMod val="85000"/>
                    <a:lumOff val="15000"/>
                  </a:schemeClr>
                </a:solidFill>
                <a:latin typeface="Times New Roman" panose="02020603050405020304" charset="0"/>
                <a:ea typeface="等线" panose="02010600030101010101" charset="-122"/>
                <a:cs typeface="Times New Roman" panose="02020603050405020304" charset="0"/>
                <a:sym typeface="+mn-ea"/>
              </a:rPr>
              <a:t>Å</a:t>
            </a:r>
            <a:r>
              <a:rPr lang="en-US" altLang="zh-CN" sz="1400">
                <a:latin typeface="Times New Roman" panose="02020603050405020304" charset="0"/>
                <a:ea typeface="微软雅黑" panose="020B0503020204020204" charset="-122"/>
                <a:cs typeface="Times New Roman" panose="02020603050405020304" charset="0"/>
              </a:rPr>
              <a:t>)</a:t>
            </a:r>
            <a:endParaRPr lang="en-US" altLang="zh-CN" sz="1400">
              <a:latin typeface="Times New Roman" panose="02020603050405020304" charset="0"/>
              <a:ea typeface="微软雅黑" panose="020B0503020204020204" charset="-122"/>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p14:dur="500" advTm="49641"/>
    </mc:Choice>
    <mc:Fallback>
      <p:transition advTm="49641"/>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9" name="图片 38"/>
          <p:cNvPicPr>
            <a:picLocks noChangeAspect="1"/>
          </p:cNvPicPr>
          <p:nvPr/>
        </p:nvPicPr>
        <p:blipFill>
          <a:blip r:embed="rId1"/>
          <a:srcRect l="26315" t="58306" r="59648" b="28954"/>
          <a:stretch>
            <a:fillRect/>
          </a:stretch>
        </p:blipFill>
        <p:spPr>
          <a:xfrm>
            <a:off x="5351145" y="4867910"/>
            <a:ext cx="733425" cy="666115"/>
          </a:xfrm>
          <a:prstGeom prst="rect">
            <a:avLst/>
          </a:prstGeom>
        </p:spPr>
      </p:pic>
      <p:grpSp>
        <p:nvGrpSpPr>
          <p:cNvPr id="9" name="组合 8"/>
          <p:cNvGrpSpPr/>
          <p:nvPr/>
        </p:nvGrpSpPr>
        <p:grpSpPr>
          <a:xfrm>
            <a:off x="643226" y="351449"/>
            <a:ext cx="2139379" cy="461645"/>
            <a:chOff x="643226" y="411409"/>
            <a:chExt cx="2139379" cy="461645"/>
          </a:xfrm>
        </p:grpSpPr>
        <p:grpSp>
          <p:nvGrpSpPr>
            <p:cNvPr id="10" name="组合 9"/>
            <p:cNvGrpSpPr/>
            <p:nvPr/>
          </p:nvGrpSpPr>
          <p:grpSpPr>
            <a:xfrm>
              <a:off x="643226" y="419695"/>
              <a:ext cx="396000" cy="396000"/>
              <a:chOff x="395576" y="248444"/>
              <a:chExt cx="396000" cy="396000"/>
            </a:xfrm>
            <a:noFill/>
          </p:grpSpPr>
          <p:sp>
            <p:nvSpPr>
              <p:cNvPr id="12" name="矩形 11"/>
              <p:cNvSpPr/>
              <p:nvPr userDrawn="1"/>
            </p:nvSpPr>
            <p:spPr>
              <a:xfrm>
                <a:off x="395576" y="248444"/>
                <a:ext cx="326092" cy="336419"/>
              </a:xfrm>
              <a:prstGeom prst="rect">
                <a:avLst/>
              </a:prstGeom>
              <a:grpFill/>
              <a:ln w="1905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sp>
            <p:nvSpPr>
              <p:cNvPr id="13" name="矩形 12"/>
              <p:cNvSpPr/>
              <p:nvPr userDrawn="1"/>
            </p:nvSpPr>
            <p:spPr>
              <a:xfrm>
                <a:off x="581935" y="432344"/>
                <a:ext cx="209641" cy="212100"/>
              </a:xfrm>
              <a:prstGeom prst="rect">
                <a:avLst/>
              </a:prstGeom>
              <a:solidFill>
                <a:schemeClr val="accent3"/>
              </a:solidFill>
              <a:ln w="25400" cap="flat" cmpd="sng" algn="ctr">
                <a:solidFill>
                  <a:schemeClr val="accent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grpSp>
        <p:sp>
          <p:nvSpPr>
            <p:cNvPr id="11" name="矩形 10"/>
            <p:cNvSpPr/>
            <p:nvPr/>
          </p:nvSpPr>
          <p:spPr>
            <a:xfrm>
              <a:off x="1225585" y="411409"/>
              <a:ext cx="1557020" cy="461645"/>
            </a:xfrm>
            <a:prstGeom prst="rect">
              <a:avLst/>
            </a:prstGeom>
            <a:effectLst/>
          </p:spPr>
          <p:txBody>
            <a:bodyPr wrap="none" lIns="93269" tIns="46634" rIns="93269" bIns="46634">
              <a:spAutoFit/>
            </a:bodyPr>
            <a:lstStyle/>
            <a:p>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研究</a:t>
              </a:r>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方案</a:t>
              </a:r>
              <a:endPar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p:txBody>
        </p:sp>
      </p:grpSp>
      <p:cxnSp>
        <p:nvCxnSpPr>
          <p:cNvPr id="14" name="直接连接符 13"/>
          <p:cNvCxnSpPr/>
          <p:nvPr/>
        </p:nvCxnSpPr>
        <p:spPr>
          <a:xfrm>
            <a:off x="399738" y="861315"/>
            <a:ext cx="11392525"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8815070" y="523875"/>
            <a:ext cx="309880" cy="368300"/>
          </a:xfrm>
          <a:prstGeom prst="rect">
            <a:avLst/>
          </a:prstGeom>
          <a:noFill/>
        </p:spPr>
        <p:txBody>
          <a:bodyPr wrap="none" rtlCol="0">
            <a:spAutoFit/>
          </a:bodyPr>
          <a:p>
            <a:endParaRPr lang="zh-CN" altLang="en-US">
              <a:latin typeface="微软雅黑" panose="020B0503020204020204" charset="-122"/>
              <a:ea typeface="微软雅黑" panose="020B0503020204020204" charset="-122"/>
            </a:endParaRPr>
          </a:p>
        </p:txBody>
      </p:sp>
      <p:sp>
        <p:nvSpPr>
          <p:cNvPr id="20" name="文本框 7"/>
          <p:cNvSpPr txBox="1"/>
          <p:nvPr/>
        </p:nvSpPr>
        <p:spPr>
          <a:xfrm>
            <a:off x="102235" y="1625600"/>
            <a:ext cx="11898630" cy="986155"/>
          </a:xfrm>
          <a:prstGeom prst="rect">
            <a:avLst/>
          </a:prstGeom>
          <a:noFill/>
        </p:spPr>
        <p:txBody>
          <a:bodyPr wrap="square" rtlCol="0">
            <a:noAutofit/>
          </a:bodyPr>
          <a:p>
            <a:pPr marL="342900" indent="-342900" algn="just" eaLnBrk="0" fontAlgn="base" hangingPunct="0">
              <a:spcBef>
                <a:spcPct val="0"/>
              </a:spcBef>
              <a:spcAft>
                <a:spcPts val="600"/>
              </a:spcAft>
              <a:buFont typeface="Wingdings" panose="05000000000000000000" pitchFamily="2" charset="2"/>
              <a:buChar char="q"/>
              <a:defRPr/>
            </a:pPr>
            <a:r>
              <a:rPr lang="zh-CN" altLang="en-US" sz="2000"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mn-ea"/>
              </a:rPr>
              <a:t>探测器可能的温漂会产生系统误差，湮灭不对称性信号</a:t>
            </a:r>
            <a:endParaRPr lang="zh-CN" altLang="en-US" sz="2000"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mn-ea"/>
            </a:endParaRPr>
          </a:p>
          <a:p>
            <a:pPr marL="342900" indent="-342900" algn="just" eaLnBrk="0" fontAlgn="base" hangingPunct="0">
              <a:spcBef>
                <a:spcPct val="0"/>
              </a:spcBef>
              <a:spcAft>
                <a:spcPts val="600"/>
              </a:spcAft>
              <a:buFont typeface="Wingdings" panose="05000000000000000000" pitchFamily="2" charset="2"/>
              <a:buChar char="q"/>
              <a:defRPr/>
            </a:pPr>
            <a:r>
              <a:rPr lang="zh-CN" altLang="en-US" sz="2000"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rPr>
              <a:t>通过缩减每个自旋态测量时间可以有效消除探测器误差</a:t>
            </a:r>
            <a:endParaRPr lang="zh-CN" altLang="en-US" sz="2000"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endParaRPr>
          </a:p>
        </p:txBody>
      </p:sp>
      <p:sp>
        <p:nvSpPr>
          <p:cNvPr id="38" name="文本框 37"/>
          <p:cNvSpPr txBox="1"/>
          <p:nvPr/>
        </p:nvSpPr>
        <p:spPr>
          <a:xfrm>
            <a:off x="676910" y="6397625"/>
            <a:ext cx="4254500" cy="460375"/>
          </a:xfrm>
          <a:prstGeom prst="rect">
            <a:avLst/>
          </a:prstGeom>
          <a:noFill/>
        </p:spPr>
        <p:txBody>
          <a:bodyPr wrap="square" rtlCol="0">
            <a:spAutoFit/>
          </a:bodyPr>
          <a:p>
            <a:r>
              <a:rPr lang="en-US" altLang="zh-CN" sz="1200">
                <a:latin typeface="微软雅黑" panose="020B0503020204020204" charset="-122"/>
                <a:ea typeface="微软雅黑" panose="020B0503020204020204" charset="-122"/>
                <a:cs typeface="Times New Roman" panose="02020603050405020304" charset="0"/>
              </a:rPr>
              <a:t>E. Matsubayashi </a:t>
            </a:r>
            <a:r>
              <a:rPr lang="en-US" altLang="zh-CN" sz="1200">
                <a:latin typeface="微软雅黑" panose="020B0503020204020204" charset="-122"/>
                <a:ea typeface="微软雅黑" panose="020B0503020204020204" charset="-122"/>
                <a:sym typeface="+mn-ea"/>
              </a:rPr>
              <a:t>et al.</a:t>
            </a:r>
            <a:r>
              <a:rPr lang="en-US" altLang="zh-CN" sz="1200">
                <a:latin typeface="微软雅黑" panose="020B0503020204020204" charset="-122"/>
                <a:ea typeface="微软雅黑" panose="020B0503020204020204" charset="-122"/>
                <a:cs typeface="Times New Roman" panose="02020603050405020304" charset="0"/>
              </a:rPr>
              <a:t>, J. Phys.: Conf. Ser. </a:t>
            </a:r>
            <a:r>
              <a:rPr lang="en-US" altLang="zh-CN" sz="1200" b="1">
                <a:latin typeface="微软雅黑" panose="020B0503020204020204" charset="-122"/>
                <a:ea typeface="微软雅黑" panose="020B0503020204020204" charset="-122"/>
                <a:cs typeface="Times New Roman" panose="02020603050405020304" charset="0"/>
              </a:rPr>
              <a:t>587</a:t>
            </a:r>
            <a:r>
              <a:rPr lang="en-US" altLang="zh-CN" sz="1200">
                <a:latin typeface="微软雅黑" panose="020B0503020204020204" charset="-122"/>
                <a:ea typeface="微软雅黑" panose="020B0503020204020204" charset="-122"/>
                <a:cs typeface="Times New Roman" panose="02020603050405020304" charset="0"/>
              </a:rPr>
              <a:t>, 012023 (2015).</a:t>
            </a:r>
            <a:endParaRPr lang="en-US" altLang="zh-CN" sz="1200">
              <a:latin typeface="微软雅黑" panose="020B0503020204020204" charset="-122"/>
              <a:ea typeface="微软雅黑" panose="020B0503020204020204" charset="-122"/>
              <a:cs typeface="Times New Roman" panose="02020603050405020304" charset="0"/>
            </a:endParaRPr>
          </a:p>
        </p:txBody>
      </p:sp>
      <p:sp>
        <p:nvSpPr>
          <p:cNvPr id="40" name="文本框 39"/>
          <p:cNvSpPr txBox="1"/>
          <p:nvPr/>
        </p:nvSpPr>
        <p:spPr>
          <a:xfrm>
            <a:off x="3949858" y="876935"/>
            <a:ext cx="4497456" cy="398780"/>
          </a:xfrm>
          <a:prstGeom prst="rect">
            <a:avLst/>
          </a:prstGeom>
          <a:noFill/>
        </p:spPr>
        <p:txBody>
          <a:bodyPr wrap="square" rtlCol="0">
            <a:spAutoFit/>
          </a:bodyPr>
          <a:p>
            <a:pPr algn="ctr"/>
            <a:r>
              <a:rPr lang="zh-CN" altLang="en-US" sz="2000" b="1" u="sng"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翻转器电路设计</a:t>
            </a:r>
            <a:endParaRPr lang="zh-CN" altLang="en-US" sz="2000" b="1" u="sng"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24" name="灯片编号占位符 23"/>
          <p:cNvSpPr>
            <a:spLocks noGrp="1"/>
          </p:cNvSpPr>
          <p:nvPr>
            <p:ph type="sldNum" sz="quarter" idx="12"/>
          </p:nvPr>
        </p:nvSpPr>
        <p:spPr/>
        <p:txBody>
          <a:bodyPr/>
          <a:p>
            <a:fld id="{E172299E-9668-45DE-AB64-AAA21696C2E2}" type="slidenum">
              <a:rPr lang="zh-CN" altLang="en-US" smtClean="0"/>
            </a:fld>
            <a:endParaRPr lang="zh-CN" altLang="en-US" smtClean="0"/>
          </a:p>
        </p:txBody>
      </p:sp>
      <p:pic>
        <p:nvPicPr>
          <p:cNvPr id="25" name="图片 24"/>
          <p:cNvPicPr>
            <a:picLocks noChangeAspect="1"/>
          </p:cNvPicPr>
          <p:nvPr/>
        </p:nvPicPr>
        <p:blipFill>
          <a:blip r:embed="rId2"/>
          <a:stretch>
            <a:fillRect/>
          </a:stretch>
        </p:blipFill>
        <p:spPr>
          <a:xfrm>
            <a:off x="643255" y="2838450"/>
            <a:ext cx="4478020" cy="3107690"/>
          </a:xfrm>
          <a:prstGeom prst="rect">
            <a:avLst/>
          </a:prstGeom>
        </p:spPr>
      </p:pic>
      <p:sp>
        <p:nvSpPr>
          <p:cNvPr id="27" name="文本框 26"/>
          <p:cNvSpPr txBox="1"/>
          <p:nvPr/>
        </p:nvSpPr>
        <p:spPr>
          <a:xfrm>
            <a:off x="918210" y="5962650"/>
            <a:ext cx="4013200" cy="368300"/>
          </a:xfrm>
          <a:prstGeom prst="rect">
            <a:avLst/>
          </a:prstGeom>
          <a:noFill/>
        </p:spPr>
        <p:txBody>
          <a:bodyPr wrap="square" rtlCol="0">
            <a:spAutoFit/>
          </a:bodyPr>
          <a:p>
            <a:pPr algn="ctr"/>
            <a:r>
              <a:rPr lang="zh-CN" altLang="en-US">
                <a:latin typeface="微软雅黑" panose="020B0503020204020204" charset="-122"/>
                <a:ea typeface="微软雅黑" panose="020B0503020204020204" charset="-122"/>
                <a:cs typeface="微软雅黑" panose="020B0503020204020204" charset="-122"/>
              </a:rPr>
              <a:t>受温度影响</a:t>
            </a:r>
            <a:r>
              <a:rPr lang="en-US" altLang="zh-CN">
                <a:latin typeface="微软雅黑" panose="020B0503020204020204" charset="-122"/>
                <a:ea typeface="微软雅黑" panose="020B0503020204020204" charset="-122"/>
                <a:cs typeface="微软雅黑" panose="020B0503020204020204" charset="-122"/>
              </a:rPr>
              <a:t>PMT</a:t>
            </a:r>
            <a:r>
              <a:rPr lang="zh-CN" altLang="en-US">
                <a:latin typeface="微软雅黑" panose="020B0503020204020204" charset="-122"/>
                <a:ea typeface="微软雅黑" panose="020B0503020204020204" charset="-122"/>
                <a:cs typeface="微软雅黑" panose="020B0503020204020204" charset="-122"/>
              </a:rPr>
              <a:t>管的测量误差</a:t>
            </a:r>
            <a:endParaRPr lang="zh-CN" altLang="en-US">
              <a:latin typeface="微软雅黑" panose="020B0503020204020204" charset="-122"/>
              <a:ea typeface="微软雅黑" panose="020B0503020204020204" charset="-122"/>
              <a:cs typeface="微软雅黑" panose="020B0503020204020204" charset="-122"/>
            </a:endParaRPr>
          </a:p>
        </p:txBody>
      </p:sp>
      <p:pic>
        <p:nvPicPr>
          <p:cNvPr id="35" name="图片 34"/>
          <p:cNvPicPr>
            <a:picLocks noChangeAspect="1"/>
          </p:cNvPicPr>
          <p:nvPr/>
        </p:nvPicPr>
        <p:blipFill>
          <a:blip r:embed="rId3"/>
          <a:srcRect l="61358"/>
          <a:stretch>
            <a:fillRect/>
          </a:stretch>
        </p:blipFill>
        <p:spPr>
          <a:xfrm>
            <a:off x="8750300" y="3732530"/>
            <a:ext cx="3206115" cy="1927225"/>
          </a:xfrm>
          <a:prstGeom prst="rect">
            <a:avLst/>
          </a:prstGeom>
        </p:spPr>
      </p:pic>
      <p:pic>
        <p:nvPicPr>
          <p:cNvPr id="32" name="图片 31"/>
          <p:cNvPicPr>
            <a:picLocks noChangeAspect="1"/>
          </p:cNvPicPr>
          <p:nvPr/>
        </p:nvPicPr>
        <p:blipFill>
          <a:blip r:embed="rId4"/>
          <a:stretch>
            <a:fillRect/>
          </a:stretch>
        </p:blipFill>
        <p:spPr>
          <a:xfrm>
            <a:off x="5659120" y="3732530"/>
            <a:ext cx="3205480" cy="1801495"/>
          </a:xfrm>
          <a:prstGeom prst="rect">
            <a:avLst/>
          </a:prstGeom>
        </p:spPr>
      </p:pic>
      <p:sp>
        <p:nvSpPr>
          <p:cNvPr id="34" name="文本框 33"/>
          <p:cNvSpPr txBox="1"/>
          <p:nvPr/>
        </p:nvSpPr>
        <p:spPr>
          <a:xfrm>
            <a:off x="5671185" y="5863590"/>
            <a:ext cx="3216275" cy="368300"/>
          </a:xfrm>
          <a:prstGeom prst="rect">
            <a:avLst/>
          </a:prstGeom>
          <a:noFill/>
        </p:spPr>
        <p:txBody>
          <a:bodyPr wrap="square" rtlCol="0" anchor="t">
            <a:spAutoFit/>
          </a:bodyPr>
          <a:p>
            <a:pPr algn="ctr"/>
            <a:r>
              <a:rPr lang="zh-CN" altLang="en-US">
                <a:latin typeface="微软雅黑" panose="020B0503020204020204" charset="-122"/>
                <a:ea typeface="微软雅黑" panose="020B0503020204020204" charset="-122"/>
                <a:sym typeface="+mn-ea"/>
              </a:rPr>
              <a:t>翻转态正向</a:t>
            </a:r>
            <a:r>
              <a:rPr lang="zh-CN" altLang="en-US">
                <a:latin typeface="微软雅黑" panose="020B0503020204020204" charset="-122"/>
                <a:ea typeface="微软雅黑" panose="020B0503020204020204" charset="-122"/>
                <a:sym typeface="+mn-ea"/>
              </a:rPr>
              <a:t>电流</a:t>
            </a:r>
            <a:endParaRPr lang="zh-CN" altLang="en-US">
              <a:latin typeface="微软雅黑" panose="020B0503020204020204" charset="-122"/>
              <a:ea typeface="微软雅黑" panose="020B0503020204020204" charset="-122"/>
              <a:sym typeface="+mn-ea"/>
            </a:endParaRPr>
          </a:p>
        </p:txBody>
      </p:sp>
      <p:sp>
        <p:nvSpPr>
          <p:cNvPr id="37" name="文本框 36"/>
          <p:cNvSpPr txBox="1"/>
          <p:nvPr/>
        </p:nvSpPr>
        <p:spPr>
          <a:xfrm>
            <a:off x="8741410" y="5863590"/>
            <a:ext cx="3216275" cy="368300"/>
          </a:xfrm>
          <a:prstGeom prst="rect">
            <a:avLst/>
          </a:prstGeom>
          <a:noFill/>
        </p:spPr>
        <p:txBody>
          <a:bodyPr wrap="square" rtlCol="0" anchor="t">
            <a:spAutoFit/>
          </a:bodyPr>
          <a:p>
            <a:pPr algn="ctr"/>
            <a:r>
              <a:rPr lang="zh-CN" altLang="en-US">
                <a:latin typeface="微软雅黑" panose="020B0503020204020204" charset="-122"/>
                <a:ea typeface="微软雅黑" panose="020B0503020204020204" charset="-122"/>
                <a:sym typeface="+mn-ea"/>
              </a:rPr>
              <a:t>翻转态</a:t>
            </a:r>
            <a:r>
              <a:rPr lang="zh-CN" altLang="en-US">
                <a:latin typeface="微软雅黑" panose="020B0503020204020204" charset="-122"/>
                <a:ea typeface="微软雅黑" panose="020B0503020204020204" charset="-122"/>
                <a:sym typeface="+mn-ea"/>
              </a:rPr>
              <a:t>反向</a:t>
            </a:r>
            <a:r>
              <a:rPr lang="zh-CN" altLang="en-US">
                <a:latin typeface="微软雅黑" panose="020B0503020204020204" charset="-122"/>
                <a:ea typeface="微软雅黑" panose="020B0503020204020204" charset="-122"/>
                <a:sym typeface="+mn-ea"/>
              </a:rPr>
              <a:t>电流</a:t>
            </a:r>
            <a:endParaRPr lang="zh-CN" altLang="en-US">
              <a:latin typeface="微软雅黑" panose="020B0503020204020204" charset="-122"/>
              <a:ea typeface="微软雅黑" panose="020B0503020204020204" charset="-122"/>
              <a:sym typeface="+mn-ea"/>
            </a:endParaRPr>
          </a:p>
        </p:txBody>
      </p:sp>
      <p:cxnSp>
        <p:nvCxnSpPr>
          <p:cNvPr id="3" name="直接连接符 2"/>
          <p:cNvCxnSpPr/>
          <p:nvPr/>
        </p:nvCxnSpPr>
        <p:spPr>
          <a:xfrm>
            <a:off x="5230495" y="2643505"/>
            <a:ext cx="0" cy="4110355"/>
          </a:xfrm>
          <a:prstGeom prst="line">
            <a:avLst/>
          </a:prstGeom>
          <a:ln w="25400">
            <a:solidFill>
              <a:schemeClr val="tx1"/>
            </a:solidFill>
            <a:prstDash val="lgDash"/>
          </a:ln>
        </p:spPr>
        <p:style>
          <a:lnRef idx="2">
            <a:schemeClr val="accent1"/>
          </a:lnRef>
          <a:fillRef idx="0">
            <a:srgbClr val="FFFFFF"/>
          </a:fillRef>
          <a:effectRef idx="0">
            <a:srgbClr val="FFFFFF"/>
          </a:effectRef>
          <a:fontRef idx="minor">
            <a:schemeClr val="tx1"/>
          </a:fontRef>
        </p:style>
      </p:cxnSp>
      <p:sp>
        <p:nvSpPr>
          <p:cNvPr id="28" name="文本框 27"/>
          <p:cNvSpPr txBox="1"/>
          <p:nvPr/>
        </p:nvSpPr>
        <p:spPr>
          <a:xfrm>
            <a:off x="7069455" y="2667635"/>
            <a:ext cx="4013200" cy="368300"/>
          </a:xfrm>
          <a:prstGeom prst="rect">
            <a:avLst/>
          </a:prstGeom>
          <a:noFill/>
          <a:ln w="22225">
            <a:solidFill>
              <a:schemeClr val="tx1"/>
            </a:solidFill>
          </a:ln>
        </p:spPr>
        <p:txBody>
          <a:bodyPr wrap="square" rtlCol="0">
            <a:spAutoFit/>
          </a:bodyPr>
          <a:p>
            <a:pPr algn="ctr"/>
            <a:r>
              <a:rPr lang="zh-CN" altLang="en-US" b="1">
                <a:latin typeface="微软雅黑" panose="020B0503020204020204" charset="-122"/>
                <a:ea typeface="微软雅黑" panose="020B0503020204020204" charset="-122"/>
              </a:rPr>
              <a:t>翻转器开启时的两组电流</a:t>
            </a:r>
            <a:r>
              <a:rPr lang="zh-CN" altLang="en-US" b="1">
                <a:latin typeface="微软雅黑" panose="020B0503020204020204" charset="-122"/>
                <a:ea typeface="微软雅黑" panose="020B0503020204020204" charset="-122"/>
              </a:rPr>
              <a:t>状态</a:t>
            </a:r>
            <a:endParaRPr lang="zh-CN" altLang="en-US" b="1">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advTm="75865"/>
    </mc:Choice>
    <mc:Fallback>
      <p:transition advTm="75865"/>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灯片编号占位符 23"/>
          <p:cNvSpPr>
            <a:spLocks noGrp="1"/>
          </p:cNvSpPr>
          <p:nvPr>
            <p:ph type="sldNum" sz="quarter" idx="12"/>
          </p:nvPr>
        </p:nvSpPr>
        <p:spPr/>
        <p:txBody>
          <a:bodyPr/>
          <a:p>
            <a:fld id="{E172299E-9668-45DE-AB64-AAA21696C2E2}" type="slidenum">
              <a:rPr lang="zh-CN" altLang="en-US" smtClean="0"/>
            </a:fld>
            <a:endParaRPr lang="zh-CN" altLang="en-US" smtClean="0"/>
          </a:p>
        </p:txBody>
      </p:sp>
      <p:grpSp>
        <p:nvGrpSpPr>
          <p:cNvPr id="9" name="组合 8"/>
          <p:cNvGrpSpPr/>
          <p:nvPr/>
        </p:nvGrpSpPr>
        <p:grpSpPr>
          <a:xfrm>
            <a:off x="643226" y="351449"/>
            <a:ext cx="2139379" cy="461645"/>
            <a:chOff x="643226" y="411409"/>
            <a:chExt cx="2139379" cy="461645"/>
          </a:xfrm>
        </p:grpSpPr>
        <p:grpSp>
          <p:nvGrpSpPr>
            <p:cNvPr id="10" name="组合 9"/>
            <p:cNvGrpSpPr/>
            <p:nvPr/>
          </p:nvGrpSpPr>
          <p:grpSpPr>
            <a:xfrm>
              <a:off x="643226" y="419695"/>
              <a:ext cx="396000" cy="396000"/>
              <a:chOff x="395576" y="248444"/>
              <a:chExt cx="396000" cy="396000"/>
            </a:xfrm>
            <a:noFill/>
          </p:grpSpPr>
          <p:sp>
            <p:nvSpPr>
              <p:cNvPr id="12" name="矩形 11"/>
              <p:cNvSpPr/>
              <p:nvPr userDrawn="1"/>
            </p:nvSpPr>
            <p:spPr>
              <a:xfrm>
                <a:off x="395576" y="248444"/>
                <a:ext cx="326092" cy="336419"/>
              </a:xfrm>
              <a:prstGeom prst="rect">
                <a:avLst/>
              </a:prstGeom>
              <a:grpFill/>
              <a:ln w="1905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sp>
            <p:nvSpPr>
              <p:cNvPr id="13" name="矩形 12"/>
              <p:cNvSpPr/>
              <p:nvPr userDrawn="1"/>
            </p:nvSpPr>
            <p:spPr>
              <a:xfrm>
                <a:off x="581935" y="432344"/>
                <a:ext cx="209641" cy="212100"/>
              </a:xfrm>
              <a:prstGeom prst="rect">
                <a:avLst/>
              </a:prstGeom>
              <a:solidFill>
                <a:schemeClr val="accent3"/>
              </a:solidFill>
              <a:ln w="25400" cap="flat" cmpd="sng" algn="ctr">
                <a:solidFill>
                  <a:schemeClr val="accent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grpSp>
        <p:sp>
          <p:nvSpPr>
            <p:cNvPr id="11" name="矩形 10"/>
            <p:cNvSpPr/>
            <p:nvPr/>
          </p:nvSpPr>
          <p:spPr>
            <a:xfrm>
              <a:off x="1225585" y="411409"/>
              <a:ext cx="1557020" cy="461645"/>
            </a:xfrm>
            <a:prstGeom prst="rect">
              <a:avLst/>
            </a:prstGeom>
            <a:effectLst/>
          </p:spPr>
          <p:txBody>
            <a:bodyPr wrap="none" lIns="93269" tIns="46634" rIns="93269" bIns="46634">
              <a:spAutoFit/>
            </a:bodyPr>
            <a:lstStyle/>
            <a:p>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研究</a:t>
              </a:r>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方案</a:t>
              </a:r>
              <a:endPar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p:txBody>
        </p:sp>
      </p:grpSp>
      <p:cxnSp>
        <p:nvCxnSpPr>
          <p:cNvPr id="14" name="直接连接符 13"/>
          <p:cNvCxnSpPr/>
          <p:nvPr/>
        </p:nvCxnSpPr>
        <p:spPr>
          <a:xfrm>
            <a:off x="399738" y="861315"/>
            <a:ext cx="11392525"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8815070" y="523875"/>
            <a:ext cx="309880" cy="368300"/>
          </a:xfrm>
          <a:prstGeom prst="rect">
            <a:avLst/>
          </a:prstGeom>
          <a:noFill/>
        </p:spPr>
        <p:txBody>
          <a:bodyPr wrap="none" rtlCol="0">
            <a:spAutoFit/>
          </a:bodyPr>
          <a:p>
            <a:endParaRPr lang="zh-CN" altLang="en-US">
              <a:latin typeface="微软雅黑" panose="020B0503020204020204" charset="-122"/>
              <a:ea typeface="微软雅黑" panose="020B0503020204020204" charset="-122"/>
            </a:endParaRPr>
          </a:p>
        </p:txBody>
      </p:sp>
      <p:sp>
        <p:nvSpPr>
          <p:cNvPr id="20" name="文本框 7"/>
          <p:cNvSpPr txBox="1"/>
          <p:nvPr/>
        </p:nvSpPr>
        <p:spPr>
          <a:xfrm>
            <a:off x="102235" y="1625600"/>
            <a:ext cx="11898630" cy="986155"/>
          </a:xfrm>
          <a:prstGeom prst="rect">
            <a:avLst/>
          </a:prstGeom>
          <a:noFill/>
        </p:spPr>
        <p:txBody>
          <a:bodyPr wrap="square" rtlCol="0">
            <a:noAutofit/>
          </a:bodyPr>
          <a:p>
            <a:pPr marL="342900" indent="-342900" algn="l" eaLnBrk="0" fontAlgn="base" hangingPunct="0">
              <a:spcBef>
                <a:spcPct val="0"/>
              </a:spcBef>
              <a:spcAft>
                <a:spcPts val="600"/>
              </a:spcAft>
              <a:buFont typeface="Wingdings" panose="05000000000000000000" pitchFamily="2" charset="2"/>
              <a:buChar char="q"/>
              <a:defRPr/>
            </a:pPr>
            <a:r>
              <a:rPr lang="zh-CN" altLang="en-US" sz="2000"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mn-ea"/>
              </a:rPr>
              <a:t>优化电路设计，每</a:t>
            </a:r>
            <a:r>
              <a:rPr lang="zh-CN" altLang="en-US" sz="2000"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10个脉冲</a:t>
            </a:r>
            <a:r>
              <a:rPr lang="en-US" altLang="zh-CN" sz="2000"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(0.4s)</a:t>
            </a:r>
            <a:r>
              <a:rPr lang="zh-CN" altLang="en-US" sz="2000"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mn-ea"/>
              </a:rPr>
              <a:t>改变一次翻转器工作状态，</a:t>
            </a:r>
            <a:r>
              <a:rPr lang="en-US" altLang="zh-CN" sz="2000"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8</a:t>
            </a:r>
            <a:r>
              <a:rPr lang="zh-CN" altLang="en-US" sz="2000"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次状态为一个周期</a:t>
            </a:r>
            <a:r>
              <a:rPr lang="en-US" altLang="zh-CN" sz="2000"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(3.2s)</a:t>
            </a:r>
            <a:endParaRPr lang="en-US" altLang="zh-CN" sz="2000"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endParaRPr>
          </a:p>
          <a:p>
            <a:pPr marL="342900" indent="-342900" algn="l" eaLnBrk="0" fontAlgn="base" hangingPunct="0">
              <a:spcBef>
                <a:spcPct val="0"/>
              </a:spcBef>
              <a:spcAft>
                <a:spcPts val="600"/>
              </a:spcAft>
              <a:buFont typeface="Wingdings" panose="05000000000000000000" pitchFamily="2" charset="2"/>
              <a:buChar char="q"/>
              <a:defRPr/>
            </a:pPr>
            <a:r>
              <a:rPr lang="zh-CN" altLang="en-US" sz="2000"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mn-ea"/>
              </a:rPr>
              <a:t>特定周期可以消除磁场不对称性对结果的干扰</a:t>
            </a:r>
            <a:endParaRPr lang="zh-CN" altLang="en-US" sz="2000"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mn-ea"/>
            </a:endParaRPr>
          </a:p>
        </p:txBody>
      </p:sp>
      <p:sp>
        <p:nvSpPr>
          <p:cNvPr id="38" name="文本框 37"/>
          <p:cNvSpPr txBox="1"/>
          <p:nvPr/>
        </p:nvSpPr>
        <p:spPr>
          <a:xfrm>
            <a:off x="918210" y="6520815"/>
            <a:ext cx="10810240" cy="275590"/>
          </a:xfrm>
          <a:prstGeom prst="rect">
            <a:avLst/>
          </a:prstGeom>
          <a:noFill/>
        </p:spPr>
        <p:txBody>
          <a:bodyPr wrap="square" rtlCol="0">
            <a:spAutoFit/>
          </a:bodyPr>
          <a:p>
            <a:r>
              <a:rPr lang="en-US" altLang="zh-CN" sz="1200">
                <a:latin typeface="微软雅黑" panose="020B0503020204020204" charset="-122"/>
                <a:ea typeface="微软雅黑" panose="020B0503020204020204" charset="-122"/>
                <a:cs typeface="Times New Roman" panose="02020603050405020304" charset="0"/>
              </a:rPr>
              <a:t>N.R. Roberson, C.D . Bowman. , et al  Nuclear Inst. and Methods in Physics Research, A </a:t>
            </a:r>
            <a:r>
              <a:rPr lang="en-US" altLang="zh-CN" sz="1200" b="1">
                <a:latin typeface="微软雅黑" panose="020B0503020204020204" charset="-122"/>
                <a:ea typeface="微软雅黑" panose="020B0503020204020204" charset="-122"/>
                <a:cs typeface="Times New Roman" panose="02020603050405020304" charset="0"/>
              </a:rPr>
              <a:t>326 </a:t>
            </a:r>
            <a:r>
              <a:rPr lang="en-US" altLang="zh-CN" sz="1200">
                <a:latin typeface="微软雅黑" panose="020B0503020204020204" charset="-122"/>
                <a:ea typeface="微软雅黑" panose="020B0503020204020204" charset="-122"/>
                <a:cs typeface="Times New Roman" panose="02020603050405020304" charset="0"/>
                <a:sym typeface="+mn-ea"/>
              </a:rPr>
              <a:t>549-565 </a:t>
            </a:r>
            <a:r>
              <a:rPr lang="en-US" altLang="zh-CN" sz="1200">
                <a:latin typeface="微软雅黑" panose="020B0503020204020204" charset="-122"/>
                <a:ea typeface="微软雅黑" panose="020B0503020204020204" charset="-122"/>
                <a:cs typeface="Times New Roman" panose="02020603050405020304" charset="0"/>
              </a:rPr>
              <a:t>(1993). </a:t>
            </a:r>
            <a:endParaRPr lang="en-US" altLang="zh-CN" sz="1200">
              <a:latin typeface="微软雅黑" panose="020B0503020204020204" charset="-122"/>
              <a:ea typeface="微软雅黑" panose="020B0503020204020204" charset="-122"/>
              <a:cs typeface="Times New Roman" panose="02020603050405020304" charset="0"/>
            </a:endParaRPr>
          </a:p>
        </p:txBody>
      </p:sp>
      <p:sp>
        <p:nvSpPr>
          <p:cNvPr id="40" name="文本框 39"/>
          <p:cNvSpPr txBox="1"/>
          <p:nvPr/>
        </p:nvSpPr>
        <p:spPr>
          <a:xfrm>
            <a:off x="3949858" y="876935"/>
            <a:ext cx="4497456" cy="398780"/>
          </a:xfrm>
          <a:prstGeom prst="rect">
            <a:avLst/>
          </a:prstGeom>
          <a:noFill/>
        </p:spPr>
        <p:txBody>
          <a:bodyPr wrap="square" rtlCol="0">
            <a:spAutoFit/>
          </a:bodyPr>
          <a:p>
            <a:pPr algn="ctr"/>
            <a:r>
              <a:rPr lang="zh-CN" altLang="en-US" sz="2000" b="1" u="sng"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翻转器电路设计</a:t>
            </a:r>
            <a:endParaRPr lang="zh-CN" altLang="en-US" sz="2000" b="1" u="sng"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pic>
        <p:nvPicPr>
          <p:cNvPr id="19" name="图片 18"/>
          <p:cNvPicPr>
            <a:picLocks noChangeAspect="1"/>
          </p:cNvPicPr>
          <p:nvPr/>
        </p:nvPicPr>
        <p:blipFill>
          <a:blip r:embed="rId1"/>
          <a:srcRect l="6193" t="-1630" r="980"/>
          <a:stretch>
            <a:fillRect/>
          </a:stretch>
        </p:blipFill>
        <p:spPr>
          <a:xfrm>
            <a:off x="7578725" y="3619500"/>
            <a:ext cx="4149090" cy="2555240"/>
          </a:xfrm>
          <a:prstGeom prst="rect">
            <a:avLst/>
          </a:prstGeom>
        </p:spPr>
      </p:pic>
      <p:pic>
        <p:nvPicPr>
          <p:cNvPr id="26" name="图片 25"/>
          <p:cNvPicPr>
            <a:picLocks noChangeAspect="1"/>
          </p:cNvPicPr>
          <p:nvPr/>
        </p:nvPicPr>
        <p:blipFill>
          <a:blip r:embed="rId2"/>
          <a:stretch>
            <a:fillRect/>
          </a:stretch>
        </p:blipFill>
        <p:spPr>
          <a:xfrm>
            <a:off x="400050" y="3987800"/>
            <a:ext cx="6826250" cy="791210"/>
          </a:xfrm>
          <a:prstGeom prst="rect">
            <a:avLst/>
          </a:prstGeom>
        </p:spPr>
      </p:pic>
      <p:sp>
        <p:nvSpPr>
          <p:cNvPr id="27" name="文本框 26"/>
          <p:cNvSpPr txBox="1"/>
          <p:nvPr/>
        </p:nvSpPr>
        <p:spPr>
          <a:xfrm>
            <a:off x="7430135" y="3069590"/>
            <a:ext cx="4297680" cy="368300"/>
          </a:xfrm>
          <a:prstGeom prst="rect">
            <a:avLst/>
          </a:prstGeom>
          <a:noFill/>
          <a:ln w="22225">
            <a:solidFill>
              <a:schemeClr val="tx1"/>
            </a:solidFill>
          </a:ln>
        </p:spPr>
        <p:txBody>
          <a:bodyPr wrap="square" rtlCol="0">
            <a:spAutoFit/>
          </a:bodyPr>
          <a:p>
            <a:pPr lvl="0" algn="ctr">
              <a:buClrTx/>
              <a:buSzTx/>
              <a:buFontTx/>
            </a:pPr>
            <a:r>
              <a:rPr lang="zh-CN" altLang="en-US" b="1">
                <a:latin typeface="微软雅黑" panose="020B0503020204020204" charset="-122"/>
                <a:ea typeface="微软雅黑" panose="020B0503020204020204" charset="-122"/>
                <a:sym typeface="+mn-ea"/>
              </a:rPr>
              <a:t>示波器读取横向线圈</a:t>
            </a:r>
            <a:r>
              <a:rPr lang="zh-CN" altLang="en-US" b="1">
                <a:latin typeface="微软雅黑" panose="020B0503020204020204" charset="-122"/>
                <a:ea typeface="微软雅黑" panose="020B0503020204020204" charset="-122"/>
                <a:sym typeface="+mn-ea"/>
              </a:rPr>
              <a:t>电流工作状态</a:t>
            </a:r>
            <a:endParaRPr lang="zh-CN" altLang="en-US" b="1">
              <a:latin typeface="微软雅黑" panose="020B0503020204020204" charset="-122"/>
              <a:ea typeface="微软雅黑" panose="020B0503020204020204" charset="-122"/>
              <a:sym typeface="+mn-ea"/>
            </a:endParaRPr>
          </a:p>
        </p:txBody>
      </p:sp>
      <p:sp>
        <p:nvSpPr>
          <p:cNvPr id="28" name="文本框 27"/>
          <p:cNvSpPr txBox="1"/>
          <p:nvPr/>
        </p:nvSpPr>
        <p:spPr>
          <a:xfrm>
            <a:off x="1654810" y="3069590"/>
            <a:ext cx="4013200" cy="368300"/>
          </a:xfrm>
          <a:prstGeom prst="rect">
            <a:avLst/>
          </a:prstGeom>
          <a:noFill/>
          <a:ln w="22225">
            <a:solidFill>
              <a:schemeClr val="tx1"/>
            </a:solidFill>
          </a:ln>
        </p:spPr>
        <p:txBody>
          <a:bodyPr wrap="square" rtlCol="0">
            <a:spAutoFit/>
          </a:bodyPr>
          <a:p>
            <a:pPr algn="ctr"/>
            <a:r>
              <a:rPr lang="zh-CN" altLang="en-US" b="1">
                <a:latin typeface="微软雅黑" panose="020B0503020204020204" charset="-122"/>
                <a:ea typeface="微软雅黑" panose="020B0503020204020204" charset="-122"/>
              </a:rPr>
              <a:t>特定的翻转器周期</a:t>
            </a:r>
            <a:endParaRPr lang="zh-CN" altLang="en-US" b="1">
              <a:latin typeface="微软雅黑" panose="020B0503020204020204" charset="-122"/>
              <a:ea typeface="微软雅黑" panose="020B0503020204020204" charset="-122"/>
            </a:endParaRPr>
          </a:p>
        </p:txBody>
      </p:sp>
      <p:sp>
        <p:nvSpPr>
          <p:cNvPr id="29" name="文本框 28"/>
          <p:cNvSpPr txBox="1"/>
          <p:nvPr/>
        </p:nvSpPr>
        <p:spPr>
          <a:xfrm>
            <a:off x="307340" y="5638165"/>
            <a:ext cx="2200910" cy="645160"/>
          </a:xfrm>
          <a:prstGeom prst="rect">
            <a:avLst/>
          </a:prstGeom>
          <a:noFill/>
        </p:spPr>
        <p:txBody>
          <a:bodyPr wrap="square" rtlCol="0">
            <a:spAutoFit/>
          </a:bodyPr>
          <a:p>
            <a:pPr algn="ctr"/>
            <a:r>
              <a:rPr lang="zh-CN" altLang="en-US">
                <a:latin typeface="微软雅黑" panose="020B0503020204020204" charset="-122"/>
                <a:ea typeface="微软雅黑" panose="020B0503020204020204" charset="-122"/>
                <a:cs typeface="微软雅黑" panose="020B0503020204020204" charset="-122"/>
              </a:rPr>
              <a:t>横向磁场方向平行于</a:t>
            </a:r>
            <a:r>
              <a:rPr lang="en-US" altLang="zh-CN">
                <a:latin typeface="微软雅黑" panose="020B0503020204020204" charset="-122"/>
                <a:ea typeface="微软雅黑" panose="020B0503020204020204" charset="-122"/>
                <a:cs typeface="微软雅黑" panose="020B0503020204020204" charset="-122"/>
              </a:rPr>
              <a:t>y</a:t>
            </a:r>
            <a:r>
              <a:rPr lang="zh-CN" altLang="en-US">
                <a:latin typeface="微软雅黑" panose="020B0503020204020204" charset="-122"/>
                <a:ea typeface="微软雅黑" panose="020B0503020204020204" charset="-122"/>
                <a:cs typeface="微软雅黑" panose="020B0503020204020204" charset="-122"/>
              </a:rPr>
              <a:t>轴</a:t>
            </a:r>
            <a:endParaRPr lang="zh-CN" altLang="en-US">
              <a:latin typeface="微软雅黑" panose="020B0503020204020204" charset="-122"/>
              <a:ea typeface="微软雅黑" panose="020B0503020204020204" charset="-122"/>
              <a:cs typeface="微软雅黑" panose="020B0503020204020204" charset="-122"/>
            </a:endParaRPr>
          </a:p>
        </p:txBody>
      </p:sp>
      <p:cxnSp>
        <p:nvCxnSpPr>
          <p:cNvPr id="30" name="直接箭头连接符 29"/>
          <p:cNvCxnSpPr/>
          <p:nvPr/>
        </p:nvCxnSpPr>
        <p:spPr>
          <a:xfrm>
            <a:off x="854710" y="4779010"/>
            <a:ext cx="19050" cy="732155"/>
          </a:xfrm>
          <a:prstGeom prst="straightConnector1">
            <a:avLst/>
          </a:prstGeom>
          <a:ln w="53975">
            <a:solidFill>
              <a:schemeClr val="tx1">
                <a:lumMod val="95000"/>
                <a:lumOff val="5000"/>
              </a:schemeClr>
            </a:solidFill>
            <a:tailEnd type="triangle"/>
          </a:ln>
        </p:spPr>
        <p:style>
          <a:lnRef idx="2">
            <a:schemeClr val="accent1"/>
          </a:lnRef>
          <a:fillRef idx="0">
            <a:srgbClr val="FFFFFF"/>
          </a:fillRef>
          <a:effectRef idx="0">
            <a:srgbClr val="FFFFFF"/>
          </a:effectRef>
          <a:fontRef idx="minor">
            <a:schemeClr val="tx1"/>
          </a:fontRef>
        </p:style>
      </p:cxnSp>
      <p:sp>
        <p:nvSpPr>
          <p:cNvPr id="31" name="文本框 30"/>
          <p:cNvSpPr txBox="1"/>
          <p:nvPr/>
        </p:nvSpPr>
        <p:spPr>
          <a:xfrm>
            <a:off x="2872740" y="5638165"/>
            <a:ext cx="2200910" cy="645160"/>
          </a:xfrm>
          <a:prstGeom prst="rect">
            <a:avLst/>
          </a:prstGeom>
          <a:noFill/>
        </p:spPr>
        <p:txBody>
          <a:bodyPr wrap="square" rtlCol="0">
            <a:spAutoFit/>
          </a:bodyPr>
          <a:p>
            <a:pPr algn="ctr"/>
            <a:r>
              <a:rPr lang="zh-CN" altLang="en-US">
                <a:latin typeface="微软雅黑" panose="020B0503020204020204" charset="-122"/>
                <a:ea typeface="微软雅黑" panose="020B0503020204020204" charset="-122"/>
                <a:cs typeface="微软雅黑" panose="020B0503020204020204" charset="-122"/>
              </a:rPr>
              <a:t>横向磁场方向</a:t>
            </a:r>
            <a:r>
              <a:rPr lang="zh-CN" altLang="en-US">
                <a:latin typeface="微软雅黑" panose="020B0503020204020204" charset="-122"/>
                <a:ea typeface="微软雅黑" panose="020B0503020204020204" charset="-122"/>
                <a:cs typeface="微软雅黑" panose="020B0503020204020204" charset="-122"/>
              </a:rPr>
              <a:t>反平行于</a:t>
            </a:r>
            <a:r>
              <a:rPr lang="en-US" altLang="zh-CN">
                <a:latin typeface="微软雅黑" panose="020B0503020204020204" charset="-122"/>
                <a:ea typeface="微软雅黑" panose="020B0503020204020204" charset="-122"/>
                <a:cs typeface="微软雅黑" panose="020B0503020204020204" charset="-122"/>
              </a:rPr>
              <a:t>y</a:t>
            </a:r>
            <a:r>
              <a:rPr lang="zh-CN" altLang="en-US">
                <a:latin typeface="微软雅黑" panose="020B0503020204020204" charset="-122"/>
                <a:ea typeface="微软雅黑" panose="020B0503020204020204" charset="-122"/>
                <a:cs typeface="微软雅黑" panose="020B0503020204020204" charset="-122"/>
              </a:rPr>
              <a:t>轴</a:t>
            </a:r>
            <a:endParaRPr lang="zh-CN" altLang="en-US">
              <a:latin typeface="微软雅黑" panose="020B0503020204020204" charset="-122"/>
              <a:ea typeface="微软雅黑" panose="020B0503020204020204" charset="-122"/>
              <a:cs typeface="微软雅黑" panose="020B0503020204020204" charset="-122"/>
            </a:endParaRPr>
          </a:p>
        </p:txBody>
      </p:sp>
      <p:cxnSp>
        <p:nvCxnSpPr>
          <p:cNvPr id="32" name="直接箭头连接符 31"/>
          <p:cNvCxnSpPr/>
          <p:nvPr/>
        </p:nvCxnSpPr>
        <p:spPr>
          <a:xfrm>
            <a:off x="3420110" y="4705985"/>
            <a:ext cx="19050" cy="732155"/>
          </a:xfrm>
          <a:prstGeom prst="straightConnector1">
            <a:avLst/>
          </a:prstGeom>
          <a:ln w="53975">
            <a:solidFill>
              <a:schemeClr val="tx1">
                <a:lumMod val="95000"/>
                <a:lumOff val="5000"/>
              </a:schemeClr>
            </a:solidFill>
            <a:tailEnd type="triangle"/>
          </a:ln>
        </p:spPr>
        <p:style>
          <a:lnRef idx="2">
            <a:schemeClr val="accent1"/>
          </a:lnRef>
          <a:fillRef idx="0">
            <a:srgbClr val="FFFFFF"/>
          </a:fillRef>
          <a:effectRef idx="0">
            <a:srgbClr val="FFFFFF"/>
          </a:effectRef>
          <a:fontRef idx="minor">
            <a:schemeClr val="tx1"/>
          </a:fontRef>
        </p:style>
      </p:cxnSp>
      <p:sp>
        <p:nvSpPr>
          <p:cNvPr id="34" name="文本框 33"/>
          <p:cNvSpPr txBox="1"/>
          <p:nvPr/>
        </p:nvSpPr>
        <p:spPr>
          <a:xfrm>
            <a:off x="5073650" y="5638165"/>
            <a:ext cx="2200910" cy="368300"/>
          </a:xfrm>
          <a:prstGeom prst="rect">
            <a:avLst/>
          </a:prstGeom>
          <a:noFill/>
        </p:spPr>
        <p:txBody>
          <a:bodyPr wrap="square" rtlCol="0">
            <a:spAutoFit/>
          </a:bodyPr>
          <a:p>
            <a:pPr algn="ctr"/>
            <a:r>
              <a:rPr lang="zh-CN" altLang="en-US">
                <a:latin typeface="微软雅黑" panose="020B0503020204020204" charset="-122"/>
                <a:ea typeface="微软雅黑" panose="020B0503020204020204" charset="-122"/>
                <a:cs typeface="微软雅黑" panose="020B0503020204020204" charset="-122"/>
              </a:rPr>
              <a:t>横向磁场为</a:t>
            </a:r>
            <a:r>
              <a:rPr lang="en-US" altLang="zh-CN">
                <a:latin typeface="微软雅黑" panose="020B0503020204020204" charset="-122"/>
                <a:ea typeface="微软雅黑" panose="020B0503020204020204" charset="-122"/>
                <a:cs typeface="微软雅黑" panose="020B0503020204020204" charset="-122"/>
              </a:rPr>
              <a:t>0</a:t>
            </a:r>
            <a:endParaRPr lang="en-US" altLang="zh-CN">
              <a:latin typeface="微软雅黑" panose="020B0503020204020204" charset="-122"/>
              <a:ea typeface="微软雅黑" panose="020B0503020204020204" charset="-122"/>
              <a:cs typeface="微软雅黑" panose="020B0503020204020204" charset="-122"/>
            </a:endParaRPr>
          </a:p>
        </p:txBody>
      </p:sp>
      <p:cxnSp>
        <p:nvCxnSpPr>
          <p:cNvPr id="35" name="直接箭头连接符 34"/>
          <p:cNvCxnSpPr/>
          <p:nvPr/>
        </p:nvCxnSpPr>
        <p:spPr>
          <a:xfrm flipH="1">
            <a:off x="6014085" y="4690110"/>
            <a:ext cx="684530" cy="937895"/>
          </a:xfrm>
          <a:prstGeom prst="straightConnector1">
            <a:avLst/>
          </a:prstGeom>
          <a:ln w="53975">
            <a:solidFill>
              <a:schemeClr val="tx1">
                <a:lumMod val="95000"/>
                <a:lumOff val="5000"/>
              </a:schemeClr>
            </a:solidFill>
            <a:tailEnd type="triangle"/>
          </a:ln>
        </p:spPr>
        <p:style>
          <a:lnRef idx="2">
            <a:schemeClr val="accent1"/>
          </a:lnRef>
          <a:fillRef idx="0">
            <a:srgbClr val="FFFFFF"/>
          </a:fillRef>
          <a:effectRef idx="0">
            <a:srgbClr val="FFFFFF"/>
          </a:effectRef>
          <a:fontRef idx="minor">
            <a:schemeClr val="tx1"/>
          </a:fontRef>
        </p:style>
      </p:cxnSp>
      <p:sp>
        <p:nvSpPr>
          <p:cNvPr id="3" name="文本框 2"/>
          <p:cNvSpPr txBox="1"/>
          <p:nvPr/>
        </p:nvSpPr>
        <p:spPr>
          <a:xfrm>
            <a:off x="374015" y="3826510"/>
            <a:ext cx="995680" cy="368300"/>
          </a:xfrm>
          <a:prstGeom prst="rect">
            <a:avLst/>
          </a:prstGeom>
          <a:noFill/>
        </p:spPr>
        <p:txBody>
          <a:bodyPr wrap="square" rtlCol="0">
            <a:spAutoFit/>
          </a:bodyPr>
          <a:p>
            <a:pPr algn="ctr"/>
            <a:r>
              <a:rPr lang="zh-CN" altLang="en-US">
                <a:latin typeface="微软雅黑" panose="020B0503020204020204" charset="-122"/>
                <a:ea typeface="微软雅黑" panose="020B0503020204020204" charset="-122"/>
              </a:rPr>
              <a:t>正电平</a:t>
            </a:r>
            <a:endParaRPr lang="zh-CN" altLang="en-US">
              <a:latin typeface="微软雅黑" panose="020B0503020204020204" charset="-122"/>
              <a:ea typeface="微软雅黑" panose="020B0503020204020204" charset="-122"/>
            </a:endParaRPr>
          </a:p>
        </p:txBody>
      </p:sp>
      <p:sp>
        <p:nvSpPr>
          <p:cNvPr id="4" name="文本框 3"/>
          <p:cNvSpPr txBox="1"/>
          <p:nvPr/>
        </p:nvSpPr>
        <p:spPr>
          <a:xfrm>
            <a:off x="2846705" y="3826510"/>
            <a:ext cx="995680" cy="368300"/>
          </a:xfrm>
          <a:prstGeom prst="rect">
            <a:avLst/>
          </a:prstGeom>
          <a:noFill/>
        </p:spPr>
        <p:txBody>
          <a:bodyPr wrap="square" rtlCol="0">
            <a:spAutoFit/>
          </a:bodyPr>
          <a:p>
            <a:pPr algn="ctr"/>
            <a:r>
              <a:rPr lang="zh-CN" altLang="en-US">
                <a:latin typeface="微软雅黑" panose="020B0503020204020204" charset="-122"/>
                <a:ea typeface="微软雅黑" panose="020B0503020204020204" charset="-122"/>
              </a:rPr>
              <a:t>负电平</a:t>
            </a:r>
            <a:endParaRPr lang="zh-CN" altLang="en-US">
              <a:latin typeface="微软雅黑" panose="020B0503020204020204" charset="-122"/>
              <a:ea typeface="微软雅黑" panose="020B0503020204020204" charset="-122"/>
            </a:endParaRPr>
          </a:p>
        </p:txBody>
      </p:sp>
      <p:sp>
        <p:nvSpPr>
          <p:cNvPr id="5" name="文本框 4"/>
          <p:cNvSpPr txBox="1"/>
          <p:nvPr/>
        </p:nvSpPr>
        <p:spPr>
          <a:xfrm>
            <a:off x="6278880" y="3826510"/>
            <a:ext cx="995680" cy="368300"/>
          </a:xfrm>
          <a:prstGeom prst="rect">
            <a:avLst/>
          </a:prstGeom>
          <a:noFill/>
        </p:spPr>
        <p:txBody>
          <a:bodyPr wrap="square" rtlCol="0">
            <a:spAutoFit/>
          </a:bodyPr>
          <a:p>
            <a:pPr algn="ctr"/>
            <a:r>
              <a:rPr lang="en-US" altLang="zh-CN">
                <a:latin typeface="微软雅黑" panose="020B0503020204020204" charset="-122"/>
                <a:ea typeface="微软雅黑" panose="020B0503020204020204" charset="-122"/>
              </a:rPr>
              <a:t>0</a:t>
            </a:r>
            <a:r>
              <a:rPr lang="zh-CN" altLang="en-US">
                <a:latin typeface="微软雅黑" panose="020B0503020204020204" charset="-122"/>
                <a:ea typeface="微软雅黑" panose="020B0503020204020204" charset="-122"/>
              </a:rPr>
              <a:t>电平</a:t>
            </a:r>
            <a:endParaRPr lang="zh-CN" altLang="en-US">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advTm="86167"/>
    </mc:Choice>
    <mc:Fallback>
      <p:transition advTm="86167"/>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组合 8"/>
          <p:cNvGrpSpPr/>
          <p:nvPr/>
        </p:nvGrpSpPr>
        <p:grpSpPr>
          <a:xfrm>
            <a:off x="643226" y="351449"/>
            <a:ext cx="2139379" cy="461645"/>
            <a:chOff x="643226" y="411409"/>
            <a:chExt cx="2139379" cy="461645"/>
          </a:xfrm>
        </p:grpSpPr>
        <p:grpSp>
          <p:nvGrpSpPr>
            <p:cNvPr id="10" name="组合 9"/>
            <p:cNvGrpSpPr/>
            <p:nvPr/>
          </p:nvGrpSpPr>
          <p:grpSpPr>
            <a:xfrm>
              <a:off x="643226" y="419695"/>
              <a:ext cx="396000" cy="396000"/>
              <a:chOff x="395576" y="248444"/>
              <a:chExt cx="396000" cy="396000"/>
            </a:xfrm>
            <a:noFill/>
          </p:grpSpPr>
          <p:sp>
            <p:nvSpPr>
              <p:cNvPr id="12" name="矩形 11"/>
              <p:cNvSpPr/>
              <p:nvPr userDrawn="1"/>
            </p:nvSpPr>
            <p:spPr>
              <a:xfrm>
                <a:off x="395576" y="248444"/>
                <a:ext cx="326092" cy="336419"/>
              </a:xfrm>
              <a:prstGeom prst="rect">
                <a:avLst/>
              </a:prstGeom>
              <a:grpFill/>
              <a:ln w="1905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sp>
            <p:nvSpPr>
              <p:cNvPr id="13" name="矩形 12"/>
              <p:cNvSpPr/>
              <p:nvPr userDrawn="1"/>
            </p:nvSpPr>
            <p:spPr>
              <a:xfrm>
                <a:off x="581935" y="432344"/>
                <a:ext cx="209641" cy="212100"/>
              </a:xfrm>
              <a:prstGeom prst="rect">
                <a:avLst/>
              </a:prstGeom>
              <a:solidFill>
                <a:schemeClr val="accent3"/>
              </a:solidFill>
              <a:ln w="25400" cap="flat" cmpd="sng" algn="ctr">
                <a:solidFill>
                  <a:schemeClr val="accent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grpSp>
        <p:sp>
          <p:nvSpPr>
            <p:cNvPr id="11" name="矩形 10"/>
            <p:cNvSpPr/>
            <p:nvPr/>
          </p:nvSpPr>
          <p:spPr>
            <a:xfrm>
              <a:off x="1225585" y="411409"/>
              <a:ext cx="1557020" cy="461645"/>
            </a:xfrm>
            <a:prstGeom prst="rect">
              <a:avLst/>
            </a:prstGeom>
            <a:effectLst/>
          </p:spPr>
          <p:txBody>
            <a:bodyPr wrap="none" lIns="93269" tIns="46634" rIns="93269" bIns="46634">
              <a:spAutoFit/>
            </a:bodyPr>
            <a:lstStyle/>
            <a:p>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研究</a:t>
              </a:r>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结果</a:t>
              </a:r>
              <a:endPar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p:txBody>
        </p:sp>
      </p:grpSp>
      <p:cxnSp>
        <p:nvCxnSpPr>
          <p:cNvPr id="14" name="直接连接符 13"/>
          <p:cNvCxnSpPr/>
          <p:nvPr/>
        </p:nvCxnSpPr>
        <p:spPr>
          <a:xfrm>
            <a:off x="399738" y="861315"/>
            <a:ext cx="11392525"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8815070" y="523875"/>
            <a:ext cx="309880" cy="368300"/>
          </a:xfrm>
          <a:prstGeom prst="rect">
            <a:avLst/>
          </a:prstGeom>
          <a:noFill/>
        </p:spPr>
        <p:txBody>
          <a:bodyPr wrap="none" rtlCol="0">
            <a:spAutoFit/>
          </a:bodyPr>
          <a:p>
            <a:endParaRPr lang="zh-CN" altLang="en-US">
              <a:latin typeface="微软雅黑" panose="020B0503020204020204" charset="-122"/>
              <a:ea typeface="微软雅黑" panose="020B0503020204020204" charset="-122"/>
            </a:endParaRPr>
          </a:p>
        </p:txBody>
      </p:sp>
      <p:sp>
        <p:nvSpPr>
          <p:cNvPr id="20" name="文本框 7"/>
          <p:cNvSpPr txBox="1"/>
          <p:nvPr/>
        </p:nvSpPr>
        <p:spPr>
          <a:xfrm>
            <a:off x="102235" y="1460500"/>
            <a:ext cx="11898630" cy="1350010"/>
          </a:xfrm>
          <a:prstGeom prst="rect">
            <a:avLst/>
          </a:prstGeom>
          <a:noFill/>
        </p:spPr>
        <p:txBody>
          <a:bodyPr wrap="square" rtlCol="0">
            <a:noAutofit/>
          </a:bodyPr>
          <a:p>
            <a:pPr marL="342900" indent="-342900" algn="just" eaLnBrk="0" fontAlgn="base" hangingPunct="0">
              <a:spcBef>
                <a:spcPct val="0"/>
              </a:spcBef>
              <a:spcAft>
                <a:spcPts val="600"/>
              </a:spcAft>
              <a:buFont typeface="Wingdings" panose="05000000000000000000" pitchFamily="2" charset="2"/>
              <a:buChar char="q"/>
              <a:defRPr/>
            </a:pPr>
            <a:r>
              <a:rPr lang="zh-CN" altLang="en-US" sz="2000"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标定翻转器</a:t>
            </a:r>
            <a:r>
              <a:rPr lang="en-US" altLang="zh-CN" sz="2000"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0.747eV</a:t>
            </a:r>
            <a:r>
              <a:rPr lang="zh-CN" altLang="en-US" sz="2000"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处极化中子的传输以及翻转效率分别为</a:t>
            </a:r>
            <a:r>
              <a:rPr lang="en-US" altLang="zh-CN" sz="2000" b="1"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70%</a:t>
            </a:r>
            <a:r>
              <a:rPr lang="zh-CN" altLang="en-US" sz="2000"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和</a:t>
            </a:r>
            <a:r>
              <a:rPr lang="en-US" altLang="zh-CN" sz="2000" b="1"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90%.</a:t>
            </a:r>
            <a:endParaRPr lang="zh-CN" altLang="en-US" sz="2000"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a:p>
            <a:pPr marL="342900" indent="-342900" algn="just" eaLnBrk="0" fontAlgn="base" hangingPunct="0">
              <a:spcBef>
                <a:spcPct val="0"/>
              </a:spcBef>
              <a:spcAft>
                <a:spcPts val="600"/>
              </a:spcAft>
              <a:buFont typeface="Wingdings" panose="05000000000000000000" pitchFamily="2" charset="2"/>
              <a:buChar char="q"/>
              <a:defRPr/>
            </a:pPr>
            <a:r>
              <a:rPr lang="zh-CN" altLang="en-US" sz="2000"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进行双翻转测量，计算翻转效率</a:t>
            </a:r>
            <a:endParaRPr lang="zh-CN" altLang="en-US" sz="2000"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a:p>
            <a:pPr marL="342900" indent="-342900" algn="just" eaLnBrk="0" fontAlgn="base" hangingPunct="0">
              <a:spcBef>
                <a:spcPct val="0"/>
              </a:spcBef>
              <a:spcAft>
                <a:spcPts val="600"/>
              </a:spcAft>
              <a:buFont typeface="Wingdings" panose="05000000000000000000" pitchFamily="2" charset="2"/>
              <a:buChar char="q"/>
              <a:defRPr/>
            </a:pPr>
            <a:endParaRPr lang="zh-CN" altLang="en-US" sz="2000"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a:p>
            <a:pPr marL="342900" indent="-342900" algn="just" eaLnBrk="0" fontAlgn="base" hangingPunct="0">
              <a:spcBef>
                <a:spcPct val="0"/>
              </a:spcBef>
              <a:spcAft>
                <a:spcPts val="600"/>
              </a:spcAft>
              <a:buFont typeface="Wingdings" panose="05000000000000000000" pitchFamily="2" charset="2"/>
              <a:buChar char="q"/>
              <a:defRPr/>
            </a:pPr>
            <a:endParaRPr lang="zh-CN" altLang="en-US" sz="2000"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p>
            <a:pPr marL="342900" indent="-342900" algn="just" eaLnBrk="0" fontAlgn="base" hangingPunct="0">
              <a:spcBef>
                <a:spcPct val="0"/>
              </a:spcBef>
              <a:spcAft>
                <a:spcPts val="600"/>
              </a:spcAft>
              <a:buFont typeface="Wingdings" panose="05000000000000000000" pitchFamily="2" charset="2"/>
              <a:buChar char="q"/>
              <a:defRPr/>
            </a:pPr>
            <a:endParaRPr lang="zh-CN" altLang="en-US" dirty="0">
              <a:latin typeface="微软雅黑" panose="020B0503020204020204" charset="-122"/>
              <a:ea typeface="微软雅黑" panose="020B0503020204020204" charset="-122"/>
              <a:cs typeface="微软雅黑" panose="020B0503020204020204" charset="-122"/>
            </a:endParaRPr>
          </a:p>
          <a:p>
            <a:pPr marL="342900" indent="-342900" algn="just" eaLnBrk="0" fontAlgn="base" hangingPunct="0">
              <a:spcBef>
                <a:spcPct val="0"/>
              </a:spcBef>
              <a:spcAft>
                <a:spcPts val="600"/>
              </a:spcAft>
              <a:buFont typeface="Wingdings" panose="05000000000000000000" pitchFamily="2" charset="2"/>
              <a:buChar char="q"/>
              <a:defRPr/>
            </a:pPr>
            <a:endParaRPr lang="zh-CN" altLang="en-US" dirty="0">
              <a:latin typeface="微软雅黑" panose="020B0503020204020204" charset="-122"/>
              <a:ea typeface="微软雅黑" panose="020B0503020204020204" charset="-122"/>
              <a:cs typeface="微软雅黑" panose="020B0503020204020204" charset="-122"/>
            </a:endParaRPr>
          </a:p>
        </p:txBody>
      </p:sp>
      <p:sp>
        <p:nvSpPr>
          <p:cNvPr id="21" name="文本框 20"/>
          <p:cNvSpPr txBox="1"/>
          <p:nvPr/>
        </p:nvSpPr>
        <p:spPr>
          <a:xfrm>
            <a:off x="2251075" y="885190"/>
            <a:ext cx="7167880" cy="398780"/>
          </a:xfrm>
          <a:prstGeom prst="rect">
            <a:avLst/>
          </a:prstGeom>
          <a:noFill/>
        </p:spPr>
        <p:txBody>
          <a:bodyPr wrap="square" rtlCol="0">
            <a:spAutoFit/>
          </a:bodyPr>
          <a:p>
            <a:pPr algn="ctr"/>
            <a:r>
              <a:rPr lang="zh-CN" altLang="en-US" sz="2000" b="1" u="sng"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翻转器效率标定</a:t>
            </a:r>
            <a:endParaRPr lang="zh-CN" altLang="en-US" sz="2000" b="1" u="sng"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pic>
        <p:nvPicPr>
          <p:cNvPr id="15" name="图片 14"/>
          <p:cNvPicPr>
            <a:picLocks noChangeAspect="1"/>
          </p:cNvPicPr>
          <p:nvPr/>
        </p:nvPicPr>
        <p:blipFill>
          <a:blip r:embed="rId1"/>
          <a:stretch>
            <a:fillRect/>
          </a:stretch>
        </p:blipFill>
        <p:spPr>
          <a:xfrm>
            <a:off x="4192905" y="2592705"/>
            <a:ext cx="7599045" cy="3279140"/>
          </a:xfrm>
          <a:prstGeom prst="rect">
            <a:avLst/>
          </a:prstGeom>
          <a:effectLst>
            <a:outerShdw blurRad="50800" dist="38100" dir="2700000" algn="tl" rotWithShape="0">
              <a:prstClr val="black">
                <a:alpha val="40000"/>
              </a:prstClr>
            </a:outerShdw>
          </a:effectLst>
        </p:spPr>
      </p:pic>
      <p:sp>
        <p:nvSpPr>
          <p:cNvPr id="3" name="文本框 2"/>
          <p:cNvSpPr txBox="1"/>
          <p:nvPr/>
        </p:nvSpPr>
        <p:spPr>
          <a:xfrm>
            <a:off x="5468620" y="6094095"/>
            <a:ext cx="5558790" cy="337185"/>
          </a:xfrm>
          <a:prstGeom prst="rect">
            <a:avLst/>
          </a:prstGeom>
          <a:noFill/>
        </p:spPr>
        <p:txBody>
          <a:bodyPr wrap="square" rtlCol="0">
            <a:spAutoFit/>
          </a:bodyPr>
          <a:p>
            <a:pPr algn="ctr"/>
            <a:r>
              <a:rPr lang="zh-CN" altLang="en-US" sz="1600">
                <a:latin typeface="微软雅黑" panose="020B0503020204020204" charset="-122"/>
                <a:ea typeface="微软雅黑" panose="020B0503020204020204" charset="-122"/>
              </a:rPr>
              <a:t>翻转器不同能量处的中子的传输</a:t>
            </a:r>
            <a:r>
              <a:rPr lang="en-US" altLang="zh-CN" sz="1600">
                <a:latin typeface="微软雅黑" panose="020B0503020204020204" charset="-122"/>
                <a:ea typeface="微软雅黑" panose="020B0503020204020204" charset="-122"/>
              </a:rPr>
              <a:t>/</a:t>
            </a:r>
            <a:r>
              <a:rPr lang="zh-CN" altLang="en-US" sz="1600">
                <a:latin typeface="微软雅黑" panose="020B0503020204020204" charset="-122"/>
                <a:ea typeface="微软雅黑" panose="020B0503020204020204" charset="-122"/>
              </a:rPr>
              <a:t>翻转效率</a:t>
            </a:r>
            <a:endParaRPr lang="zh-CN" altLang="en-US" sz="1600">
              <a:latin typeface="微软雅黑" panose="020B0503020204020204" charset="-122"/>
              <a:ea typeface="微软雅黑" panose="020B0503020204020204" charset="-122"/>
            </a:endParaRPr>
          </a:p>
        </p:txBody>
      </p:sp>
      <p:sp>
        <p:nvSpPr>
          <p:cNvPr id="16" name="灯片编号占位符 15"/>
          <p:cNvSpPr>
            <a:spLocks noGrp="1"/>
          </p:cNvSpPr>
          <p:nvPr>
            <p:ph type="sldNum" sz="quarter" idx="12"/>
          </p:nvPr>
        </p:nvSpPr>
        <p:spPr/>
        <p:txBody>
          <a:bodyPr/>
          <a:p>
            <a:fld id="{E172299E-9668-45DE-AB64-AAA21696C2E2}" type="slidenum">
              <a:rPr lang="zh-CN" altLang="en-US" smtClean="0"/>
            </a:fld>
            <a:endParaRPr lang="zh-CN" altLang="en-US" smtClean="0"/>
          </a:p>
        </p:txBody>
      </p:sp>
      <p:pic>
        <p:nvPicPr>
          <p:cNvPr id="8" name="图片 7" descr="Li玻璃探测器"/>
          <p:cNvPicPr>
            <a:picLocks noChangeAspect="1"/>
          </p:cNvPicPr>
          <p:nvPr/>
        </p:nvPicPr>
        <p:blipFill>
          <a:blip r:embed="rId2"/>
          <a:stretch>
            <a:fillRect/>
          </a:stretch>
        </p:blipFill>
        <p:spPr>
          <a:xfrm>
            <a:off x="829310" y="2699385"/>
            <a:ext cx="2297430" cy="3066415"/>
          </a:xfrm>
          <a:prstGeom prst="rect">
            <a:avLst/>
          </a:prstGeom>
        </p:spPr>
      </p:pic>
      <p:sp>
        <p:nvSpPr>
          <p:cNvPr id="17" name="文本框 16"/>
          <p:cNvSpPr txBox="1"/>
          <p:nvPr/>
        </p:nvSpPr>
        <p:spPr>
          <a:xfrm>
            <a:off x="492760" y="6052820"/>
            <a:ext cx="2954655" cy="368300"/>
          </a:xfrm>
          <a:prstGeom prst="rect">
            <a:avLst/>
          </a:prstGeom>
          <a:noFill/>
        </p:spPr>
        <p:txBody>
          <a:bodyPr wrap="square" rtlCol="0">
            <a:spAutoFit/>
          </a:bodyPr>
          <a:p>
            <a:pPr algn="ctr"/>
            <a:r>
              <a:rPr lang="en-US" altLang="zh-CN" baseline="30000">
                <a:latin typeface="微软雅黑" panose="020B0503020204020204" charset="-122"/>
                <a:ea typeface="微软雅黑" panose="020B0503020204020204" charset="-122"/>
                <a:cs typeface="微软雅黑" panose="020B0503020204020204" charset="-122"/>
              </a:rPr>
              <a:t>6</a:t>
            </a:r>
            <a:r>
              <a:rPr lang="en-US" altLang="zh-CN">
                <a:latin typeface="微软雅黑" panose="020B0503020204020204" charset="-122"/>
                <a:ea typeface="微软雅黑" panose="020B0503020204020204" charset="-122"/>
                <a:cs typeface="微软雅黑" panose="020B0503020204020204" charset="-122"/>
              </a:rPr>
              <a:t>Li</a:t>
            </a:r>
            <a:r>
              <a:rPr lang="zh-CN" altLang="en-US">
                <a:latin typeface="微软雅黑" panose="020B0503020204020204" charset="-122"/>
                <a:ea typeface="微软雅黑" panose="020B0503020204020204" charset="-122"/>
                <a:cs typeface="微软雅黑" panose="020B0503020204020204" charset="-122"/>
              </a:rPr>
              <a:t>玻璃中子探测器</a:t>
            </a:r>
            <a:endParaRPr lang="zh-CN" altLang="en-US">
              <a:latin typeface="微软雅黑" panose="020B0503020204020204" charset="-122"/>
              <a:ea typeface="微软雅黑" panose="020B0503020204020204" charset="-122"/>
              <a:cs typeface="微软雅黑" panose="020B0503020204020204" charset="-122"/>
            </a:endParaRPr>
          </a:p>
        </p:txBody>
      </p:sp>
      <p:cxnSp>
        <p:nvCxnSpPr>
          <p:cNvPr id="18" name="直接箭头连接符 17"/>
          <p:cNvCxnSpPr/>
          <p:nvPr/>
        </p:nvCxnSpPr>
        <p:spPr>
          <a:xfrm flipV="1">
            <a:off x="9212580" y="4356735"/>
            <a:ext cx="0" cy="877570"/>
          </a:xfrm>
          <a:prstGeom prst="straightConnector1">
            <a:avLst/>
          </a:prstGeom>
          <a:ln w="12700" cmpd="sng">
            <a:solidFill>
              <a:schemeClr val="tx1"/>
            </a:solidFill>
            <a:prstDash val="dash"/>
            <a:tailEnd type="none"/>
          </a:ln>
        </p:spPr>
        <p:style>
          <a:lnRef idx="2">
            <a:schemeClr val="accent1"/>
          </a:lnRef>
          <a:fillRef idx="0">
            <a:srgbClr val="FFFFFF"/>
          </a:fillRef>
          <a:effectRef idx="0">
            <a:srgbClr val="FFFFFF"/>
          </a:effectRef>
          <a:fontRef idx="minor">
            <a:schemeClr val="tx1"/>
          </a:fontRef>
        </p:style>
      </p:cxnSp>
      <p:sp>
        <p:nvSpPr>
          <p:cNvPr id="19" name="文本框 18"/>
          <p:cNvSpPr txBox="1"/>
          <p:nvPr/>
        </p:nvSpPr>
        <p:spPr>
          <a:xfrm>
            <a:off x="4823460" y="5487035"/>
            <a:ext cx="3001645" cy="306705"/>
          </a:xfrm>
          <a:prstGeom prst="rect">
            <a:avLst/>
          </a:prstGeom>
          <a:solidFill>
            <a:schemeClr val="bg1"/>
          </a:solidFill>
        </p:spPr>
        <p:txBody>
          <a:bodyPr wrap="square" rtlCol="0">
            <a:spAutoFit/>
          </a:bodyPr>
          <a:p>
            <a:pPr algn="ctr"/>
            <a:r>
              <a:rPr lang="zh-CN" altLang="en-US" sz="1400">
                <a:latin typeface="Times New Roman" panose="02020603050405020304" charset="0"/>
                <a:ea typeface="微软雅黑" panose="020B0503020204020204" charset="-122"/>
                <a:cs typeface="Times New Roman" panose="02020603050405020304" charset="0"/>
              </a:rPr>
              <a:t>中子波长</a:t>
            </a:r>
            <a:r>
              <a:rPr lang="en-US" altLang="zh-CN" sz="1400">
                <a:latin typeface="Times New Roman" panose="02020603050405020304" charset="0"/>
                <a:ea typeface="微软雅黑" panose="020B0503020204020204" charset="-122"/>
                <a:cs typeface="Times New Roman" panose="02020603050405020304" charset="0"/>
              </a:rPr>
              <a:t> (</a:t>
            </a:r>
            <a:r>
              <a:rPr lang="en-US" altLang="zh-CN" sz="1400" b="1" kern="0" spc="300" dirty="0">
                <a:solidFill>
                  <a:schemeClr val="tx1">
                    <a:lumMod val="85000"/>
                    <a:lumOff val="15000"/>
                  </a:schemeClr>
                </a:solidFill>
                <a:latin typeface="Times New Roman" panose="02020603050405020304" charset="0"/>
                <a:ea typeface="等线" panose="02010600030101010101" charset="-122"/>
                <a:cs typeface="Times New Roman" panose="02020603050405020304" charset="0"/>
                <a:sym typeface="+mn-ea"/>
              </a:rPr>
              <a:t>Å</a:t>
            </a:r>
            <a:r>
              <a:rPr lang="en-US" altLang="zh-CN" sz="1400">
                <a:latin typeface="Times New Roman" panose="02020603050405020304" charset="0"/>
                <a:ea typeface="微软雅黑" panose="020B0503020204020204" charset="-122"/>
                <a:cs typeface="Times New Roman" panose="02020603050405020304" charset="0"/>
              </a:rPr>
              <a:t>)</a:t>
            </a:r>
            <a:endParaRPr lang="en-US" altLang="zh-CN" sz="1400">
              <a:latin typeface="Times New Roman" panose="02020603050405020304" charset="0"/>
              <a:ea typeface="微软雅黑" panose="020B0503020204020204" charset="-122"/>
              <a:cs typeface="Times New Roman" panose="02020603050405020304" charset="0"/>
            </a:endParaRPr>
          </a:p>
        </p:txBody>
      </p:sp>
      <p:sp>
        <p:nvSpPr>
          <p:cNvPr id="22" name="文本框 21"/>
          <p:cNvSpPr txBox="1"/>
          <p:nvPr/>
        </p:nvSpPr>
        <p:spPr>
          <a:xfrm>
            <a:off x="8610600" y="5496560"/>
            <a:ext cx="3001645" cy="306705"/>
          </a:xfrm>
          <a:prstGeom prst="rect">
            <a:avLst/>
          </a:prstGeom>
          <a:solidFill>
            <a:schemeClr val="bg1"/>
          </a:solidFill>
        </p:spPr>
        <p:txBody>
          <a:bodyPr wrap="square" rtlCol="0">
            <a:spAutoFit/>
          </a:bodyPr>
          <a:p>
            <a:pPr algn="ctr"/>
            <a:r>
              <a:rPr lang="zh-CN" altLang="en-US" sz="1400">
                <a:latin typeface="Times New Roman" panose="02020603050405020304" charset="0"/>
                <a:ea typeface="微软雅黑" panose="020B0503020204020204" charset="-122"/>
                <a:cs typeface="Times New Roman" panose="02020603050405020304" charset="0"/>
              </a:rPr>
              <a:t>中子能量</a:t>
            </a:r>
            <a:r>
              <a:rPr lang="en-US" altLang="zh-CN" sz="1400">
                <a:latin typeface="Times New Roman" panose="02020603050405020304" charset="0"/>
                <a:ea typeface="微软雅黑" panose="020B0503020204020204" charset="-122"/>
                <a:cs typeface="Times New Roman" panose="02020603050405020304" charset="0"/>
              </a:rPr>
              <a:t> (</a:t>
            </a:r>
            <a:r>
              <a:rPr lang="en-US" altLang="zh-CN" sz="1400">
                <a:latin typeface="Times New Roman" panose="02020603050405020304" charset="0"/>
                <a:ea typeface="微软雅黑" panose="020B0503020204020204" charset="-122"/>
                <a:cs typeface="Times New Roman" panose="02020603050405020304" charset="0"/>
              </a:rPr>
              <a:t>eV)</a:t>
            </a:r>
            <a:endParaRPr lang="en-US" altLang="zh-CN" sz="1400">
              <a:latin typeface="Times New Roman" panose="02020603050405020304" charset="0"/>
              <a:ea typeface="微软雅黑" panose="020B0503020204020204" charset="-122"/>
              <a:cs typeface="Times New Roman" panose="02020603050405020304" charset="0"/>
            </a:endParaRPr>
          </a:p>
        </p:txBody>
      </p:sp>
      <p:sp>
        <p:nvSpPr>
          <p:cNvPr id="23" name="文本框 22"/>
          <p:cNvSpPr txBox="1"/>
          <p:nvPr/>
        </p:nvSpPr>
        <p:spPr>
          <a:xfrm>
            <a:off x="8873490" y="5280025"/>
            <a:ext cx="570230" cy="275590"/>
          </a:xfrm>
          <a:prstGeom prst="rect">
            <a:avLst/>
          </a:prstGeom>
          <a:noFill/>
        </p:spPr>
        <p:txBody>
          <a:bodyPr wrap="square" rtlCol="0">
            <a:spAutoFit/>
          </a:bodyPr>
          <a:p>
            <a:r>
              <a:rPr lang="en-US" altLang="zh-CN" sz="1200">
                <a:latin typeface="Times New Roman" panose="02020603050405020304" charset="0"/>
                <a:cs typeface="Times New Roman" panose="02020603050405020304" charset="0"/>
              </a:rPr>
              <a:t>0.747</a:t>
            </a:r>
            <a:endParaRPr lang="en-US" altLang="zh-CN" sz="1200">
              <a:latin typeface="Times New Roman" panose="02020603050405020304" charset="0"/>
              <a:cs typeface="Times New Roman" panose="02020603050405020304" charset="0"/>
            </a:endParaRPr>
          </a:p>
        </p:txBody>
      </p:sp>
      <p:sp>
        <p:nvSpPr>
          <p:cNvPr id="24" name="文本框 23"/>
          <p:cNvSpPr txBox="1"/>
          <p:nvPr/>
        </p:nvSpPr>
        <p:spPr>
          <a:xfrm>
            <a:off x="7186295" y="3093720"/>
            <a:ext cx="617220" cy="583565"/>
          </a:xfrm>
          <a:prstGeom prst="rect">
            <a:avLst/>
          </a:prstGeom>
          <a:solidFill>
            <a:schemeClr val="bg1"/>
          </a:solidFill>
        </p:spPr>
        <p:txBody>
          <a:bodyPr wrap="square" rtlCol="0">
            <a:spAutoFit/>
          </a:bodyPr>
          <a:p>
            <a:r>
              <a:rPr lang="zh-CN" altLang="en-US" sz="1600">
                <a:latin typeface="微软雅黑" panose="020B0503020204020204" charset="-122"/>
                <a:ea typeface="微软雅黑" panose="020B0503020204020204" charset="-122"/>
              </a:rPr>
              <a:t>开启</a:t>
            </a:r>
            <a:endParaRPr lang="zh-CN" altLang="en-US" sz="1600">
              <a:latin typeface="微软雅黑" panose="020B0503020204020204" charset="-122"/>
              <a:ea typeface="微软雅黑" panose="020B0503020204020204" charset="-122"/>
            </a:endParaRPr>
          </a:p>
          <a:p>
            <a:r>
              <a:rPr lang="zh-CN" altLang="en-US" sz="1600">
                <a:latin typeface="微软雅黑" panose="020B0503020204020204" charset="-122"/>
                <a:ea typeface="微软雅黑" panose="020B0503020204020204" charset="-122"/>
              </a:rPr>
              <a:t>关闭</a:t>
            </a:r>
            <a:endParaRPr lang="zh-CN" altLang="en-US" sz="1600">
              <a:latin typeface="微软雅黑" panose="020B0503020204020204" charset="-122"/>
              <a:ea typeface="微软雅黑" panose="020B0503020204020204" charset="-122"/>
            </a:endParaRPr>
          </a:p>
        </p:txBody>
      </p:sp>
      <p:sp>
        <p:nvSpPr>
          <p:cNvPr id="25" name="文本框 24"/>
          <p:cNvSpPr txBox="1"/>
          <p:nvPr/>
        </p:nvSpPr>
        <p:spPr>
          <a:xfrm>
            <a:off x="9334500" y="3098165"/>
            <a:ext cx="676910" cy="583565"/>
          </a:xfrm>
          <a:prstGeom prst="rect">
            <a:avLst/>
          </a:prstGeom>
          <a:solidFill>
            <a:schemeClr val="bg1"/>
          </a:solidFill>
        </p:spPr>
        <p:txBody>
          <a:bodyPr wrap="square" rtlCol="0">
            <a:spAutoFit/>
          </a:bodyPr>
          <a:p>
            <a:r>
              <a:rPr lang="zh-CN" altLang="en-US" sz="1600">
                <a:latin typeface="微软雅黑" panose="020B0503020204020204" charset="-122"/>
                <a:ea typeface="微软雅黑" panose="020B0503020204020204" charset="-122"/>
              </a:rPr>
              <a:t>开启</a:t>
            </a:r>
            <a:endParaRPr lang="zh-CN" altLang="en-US" sz="1600">
              <a:latin typeface="微软雅黑" panose="020B0503020204020204" charset="-122"/>
              <a:ea typeface="微软雅黑" panose="020B0503020204020204" charset="-122"/>
            </a:endParaRPr>
          </a:p>
          <a:p>
            <a:r>
              <a:rPr lang="zh-CN" altLang="en-US" sz="1600">
                <a:latin typeface="微软雅黑" panose="020B0503020204020204" charset="-122"/>
                <a:ea typeface="微软雅黑" panose="020B0503020204020204" charset="-122"/>
              </a:rPr>
              <a:t>关闭</a:t>
            </a:r>
            <a:endParaRPr lang="zh-CN" altLang="en-US" sz="1600">
              <a:latin typeface="微软雅黑" panose="020B0503020204020204" charset="-122"/>
              <a:ea typeface="微软雅黑" panose="020B0503020204020204" charset="-122"/>
            </a:endParaRPr>
          </a:p>
        </p:txBody>
      </p:sp>
      <p:sp>
        <p:nvSpPr>
          <p:cNvPr id="26" name="文本框 25"/>
          <p:cNvSpPr txBox="1"/>
          <p:nvPr/>
        </p:nvSpPr>
        <p:spPr>
          <a:xfrm rot="16200000">
            <a:off x="3923030" y="3862070"/>
            <a:ext cx="933450" cy="368300"/>
          </a:xfrm>
          <a:prstGeom prst="rect">
            <a:avLst/>
          </a:prstGeom>
          <a:solidFill>
            <a:schemeClr val="bg1"/>
          </a:solidFill>
        </p:spPr>
        <p:txBody>
          <a:bodyPr wrap="square" rtlCol="0">
            <a:spAutoFit/>
          </a:bodyPr>
          <a:p>
            <a:r>
              <a:rPr lang="zh-CN" altLang="en-US">
                <a:latin typeface="微软雅黑" panose="020B0503020204020204" charset="-122"/>
                <a:ea typeface="微软雅黑" panose="020B0503020204020204" charset="-122"/>
              </a:rPr>
              <a:t>效率</a:t>
            </a:r>
            <a:endParaRPr lang="zh-CN" altLang="en-US">
              <a:latin typeface="微软雅黑" panose="020B0503020204020204" charset="-122"/>
              <a:ea typeface="微软雅黑" panose="020B0503020204020204" charset="-122"/>
            </a:endParaRPr>
          </a:p>
        </p:txBody>
      </p:sp>
      <p:sp>
        <p:nvSpPr>
          <p:cNvPr id="27" name="文本框 26"/>
          <p:cNvSpPr txBox="1"/>
          <p:nvPr/>
        </p:nvSpPr>
        <p:spPr>
          <a:xfrm rot="16200000">
            <a:off x="7656830" y="3862070"/>
            <a:ext cx="933450" cy="368300"/>
          </a:xfrm>
          <a:prstGeom prst="rect">
            <a:avLst/>
          </a:prstGeom>
          <a:solidFill>
            <a:schemeClr val="bg1"/>
          </a:solidFill>
        </p:spPr>
        <p:txBody>
          <a:bodyPr wrap="square" rtlCol="0">
            <a:spAutoFit/>
          </a:bodyPr>
          <a:p>
            <a:r>
              <a:rPr lang="zh-CN" altLang="en-US">
                <a:latin typeface="微软雅黑" panose="020B0503020204020204" charset="-122"/>
                <a:ea typeface="微软雅黑" panose="020B0503020204020204" charset="-122"/>
              </a:rPr>
              <a:t>效率</a:t>
            </a:r>
            <a:endParaRPr lang="zh-CN" altLang="en-US">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advTm="31900"/>
    </mc:Choice>
    <mc:Fallback>
      <p:transition advTm="319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643226" y="351449"/>
            <a:ext cx="3168079" cy="461645"/>
            <a:chOff x="643226" y="411409"/>
            <a:chExt cx="3168079" cy="461645"/>
          </a:xfrm>
        </p:grpSpPr>
        <p:grpSp>
          <p:nvGrpSpPr>
            <p:cNvPr id="10" name="组合 9"/>
            <p:cNvGrpSpPr/>
            <p:nvPr/>
          </p:nvGrpSpPr>
          <p:grpSpPr>
            <a:xfrm>
              <a:off x="643226" y="419695"/>
              <a:ext cx="396000" cy="396000"/>
              <a:chOff x="395576" y="248444"/>
              <a:chExt cx="396000" cy="396000"/>
            </a:xfrm>
            <a:noFill/>
          </p:grpSpPr>
          <p:sp>
            <p:nvSpPr>
              <p:cNvPr id="12" name="矩形 11"/>
              <p:cNvSpPr/>
              <p:nvPr userDrawn="1"/>
            </p:nvSpPr>
            <p:spPr>
              <a:xfrm>
                <a:off x="395576" y="248444"/>
                <a:ext cx="326092" cy="336419"/>
              </a:xfrm>
              <a:prstGeom prst="rect">
                <a:avLst/>
              </a:prstGeom>
              <a:grpFill/>
              <a:ln w="1905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sp>
            <p:nvSpPr>
              <p:cNvPr id="13" name="矩形 12"/>
              <p:cNvSpPr/>
              <p:nvPr userDrawn="1"/>
            </p:nvSpPr>
            <p:spPr>
              <a:xfrm>
                <a:off x="581935" y="432344"/>
                <a:ext cx="209641" cy="212100"/>
              </a:xfrm>
              <a:prstGeom prst="rect">
                <a:avLst/>
              </a:prstGeom>
              <a:solidFill>
                <a:schemeClr val="accent3"/>
              </a:solidFill>
              <a:ln w="25400" cap="flat" cmpd="sng" algn="ctr">
                <a:solidFill>
                  <a:schemeClr val="accent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grpSp>
        <p:sp>
          <p:nvSpPr>
            <p:cNvPr id="11" name="矩形 10"/>
            <p:cNvSpPr/>
            <p:nvPr/>
          </p:nvSpPr>
          <p:spPr>
            <a:xfrm>
              <a:off x="1225585" y="411409"/>
              <a:ext cx="2585720" cy="461645"/>
            </a:xfrm>
            <a:prstGeom prst="rect">
              <a:avLst/>
            </a:prstGeom>
            <a:effectLst/>
          </p:spPr>
          <p:txBody>
            <a:bodyPr wrap="none" lIns="93269" tIns="46634" rIns="93269" bIns="46634">
              <a:spAutoFit/>
            </a:bodyPr>
            <a:lstStyle/>
            <a:p>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中国散裂中子源</a:t>
              </a:r>
              <a:endPar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p:txBody>
        </p:sp>
      </p:grpSp>
      <p:sp>
        <p:nvSpPr>
          <p:cNvPr id="2" name="文本框 1"/>
          <p:cNvSpPr txBox="1"/>
          <p:nvPr/>
        </p:nvSpPr>
        <p:spPr>
          <a:xfrm>
            <a:off x="8815070" y="523875"/>
            <a:ext cx="309880" cy="368300"/>
          </a:xfrm>
          <a:prstGeom prst="rect">
            <a:avLst/>
          </a:prstGeom>
          <a:noFill/>
        </p:spPr>
        <p:txBody>
          <a:bodyPr wrap="none" rtlCol="0">
            <a:spAutoFit/>
          </a:bodyPr>
          <a:p>
            <a:endParaRPr lang="zh-CN" altLang="en-US">
              <a:latin typeface="微软雅黑" panose="020B0503020204020204" charset="-122"/>
              <a:ea typeface="微软雅黑" panose="020B0503020204020204" charset="-122"/>
            </a:endParaRPr>
          </a:p>
        </p:txBody>
      </p:sp>
      <p:cxnSp>
        <p:nvCxnSpPr>
          <p:cNvPr id="15" name="直接连接符 14"/>
          <p:cNvCxnSpPr/>
          <p:nvPr/>
        </p:nvCxnSpPr>
        <p:spPr>
          <a:xfrm>
            <a:off x="399738" y="861315"/>
            <a:ext cx="11392525"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4" name="标题 1"/>
          <p:cNvSpPr txBox="1"/>
          <p:nvPr/>
        </p:nvSpPr>
        <p:spPr>
          <a:xfrm>
            <a:off x="-1199735" y="2579380"/>
            <a:ext cx="10974297" cy="659643"/>
          </a:xfrm>
          <a:prstGeom prst="rect">
            <a:avLst/>
          </a:prstGeom>
        </p:spPr>
        <p:txBody>
          <a:bodyPr>
            <a:normAutofit/>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uFillTx/>
                <a:latin typeface="Arial" panose="020B0604020202020204" pitchFamily="34" charset="0"/>
                <a:ea typeface="隶书" panose="02010509060101010101" pitchFamily="49" charset="-122"/>
                <a:cs typeface="+mj-cs"/>
              </a:defRPr>
            </a:lvl1pPr>
          </a:lstStyle>
          <a:p>
            <a:endParaRPr lang="zh-CN" altLang="en-US" sz="3100" spc="100" dirty="0">
              <a:solidFill>
                <a:sysClr val="window" lastClr="FFFFFF"/>
              </a:solidFill>
              <a:latin typeface="+中文正文" charset="0"/>
              <a:ea typeface="微软雅黑" panose="020B0503020204020204" charset="-122"/>
            </a:endParaRPr>
          </a:p>
        </p:txBody>
      </p:sp>
      <p:pic>
        <p:nvPicPr>
          <p:cNvPr id="16" name="图片 15"/>
          <p:cNvPicPr>
            <a:picLocks noChangeAspect="1"/>
          </p:cNvPicPr>
          <p:nvPr>
            <p:custDataLst>
              <p:tags r:id="rId1"/>
            </p:custDataLst>
          </p:nvPr>
        </p:nvPicPr>
        <p:blipFill rotWithShape="1">
          <a:blip r:embed="rId2"/>
          <a:srcRect t="-1112"/>
          <a:stretch>
            <a:fillRect/>
          </a:stretch>
        </p:blipFill>
        <p:spPr>
          <a:xfrm>
            <a:off x="-11078" y="1073855"/>
            <a:ext cx="12214156" cy="5313256"/>
          </a:xfrm>
          <a:prstGeom prst="rect">
            <a:avLst/>
          </a:prstGeom>
        </p:spPr>
      </p:pic>
      <p:graphicFrame>
        <p:nvGraphicFramePr>
          <p:cNvPr id="90" name="表格 89"/>
          <p:cNvGraphicFramePr/>
          <p:nvPr>
            <p:custDataLst>
              <p:tags r:id="rId3"/>
            </p:custDataLst>
          </p:nvPr>
        </p:nvGraphicFramePr>
        <p:xfrm>
          <a:off x="-265430" y="1216025"/>
          <a:ext cx="5028565" cy="899160"/>
        </p:xfrm>
        <a:graphic>
          <a:graphicData uri="http://schemas.openxmlformats.org/drawingml/2006/table">
            <a:tbl>
              <a:tblPr firstRow="1">
                <a:tableStyleId>{2D5ABB26-0587-4C30-8999-92F81FD0307C}</a:tableStyleId>
              </a:tblPr>
              <a:tblGrid>
                <a:gridCol w="5028565"/>
              </a:tblGrid>
              <a:tr h="899160">
                <a:tc>
                  <a:txBody>
                    <a:bodyPr/>
                    <a:lstStyle/>
                    <a:p>
                      <a:pPr marL="342900" indent="-342900">
                        <a:spcBef>
                          <a:spcPts val="600"/>
                        </a:spcBef>
                        <a:buClr>
                          <a:schemeClr val="tx1"/>
                        </a:buClr>
                        <a:buFont typeface="Arial" panose="020B0604020202020204" pitchFamily="34" charset="0"/>
                        <a:buChar char="•"/>
                      </a:pPr>
                      <a:r>
                        <a:rPr lang="zh-CN" altLang="en-US" sz="2400" b="1" dirty="0">
                          <a:highlight>
                            <a:srgbClr val="FFFF00"/>
                          </a:highlight>
                          <a:latin typeface="微软雅黑" panose="020B0503020204020204" charset="-122"/>
                          <a:ea typeface="微软雅黑" panose="020B0503020204020204" charset="-122"/>
                        </a:rPr>
                        <a:t>散裂一期：</a:t>
                      </a:r>
                      <a:r>
                        <a:rPr lang="en-US" altLang="zh-CN" sz="2400" b="1" dirty="0">
                          <a:highlight>
                            <a:srgbClr val="FFFF00"/>
                          </a:highlight>
                          <a:latin typeface="微软雅黑" panose="020B0503020204020204" charset="-122"/>
                          <a:ea typeface="微软雅黑" panose="020B0503020204020204" charset="-122"/>
                        </a:rPr>
                        <a:t>2011-2018</a:t>
                      </a:r>
                      <a:r>
                        <a:rPr lang="zh-CN" altLang="en-US" sz="2400" b="1" dirty="0">
                          <a:highlight>
                            <a:srgbClr val="FFFF00"/>
                          </a:highlight>
                          <a:latin typeface="微软雅黑" panose="020B0503020204020204" charset="-122"/>
                          <a:ea typeface="微软雅黑" panose="020B0503020204020204" charset="-122"/>
                        </a:rPr>
                        <a:t>，</a:t>
                      </a:r>
                      <a:r>
                        <a:rPr lang="en-US" altLang="zh-CN" sz="2400" b="1" dirty="0">
                          <a:highlight>
                            <a:srgbClr val="FFFF00"/>
                          </a:highlight>
                          <a:latin typeface="微软雅黑" panose="020B0503020204020204" charset="-122"/>
                          <a:ea typeface="微软雅黑" panose="020B0503020204020204" charset="-122"/>
                        </a:rPr>
                        <a:t>23 </a:t>
                      </a:r>
                      <a:r>
                        <a:rPr lang="zh-CN" altLang="en-US" sz="2400" b="1" dirty="0">
                          <a:highlight>
                            <a:srgbClr val="FFFF00"/>
                          </a:highlight>
                          <a:latin typeface="微软雅黑" panose="020B0503020204020204" charset="-122"/>
                          <a:ea typeface="微软雅黑" panose="020B0503020204020204" charset="-122"/>
                        </a:rPr>
                        <a:t>亿</a:t>
                      </a:r>
                      <a:endParaRPr lang="zh-CN" altLang="en-US" sz="2400" b="1" dirty="0">
                        <a:highlight>
                          <a:srgbClr val="FFFF00"/>
                        </a:highlight>
                        <a:latin typeface="微软雅黑" panose="020B0503020204020204" charset="-122"/>
                        <a:ea typeface="微软雅黑" panose="020B0503020204020204" charset="-122"/>
                      </a:endParaRPr>
                    </a:p>
                    <a:p>
                      <a:pPr marL="342900" indent="-342900">
                        <a:spcBef>
                          <a:spcPts val="600"/>
                        </a:spcBef>
                        <a:buClr>
                          <a:schemeClr val="tx1"/>
                        </a:buClr>
                        <a:buFont typeface="Arial" panose="020B0604020202020204" pitchFamily="34" charset="0"/>
                        <a:buChar char="•"/>
                      </a:pPr>
                      <a:r>
                        <a:rPr lang="zh-CN" altLang="en-US" sz="2400" b="1" dirty="0">
                          <a:highlight>
                            <a:srgbClr val="FFFF00"/>
                          </a:highlight>
                          <a:latin typeface="微软雅黑" panose="020B0503020204020204" charset="-122"/>
                          <a:ea typeface="微软雅黑" panose="020B0503020204020204" charset="-122"/>
                        </a:rPr>
                        <a:t>散裂二期：</a:t>
                      </a:r>
                      <a:r>
                        <a:rPr lang="en-US" altLang="zh-CN" sz="2400" b="1" dirty="0">
                          <a:highlight>
                            <a:srgbClr val="FFFF00"/>
                          </a:highlight>
                          <a:latin typeface="微软雅黑" panose="020B0503020204020204" charset="-122"/>
                          <a:ea typeface="微软雅黑" panose="020B0503020204020204" charset="-122"/>
                        </a:rPr>
                        <a:t>2024-2029</a:t>
                      </a:r>
                      <a:r>
                        <a:rPr lang="zh-CN" altLang="en-US" sz="2400" b="1" dirty="0">
                          <a:highlight>
                            <a:srgbClr val="FFFF00"/>
                          </a:highlight>
                          <a:latin typeface="微软雅黑" panose="020B0503020204020204" charset="-122"/>
                          <a:ea typeface="微软雅黑" panose="020B0503020204020204" charset="-122"/>
                        </a:rPr>
                        <a:t>，</a:t>
                      </a:r>
                      <a:r>
                        <a:rPr lang="en-US" altLang="zh-CN" sz="2400" b="1" dirty="0">
                          <a:highlight>
                            <a:srgbClr val="FFFF00"/>
                          </a:highlight>
                          <a:latin typeface="微软雅黑" panose="020B0503020204020204" charset="-122"/>
                          <a:ea typeface="微软雅黑" panose="020B0503020204020204" charset="-122"/>
                        </a:rPr>
                        <a:t>30 </a:t>
                      </a:r>
                      <a:r>
                        <a:rPr lang="zh-CN" altLang="en-US" sz="2400" b="1" dirty="0">
                          <a:highlight>
                            <a:srgbClr val="FFFF00"/>
                          </a:highlight>
                          <a:latin typeface="微软雅黑" panose="020B0503020204020204" charset="-122"/>
                          <a:ea typeface="微软雅黑" panose="020B0503020204020204" charset="-122"/>
                        </a:rPr>
                        <a:t>亿</a:t>
                      </a:r>
                      <a:endParaRPr lang="zh-CN" altLang="en-US" sz="2400" b="1" dirty="0">
                        <a:highlight>
                          <a:srgbClr val="FFFF00"/>
                        </a:highlight>
                        <a:latin typeface="微软雅黑" panose="020B0503020204020204" charset="-122"/>
                        <a:ea typeface="微软雅黑" panose="020B0503020204020204" charset="-122"/>
                      </a:endParaRPr>
                    </a:p>
                  </a:txBody>
                  <a:tcPr>
                    <a:lnL>
                      <a:noFill/>
                    </a:lnL>
                    <a:lnR>
                      <a:noFill/>
                    </a:lnR>
                    <a:lnT>
                      <a:noFill/>
                    </a:lnT>
                    <a:lnB>
                      <a:noFill/>
                    </a:lnB>
                    <a:lnTlToBr>
                      <a:noFill/>
                    </a:lnTlToBr>
                    <a:lnBlToTr>
                      <a:noFill/>
                    </a:lnBlToTr>
                  </a:tcPr>
                </a:tc>
              </a:tr>
            </a:tbl>
          </a:graphicData>
        </a:graphic>
      </p:graphicFrame>
    </p:spTree>
  </p:cSld>
  <p:clrMapOvr>
    <a:masterClrMapping/>
  </p:clrMapOvr>
  <mc:AlternateContent xmlns:mc="http://schemas.openxmlformats.org/markup-compatibility/2006">
    <mc:Choice xmlns:p14="http://schemas.microsoft.com/office/powerpoint/2010/main" Requires="p14">
      <p:transition p14:dur="500" advTm="199873"/>
    </mc:Choice>
    <mc:Fallback>
      <p:transition advTm="1998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4" name="组合 23"/>
          <p:cNvGrpSpPr/>
          <p:nvPr/>
        </p:nvGrpSpPr>
        <p:grpSpPr>
          <a:xfrm>
            <a:off x="6242685" y="2705735"/>
            <a:ext cx="4310380" cy="3387090"/>
            <a:chOff x="9831" y="4261"/>
            <a:chExt cx="6788" cy="5334"/>
          </a:xfrm>
        </p:grpSpPr>
        <p:pic>
          <p:nvPicPr>
            <p:cNvPr id="17" name="图片 16"/>
            <p:cNvPicPr>
              <a:picLocks noChangeAspect="1"/>
            </p:cNvPicPr>
            <p:nvPr>
              <p:custDataLst>
                <p:tags r:id="rId1"/>
              </p:custDataLst>
            </p:nvPr>
          </p:nvPicPr>
          <p:blipFill>
            <a:blip r:embed="rId2"/>
            <a:stretch>
              <a:fillRect/>
            </a:stretch>
          </p:blipFill>
          <p:spPr>
            <a:xfrm>
              <a:off x="9831" y="4261"/>
              <a:ext cx="6788" cy="5334"/>
            </a:xfrm>
            <a:prstGeom prst="rect">
              <a:avLst/>
            </a:prstGeom>
          </p:spPr>
        </p:pic>
        <p:sp>
          <p:nvSpPr>
            <p:cNvPr id="18" name="文本框 17"/>
            <p:cNvSpPr txBox="1"/>
            <p:nvPr/>
          </p:nvSpPr>
          <p:spPr>
            <a:xfrm>
              <a:off x="14611" y="4767"/>
              <a:ext cx="1724" cy="414"/>
            </a:xfrm>
            <a:prstGeom prst="rect">
              <a:avLst/>
            </a:prstGeom>
            <a:solidFill>
              <a:schemeClr val="bg1"/>
            </a:solidFill>
          </p:spPr>
          <p:txBody>
            <a:bodyPr wrap="square" rtlCol="0">
              <a:noAutofit/>
            </a:bodyPr>
            <a:p>
              <a:pPr algn="l"/>
              <a:r>
                <a:rPr lang="zh-CN" altLang="en-US" sz="1000">
                  <a:latin typeface="Times New Roman" panose="02020603050405020304" charset="0"/>
                  <a:ea typeface="微软雅黑" panose="020B0503020204020204" charset="-122"/>
                  <a:cs typeface="Times New Roman" panose="02020603050405020304" charset="0"/>
                </a:rPr>
                <a:t>翻转器关闭效率</a:t>
              </a:r>
              <a:endParaRPr lang="zh-CN" altLang="en-US" sz="1000">
                <a:latin typeface="Times New Roman" panose="02020603050405020304" charset="0"/>
                <a:ea typeface="微软雅黑" panose="020B0503020204020204" charset="-122"/>
                <a:cs typeface="Times New Roman" panose="02020603050405020304" charset="0"/>
              </a:endParaRPr>
            </a:p>
          </p:txBody>
        </p:sp>
        <p:sp>
          <p:nvSpPr>
            <p:cNvPr id="19" name="文本框 18"/>
            <p:cNvSpPr txBox="1"/>
            <p:nvPr/>
          </p:nvSpPr>
          <p:spPr>
            <a:xfrm>
              <a:off x="14611" y="5128"/>
              <a:ext cx="1724" cy="338"/>
            </a:xfrm>
            <a:prstGeom prst="rect">
              <a:avLst/>
            </a:prstGeom>
            <a:solidFill>
              <a:schemeClr val="bg1"/>
            </a:solidFill>
          </p:spPr>
          <p:txBody>
            <a:bodyPr wrap="square" rtlCol="0">
              <a:noAutofit/>
            </a:bodyPr>
            <a:p>
              <a:pPr algn="l"/>
              <a:r>
                <a:rPr lang="zh-CN" altLang="en-US" sz="1000">
                  <a:latin typeface="Times New Roman" panose="02020603050405020304" charset="0"/>
                  <a:ea typeface="微软雅黑" panose="020B0503020204020204" charset="-122"/>
                  <a:cs typeface="Times New Roman" panose="02020603050405020304" charset="0"/>
                </a:rPr>
                <a:t>翻转器开启效率</a:t>
              </a:r>
              <a:endParaRPr lang="zh-CN" altLang="en-US" sz="1000">
                <a:latin typeface="Times New Roman" panose="02020603050405020304" charset="0"/>
                <a:ea typeface="微软雅黑" panose="020B0503020204020204" charset="-122"/>
                <a:cs typeface="Times New Roman" panose="02020603050405020304" charset="0"/>
              </a:endParaRPr>
            </a:p>
          </p:txBody>
        </p:sp>
      </p:grpSp>
      <p:grpSp>
        <p:nvGrpSpPr>
          <p:cNvPr id="23" name="组合 22"/>
          <p:cNvGrpSpPr/>
          <p:nvPr/>
        </p:nvGrpSpPr>
        <p:grpSpPr>
          <a:xfrm>
            <a:off x="1093470" y="2561590"/>
            <a:ext cx="4325620" cy="3530600"/>
            <a:chOff x="1722" y="4034"/>
            <a:chExt cx="6812" cy="5560"/>
          </a:xfrm>
        </p:grpSpPr>
        <p:pic>
          <p:nvPicPr>
            <p:cNvPr id="29" name="图片 28"/>
            <p:cNvPicPr>
              <a:picLocks noChangeAspect="1"/>
            </p:cNvPicPr>
            <p:nvPr/>
          </p:nvPicPr>
          <p:blipFill>
            <a:blip r:embed="rId3"/>
            <a:stretch>
              <a:fillRect/>
            </a:stretch>
          </p:blipFill>
          <p:spPr>
            <a:xfrm>
              <a:off x="1722" y="4034"/>
              <a:ext cx="6812" cy="5561"/>
            </a:xfrm>
            <a:prstGeom prst="rect">
              <a:avLst/>
            </a:prstGeom>
          </p:spPr>
        </p:pic>
        <p:sp>
          <p:nvSpPr>
            <p:cNvPr id="15" name="文本框 14"/>
            <p:cNvSpPr txBox="1"/>
            <p:nvPr/>
          </p:nvSpPr>
          <p:spPr>
            <a:xfrm>
              <a:off x="4781" y="4889"/>
              <a:ext cx="2808" cy="483"/>
            </a:xfrm>
            <a:prstGeom prst="rect">
              <a:avLst/>
            </a:prstGeom>
            <a:solidFill>
              <a:schemeClr val="bg1"/>
            </a:solidFill>
          </p:spPr>
          <p:txBody>
            <a:bodyPr wrap="square" rtlCol="0">
              <a:spAutoFit/>
            </a:bodyPr>
            <a:p>
              <a:pPr algn="ctr"/>
              <a:r>
                <a:rPr lang="zh-CN" altLang="en-US" sz="1400">
                  <a:latin typeface="微软雅黑" panose="020B0503020204020204" charset="-122"/>
                  <a:ea typeface="微软雅黑" panose="020B0503020204020204" charset="-122"/>
                  <a:cs typeface="微软雅黑" panose="020B0503020204020204" charset="-122"/>
                </a:rPr>
                <a:t>计数</a:t>
              </a:r>
              <a:r>
                <a:rPr lang="en-US" altLang="zh-CN" sz="1400">
                  <a:latin typeface="微软雅黑" panose="020B0503020204020204" charset="-122"/>
                  <a:ea typeface="微软雅黑" panose="020B0503020204020204" charset="-122"/>
                  <a:cs typeface="微软雅黑" panose="020B0503020204020204" charset="-122"/>
                </a:rPr>
                <a:t>/</a:t>
              </a:r>
              <a:r>
                <a:rPr lang="zh-CN" altLang="en-US" sz="1400">
                  <a:latin typeface="微软雅黑" panose="020B0503020204020204" charset="-122"/>
                  <a:ea typeface="微软雅黑" panose="020B0503020204020204" charset="-122"/>
                  <a:cs typeface="微软雅黑" panose="020B0503020204020204" charset="-122"/>
                </a:rPr>
                <a:t>中子通量</a:t>
              </a:r>
              <a:endParaRPr lang="zh-CN" altLang="en-US" sz="1400">
                <a:latin typeface="微软雅黑" panose="020B0503020204020204" charset="-122"/>
                <a:ea typeface="微软雅黑" panose="020B0503020204020204" charset="-122"/>
                <a:cs typeface="微软雅黑" panose="020B0503020204020204" charset="-122"/>
              </a:endParaRPr>
            </a:p>
          </p:txBody>
        </p:sp>
      </p:grpSp>
      <p:grpSp>
        <p:nvGrpSpPr>
          <p:cNvPr id="9" name="组合 8"/>
          <p:cNvGrpSpPr/>
          <p:nvPr/>
        </p:nvGrpSpPr>
        <p:grpSpPr>
          <a:xfrm>
            <a:off x="643226" y="351449"/>
            <a:ext cx="2139379" cy="461645"/>
            <a:chOff x="643226" y="411409"/>
            <a:chExt cx="2139379" cy="461645"/>
          </a:xfrm>
        </p:grpSpPr>
        <p:grpSp>
          <p:nvGrpSpPr>
            <p:cNvPr id="10" name="组合 9"/>
            <p:cNvGrpSpPr/>
            <p:nvPr/>
          </p:nvGrpSpPr>
          <p:grpSpPr>
            <a:xfrm>
              <a:off x="643226" y="419695"/>
              <a:ext cx="396000" cy="396000"/>
              <a:chOff x="395576" y="248444"/>
              <a:chExt cx="396000" cy="396000"/>
            </a:xfrm>
            <a:noFill/>
          </p:grpSpPr>
          <p:sp>
            <p:nvSpPr>
              <p:cNvPr id="12" name="矩形 11"/>
              <p:cNvSpPr/>
              <p:nvPr userDrawn="1"/>
            </p:nvSpPr>
            <p:spPr>
              <a:xfrm>
                <a:off x="395576" y="248444"/>
                <a:ext cx="326092" cy="336419"/>
              </a:xfrm>
              <a:prstGeom prst="rect">
                <a:avLst/>
              </a:prstGeom>
              <a:grpFill/>
              <a:ln w="1905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sp>
            <p:nvSpPr>
              <p:cNvPr id="13" name="矩形 12"/>
              <p:cNvSpPr/>
              <p:nvPr userDrawn="1"/>
            </p:nvSpPr>
            <p:spPr>
              <a:xfrm>
                <a:off x="581935" y="432344"/>
                <a:ext cx="209641" cy="212100"/>
              </a:xfrm>
              <a:prstGeom prst="rect">
                <a:avLst/>
              </a:prstGeom>
              <a:solidFill>
                <a:schemeClr val="accent3"/>
              </a:solidFill>
              <a:ln w="25400" cap="flat" cmpd="sng" algn="ctr">
                <a:solidFill>
                  <a:schemeClr val="accent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grpSp>
        <p:sp>
          <p:nvSpPr>
            <p:cNvPr id="11" name="矩形 10"/>
            <p:cNvSpPr/>
            <p:nvPr/>
          </p:nvSpPr>
          <p:spPr>
            <a:xfrm>
              <a:off x="1225585" y="411409"/>
              <a:ext cx="1557020" cy="461645"/>
            </a:xfrm>
            <a:prstGeom prst="rect">
              <a:avLst/>
            </a:prstGeom>
            <a:effectLst/>
          </p:spPr>
          <p:txBody>
            <a:bodyPr wrap="none" lIns="93269" tIns="46634" rIns="93269" bIns="46634">
              <a:spAutoFit/>
            </a:bodyPr>
            <a:lstStyle/>
            <a:p>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研究</a:t>
              </a:r>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结果</a:t>
              </a:r>
              <a:endPar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p:txBody>
        </p:sp>
      </p:grpSp>
      <p:cxnSp>
        <p:nvCxnSpPr>
          <p:cNvPr id="14" name="直接连接符 13"/>
          <p:cNvCxnSpPr/>
          <p:nvPr/>
        </p:nvCxnSpPr>
        <p:spPr>
          <a:xfrm>
            <a:off x="399738" y="861315"/>
            <a:ext cx="11392525"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8815070" y="523875"/>
            <a:ext cx="309880" cy="368300"/>
          </a:xfrm>
          <a:prstGeom prst="rect">
            <a:avLst/>
          </a:prstGeom>
          <a:noFill/>
        </p:spPr>
        <p:txBody>
          <a:bodyPr wrap="none" rtlCol="0">
            <a:spAutoFit/>
          </a:bodyPr>
          <a:p>
            <a:endParaRPr lang="zh-CN" altLang="en-US">
              <a:latin typeface="微软雅黑" panose="020B0503020204020204" charset="-122"/>
              <a:ea typeface="微软雅黑" panose="020B0503020204020204" charset="-122"/>
            </a:endParaRPr>
          </a:p>
        </p:txBody>
      </p:sp>
      <p:sp>
        <p:nvSpPr>
          <p:cNvPr id="20" name="文本框 7"/>
          <p:cNvSpPr txBox="1"/>
          <p:nvPr/>
        </p:nvSpPr>
        <p:spPr>
          <a:xfrm>
            <a:off x="102235" y="1460500"/>
            <a:ext cx="11898630" cy="1350010"/>
          </a:xfrm>
          <a:prstGeom prst="rect">
            <a:avLst/>
          </a:prstGeom>
          <a:noFill/>
        </p:spPr>
        <p:txBody>
          <a:bodyPr wrap="square" rtlCol="0">
            <a:noAutofit/>
          </a:bodyPr>
          <a:p>
            <a:pPr marL="342900" indent="-342900" algn="just" eaLnBrk="0" fontAlgn="base" hangingPunct="0">
              <a:spcBef>
                <a:spcPct val="0"/>
              </a:spcBef>
              <a:spcAft>
                <a:spcPts val="600"/>
              </a:spcAft>
              <a:buFont typeface="Wingdings" panose="05000000000000000000" pitchFamily="2" charset="2"/>
              <a:buChar char="q"/>
              <a:defRPr/>
            </a:pPr>
            <a:r>
              <a:rPr lang="zh-CN" altLang="en-US" sz="2000"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在双</a:t>
            </a:r>
            <a:r>
              <a:rPr lang="en-US" altLang="zh-CN" sz="2000"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Log</a:t>
            </a:r>
            <a:r>
              <a:rPr lang="zh-CN" altLang="en-US" sz="2000"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图中，</a:t>
            </a:r>
            <a:r>
              <a:rPr lang="en-US" altLang="zh-CN" sz="2000"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γ</a:t>
            </a:r>
            <a:r>
              <a:rPr lang="zh-CN" altLang="en-US" sz="2000"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计数和中子能量呈</a:t>
            </a:r>
            <a:r>
              <a:rPr lang="en-US" altLang="zh-CN" sz="2000"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1/v</a:t>
            </a:r>
            <a:r>
              <a:rPr lang="zh-CN" altLang="en-US" sz="2000"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线性关系，表明</a:t>
            </a:r>
            <a:r>
              <a:rPr lang="zh-CN" altLang="en-US" sz="2000" b="1"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实验具有良好的本底环境</a:t>
            </a:r>
            <a:endParaRPr lang="zh-CN" altLang="en-US" sz="2000" b="1"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endParaRPr>
          </a:p>
          <a:p>
            <a:pPr marL="342900" indent="-342900" algn="just" eaLnBrk="0" fontAlgn="base" hangingPunct="0">
              <a:spcBef>
                <a:spcPct val="0"/>
              </a:spcBef>
              <a:spcAft>
                <a:spcPts val="600"/>
              </a:spcAft>
              <a:buFont typeface="Wingdings" panose="05000000000000000000" pitchFamily="2" charset="2"/>
              <a:buChar char="q"/>
              <a:defRPr/>
            </a:pPr>
            <a:r>
              <a:rPr lang="zh-CN" altLang="en-US" sz="2000"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结合翻转器不同的工作态，</a:t>
            </a:r>
            <a:r>
              <a:rPr lang="en-US" altLang="zh-CN" sz="2000" kern="0" spc="300" baseline="300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139</a:t>
            </a:r>
            <a:r>
              <a:rPr lang="en-US" altLang="zh-CN" sz="2000"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La</a:t>
            </a:r>
            <a:r>
              <a:rPr lang="zh-CN" altLang="en-US" sz="2000"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在</a:t>
            </a:r>
            <a:r>
              <a:rPr lang="zh-CN" altLang="en-US" sz="2000" b="1" kern="0" spc="300" dirty="0">
                <a:solidFill>
                  <a:srgbClr val="FF0000"/>
                </a:solidFill>
                <a:latin typeface="Times New Roman" panose="02020603050405020304" charset="0"/>
                <a:ea typeface="微软雅黑" panose="020B0503020204020204" charset="-122"/>
                <a:cs typeface="Times New Roman" panose="02020603050405020304" charset="0"/>
                <a:sym typeface="+mn-ea"/>
              </a:rPr>
              <a:t>0.7</a:t>
            </a:r>
            <a:r>
              <a:rPr lang="en-US" altLang="zh-CN" sz="2000" b="1" kern="0" spc="300" dirty="0">
                <a:solidFill>
                  <a:srgbClr val="FF0000"/>
                </a:solidFill>
                <a:latin typeface="Times New Roman" panose="02020603050405020304" charset="0"/>
                <a:ea typeface="微软雅黑" panose="020B0503020204020204" charset="-122"/>
                <a:cs typeface="Times New Roman" panose="02020603050405020304" charset="0"/>
                <a:sym typeface="+mn-ea"/>
              </a:rPr>
              <a:t>47</a:t>
            </a:r>
            <a:r>
              <a:rPr lang="zh-CN" altLang="en-US" sz="2000" b="1" kern="0" spc="300" dirty="0">
                <a:solidFill>
                  <a:srgbClr val="FF0000"/>
                </a:solidFill>
                <a:latin typeface="Times New Roman" panose="02020603050405020304" charset="0"/>
                <a:ea typeface="微软雅黑" panose="020B0503020204020204" charset="-122"/>
                <a:cs typeface="Times New Roman" panose="02020603050405020304" charset="0"/>
                <a:sym typeface="+mn-ea"/>
              </a:rPr>
              <a:t>eV处经过效率</a:t>
            </a:r>
            <a:r>
              <a:rPr lang="zh-CN" altLang="en-US" sz="2000" b="1" kern="0" spc="300" dirty="0">
                <a:solidFill>
                  <a:srgbClr val="FF0000"/>
                </a:solidFill>
                <a:latin typeface="Times New Roman" panose="02020603050405020304" charset="0"/>
                <a:ea typeface="微软雅黑" panose="020B0503020204020204" charset="-122"/>
                <a:cs typeface="Times New Roman" panose="02020603050405020304" charset="0"/>
                <a:sym typeface="+mn-ea"/>
              </a:rPr>
              <a:t>修正后计算出</a:t>
            </a:r>
            <a:r>
              <a:rPr lang="en-US" altLang="zh-CN" sz="2000" dirty="0">
                <a:latin typeface="Times New Roman" panose="02020603050405020304" charset="0"/>
                <a:ea typeface="微软雅黑" panose="020B0503020204020204" charset="-122"/>
                <a:cs typeface="Times New Roman" panose="02020603050405020304" charset="0"/>
                <a:sym typeface="+mn-ea"/>
              </a:rPr>
              <a:t> </a:t>
            </a:r>
            <a:r>
              <a:rPr lang="en-US" altLang="zh-CN" sz="2000" b="1" dirty="0">
                <a:solidFill>
                  <a:srgbClr val="FF0000"/>
                </a:solidFill>
                <a:latin typeface="Times New Roman" panose="02020603050405020304" charset="0"/>
                <a:ea typeface="微软雅黑" panose="020B0503020204020204" charset="-122"/>
                <a:cs typeface="Times New Roman" panose="02020603050405020304" charset="0"/>
                <a:sym typeface="+mn-ea"/>
              </a:rPr>
              <a:t>9.27 </a:t>
            </a:r>
            <a:r>
              <a:rPr lang="zh-CN" altLang="en-US" sz="2000" b="1" dirty="0">
                <a:solidFill>
                  <a:srgbClr val="FF0000"/>
                </a:solidFill>
                <a:latin typeface="Times New Roman" panose="02020603050405020304" charset="0"/>
                <a:ea typeface="微软雅黑" panose="020B0503020204020204" charset="-122"/>
                <a:cs typeface="Times New Roman" panose="02020603050405020304" charset="0"/>
                <a:sym typeface="+mn-ea"/>
              </a:rPr>
              <a:t>±</a:t>
            </a:r>
            <a:r>
              <a:rPr lang="en-US" altLang="zh-CN" sz="2000" b="1" dirty="0">
                <a:solidFill>
                  <a:srgbClr val="FF0000"/>
                </a:solidFill>
                <a:latin typeface="Times New Roman" panose="02020603050405020304" charset="0"/>
                <a:ea typeface="微软雅黑" panose="020B0503020204020204" charset="-122"/>
                <a:cs typeface="Times New Roman" panose="02020603050405020304" charset="0"/>
                <a:sym typeface="+mn-ea"/>
              </a:rPr>
              <a:t> 2.7 % </a:t>
            </a:r>
            <a:r>
              <a:rPr lang="zh-CN" altLang="en-US" sz="2000" b="1" dirty="0">
                <a:solidFill>
                  <a:srgbClr val="FF0000"/>
                </a:solidFill>
                <a:latin typeface="Times New Roman" panose="02020603050405020304" charset="0"/>
                <a:ea typeface="微软雅黑" panose="020B0503020204020204" charset="-122"/>
                <a:cs typeface="Times New Roman" panose="02020603050405020304" charset="0"/>
                <a:sym typeface="+mn-ea"/>
              </a:rPr>
              <a:t>的纵向不对称性</a:t>
            </a:r>
            <a:r>
              <a:rPr lang="zh-CN" altLang="en-US" sz="2000"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，成功达到预期</a:t>
            </a:r>
            <a:endParaRPr lang="zh-CN" altLang="en-US" sz="2000"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endParaRPr>
          </a:p>
          <a:p>
            <a:pPr marL="342900" indent="-342900" algn="just" eaLnBrk="0" fontAlgn="base" hangingPunct="0">
              <a:spcBef>
                <a:spcPct val="0"/>
              </a:spcBef>
              <a:spcAft>
                <a:spcPts val="600"/>
              </a:spcAft>
              <a:buFont typeface="Wingdings" panose="05000000000000000000" pitchFamily="2" charset="2"/>
              <a:buChar char="q"/>
              <a:defRPr/>
            </a:pPr>
            <a:endParaRPr lang="zh-CN" altLang="en-US" sz="2000" b="1"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endParaRPr>
          </a:p>
          <a:p>
            <a:pPr marL="342900" indent="-342900" algn="just" eaLnBrk="0" fontAlgn="base" hangingPunct="0">
              <a:spcBef>
                <a:spcPct val="0"/>
              </a:spcBef>
              <a:spcAft>
                <a:spcPts val="600"/>
              </a:spcAft>
              <a:buFont typeface="Wingdings" panose="05000000000000000000" pitchFamily="2" charset="2"/>
              <a:buChar char="q"/>
              <a:defRPr/>
            </a:pPr>
            <a:endParaRPr lang="zh-CN" altLang="en-US" dirty="0">
              <a:latin typeface="Times New Roman" panose="02020603050405020304" charset="0"/>
              <a:ea typeface="微软雅黑" panose="020B0503020204020204" charset="-122"/>
              <a:cs typeface="Times New Roman" panose="02020603050405020304" charset="0"/>
            </a:endParaRPr>
          </a:p>
          <a:p>
            <a:pPr marL="342900" indent="-342900" algn="just" eaLnBrk="0" fontAlgn="base" hangingPunct="0">
              <a:spcBef>
                <a:spcPct val="0"/>
              </a:spcBef>
              <a:spcAft>
                <a:spcPts val="600"/>
              </a:spcAft>
              <a:buFont typeface="Wingdings" panose="05000000000000000000" pitchFamily="2" charset="2"/>
              <a:buChar char="q"/>
              <a:defRPr/>
            </a:pPr>
            <a:endParaRPr lang="zh-CN" altLang="en-US" dirty="0">
              <a:latin typeface="Times New Roman" panose="02020603050405020304" charset="0"/>
              <a:ea typeface="微软雅黑" panose="020B0503020204020204" charset="-122"/>
              <a:cs typeface="Times New Roman" panose="02020603050405020304" charset="0"/>
            </a:endParaRPr>
          </a:p>
        </p:txBody>
      </p:sp>
      <p:sp>
        <p:nvSpPr>
          <p:cNvPr id="21" name="文本框 20"/>
          <p:cNvSpPr txBox="1"/>
          <p:nvPr/>
        </p:nvSpPr>
        <p:spPr>
          <a:xfrm>
            <a:off x="2251075" y="885190"/>
            <a:ext cx="7167880" cy="398780"/>
          </a:xfrm>
          <a:prstGeom prst="rect">
            <a:avLst/>
          </a:prstGeom>
          <a:noFill/>
        </p:spPr>
        <p:txBody>
          <a:bodyPr wrap="square" rtlCol="0">
            <a:spAutoFit/>
          </a:bodyPr>
          <a:p>
            <a:pPr algn="ctr"/>
            <a:r>
              <a:rPr lang="en-US" altLang="zh-CN" sz="2000" b="1" u="sng"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(n,</a:t>
            </a:r>
            <a:r>
              <a:rPr lang="en-US" altLang="zh-CN" sz="2000" b="1" u="sng"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γ)</a:t>
            </a:r>
            <a:r>
              <a:rPr lang="zh-CN" altLang="en-US" sz="2000" b="1" u="sng"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实验测量</a:t>
            </a:r>
            <a:endParaRPr lang="zh-CN" altLang="en-US" sz="2000" b="1" u="sng" kern="0" spc="3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6515100" y="6092825"/>
            <a:ext cx="3836035" cy="337185"/>
          </a:xfrm>
          <a:prstGeom prst="rect">
            <a:avLst/>
          </a:prstGeom>
          <a:noFill/>
        </p:spPr>
        <p:txBody>
          <a:bodyPr wrap="square" rtlCol="0">
            <a:spAutoFit/>
          </a:bodyPr>
          <a:p>
            <a:pPr algn="ctr"/>
            <a:r>
              <a:rPr lang="en-US" sz="1600">
                <a:latin typeface="微软雅黑" panose="020B0503020204020204" charset="-122"/>
                <a:ea typeface="微软雅黑" panose="020B0503020204020204" charset="-122"/>
              </a:rPr>
              <a:t>0.747eV</a:t>
            </a:r>
            <a:r>
              <a:rPr lang="zh-CN" altLang="en-US" sz="1600">
                <a:latin typeface="微软雅黑" panose="020B0503020204020204" charset="-122"/>
                <a:ea typeface="微软雅黑" panose="020B0503020204020204" charset="-122"/>
              </a:rPr>
              <a:t>处的</a:t>
            </a:r>
            <a:r>
              <a:rPr lang="en-US" altLang="zh-CN" sz="1600">
                <a:latin typeface="微软雅黑" panose="020B0503020204020204" charset="-122"/>
                <a:ea typeface="微软雅黑" panose="020B0503020204020204" charset="-122"/>
              </a:rPr>
              <a:t>γ</a:t>
            </a:r>
            <a:r>
              <a:rPr lang="zh-CN" altLang="en-US" sz="1600">
                <a:latin typeface="微软雅黑" panose="020B0503020204020204" charset="-122"/>
                <a:ea typeface="微软雅黑" panose="020B0503020204020204" charset="-122"/>
              </a:rPr>
              <a:t>吸收峰</a:t>
            </a:r>
            <a:endParaRPr lang="zh-CN" altLang="en-US" sz="1600">
              <a:latin typeface="微软雅黑" panose="020B0503020204020204" charset="-122"/>
              <a:ea typeface="微软雅黑" panose="020B0503020204020204" charset="-122"/>
            </a:endParaRPr>
          </a:p>
        </p:txBody>
      </p:sp>
      <p:sp>
        <p:nvSpPr>
          <p:cNvPr id="16" name="灯片编号占位符 15"/>
          <p:cNvSpPr>
            <a:spLocks noGrp="1"/>
          </p:cNvSpPr>
          <p:nvPr>
            <p:ph type="sldNum" sz="quarter" idx="12"/>
          </p:nvPr>
        </p:nvSpPr>
        <p:spPr/>
        <p:txBody>
          <a:bodyPr/>
          <a:p>
            <a:fld id="{E172299E-9668-45DE-AB64-AAA21696C2E2}" type="slidenum">
              <a:rPr lang="zh-CN" altLang="en-US" smtClean="0"/>
            </a:fld>
            <a:endParaRPr lang="zh-CN" altLang="en-US" smtClean="0"/>
          </a:p>
        </p:txBody>
      </p:sp>
      <p:sp>
        <p:nvSpPr>
          <p:cNvPr id="30" name="文本框 29"/>
          <p:cNvSpPr txBox="1"/>
          <p:nvPr/>
        </p:nvSpPr>
        <p:spPr>
          <a:xfrm>
            <a:off x="1810385" y="6092825"/>
            <a:ext cx="3608705" cy="368300"/>
          </a:xfrm>
          <a:prstGeom prst="rect">
            <a:avLst/>
          </a:prstGeom>
          <a:noFill/>
        </p:spPr>
        <p:txBody>
          <a:bodyPr wrap="square" rtlCol="0">
            <a:spAutoFit/>
          </a:bodyPr>
          <a:p>
            <a:r>
              <a:rPr lang="en-US" altLang="zh-CN">
                <a:latin typeface="微软雅黑" panose="020B0503020204020204" charset="-122"/>
                <a:ea typeface="微软雅黑" panose="020B0503020204020204" charset="-122"/>
                <a:cs typeface="微软雅黑" panose="020B0503020204020204" charset="-122"/>
              </a:rPr>
              <a:t>γ </a:t>
            </a:r>
            <a:r>
              <a:rPr lang="zh-CN" altLang="en-US">
                <a:latin typeface="微软雅黑" panose="020B0503020204020204" charset="-122"/>
                <a:ea typeface="微软雅黑" panose="020B0503020204020204" charset="-122"/>
                <a:cs typeface="微软雅黑" panose="020B0503020204020204" charset="-122"/>
              </a:rPr>
              <a:t>射线计数和中子能量</a:t>
            </a:r>
            <a:r>
              <a:rPr lang="zh-CN" altLang="en-US">
                <a:latin typeface="微软雅黑" panose="020B0503020204020204" charset="-122"/>
                <a:ea typeface="微软雅黑" panose="020B0503020204020204" charset="-122"/>
                <a:cs typeface="微软雅黑" panose="020B0503020204020204" charset="-122"/>
              </a:rPr>
              <a:t>的关系</a:t>
            </a:r>
            <a:endParaRPr lang="zh-CN" altLang="en-US">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1998980" y="5798185"/>
            <a:ext cx="2967990" cy="368300"/>
          </a:xfrm>
          <a:prstGeom prst="rect">
            <a:avLst/>
          </a:prstGeom>
          <a:solidFill>
            <a:schemeClr val="bg1"/>
          </a:solidFill>
        </p:spPr>
        <p:txBody>
          <a:bodyPr wrap="square" rtlCol="0">
            <a:spAutoFit/>
          </a:bodyPr>
          <a:p>
            <a:pPr algn="ctr"/>
            <a:r>
              <a:rPr lang="zh-CN" altLang="en-US">
                <a:latin typeface="微软雅黑" panose="020B0503020204020204" charset="-122"/>
                <a:ea typeface="微软雅黑" panose="020B0503020204020204" charset="-122"/>
                <a:cs typeface="微软雅黑" panose="020B0503020204020204" charset="-122"/>
              </a:rPr>
              <a:t>能量</a:t>
            </a:r>
            <a:r>
              <a:rPr lang="en-US" altLang="zh-CN">
                <a:latin typeface="微软雅黑" panose="020B0503020204020204" charset="-122"/>
                <a:ea typeface="微软雅黑" panose="020B0503020204020204" charset="-122"/>
                <a:cs typeface="微软雅黑" panose="020B0503020204020204" charset="-122"/>
              </a:rPr>
              <a:t> (eV)</a:t>
            </a:r>
            <a:endParaRPr lang="en-US" altLang="zh-CN">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nvSpPr>
        <p:spPr>
          <a:xfrm>
            <a:off x="7071360" y="5759450"/>
            <a:ext cx="3315970" cy="368300"/>
          </a:xfrm>
          <a:prstGeom prst="rect">
            <a:avLst/>
          </a:prstGeom>
          <a:solidFill>
            <a:schemeClr val="bg1"/>
          </a:solidFill>
        </p:spPr>
        <p:txBody>
          <a:bodyPr wrap="square" rtlCol="0">
            <a:spAutoFit/>
          </a:bodyPr>
          <a:p>
            <a:pPr algn="ctr"/>
            <a:r>
              <a:rPr lang="zh-CN" altLang="en-US">
                <a:latin typeface="微软雅黑" panose="020B0503020204020204" charset="-122"/>
                <a:ea typeface="微软雅黑" panose="020B0503020204020204" charset="-122"/>
                <a:cs typeface="微软雅黑" panose="020B0503020204020204" charset="-122"/>
              </a:rPr>
              <a:t>能量</a:t>
            </a:r>
            <a:r>
              <a:rPr lang="en-US" altLang="zh-CN">
                <a:latin typeface="微软雅黑" panose="020B0503020204020204" charset="-122"/>
                <a:ea typeface="微软雅黑" panose="020B0503020204020204" charset="-122"/>
                <a:cs typeface="微软雅黑" panose="020B0503020204020204" charset="-122"/>
              </a:rPr>
              <a:t> (eV)</a:t>
            </a:r>
            <a:endParaRPr lang="en-US" altLang="zh-CN">
              <a:latin typeface="微软雅黑" panose="020B0503020204020204" charset="-122"/>
              <a:ea typeface="微软雅黑" panose="020B0503020204020204" charset="-122"/>
              <a:cs typeface="微软雅黑" panose="020B0503020204020204" charset="-122"/>
            </a:endParaRPr>
          </a:p>
        </p:txBody>
      </p:sp>
      <p:cxnSp>
        <p:nvCxnSpPr>
          <p:cNvPr id="5" name="直接连接符 4"/>
          <p:cNvCxnSpPr/>
          <p:nvPr/>
        </p:nvCxnSpPr>
        <p:spPr>
          <a:xfrm>
            <a:off x="2193290" y="3911600"/>
            <a:ext cx="1223010" cy="692150"/>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sp>
        <p:nvSpPr>
          <p:cNvPr id="22" name="文本框 21"/>
          <p:cNvSpPr txBox="1"/>
          <p:nvPr/>
        </p:nvSpPr>
        <p:spPr>
          <a:xfrm>
            <a:off x="1407160" y="6428105"/>
            <a:ext cx="9347200" cy="368300"/>
          </a:xfrm>
          <a:prstGeom prst="rect">
            <a:avLst/>
          </a:prstGeom>
          <a:noFill/>
        </p:spPr>
        <p:txBody>
          <a:bodyPr wrap="square" rtlCol="0">
            <a:spAutoFit/>
          </a:bodyPr>
          <a:p>
            <a:pPr algn="ctr"/>
            <a:r>
              <a:rPr lang="en-US" altLang="zh-CN" i="1">
                <a:latin typeface="微软雅黑" panose="020B0503020204020204" charset="-122"/>
                <a:ea typeface="微软雅黑" panose="020B0503020204020204" charset="-122"/>
              </a:rPr>
              <a:t>Sci. China-Phys. Mech. Astron.</a:t>
            </a:r>
            <a:r>
              <a:rPr lang="en-US" altLang="zh-CN">
                <a:latin typeface="微软雅黑" panose="020B0503020204020204" charset="-122"/>
                <a:ea typeface="微软雅黑" panose="020B0503020204020204" charset="-122"/>
              </a:rPr>
              <a:t> 69 282011, (2026)</a:t>
            </a:r>
            <a:endParaRPr lang="en-US" altLang="zh-CN">
              <a:latin typeface="微软雅黑" panose="020B0503020204020204" charset="-122"/>
              <a:ea typeface="微软雅黑" panose="020B0503020204020204" charset="-122"/>
            </a:endParaRPr>
          </a:p>
        </p:txBody>
      </p:sp>
      <p:sp>
        <p:nvSpPr>
          <p:cNvPr id="3" name="文本框 2"/>
          <p:cNvSpPr txBox="1"/>
          <p:nvPr/>
        </p:nvSpPr>
        <p:spPr>
          <a:xfrm rot="16200000">
            <a:off x="-372745" y="3942080"/>
            <a:ext cx="2967990" cy="368300"/>
          </a:xfrm>
          <a:prstGeom prst="rect">
            <a:avLst/>
          </a:prstGeom>
          <a:solidFill>
            <a:schemeClr val="bg1"/>
          </a:solidFill>
        </p:spPr>
        <p:txBody>
          <a:bodyPr wrap="square" rtlCol="0">
            <a:spAutoFit/>
          </a:bodyPr>
          <a:p>
            <a:pPr algn="ctr"/>
            <a:r>
              <a:rPr lang="zh-CN" altLang="en-US">
                <a:latin typeface="微软雅黑" panose="020B0503020204020204" charset="-122"/>
                <a:ea typeface="微软雅黑" panose="020B0503020204020204" charset="-122"/>
                <a:cs typeface="微软雅黑" panose="020B0503020204020204" charset="-122"/>
              </a:rPr>
              <a:t>计数</a:t>
            </a:r>
            <a:r>
              <a:rPr lang="en-US" altLang="zh-CN">
                <a:latin typeface="微软雅黑" panose="020B0503020204020204" charset="-122"/>
                <a:ea typeface="微软雅黑" panose="020B0503020204020204" charset="-122"/>
                <a:cs typeface="微软雅黑" panose="020B0503020204020204" charset="-122"/>
              </a:rPr>
              <a:t>/</a:t>
            </a:r>
            <a:r>
              <a:rPr lang="zh-CN" altLang="en-US">
                <a:latin typeface="微软雅黑" panose="020B0503020204020204" charset="-122"/>
                <a:ea typeface="微软雅黑" panose="020B0503020204020204" charset="-122"/>
                <a:cs typeface="微软雅黑" panose="020B0503020204020204" charset="-122"/>
              </a:rPr>
              <a:t>中子通量</a:t>
            </a:r>
            <a:endParaRPr lang="zh-CN" altLang="en-US">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rot="16200000">
            <a:off x="4761230" y="4276725"/>
            <a:ext cx="2967990" cy="368300"/>
          </a:xfrm>
          <a:prstGeom prst="rect">
            <a:avLst/>
          </a:prstGeom>
          <a:solidFill>
            <a:schemeClr val="bg1"/>
          </a:solidFill>
        </p:spPr>
        <p:txBody>
          <a:bodyPr wrap="square" rtlCol="0">
            <a:spAutoFit/>
          </a:bodyPr>
          <a:p>
            <a:pPr algn="ctr"/>
            <a:r>
              <a:rPr lang="zh-CN" altLang="en-US">
                <a:latin typeface="微软雅黑" panose="020B0503020204020204" charset="-122"/>
                <a:ea typeface="微软雅黑" panose="020B0503020204020204" charset="-122"/>
                <a:cs typeface="微软雅黑" panose="020B0503020204020204" charset="-122"/>
              </a:rPr>
              <a:t>计数</a:t>
            </a:r>
            <a:r>
              <a:rPr lang="en-US" altLang="zh-CN">
                <a:latin typeface="微软雅黑" panose="020B0503020204020204" charset="-122"/>
                <a:ea typeface="微软雅黑" panose="020B0503020204020204" charset="-122"/>
                <a:cs typeface="微软雅黑" panose="020B0503020204020204" charset="-122"/>
              </a:rPr>
              <a:t>/</a:t>
            </a:r>
            <a:r>
              <a:rPr lang="zh-CN" altLang="en-US">
                <a:latin typeface="微软雅黑" panose="020B0503020204020204" charset="-122"/>
                <a:ea typeface="微软雅黑" panose="020B0503020204020204" charset="-122"/>
                <a:cs typeface="微软雅黑" panose="020B0503020204020204" charset="-122"/>
              </a:rPr>
              <a:t>中子通量</a:t>
            </a:r>
            <a:endParaRPr lang="zh-CN" altLang="en-US">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advTm="59458"/>
    </mc:Choice>
    <mc:Fallback>
      <p:transition advTm="59458"/>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组合 8"/>
          <p:cNvGrpSpPr/>
          <p:nvPr/>
        </p:nvGrpSpPr>
        <p:grpSpPr>
          <a:xfrm>
            <a:off x="643226" y="351449"/>
            <a:ext cx="2139379" cy="461645"/>
            <a:chOff x="643226" y="411409"/>
            <a:chExt cx="2139379" cy="461645"/>
          </a:xfrm>
        </p:grpSpPr>
        <p:grpSp>
          <p:nvGrpSpPr>
            <p:cNvPr id="10" name="组合 9"/>
            <p:cNvGrpSpPr/>
            <p:nvPr/>
          </p:nvGrpSpPr>
          <p:grpSpPr>
            <a:xfrm>
              <a:off x="643226" y="419695"/>
              <a:ext cx="396000" cy="396000"/>
              <a:chOff x="395576" y="248444"/>
              <a:chExt cx="396000" cy="396000"/>
            </a:xfrm>
            <a:noFill/>
          </p:grpSpPr>
          <p:sp>
            <p:nvSpPr>
              <p:cNvPr id="12" name="矩形 11"/>
              <p:cNvSpPr/>
              <p:nvPr userDrawn="1"/>
            </p:nvSpPr>
            <p:spPr>
              <a:xfrm>
                <a:off x="395576" y="248444"/>
                <a:ext cx="326092" cy="336419"/>
              </a:xfrm>
              <a:prstGeom prst="rect">
                <a:avLst/>
              </a:prstGeom>
              <a:grpFill/>
              <a:ln w="1905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sp>
            <p:nvSpPr>
              <p:cNvPr id="13" name="矩形 12"/>
              <p:cNvSpPr/>
              <p:nvPr userDrawn="1"/>
            </p:nvSpPr>
            <p:spPr>
              <a:xfrm>
                <a:off x="581935" y="432344"/>
                <a:ext cx="209641" cy="212100"/>
              </a:xfrm>
              <a:prstGeom prst="rect">
                <a:avLst/>
              </a:prstGeom>
              <a:solidFill>
                <a:schemeClr val="accent3"/>
              </a:solidFill>
              <a:ln w="25400" cap="flat" cmpd="sng" algn="ctr">
                <a:solidFill>
                  <a:schemeClr val="accent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grpSp>
        <p:sp>
          <p:nvSpPr>
            <p:cNvPr id="11" name="矩形 10"/>
            <p:cNvSpPr/>
            <p:nvPr/>
          </p:nvSpPr>
          <p:spPr>
            <a:xfrm>
              <a:off x="1225585" y="411409"/>
              <a:ext cx="1557020" cy="461645"/>
            </a:xfrm>
            <a:prstGeom prst="rect">
              <a:avLst/>
            </a:prstGeom>
            <a:effectLst/>
          </p:spPr>
          <p:txBody>
            <a:bodyPr wrap="none" lIns="93269" tIns="46634" rIns="93269" bIns="46634">
              <a:spAutoFit/>
            </a:bodyPr>
            <a:lstStyle/>
            <a:p>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未来计划</a:t>
              </a:r>
              <a:endPar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p:txBody>
        </p:sp>
      </p:grpSp>
      <p:cxnSp>
        <p:nvCxnSpPr>
          <p:cNvPr id="14" name="直接连接符 13"/>
          <p:cNvCxnSpPr/>
          <p:nvPr/>
        </p:nvCxnSpPr>
        <p:spPr>
          <a:xfrm>
            <a:off x="399738" y="861315"/>
            <a:ext cx="11392525"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8815070" y="523875"/>
            <a:ext cx="309880" cy="368300"/>
          </a:xfrm>
          <a:prstGeom prst="rect">
            <a:avLst/>
          </a:prstGeom>
          <a:noFill/>
        </p:spPr>
        <p:txBody>
          <a:bodyPr wrap="none" rtlCol="0">
            <a:spAutoFit/>
          </a:bodyPr>
          <a:p>
            <a:endParaRPr lang="zh-CN" altLang="en-US">
              <a:latin typeface="微软雅黑" panose="020B0503020204020204" charset="-122"/>
              <a:ea typeface="微软雅黑" panose="020B0503020204020204" charset="-122"/>
            </a:endParaRPr>
          </a:p>
        </p:txBody>
      </p:sp>
      <p:sp>
        <p:nvSpPr>
          <p:cNvPr id="20" name="文本框 7"/>
          <p:cNvSpPr txBox="1"/>
          <p:nvPr/>
        </p:nvSpPr>
        <p:spPr>
          <a:xfrm>
            <a:off x="102235" y="1460500"/>
            <a:ext cx="11898630" cy="1350010"/>
          </a:xfrm>
          <a:prstGeom prst="rect">
            <a:avLst/>
          </a:prstGeom>
          <a:noFill/>
        </p:spPr>
        <p:txBody>
          <a:bodyPr wrap="square" rtlCol="0">
            <a:noAutofit/>
          </a:bodyPr>
          <a:p>
            <a:pPr marL="342900" indent="-342900" algn="just" eaLnBrk="0" fontAlgn="base" hangingPunct="0">
              <a:spcBef>
                <a:spcPct val="0"/>
              </a:spcBef>
              <a:spcAft>
                <a:spcPts val="600"/>
              </a:spcAft>
              <a:buFont typeface="Wingdings" panose="05000000000000000000" pitchFamily="2" charset="2"/>
              <a:buChar char="q"/>
              <a:defRPr/>
            </a:pPr>
            <a:r>
              <a:rPr lang="zh-CN" altLang="en-US" sz="2000" dirty="0">
                <a:latin typeface="Times New Roman" panose="02020603050405020304" charset="0"/>
                <a:ea typeface="微软雅黑" panose="020B0503020204020204" charset="-122"/>
                <a:cs typeface="Times New Roman" panose="02020603050405020304" charset="0"/>
                <a:sym typeface="+mn-ea"/>
              </a:rPr>
              <a:t>通过调控系统实现更多核素测量，继续寻找更大的纵向不对称性</a:t>
            </a:r>
            <a:endParaRPr lang="zh-CN" altLang="en-US" sz="2000" dirty="0">
              <a:latin typeface="Times New Roman" panose="02020603050405020304" charset="0"/>
              <a:ea typeface="微软雅黑" panose="020B0503020204020204" charset="-122"/>
              <a:cs typeface="Times New Roman" panose="02020603050405020304" charset="0"/>
            </a:endParaRPr>
          </a:p>
          <a:p>
            <a:pPr marL="342900" indent="-342900" algn="just" eaLnBrk="0" fontAlgn="base" hangingPunct="0">
              <a:spcBef>
                <a:spcPct val="0"/>
              </a:spcBef>
              <a:spcAft>
                <a:spcPts val="600"/>
              </a:spcAft>
              <a:buFont typeface="Wingdings" panose="05000000000000000000" pitchFamily="2" charset="2"/>
              <a:buChar char="q"/>
              <a:defRPr/>
            </a:pPr>
            <a:r>
              <a:rPr lang="zh-CN" altLang="en-US" sz="2000" dirty="0">
                <a:latin typeface="Times New Roman" panose="02020603050405020304" charset="0"/>
                <a:ea typeface="微软雅黑" panose="020B0503020204020204" charset="-122"/>
                <a:cs typeface="Times New Roman" panose="02020603050405020304" charset="0"/>
                <a:sym typeface="+mn-ea"/>
              </a:rPr>
              <a:t>提高测量精度，精确标定不对称性数值</a:t>
            </a:r>
            <a:endParaRPr lang="zh-CN" altLang="en-US" sz="2000" dirty="0">
              <a:latin typeface="Times New Roman" panose="02020603050405020304" charset="0"/>
              <a:ea typeface="微软雅黑" panose="020B0503020204020204" charset="-122"/>
              <a:cs typeface="Times New Roman" panose="02020603050405020304" charset="0"/>
              <a:sym typeface="+mn-ea"/>
            </a:endParaRPr>
          </a:p>
          <a:p>
            <a:pPr marL="342900" indent="-342900" algn="just" eaLnBrk="0" fontAlgn="base" hangingPunct="0">
              <a:spcBef>
                <a:spcPct val="0"/>
              </a:spcBef>
              <a:spcAft>
                <a:spcPts val="600"/>
              </a:spcAft>
              <a:buFont typeface="Wingdings" panose="05000000000000000000" pitchFamily="2" charset="2"/>
              <a:buChar char="q"/>
              <a:defRPr/>
            </a:pPr>
            <a:r>
              <a:rPr lang="zh-CN" altLang="en-US" sz="2000" dirty="0">
                <a:latin typeface="Times New Roman" panose="02020603050405020304" charset="0"/>
                <a:ea typeface="微软雅黑" panose="020B0503020204020204" charset="-122"/>
                <a:cs typeface="Times New Roman" panose="02020603050405020304" charset="0"/>
                <a:sym typeface="+mn-ea"/>
              </a:rPr>
              <a:t>利用前项散射</a:t>
            </a:r>
            <a:r>
              <a:rPr lang="zh-CN" altLang="en-US" sz="2000" dirty="0">
                <a:latin typeface="Times New Roman" panose="02020603050405020304" charset="0"/>
                <a:ea typeface="微软雅黑" panose="020B0503020204020204" charset="-122"/>
                <a:cs typeface="Times New Roman" panose="02020603050405020304" charset="0"/>
                <a:sym typeface="+mn-ea"/>
              </a:rPr>
              <a:t>的不对称性数值解析时间反演对称性破缺、为相关理论发展提供实验数据支持</a:t>
            </a:r>
            <a:endParaRPr lang="zh-CN" altLang="en-US" dirty="0">
              <a:latin typeface="微软雅黑" panose="020B0503020204020204" charset="-122"/>
              <a:ea typeface="微软雅黑" panose="020B0503020204020204" charset="-122"/>
              <a:cs typeface="微软雅黑" panose="020B0503020204020204" charset="-122"/>
            </a:endParaRPr>
          </a:p>
          <a:p>
            <a:pPr marL="342900" indent="-342900" algn="just" eaLnBrk="0" fontAlgn="base" hangingPunct="0">
              <a:spcBef>
                <a:spcPct val="0"/>
              </a:spcBef>
              <a:spcAft>
                <a:spcPts val="600"/>
              </a:spcAft>
              <a:buFont typeface="Wingdings" panose="05000000000000000000" pitchFamily="2" charset="2"/>
              <a:buChar char="q"/>
              <a:defRPr/>
            </a:pPr>
            <a:endParaRPr lang="zh-CN" altLang="en-US" dirty="0">
              <a:latin typeface="微软雅黑" panose="020B0503020204020204" charset="-122"/>
              <a:ea typeface="微软雅黑" panose="020B0503020204020204" charset="-122"/>
              <a:cs typeface="微软雅黑" panose="020B0503020204020204" charset="-122"/>
            </a:endParaRPr>
          </a:p>
        </p:txBody>
      </p:sp>
      <p:sp>
        <p:nvSpPr>
          <p:cNvPr id="21" name="文本框 20"/>
          <p:cNvSpPr txBox="1"/>
          <p:nvPr/>
        </p:nvSpPr>
        <p:spPr>
          <a:xfrm>
            <a:off x="2251075" y="885190"/>
            <a:ext cx="7167880" cy="829945"/>
          </a:xfrm>
          <a:prstGeom prst="rect">
            <a:avLst/>
          </a:prstGeom>
          <a:noFill/>
        </p:spPr>
        <p:txBody>
          <a:bodyPr wrap="square" rtlCol="0">
            <a:spAutoFit/>
          </a:bodyPr>
          <a:p>
            <a:pPr algn="ctr"/>
            <a:r>
              <a:rPr lang="zh-CN" altLang="en-US" sz="2400" b="1" u="sng"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利用该系统进行更精确</a:t>
            </a:r>
            <a:r>
              <a:rPr lang="zh-CN" altLang="en-US" sz="2400" b="1" u="sng"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的数值</a:t>
            </a:r>
            <a:r>
              <a:rPr lang="zh-CN" altLang="en-US" sz="2400" b="1" u="sng"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sym typeface="+mn-ea"/>
              </a:rPr>
              <a:t>标定</a:t>
            </a:r>
            <a:endParaRPr lang="zh-CN" altLang="en-US" sz="2400" b="1" u="sng"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endParaRPr>
          </a:p>
          <a:p>
            <a:pPr algn="ctr"/>
            <a:endParaRPr lang="zh-CN" altLang="en-US" sz="2400" b="1" u="sng" kern="0" spc="300" dirty="0">
              <a:solidFill>
                <a:schemeClr val="tx1">
                  <a:lumMod val="85000"/>
                  <a:lumOff val="15000"/>
                </a:schemeClr>
              </a:solidFill>
              <a:latin typeface="Times New Roman" panose="02020603050405020304" charset="0"/>
              <a:ea typeface="微软雅黑" panose="020B0503020204020204" charset="-122"/>
              <a:cs typeface="Times New Roman" panose="02020603050405020304" charset="0"/>
            </a:endParaRPr>
          </a:p>
        </p:txBody>
      </p:sp>
      <p:sp>
        <p:nvSpPr>
          <p:cNvPr id="16" name="灯片编号占位符 15"/>
          <p:cNvSpPr>
            <a:spLocks noGrp="1"/>
          </p:cNvSpPr>
          <p:nvPr>
            <p:ph type="sldNum" sz="quarter" idx="12"/>
          </p:nvPr>
        </p:nvSpPr>
        <p:spPr/>
        <p:txBody>
          <a:bodyPr/>
          <a:p>
            <a:fld id="{E172299E-9668-45DE-AB64-AAA21696C2E2}" type="slidenum">
              <a:rPr lang="zh-CN" altLang="en-US" smtClean="0"/>
            </a:fld>
            <a:endParaRPr lang="zh-CN" altLang="en-US" smtClean="0"/>
          </a:p>
        </p:txBody>
      </p:sp>
      <p:grpSp>
        <p:nvGrpSpPr>
          <p:cNvPr id="33" name="组合 32"/>
          <p:cNvGrpSpPr/>
          <p:nvPr/>
        </p:nvGrpSpPr>
        <p:grpSpPr>
          <a:xfrm>
            <a:off x="887730" y="3409315"/>
            <a:ext cx="6229350" cy="1528445"/>
            <a:chOff x="161" y="6157"/>
            <a:chExt cx="9810" cy="2407"/>
          </a:xfrm>
        </p:grpSpPr>
        <p:pic>
          <p:nvPicPr>
            <p:cNvPr id="37" name="图片 36"/>
            <p:cNvPicPr>
              <a:picLocks noChangeAspect="1"/>
            </p:cNvPicPr>
            <p:nvPr/>
          </p:nvPicPr>
          <p:blipFill>
            <a:blip r:embed="rId1"/>
            <a:srcRect t="44153"/>
            <a:stretch>
              <a:fillRect/>
            </a:stretch>
          </p:blipFill>
          <p:spPr>
            <a:xfrm>
              <a:off x="161" y="6158"/>
              <a:ext cx="9810" cy="2407"/>
            </a:xfrm>
            <a:prstGeom prst="rect">
              <a:avLst/>
            </a:prstGeom>
          </p:spPr>
        </p:pic>
        <p:sp>
          <p:nvSpPr>
            <p:cNvPr id="32" name="矩形 31"/>
            <p:cNvSpPr/>
            <p:nvPr/>
          </p:nvSpPr>
          <p:spPr>
            <a:xfrm>
              <a:off x="8176" y="6157"/>
              <a:ext cx="1727" cy="5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pic>
        <p:nvPicPr>
          <p:cNvPr id="34" name="图片 33"/>
          <p:cNvPicPr>
            <a:picLocks noChangeAspect="1"/>
          </p:cNvPicPr>
          <p:nvPr/>
        </p:nvPicPr>
        <p:blipFill>
          <a:blip r:embed="rId2"/>
          <a:srcRect t="22632" r="1637" b="14420"/>
          <a:stretch>
            <a:fillRect/>
          </a:stretch>
        </p:blipFill>
        <p:spPr>
          <a:xfrm>
            <a:off x="200660" y="5420995"/>
            <a:ext cx="7982585" cy="379730"/>
          </a:xfrm>
          <a:prstGeom prst="rect">
            <a:avLst/>
          </a:prstGeom>
        </p:spPr>
      </p:pic>
      <mc:AlternateContent xmlns:mc="http://schemas.openxmlformats.org/markup-compatibility/2006">
        <mc:Choice xmlns:a14="http://schemas.microsoft.com/office/drawing/2010/main" Requires="a14">
          <p:sp>
            <p:nvSpPr>
              <p:cNvPr id="36" name="TextBox 10"/>
              <p:cNvSpPr txBox="1"/>
              <p:nvPr/>
            </p:nvSpPr>
            <p:spPr>
              <a:xfrm>
                <a:off x="8582660" y="3318510"/>
                <a:ext cx="3634740" cy="2867660"/>
              </a:xfrm>
              <a:prstGeom prst="rect">
                <a:avLst/>
              </a:prstGeom>
              <a:noFill/>
            </p:spPr>
            <p:txBody>
              <a:bodyPr wrap="square" rtlCol="0">
                <a:noAutofit/>
              </a:bodyPr>
              <a:lstStyle/>
              <a:p>
                <a:pPr algn="just">
                  <a:lnSpc>
                    <a:spcPct val="150000"/>
                  </a:lnSpc>
                  <a:spcBef>
                    <a:spcPts val="800"/>
                  </a:spcBef>
                </a:pPr>
                <a14:m>
                  <m:oMath xmlns:m="http://schemas.openxmlformats.org/officeDocument/2006/math">
                    <m:sSub>
                      <m:sSubPr>
                        <m:ctrlPr>
                          <a:rPr lang="en-US" i="1">
                            <a:solidFill>
                              <a:schemeClr val="tx1"/>
                            </a:solidFill>
                            <a:latin typeface="Cambria Math" panose="02040503050406030204" pitchFamily="18" charset="0"/>
                            <a:ea typeface="Cambria Math" panose="02040503050406030204" pitchFamily="18" charset="0"/>
                            <a:cs typeface="Cambria Math" panose="02040503050406030204" pitchFamily="18" charset="0"/>
                          </a:rPr>
                        </m:ctrlPr>
                      </m:sSubPr>
                      <m:e>
                        <m:r>
                          <a:rPr lang="en-US" i="1">
                            <a:solidFill>
                              <a:schemeClr val="tx1"/>
                            </a:solidFill>
                            <a:latin typeface="Cambria Math" panose="02040503050406030204" pitchFamily="18" charset="0"/>
                            <a:ea typeface="Cambria Math" panose="02040503050406030204" pitchFamily="18" charset="0"/>
                            <a:cs typeface="Cambria Math" panose="02040503050406030204" pitchFamily="18" charset="0"/>
                          </a:rPr>
                          <m:t>𝑓</m:t>
                        </m:r>
                      </m:e>
                      <m:sub>
                        <m:r>
                          <a:rPr lang="en-US" i="1">
                            <a:solidFill>
                              <a:schemeClr val="tx1"/>
                            </a:solidFill>
                            <a:latin typeface="Cambria Math" panose="02040503050406030204" pitchFamily="18" charset="0"/>
                            <a:ea typeface="MS Mincho" charset="0"/>
                            <a:cs typeface="Cambria Math" panose="02040503050406030204" pitchFamily="18" charset="0"/>
                          </a:rPr>
                          <m:t>0</m:t>
                        </m:r>
                      </m:sub>
                    </m:sSub>
                  </m:oMath>
                </a14:m>
                <a:r>
                  <a:rPr lang="en-US" dirty="0">
                    <a:solidFill>
                      <a:schemeClr val="tx1"/>
                    </a:solidFill>
                    <a:latin typeface="Times New Roman" panose="02020603050405020304" charset="0"/>
                    <a:ea typeface="Cambria Math" panose="02040503050406030204" pitchFamily="18" charset="0"/>
                    <a:cs typeface="Times New Roman" panose="02020603050405020304" charset="0"/>
                  </a:rPr>
                  <a:t>=P-even, T-even </a:t>
                </a:r>
                <a:endParaRPr lang="en-US" dirty="0">
                  <a:solidFill>
                    <a:schemeClr val="tx1"/>
                  </a:solidFill>
                  <a:latin typeface="Times New Roman" panose="02020603050405020304" charset="0"/>
                  <a:ea typeface="黑体" panose="02010609060101010101" pitchFamily="49" charset="-122"/>
                  <a:cs typeface="Times New Roman" panose="02020603050405020304" charset="0"/>
                </a:endParaRPr>
              </a:p>
              <a:p>
                <a:pPr algn="just">
                  <a:lnSpc>
                    <a:spcPct val="150000"/>
                  </a:lnSpc>
                  <a:spcBef>
                    <a:spcPts val="800"/>
                  </a:spcBef>
                </a:pPr>
                <a14:m>
                  <m:oMath xmlns:m="http://schemas.openxmlformats.org/officeDocument/2006/math">
                    <m:sSub>
                      <m:sSubPr>
                        <m:ctrlPr>
                          <a:rPr lang="en-US" i="1">
                            <a:solidFill>
                              <a:schemeClr val="tx1"/>
                            </a:solidFill>
                            <a:latin typeface="Cambria Math" panose="02040503050406030204" pitchFamily="18" charset="0"/>
                            <a:ea typeface="Cambria Math" panose="02040503050406030204" pitchFamily="18" charset="0"/>
                            <a:cs typeface="Cambria Math" panose="02040503050406030204" pitchFamily="18" charset="0"/>
                          </a:rPr>
                        </m:ctrlPr>
                      </m:sSubPr>
                      <m:e>
                        <m:r>
                          <a:rPr lang="en-US" i="1">
                            <a:solidFill>
                              <a:schemeClr val="tx1"/>
                            </a:solidFill>
                            <a:latin typeface="Cambria Math" panose="02040503050406030204" pitchFamily="18" charset="0"/>
                            <a:ea typeface="Cambria Math" panose="02040503050406030204" pitchFamily="18" charset="0"/>
                            <a:cs typeface="Cambria Math" panose="02040503050406030204" pitchFamily="18" charset="0"/>
                          </a:rPr>
                          <m:t>𝑓</m:t>
                        </m:r>
                      </m:e>
                      <m:sub>
                        <m:r>
                          <a:rPr lang="en-US" i="1">
                            <a:solidFill>
                              <a:schemeClr val="tx1"/>
                            </a:solidFill>
                            <a:latin typeface="Cambria Math" panose="02040503050406030204" pitchFamily="18" charset="0"/>
                            <a:ea typeface="MS Mincho" charset="0"/>
                            <a:cs typeface="Cambria Math" panose="02040503050406030204" pitchFamily="18" charset="0"/>
                          </a:rPr>
                          <m:t>1</m:t>
                        </m:r>
                      </m:sub>
                    </m:sSub>
                  </m:oMath>
                </a14:m>
                <a:r>
                  <a:rPr lang="en-US" dirty="0">
                    <a:solidFill>
                      <a:schemeClr val="tx1"/>
                    </a:solidFill>
                    <a:latin typeface="Times New Roman" panose="02020603050405020304" charset="0"/>
                    <a:ea typeface="Cambria Math" panose="02040503050406030204" pitchFamily="18" charset="0"/>
                    <a:cs typeface="Times New Roman" panose="02020603050405020304" charset="0"/>
                  </a:rPr>
                  <a:t>=P-even, T-even </a:t>
                </a:r>
                <a:r>
                  <a:rPr lang="en-US" dirty="0">
                    <a:solidFill>
                      <a:schemeClr val="tx1"/>
                    </a:solidFill>
                    <a:latin typeface="Times New Roman" panose="02020603050405020304" charset="0"/>
                    <a:ea typeface="黑体" panose="02010609060101010101" pitchFamily="49" charset="-122"/>
                    <a:cs typeface="Times New Roman" panose="02020603050405020304" charset="0"/>
                  </a:rPr>
                  <a:t> </a:t>
                </a:r>
                <a:endParaRPr lang="en-US" dirty="0">
                  <a:solidFill>
                    <a:schemeClr val="tx1"/>
                  </a:solidFill>
                  <a:latin typeface="Times New Roman" panose="02020603050405020304" charset="0"/>
                  <a:ea typeface="黑体" panose="02010609060101010101" pitchFamily="49" charset="-122"/>
                  <a:cs typeface="Times New Roman" panose="02020603050405020304" charset="0"/>
                </a:endParaRPr>
              </a:p>
              <a:p>
                <a:pPr algn="just">
                  <a:lnSpc>
                    <a:spcPct val="150000"/>
                  </a:lnSpc>
                  <a:spcBef>
                    <a:spcPts val="800"/>
                  </a:spcBef>
                </a:pPr>
                <a14:m>
                  <m:oMath xmlns:m="http://schemas.openxmlformats.org/officeDocument/2006/math">
                    <m:sSub>
                      <m:sSubPr>
                        <m:ctrlPr>
                          <a:rPr lang="en-US" b="1" i="1">
                            <a:solidFill>
                              <a:srgbClr val="0070C0"/>
                            </a:solidFill>
                            <a:latin typeface="Cambria Math" panose="02040503050406030204" pitchFamily="18" charset="0"/>
                            <a:ea typeface="Cambria Math" panose="02040503050406030204" pitchFamily="18" charset="0"/>
                            <a:cs typeface="Cambria Math" panose="02040503050406030204" pitchFamily="18" charset="0"/>
                          </a:rPr>
                        </m:ctrlPr>
                      </m:sSubPr>
                      <m:e>
                        <m:r>
                          <a:rPr lang="en-US" b="1" i="1">
                            <a:solidFill>
                              <a:srgbClr val="0070C0"/>
                            </a:solidFill>
                            <a:latin typeface="Cambria Math" panose="02040503050406030204" pitchFamily="18" charset="0"/>
                            <a:ea typeface="Cambria Math" panose="02040503050406030204" pitchFamily="18" charset="0"/>
                            <a:cs typeface="Cambria Math" panose="02040503050406030204" pitchFamily="18" charset="0"/>
                          </a:rPr>
                          <m:t>𝒇</m:t>
                        </m:r>
                      </m:e>
                      <m:sub>
                        <m:r>
                          <a:rPr lang="en-US" b="1" i="1">
                            <a:solidFill>
                              <a:srgbClr val="0070C0"/>
                            </a:solidFill>
                            <a:latin typeface="Cambria Math" panose="02040503050406030204" pitchFamily="18" charset="0"/>
                            <a:ea typeface="Cambria Math" panose="02040503050406030204" pitchFamily="18" charset="0"/>
                            <a:cs typeface="Cambria Math" panose="02040503050406030204" pitchFamily="18" charset="0"/>
                          </a:rPr>
                          <m:t>𝟐</m:t>
                        </m:r>
                      </m:sub>
                    </m:sSub>
                  </m:oMath>
                </a14:m>
                <a:r>
                  <a:rPr lang="en-US" b="1" dirty="0">
                    <a:solidFill>
                      <a:srgbClr val="0070C0"/>
                    </a:solidFill>
                    <a:latin typeface="Times New Roman" panose="02020603050405020304" charset="0"/>
                    <a:ea typeface="Cambria Math" panose="02040503050406030204" pitchFamily="18" charset="0"/>
                    <a:cs typeface="Times New Roman" panose="02020603050405020304" charset="0"/>
                  </a:rPr>
                  <a:t>=P-odd, T-even </a:t>
                </a:r>
                <a:r>
                  <a:rPr lang="zh-CN" altLang="en-US" b="1" dirty="0">
                    <a:solidFill>
                      <a:srgbClr val="0070C0"/>
                    </a:solidFill>
                    <a:latin typeface="Times New Roman" panose="02020603050405020304" charset="0"/>
                    <a:ea typeface="黑体" panose="02010609060101010101" pitchFamily="49" charset="-122"/>
                    <a:cs typeface="Times New Roman" panose="02020603050405020304" charset="0"/>
                  </a:rPr>
                  <a:t>（</a:t>
                </a:r>
                <a:r>
                  <a:rPr lang="en-US" altLang="zh-CN" b="1" dirty="0">
                    <a:solidFill>
                      <a:srgbClr val="0070C0"/>
                    </a:solidFill>
                    <a:latin typeface="Times New Roman" panose="02020603050405020304" charset="0"/>
                    <a:ea typeface="黑体" panose="02010609060101010101" pitchFamily="49" charset="-122"/>
                    <a:cs typeface="Times New Roman" panose="02020603050405020304" charset="0"/>
                  </a:rPr>
                  <a:t>PV</a:t>
                </a:r>
                <a:r>
                  <a:rPr lang="zh-CN" altLang="en-US" b="1" dirty="0">
                    <a:solidFill>
                      <a:srgbClr val="0070C0"/>
                    </a:solidFill>
                    <a:latin typeface="Times New Roman" panose="02020603050405020304" charset="0"/>
                    <a:ea typeface="黑体" panose="02010609060101010101" pitchFamily="49" charset="-122"/>
                    <a:cs typeface="Times New Roman" panose="02020603050405020304" charset="0"/>
                  </a:rPr>
                  <a:t>）</a:t>
                </a:r>
                <a:endParaRPr lang="en-US" altLang="zh-CN" b="1" dirty="0">
                  <a:solidFill>
                    <a:srgbClr val="0070C0"/>
                  </a:solidFill>
                  <a:latin typeface="Times New Roman" panose="02020603050405020304" charset="0"/>
                  <a:ea typeface="黑体" panose="02010609060101010101" pitchFamily="49" charset="-122"/>
                  <a:cs typeface="Times New Roman" panose="02020603050405020304" charset="0"/>
                </a:endParaRPr>
              </a:p>
              <a:p>
                <a:pPr algn="just">
                  <a:lnSpc>
                    <a:spcPct val="150000"/>
                  </a:lnSpc>
                  <a:spcBef>
                    <a:spcPts val="800"/>
                  </a:spcBef>
                </a:pPr>
                <a14:m>
                  <m:oMath xmlns:m="http://schemas.openxmlformats.org/officeDocument/2006/math">
                    <m:sSub>
                      <m:sSubPr>
                        <m:ctrlPr>
                          <a:rPr lang="en-US" b="1" i="1">
                            <a:solidFill>
                              <a:srgbClr val="FF0000"/>
                            </a:solidFill>
                            <a:latin typeface="Cambria Math" panose="02040503050406030204" pitchFamily="18" charset="0"/>
                            <a:ea typeface="Cambria Math" panose="02040503050406030204" pitchFamily="18" charset="0"/>
                            <a:cs typeface="Cambria Math" panose="02040503050406030204" pitchFamily="18" charset="0"/>
                          </a:rPr>
                        </m:ctrlPr>
                      </m:sSubPr>
                      <m:e>
                        <m:r>
                          <a:rPr lang="en-US" b="1" i="1">
                            <a:solidFill>
                              <a:srgbClr val="FF0000"/>
                            </a:solidFill>
                            <a:latin typeface="Cambria Math" panose="02040503050406030204" pitchFamily="18" charset="0"/>
                            <a:ea typeface="Cambria Math" panose="02040503050406030204" pitchFamily="18" charset="0"/>
                            <a:cs typeface="Cambria Math" panose="02040503050406030204" pitchFamily="18" charset="0"/>
                          </a:rPr>
                          <m:t>𝒇</m:t>
                        </m:r>
                      </m:e>
                      <m:sub>
                        <m:r>
                          <a:rPr lang="en-US" b="1" i="1">
                            <a:solidFill>
                              <a:srgbClr val="FF0000"/>
                            </a:solidFill>
                            <a:latin typeface="Cambria Math" panose="02040503050406030204" pitchFamily="18" charset="0"/>
                            <a:ea typeface="Cambria Math" panose="02040503050406030204" pitchFamily="18" charset="0"/>
                            <a:cs typeface="Cambria Math" panose="02040503050406030204" pitchFamily="18" charset="0"/>
                          </a:rPr>
                          <m:t>𝟑</m:t>
                        </m:r>
                      </m:sub>
                    </m:sSub>
                  </m:oMath>
                </a14:m>
                <a:r>
                  <a:rPr lang="en-US" b="1" dirty="0">
                    <a:solidFill>
                      <a:srgbClr val="FF0000"/>
                    </a:solidFill>
                    <a:latin typeface="Times New Roman" panose="02020603050405020304" charset="0"/>
                    <a:ea typeface="Cambria Math" panose="02040503050406030204" pitchFamily="18" charset="0"/>
                    <a:cs typeface="Times New Roman" panose="02020603050405020304" charset="0"/>
                  </a:rPr>
                  <a:t>=P-odd, T-odd (PV and TRV)</a:t>
                </a:r>
                <a:endParaRPr lang="en-US" b="1" dirty="0">
                  <a:solidFill>
                    <a:srgbClr val="FF0000"/>
                  </a:solidFill>
                  <a:latin typeface="Times New Roman" panose="02020603050405020304" charset="0"/>
                  <a:ea typeface="Cambria Math" panose="02040503050406030204" pitchFamily="18" charset="0"/>
                  <a:cs typeface="Times New Roman" panose="02020603050405020304" charset="0"/>
                </a:endParaRPr>
              </a:p>
              <a:p>
                <a:pPr algn="just">
                  <a:lnSpc>
                    <a:spcPct val="150000"/>
                  </a:lnSpc>
                  <a:spcBef>
                    <a:spcPts val="800"/>
                  </a:spcBef>
                </a:pPr>
                <a14:m>
                  <m:oMath xmlns:m="http://schemas.openxmlformats.org/officeDocument/2006/math">
                    <m:sSub>
                      <m:sSubPr>
                        <m:ctrlPr>
                          <a:rPr lang="en-US" b="1" i="1">
                            <a:solidFill>
                              <a:srgbClr val="C17945"/>
                            </a:solidFill>
                            <a:latin typeface="Cambria Math" panose="02040503050406030204" pitchFamily="18" charset="0"/>
                            <a:ea typeface="Cambria Math" panose="02040503050406030204" pitchFamily="18" charset="0"/>
                            <a:cs typeface="Cambria Math" panose="02040503050406030204" pitchFamily="18" charset="0"/>
                          </a:rPr>
                        </m:ctrlPr>
                      </m:sSubPr>
                      <m:e>
                        <m:r>
                          <a:rPr lang="en-US" b="1" i="1">
                            <a:solidFill>
                              <a:srgbClr val="C17945"/>
                            </a:solidFill>
                            <a:latin typeface="Cambria Math" panose="02040503050406030204" pitchFamily="18" charset="0"/>
                            <a:ea typeface="Cambria Math" panose="02040503050406030204" pitchFamily="18" charset="0"/>
                            <a:cs typeface="Cambria Math" panose="02040503050406030204" pitchFamily="18" charset="0"/>
                          </a:rPr>
                          <m:t>𝒇</m:t>
                        </m:r>
                      </m:e>
                      <m:sub>
                        <m:r>
                          <a:rPr lang="en-US" b="1" i="1">
                            <a:solidFill>
                              <a:srgbClr val="C17945"/>
                            </a:solidFill>
                            <a:latin typeface="Cambria Math" panose="02040503050406030204" pitchFamily="18" charset="0"/>
                            <a:ea typeface="Cambria Math" panose="02040503050406030204" pitchFamily="18" charset="0"/>
                            <a:cs typeface="Cambria Math" panose="02040503050406030204" pitchFamily="18" charset="0"/>
                          </a:rPr>
                          <m:t>𝟒</m:t>
                        </m:r>
                      </m:sub>
                    </m:sSub>
                  </m:oMath>
                </a14:m>
                <a:r>
                  <a:rPr lang="en-US" b="1" dirty="0">
                    <a:solidFill>
                      <a:srgbClr val="C17945"/>
                    </a:solidFill>
                    <a:latin typeface="Times New Roman" panose="02020603050405020304" charset="0"/>
                    <a:ea typeface="Cambria Math" panose="02040503050406030204" pitchFamily="18" charset="0"/>
                    <a:cs typeface="Times New Roman" panose="02020603050405020304" charset="0"/>
                  </a:rPr>
                  <a:t>=P-even, T-odd (</a:t>
                </a:r>
                <a:r>
                  <a:rPr lang="en-US" altLang="zh-CN" b="1" dirty="0">
                    <a:solidFill>
                      <a:srgbClr val="C17945"/>
                    </a:solidFill>
                    <a:latin typeface="Times New Roman" panose="02020603050405020304" charset="0"/>
                    <a:ea typeface="Cambria Math" panose="02040503050406030204" pitchFamily="18" charset="0"/>
                    <a:cs typeface="Times New Roman" panose="02020603050405020304" charset="0"/>
                  </a:rPr>
                  <a:t>PC–TRV )</a:t>
                </a:r>
                <a:endParaRPr lang="zh-CN" altLang="en-US" b="1" dirty="0">
                  <a:solidFill>
                    <a:srgbClr val="C17945"/>
                  </a:solidFill>
                  <a:latin typeface="Times New Roman" panose="02020603050405020304" charset="0"/>
                  <a:ea typeface="黑体" panose="02010609060101010101" pitchFamily="49" charset="-122"/>
                  <a:cs typeface="Times New Roman" panose="02020603050405020304" charset="0"/>
                </a:endParaRPr>
              </a:p>
            </p:txBody>
          </p:sp>
        </mc:Choice>
        <mc:Fallback>
          <p:sp>
            <p:nvSpPr>
              <p:cNvPr id="36" name="TextBox 10"/>
              <p:cNvSpPr txBox="1">
                <a:spLocks noRot="1" noChangeAspect="1" noMove="1" noResize="1" noEditPoints="1" noAdjustHandles="1" noChangeArrowheads="1" noChangeShapeType="1" noTextEdit="1"/>
              </p:cNvSpPr>
              <p:nvPr/>
            </p:nvSpPr>
            <p:spPr>
              <a:xfrm>
                <a:off x="8582660" y="3318510"/>
                <a:ext cx="3634740" cy="2867660"/>
              </a:xfrm>
              <a:prstGeom prst="rect">
                <a:avLst/>
              </a:prstGeom>
              <a:blipFill rotWithShape="1">
                <a:blip r:embed="rId3"/>
                <a:stretch>
                  <a:fillRect/>
                </a:stretch>
              </a:blipFill>
            </p:spPr>
            <p:txBody>
              <a:bodyPr/>
              <a:lstStyle/>
              <a:p>
                <a:r>
                  <a:rPr lang="zh-CN" altLang="en-US">
                    <a:noFill/>
                  </a:rPr>
                  <a:t> </a:t>
                </a:r>
              </a:p>
            </p:txBody>
          </p:sp>
        </mc:Fallback>
      </mc:AlternateContent>
      <p:sp>
        <p:nvSpPr>
          <p:cNvPr id="38" name="文本框 37"/>
          <p:cNvSpPr txBox="1"/>
          <p:nvPr/>
        </p:nvSpPr>
        <p:spPr>
          <a:xfrm>
            <a:off x="8390890" y="2984500"/>
            <a:ext cx="3342640" cy="398780"/>
          </a:xfrm>
          <a:prstGeom prst="rect">
            <a:avLst/>
          </a:prstGeom>
          <a:noFill/>
        </p:spPr>
        <p:txBody>
          <a:bodyPr wrap="square" rtlCol="0">
            <a:spAutoFit/>
          </a:bodyPr>
          <a:p>
            <a:pPr algn="ctr"/>
            <a:r>
              <a:rPr lang="zh-CN" altLang="en-US" sz="2000" b="1" u="sng">
                <a:latin typeface="微软雅黑" panose="020B0503020204020204" charset="-122"/>
                <a:ea typeface="微软雅黑" panose="020B0503020204020204" charset="-122"/>
                <a:cs typeface="Times New Roman" panose="02020603050405020304" charset="0"/>
              </a:rPr>
              <a:t>前项散射的关键性</a:t>
            </a:r>
            <a:r>
              <a:rPr lang="zh-CN" altLang="en-US" sz="2000" b="1" u="sng">
                <a:latin typeface="微软雅黑" panose="020B0503020204020204" charset="-122"/>
                <a:ea typeface="微软雅黑" panose="020B0503020204020204" charset="-122"/>
                <a:cs typeface="Times New Roman" panose="02020603050405020304" charset="0"/>
              </a:rPr>
              <a:t>参数</a:t>
            </a:r>
            <a:endParaRPr lang="zh-CN" altLang="en-US" sz="2000" b="1" u="sng">
              <a:latin typeface="微软雅黑" panose="020B0503020204020204" charset="-122"/>
              <a:ea typeface="微软雅黑" panose="020B0503020204020204" charset="-122"/>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p14:dur="500" advTm="521"/>
    </mc:Choice>
    <mc:Fallback>
      <p:transition advTm="521"/>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灯片编号占位符 1"/>
          <p:cNvSpPr>
            <a:spLocks noGrp="1"/>
          </p:cNvSpPr>
          <p:nvPr>
            <p:ph type="sldNum" sz="quarter" idx="12"/>
          </p:nvPr>
        </p:nvSpPr>
        <p:spPr/>
        <p:txBody>
          <a:bodyPr/>
          <a:p>
            <a:fld id="{E172299E-9668-45DE-AB64-AAA21696C2E2}" type="slidenum">
              <a:rPr lang="zh-CN" altLang="en-US" smtClean="0"/>
            </a:fld>
            <a:endParaRPr lang="zh-CN" altLang="en-US" smtClean="0"/>
          </a:p>
        </p:txBody>
      </p:sp>
      <p:sp>
        <p:nvSpPr>
          <p:cNvPr id="4" name="TextBox 10"/>
          <p:cNvSpPr txBox="1">
            <a:spLocks noChangeArrowheads="1"/>
          </p:cNvSpPr>
          <p:nvPr/>
        </p:nvSpPr>
        <p:spPr bwMode="auto">
          <a:xfrm>
            <a:off x="89082" y="1120993"/>
            <a:ext cx="11289248" cy="5401945"/>
          </a:xfrm>
          <a:prstGeom prst="rect">
            <a:avLst/>
          </a:prstGeom>
          <a:noFill/>
          <a:ln w="9525">
            <a:noFill/>
            <a:miter lim="800000"/>
          </a:ln>
        </p:spPr>
        <p:txBody>
          <a:bodyPr wrap="square" lIns="121915" tIns="60957" rIns="121915" bIns="60957">
            <a:spAutoFit/>
          </a:bodyPr>
          <a:lstStyle/>
          <a:p>
            <a:pPr marL="457200" indent="-457200" algn="just">
              <a:lnSpc>
                <a:spcPts val="3865"/>
              </a:lnSpc>
              <a:spcAft>
                <a:spcPts val="800"/>
              </a:spcAft>
              <a:buFont typeface="Arial" panose="020B0604020202020204" pitchFamily="34" charset="0"/>
              <a:buChar char="•"/>
            </a:pPr>
            <a:r>
              <a:rPr lang="en-US" altLang="zh-CN" sz="2400" b="1" dirty="0">
                <a:solidFill>
                  <a:prstClr val="black"/>
                </a:solidFill>
                <a:latin typeface="Times New Roman" panose="02020603050405020304" charset="0"/>
                <a:ea typeface="微软雅黑" panose="020B0503020204020204" charset="-122"/>
                <a:cs typeface="Times New Roman" panose="02020603050405020304" charset="0"/>
              </a:rPr>
              <a:t>Neutron is a very special probe to study materials</a:t>
            </a:r>
            <a:endParaRPr lang="en-US" altLang="zh-CN" sz="2400" b="1" dirty="0">
              <a:solidFill>
                <a:prstClr val="black"/>
              </a:solidFill>
              <a:latin typeface="Times New Roman" panose="02020603050405020304" charset="0"/>
              <a:ea typeface="微软雅黑" panose="020B0503020204020204" charset="-122"/>
              <a:cs typeface="Times New Roman" panose="02020603050405020304" charset="0"/>
            </a:endParaRPr>
          </a:p>
          <a:p>
            <a:pPr marL="457200" indent="-457200" algn="just">
              <a:lnSpc>
                <a:spcPts val="3865"/>
              </a:lnSpc>
              <a:spcAft>
                <a:spcPts val="800"/>
              </a:spcAft>
              <a:buFont typeface="Arial" panose="020B0604020202020204" pitchFamily="34" charset="0"/>
              <a:buChar char="•"/>
            </a:pPr>
            <a:r>
              <a:rPr lang="en-US" altLang="zh-CN" sz="2400" b="1" dirty="0">
                <a:solidFill>
                  <a:prstClr val="black"/>
                </a:solidFill>
                <a:latin typeface="Times New Roman" panose="02020603050405020304" charset="0"/>
                <a:ea typeface="微软雅黑" panose="020B0503020204020204" charset="-122"/>
                <a:cs typeface="Times New Roman" panose="02020603050405020304" charset="0"/>
              </a:rPr>
              <a:t>The main goal of a neutron source is for materials study</a:t>
            </a:r>
            <a:endParaRPr lang="en-US" altLang="zh-CN" sz="2400" b="1" dirty="0">
              <a:solidFill>
                <a:prstClr val="black"/>
              </a:solidFill>
              <a:latin typeface="Times New Roman" panose="02020603050405020304" charset="0"/>
              <a:ea typeface="微软雅黑" panose="020B0503020204020204" charset="-122"/>
              <a:cs typeface="Times New Roman" panose="02020603050405020304" charset="0"/>
            </a:endParaRPr>
          </a:p>
          <a:p>
            <a:pPr marL="457200" indent="-457200" algn="just">
              <a:lnSpc>
                <a:spcPts val="3865"/>
              </a:lnSpc>
              <a:spcAft>
                <a:spcPts val="800"/>
              </a:spcAft>
              <a:buFont typeface="Arial" panose="020B0604020202020204" pitchFamily="34" charset="0"/>
              <a:buChar char="•"/>
            </a:pPr>
            <a:r>
              <a:rPr lang="en-US" altLang="zh-CN" sz="2400" b="1" dirty="0">
                <a:solidFill>
                  <a:prstClr val="black"/>
                </a:solidFill>
                <a:latin typeface="Times New Roman" panose="02020603050405020304" charset="0"/>
                <a:ea typeface="微软雅黑" panose="020B0503020204020204" charset="-122"/>
                <a:cs typeface="Times New Roman" panose="02020603050405020304" charset="0"/>
              </a:rPr>
              <a:t>Neutrons can be used to study fundamental physics</a:t>
            </a:r>
            <a:endParaRPr lang="en-US" altLang="zh-CN" sz="2400" b="1" dirty="0">
              <a:solidFill>
                <a:prstClr val="black"/>
              </a:solidFill>
              <a:latin typeface="Times New Roman" panose="02020603050405020304" charset="0"/>
              <a:ea typeface="微软雅黑" panose="020B0503020204020204" charset="-122"/>
              <a:cs typeface="Times New Roman" panose="02020603050405020304" charset="0"/>
            </a:endParaRPr>
          </a:p>
          <a:p>
            <a:pPr marL="914400" lvl="1" indent="-457200" algn="just">
              <a:lnSpc>
                <a:spcPts val="3865"/>
              </a:lnSpc>
              <a:spcAft>
                <a:spcPts val="800"/>
              </a:spcAft>
              <a:buFont typeface="Arial" panose="020B0604020202020204" pitchFamily="34" charset="0"/>
              <a:buChar char="•"/>
            </a:pPr>
            <a:r>
              <a:rPr lang="en-US" altLang="zh-CN" sz="2400" dirty="0">
                <a:solidFill>
                  <a:prstClr val="black"/>
                </a:solidFill>
                <a:latin typeface="Times New Roman" panose="02020603050405020304" charset="0"/>
                <a:ea typeface="微软雅黑" panose="020B0503020204020204" charset="-122"/>
                <a:cs typeface="Times New Roman" panose="02020603050405020304" charset="0"/>
              </a:rPr>
              <a:t>parity violation</a:t>
            </a:r>
            <a:endParaRPr lang="en-US" altLang="zh-CN" sz="2400" dirty="0">
              <a:solidFill>
                <a:prstClr val="black"/>
              </a:solidFill>
              <a:latin typeface="Times New Roman" panose="02020603050405020304" charset="0"/>
              <a:ea typeface="微软雅黑" panose="020B0503020204020204" charset="-122"/>
              <a:cs typeface="Times New Roman" panose="02020603050405020304" charset="0"/>
            </a:endParaRPr>
          </a:p>
          <a:p>
            <a:pPr marL="914400" lvl="1" indent="-457200" algn="just">
              <a:lnSpc>
                <a:spcPts val="3865"/>
              </a:lnSpc>
              <a:spcAft>
                <a:spcPts val="800"/>
              </a:spcAft>
              <a:buFont typeface="Arial" panose="020B0604020202020204" pitchFamily="34" charset="0"/>
              <a:buChar char="•"/>
            </a:pPr>
            <a:r>
              <a:rPr lang="en-US" altLang="zh-CN" sz="2400" dirty="0">
                <a:solidFill>
                  <a:prstClr val="black"/>
                </a:solidFill>
                <a:latin typeface="Times New Roman" panose="02020603050405020304" charset="0"/>
                <a:ea typeface="微软雅黑" panose="020B0503020204020204" charset="-122"/>
                <a:cs typeface="Times New Roman" panose="02020603050405020304" charset="0"/>
              </a:rPr>
              <a:t>time violation</a:t>
            </a:r>
            <a:endParaRPr lang="en-US" altLang="zh-CN" sz="2400" dirty="0">
              <a:solidFill>
                <a:prstClr val="black"/>
              </a:solidFill>
              <a:latin typeface="Times New Roman" panose="02020603050405020304" charset="0"/>
              <a:ea typeface="微软雅黑" panose="020B0503020204020204" charset="-122"/>
              <a:cs typeface="Times New Roman" panose="02020603050405020304" charset="0"/>
            </a:endParaRPr>
          </a:p>
          <a:p>
            <a:pPr marL="914400" lvl="1" indent="-457200" algn="just">
              <a:lnSpc>
                <a:spcPts val="3865"/>
              </a:lnSpc>
              <a:spcAft>
                <a:spcPts val="800"/>
              </a:spcAft>
              <a:buFont typeface="Arial" panose="020B0604020202020204" pitchFamily="34" charset="0"/>
              <a:buChar char="•"/>
            </a:pPr>
            <a:r>
              <a:rPr lang="en-US" altLang="zh-CN" sz="2400" dirty="0">
                <a:solidFill>
                  <a:prstClr val="black"/>
                </a:solidFill>
                <a:latin typeface="Times New Roman" panose="02020603050405020304" charset="0"/>
                <a:ea typeface="微软雅黑" panose="020B0503020204020204" charset="-122"/>
                <a:cs typeface="Times New Roman" panose="02020603050405020304" charset="0"/>
              </a:rPr>
              <a:t>neutron lifetime</a:t>
            </a:r>
            <a:endParaRPr lang="en-US" altLang="zh-CN" sz="2400" dirty="0">
              <a:solidFill>
                <a:prstClr val="black"/>
              </a:solidFill>
              <a:latin typeface="Times New Roman" panose="02020603050405020304" charset="0"/>
              <a:ea typeface="微软雅黑" panose="020B0503020204020204" charset="-122"/>
              <a:cs typeface="Times New Roman" panose="02020603050405020304" charset="0"/>
            </a:endParaRPr>
          </a:p>
          <a:p>
            <a:pPr marL="914400" lvl="1" indent="-457200" algn="just">
              <a:lnSpc>
                <a:spcPts val="3865"/>
              </a:lnSpc>
              <a:spcAft>
                <a:spcPts val="800"/>
              </a:spcAft>
              <a:buFont typeface="Arial" panose="020B0604020202020204" pitchFamily="34" charset="0"/>
              <a:buChar char="•"/>
            </a:pPr>
            <a:r>
              <a:rPr lang="en-US" altLang="zh-CN" sz="2400" dirty="0">
                <a:solidFill>
                  <a:prstClr val="black"/>
                </a:solidFill>
                <a:latin typeface="Times New Roman" panose="02020603050405020304" charset="0"/>
                <a:ea typeface="微软雅黑" panose="020B0503020204020204" charset="-122"/>
                <a:cs typeface="Times New Roman" panose="02020603050405020304" charset="0"/>
              </a:rPr>
              <a:t>correlation measurement</a:t>
            </a:r>
            <a:endParaRPr lang="en-US" altLang="zh-CN" sz="2400" b="1" dirty="0">
              <a:solidFill>
                <a:prstClr val="black"/>
              </a:solidFill>
              <a:latin typeface="Times New Roman" panose="02020603050405020304" charset="0"/>
              <a:ea typeface="微软雅黑" panose="020B0503020204020204" charset="-122"/>
              <a:cs typeface="Times New Roman" panose="02020603050405020304" charset="0"/>
            </a:endParaRPr>
          </a:p>
          <a:p>
            <a:pPr marL="457200" indent="-457200" algn="just">
              <a:lnSpc>
                <a:spcPts val="3865"/>
              </a:lnSpc>
              <a:spcAft>
                <a:spcPts val="800"/>
              </a:spcAft>
              <a:buFont typeface="Arial" panose="020B0604020202020204" pitchFamily="34" charset="0"/>
              <a:buChar char="•"/>
            </a:pPr>
            <a:r>
              <a:rPr lang="en-US" altLang="zh-CN" sz="2400" b="1" dirty="0">
                <a:solidFill>
                  <a:prstClr val="black"/>
                </a:solidFill>
                <a:latin typeface="Times New Roman" panose="02020603050405020304" charset="0"/>
                <a:ea typeface="微软雅黑" panose="020B0503020204020204" charset="-122"/>
                <a:cs typeface="Times New Roman" panose="02020603050405020304" charset="0"/>
              </a:rPr>
              <a:t>Unique in quantum measurement</a:t>
            </a:r>
            <a:endParaRPr lang="en-US" altLang="zh-CN" sz="2400" b="1" dirty="0">
              <a:solidFill>
                <a:prstClr val="black"/>
              </a:solidFill>
              <a:latin typeface="Times New Roman" panose="02020603050405020304" charset="0"/>
              <a:ea typeface="微软雅黑" panose="020B0503020204020204" charset="-122"/>
              <a:cs typeface="Times New Roman" panose="02020603050405020304" charset="0"/>
            </a:endParaRPr>
          </a:p>
          <a:p>
            <a:pPr marL="914400" lvl="1" indent="-457200" algn="just">
              <a:lnSpc>
                <a:spcPts val="3865"/>
              </a:lnSpc>
              <a:spcAft>
                <a:spcPts val="800"/>
              </a:spcAft>
              <a:buFont typeface="Wingdings" panose="05000000000000000000" charset="0"/>
              <a:buChar char="Ø"/>
            </a:pPr>
            <a:endParaRPr lang="en-US" altLang="zh-CN" sz="2400" b="1" dirty="0">
              <a:solidFill>
                <a:prstClr val="black"/>
              </a:solidFill>
              <a:latin typeface="Times New Roman" panose="02020603050405020304" charset="0"/>
              <a:ea typeface="微软雅黑" panose="020B0503020204020204" charset="-122"/>
              <a:cs typeface="Times New Roman" panose="02020603050405020304" charset="0"/>
            </a:endParaRPr>
          </a:p>
        </p:txBody>
      </p:sp>
      <p:graphicFrame>
        <p:nvGraphicFramePr>
          <p:cNvPr id="3" name="Object 2"/>
          <p:cNvGraphicFramePr/>
          <p:nvPr/>
        </p:nvGraphicFramePr>
        <p:xfrm>
          <a:off x="7962265" y="1586865"/>
          <a:ext cx="4229100" cy="3684270"/>
        </p:xfrm>
        <a:graphic>
          <a:graphicData uri="http://schemas.openxmlformats.org/presentationml/2006/ole">
            <mc:AlternateContent xmlns:mc="http://schemas.openxmlformats.org/markup-compatibility/2006">
              <mc:Choice xmlns:v="urn:schemas-microsoft-com:vml" Requires="v">
                <p:oleObj spid="_x0000_s35857" name="" r:id="rId1" imgW="5505450" imgH="4562475" progId="Paint.Picture">
                  <p:embed/>
                </p:oleObj>
              </mc:Choice>
              <mc:Fallback>
                <p:oleObj name="" r:id="rId1" imgW="5505450" imgH="4562475" progId="Paint.Picture">
                  <p:embed/>
                  <p:pic>
                    <p:nvPicPr>
                      <p:cNvPr id="0" name="Object 2"/>
                      <p:cNvPicPr/>
                      <p:nvPr/>
                    </p:nvPicPr>
                    <p:blipFill>
                      <a:blip r:embed="rId2"/>
                      <a:stretch>
                        <a:fillRect/>
                      </a:stretch>
                    </p:blipFill>
                    <p:spPr>
                      <a:xfrm>
                        <a:off x="7962265" y="1586865"/>
                        <a:ext cx="4229100" cy="3684270"/>
                      </a:xfrm>
                      <a:prstGeom prst="rect">
                        <a:avLst/>
                      </a:prstGeom>
                    </p:spPr>
                  </p:pic>
                </p:oleObj>
              </mc:Fallback>
            </mc:AlternateContent>
          </a:graphicData>
        </a:graphic>
      </p:graphicFrame>
      <p:grpSp>
        <p:nvGrpSpPr>
          <p:cNvPr id="9" name="组合 8"/>
          <p:cNvGrpSpPr/>
          <p:nvPr/>
        </p:nvGrpSpPr>
        <p:grpSpPr>
          <a:xfrm>
            <a:off x="643226" y="351449"/>
            <a:ext cx="1453579" cy="461645"/>
            <a:chOff x="643226" y="411409"/>
            <a:chExt cx="1453579" cy="461645"/>
          </a:xfrm>
        </p:grpSpPr>
        <p:grpSp>
          <p:nvGrpSpPr>
            <p:cNvPr id="10" name="组合 9"/>
            <p:cNvGrpSpPr/>
            <p:nvPr/>
          </p:nvGrpSpPr>
          <p:grpSpPr>
            <a:xfrm>
              <a:off x="643226" y="419695"/>
              <a:ext cx="396000" cy="396000"/>
              <a:chOff x="395576" y="248444"/>
              <a:chExt cx="396000" cy="396000"/>
            </a:xfrm>
            <a:noFill/>
          </p:grpSpPr>
          <p:sp>
            <p:nvSpPr>
              <p:cNvPr id="12" name="矩形 11"/>
              <p:cNvSpPr/>
              <p:nvPr userDrawn="1"/>
            </p:nvSpPr>
            <p:spPr>
              <a:xfrm>
                <a:off x="395576" y="248444"/>
                <a:ext cx="326092" cy="336419"/>
              </a:xfrm>
              <a:prstGeom prst="rect">
                <a:avLst/>
              </a:prstGeom>
              <a:grpFill/>
              <a:ln w="1905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sp>
            <p:nvSpPr>
              <p:cNvPr id="13" name="矩形 12"/>
              <p:cNvSpPr/>
              <p:nvPr userDrawn="1"/>
            </p:nvSpPr>
            <p:spPr>
              <a:xfrm>
                <a:off x="581935" y="432344"/>
                <a:ext cx="209641" cy="212100"/>
              </a:xfrm>
              <a:prstGeom prst="rect">
                <a:avLst/>
              </a:prstGeom>
              <a:solidFill>
                <a:schemeClr val="accent3"/>
              </a:solidFill>
              <a:ln w="25400" cap="flat" cmpd="sng" algn="ctr">
                <a:solidFill>
                  <a:schemeClr val="accent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grpSp>
        <p:sp>
          <p:nvSpPr>
            <p:cNvPr id="11" name="矩形 10"/>
            <p:cNvSpPr/>
            <p:nvPr/>
          </p:nvSpPr>
          <p:spPr>
            <a:xfrm>
              <a:off x="1225585" y="411409"/>
              <a:ext cx="871220" cy="461645"/>
            </a:xfrm>
            <a:prstGeom prst="rect">
              <a:avLst/>
            </a:prstGeom>
            <a:effectLst/>
          </p:spPr>
          <p:txBody>
            <a:bodyPr wrap="none" lIns="93269" tIns="46634" rIns="93269" bIns="46634">
              <a:spAutoFit/>
            </a:bodyPr>
            <a:lstStyle/>
            <a:p>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总结</a:t>
              </a:r>
              <a:endPar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p:txBody>
        </p:sp>
      </p:grpSp>
      <p:cxnSp>
        <p:nvCxnSpPr>
          <p:cNvPr id="14" name="直接连接符 13"/>
          <p:cNvCxnSpPr/>
          <p:nvPr/>
        </p:nvCxnSpPr>
        <p:spPr>
          <a:xfrm>
            <a:off x="399738" y="861315"/>
            <a:ext cx="11392525"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8815070" y="523875"/>
            <a:ext cx="309880" cy="368300"/>
          </a:xfrm>
          <a:prstGeom prst="rect">
            <a:avLst/>
          </a:prstGeom>
          <a:noFill/>
        </p:spPr>
        <p:txBody>
          <a:bodyPr wrap="none" rtlCol="0">
            <a:spAutoFit/>
          </a:bodyPr>
          <a:p>
            <a:endParaRPr lang="zh-CN" altLang="en-US">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643226" y="351449"/>
            <a:ext cx="5786819" cy="831215"/>
            <a:chOff x="643226" y="411409"/>
            <a:chExt cx="5786819" cy="831215"/>
          </a:xfrm>
        </p:grpSpPr>
        <p:grpSp>
          <p:nvGrpSpPr>
            <p:cNvPr id="10" name="组合 9"/>
            <p:cNvGrpSpPr/>
            <p:nvPr/>
          </p:nvGrpSpPr>
          <p:grpSpPr>
            <a:xfrm>
              <a:off x="643226" y="419695"/>
              <a:ext cx="396000" cy="396000"/>
              <a:chOff x="395576" y="248444"/>
              <a:chExt cx="396000" cy="396000"/>
            </a:xfrm>
            <a:noFill/>
          </p:grpSpPr>
          <p:sp>
            <p:nvSpPr>
              <p:cNvPr id="12" name="矩形 11"/>
              <p:cNvSpPr/>
              <p:nvPr userDrawn="1"/>
            </p:nvSpPr>
            <p:spPr>
              <a:xfrm>
                <a:off x="395576" y="248444"/>
                <a:ext cx="326092" cy="336419"/>
              </a:xfrm>
              <a:prstGeom prst="rect">
                <a:avLst/>
              </a:prstGeom>
              <a:grpFill/>
              <a:ln w="1905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sp>
            <p:nvSpPr>
              <p:cNvPr id="13" name="矩形 12"/>
              <p:cNvSpPr/>
              <p:nvPr userDrawn="1"/>
            </p:nvSpPr>
            <p:spPr>
              <a:xfrm>
                <a:off x="581935" y="432344"/>
                <a:ext cx="209641" cy="212100"/>
              </a:xfrm>
              <a:prstGeom prst="rect">
                <a:avLst/>
              </a:prstGeom>
              <a:solidFill>
                <a:schemeClr val="accent3"/>
              </a:solidFill>
              <a:ln w="25400" cap="flat" cmpd="sng" algn="ctr">
                <a:solidFill>
                  <a:schemeClr val="accent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grpSp>
        <p:sp>
          <p:nvSpPr>
            <p:cNvPr id="11" name="矩形 10"/>
            <p:cNvSpPr/>
            <p:nvPr/>
          </p:nvSpPr>
          <p:spPr>
            <a:xfrm>
              <a:off x="1225585" y="411409"/>
              <a:ext cx="5204460" cy="831215"/>
            </a:xfrm>
            <a:prstGeom prst="rect">
              <a:avLst/>
            </a:prstGeom>
            <a:effectLst/>
          </p:spPr>
          <p:txBody>
            <a:bodyPr wrap="none" lIns="93269" tIns="46634" rIns="93269" bIns="46634">
              <a:spAutoFit/>
            </a:bodyPr>
            <a:lstStyle/>
            <a:p>
              <a:pPr algn="l"/>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中子散射，1994年物理诺贝尔奖</a:t>
              </a:r>
              <a:endPar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a:p>
              <a:endPar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p:txBody>
        </p:sp>
      </p:grpSp>
      <p:sp>
        <p:nvSpPr>
          <p:cNvPr id="2" name="文本框 1"/>
          <p:cNvSpPr txBox="1"/>
          <p:nvPr/>
        </p:nvSpPr>
        <p:spPr>
          <a:xfrm>
            <a:off x="8815070" y="523875"/>
            <a:ext cx="309880" cy="368300"/>
          </a:xfrm>
          <a:prstGeom prst="rect">
            <a:avLst/>
          </a:prstGeom>
          <a:noFill/>
        </p:spPr>
        <p:txBody>
          <a:bodyPr wrap="none" rtlCol="0">
            <a:spAutoFit/>
          </a:bodyPr>
          <a:p>
            <a:endParaRPr lang="zh-CN" altLang="en-US">
              <a:latin typeface="微软雅黑" panose="020B0503020204020204" charset="-122"/>
              <a:ea typeface="微软雅黑" panose="020B0503020204020204" charset="-122"/>
            </a:endParaRPr>
          </a:p>
        </p:txBody>
      </p:sp>
      <p:cxnSp>
        <p:nvCxnSpPr>
          <p:cNvPr id="15" name="直接连接符 14"/>
          <p:cNvCxnSpPr/>
          <p:nvPr/>
        </p:nvCxnSpPr>
        <p:spPr>
          <a:xfrm>
            <a:off x="399738" y="861315"/>
            <a:ext cx="11392525"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100528" y="1052700"/>
            <a:ext cx="11971230" cy="398780"/>
          </a:xfrm>
          <a:prstGeom prst="rect">
            <a:avLst/>
          </a:prstGeom>
          <a:noFill/>
        </p:spPr>
        <p:txBody>
          <a:bodyPr wrap="square" rtlCol="0">
            <a:spAutoFit/>
          </a:bodyPr>
          <a:lstStyle/>
          <a:p>
            <a:pPr marL="342900" indent="-342900" eaLnBrk="0" fontAlgn="base" hangingPunct="0">
              <a:spcBef>
                <a:spcPct val="0"/>
              </a:spcBef>
              <a:spcAft>
                <a:spcPct val="0"/>
              </a:spcAft>
              <a:buFont typeface="Wingdings" panose="05000000000000000000" pitchFamily="2" charset="2"/>
              <a:buChar char="q"/>
              <a:defRPr/>
            </a:pPr>
            <a:r>
              <a:rPr lang="zh-CN" altLang="en-US" sz="2000" b="1" dirty="0">
                <a:solidFill>
                  <a:srgbClr val="000000"/>
                </a:solidFill>
                <a:latin typeface="微软雅黑" panose="020B0503020204020204" charset="-122"/>
                <a:ea typeface="微软雅黑" panose="020B0503020204020204" charset="-122"/>
                <a:cs typeface="Times New Roman" panose="02020603050405020304" charset="0"/>
              </a:rPr>
              <a:t>通过中子散射探测原子的结构与动力学性质：</a:t>
            </a:r>
            <a:r>
              <a:rPr lang="en-US" altLang="zh-CN" sz="2000" b="1" dirty="0">
                <a:solidFill>
                  <a:srgbClr val="000000"/>
                </a:solidFill>
                <a:latin typeface="微软雅黑" panose="020B0503020204020204" charset="-122"/>
                <a:ea typeface="微软雅黑" panose="020B0503020204020204" charset="-122"/>
                <a:cs typeface="Times New Roman" panose="02020603050405020304" charset="0"/>
              </a:rPr>
              <a:t>1994 Nobel in Physics </a:t>
            </a:r>
            <a:r>
              <a:rPr lang="zh-CN" altLang="en-US" sz="2000" b="1" dirty="0">
                <a:solidFill>
                  <a:srgbClr val="000000"/>
                </a:solidFill>
                <a:latin typeface="微软雅黑" panose="020B0503020204020204" charset="-122"/>
                <a:ea typeface="微软雅黑" panose="020B0503020204020204" charset="-122"/>
                <a:cs typeface="Times New Roman" panose="02020603050405020304" charset="0"/>
              </a:rPr>
              <a:t>（</a:t>
            </a:r>
            <a:r>
              <a:rPr lang="en-US" altLang="zh-CN" sz="2000" b="1" dirty="0">
                <a:solidFill>
                  <a:srgbClr val="000000"/>
                </a:solidFill>
                <a:latin typeface="微软雅黑" panose="020B0503020204020204" charset="-122"/>
                <a:ea typeface="微软雅黑" panose="020B0503020204020204" charset="-122"/>
                <a:cs typeface="Times New Roman" panose="02020603050405020304" charset="0"/>
              </a:rPr>
              <a:t>Shull &amp; Brockhouse</a:t>
            </a:r>
            <a:r>
              <a:rPr lang="zh-CN" altLang="en-US" sz="2000" b="1" dirty="0">
                <a:solidFill>
                  <a:srgbClr val="000000"/>
                </a:solidFill>
                <a:latin typeface="微软雅黑" panose="020B0503020204020204" charset="-122"/>
                <a:ea typeface="微软雅黑" panose="020B0503020204020204" charset="-122"/>
                <a:cs typeface="Times New Roman" panose="02020603050405020304" charset="0"/>
              </a:rPr>
              <a:t>）</a:t>
            </a:r>
            <a:endParaRPr lang="en-US" altLang="zh-CN" sz="2000" b="1" dirty="0">
              <a:solidFill>
                <a:srgbClr val="000000"/>
              </a:solidFill>
              <a:latin typeface="微软雅黑" panose="020B0503020204020204" charset="-122"/>
              <a:ea typeface="微软雅黑" panose="020B0503020204020204" charset="-122"/>
              <a:cs typeface="Times New Roman" panose="02020603050405020304" charset="0"/>
            </a:endParaRPr>
          </a:p>
        </p:txBody>
      </p:sp>
      <p:pic>
        <p:nvPicPr>
          <p:cNvPr id="17" name="图片 16"/>
          <p:cNvPicPr>
            <a:picLocks noChangeAspect="1"/>
          </p:cNvPicPr>
          <p:nvPr/>
        </p:nvPicPr>
        <p:blipFill>
          <a:blip r:embed="rId1"/>
          <a:stretch>
            <a:fillRect/>
          </a:stretch>
        </p:blipFill>
        <p:spPr>
          <a:xfrm>
            <a:off x="250190" y="1478280"/>
            <a:ext cx="7865110" cy="5471795"/>
          </a:xfrm>
          <a:prstGeom prst="rect">
            <a:avLst/>
          </a:prstGeom>
        </p:spPr>
      </p:pic>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3560" y="2310765"/>
            <a:ext cx="3908425" cy="27666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p14:dur="500" advTm="199873"/>
    </mc:Choice>
    <mc:Fallback>
      <p:transition advTm="199873"/>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643226" y="351449"/>
            <a:ext cx="3168079" cy="461645"/>
            <a:chOff x="643226" y="411409"/>
            <a:chExt cx="3168079" cy="461645"/>
          </a:xfrm>
        </p:grpSpPr>
        <p:grpSp>
          <p:nvGrpSpPr>
            <p:cNvPr id="10" name="组合 9"/>
            <p:cNvGrpSpPr/>
            <p:nvPr/>
          </p:nvGrpSpPr>
          <p:grpSpPr>
            <a:xfrm>
              <a:off x="643226" y="419695"/>
              <a:ext cx="396000" cy="396000"/>
              <a:chOff x="395576" y="248444"/>
              <a:chExt cx="396000" cy="396000"/>
            </a:xfrm>
            <a:noFill/>
          </p:grpSpPr>
          <p:sp>
            <p:nvSpPr>
              <p:cNvPr id="12" name="矩形 11"/>
              <p:cNvSpPr/>
              <p:nvPr userDrawn="1"/>
            </p:nvSpPr>
            <p:spPr>
              <a:xfrm>
                <a:off x="395576" y="248444"/>
                <a:ext cx="326092" cy="336419"/>
              </a:xfrm>
              <a:prstGeom prst="rect">
                <a:avLst/>
              </a:prstGeom>
              <a:grpFill/>
              <a:ln w="1905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sp>
            <p:nvSpPr>
              <p:cNvPr id="13" name="矩形 12"/>
              <p:cNvSpPr/>
              <p:nvPr userDrawn="1"/>
            </p:nvSpPr>
            <p:spPr>
              <a:xfrm>
                <a:off x="581935" y="432344"/>
                <a:ext cx="209641" cy="212100"/>
              </a:xfrm>
              <a:prstGeom prst="rect">
                <a:avLst/>
              </a:prstGeom>
              <a:solidFill>
                <a:schemeClr val="accent3"/>
              </a:solidFill>
              <a:ln w="25400" cap="flat" cmpd="sng" algn="ctr">
                <a:solidFill>
                  <a:schemeClr val="accent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grpSp>
        <p:sp>
          <p:nvSpPr>
            <p:cNvPr id="11" name="矩形 10"/>
            <p:cNvSpPr/>
            <p:nvPr/>
          </p:nvSpPr>
          <p:spPr>
            <a:xfrm>
              <a:off x="1225585" y="411409"/>
              <a:ext cx="2585720" cy="461645"/>
            </a:xfrm>
            <a:prstGeom prst="rect">
              <a:avLst/>
            </a:prstGeom>
            <a:effectLst/>
          </p:spPr>
          <p:txBody>
            <a:bodyPr wrap="none" lIns="93269" tIns="46634" rIns="93269" bIns="46634">
              <a:spAutoFit/>
            </a:bodyPr>
            <a:lstStyle/>
            <a:p>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中子的基本</a:t>
              </a:r>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性质</a:t>
              </a:r>
              <a:endPar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p:txBody>
        </p:sp>
      </p:grpSp>
      <p:sp>
        <p:nvSpPr>
          <p:cNvPr id="2" name="文本框 1"/>
          <p:cNvSpPr txBox="1"/>
          <p:nvPr/>
        </p:nvSpPr>
        <p:spPr>
          <a:xfrm>
            <a:off x="8815070" y="523875"/>
            <a:ext cx="309880" cy="368300"/>
          </a:xfrm>
          <a:prstGeom prst="rect">
            <a:avLst/>
          </a:prstGeom>
          <a:noFill/>
        </p:spPr>
        <p:txBody>
          <a:bodyPr wrap="none" rtlCol="0">
            <a:spAutoFit/>
          </a:bodyPr>
          <a:p>
            <a:endParaRPr lang="zh-CN" altLang="en-US">
              <a:latin typeface="微软雅黑" panose="020B0503020204020204" charset="-122"/>
              <a:ea typeface="微软雅黑" panose="020B0503020204020204" charset="-122"/>
            </a:endParaRPr>
          </a:p>
        </p:txBody>
      </p:sp>
      <p:cxnSp>
        <p:nvCxnSpPr>
          <p:cNvPr id="15" name="直接连接符 14"/>
          <p:cNvCxnSpPr/>
          <p:nvPr/>
        </p:nvCxnSpPr>
        <p:spPr>
          <a:xfrm>
            <a:off x="399738" y="861315"/>
            <a:ext cx="11392525"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3" name="TextBox 2"/>
              <p:cNvSpPr txBox="1"/>
              <p:nvPr/>
            </p:nvSpPr>
            <p:spPr>
              <a:xfrm>
                <a:off x="4617720" y="1230330"/>
                <a:ext cx="6400800" cy="2676525"/>
              </a:xfrm>
              <a:prstGeom prst="rect">
                <a:avLst/>
              </a:prstGeom>
              <a:noFill/>
              <a:ln w="19050" cmpd="sng">
                <a:solidFill>
                  <a:schemeClr val="tx1"/>
                </a:solidFill>
                <a:prstDash val="solid"/>
              </a:ln>
            </p:spPr>
            <p:txBody>
              <a:bodyPr wrap="square">
                <a:spAutoFit/>
              </a:bodyPr>
              <a:lstStyle/>
              <a:p>
                <a:pPr marL="285750" indent="-285750">
                  <a:buFont typeface="Arial" panose="020B0604020202020204" pitchFamily="34" charset="0"/>
                  <a:buChar char="•"/>
                  <a:defRPr/>
                </a:pPr>
                <a:r>
                  <a:rPr lang="en-US" sz="2400" dirty="0"/>
                  <a:t>Baryons</a:t>
                </a:r>
                <a:endParaRPr lang="en-US" sz="2400" dirty="0"/>
              </a:p>
              <a:p>
                <a:pPr marL="285750" indent="-285750">
                  <a:buFont typeface="Arial" panose="020B0604020202020204" pitchFamily="34" charset="0"/>
                  <a:buChar char="•"/>
                  <a:defRPr/>
                </a:pPr>
                <a:r>
                  <a:rPr lang="en-US" sz="2400" dirty="0"/>
                  <a:t>Electrical Neutral (&lt;10</a:t>
                </a:r>
                <a:r>
                  <a:rPr lang="en-US" sz="2400" baseline="30000" dirty="0"/>
                  <a:t>-22</a:t>
                </a:r>
                <a:r>
                  <a:rPr lang="en-US" sz="2400" dirty="0"/>
                  <a:t>e)</a:t>
                </a:r>
                <a:endParaRPr lang="en-US" sz="2400" dirty="0"/>
              </a:p>
              <a:p>
                <a:pPr marL="285750" indent="-285750">
                  <a:buFont typeface="Arial" panose="020B0604020202020204" pitchFamily="34" charset="0"/>
                  <a:buChar char="•"/>
                  <a:defRPr/>
                </a:pPr>
                <a:r>
                  <a:rPr lang="en-US" sz="2400" b="1" dirty="0">
                    <a:solidFill>
                      <a:srgbClr val="FF0000"/>
                    </a:solidFill>
                  </a:rPr>
                  <a:t>Spin = ½</a:t>
                </a:r>
                <a:endParaRPr lang="en-US" sz="2400" b="1" dirty="0">
                  <a:solidFill>
                    <a:srgbClr val="FF0000"/>
                  </a:solidFill>
                </a:endParaRPr>
              </a:p>
              <a:p>
                <a:pPr marL="285750" indent="-285750">
                  <a:buFont typeface="Arial" panose="020B0604020202020204" pitchFamily="34" charset="0"/>
                  <a:buChar char="•"/>
                  <a:defRPr/>
                </a:pPr>
                <a:r>
                  <a:rPr lang="en-US" sz="2400" dirty="0"/>
                  <a:t>Magnetic moment:  -1.913 </a:t>
                </a:r>
                <a14:m>
                  <m:oMath xmlns:m="http://schemas.openxmlformats.org/officeDocument/2006/math">
                    <m:sSub>
                      <m:sSubPr>
                        <m:ctrlPr>
                          <a:rPr lang="en-US"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𝜇</m:t>
                        </m:r>
                      </m:e>
                      <m:sub>
                        <m:r>
                          <a:rPr lang="en-US" sz="2400" i="1">
                            <a:latin typeface="Cambria Math" panose="02040503050406030204" pitchFamily="18" charset="0"/>
                            <a:ea typeface="Cambria Math" panose="02040503050406030204" pitchFamily="18" charset="0"/>
                          </a:rPr>
                          <m:t>𝑁</m:t>
                        </m:r>
                      </m:sub>
                    </m:sSub>
                  </m:oMath>
                </a14:m>
                <a:endParaRPr lang="en-US" sz="2400" dirty="0"/>
              </a:p>
              <a:p>
                <a:pPr marL="285750" indent="-285750">
                  <a:buFont typeface="Arial" panose="020B0604020202020204" pitchFamily="34" charset="0"/>
                  <a:buChar char="•"/>
                  <a:defRPr/>
                </a:pPr>
                <a:r>
                  <a:rPr lang="en-US" sz="2400" dirty="0"/>
                  <a:t>Mass = 939.566 MeV</a:t>
                </a:r>
                <a:endParaRPr lang="en-US" sz="2400" dirty="0"/>
              </a:p>
              <a:p>
                <a:pPr marL="285750" indent="-285750">
                  <a:buFont typeface="Arial" panose="020B0604020202020204" pitchFamily="34" charset="0"/>
                  <a:buChar char="•"/>
                  <a:defRPr/>
                </a:pPr>
                <a:r>
                  <a:rPr lang="en-US" sz="2400" dirty="0"/>
                  <a:t>Lifetime ~ 880s</a:t>
                </a:r>
                <a:endParaRPr lang="en-US" sz="2400" dirty="0"/>
              </a:p>
              <a:p>
                <a:pPr marL="285750" indent="-285750">
                  <a:buFont typeface="Arial" panose="020B0604020202020204" pitchFamily="34" charset="0"/>
                  <a:buChar char="•"/>
                  <a:defRPr/>
                </a:pPr>
                <a:r>
                  <a:rPr lang="en-US" sz="2400" dirty="0"/>
                  <a:t>Electrical dipole moment: &lt; 1.3 x 10</a:t>
                </a:r>
                <a:r>
                  <a:rPr lang="en-US" sz="2400" baseline="30000" dirty="0"/>
                  <a:t>-26</a:t>
                </a:r>
                <a:r>
                  <a:rPr lang="en-US" sz="2400" dirty="0"/>
                  <a:t> </a:t>
                </a:r>
                <a:r>
                  <a:rPr lang="en-US" sz="2400" i="1" dirty="0"/>
                  <a:t>e</a:t>
                </a:r>
                <a:r>
                  <a:rPr lang="en-US" sz="2400" dirty="0"/>
                  <a:t>*cm</a:t>
                </a:r>
                <a:endParaRPr lang="en-US" sz="2400" dirty="0"/>
              </a:p>
            </p:txBody>
          </p:sp>
        </mc:Choice>
        <mc:Fallback>
          <p:sp>
            <p:nvSpPr>
              <p:cNvPr id="3" name="TextBox 2"/>
              <p:cNvSpPr txBox="1">
                <a:spLocks noRot="1" noChangeAspect="1" noMove="1" noResize="1" noEditPoints="1" noAdjustHandles="1" noChangeArrowheads="1" noChangeShapeType="1" noTextEdit="1"/>
              </p:cNvSpPr>
              <p:nvPr/>
            </p:nvSpPr>
            <p:spPr>
              <a:xfrm>
                <a:off x="4617720" y="1230330"/>
                <a:ext cx="6400800" cy="2676525"/>
              </a:xfrm>
              <a:prstGeom prst="rect">
                <a:avLst/>
              </a:prstGeom>
              <a:blipFill rotWithShape="1">
                <a:blip r:embed="rId1"/>
                <a:stretch>
                  <a:fillRect l="-149" t="-368" r="-149" b="-343"/>
                </a:stretch>
              </a:blipFill>
              <a:ln w="19050" cmpd="sng">
                <a:solidFill>
                  <a:schemeClr val="tx1"/>
                </a:solidFill>
                <a:prstDash val="solid"/>
              </a:ln>
            </p:spPr>
            <p:txBody>
              <a:bodyPr/>
              <a:lstStyle/>
              <a:p>
                <a:r>
                  <a:rPr lang="zh-CN" altLang="en-US">
                    <a:noFill/>
                  </a:rPr>
                  <a:t> </a:t>
                </a:r>
              </a:p>
            </p:txBody>
          </p:sp>
        </mc:Fallback>
      </mc:AlternateContent>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93200" y="3795449"/>
            <a:ext cx="2691447" cy="2691447"/>
          </a:xfrm>
          <a:prstGeom prst="rect">
            <a:avLst/>
          </a:prstGeom>
        </p:spPr>
      </p:pic>
      <p:sp>
        <p:nvSpPr>
          <p:cNvPr id="5" name="Text Box 1"/>
          <p:cNvSpPr txBox="1"/>
          <p:nvPr/>
        </p:nvSpPr>
        <p:spPr>
          <a:xfrm>
            <a:off x="381000" y="4170045"/>
            <a:ext cx="7994015" cy="1087755"/>
          </a:xfrm>
          <a:prstGeom prst="rect">
            <a:avLst/>
          </a:prstGeom>
          <a:noFill/>
        </p:spPr>
        <p:txBody>
          <a:bodyPr wrap="square" rtlCol="0">
            <a:spAutoFit/>
          </a:bodyPr>
          <a:lstStyle/>
          <a:p>
            <a:pPr marL="285750" indent="-285750" algn="l">
              <a:lnSpc>
                <a:spcPct val="90000"/>
              </a:lnSpc>
              <a:buFont typeface="Arial" panose="020B0604020202020204" pitchFamily="34" charset="0"/>
              <a:buChar char="•"/>
            </a:pPr>
            <a:r>
              <a:rPr lang="en-US" sz="2400" b="1" dirty="0">
                <a:solidFill>
                  <a:srgbClr val="0E03E3"/>
                </a:solidFill>
              </a:rPr>
              <a:t>Difficult to handle, cannot accelerate/guide/focus</a:t>
            </a:r>
            <a:endParaRPr lang="en-US" sz="2400" b="1" dirty="0">
              <a:solidFill>
                <a:srgbClr val="0E03E3"/>
              </a:solidFill>
            </a:endParaRPr>
          </a:p>
          <a:p>
            <a:pPr marL="285750" indent="-285750" algn="l">
              <a:lnSpc>
                <a:spcPct val="90000"/>
              </a:lnSpc>
              <a:buFont typeface="Arial" panose="020B0604020202020204" pitchFamily="34" charset="0"/>
              <a:buChar char="•"/>
            </a:pPr>
            <a:r>
              <a:rPr lang="en-US" sz="2400" b="1" dirty="0">
                <a:solidFill>
                  <a:srgbClr val="0E03E3"/>
                </a:solidFill>
              </a:rPr>
              <a:t>Destruction to detect</a:t>
            </a:r>
            <a:endParaRPr lang="en-US" sz="2400" b="1" dirty="0">
              <a:solidFill>
                <a:srgbClr val="0E03E3"/>
              </a:solidFill>
            </a:endParaRPr>
          </a:p>
          <a:p>
            <a:pPr marL="285750" indent="-285750" algn="l">
              <a:lnSpc>
                <a:spcPct val="90000"/>
              </a:lnSpc>
              <a:buFont typeface="Arial" panose="020B0604020202020204" pitchFamily="34" charset="0"/>
              <a:buChar char="•"/>
            </a:pPr>
            <a:r>
              <a:rPr lang="en-US" sz="2400" b="1" dirty="0">
                <a:solidFill>
                  <a:srgbClr val="0E03E3"/>
                </a:solidFill>
              </a:rPr>
              <a:t>Low flux</a:t>
            </a:r>
            <a:endParaRPr lang="en-US" sz="2400" b="1" dirty="0">
              <a:solidFill>
                <a:srgbClr val="0E03E3"/>
              </a:solidFill>
            </a:endParaRPr>
          </a:p>
        </p:txBody>
      </p:sp>
      <p:sp>
        <p:nvSpPr>
          <p:cNvPr id="6" name="Text Box 3"/>
          <p:cNvSpPr txBox="1"/>
          <p:nvPr/>
        </p:nvSpPr>
        <p:spPr>
          <a:xfrm>
            <a:off x="381000" y="5257800"/>
            <a:ext cx="8534400" cy="1087755"/>
          </a:xfrm>
          <a:prstGeom prst="rect">
            <a:avLst/>
          </a:prstGeom>
          <a:noFill/>
        </p:spPr>
        <p:txBody>
          <a:bodyPr wrap="square" rtlCol="0">
            <a:spAutoFit/>
          </a:bodyPr>
          <a:lstStyle/>
          <a:p>
            <a:pPr marL="285750" indent="-285750" algn="l">
              <a:lnSpc>
                <a:spcPct val="90000"/>
              </a:lnSpc>
              <a:buFont typeface="Arial" panose="020B0604020202020204" pitchFamily="34" charset="0"/>
              <a:buChar char="•"/>
            </a:pPr>
            <a:r>
              <a:rPr lang="en-US" sz="2400" b="1" dirty="0">
                <a:solidFill>
                  <a:srgbClr val="FF0000"/>
                </a:solidFill>
              </a:rPr>
              <a:t>Respond to all four forces, and possibly “fifth” force</a:t>
            </a:r>
            <a:endParaRPr lang="en-US" sz="2400" b="1" dirty="0">
              <a:solidFill>
                <a:srgbClr val="FF0000"/>
              </a:solidFill>
            </a:endParaRPr>
          </a:p>
          <a:p>
            <a:pPr marL="285750" indent="-285750" algn="l">
              <a:lnSpc>
                <a:spcPct val="90000"/>
              </a:lnSpc>
              <a:buFont typeface="Arial" panose="020B0604020202020204" pitchFamily="34" charset="0"/>
              <a:buChar char="•"/>
            </a:pPr>
            <a:r>
              <a:rPr lang="en-US" sz="2400" b="1" dirty="0">
                <a:solidFill>
                  <a:srgbClr val="FF0000"/>
                </a:solidFill>
              </a:rPr>
              <a:t>Simpler compare to nucleus</a:t>
            </a:r>
            <a:endParaRPr lang="en-US" sz="2400" b="1" dirty="0">
              <a:solidFill>
                <a:srgbClr val="FF0000"/>
              </a:solidFill>
            </a:endParaRPr>
          </a:p>
          <a:p>
            <a:pPr marL="285750" indent="-285750" algn="l">
              <a:lnSpc>
                <a:spcPct val="90000"/>
              </a:lnSpc>
              <a:buFont typeface="Arial" panose="020B0604020202020204" pitchFamily="34" charset="0"/>
              <a:buChar char="•"/>
            </a:pPr>
            <a:r>
              <a:rPr lang="en-US" sz="2400" b="1" dirty="0">
                <a:solidFill>
                  <a:srgbClr val="FF0000"/>
                </a:solidFill>
              </a:rPr>
              <a:t>Polarization is a unique feature</a:t>
            </a:r>
            <a:endParaRPr lang="en-US" sz="2400" b="1" dirty="0">
              <a:solidFill>
                <a:srgbClr val="FF0000"/>
              </a:solidFill>
            </a:endParaRPr>
          </a:p>
        </p:txBody>
      </p:sp>
      <p:pic>
        <p:nvPicPr>
          <p:cNvPr id="7" name="图片 6"/>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246260" y="1163883"/>
            <a:ext cx="1796272" cy="2274052"/>
          </a:xfrm>
          <a:prstGeom prst="rect">
            <a:avLst/>
          </a:prstGeom>
        </p:spPr>
      </p:pic>
      <p:sp>
        <p:nvSpPr>
          <p:cNvPr id="8" name="文本框 7"/>
          <p:cNvSpPr txBox="1"/>
          <p:nvPr>
            <p:custDataLst>
              <p:tags r:id="rId5"/>
            </p:custDataLst>
          </p:nvPr>
        </p:nvSpPr>
        <p:spPr>
          <a:xfrm>
            <a:off x="127318" y="3504248"/>
            <a:ext cx="3729355" cy="588645"/>
          </a:xfrm>
          <a:prstGeom prst="rect">
            <a:avLst/>
          </a:prstGeom>
          <a:noFill/>
        </p:spPr>
        <p:txBody>
          <a:bodyPr wrap="none" rtlCol="0">
            <a:spAutoFit/>
          </a:bodyPr>
          <a:lstStyle/>
          <a:p>
            <a:pPr algn="ctr">
              <a:lnSpc>
                <a:spcPct val="90000"/>
              </a:lnSpc>
            </a:pPr>
            <a:r>
              <a:rPr lang="en-US" b="1" dirty="0"/>
              <a:t>James Chadwick</a:t>
            </a:r>
            <a:endParaRPr lang="en-US" b="1" dirty="0"/>
          </a:p>
          <a:p>
            <a:pPr algn="ctr">
              <a:lnSpc>
                <a:spcPct val="90000"/>
              </a:lnSpc>
            </a:pPr>
            <a:r>
              <a:rPr lang="en-US" b="1" dirty="0"/>
              <a:t>1932 discovery</a:t>
            </a:r>
            <a:r>
              <a:rPr lang="zh-CN" altLang="en-US" b="1" dirty="0"/>
              <a:t>，</a:t>
            </a:r>
            <a:r>
              <a:rPr lang="en-US" altLang="zh-CN" b="1" dirty="0"/>
              <a:t>1935 Nobel Prize</a:t>
            </a:r>
            <a:endParaRPr lang="en-US" altLang="zh-CN" b="1" dirty="0"/>
          </a:p>
        </p:txBody>
      </p:sp>
    </p:spTree>
  </p:cSld>
  <p:clrMapOvr>
    <a:masterClrMapping/>
  </p:clrMapOvr>
  <mc:AlternateContent xmlns:mc="http://schemas.openxmlformats.org/markup-compatibility/2006">
    <mc:Choice xmlns:p14="http://schemas.microsoft.com/office/powerpoint/2010/main" Requires="p14">
      <p:transition p14:dur="500" advTm="199873"/>
    </mc:Choice>
    <mc:Fallback>
      <p:transition advTm="199873"/>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643226" y="351449"/>
            <a:ext cx="3168079" cy="461645"/>
            <a:chOff x="643226" y="411409"/>
            <a:chExt cx="3168079" cy="461645"/>
          </a:xfrm>
        </p:grpSpPr>
        <p:grpSp>
          <p:nvGrpSpPr>
            <p:cNvPr id="10" name="组合 9"/>
            <p:cNvGrpSpPr/>
            <p:nvPr/>
          </p:nvGrpSpPr>
          <p:grpSpPr>
            <a:xfrm>
              <a:off x="643226" y="419695"/>
              <a:ext cx="396000" cy="396000"/>
              <a:chOff x="395576" y="248444"/>
              <a:chExt cx="396000" cy="396000"/>
            </a:xfrm>
            <a:noFill/>
          </p:grpSpPr>
          <p:sp>
            <p:nvSpPr>
              <p:cNvPr id="12" name="矩形 11"/>
              <p:cNvSpPr/>
              <p:nvPr userDrawn="1"/>
            </p:nvSpPr>
            <p:spPr>
              <a:xfrm>
                <a:off x="395576" y="248444"/>
                <a:ext cx="326092" cy="336419"/>
              </a:xfrm>
              <a:prstGeom prst="rect">
                <a:avLst/>
              </a:prstGeom>
              <a:grpFill/>
              <a:ln w="1905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sp>
            <p:nvSpPr>
              <p:cNvPr id="13" name="矩形 12"/>
              <p:cNvSpPr/>
              <p:nvPr userDrawn="1"/>
            </p:nvSpPr>
            <p:spPr>
              <a:xfrm>
                <a:off x="581935" y="432344"/>
                <a:ext cx="209641" cy="212100"/>
              </a:xfrm>
              <a:prstGeom prst="rect">
                <a:avLst/>
              </a:prstGeom>
              <a:solidFill>
                <a:schemeClr val="accent3"/>
              </a:solidFill>
              <a:ln w="25400" cap="flat" cmpd="sng" algn="ctr">
                <a:solidFill>
                  <a:schemeClr val="accent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grpSp>
        <p:sp>
          <p:nvSpPr>
            <p:cNvPr id="11" name="矩形 10"/>
            <p:cNvSpPr/>
            <p:nvPr/>
          </p:nvSpPr>
          <p:spPr>
            <a:xfrm>
              <a:off x="1225585" y="411409"/>
              <a:ext cx="2585720" cy="461645"/>
            </a:xfrm>
            <a:prstGeom prst="rect">
              <a:avLst/>
            </a:prstGeom>
            <a:effectLst/>
          </p:spPr>
          <p:txBody>
            <a:bodyPr wrap="none" lIns="93269" tIns="46634" rIns="93269" bIns="46634">
              <a:spAutoFit/>
            </a:bodyPr>
            <a:lstStyle/>
            <a:p>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极化中子的</a:t>
              </a:r>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产生</a:t>
              </a:r>
              <a:endPar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p:txBody>
        </p:sp>
      </p:grpSp>
      <p:sp>
        <p:nvSpPr>
          <p:cNvPr id="2" name="文本框 1"/>
          <p:cNvSpPr txBox="1"/>
          <p:nvPr/>
        </p:nvSpPr>
        <p:spPr>
          <a:xfrm>
            <a:off x="8815070" y="523875"/>
            <a:ext cx="309880" cy="368300"/>
          </a:xfrm>
          <a:prstGeom prst="rect">
            <a:avLst/>
          </a:prstGeom>
          <a:noFill/>
        </p:spPr>
        <p:txBody>
          <a:bodyPr wrap="none" rtlCol="0">
            <a:spAutoFit/>
          </a:bodyPr>
          <a:p>
            <a:endParaRPr lang="zh-CN" altLang="en-US">
              <a:latin typeface="微软雅黑" panose="020B0503020204020204" charset="-122"/>
              <a:ea typeface="微软雅黑" panose="020B0503020204020204" charset="-122"/>
            </a:endParaRPr>
          </a:p>
        </p:txBody>
      </p:sp>
      <p:cxnSp>
        <p:nvCxnSpPr>
          <p:cNvPr id="15" name="直接连接符 14"/>
          <p:cNvCxnSpPr/>
          <p:nvPr/>
        </p:nvCxnSpPr>
        <p:spPr>
          <a:xfrm>
            <a:off x="399738" y="861315"/>
            <a:ext cx="11392525"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4" name="标题 1"/>
          <p:cNvSpPr txBox="1"/>
          <p:nvPr/>
        </p:nvSpPr>
        <p:spPr>
          <a:xfrm>
            <a:off x="-1199735" y="2579380"/>
            <a:ext cx="10974297" cy="659643"/>
          </a:xfrm>
          <a:prstGeom prst="rect">
            <a:avLst/>
          </a:prstGeom>
        </p:spPr>
        <p:txBody>
          <a:bodyPr>
            <a:normAutofit/>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uFillTx/>
                <a:latin typeface="Arial" panose="020B0604020202020204" pitchFamily="34" charset="0"/>
                <a:ea typeface="隶书" panose="02010509060101010101" pitchFamily="49" charset="-122"/>
                <a:cs typeface="+mj-cs"/>
              </a:defRPr>
            </a:lvl1pPr>
          </a:lstStyle>
          <a:p>
            <a:endParaRPr lang="zh-CN" altLang="en-US" sz="3100" spc="100" dirty="0">
              <a:solidFill>
                <a:sysClr val="window" lastClr="FFFFFF"/>
              </a:solidFill>
              <a:latin typeface="+中文正文" charset="0"/>
              <a:ea typeface="微软雅黑" panose="020B0503020204020204" charset="-122"/>
            </a:endParaRPr>
          </a:p>
        </p:txBody>
      </p:sp>
      <p:cxnSp>
        <p:nvCxnSpPr>
          <p:cNvPr id="29" name="直接箭头连接符 28"/>
          <p:cNvCxnSpPr/>
          <p:nvPr/>
        </p:nvCxnSpPr>
        <p:spPr bwMode="auto">
          <a:xfrm>
            <a:off x="1924336" y="1960423"/>
            <a:ext cx="434509" cy="3834"/>
          </a:xfrm>
          <a:prstGeom prst="straightConnector1">
            <a:avLst/>
          </a:prstGeom>
          <a:solidFill>
            <a:srgbClr val="FFFF00"/>
          </a:solidFill>
          <a:ln w="50800"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 name="椭圆 29"/>
          <p:cNvSpPr/>
          <p:nvPr/>
        </p:nvSpPr>
        <p:spPr bwMode="auto">
          <a:xfrm rot="16200000">
            <a:off x="2035796" y="1879837"/>
            <a:ext cx="165498" cy="168843"/>
          </a:xfrm>
          <a:prstGeom prst="ellipse">
            <a:avLst/>
          </a:prstGeom>
          <a:gradFill flip="none" rotWithShape="1">
            <a:gsLst>
              <a:gs pos="0">
                <a:srgbClr val="70AD47">
                  <a:lumMod val="20000"/>
                  <a:lumOff val="80000"/>
                </a:srgbClr>
              </a:gs>
              <a:gs pos="100000">
                <a:srgbClr val="0070C0"/>
              </a:gs>
              <a:gs pos="60200">
                <a:srgbClr val="0070C0"/>
              </a:gs>
              <a:gs pos="0">
                <a:srgbClr val="70AD47">
                  <a:lumMod val="20000"/>
                  <a:lumOff val="80000"/>
                </a:srgbClr>
              </a:gs>
            </a:gsLst>
            <a:path path="circle">
              <a:fillToRect l="50000" t="50000" r="50000" b="50000"/>
            </a:path>
            <a:tileRect/>
          </a:gradFill>
          <a:ln w="19050" cap="flat" cmpd="sng" algn="ctr">
            <a:solidFill>
              <a:sysClr val="windowText" lastClr="000000"/>
            </a:solidFill>
            <a:prstDash val="solid"/>
            <a:round/>
            <a:headEnd type="none" w="med" len="med"/>
            <a:tailEnd type="none" w="med" len="med"/>
          </a:ln>
          <a:effectLst/>
        </p:spPr>
        <p:txBody>
          <a:bodyPr vert="horz" wrap="none" lIns="91440" tIns="45720" rIns="91440" bIns="45720" numCol="1" rtlCol="0" anchor="ctr" anchorCtr="0" compatLnSpc="1"/>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4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cxnSp>
        <p:nvCxnSpPr>
          <p:cNvPr id="31" name="直接箭头连接符 30"/>
          <p:cNvCxnSpPr/>
          <p:nvPr/>
        </p:nvCxnSpPr>
        <p:spPr bwMode="auto">
          <a:xfrm>
            <a:off x="2127793" y="2158772"/>
            <a:ext cx="434509" cy="3834"/>
          </a:xfrm>
          <a:prstGeom prst="straightConnector1">
            <a:avLst/>
          </a:prstGeom>
          <a:solidFill>
            <a:srgbClr val="FFFF00"/>
          </a:solidFill>
          <a:ln w="50800"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2" name="椭圆 31"/>
          <p:cNvSpPr/>
          <p:nvPr/>
        </p:nvSpPr>
        <p:spPr bwMode="auto">
          <a:xfrm rot="16200000">
            <a:off x="2239253" y="2078185"/>
            <a:ext cx="165498" cy="168843"/>
          </a:xfrm>
          <a:prstGeom prst="ellipse">
            <a:avLst/>
          </a:prstGeom>
          <a:gradFill flip="none" rotWithShape="1">
            <a:gsLst>
              <a:gs pos="0">
                <a:srgbClr val="70AD47">
                  <a:lumMod val="20000"/>
                  <a:lumOff val="80000"/>
                </a:srgbClr>
              </a:gs>
              <a:gs pos="100000">
                <a:srgbClr val="0070C0"/>
              </a:gs>
              <a:gs pos="60200">
                <a:srgbClr val="0070C0"/>
              </a:gs>
              <a:gs pos="0">
                <a:srgbClr val="70AD47">
                  <a:lumMod val="20000"/>
                  <a:lumOff val="80000"/>
                </a:srgbClr>
              </a:gs>
            </a:gsLst>
            <a:path path="circle">
              <a:fillToRect l="50000" t="50000" r="50000" b="50000"/>
            </a:path>
            <a:tileRect/>
          </a:gradFill>
          <a:ln w="19050" cap="flat" cmpd="sng" algn="ctr">
            <a:solidFill>
              <a:sysClr val="windowText" lastClr="000000"/>
            </a:solidFill>
            <a:prstDash val="solid"/>
            <a:round/>
            <a:headEnd type="none" w="med" len="med"/>
            <a:tailEnd type="none" w="med" len="med"/>
          </a:ln>
          <a:effectLst/>
        </p:spPr>
        <p:txBody>
          <a:bodyPr vert="horz" wrap="none" lIns="91440" tIns="45720" rIns="91440" bIns="45720" numCol="1" rtlCol="0" anchor="ctr" anchorCtr="0" compatLnSpc="1"/>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4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cxnSp>
        <p:nvCxnSpPr>
          <p:cNvPr id="33" name="直接箭头连接符 32"/>
          <p:cNvCxnSpPr/>
          <p:nvPr/>
        </p:nvCxnSpPr>
        <p:spPr bwMode="auto">
          <a:xfrm>
            <a:off x="1934492" y="2347012"/>
            <a:ext cx="434509" cy="3834"/>
          </a:xfrm>
          <a:prstGeom prst="straightConnector1">
            <a:avLst/>
          </a:prstGeom>
          <a:solidFill>
            <a:srgbClr val="FFFF00"/>
          </a:solidFill>
          <a:ln w="50800"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4" name="椭圆 33"/>
          <p:cNvSpPr/>
          <p:nvPr/>
        </p:nvSpPr>
        <p:spPr bwMode="auto">
          <a:xfrm rot="16200000">
            <a:off x="2045952" y="2266424"/>
            <a:ext cx="165498" cy="168843"/>
          </a:xfrm>
          <a:prstGeom prst="ellipse">
            <a:avLst/>
          </a:prstGeom>
          <a:gradFill flip="none" rotWithShape="1">
            <a:gsLst>
              <a:gs pos="0">
                <a:srgbClr val="70AD47">
                  <a:lumMod val="20000"/>
                  <a:lumOff val="80000"/>
                </a:srgbClr>
              </a:gs>
              <a:gs pos="100000">
                <a:srgbClr val="0070C0"/>
              </a:gs>
              <a:gs pos="60200">
                <a:srgbClr val="0070C0"/>
              </a:gs>
              <a:gs pos="0">
                <a:srgbClr val="70AD47">
                  <a:lumMod val="20000"/>
                  <a:lumOff val="80000"/>
                </a:srgbClr>
              </a:gs>
            </a:gsLst>
            <a:path path="circle">
              <a:fillToRect l="50000" t="50000" r="50000" b="50000"/>
            </a:path>
            <a:tileRect/>
          </a:gradFill>
          <a:ln w="19050" cap="flat" cmpd="sng" algn="ctr">
            <a:solidFill>
              <a:sysClr val="windowText" lastClr="000000"/>
            </a:solidFill>
            <a:prstDash val="solid"/>
            <a:round/>
            <a:headEnd type="none" w="med" len="med"/>
            <a:tailEnd type="none" w="med" len="med"/>
          </a:ln>
          <a:effectLst/>
        </p:spPr>
        <p:txBody>
          <a:bodyPr vert="horz" wrap="none" lIns="91440" tIns="45720" rIns="91440" bIns="45720" numCol="1" rtlCol="0" anchor="ctr" anchorCtr="0" compatLnSpc="1"/>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4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cxnSp>
        <p:nvCxnSpPr>
          <p:cNvPr id="35" name="直接箭头连接符 34"/>
          <p:cNvCxnSpPr/>
          <p:nvPr/>
        </p:nvCxnSpPr>
        <p:spPr bwMode="auto">
          <a:xfrm>
            <a:off x="2130583" y="2512256"/>
            <a:ext cx="434509" cy="3834"/>
          </a:xfrm>
          <a:prstGeom prst="straightConnector1">
            <a:avLst/>
          </a:prstGeom>
          <a:solidFill>
            <a:srgbClr val="FFFF00"/>
          </a:solidFill>
          <a:ln w="50800"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6" name="椭圆 35"/>
          <p:cNvSpPr/>
          <p:nvPr/>
        </p:nvSpPr>
        <p:spPr bwMode="auto">
          <a:xfrm rot="16200000">
            <a:off x="2242043" y="2431669"/>
            <a:ext cx="165498" cy="168843"/>
          </a:xfrm>
          <a:prstGeom prst="ellipse">
            <a:avLst/>
          </a:prstGeom>
          <a:gradFill flip="none" rotWithShape="1">
            <a:gsLst>
              <a:gs pos="0">
                <a:srgbClr val="70AD47">
                  <a:lumMod val="20000"/>
                  <a:lumOff val="80000"/>
                </a:srgbClr>
              </a:gs>
              <a:gs pos="100000">
                <a:srgbClr val="0070C0"/>
              </a:gs>
              <a:gs pos="60200">
                <a:srgbClr val="0070C0"/>
              </a:gs>
              <a:gs pos="0">
                <a:srgbClr val="70AD47">
                  <a:lumMod val="20000"/>
                  <a:lumOff val="80000"/>
                </a:srgbClr>
              </a:gs>
            </a:gsLst>
            <a:path path="circle">
              <a:fillToRect l="50000" t="50000" r="50000" b="50000"/>
            </a:path>
            <a:tileRect/>
          </a:gradFill>
          <a:ln w="19050" cap="flat" cmpd="sng" algn="ctr">
            <a:solidFill>
              <a:sysClr val="windowText" lastClr="000000"/>
            </a:solidFill>
            <a:prstDash val="solid"/>
            <a:round/>
            <a:headEnd type="none" w="med" len="med"/>
            <a:tailEnd type="none" w="med" len="med"/>
          </a:ln>
          <a:effectLst/>
        </p:spPr>
        <p:txBody>
          <a:bodyPr vert="horz" wrap="none" lIns="91440" tIns="45720" rIns="91440" bIns="45720" numCol="1" rtlCol="0" anchor="ctr" anchorCtr="0" compatLnSpc="1"/>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4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cxnSp>
        <p:nvCxnSpPr>
          <p:cNvPr id="37" name="直接箭头连接符 36"/>
          <p:cNvCxnSpPr/>
          <p:nvPr/>
        </p:nvCxnSpPr>
        <p:spPr bwMode="auto">
          <a:xfrm>
            <a:off x="1906788" y="1191485"/>
            <a:ext cx="434509" cy="3834"/>
          </a:xfrm>
          <a:prstGeom prst="straightConnector1">
            <a:avLst/>
          </a:prstGeom>
          <a:solidFill>
            <a:srgbClr val="FFFF00"/>
          </a:solidFill>
          <a:ln w="50800"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8" name="文本框 33"/>
          <p:cNvSpPr txBox="1"/>
          <p:nvPr/>
        </p:nvSpPr>
        <p:spPr>
          <a:xfrm>
            <a:off x="2673843" y="2393915"/>
            <a:ext cx="1350529" cy="646331"/>
          </a:xfrm>
          <a:prstGeom prst="rect">
            <a:avLst/>
          </a:prstGeom>
          <a:noFill/>
        </p:spPr>
        <p:txBody>
          <a:bodyPr wrap="square" rtlCol="0">
            <a:spAutoFit/>
          </a:bodyPr>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1"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Calibri" panose="020F0502020204030204" charset="0"/>
              </a:rPr>
              <a:t>极化</a:t>
            </a:r>
            <a:endParaRPr kumimoji="0" lang="en-US" altLang="zh-CN" sz="1800" b="1"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Calibri" panose="020F0502020204030204" charset="0"/>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1"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Calibri" panose="020F0502020204030204" charset="0"/>
              </a:rPr>
              <a:t>中子束</a:t>
            </a:r>
            <a:endParaRPr kumimoji="0" lang="zh-CN" altLang="en-US" sz="1800" b="1"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Calibri" panose="020F0502020204030204" charset="0"/>
            </a:endParaRPr>
          </a:p>
        </p:txBody>
      </p:sp>
      <p:sp>
        <p:nvSpPr>
          <p:cNvPr id="39" name="文本框 48"/>
          <p:cNvSpPr txBox="1"/>
          <p:nvPr/>
        </p:nvSpPr>
        <p:spPr>
          <a:xfrm>
            <a:off x="602271" y="2423484"/>
            <a:ext cx="1198293" cy="646331"/>
          </a:xfrm>
          <a:prstGeom prst="rect">
            <a:avLst/>
          </a:prstGeom>
          <a:noFill/>
        </p:spPr>
        <p:txBody>
          <a:bodyPr wrap="square" rtlCol="0">
            <a:spAutoFit/>
          </a:bodyPr>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1"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Calibri" panose="020F0502020204030204" charset="0"/>
              </a:rPr>
              <a:t>未极化</a:t>
            </a:r>
            <a:endParaRPr kumimoji="0" lang="en-US" altLang="zh-CN" sz="1800" b="1"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Calibri" panose="020F0502020204030204" charset="0"/>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1"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Calibri" panose="020F0502020204030204" charset="0"/>
              </a:rPr>
              <a:t>中子束</a:t>
            </a:r>
            <a:endParaRPr kumimoji="0" lang="zh-CN" altLang="en-US" sz="1800" b="1"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Calibri" panose="020F0502020204030204" charset="0"/>
            </a:endParaRPr>
          </a:p>
        </p:txBody>
      </p:sp>
      <p:cxnSp>
        <p:nvCxnSpPr>
          <p:cNvPr id="40" name="直接箭头连接符 39"/>
          <p:cNvCxnSpPr/>
          <p:nvPr/>
        </p:nvCxnSpPr>
        <p:spPr bwMode="auto">
          <a:xfrm rot="16200000">
            <a:off x="822343" y="1408953"/>
            <a:ext cx="0" cy="522397"/>
          </a:xfrm>
          <a:prstGeom prst="straightConnector1">
            <a:avLst/>
          </a:prstGeom>
          <a:solidFill>
            <a:srgbClr val="FFFF00"/>
          </a:solidFill>
          <a:ln w="50800" cap="flat" cmpd="sng" algn="ctr">
            <a:solidFill>
              <a:srgbClr val="C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1" name="椭圆 40"/>
          <p:cNvSpPr/>
          <p:nvPr/>
        </p:nvSpPr>
        <p:spPr bwMode="auto">
          <a:xfrm rot="16200000">
            <a:off x="638989" y="1535580"/>
            <a:ext cx="248246" cy="253263"/>
          </a:xfrm>
          <a:prstGeom prst="ellipse">
            <a:avLst/>
          </a:prstGeom>
          <a:gradFill flip="none" rotWithShape="1">
            <a:gsLst>
              <a:gs pos="0">
                <a:srgbClr val="0000FF"/>
              </a:gs>
              <a:gs pos="100000">
                <a:sysClr val="window" lastClr="FFFFFF">
                  <a:lumMod val="50000"/>
                </a:sysClr>
              </a:gs>
              <a:gs pos="60200">
                <a:sysClr val="window" lastClr="FFFFFF">
                  <a:lumMod val="50000"/>
                </a:sysClr>
              </a:gs>
              <a:gs pos="0">
                <a:srgbClr val="70AD47">
                  <a:lumMod val="20000"/>
                  <a:lumOff val="80000"/>
                </a:srgbClr>
              </a:gs>
            </a:gsLst>
            <a:path path="circle">
              <a:fillToRect l="50000" t="50000" r="50000" b="50000"/>
            </a:path>
            <a:tileRect/>
          </a:gradFill>
          <a:ln w="19050" cap="flat" cmpd="sng" algn="ctr">
            <a:solidFill>
              <a:sysClr val="windowText" lastClr="000000"/>
            </a:solidFill>
            <a:prstDash val="solid"/>
            <a:round/>
            <a:headEnd type="none" w="med" len="med"/>
            <a:tailEnd type="none" w="med" len="med"/>
          </a:ln>
          <a:effectLst/>
        </p:spPr>
        <p:txBody>
          <a:bodyPr vert="horz" wrap="none" lIns="91440" tIns="45720" rIns="91440" bIns="45720" numCol="1" rtlCol="0" anchor="ctr" anchorCtr="0" compatLnSpc="1"/>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4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cxnSp>
        <p:nvCxnSpPr>
          <p:cNvPr id="42" name="直接箭头连接符 41"/>
          <p:cNvCxnSpPr/>
          <p:nvPr/>
        </p:nvCxnSpPr>
        <p:spPr bwMode="auto">
          <a:xfrm rot="16200000" flipV="1">
            <a:off x="1387073" y="1426006"/>
            <a:ext cx="0" cy="522397"/>
          </a:xfrm>
          <a:prstGeom prst="straightConnector1">
            <a:avLst/>
          </a:prstGeom>
          <a:solidFill>
            <a:srgbClr val="FFFF00"/>
          </a:solidFill>
          <a:ln w="50800"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3" name="椭圆 42"/>
          <p:cNvSpPr/>
          <p:nvPr/>
        </p:nvSpPr>
        <p:spPr bwMode="auto">
          <a:xfrm rot="16200000">
            <a:off x="1322783" y="1559623"/>
            <a:ext cx="248246" cy="253263"/>
          </a:xfrm>
          <a:prstGeom prst="ellipse">
            <a:avLst/>
          </a:prstGeom>
          <a:gradFill flip="none" rotWithShape="1">
            <a:gsLst>
              <a:gs pos="0">
                <a:srgbClr val="0000FF"/>
              </a:gs>
              <a:gs pos="100000">
                <a:sysClr val="window" lastClr="FFFFFF">
                  <a:lumMod val="50000"/>
                </a:sysClr>
              </a:gs>
              <a:gs pos="60200">
                <a:sysClr val="window" lastClr="FFFFFF">
                  <a:lumMod val="50000"/>
                </a:sysClr>
              </a:gs>
              <a:gs pos="0">
                <a:srgbClr val="70AD47">
                  <a:lumMod val="20000"/>
                  <a:lumOff val="80000"/>
                </a:srgbClr>
              </a:gs>
            </a:gsLst>
            <a:path path="circle">
              <a:fillToRect l="50000" t="50000" r="50000" b="50000"/>
            </a:path>
            <a:tileRect/>
          </a:gradFill>
          <a:ln w="19050" cap="flat" cmpd="sng" algn="ctr">
            <a:solidFill>
              <a:sysClr val="windowText" lastClr="000000"/>
            </a:solidFill>
            <a:prstDash val="solid"/>
            <a:round/>
            <a:headEnd type="none" w="med" len="med"/>
            <a:tailEnd type="none" w="med" len="med"/>
          </a:ln>
          <a:effectLst/>
        </p:spPr>
        <p:txBody>
          <a:bodyPr vert="horz" wrap="none" lIns="91440" tIns="45720" rIns="91440" bIns="45720" numCol="1" rtlCol="0" anchor="ctr" anchorCtr="0" compatLnSpc="1"/>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4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cxnSp>
        <p:nvCxnSpPr>
          <p:cNvPr id="44" name="直接箭头连接符 43"/>
          <p:cNvCxnSpPr/>
          <p:nvPr/>
        </p:nvCxnSpPr>
        <p:spPr bwMode="auto">
          <a:xfrm rot="16200000">
            <a:off x="1231678" y="1222436"/>
            <a:ext cx="0" cy="522397"/>
          </a:xfrm>
          <a:prstGeom prst="straightConnector1">
            <a:avLst/>
          </a:prstGeom>
          <a:solidFill>
            <a:srgbClr val="FFFF00"/>
          </a:solidFill>
          <a:ln w="50800" cap="flat" cmpd="sng" algn="ctr">
            <a:solidFill>
              <a:srgbClr val="C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5" name="椭圆 44"/>
          <p:cNvSpPr/>
          <p:nvPr/>
        </p:nvSpPr>
        <p:spPr bwMode="auto">
          <a:xfrm rot="16200000">
            <a:off x="1048323" y="1349063"/>
            <a:ext cx="248246" cy="253263"/>
          </a:xfrm>
          <a:prstGeom prst="ellipse">
            <a:avLst/>
          </a:prstGeom>
          <a:gradFill flip="none" rotWithShape="1">
            <a:gsLst>
              <a:gs pos="0">
                <a:srgbClr val="0000FF"/>
              </a:gs>
              <a:gs pos="100000">
                <a:sysClr val="window" lastClr="FFFFFF">
                  <a:lumMod val="50000"/>
                </a:sysClr>
              </a:gs>
              <a:gs pos="60200">
                <a:sysClr val="window" lastClr="FFFFFF">
                  <a:lumMod val="50000"/>
                </a:sysClr>
              </a:gs>
              <a:gs pos="0">
                <a:srgbClr val="70AD47">
                  <a:lumMod val="20000"/>
                  <a:lumOff val="80000"/>
                </a:srgbClr>
              </a:gs>
            </a:gsLst>
            <a:path path="circle">
              <a:fillToRect l="50000" t="50000" r="50000" b="50000"/>
            </a:path>
            <a:tileRect/>
          </a:gradFill>
          <a:ln w="19050" cap="flat" cmpd="sng" algn="ctr">
            <a:solidFill>
              <a:sysClr val="windowText" lastClr="000000"/>
            </a:solidFill>
            <a:prstDash val="solid"/>
            <a:round/>
            <a:headEnd type="none" w="med" len="med"/>
            <a:tailEnd type="none" w="med" len="med"/>
          </a:ln>
          <a:effectLst/>
        </p:spPr>
        <p:txBody>
          <a:bodyPr vert="horz" wrap="none" lIns="91440" tIns="45720" rIns="91440" bIns="45720" numCol="1" rtlCol="0" anchor="ctr" anchorCtr="0" compatLnSpc="1"/>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4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cxnSp>
        <p:nvCxnSpPr>
          <p:cNvPr id="46" name="直接箭头连接符 45"/>
          <p:cNvCxnSpPr/>
          <p:nvPr/>
        </p:nvCxnSpPr>
        <p:spPr bwMode="auto">
          <a:xfrm rot="16200000">
            <a:off x="1505444" y="1736436"/>
            <a:ext cx="0" cy="522397"/>
          </a:xfrm>
          <a:prstGeom prst="straightConnector1">
            <a:avLst/>
          </a:prstGeom>
          <a:solidFill>
            <a:srgbClr val="FFFF00"/>
          </a:solidFill>
          <a:ln w="50800" cap="flat" cmpd="sng" algn="ctr">
            <a:solidFill>
              <a:srgbClr val="C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 name="椭圆 46"/>
          <p:cNvSpPr/>
          <p:nvPr/>
        </p:nvSpPr>
        <p:spPr bwMode="auto">
          <a:xfrm rot="16200000">
            <a:off x="1322089" y="1863063"/>
            <a:ext cx="248246" cy="253263"/>
          </a:xfrm>
          <a:prstGeom prst="ellipse">
            <a:avLst/>
          </a:prstGeom>
          <a:gradFill flip="none" rotWithShape="1">
            <a:gsLst>
              <a:gs pos="0">
                <a:srgbClr val="0000FF"/>
              </a:gs>
              <a:gs pos="100000">
                <a:sysClr val="window" lastClr="FFFFFF">
                  <a:lumMod val="50000"/>
                </a:sysClr>
              </a:gs>
              <a:gs pos="60200">
                <a:sysClr val="window" lastClr="FFFFFF">
                  <a:lumMod val="50000"/>
                </a:sysClr>
              </a:gs>
              <a:gs pos="0">
                <a:srgbClr val="70AD47">
                  <a:lumMod val="20000"/>
                  <a:lumOff val="80000"/>
                </a:srgbClr>
              </a:gs>
            </a:gsLst>
            <a:path path="circle">
              <a:fillToRect l="50000" t="50000" r="50000" b="50000"/>
            </a:path>
            <a:tileRect/>
          </a:gradFill>
          <a:ln w="19050" cap="flat" cmpd="sng" algn="ctr">
            <a:solidFill>
              <a:sysClr val="windowText" lastClr="000000"/>
            </a:solidFill>
            <a:prstDash val="solid"/>
            <a:round/>
            <a:headEnd type="none" w="med" len="med"/>
            <a:tailEnd type="none" w="med" len="med"/>
          </a:ln>
          <a:effectLst/>
        </p:spPr>
        <p:txBody>
          <a:bodyPr vert="horz" wrap="none" lIns="91440" tIns="45720" rIns="91440" bIns="45720" numCol="1" rtlCol="0" anchor="ctr" anchorCtr="0" compatLnSpc="1"/>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4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sp>
        <p:nvSpPr>
          <p:cNvPr id="48" name="椭圆 47"/>
          <p:cNvSpPr/>
          <p:nvPr/>
        </p:nvSpPr>
        <p:spPr bwMode="auto">
          <a:xfrm rot="16200000">
            <a:off x="2018248" y="1110899"/>
            <a:ext cx="165498" cy="168843"/>
          </a:xfrm>
          <a:prstGeom prst="ellipse">
            <a:avLst/>
          </a:prstGeom>
          <a:gradFill flip="none" rotWithShape="1">
            <a:gsLst>
              <a:gs pos="0">
                <a:srgbClr val="70AD47">
                  <a:lumMod val="20000"/>
                  <a:lumOff val="80000"/>
                </a:srgbClr>
              </a:gs>
              <a:gs pos="100000">
                <a:srgbClr val="0070C0"/>
              </a:gs>
              <a:gs pos="60200">
                <a:srgbClr val="0070C0"/>
              </a:gs>
              <a:gs pos="0">
                <a:srgbClr val="70AD47">
                  <a:lumMod val="20000"/>
                  <a:lumOff val="80000"/>
                </a:srgbClr>
              </a:gs>
            </a:gsLst>
            <a:path path="circle">
              <a:fillToRect l="50000" t="50000" r="50000" b="50000"/>
            </a:path>
            <a:tileRect/>
          </a:gradFill>
          <a:ln w="19050" cap="flat" cmpd="sng" algn="ctr">
            <a:solidFill>
              <a:sysClr val="windowText" lastClr="000000"/>
            </a:solidFill>
            <a:prstDash val="solid"/>
            <a:round/>
            <a:headEnd type="none" w="med" len="med"/>
            <a:tailEnd type="none" w="med" len="med"/>
          </a:ln>
          <a:effectLst/>
        </p:spPr>
        <p:txBody>
          <a:bodyPr vert="horz" wrap="none" lIns="91440" tIns="45720" rIns="91440" bIns="45720" numCol="1" rtlCol="0" anchor="ctr" anchorCtr="0" compatLnSpc="1"/>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4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cxnSp>
        <p:nvCxnSpPr>
          <p:cNvPr id="49" name="直接箭头连接符 48"/>
          <p:cNvCxnSpPr/>
          <p:nvPr/>
        </p:nvCxnSpPr>
        <p:spPr bwMode="auto">
          <a:xfrm>
            <a:off x="2110245" y="1389834"/>
            <a:ext cx="434509" cy="3834"/>
          </a:xfrm>
          <a:prstGeom prst="straightConnector1">
            <a:avLst/>
          </a:prstGeom>
          <a:solidFill>
            <a:srgbClr val="FFFF00"/>
          </a:solidFill>
          <a:ln w="50800"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0" name="椭圆 49"/>
          <p:cNvSpPr/>
          <p:nvPr/>
        </p:nvSpPr>
        <p:spPr bwMode="auto">
          <a:xfrm rot="16200000">
            <a:off x="2221705" y="1309247"/>
            <a:ext cx="165498" cy="168843"/>
          </a:xfrm>
          <a:prstGeom prst="ellipse">
            <a:avLst/>
          </a:prstGeom>
          <a:gradFill flip="none" rotWithShape="1">
            <a:gsLst>
              <a:gs pos="0">
                <a:srgbClr val="70AD47">
                  <a:lumMod val="20000"/>
                  <a:lumOff val="80000"/>
                </a:srgbClr>
              </a:gs>
              <a:gs pos="100000">
                <a:srgbClr val="0070C0"/>
              </a:gs>
              <a:gs pos="60200">
                <a:srgbClr val="0070C0"/>
              </a:gs>
              <a:gs pos="0">
                <a:srgbClr val="70AD47">
                  <a:lumMod val="20000"/>
                  <a:lumOff val="80000"/>
                </a:srgbClr>
              </a:gs>
            </a:gsLst>
            <a:path path="circle">
              <a:fillToRect l="50000" t="50000" r="50000" b="50000"/>
            </a:path>
            <a:tileRect/>
          </a:gradFill>
          <a:ln w="19050" cap="flat" cmpd="sng" algn="ctr">
            <a:solidFill>
              <a:sysClr val="windowText" lastClr="000000"/>
            </a:solidFill>
            <a:prstDash val="solid"/>
            <a:round/>
            <a:headEnd type="none" w="med" len="med"/>
            <a:tailEnd type="none" w="med" len="med"/>
          </a:ln>
          <a:effectLst/>
        </p:spPr>
        <p:txBody>
          <a:bodyPr vert="horz" wrap="none" lIns="91440" tIns="45720" rIns="91440" bIns="45720" numCol="1" rtlCol="0" anchor="ctr" anchorCtr="0" compatLnSpc="1"/>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4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cxnSp>
        <p:nvCxnSpPr>
          <p:cNvPr id="51" name="直接箭头连接符 50"/>
          <p:cNvCxnSpPr/>
          <p:nvPr/>
        </p:nvCxnSpPr>
        <p:spPr bwMode="auto">
          <a:xfrm>
            <a:off x="1916944" y="1578074"/>
            <a:ext cx="434509" cy="3834"/>
          </a:xfrm>
          <a:prstGeom prst="straightConnector1">
            <a:avLst/>
          </a:prstGeom>
          <a:solidFill>
            <a:srgbClr val="FFFF00"/>
          </a:solidFill>
          <a:ln w="50800"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2" name="椭圆 51"/>
          <p:cNvSpPr/>
          <p:nvPr/>
        </p:nvSpPr>
        <p:spPr bwMode="auto">
          <a:xfrm rot="16200000">
            <a:off x="2028404" y="1497486"/>
            <a:ext cx="165498" cy="168843"/>
          </a:xfrm>
          <a:prstGeom prst="ellipse">
            <a:avLst/>
          </a:prstGeom>
          <a:gradFill flip="none" rotWithShape="1">
            <a:gsLst>
              <a:gs pos="0">
                <a:srgbClr val="70AD47">
                  <a:lumMod val="20000"/>
                  <a:lumOff val="80000"/>
                </a:srgbClr>
              </a:gs>
              <a:gs pos="100000">
                <a:srgbClr val="0070C0"/>
              </a:gs>
              <a:gs pos="60200">
                <a:srgbClr val="0070C0"/>
              </a:gs>
              <a:gs pos="0">
                <a:srgbClr val="70AD47">
                  <a:lumMod val="20000"/>
                  <a:lumOff val="80000"/>
                </a:srgbClr>
              </a:gs>
            </a:gsLst>
            <a:path path="circle">
              <a:fillToRect l="50000" t="50000" r="50000" b="50000"/>
            </a:path>
            <a:tileRect/>
          </a:gradFill>
          <a:ln w="19050" cap="flat" cmpd="sng" algn="ctr">
            <a:solidFill>
              <a:sysClr val="windowText" lastClr="000000"/>
            </a:solidFill>
            <a:prstDash val="solid"/>
            <a:round/>
            <a:headEnd type="none" w="med" len="med"/>
            <a:tailEnd type="none" w="med" len="med"/>
          </a:ln>
          <a:effectLst/>
        </p:spPr>
        <p:txBody>
          <a:bodyPr vert="horz" wrap="none" lIns="91440" tIns="45720" rIns="91440" bIns="45720" numCol="1" rtlCol="0" anchor="ctr" anchorCtr="0" compatLnSpc="1"/>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4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cxnSp>
        <p:nvCxnSpPr>
          <p:cNvPr id="53" name="直接箭头连接符 52"/>
          <p:cNvCxnSpPr/>
          <p:nvPr/>
        </p:nvCxnSpPr>
        <p:spPr bwMode="auto">
          <a:xfrm>
            <a:off x="2113035" y="1743318"/>
            <a:ext cx="434509" cy="3834"/>
          </a:xfrm>
          <a:prstGeom prst="straightConnector1">
            <a:avLst/>
          </a:prstGeom>
          <a:solidFill>
            <a:srgbClr val="FFFF00"/>
          </a:solidFill>
          <a:ln w="50800"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4" name="椭圆 53"/>
          <p:cNvSpPr/>
          <p:nvPr/>
        </p:nvSpPr>
        <p:spPr bwMode="auto">
          <a:xfrm rot="16200000">
            <a:off x="2224495" y="1662731"/>
            <a:ext cx="165498" cy="168843"/>
          </a:xfrm>
          <a:prstGeom prst="ellipse">
            <a:avLst/>
          </a:prstGeom>
          <a:gradFill flip="none" rotWithShape="1">
            <a:gsLst>
              <a:gs pos="0">
                <a:srgbClr val="70AD47">
                  <a:lumMod val="20000"/>
                  <a:lumOff val="80000"/>
                </a:srgbClr>
              </a:gs>
              <a:gs pos="100000">
                <a:srgbClr val="0070C0"/>
              </a:gs>
              <a:gs pos="60200">
                <a:srgbClr val="0070C0"/>
              </a:gs>
              <a:gs pos="0">
                <a:srgbClr val="70AD47">
                  <a:lumMod val="20000"/>
                  <a:lumOff val="80000"/>
                </a:srgbClr>
              </a:gs>
            </a:gsLst>
            <a:path path="circle">
              <a:fillToRect l="50000" t="50000" r="50000" b="50000"/>
            </a:path>
            <a:tileRect/>
          </a:gradFill>
          <a:ln w="19050" cap="flat" cmpd="sng" algn="ctr">
            <a:solidFill>
              <a:sysClr val="windowText" lastClr="000000"/>
            </a:solidFill>
            <a:prstDash val="solid"/>
            <a:round/>
            <a:headEnd type="none" w="med" len="med"/>
            <a:tailEnd type="none" w="med" len="med"/>
          </a:ln>
          <a:effectLst/>
        </p:spPr>
        <p:txBody>
          <a:bodyPr vert="horz" wrap="none" lIns="91440" tIns="45720" rIns="91440" bIns="45720" numCol="1" rtlCol="0" anchor="ctr" anchorCtr="0" compatLnSpc="1"/>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4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sp>
        <p:nvSpPr>
          <p:cNvPr id="55" name="Flowchart: Direct Access Storage 127"/>
          <p:cNvSpPr/>
          <p:nvPr/>
        </p:nvSpPr>
        <p:spPr bwMode="auto">
          <a:xfrm>
            <a:off x="1705897" y="942539"/>
            <a:ext cx="956059" cy="1792773"/>
          </a:xfrm>
          <a:prstGeom prst="flowChartMagneticDrum">
            <a:avLst/>
          </a:prstGeom>
          <a:solidFill>
            <a:srgbClr val="FFFF00">
              <a:alpha val="50000"/>
            </a:srgbClr>
          </a:solidFill>
          <a:ln w="9525" cap="flat" cmpd="sng" algn="ctr">
            <a:solidFill>
              <a:sysClr val="windowText" lastClr="000000"/>
            </a:solidFill>
            <a:prstDash val="solid"/>
            <a:round/>
            <a:headEnd type="none" w="med" len="med"/>
            <a:tailEnd type="none" w="med" len="med"/>
          </a:ln>
          <a:effectLst/>
        </p:spPr>
        <p:txBody>
          <a:bodyPr vert="horz" wrap="none" lIns="91440" tIns="45720" rIns="91440" bIns="45720" numCol="1" rtlCol="0" anchor="ctr" anchorCtr="0" compatLnSpc="1"/>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4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cxnSp>
        <p:nvCxnSpPr>
          <p:cNvPr id="56" name="直接箭头连接符 55"/>
          <p:cNvCxnSpPr/>
          <p:nvPr/>
        </p:nvCxnSpPr>
        <p:spPr bwMode="auto">
          <a:xfrm rot="16200000">
            <a:off x="3002966" y="1425274"/>
            <a:ext cx="0" cy="522397"/>
          </a:xfrm>
          <a:prstGeom prst="straightConnector1">
            <a:avLst/>
          </a:prstGeom>
          <a:solidFill>
            <a:srgbClr val="FFFF00"/>
          </a:solidFill>
          <a:ln w="50800" cap="flat" cmpd="sng" algn="ctr">
            <a:solidFill>
              <a:srgbClr val="C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7" name="椭圆 56"/>
          <p:cNvSpPr/>
          <p:nvPr/>
        </p:nvSpPr>
        <p:spPr bwMode="auto">
          <a:xfrm rot="16200000">
            <a:off x="2819612" y="1551901"/>
            <a:ext cx="248246" cy="253263"/>
          </a:xfrm>
          <a:prstGeom prst="ellipse">
            <a:avLst/>
          </a:prstGeom>
          <a:gradFill flip="none" rotWithShape="1">
            <a:gsLst>
              <a:gs pos="0">
                <a:srgbClr val="0000FF"/>
              </a:gs>
              <a:gs pos="100000">
                <a:sysClr val="window" lastClr="FFFFFF">
                  <a:lumMod val="50000"/>
                </a:sysClr>
              </a:gs>
              <a:gs pos="60200">
                <a:sysClr val="window" lastClr="FFFFFF">
                  <a:lumMod val="50000"/>
                </a:sysClr>
              </a:gs>
              <a:gs pos="0">
                <a:srgbClr val="70AD47">
                  <a:lumMod val="20000"/>
                  <a:lumOff val="80000"/>
                </a:srgbClr>
              </a:gs>
            </a:gsLst>
            <a:path path="circle">
              <a:fillToRect l="50000" t="50000" r="50000" b="50000"/>
            </a:path>
            <a:tileRect/>
          </a:gradFill>
          <a:ln w="19050" cap="flat" cmpd="sng" algn="ctr">
            <a:solidFill>
              <a:sysClr val="windowText" lastClr="000000"/>
            </a:solidFill>
            <a:prstDash val="solid"/>
            <a:round/>
            <a:headEnd type="none" w="med" len="med"/>
            <a:tailEnd type="none" w="med" len="med"/>
          </a:ln>
          <a:effectLst/>
        </p:spPr>
        <p:txBody>
          <a:bodyPr vert="horz" wrap="none" lIns="91440" tIns="45720" rIns="91440" bIns="45720" numCol="1" rtlCol="0" anchor="ctr" anchorCtr="0" compatLnSpc="1"/>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4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cxnSp>
        <p:nvCxnSpPr>
          <p:cNvPr id="58" name="直接箭头连接符 57"/>
          <p:cNvCxnSpPr/>
          <p:nvPr/>
        </p:nvCxnSpPr>
        <p:spPr bwMode="auto">
          <a:xfrm rot="16200000">
            <a:off x="3412300" y="1238757"/>
            <a:ext cx="0" cy="522397"/>
          </a:xfrm>
          <a:prstGeom prst="straightConnector1">
            <a:avLst/>
          </a:prstGeom>
          <a:solidFill>
            <a:srgbClr val="FFFF00"/>
          </a:solidFill>
          <a:ln w="50800" cap="flat" cmpd="sng" algn="ctr">
            <a:solidFill>
              <a:srgbClr val="C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9" name="椭圆 58"/>
          <p:cNvSpPr/>
          <p:nvPr/>
        </p:nvSpPr>
        <p:spPr bwMode="auto">
          <a:xfrm rot="16200000">
            <a:off x="3228946" y="1365384"/>
            <a:ext cx="248246" cy="253263"/>
          </a:xfrm>
          <a:prstGeom prst="ellipse">
            <a:avLst/>
          </a:prstGeom>
          <a:gradFill flip="none" rotWithShape="1">
            <a:gsLst>
              <a:gs pos="0">
                <a:srgbClr val="0000FF"/>
              </a:gs>
              <a:gs pos="100000">
                <a:sysClr val="window" lastClr="FFFFFF">
                  <a:lumMod val="50000"/>
                </a:sysClr>
              </a:gs>
              <a:gs pos="60200">
                <a:sysClr val="window" lastClr="FFFFFF">
                  <a:lumMod val="50000"/>
                </a:sysClr>
              </a:gs>
              <a:gs pos="0">
                <a:srgbClr val="70AD47">
                  <a:lumMod val="20000"/>
                  <a:lumOff val="80000"/>
                </a:srgbClr>
              </a:gs>
            </a:gsLst>
            <a:path path="circle">
              <a:fillToRect l="50000" t="50000" r="50000" b="50000"/>
            </a:path>
            <a:tileRect/>
          </a:gradFill>
          <a:ln w="19050" cap="flat" cmpd="sng" algn="ctr">
            <a:solidFill>
              <a:sysClr val="windowText" lastClr="000000"/>
            </a:solidFill>
            <a:prstDash val="solid"/>
            <a:round/>
            <a:headEnd type="none" w="med" len="med"/>
            <a:tailEnd type="none" w="med" len="med"/>
          </a:ln>
          <a:effectLst/>
        </p:spPr>
        <p:txBody>
          <a:bodyPr vert="horz" wrap="none" lIns="91440" tIns="45720" rIns="91440" bIns="45720" numCol="1" rtlCol="0" anchor="ctr" anchorCtr="0" compatLnSpc="1"/>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4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cxnSp>
        <p:nvCxnSpPr>
          <p:cNvPr id="60" name="直接箭头连接符 59"/>
          <p:cNvCxnSpPr/>
          <p:nvPr/>
        </p:nvCxnSpPr>
        <p:spPr bwMode="auto">
          <a:xfrm rot="16200000">
            <a:off x="3686067" y="1752757"/>
            <a:ext cx="0" cy="522397"/>
          </a:xfrm>
          <a:prstGeom prst="straightConnector1">
            <a:avLst/>
          </a:prstGeom>
          <a:solidFill>
            <a:srgbClr val="FFFF00"/>
          </a:solidFill>
          <a:ln w="50800" cap="flat" cmpd="sng" algn="ctr">
            <a:solidFill>
              <a:srgbClr val="C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1" name="椭圆 60"/>
          <p:cNvSpPr/>
          <p:nvPr/>
        </p:nvSpPr>
        <p:spPr bwMode="auto">
          <a:xfrm rot="16200000">
            <a:off x="3502712" y="1879384"/>
            <a:ext cx="248246" cy="253263"/>
          </a:xfrm>
          <a:prstGeom prst="ellipse">
            <a:avLst/>
          </a:prstGeom>
          <a:gradFill flip="none" rotWithShape="1">
            <a:gsLst>
              <a:gs pos="0">
                <a:srgbClr val="0000FF"/>
              </a:gs>
              <a:gs pos="100000">
                <a:sysClr val="window" lastClr="FFFFFF">
                  <a:lumMod val="50000"/>
                </a:sysClr>
              </a:gs>
              <a:gs pos="60200">
                <a:sysClr val="window" lastClr="FFFFFF">
                  <a:lumMod val="50000"/>
                </a:sysClr>
              </a:gs>
              <a:gs pos="0">
                <a:srgbClr val="70AD47">
                  <a:lumMod val="20000"/>
                  <a:lumOff val="80000"/>
                </a:srgbClr>
              </a:gs>
            </a:gsLst>
            <a:path path="circle">
              <a:fillToRect l="50000" t="50000" r="50000" b="50000"/>
            </a:path>
            <a:tileRect/>
          </a:gradFill>
          <a:ln w="19050" cap="flat" cmpd="sng" algn="ctr">
            <a:solidFill>
              <a:sysClr val="windowText" lastClr="000000"/>
            </a:solidFill>
            <a:prstDash val="solid"/>
            <a:round/>
            <a:headEnd type="none" w="med" len="med"/>
            <a:tailEnd type="none" w="med" len="med"/>
          </a:ln>
          <a:effectLst/>
        </p:spPr>
        <p:txBody>
          <a:bodyPr vert="horz" wrap="none" lIns="91440" tIns="45720" rIns="91440" bIns="45720" numCol="1" rtlCol="0" anchor="ctr" anchorCtr="0" compatLnSpc="1"/>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4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sp>
        <p:nvSpPr>
          <p:cNvPr id="62" name="文本框 33"/>
          <p:cNvSpPr txBox="1"/>
          <p:nvPr/>
        </p:nvSpPr>
        <p:spPr>
          <a:xfrm>
            <a:off x="1678608" y="2925296"/>
            <a:ext cx="1117943" cy="369332"/>
          </a:xfrm>
          <a:prstGeom prst="rect">
            <a:avLst/>
          </a:prstGeom>
          <a:noFill/>
        </p:spPr>
        <p:txBody>
          <a:bodyPr wrap="square" rtlCol="0">
            <a:spAutoFit/>
          </a:bodyPr>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800"/>
              </a:spcAft>
              <a:buClrTx/>
              <a:buSzTx/>
              <a:buFontTx/>
              <a:buNone/>
              <a:defRPr/>
            </a:pPr>
            <a:r>
              <a:rPr kumimoji="0" lang="zh-CN" altLang="en-US" sz="1800" b="1"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Calibri" panose="020F0502020204030204" charset="0"/>
              </a:rPr>
              <a:t>极化氦三</a:t>
            </a:r>
            <a:endParaRPr kumimoji="0" lang="zh-CN" altLang="en-US" sz="1800" b="1"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Calibri" panose="020F0502020204030204" charset="0"/>
            </a:endParaRPr>
          </a:p>
        </p:txBody>
      </p:sp>
      <p:cxnSp>
        <p:nvCxnSpPr>
          <p:cNvPr id="64" name="直接箭头连接符 63"/>
          <p:cNvCxnSpPr/>
          <p:nvPr/>
        </p:nvCxnSpPr>
        <p:spPr bwMode="auto">
          <a:xfrm rot="16200000" flipV="1">
            <a:off x="940219" y="1651157"/>
            <a:ext cx="0" cy="522397"/>
          </a:xfrm>
          <a:prstGeom prst="straightConnector1">
            <a:avLst/>
          </a:prstGeom>
          <a:solidFill>
            <a:srgbClr val="FFFF00"/>
          </a:solidFill>
          <a:ln w="50800"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5" name="椭圆 64"/>
          <p:cNvSpPr/>
          <p:nvPr/>
        </p:nvSpPr>
        <p:spPr bwMode="auto">
          <a:xfrm rot="16200000">
            <a:off x="875930" y="1784775"/>
            <a:ext cx="248246" cy="253263"/>
          </a:xfrm>
          <a:prstGeom prst="ellipse">
            <a:avLst/>
          </a:prstGeom>
          <a:gradFill flip="none" rotWithShape="1">
            <a:gsLst>
              <a:gs pos="0">
                <a:srgbClr val="0000FF"/>
              </a:gs>
              <a:gs pos="100000">
                <a:sysClr val="window" lastClr="FFFFFF">
                  <a:lumMod val="50000"/>
                </a:sysClr>
              </a:gs>
              <a:gs pos="60200">
                <a:sysClr val="window" lastClr="FFFFFF">
                  <a:lumMod val="50000"/>
                </a:sysClr>
              </a:gs>
              <a:gs pos="0">
                <a:srgbClr val="70AD47">
                  <a:lumMod val="20000"/>
                  <a:lumOff val="80000"/>
                </a:srgbClr>
              </a:gs>
            </a:gsLst>
            <a:path path="circle">
              <a:fillToRect l="50000" t="50000" r="50000" b="50000"/>
            </a:path>
            <a:tileRect/>
          </a:gradFill>
          <a:ln w="19050" cap="flat" cmpd="sng" algn="ctr">
            <a:solidFill>
              <a:sysClr val="windowText" lastClr="000000"/>
            </a:solidFill>
            <a:prstDash val="solid"/>
            <a:round/>
            <a:headEnd type="none" w="med" len="med"/>
            <a:tailEnd type="none" w="med" len="med"/>
          </a:ln>
          <a:effectLst/>
        </p:spPr>
        <p:txBody>
          <a:bodyPr vert="horz" wrap="none" lIns="91440" tIns="45720" rIns="91440" bIns="45720" numCol="1" rtlCol="0" anchor="ctr" anchorCtr="0" compatLnSpc="1"/>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4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sp>
        <p:nvSpPr>
          <p:cNvPr id="3" name="矩形 2"/>
          <p:cNvSpPr/>
          <p:nvPr/>
        </p:nvSpPr>
        <p:spPr>
          <a:xfrm>
            <a:off x="4557395" y="5483225"/>
            <a:ext cx="8245475" cy="1120140"/>
          </a:xfrm>
          <a:prstGeom prst="rect">
            <a:avLst/>
          </a:prstGeom>
        </p:spPr>
        <p:txBody>
          <a:bodyPr wrap="square">
            <a:spAutoFit/>
          </a:bodyPr>
          <a:lstStyle/>
          <a:p>
            <a:pPr algn="ctr"/>
            <a:r>
              <a:rPr lang="en-US" altLang="zh-CN" sz="1335" i="1" dirty="0">
                <a:latin typeface="微软雅黑" panose="020B0503020204020204" charset="-122"/>
                <a:ea typeface="微软雅黑" panose="020B0503020204020204" charset="-122"/>
                <a:cs typeface="Times New Roman" panose="02020603050405020304" charset="0"/>
              </a:rPr>
              <a:t>Review of Scientific Instruments </a:t>
            </a:r>
            <a:r>
              <a:rPr lang="en-US" altLang="zh-CN" sz="1335" b="1" dirty="0">
                <a:latin typeface="微软雅黑" panose="020B0503020204020204" charset="-122"/>
                <a:ea typeface="微软雅黑" panose="020B0503020204020204" charset="-122"/>
                <a:cs typeface="Times New Roman" panose="02020603050405020304" charset="0"/>
              </a:rPr>
              <a:t>83</a:t>
            </a:r>
            <a:r>
              <a:rPr lang="en-US" altLang="zh-CN" sz="1335" dirty="0">
                <a:latin typeface="微软雅黑" panose="020B0503020204020204" charset="-122"/>
                <a:ea typeface="微软雅黑" panose="020B0503020204020204" charset="-122"/>
                <a:cs typeface="Times New Roman" panose="02020603050405020304" charset="0"/>
              </a:rPr>
              <a:t>, 075101 (2012)</a:t>
            </a:r>
            <a:endParaRPr lang="en-US" altLang="zh-CN" sz="1335" dirty="0">
              <a:latin typeface="微软雅黑" panose="020B0503020204020204" charset="-122"/>
              <a:ea typeface="微软雅黑" panose="020B0503020204020204" charset="-122"/>
              <a:cs typeface="Times New Roman" panose="02020603050405020304" charset="0"/>
            </a:endParaRPr>
          </a:p>
          <a:p>
            <a:pPr algn="ctr"/>
            <a:r>
              <a:rPr lang="en-US" altLang="zh-CN" sz="1335" i="1" dirty="0">
                <a:latin typeface="微软雅黑" panose="020B0503020204020204" charset="-122"/>
                <a:ea typeface="微软雅黑" panose="020B0503020204020204" charset="-122"/>
                <a:cs typeface="Times New Roman" panose="02020603050405020304" charset="0"/>
                <a:sym typeface="+mn-ea"/>
              </a:rPr>
              <a:t>Review of Scientific Instruments </a:t>
            </a:r>
            <a:r>
              <a:rPr lang="en-US" altLang="zh-CN" sz="1335" b="1" dirty="0">
                <a:latin typeface="微软雅黑" panose="020B0503020204020204" charset="-122"/>
                <a:ea typeface="微软雅黑" panose="020B0503020204020204" charset="-122"/>
                <a:cs typeface="Times New Roman" panose="02020603050405020304" charset="0"/>
                <a:sym typeface="+mn-ea"/>
              </a:rPr>
              <a:t>85</a:t>
            </a:r>
            <a:r>
              <a:rPr lang="en-US" altLang="zh-CN" sz="1335" dirty="0">
                <a:latin typeface="微软雅黑" panose="020B0503020204020204" charset="-122"/>
                <a:ea typeface="微软雅黑" panose="020B0503020204020204" charset="-122"/>
                <a:cs typeface="Times New Roman" panose="02020603050405020304" charset="0"/>
                <a:sym typeface="+mn-ea"/>
              </a:rPr>
              <a:t>, 075112 (2014)</a:t>
            </a:r>
            <a:endParaRPr lang="en-US" altLang="zh-CN" sz="1335" i="1" dirty="0">
              <a:latin typeface="微软雅黑" panose="020B0503020204020204" charset="-122"/>
              <a:ea typeface="微软雅黑" panose="020B0503020204020204" charset="-122"/>
              <a:cs typeface="Times New Roman" panose="02020603050405020304" charset="0"/>
            </a:endParaRPr>
          </a:p>
          <a:p>
            <a:pPr algn="ctr"/>
            <a:r>
              <a:rPr lang="en-US" altLang="zh-CN" sz="1335" i="1" dirty="0">
                <a:latin typeface="微软雅黑" panose="020B0503020204020204" charset="-122"/>
                <a:ea typeface="微软雅黑" panose="020B0503020204020204" charset="-122"/>
                <a:cs typeface="Times New Roman" panose="02020603050405020304" charset="0"/>
                <a:sym typeface="+mn-ea"/>
              </a:rPr>
              <a:t>Review of Scientific Instruments </a:t>
            </a:r>
            <a:r>
              <a:rPr lang="en-US" altLang="zh-CN" sz="1335" b="1" dirty="0">
                <a:latin typeface="微软雅黑" panose="020B0503020204020204" charset="-122"/>
                <a:ea typeface="微软雅黑" panose="020B0503020204020204" charset="-122"/>
                <a:cs typeface="Times New Roman" panose="02020603050405020304" charset="0"/>
              </a:rPr>
              <a:t>88</a:t>
            </a:r>
            <a:r>
              <a:rPr lang="en-US" altLang="zh-CN" sz="1335" dirty="0">
                <a:latin typeface="微软雅黑" panose="020B0503020204020204" charset="-122"/>
                <a:ea typeface="微软雅黑" panose="020B0503020204020204" charset="-122"/>
                <a:cs typeface="Times New Roman" panose="02020603050405020304" charset="0"/>
              </a:rPr>
              <a:t>, 025111 (2017)</a:t>
            </a:r>
            <a:endParaRPr lang="en-US" altLang="zh-CN" sz="1335" dirty="0">
              <a:latin typeface="微软雅黑" panose="020B0503020204020204" charset="-122"/>
              <a:ea typeface="微软雅黑" panose="020B0503020204020204" charset="-122"/>
              <a:cs typeface="Times New Roman" panose="02020603050405020304" charset="0"/>
            </a:endParaRPr>
          </a:p>
          <a:p>
            <a:pPr algn="ctr"/>
            <a:r>
              <a:rPr lang="en-US" altLang="zh-CN" sz="1335" i="1" dirty="0">
                <a:latin typeface="微软雅黑" panose="020B0503020204020204" charset="-122"/>
                <a:ea typeface="微软雅黑" panose="020B0503020204020204" charset="-122"/>
                <a:cs typeface="Times New Roman" panose="02020603050405020304" charset="0"/>
              </a:rPr>
              <a:t>Sci. China-Phys. Mech. Astron., </a:t>
            </a:r>
            <a:r>
              <a:rPr lang="en-US" altLang="zh-CN" sz="1335" b="1" dirty="0">
                <a:latin typeface="微软雅黑" panose="020B0503020204020204" charset="-122"/>
                <a:ea typeface="微软雅黑" panose="020B0503020204020204" charset="-122"/>
                <a:cs typeface="Times New Roman" panose="02020603050405020304" charset="0"/>
              </a:rPr>
              <a:t>65</a:t>
            </a:r>
            <a:r>
              <a:rPr lang="en-US" altLang="zh-CN" sz="1335" dirty="0">
                <a:latin typeface="微软雅黑" panose="020B0503020204020204" charset="-122"/>
                <a:ea typeface="微软雅黑" panose="020B0503020204020204" charset="-122"/>
                <a:cs typeface="Times New Roman" panose="02020603050405020304" charset="0"/>
              </a:rPr>
              <a:t>, 241011 (2022)</a:t>
            </a:r>
            <a:endParaRPr lang="en-US" altLang="zh-CN" sz="1335" dirty="0">
              <a:latin typeface="微软雅黑" panose="020B0503020204020204" charset="-122"/>
              <a:ea typeface="微软雅黑" panose="020B0503020204020204" charset="-122"/>
              <a:cs typeface="Times New Roman" panose="02020603050405020304" charset="0"/>
            </a:endParaRPr>
          </a:p>
          <a:p>
            <a:pPr algn="ctr"/>
            <a:r>
              <a:rPr lang="en-GB" altLang="zh-CN" sz="1335" i="1" dirty="0">
                <a:latin typeface="微软雅黑" panose="020B0503020204020204" charset="-122"/>
                <a:ea typeface="微软雅黑" panose="020B0503020204020204" charset="-122"/>
                <a:sym typeface="+mn-ea"/>
              </a:rPr>
              <a:t>Chinese Physics Letters</a:t>
            </a:r>
            <a:r>
              <a:rPr lang="en-US" altLang="en-GB" sz="1335" i="1" dirty="0">
                <a:latin typeface="微软雅黑" panose="020B0503020204020204" charset="-122"/>
                <a:ea typeface="微软雅黑" panose="020B0503020204020204" charset="-122"/>
                <a:sym typeface="+mn-ea"/>
              </a:rPr>
              <a:t>,</a:t>
            </a:r>
            <a:r>
              <a:rPr lang="en-GB" altLang="zh-CN" sz="1335" i="1" dirty="0">
                <a:latin typeface="微软雅黑" panose="020B0503020204020204" charset="-122"/>
                <a:ea typeface="微软雅黑" panose="020B0503020204020204" charset="-122"/>
                <a:sym typeface="+mn-ea"/>
              </a:rPr>
              <a:t> </a:t>
            </a:r>
            <a:r>
              <a:rPr lang="en-GB" altLang="zh-CN" sz="1335" dirty="0">
                <a:latin typeface="微软雅黑" panose="020B0503020204020204" charset="-122"/>
                <a:ea typeface="微软雅黑" panose="020B0503020204020204" charset="-122"/>
                <a:sym typeface="+mn-ea"/>
              </a:rPr>
              <a:t> </a:t>
            </a:r>
            <a:r>
              <a:rPr lang="en-GB" altLang="zh-CN" sz="1335" b="1" dirty="0">
                <a:latin typeface="微软雅黑" panose="020B0503020204020204" charset="-122"/>
                <a:ea typeface="微软雅黑" panose="020B0503020204020204" charset="-122"/>
                <a:sym typeface="+mn-ea"/>
              </a:rPr>
              <a:t>42</a:t>
            </a:r>
            <a:r>
              <a:rPr lang="en-GB" altLang="zh-CN" sz="1335" dirty="0">
                <a:latin typeface="微软雅黑" panose="020B0503020204020204" charset="-122"/>
                <a:ea typeface="微软雅黑" panose="020B0503020204020204" charset="-122"/>
                <a:sym typeface="+mn-ea"/>
              </a:rPr>
              <a:t>, 022901</a:t>
            </a:r>
            <a:r>
              <a:rPr lang="en-US" altLang="zh-CN" sz="1335" b="1" dirty="0">
                <a:latin typeface="微软雅黑" panose="020B0503020204020204" charset="-122"/>
                <a:ea typeface="微软雅黑" panose="020B0503020204020204" charset="-122"/>
                <a:cs typeface="Times New Roman" panose="02020603050405020304" charset="0"/>
              </a:rPr>
              <a:t> </a:t>
            </a:r>
            <a:r>
              <a:rPr lang="en-GB" altLang="zh-CN" sz="1335" dirty="0">
                <a:latin typeface="微软雅黑" panose="020B0503020204020204" charset="-122"/>
                <a:ea typeface="微软雅黑" panose="020B0503020204020204" charset="-122"/>
                <a:sym typeface="+mn-ea"/>
              </a:rPr>
              <a:t>(2025)</a:t>
            </a:r>
            <a:endParaRPr lang="zh-CN" altLang="en-US" sz="1335" dirty="0">
              <a:latin typeface="微软雅黑" panose="020B0503020204020204" charset="-122"/>
              <a:ea typeface="微软雅黑" panose="020B0503020204020204" charset="-122"/>
              <a:cs typeface="Times New Roman" panose="02020603050405020304" charset="0"/>
            </a:endParaRPr>
          </a:p>
        </p:txBody>
      </p:sp>
      <p:pic>
        <p:nvPicPr>
          <p:cNvPr id="25" name="图片 2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282690" y="1577975"/>
            <a:ext cx="5331460" cy="2826385"/>
          </a:xfrm>
          <a:prstGeom prst="rect">
            <a:avLst/>
          </a:prstGeom>
          <a:effectLst>
            <a:outerShdw blurRad="50800" dist="38100" dir="2700000" algn="ctr" rotWithShape="0">
              <a:srgbClr val="000000">
                <a:alpha val="43137"/>
              </a:srgbClr>
            </a:outerShdw>
          </a:effectLst>
        </p:spPr>
      </p:pic>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6570" y="3624580"/>
            <a:ext cx="3962400" cy="2978785"/>
          </a:xfrm>
          <a:prstGeom prst="rect">
            <a:avLst/>
          </a:prstGeom>
          <a:effectLst>
            <a:outerShdw blurRad="50800" dist="38100" dir="2700000" algn="ctr" rotWithShape="0">
              <a:srgbClr val="000000">
                <a:alpha val="43137"/>
              </a:srgbClr>
            </a:outerShdw>
          </a:effectLst>
        </p:spPr>
      </p:pic>
    </p:spTree>
  </p:cSld>
  <p:clrMapOvr>
    <a:masterClrMapping/>
  </p:clrMapOvr>
  <mc:AlternateContent xmlns:mc="http://schemas.openxmlformats.org/markup-compatibility/2006">
    <mc:Choice xmlns:p14="http://schemas.microsoft.com/office/powerpoint/2010/main" Requires="p14">
      <p:transition p14:dur="500" advTm="199873"/>
    </mc:Choice>
    <mc:Fallback>
      <p:transition advTm="19987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blinds(horizontal)">
                                      <p:cBhvr>
                                        <p:cTn id="10" dur="500"/>
                                        <p:tgtEl>
                                          <p:spTgt spid="2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linds(horizont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643226" y="351449"/>
            <a:ext cx="4882579" cy="461645"/>
            <a:chOff x="643226" y="411409"/>
            <a:chExt cx="4882579" cy="461645"/>
          </a:xfrm>
        </p:grpSpPr>
        <p:grpSp>
          <p:nvGrpSpPr>
            <p:cNvPr id="10" name="组合 9"/>
            <p:cNvGrpSpPr/>
            <p:nvPr/>
          </p:nvGrpSpPr>
          <p:grpSpPr>
            <a:xfrm>
              <a:off x="643226" y="419695"/>
              <a:ext cx="396000" cy="396000"/>
              <a:chOff x="395576" y="248444"/>
              <a:chExt cx="396000" cy="396000"/>
            </a:xfrm>
            <a:noFill/>
          </p:grpSpPr>
          <p:sp>
            <p:nvSpPr>
              <p:cNvPr id="12" name="矩形 11"/>
              <p:cNvSpPr/>
              <p:nvPr userDrawn="1"/>
            </p:nvSpPr>
            <p:spPr>
              <a:xfrm>
                <a:off x="395576" y="248444"/>
                <a:ext cx="326092" cy="336419"/>
              </a:xfrm>
              <a:prstGeom prst="rect">
                <a:avLst/>
              </a:prstGeom>
              <a:grpFill/>
              <a:ln w="1905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sp>
            <p:nvSpPr>
              <p:cNvPr id="13" name="矩形 12"/>
              <p:cNvSpPr/>
              <p:nvPr userDrawn="1"/>
            </p:nvSpPr>
            <p:spPr>
              <a:xfrm>
                <a:off x="581935" y="432344"/>
                <a:ext cx="209641" cy="212100"/>
              </a:xfrm>
              <a:prstGeom prst="rect">
                <a:avLst/>
              </a:prstGeom>
              <a:solidFill>
                <a:schemeClr val="accent3"/>
              </a:solidFill>
              <a:ln w="25400" cap="flat" cmpd="sng" algn="ctr">
                <a:solidFill>
                  <a:schemeClr val="accent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grpSp>
        <p:sp>
          <p:nvSpPr>
            <p:cNvPr id="11" name="矩形 10"/>
            <p:cNvSpPr/>
            <p:nvPr/>
          </p:nvSpPr>
          <p:spPr>
            <a:xfrm>
              <a:off x="1225585" y="411409"/>
              <a:ext cx="4300220" cy="461645"/>
            </a:xfrm>
            <a:prstGeom prst="rect">
              <a:avLst/>
            </a:prstGeom>
            <a:effectLst/>
          </p:spPr>
          <p:txBody>
            <a:bodyPr wrap="none" lIns="93269" tIns="46634" rIns="93269" bIns="46634">
              <a:spAutoFit/>
            </a:bodyPr>
            <a:lstStyle/>
            <a:p>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弱相互作用中的宇称</a:t>
              </a:r>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不守恒</a:t>
              </a:r>
              <a:endPar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p:txBody>
        </p:sp>
      </p:grpSp>
      <p:sp>
        <p:nvSpPr>
          <p:cNvPr id="2" name="文本框 1"/>
          <p:cNvSpPr txBox="1"/>
          <p:nvPr/>
        </p:nvSpPr>
        <p:spPr>
          <a:xfrm>
            <a:off x="8815070" y="523875"/>
            <a:ext cx="309880" cy="368300"/>
          </a:xfrm>
          <a:prstGeom prst="rect">
            <a:avLst/>
          </a:prstGeom>
          <a:noFill/>
        </p:spPr>
        <p:txBody>
          <a:bodyPr wrap="none" rtlCol="0">
            <a:spAutoFit/>
          </a:bodyPr>
          <a:p>
            <a:endParaRPr lang="zh-CN" altLang="en-US">
              <a:latin typeface="微软雅黑" panose="020B0503020204020204" charset="-122"/>
              <a:ea typeface="微软雅黑" panose="020B0503020204020204" charset="-122"/>
            </a:endParaRPr>
          </a:p>
        </p:txBody>
      </p:sp>
      <p:cxnSp>
        <p:nvCxnSpPr>
          <p:cNvPr id="15" name="直接连接符 14"/>
          <p:cNvCxnSpPr/>
          <p:nvPr/>
        </p:nvCxnSpPr>
        <p:spPr>
          <a:xfrm>
            <a:off x="399738" y="861315"/>
            <a:ext cx="11392525"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4" name="标题 1"/>
          <p:cNvSpPr txBox="1"/>
          <p:nvPr/>
        </p:nvSpPr>
        <p:spPr>
          <a:xfrm>
            <a:off x="-1199735" y="2579380"/>
            <a:ext cx="10974297" cy="659643"/>
          </a:xfrm>
          <a:prstGeom prst="rect">
            <a:avLst/>
          </a:prstGeom>
        </p:spPr>
        <p:txBody>
          <a:bodyPr>
            <a:normAutofit/>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uFillTx/>
                <a:latin typeface="Arial" panose="020B0604020202020204" pitchFamily="34" charset="0"/>
                <a:ea typeface="隶书" panose="02010509060101010101" pitchFamily="49" charset="-122"/>
                <a:cs typeface="+mj-cs"/>
              </a:defRPr>
            </a:lvl1pPr>
          </a:lstStyle>
          <a:p>
            <a:endParaRPr lang="zh-CN" altLang="en-US" sz="3100" spc="100" dirty="0">
              <a:solidFill>
                <a:sysClr val="window" lastClr="FFFFFF"/>
              </a:solidFill>
              <a:latin typeface="+中文正文" charset="0"/>
              <a:ea typeface="微软雅黑" panose="020B0503020204020204" charset="-122"/>
            </a:endParaRPr>
          </a:p>
        </p:txBody>
      </p:sp>
      <p:pic>
        <p:nvPicPr>
          <p:cNvPr id="3" name="图片 2"/>
          <p:cNvPicPr/>
          <p:nvPr/>
        </p:nvPicPr>
        <p:blipFill>
          <a:blip r:embed="rId1"/>
          <a:stretch>
            <a:fillRect/>
          </a:stretch>
        </p:blipFill>
        <p:spPr>
          <a:xfrm>
            <a:off x="663575" y="939800"/>
            <a:ext cx="4566920" cy="3278505"/>
          </a:xfrm>
          <a:prstGeom prst="rect">
            <a:avLst/>
          </a:prstGeom>
        </p:spPr>
      </p:pic>
      <p:sp>
        <p:nvSpPr>
          <p:cNvPr id="4" name="文本框 3"/>
          <p:cNvSpPr txBox="1"/>
          <p:nvPr/>
        </p:nvSpPr>
        <p:spPr>
          <a:xfrm>
            <a:off x="6492875" y="939483"/>
            <a:ext cx="5080000" cy="521970"/>
          </a:xfrm>
          <a:prstGeom prst="rect">
            <a:avLst/>
          </a:prstGeom>
        </p:spPr>
        <p:txBody>
          <a:bodyPr>
            <a:spAutoFit/>
          </a:bodyPr>
          <a:p>
            <a:r>
              <a:rPr lang="en-US" altLang="zh-CN" sz="2800" b="1">
                <a:solidFill>
                  <a:srgbClr val="1F2937"/>
                </a:solidFill>
                <a:latin typeface="Poppins"/>
                <a:ea typeface="Poppins"/>
              </a:rPr>
              <a:t>⁶⁰Co* → ⁶⁰Ni + e⁻ + ν̅ₑ</a:t>
            </a:r>
            <a:endParaRPr lang="en-US" altLang="zh-CN" sz="2800" b="1">
              <a:solidFill>
                <a:srgbClr val="1F2937"/>
              </a:solidFill>
              <a:latin typeface="Poppins"/>
              <a:ea typeface="Poppins"/>
            </a:endParaRPr>
          </a:p>
        </p:txBody>
      </p:sp>
      <p:pic>
        <p:nvPicPr>
          <p:cNvPr id="5" name="图片 4"/>
          <p:cNvPicPr>
            <a:picLocks noChangeAspect="1"/>
          </p:cNvPicPr>
          <p:nvPr/>
        </p:nvPicPr>
        <p:blipFill>
          <a:blip r:embed="rId2"/>
          <a:stretch>
            <a:fillRect/>
          </a:stretch>
        </p:blipFill>
        <p:spPr>
          <a:xfrm>
            <a:off x="6129020" y="1583690"/>
            <a:ext cx="5096510" cy="5088255"/>
          </a:xfrm>
          <a:prstGeom prst="rect">
            <a:avLst/>
          </a:prstGeom>
        </p:spPr>
      </p:pic>
      <p:pic>
        <p:nvPicPr>
          <p:cNvPr id="6" name="图片 5"/>
          <p:cNvPicPr>
            <a:picLocks noChangeAspect="1"/>
          </p:cNvPicPr>
          <p:nvPr/>
        </p:nvPicPr>
        <p:blipFill>
          <a:blip r:embed="rId3"/>
          <a:stretch>
            <a:fillRect/>
          </a:stretch>
        </p:blipFill>
        <p:spPr>
          <a:xfrm>
            <a:off x="3090545" y="2919730"/>
            <a:ext cx="3038475" cy="3267075"/>
          </a:xfrm>
          <a:prstGeom prst="rect">
            <a:avLst/>
          </a:prstGeom>
        </p:spPr>
      </p:pic>
      <p:sp>
        <p:nvSpPr>
          <p:cNvPr id="7" name="文本框 6"/>
          <p:cNvSpPr txBox="1"/>
          <p:nvPr/>
        </p:nvSpPr>
        <p:spPr>
          <a:xfrm>
            <a:off x="2849245" y="6266815"/>
            <a:ext cx="5080000" cy="829945"/>
          </a:xfrm>
          <a:prstGeom prst="rect">
            <a:avLst/>
          </a:prstGeom>
        </p:spPr>
        <p:txBody>
          <a:bodyPr>
            <a:spAutoFit/>
          </a:bodyPr>
          <a:p>
            <a:r>
              <a:rPr lang="en-US" sz="1600"/>
              <a:t>Physical Review </a:t>
            </a:r>
            <a:r>
              <a:rPr lang="en-US" altLang="zh-CN" sz="1600" b="1">
                <a:solidFill>
                  <a:srgbClr val="000000"/>
                </a:solidFill>
              </a:rPr>
              <a:t>104</a:t>
            </a:r>
            <a:r>
              <a:rPr lang="en-US" altLang="zh-CN" sz="1600" b="0">
                <a:solidFill>
                  <a:srgbClr val="000000"/>
                </a:solidFill>
              </a:rPr>
              <a:t>, 254 (1956)</a:t>
            </a:r>
            <a:endParaRPr lang="en-US" altLang="zh-CN" sz="1600" b="0">
              <a:solidFill>
                <a:srgbClr val="000000"/>
              </a:solidFill>
            </a:endParaRPr>
          </a:p>
          <a:p>
            <a:r>
              <a:rPr lang="en-US" sz="1600">
                <a:sym typeface="+mn-ea"/>
              </a:rPr>
              <a:t>Physical Review </a:t>
            </a:r>
            <a:r>
              <a:rPr lang="en-US" altLang="zh-CN" sz="1600" b="1">
                <a:solidFill>
                  <a:srgbClr val="000000"/>
                </a:solidFill>
                <a:sym typeface="+mn-ea"/>
              </a:rPr>
              <a:t>105</a:t>
            </a:r>
            <a:r>
              <a:rPr lang="en-US" altLang="zh-CN" sz="1600">
                <a:solidFill>
                  <a:srgbClr val="000000"/>
                </a:solidFill>
                <a:sym typeface="+mn-ea"/>
              </a:rPr>
              <a:t>, 1413 (1957)</a:t>
            </a:r>
            <a:endParaRPr lang="en-US" altLang="zh-CN" sz="1600" b="0">
              <a:solidFill>
                <a:srgbClr val="000000"/>
              </a:solidFill>
            </a:endParaRPr>
          </a:p>
          <a:p>
            <a:endParaRPr lang="en-US" altLang="zh-CN" sz="1600" b="0">
              <a:solidFill>
                <a:srgbClr val="000000"/>
              </a:solidFill>
            </a:endParaRPr>
          </a:p>
        </p:txBody>
      </p:sp>
    </p:spTree>
  </p:cSld>
  <p:clrMapOvr>
    <a:masterClrMapping/>
  </p:clrMapOvr>
  <mc:AlternateContent xmlns:mc="http://schemas.openxmlformats.org/markup-compatibility/2006">
    <mc:Choice xmlns:p14="http://schemas.microsoft.com/office/powerpoint/2010/main" Requires="p14">
      <p:transition p14:dur="500" advTm="199873"/>
    </mc:Choice>
    <mc:Fallback>
      <p:transition advTm="199873"/>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srcRect b="48070"/>
          <a:stretch>
            <a:fillRect/>
          </a:stretch>
        </p:blipFill>
        <p:spPr>
          <a:xfrm>
            <a:off x="829310" y="2579370"/>
            <a:ext cx="10432415" cy="3347085"/>
          </a:xfrm>
          <a:prstGeom prst="rect">
            <a:avLst/>
          </a:prstGeom>
        </p:spPr>
      </p:pic>
      <p:grpSp>
        <p:nvGrpSpPr>
          <p:cNvPr id="9" name="组合 8"/>
          <p:cNvGrpSpPr/>
          <p:nvPr/>
        </p:nvGrpSpPr>
        <p:grpSpPr>
          <a:xfrm>
            <a:off x="643226" y="351449"/>
            <a:ext cx="3510979" cy="461645"/>
            <a:chOff x="643226" y="411409"/>
            <a:chExt cx="3510979" cy="461645"/>
          </a:xfrm>
        </p:grpSpPr>
        <p:grpSp>
          <p:nvGrpSpPr>
            <p:cNvPr id="10" name="组合 9"/>
            <p:cNvGrpSpPr/>
            <p:nvPr/>
          </p:nvGrpSpPr>
          <p:grpSpPr>
            <a:xfrm>
              <a:off x="643226" y="419695"/>
              <a:ext cx="396000" cy="396000"/>
              <a:chOff x="395576" y="248444"/>
              <a:chExt cx="396000" cy="396000"/>
            </a:xfrm>
            <a:noFill/>
          </p:grpSpPr>
          <p:sp>
            <p:nvSpPr>
              <p:cNvPr id="12" name="矩形 11"/>
              <p:cNvSpPr/>
              <p:nvPr userDrawn="1"/>
            </p:nvSpPr>
            <p:spPr>
              <a:xfrm>
                <a:off x="395576" y="248444"/>
                <a:ext cx="326092" cy="336419"/>
              </a:xfrm>
              <a:prstGeom prst="rect">
                <a:avLst/>
              </a:prstGeom>
              <a:grpFill/>
              <a:ln w="1905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sp>
            <p:nvSpPr>
              <p:cNvPr id="13" name="矩形 12"/>
              <p:cNvSpPr/>
              <p:nvPr userDrawn="1"/>
            </p:nvSpPr>
            <p:spPr>
              <a:xfrm>
                <a:off x="581935" y="432344"/>
                <a:ext cx="209641" cy="212100"/>
              </a:xfrm>
              <a:prstGeom prst="rect">
                <a:avLst/>
              </a:prstGeom>
              <a:solidFill>
                <a:schemeClr val="accent3"/>
              </a:solidFill>
              <a:ln w="25400" cap="flat" cmpd="sng" algn="ctr">
                <a:solidFill>
                  <a:schemeClr val="accent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grpSp>
        <p:sp>
          <p:nvSpPr>
            <p:cNvPr id="11" name="矩形 10"/>
            <p:cNvSpPr/>
            <p:nvPr/>
          </p:nvSpPr>
          <p:spPr>
            <a:xfrm>
              <a:off x="1225585" y="411409"/>
              <a:ext cx="2928620" cy="461645"/>
            </a:xfrm>
            <a:prstGeom prst="rect">
              <a:avLst/>
            </a:prstGeom>
            <a:effectLst/>
          </p:spPr>
          <p:txBody>
            <a:bodyPr wrap="none" lIns="93269" tIns="46634" rIns="93269" bIns="46634">
              <a:spAutoFit/>
            </a:bodyPr>
            <a:lstStyle/>
            <a:p>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强子间</a:t>
              </a:r>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弱相互作用</a:t>
              </a:r>
              <a:endPar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p:txBody>
        </p:sp>
      </p:grpSp>
      <p:sp>
        <p:nvSpPr>
          <p:cNvPr id="2" name="文本框 1"/>
          <p:cNvSpPr txBox="1"/>
          <p:nvPr/>
        </p:nvSpPr>
        <p:spPr>
          <a:xfrm>
            <a:off x="8815070" y="523875"/>
            <a:ext cx="309880" cy="368300"/>
          </a:xfrm>
          <a:prstGeom prst="rect">
            <a:avLst/>
          </a:prstGeom>
          <a:noFill/>
        </p:spPr>
        <p:txBody>
          <a:bodyPr wrap="none" rtlCol="0">
            <a:spAutoFit/>
          </a:bodyPr>
          <a:p>
            <a:endParaRPr lang="zh-CN" altLang="en-US">
              <a:latin typeface="微软雅黑" panose="020B0503020204020204" charset="-122"/>
              <a:ea typeface="微软雅黑" panose="020B0503020204020204" charset="-122"/>
            </a:endParaRPr>
          </a:p>
        </p:txBody>
      </p:sp>
      <p:cxnSp>
        <p:nvCxnSpPr>
          <p:cNvPr id="15" name="直接连接符 14"/>
          <p:cNvCxnSpPr/>
          <p:nvPr/>
        </p:nvCxnSpPr>
        <p:spPr>
          <a:xfrm>
            <a:off x="399738" y="861315"/>
            <a:ext cx="11392525"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4" name="标题 1"/>
          <p:cNvSpPr txBox="1"/>
          <p:nvPr/>
        </p:nvSpPr>
        <p:spPr>
          <a:xfrm>
            <a:off x="-1199735" y="2579380"/>
            <a:ext cx="10974297" cy="659643"/>
          </a:xfrm>
          <a:prstGeom prst="rect">
            <a:avLst/>
          </a:prstGeom>
        </p:spPr>
        <p:txBody>
          <a:bodyPr>
            <a:normAutofit/>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uFillTx/>
                <a:latin typeface="Arial" panose="020B0604020202020204" pitchFamily="34" charset="0"/>
                <a:ea typeface="隶书" panose="02010509060101010101" pitchFamily="49" charset="-122"/>
                <a:cs typeface="+mj-cs"/>
              </a:defRPr>
            </a:lvl1pPr>
          </a:lstStyle>
          <a:p>
            <a:endParaRPr lang="zh-CN" altLang="en-US" sz="3100" spc="100" dirty="0">
              <a:solidFill>
                <a:sysClr val="window" lastClr="FFFFFF"/>
              </a:solidFill>
              <a:latin typeface="+中文正文" charset="0"/>
              <a:ea typeface="微软雅黑" panose="020B0503020204020204" charset="-122"/>
            </a:endParaRPr>
          </a:p>
        </p:txBody>
      </p:sp>
      <mc:AlternateContent xmlns:mc="http://schemas.openxmlformats.org/markup-compatibility/2006">
        <mc:Choice xmlns:a14="http://schemas.microsoft.com/office/drawing/2010/main" Requires="a14">
          <p:sp>
            <p:nvSpPr>
              <p:cNvPr id="3" name="Text Box 1"/>
              <p:cNvSpPr txBox="1"/>
              <p:nvPr/>
            </p:nvSpPr>
            <p:spPr>
              <a:xfrm>
                <a:off x="460629" y="2432304"/>
                <a:ext cx="2539365" cy="483235"/>
              </a:xfrm>
              <a:prstGeom prst="rect">
                <a:avLst/>
              </a:prstGeom>
              <a:noFill/>
            </p:spPr>
            <p:txBody>
              <a:bodyPr wrap="none" rtlCol="0" anchor="t">
                <a:spAutoFit/>
              </a:bodyPr>
              <a:lstStyle/>
              <a:p>
                <a:pPr algn="ctr">
                  <a:lnSpc>
                    <a:spcPct val="90000"/>
                  </a:lnSpc>
                </a:pPr>
                <a14:m>
                  <m:oMathPara xmlns:m="http://schemas.openxmlformats.org/officeDocument/2006/math">
                    <m:oMathParaPr>
                      <m:jc m:val="centerGroup"/>
                    </m:oMathParaPr>
                    <m:oMath xmlns:m="http://schemas.openxmlformats.org/officeDocument/2006/math">
                      <m:acc>
                        <m:accPr>
                          <m:chr m:val="⃗"/>
                          <m:ctrlPr>
                            <a:rPr lang="en-US" sz="2800" i="1" dirty="0" smtClean="0">
                              <a:latin typeface="Cambria Math" panose="02040503050406030204" pitchFamily="18" charset="0"/>
                              <a:cs typeface="Cambria Math" panose="02040503050406030204" pitchFamily="18" charset="0"/>
                            </a:rPr>
                          </m:ctrlPr>
                        </m:accPr>
                        <m:e>
                          <m:r>
                            <a:rPr lang="en-US" sz="2800" i="1" dirty="0" smtClean="0">
                              <a:latin typeface="Cambria Math" panose="02040503050406030204" pitchFamily="18" charset="0"/>
                              <a:cs typeface="Cambria Math" panose="02040503050406030204" pitchFamily="18" charset="0"/>
                            </a:rPr>
                            <m:t>𝑛</m:t>
                          </m:r>
                        </m:e>
                      </m:acc>
                      <m:r>
                        <a:rPr lang="en-US" sz="2800" i="1" dirty="0" smtClean="0">
                          <a:latin typeface="Cambria Math" panose="02040503050406030204" pitchFamily="18" charset="0"/>
                          <a:cs typeface="Cambria Math" panose="02040503050406030204" pitchFamily="18" charset="0"/>
                        </a:rPr>
                        <m:t>+</m:t>
                      </m:r>
                      <m:r>
                        <a:rPr lang="en-US" sz="2800" i="1" dirty="0" smtClean="0">
                          <a:latin typeface="Cambria Math" panose="02040503050406030204" pitchFamily="18" charset="0"/>
                          <a:cs typeface="Cambria Math" panose="02040503050406030204" pitchFamily="18" charset="0"/>
                        </a:rPr>
                        <m:t>𝑝</m:t>
                      </m:r>
                      <m:r>
                        <a:rPr lang="en-US" sz="2800" i="1" dirty="0" smtClean="0">
                          <a:latin typeface="Cambria Math" panose="02040503050406030204" pitchFamily="18" charset="0"/>
                          <a:cs typeface="Cambria Math" panose="02040503050406030204" pitchFamily="18" charset="0"/>
                        </a:rPr>
                        <m:t>−&gt;</m:t>
                      </m:r>
                      <m:r>
                        <a:rPr lang="en-US" sz="2800" i="1" dirty="0" smtClean="0">
                          <a:latin typeface="Cambria Math" panose="02040503050406030204" pitchFamily="18" charset="0"/>
                          <a:cs typeface="Cambria Math" panose="02040503050406030204" pitchFamily="18" charset="0"/>
                        </a:rPr>
                        <m:t>𝑑</m:t>
                      </m:r>
                      <m:r>
                        <a:rPr lang="en-US" sz="2800" i="1" dirty="0" smtClean="0">
                          <a:latin typeface="Cambria Math" panose="02040503050406030204" pitchFamily="18" charset="0"/>
                          <a:cs typeface="Cambria Math" panose="02040503050406030204" pitchFamily="18" charset="0"/>
                        </a:rPr>
                        <m:t>+</m:t>
                      </m:r>
                      <m:r>
                        <a:rPr lang="en-US" sz="2800" i="1" dirty="0" smtClean="0">
                          <a:latin typeface="Cambria Math" panose="02040503050406030204" pitchFamily="18" charset="0"/>
                          <a:cs typeface="Cambria Math" panose="02040503050406030204" pitchFamily="18" charset="0"/>
                        </a:rPr>
                        <m:t>𝛾</m:t>
                      </m:r>
                    </m:oMath>
                  </m:oMathPara>
                </a14:m>
                <a:endParaRPr lang="en-US" sz="2800" dirty="0"/>
              </a:p>
            </p:txBody>
          </p:sp>
        </mc:Choice>
        <mc:Fallback>
          <p:sp>
            <p:nvSpPr>
              <p:cNvPr id="3" name="Text Box 1"/>
              <p:cNvSpPr txBox="1">
                <a:spLocks noRot="1" noChangeAspect="1" noMove="1" noResize="1" noEditPoints="1" noAdjustHandles="1" noChangeArrowheads="1" noChangeShapeType="1" noTextEdit="1"/>
              </p:cNvSpPr>
              <p:nvPr/>
            </p:nvSpPr>
            <p:spPr>
              <a:xfrm>
                <a:off x="460629" y="2432304"/>
                <a:ext cx="2539365" cy="483235"/>
              </a:xfrm>
              <a:prstGeom prst="rect">
                <a:avLst/>
              </a:prstGeom>
              <a:blipFill rotWithShape="1">
                <a:blip r:embed="rId2"/>
                <a:stretch>
                  <a:fillRect l="-10" t="-53" r="-2841" b="5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4" name="Text Box 2"/>
              <p:cNvSpPr txBox="1"/>
              <p:nvPr/>
            </p:nvSpPr>
            <p:spPr>
              <a:xfrm>
                <a:off x="227902" y="2852039"/>
                <a:ext cx="3097530" cy="483235"/>
              </a:xfrm>
              <a:prstGeom prst="rect">
                <a:avLst/>
              </a:prstGeom>
              <a:noFill/>
            </p:spPr>
            <p:txBody>
              <a:bodyPr wrap="none" rtlCol="0" anchor="t">
                <a:spAutoFit/>
              </a:bodyPr>
              <a:lstStyle/>
              <a:p>
                <a:pPr algn="ctr">
                  <a:lnSpc>
                    <a:spcPct val="90000"/>
                  </a:lnSpc>
                </a:pPr>
                <a14:m>
                  <m:oMathPara xmlns:m="http://schemas.openxmlformats.org/officeDocument/2006/math">
                    <m:oMathParaPr>
                      <m:jc m:val="centerGroup"/>
                    </m:oMathParaPr>
                    <m:oMath xmlns:m="http://schemas.openxmlformats.org/officeDocument/2006/math">
                      <m:acc>
                        <m:accPr>
                          <m:chr m:val="⃗"/>
                          <m:ctrlPr>
                            <a:rPr lang="en-US" sz="2800" i="1" dirty="0" smtClean="0">
                              <a:latin typeface="Cambria Math" panose="02040503050406030204" pitchFamily="18" charset="0"/>
                              <a:cs typeface="Cambria Math" panose="02040503050406030204" pitchFamily="18" charset="0"/>
                            </a:rPr>
                          </m:ctrlPr>
                        </m:accPr>
                        <m:e>
                          <m:r>
                            <a:rPr lang="en-US" sz="2800" i="1" dirty="0" smtClean="0">
                              <a:latin typeface="Cambria Math" panose="02040503050406030204" pitchFamily="18" charset="0"/>
                              <a:cs typeface="Cambria Math" panose="02040503050406030204" pitchFamily="18" charset="0"/>
                            </a:rPr>
                            <m:t>𝑛</m:t>
                          </m:r>
                        </m:e>
                      </m:acc>
                      <m:r>
                        <a:rPr lang="en-US" sz="2800" i="1" dirty="0" smtClean="0">
                          <a:latin typeface="Cambria Math" panose="02040503050406030204" pitchFamily="18" charset="0"/>
                          <a:cs typeface="Cambria Math" panose="02040503050406030204" pitchFamily="18" charset="0"/>
                        </a:rPr>
                        <m:t>+</m:t>
                      </m:r>
                      <m:r>
                        <a:rPr lang="en-US" sz="2800" i="1" baseline="30000" dirty="0" smtClean="0">
                          <a:latin typeface="Cambria Math" panose="02040503050406030204" pitchFamily="18" charset="0"/>
                          <a:cs typeface="Cambria Math" panose="02040503050406030204" pitchFamily="18" charset="0"/>
                        </a:rPr>
                        <m:t>3</m:t>
                      </m:r>
                      <m:r>
                        <a:rPr lang="en-US" sz="2800" i="1" dirty="0" smtClean="0">
                          <a:latin typeface="Cambria Math" panose="02040503050406030204" pitchFamily="18" charset="0"/>
                          <a:cs typeface="Cambria Math" panose="02040503050406030204" pitchFamily="18" charset="0"/>
                        </a:rPr>
                        <m:t>𝐻𝑒</m:t>
                      </m:r>
                      <m:r>
                        <a:rPr lang="en-US" sz="2800" i="1" dirty="0" smtClean="0">
                          <a:latin typeface="Cambria Math" panose="02040503050406030204" pitchFamily="18" charset="0"/>
                          <a:cs typeface="Cambria Math" panose="02040503050406030204" pitchFamily="18" charset="0"/>
                        </a:rPr>
                        <m:t>−&gt;</m:t>
                      </m:r>
                      <m:r>
                        <a:rPr lang="en-US" sz="2800" i="1" dirty="0" smtClean="0">
                          <a:latin typeface="Cambria Math" panose="02040503050406030204" pitchFamily="18" charset="0"/>
                          <a:cs typeface="Cambria Math" panose="02040503050406030204" pitchFamily="18" charset="0"/>
                        </a:rPr>
                        <m:t>3</m:t>
                      </m:r>
                      <m:r>
                        <a:rPr lang="en-US" sz="2800" i="1" dirty="0" smtClean="0">
                          <a:latin typeface="Cambria Math" panose="02040503050406030204" pitchFamily="18" charset="0"/>
                          <a:cs typeface="Cambria Math" panose="02040503050406030204" pitchFamily="18" charset="0"/>
                        </a:rPr>
                        <m:t>𝐻</m:t>
                      </m:r>
                      <m:r>
                        <a:rPr lang="en-US" sz="2800" i="1" dirty="0" smtClean="0">
                          <a:latin typeface="Cambria Math" panose="02040503050406030204" pitchFamily="18" charset="0"/>
                          <a:cs typeface="Cambria Math" panose="02040503050406030204" pitchFamily="18" charset="0"/>
                        </a:rPr>
                        <m:t>+</m:t>
                      </m:r>
                      <m:r>
                        <a:rPr lang="en-US" sz="2800" i="1" dirty="0" smtClean="0">
                          <a:latin typeface="Cambria Math" panose="02040503050406030204" pitchFamily="18" charset="0"/>
                          <a:cs typeface="Cambria Math" panose="02040503050406030204" pitchFamily="18" charset="0"/>
                        </a:rPr>
                        <m:t>𝑝</m:t>
                      </m:r>
                    </m:oMath>
                  </m:oMathPara>
                </a14:m>
                <a:endParaRPr lang="en-US" sz="2800" dirty="0"/>
              </a:p>
            </p:txBody>
          </p:sp>
        </mc:Choice>
        <mc:Fallback>
          <p:sp>
            <p:nvSpPr>
              <p:cNvPr id="4" name="Text Box 2"/>
              <p:cNvSpPr txBox="1">
                <a:spLocks noRot="1" noChangeAspect="1" noMove="1" noResize="1" noEditPoints="1" noAdjustHandles="1" noChangeArrowheads="1" noChangeShapeType="1" noTextEdit="1"/>
              </p:cNvSpPr>
              <p:nvPr/>
            </p:nvSpPr>
            <p:spPr>
              <a:xfrm>
                <a:off x="227902" y="2852039"/>
                <a:ext cx="3097530" cy="483235"/>
              </a:xfrm>
              <a:prstGeom prst="rect">
                <a:avLst/>
              </a:prstGeom>
              <a:blipFill rotWithShape="1">
                <a:blip r:embed="rId3"/>
                <a:stretch>
                  <a:fillRect l="-18" t="-8988" r="-4533" b="53"/>
                </a:stretch>
              </a:blipFill>
            </p:spPr>
            <p:txBody>
              <a:bodyPr/>
              <a:lstStyle/>
              <a:p>
                <a:r>
                  <a:rPr lang="zh-CN" altLang="en-US">
                    <a:noFill/>
                  </a:rPr>
                  <a:t> </a:t>
                </a:r>
              </a:p>
            </p:txBody>
          </p:sp>
        </mc:Fallback>
      </mc:AlternateContent>
      <p:sp>
        <p:nvSpPr>
          <p:cNvPr id="7" name="Text Box 6"/>
          <p:cNvSpPr txBox="1"/>
          <p:nvPr/>
        </p:nvSpPr>
        <p:spPr>
          <a:xfrm>
            <a:off x="5657850" y="6019800"/>
            <a:ext cx="3991610" cy="755015"/>
          </a:xfrm>
          <a:prstGeom prst="rect">
            <a:avLst/>
          </a:prstGeom>
          <a:noFill/>
        </p:spPr>
        <p:txBody>
          <a:bodyPr wrap="square" rtlCol="0" anchor="t">
            <a:spAutoFit/>
          </a:bodyPr>
          <a:lstStyle/>
          <a:p>
            <a:pPr algn="l">
              <a:lnSpc>
                <a:spcPct val="90000"/>
              </a:lnSpc>
            </a:pPr>
            <a:r>
              <a:rPr lang="en-US" sz="1600" i="1" dirty="0"/>
              <a:t>Phys. Rev. Lett.</a:t>
            </a:r>
            <a:r>
              <a:rPr lang="en-US" sz="1600" dirty="0"/>
              <a:t> </a:t>
            </a:r>
            <a:r>
              <a:rPr lang="en-US" sz="1600" dirty="0"/>
              <a:t>121, 242002 (2018)</a:t>
            </a:r>
            <a:endParaRPr lang="en-US" sz="1600" dirty="0"/>
          </a:p>
          <a:p>
            <a:pPr algn="l">
              <a:lnSpc>
                <a:spcPct val="90000"/>
              </a:lnSpc>
            </a:pPr>
            <a:r>
              <a:rPr lang="en-US" sz="1600" i="1" dirty="0">
                <a:sym typeface="+mn-ea"/>
              </a:rPr>
              <a:t>Phys. Rev. Lett.</a:t>
            </a:r>
            <a:r>
              <a:rPr lang="en-US" sz="1600" dirty="0">
                <a:sym typeface="+mn-ea"/>
              </a:rPr>
              <a:t> </a:t>
            </a:r>
            <a:r>
              <a:rPr lang="en-US" sz="1600" dirty="0">
                <a:sym typeface="+mn-ea"/>
              </a:rPr>
              <a:t>125, 131803 (2020)</a:t>
            </a:r>
            <a:endParaRPr lang="en-US" sz="1600" dirty="0">
              <a:sym typeface="+mn-ea"/>
            </a:endParaRPr>
          </a:p>
          <a:p>
            <a:pPr algn="l">
              <a:lnSpc>
                <a:spcPct val="90000"/>
              </a:lnSpc>
            </a:pPr>
            <a:endParaRPr lang="en-US" sz="1600" dirty="0"/>
          </a:p>
        </p:txBody>
      </p:sp>
      <p:sp>
        <p:nvSpPr>
          <p:cNvPr id="6" name="文本框 5"/>
          <p:cNvSpPr txBox="1"/>
          <p:nvPr/>
        </p:nvSpPr>
        <p:spPr>
          <a:xfrm>
            <a:off x="643255" y="966470"/>
            <a:ext cx="10372725" cy="1198880"/>
          </a:xfrm>
          <a:prstGeom prst="rect">
            <a:avLst/>
          </a:prstGeom>
          <a:noFill/>
        </p:spPr>
        <p:txBody>
          <a:bodyPr wrap="square" rtlCol="0" anchor="t">
            <a:spAutoFit/>
          </a:bodyPr>
          <a:p>
            <a:r>
              <a:rPr lang="en-US" altLang="zh-CN" sz="2400"/>
              <a:t>hadronic weak interactions (HWI) inside nuclei remain poorly understood</a:t>
            </a:r>
            <a:endParaRPr lang="en-US" altLang="zh-CN" sz="2400"/>
          </a:p>
          <a:p>
            <a:r>
              <a:rPr lang="en-US" altLang="zh-CN" sz="2400">
                <a:sym typeface="+mn-ea"/>
              </a:rPr>
              <a:t>DDH </a:t>
            </a:r>
            <a:r>
              <a:rPr lang="zh-CN" altLang="en-US" sz="2400">
                <a:sym typeface="+mn-ea"/>
              </a:rPr>
              <a:t>有效场论（</a:t>
            </a:r>
            <a:r>
              <a:rPr lang="en-US" altLang="zh-CN" sz="2400">
                <a:sym typeface="+mn-ea"/>
              </a:rPr>
              <a:t>Desplanques–Donoghue–Holstein），</a:t>
            </a:r>
            <a:r>
              <a:rPr lang="zh-CN" altLang="en-US" sz="2400">
                <a:sym typeface="+mn-ea"/>
              </a:rPr>
              <a:t>引入一组弱 </a:t>
            </a:r>
            <a:r>
              <a:rPr lang="en-US" altLang="zh-CN" sz="2400">
                <a:sym typeface="+mn-ea"/>
              </a:rPr>
              <a:t>π- </a:t>
            </a:r>
            <a:r>
              <a:rPr lang="zh-CN" altLang="en-US" sz="2400">
                <a:sym typeface="+mn-ea"/>
              </a:rPr>
              <a:t>核子耦合常数</a:t>
            </a:r>
            <a:endParaRPr lang="en-US" altLang="zh-CN" sz="2400"/>
          </a:p>
        </p:txBody>
      </p:sp>
      <p:sp>
        <p:nvSpPr>
          <p:cNvPr id="18" name="文本框 17"/>
          <p:cNvSpPr txBox="1"/>
          <p:nvPr/>
        </p:nvSpPr>
        <p:spPr>
          <a:xfrm>
            <a:off x="3731260" y="1580515"/>
            <a:ext cx="6096000" cy="368300"/>
          </a:xfrm>
          <a:prstGeom prst="rect">
            <a:avLst/>
          </a:prstGeom>
          <a:noFill/>
        </p:spPr>
        <p:txBody>
          <a:bodyPr wrap="square" rtlCol="0" anchor="t">
            <a:spAutoFit/>
          </a:bodyPr>
          <a:p>
            <a:r>
              <a:rPr lang="zh-CN" altLang="en-US"/>
              <a:t> </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advTm="199873"/>
    </mc:Choice>
    <mc:Fallback>
      <p:transition advTm="199873"/>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灯片编号占位符 1"/>
          <p:cNvSpPr>
            <a:spLocks noGrp="1"/>
          </p:cNvSpPr>
          <p:nvPr>
            <p:ph type="sldNum" sz="quarter" idx="12"/>
          </p:nvPr>
        </p:nvSpPr>
        <p:spPr/>
        <p:txBody>
          <a:bodyPr/>
          <a:p>
            <a:fld id="{E172299E-9668-45DE-AB64-AAA21696C2E2}" type="slidenum">
              <a:rPr lang="zh-CN" altLang="en-US" smtClean="0"/>
            </a:fld>
            <a:endParaRPr lang="zh-CN" altLang="en-US" smtClean="0"/>
          </a:p>
        </p:txBody>
      </p:sp>
      <p:grpSp>
        <p:nvGrpSpPr>
          <p:cNvPr id="9" name="组合 8"/>
          <p:cNvGrpSpPr/>
          <p:nvPr/>
        </p:nvGrpSpPr>
        <p:grpSpPr>
          <a:xfrm>
            <a:off x="643226" y="351449"/>
            <a:ext cx="3510979" cy="461645"/>
            <a:chOff x="643226" y="411409"/>
            <a:chExt cx="3510979" cy="461645"/>
          </a:xfrm>
        </p:grpSpPr>
        <p:grpSp>
          <p:nvGrpSpPr>
            <p:cNvPr id="10" name="组合 9"/>
            <p:cNvGrpSpPr/>
            <p:nvPr/>
          </p:nvGrpSpPr>
          <p:grpSpPr>
            <a:xfrm>
              <a:off x="643226" y="419695"/>
              <a:ext cx="396000" cy="396000"/>
              <a:chOff x="395576" y="248444"/>
              <a:chExt cx="396000" cy="396000"/>
            </a:xfrm>
            <a:noFill/>
          </p:grpSpPr>
          <p:sp>
            <p:nvSpPr>
              <p:cNvPr id="12" name="矩形 11"/>
              <p:cNvSpPr/>
              <p:nvPr userDrawn="1"/>
            </p:nvSpPr>
            <p:spPr>
              <a:xfrm>
                <a:off x="395576" y="248444"/>
                <a:ext cx="326092" cy="336419"/>
              </a:xfrm>
              <a:prstGeom prst="rect">
                <a:avLst/>
              </a:prstGeom>
              <a:grpFill/>
              <a:ln w="1905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sp>
            <p:nvSpPr>
              <p:cNvPr id="13" name="矩形 12"/>
              <p:cNvSpPr/>
              <p:nvPr userDrawn="1"/>
            </p:nvSpPr>
            <p:spPr>
              <a:xfrm>
                <a:off x="581935" y="432344"/>
                <a:ext cx="209641" cy="212100"/>
              </a:xfrm>
              <a:prstGeom prst="rect">
                <a:avLst/>
              </a:prstGeom>
              <a:solidFill>
                <a:schemeClr val="accent3"/>
              </a:solidFill>
              <a:ln w="25400" cap="flat" cmpd="sng" algn="ctr">
                <a:solidFill>
                  <a:schemeClr val="accent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grpSp>
        <p:sp>
          <p:nvSpPr>
            <p:cNvPr id="11" name="矩形 10"/>
            <p:cNvSpPr/>
            <p:nvPr/>
          </p:nvSpPr>
          <p:spPr>
            <a:xfrm>
              <a:off x="1225585" y="411409"/>
              <a:ext cx="2928620" cy="461645"/>
            </a:xfrm>
            <a:prstGeom prst="rect">
              <a:avLst/>
            </a:prstGeom>
            <a:effectLst/>
          </p:spPr>
          <p:txBody>
            <a:bodyPr wrap="none" lIns="93269" tIns="46634" rIns="93269" bIns="46634">
              <a:spAutoFit/>
            </a:bodyPr>
            <a:lstStyle/>
            <a:p>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强子间</a:t>
              </a:r>
              <a:r>
                <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弱相互作用</a:t>
              </a:r>
              <a:endParaRPr lang="zh-CN" altLang="en-US"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p:txBody>
        </p:sp>
      </p:grpSp>
      <p:sp>
        <p:nvSpPr>
          <p:cNvPr id="3" name="文本框 2"/>
          <p:cNvSpPr txBox="1"/>
          <p:nvPr/>
        </p:nvSpPr>
        <p:spPr>
          <a:xfrm>
            <a:off x="8815070" y="523875"/>
            <a:ext cx="309880" cy="368300"/>
          </a:xfrm>
          <a:prstGeom prst="rect">
            <a:avLst/>
          </a:prstGeom>
          <a:noFill/>
        </p:spPr>
        <p:txBody>
          <a:bodyPr wrap="none" rtlCol="0">
            <a:spAutoFit/>
          </a:bodyPr>
          <a:p>
            <a:endParaRPr lang="zh-CN" altLang="en-US">
              <a:latin typeface="微软雅黑" panose="020B0503020204020204" charset="-122"/>
              <a:ea typeface="微软雅黑" panose="020B0503020204020204" charset="-122"/>
            </a:endParaRPr>
          </a:p>
        </p:txBody>
      </p:sp>
      <p:cxnSp>
        <p:nvCxnSpPr>
          <p:cNvPr id="15" name="直接连接符 14"/>
          <p:cNvCxnSpPr/>
          <p:nvPr/>
        </p:nvCxnSpPr>
        <p:spPr>
          <a:xfrm>
            <a:off x="399738" y="861315"/>
            <a:ext cx="11392525"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4" name="对象 3"/>
          <p:cNvGraphicFramePr/>
          <p:nvPr/>
        </p:nvGraphicFramePr>
        <p:xfrm>
          <a:off x="1674495" y="909320"/>
          <a:ext cx="7306945" cy="5095875"/>
        </p:xfrm>
        <a:graphic>
          <a:graphicData uri="http://schemas.openxmlformats.org/presentationml/2006/ole">
            <mc:AlternateContent xmlns:mc="http://schemas.openxmlformats.org/markup-compatibility/2006">
              <mc:Choice xmlns:v="urn:schemas-microsoft-com:vml" Requires="v">
                <p:oleObj spid="_x0000_s5" name="" r:id="rId1" imgW="10562590" imgH="8534400" progId="Paint.Picture">
                  <p:embed/>
                </p:oleObj>
              </mc:Choice>
              <mc:Fallback>
                <p:oleObj name="" r:id="rId1" imgW="10562590" imgH="8534400" progId="Paint.Picture">
                  <p:embed/>
                  <p:pic>
                    <p:nvPicPr>
                      <p:cNvPr id="0" name="图片 4"/>
                      <p:cNvPicPr/>
                      <p:nvPr/>
                    </p:nvPicPr>
                    <p:blipFill>
                      <a:blip r:embed="rId2"/>
                      <a:stretch>
                        <a:fillRect/>
                      </a:stretch>
                    </p:blipFill>
                    <p:spPr>
                      <a:xfrm>
                        <a:off x="1674495" y="909320"/>
                        <a:ext cx="7306945" cy="5095875"/>
                      </a:xfrm>
                      <a:prstGeom prst="rect">
                        <a:avLst/>
                      </a:prstGeom>
                    </p:spPr>
                  </p:pic>
                </p:oleObj>
              </mc:Fallback>
            </mc:AlternateContent>
          </a:graphicData>
        </a:graphic>
      </p:graphicFrame>
      <p:sp>
        <p:nvSpPr>
          <p:cNvPr id="8" name="文本框 7"/>
          <p:cNvSpPr txBox="1"/>
          <p:nvPr/>
        </p:nvSpPr>
        <p:spPr>
          <a:xfrm>
            <a:off x="314960" y="5821680"/>
            <a:ext cx="11476990" cy="706755"/>
          </a:xfrm>
          <a:prstGeom prst="rect">
            <a:avLst/>
          </a:prstGeom>
          <a:noFill/>
        </p:spPr>
        <p:txBody>
          <a:bodyPr wrap="square" rtlCol="0" anchor="t">
            <a:spAutoFit/>
          </a:bodyPr>
          <a:p>
            <a:r>
              <a:rPr lang="zh-CN" altLang="en-US" sz="2000"/>
              <a:t>We report the most precise and direct determination of h1π in a few-body system without atomic or nuclear corrections, and it is the best constraint for future investigation of the HWI.</a:t>
            </a:r>
            <a:endParaRPr lang="zh-CN" altLang="en-US" sz="2000"/>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灯片编号占位符 1"/>
          <p:cNvSpPr>
            <a:spLocks noGrp="1"/>
          </p:cNvSpPr>
          <p:nvPr>
            <p:ph type="sldNum" sz="quarter" idx="12"/>
          </p:nvPr>
        </p:nvSpPr>
        <p:spPr/>
        <p:txBody>
          <a:bodyPr/>
          <a:p>
            <a:fld id="{E172299E-9668-45DE-AB64-AAA21696C2E2}" type="slidenum">
              <a:rPr lang="zh-CN" altLang="en-US" smtClean="0"/>
            </a:fld>
            <a:endParaRPr lang="zh-CN" altLang="en-US" smtClean="0"/>
          </a:p>
        </p:txBody>
      </p:sp>
      <p:grpSp>
        <p:nvGrpSpPr>
          <p:cNvPr id="9" name="组合 8"/>
          <p:cNvGrpSpPr/>
          <p:nvPr/>
        </p:nvGrpSpPr>
        <p:grpSpPr>
          <a:xfrm>
            <a:off x="643226" y="351449"/>
            <a:ext cx="6506274" cy="831215"/>
            <a:chOff x="643226" y="411409"/>
            <a:chExt cx="6506274" cy="831215"/>
          </a:xfrm>
        </p:grpSpPr>
        <p:grpSp>
          <p:nvGrpSpPr>
            <p:cNvPr id="10" name="组合 9"/>
            <p:cNvGrpSpPr/>
            <p:nvPr/>
          </p:nvGrpSpPr>
          <p:grpSpPr>
            <a:xfrm>
              <a:off x="643226" y="419695"/>
              <a:ext cx="396000" cy="396000"/>
              <a:chOff x="395576" y="248444"/>
              <a:chExt cx="396000" cy="396000"/>
            </a:xfrm>
            <a:noFill/>
          </p:grpSpPr>
          <p:sp>
            <p:nvSpPr>
              <p:cNvPr id="12" name="矩形 11"/>
              <p:cNvSpPr/>
              <p:nvPr userDrawn="1"/>
            </p:nvSpPr>
            <p:spPr>
              <a:xfrm>
                <a:off x="395576" y="248444"/>
                <a:ext cx="326092" cy="336419"/>
              </a:xfrm>
              <a:prstGeom prst="rect">
                <a:avLst/>
              </a:prstGeom>
              <a:grpFill/>
              <a:ln w="1905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sp>
            <p:nvSpPr>
              <p:cNvPr id="13" name="矩形 12"/>
              <p:cNvSpPr/>
              <p:nvPr userDrawn="1"/>
            </p:nvSpPr>
            <p:spPr>
              <a:xfrm>
                <a:off x="581935" y="432344"/>
                <a:ext cx="209641" cy="212100"/>
              </a:xfrm>
              <a:prstGeom prst="rect">
                <a:avLst/>
              </a:prstGeom>
              <a:solidFill>
                <a:schemeClr val="accent3"/>
              </a:solidFill>
              <a:ln w="25400" cap="flat" cmpd="sng" algn="ctr">
                <a:solidFill>
                  <a:schemeClr val="accent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cs typeface="思源黑体 CN Light" panose="020B0300000000000000" pitchFamily="34" charset="-122"/>
                </a:endParaRPr>
              </a:p>
            </p:txBody>
          </p:sp>
        </p:grpSp>
        <p:sp>
          <p:nvSpPr>
            <p:cNvPr id="3" name="矩形 2"/>
            <p:cNvSpPr/>
            <p:nvPr/>
          </p:nvSpPr>
          <p:spPr>
            <a:xfrm>
              <a:off x="1225585" y="411409"/>
              <a:ext cx="5923915" cy="831215"/>
            </a:xfrm>
            <a:prstGeom prst="rect">
              <a:avLst/>
            </a:prstGeom>
            <a:effectLst/>
          </p:spPr>
          <p:txBody>
            <a:bodyPr wrap="none" lIns="93269" tIns="46634" rIns="93269" bIns="46634">
              <a:spAutoFit/>
            </a:bodyPr>
            <a:lstStyle/>
            <a:p>
              <a:r>
                <a:rPr lang="en-US" altLang="zh-CN"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rPr>
                <a:t>Baryogenesis and CP violation</a:t>
              </a:r>
              <a:endParaRPr lang="en-US" altLang="zh-CN"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a:p>
              <a:endParaRPr lang="en-US" altLang="zh-CN" sz="2400" b="1" kern="0" spc="300" dirty="0">
                <a:solidFill>
                  <a:schemeClr val="tx1">
                    <a:lumMod val="85000"/>
                    <a:lumOff val="15000"/>
                  </a:schemeClr>
                </a:solidFill>
                <a:latin typeface="微软雅黑" panose="020B0503020204020204" charset="-122"/>
                <a:ea typeface="微软雅黑" panose="020B0503020204020204" charset="-122"/>
                <a:cs typeface="思源黑体 CN Light" panose="020B0300000000000000" pitchFamily="34" charset="-122"/>
                <a:sym typeface="汉仪雅酷黑 75W" panose="020B0804020202020204" pitchFamily="34" charset="-122"/>
              </a:endParaRPr>
            </a:p>
          </p:txBody>
        </p:sp>
      </p:grpSp>
      <p:cxnSp>
        <p:nvCxnSpPr>
          <p:cNvPr id="14" name="直接连接符 13"/>
          <p:cNvCxnSpPr/>
          <p:nvPr/>
        </p:nvCxnSpPr>
        <p:spPr>
          <a:xfrm>
            <a:off x="399738" y="861315"/>
            <a:ext cx="11392525"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文本框 3"/>
          <p:cNvSpPr txBox="1"/>
          <p:nvPr/>
        </p:nvSpPr>
        <p:spPr>
          <a:xfrm>
            <a:off x="8815070" y="523875"/>
            <a:ext cx="309880" cy="368300"/>
          </a:xfrm>
          <a:prstGeom prst="rect">
            <a:avLst/>
          </a:prstGeom>
          <a:noFill/>
        </p:spPr>
        <p:txBody>
          <a:bodyPr wrap="none" rtlCol="0">
            <a:spAutoFit/>
          </a:bodyPr>
          <a:p>
            <a:endParaRPr lang="zh-CN" altLang="en-US">
              <a:latin typeface="微软雅黑" panose="020B0503020204020204" charset="-122"/>
              <a:ea typeface="微软雅黑" panose="020B0503020204020204" charset="-122"/>
            </a:endParaRPr>
          </a:p>
        </p:txBody>
      </p:sp>
      <p:sp>
        <p:nvSpPr>
          <p:cNvPr id="24" name="Text Box 10"/>
          <p:cNvSpPr txBox="1"/>
          <p:nvPr/>
        </p:nvSpPr>
        <p:spPr>
          <a:xfrm>
            <a:off x="2376805" y="1635760"/>
            <a:ext cx="5464810" cy="1087755"/>
          </a:xfrm>
          <a:prstGeom prst="rect">
            <a:avLst/>
          </a:prstGeom>
          <a:noFill/>
          <a:ln w="12700" cmpd="sng">
            <a:solidFill>
              <a:schemeClr val="accent1">
                <a:shade val="50000"/>
              </a:schemeClr>
            </a:solidFill>
            <a:prstDash val="solid"/>
          </a:ln>
        </p:spPr>
        <p:txBody>
          <a:bodyPr wrap="none" rtlCol="0">
            <a:spAutoFit/>
          </a:bodyPr>
          <a:p>
            <a:pPr marL="342900" indent="-342900" algn="l">
              <a:lnSpc>
                <a:spcPct val="90000"/>
              </a:lnSpc>
              <a:buFont typeface="Wingdings" panose="05000000000000000000" charset="0"/>
              <a:buChar char="§"/>
            </a:pPr>
            <a:r>
              <a:rPr lang="en-US" sz="2400" dirty="0">
                <a:sym typeface="+mn-ea"/>
              </a:rPr>
              <a:t>Baryon number violating process</a:t>
            </a:r>
            <a:endParaRPr lang="en-US" sz="2400" dirty="0">
              <a:sym typeface="+mn-ea"/>
            </a:endParaRPr>
          </a:p>
          <a:p>
            <a:pPr marL="342900" indent="-342900" algn="l">
              <a:lnSpc>
                <a:spcPct val="90000"/>
              </a:lnSpc>
              <a:buFont typeface="Wingdings" panose="05000000000000000000" charset="0"/>
              <a:buChar char="§"/>
            </a:pPr>
            <a:r>
              <a:rPr lang="en-US" sz="2400" dirty="0"/>
              <a:t>A period of Non- thermal equilibrium</a:t>
            </a:r>
            <a:endParaRPr lang="en-US" sz="2400" dirty="0"/>
          </a:p>
          <a:p>
            <a:pPr marL="342900" indent="-342900" algn="l">
              <a:lnSpc>
                <a:spcPct val="90000"/>
              </a:lnSpc>
              <a:buFont typeface="Wingdings" panose="05000000000000000000" charset="0"/>
              <a:buChar char="§"/>
            </a:pPr>
            <a:r>
              <a:rPr lang="en-US" sz="2400" dirty="0">
                <a:sym typeface="+mn-ea"/>
              </a:rPr>
              <a:t>The presence of C and</a:t>
            </a:r>
            <a:r>
              <a:rPr lang="en-US" sz="2400" dirty="0">
                <a:gradFill>
                  <a:gsLst>
                    <a:gs pos="0">
                      <a:srgbClr val="FE4444"/>
                    </a:gs>
                    <a:gs pos="100000">
                      <a:srgbClr val="832B2B"/>
                    </a:gs>
                  </a:gsLst>
                  <a:lin ang="5400000" scaled="0"/>
                </a:gradFill>
                <a:sym typeface="+mn-ea"/>
              </a:rPr>
              <a:t> </a:t>
            </a:r>
            <a:r>
              <a:rPr lang="en-US" sz="2400" b="1" dirty="0">
                <a:gradFill>
                  <a:gsLst>
                    <a:gs pos="0">
                      <a:srgbClr val="FE4444"/>
                    </a:gs>
                    <a:gs pos="100000">
                      <a:srgbClr val="832B2B"/>
                    </a:gs>
                  </a:gsLst>
                  <a:lin ang="5400000" scaled="0"/>
                </a:gradFill>
                <a:sym typeface="+mn-ea"/>
              </a:rPr>
              <a:t>CP violation</a:t>
            </a:r>
            <a:endParaRPr lang="en-US" sz="2400" dirty="0"/>
          </a:p>
        </p:txBody>
      </p:sp>
      <p:pic>
        <p:nvPicPr>
          <p:cNvPr id="25" name="Picture 7"/>
          <p:cNvPicPr>
            <a:picLocks noChangeAspect="1"/>
          </p:cNvPicPr>
          <p:nvPr/>
        </p:nvPicPr>
        <p:blipFill>
          <a:blip r:embed="rId1"/>
          <a:stretch>
            <a:fillRect/>
          </a:stretch>
        </p:blipFill>
        <p:spPr>
          <a:xfrm>
            <a:off x="8609965" y="1406525"/>
            <a:ext cx="1447800" cy="2026920"/>
          </a:xfrm>
          <a:prstGeom prst="rect">
            <a:avLst/>
          </a:prstGeom>
        </p:spPr>
      </p:pic>
      <p:pic>
        <p:nvPicPr>
          <p:cNvPr id="26" name="Picture 12"/>
          <p:cNvPicPr>
            <a:picLocks noChangeAspect="1"/>
          </p:cNvPicPr>
          <p:nvPr/>
        </p:nvPicPr>
        <p:blipFill>
          <a:blip r:embed="rId2"/>
          <a:stretch>
            <a:fillRect/>
          </a:stretch>
        </p:blipFill>
        <p:spPr>
          <a:xfrm>
            <a:off x="7167245" y="4219575"/>
            <a:ext cx="1691640" cy="2249805"/>
          </a:xfrm>
          <a:prstGeom prst="rect">
            <a:avLst/>
          </a:prstGeom>
        </p:spPr>
      </p:pic>
      <p:sp>
        <p:nvSpPr>
          <p:cNvPr id="27" name="Title 1"/>
          <p:cNvSpPr>
            <a:spLocks noGrp="1"/>
          </p:cNvSpPr>
          <p:nvPr/>
        </p:nvSpPr>
        <p:spPr>
          <a:xfrm>
            <a:off x="843915" y="949325"/>
            <a:ext cx="9142730" cy="457200"/>
          </a:xfrm>
          <a:prstGeom prst="rect">
            <a:avLst/>
          </a:prstGeom>
          <a:noFill/>
          <a:ln w="9525">
            <a:noFill/>
            <a:miter lim="800000"/>
          </a:ln>
        </p:spPr>
        <p:txBody>
          <a:bodyPr vert="horz" wrap="square" lIns="91440" tIns="45720" rIns="91440" bIns="45720" numCol="1" anchor="t" anchorCtr="0" compatLnSpc="1">
            <a:spAutoFit/>
          </a:bodyPr>
          <a:lstStyle>
            <a:lvl1pPr algn="l" rtl="0" eaLnBrk="1" fontAlgn="base" hangingPunct="1">
              <a:lnSpc>
                <a:spcPct val="85000"/>
              </a:lnSpc>
              <a:spcBef>
                <a:spcPct val="0"/>
              </a:spcBef>
              <a:spcAft>
                <a:spcPct val="0"/>
              </a:spcAft>
              <a:defRPr sz="3000" kern="1200">
                <a:solidFill>
                  <a:schemeClr val="tx2"/>
                </a:solidFill>
                <a:latin typeface="Arial Black" panose="020B0A04020102020204" pitchFamily="34" charset="0"/>
                <a:ea typeface="+mj-ea"/>
                <a:cs typeface="+mj-cs"/>
              </a:defRPr>
            </a:lvl1pPr>
            <a:lvl2pPr algn="l" rtl="0" eaLnBrk="1" fontAlgn="base" hangingPunct="1">
              <a:lnSpc>
                <a:spcPct val="85000"/>
              </a:lnSpc>
              <a:spcBef>
                <a:spcPct val="0"/>
              </a:spcBef>
              <a:spcAft>
                <a:spcPct val="0"/>
              </a:spcAft>
              <a:defRPr sz="3000">
                <a:solidFill>
                  <a:srgbClr val="006C3A"/>
                </a:solidFill>
                <a:latin typeface="Arial Black" panose="020B0A04020102020204" pitchFamily="34" charset="0"/>
              </a:defRPr>
            </a:lvl2pPr>
            <a:lvl3pPr algn="l" rtl="0" eaLnBrk="1" fontAlgn="base" hangingPunct="1">
              <a:lnSpc>
                <a:spcPct val="85000"/>
              </a:lnSpc>
              <a:spcBef>
                <a:spcPct val="0"/>
              </a:spcBef>
              <a:spcAft>
                <a:spcPct val="0"/>
              </a:spcAft>
              <a:defRPr sz="3000">
                <a:solidFill>
                  <a:srgbClr val="006C3A"/>
                </a:solidFill>
                <a:latin typeface="Arial Black" panose="020B0A04020102020204" pitchFamily="34" charset="0"/>
              </a:defRPr>
            </a:lvl3pPr>
            <a:lvl4pPr algn="l" rtl="0" eaLnBrk="1" fontAlgn="base" hangingPunct="1">
              <a:lnSpc>
                <a:spcPct val="85000"/>
              </a:lnSpc>
              <a:spcBef>
                <a:spcPct val="0"/>
              </a:spcBef>
              <a:spcAft>
                <a:spcPct val="0"/>
              </a:spcAft>
              <a:defRPr sz="3000">
                <a:solidFill>
                  <a:srgbClr val="006C3A"/>
                </a:solidFill>
                <a:latin typeface="Arial Black" panose="020B0A04020102020204" pitchFamily="34" charset="0"/>
              </a:defRPr>
            </a:lvl4pPr>
            <a:lvl5pPr algn="l" rtl="0" eaLnBrk="1" fontAlgn="base" hangingPunct="1">
              <a:lnSpc>
                <a:spcPct val="85000"/>
              </a:lnSpc>
              <a:spcBef>
                <a:spcPct val="0"/>
              </a:spcBef>
              <a:spcAft>
                <a:spcPct val="0"/>
              </a:spcAft>
              <a:defRPr sz="3000">
                <a:solidFill>
                  <a:srgbClr val="006C3A"/>
                </a:solidFill>
                <a:latin typeface="Arial Black" panose="020B0A04020102020204" pitchFamily="34" charset="0"/>
              </a:defRPr>
            </a:lvl5pPr>
            <a:lvl6pPr marL="457200" algn="l" rtl="0" eaLnBrk="1" fontAlgn="base" hangingPunct="1">
              <a:lnSpc>
                <a:spcPct val="85000"/>
              </a:lnSpc>
              <a:spcBef>
                <a:spcPct val="0"/>
              </a:spcBef>
              <a:spcAft>
                <a:spcPct val="0"/>
              </a:spcAft>
              <a:defRPr sz="3000">
                <a:solidFill>
                  <a:srgbClr val="006C3A"/>
                </a:solidFill>
                <a:latin typeface="Arial Black" panose="020B0A04020102020204" pitchFamily="34" charset="0"/>
              </a:defRPr>
            </a:lvl6pPr>
            <a:lvl7pPr marL="914400" algn="l" rtl="0" eaLnBrk="1" fontAlgn="base" hangingPunct="1">
              <a:lnSpc>
                <a:spcPct val="85000"/>
              </a:lnSpc>
              <a:spcBef>
                <a:spcPct val="0"/>
              </a:spcBef>
              <a:spcAft>
                <a:spcPct val="0"/>
              </a:spcAft>
              <a:defRPr sz="3000">
                <a:solidFill>
                  <a:srgbClr val="006C3A"/>
                </a:solidFill>
                <a:latin typeface="Arial Black" panose="020B0A04020102020204" pitchFamily="34" charset="0"/>
              </a:defRPr>
            </a:lvl7pPr>
            <a:lvl8pPr marL="1371600" algn="l" rtl="0" eaLnBrk="1" fontAlgn="base" hangingPunct="1">
              <a:lnSpc>
                <a:spcPct val="85000"/>
              </a:lnSpc>
              <a:spcBef>
                <a:spcPct val="0"/>
              </a:spcBef>
              <a:spcAft>
                <a:spcPct val="0"/>
              </a:spcAft>
              <a:defRPr sz="3000">
                <a:solidFill>
                  <a:srgbClr val="006C3A"/>
                </a:solidFill>
                <a:latin typeface="Arial Black" panose="020B0A04020102020204" pitchFamily="34" charset="0"/>
              </a:defRPr>
            </a:lvl8pPr>
            <a:lvl9pPr marL="1828800" algn="l" rtl="0" eaLnBrk="1" fontAlgn="base" hangingPunct="1">
              <a:lnSpc>
                <a:spcPct val="85000"/>
              </a:lnSpc>
              <a:spcBef>
                <a:spcPct val="0"/>
              </a:spcBef>
              <a:spcAft>
                <a:spcPct val="0"/>
              </a:spcAft>
              <a:defRPr sz="3000">
                <a:solidFill>
                  <a:srgbClr val="006C3A"/>
                </a:solidFill>
                <a:latin typeface="Arial Black" panose="020B0A04020102020204" pitchFamily="34" charset="0"/>
              </a:defRPr>
            </a:lvl9pPr>
          </a:lstStyle>
          <a:p>
            <a:pPr algn="ctr"/>
            <a:r>
              <a:rPr lang="en-US" altLang="zh-CN" sz="2800" b="1" i="1" dirty="0">
                <a:solidFill>
                  <a:schemeClr val="tx1"/>
                </a:solidFill>
                <a:latin typeface="Times New Roman" panose="02020603050405020304" charset="0"/>
                <a:cs typeface="Times New Roman" panose="02020603050405020304" charset="0"/>
              </a:rPr>
              <a:t>A. Sakharov's solution to Baryon Asymmetry Problem </a:t>
            </a:r>
            <a:endParaRPr lang="en-US" altLang="zh-CN" sz="2800" b="1" i="1" dirty="0">
              <a:solidFill>
                <a:schemeClr val="tx1"/>
              </a:solidFill>
              <a:latin typeface="Times New Roman" panose="02020603050405020304" charset="0"/>
              <a:cs typeface="Times New Roman" panose="02020603050405020304" charset="0"/>
            </a:endParaRPr>
          </a:p>
        </p:txBody>
      </p:sp>
      <p:pic>
        <p:nvPicPr>
          <p:cNvPr id="28" name="Picture 10"/>
          <p:cNvPicPr>
            <a:picLocks noChangeAspect="1"/>
          </p:cNvPicPr>
          <p:nvPr>
            <p:custDataLst>
              <p:tags r:id="rId3"/>
            </p:custDataLst>
          </p:nvPr>
        </p:nvPicPr>
        <p:blipFill>
          <a:blip r:embed="rId4"/>
          <a:srcRect t="26834" b="19490"/>
          <a:stretch>
            <a:fillRect/>
          </a:stretch>
        </p:blipFill>
        <p:spPr>
          <a:xfrm>
            <a:off x="843915" y="3941445"/>
            <a:ext cx="3302000" cy="1564005"/>
          </a:xfrm>
          <a:prstGeom prst="rect">
            <a:avLst/>
          </a:prstGeom>
          <a:noFill/>
          <a:ln w="25400" cap="flat" cmpd="sng">
            <a:noFill/>
            <a:prstDash val="solid"/>
            <a:round/>
          </a:ln>
        </p:spPr>
      </p:pic>
      <p:sp>
        <p:nvSpPr>
          <p:cNvPr id="29" name="AutoShape 8"/>
          <p:cNvSpPr/>
          <p:nvPr>
            <p:custDataLst>
              <p:tags r:id="rId5"/>
            </p:custDataLst>
          </p:nvPr>
        </p:nvSpPr>
        <p:spPr>
          <a:xfrm>
            <a:off x="609600" y="3560445"/>
            <a:ext cx="3745865"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1F2937"/>
                </a:solidFill>
                <a:latin typeface="Poppins"/>
                <a:ea typeface="Poppins"/>
                <a:cs typeface="Poppins"/>
                <a:sym typeface="Poppins"/>
              </a:rPr>
              <a:t>First Evidence: Kaon Decay</a:t>
            </a:r>
            <a:endParaRPr lang="en-US" sz="2000" b="1" i="0" u="none" strike="noStrike">
              <a:solidFill>
                <a:srgbClr val="1F2937"/>
              </a:solidFill>
              <a:latin typeface="Poppins"/>
              <a:ea typeface="Poppins"/>
              <a:cs typeface="Poppins"/>
              <a:sym typeface="Poppins"/>
            </a:endParaRPr>
          </a:p>
        </p:txBody>
      </p:sp>
      <p:sp>
        <p:nvSpPr>
          <p:cNvPr id="30" name="AutoShape 8"/>
          <p:cNvSpPr/>
          <p:nvPr>
            <p:custDataLst>
              <p:tags r:id="rId6"/>
            </p:custDataLst>
          </p:nvPr>
        </p:nvSpPr>
        <p:spPr>
          <a:xfrm>
            <a:off x="6111240" y="3838575"/>
            <a:ext cx="453009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1F2937"/>
                </a:solidFill>
                <a:latin typeface="Poppins"/>
                <a:ea typeface="Poppins"/>
                <a:cs typeface="Poppins"/>
                <a:sym typeface="Poppins"/>
              </a:rPr>
              <a:t>Chasing of a phatom: neutron EDM</a:t>
            </a:r>
            <a:endParaRPr lang="en-US" sz="2000" b="1" i="0" u="none" strike="noStrike">
              <a:solidFill>
                <a:srgbClr val="1F2937"/>
              </a:solidFill>
              <a:latin typeface="Poppins"/>
              <a:ea typeface="Poppins"/>
              <a:cs typeface="Poppins"/>
              <a:sym typeface="Poppins"/>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linds(horizontal)">
                                      <p:cBhvr>
                                        <p:cTn id="7" dur="500"/>
                                        <p:tgtEl>
                                          <p:spTgt spid="2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linds(horizont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blinds(horizontal)">
                                      <p:cBhvr>
                                        <p:cTn id="15" dur="500"/>
                                        <p:tgtEl>
                                          <p:spTgt spid="26"/>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blinds(horizontal)">
                                      <p:cBhvr>
                                        <p:cTn id="1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9" grpId="1"/>
      <p:bldP spid="30" grpId="0"/>
      <p:bldP spid="30" grpId="1"/>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DIAGRAM_VIRTUALLY_FRAME" val="{&quot;height&quot;:310,&quot;left&quot;:60,&quot;top&quot;:150,&quot;width&quot;:840}"/>
</p:tagLst>
</file>

<file path=ppt/tags/tag12.xml><?xml version="1.0" encoding="utf-8"?>
<p:tagLst xmlns:p="http://schemas.openxmlformats.org/presentationml/2006/main">
  <p:tag name="KSO_WM_DIAGRAM_VIRTUALLY_FRAME" val="{&quot;height&quot;:310,&quot;left&quot;:60,&quot;top&quot;:150,&quot;width&quot;:840}"/>
</p:tagLst>
</file>

<file path=ppt/tags/tag13.xml><?xml version="1.0" encoding="utf-8"?>
<p:tagLst xmlns:p="http://schemas.openxmlformats.org/presentationml/2006/main">
  <p:tag name="KSO_WM_DIAGRAM_VIRTUALLY_FRAME" val="{&quot;height&quot;:310,&quot;left&quot;:60,&quot;top&quot;:150,&quot;width&quot;:840}"/>
</p:tagLst>
</file>

<file path=ppt/tags/tag14.xml><?xml version="1.0" encoding="utf-8"?>
<p:tagLst xmlns:p="http://schemas.openxmlformats.org/presentationml/2006/main">
  <p:tag name="KSO_WM_DIAGRAM_VIRTUALLY_FRAME" val="{&quot;height&quot;:355.65,&quot;left&quot;:346.8,&quot;top&quot;:87.5,&quot;width&quot;:141.9}"/>
</p:tagLst>
</file>

<file path=ppt/tags/tag15.xml><?xml version="1.0" encoding="utf-8"?>
<p:tagLst xmlns:p="http://schemas.openxmlformats.org/presentationml/2006/main">
  <p:tag name="KSO_WM_DIAGRAM_VIRTUALLY_FRAME" val="{&quot;height&quot;:355.65,&quot;left&quot;:346.8,&quot;top&quot;:87.5,&quot;width&quot;:141.9}"/>
</p:tagLst>
</file>

<file path=ppt/tags/tag16.xml><?xml version="1.0" encoding="utf-8"?>
<p:tagLst xmlns:p="http://schemas.openxmlformats.org/presentationml/2006/main">
  <p:tag name="KSO_WM_DIAGRAM_VIRTUALLY_FRAME" val="{&quot;height&quot;:355.65,&quot;left&quot;:346.8,&quot;top&quot;:87.5,&quot;width&quot;:141.9}"/>
</p:tagLst>
</file>

<file path=ppt/tags/tag17.xml><?xml version="1.0" encoding="utf-8"?>
<p:tagLst xmlns:p="http://schemas.openxmlformats.org/presentationml/2006/main">
  <p:tag name="KSO_WM_DIAGRAM_VIRTUALLY_FRAME" val="{&quot;height&quot;:355.65,&quot;left&quot;:346.8,&quot;top&quot;:87.5,&quot;width&quot;:141.9}"/>
</p:tagLst>
</file>

<file path=ppt/tags/tag18.xml><?xml version="1.0" encoding="utf-8"?>
<p:tagLst xmlns:p="http://schemas.openxmlformats.org/presentationml/2006/main">
  <p:tag name="KSO_WM_DIAGRAM_VIRTUALLY_FRAME" val="{&quot;height&quot;:331.15,&quot;left&quot;:63.85,&quot;top&quot;:74.05,&quot;width&quot;:758.9}"/>
</p:tagLst>
</file>

<file path=ppt/tags/tag19.xml><?xml version="1.0" encoding="utf-8"?>
<p:tagLst xmlns:p="http://schemas.openxmlformats.org/presentationml/2006/main">
  <p:tag name="COMMONDATA" val="eyJoZGlkIjoiYjljYTA1YTM1ZTYxMWQwM2UxOTY4ZWRjODY4MWU5ZmUifQ=="/>
  <p:tag name="resource_record_key" val="{&quot;70&quot;:[3403538]}"/>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TABLE_ENDDRAG_ORIGIN_RECT" val="395*99"/>
  <p:tag name="TABLE_ENDDRAG_RECT" val="-20*95*395*99"/>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商务蓝">
      <a:dk1>
        <a:srgbClr val="000000"/>
      </a:dk1>
      <a:lt1>
        <a:srgbClr val="FFFFFF"/>
      </a:lt1>
      <a:dk2>
        <a:srgbClr val="FEFEFF"/>
      </a:dk2>
      <a:lt2>
        <a:srgbClr val="E2EFFD"/>
      </a:lt2>
      <a:accent1>
        <a:srgbClr val="003C83"/>
      </a:accent1>
      <a:accent2>
        <a:srgbClr val="015CB7"/>
      </a:accent2>
      <a:accent3>
        <a:srgbClr val="2573C5"/>
      </a:accent3>
      <a:accent4>
        <a:srgbClr val="3785D8"/>
      </a:accent4>
      <a:accent5>
        <a:srgbClr val="3D90E9"/>
      </a:accent5>
      <a:accent6>
        <a:srgbClr val="1D7ADC"/>
      </a:accent6>
      <a:hlink>
        <a:srgbClr val="0563C1"/>
      </a:hlink>
      <a:folHlink>
        <a:srgbClr val="954F72"/>
      </a:folHlink>
    </a:clrScheme>
    <a:fontScheme name="Office">
      <a:majorFont>
        <a:latin typeface="思源黑体 CN Light"/>
        <a:ea typeface=""/>
        <a:cs typeface=""/>
        <a:font script="Jpan" typeface="游ゴシック Light"/>
        <a:font script="Hang" typeface="맑은 고딕"/>
        <a:font script="Hans" typeface="思源黑体 C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思源黑体 CN Light"/>
        <a:ea typeface=""/>
        <a:cs typeface=""/>
        <a:font script="Jpan" typeface="游ゴシック"/>
        <a:font script="Hang" typeface="맑은 고딕"/>
        <a:font script="Hans" typeface="思源黑体 CN Light"/>
        <a:font script="Hant" typeface="新細明體"/>
        <a:font script="Arab" typeface="思源黑体 CN Light"/>
        <a:font script="Hebr" typeface="思源黑体 CN 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思源黑体 CN 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3"/>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思源黑体 C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思源黑体 CN Light"/>
        <a:ea typeface=""/>
        <a:cs typeface=""/>
        <a:font script="Jpan" typeface="ＭＳ Ｐゴシック"/>
        <a:font script="Hang" typeface="맑은 고딕"/>
        <a:font script="Hans" typeface="思源黑体 CN Light"/>
        <a:font script="Hant" typeface="新細明體"/>
        <a:font script="Arab" typeface="思源黑体 CN Light"/>
        <a:font script="Hebr" typeface="思源黑体 CN 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思源黑体 CN 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思源黑体 C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思源黑体 CN Light"/>
        <a:ea typeface=""/>
        <a:cs typeface=""/>
        <a:font script="Jpan" typeface="ＭＳ Ｐゴシック"/>
        <a:font script="Hang" typeface="맑은 고딕"/>
        <a:font script="Hans" typeface="思源黑体 CN Light"/>
        <a:font script="Hant" typeface="新細明體"/>
        <a:font script="Arab" typeface="思源黑体 CN Light"/>
        <a:font script="Hebr" typeface="思源黑体 CN 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思源黑体 CN 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4043</Words>
  <Application>WPS 演示</Application>
  <PresentationFormat>宽屏</PresentationFormat>
  <Paragraphs>383</Paragraphs>
  <Slides>22</Slides>
  <Notes>0</Notes>
  <HiddenSlides>0</HiddenSlides>
  <MMClips>0</MMClips>
  <ScaleCrop>false</ScaleCrop>
  <HeadingPairs>
    <vt:vector size="8" baseType="variant">
      <vt:variant>
        <vt:lpstr>已用的字体</vt:lpstr>
      </vt:variant>
      <vt:variant>
        <vt:i4>22</vt:i4>
      </vt:variant>
      <vt:variant>
        <vt:lpstr>主题</vt:lpstr>
      </vt:variant>
      <vt:variant>
        <vt:i4>1</vt:i4>
      </vt:variant>
      <vt:variant>
        <vt:lpstr>嵌入 OLE 服务器</vt:lpstr>
      </vt:variant>
      <vt:variant>
        <vt:i4>2</vt:i4>
      </vt:variant>
      <vt:variant>
        <vt:lpstr>幻灯片标题</vt:lpstr>
      </vt:variant>
      <vt:variant>
        <vt:i4>22</vt:i4>
      </vt:variant>
    </vt:vector>
  </HeadingPairs>
  <TitlesOfParts>
    <vt:vector size="47" baseType="lpstr">
      <vt:lpstr>Arial</vt:lpstr>
      <vt:lpstr>宋体</vt:lpstr>
      <vt:lpstr>Wingdings</vt:lpstr>
      <vt:lpstr>思源黑体 CN Light</vt:lpstr>
      <vt:lpstr>微软雅黑</vt:lpstr>
      <vt:lpstr>汉仪雅酷黑 75W</vt:lpstr>
      <vt:lpstr>Cambria Math</vt:lpstr>
      <vt:lpstr>Times New Roman</vt:lpstr>
      <vt:lpstr>Wingdings</vt:lpstr>
      <vt:lpstr>Times</vt:lpstr>
      <vt:lpstr>MS Mincho</vt:lpstr>
      <vt:lpstr>黑体</vt:lpstr>
      <vt:lpstr>Arial Unicode MS</vt:lpstr>
      <vt:lpstr>等线</vt:lpstr>
      <vt:lpstr>Good Times</vt:lpstr>
      <vt:lpstr>Ms.Luce</vt:lpstr>
      <vt:lpstr>BatangChe</vt:lpstr>
      <vt:lpstr>隶书</vt:lpstr>
      <vt:lpstr>+中文正文</vt:lpstr>
      <vt:lpstr>Calibri</vt:lpstr>
      <vt:lpstr>Poppins</vt:lpstr>
      <vt:lpstr>Arial Black</vt:lpstr>
      <vt:lpstr>Office 主题​​</vt:lpstr>
      <vt:lpstr>Paint.Picture</vt:lpstr>
      <vt:lpstr>Paint.Picture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龙龙</dc:creator>
  <cp:lastModifiedBy>研究僧</cp:lastModifiedBy>
  <cp:revision>347</cp:revision>
  <dcterms:created xsi:type="dcterms:W3CDTF">2022-09-06T09:38:00Z</dcterms:created>
  <dcterms:modified xsi:type="dcterms:W3CDTF">2026-07-26T06:58:06Z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7E7B770975D9496B9AAEA07E9E408A9D_13</vt:lpwstr>
  </property>
  <property fmtid="{D5CDD505-2E9C-101B-9397-08002B2CF9AE}" pid="3" name="KSOProductBuildVer">
    <vt:lpwstr>2052-12.1.0.26895</vt:lpwstr>
  </property>
  <property fmtid="{D5CDD505-2E9C-101B-9397-08002B2CF9AE}" pid="4" name="KSOTemplateUUID">
    <vt:lpwstr>v1.0_mb_IIrmN9VtujHbwMxXHMVj3Q==</vt:lpwstr>
  </property>
</Properties>
</file>