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7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9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0.xml" ContentType="application/vnd.openxmlformats-officedocument.them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1.xml" ContentType="application/vnd.openxmlformats-officedocument.them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125.jpg" ContentType="image/jpg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34" r:id="rId1"/>
    <p:sldMasterId id="2147483846" r:id="rId2"/>
    <p:sldMasterId id="2147483858" r:id="rId3"/>
    <p:sldMasterId id="2147483934" r:id="rId4"/>
    <p:sldMasterId id="2147483955" r:id="rId5"/>
    <p:sldMasterId id="2147483968" r:id="rId6"/>
    <p:sldMasterId id="2147483980" r:id="rId7"/>
    <p:sldMasterId id="2147483999" r:id="rId8"/>
    <p:sldMasterId id="2147484011" r:id="rId9"/>
    <p:sldMasterId id="2147484026" r:id="rId10"/>
    <p:sldMasterId id="2147484040" r:id="rId11"/>
  </p:sldMasterIdLst>
  <p:notesMasterIdLst>
    <p:notesMasterId r:id="rId45"/>
  </p:notesMasterIdLst>
  <p:sldIdLst>
    <p:sldId id="593" r:id="rId12"/>
    <p:sldId id="594" r:id="rId13"/>
    <p:sldId id="595" r:id="rId14"/>
    <p:sldId id="586" r:id="rId15"/>
    <p:sldId id="513" r:id="rId16"/>
    <p:sldId id="514" r:id="rId17"/>
    <p:sldId id="515" r:id="rId18"/>
    <p:sldId id="600" r:id="rId19"/>
    <p:sldId id="582" r:id="rId20"/>
    <p:sldId id="587" r:id="rId21"/>
    <p:sldId id="1425" r:id="rId22"/>
    <p:sldId id="258" r:id="rId23"/>
    <p:sldId id="315" r:id="rId24"/>
    <p:sldId id="592" r:id="rId25"/>
    <p:sldId id="267" r:id="rId26"/>
    <p:sldId id="266" r:id="rId27"/>
    <p:sldId id="590" r:id="rId28"/>
    <p:sldId id="591" r:id="rId29"/>
    <p:sldId id="605" r:id="rId30"/>
    <p:sldId id="1423" r:id="rId31"/>
    <p:sldId id="1424" r:id="rId32"/>
    <p:sldId id="718" r:id="rId33"/>
    <p:sldId id="602" r:id="rId34"/>
    <p:sldId id="603" r:id="rId35"/>
    <p:sldId id="1417" r:id="rId36"/>
    <p:sldId id="1419" r:id="rId37"/>
    <p:sldId id="1421" r:id="rId38"/>
    <p:sldId id="604" r:id="rId39"/>
    <p:sldId id="596" r:id="rId40"/>
    <p:sldId id="597" r:id="rId41"/>
    <p:sldId id="598" r:id="rId42"/>
    <p:sldId id="1426" r:id="rId43"/>
    <p:sldId id="589" r:id="rId4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1FE1"/>
    <a:srgbClr val="1D4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71" autoAdjust="0"/>
    <p:restoredTop sz="94929" autoAdjust="0"/>
  </p:normalViewPr>
  <p:slideViewPr>
    <p:cSldViewPr>
      <p:cViewPr varScale="1">
        <p:scale>
          <a:sx n="129" d="100"/>
          <a:sy n="129" d="100"/>
        </p:scale>
        <p:origin x="680" y="192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presProps" Target="pres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6415D-21D7-422F-951D-23CB7C5DB3D4}" type="datetimeFigureOut">
              <a:rPr lang="zh-CN" altLang="en-US" smtClean="0"/>
              <a:pPr/>
              <a:t>2026/7/27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7CAED-4F6D-48EB-ADCE-01B942D6FF3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226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756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439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8178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8089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F6059-E07E-441D-8321-46DBA15F960E}" type="slidenum">
              <a:rPr lang="en-US" altLang="zh-CN" smtClean="0"/>
              <a:pPr/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855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942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614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970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430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8831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4D5BEF1-D9B3-48D0-BAE2-22016FC331E4}" type="slidenum">
              <a:rPr lang="en-US"/>
              <a:pPr/>
              <a:t>9</a:t>
            </a:fld>
            <a:endParaRPr lang="en-US"/>
          </a:p>
        </p:txBody>
      </p:sp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95325"/>
            <a:ext cx="6091237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1"/>
            <a:ext cx="5486976" cy="4115139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65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974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129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297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7CAED-4F6D-48EB-ADCE-01B942D6FF3C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6979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Master" Target="../slideMasters/slideMaster9.xml"/><Relationship Id="rId1" Type="http://schemas.openxmlformats.org/officeDocument/2006/relationships/tags" Target="../tags/tag5.xml"/><Relationship Id="rId4" Type="http://schemas.openxmlformats.org/officeDocument/2006/relationships/image" Target="../media/image17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9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Master" Target="../slideMasters/slideMaster9.xml"/><Relationship Id="rId1" Type="http://schemas.openxmlformats.org/officeDocument/2006/relationships/tags" Target="../tags/tag10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5.png"/><Relationship Id="rId5" Type="http://schemas.openxmlformats.org/officeDocument/2006/relationships/image" Target="../media/image18.jpeg"/><Relationship Id="rId4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19.jpg"/><Relationship Id="rId4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Master" Target="../slideMasters/slideMaster9.xml"/><Relationship Id="rId1" Type="http://schemas.openxmlformats.org/officeDocument/2006/relationships/tags" Target="../tags/tag20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image" Target="../media/image17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16.png"/><Relationship Id="rId5" Type="http://schemas.openxmlformats.org/officeDocument/2006/relationships/slideMaster" Target="../slideMasters/slideMaster9.xml"/><Relationship Id="rId4" Type="http://schemas.openxmlformats.org/officeDocument/2006/relationships/tags" Target="../tags/tag2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24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19.jpg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28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24.png"/><Relationship Id="rId4" Type="http://schemas.openxmlformats.org/officeDocument/2006/relationships/image" Target="../media/image19.jp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24.png"/><Relationship Id="rId4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4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7" Type="http://schemas.openxmlformats.org/officeDocument/2006/relationships/image" Target="../media/image17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16.png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4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image" Target="../media/image24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9.jpg"/><Relationship Id="rId5" Type="http://schemas.openxmlformats.org/officeDocument/2006/relationships/slideMaster" Target="../slideMasters/slideMaster11.xml"/><Relationship Id="rId4" Type="http://schemas.openxmlformats.org/officeDocument/2006/relationships/tags" Target="../tags/tag46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24.png"/><Relationship Id="rId4" Type="http://schemas.openxmlformats.org/officeDocument/2006/relationships/image" Target="../media/image19.jpg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image" Target="../media/image24.png"/><Relationship Id="rId4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2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4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14451" y="1671641"/>
            <a:ext cx="10261600" cy="1069975"/>
          </a:xfrm>
        </p:spPr>
        <p:txBody>
          <a:bodyPr/>
          <a:lstStyle>
            <a:lvl1pPr>
              <a:defRPr sz="22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14451" y="3125788"/>
            <a:ext cx="8534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6619" y="6456366"/>
            <a:ext cx="1280583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12192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reimer\Documents\text\talk\NP-logo-Nlarge_cop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248400"/>
            <a:ext cx="1375605" cy="5402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398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7321" y="966056"/>
            <a:ext cx="6976787" cy="5381694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5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6" y="6467336"/>
            <a:ext cx="714877" cy="303364"/>
          </a:xfrm>
        </p:spPr>
        <p:txBody>
          <a:bodyPr/>
          <a:lstStyle>
            <a:lvl1pPr algn="ctr">
              <a:defRPr sz="999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-16474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317" y="6387410"/>
            <a:ext cx="1428001" cy="46243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11898" y="966063"/>
            <a:ext cx="4032023" cy="258412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11898" y="3763633"/>
            <a:ext cx="4032023" cy="258412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9955146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398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5205" y="3445216"/>
            <a:ext cx="5572529" cy="2792298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5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6" y="6467336"/>
            <a:ext cx="714877" cy="303364"/>
          </a:xfrm>
        </p:spPr>
        <p:txBody>
          <a:bodyPr/>
          <a:lstStyle>
            <a:lvl1pPr algn="ctr">
              <a:defRPr sz="999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-16474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317" y="6387410"/>
            <a:ext cx="1428001" cy="46243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11893" y="966064"/>
            <a:ext cx="3639123" cy="233231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235249" y="966064"/>
            <a:ext cx="3639123" cy="233231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411897" y="3445216"/>
            <a:ext cx="5572529" cy="2792298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8058609" y="966064"/>
            <a:ext cx="3639123" cy="233231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8940752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398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5205" y="966055"/>
            <a:ext cx="5572529" cy="2792298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411897" y="966055"/>
            <a:ext cx="5572529" cy="2792298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5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6" y="6467336"/>
            <a:ext cx="714877" cy="303364"/>
          </a:xfrm>
        </p:spPr>
        <p:txBody>
          <a:bodyPr/>
          <a:lstStyle>
            <a:lvl1pPr algn="ctr">
              <a:defRPr sz="999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-16474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317" y="6387410"/>
            <a:ext cx="1428001" cy="46243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11893" y="3914040"/>
            <a:ext cx="3639123" cy="233231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235249" y="3914040"/>
            <a:ext cx="3639123" cy="233231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8058609" y="3914040"/>
            <a:ext cx="3639123" cy="233231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8578062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es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2272" y="2866619"/>
            <a:ext cx="4317563" cy="43175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82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3187" y="505595"/>
            <a:ext cx="6986319" cy="617838"/>
          </a:xfrm>
        </p:spPr>
        <p:txBody>
          <a:bodyPr anchor="b">
            <a:noAutofit/>
          </a:bodyPr>
          <a:lstStyle>
            <a:lvl1pPr algn="l">
              <a:defRPr sz="2998" b="1" cap="none" baseline="0">
                <a:latin typeface="Arial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sp>
        <p:nvSpPr>
          <p:cNvPr id="32" name="Date Placeholder 31"/>
          <p:cNvSpPr>
            <a:spLocks noGrp="1"/>
          </p:cNvSpPr>
          <p:nvPr>
            <p:ph type="dt" sz="half" idx="12"/>
          </p:nvPr>
        </p:nvSpPr>
        <p:spPr>
          <a:xfrm>
            <a:off x="4760745" y="6341676"/>
            <a:ext cx="3208124" cy="365125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7510540" y="145564"/>
            <a:ext cx="4360333" cy="66110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399" b="1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Author</a:t>
            </a:r>
          </a:p>
          <a:p>
            <a:pPr lvl="0"/>
            <a:r>
              <a:rPr lang="en-US" dirty="0"/>
              <a:t>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186" y="6178130"/>
            <a:ext cx="1948205" cy="6308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1399" y="6434380"/>
            <a:ext cx="1622935" cy="2724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4687" y="6425551"/>
            <a:ext cx="506187" cy="339956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6572255" y="1720853"/>
            <a:ext cx="5619751" cy="3840163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7510540" y="847495"/>
            <a:ext cx="4360333" cy="27594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Contact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24851" y="1726357"/>
            <a:ext cx="5894308" cy="3834656"/>
          </a:xfrm>
        </p:spPr>
        <p:txBody>
          <a:bodyPr>
            <a:normAutofit/>
          </a:bodyPr>
          <a:lstStyle>
            <a:lvl1pPr marL="342671" indent="-342671">
              <a:buFont typeface="Arial" charset="0"/>
              <a:buChar char="•"/>
              <a:defRPr sz="2199" baseline="0">
                <a:solidFill>
                  <a:schemeClr val="accent1"/>
                </a:solidFill>
              </a:defRPr>
            </a:lvl1pPr>
            <a:lvl2pPr marL="685344" indent="-228448">
              <a:buFont typeface=".PingFangSC-Regular" charset="-122"/>
              <a:buChar char="－"/>
              <a:defRPr sz="2199" baseline="0">
                <a:solidFill>
                  <a:schemeClr val="accent1"/>
                </a:solidFill>
              </a:defRPr>
            </a:lvl2pPr>
            <a:lvl3pPr marL="1142238" indent="-228448">
              <a:buFont typeface="Arial" charset="0"/>
              <a:buChar char="•"/>
              <a:defRPr sz="2199" baseline="0">
                <a:solidFill>
                  <a:schemeClr val="accent1"/>
                </a:solidFill>
              </a:defRPr>
            </a:lvl3pPr>
            <a:lvl4pPr marL="1599135" indent="-228448">
              <a:buFont typeface=".PingFangSC-Regular" charset="-122"/>
              <a:buChar char="－"/>
              <a:defRPr sz="2199" baseline="0">
                <a:solidFill>
                  <a:schemeClr val="accent1"/>
                </a:solidFill>
              </a:defRPr>
            </a:lvl4pPr>
            <a:lvl5pPr marL="2056031" indent="-228448">
              <a:buFont typeface="Arial" charset="0"/>
              <a:buChar char="•"/>
              <a:defRPr sz="2199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Agenda Topics Covered: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565653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7"/>
            <a:ext cx="5384800" cy="4525963"/>
          </a:xfrm>
        </p:spPr>
        <p:txBody>
          <a:bodyPr/>
          <a:lstStyle>
            <a:lvl1pPr>
              <a:defRPr sz="2798"/>
            </a:lvl1pPr>
            <a:lvl2pPr>
              <a:defRPr sz="2398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7"/>
            <a:ext cx="5384800" cy="4525963"/>
          </a:xfrm>
        </p:spPr>
        <p:txBody>
          <a:bodyPr/>
          <a:lstStyle>
            <a:lvl1pPr>
              <a:defRPr sz="2798"/>
            </a:lvl1pPr>
            <a:lvl2pPr>
              <a:defRPr sz="2398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8F25-987F-4BFB-8354-93D8D34013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2117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0" y="0"/>
            <a:ext cx="12202795" cy="6882130"/>
          </a:xfrm>
          <a:prstGeom prst="rect">
            <a:avLst/>
          </a:prstGeom>
        </p:spPr>
      </p:pic>
      <p:pic>
        <p:nvPicPr>
          <p:cNvPr id="156" name="图像" descr="图像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768640" y="332771"/>
            <a:ext cx="2045095" cy="6828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4" name="正文级别 1…"/>
          <p:cNvSpPr txBox="1">
            <a:spLocks noGrp="1"/>
          </p:cNvSpPr>
          <p:nvPr>
            <p:ph type="body" sz="quarter" idx="22" hasCustomPrompt="1"/>
            <p:custDataLst>
              <p:tags r:id="rId2"/>
            </p:custDataLst>
          </p:nvPr>
        </p:nvSpPr>
        <p:spPr>
          <a:xfrm>
            <a:off x="745490" y="3161982"/>
            <a:ext cx="10716408" cy="558165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ct val="0"/>
              </a:spcBef>
              <a:buSzTx/>
              <a:buNone/>
              <a:defRPr kumimoji="0" sz="3300" b="0" i="0" u="none" strike="noStrike" kern="0" cap="none" spc="300" normalizeH="0" baseline="0" noProof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icrosoft YaHei" panose="020B0503020204020204" charset="-122"/>
                <a:ea typeface="Microsoft YaHei Regular" panose="020B0503020204020204" charset="-122"/>
                <a:cs typeface="Source Han Sans SC Medium" panose="020B0500000000000000" charset="-122"/>
              </a:defRPr>
            </a:lvl1pPr>
            <a:lvl2pPr marL="0" indent="228600" algn="ctr" defTabSz="82550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2pPr>
            <a:lvl3pPr marL="0" indent="457200" algn="ctr" defTabSz="82550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3pPr>
            <a:lvl4pPr marL="0" indent="685800" algn="ctr" defTabSz="82550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4pPr>
            <a:lvl5pPr marL="0" indent="914400" algn="ctr" defTabSz="82550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5pPr>
          </a:lstStyle>
          <a:p>
            <a:r>
              <a:rPr dirty="0" err="1"/>
              <a:t>演示文稿副标题</a:t>
            </a:r>
            <a:endParaRPr dirty="0"/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3" name="作者和日期"/>
          <p:cNvSpPr txBox="1">
            <a:spLocks noGrp="1"/>
          </p:cNvSpPr>
          <p:nvPr>
            <p:ph type="body" sz="quarter" idx="23" hasCustomPrompt="1"/>
            <p:custDataLst>
              <p:tags r:id="rId3"/>
            </p:custDataLst>
          </p:nvPr>
        </p:nvSpPr>
        <p:spPr>
          <a:xfrm>
            <a:off x="746760" y="5805154"/>
            <a:ext cx="10984311" cy="318490"/>
          </a:xfrm>
          <a:prstGeom prst="rect">
            <a:avLst/>
          </a:prstGeom>
        </p:spPr>
        <p:txBody>
          <a:bodyPr lIns="45719" tIns="45719" rIns="45719" bIns="45719">
            <a:noAutofit/>
          </a:bodyPr>
          <a:lstStyle>
            <a:lvl1pPr marL="0" indent="0" algn="ctr" defTabSz="701675">
              <a:lnSpc>
                <a:spcPct val="100000"/>
              </a:lnSpc>
              <a:spcBef>
                <a:spcPct val="0"/>
              </a:spcBef>
              <a:buSzTx/>
              <a:buNone/>
              <a:defRPr kumimoji="0" sz="1600" b="0" i="0" u="none" strike="noStrike" kern="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icrosoft YaHei Regular" panose="020B0503020204020204" charset="-122"/>
                <a:ea typeface="Microsoft YaHei Regular" panose="020B0503020204020204" charset="-122"/>
                <a:cs typeface="Source Han Sans SC Medium" panose="020B0500000000000000" charset="-122"/>
              </a:defRPr>
            </a:lvl1pPr>
          </a:lstStyle>
          <a:p>
            <a:r>
              <a:t>作者和日期</a:t>
            </a:r>
          </a:p>
        </p:txBody>
      </p:sp>
      <p:sp>
        <p:nvSpPr>
          <p:cNvPr id="3" name="演示文稿标题"/>
          <p:cNvSpPr txBox="1"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-6350" y="1595428"/>
            <a:ext cx="12198349" cy="1003935"/>
          </a:xfrm>
          <a:prstGeom prst="rect">
            <a:avLst/>
          </a:prstGeom>
        </p:spPr>
        <p:txBody>
          <a:bodyPr anchor="b"/>
          <a:lstStyle>
            <a:lvl1pPr marL="0" marR="0" lvl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200" b="1" i="0" u="none" strike="noStrike" kern="0" cap="none" spc="300" normalizeH="0" baseline="0" noProof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icrosoft YaHei Bold" panose="020B0503020204020204" charset="-122"/>
                <a:ea typeface="Microsoft YaHei Bold" panose="020B0503020204020204" charset="-122"/>
                <a:cs typeface="Source Han Sans SC" panose="020B0500000000000000" charset="-122"/>
              </a:defRPr>
            </a:lvl1pPr>
          </a:lstStyle>
          <a:p>
            <a:r>
              <a:t>演示文稿标题</a:t>
            </a:r>
          </a:p>
        </p:txBody>
      </p:sp>
    </p:spTree>
    <p:extLst>
      <p:ext uri="{BB962C8B-B14F-4D97-AF65-F5344CB8AC3E}">
        <p14:creationId xmlns:p14="http://schemas.microsoft.com/office/powerpoint/2010/main" val="982886627"/>
      </p:ext>
    </p:extLst>
  </p:cSld>
  <p:clrMapOvr>
    <a:masterClrMapping/>
  </p:clrMapOvr>
  <p:transition spd="med"/>
  <p:hf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/Users/chenyue/Desktop/清华大学ppt模板 2/第二次/6/200ppi/资源 1.png资源 1"/>
          <p:cNvPicPr>
            <a:picLocks noChangeAspect="1"/>
          </p:cNvPicPr>
          <p:nvPr/>
        </p:nvPicPr>
        <p:blipFill>
          <a:blip r:embed="rId3"/>
          <a:srcRect l="51" r="51"/>
          <a:stretch>
            <a:fillRect/>
          </a:stretch>
        </p:blipFill>
        <p:spPr>
          <a:xfrm>
            <a:off x="0" y="0"/>
            <a:ext cx="12191365" cy="6896100"/>
          </a:xfrm>
          <a:prstGeom prst="rect">
            <a:avLst/>
          </a:prstGeom>
        </p:spPr>
      </p:pic>
      <p:pic>
        <p:nvPicPr>
          <p:cNvPr id="6" name="图片 5" descr="WechatIMG8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08640" y="50800"/>
            <a:ext cx="1394460" cy="507365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A88C0B9-07A9-0469-4EE6-827CAA37DEF1}"/>
              </a:ext>
            </a:extLst>
          </p:cNvPr>
          <p:cNvSpPr txBox="1">
            <a:spLocks/>
          </p:cNvSpPr>
          <p:nvPr/>
        </p:nvSpPr>
        <p:spPr>
          <a:xfrm>
            <a:off x="0" y="184792"/>
            <a:ext cx="765544" cy="2393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AE70B2-8BF9-45C0-BB95-33D1B9D3A854}" type="slidenum">
              <a:rPr lang="zh-CN" altLang="en-US" smtClean="0">
                <a:solidFill>
                  <a:schemeClr val="bg1"/>
                </a:solidFill>
              </a:rPr>
              <a:pPr/>
              <a:t>‹#›</a:t>
            </a:fld>
            <a:r>
              <a:rPr lang="en-US" altLang="zh-CN" dirty="0">
                <a:solidFill>
                  <a:schemeClr val="bg1"/>
                </a:solidFill>
              </a:rPr>
              <a:t>/23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363249"/>
      </p:ext>
    </p:extLst>
  </p:cSld>
  <p:clrMapOvr>
    <a:masterClrMapping/>
  </p:clrMapOvr>
  <p:hf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800985" y="8375"/>
            <a:ext cx="10384465" cy="549790"/>
          </a:xfrm>
        </p:spPr>
        <p:txBody>
          <a:bodyPr anchor="ctr">
            <a:normAutofit/>
          </a:bodyPr>
          <a:lstStyle>
            <a:lvl1pPr algn="ctr">
              <a:defRPr kumimoji="0" lang="zh-CN" sz="2400" b="0" i="0" u="none" strike="noStrike" kern="0" cap="none" spc="0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FillTx/>
                <a:latin typeface="Microsoft YaHei" panose="020B0503020204020204" charset="-122"/>
                <a:ea typeface="Microsoft YaHei" panose="020B0503020204020204" charset="-122"/>
                <a:cs typeface="Source Han Sans SC" panose="020B0500000000000000" charset="-122"/>
              </a:defRPr>
            </a:lvl1pPr>
          </a:lstStyle>
          <a:p>
            <a:r>
              <a:rPr lang="zh-CN" altLang="en-US" dirty="0"/>
              <a:t>单击此处编辑章节标题</a:t>
            </a:r>
          </a:p>
        </p:txBody>
      </p:sp>
      <p:pic>
        <p:nvPicPr>
          <p:cNvPr id="6" name="图片 5" descr="WechatIMG8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708640" y="50800"/>
            <a:ext cx="1394460" cy="507365"/>
          </a:xfrm>
          <a:prstGeom prst="rect">
            <a:avLst/>
          </a:prstGeom>
        </p:spPr>
      </p:pic>
      <p:sp>
        <p:nvSpPr>
          <p:cNvPr id="12" name="文本占位符 11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37065" y="1120398"/>
            <a:ext cx="11317234" cy="475459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  <a:defRPr kumimoji="0" lang="zh-CN" altLang="en-US" sz="1800" b="0" i="0" u="none" strike="noStrike" kern="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Microsoft YaHei Regular" panose="020B0503020204020204" charset="-122"/>
                <a:ea typeface="Microsoft YaHei Regular" panose="020B0503020204020204" charset="-122"/>
                <a:cs typeface="Source Han Sans SC Medium" panose="020B0500000000000000" charset="-122"/>
                <a:sym typeface="+mn-ea"/>
              </a:defRPr>
            </a:lvl1pPr>
          </a:lstStyle>
          <a:p>
            <a:pPr lvl="0"/>
            <a:r>
              <a:rPr lang="en-US">
                <a:sym typeface="+mn-ea"/>
              </a:rPr>
              <a:t>Click to edit Master text styles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half" idx="24" hasCustomPrompt="1"/>
            <p:custDataLst>
              <p:tags r:id="rId4"/>
            </p:custDataLst>
          </p:nvPr>
        </p:nvSpPr>
        <p:spPr>
          <a:xfrm>
            <a:off x="164186" y="562233"/>
            <a:ext cx="5038090" cy="401789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rgbClr val="7030A0"/>
              </a:buClr>
              <a:buSzPct val="90000"/>
              <a:buFont typeface="Wingdings" panose="05000000000000000000" charset="0"/>
              <a:buChar char=""/>
              <a:defRPr kumimoji="0" lang="zh-CN" altLang="en-US" sz="2000" b="1" i="0" u="none" strike="noStrike" kern="0" cap="none" spc="0" normalizeH="0" baseline="0" noProof="1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Microsoft YaHei Bold" panose="020B0503020204020204" charset="-122"/>
                <a:ea typeface="Microsoft YaHei Bold" panose="020B0503020204020204" charset="-122"/>
                <a:cs typeface="Source Han Sans SC Medium" panose="020B0500000000000000" charset="-122"/>
                <a:sym typeface="+mn-ea"/>
              </a:defRPr>
            </a:lvl1pPr>
          </a:lstStyle>
          <a:p>
            <a:pPr lvl="0"/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单击此处编辑内文标题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06D486E-6099-41D2-5CED-A7656E96549F}"/>
              </a:ext>
            </a:extLst>
          </p:cNvPr>
          <p:cNvSpPr txBox="1">
            <a:spLocks/>
          </p:cNvSpPr>
          <p:nvPr/>
        </p:nvSpPr>
        <p:spPr>
          <a:xfrm>
            <a:off x="0" y="184792"/>
            <a:ext cx="765544" cy="2393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AE70B2-8BF9-45C0-BB95-33D1B9D3A854}" type="slidenum">
              <a:rPr lang="zh-CN" altLang="en-US" smtClean="0">
                <a:solidFill>
                  <a:schemeClr val="tx1"/>
                </a:solidFill>
              </a:rPr>
              <a:pPr/>
              <a:t>‹#›</a:t>
            </a:fld>
            <a:r>
              <a:rPr lang="en-US" altLang="zh-CN" dirty="0">
                <a:solidFill>
                  <a:schemeClr val="tx1"/>
                </a:solidFill>
              </a:rPr>
              <a:t>/30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680232"/>
      </p:ext>
    </p:extLst>
  </p:cSld>
  <p:clrMapOvr>
    <a:masterClrMapping/>
  </p:clrMapOvr>
  <p:hf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WechatIMG8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708640" y="50800"/>
            <a:ext cx="1394460" cy="507365"/>
          </a:xfrm>
          <a:prstGeom prst="rect">
            <a:avLst/>
          </a:prstGeom>
        </p:spPr>
      </p:pic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FA0DCDB6-0504-C81B-E3E0-77115362A620}"/>
              </a:ext>
            </a:extLst>
          </p:cNvPr>
          <p:cNvSpPr txBox="1">
            <a:spLocks/>
          </p:cNvSpPr>
          <p:nvPr/>
        </p:nvSpPr>
        <p:spPr>
          <a:xfrm>
            <a:off x="0" y="184792"/>
            <a:ext cx="765544" cy="2393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AE70B2-8BF9-45C0-BB95-33D1B9D3A854}" type="slidenum">
              <a:rPr lang="zh-CN" altLang="en-US" smtClean="0">
                <a:solidFill>
                  <a:schemeClr val="tx1"/>
                </a:solidFill>
              </a:rPr>
              <a:pPr/>
              <a:t>‹#›</a:t>
            </a:fld>
            <a:r>
              <a:rPr lang="en-US" altLang="zh-CN">
                <a:solidFill>
                  <a:schemeClr val="tx1"/>
                </a:solidFill>
              </a:rPr>
              <a:t>/30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969434"/>
      </p:ext>
    </p:extLst>
  </p:cSld>
  <p:clrMapOvr>
    <a:masterClrMapping/>
  </p:clrMapOvr>
  <p:hf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资源 10@4x-1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演示文稿标题"/>
          <p:cNvSpPr txBox="1"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866185" y="1315543"/>
            <a:ext cx="9570720" cy="157670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marR="0" lvl="0" algn="ctr" defTabSz="2438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6600" b="1" i="0" u="none" strike="noStrike" kern="0" cap="none" spc="300" normalizeH="0" baseline="0" noProof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icrosoft YaHei Bold" panose="020B0503020204020204" charset="-122"/>
                <a:ea typeface="Microsoft YaHei Bold" panose="020B0503020204020204" charset="-122"/>
                <a:cs typeface="Source Han Sans SC" panose="020B0500000000000000" charset="-122"/>
              </a:defRPr>
            </a:lvl1pPr>
          </a:lstStyle>
          <a:p>
            <a:r>
              <a:rPr lang="en-US"/>
              <a:t>THANKS</a:t>
            </a:r>
          </a:p>
        </p:txBody>
      </p:sp>
      <p:sp>
        <p:nvSpPr>
          <p:cNvPr id="24" name="正文级别 1…"/>
          <p:cNvSpPr txBox="1">
            <a:spLocks noGrp="1"/>
          </p:cNvSpPr>
          <p:nvPr>
            <p:ph type="body" sz="quarter" idx="22" hasCustomPrompt="1"/>
            <p:custDataLst>
              <p:tags r:id="rId2"/>
            </p:custDataLst>
          </p:nvPr>
        </p:nvSpPr>
        <p:spPr>
          <a:xfrm>
            <a:off x="866185" y="3649626"/>
            <a:ext cx="7379970" cy="5581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ct val="0"/>
              </a:spcBef>
              <a:buSzTx/>
              <a:buNone/>
              <a:defRPr kumimoji="0" sz="4000" b="0" i="0" u="none" strike="noStrike" kern="0" cap="none" spc="300" normalizeH="0" baseline="0" noProof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icrosoft YaHei" panose="020B0503020204020204" charset="-122"/>
                <a:ea typeface="Microsoft YaHei Regular" panose="020B0503020204020204" charset="-122"/>
                <a:cs typeface="Source Han Sans SC Medium" panose="020B0500000000000000" charset="-122"/>
              </a:defRPr>
            </a:lvl1pPr>
            <a:lvl2pPr marL="0" indent="228600" algn="ctr" defTabSz="82550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2pPr>
            <a:lvl3pPr marL="0" indent="457200" algn="ctr" defTabSz="82550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3pPr>
            <a:lvl4pPr marL="0" indent="685800" algn="ctr" defTabSz="82550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4pPr>
            <a:lvl5pPr marL="0" indent="914400" defTabSz="825500">
              <a:lnSpc>
                <a:spcPct val="100000"/>
              </a:lnSpc>
              <a:spcBef>
                <a:spcPct val="0"/>
              </a:spcBef>
              <a:buSzTx/>
              <a:buNone/>
              <a:defRPr sz="2750" b="1"/>
            </a:lvl5pPr>
          </a:lstStyle>
          <a:p>
            <a:r>
              <a:rPr lang="zh-CN"/>
              <a:t>感谢</a:t>
            </a:r>
          </a:p>
        </p:txBody>
      </p:sp>
      <p:pic>
        <p:nvPicPr>
          <p:cNvPr id="156" name="图像" descr="图像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905365" y="5798185"/>
            <a:ext cx="1778000" cy="59309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751641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514386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88638" y="1934418"/>
            <a:ext cx="10364391" cy="919488"/>
          </a:xfrm>
        </p:spPr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99" y="3886649"/>
            <a:ext cx="8533804" cy="629368"/>
          </a:xfrm>
        </p:spPr>
        <p:txBody>
          <a:bodyPr/>
          <a:lstStyle>
            <a:lvl1pPr marL="0" indent="0" algn="ctr">
              <a:buNone/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28631" indent="0" algn="ctr">
              <a:buNone/>
              <a:defRPr/>
            </a:lvl2pPr>
            <a:lvl3pPr marL="857262" indent="0" algn="ctr">
              <a:buNone/>
              <a:defRPr/>
            </a:lvl3pPr>
            <a:lvl4pPr marL="1285893" indent="0" algn="ctr">
              <a:buNone/>
              <a:defRPr/>
            </a:lvl4pPr>
            <a:lvl5pPr marL="1714525" indent="0" algn="ctr">
              <a:buNone/>
              <a:defRPr/>
            </a:lvl5pPr>
            <a:lvl6pPr marL="2143156" indent="0" algn="ctr">
              <a:buNone/>
              <a:defRPr/>
            </a:lvl6pPr>
            <a:lvl7pPr marL="2571787" indent="0" algn="ctr">
              <a:buNone/>
              <a:defRPr/>
            </a:lvl7pPr>
            <a:lvl8pPr marL="3000418" indent="0" algn="ctr">
              <a:buNone/>
              <a:defRPr/>
            </a:lvl8pPr>
            <a:lvl9pPr marL="3429050" indent="0" algn="ctr">
              <a:buNone/>
              <a:defRPr/>
            </a:lvl9pPr>
          </a:lstStyle>
          <a:p>
            <a:r>
              <a:rPr lang="en-US" altLang="zh-CN"/>
              <a:t>Click to edit Master subtitle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90888858"/>
      </p:ext>
    </p:extLst>
  </p:cSld>
  <p:clrMapOvr>
    <a:masterClrMapping/>
  </p:clrMapOvr>
  <p:transition/>
  <p:hf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F1D4C581-BA6B-428B-9014-5F46F2E4DB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BA738D80-9D0B-46BB-8CA6-3592A1B33277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102530"/>
            <a:ext cx="12191999" cy="441964"/>
          </a:xfrm>
        </p:spPr>
        <p:txBody>
          <a:bodyPr rtlCol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en-US" altLang="zh-CN" noProof="1">
                <a:sym typeface="+mn-ea"/>
              </a:rPr>
              <a:t>Click to edit Master title style</a:t>
            </a:r>
            <a:endParaRPr noProof="1">
              <a:sym typeface="+mn-ea"/>
            </a:endParaRPr>
          </a:p>
        </p:txBody>
      </p:sp>
      <p:sp>
        <p:nvSpPr>
          <p:cNvPr id="13" name="文本占位符 3">
            <a:extLst>
              <a:ext uri="{FF2B5EF4-FFF2-40B4-BE49-F238E27FC236}">
                <a16:creationId xmlns:a16="http://schemas.microsoft.com/office/drawing/2014/main" id="{C1E2A00A-1897-4194-A1A9-62625A7F5441}"/>
              </a:ext>
            </a:extLst>
          </p:cNvPr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218369" y="643535"/>
            <a:ext cx="6243894" cy="351623"/>
          </a:xfrm>
        </p:spPr>
        <p:txBody>
          <a:bodyPr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zh-CN" altLang="en-US" noProof="1"/>
              <a:t> 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8213095"/>
      </p:ext>
    </p:extLst>
  </p:cSld>
  <p:clrMapOvr>
    <a:masterClrMapping/>
  </p:clrMapOvr>
  <p:transition/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图片与标题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  <p:sp>
        <p:nvSpPr>
          <p:cNvPr id="9" name="文本占位符 3">
            <a:extLst>
              <a:ext uri="{FF2B5EF4-FFF2-40B4-BE49-F238E27FC236}">
                <a16:creationId xmlns:a16="http://schemas.microsoft.com/office/drawing/2014/main" id="{09BE1C89-C620-4A20-8E7A-C05FAAC3FF2C}"/>
              </a:ext>
            </a:extLst>
          </p:cNvPr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218369" y="643535"/>
            <a:ext cx="6243894" cy="351623"/>
          </a:xfrm>
        </p:spPr>
        <p:txBody>
          <a:bodyPr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zh-CN" altLang="en-US" noProof="1"/>
              <a:t> 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959A786A-B7A5-470D-B342-72300011F1C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02530"/>
            <a:ext cx="12191999" cy="441964"/>
          </a:xfrm>
        </p:spPr>
        <p:txBody>
          <a:bodyPr rtlCol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rgbClr val="FFFF00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en-US" altLang="zh-CN" noProof="1">
                <a:sym typeface="+mn-ea"/>
              </a:rPr>
              <a:t>Click to edit Master title style</a:t>
            </a:r>
            <a:endParaRPr noProof="1"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3411845"/>
      </p:ext>
    </p:extLst>
  </p:cSld>
  <p:clrMapOvr>
    <a:masterClrMapping/>
  </p:clrMapOvr>
  <p:transition/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图片与标题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213852831"/>
      </p:ext>
    </p:extLst>
  </p:cSld>
  <p:clrMapOvr>
    <a:masterClrMapping/>
  </p:clrMapOvr>
  <p:transition/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dy Slide - No Photos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883A0FE-2E69-7E9F-2546-6633420FDF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34745" y="42120"/>
            <a:ext cx="1092933" cy="365125"/>
          </a:xfrm>
          <a:prstGeom prst="rect">
            <a:avLst/>
          </a:prstGeom>
        </p:spPr>
        <p:txBody>
          <a:bodyPr/>
          <a:lstStyle/>
          <a:p>
            <a:fld id="{7D1BE87E-F0DE-A44C-894B-E142BEB21E42}" type="slidenum">
              <a:rPr lang="en-US" smtClean="0"/>
              <a:t>‹#›</a:t>
            </a:fld>
            <a:r>
              <a:rPr lang="en-US" dirty="0"/>
              <a:t>/28</a:t>
            </a:r>
          </a:p>
        </p:txBody>
      </p:sp>
    </p:spTree>
    <p:extLst>
      <p:ext uri="{BB962C8B-B14F-4D97-AF65-F5344CB8AC3E}">
        <p14:creationId xmlns:p14="http://schemas.microsoft.com/office/powerpoint/2010/main" val="41069245"/>
      </p:ext>
    </p:extLst>
  </p:cSld>
  <p:clrMapOvr>
    <a:masterClrMapping/>
  </p:clrMapOvr>
  <p:hf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/Users/chenyue/Desktop/清华大学ppt模板 2/第二次/6/200ppi/资源 1.png资源 1"/>
          <p:cNvPicPr>
            <a:picLocks noChangeAspect="1"/>
          </p:cNvPicPr>
          <p:nvPr/>
        </p:nvPicPr>
        <p:blipFill>
          <a:blip r:embed="rId6"/>
          <a:srcRect l="51" r="51"/>
          <a:stretch>
            <a:fillRect/>
          </a:stretch>
        </p:blipFill>
        <p:spPr>
          <a:xfrm>
            <a:off x="0" y="0"/>
            <a:ext cx="12191365" cy="6896100"/>
          </a:xfrm>
          <a:prstGeom prst="rect">
            <a:avLst/>
          </a:prstGeom>
        </p:spPr>
      </p:pic>
      <p:pic>
        <p:nvPicPr>
          <p:cNvPr id="6" name="图片 5" descr="WechatIMG8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08640" y="50800"/>
            <a:ext cx="1394460" cy="507365"/>
          </a:xfrm>
          <a:prstGeom prst="rect">
            <a:avLst/>
          </a:prstGeom>
        </p:spPr>
      </p:pic>
      <p:sp>
        <p:nvSpPr>
          <p:cNvPr id="4" name="标题 1">
            <a:extLst>
              <a:ext uri="{FF2B5EF4-FFF2-40B4-BE49-F238E27FC236}">
                <a16:creationId xmlns:a16="http://schemas.microsoft.com/office/drawing/2014/main" id="{5453B0AF-4248-39C4-F72A-4A4B5EDE818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800985" y="8375"/>
            <a:ext cx="10384465" cy="549790"/>
          </a:xfrm>
        </p:spPr>
        <p:txBody>
          <a:bodyPr anchor="ctr">
            <a:normAutofit/>
          </a:bodyPr>
          <a:lstStyle>
            <a:lvl1pPr algn="ctr">
              <a:defRPr kumimoji="0" lang="zh-CN" sz="2400" b="0" i="0" u="none" strike="noStrike" kern="0" cap="none" spc="0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FillTx/>
                <a:latin typeface="Microsoft YaHei" panose="020B0503020204020204" charset="-122"/>
                <a:ea typeface="Microsoft YaHei" panose="020B0503020204020204" charset="-122"/>
                <a:cs typeface="Source Han Sans SC" panose="020B0500000000000000" charset="-122"/>
              </a:defRPr>
            </a:lvl1pPr>
          </a:lstStyle>
          <a:p>
            <a:r>
              <a:rPr lang="zh-CN" altLang="en-US" dirty="0"/>
              <a:t>单击此处编辑章节标题</a:t>
            </a:r>
          </a:p>
        </p:txBody>
      </p:sp>
      <p:sp>
        <p:nvSpPr>
          <p:cNvPr id="7" name="文本占位符 11">
            <a:extLst>
              <a:ext uri="{FF2B5EF4-FFF2-40B4-BE49-F238E27FC236}">
                <a16:creationId xmlns:a16="http://schemas.microsoft.com/office/drawing/2014/main" id="{214BD2E6-1BC7-F719-A3F7-BD47CE8DE80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37064" y="1120398"/>
            <a:ext cx="11570637" cy="497560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  <a:defRPr kumimoji="0" lang="zh-CN" altLang="en-US" sz="1800" b="0" i="0" u="none" strike="noStrike" kern="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Microsoft YaHei Regular" panose="020B0503020204020204" charset="-122"/>
                <a:ea typeface="Microsoft YaHei Regular" panose="020B0503020204020204" charset="-122"/>
                <a:cs typeface="Source Han Sans SC Medium" panose="020B0500000000000000" charset="-122"/>
                <a:sym typeface="+mn-ea"/>
              </a:defRPr>
            </a:lvl1pPr>
          </a:lstStyle>
          <a:p>
            <a:pPr lvl="0"/>
            <a:r>
              <a:rPr lang="en-US">
                <a:sym typeface="+mn-ea"/>
              </a:rPr>
              <a:t>Click to edit Master text styles</a:t>
            </a:r>
          </a:p>
        </p:txBody>
      </p:sp>
      <p:sp>
        <p:nvSpPr>
          <p:cNvPr id="8" name="文本占位符 14">
            <a:extLst>
              <a:ext uri="{FF2B5EF4-FFF2-40B4-BE49-F238E27FC236}">
                <a16:creationId xmlns:a16="http://schemas.microsoft.com/office/drawing/2014/main" id="{40EABCDE-E328-0C4F-7E96-24BD990B6320}"/>
              </a:ext>
            </a:extLst>
          </p:cNvPr>
          <p:cNvSpPr>
            <a:spLocks noGrp="1"/>
          </p:cNvSpPr>
          <p:nvPr>
            <p:ph type="body" sz="half" idx="24" hasCustomPrompt="1"/>
            <p:custDataLst>
              <p:tags r:id="rId4"/>
            </p:custDataLst>
          </p:nvPr>
        </p:nvSpPr>
        <p:spPr>
          <a:xfrm>
            <a:off x="164186" y="562233"/>
            <a:ext cx="5038090" cy="401789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rgbClr val="7030A0"/>
              </a:buClr>
              <a:buSzPct val="90000"/>
              <a:buFont typeface="Wingdings" panose="05000000000000000000" charset="0"/>
              <a:buChar char=""/>
              <a:defRPr kumimoji="0" lang="zh-CN" altLang="en-US" sz="2000" b="1" i="0" u="none" strike="noStrike" kern="0" cap="none" spc="0" normalizeH="0" baseline="0" noProof="1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Microsoft YaHei Bold" panose="020B0503020204020204" charset="-122"/>
                <a:ea typeface="Microsoft YaHei Bold" panose="020B0503020204020204" charset="-122"/>
                <a:cs typeface="Source Han Sans SC Medium" panose="020B0500000000000000" charset="-122"/>
                <a:sym typeface="+mn-ea"/>
              </a:defRPr>
            </a:lvl1pPr>
          </a:lstStyle>
          <a:p>
            <a:pPr lvl="0"/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单击此处编辑内文标题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EC9BF58-7B87-0CDF-BF68-11052C078C6F}"/>
              </a:ext>
            </a:extLst>
          </p:cNvPr>
          <p:cNvSpPr txBox="1">
            <a:spLocks/>
          </p:cNvSpPr>
          <p:nvPr/>
        </p:nvSpPr>
        <p:spPr>
          <a:xfrm>
            <a:off x="0" y="184792"/>
            <a:ext cx="765544" cy="2393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AE70B2-8BF9-45C0-BB95-33D1B9D3A854}" type="slidenum">
              <a:rPr lang="zh-CN" altLang="en-US" smtClean="0">
                <a:solidFill>
                  <a:schemeClr val="bg1"/>
                </a:solidFill>
              </a:rPr>
              <a:pPr/>
              <a:t>‹#›</a:t>
            </a:fld>
            <a:r>
              <a:rPr lang="en-US" altLang="zh-CN" dirty="0">
                <a:solidFill>
                  <a:schemeClr val="bg1"/>
                </a:solidFill>
              </a:rPr>
              <a:t>/23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43151"/>
      </p:ext>
    </p:extLst>
  </p:cSld>
  <p:clrMapOvr>
    <a:masterClrMapping/>
  </p:clrMapOvr>
  <p:hf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42182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 u="none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131836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88638" y="1934418"/>
            <a:ext cx="10364391" cy="919488"/>
          </a:xfrm>
        </p:spPr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99" y="3886649"/>
            <a:ext cx="8533804" cy="629368"/>
          </a:xfrm>
        </p:spPr>
        <p:txBody>
          <a:bodyPr/>
          <a:lstStyle>
            <a:lvl1pPr marL="0" indent="0" algn="ctr">
              <a:buNone/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28631" indent="0" algn="ctr">
              <a:buNone/>
              <a:defRPr/>
            </a:lvl2pPr>
            <a:lvl3pPr marL="857262" indent="0" algn="ctr">
              <a:buNone/>
              <a:defRPr/>
            </a:lvl3pPr>
            <a:lvl4pPr marL="1285893" indent="0" algn="ctr">
              <a:buNone/>
              <a:defRPr/>
            </a:lvl4pPr>
            <a:lvl5pPr marL="1714525" indent="0" algn="ctr">
              <a:buNone/>
              <a:defRPr/>
            </a:lvl5pPr>
            <a:lvl6pPr marL="2143156" indent="0" algn="ctr">
              <a:buNone/>
              <a:defRPr/>
            </a:lvl6pPr>
            <a:lvl7pPr marL="2571787" indent="0" algn="ctr">
              <a:buNone/>
              <a:defRPr/>
            </a:lvl7pPr>
            <a:lvl8pPr marL="3000418" indent="0" algn="ctr">
              <a:buNone/>
              <a:defRPr/>
            </a:lvl8pPr>
            <a:lvl9pPr marL="3429050" indent="0" algn="ctr">
              <a:buNone/>
              <a:defRPr/>
            </a:lvl9pPr>
          </a:lstStyle>
          <a:p>
            <a:r>
              <a:rPr lang="en-US" altLang="zh-CN"/>
              <a:t>Click to edit Master subtitle style</a:t>
            </a:r>
            <a:endParaRPr lang="zh-CN" altLang="en-US" dirty="0"/>
          </a:p>
        </p:txBody>
      </p:sp>
      <p:pic>
        <p:nvPicPr>
          <p:cNvPr id="4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3D8B60BA-4718-4CC6-B331-A17F80FDD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E8B4CDF8-D82F-4B30-A671-E880EC374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0990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731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762000"/>
            <a:ext cx="5585884" cy="601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8684" y="762000"/>
            <a:ext cx="5585883" cy="601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" y="6516688"/>
            <a:ext cx="590551" cy="341312"/>
          </a:xfrm>
        </p:spPr>
        <p:txBody>
          <a:bodyPr/>
          <a:lstStyle>
            <a:lvl1pPr>
              <a:defRPr/>
            </a:lvl1pPr>
          </a:lstStyle>
          <a:p>
            <a:fld id="{E5693C39-51FC-284C-813F-D08DDA72692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59127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图片与标题"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0EEC8-C661-41B2-8694-BA0DA8DB83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5397" cy="727788"/>
          </a:xfrm>
          <a:prstGeom prst="rect">
            <a:avLst/>
          </a:prstGeom>
        </p:spPr>
      </p:pic>
      <p:sp>
        <p:nvSpPr>
          <p:cNvPr id="9" name="文本占位符 3">
            <a:extLst>
              <a:ext uri="{FF2B5EF4-FFF2-40B4-BE49-F238E27FC236}">
                <a16:creationId xmlns:a16="http://schemas.microsoft.com/office/drawing/2014/main" id="{09BE1C89-C620-4A20-8E7A-C05FAAC3FF2C}"/>
              </a:ext>
            </a:extLst>
          </p:cNvPr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218369" y="643535"/>
            <a:ext cx="6243894" cy="351623"/>
          </a:xfrm>
        </p:spPr>
        <p:txBody>
          <a:bodyPr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zh-CN" altLang="en-US" noProof="1"/>
              <a:t> 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959A786A-B7A5-470D-B342-72300011F1C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02530"/>
            <a:ext cx="12191999" cy="441964"/>
          </a:xfrm>
        </p:spPr>
        <p:txBody>
          <a:bodyPr rtlCol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rgbClr val="FFFF00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en-US" altLang="zh-CN" noProof="1">
                <a:sym typeface="+mn-ea"/>
              </a:rPr>
              <a:t>Click to edit Master title style</a:t>
            </a:r>
            <a:endParaRPr noProof="1">
              <a:sym typeface="+mn-ea"/>
            </a:endParaRPr>
          </a:p>
        </p:txBody>
      </p:sp>
      <p:sp>
        <p:nvSpPr>
          <p:cNvPr id="12" name="灯片编号占位符 5">
            <a:extLst>
              <a:ext uri="{FF2B5EF4-FFF2-40B4-BE49-F238E27FC236}">
                <a16:creationId xmlns:a16="http://schemas.microsoft.com/office/drawing/2014/main" id="{12819C5B-4AA4-4318-8CA8-27DD2083DB3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1337830" y="77786"/>
            <a:ext cx="799532" cy="3159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5DC736-03BF-4814-9D2E-300545445C8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95815226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图片与标题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0EEC8-C661-41B2-8694-BA0DA8DB8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5397" cy="727788"/>
          </a:xfrm>
          <a:prstGeom prst="rect">
            <a:avLst/>
          </a:prstGeom>
        </p:spPr>
      </p:pic>
      <p:sp>
        <p:nvSpPr>
          <p:cNvPr id="12" name="灯片编号占位符 5">
            <a:extLst>
              <a:ext uri="{FF2B5EF4-FFF2-40B4-BE49-F238E27FC236}">
                <a16:creationId xmlns:a16="http://schemas.microsoft.com/office/drawing/2014/main" id="{12819C5B-4AA4-4318-8CA8-27DD2083DB37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337830" y="77786"/>
            <a:ext cx="799532" cy="3159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5DC736-03BF-4814-9D2E-300545445C8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5420440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88638" y="1934418"/>
            <a:ext cx="10364391" cy="919488"/>
          </a:xfrm>
        </p:spPr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99" y="3886649"/>
            <a:ext cx="8533804" cy="601375"/>
          </a:xfrm>
        </p:spPr>
        <p:txBody>
          <a:bodyPr/>
          <a:lstStyle>
            <a:lvl1pPr marL="0" indent="0" algn="ctr">
              <a:buNone/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28631" indent="0" algn="ctr">
              <a:buNone/>
              <a:defRPr/>
            </a:lvl2pPr>
            <a:lvl3pPr marL="857262" indent="0" algn="ctr">
              <a:buNone/>
              <a:defRPr/>
            </a:lvl3pPr>
            <a:lvl4pPr marL="1285893" indent="0" algn="ctr">
              <a:buNone/>
              <a:defRPr/>
            </a:lvl4pPr>
            <a:lvl5pPr marL="1714525" indent="0" algn="ctr">
              <a:buNone/>
              <a:defRPr/>
            </a:lvl5pPr>
            <a:lvl6pPr marL="2143156" indent="0" algn="ctr">
              <a:buNone/>
              <a:defRPr/>
            </a:lvl6pPr>
            <a:lvl7pPr marL="2571787" indent="0" algn="ctr">
              <a:buNone/>
              <a:defRPr/>
            </a:lvl7pPr>
            <a:lvl8pPr marL="3000418" indent="0" algn="ctr">
              <a:buNone/>
              <a:defRPr/>
            </a:lvl8pPr>
            <a:lvl9pPr marL="3429050" indent="0" algn="ctr">
              <a:buNone/>
              <a:defRPr/>
            </a:lvl9pPr>
          </a:lstStyle>
          <a:p>
            <a:r>
              <a:rPr lang="en-US" altLang="zh-CN"/>
              <a:t>Click to edit Master subtitle style</a:t>
            </a:r>
            <a:endParaRPr lang="zh-CN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1960DB-6205-414C-9FF8-F0890A8B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7" y="0"/>
            <a:ext cx="12195397" cy="713064"/>
          </a:xfrm>
          <a:prstGeom prst="rect">
            <a:avLst/>
          </a:prstGeom>
        </p:spPr>
      </p:pic>
      <p:pic>
        <p:nvPicPr>
          <p:cNvPr id="5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52A55CC6-FDAC-4D75-BB72-DAA47FF87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C44794-1611-44DD-A9B4-4D7587D5A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7" y="0"/>
            <a:ext cx="12195397" cy="713064"/>
          </a:xfrm>
          <a:prstGeom prst="rect">
            <a:avLst/>
          </a:prstGeom>
        </p:spPr>
      </p:pic>
      <p:pic>
        <p:nvPicPr>
          <p:cNvPr id="7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CAB987D2-F701-4046-9886-37EEA9455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463170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8BEB3D-158D-4697-B5EE-4488D4D4E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97" y="0"/>
            <a:ext cx="12195397" cy="713064"/>
          </a:xfrm>
          <a:prstGeom prst="rect">
            <a:avLst/>
          </a:prstGeom>
        </p:spPr>
      </p:pic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F1D4C581-BA6B-428B-9014-5F46F2E4DB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BA738D80-9D0B-46BB-8CA6-3592A1B33277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102530"/>
            <a:ext cx="12191999" cy="441964"/>
          </a:xfrm>
        </p:spPr>
        <p:txBody>
          <a:bodyPr rtlCol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rgbClr val="FFFF00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en-US" altLang="zh-CN" noProof="1">
                <a:sym typeface="+mn-ea"/>
              </a:rPr>
              <a:t>Click to edit Master title style</a:t>
            </a:r>
            <a:endParaRPr noProof="1">
              <a:sym typeface="+mn-ea"/>
            </a:endParaRPr>
          </a:p>
        </p:txBody>
      </p:sp>
      <p:sp>
        <p:nvSpPr>
          <p:cNvPr id="13" name="文本占位符 3">
            <a:extLst>
              <a:ext uri="{FF2B5EF4-FFF2-40B4-BE49-F238E27FC236}">
                <a16:creationId xmlns:a16="http://schemas.microsoft.com/office/drawing/2014/main" id="{C1E2A00A-1897-4194-A1A9-62625A7F5441}"/>
              </a:ext>
            </a:extLst>
          </p:cNvPr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218369" y="643535"/>
            <a:ext cx="6243894" cy="351623"/>
          </a:xfrm>
        </p:spPr>
        <p:txBody>
          <a:bodyPr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zh-CN" altLang="en-US" noProof="1"/>
              <a:t> 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252495325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8BEB3D-158D-4697-B5EE-4488D4D4E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97" y="0"/>
            <a:ext cx="12195397" cy="713064"/>
          </a:xfrm>
          <a:prstGeom prst="rect">
            <a:avLst/>
          </a:prstGeom>
        </p:spPr>
      </p:pic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F1D4C581-BA6B-428B-9014-5F46F2E4DB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342881216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88638" y="1934418"/>
            <a:ext cx="10364391" cy="919488"/>
          </a:xfrm>
        </p:spPr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99" y="3886649"/>
            <a:ext cx="8533804" cy="722674"/>
          </a:xfrm>
        </p:spPr>
        <p:txBody>
          <a:bodyPr/>
          <a:lstStyle>
            <a:lvl1pPr marL="0" indent="0" algn="ctr">
              <a:buNone/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28631" indent="0" algn="ctr">
              <a:buNone/>
              <a:defRPr/>
            </a:lvl2pPr>
            <a:lvl3pPr marL="857262" indent="0" algn="ctr">
              <a:buNone/>
              <a:defRPr/>
            </a:lvl3pPr>
            <a:lvl4pPr marL="1285893" indent="0" algn="ctr">
              <a:buNone/>
              <a:defRPr/>
            </a:lvl4pPr>
            <a:lvl5pPr marL="1714525" indent="0" algn="ctr">
              <a:buNone/>
              <a:defRPr/>
            </a:lvl5pPr>
            <a:lvl6pPr marL="2143156" indent="0" algn="ctr">
              <a:buNone/>
              <a:defRPr/>
            </a:lvl6pPr>
            <a:lvl7pPr marL="2571787" indent="0" algn="ctr">
              <a:buNone/>
              <a:defRPr/>
            </a:lvl7pPr>
            <a:lvl8pPr marL="3000418" indent="0" algn="ctr">
              <a:buNone/>
              <a:defRPr/>
            </a:lvl8pPr>
            <a:lvl9pPr marL="3429050" indent="0" algn="ctr">
              <a:buNone/>
              <a:defRPr/>
            </a:lvl9pPr>
          </a:lstStyle>
          <a:p>
            <a:r>
              <a:rPr lang="en-US" altLang="zh-CN"/>
              <a:t>Click to edit Master subtitle style</a:t>
            </a:r>
            <a:endParaRPr lang="zh-CN" altLang="en-US" dirty="0"/>
          </a:p>
        </p:txBody>
      </p:sp>
      <p:pic>
        <p:nvPicPr>
          <p:cNvPr id="4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F650D2FD-605F-43E8-8BC3-664068E09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EC489B0D-46FD-4C8F-9130-164ECEB55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192816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F1D4C581-BA6B-428B-9014-5F46F2E4DB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E42DC8E1-D336-4658-AB94-4D8EE95574B4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102530"/>
            <a:ext cx="12191999" cy="441964"/>
          </a:xfrm>
        </p:spPr>
        <p:txBody>
          <a:bodyPr rtlCol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en-US" altLang="zh-CN" noProof="1">
                <a:sym typeface="+mn-ea"/>
              </a:rPr>
              <a:t>Click to edit Master title style</a:t>
            </a:r>
            <a:endParaRPr noProof="1">
              <a:sym typeface="+mn-ea"/>
            </a:endParaRPr>
          </a:p>
        </p:txBody>
      </p:sp>
      <p:sp>
        <p:nvSpPr>
          <p:cNvPr id="9" name="文本占位符 3">
            <a:extLst>
              <a:ext uri="{FF2B5EF4-FFF2-40B4-BE49-F238E27FC236}">
                <a16:creationId xmlns:a16="http://schemas.microsoft.com/office/drawing/2014/main" id="{88FEAD35-D956-49CF-9F19-C7C5813DBAB2}"/>
              </a:ext>
            </a:extLst>
          </p:cNvPr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218369" y="643535"/>
            <a:ext cx="6243894" cy="351623"/>
          </a:xfrm>
        </p:spPr>
        <p:txBody>
          <a:bodyPr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zh-CN" altLang="en-US" noProof="1"/>
              <a:t> 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01066721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F1D4C581-BA6B-428B-9014-5F46F2E4DB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914538110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baseline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1pPr>
            <a:lvl2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2pPr>
            <a:lvl3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3pPr>
            <a:lvl4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4pPr>
            <a:lvl5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3D67-67BB-F443-84E0-BE7FDF71F0B3}" type="datetimeFigureOut">
              <a:rPr lang="en-CN" smtClean="0"/>
              <a:t>7/27/26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6801753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3D67-67BB-F443-84E0-BE7FDF71F0B3}" type="datetimeFigureOut">
              <a:rPr lang="en-CN" smtClean="0"/>
              <a:t>7/27/26</a:t>
            </a:fld>
            <a:endParaRPr lang="en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7222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731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762000"/>
            <a:ext cx="5585884" cy="601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398684" y="762000"/>
            <a:ext cx="5585883" cy="293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398684" y="3848100"/>
            <a:ext cx="5585883" cy="293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" y="6516688"/>
            <a:ext cx="590551" cy="341312"/>
          </a:xfrm>
        </p:spPr>
        <p:txBody>
          <a:bodyPr/>
          <a:lstStyle>
            <a:lvl1pPr>
              <a:defRPr/>
            </a:lvl1pPr>
          </a:lstStyle>
          <a:p>
            <a:fld id="{498BD01C-2B0A-534D-AAA9-2D771954A90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4503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406903"/>
            <a:ext cx="10363200" cy="1362075"/>
          </a:xfrm>
        </p:spPr>
        <p:txBody>
          <a:bodyPr/>
          <a:lstStyle>
            <a:lvl1pPr algn="l">
              <a:defRPr sz="2250" b="1" cap="none" baseline="0"/>
            </a:lvl1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503D67-67BB-F443-84E0-BE7FDF71F0B3}" type="datetimeFigureOut">
              <a:rPr lang="en-CN" smtClean="0"/>
              <a:t>7/27/26</a:t>
            </a:fld>
            <a:endParaRPr lang="en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C7EC07-ADB7-EE4B-9AF1-0B16EA0DCC0A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82678011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/Users/chenyue/Desktop/清华大学ppt模板 2/第二次/6/200ppi/资源 1.png资源 1"/>
          <p:cNvPicPr>
            <a:picLocks noChangeAspect="1"/>
          </p:cNvPicPr>
          <p:nvPr/>
        </p:nvPicPr>
        <p:blipFill>
          <a:blip r:embed="rId6"/>
          <a:srcRect l="51" r="51"/>
          <a:stretch>
            <a:fillRect/>
          </a:stretch>
        </p:blipFill>
        <p:spPr>
          <a:xfrm>
            <a:off x="0" y="0"/>
            <a:ext cx="12191365" cy="6896100"/>
          </a:xfrm>
          <a:prstGeom prst="rect">
            <a:avLst/>
          </a:prstGeom>
        </p:spPr>
      </p:pic>
      <p:pic>
        <p:nvPicPr>
          <p:cNvPr id="6" name="图片 5" descr="WechatIMG8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08640" y="50800"/>
            <a:ext cx="1394460" cy="507365"/>
          </a:xfrm>
          <a:prstGeom prst="rect">
            <a:avLst/>
          </a:prstGeom>
        </p:spPr>
      </p:pic>
      <p:sp>
        <p:nvSpPr>
          <p:cNvPr id="4" name="标题 1">
            <a:extLst>
              <a:ext uri="{FF2B5EF4-FFF2-40B4-BE49-F238E27FC236}">
                <a16:creationId xmlns:a16="http://schemas.microsoft.com/office/drawing/2014/main" id="{5453B0AF-4248-39C4-F72A-4A4B5EDE8189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800985" y="8375"/>
            <a:ext cx="10384465" cy="549790"/>
          </a:xfrm>
        </p:spPr>
        <p:txBody>
          <a:bodyPr anchor="ctr">
            <a:normAutofit/>
          </a:bodyPr>
          <a:lstStyle>
            <a:lvl1pPr algn="ctr">
              <a:defRPr kumimoji="0" lang="zh-CN" sz="2400" b="0" i="0" u="none" strike="noStrike" kern="0" cap="none" spc="0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FillTx/>
                <a:latin typeface="Microsoft YaHei" panose="020B0503020204020204" charset="-122"/>
                <a:ea typeface="Microsoft YaHei" panose="020B0503020204020204" charset="-122"/>
                <a:cs typeface="Source Han Sans SC" panose="020B0500000000000000" charset="-122"/>
              </a:defRPr>
            </a:lvl1pPr>
          </a:lstStyle>
          <a:p>
            <a:r>
              <a:rPr lang="zh-CN" altLang="en-US" dirty="0"/>
              <a:t>单击此处编辑章节标题</a:t>
            </a:r>
          </a:p>
        </p:txBody>
      </p:sp>
      <p:sp>
        <p:nvSpPr>
          <p:cNvPr id="7" name="文本占位符 11">
            <a:extLst>
              <a:ext uri="{FF2B5EF4-FFF2-40B4-BE49-F238E27FC236}">
                <a16:creationId xmlns:a16="http://schemas.microsoft.com/office/drawing/2014/main" id="{214BD2E6-1BC7-F719-A3F7-BD47CE8DE80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37064" y="1120398"/>
            <a:ext cx="11570637" cy="497560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  <a:defRPr kumimoji="0" lang="zh-CN" altLang="en-US" sz="1800" b="0" i="0" u="none" strike="noStrike" kern="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Microsoft YaHei Regular" panose="020B0503020204020204" charset="-122"/>
                <a:ea typeface="Microsoft YaHei Regular" panose="020B0503020204020204" charset="-122"/>
                <a:cs typeface="Source Han Sans SC Medium" panose="020B0500000000000000" charset="-122"/>
                <a:sym typeface="+mn-ea"/>
              </a:defRPr>
            </a:lvl1pPr>
          </a:lstStyle>
          <a:p>
            <a:pPr lvl="0"/>
            <a:r>
              <a:rPr lang="en-US">
                <a:sym typeface="+mn-ea"/>
              </a:rPr>
              <a:t>Click to edit Master text styles</a:t>
            </a:r>
          </a:p>
        </p:txBody>
      </p:sp>
      <p:sp>
        <p:nvSpPr>
          <p:cNvPr id="8" name="文本占位符 14">
            <a:extLst>
              <a:ext uri="{FF2B5EF4-FFF2-40B4-BE49-F238E27FC236}">
                <a16:creationId xmlns:a16="http://schemas.microsoft.com/office/drawing/2014/main" id="{40EABCDE-E328-0C4F-7E96-24BD990B6320}"/>
              </a:ext>
            </a:extLst>
          </p:cNvPr>
          <p:cNvSpPr>
            <a:spLocks noGrp="1"/>
          </p:cNvSpPr>
          <p:nvPr>
            <p:ph type="body" sz="half" idx="24" hasCustomPrompt="1"/>
            <p:custDataLst>
              <p:tags r:id="rId4"/>
            </p:custDataLst>
          </p:nvPr>
        </p:nvSpPr>
        <p:spPr>
          <a:xfrm>
            <a:off x="164186" y="562233"/>
            <a:ext cx="5038090" cy="401789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rgbClr val="7030A0"/>
              </a:buClr>
              <a:buSzPct val="90000"/>
              <a:buFont typeface="Wingdings" panose="05000000000000000000" charset="0"/>
              <a:buChar char=""/>
              <a:defRPr kumimoji="0" lang="zh-CN" altLang="en-US" sz="2000" b="1" i="0" u="none" strike="noStrike" kern="0" cap="none" spc="0" normalizeH="0" baseline="0" noProof="1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Microsoft YaHei Bold" panose="020B0503020204020204" charset="-122"/>
                <a:ea typeface="Microsoft YaHei Bold" panose="020B0503020204020204" charset="-122"/>
                <a:cs typeface="Source Han Sans SC Medium" panose="020B0500000000000000" charset="-122"/>
                <a:sym typeface="+mn-ea"/>
              </a:defRPr>
            </a:lvl1pPr>
          </a:lstStyle>
          <a:p>
            <a:pPr lvl="0"/>
            <a:r>
              <a:rPr lang="en-US" altLang="zh-CN" dirty="0">
                <a:sym typeface="+mn-ea"/>
              </a:rPr>
              <a:t> </a:t>
            </a:r>
            <a:r>
              <a:rPr dirty="0">
                <a:sym typeface="+mn-ea"/>
              </a:rPr>
              <a:t>单击此处编辑内文标题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EC9BF58-7B87-0CDF-BF68-11052C078C6F}"/>
              </a:ext>
            </a:extLst>
          </p:cNvPr>
          <p:cNvSpPr txBox="1">
            <a:spLocks/>
          </p:cNvSpPr>
          <p:nvPr/>
        </p:nvSpPr>
        <p:spPr>
          <a:xfrm>
            <a:off x="0" y="184792"/>
            <a:ext cx="765544" cy="2393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AE70B2-8BF9-45C0-BB95-33D1B9D3A854}" type="slidenum">
              <a:rPr lang="zh-CN" altLang="en-US" smtClean="0">
                <a:solidFill>
                  <a:schemeClr val="bg1"/>
                </a:solidFill>
              </a:rPr>
              <a:pPr/>
              <a:t>‹#›</a:t>
            </a:fld>
            <a:r>
              <a:rPr lang="en-US" altLang="zh-CN" dirty="0">
                <a:solidFill>
                  <a:schemeClr val="bg1"/>
                </a:solidFill>
              </a:rPr>
              <a:t>/55</a:t>
            </a:r>
          </a:p>
        </p:txBody>
      </p:sp>
    </p:spTree>
    <p:extLst>
      <p:ext uri="{BB962C8B-B14F-4D97-AF65-F5344CB8AC3E}">
        <p14:creationId xmlns:p14="http://schemas.microsoft.com/office/powerpoint/2010/main" val="173539297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88638" y="1934418"/>
            <a:ext cx="10364391" cy="919488"/>
          </a:xfrm>
        </p:spPr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99" y="3886649"/>
            <a:ext cx="8533804" cy="629368"/>
          </a:xfrm>
        </p:spPr>
        <p:txBody>
          <a:bodyPr/>
          <a:lstStyle>
            <a:lvl1pPr marL="0" indent="0" algn="ctr">
              <a:buNone/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28631" indent="0" algn="ctr">
              <a:buNone/>
              <a:defRPr/>
            </a:lvl2pPr>
            <a:lvl3pPr marL="857262" indent="0" algn="ctr">
              <a:buNone/>
              <a:defRPr/>
            </a:lvl3pPr>
            <a:lvl4pPr marL="1285893" indent="0" algn="ctr">
              <a:buNone/>
              <a:defRPr/>
            </a:lvl4pPr>
            <a:lvl5pPr marL="1714525" indent="0" algn="ctr">
              <a:buNone/>
              <a:defRPr/>
            </a:lvl5pPr>
            <a:lvl6pPr marL="2143156" indent="0" algn="ctr">
              <a:buNone/>
              <a:defRPr/>
            </a:lvl6pPr>
            <a:lvl7pPr marL="2571787" indent="0" algn="ctr">
              <a:buNone/>
              <a:defRPr/>
            </a:lvl7pPr>
            <a:lvl8pPr marL="3000418" indent="0" algn="ctr">
              <a:buNone/>
              <a:defRPr/>
            </a:lvl8pPr>
            <a:lvl9pPr marL="3429050" indent="0" algn="ctr">
              <a:buNone/>
              <a:defRPr/>
            </a:lvl9pPr>
          </a:lstStyle>
          <a:p>
            <a:r>
              <a:rPr lang="en-US" altLang="zh-CN"/>
              <a:t>Click to edit Master subtitle style</a:t>
            </a:r>
            <a:endParaRPr lang="zh-CN" altLang="en-US" dirty="0"/>
          </a:p>
        </p:txBody>
      </p:sp>
      <p:pic>
        <p:nvPicPr>
          <p:cNvPr id="4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3D8B60BA-4718-4CC6-B331-A17F80FDD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E8B4CDF8-D82F-4B30-A671-E880EC374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007220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图片与标题"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68F8058-DDCF-45E4-8BCD-8D913568A213}" type="slidenum">
              <a:rPr lang="LID4096" smtClean="0"/>
              <a:t>‹#›</a:t>
            </a:fld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0EEC8-C661-41B2-8694-BA0DA8DB83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5397" cy="727788"/>
          </a:xfrm>
          <a:prstGeom prst="rect">
            <a:avLst/>
          </a:prstGeom>
        </p:spPr>
      </p:pic>
      <p:sp>
        <p:nvSpPr>
          <p:cNvPr id="9" name="文本占位符 3">
            <a:extLst>
              <a:ext uri="{FF2B5EF4-FFF2-40B4-BE49-F238E27FC236}">
                <a16:creationId xmlns:a16="http://schemas.microsoft.com/office/drawing/2014/main" id="{09BE1C89-C620-4A20-8E7A-C05FAAC3FF2C}"/>
              </a:ext>
            </a:extLst>
          </p:cNvPr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218369" y="643535"/>
            <a:ext cx="6243894" cy="351623"/>
          </a:xfrm>
        </p:spPr>
        <p:txBody>
          <a:bodyPr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zh-CN" altLang="en-US" noProof="1"/>
              <a:t> 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959A786A-B7A5-470D-B342-72300011F1C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02530"/>
            <a:ext cx="12191999" cy="441964"/>
          </a:xfrm>
        </p:spPr>
        <p:txBody>
          <a:bodyPr rtlCol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rgbClr val="FFFF00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en-US" altLang="zh-CN" noProof="1">
                <a:sym typeface="+mn-ea"/>
              </a:rPr>
              <a:t>Click to edit Master title style</a:t>
            </a:r>
            <a:endParaRPr noProof="1">
              <a:sym typeface="+mn-ea"/>
            </a:endParaRPr>
          </a:p>
        </p:txBody>
      </p:sp>
      <p:sp>
        <p:nvSpPr>
          <p:cNvPr id="12" name="灯片编号占位符 5">
            <a:extLst>
              <a:ext uri="{FF2B5EF4-FFF2-40B4-BE49-F238E27FC236}">
                <a16:creationId xmlns:a16="http://schemas.microsoft.com/office/drawing/2014/main" id="{12819C5B-4AA4-4318-8CA8-27DD2083DB3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1337830" y="77786"/>
            <a:ext cx="799532" cy="3159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5DC736-03BF-4814-9D2E-300545445C8D}" type="slidenum">
              <a:rPr lang="zh-CN" altLang="en-US" smtClean="0"/>
              <a:pPr/>
              <a:t>‹#›</a:t>
            </a:fld>
            <a:r>
              <a:rPr lang="en-US" altLang="zh-CN" dirty="0"/>
              <a:t>/43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669444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图片与标题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68F8058-DDCF-45E4-8BCD-8D913568A213}" type="slidenum">
              <a:rPr lang="LID4096" smtClean="0"/>
              <a:t>‹#›</a:t>
            </a:fld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0EEC8-C661-41B2-8694-BA0DA8DB8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5397" cy="727788"/>
          </a:xfrm>
          <a:prstGeom prst="rect">
            <a:avLst/>
          </a:prstGeom>
        </p:spPr>
      </p:pic>
      <p:sp>
        <p:nvSpPr>
          <p:cNvPr id="12" name="灯片编号占位符 5">
            <a:extLst>
              <a:ext uri="{FF2B5EF4-FFF2-40B4-BE49-F238E27FC236}">
                <a16:creationId xmlns:a16="http://schemas.microsoft.com/office/drawing/2014/main" id="{12819C5B-4AA4-4318-8CA8-27DD2083DB37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337830" y="77786"/>
            <a:ext cx="799532" cy="3159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5DC736-03BF-4814-9D2E-300545445C8D}" type="slidenum">
              <a:rPr lang="zh-CN" altLang="en-US" smtClean="0"/>
              <a:pPr/>
              <a:t>‹#›</a:t>
            </a:fld>
            <a:r>
              <a:rPr lang="en-US" altLang="zh-CN" dirty="0"/>
              <a:t>/43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71912365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88638" y="1934418"/>
            <a:ext cx="10364391" cy="919488"/>
          </a:xfrm>
        </p:spPr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99" y="3886649"/>
            <a:ext cx="8533804" cy="601375"/>
          </a:xfrm>
        </p:spPr>
        <p:txBody>
          <a:bodyPr/>
          <a:lstStyle>
            <a:lvl1pPr marL="0" indent="0" algn="ctr">
              <a:buNone/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28631" indent="0" algn="ctr">
              <a:buNone/>
              <a:defRPr/>
            </a:lvl2pPr>
            <a:lvl3pPr marL="857262" indent="0" algn="ctr">
              <a:buNone/>
              <a:defRPr/>
            </a:lvl3pPr>
            <a:lvl4pPr marL="1285893" indent="0" algn="ctr">
              <a:buNone/>
              <a:defRPr/>
            </a:lvl4pPr>
            <a:lvl5pPr marL="1714525" indent="0" algn="ctr">
              <a:buNone/>
              <a:defRPr/>
            </a:lvl5pPr>
            <a:lvl6pPr marL="2143156" indent="0" algn="ctr">
              <a:buNone/>
              <a:defRPr/>
            </a:lvl6pPr>
            <a:lvl7pPr marL="2571787" indent="0" algn="ctr">
              <a:buNone/>
              <a:defRPr/>
            </a:lvl7pPr>
            <a:lvl8pPr marL="3000418" indent="0" algn="ctr">
              <a:buNone/>
              <a:defRPr/>
            </a:lvl8pPr>
            <a:lvl9pPr marL="3429050" indent="0" algn="ctr">
              <a:buNone/>
              <a:defRPr/>
            </a:lvl9pPr>
          </a:lstStyle>
          <a:p>
            <a:r>
              <a:rPr lang="en-US" altLang="zh-CN"/>
              <a:t>Click to edit Master subtitle style</a:t>
            </a:r>
            <a:endParaRPr lang="zh-CN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1960DB-6205-414C-9FF8-F0890A8B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7" y="0"/>
            <a:ext cx="12195397" cy="713064"/>
          </a:xfrm>
          <a:prstGeom prst="rect">
            <a:avLst/>
          </a:prstGeom>
        </p:spPr>
      </p:pic>
      <p:pic>
        <p:nvPicPr>
          <p:cNvPr id="5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52A55CC6-FDAC-4D75-BB72-DAA47FF87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C44794-1611-44DD-A9B4-4D7587D5A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7" y="0"/>
            <a:ext cx="12195397" cy="713064"/>
          </a:xfrm>
          <a:prstGeom prst="rect">
            <a:avLst/>
          </a:prstGeom>
        </p:spPr>
      </p:pic>
      <p:pic>
        <p:nvPicPr>
          <p:cNvPr id="7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CAB987D2-F701-4046-9886-37EEA9455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832742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8BEB3D-158D-4697-B5EE-4488D4D4E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97" y="0"/>
            <a:ext cx="12195397" cy="713064"/>
          </a:xfrm>
          <a:prstGeom prst="rect">
            <a:avLst/>
          </a:prstGeom>
        </p:spPr>
      </p:pic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F1D4C581-BA6B-428B-9014-5F46F2E4DB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68F8058-DDCF-45E4-8BCD-8D913568A213}" type="slidenum">
              <a:rPr lang="LID4096" smtClean="0"/>
              <a:t>‹#›</a:t>
            </a:fld>
            <a:r>
              <a:rPr lang="en-US" altLang="zh-CN" dirty="0"/>
              <a:t>/27</a:t>
            </a:r>
            <a:endParaRPr lang="LID4096"/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BA738D80-9D0B-46BB-8CA6-3592A1B33277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102530"/>
            <a:ext cx="12191999" cy="441964"/>
          </a:xfrm>
        </p:spPr>
        <p:txBody>
          <a:bodyPr rtlCol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rgbClr val="FFFF00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en-US" altLang="zh-CN" noProof="1">
                <a:sym typeface="+mn-ea"/>
              </a:rPr>
              <a:t>Click to edit Master title style</a:t>
            </a:r>
            <a:endParaRPr noProof="1">
              <a:sym typeface="+mn-ea"/>
            </a:endParaRPr>
          </a:p>
        </p:txBody>
      </p:sp>
      <p:sp>
        <p:nvSpPr>
          <p:cNvPr id="13" name="文本占位符 3">
            <a:extLst>
              <a:ext uri="{FF2B5EF4-FFF2-40B4-BE49-F238E27FC236}">
                <a16:creationId xmlns:a16="http://schemas.microsoft.com/office/drawing/2014/main" id="{C1E2A00A-1897-4194-A1A9-62625A7F5441}"/>
              </a:ext>
            </a:extLst>
          </p:cNvPr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218369" y="643535"/>
            <a:ext cx="6243894" cy="351623"/>
          </a:xfrm>
        </p:spPr>
        <p:txBody>
          <a:bodyPr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zh-CN" altLang="en-US" noProof="1"/>
              <a:t> 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656999205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8BEB3D-158D-4697-B5EE-4488D4D4E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97" y="0"/>
            <a:ext cx="12195397" cy="713064"/>
          </a:xfrm>
          <a:prstGeom prst="rect">
            <a:avLst/>
          </a:prstGeom>
        </p:spPr>
      </p:pic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F1D4C581-BA6B-428B-9014-5F46F2E4DB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68F8058-DDCF-45E4-8BCD-8D913568A213}" type="slidenum">
              <a:rPr lang="LID4096" smtClean="0"/>
              <a:t>‹#›</a:t>
            </a:fld>
            <a:r>
              <a:rPr lang="en-US" dirty="0"/>
              <a:t>/2</a:t>
            </a:r>
            <a:r>
              <a:rPr lang="en-US" altLang="zh-CN" dirty="0"/>
              <a:t>7</a:t>
            </a:r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47083925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88638" y="1934418"/>
            <a:ext cx="10364391" cy="919488"/>
          </a:xfrm>
        </p:spPr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Click to edit 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99" y="3886649"/>
            <a:ext cx="8533804" cy="722674"/>
          </a:xfrm>
        </p:spPr>
        <p:txBody>
          <a:bodyPr/>
          <a:lstStyle>
            <a:lvl1pPr marL="0" indent="0" algn="ctr">
              <a:buNone/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28631" indent="0" algn="ctr">
              <a:buNone/>
              <a:defRPr/>
            </a:lvl2pPr>
            <a:lvl3pPr marL="857262" indent="0" algn="ctr">
              <a:buNone/>
              <a:defRPr/>
            </a:lvl3pPr>
            <a:lvl4pPr marL="1285893" indent="0" algn="ctr">
              <a:buNone/>
              <a:defRPr/>
            </a:lvl4pPr>
            <a:lvl5pPr marL="1714525" indent="0" algn="ctr">
              <a:buNone/>
              <a:defRPr/>
            </a:lvl5pPr>
            <a:lvl6pPr marL="2143156" indent="0" algn="ctr">
              <a:buNone/>
              <a:defRPr/>
            </a:lvl6pPr>
            <a:lvl7pPr marL="2571787" indent="0" algn="ctr">
              <a:buNone/>
              <a:defRPr/>
            </a:lvl7pPr>
            <a:lvl8pPr marL="3000418" indent="0" algn="ctr">
              <a:buNone/>
              <a:defRPr/>
            </a:lvl8pPr>
            <a:lvl9pPr marL="3429050" indent="0" algn="ctr">
              <a:buNone/>
              <a:defRPr/>
            </a:lvl9pPr>
          </a:lstStyle>
          <a:p>
            <a:r>
              <a:rPr lang="en-US" altLang="zh-CN"/>
              <a:t>Click to edit Master subtitle style</a:t>
            </a:r>
            <a:endParaRPr lang="zh-CN" altLang="en-US" dirty="0"/>
          </a:p>
        </p:txBody>
      </p:sp>
      <p:pic>
        <p:nvPicPr>
          <p:cNvPr id="4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F650D2FD-605F-43E8-8BC3-664068E09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singhua University | New Climate Economy | Commission on the Economy and  Climate">
            <a:extLst>
              <a:ext uri="{FF2B5EF4-FFF2-40B4-BE49-F238E27FC236}">
                <a16:creationId xmlns:a16="http://schemas.microsoft.com/office/drawing/2014/main" id="{EC489B0D-46FD-4C8F-9130-164ECEB55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971" y="5639099"/>
            <a:ext cx="2389900" cy="9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023047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F1D4C581-BA6B-428B-9014-5F46F2E4DB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68F8058-DDCF-45E4-8BCD-8D913568A213}" type="slidenum">
              <a:rPr lang="LID4096" smtClean="0"/>
              <a:t>‹#›</a:t>
            </a:fld>
            <a:endParaRPr lang="LID4096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E42DC8E1-D336-4658-AB94-4D8EE95574B4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102530"/>
            <a:ext cx="12191999" cy="441964"/>
          </a:xfrm>
        </p:spPr>
        <p:txBody>
          <a:bodyPr rtlCol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en-US" altLang="zh-CN" noProof="1">
                <a:sym typeface="+mn-ea"/>
              </a:rPr>
              <a:t>Click to edit Master title style</a:t>
            </a:r>
            <a:endParaRPr noProof="1">
              <a:sym typeface="+mn-ea"/>
            </a:endParaRPr>
          </a:p>
        </p:txBody>
      </p:sp>
      <p:sp>
        <p:nvSpPr>
          <p:cNvPr id="9" name="文本占位符 3">
            <a:extLst>
              <a:ext uri="{FF2B5EF4-FFF2-40B4-BE49-F238E27FC236}">
                <a16:creationId xmlns:a16="http://schemas.microsoft.com/office/drawing/2014/main" id="{88FEAD35-D956-49CF-9F19-C7C5813DBAB2}"/>
              </a:ext>
            </a:extLst>
          </p:cNvPr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218369" y="643535"/>
            <a:ext cx="6243894" cy="351623"/>
          </a:xfrm>
        </p:spPr>
        <p:txBody>
          <a:bodyPr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defRPr>
            </a:lvl1pPr>
          </a:lstStyle>
          <a:p>
            <a:pPr lvl="0"/>
            <a:r>
              <a:rPr lang="zh-CN" altLang="en-US" noProof="1"/>
              <a:t> 单击此处</a:t>
            </a:r>
            <a:r>
              <a:rPr lang="zh-CN" altLang="en-US" noProof="1">
                <a:sym typeface="+mn-ea"/>
              </a:rPr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19328249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731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1" y="762000"/>
            <a:ext cx="5585884" cy="601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398684" y="762000"/>
            <a:ext cx="5585883" cy="293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398684" y="3848100"/>
            <a:ext cx="5585883" cy="293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" y="6516688"/>
            <a:ext cx="590551" cy="341312"/>
          </a:xfrm>
        </p:spPr>
        <p:txBody>
          <a:bodyPr/>
          <a:lstStyle>
            <a:lvl1pPr>
              <a:defRPr/>
            </a:lvl1pPr>
          </a:lstStyle>
          <a:p>
            <a:fld id="{F25F2D84-529E-D84D-911E-DE19E23AD44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300769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5">
            <a:extLst>
              <a:ext uri="{FF2B5EF4-FFF2-40B4-BE49-F238E27FC236}">
                <a16:creationId xmlns:a16="http://schemas.microsoft.com/office/drawing/2014/main" id="{F1D4C581-BA6B-428B-9014-5F46F2E4DB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11283193" y="102013"/>
            <a:ext cx="799532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68F8058-DDCF-45E4-8BCD-8D913568A21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15394444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cap="none" baseline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1pPr>
            <a:lvl2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2pPr>
            <a:lvl3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3pPr>
            <a:lvl4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4pPr>
            <a:lvl5pPr>
              <a:defRPr>
                <a:latin typeface="Adobe Devanagari" panose="02040503050201020203" pitchFamily="18" charset="0"/>
                <a:cs typeface="Adobe Devanagari" panose="02040503050201020203" pitchFamily="18" charset="0"/>
              </a:defRPr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F8058-DDCF-45E4-8BCD-8D913568A21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504614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F8058-DDCF-45E4-8BCD-8D913568A21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8420533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406903"/>
            <a:ext cx="10363200" cy="1362075"/>
          </a:xfrm>
        </p:spPr>
        <p:txBody>
          <a:bodyPr/>
          <a:lstStyle>
            <a:lvl1pPr algn="l">
              <a:defRPr sz="2250" b="1" cap="none" baseline="0"/>
            </a:lvl1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4ADD8-9C64-4492-9BCB-B5678A533647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462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731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1" y="762000"/>
            <a:ext cx="5585884" cy="601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98684" y="762000"/>
            <a:ext cx="5585883" cy="601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" y="6516688"/>
            <a:ext cx="590551" cy="341312"/>
          </a:xfrm>
        </p:spPr>
        <p:txBody>
          <a:bodyPr/>
          <a:lstStyle>
            <a:lvl1pPr>
              <a:defRPr/>
            </a:lvl1pPr>
          </a:lstStyle>
          <a:p>
            <a:fld id="{964116C5-F625-F34A-9B9E-BE793491145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511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14451" y="1671641"/>
            <a:ext cx="10261600" cy="1069975"/>
          </a:xfrm>
        </p:spPr>
        <p:txBody>
          <a:bodyPr/>
          <a:lstStyle>
            <a:lvl1pPr>
              <a:defRPr sz="22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14451" y="3125788"/>
            <a:ext cx="8534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6619" y="6456366"/>
            <a:ext cx="1280583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12192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reimer\Documents\text\talk\NP-logo-Nlarge_cop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248400"/>
            <a:ext cx="1375605" cy="5402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406903"/>
            <a:ext cx="10363200" cy="1362075"/>
          </a:xfrm>
        </p:spPr>
        <p:txBody>
          <a:bodyPr/>
          <a:lstStyle>
            <a:lvl1pPr algn="l">
              <a:defRPr sz="2250" b="1" cap="none" baseline="0"/>
            </a:lvl1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406903"/>
            <a:ext cx="10363200" cy="1362075"/>
          </a:xfrm>
        </p:spPr>
        <p:txBody>
          <a:bodyPr/>
          <a:lstStyle>
            <a:lvl1pPr algn="l">
              <a:defRPr sz="2250" b="1" cap="none" baseline="0"/>
            </a:lvl1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35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 u="none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479550"/>
          </a:xfrm>
        </p:spPr>
        <p:txBody>
          <a:bodyPr anchor="t"/>
          <a:lstStyle>
            <a:lvl1pPr algn="l">
              <a:defRPr sz="1950" b="1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752601"/>
            <a:ext cx="4011084" cy="4419600"/>
          </a:xfrm>
        </p:spPr>
        <p:txBody>
          <a:bodyPr/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950" b="1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zh-CN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276707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319" y="1604494"/>
            <a:ext cx="10972092" cy="3977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2902" b="0" strike="noStrike" spc="-1">
                <a:latin typeface="Arial"/>
              </a:rP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5561617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 u="none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319" y="1604494"/>
            <a:ext cx="10972092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091103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319" y="1604494"/>
            <a:ext cx="5354077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1690" y="1604494"/>
            <a:ext cx="5354077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0788911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75434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609319" y="273564"/>
            <a:ext cx="10972092" cy="530805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2902" b="0" strike="noStrike" spc="-1">
                <a:latin typeface="Arial"/>
              </a:rP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25310909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690" y="1604494"/>
            <a:ext cx="5354077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09319" y="3682012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4519042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319" y="1604494"/>
            <a:ext cx="5354077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690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231690" y="3682012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4313263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690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319" y="3682012"/>
            <a:ext cx="10972092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705876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10972092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09319" y="3682012"/>
            <a:ext cx="10972092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9464866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690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9319" y="3682012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231690" y="3682012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3987712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319238" y="1604495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8028722" y="1604495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09319" y="3682012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4319238" y="3682012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8028722" y="3682012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124315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8637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14451" y="1671641"/>
            <a:ext cx="10261600" cy="1069975"/>
          </a:xfrm>
        </p:spPr>
        <p:txBody>
          <a:bodyPr/>
          <a:lstStyle>
            <a:lvl1pPr>
              <a:defRPr sz="22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14451" y="3125788"/>
            <a:ext cx="8534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000000"/>
                </a:solidFill>
              </a:defRPr>
            </a:lvl1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6308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6818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 u="none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7130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E3708-63A5-FC4E-882E-BF9838E10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960" y="1122847"/>
            <a:ext cx="9144000" cy="2386768"/>
          </a:xfrm>
        </p:spPr>
        <p:txBody>
          <a:bodyPr anchor="b"/>
          <a:lstStyle>
            <a:lvl1pPr algn="ctr">
              <a:defRPr sz="544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EDAFF-49B8-2948-B38F-AC17150A9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960" y="3601747"/>
            <a:ext cx="9144000" cy="1655479"/>
          </a:xfrm>
        </p:spPr>
        <p:txBody>
          <a:bodyPr/>
          <a:lstStyle>
            <a:lvl1pPr marL="0" indent="0" algn="ctr">
              <a:buNone/>
              <a:defRPr sz="2176"/>
            </a:lvl1pPr>
            <a:lvl2pPr marL="414589" indent="0" algn="ctr">
              <a:buNone/>
              <a:defRPr sz="1814"/>
            </a:lvl2pPr>
            <a:lvl3pPr marL="829178" indent="0" algn="ctr">
              <a:buNone/>
              <a:defRPr sz="1632"/>
            </a:lvl3pPr>
            <a:lvl4pPr marL="1243767" indent="0" algn="ctr">
              <a:buNone/>
              <a:defRPr sz="1451"/>
            </a:lvl4pPr>
            <a:lvl5pPr marL="1658356" indent="0" algn="ctr">
              <a:buNone/>
              <a:defRPr sz="1451"/>
            </a:lvl5pPr>
            <a:lvl6pPr marL="2072945" indent="0" algn="ctr">
              <a:buNone/>
              <a:defRPr sz="1451"/>
            </a:lvl6pPr>
            <a:lvl7pPr marL="2487534" indent="0" algn="ctr">
              <a:buNone/>
              <a:defRPr sz="1451"/>
            </a:lvl7pPr>
            <a:lvl8pPr marL="2902123" indent="0" algn="ctr">
              <a:buNone/>
              <a:defRPr sz="1451"/>
            </a:lvl8pPr>
            <a:lvl9pPr marL="3316712" indent="0" algn="ctr">
              <a:buNone/>
              <a:defRPr sz="145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8CF49-E00B-7846-A745-BE75107EE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C4A95-63F4-EA45-A177-481A327D7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7CE42-7A6A-8E43-88DC-FC81443D4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3967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1D75C-9D54-DF43-A736-03A829B0E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B9AE3-F39F-004E-9B60-DCE68E371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67D90-C322-EB43-BC90-0B1DD7063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FC90F-6B6D-084D-9795-66AABF048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47435-C45A-8249-BAA2-A68D1444D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188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83998-5ED2-3943-988B-C0FA3249C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23" y="1710181"/>
            <a:ext cx="10515311" cy="2851742"/>
          </a:xfrm>
        </p:spPr>
        <p:txBody>
          <a:bodyPr anchor="b"/>
          <a:lstStyle>
            <a:lvl1pPr>
              <a:defRPr sz="544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BE71A-C4C5-5B42-91B8-CAA46EB09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23" y="4589275"/>
            <a:ext cx="10515311" cy="1500008"/>
          </a:xfrm>
        </p:spPr>
        <p:txBody>
          <a:bodyPr/>
          <a:lstStyle>
            <a:lvl1pPr marL="0" indent="0">
              <a:buNone/>
              <a:defRPr sz="2176">
                <a:solidFill>
                  <a:schemeClr val="tx1">
                    <a:tint val="75000"/>
                  </a:schemeClr>
                </a:solidFill>
              </a:defRPr>
            </a:lvl1pPr>
            <a:lvl2pPr marL="414589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2pPr>
            <a:lvl3pPr marL="829178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3pPr>
            <a:lvl4pPr marL="1243767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4pPr>
            <a:lvl5pPr marL="1658356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5pPr>
            <a:lvl6pPr marL="2072945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6pPr>
            <a:lvl7pPr marL="2487534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7pPr>
            <a:lvl8pPr marL="2902123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8pPr>
            <a:lvl9pPr marL="3316712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E1E4D-1BC9-3542-B967-2F2B7EB75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3CA79-5E7B-9C4C-A947-F4A29087D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B67A8-E631-794D-95F1-C9DC24E9A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451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1E4CA-F1E7-8C42-9B0E-4169EDAEA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B43D-680D-854F-9939-8C0218E842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384" y="1825345"/>
            <a:ext cx="5166427" cy="4351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B4E99C-8121-0849-872E-5B5A85DE1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8189" y="1825345"/>
            <a:ext cx="5166427" cy="4351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C7AE22-0C7D-C649-9885-CD44AAA7E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321CA-9D46-3B48-8232-678DB348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53B45A-0C4B-424E-B550-974AA707E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275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DB097-3C27-724A-84E6-9DF391950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06" y="365645"/>
            <a:ext cx="10515311" cy="132438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1735F1-82F9-BC46-BFE7-F5581F5F7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06" y="1681391"/>
            <a:ext cx="5158745" cy="823421"/>
          </a:xfrm>
        </p:spPr>
        <p:txBody>
          <a:bodyPr anchor="b"/>
          <a:lstStyle>
            <a:lvl1pPr marL="0" indent="0">
              <a:buNone/>
              <a:defRPr sz="2176" b="1"/>
            </a:lvl1pPr>
            <a:lvl2pPr marL="414589" indent="0">
              <a:buNone/>
              <a:defRPr sz="1814" b="1"/>
            </a:lvl2pPr>
            <a:lvl3pPr marL="829178" indent="0">
              <a:buNone/>
              <a:defRPr sz="1632" b="1"/>
            </a:lvl3pPr>
            <a:lvl4pPr marL="1243767" indent="0">
              <a:buNone/>
              <a:defRPr sz="1451" b="1"/>
            </a:lvl4pPr>
            <a:lvl5pPr marL="1658356" indent="0">
              <a:buNone/>
              <a:defRPr sz="1451" b="1"/>
            </a:lvl5pPr>
            <a:lvl6pPr marL="2072945" indent="0">
              <a:buNone/>
              <a:defRPr sz="1451" b="1"/>
            </a:lvl6pPr>
            <a:lvl7pPr marL="2487534" indent="0">
              <a:buNone/>
              <a:defRPr sz="1451" b="1"/>
            </a:lvl7pPr>
            <a:lvl8pPr marL="2902123" indent="0">
              <a:buNone/>
              <a:defRPr sz="1451" b="1"/>
            </a:lvl8pPr>
            <a:lvl9pPr marL="3316712" indent="0">
              <a:buNone/>
              <a:defRPr sz="14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BFCECF-A9D8-C04C-9B1C-B2A40370D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306" y="2504812"/>
            <a:ext cx="5158745" cy="36852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C2A926-1A90-A546-A528-993A71CF10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825" y="1681391"/>
            <a:ext cx="5181792" cy="823421"/>
          </a:xfrm>
        </p:spPr>
        <p:txBody>
          <a:bodyPr anchor="b"/>
          <a:lstStyle>
            <a:lvl1pPr marL="0" indent="0">
              <a:buNone/>
              <a:defRPr sz="2176" b="1"/>
            </a:lvl1pPr>
            <a:lvl2pPr marL="414589" indent="0">
              <a:buNone/>
              <a:defRPr sz="1814" b="1"/>
            </a:lvl2pPr>
            <a:lvl3pPr marL="829178" indent="0">
              <a:buNone/>
              <a:defRPr sz="1632" b="1"/>
            </a:lvl3pPr>
            <a:lvl4pPr marL="1243767" indent="0">
              <a:buNone/>
              <a:defRPr sz="1451" b="1"/>
            </a:lvl4pPr>
            <a:lvl5pPr marL="1658356" indent="0">
              <a:buNone/>
              <a:defRPr sz="1451" b="1"/>
            </a:lvl5pPr>
            <a:lvl6pPr marL="2072945" indent="0">
              <a:buNone/>
              <a:defRPr sz="1451" b="1"/>
            </a:lvl6pPr>
            <a:lvl7pPr marL="2487534" indent="0">
              <a:buNone/>
              <a:defRPr sz="1451" b="1"/>
            </a:lvl7pPr>
            <a:lvl8pPr marL="2902123" indent="0">
              <a:buNone/>
              <a:defRPr sz="1451" b="1"/>
            </a:lvl8pPr>
            <a:lvl9pPr marL="3316712" indent="0">
              <a:buNone/>
              <a:defRPr sz="14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43A8F5-681E-CE4F-9E39-78896E568A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825" y="2504812"/>
            <a:ext cx="5181792" cy="36852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AC7D48-4021-AD49-8D93-1999BCB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625D79-A707-2445-BB9C-EA0DB38B2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344113-E06D-A54F-A1BC-D40856A81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388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85EA-44DE-0948-8692-0FA6AC263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AEBEDE-6986-274D-AB8E-9D3EB78FA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C9F45B-0DCD-D240-B9A5-CEE2DD633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48D301-6190-2E48-B3EE-BB643CC2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28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95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58D7A6-6B5F-D44D-8F14-F06D3E916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58A8A7-630A-8442-9853-2B686A318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76DC56-F4EA-5040-BF97-A283556E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03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4014-3C75-E740-B718-38420F891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06" y="457777"/>
            <a:ext cx="3933399" cy="1599337"/>
          </a:xfrm>
        </p:spPr>
        <p:txBody>
          <a:bodyPr anchor="b"/>
          <a:lstStyle>
            <a:lvl1pPr>
              <a:defRPr sz="290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96E16-5DF3-694C-914F-61BCAD2F6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5" y="987529"/>
            <a:ext cx="6170903" cy="4872866"/>
          </a:xfrm>
        </p:spPr>
        <p:txBody>
          <a:bodyPr/>
          <a:lstStyle>
            <a:lvl1pPr>
              <a:defRPr sz="2902"/>
            </a:lvl1pPr>
            <a:lvl2pPr>
              <a:defRPr sz="2539"/>
            </a:lvl2pPr>
            <a:lvl3pPr>
              <a:defRPr sz="217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EC1AF1-BBC2-0341-9DA2-732D0351B8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06" y="2057114"/>
            <a:ext cx="3933399" cy="3811919"/>
          </a:xfrm>
        </p:spPr>
        <p:txBody>
          <a:bodyPr/>
          <a:lstStyle>
            <a:lvl1pPr marL="0" indent="0">
              <a:buNone/>
              <a:defRPr sz="1451"/>
            </a:lvl1pPr>
            <a:lvl2pPr marL="414589" indent="0">
              <a:buNone/>
              <a:defRPr sz="1270"/>
            </a:lvl2pPr>
            <a:lvl3pPr marL="829178" indent="0">
              <a:buNone/>
              <a:defRPr sz="1088"/>
            </a:lvl3pPr>
            <a:lvl4pPr marL="1243767" indent="0">
              <a:buNone/>
              <a:defRPr sz="907"/>
            </a:lvl4pPr>
            <a:lvl5pPr marL="1658356" indent="0">
              <a:buNone/>
              <a:defRPr sz="907"/>
            </a:lvl5pPr>
            <a:lvl6pPr marL="2072945" indent="0">
              <a:buNone/>
              <a:defRPr sz="907"/>
            </a:lvl6pPr>
            <a:lvl7pPr marL="2487534" indent="0">
              <a:buNone/>
              <a:defRPr sz="907"/>
            </a:lvl7pPr>
            <a:lvl8pPr marL="2902123" indent="0">
              <a:buNone/>
              <a:defRPr sz="907"/>
            </a:lvl8pPr>
            <a:lvl9pPr marL="3316712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8A451-2BF9-6343-B63A-E6CCC2C59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40871E-10FE-5B40-89A4-65C2C8E4A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D017B-8997-964B-8E30-3C792D9C1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011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B549F-1CBB-2E4D-8240-60CBCB035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06" y="457777"/>
            <a:ext cx="3933399" cy="1599337"/>
          </a:xfrm>
        </p:spPr>
        <p:txBody>
          <a:bodyPr anchor="b"/>
          <a:lstStyle>
            <a:lvl1pPr>
              <a:defRPr sz="290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988768-F44D-224E-B520-9626F13F3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5" y="987529"/>
            <a:ext cx="6170903" cy="4872866"/>
          </a:xfrm>
        </p:spPr>
        <p:txBody>
          <a:bodyPr/>
          <a:lstStyle>
            <a:lvl1pPr marL="0" indent="0">
              <a:buNone/>
              <a:defRPr sz="2902"/>
            </a:lvl1pPr>
            <a:lvl2pPr marL="414589" indent="0">
              <a:buNone/>
              <a:defRPr sz="2539"/>
            </a:lvl2pPr>
            <a:lvl3pPr marL="829178" indent="0">
              <a:buNone/>
              <a:defRPr sz="2176"/>
            </a:lvl3pPr>
            <a:lvl4pPr marL="1243767" indent="0">
              <a:buNone/>
              <a:defRPr sz="1814"/>
            </a:lvl4pPr>
            <a:lvl5pPr marL="1658356" indent="0">
              <a:buNone/>
              <a:defRPr sz="1814"/>
            </a:lvl5pPr>
            <a:lvl6pPr marL="2072945" indent="0">
              <a:buNone/>
              <a:defRPr sz="1814"/>
            </a:lvl6pPr>
            <a:lvl7pPr marL="2487534" indent="0">
              <a:buNone/>
              <a:defRPr sz="1814"/>
            </a:lvl7pPr>
            <a:lvl8pPr marL="2902123" indent="0">
              <a:buNone/>
              <a:defRPr sz="1814"/>
            </a:lvl8pPr>
            <a:lvl9pPr marL="3316712" indent="0">
              <a:buNone/>
              <a:defRPr sz="1814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C0F95-E681-1B4B-91BF-E746D7C21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06" y="2057114"/>
            <a:ext cx="3933399" cy="3811919"/>
          </a:xfrm>
        </p:spPr>
        <p:txBody>
          <a:bodyPr/>
          <a:lstStyle>
            <a:lvl1pPr marL="0" indent="0">
              <a:buNone/>
              <a:defRPr sz="1451"/>
            </a:lvl1pPr>
            <a:lvl2pPr marL="414589" indent="0">
              <a:buNone/>
              <a:defRPr sz="1270"/>
            </a:lvl2pPr>
            <a:lvl3pPr marL="829178" indent="0">
              <a:buNone/>
              <a:defRPr sz="1088"/>
            </a:lvl3pPr>
            <a:lvl4pPr marL="1243767" indent="0">
              <a:buNone/>
              <a:defRPr sz="907"/>
            </a:lvl4pPr>
            <a:lvl5pPr marL="1658356" indent="0">
              <a:buNone/>
              <a:defRPr sz="907"/>
            </a:lvl5pPr>
            <a:lvl6pPr marL="2072945" indent="0">
              <a:buNone/>
              <a:defRPr sz="907"/>
            </a:lvl6pPr>
            <a:lvl7pPr marL="2487534" indent="0">
              <a:buNone/>
              <a:defRPr sz="907"/>
            </a:lvl7pPr>
            <a:lvl8pPr marL="2902123" indent="0">
              <a:buNone/>
              <a:defRPr sz="907"/>
            </a:lvl8pPr>
            <a:lvl9pPr marL="3316712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771DDB-7DBE-A740-9A2B-7C571D1E5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E01D82-4A7F-FD4A-82BF-CD248FCED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01590-DD64-474B-B02E-ADB0E1E80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723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77DFD-19D2-1541-92D5-EBB83FB8C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1AE699-5CB2-4348-A44B-B01F95B84E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89924-3AA7-7346-B3D7-7D8286BA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67C49-1137-524C-A59A-4C3F0FCCC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88109-9690-0C48-9954-298D3ED51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616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A62988-E115-DF49-9508-ABFC1A518C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5310" y="365645"/>
            <a:ext cx="2629308" cy="5811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E66098-3551-E447-9519-AE4FC23E2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384" y="365645"/>
            <a:ext cx="7703547" cy="581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80BE6-AE66-5348-80FA-CA1B27AF8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23CDA-B985-5749-9F1C-04D642199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6FDF7-E1D5-A148-8CAA-7D1D1ADAB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324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12D62-CA71-CF47-8BF9-D0CDE886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6620C-8A41-5E43-B750-723D44F3D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E7DBE-C4C6-4149-A628-9ADBF17D8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5EA41F-B46D-5049-BCBA-AB41A33D8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0686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97EB-7E66-6748-8B9C-32303B28A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960" y="1122847"/>
            <a:ext cx="9144000" cy="2386768"/>
          </a:xfrm>
          <a:prstGeom prst="rect">
            <a:avLst/>
          </a:prstGeom>
        </p:spPr>
        <p:txBody>
          <a:bodyPr anchor="b"/>
          <a:lstStyle>
            <a:lvl1pPr algn="ctr">
              <a:defRPr sz="544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197655-9FAE-764E-A102-20D044767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960" y="3601747"/>
            <a:ext cx="9144000" cy="16554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76"/>
            </a:lvl1pPr>
            <a:lvl2pPr marL="414589" indent="0" algn="ctr">
              <a:buNone/>
              <a:defRPr sz="1814"/>
            </a:lvl2pPr>
            <a:lvl3pPr marL="829178" indent="0" algn="ctr">
              <a:buNone/>
              <a:defRPr sz="1632"/>
            </a:lvl3pPr>
            <a:lvl4pPr marL="1243767" indent="0" algn="ctr">
              <a:buNone/>
              <a:defRPr sz="1451"/>
            </a:lvl4pPr>
            <a:lvl5pPr marL="1658356" indent="0" algn="ctr">
              <a:buNone/>
              <a:defRPr sz="1451"/>
            </a:lvl5pPr>
            <a:lvl6pPr marL="2072945" indent="0" algn="ctr">
              <a:buNone/>
              <a:defRPr sz="1451"/>
            </a:lvl6pPr>
            <a:lvl7pPr marL="2487534" indent="0" algn="ctr">
              <a:buNone/>
              <a:defRPr sz="1451"/>
            </a:lvl7pPr>
            <a:lvl8pPr marL="2902123" indent="0" algn="ctr">
              <a:buNone/>
              <a:defRPr sz="1451"/>
            </a:lvl8pPr>
            <a:lvl9pPr marL="3316712" indent="0" algn="ctr">
              <a:buNone/>
              <a:defRPr sz="145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3D68F-F6E4-FD40-8A9D-B864003A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5A87BD-6C55-A24B-A53E-1635CAB36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886A6-12AB-EE43-BA9F-3704FF40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53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040F2-E2C4-EC42-B5A6-B4F0D3BEE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84" y="365645"/>
            <a:ext cx="10517232" cy="132438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CD4A1-7614-9246-8B23-B005C2E6C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384" y="1825345"/>
            <a:ext cx="10517232" cy="435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28E2F-EDD7-C54A-9B51-5B8366AF87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77DDA-7994-3A44-8BA9-DE9BFE525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5AA50-67ED-894A-90A0-7706D1E3D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199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71DF3-6D99-3447-A7FE-C7ED677FD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23" y="1710181"/>
            <a:ext cx="10515311" cy="2851742"/>
          </a:xfrm>
          <a:prstGeom prst="rect">
            <a:avLst/>
          </a:prstGeom>
        </p:spPr>
        <p:txBody>
          <a:bodyPr anchor="b"/>
          <a:lstStyle>
            <a:lvl1pPr>
              <a:defRPr sz="544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3B6B76-0802-D542-AC12-675C07B9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23" y="4589275"/>
            <a:ext cx="10515311" cy="1500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76">
                <a:solidFill>
                  <a:schemeClr val="tx1">
                    <a:tint val="75000"/>
                  </a:schemeClr>
                </a:solidFill>
              </a:defRPr>
            </a:lvl1pPr>
            <a:lvl2pPr marL="414589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2pPr>
            <a:lvl3pPr marL="829178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3pPr>
            <a:lvl4pPr marL="1243767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4pPr>
            <a:lvl5pPr marL="1658356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5pPr>
            <a:lvl6pPr marL="2072945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6pPr>
            <a:lvl7pPr marL="2487534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7pPr>
            <a:lvl8pPr marL="2902123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8pPr>
            <a:lvl9pPr marL="3316712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38373-E19B-F048-8DCF-EE0C44E4A6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D979D-F9BF-CF43-A7D8-939E0DA7F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331B1-895E-144C-99FE-8C61B4527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727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C8D50-3A6F-5E4F-B4BB-FECBD77DD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84" y="365645"/>
            <a:ext cx="10517232" cy="132438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1CCED-3261-E64F-B1C3-D4D0DC9E6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384" y="1825345"/>
            <a:ext cx="5166427" cy="435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BA8025-2A1C-A648-959B-E0D5C6CF1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8189" y="1825345"/>
            <a:ext cx="5166427" cy="435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7026AA-AACA-5947-95EB-D92CAE11E3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D7CDC7-3312-944D-A920-B942D403C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9A184-D8AC-464F-A926-2993BD23B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1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650B4-73C2-4B47-A74F-0E769EEF2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06" y="365645"/>
            <a:ext cx="10515311" cy="132438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467A1-3E32-A748-9E4F-8B0FC4690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06" y="1681391"/>
            <a:ext cx="5158745" cy="82342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6" b="1"/>
            </a:lvl1pPr>
            <a:lvl2pPr marL="414589" indent="0">
              <a:buNone/>
              <a:defRPr sz="1814" b="1"/>
            </a:lvl2pPr>
            <a:lvl3pPr marL="829178" indent="0">
              <a:buNone/>
              <a:defRPr sz="1632" b="1"/>
            </a:lvl3pPr>
            <a:lvl4pPr marL="1243767" indent="0">
              <a:buNone/>
              <a:defRPr sz="1451" b="1"/>
            </a:lvl4pPr>
            <a:lvl5pPr marL="1658356" indent="0">
              <a:buNone/>
              <a:defRPr sz="1451" b="1"/>
            </a:lvl5pPr>
            <a:lvl6pPr marL="2072945" indent="0">
              <a:buNone/>
              <a:defRPr sz="1451" b="1"/>
            </a:lvl6pPr>
            <a:lvl7pPr marL="2487534" indent="0">
              <a:buNone/>
              <a:defRPr sz="1451" b="1"/>
            </a:lvl7pPr>
            <a:lvl8pPr marL="2902123" indent="0">
              <a:buNone/>
              <a:defRPr sz="1451" b="1"/>
            </a:lvl8pPr>
            <a:lvl9pPr marL="3316712" indent="0">
              <a:buNone/>
              <a:defRPr sz="14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5024AC-4309-8341-AA49-47F272DF8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306" y="2504812"/>
            <a:ext cx="5158745" cy="36852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44D643-831D-0B4E-BEB0-F7C8AD3E02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825" y="1681391"/>
            <a:ext cx="5181792" cy="82342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6" b="1"/>
            </a:lvl1pPr>
            <a:lvl2pPr marL="414589" indent="0">
              <a:buNone/>
              <a:defRPr sz="1814" b="1"/>
            </a:lvl2pPr>
            <a:lvl3pPr marL="829178" indent="0">
              <a:buNone/>
              <a:defRPr sz="1632" b="1"/>
            </a:lvl3pPr>
            <a:lvl4pPr marL="1243767" indent="0">
              <a:buNone/>
              <a:defRPr sz="1451" b="1"/>
            </a:lvl4pPr>
            <a:lvl5pPr marL="1658356" indent="0">
              <a:buNone/>
              <a:defRPr sz="1451" b="1"/>
            </a:lvl5pPr>
            <a:lvl6pPr marL="2072945" indent="0">
              <a:buNone/>
              <a:defRPr sz="1451" b="1"/>
            </a:lvl6pPr>
            <a:lvl7pPr marL="2487534" indent="0">
              <a:buNone/>
              <a:defRPr sz="1451" b="1"/>
            </a:lvl7pPr>
            <a:lvl8pPr marL="2902123" indent="0">
              <a:buNone/>
              <a:defRPr sz="1451" b="1"/>
            </a:lvl8pPr>
            <a:lvl9pPr marL="3316712" indent="0">
              <a:buNone/>
              <a:defRPr sz="145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F594C7-AD59-A244-8E47-73F027A825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825" y="2504812"/>
            <a:ext cx="5181792" cy="36852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AF7AFE-31BA-DA4D-943E-5B0E9F45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8ADC43-8E71-894A-BCA3-D68F36EDB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2F451-A20C-4640-A068-0A242491C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824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5BC16-686F-A644-972A-25B84BEF7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84" y="365645"/>
            <a:ext cx="10517232" cy="132438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0CBBC-F992-7640-A1A6-C8505E9D1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F50CBB-925E-5043-A1EE-071D94385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1F88FD-0D6D-BB4A-90DF-B4184C887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5186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4B56FC-926B-4C42-818A-62EB71C7C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D5A06F-5FCA-A341-A836-ED70F0493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BF7B2-CF32-874F-B910-FD026B7D1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848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D1C69-E6E6-0540-9217-C6A8EA12F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06" y="457777"/>
            <a:ext cx="3933399" cy="1599337"/>
          </a:xfrm>
          <a:prstGeom prst="rect">
            <a:avLst/>
          </a:prstGeom>
        </p:spPr>
        <p:txBody>
          <a:bodyPr anchor="b"/>
          <a:lstStyle>
            <a:lvl1pPr>
              <a:defRPr sz="290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EC8F0-A0BC-1A40-BC68-7B8F2DF05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5" y="987529"/>
            <a:ext cx="6170903" cy="4872866"/>
          </a:xfrm>
          <a:prstGeom prst="rect">
            <a:avLst/>
          </a:prstGeom>
        </p:spPr>
        <p:txBody>
          <a:bodyPr/>
          <a:lstStyle>
            <a:lvl1pPr>
              <a:defRPr sz="2902"/>
            </a:lvl1pPr>
            <a:lvl2pPr>
              <a:defRPr sz="2539"/>
            </a:lvl2pPr>
            <a:lvl3pPr>
              <a:defRPr sz="2176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30D06E-12B4-EC4E-A39E-936BCBBBD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06" y="2057114"/>
            <a:ext cx="3933399" cy="38119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51"/>
            </a:lvl1pPr>
            <a:lvl2pPr marL="414589" indent="0">
              <a:buNone/>
              <a:defRPr sz="1270"/>
            </a:lvl2pPr>
            <a:lvl3pPr marL="829178" indent="0">
              <a:buNone/>
              <a:defRPr sz="1088"/>
            </a:lvl3pPr>
            <a:lvl4pPr marL="1243767" indent="0">
              <a:buNone/>
              <a:defRPr sz="907"/>
            </a:lvl4pPr>
            <a:lvl5pPr marL="1658356" indent="0">
              <a:buNone/>
              <a:defRPr sz="907"/>
            </a:lvl5pPr>
            <a:lvl6pPr marL="2072945" indent="0">
              <a:buNone/>
              <a:defRPr sz="907"/>
            </a:lvl6pPr>
            <a:lvl7pPr marL="2487534" indent="0">
              <a:buNone/>
              <a:defRPr sz="907"/>
            </a:lvl7pPr>
            <a:lvl8pPr marL="2902123" indent="0">
              <a:buNone/>
              <a:defRPr sz="907"/>
            </a:lvl8pPr>
            <a:lvl9pPr marL="3316712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BEE724-125C-9F42-B820-5716546B9D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F73D8-580F-D749-832E-B7FC0B4BD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703B1-DAB8-8047-9BB1-F429E224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4085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D4A46-157E-E148-B4FB-108CCBAB1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06" y="457777"/>
            <a:ext cx="3933399" cy="1599337"/>
          </a:xfrm>
          <a:prstGeom prst="rect">
            <a:avLst/>
          </a:prstGeom>
        </p:spPr>
        <p:txBody>
          <a:bodyPr anchor="b"/>
          <a:lstStyle>
            <a:lvl1pPr>
              <a:defRPr sz="290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6F0497-2672-6D44-B519-A736FB0150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5" y="987529"/>
            <a:ext cx="6170903" cy="4872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02"/>
            </a:lvl1pPr>
            <a:lvl2pPr marL="414589" indent="0">
              <a:buNone/>
              <a:defRPr sz="2539"/>
            </a:lvl2pPr>
            <a:lvl3pPr marL="829178" indent="0">
              <a:buNone/>
              <a:defRPr sz="2176"/>
            </a:lvl3pPr>
            <a:lvl4pPr marL="1243767" indent="0">
              <a:buNone/>
              <a:defRPr sz="1814"/>
            </a:lvl4pPr>
            <a:lvl5pPr marL="1658356" indent="0">
              <a:buNone/>
              <a:defRPr sz="1814"/>
            </a:lvl5pPr>
            <a:lvl6pPr marL="2072945" indent="0">
              <a:buNone/>
              <a:defRPr sz="1814"/>
            </a:lvl6pPr>
            <a:lvl7pPr marL="2487534" indent="0">
              <a:buNone/>
              <a:defRPr sz="1814"/>
            </a:lvl7pPr>
            <a:lvl8pPr marL="2902123" indent="0">
              <a:buNone/>
              <a:defRPr sz="1814"/>
            </a:lvl8pPr>
            <a:lvl9pPr marL="3316712" indent="0">
              <a:buNone/>
              <a:defRPr sz="1814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7AA82-E797-D941-ADFF-3428374AD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306" y="2057114"/>
            <a:ext cx="3933399" cy="38119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51"/>
            </a:lvl1pPr>
            <a:lvl2pPr marL="414589" indent="0">
              <a:buNone/>
              <a:defRPr sz="1270"/>
            </a:lvl2pPr>
            <a:lvl3pPr marL="829178" indent="0">
              <a:buNone/>
              <a:defRPr sz="1088"/>
            </a:lvl3pPr>
            <a:lvl4pPr marL="1243767" indent="0">
              <a:buNone/>
              <a:defRPr sz="907"/>
            </a:lvl4pPr>
            <a:lvl5pPr marL="1658356" indent="0">
              <a:buNone/>
              <a:defRPr sz="907"/>
            </a:lvl5pPr>
            <a:lvl6pPr marL="2072945" indent="0">
              <a:buNone/>
              <a:defRPr sz="907"/>
            </a:lvl6pPr>
            <a:lvl7pPr marL="2487534" indent="0">
              <a:buNone/>
              <a:defRPr sz="907"/>
            </a:lvl7pPr>
            <a:lvl8pPr marL="2902123" indent="0">
              <a:buNone/>
              <a:defRPr sz="907"/>
            </a:lvl8pPr>
            <a:lvl9pPr marL="3316712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58BCBA-1284-6C4E-91D6-6687994296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13004-FFAA-124E-9601-03EB28571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A6227B-96EF-CB4D-A332-5D768A502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845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B5AA0-B1A1-9149-AF3F-3B25B70C6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84" y="365645"/>
            <a:ext cx="10517232" cy="132438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83F6B1-DAB7-8D40-9ECF-5D3DFF280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384" y="1825345"/>
            <a:ext cx="10517232" cy="4351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D532E-7DB7-BA41-8A3A-97C33892D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/>
          <a:lstStyle/>
          <a:p>
            <a:fld id="{FCA394EF-0056-CC4A-B6F9-1912911E90A7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3327F-4C38-5146-8C49-4B34EE7F0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64195-8B92-F947-8F41-0D5399F32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572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DB891A-9E9C-564E-B215-499A3ABDD2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5310" y="365645"/>
            <a:ext cx="2629308" cy="58114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175927-5DC4-3543-B3B5-7904C2851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384" y="365645"/>
            <a:ext cx="7703547" cy="58114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A33D9-5278-5049-8EEA-DA1FE6E29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F30EE-C99F-0A4B-9F9D-CE1E808D9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/>
          <a:lstStyle/>
          <a:p>
            <a:fld id="{DCA61A77-6BDF-7548-B876-4B9C8155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880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94787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319" y="1604494"/>
            <a:ext cx="10972092" cy="3977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2902" b="0" strike="noStrike" spc="-1">
                <a:latin typeface="Arial"/>
              </a:rP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04429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319" y="1604494"/>
            <a:ext cx="10972092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5395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479550"/>
          </a:xfrm>
        </p:spPr>
        <p:txBody>
          <a:bodyPr anchor="t"/>
          <a:lstStyle>
            <a:lvl1pPr algn="l">
              <a:defRPr sz="1950" b="1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752601"/>
            <a:ext cx="4011084" cy="4419600"/>
          </a:xfrm>
        </p:spPr>
        <p:txBody>
          <a:bodyPr/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319" y="1604494"/>
            <a:ext cx="5354077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1690" y="1604494"/>
            <a:ext cx="5354077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34916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71962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609319" y="273564"/>
            <a:ext cx="10972092" cy="530805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2902" b="0" strike="noStrike" spc="-1">
                <a:latin typeface="Arial"/>
              </a:rP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4947969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690" y="1604494"/>
            <a:ext cx="5354077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09319" y="3682012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335287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319" y="1604494"/>
            <a:ext cx="5354077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690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231690" y="3682012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35985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690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319" y="3682012"/>
            <a:ext cx="10972092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334915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10972092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09319" y="3682012"/>
            <a:ext cx="10972092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65538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690" y="1604495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9319" y="3682012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231690" y="3682012"/>
            <a:ext cx="5354077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087058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Master title style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319" y="1604495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319238" y="1604495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8028722" y="1604495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09319" y="3682012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4319238" y="3682012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8028722" y="3682012"/>
            <a:ext cx="3532655" cy="189699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/>
            <a:r>
              <a:rPr lang="en-US" sz="2902" b="0" strike="noStrike" spc="-1">
                <a:latin typeface="Arial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34589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F1203761-64BA-7146-AA8E-D5DDF60B33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02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950" b="1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zh-CN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95FAAF5C-0594-C44B-BD59-B870A3C8F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857" y="211375"/>
            <a:ext cx="11091660" cy="698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B839780-D1E2-3A4D-B78F-369F9C616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58" y="1141005"/>
            <a:ext cx="11798079" cy="5071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4310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4" y="240539"/>
            <a:ext cx="11285837" cy="487490"/>
          </a:xfrm>
        </p:spPr>
        <p:txBody>
          <a:bodyPr>
            <a:normAutofit/>
          </a:bodyPr>
          <a:lstStyle>
            <a:lvl1pPr>
              <a:defRPr sz="1799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1" y="966056"/>
            <a:ext cx="5531708" cy="5381694"/>
          </a:xfrm>
        </p:spPr>
        <p:txBody>
          <a:bodyPr/>
          <a:lstStyle>
            <a:lvl1pPr>
              <a:defRPr sz="1649" baseline="0">
                <a:solidFill>
                  <a:schemeClr val="tx1"/>
                </a:solidFill>
                <a:latin typeface="Arial" charset="0"/>
              </a:defRPr>
            </a:lvl1pPr>
            <a:lvl2pPr marL="514049" indent="-171350">
              <a:buFont typeface="PingFangSC-Regular" charset="-122"/>
              <a:buChar char="－"/>
              <a:defRPr sz="1499" baseline="0">
                <a:solidFill>
                  <a:schemeClr val="tx1"/>
                </a:solidFill>
                <a:latin typeface="Arial" charset="0"/>
              </a:defRPr>
            </a:lvl2pPr>
            <a:lvl3pPr marL="856748" indent="-171350">
              <a:buFont typeface="Arial" charset="0"/>
              <a:buChar char="•"/>
              <a:defRPr sz="1349" baseline="0">
                <a:solidFill>
                  <a:schemeClr val="tx1"/>
                </a:solidFill>
                <a:latin typeface="Arial" charset="0"/>
              </a:defRPr>
            </a:lvl3pPr>
            <a:lvl4pPr marL="1242285" indent="-214187">
              <a:buFont typeface="PingFangSC-Regular" charset="-122"/>
              <a:buChar char="－"/>
              <a:defRPr sz="1200" baseline="0">
                <a:solidFill>
                  <a:schemeClr val="tx1"/>
                </a:solidFill>
                <a:latin typeface="Arial" charset="0"/>
              </a:defRPr>
            </a:lvl4pPr>
            <a:lvl5pPr marL="1542147" indent="-171350">
              <a:buFont typeface="Arial" charset="0"/>
              <a:buChar char="•"/>
              <a:defRPr sz="104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6248402" y="966056"/>
            <a:ext cx="5449329" cy="5381694"/>
          </a:xfrm>
        </p:spPr>
        <p:txBody>
          <a:bodyPr/>
          <a:lstStyle>
            <a:lvl1pPr>
              <a:defRPr sz="1649" baseline="0">
                <a:solidFill>
                  <a:schemeClr val="tx1"/>
                </a:solidFill>
                <a:latin typeface="Arial" charset="0"/>
              </a:defRPr>
            </a:lvl1pPr>
            <a:lvl2pPr marL="514049" indent="-171350">
              <a:buFont typeface="PingFangSC-Regular" charset="-122"/>
              <a:buChar char="－"/>
              <a:defRPr sz="1499" baseline="0">
                <a:solidFill>
                  <a:schemeClr val="tx1"/>
                </a:solidFill>
                <a:latin typeface="Arial" charset="0"/>
              </a:defRPr>
            </a:lvl2pPr>
            <a:lvl3pPr marL="856748" indent="-171350">
              <a:buFont typeface="Arial" charset="0"/>
              <a:buChar char="•"/>
              <a:defRPr sz="1349" baseline="0">
                <a:solidFill>
                  <a:schemeClr val="tx1"/>
                </a:solidFill>
                <a:latin typeface="Arial" charset="0"/>
              </a:defRPr>
            </a:lvl3pPr>
            <a:lvl4pPr marL="1242285" indent="-214187">
              <a:buFont typeface="PingFangSC-Regular" charset="-122"/>
              <a:buChar char="－"/>
              <a:defRPr sz="1200" baseline="0">
                <a:solidFill>
                  <a:schemeClr val="tx1"/>
                </a:solidFill>
                <a:latin typeface="Arial" charset="0"/>
              </a:defRPr>
            </a:lvl4pPr>
            <a:lvl5pPr marL="1542147" indent="-171350">
              <a:buFont typeface="Arial" charset="0"/>
              <a:buChar char="•"/>
              <a:defRPr sz="104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1046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518384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6918" lvl="0" indent="-3426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837" lvl="1" indent="-31730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755" lvl="2" indent="-31730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7674" lvl="3" indent="-317305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4593" lvl="4" indent="-31730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1511" lvl="5" indent="-31730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8430" lvl="6" indent="-317305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5348" lvl="7" indent="-31730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2266" lvl="8" indent="-31730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671854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2272" y="2866619"/>
            <a:ext cx="4317563" cy="43175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82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3181" y="505595"/>
            <a:ext cx="10583064" cy="617838"/>
          </a:xfrm>
        </p:spPr>
        <p:txBody>
          <a:bodyPr anchor="b">
            <a:noAutofit/>
          </a:bodyPr>
          <a:lstStyle>
            <a:lvl1pPr algn="l">
              <a:defRPr sz="2998" b="1" cap="none" baseline="0">
                <a:latin typeface="Arial" charset="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3187" y="1720793"/>
            <a:ext cx="5875975" cy="324667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199" baseline="0">
                <a:solidFill>
                  <a:schemeClr val="accent1"/>
                </a:solidFill>
                <a:latin typeface="Arial" charset="0"/>
              </a:defRPr>
            </a:lvl1pPr>
            <a:lvl2pPr marL="456897" indent="0" algn="ctr">
              <a:buNone/>
              <a:defRPr sz="1999"/>
            </a:lvl2pPr>
            <a:lvl3pPr marL="913791" indent="0" algn="ctr">
              <a:buNone/>
              <a:defRPr sz="1799"/>
            </a:lvl3pPr>
            <a:lvl4pPr marL="1370687" indent="0" algn="ctr">
              <a:buNone/>
              <a:defRPr sz="1599"/>
            </a:lvl4pPr>
            <a:lvl5pPr marL="1827583" indent="0" algn="ctr">
              <a:buNone/>
              <a:defRPr sz="1599"/>
            </a:lvl5pPr>
            <a:lvl6pPr marL="2284479" indent="0" algn="ctr">
              <a:buNone/>
              <a:defRPr sz="1599"/>
            </a:lvl6pPr>
            <a:lvl7pPr marL="2741373" indent="0" algn="ctr">
              <a:buNone/>
              <a:defRPr sz="1599"/>
            </a:lvl7pPr>
            <a:lvl8pPr marL="3198270" indent="0" algn="ctr">
              <a:buNone/>
              <a:defRPr sz="1599"/>
            </a:lvl8pPr>
            <a:lvl9pPr marL="3655166" indent="0" algn="ctr">
              <a:buNone/>
              <a:defRPr sz="1599"/>
            </a:lvl9pPr>
          </a:lstStyle>
          <a:p>
            <a:r>
              <a:rPr lang="en-US" dirty="0"/>
              <a:t>Subtitle Here</a:t>
            </a:r>
          </a:p>
        </p:txBody>
      </p:sp>
      <p:sp>
        <p:nvSpPr>
          <p:cNvPr id="32" name="Date Placeholder 31"/>
          <p:cNvSpPr>
            <a:spLocks noGrp="1"/>
          </p:cNvSpPr>
          <p:nvPr>
            <p:ph type="dt" sz="half" idx="12"/>
          </p:nvPr>
        </p:nvSpPr>
        <p:spPr>
          <a:xfrm>
            <a:off x="443185" y="5560511"/>
            <a:ext cx="3208124" cy="365125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443187" y="5126730"/>
            <a:ext cx="5875975" cy="4208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199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186" y="6178130"/>
            <a:ext cx="1948205" cy="6308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1399" y="6434380"/>
            <a:ext cx="1622935" cy="2724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4687" y="6425551"/>
            <a:ext cx="506187" cy="33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0601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398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2" y="966056"/>
            <a:ext cx="11285837" cy="5381694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5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6" y="6467336"/>
            <a:ext cx="714877" cy="303364"/>
          </a:xfrm>
        </p:spPr>
        <p:txBody>
          <a:bodyPr/>
          <a:lstStyle>
            <a:lvl1pPr algn="ctr">
              <a:defRPr sz="999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-16474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317" y="6387410"/>
            <a:ext cx="1428001" cy="4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4652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398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2" y="966056"/>
            <a:ext cx="5564365" cy="5381694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5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6" y="6467336"/>
            <a:ext cx="714877" cy="303364"/>
          </a:xfrm>
        </p:spPr>
        <p:txBody>
          <a:bodyPr/>
          <a:lstStyle>
            <a:lvl1pPr algn="ctr">
              <a:defRPr sz="999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-16474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317" y="6387410"/>
            <a:ext cx="1428001" cy="462435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204862" y="966056"/>
            <a:ext cx="5492873" cy="5381694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0253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398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2" y="966056"/>
            <a:ext cx="6478765" cy="5381694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5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6" y="6467336"/>
            <a:ext cx="714877" cy="303364"/>
          </a:xfrm>
        </p:spPr>
        <p:txBody>
          <a:bodyPr/>
          <a:lstStyle>
            <a:lvl1pPr algn="ctr">
              <a:defRPr sz="999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-16474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317" y="6387410"/>
            <a:ext cx="1428001" cy="462435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7053945" y="4062939"/>
            <a:ext cx="4643787" cy="2284810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7053948" y="966789"/>
            <a:ext cx="4644345" cy="297656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287475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398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2" y="966056"/>
            <a:ext cx="6478765" cy="5381694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5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6" y="6467336"/>
            <a:ext cx="714877" cy="303364"/>
          </a:xfrm>
        </p:spPr>
        <p:txBody>
          <a:bodyPr/>
          <a:lstStyle>
            <a:lvl1pPr algn="ctr">
              <a:defRPr sz="999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-16474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317" y="6387410"/>
            <a:ext cx="1428001" cy="462435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7053945" y="966055"/>
            <a:ext cx="4643787" cy="2284810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7053948" y="3371187"/>
            <a:ext cx="4644345" cy="297656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445736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/>
          </a:bodyPr>
          <a:lstStyle>
            <a:lvl1pPr>
              <a:defRPr sz="2398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893" y="966056"/>
            <a:ext cx="6976787" cy="5381694"/>
          </a:xfrm>
        </p:spPr>
        <p:txBody>
          <a:bodyPr/>
          <a:lstStyle>
            <a:lvl1pPr>
              <a:defRPr sz="2199" baseline="0">
                <a:solidFill>
                  <a:schemeClr val="tx1"/>
                </a:solidFill>
                <a:latin typeface="Arial" charset="0"/>
              </a:defRPr>
            </a:lvl1pPr>
            <a:lvl2pPr marL="685344" indent="-228448">
              <a:buFont typeface="PingFangSC-Regular" charset="-122"/>
              <a:buChar char="－"/>
              <a:defRPr sz="1999" baseline="0">
                <a:solidFill>
                  <a:schemeClr val="tx1"/>
                </a:solidFill>
                <a:latin typeface="Arial" charset="0"/>
              </a:defRPr>
            </a:lvl2pPr>
            <a:lvl3pPr marL="1142238" indent="-228448">
              <a:buFont typeface="Arial" charset="0"/>
              <a:buChar char="•"/>
              <a:defRPr sz="1799" baseline="0">
                <a:solidFill>
                  <a:schemeClr val="tx1"/>
                </a:solidFill>
                <a:latin typeface="Arial" charset="0"/>
              </a:defRPr>
            </a:lvl3pPr>
            <a:lvl4pPr marL="1656248" indent="-285561">
              <a:buFont typeface="PingFangSC-Regular" charset="-122"/>
              <a:buChar char="－"/>
              <a:defRPr sz="1599" baseline="0">
                <a:solidFill>
                  <a:schemeClr val="tx1"/>
                </a:solidFill>
                <a:latin typeface="Arial" charset="0"/>
              </a:defRPr>
            </a:lvl4pPr>
            <a:lvl5pPr marL="2056031" indent="-228448">
              <a:buFont typeface="Arial" charset="0"/>
              <a:buChar char="•"/>
              <a:defRPr sz="1399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1895" y="6467336"/>
            <a:ext cx="5223851" cy="311322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746" y="6467336"/>
            <a:ext cx="714877" cy="303364"/>
          </a:xfrm>
        </p:spPr>
        <p:txBody>
          <a:bodyPr/>
          <a:lstStyle>
            <a:lvl1pPr algn="ctr">
              <a:defRPr sz="999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-16474" y="735987"/>
            <a:ext cx="1220847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317" y="6387410"/>
            <a:ext cx="1428001" cy="46243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7666271" y="966063"/>
            <a:ext cx="4032023" cy="258412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7666271" y="3763633"/>
            <a:ext cx="4032023" cy="2584125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9536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image" Target="../media/image22.jpg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image" Target="../media/image2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image" Target="../media/image8.jpeg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" descr="slide footer_blue_646.jpg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324603"/>
            <a:ext cx="121920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347200" y="6572250"/>
            <a:ext cx="18288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50"/>
            </a:lvl1pPr>
          </a:lstStyle>
          <a:p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76302" y="6307138"/>
            <a:ext cx="7922684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675"/>
            </a:lvl1pPr>
          </a:lstStyle>
          <a:p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80802" y="6489703"/>
            <a:ext cx="51223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675"/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3"/>
            <a:ext cx="12192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2081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930" r:id="rId12"/>
    <p:sldLayoutId id="2147483931" r:id="rId13"/>
    <p:sldLayoutId id="2147483932" r:id="rId14"/>
    <p:sldLayoutId id="2147483933" r:id="rId15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200">
          <a:solidFill>
            <a:srgbClr val="000000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•"/>
        <a:defRPr sz="1050">
          <a:solidFill>
            <a:srgbClr val="000000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050">
          <a:solidFill>
            <a:srgbClr val="000000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rgbClr val="000000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90625" y="3536156"/>
            <a:ext cx="9810750" cy="794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Gill Sans" charset="0"/>
              </a:rPr>
              <a:t>Second level</a:t>
            </a:r>
          </a:p>
          <a:p>
            <a:pPr lvl="2"/>
            <a:r>
              <a:rPr lang="en-US" altLang="zh-CN">
                <a:sym typeface="Gill Sans" charset="0"/>
              </a:rPr>
              <a:t>Third level</a:t>
            </a:r>
          </a:p>
          <a:p>
            <a:pPr lvl="3"/>
            <a:r>
              <a:rPr lang="en-US" altLang="zh-CN">
                <a:sym typeface="Gill Sans" charset="0"/>
              </a:rPr>
              <a:t>Fourth level</a:t>
            </a:r>
          </a:p>
          <a:p>
            <a:pPr lvl="4"/>
            <a:r>
              <a:rPr lang="en-US" altLang="zh-CN">
                <a:sym typeface="Gill Sans" charset="0"/>
              </a:rPr>
              <a:t>Fifth level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90625" y="1151930"/>
            <a:ext cx="9810750" cy="14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Gill Sans" charset="0"/>
              </a:rPr>
              <a:t>Click to edit Master title style</a:t>
            </a:r>
            <a:endParaRPr lang="en-US" altLang="zh-CN" dirty="0"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84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  <a:sym typeface="Gill 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5pPr>
      <a:lvl6pPr marL="428631"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6pPr>
      <a:lvl7pPr marL="857262"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7pPr>
      <a:lvl8pPr marL="1285893"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8pPr>
      <a:lvl9pPr marL="1714525"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9pPr>
    </p:titleStyle>
    <p:bodyStyle>
      <a:lvl1pPr marL="321473" indent="-321473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1pPr>
      <a:lvl2pPr marL="696526" indent="-267894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2pPr>
      <a:lvl3pPr marL="1071578" indent="-214315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3pPr>
      <a:lvl4pPr marL="1500209" indent="-214315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4pPr>
      <a:lvl5pPr marL="1928840" indent="-214315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5pPr>
      <a:lvl6pPr marL="428631" algn="ctr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857262" algn="ctr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285893" algn="ctr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14525" algn="ctr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zh-CN"/>
      </a:defPPr>
      <a:lvl1pPr marL="0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1pPr>
      <a:lvl2pPr marL="428631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2pPr>
      <a:lvl3pPr marL="857262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3pPr>
      <a:lvl4pPr marL="1285893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4pPr>
      <a:lvl5pPr marL="1714525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5pPr>
      <a:lvl6pPr marL="2143156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6pPr>
      <a:lvl7pPr marL="2571787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7pPr>
      <a:lvl8pPr marL="3000418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8pPr>
      <a:lvl9pPr marL="3429050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90625" y="3536156"/>
            <a:ext cx="9810750" cy="794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Gill Sans" charset="0"/>
              </a:rPr>
              <a:t>Second level</a:t>
            </a:r>
          </a:p>
          <a:p>
            <a:pPr lvl="2"/>
            <a:r>
              <a:rPr lang="en-US" altLang="zh-CN">
                <a:sym typeface="Gill Sans" charset="0"/>
              </a:rPr>
              <a:t>Third level</a:t>
            </a:r>
          </a:p>
          <a:p>
            <a:pPr lvl="3"/>
            <a:r>
              <a:rPr lang="en-US" altLang="zh-CN">
                <a:sym typeface="Gill Sans" charset="0"/>
              </a:rPr>
              <a:t>Fourth level</a:t>
            </a:r>
          </a:p>
          <a:p>
            <a:pPr lvl="4"/>
            <a:r>
              <a:rPr lang="en-US" altLang="zh-CN">
                <a:sym typeface="Gill Sans" charset="0"/>
              </a:rPr>
              <a:t>Fifth level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90625" y="1151930"/>
            <a:ext cx="9810750" cy="14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Gill Sans" charset="0"/>
              </a:rPr>
              <a:t>Click to edit Master title style</a:t>
            </a:r>
            <a:endParaRPr lang="en-US" altLang="zh-CN" dirty="0"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69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</p:sldLayoutIdLst>
  <p:transition/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  <a:sym typeface="Gill 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5pPr>
      <a:lvl6pPr marL="428631"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6pPr>
      <a:lvl7pPr marL="857262"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7pPr>
      <a:lvl8pPr marL="1285893"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8pPr>
      <a:lvl9pPr marL="1714525" algn="ctr" rtl="0" eaLnBrk="1" fontAlgn="base" hangingPunct="1">
        <a:spcBef>
          <a:spcPct val="0"/>
        </a:spcBef>
        <a:spcAft>
          <a:spcPct val="0"/>
        </a:spcAft>
        <a:defRPr sz="7875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9pPr>
    </p:titleStyle>
    <p:bodyStyle>
      <a:lvl1pPr marL="321473" indent="-321473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1pPr>
      <a:lvl2pPr marL="696526" indent="-267894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2pPr>
      <a:lvl3pPr marL="1071578" indent="-214315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3pPr>
      <a:lvl4pPr marL="1500209" indent="-214315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4pPr>
      <a:lvl5pPr marL="1928840" indent="-214315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  <a:sym typeface="Gill Sans" charset="0"/>
        </a:defRPr>
      </a:lvl5pPr>
      <a:lvl6pPr marL="428631" algn="ctr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857262" algn="ctr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285893" algn="ctr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14525" algn="ctr" rtl="0" eaLnBrk="1" fontAlgn="base" hangingPunct="1">
        <a:spcBef>
          <a:spcPct val="0"/>
        </a:spcBef>
        <a:spcAft>
          <a:spcPct val="0"/>
        </a:spcAft>
        <a:defRPr sz="337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zh-CN"/>
      </a:defPPr>
      <a:lvl1pPr marL="0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1pPr>
      <a:lvl2pPr marL="428631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2pPr>
      <a:lvl3pPr marL="857262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3pPr>
      <a:lvl4pPr marL="1285893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4pPr>
      <a:lvl5pPr marL="1714525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5pPr>
      <a:lvl6pPr marL="2143156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6pPr>
      <a:lvl7pPr marL="2571787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7pPr>
      <a:lvl8pPr marL="3000418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8pPr>
      <a:lvl9pPr marL="3429050" algn="l" defTabSz="857262" rtl="0" eaLnBrk="1" latinLnBrk="0" hangingPunct="1">
        <a:defRPr sz="16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C39E210E-8D02-7E4C-A2E8-4995422113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12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" descr="slide footer_blue_646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324603"/>
            <a:ext cx="121920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347200" y="6572250"/>
            <a:ext cx="18288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5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76302" y="6307138"/>
            <a:ext cx="7922684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675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80802" y="6489703"/>
            <a:ext cx="51223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675"/>
            </a:lvl1pPr>
          </a:lstStyle>
          <a:p>
            <a:fld id="{837AB221-8542-AC4A-BAA4-BE12CC355E64}" type="slidenum">
              <a:rPr lang="en-US" smtClean="0"/>
              <a:t>‹#›</a:t>
            </a:fld>
            <a:endParaRPr lang="en-US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"/>
            <a:ext cx="12192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532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1950" b="1">
          <a:solidFill>
            <a:schemeClr val="tx2"/>
          </a:solidFill>
          <a:latin typeface="Trebuchet MS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200">
          <a:solidFill>
            <a:srgbClr val="000000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•"/>
        <a:defRPr sz="1050">
          <a:solidFill>
            <a:srgbClr val="000000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050">
          <a:solidFill>
            <a:srgbClr val="000000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rgbClr val="000000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05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/>
          <p:cNvSpPr/>
          <p:nvPr/>
        </p:nvSpPr>
        <p:spPr>
          <a:xfrm>
            <a:off x="10232983" y="479880"/>
            <a:ext cx="2210795" cy="20598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2" name="Picture 6"/>
          <p:cNvPicPr/>
          <p:nvPr/>
        </p:nvPicPr>
        <p:blipFill>
          <a:blip r:embed="rId18"/>
          <a:stretch/>
        </p:blipFill>
        <p:spPr>
          <a:xfrm>
            <a:off x="9746921" y="6458781"/>
            <a:ext cx="1605832" cy="388800"/>
          </a:xfrm>
          <a:prstGeom prst="rect">
            <a:avLst/>
          </a:prstGeom>
          <a:ln>
            <a:noFill/>
          </a:ln>
        </p:spPr>
      </p:pic>
      <p:sp>
        <p:nvSpPr>
          <p:cNvPr id="3" name="Line 3"/>
          <p:cNvSpPr/>
          <p:nvPr/>
        </p:nvSpPr>
        <p:spPr>
          <a:xfrm>
            <a:off x="22213" y="621884"/>
            <a:ext cx="12168953" cy="326"/>
          </a:xfrm>
          <a:prstGeom prst="line">
            <a:avLst/>
          </a:prstGeom>
          <a:ln w="57240">
            <a:solidFill>
              <a:srgbClr val="0000C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" name="CustomShape 4"/>
          <p:cNvSpPr/>
          <p:nvPr/>
        </p:nvSpPr>
        <p:spPr>
          <a:xfrm>
            <a:off x="10405456" y="6536476"/>
            <a:ext cx="1437277" cy="3861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12" tIns="40806" rIns="81612" bIns="40806"/>
          <a:lstStyle/>
          <a:p>
            <a:pPr algn="r">
              <a:lnSpc>
                <a:spcPct val="100000"/>
              </a:lnSpc>
            </a:pPr>
            <a:fld id="{11F1C941-8105-4910-9550-F1D1F698FF19}" type="slidenum">
              <a:rPr lang="en-US" sz="1270" b="0" strike="noStrike" spc="-1">
                <a:solidFill>
                  <a:srgbClr val="000000"/>
                </a:solidFill>
                <a:latin typeface="ARiel"/>
                <a:ea typeface="DejaVu Sans"/>
              </a:rPr>
              <a:t>‹#›</a:t>
            </a:fld>
            <a:endParaRPr lang="en-US" sz="1270" b="0" strike="noStrike" spc="-1">
              <a:latin typeface="Arial"/>
            </a:endParaRPr>
          </a:p>
        </p:txBody>
      </p:sp>
      <p:pic>
        <p:nvPicPr>
          <p:cNvPr id="5" name="Picture 4"/>
          <p:cNvPicPr/>
          <p:nvPr/>
        </p:nvPicPr>
        <p:blipFill>
          <a:blip r:embed="rId19"/>
          <a:stretch/>
        </p:blipFill>
        <p:spPr>
          <a:xfrm>
            <a:off x="8561821" y="6500567"/>
            <a:ext cx="995207" cy="319919"/>
          </a:xfrm>
          <a:prstGeom prst="rect">
            <a:avLst/>
          </a:prstGeom>
          <a:ln>
            <a:noFill/>
          </a:ln>
        </p:spPr>
      </p:pic>
      <p:sp>
        <p:nvSpPr>
          <p:cNvPr id="6" name="PlaceHolder 5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body"/>
          </p:nvPr>
        </p:nvSpPr>
        <p:spPr>
          <a:xfrm>
            <a:off x="609319" y="1604494"/>
            <a:ext cx="10972092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02" b="0" strike="noStrike" spc="-1">
                <a:latin typeface="Arial"/>
              </a:rPr>
              <a:t>Click to edit the outline text format</a:t>
            </a:r>
          </a:p>
          <a:p>
            <a:pPr marL="783475" lvl="1" indent="-293803">
              <a:spcBef>
                <a:spcPts val="102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539" b="0" strike="noStrike" spc="-1">
                <a:latin typeface="Arial"/>
              </a:rPr>
              <a:t>Second Outline Level</a:t>
            </a:r>
          </a:p>
          <a:p>
            <a:pPr marL="1175213" lvl="2" indent="-261158">
              <a:spcBef>
                <a:spcPts val="77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76" b="0" strike="noStrike" spc="-1">
                <a:latin typeface="Arial"/>
              </a:rPr>
              <a:t>Third Outline Level</a:t>
            </a:r>
          </a:p>
          <a:p>
            <a:pPr marL="1566950" lvl="3" indent="-195869">
              <a:spcBef>
                <a:spcPts val="51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14" b="0" strike="noStrike" spc="-1">
                <a:latin typeface="Arial"/>
              </a:rPr>
              <a:t>Fourth Outline Level</a:t>
            </a:r>
          </a:p>
          <a:p>
            <a:pPr marL="1958688" lvl="4" indent="-195869">
              <a:spcBef>
                <a:spcPts val="25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14" b="0" strike="noStrike" spc="-1">
                <a:latin typeface="Arial"/>
              </a:rPr>
              <a:t>Fifth Outline Level</a:t>
            </a:r>
          </a:p>
          <a:p>
            <a:pPr marL="2350426" lvl="5" indent="-195869">
              <a:spcBef>
                <a:spcPts val="25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14" b="0" strike="noStrike" spc="-1">
                <a:latin typeface="Arial"/>
              </a:rPr>
              <a:t>Sixth Outline Level</a:t>
            </a:r>
          </a:p>
          <a:p>
            <a:pPr marL="2742163" lvl="6" indent="-195869">
              <a:spcBef>
                <a:spcPts val="25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14" b="0" strike="noStrike" spc="-1"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404208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50" r:id="rId15"/>
    <p:sldLayoutId id="2147483952" r:id="rId16"/>
  </p:sldLayoutIdLst>
  <p:hf hdr="0" ftr="0" dt="0"/>
  <p:txStyles>
    <p:titleStyle>
      <a:lvl1pPr algn="l" defTabSz="829178" rtl="0" eaLnBrk="1" latinLnBrk="0" hangingPunct="1">
        <a:lnSpc>
          <a:spcPct val="90000"/>
        </a:lnSpc>
        <a:spcBef>
          <a:spcPct val="0"/>
        </a:spcBef>
        <a:buNone/>
        <a:defRPr sz="39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0" indent="-324000" algn="l" defTabSz="829178" rtl="0" eaLnBrk="1" latinLnBrk="0" hangingPunct="1">
        <a:lnSpc>
          <a:spcPct val="90000"/>
        </a:lnSpc>
        <a:spcBef>
          <a:spcPts val="1417"/>
        </a:spcBef>
        <a:buClr>
          <a:srgbClr val="000000"/>
        </a:buClr>
        <a:buSzPct val="45000"/>
        <a:buFont typeface="Wingdings" charset="2"/>
        <a:buChar char=""/>
        <a:defRPr sz="2539" kern="1200">
          <a:solidFill>
            <a:schemeClr val="tx1"/>
          </a:solidFill>
          <a:latin typeface="+mn-lt"/>
          <a:ea typeface="+mn-ea"/>
          <a:cs typeface="+mn-cs"/>
        </a:defRPr>
      </a:lvl1pPr>
      <a:lvl2pPr marL="621883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6" kern="1200">
          <a:solidFill>
            <a:schemeClr val="tx1"/>
          </a:solidFill>
          <a:latin typeface="+mn-lt"/>
          <a:ea typeface="+mn-ea"/>
          <a:cs typeface="+mn-cs"/>
        </a:defRPr>
      </a:lvl2pPr>
      <a:lvl3pPr marL="1036472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451061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865650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280239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694828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3109417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524006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89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178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767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356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945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534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2123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712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230AE6-C0DA-5149-ACF4-E1177E29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84" y="365645"/>
            <a:ext cx="10517232" cy="1324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13EB8-AE34-B543-AA7E-F7A7154FE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384" y="1825345"/>
            <a:ext cx="10517232" cy="4351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A9A6C-8C01-4242-BA7C-6D5D431708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7FFBF-7EE5-2945-9792-8968003DDC73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EC0C6-1DF5-8E4E-BC0D-C16D41D193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170FF-9478-6E42-8CB7-98A345AC14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EDABD-CF72-8C41-A0F5-B50E9AA6A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4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</p:sldLayoutIdLst>
  <p:txStyles>
    <p:titleStyle>
      <a:lvl1pPr algn="l" defTabSz="829178" rtl="0" eaLnBrk="1" latinLnBrk="0" hangingPunct="1">
        <a:lnSpc>
          <a:spcPct val="90000"/>
        </a:lnSpc>
        <a:spcBef>
          <a:spcPct val="0"/>
        </a:spcBef>
        <a:buNone/>
        <a:defRPr sz="39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7294" indent="-207294" algn="l" defTabSz="829178" rtl="0" eaLnBrk="1" latinLnBrk="0" hangingPunct="1">
        <a:lnSpc>
          <a:spcPct val="90000"/>
        </a:lnSpc>
        <a:spcBef>
          <a:spcPts val="907"/>
        </a:spcBef>
        <a:buFont typeface="Arial" panose="020B0604020202020204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1pPr>
      <a:lvl2pPr marL="621883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6" kern="1200">
          <a:solidFill>
            <a:schemeClr val="tx1"/>
          </a:solidFill>
          <a:latin typeface="+mn-lt"/>
          <a:ea typeface="+mn-ea"/>
          <a:cs typeface="+mn-cs"/>
        </a:defRPr>
      </a:lvl2pPr>
      <a:lvl3pPr marL="1036472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451061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865650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280239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694828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3109417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524006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89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178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767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356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945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534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2123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712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04D7D4-1877-F54B-98CB-010B85786F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385" y="6357038"/>
            <a:ext cx="2744545" cy="3642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35E17-E2F7-5C4A-943B-9E015CD9140D}" type="datetimeFigureOut">
              <a:rPr lang="en-US" smtClean="0"/>
              <a:t>7/27/26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8A42CA-6AA1-4E45-AEC7-FBF75E9271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073" y="6357038"/>
            <a:ext cx="2744544" cy="3642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C2BD0-D928-5246-A9FF-8E0D1AE9538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CD349A-5BF7-DB4F-863C-15AB6EA33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384" y="1825345"/>
            <a:ext cx="10517232" cy="4351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58285B5-01E8-3E4E-BD9C-000D7BC66E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9033" y="6357038"/>
            <a:ext cx="4113936" cy="3642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2E16B5BA-6B55-0740-A6D0-2B7DDBBE3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84" y="365645"/>
            <a:ext cx="10517232" cy="1324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9403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</p:sldLayoutIdLst>
  <p:txStyles>
    <p:titleStyle>
      <a:lvl1pPr algn="l" defTabSz="829178" rtl="0" eaLnBrk="1" latinLnBrk="0" hangingPunct="1">
        <a:lnSpc>
          <a:spcPct val="90000"/>
        </a:lnSpc>
        <a:spcBef>
          <a:spcPct val="0"/>
        </a:spcBef>
        <a:buNone/>
        <a:defRPr sz="39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7294" indent="-207294" algn="l" defTabSz="829178" rtl="0" eaLnBrk="1" latinLnBrk="0" hangingPunct="1">
        <a:lnSpc>
          <a:spcPct val="90000"/>
        </a:lnSpc>
        <a:spcBef>
          <a:spcPts val="907"/>
        </a:spcBef>
        <a:buFont typeface="Arial" panose="020B0604020202020204" pitchFamily="34" charset="0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1pPr>
      <a:lvl2pPr marL="621883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6" kern="1200">
          <a:solidFill>
            <a:schemeClr val="tx1"/>
          </a:solidFill>
          <a:latin typeface="+mn-lt"/>
          <a:ea typeface="+mn-ea"/>
          <a:cs typeface="+mn-cs"/>
        </a:defRPr>
      </a:lvl2pPr>
      <a:lvl3pPr marL="1036472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451061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865650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280239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694828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3109417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524006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89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178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767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356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945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534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2123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712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/>
          <p:cNvSpPr/>
          <p:nvPr/>
        </p:nvSpPr>
        <p:spPr>
          <a:xfrm>
            <a:off x="10232983" y="479880"/>
            <a:ext cx="2210795" cy="20598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2" name="Picture 6"/>
          <p:cNvPicPr/>
          <p:nvPr/>
        </p:nvPicPr>
        <p:blipFill>
          <a:blip r:embed="rId19"/>
          <a:stretch/>
        </p:blipFill>
        <p:spPr>
          <a:xfrm>
            <a:off x="9746921" y="6458781"/>
            <a:ext cx="1605832" cy="388800"/>
          </a:xfrm>
          <a:prstGeom prst="rect">
            <a:avLst/>
          </a:prstGeom>
          <a:ln>
            <a:noFill/>
          </a:ln>
        </p:spPr>
      </p:pic>
      <p:sp>
        <p:nvSpPr>
          <p:cNvPr id="3" name="Line 3"/>
          <p:cNvSpPr/>
          <p:nvPr/>
        </p:nvSpPr>
        <p:spPr>
          <a:xfrm>
            <a:off x="22213" y="621884"/>
            <a:ext cx="12168953" cy="326"/>
          </a:xfrm>
          <a:prstGeom prst="line">
            <a:avLst/>
          </a:prstGeom>
          <a:ln w="57240">
            <a:solidFill>
              <a:srgbClr val="0000C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" name="CustomShape 4"/>
          <p:cNvSpPr/>
          <p:nvPr/>
        </p:nvSpPr>
        <p:spPr>
          <a:xfrm>
            <a:off x="10405456" y="6536476"/>
            <a:ext cx="1437277" cy="3861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12" tIns="40806" rIns="81612" bIns="40806"/>
          <a:lstStyle/>
          <a:p>
            <a:pPr algn="r">
              <a:lnSpc>
                <a:spcPct val="100000"/>
              </a:lnSpc>
            </a:pPr>
            <a:fld id="{11F1C941-8105-4910-9550-F1D1F698FF19}" type="slidenum">
              <a:rPr lang="en-US" sz="1270" b="0" strike="noStrike" spc="-1">
                <a:solidFill>
                  <a:srgbClr val="000000"/>
                </a:solidFill>
                <a:latin typeface="ARiel"/>
                <a:ea typeface="DejaVu Sans"/>
              </a:rPr>
              <a:t>‹#›</a:t>
            </a:fld>
            <a:endParaRPr lang="en-US" sz="1270" b="0" strike="noStrike" spc="-1">
              <a:latin typeface="Arial"/>
            </a:endParaRPr>
          </a:p>
        </p:txBody>
      </p:sp>
      <p:pic>
        <p:nvPicPr>
          <p:cNvPr id="5" name="Picture 4"/>
          <p:cNvPicPr/>
          <p:nvPr/>
        </p:nvPicPr>
        <p:blipFill>
          <a:blip r:embed="rId20"/>
          <a:stretch/>
        </p:blipFill>
        <p:spPr>
          <a:xfrm>
            <a:off x="8561821" y="6500567"/>
            <a:ext cx="995207" cy="319919"/>
          </a:xfrm>
          <a:prstGeom prst="rect">
            <a:avLst/>
          </a:prstGeom>
          <a:ln>
            <a:noFill/>
          </a:ln>
        </p:spPr>
      </p:pic>
      <p:sp>
        <p:nvSpPr>
          <p:cNvPr id="6" name="PlaceHolder 5"/>
          <p:cNvSpPr>
            <a:spLocks noGrp="1"/>
          </p:cNvSpPr>
          <p:nvPr>
            <p:ph type="title"/>
          </p:nvPr>
        </p:nvSpPr>
        <p:spPr>
          <a:xfrm>
            <a:off x="609319" y="273564"/>
            <a:ext cx="10972092" cy="1144854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399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body"/>
          </p:nvPr>
        </p:nvSpPr>
        <p:spPr>
          <a:xfrm>
            <a:off x="609319" y="1604494"/>
            <a:ext cx="10972092" cy="397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02" b="0" strike="noStrike" spc="-1">
                <a:latin typeface="Arial"/>
              </a:rPr>
              <a:t>Click to edit the outline text format</a:t>
            </a:r>
          </a:p>
          <a:p>
            <a:pPr marL="783475" lvl="1" indent="-293803">
              <a:spcBef>
                <a:spcPts val="102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539" b="0" strike="noStrike" spc="-1">
                <a:latin typeface="Arial"/>
              </a:rPr>
              <a:t>Second Outline Level</a:t>
            </a:r>
          </a:p>
          <a:p>
            <a:pPr marL="1175213" lvl="2" indent="-261158">
              <a:spcBef>
                <a:spcPts val="77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76" b="0" strike="noStrike" spc="-1">
                <a:latin typeface="Arial"/>
              </a:rPr>
              <a:t>Third Outline Level</a:t>
            </a:r>
          </a:p>
          <a:p>
            <a:pPr marL="1566950" lvl="3" indent="-195869">
              <a:spcBef>
                <a:spcPts val="51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14" b="0" strike="noStrike" spc="-1">
                <a:latin typeface="Arial"/>
              </a:rPr>
              <a:t>Fourth Outline Level</a:t>
            </a:r>
          </a:p>
          <a:p>
            <a:pPr marL="1958688" lvl="4" indent="-195869">
              <a:spcBef>
                <a:spcPts val="25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14" b="0" strike="noStrike" spc="-1">
                <a:latin typeface="Arial"/>
              </a:rPr>
              <a:t>Fifth Outline Level</a:t>
            </a:r>
          </a:p>
          <a:p>
            <a:pPr marL="2350426" lvl="5" indent="-195869">
              <a:spcBef>
                <a:spcPts val="25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14" b="0" strike="noStrike" spc="-1">
                <a:latin typeface="Arial"/>
              </a:rPr>
              <a:t>Sixth Outline Level</a:t>
            </a:r>
          </a:p>
          <a:p>
            <a:pPr marL="2742163" lvl="6" indent="-195869">
              <a:spcBef>
                <a:spcPts val="25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14" b="0" strike="noStrike" spc="-1"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2619362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  <p:sldLayoutId id="2147483996" r:id="rId15"/>
    <p:sldLayoutId id="2147483997" r:id="rId16"/>
    <p:sldLayoutId id="2147483998" r:id="rId17"/>
  </p:sldLayoutIdLst>
  <p:txStyles>
    <p:titleStyle>
      <a:lvl1pPr algn="l" defTabSz="829178" rtl="0" eaLnBrk="1" latinLnBrk="0" hangingPunct="1">
        <a:lnSpc>
          <a:spcPct val="90000"/>
        </a:lnSpc>
        <a:spcBef>
          <a:spcPct val="0"/>
        </a:spcBef>
        <a:buNone/>
        <a:defRPr sz="39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0" indent="-324000" algn="l" defTabSz="829178" rtl="0" eaLnBrk="1" latinLnBrk="0" hangingPunct="1">
        <a:lnSpc>
          <a:spcPct val="90000"/>
        </a:lnSpc>
        <a:spcBef>
          <a:spcPts val="1417"/>
        </a:spcBef>
        <a:buClr>
          <a:srgbClr val="000000"/>
        </a:buClr>
        <a:buSzPct val="45000"/>
        <a:buFont typeface="Wingdings" charset="2"/>
        <a:buChar char=""/>
        <a:defRPr sz="2539" kern="1200">
          <a:solidFill>
            <a:schemeClr val="tx1"/>
          </a:solidFill>
          <a:latin typeface="+mn-lt"/>
          <a:ea typeface="+mn-ea"/>
          <a:cs typeface="+mn-cs"/>
        </a:defRPr>
      </a:lvl1pPr>
      <a:lvl2pPr marL="621883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6" kern="1200">
          <a:solidFill>
            <a:schemeClr val="tx1"/>
          </a:solidFill>
          <a:latin typeface="+mn-lt"/>
          <a:ea typeface="+mn-ea"/>
          <a:cs typeface="+mn-cs"/>
        </a:defRPr>
      </a:lvl2pPr>
      <a:lvl3pPr marL="1036472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451061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865650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280239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694828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3109417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524006" indent="-207294" algn="l" defTabSz="82917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1pPr>
      <a:lvl2pPr marL="414589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2pPr>
      <a:lvl3pPr marL="829178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3pPr>
      <a:lvl4pPr marL="1243767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4pPr>
      <a:lvl5pPr marL="1658356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5pPr>
      <a:lvl6pPr marL="2072945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6pPr>
      <a:lvl7pPr marL="2487534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7pPr>
      <a:lvl8pPr marL="2902123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8pPr>
      <a:lvl9pPr marL="3316712" algn="l" defTabSz="829178" rtl="0" eaLnBrk="1" latinLnBrk="0" hangingPunct="1">
        <a:defRPr sz="16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MOLLER Dependencies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7E1C93C-5050-FC42-8F10-D22D4F119D1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</p:sldLayoutIdLst>
  <p:hf hdr="0" dt="0"/>
  <p:txStyles>
    <p:titleStyle>
      <a:lvl1pPr algn="l" defTabSz="913791" rtl="0" eaLnBrk="1" latinLnBrk="0" hangingPunct="1">
        <a:lnSpc>
          <a:spcPct val="90000"/>
        </a:lnSpc>
        <a:spcBef>
          <a:spcPct val="0"/>
        </a:spcBef>
        <a:buNone/>
        <a:defRPr sz="4397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448" indent="-228448" algn="l" defTabSz="913791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344" indent="-228448" algn="l" defTabSz="913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238" indent="-228448" algn="l" defTabSz="913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99135" indent="-228448" algn="l" defTabSz="913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6031" indent="-228448" algn="l" defTabSz="913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2926" indent="-228448" algn="l" defTabSz="913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69823" indent="-228448" algn="l" defTabSz="913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6717" indent="-228448" algn="l" defTabSz="913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3613" indent="-228448" algn="l" defTabSz="913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897" algn="l" defTabSz="9137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791" algn="l" defTabSz="9137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7" algn="l" defTabSz="9137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3" algn="l" defTabSz="9137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479" algn="l" defTabSz="9137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373" algn="l" defTabSz="9137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270" algn="l" defTabSz="9137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166" algn="l" defTabSz="9137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8FB44-09DD-46C6-B9FF-D20F6BE587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03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  <p:sldLayoutId id="2147484023" r:id="rId12"/>
    <p:sldLayoutId id="2147484024" r:id="rId13"/>
    <p:sldLayoutId id="214748402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72.png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1300.png"/><Relationship Id="rId7" Type="http://schemas.openxmlformats.org/officeDocument/2006/relationships/image" Target="../media/image8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jpeg"/><Relationship Id="rId4" Type="http://schemas.openxmlformats.org/officeDocument/2006/relationships/image" Target="../media/image1310.png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8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87.png"/><Relationship Id="rId5" Type="http://schemas.openxmlformats.org/officeDocument/2006/relationships/hyperlink" Target="https://arxiv.org/abs/2503.18152" TargetMode="External"/><Relationship Id="rId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tiff"/><Relationship Id="rId1" Type="http://schemas.openxmlformats.org/officeDocument/2006/relationships/slideLayout" Target="../slideLayouts/slideLayout106.xml"/><Relationship Id="rId5" Type="http://schemas.openxmlformats.org/officeDocument/2006/relationships/image" Target="../media/image92.png"/><Relationship Id="rId4" Type="http://schemas.openxmlformats.org/officeDocument/2006/relationships/image" Target="../media/image9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10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106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7" Type="http://schemas.openxmlformats.org/officeDocument/2006/relationships/image" Target="../media/image28.tif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27.tiff"/><Relationship Id="rId5" Type="http://schemas.openxmlformats.org/officeDocument/2006/relationships/image" Target="../media/image26.png"/><Relationship Id="rId4" Type="http://schemas.openxmlformats.org/officeDocument/2006/relationships/image" Target="../media/image200.png"/><Relationship Id="rId9" Type="http://schemas.openxmlformats.org/officeDocument/2006/relationships/image" Target="../media/image30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7.png"/><Relationship Id="rId7" Type="http://schemas.openxmlformats.org/officeDocument/2006/relationships/hyperlink" Target="https://indico.rcnp.osaka-u.ac.jp/event/2904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47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g"/><Relationship Id="rId3" Type="http://schemas.openxmlformats.org/officeDocument/2006/relationships/image" Target="../media/image122.tiff"/><Relationship Id="rId7" Type="http://schemas.openxmlformats.org/officeDocument/2006/relationships/image" Target="../media/image154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153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37.jpeg"/><Relationship Id="rId5" Type="http://schemas.openxmlformats.org/officeDocument/2006/relationships/image" Target="../media/image136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1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0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0.png"/><Relationship Id="rId3" Type="http://schemas.openxmlformats.org/officeDocument/2006/relationships/image" Target="../media/image106.png"/><Relationship Id="rId7" Type="http://schemas.openxmlformats.org/officeDocument/2006/relationships/image" Target="../media/image1100.png"/><Relationship Id="rId2" Type="http://schemas.openxmlformats.org/officeDocument/2006/relationships/image" Target="../media/image144.emf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47.emf"/><Relationship Id="rId11" Type="http://schemas.openxmlformats.org/officeDocument/2006/relationships/image" Target="../media/image63.wmf"/><Relationship Id="rId5" Type="http://schemas.openxmlformats.org/officeDocument/2006/relationships/image" Target="../media/image146.emf"/><Relationship Id="rId10" Type="http://schemas.openxmlformats.org/officeDocument/2006/relationships/oleObject" Target="../embeddings/oleObject8.bin"/><Relationship Id="rId4" Type="http://schemas.openxmlformats.org/officeDocument/2006/relationships/image" Target="../media/image145.png"/><Relationship Id="rId9" Type="http://schemas.openxmlformats.org/officeDocument/2006/relationships/image" Target="../media/image11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8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32.wmf"/><Relationship Id="rId11" Type="http://schemas.openxmlformats.org/officeDocument/2006/relationships/image" Target="../media/image36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5.png"/><Relationship Id="rId4" Type="http://schemas.openxmlformats.org/officeDocument/2006/relationships/image" Target="../media/image31.wmf"/><Relationship Id="rId9" Type="http://schemas.openxmlformats.org/officeDocument/2006/relationships/image" Target="../media/image34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7" Type="http://schemas.openxmlformats.org/officeDocument/2006/relationships/image" Target="../media/image1180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52.tiff"/><Relationship Id="rId5" Type="http://schemas.openxmlformats.org/officeDocument/2006/relationships/image" Target="../media/image151.tiff"/><Relationship Id="rId4" Type="http://schemas.openxmlformats.org/officeDocument/2006/relationships/image" Target="../media/image15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tiff"/><Relationship Id="rId3" Type="http://schemas.openxmlformats.org/officeDocument/2006/relationships/image" Target="../media/image1200.png"/><Relationship Id="rId7" Type="http://schemas.openxmlformats.org/officeDocument/2006/relationships/image" Target="../media/image158.tiff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06.xml"/><Relationship Id="rId6" Type="http://schemas.microsoft.com/office/2007/relationships/hdphoto" Target="../media/hdphoto3.wdp"/><Relationship Id="rId11" Type="http://schemas.openxmlformats.org/officeDocument/2006/relationships/image" Target="../media/image1180.png"/><Relationship Id="rId5" Type="http://schemas.openxmlformats.org/officeDocument/2006/relationships/image" Target="../media/image157.png"/><Relationship Id="rId10" Type="http://schemas.openxmlformats.org/officeDocument/2006/relationships/image" Target="../media/image1260.png"/><Relationship Id="rId4" Type="http://schemas.openxmlformats.org/officeDocument/2006/relationships/image" Target="../media/image156.tiff"/><Relationship Id="rId9" Type="http://schemas.openxmlformats.org/officeDocument/2006/relationships/image" Target="../media/image160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tiff"/><Relationship Id="rId1" Type="http://schemas.openxmlformats.org/officeDocument/2006/relationships/slideLayout" Target="../slideLayouts/slideLayout106.xml"/><Relationship Id="rId5" Type="http://schemas.openxmlformats.org/officeDocument/2006/relationships/image" Target="../media/image1180.png"/><Relationship Id="rId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png"/><Relationship Id="rId3" Type="http://schemas.openxmlformats.org/officeDocument/2006/relationships/image" Target="../media/image163.emf"/><Relationship Id="rId7" Type="http://schemas.openxmlformats.org/officeDocument/2006/relationships/image" Target="../media/image14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46.emf"/><Relationship Id="rId5" Type="http://schemas.openxmlformats.org/officeDocument/2006/relationships/image" Target="../media/image800.png"/><Relationship Id="rId4" Type="http://schemas.openxmlformats.org/officeDocument/2006/relationships/image" Target="../media/image164.emf"/><Relationship Id="rId9" Type="http://schemas.openxmlformats.org/officeDocument/2006/relationships/image" Target="../media/image8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5.jpeg"/><Relationship Id="rId7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44.png"/><Relationship Id="rId7" Type="http://schemas.openxmlformats.org/officeDocument/2006/relationships/oleObject" Target="../embeddings/oleObject5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46.png"/><Relationship Id="rId5" Type="http://schemas.openxmlformats.org/officeDocument/2006/relationships/image" Target="../media/image45.wmf"/><Relationship Id="rId10" Type="http://schemas.openxmlformats.org/officeDocument/2006/relationships/image" Target="../media/image48.wmf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49.emf"/><Relationship Id="rId7" Type="http://schemas.openxmlformats.org/officeDocument/2006/relationships/image" Target="../media/image52.emf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51.wmf"/><Relationship Id="rId11" Type="http://schemas.openxmlformats.org/officeDocument/2006/relationships/image" Target="../media/image59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58.png"/><Relationship Id="rId4" Type="http://schemas.openxmlformats.org/officeDocument/2006/relationships/image" Target="../media/image50.png"/><Relationship Id="rId9" Type="http://schemas.openxmlformats.org/officeDocument/2006/relationships/image" Target="../media/image5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57.jpeg"/><Relationship Id="rId5" Type="http://schemas.openxmlformats.org/officeDocument/2006/relationships/image" Target="../media/image56.emf"/><Relationship Id="rId4" Type="http://schemas.openxmlformats.org/officeDocument/2006/relationships/image" Target="../media/image5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07/relationships/hdphoto" Target="../media/hdphoto1.wdp"/><Relationship Id="rId7" Type="http://schemas.openxmlformats.org/officeDocument/2006/relationships/image" Target="../media/image64.wmf"/><Relationship Id="rId12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69.png"/><Relationship Id="rId11" Type="http://schemas.openxmlformats.org/officeDocument/2006/relationships/image" Target="../media/image66.png"/><Relationship Id="rId5" Type="http://schemas.openxmlformats.org/officeDocument/2006/relationships/image" Target="../media/image63.wmf"/><Relationship Id="rId10" Type="http://schemas.openxmlformats.org/officeDocument/2006/relationships/image" Target="../media/image65.wmf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E7884-38C0-2590-F492-FBCDCC1C7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2716212"/>
            <a:ext cx="9505057" cy="1003935"/>
          </a:xfrm>
        </p:spPr>
        <p:txBody>
          <a:bodyPr>
            <a:normAutofit fontScale="90000"/>
          </a:bodyPr>
          <a:lstStyle/>
          <a:p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Black" pitchFamily="34" charset="0"/>
              </a:rPr>
              <a:t>Overview of </a:t>
            </a:r>
            <a:r>
              <a:rPr lang="en-US" altLang="zh-CN" sz="5400" dirty="0">
                <a:solidFill>
                  <a:srgbClr val="FF0000"/>
                </a:solidFill>
                <a:latin typeface="Arial Black" pitchFamily="34" charset="0"/>
              </a:rPr>
              <a:t>G</a:t>
            </a:r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Black" pitchFamily="34" charset="0"/>
              </a:rPr>
              <a:t>eneralized </a:t>
            </a:r>
            <a:r>
              <a:rPr lang="en-US" altLang="zh-CN" sz="5400" dirty="0">
                <a:solidFill>
                  <a:srgbClr val="FF0000"/>
                </a:solidFill>
                <a:latin typeface="Arial Black" pitchFamily="34" charset="0"/>
              </a:rPr>
              <a:t>P</a:t>
            </a:r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Black" pitchFamily="34" charset="0"/>
              </a:rPr>
              <a:t>arton </a:t>
            </a:r>
            <a:r>
              <a:rPr lang="en-US" altLang="zh-CN" sz="5400" dirty="0">
                <a:solidFill>
                  <a:srgbClr val="FF0000"/>
                </a:solidFill>
                <a:latin typeface="Arial Black" pitchFamily="34" charset="0"/>
              </a:rPr>
              <a:t>D</a:t>
            </a:r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Black" pitchFamily="34" charset="0"/>
              </a:rPr>
              <a:t>istribution</a:t>
            </a:r>
            <a:r>
              <a:rPr lang="zh-CN" altLang="en-US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Black" pitchFamily="34" charset="0"/>
              </a:rPr>
              <a:t> </a:t>
            </a:r>
            <a:r>
              <a:rPr lang="en-US" altLang="zh-CN" sz="5400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Black" pitchFamily="34" charset="0"/>
              </a:rPr>
              <a:t>Measurements</a:t>
            </a:r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EB7CD-DBCF-C6E7-A194-0AB3E3006A5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51384" y="3861048"/>
            <a:ext cx="11145110" cy="1249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叶志鸿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/>
              <a:t>清华大学物理系</a:t>
            </a: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4FB11E-7115-8BAC-6184-67E0D19928A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7368" y="5472564"/>
            <a:ext cx="11323703" cy="318490"/>
          </a:xfrm>
        </p:spPr>
        <p:txBody>
          <a:bodyPr/>
          <a:lstStyle/>
          <a:p>
            <a:r>
              <a:rPr lang="en-US" sz="2400" dirty="0" err="1"/>
              <a:t>第一届强相互作用自旋物理会议</a:t>
            </a:r>
            <a:r>
              <a:rPr lang="en-US" sz="2400" dirty="0"/>
              <a:t>, </a:t>
            </a:r>
            <a:r>
              <a:rPr lang="en-US" sz="2400" dirty="0" err="1"/>
              <a:t>山东</a:t>
            </a:r>
            <a:r>
              <a:rPr lang="en-US" altLang="zh-CN" sz="2400" dirty="0"/>
              <a:t>-</a:t>
            </a:r>
            <a:r>
              <a:rPr lang="zh-CN" altLang="en-US" sz="2400" dirty="0"/>
              <a:t>青岛，</a:t>
            </a:r>
            <a:r>
              <a:rPr lang="en-US" sz="2400" dirty="0"/>
              <a:t>07/27~07/30, 2026</a:t>
            </a:r>
          </a:p>
        </p:txBody>
      </p:sp>
    </p:spTree>
    <p:extLst>
      <p:ext uri="{BB962C8B-B14F-4D97-AF65-F5344CB8AC3E}">
        <p14:creationId xmlns:p14="http://schemas.microsoft.com/office/powerpoint/2010/main" val="176457307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tangolo 1">
            <a:extLst>
              <a:ext uri="{FF2B5EF4-FFF2-40B4-BE49-F238E27FC236}">
                <a16:creationId xmlns:a16="http://schemas.microsoft.com/office/drawing/2014/main" id="{E0DBFA63-64FD-47B4-BC78-7B5039B387B0}"/>
              </a:ext>
            </a:extLst>
          </p:cNvPr>
          <p:cNvSpPr/>
          <p:nvPr/>
        </p:nvSpPr>
        <p:spPr>
          <a:xfrm>
            <a:off x="114638" y="548680"/>
            <a:ext cx="74935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342900">
              <a:buFont typeface="Wingdings" pitchFamily="2" charset="2"/>
              <a:buChar char="Ø"/>
            </a:pPr>
            <a:r>
              <a:rPr lang="it-IT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 Current Status: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E15759-DCA6-4753-8DB9-458DB36AB303}"/>
              </a:ext>
            </a:extLst>
          </p:cNvPr>
          <p:cNvSpPr txBox="1"/>
          <p:nvPr/>
        </p:nvSpPr>
        <p:spPr>
          <a:xfrm>
            <a:off x="446782" y="1035032"/>
            <a:ext cx="1173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limited DVCS data available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CLAS, Hall-A, COMPASS, HERMES, ZEUS, H1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D17F4-AC5F-4740-AFDD-87E9AE796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851" y="1218151"/>
            <a:ext cx="5083328" cy="266874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D9260E3-53C7-4194-B063-CCA6EF38B481}"/>
              </a:ext>
            </a:extLst>
          </p:cNvPr>
          <p:cNvSpPr txBox="1"/>
          <p:nvPr/>
        </p:nvSpPr>
        <p:spPr>
          <a:xfrm>
            <a:off x="7040760" y="548680"/>
            <a:ext cx="464818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Guidal</a:t>
            </a: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Moutarde</a:t>
            </a: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Vanderhaeghen</a:t>
            </a: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Rep. Prog. Phys. 76 (2013)</a:t>
            </a:r>
          </a:p>
          <a:p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d’ Hose, et. al., Eur. Phys. J. A (2016) 52: 151</a:t>
            </a:r>
          </a:p>
          <a:p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X. Ji, National Science Review, 213-223 (2017)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613B8B-6D39-4B3F-AA3D-A31533FD487F}"/>
              </a:ext>
            </a:extLst>
          </p:cNvPr>
          <p:cNvSpPr txBox="1"/>
          <p:nvPr/>
        </p:nvSpPr>
        <p:spPr>
          <a:xfrm>
            <a:off x="9659091" y="1551678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00"/>
                </a:solidFill>
              </a:rPr>
              <a:t>excluded region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C2973E-A3B2-49F0-A8AC-12BCB100F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06" y="3002426"/>
            <a:ext cx="4410348" cy="16782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019071A-7C75-4552-AA83-184C1D54DE12}"/>
              </a:ext>
            </a:extLst>
          </p:cNvPr>
          <p:cNvSpPr txBox="1"/>
          <p:nvPr/>
        </p:nvSpPr>
        <p:spPr>
          <a:xfrm>
            <a:off x="3835860" y="4055454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CFF-H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67F1725-C376-4D19-836A-F5540C806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206" y="4775133"/>
            <a:ext cx="4464347" cy="167820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EAAA95F-2F91-4488-AF3C-8FE640786B79}"/>
              </a:ext>
            </a:extLst>
          </p:cNvPr>
          <p:cNvSpPr txBox="1"/>
          <p:nvPr/>
        </p:nvSpPr>
        <p:spPr>
          <a:xfrm>
            <a:off x="3835860" y="5747365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CFF-E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D8B8F85-48CF-4850-9358-6A9D21EE7CD4}"/>
              </a:ext>
            </a:extLst>
          </p:cNvPr>
          <p:cNvSpPr txBox="1"/>
          <p:nvPr/>
        </p:nvSpPr>
        <p:spPr>
          <a:xfrm>
            <a:off x="5807968" y="3772322"/>
            <a:ext cx="5545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Recent global analysis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DD40C4-49D3-4136-94D7-436AC36FA154}"/>
              </a:ext>
            </a:extLst>
          </p:cNvPr>
          <p:cNvSpPr txBox="1"/>
          <p:nvPr/>
        </p:nvSpPr>
        <p:spPr>
          <a:xfrm>
            <a:off x="461516" y="2260607"/>
            <a:ext cx="6038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Blue: fit </a:t>
            </a:r>
            <a:r>
              <a:rPr lang="fr-FR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fr-FR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constrained</a:t>
            </a:r>
            <a:r>
              <a:rPr lang="fr-F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Moutarde et. al. EPJ (2018) </a:t>
            </a:r>
          </a:p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Gray: </a:t>
            </a:r>
            <a:r>
              <a:rPr lang="fr-FR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unbiased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fit by PARTONS Collaboration, EPJ (2019)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6B9F9D-1811-3D46-8FE1-976B43A96106}"/>
              </a:ext>
            </a:extLst>
          </p:cNvPr>
          <p:cNvSpPr txBox="1"/>
          <p:nvPr/>
        </p:nvSpPr>
        <p:spPr>
          <a:xfrm>
            <a:off x="449062" y="1852917"/>
            <a:ext cx="6360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Previous global fits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XSs 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CFFs+Models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 GPDs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)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0B1208-1F62-3898-A9D6-E8E99656C2A6}"/>
              </a:ext>
            </a:extLst>
          </p:cNvPr>
          <p:cNvSpPr txBox="1"/>
          <p:nvPr/>
        </p:nvSpPr>
        <p:spPr>
          <a:xfrm>
            <a:off x="2170909" y="-38344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GPD Extraction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FEF3B6-3B45-185D-2B4D-E91A6101B09D}"/>
              </a:ext>
            </a:extLst>
          </p:cNvPr>
          <p:cNvSpPr txBox="1"/>
          <p:nvPr/>
        </p:nvSpPr>
        <p:spPr>
          <a:xfrm>
            <a:off x="6096000" y="4098558"/>
            <a:ext cx="61849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dirty="0">
                <a:solidFill>
                  <a:srgbClr val="00B050"/>
                </a:solidFill>
                <a:effectLst/>
                <a:latin typeface="Times"/>
              </a:rPr>
              <a:t>MMGPDs</a:t>
            </a:r>
            <a:r>
              <a:rPr lang="zh-CN" altLang="en-US" sz="1600" dirty="0">
                <a:solidFill>
                  <a:srgbClr val="00B050"/>
                </a:solidFill>
                <a:effectLst/>
                <a:latin typeface="Times"/>
              </a:rPr>
              <a:t> </a:t>
            </a:r>
            <a:r>
              <a:rPr lang="en-US" altLang="zh-CN" sz="1600" dirty="0">
                <a:solidFill>
                  <a:srgbClr val="00B050"/>
                </a:solidFill>
                <a:effectLst/>
                <a:latin typeface="Times"/>
              </a:rPr>
              <a:t>Collaboration,</a:t>
            </a:r>
            <a:r>
              <a:rPr lang="zh-CN" altLang="en-US" sz="1600" dirty="0">
                <a:solidFill>
                  <a:srgbClr val="00B050"/>
                </a:solidFill>
                <a:effectLst/>
                <a:latin typeface="Times"/>
              </a:rPr>
              <a:t> </a:t>
            </a:r>
            <a:r>
              <a:rPr lang="en-US" sz="1600" dirty="0">
                <a:solidFill>
                  <a:srgbClr val="00B050"/>
                </a:solidFill>
                <a:effectLst/>
                <a:latin typeface="Times"/>
              </a:rPr>
              <a:t>Physical Review D </a:t>
            </a:r>
            <a:r>
              <a:rPr lang="en-US" sz="1600" dirty="0">
                <a:solidFill>
                  <a:srgbClr val="00B050"/>
                </a:solidFill>
                <a:effectLst/>
                <a:latin typeface="Helvetica" pitchFamily="2" charset="0"/>
              </a:rPr>
              <a:t>109, </a:t>
            </a:r>
            <a:r>
              <a:rPr lang="en-US" sz="1600" dirty="0">
                <a:solidFill>
                  <a:srgbClr val="00B050"/>
                </a:solidFill>
                <a:effectLst/>
                <a:latin typeface="Times"/>
              </a:rPr>
              <a:t>074042 (2024)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D89822-226F-595D-1CCE-673FA2743F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48" y="4436676"/>
            <a:ext cx="3162425" cy="2156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83D00C-3A53-C6DC-412C-1657A456C1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53" y="4421148"/>
            <a:ext cx="3162426" cy="211491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2361B41-35EA-6659-67E7-37B5175508F5}"/>
              </a:ext>
            </a:extLst>
          </p:cNvPr>
          <p:cNvSpPr txBox="1"/>
          <p:nvPr/>
        </p:nvSpPr>
        <p:spPr>
          <a:xfrm>
            <a:off x="7040760" y="3123218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00"/>
                </a:solidFill>
              </a:rPr>
              <a:t>excluded region</a:t>
            </a:r>
          </a:p>
        </p:txBody>
      </p:sp>
    </p:spTree>
    <p:extLst>
      <p:ext uri="{BB962C8B-B14F-4D97-AF65-F5344CB8AC3E}">
        <p14:creationId xmlns:p14="http://schemas.microsoft.com/office/powerpoint/2010/main" val="85956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2" grpId="0"/>
      <p:bldP spid="44" grpId="0"/>
      <p:bldP spid="15" grpId="0"/>
      <p:bldP spid="16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CD8793A-3CEA-8602-ED10-51B7115258D5}"/>
              </a:ext>
            </a:extLst>
          </p:cNvPr>
          <p:cNvSpPr/>
          <p:nvPr/>
        </p:nvSpPr>
        <p:spPr>
          <a:xfrm>
            <a:off x="114638" y="548680"/>
            <a:ext cx="74935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342900">
              <a:buFont typeface="Wingdings" pitchFamily="2" charset="2"/>
              <a:buChar char="Ø"/>
            </a:pPr>
            <a:r>
              <a:rPr lang="it-IT" sz="2400" dirty="0" err="1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Exp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. Data + Lattice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Results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15650-C388-2A83-3DC0-B5D904444B1C}"/>
              </a:ext>
            </a:extLst>
          </p:cNvPr>
          <p:cNvSpPr txBox="1"/>
          <p:nvPr/>
        </p:nvSpPr>
        <p:spPr>
          <a:xfrm>
            <a:off x="2170909" y="-38344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GPD Extraction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F13C05-D5D2-24D2-B8C7-17F129A0FC2C}"/>
              </a:ext>
            </a:extLst>
          </p:cNvPr>
          <p:cNvSpPr txBox="1"/>
          <p:nvPr/>
        </p:nvSpPr>
        <p:spPr>
          <a:xfrm>
            <a:off x="432152" y="991248"/>
            <a:ext cx="91922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buFont typeface="Wingdings" pitchFamily="2" charset="2"/>
              <a:buChar char="q"/>
            </a:pPr>
            <a:r>
              <a:rPr lang="en-US" sz="2000" b="1" dirty="0">
                <a:solidFill>
                  <a:srgbClr val="7030A0"/>
                </a:solidFill>
                <a:latin typeface="Times"/>
              </a:rPr>
              <a:t>GUMP1.0</a:t>
            </a:r>
            <a:r>
              <a:rPr lang="en-US" sz="2000" dirty="0">
                <a:solidFill>
                  <a:srgbClr val="7030A0"/>
                </a:solidFill>
                <a:latin typeface="Times"/>
              </a:rPr>
              <a:t>: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latin typeface="Times"/>
              </a:rPr>
              <a:t>Y. Guo, F. P. Aslan, X. Ji, M. G. Santiago, 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  <a:effectLst/>
                <a:latin typeface="Times"/>
              </a:rPr>
              <a:t>Physical Review Letters 135, 261903 (2025)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49A6BE-D3B1-64ED-D2C4-708A55D36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95" y="1459591"/>
            <a:ext cx="4320480" cy="3283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F42F1B-2BBE-A07C-13B4-A761DEDA2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12" y="1399702"/>
            <a:ext cx="3215623" cy="3873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B6EF91-A1A4-EA27-A08F-034CDD26E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372" y="1399702"/>
            <a:ext cx="4303645" cy="4303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227615-DB2A-58C3-CB54-C0A470293C93}"/>
              </a:ext>
            </a:extLst>
          </p:cNvPr>
          <p:cNvSpPr txBox="1"/>
          <p:nvPr/>
        </p:nvSpPr>
        <p:spPr>
          <a:xfrm>
            <a:off x="243971" y="5467774"/>
            <a:ext cx="8280920" cy="96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b="1" dirty="0">
                <a:effectLst/>
                <a:latin typeface="Times"/>
              </a:rPr>
              <a:t>Lattice data provide essential inputs</a:t>
            </a:r>
          </a:p>
          <a:p>
            <a:pPr marL="285750" marR="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effectLst/>
                <a:latin typeface="Times"/>
              </a:rPr>
              <a:t>Still ver</a:t>
            </a:r>
            <a:r>
              <a:rPr lang="en-US" sz="2000" b="1" dirty="0">
                <a:solidFill>
                  <a:srgbClr val="FF0000"/>
                </a:solidFill>
                <a:latin typeface="Times"/>
              </a:rPr>
              <a:t>y limited 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"/>
              </a:rPr>
              <a:t>exclusive dat</a:t>
            </a:r>
            <a:r>
              <a:rPr lang="en-US" sz="2000" b="1" dirty="0">
                <a:solidFill>
                  <a:srgbClr val="FF0000"/>
                </a:solidFill>
                <a:latin typeface="Times"/>
              </a:rPr>
              <a:t>a for meaningful GPD extraction</a:t>
            </a:r>
            <a:endParaRPr lang="en-US" sz="2000" b="1" dirty="0">
              <a:solidFill>
                <a:srgbClr val="FF0000"/>
              </a:solidFill>
              <a:effectLst/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22643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938"/>
            <a:ext cx="12192000" cy="550862"/>
          </a:xfrm>
        </p:spPr>
        <p:txBody>
          <a:bodyPr>
            <a:noAutofit/>
          </a:bodyPr>
          <a:lstStyle/>
          <a:p>
            <a:pPr algn="ctr">
              <a:defRPr sz="4000" b="1"/>
            </a:pPr>
            <a:r>
              <a:rPr lang="en-US" sz="3200" b="1" dirty="0">
                <a:solidFill>
                  <a:srgbClr val="FF0000"/>
                </a:solidFill>
                <a:latin typeface="Arial Black" pitchFamily="34" charset="0"/>
              </a:rPr>
              <a:t>New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Arial Black" pitchFamily="34" charset="0"/>
              </a:rPr>
              <a:t> GPD Experiments in Hall-C</a:t>
            </a:r>
            <a:endParaRPr sz="3200" b="1" dirty="0">
              <a:solidFill>
                <a:schemeClr val="tx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4294967295"/>
          </p:nvPr>
        </p:nvSpPr>
        <p:spPr>
          <a:xfrm>
            <a:off x="232454" y="627888"/>
            <a:ext cx="8283575" cy="369887"/>
          </a:xfrm>
        </p:spPr>
        <p:txBody>
          <a:bodyPr wrap="square">
            <a:normAutofit lnSpcReduction="10000"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q"/>
              <a:defRPr sz="2600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PionLT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KaonLT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Experiment in Hall C (completed in 2018):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84C22AB4-25DB-A74B-5E11-3C560791BE4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80624" y="6125828"/>
            <a:ext cx="2743200" cy="365125"/>
          </a:xfrm>
        </p:spPr>
        <p:txBody>
          <a:bodyPr/>
          <a:lstStyle/>
          <a:p>
            <a:fld id="{7D1BE87E-F0DE-A44C-894B-E142BEB21E42}" type="slidenum">
              <a:rPr lang="en-US" smtClean="0"/>
              <a:t>12</a:t>
            </a:fld>
            <a:r>
              <a:rPr lang="en-US"/>
              <a:t>/28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404FA1-4ED1-C6E5-BBB8-90B12EA80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327" y="617905"/>
            <a:ext cx="5306197" cy="2398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B58D45-BB38-C2E2-EB18-E3C999698905}"/>
                  </a:ext>
                </a:extLst>
              </p:cNvPr>
              <p:cNvSpPr txBox="1"/>
              <p:nvPr/>
            </p:nvSpPr>
            <p:spPr>
              <a:xfrm>
                <a:off x="1774333" y="1300628"/>
                <a:ext cx="3048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1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1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1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1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type m:val="lin"/>
                        <m:ctrlPr>
                          <a:rPr lang="en-US" sz="18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1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den>
                    </m:f>
                    <m:r>
                      <a:rPr lang="en-US" sz="1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type m:val="lin"/>
                        <m:ctrlPr>
                          <a:rPr lang="en-US" sz="1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1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Λ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B58D45-BB38-C2E2-EB18-E3C999698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4333" y="1300628"/>
                <a:ext cx="3048000" cy="369332"/>
              </a:xfrm>
              <a:prstGeom prst="rect">
                <a:avLst/>
              </a:prstGeom>
              <a:blipFill>
                <a:blip r:embed="rId3"/>
                <a:stretch>
                  <a:fillRect l="-1660" t="-110000" r="-2490" b="-16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23BF49B-5472-31F2-C28E-98E38CB98DFA}"/>
              </a:ext>
            </a:extLst>
          </p:cNvPr>
          <p:cNvSpPr txBox="1"/>
          <p:nvPr/>
        </p:nvSpPr>
        <p:spPr>
          <a:xfrm>
            <a:off x="9235212" y="2124287"/>
            <a:ext cx="40186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>
                <a:solidFill>
                  <a:srgbClr val="00B050"/>
                </a:solidFill>
                <a:effectLst/>
                <a:latin typeface="Helvetica" pitchFamily="2" charset="0"/>
              </a:rPr>
              <a:t>PLB </a:t>
            </a:r>
            <a:r>
              <a:rPr lang="en-US" sz="1400" b="1" dirty="0">
                <a:solidFill>
                  <a:srgbClr val="00B050"/>
                </a:solidFill>
                <a:effectLst/>
                <a:latin typeface="Helvetica" pitchFamily="2" charset="0"/>
              </a:rPr>
              <a:t>872</a:t>
            </a:r>
            <a:r>
              <a:rPr lang="en-US" sz="1400" dirty="0">
                <a:solidFill>
                  <a:srgbClr val="00B050"/>
                </a:solidFill>
                <a:effectLst/>
                <a:latin typeface="Helvetica" pitchFamily="2" charset="0"/>
              </a:rPr>
              <a:t>, 140094 (2026)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E197E6-7F12-D09D-E327-C0024BAAB0B6}"/>
                  </a:ext>
                </a:extLst>
              </p:cNvPr>
              <p:cNvSpPr txBox="1"/>
              <p:nvPr/>
            </p:nvSpPr>
            <p:spPr>
              <a:xfrm>
                <a:off x="85978" y="1014459"/>
                <a:ext cx="7446935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42950" lvl="1" indent="-285750">
                  <a:lnSpc>
                    <a:spcPct val="100000"/>
                  </a:lnSpc>
                  <a:buFont typeface="Wingdings" pitchFamily="2" charset="2"/>
                  <a:buChar char="ü"/>
                  <a:defRPr sz="2600"/>
                </a:pPr>
                <a:r>
                  <a:rPr lang="en-US" altLang="en-US" sz="2000" kern="0" noProof="1">
                    <a:latin typeface="Times New Roman" panose="02020603050405020304" pitchFamily="18" charset="0"/>
                    <a:ea typeface="Microsoft YaHei Regular" panose="020B0503020204020204" charset="-122"/>
                    <a:cs typeface="Times New Roman" panose="02020603050405020304" pitchFamily="18" charset="0"/>
                    <a:sym typeface="+mn-ea"/>
                  </a:rPr>
                  <a:t>DVMP w/ 𝛑</a:t>
                </a:r>
                <a:r>
                  <a:rPr lang="en-US" altLang="en-US" sz="2000" kern="0" baseline="30000" noProof="1">
                    <a:latin typeface="Times New Roman" panose="02020603050405020304" pitchFamily="18" charset="0"/>
                    <a:ea typeface="Microsoft YaHei Regular" panose="020B0503020204020204" charset="-122"/>
                    <a:cs typeface="Times New Roman" panose="02020603050405020304" pitchFamily="18" charset="0"/>
                    <a:sym typeface="+mn-ea"/>
                  </a:rPr>
                  <a:t>+</a:t>
                </a:r>
                <a:r>
                  <a:rPr lang="en-US" altLang="zh-CN" sz="2000" kern="0" noProof="1">
                    <a:latin typeface="Times New Roman" panose="02020603050405020304" pitchFamily="18" charset="0"/>
                    <a:ea typeface="Microsoft YaHei Regular" panose="020B0503020204020204" charset="-122"/>
                    <a:cs typeface="Times New Roman" panose="02020603050405020304" pitchFamily="18" charset="0"/>
                    <a:sym typeface="+mn-ea"/>
                  </a:rPr>
                  <a:t>/K</a:t>
                </a:r>
                <a:r>
                  <a:rPr lang="en-US" altLang="zh-CN" sz="2000" kern="0" baseline="30000" noProof="1">
                    <a:latin typeface="Times New Roman" panose="02020603050405020304" pitchFamily="18" charset="0"/>
                    <a:ea typeface="Microsoft YaHei Regular" panose="020B0503020204020204" charset="-122"/>
                    <a:cs typeface="Times New Roman" panose="02020603050405020304" pitchFamily="18" charset="0"/>
                    <a:sym typeface="+mn-ea"/>
                  </a:rPr>
                  <a:t>+</a:t>
                </a:r>
                <a:r>
                  <a:rPr lang="en-US" altLang="en-US" sz="2000" kern="0" noProof="1">
                    <a:latin typeface="Times New Roman" panose="02020603050405020304" pitchFamily="18" charset="0"/>
                    <a:ea typeface="Microsoft YaHei Regular" panose="020B0503020204020204" charset="-122"/>
                    <a:cs typeface="Times New Roman" panose="02020603050405020304" pitchFamily="18" charset="0"/>
                    <a:sym typeface="+mn-ea"/>
                  </a:rPr>
                  <a:t>to improve GPD models</a:t>
                </a:r>
              </a:p>
              <a:p>
                <a:pPr marL="742950" lvl="1" indent="-285750">
                  <a:lnSpc>
                    <a:spcPct val="100000"/>
                  </a:lnSpc>
                  <a:buFont typeface="Wingdings" pitchFamily="2" charset="2"/>
                  <a:buChar char="ü"/>
                  <a:defRPr sz="2600"/>
                </a:pPr>
                <a:endParaRPr lang="en-US" altLang="en-US" sz="2000" kern="0" noProof="1">
                  <a:latin typeface="Times New Roman" panose="02020603050405020304" pitchFamily="18" charset="0"/>
                  <a:ea typeface="Microsoft YaHei Regular" panose="020B0503020204020204" charset="-122"/>
                  <a:cs typeface="Times New Roman" panose="02020603050405020304" pitchFamily="18" charset="0"/>
                  <a:sym typeface="+mn-ea"/>
                </a:endParaRPr>
              </a:p>
              <a:p>
                <a:pPr marL="742950" lvl="1" indent="-285750">
                  <a:lnSpc>
                    <a:spcPct val="100000"/>
                  </a:lnSpc>
                  <a:buFont typeface="Wingdings" pitchFamily="2" charset="2"/>
                  <a:buChar char="ü"/>
                  <a:defRPr sz="2600"/>
                </a:pPr>
                <a:r>
                  <a:rPr lang="en-US" altLang="en-US" sz="2000" kern="0" noProof="1">
                    <a:latin typeface="Times New Roman" panose="02020603050405020304" pitchFamily="18" charset="0"/>
                    <a:ea typeface="Microsoft YaHei Regular" panose="020B0503020204020204" charset="-122"/>
                    <a:cs typeface="Times New Roman" panose="02020603050405020304" pitchFamily="18" charset="0"/>
                    <a:sym typeface="+mn-ea"/>
                  </a:rPr>
                  <a:t>First extract of Q2-depdt of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in asymmetries</a:t>
                </a:r>
                <a:endParaRPr lang="en-US" altLang="en-US" sz="2000" kern="0" noProof="1">
                  <a:latin typeface="Times New Roman" panose="02020603050405020304" pitchFamily="18" charset="0"/>
                  <a:ea typeface="Microsoft YaHei Regular" panose="020B0503020204020204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E197E6-7F12-D09D-E327-C0024BAAB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78" y="1014459"/>
                <a:ext cx="7446935" cy="1015663"/>
              </a:xfrm>
              <a:prstGeom prst="rect">
                <a:avLst/>
              </a:prstGeom>
              <a:blipFill>
                <a:blip r:embed="rId4"/>
                <a:stretch>
                  <a:fillRect t="-2469" b="-703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F1C80590-4F2F-3D85-1548-7FD323CEB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863" y="2036917"/>
            <a:ext cx="4643120" cy="75897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F18DE4B-97C2-5E1D-11AF-89C0F9562DCE}"/>
              </a:ext>
            </a:extLst>
          </p:cNvPr>
          <p:cNvSpPr txBox="1">
            <a:spLocks/>
          </p:cNvSpPr>
          <p:nvPr/>
        </p:nvSpPr>
        <p:spPr>
          <a:xfrm>
            <a:off x="281850" y="2946185"/>
            <a:ext cx="8283575" cy="519628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Char char="q"/>
              <a:defRPr sz="2600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DVCS&amp;DVMP w/ NPS Experiments (1</a:t>
            </a:r>
            <a:r>
              <a:rPr lang="en-US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 completed in 2024):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5A3CD2-97DF-E403-6A38-5D761A29A2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78" y="3464215"/>
            <a:ext cx="3812782" cy="31266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4E5268-0A50-4854-9C7C-F85A2A82908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4630" b="14066"/>
          <a:stretch>
            <a:fillRect/>
          </a:stretch>
        </p:blipFill>
        <p:spPr>
          <a:xfrm>
            <a:off x="3809445" y="3654546"/>
            <a:ext cx="1291815" cy="17191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F18865-6F6B-F915-D136-BB4A44D0C21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0797" r="68812"/>
          <a:stretch>
            <a:fillRect/>
          </a:stretch>
        </p:blipFill>
        <p:spPr>
          <a:xfrm>
            <a:off x="8727392" y="3342620"/>
            <a:ext cx="3344952" cy="318095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C42B2D4-38E7-6B07-AF07-4655C511B8E3}"/>
              </a:ext>
            </a:extLst>
          </p:cNvPr>
          <p:cNvSpPr txBox="1"/>
          <p:nvPr/>
        </p:nvSpPr>
        <p:spPr>
          <a:xfrm rot="21204344">
            <a:off x="9281811" y="4205792"/>
            <a:ext cx="2478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DVMP-</a:t>
            </a:r>
            <a:r>
              <a:rPr lang="en-US" altLang="en-US" sz="2000" kern="0" noProof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Microsoft YaHei Regular" panose="020B0503020204020204" charset="-122"/>
                <a:cs typeface="Times New Roman" panose="02020603050405020304" pitchFamily="18" charset="0"/>
                <a:sym typeface="+mn-ea"/>
              </a:rPr>
              <a:t> 𝛑</a:t>
            </a:r>
            <a:r>
              <a:rPr lang="en-US" altLang="en-US" sz="2000" kern="0" baseline="30000" noProof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Microsoft YaHei Regular" panose="020B0503020204020204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altLang="en-US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altLang="zh-CN" sz="2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Preliminary</a:t>
            </a:r>
            <a:endParaRPr lang="en-US" sz="2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33C8A7-09C9-7EF0-35E1-58BE9486371B}"/>
              </a:ext>
            </a:extLst>
          </p:cNvPr>
          <p:cNvSpPr txBox="1"/>
          <p:nvPr/>
        </p:nvSpPr>
        <p:spPr>
          <a:xfrm>
            <a:off x="3244296" y="3342620"/>
            <a:ext cx="17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NPS</a:t>
            </a:r>
            <a:r>
              <a:rPr lang="zh-CN" altLang="en-US" dirty="0">
                <a:highlight>
                  <a:srgbClr val="FFFF00"/>
                </a:highlight>
              </a:rPr>
              <a:t> </a:t>
            </a:r>
            <a:r>
              <a:rPr lang="en-US" altLang="zh-CN" dirty="0">
                <a:highlight>
                  <a:srgbClr val="FFFF00"/>
                </a:highlight>
              </a:rPr>
              <a:t>Calorimeter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6BFCBB2-2816-52AA-E8EB-166262DE13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94215" y="3635049"/>
            <a:ext cx="3408166" cy="249077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E4AA7B5-464F-508E-38EE-B729418071DC}"/>
              </a:ext>
            </a:extLst>
          </p:cNvPr>
          <p:cNvSpPr txBox="1"/>
          <p:nvPr/>
        </p:nvSpPr>
        <p:spPr>
          <a:xfrm>
            <a:off x="5927608" y="5252035"/>
            <a:ext cx="28434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B769F"/>
                </a:solidFill>
                <a:effectLst/>
                <a:latin typeface="Times"/>
              </a:rPr>
              <a:t>NIM 1086 </a:t>
            </a:r>
            <a:r>
              <a:rPr lang="en-US" dirty="0">
                <a:solidFill>
                  <a:srgbClr val="0B769F"/>
                </a:solidFill>
                <a:effectLst/>
                <a:latin typeface="Helvetica" pitchFamily="2" charset="0"/>
              </a:rPr>
              <a:t>(2026) </a:t>
            </a:r>
            <a:r>
              <a:rPr lang="en-US" dirty="0">
                <a:solidFill>
                  <a:srgbClr val="0B769F"/>
                </a:solidFill>
                <a:effectLst/>
                <a:latin typeface="Times"/>
              </a:rPr>
              <a:t>171323 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1A7D84-E11F-1538-5BE6-C14590EA2A3A}"/>
              </a:ext>
            </a:extLst>
          </p:cNvPr>
          <p:cNvSpPr txBox="1"/>
          <p:nvPr/>
        </p:nvSpPr>
        <p:spPr>
          <a:xfrm>
            <a:off x="5985186" y="3973521"/>
            <a:ext cx="1424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1.3%/sqrt(E)!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08824E-5D82-B584-98D9-43F409127D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606" y="5557372"/>
            <a:ext cx="1465267" cy="10989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D138B1-ACFF-5FAA-01B1-FD22D3A0147D}"/>
              </a:ext>
            </a:extLst>
          </p:cNvPr>
          <p:cNvSpPr txBox="1"/>
          <p:nvPr/>
        </p:nvSpPr>
        <p:spPr>
          <a:xfrm>
            <a:off x="5169203" y="6333563"/>
            <a:ext cx="371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张耀鹏报告</a:t>
            </a:r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dirty="0" err="1">
                <a:solidFill>
                  <a:srgbClr val="00B050"/>
                </a:solidFill>
              </a:rPr>
              <a:t>周三下午</a:t>
            </a:r>
            <a:r>
              <a:rPr lang="zh-CN" altLang="en-US" dirty="0">
                <a:solidFill>
                  <a:srgbClr val="00B050"/>
                </a:solidFill>
              </a:rPr>
              <a:t>，分会场一）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1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0" grpId="0"/>
      <p:bldP spid="23" grpId="0"/>
      <p:bldP spid="8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2D701-4608-3B24-7FDB-35812490D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DEA79-2511-A527-12CE-49A119F18A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938"/>
            <a:ext cx="12192000" cy="550862"/>
          </a:xfrm>
        </p:spPr>
        <p:txBody>
          <a:bodyPr>
            <a:noAutofit/>
          </a:bodyPr>
          <a:lstStyle/>
          <a:p>
            <a:pPr algn="ctr">
              <a:defRPr sz="4000" b="1"/>
            </a:pPr>
            <a:r>
              <a:rPr lang="en-US" sz="3200" b="1" dirty="0">
                <a:solidFill>
                  <a:srgbClr val="FF0000"/>
                </a:solidFill>
                <a:latin typeface="Arial Black" pitchFamily="34" charset="0"/>
              </a:rPr>
              <a:t>New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Arial Black" pitchFamily="34" charset="0"/>
              </a:rPr>
              <a:t> GPD Experiments w/ CLAS12</a:t>
            </a:r>
            <a:endParaRPr sz="3200" dirty="0">
              <a:solidFill>
                <a:schemeClr val="tx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5FD9E-7A05-06BB-DFB6-E2317A7C5A8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259944" y="2059409"/>
            <a:ext cx="5705475" cy="1820863"/>
          </a:xfrm>
        </p:spPr>
        <p:txBody>
          <a:bodyPr wrap="square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ALERT measured DVCS/DVMP in He4 </a:t>
            </a:r>
          </a:p>
          <a:p>
            <a:pPr lvl="1">
              <a:lnSpc>
                <a:spcPct val="150000"/>
              </a:lnSpc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RG-L (w/ tagged DIS &amp; SRC)</a:t>
            </a:r>
          </a:p>
          <a:p>
            <a:pPr lvl="1"/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Completed in 2025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analysis ongoing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3EFBB888-B253-EB5E-03B6-1811E3BA316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7D1BE87E-F0DE-A44C-894B-E142BEB21E42}" type="slidenum">
              <a:rPr lang="en-US" smtClean="0"/>
              <a:t>13</a:t>
            </a:fld>
            <a:r>
              <a:rPr lang="en-US"/>
              <a:t>/28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8B1E84-F4AD-AC96-C7FF-DA70D9CBD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984" y="611335"/>
            <a:ext cx="3515809" cy="28961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D10B51-79F4-2F28-0D02-14B9A80C9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5793" y="626740"/>
            <a:ext cx="3536387" cy="33116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E2C810-3205-2276-C87C-726F3F3DD30E}"/>
              </a:ext>
            </a:extLst>
          </p:cNvPr>
          <p:cNvSpPr txBox="1"/>
          <p:nvPr/>
        </p:nvSpPr>
        <p:spPr>
          <a:xfrm>
            <a:off x="789694" y="1455658"/>
            <a:ext cx="42602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Phys. Rev. Lett.133, 211903 (Nov. 2024),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F38D48-42FF-C604-C116-65988CF67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516" y="4395791"/>
            <a:ext cx="5930643" cy="19687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7E3E97-F2F1-5348-236C-CC37C9CE4CE8}"/>
              </a:ext>
            </a:extLst>
          </p:cNvPr>
          <p:cNvSpPr txBox="1"/>
          <p:nvPr/>
        </p:nvSpPr>
        <p:spPr>
          <a:xfrm>
            <a:off x="7209148" y="5010815"/>
            <a:ext cx="2281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dirty="0">
                <a:effectLst/>
                <a:latin typeface="Lucida Grande" panose="020B0600040502020204" pitchFamily="34" charset="0"/>
                <a:hlinkClick r:id="rId5"/>
              </a:rPr>
              <a:t>arXiv:2503.18152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2164B82-7709-1719-C10C-B9D7DFCFEDED}"/>
              </a:ext>
            </a:extLst>
          </p:cNvPr>
          <p:cNvSpPr txBox="1">
            <a:spLocks/>
          </p:cNvSpPr>
          <p:nvPr/>
        </p:nvSpPr>
        <p:spPr>
          <a:xfrm>
            <a:off x="220427" y="675371"/>
            <a:ext cx="4829557" cy="785581"/>
          </a:xfrm>
          <a:prstGeom prst="rect">
            <a:avLst/>
          </a:prstGeom>
        </p:spPr>
        <p:txBody>
          <a:bodyPr vert="horz" wrap="square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  <a:defRPr kumimoji="0" lang="zh-CN" altLang="en-US" sz="1800" b="0" i="0" u="none" strike="noStrike" kern="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Microsoft YaHei Regular" panose="020B0503020204020204" charset="-122"/>
                <a:ea typeface="Microsoft YaHei Regular" panose="020B0503020204020204" charset="-122"/>
                <a:cs typeface="Source Han Sans SC Medium" panose="020B0500000000000000" charset="-122"/>
                <a:sym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Neutron DVCS with CLAS12 central neutron detector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8676C48-8674-FFF2-531D-ABB5935C4217}"/>
              </a:ext>
            </a:extLst>
          </p:cNvPr>
          <p:cNvSpPr txBox="1">
            <a:spLocks/>
          </p:cNvSpPr>
          <p:nvPr/>
        </p:nvSpPr>
        <p:spPr>
          <a:xfrm>
            <a:off x="6034485" y="4002546"/>
            <a:ext cx="5787860" cy="550863"/>
          </a:xfrm>
          <a:prstGeom prst="rect">
            <a:avLst/>
          </a:prstGeom>
        </p:spPr>
        <p:txBody>
          <a:bodyPr vert="horz" wrap="square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  <a:defRPr kumimoji="0" lang="zh-CN" altLang="en-US" sz="1800" b="0" i="0" u="none" strike="noStrike" kern="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Microsoft YaHei Regular" panose="020B0503020204020204" charset="-122"/>
                <a:ea typeface="Microsoft YaHei Regular" panose="020B0503020204020204" charset="-122"/>
                <a:cs typeface="Source Han Sans SC Medium" panose="020B0500000000000000" charset="-122"/>
                <a:sym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GPD analysis to extract proton properties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B60537-75FD-9202-C23B-190973101427}"/>
              </a:ext>
            </a:extLst>
          </p:cNvPr>
          <p:cNvSpPr txBox="1"/>
          <p:nvPr/>
        </p:nvSpPr>
        <p:spPr>
          <a:xfrm>
            <a:off x="220427" y="3260760"/>
            <a:ext cx="6182796" cy="96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GPD in He4 (coherent DVCS)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Nuclear-GPD in He4 (incoherent)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4644B5C-5CC1-3613-8D42-F8388DAED0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655" y="4319400"/>
            <a:ext cx="2743027" cy="16554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DB2737-5C81-20E3-F8A7-969E3B0D95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6430" y="4337810"/>
            <a:ext cx="2497216" cy="16554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A18C033-28BD-1462-38A9-1F95B9309EE6}"/>
              </a:ext>
            </a:extLst>
          </p:cNvPr>
          <p:cNvSpPr txBox="1"/>
          <p:nvPr/>
        </p:nvSpPr>
        <p:spPr>
          <a:xfrm>
            <a:off x="801976" y="5996429"/>
            <a:ext cx="1618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Coherent-DVCS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657141-A140-7D2C-7BC9-C6842B773751}"/>
              </a:ext>
            </a:extLst>
          </p:cNvPr>
          <p:cNvSpPr txBox="1"/>
          <p:nvPr/>
        </p:nvSpPr>
        <p:spPr>
          <a:xfrm>
            <a:off x="3403764" y="6082288"/>
            <a:ext cx="177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Incoherent-DVCS</a:t>
            </a:r>
          </a:p>
        </p:txBody>
      </p:sp>
    </p:spTree>
    <p:extLst>
      <p:ext uri="{BB962C8B-B14F-4D97-AF65-F5344CB8AC3E}">
        <p14:creationId xmlns:p14="http://schemas.microsoft.com/office/powerpoint/2010/main" val="244127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8" grpId="0"/>
      <p:bldP spid="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6">
            <a:extLst>
              <a:ext uri="{FF2B5EF4-FFF2-40B4-BE49-F238E27FC236}">
                <a16:creationId xmlns:a16="http://schemas.microsoft.com/office/drawing/2014/main" id="{2E003508-8E9A-4F50-8133-8863A40C10DA}"/>
              </a:ext>
            </a:extLst>
          </p:cNvPr>
          <p:cNvSpPr/>
          <p:nvPr/>
        </p:nvSpPr>
        <p:spPr>
          <a:xfrm>
            <a:off x="278997" y="558896"/>
            <a:ext cx="85533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DVCS w/ Light Nuclei: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D3D51246-DD65-419F-A345-4961CBBA2EBE}"/>
              </a:ext>
            </a:extLst>
          </p:cNvPr>
          <p:cNvSpPr txBox="1">
            <a:spLocks/>
          </p:cNvSpPr>
          <p:nvPr/>
        </p:nvSpPr>
        <p:spPr>
          <a:xfrm>
            <a:off x="1981200" y="32407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Nuclear GPDs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4AA01D-7921-47BA-9FF1-05D3963F1F36}"/>
              </a:ext>
            </a:extLst>
          </p:cNvPr>
          <p:cNvSpPr txBox="1"/>
          <p:nvPr/>
        </p:nvSpPr>
        <p:spPr>
          <a:xfrm>
            <a:off x="430906" y="1052736"/>
            <a:ext cx="7064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kumimoji="1" lang="en-US" altLang="zh-CN" u="sng" dirty="0">
                <a:solidFill>
                  <a:srgbClr val="FF0000"/>
                </a:solidFill>
                <a:latin typeface="Comic Sans MS" panose="030F0702030302020204" pitchFamily="66" charset="0"/>
              </a:rPr>
              <a:t>New Experiment: </a:t>
            </a:r>
            <a:r>
              <a:rPr kumimoji="1" lang="en-US" altLang="zh-CN" dirty="0">
                <a:solidFill>
                  <a:srgbClr val="FF0000"/>
                </a:solidFill>
                <a:latin typeface="Comic Sans MS" panose="030F0702030302020204" pitchFamily="66" charset="0"/>
              </a:rPr>
              <a:t>DVCS off He3 and H3 (4 GPD for spin ½):</a:t>
            </a:r>
            <a:endParaRPr kumimoji="1" lang="zh-CN" alt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1454506-B024-A742-B489-21FB7D1BA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26966">
            <a:off x="6136175" y="3861041"/>
            <a:ext cx="2055091" cy="707539"/>
          </a:xfrm>
          <a:prstGeom prst="rect">
            <a:avLst/>
          </a:prstGeom>
        </p:spPr>
      </p:pic>
      <p:pic>
        <p:nvPicPr>
          <p:cNvPr id="29" name="Picture 2" descr="ttps://www.jlab.org/Hall-B/clas12-web/sidebar/clas12-design.jpg">
            <a:extLst>
              <a:ext uri="{FF2B5EF4-FFF2-40B4-BE49-F238E27FC236}">
                <a16:creationId xmlns:a16="http://schemas.microsoft.com/office/drawing/2014/main" id="{EA8F6779-6463-AA4A-AFC1-B175B3489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860" y="2420888"/>
            <a:ext cx="3426772" cy="339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0F6A717-2367-2645-9D1A-7389EDD4EC2A}"/>
              </a:ext>
            </a:extLst>
          </p:cNvPr>
          <p:cNvSpPr txBox="1"/>
          <p:nvPr/>
        </p:nvSpPr>
        <p:spPr>
          <a:xfrm>
            <a:off x="6242639" y="3547319"/>
            <a:ext cx="127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b="1" i="1" baseline="30000" dirty="0">
                <a:solidFill>
                  <a:srgbClr val="7030A0"/>
                </a:solidFill>
                <a:latin typeface="Comic Sans MS" panose="030F0902030302020204" pitchFamily="66" charset="0"/>
                <a:cs typeface="Apple Chancery" panose="03020702040506060504" pitchFamily="66" charset="-79"/>
              </a:rPr>
              <a:t>3</a:t>
            </a:r>
            <a:r>
              <a:rPr kumimoji="1" lang="en-US" altLang="zh-CN" sz="1400" b="1" i="1" dirty="0">
                <a:solidFill>
                  <a:srgbClr val="7030A0"/>
                </a:solidFill>
                <a:latin typeface="Comic Sans MS" panose="030F0902030302020204" pitchFamily="66" charset="0"/>
                <a:cs typeface="Apple Chancery" panose="03020702040506060504" pitchFamily="66" charset="-79"/>
              </a:rPr>
              <a:t>H </a:t>
            </a:r>
            <a:r>
              <a:rPr lang="en-US" altLang="zh-CN" sz="1400" i="1" dirty="0">
                <a:solidFill>
                  <a:srgbClr val="7030A0"/>
                </a:solidFill>
              </a:rPr>
              <a:t>&amp; </a:t>
            </a:r>
            <a:r>
              <a:rPr kumimoji="1" lang="en-US" altLang="zh-CN" sz="1400" b="1" i="1" baseline="30000" dirty="0">
                <a:solidFill>
                  <a:srgbClr val="7030A0"/>
                </a:solidFill>
                <a:latin typeface="Comic Sans MS" panose="030F0902030302020204" pitchFamily="66" charset="0"/>
                <a:cs typeface="Apple Chancery" panose="03020702040506060504" pitchFamily="66" charset="-79"/>
              </a:rPr>
              <a:t>3</a:t>
            </a:r>
            <a:r>
              <a:rPr kumimoji="1" lang="en-US" altLang="zh-CN" sz="1400" b="1" i="1" dirty="0">
                <a:solidFill>
                  <a:srgbClr val="7030A0"/>
                </a:solidFill>
                <a:latin typeface="Comic Sans MS" panose="030F0902030302020204" pitchFamily="66" charset="0"/>
                <a:cs typeface="Apple Chancery" panose="03020702040506060504" pitchFamily="66" charset="-79"/>
              </a:rPr>
              <a:t>He</a:t>
            </a:r>
            <a:endParaRPr lang="en-US" altLang="zh-CN" sz="1400" i="1" dirty="0">
              <a:solidFill>
                <a:srgbClr val="7030A0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937167F-06A6-5C44-A5D2-3AE2D56B178F}"/>
              </a:ext>
            </a:extLst>
          </p:cNvPr>
          <p:cNvSpPr/>
          <p:nvPr/>
        </p:nvSpPr>
        <p:spPr bwMode="auto">
          <a:xfrm>
            <a:off x="2300050" y="2156642"/>
            <a:ext cx="408877" cy="4119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chemeClr val="tx1">
                    <a:lumMod val="50000"/>
                  </a:schemeClr>
                </a:solidFill>
                <a:latin typeface="Baskerville Old Face" panose="02020602080505020303" pitchFamily="18" charset="77"/>
              </a:rPr>
              <a:t>p</a:t>
            </a:r>
            <a:endParaRPr lang="zh-CN" altLang="en-US" dirty="0">
              <a:solidFill>
                <a:schemeClr val="tx1">
                  <a:lumMod val="50000"/>
                </a:schemeClr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692EB7A-3C10-084B-B6D5-455079A23C08}"/>
              </a:ext>
            </a:extLst>
          </p:cNvPr>
          <p:cNvSpPr/>
          <p:nvPr/>
        </p:nvSpPr>
        <p:spPr bwMode="auto">
          <a:xfrm>
            <a:off x="2109173" y="2408272"/>
            <a:ext cx="408877" cy="4119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FFFF00"/>
                </a:solidFill>
                <a:latin typeface="Baskerville Old Face" panose="02020602080505020303" pitchFamily="18" charset="77"/>
              </a:rPr>
              <a:t>n</a:t>
            </a:r>
            <a:endParaRPr lang="zh-CN" altLang="en-US" dirty="0">
              <a:solidFill>
                <a:srgbClr val="FFFF00"/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16C27AF-C9E7-824B-ABB1-6D7D9F92A260}"/>
              </a:ext>
            </a:extLst>
          </p:cNvPr>
          <p:cNvSpPr/>
          <p:nvPr/>
        </p:nvSpPr>
        <p:spPr bwMode="auto">
          <a:xfrm>
            <a:off x="2426980" y="2492407"/>
            <a:ext cx="408877" cy="4119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FFFF00"/>
                </a:solidFill>
                <a:latin typeface="Baskerville Old Face" panose="02020602080505020303" pitchFamily="18" charset="77"/>
              </a:rPr>
              <a:t>n</a:t>
            </a:r>
            <a:endParaRPr lang="zh-CN" altLang="en-US" dirty="0">
              <a:solidFill>
                <a:srgbClr val="FFFF00"/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78FBA75-BAC3-CA4F-9AB1-C280BA4F84A5}"/>
              </a:ext>
            </a:extLst>
          </p:cNvPr>
          <p:cNvSpPr/>
          <p:nvPr/>
        </p:nvSpPr>
        <p:spPr bwMode="auto">
          <a:xfrm rot="2540823">
            <a:off x="1972671" y="2092575"/>
            <a:ext cx="988166" cy="966502"/>
          </a:xfrm>
          <a:prstGeom prst="ellipse">
            <a:avLst/>
          </a:prstGeom>
          <a:noFill/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276C032-4E65-9741-A268-C57824EF768B}"/>
              </a:ext>
            </a:extLst>
          </p:cNvPr>
          <p:cNvSpPr/>
          <p:nvPr/>
        </p:nvSpPr>
        <p:spPr bwMode="auto">
          <a:xfrm>
            <a:off x="4302287" y="2175815"/>
            <a:ext cx="408877" cy="4119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chemeClr val="tx1">
                    <a:lumMod val="50000"/>
                  </a:schemeClr>
                </a:solidFill>
                <a:latin typeface="Baskerville Old Face" panose="02020602080505020303" pitchFamily="18" charset="77"/>
              </a:rPr>
              <a:t>p</a:t>
            </a:r>
            <a:endParaRPr lang="zh-CN" altLang="en-US" dirty="0">
              <a:solidFill>
                <a:schemeClr val="tx1">
                  <a:lumMod val="50000"/>
                </a:schemeClr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8484C2C-5E41-D642-9705-3843BEF7B56F}"/>
              </a:ext>
            </a:extLst>
          </p:cNvPr>
          <p:cNvSpPr/>
          <p:nvPr/>
        </p:nvSpPr>
        <p:spPr bwMode="auto">
          <a:xfrm>
            <a:off x="4111410" y="2427445"/>
            <a:ext cx="408877" cy="4119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FFFF00"/>
                </a:solidFill>
                <a:latin typeface="Baskerville Old Face" panose="02020602080505020303" pitchFamily="18" charset="77"/>
              </a:rPr>
              <a:t>n</a:t>
            </a:r>
            <a:endParaRPr lang="zh-CN" altLang="en-US" dirty="0">
              <a:solidFill>
                <a:srgbClr val="FFFF00"/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9A87679-CCA0-2644-A3B8-2398BE0370A0}"/>
              </a:ext>
            </a:extLst>
          </p:cNvPr>
          <p:cNvSpPr/>
          <p:nvPr/>
        </p:nvSpPr>
        <p:spPr bwMode="auto">
          <a:xfrm>
            <a:off x="4429217" y="2511580"/>
            <a:ext cx="408877" cy="411925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FFFF00"/>
                </a:solidFill>
                <a:latin typeface="Baskerville Old Face" panose="02020602080505020303" pitchFamily="18" charset="77"/>
              </a:rPr>
              <a:t>n</a:t>
            </a:r>
            <a:endParaRPr lang="zh-CN" altLang="en-US" dirty="0">
              <a:solidFill>
                <a:srgbClr val="FFFF00"/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CD95F3DF-13E8-F04C-8115-41795BD7A5F6}"/>
              </a:ext>
            </a:extLst>
          </p:cNvPr>
          <p:cNvSpPr/>
          <p:nvPr/>
        </p:nvSpPr>
        <p:spPr bwMode="auto">
          <a:xfrm rot="2540823">
            <a:off x="3974908" y="2111748"/>
            <a:ext cx="988166" cy="966502"/>
          </a:xfrm>
          <a:prstGeom prst="ellipse">
            <a:avLst/>
          </a:prstGeom>
          <a:noFill/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Calibri" pitchFamily="34" charset="0"/>
            </a:endParaRPr>
          </a:p>
        </p:txBody>
      </p:sp>
      <p:pic>
        <p:nvPicPr>
          <p:cNvPr id="42" name="Picture 4">
            <a:extLst>
              <a:ext uri="{FF2B5EF4-FFF2-40B4-BE49-F238E27FC236}">
                <a16:creationId xmlns:a16="http://schemas.microsoft.com/office/drawing/2014/main" id="{666E3D7E-32BE-9D4B-AB92-E8F83A939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73" b="62665"/>
          <a:stretch/>
        </p:blipFill>
        <p:spPr bwMode="auto">
          <a:xfrm rot="20440406">
            <a:off x="721323" y="1684448"/>
            <a:ext cx="1267506" cy="69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3" name="Picture 4">
            <a:extLst>
              <a:ext uri="{FF2B5EF4-FFF2-40B4-BE49-F238E27FC236}">
                <a16:creationId xmlns:a16="http://schemas.microsoft.com/office/drawing/2014/main" id="{57466CB7-CC4A-1640-AACF-6C642AB9AD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73" b="62665"/>
          <a:stretch/>
        </p:blipFill>
        <p:spPr bwMode="auto">
          <a:xfrm rot="20440406">
            <a:off x="3122998" y="1845083"/>
            <a:ext cx="1267506" cy="69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C7F79C7D-1A27-4740-B7B2-FBF0FD398FEF}"/>
              </a:ext>
            </a:extLst>
          </p:cNvPr>
          <p:cNvSpPr/>
          <p:nvPr/>
        </p:nvSpPr>
        <p:spPr>
          <a:xfrm>
            <a:off x="2056784" y="1343393"/>
            <a:ext cx="1216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kumimoji="1" lang="en-US" altLang="zh-CN" sz="1600" b="1" u="sng" dirty="0">
              <a:solidFill>
                <a:schemeClr val="tx1">
                  <a:lumMod val="65000"/>
                  <a:lumOff val="35000"/>
                </a:schemeClr>
              </a:solidFill>
              <a:latin typeface="Baskerville Old Face" panose="02020602080505020303" pitchFamily="18" charset="77"/>
            </a:endParaRPr>
          </a:p>
          <a:p>
            <a:r>
              <a:rPr kumimoji="1" lang="en-US" altLang="zh-CN" sz="1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77"/>
              </a:rPr>
              <a:t>Coherent</a:t>
            </a:r>
            <a:endParaRPr lang="zh-CN" altLang="en-US" sz="16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BB574AD-472F-364E-BC4E-DA09624E4728}"/>
              </a:ext>
            </a:extLst>
          </p:cNvPr>
          <p:cNvSpPr/>
          <p:nvPr/>
        </p:nvSpPr>
        <p:spPr>
          <a:xfrm>
            <a:off x="4292730" y="1344851"/>
            <a:ext cx="13513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kumimoji="1" lang="en-US" altLang="zh-CN" sz="1600" b="1" u="sng" dirty="0">
              <a:solidFill>
                <a:schemeClr val="tx1">
                  <a:lumMod val="65000"/>
                  <a:lumOff val="35000"/>
                </a:schemeClr>
              </a:solidFill>
              <a:latin typeface="Baskerville Old Face" panose="02020602080505020303" pitchFamily="18" charset="77"/>
            </a:endParaRPr>
          </a:p>
          <a:p>
            <a:r>
              <a:rPr kumimoji="1" lang="en-US" altLang="zh-CN" sz="1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77"/>
              </a:rPr>
              <a:t>Incoherent </a:t>
            </a:r>
            <a:endParaRPr lang="zh-CN" altLang="en-US" sz="1600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32D855C-36C1-F243-A321-31C60C87F39D}"/>
              </a:ext>
            </a:extLst>
          </p:cNvPr>
          <p:cNvSpPr/>
          <p:nvPr/>
        </p:nvSpPr>
        <p:spPr>
          <a:xfrm>
            <a:off x="700911" y="2210508"/>
            <a:ext cx="16991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kumimoji="1" lang="en-US" altLang="zh-CN" sz="1400" b="1" dirty="0">
              <a:solidFill>
                <a:srgbClr val="00B050"/>
              </a:solidFill>
              <a:latin typeface="Baskerville Old Face" panose="02020602080505020303" pitchFamily="18" charset="77"/>
            </a:endParaRPr>
          </a:p>
          <a:p>
            <a:r>
              <a:rPr kumimoji="1" lang="en-US" altLang="zh-CN" sz="1400" b="1" dirty="0">
                <a:solidFill>
                  <a:srgbClr val="00B050"/>
                </a:solidFill>
                <a:latin typeface="Baskerville Old Face" panose="02020602080505020303" pitchFamily="18" charset="77"/>
              </a:rPr>
              <a:t>Nuclear-GPD</a:t>
            </a:r>
            <a:endParaRPr lang="zh-CN" altLang="en-US" sz="1400" b="1" dirty="0">
              <a:solidFill>
                <a:srgbClr val="00B05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9B8B74F-96C6-F64C-9007-3B82ADBA5810}"/>
              </a:ext>
            </a:extLst>
          </p:cNvPr>
          <p:cNvSpPr/>
          <p:nvPr/>
        </p:nvSpPr>
        <p:spPr>
          <a:xfrm>
            <a:off x="4902389" y="1822590"/>
            <a:ext cx="2167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kumimoji="1" lang="en-US" altLang="zh-CN" sz="1400" b="1" dirty="0">
              <a:solidFill>
                <a:srgbClr val="00B050"/>
              </a:solidFill>
              <a:latin typeface="Baskerville Old Face" panose="02020602080505020303" pitchFamily="18" charset="77"/>
            </a:endParaRPr>
          </a:p>
          <a:p>
            <a:r>
              <a:rPr kumimoji="1" lang="en-US" altLang="zh-CN" sz="1400" b="1" dirty="0">
                <a:solidFill>
                  <a:srgbClr val="00B050"/>
                </a:solidFill>
                <a:latin typeface="Baskerville Old Face" panose="02020602080505020303" pitchFamily="18" charset="77"/>
              </a:rPr>
              <a:t>Bound Nucleon-GPD</a:t>
            </a:r>
            <a:endParaRPr lang="zh-CN" altLang="en-US" sz="14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0B956A-6599-AC02-9BEB-585F66B1E380}"/>
                  </a:ext>
                </a:extLst>
              </p:cNvPr>
              <p:cNvSpPr txBox="1"/>
              <p:nvPr/>
            </p:nvSpPr>
            <p:spPr>
              <a:xfrm>
                <a:off x="14229" y="2937819"/>
                <a:ext cx="7881971" cy="32994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kumimoji="1" lang="en-US" sz="2000" dirty="0">
                    <a:solidFill>
                      <a:schemeClr val="bg2">
                        <a:lumMod val="10000"/>
                      </a:schemeClr>
                    </a:solidFill>
                    <a:latin typeface="Baskerville Old Face" panose="02020602080505020303" pitchFamily="18" charset="77"/>
                  </a:rPr>
                  <a:t>In Parallel with approved CLAS12 Tritium-SIDIS (C12-21-004)</a:t>
                </a:r>
                <a:endParaRPr kumimoji="1" lang="en-US" sz="2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Baskerville Old Face" panose="02020602080505020303" pitchFamily="18" charset="77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kumimoji="1" lang="en-US" altLang="zh-CN" sz="2000" dirty="0">
                    <a:solidFill>
                      <a:schemeClr val="bg2">
                        <a:lumMod val="10000"/>
                      </a:schemeClr>
                    </a:solidFill>
                    <a:latin typeface="Baskerville Old Face" panose="02020602080505020303" pitchFamily="18" charset="77"/>
                  </a:rPr>
                  <a:t>Advantages:</a:t>
                </a:r>
              </a:p>
              <a:p>
                <a:pPr marL="1200150" lvl="2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kumimoji="1" lang="en-US" altLang="zh-CN" sz="2000" dirty="0">
                    <a:solidFill>
                      <a:schemeClr val="bg2">
                        <a:lumMod val="10000"/>
                      </a:schemeClr>
                    </a:solidFill>
                    <a:latin typeface="Baskerville Old Face" panose="02020602080505020303" pitchFamily="18" charset="77"/>
                  </a:rPr>
                  <a:t>Isolate neutron/proton contributions</a:t>
                </a:r>
              </a:p>
              <a:p>
                <a:pPr marL="1200150" lvl="2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kumimoji="1" lang="en-US" altLang="zh-CN" sz="2000" dirty="0">
                    <a:solidFill>
                      <a:srgbClr val="FF0000"/>
                    </a:solidFill>
                    <a:latin typeface="Baskerville Old Face" panose="02020602080505020303" pitchFamily="18" charset="77"/>
                  </a:rPr>
                  <a:t>Flavor-dependence</a:t>
                </a:r>
                <a:r>
                  <a:rPr kumimoji="1" lang="en-US" altLang="zh-CN" sz="2000" dirty="0">
                    <a:solidFill>
                      <a:schemeClr val="bg2">
                        <a:lumMod val="10000"/>
                      </a:schemeClr>
                    </a:solidFill>
                    <a:latin typeface="Baskerville Old Face" panose="02020602080505020303" pitchFamily="18" charset="77"/>
                  </a:rPr>
                  <a:t> GPD:  </a:t>
                </a:r>
                <a:r>
                  <a:rPr kumimoji="1" lang="en-US" altLang="zh-CN" sz="2000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  <m:sup>
                        <m: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𝐻𝑒</m:t>
                        </m:r>
                        <m: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  <m:r>
                      <a:rPr kumimoji="1" lang="en-US" altLang="zh-CN" sz="20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  <m:sup>
                        <m: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kumimoji="1" lang="en-US" altLang="zh-CN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endParaRPr kumimoji="1" lang="en-US" altLang="zh-CN" sz="2000" dirty="0">
                  <a:solidFill>
                    <a:schemeClr val="bg2">
                      <a:lumMod val="10000"/>
                    </a:schemeClr>
                  </a:solidFill>
                  <a:latin typeface="Baskerville Old Face" panose="02020602080505020303" pitchFamily="18" charset="77"/>
                </a:endParaRPr>
              </a:p>
              <a:p>
                <a:pPr marL="1200150" lvl="2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kumimoji="1" lang="en-US" altLang="zh-CN" sz="2000" dirty="0">
                    <a:latin typeface="Baskerville Old Face" panose="02020602080505020303" pitchFamily="18" charset="77"/>
                  </a:rPr>
                  <a:t>To be compared w/ free-nucleon GPDs</a:t>
                </a:r>
              </a:p>
              <a:p>
                <a:pPr marL="1200150" lvl="2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kumimoji="1" lang="en-US" altLang="zh-CN" sz="2000" dirty="0">
                    <a:latin typeface="Baskerville Old Face" panose="02020602080505020303" pitchFamily="18" charset="77"/>
                  </a:rPr>
                  <a:t>Probe of “</a:t>
                </a:r>
                <a:r>
                  <a:rPr kumimoji="1" lang="en-US" altLang="zh-CN" sz="2000" dirty="0">
                    <a:solidFill>
                      <a:srgbClr val="FF0000"/>
                    </a:solidFill>
                    <a:latin typeface="Baskerville Old Face" panose="02020602080505020303" pitchFamily="18" charset="77"/>
                  </a:rPr>
                  <a:t>EMC Effect</a:t>
                </a:r>
                <a:r>
                  <a:rPr kumimoji="1" lang="en-US" altLang="zh-CN" sz="2000" dirty="0">
                    <a:latin typeface="Baskerville Old Face" panose="02020602080505020303" pitchFamily="18" charset="77"/>
                  </a:rPr>
                  <a:t>” in GPD</a:t>
                </a:r>
              </a:p>
              <a:p>
                <a:pPr marL="1200150" lvl="2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kumimoji="1" lang="en-US" altLang="zh-CN" sz="2000" dirty="0">
                    <a:latin typeface="Baskerville Old Face" panose="02020602080505020303" pitchFamily="18" charset="77"/>
                  </a:rPr>
                  <a:t>Theory-prediction for A=3 available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0B956A-6599-AC02-9BEB-585F66B1E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9" y="2937819"/>
                <a:ext cx="7881971" cy="3299493"/>
              </a:xfrm>
              <a:prstGeom prst="rect">
                <a:avLst/>
              </a:prstGeom>
              <a:blipFill>
                <a:blip r:embed="rId5"/>
                <a:stretch>
                  <a:fillRect b="-2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554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0" grpId="0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4" grpId="0"/>
      <p:bldP spid="45" grpId="0"/>
      <p:bldP spid="46" grpId="0"/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D609775-3764-08F1-674E-0DE2E4071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880" y="930167"/>
            <a:ext cx="7108157" cy="28097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938"/>
            <a:ext cx="12192000" cy="550862"/>
          </a:xfrm>
        </p:spPr>
        <p:txBody>
          <a:bodyPr>
            <a:noAutofit/>
          </a:bodyPr>
          <a:lstStyle/>
          <a:p>
            <a:pPr algn="ctr">
              <a:defRPr sz="4000" b="1"/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Arial Black" pitchFamily="34" charset="0"/>
              </a:rPr>
              <a:t>Future Upgrade-</a:t>
            </a: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Arial Black" pitchFamily="34" charset="0"/>
              </a:rPr>
              <a:t>𝜇</a:t>
            </a:r>
            <a:r>
              <a:rPr sz="3200" b="1" dirty="0">
                <a:solidFill>
                  <a:schemeClr val="tx1">
                    <a:lumMod val="50000"/>
                  </a:schemeClr>
                </a:solidFill>
                <a:latin typeface="Arial Black" pitchFamily="34" charset="0"/>
              </a:rPr>
              <a:t>CLAS12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4294967295"/>
          </p:nvPr>
        </p:nvSpPr>
        <p:spPr>
          <a:xfrm>
            <a:off x="217486" y="542977"/>
            <a:ext cx="6598593" cy="2171157"/>
          </a:xfrm>
        </p:spPr>
        <p:txBody>
          <a:bodyPr wrap="square">
            <a:normAutofit/>
          </a:bodyPr>
          <a:lstStyle/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CLAS12 luminosity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be upgraded to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sz="22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  <a:buFont typeface="Wingdings" pitchFamily="2" charset="2"/>
              <a:buChar char="§"/>
              <a:defRPr sz="2600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 to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muRWELL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trackers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buFont typeface="Wingdings" pitchFamily="2" charset="2"/>
              <a:buChar char="§"/>
              <a:defRPr sz="2600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forward trackers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F023BBF-76A8-69A0-EAFD-4E29BC1A2A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7D1BE87E-F0DE-A44C-894B-E142BEB21E42}" type="slidenum">
              <a:rPr lang="en-US" smtClean="0"/>
              <a:t>15</a:t>
            </a:fld>
            <a:r>
              <a:rPr lang="en-US"/>
              <a:t>/28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C6C2F20-B3CD-754E-3E8B-04479788146D}"/>
              </a:ext>
            </a:extLst>
          </p:cNvPr>
          <p:cNvSpPr txBox="1">
            <a:spLocks/>
          </p:cNvSpPr>
          <p:nvPr/>
        </p:nvSpPr>
        <p:spPr>
          <a:xfrm>
            <a:off x="187086" y="2171925"/>
            <a:ext cx="5794983" cy="1366429"/>
          </a:xfrm>
          <a:prstGeom prst="rect">
            <a:avLst/>
          </a:prstGeom>
        </p:spPr>
        <p:txBody>
          <a:bodyPr vert="horz" wrap="square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  <a:defRPr kumimoji="0" lang="zh-CN" altLang="en-US" sz="1800" b="0" i="0" u="none" strike="noStrike" kern="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Microsoft YaHei Regular" panose="020B0503020204020204" charset="-122"/>
                <a:ea typeface="Microsoft YaHei Regular" panose="020B0503020204020204" charset="-122"/>
                <a:cs typeface="Source Han Sans SC Medium" panose="020B0500000000000000" charset="-122"/>
                <a:sym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venir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Enable the Double-DVCS measurements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8A6D77-DDF3-95B2-830B-DB34E52B5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740" y="2775087"/>
            <a:ext cx="3286542" cy="19320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863AAE-6827-2213-010A-B6E2DC8D0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3850853"/>
            <a:ext cx="3115496" cy="28329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BBB1709-82B8-77EC-1C6F-9894ED703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5206" y="3857129"/>
            <a:ext cx="2668145" cy="27788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737EF87-9A8F-B3BA-3F2B-F768C7E1EFF8}"/>
              </a:ext>
            </a:extLst>
          </p:cNvPr>
          <p:cNvSpPr txBox="1"/>
          <p:nvPr/>
        </p:nvSpPr>
        <p:spPr>
          <a:xfrm>
            <a:off x="911424" y="626665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 days to distinguish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models at small-t region</a:t>
            </a:r>
            <a:endParaRPr lang="en-US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9A01461-8C25-D60D-FB1D-C32914D94A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186" y="4689049"/>
            <a:ext cx="5059056" cy="1485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938"/>
            <a:ext cx="12192000" cy="550862"/>
          </a:xfrm>
        </p:spPr>
        <p:txBody>
          <a:bodyPr>
            <a:noAutofit/>
          </a:bodyPr>
          <a:lstStyle/>
          <a:p>
            <a:pPr algn="ctr">
              <a:defRPr sz="4000" b="1"/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Arial Black" pitchFamily="34" charset="0"/>
              </a:rPr>
              <a:t>GPD Measurements on </a:t>
            </a:r>
            <a:r>
              <a:rPr sz="3200" b="1" dirty="0">
                <a:solidFill>
                  <a:schemeClr val="tx1">
                    <a:lumMod val="50000"/>
                  </a:schemeClr>
                </a:solidFill>
                <a:latin typeface="Arial Black" pitchFamily="34" charset="0"/>
              </a:rPr>
              <a:t>SoLID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4294967295"/>
          </p:nvPr>
        </p:nvSpPr>
        <p:spPr>
          <a:xfrm>
            <a:off x="258755" y="570290"/>
            <a:ext cx="8572500" cy="1598613"/>
          </a:xfrm>
        </p:spPr>
        <p:txBody>
          <a:bodyPr wrap="square">
            <a:normAutofit/>
          </a:bodyPr>
          <a:lstStyle/>
          <a:p>
            <a:pPr>
              <a:buFont typeface="Wingdings" pitchFamily="2" charset="2"/>
              <a:buChar char="Ø"/>
              <a:defRPr sz="2600"/>
            </a:pP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Solenoidal Large Intensity Device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(SoLID):</a:t>
            </a:r>
          </a:p>
          <a:p>
            <a:pPr lvl="1">
              <a:buFont typeface="Wingdings" pitchFamily="2" charset="2"/>
              <a:buChar char="ü"/>
              <a:defRPr sz="2600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handle 10</a:t>
            </a:r>
            <a:r>
              <a:rPr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  <a:r>
              <a:rPr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luminosities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ü"/>
              <a:defRPr sz="2600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2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𝛑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azimuthal acceptance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>
              <a:buFont typeface="Wingdings" pitchFamily="2" charset="2"/>
              <a:buChar char="ü"/>
              <a:defRPr sz="2600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Polarized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p&amp;n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targets.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EADBD458-BD17-ABCF-B09A-BBB64ADE1FB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7D1BE87E-F0DE-A44C-894B-E142BEB21E42}" type="slidenum">
              <a:rPr lang="en-US" smtClean="0"/>
              <a:t>16</a:t>
            </a:fld>
            <a:r>
              <a:rPr lang="en-US"/>
              <a:t>/28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357A52-4649-6D60-A151-F4FA9DC77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4633574"/>
            <a:ext cx="5396623" cy="2017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DBC79A-724A-0913-2457-1001BB3FE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224" y="714438"/>
            <a:ext cx="3941896" cy="22168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1E3925-C9FD-0124-FABD-BFC20BCCEF3D}"/>
              </a:ext>
            </a:extLst>
          </p:cNvPr>
          <p:cNvSpPr txBox="1"/>
          <p:nvPr/>
        </p:nvSpPr>
        <p:spPr>
          <a:xfrm>
            <a:off x="258755" y="2039958"/>
            <a:ext cx="76728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  <a:defRPr sz="2600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4D/5D mappings of TMD &amp; GPD; PVDIS for d/u &amp; BSM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2C5F3F-0EA2-79E5-F7AA-DDB4A93DB7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616" y="3067490"/>
            <a:ext cx="4874368" cy="36476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D95A73-0B73-A543-3342-892ECFA1BACE}"/>
              </a:ext>
            </a:extLst>
          </p:cNvPr>
          <p:cNvSpPr txBox="1"/>
          <p:nvPr/>
        </p:nvSpPr>
        <p:spPr>
          <a:xfrm>
            <a:off x="8333262" y="3217919"/>
            <a:ext cx="1637774" cy="27699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200" dirty="0"/>
              <a:t>SIDIS &amp;J/Psi&amp; GPD</a:t>
            </a:r>
          </a:p>
        </p:txBody>
      </p:sp>
      <p:pic>
        <p:nvPicPr>
          <p:cNvPr id="11" name="Picture 19" descr="t_simple_fit5">
            <a:extLst>
              <a:ext uri="{FF2B5EF4-FFF2-40B4-BE49-F238E27FC236}">
                <a16:creationId xmlns:a16="http://schemas.microsoft.com/office/drawing/2014/main" id="{95FF841E-AED7-8F80-6D6F-CADE64E60A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14"/>
          <a:stretch>
            <a:fillRect/>
          </a:stretch>
        </p:blipFill>
        <p:spPr bwMode="auto">
          <a:xfrm>
            <a:off x="587322" y="2456904"/>
            <a:ext cx="2773947" cy="213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9" descr="t_simple_fit5">
            <a:extLst>
              <a:ext uri="{FF2B5EF4-FFF2-40B4-BE49-F238E27FC236}">
                <a16:creationId xmlns:a16="http://schemas.microsoft.com/office/drawing/2014/main" id="{FCD6A383-21EA-5640-985E-253A6850A4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9"/>
          <a:stretch>
            <a:fillRect/>
          </a:stretch>
        </p:blipFill>
        <p:spPr bwMode="auto">
          <a:xfrm>
            <a:off x="3685425" y="2534336"/>
            <a:ext cx="2631614" cy="204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E8A8E04-4695-0BEC-742F-8B3CC1FF0D13}"/>
              </a:ext>
            </a:extLst>
          </p:cNvPr>
          <p:cNvSpPr txBox="1"/>
          <p:nvPr/>
        </p:nvSpPr>
        <p:spPr>
          <a:xfrm>
            <a:off x="4408946" y="364057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SoLID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Projection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B2E93D-48DD-D6F4-5D91-3B4853F5317F}"/>
              </a:ext>
            </a:extLst>
          </p:cNvPr>
          <p:cNvSpPr txBox="1"/>
          <p:nvPr/>
        </p:nvSpPr>
        <p:spPr>
          <a:xfrm>
            <a:off x="7645536" y="707695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SoLID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Projection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028421-F453-AA0F-9003-D06E066BCD1F}"/>
                  </a:ext>
                </a:extLst>
              </p:cNvPr>
              <p:cNvSpPr txBox="1"/>
              <p:nvPr/>
            </p:nvSpPr>
            <p:spPr>
              <a:xfrm>
                <a:off x="1487488" y="2561510"/>
                <a:ext cx="2383204" cy="291426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𝑒</m:t>
                      </m:r>
                      <m:r>
                        <a:rPr lang="en-US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is-IS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𝑁</m:t>
                          </m:r>
                        </m:e>
                        <m:sup>
                          <m:r>
                            <a:rPr lang="is-IS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charset="0"/>
                            </a:rPr>
                            <m:t>↑↓</m:t>
                          </m:r>
                        </m:sup>
                      </m:sSup>
                      <m:r>
                        <a:rPr lang="is-I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→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𝑁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𝜋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±</m:t>
                          </m:r>
                        </m:sup>
                      </m:sSup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028421-F453-AA0F-9003-D06E066BC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561510"/>
                <a:ext cx="2383204" cy="291426"/>
              </a:xfrm>
              <a:prstGeom prst="rect">
                <a:avLst/>
              </a:prstGeom>
              <a:blipFill>
                <a:blip r:embed="rId7"/>
                <a:stretch>
                  <a:fillRect l="-2660" r="-4787" b="-3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65D5C4BC-796C-DB4D-93B4-E9F4DF2EDC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17972" b="1197"/>
          <a:stretch>
            <a:fillRect/>
          </a:stretch>
        </p:blipFill>
        <p:spPr>
          <a:xfrm>
            <a:off x="485221" y="1412144"/>
            <a:ext cx="6768752" cy="4131937"/>
          </a:xfrm>
          <a:prstGeom prst="rect">
            <a:avLst/>
          </a:prstGeom>
        </p:spPr>
      </p:pic>
      <p:sp>
        <p:nvSpPr>
          <p:cNvPr id="23" name="Can 22">
            <a:extLst>
              <a:ext uri="{FF2B5EF4-FFF2-40B4-BE49-F238E27FC236}">
                <a16:creationId xmlns:a16="http://schemas.microsoft.com/office/drawing/2014/main" id="{43A7F604-1BC9-6443-8B4D-C7BDEE6011E5}"/>
              </a:ext>
            </a:extLst>
          </p:cNvPr>
          <p:cNvSpPr/>
          <p:nvPr/>
        </p:nvSpPr>
        <p:spPr>
          <a:xfrm rot="16200000">
            <a:off x="310063" y="2756417"/>
            <a:ext cx="586856" cy="1003118"/>
          </a:xfrm>
          <a:prstGeom prst="ca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00FB5F-826B-3C4D-BE31-B6C3C99A8F67}"/>
              </a:ext>
            </a:extLst>
          </p:cNvPr>
          <p:cNvSpPr txBox="1"/>
          <p:nvPr/>
        </p:nvSpPr>
        <p:spPr>
          <a:xfrm>
            <a:off x="180571" y="2372457"/>
            <a:ext cx="84584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Recoil 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Detector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BAF03C-530E-5B4F-82EC-2A355A2D8D31}"/>
              </a:ext>
            </a:extLst>
          </p:cNvPr>
          <p:cNvSpPr txBox="1"/>
          <p:nvPr/>
        </p:nvSpPr>
        <p:spPr>
          <a:xfrm>
            <a:off x="1246343" y="1537642"/>
            <a:ext cx="3312367" cy="33855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Dedicated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-GPD Configuration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ACBBE2-9319-1145-87F7-934111B10138}"/>
              </a:ext>
            </a:extLst>
          </p:cNvPr>
          <p:cNvSpPr txBox="1"/>
          <p:nvPr/>
        </p:nvSpPr>
        <p:spPr>
          <a:xfrm>
            <a:off x="5375920" y="5390192"/>
            <a:ext cx="1853951" cy="30777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Resolution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ECal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63476DC-AC7C-CC40-84C5-FED87F9F7EF9}"/>
              </a:ext>
            </a:extLst>
          </p:cNvPr>
          <p:cNvCxnSpPr>
            <a:cxnSpLocks/>
          </p:cNvCxnSpPr>
          <p:nvPr/>
        </p:nvCxnSpPr>
        <p:spPr>
          <a:xfrm flipH="1" flipV="1">
            <a:off x="5730071" y="4779056"/>
            <a:ext cx="230724" cy="6111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22B2F80-5D66-2840-A7FE-08E00D607842}"/>
              </a:ext>
            </a:extLst>
          </p:cNvPr>
          <p:cNvCxnSpPr>
            <a:cxnSpLocks/>
            <a:stCxn id="27" idx="1"/>
          </p:cNvCxnSpPr>
          <p:nvPr/>
        </p:nvCxnSpPr>
        <p:spPr>
          <a:xfrm flipH="1" flipV="1">
            <a:off x="2732741" y="4057290"/>
            <a:ext cx="2643179" cy="14867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18BE12C-B834-054B-90A9-D816281E9936}"/>
              </a:ext>
            </a:extLst>
          </p:cNvPr>
          <p:cNvSpPr txBox="1"/>
          <p:nvPr/>
        </p:nvSpPr>
        <p:spPr>
          <a:xfrm>
            <a:off x="452908" y="1031030"/>
            <a:ext cx="1130576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 is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needed to upgrade to unlock its full power of GPD measurement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6">
            <a:extLst>
              <a:ext uri="{FF2B5EF4-FFF2-40B4-BE49-F238E27FC236}">
                <a16:creationId xmlns:a16="http://schemas.microsoft.com/office/drawing/2014/main" id="{640DDD4A-66DD-4677-9294-4FD59956B862}"/>
              </a:ext>
            </a:extLst>
          </p:cNvPr>
          <p:cNvSpPr/>
          <p:nvPr/>
        </p:nvSpPr>
        <p:spPr>
          <a:xfrm>
            <a:off x="278997" y="548680"/>
            <a:ext cx="85533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Dedicated Setup for New GPD Experiments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2317C3-51DA-5C4A-836B-215BDA93A2C1}"/>
              </a:ext>
            </a:extLst>
          </p:cNvPr>
          <p:cNvSpPr txBox="1"/>
          <p:nvPr/>
        </p:nvSpPr>
        <p:spPr>
          <a:xfrm>
            <a:off x="-15543" y="5697969"/>
            <a:ext cx="10348374" cy="96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>
                <a:latin typeface="Times" charset="0"/>
                <a:ea typeface="Times" charset="0"/>
                <a:cs typeface="Times" charset="0"/>
                <a:sym typeface="Wingdings"/>
              </a:rPr>
              <a:t>DVC</a:t>
            </a:r>
            <a:r>
              <a:rPr lang="en-US" altLang="zh-CN" sz="2000" dirty="0">
                <a:solidFill>
                  <a:srgbClr val="7030A0"/>
                </a:solidFill>
                <a:latin typeface="Times" charset="0"/>
                <a:ea typeface="Times" charset="0"/>
                <a:cs typeface="Times" charset="0"/>
                <a:sym typeface="Wingdings"/>
              </a:rPr>
              <a:t>S </a:t>
            </a:r>
            <a:r>
              <a:rPr lang="en-US" altLang="zh-CN" sz="2000" dirty="0">
                <a:latin typeface="Times" charset="0"/>
                <a:ea typeface="Times" charset="0"/>
                <a:cs typeface="Times" charset="0"/>
                <a:sym typeface="Wingdings"/>
              </a:rPr>
              <a:t>with polarized He3 &amp; SIDIS </a:t>
            </a:r>
            <a:r>
              <a:rPr lang="en-US" altLang="zh-CN" sz="2000" dirty="0">
                <a:latin typeface="Times" charset="0"/>
                <a:ea typeface="Times" charset="0"/>
                <a:cs typeface="Times" charset="0"/>
                <a:sym typeface="Wingdings" pitchFamily="2" charset="2"/>
              </a:rPr>
              <a:t></a:t>
            </a:r>
            <a:r>
              <a:rPr lang="en-US" altLang="zh-CN" sz="2000" dirty="0">
                <a:latin typeface="Times" charset="0"/>
                <a:ea typeface="Times" charset="0"/>
                <a:cs typeface="Times" charset="0"/>
                <a:sym typeface="Wingdings"/>
              </a:rPr>
              <a:t> </a:t>
            </a:r>
            <a:r>
              <a:rPr lang="en-US" altLang="zh-CN" sz="2000" dirty="0">
                <a:solidFill>
                  <a:srgbClr val="C00000"/>
                </a:solidFill>
                <a:latin typeface="Times" charset="0"/>
                <a:sym typeface="Wingdings"/>
              </a:rPr>
              <a:t>better ECal resolution + recoil proton detector</a:t>
            </a:r>
          </a:p>
          <a:p>
            <a:pPr marL="7429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dirty="0">
                <a:latin typeface="Times" charset="0"/>
                <a:ea typeface="Times" charset="0"/>
                <a:cs typeface="Times" charset="0"/>
              </a:rPr>
              <a:t>DDVCS</a:t>
            </a:r>
            <a:r>
              <a:rPr lang="en-US" altLang="zh-CN" sz="2000" dirty="0">
                <a:solidFill>
                  <a:srgbClr val="7030A0"/>
                </a:solidFill>
                <a:latin typeface="Times" charset="0"/>
                <a:ea typeface="Times" charset="0"/>
                <a:cs typeface="Times" charset="0"/>
              </a:rPr>
              <a:t> </a:t>
            </a:r>
            <a:r>
              <a:rPr lang="en-US" altLang="zh-CN" sz="2000" dirty="0">
                <a:latin typeface="Times" charset="0"/>
                <a:ea typeface="Times" charset="0"/>
                <a:cs typeface="Times" charset="0"/>
              </a:rPr>
              <a:t>with J/Psi </a:t>
            </a:r>
            <a:r>
              <a:rPr lang="en-US" altLang="zh-CN" sz="2000" dirty="0">
                <a:solidFill>
                  <a:srgbClr val="7030A0"/>
                </a:solidFill>
                <a:latin typeface="Times" charset="0"/>
              </a:rPr>
              <a:t>(</a:t>
            </a:r>
            <a:r>
              <a:rPr lang="en-US" sz="2000" dirty="0">
                <a:solidFill>
                  <a:srgbClr val="7030A0"/>
                </a:solidFill>
                <a:latin typeface="Times" charset="0"/>
              </a:rPr>
              <a:t>LOI 12-12-005) </a:t>
            </a:r>
            <a:r>
              <a:rPr lang="en-US" sz="2000" dirty="0">
                <a:solidFill>
                  <a:srgbClr val="7030A0"/>
                </a:solidFill>
                <a:latin typeface="Times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rgbClr val="7030A0"/>
                </a:solidFill>
                <a:latin typeface="Times" charset="0"/>
              </a:rPr>
              <a:t> +</a:t>
            </a:r>
            <a:r>
              <a:rPr lang="en-US" altLang="zh-CN" sz="2000" dirty="0">
                <a:solidFill>
                  <a:srgbClr val="C00000"/>
                </a:solidFill>
                <a:latin typeface="Times" charset="0"/>
              </a:rPr>
              <a:t>muon detectors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9D7FE8-74FA-6F07-7926-0F412DAF88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899" y="1346398"/>
            <a:ext cx="4747920" cy="36169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321D83-CE31-5CB6-E9C9-FB4C01548EDE}"/>
              </a:ext>
            </a:extLst>
          </p:cNvPr>
          <p:cNvSpPr txBox="1"/>
          <p:nvPr/>
        </p:nvSpPr>
        <p:spPr>
          <a:xfrm>
            <a:off x="8212814" y="5020859"/>
            <a:ext cx="29671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accent6">
                    <a:lumMod val="50000"/>
                  </a:schemeClr>
                </a:solidFill>
                <a:latin typeface="Times" charset="0"/>
                <a:ea typeface="Times" charset="0"/>
                <a:cs typeface="Times" charset="0"/>
              </a:rPr>
              <a:t>DDVCS</a:t>
            </a:r>
            <a:r>
              <a:rPr lang="zh-CN" altLang="en-US" sz="1800" dirty="0">
                <a:solidFill>
                  <a:schemeClr val="accent6">
                    <a:lumMod val="50000"/>
                  </a:schemeClr>
                </a:solidFill>
                <a:latin typeface="Times" charset="0"/>
                <a:ea typeface="Times" charset="0"/>
                <a:cs typeface="Times" charset="0"/>
              </a:rPr>
              <a:t> </a:t>
            </a:r>
            <a:r>
              <a:rPr lang="en-US" altLang="zh-CN" sz="1800" dirty="0" err="1">
                <a:solidFill>
                  <a:schemeClr val="accent6">
                    <a:lumMod val="50000"/>
                  </a:schemeClr>
                </a:solidFill>
                <a:latin typeface="Times" charset="0"/>
                <a:ea typeface="Times" charset="0"/>
                <a:cs typeface="Times" charset="0"/>
              </a:rPr>
              <a:t>Projection@SoLID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B88E75-7A56-B632-EC22-C6D57B4C2E61}"/>
              </a:ext>
            </a:extLst>
          </p:cNvPr>
          <p:cNvSpPr txBox="1">
            <a:spLocks/>
          </p:cNvSpPr>
          <p:nvPr/>
        </p:nvSpPr>
        <p:spPr>
          <a:xfrm>
            <a:off x="0" y="7938"/>
            <a:ext cx="12192000" cy="550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 sz="4000" b="1"/>
            </a:pP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Arial Black" pitchFamily="34" charset="0"/>
              </a:rPr>
              <a:t>GPD Measurements on SoLID</a:t>
            </a:r>
          </a:p>
        </p:txBody>
      </p:sp>
    </p:spTree>
    <p:extLst>
      <p:ext uri="{BB962C8B-B14F-4D97-AF65-F5344CB8AC3E}">
        <p14:creationId xmlns:p14="http://schemas.microsoft.com/office/powerpoint/2010/main" val="271970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30218C9-578A-4765-89D0-3FC4029D4BE4}"/>
              </a:ext>
            </a:extLst>
          </p:cNvPr>
          <p:cNvSpPr txBox="1"/>
          <p:nvPr/>
        </p:nvSpPr>
        <p:spPr>
          <a:xfrm>
            <a:off x="301475" y="489881"/>
            <a:ext cx="8136904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Unlock the full power of DVMP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  <a:sym typeface="Symbol"/>
              </a:rPr>
              <a:t>Large Q</a:t>
            </a:r>
            <a:r>
              <a:rPr lang="en-US" altLang="zh-CN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  <a:sym typeface="Symbol"/>
              </a:rPr>
              <a:t> to go 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  <a:sym typeface="Symbol"/>
              </a:rPr>
              <a:t>beyond the x=</a:t>
            </a:r>
            <a:r>
              <a: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  <a:sym typeface="Symbol"/>
              </a:rPr>
              <a:t>ξ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charset="0"/>
                <a:cs typeface="Times New Roman" panose="02020603050405020304" pitchFamily="18" charset="0"/>
                <a:sym typeface="Symbol"/>
              </a:rPr>
              <a:t> limit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valence to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sea+gluons</a:t>
            </a:r>
            <a:endParaRPr lang="en-US" sz="20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 spin- puzzle : JLab12 + </a:t>
            </a:r>
            <a:r>
              <a:rPr 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EicC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EIC+COMPASS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Theories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D3D51246-DD65-419F-A345-4961CBBA2EBE}"/>
              </a:ext>
            </a:extLst>
          </p:cNvPr>
          <p:cNvSpPr txBox="1">
            <a:spLocks/>
          </p:cNvSpPr>
          <p:nvPr/>
        </p:nvSpPr>
        <p:spPr>
          <a:xfrm>
            <a:off x="1981200" y="25281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 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Experiments 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on EIC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55D05FE-C709-4352-91AD-2C97E41DD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199455" y="1925745"/>
            <a:ext cx="5760641" cy="4223035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DBE0189-14E3-4D1A-9E37-C5DA9A5BA58C}"/>
              </a:ext>
            </a:extLst>
          </p:cNvPr>
          <p:cNvCxnSpPr/>
          <p:nvPr/>
        </p:nvCxnSpPr>
        <p:spPr bwMode="auto">
          <a:xfrm flipV="1">
            <a:off x="2951885" y="5805264"/>
            <a:ext cx="407114" cy="44861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4BB4F02-16F2-4085-A6FF-C9B1C3F10F05}"/>
              </a:ext>
            </a:extLst>
          </p:cNvPr>
          <p:cNvCxnSpPr/>
          <p:nvPr/>
        </p:nvCxnSpPr>
        <p:spPr bwMode="auto">
          <a:xfrm flipV="1">
            <a:off x="4166370" y="5819359"/>
            <a:ext cx="407114" cy="44861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8AD56B8-77F7-49E9-AD3E-B787D031CDE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733186" y="5881464"/>
            <a:ext cx="455047" cy="388253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5B055A9-A047-4D58-97F8-23A185484DBF}"/>
              </a:ext>
            </a:extLst>
          </p:cNvPr>
          <p:cNvSpPr txBox="1"/>
          <p:nvPr/>
        </p:nvSpPr>
        <p:spPr>
          <a:xfrm>
            <a:off x="2057478" y="6211685"/>
            <a:ext cx="949948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zh-CN" sz="1600" dirty="0">
                <a:solidFill>
                  <a:schemeClr val="tx1">
                    <a:lumMod val="50000"/>
                  </a:schemeClr>
                </a:solidFill>
                <a:latin typeface="Cooper Black" panose="0208090404030B020404" pitchFamily="18" charset="77"/>
              </a:rPr>
              <a:t>Gluons</a:t>
            </a:r>
            <a:endParaRPr kumimoji="1" lang="zh-CN" altLang="en-US" sz="1600" dirty="0">
              <a:solidFill>
                <a:schemeClr val="tx1">
                  <a:lumMod val="50000"/>
                </a:schemeClr>
              </a:solidFill>
              <a:latin typeface="Cooper Black" panose="0208090404030B020404" pitchFamily="18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9131FF-974F-4527-8730-789DB1D4CB0C}"/>
              </a:ext>
            </a:extLst>
          </p:cNvPr>
          <p:cNvSpPr txBox="1"/>
          <p:nvPr/>
        </p:nvSpPr>
        <p:spPr>
          <a:xfrm>
            <a:off x="3217180" y="6211685"/>
            <a:ext cx="1435592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zh-CN" sz="1600" dirty="0">
                <a:solidFill>
                  <a:schemeClr val="tx1">
                    <a:lumMod val="50000"/>
                  </a:schemeClr>
                </a:solidFill>
                <a:latin typeface="Cooper Black" panose="0208090404030B020404" pitchFamily="18" charset="77"/>
              </a:rPr>
              <a:t>Sea-Quarks</a:t>
            </a:r>
            <a:endParaRPr kumimoji="1" lang="zh-CN" altLang="en-US" sz="1600">
              <a:solidFill>
                <a:schemeClr val="tx1">
                  <a:lumMod val="50000"/>
                </a:schemeClr>
              </a:solidFill>
              <a:latin typeface="Cooper Black" panose="0208090404030B020404" pitchFamily="18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F28280-2AC3-4443-98F5-17229EB28F26}"/>
              </a:ext>
            </a:extLst>
          </p:cNvPr>
          <p:cNvSpPr txBox="1"/>
          <p:nvPr/>
        </p:nvSpPr>
        <p:spPr>
          <a:xfrm>
            <a:off x="4793843" y="6211685"/>
            <a:ext cx="1814264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zh-CN" sz="1600" dirty="0">
                <a:solidFill>
                  <a:schemeClr val="tx1">
                    <a:lumMod val="50000"/>
                  </a:schemeClr>
                </a:solidFill>
                <a:latin typeface="Cooper Black" panose="0208090404030B020404" pitchFamily="18" charset="77"/>
              </a:rPr>
              <a:t>Valence-Quarks</a:t>
            </a:r>
            <a:endParaRPr kumimoji="1" lang="zh-CN" altLang="en-US" sz="1600" dirty="0">
              <a:solidFill>
                <a:schemeClr val="tx1">
                  <a:lumMod val="50000"/>
                </a:schemeClr>
              </a:solidFill>
              <a:latin typeface="Cooper Black" panose="0208090404030B020404" pitchFamily="18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B0AE01-FAB7-BD4F-8ADC-4FF13623DA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7026"/>
          <a:stretch/>
        </p:blipFill>
        <p:spPr>
          <a:xfrm>
            <a:off x="9087733" y="360293"/>
            <a:ext cx="3123463" cy="214283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15CED23-BA27-204F-894F-0AD63F5403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228"/>
          <a:stretch/>
        </p:blipFill>
        <p:spPr>
          <a:xfrm>
            <a:off x="9087733" y="2455380"/>
            <a:ext cx="3104267" cy="214283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C722462-3673-8740-84CF-A94A186ABE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928" r="33726"/>
          <a:stretch/>
        </p:blipFill>
        <p:spPr>
          <a:xfrm>
            <a:off x="9209150" y="4598215"/>
            <a:ext cx="2969208" cy="21428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64EC3C-38CA-9A45-8ADE-0E874FDD527D}"/>
              </a:ext>
            </a:extLst>
          </p:cNvPr>
          <p:cNvSpPr txBox="1"/>
          <p:nvPr/>
        </p:nvSpPr>
        <p:spPr>
          <a:xfrm>
            <a:off x="6854027" y="73800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U.S. EIC Yellow-Report</a:t>
            </a:r>
          </a:p>
        </p:txBody>
      </p:sp>
    </p:spTree>
    <p:extLst>
      <p:ext uri="{BB962C8B-B14F-4D97-AF65-F5344CB8AC3E}">
        <p14:creationId xmlns:p14="http://schemas.microsoft.com/office/powerpoint/2010/main" val="77030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5907676D-0E6E-ABFE-A0C8-EC5E27ECE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7" y="3667008"/>
            <a:ext cx="2637647" cy="257030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E71956F-9B41-306A-A8A4-CDA3BEFF1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72" y="3424537"/>
            <a:ext cx="5628383" cy="30988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641F4F6-EE41-D8DE-52D6-617ABB934BDB}"/>
              </a:ext>
            </a:extLst>
          </p:cNvPr>
          <p:cNvSpPr txBox="1">
            <a:spLocks/>
          </p:cNvSpPr>
          <p:nvPr/>
        </p:nvSpPr>
        <p:spPr>
          <a:xfrm>
            <a:off x="1981200" y="25281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Experiments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 w/ Hadron Beam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E0991E2-A9A2-A1D0-B4BD-B14D7A0EE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203" y="477904"/>
            <a:ext cx="3927116" cy="228379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2CE8FEF-F90C-1123-8156-E6BAF29F60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7" y="1907121"/>
            <a:ext cx="6572933" cy="128387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8AB659D-83E2-5C54-F0F9-AC82C3E5484E}"/>
              </a:ext>
            </a:extLst>
          </p:cNvPr>
          <p:cNvSpPr txBox="1"/>
          <p:nvPr/>
        </p:nvSpPr>
        <p:spPr>
          <a:xfrm>
            <a:off x="857000" y="908720"/>
            <a:ext cx="6229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 Kawamura, S. Kumano, Phys. Rev. D 89 (2014) 5, 054007,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F644A9-61CE-228F-7BE7-95C32B2E8BE7}"/>
              </a:ext>
            </a:extLst>
          </p:cNvPr>
          <p:cNvSpPr txBox="1"/>
          <p:nvPr/>
        </p:nvSpPr>
        <p:spPr>
          <a:xfrm>
            <a:off x="857000" y="1171108"/>
            <a:ext cx="6229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Muller</a:t>
            </a:r>
            <a:r>
              <a:rPr lang="en-US" altLang="zh-CN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et. al., </a:t>
            </a: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 Rev. D 86 (2012) 031502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C66EF1B-A729-2F11-F14B-E119FA2B01B1}"/>
              </a:ext>
            </a:extLst>
          </p:cNvPr>
          <p:cNvSpPr txBox="1"/>
          <p:nvPr/>
        </p:nvSpPr>
        <p:spPr>
          <a:xfrm>
            <a:off x="154853" y="6079093"/>
            <a:ext cx="77768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</a:t>
            </a:r>
            <a:r>
              <a:rPr lang="zh-CN" alt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Sawada, </a:t>
            </a:r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W. C. Chang, S. Kumano, J. C. Peng, S. Sawada, K. Tanaka, </a:t>
            </a:r>
          </a:p>
          <a:p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 Rev. D 93 (2016) 114034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91EC5F9-958B-64D9-7DE8-EF414E4973F3}"/>
              </a:ext>
            </a:extLst>
          </p:cNvPr>
          <p:cNvSpPr txBox="1"/>
          <p:nvPr/>
        </p:nvSpPr>
        <p:spPr>
          <a:xfrm>
            <a:off x="119761" y="529743"/>
            <a:ext cx="7558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Hard-Exclusive Hadron-scattering in time-like region</a:t>
            </a: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id="{6A23EA51-0DB4-E2B3-5D32-AA6EEB6FDBB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92745" y="1601627"/>
            <a:ext cx="8846736" cy="312738"/>
          </a:xfrm>
          <a:prstGeom prst="rect">
            <a:avLst/>
          </a:prstGeom>
        </p:spPr>
        <p:txBody>
          <a:bodyPr lIns="228529" tIns="45706" rIns="91410" bIns="45706" anchor="ctr"/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CFF</a:t>
            </a: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from</a:t>
            </a: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Pion-included exclusive Drell-Yan (COMPASS&amp;AMBER):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BA62338-9B92-06A6-2F1B-79D279366895}"/>
              </a:ext>
            </a:extLst>
          </p:cNvPr>
          <p:cNvSpPr txBox="1"/>
          <p:nvPr/>
        </p:nvSpPr>
        <p:spPr>
          <a:xfrm>
            <a:off x="7320136" y="2703165"/>
            <a:ext cx="62293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>
              <a:buNone/>
              <a:defRPr sz="120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z="1400" dirty="0"/>
              <a:t>S. </a:t>
            </a:r>
            <a:r>
              <a:rPr lang="en-US" sz="1400" dirty="0" err="1"/>
              <a:t>Goloskokov</a:t>
            </a:r>
            <a:r>
              <a:rPr lang="en-US" sz="1400" dirty="0"/>
              <a:t>, P. Kroll, Phys. Lett. B 748 (2015) 323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016EDC80-4465-93E9-41BE-0A2A7DAC2A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1" y="3707626"/>
            <a:ext cx="3533858" cy="2324484"/>
          </a:xfrm>
          <a:prstGeom prst="rect">
            <a:avLst/>
          </a:prstGeom>
        </p:spPr>
      </p:pic>
      <p:sp>
        <p:nvSpPr>
          <p:cNvPr id="45" name="Rectangle 4">
            <a:extLst>
              <a:ext uri="{FF2B5EF4-FFF2-40B4-BE49-F238E27FC236}">
                <a16:creationId xmlns:a16="http://schemas.microsoft.com/office/drawing/2014/main" id="{16C7B647-FB5B-B806-4306-B28A950787C7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3308" y="3355390"/>
            <a:ext cx="5791444" cy="312738"/>
          </a:xfrm>
          <a:prstGeom prst="rect">
            <a:avLst/>
          </a:prstGeom>
        </p:spPr>
        <p:txBody>
          <a:bodyPr lIns="228529" tIns="45706" rIns="91410" bIns="45706" anchor="ctr"/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J-PARC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E50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Proposal w/ MARQ Detector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45CC03-188B-7256-6A29-328454DEE3CA}"/>
              </a:ext>
            </a:extLst>
          </p:cNvPr>
          <p:cNvSpPr txBox="1"/>
          <p:nvPr/>
        </p:nvSpPr>
        <p:spPr>
          <a:xfrm>
            <a:off x="7320136" y="2973932"/>
            <a:ext cx="61118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J.-W. Qiu and Z. Yu PRD 109 (2024) 074023</a:t>
            </a:r>
          </a:p>
        </p:txBody>
      </p:sp>
    </p:spTree>
    <p:extLst>
      <p:ext uri="{BB962C8B-B14F-4D97-AF65-F5344CB8AC3E}">
        <p14:creationId xmlns:p14="http://schemas.microsoft.com/office/powerpoint/2010/main" val="349637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1" grpId="0"/>
      <p:bldP spid="45" grpId="0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E072D6-F36D-1F3B-90F2-E82157F07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88914"/>
            <a:ext cx="89154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1000"/>
              </a:lnSpc>
            </a:pPr>
            <a:endParaRPr lang="en-GB" altLang="zh-CN" sz="36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BED9E325-DBFB-F9ED-2655-43B6DF118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6" y="908051"/>
            <a:ext cx="4608513" cy="380746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W</a:t>
            </a:r>
            <a:r>
              <a:rPr lang="en-GB" altLang="zh-CN" baseline="-25000" dirty="0">
                <a:solidFill>
                  <a:srgbClr val="000000"/>
                </a:solidFill>
                <a:ea typeface="宋体" panose="02010600030101010101" pitchFamily="2" charset="-122"/>
              </a:rPr>
              <a:t>p</a:t>
            </a:r>
            <a:r>
              <a:rPr lang="en-GB" altLang="zh-CN" baseline="30000" dirty="0">
                <a:solidFill>
                  <a:srgbClr val="000000"/>
                </a:solidFill>
                <a:ea typeface="宋体" panose="02010600030101010101" pitchFamily="2" charset="-122"/>
              </a:rPr>
              <a:t>u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(x,k</a:t>
            </a:r>
            <a:r>
              <a:rPr lang="en-GB" altLang="zh-CN" baseline="-33000" dirty="0">
                <a:solidFill>
                  <a:srgbClr val="000000"/>
                </a:solidFill>
                <a:ea typeface="宋体" panose="02010600030101010101" pitchFamily="2" charset="-122"/>
              </a:rPr>
              <a:t>T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,</a:t>
            </a:r>
            <a:r>
              <a:rPr lang="en-GB" altLang="zh-CN" b="1" i="1" dirty="0">
                <a:solidFill>
                  <a:srgbClr val="000000"/>
                </a:solidFill>
                <a:ea typeface="宋体" panose="02010600030101010101" pitchFamily="2" charset="-122"/>
              </a:rPr>
              <a:t>r</a:t>
            </a:r>
            <a:r>
              <a:rPr lang="en-GB" altLang="zh-CN" b="1" i="1" baseline="-25000" dirty="0">
                <a:solidFill>
                  <a:srgbClr val="000000"/>
                </a:solidFill>
                <a:ea typeface="宋体" panose="02010600030101010101" pitchFamily="2" charset="-122"/>
              </a:rPr>
              <a:t>T 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)  Wigner distributions</a:t>
            </a:r>
          </a:p>
        </p:txBody>
      </p:sp>
      <p:grpSp>
        <p:nvGrpSpPr>
          <p:cNvPr id="4" name="Group 36">
            <a:extLst>
              <a:ext uri="{FF2B5EF4-FFF2-40B4-BE49-F238E27FC236}">
                <a16:creationId xmlns:a16="http://schemas.microsoft.com/office/drawing/2014/main" id="{16403E60-694D-BD1B-5699-E1ABA68544CE}"/>
              </a:ext>
            </a:extLst>
          </p:cNvPr>
          <p:cNvGrpSpPr>
            <a:grpSpLocks/>
          </p:cNvGrpSpPr>
          <p:nvPr/>
        </p:nvGrpSpPr>
        <p:grpSpPr bwMode="auto">
          <a:xfrm>
            <a:off x="4060130" y="3068639"/>
            <a:ext cx="717161" cy="2376487"/>
            <a:chOff x="2536129" y="3068638"/>
            <a:chExt cx="717161" cy="2376487"/>
          </a:xfrm>
        </p:grpSpPr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D8AC63CD-BC1A-D452-60E2-4BE398C9CE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6129" y="3132429"/>
              <a:ext cx="717161" cy="438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GB" altLang="zh-CN" sz="2400" dirty="0">
                  <a:solidFill>
                    <a:srgbClr val="000000"/>
                  </a:solidFill>
                  <a:ea typeface="宋体" panose="02010600030101010101" pitchFamily="2" charset="-122"/>
                </a:rPr>
                <a:t>d</a:t>
              </a:r>
              <a:r>
                <a:rPr lang="en-GB" altLang="zh-CN" sz="2400" baseline="30000" dirty="0">
                  <a:solidFill>
                    <a:srgbClr val="000000"/>
                  </a:solidFill>
                  <a:ea typeface="宋体" panose="02010600030101010101" pitchFamily="2" charset="-122"/>
                </a:rPr>
                <a:t>2</a:t>
              </a:r>
              <a:r>
                <a:rPr lang="en-GB" altLang="zh-CN" sz="2400" dirty="0">
                  <a:solidFill>
                    <a:srgbClr val="000000"/>
                  </a:solidFill>
                  <a:ea typeface="宋体" panose="02010600030101010101" pitchFamily="2" charset="-122"/>
                </a:rPr>
                <a:t>k</a:t>
              </a:r>
              <a:r>
                <a:rPr lang="en-GB" altLang="zh-CN" sz="2400" baseline="-25000" dirty="0">
                  <a:solidFill>
                    <a:srgbClr val="000000"/>
                  </a:solidFill>
                  <a:ea typeface="宋体" panose="02010600030101010101" pitchFamily="2" charset="-122"/>
                </a:rPr>
                <a:t>T</a:t>
              </a:r>
            </a:p>
          </p:txBody>
        </p:sp>
        <p:sp>
          <p:nvSpPr>
            <p:cNvPr id="6" name="Line 10">
              <a:extLst>
                <a:ext uri="{FF2B5EF4-FFF2-40B4-BE49-F238E27FC236}">
                  <a16:creationId xmlns:a16="http://schemas.microsoft.com/office/drawing/2014/main" id="{E9EE1441-39EA-58C0-97EE-60E1EE8ED9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3575" y="3068638"/>
              <a:ext cx="1587" cy="2376487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Text Box 11">
            <a:extLst>
              <a:ext uri="{FF2B5EF4-FFF2-40B4-BE49-F238E27FC236}">
                <a16:creationId xmlns:a16="http://schemas.microsoft.com/office/drawing/2014/main" id="{49BB1CA6-D559-42D8-38E0-EE3FF6BBA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6338" y="5362292"/>
            <a:ext cx="1802332" cy="95321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PDFs</a:t>
            </a:r>
            <a:r>
              <a:rPr lang="en-GB" altLang="zh-CN" dirty="0">
                <a:solidFill>
                  <a:srgbClr val="0066FF"/>
                </a:solidFill>
                <a:ea typeface="宋体" panose="02010600030101010101" pitchFamily="2" charset="-122"/>
              </a:rPr>
              <a:t> </a:t>
            </a:r>
          </a:p>
          <a:p>
            <a:pPr>
              <a:lnSpc>
                <a:spcPct val="93000"/>
              </a:lnSpc>
            </a:pPr>
            <a:r>
              <a:rPr lang="en-GB" altLang="zh-CN" dirty="0">
                <a:solidFill>
                  <a:srgbClr val="0066FF"/>
                </a:solidFill>
                <a:ea typeface="宋体" panose="02010600030101010101" pitchFamily="2" charset="-122"/>
              </a:rPr>
              <a:t>f</a:t>
            </a:r>
            <a:r>
              <a:rPr lang="en-GB" altLang="zh-CN" baseline="-25000" dirty="0">
                <a:solidFill>
                  <a:srgbClr val="0066FF"/>
                </a:solidFill>
                <a:ea typeface="宋体" panose="02010600030101010101" pitchFamily="2" charset="-122"/>
              </a:rPr>
              <a:t>1</a:t>
            </a:r>
            <a:r>
              <a:rPr lang="en-GB" altLang="zh-CN" baseline="30000" dirty="0">
                <a:solidFill>
                  <a:srgbClr val="000000"/>
                </a:solidFill>
                <a:ea typeface="宋体" panose="02010600030101010101" pitchFamily="2" charset="-122"/>
              </a:rPr>
              <a:t>u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(x), g</a:t>
            </a:r>
            <a:r>
              <a:rPr lang="en-GB" altLang="zh-CN" baseline="-25000" dirty="0">
                <a:solidFill>
                  <a:srgbClr val="0066FF"/>
                </a:solidFill>
                <a:ea typeface="宋体" panose="02010600030101010101" pitchFamily="2" charset="-122"/>
              </a:rPr>
              <a:t>1</a:t>
            </a:r>
            <a:r>
              <a:rPr lang="en-GB" altLang="zh-CN" baseline="30000" dirty="0">
                <a:solidFill>
                  <a:srgbClr val="000000"/>
                </a:solidFill>
                <a:ea typeface="宋体" panose="02010600030101010101" pitchFamily="2" charset="-122"/>
              </a:rPr>
              <a:t>u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(x),  </a:t>
            </a:r>
            <a:r>
              <a:rPr lang="en-GB" altLang="zh-CN" dirty="0">
                <a:solidFill>
                  <a:srgbClr val="FF3300"/>
                </a:solidFill>
                <a:ea typeface="宋体" panose="02010600030101010101" pitchFamily="2" charset="-122"/>
              </a:rPr>
              <a:t>h</a:t>
            </a:r>
            <a:r>
              <a:rPr lang="en-GB" altLang="zh-CN" baseline="-25000" dirty="0">
                <a:solidFill>
                  <a:srgbClr val="FF3300"/>
                </a:solidFill>
                <a:ea typeface="宋体" panose="02010600030101010101" pitchFamily="2" charset="-122"/>
              </a:rPr>
              <a:t>1</a:t>
            </a:r>
            <a:r>
              <a:rPr lang="en-GB" altLang="zh-CN" baseline="30000" dirty="0">
                <a:solidFill>
                  <a:srgbClr val="000000"/>
                </a:solidFill>
                <a:ea typeface="宋体" panose="02010600030101010101" pitchFamily="2" charset="-122"/>
              </a:rPr>
              <a:t>u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(x)</a:t>
            </a:r>
            <a:r>
              <a:rPr lang="ar-SA" altLang="zh-CN" dirty="0">
                <a:solidFill>
                  <a:srgbClr val="000000"/>
                </a:solidFill>
                <a:ea typeface="宋体" panose="02010600030101010101" pitchFamily="2" charset="-122"/>
              </a:rPr>
              <a:t>‏</a:t>
            </a:r>
            <a:r>
              <a:rPr lang="en-US" altLang="zh-CN" dirty="0">
                <a:solidFill>
                  <a:srgbClr val="000000"/>
                </a:solidFill>
                <a:ea typeface="宋体" panose="02010600030101010101" pitchFamily="2" charset="-122"/>
              </a:rPr>
              <a:t>,…</a:t>
            </a:r>
            <a:endParaRPr lang="en-GB" altLang="zh-CN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grpSp>
        <p:nvGrpSpPr>
          <p:cNvPr id="8" name="Group 28">
            <a:extLst>
              <a:ext uri="{FF2B5EF4-FFF2-40B4-BE49-F238E27FC236}">
                <a16:creationId xmlns:a16="http://schemas.microsoft.com/office/drawing/2014/main" id="{29D0F2BB-C85A-003A-10B3-785645007C66}"/>
              </a:ext>
            </a:extLst>
          </p:cNvPr>
          <p:cNvGrpSpPr>
            <a:grpSpLocks/>
          </p:cNvGrpSpPr>
          <p:nvPr/>
        </p:nvGrpSpPr>
        <p:grpSpPr bwMode="auto">
          <a:xfrm>
            <a:off x="658066" y="1350831"/>
            <a:ext cx="5143501" cy="2311400"/>
            <a:chOff x="-405" y="856"/>
            <a:chExt cx="3240" cy="1456"/>
          </a:xfrm>
        </p:grpSpPr>
        <p:sp>
          <p:nvSpPr>
            <p:cNvPr id="9" name="Line 3">
              <a:extLst>
                <a:ext uri="{FF2B5EF4-FFF2-40B4-BE49-F238E27FC236}">
                  <a16:creationId xmlns:a16="http://schemas.microsoft.com/office/drawing/2014/main" id="{A90E2035-73AA-96E8-0EB5-129F4D4C67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3" y="856"/>
              <a:ext cx="647" cy="53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Text Box 4">
              <a:extLst>
                <a:ext uri="{FF2B5EF4-FFF2-40B4-BE49-F238E27FC236}">
                  <a16:creationId xmlns:a16="http://schemas.microsoft.com/office/drawing/2014/main" id="{A053C691-4183-AB82-84CD-CDA853F300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2" y="1026"/>
              <a:ext cx="499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GB" altLang="zh-CN" sz="2400" dirty="0">
                  <a:solidFill>
                    <a:srgbClr val="000000"/>
                  </a:solidFill>
                  <a:ea typeface="宋体" panose="02010600030101010101" pitchFamily="2" charset="-122"/>
                </a:rPr>
                <a:t>d</a:t>
              </a:r>
              <a:r>
                <a:rPr lang="en-GB" altLang="zh-CN" sz="2400" baseline="30000" dirty="0">
                  <a:solidFill>
                    <a:srgbClr val="000000"/>
                  </a:solidFill>
                  <a:ea typeface="宋体" panose="02010600030101010101" pitchFamily="2" charset="-122"/>
                </a:rPr>
                <a:t>2</a:t>
              </a:r>
              <a:r>
                <a:rPr lang="en-GB" altLang="zh-CN" sz="2400" b="1" i="1" dirty="0">
                  <a:solidFill>
                    <a:srgbClr val="000000"/>
                  </a:solidFill>
                  <a:ea typeface="宋体" panose="02010600030101010101" pitchFamily="2" charset="-122"/>
                </a:rPr>
                <a:t>r</a:t>
              </a:r>
              <a:r>
                <a:rPr lang="en-GB" altLang="zh-CN" sz="2400" b="1" i="1" baseline="-25000" dirty="0">
                  <a:solidFill>
                    <a:srgbClr val="000000"/>
                  </a:solidFill>
                  <a:ea typeface="宋体" panose="02010600030101010101" pitchFamily="2" charset="-122"/>
                </a:rPr>
                <a:t>T</a:t>
              </a:r>
              <a:r>
                <a:rPr lang="en-GB" altLang="zh-CN" sz="2400" baseline="-25000" dirty="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en-GB" altLang="zh-CN" sz="2400" dirty="0">
                  <a:solidFill>
                    <a:srgbClr val="000000"/>
                  </a:solidFill>
                  <a:ea typeface="宋体" panose="02010600030101010101" pitchFamily="2" charset="-122"/>
                </a:rPr>
                <a:t>  </a:t>
              </a:r>
            </a:p>
          </p:txBody>
        </p:sp>
        <p:sp>
          <p:nvSpPr>
            <p:cNvPr id="11" name="Text Box 9">
              <a:extLst>
                <a:ext uri="{FF2B5EF4-FFF2-40B4-BE49-F238E27FC236}">
                  <a16:creationId xmlns:a16="http://schemas.microsoft.com/office/drawing/2014/main" id="{60607A6B-C6E7-D7BC-C4D8-EE105C98DC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0" y="1389"/>
              <a:ext cx="1855" cy="420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3000"/>
                </a:lnSpc>
              </a:pPr>
              <a:r>
                <a:rPr lang="en-GB" altLang="zh-CN" dirty="0">
                  <a:solidFill>
                    <a:srgbClr val="000000"/>
                  </a:solidFill>
                  <a:ea typeface="宋体" panose="02010600030101010101" pitchFamily="2" charset="-122"/>
                </a:rPr>
                <a:t>TMD</a:t>
              </a:r>
            </a:p>
            <a:p>
              <a:pPr algn="ctr">
                <a:lnSpc>
                  <a:spcPct val="93000"/>
                </a:lnSpc>
              </a:pPr>
              <a:r>
                <a:rPr lang="en-GB" altLang="zh-CN" dirty="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en-GB" altLang="zh-CN" dirty="0">
                  <a:solidFill>
                    <a:srgbClr val="0066FF"/>
                  </a:solidFill>
                  <a:ea typeface="宋体" panose="02010600030101010101" pitchFamily="2" charset="-122"/>
                </a:rPr>
                <a:t>f</a:t>
              </a:r>
              <a:r>
                <a:rPr lang="en-GB" altLang="zh-CN" baseline="-25000" dirty="0">
                  <a:solidFill>
                    <a:srgbClr val="0066FF"/>
                  </a:solidFill>
                  <a:ea typeface="宋体" panose="02010600030101010101" pitchFamily="2" charset="-122"/>
                </a:rPr>
                <a:t>1</a:t>
              </a:r>
              <a:r>
                <a:rPr lang="en-GB" altLang="zh-CN" baseline="30000" dirty="0">
                  <a:solidFill>
                    <a:srgbClr val="000000"/>
                  </a:solidFill>
                  <a:ea typeface="宋体" panose="02010600030101010101" pitchFamily="2" charset="-122"/>
                </a:rPr>
                <a:t>u</a:t>
              </a:r>
              <a:r>
                <a:rPr lang="en-GB" altLang="zh-CN" dirty="0">
                  <a:solidFill>
                    <a:srgbClr val="000000"/>
                  </a:solidFill>
                  <a:ea typeface="宋体" panose="02010600030101010101" pitchFamily="2" charset="-122"/>
                </a:rPr>
                <a:t>(</a:t>
              </a:r>
              <a:r>
                <a:rPr lang="en-GB" altLang="zh-CN" dirty="0" err="1">
                  <a:solidFill>
                    <a:srgbClr val="000000"/>
                  </a:solidFill>
                  <a:ea typeface="宋体" panose="02010600030101010101" pitchFamily="2" charset="-122"/>
                </a:rPr>
                <a:t>x,k</a:t>
              </a:r>
              <a:r>
                <a:rPr lang="en-GB" altLang="zh-CN" baseline="-25000" dirty="0" err="1">
                  <a:solidFill>
                    <a:srgbClr val="000000"/>
                  </a:solidFill>
                  <a:ea typeface="宋体" panose="02010600030101010101" pitchFamily="2" charset="-122"/>
                </a:rPr>
                <a:t>T</a:t>
              </a:r>
              <a:r>
                <a:rPr lang="en-GB" altLang="zh-CN" dirty="0">
                  <a:solidFill>
                    <a:srgbClr val="000000"/>
                  </a:solidFill>
                  <a:ea typeface="宋体" panose="02010600030101010101" pitchFamily="2" charset="-122"/>
                </a:rPr>
                <a:t>), </a:t>
              </a:r>
              <a:r>
                <a:rPr lang="en-GB" altLang="zh-CN" dirty="0">
                  <a:solidFill>
                    <a:srgbClr val="FF3300"/>
                  </a:solidFill>
                  <a:ea typeface="宋体" panose="02010600030101010101" pitchFamily="2" charset="-122"/>
                </a:rPr>
                <a:t>h</a:t>
              </a:r>
              <a:r>
                <a:rPr lang="en-GB" altLang="zh-CN" baseline="-25000" dirty="0">
                  <a:solidFill>
                    <a:srgbClr val="FF3300"/>
                  </a:solidFill>
                  <a:ea typeface="宋体" panose="02010600030101010101" pitchFamily="2" charset="-122"/>
                </a:rPr>
                <a:t>1</a:t>
              </a:r>
              <a:r>
                <a:rPr lang="en-GB" altLang="zh-CN" baseline="30000" dirty="0">
                  <a:solidFill>
                    <a:srgbClr val="000000"/>
                  </a:solidFill>
                  <a:ea typeface="宋体" panose="02010600030101010101" pitchFamily="2" charset="-122"/>
                </a:rPr>
                <a:t>u</a:t>
              </a:r>
              <a:r>
                <a:rPr lang="en-GB" altLang="zh-CN" dirty="0">
                  <a:solidFill>
                    <a:srgbClr val="000000"/>
                  </a:solidFill>
                  <a:ea typeface="宋体" panose="02010600030101010101" pitchFamily="2" charset="-122"/>
                </a:rPr>
                <a:t>(</a:t>
              </a:r>
              <a:r>
                <a:rPr lang="en-GB" altLang="zh-CN" dirty="0" err="1">
                  <a:solidFill>
                    <a:srgbClr val="000000"/>
                  </a:solidFill>
                  <a:ea typeface="宋体" panose="02010600030101010101" pitchFamily="2" charset="-122"/>
                </a:rPr>
                <a:t>x,k</a:t>
              </a:r>
              <a:r>
                <a:rPr lang="en-GB" altLang="zh-CN" baseline="-25000" dirty="0" err="1">
                  <a:solidFill>
                    <a:srgbClr val="000000"/>
                  </a:solidFill>
                  <a:ea typeface="宋体" panose="02010600030101010101" pitchFamily="2" charset="-122"/>
                </a:rPr>
                <a:t>T</a:t>
              </a:r>
              <a:r>
                <a:rPr lang="en-GB" altLang="zh-CN" dirty="0">
                  <a:solidFill>
                    <a:srgbClr val="000000"/>
                  </a:solidFill>
                  <a:ea typeface="宋体" panose="02010600030101010101" pitchFamily="2" charset="-122"/>
                </a:rPr>
                <a:t>),…</a:t>
              </a:r>
              <a:r>
                <a:rPr lang="ar-SA" altLang="zh-CN" dirty="0">
                  <a:solidFill>
                    <a:srgbClr val="000000"/>
                  </a:solidFill>
                  <a:ea typeface="宋体" panose="02010600030101010101" pitchFamily="2" charset="-122"/>
                </a:rPr>
                <a:t>‏</a:t>
              </a:r>
              <a:endParaRPr lang="en-GB" altLang="zh-CN" dirty="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pic>
          <p:nvPicPr>
            <p:cNvPr id="12" name="Picture 16">
              <a:extLst>
                <a:ext uri="{FF2B5EF4-FFF2-40B4-BE49-F238E27FC236}">
                  <a16:creationId xmlns:a16="http://schemas.microsoft.com/office/drawing/2014/main" id="{A6B79C39-4EA2-4C72-D284-8BEC0C82AA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5" y="856"/>
              <a:ext cx="1250" cy="1456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 Box 24">
            <a:extLst>
              <a:ext uri="{FF2B5EF4-FFF2-40B4-BE49-F238E27FC236}">
                <a16:creationId xmlns:a16="http://schemas.microsoft.com/office/drawing/2014/main" id="{BEBCF0B9-55DA-1141-CF33-3A82CD3F0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9314" y="2357615"/>
            <a:ext cx="1846262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76000"/>
              </a:lnSpc>
            </a:pPr>
            <a:r>
              <a:rPr lang="en-GB" altLang="zh-CN" sz="2800" b="1" u="sng" dirty="0">
                <a:solidFill>
                  <a:srgbClr val="007A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id="{A4243523-A849-0DC6-CABF-8FCDF2499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3240" y="925327"/>
            <a:ext cx="8286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76000"/>
              </a:lnSpc>
            </a:pPr>
            <a:r>
              <a:rPr lang="en-GB" altLang="zh-CN" sz="2800" b="1" u="sng" dirty="0">
                <a:solidFill>
                  <a:srgbClr val="007A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5D</a:t>
            </a:r>
            <a:endParaRPr lang="en-GB" altLang="zh-CN" sz="3200" b="1" u="sng" dirty="0">
              <a:solidFill>
                <a:srgbClr val="007A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20">
            <a:extLst>
              <a:ext uri="{FF2B5EF4-FFF2-40B4-BE49-F238E27FC236}">
                <a16:creationId xmlns:a16="http://schemas.microsoft.com/office/drawing/2014/main" id="{F89420A3-1A80-A51E-2988-7F034AE80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8579" y="5295723"/>
            <a:ext cx="1194651" cy="123944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Form Factors</a:t>
            </a:r>
          </a:p>
          <a:p>
            <a:pPr>
              <a:lnSpc>
                <a:spcPct val="93000"/>
              </a:lnSpc>
            </a:pP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G</a:t>
            </a:r>
            <a:r>
              <a:rPr lang="en-GB" altLang="zh-CN" baseline="-25000" dirty="0">
                <a:solidFill>
                  <a:srgbClr val="000000"/>
                </a:solidFill>
                <a:ea typeface="宋体" panose="02010600030101010101" pitchFamily="2" charset="-122"/>
              </a:rPr>
              <a:t>E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(Q</a:t>
            </a:r>
            <a:r>
              <a:rPr lang="en-GB" altLang="zh-CN" baseline="30000" dirty="0">
                <a:solidFill>
                  <a:srgbClr val="000000"/>
                </a:solidFill>
                <a:ea typeface="宋体" panose="02010600030101010101" pitchFamily="2" charset="-122"/>
              </a:rPr>
              <a:t>2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), </a:t>
            </a:r>
          </a:p>
          <a:p>
            <a:pPr>
              <a:lnSpc>
                <a:spcPct val="93000"/>
              </a:lnSpc>
            </a:pP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G</a:t>
            </a:r>
            <a:r>
              <a:rPr lang="en-GB" altLang="zh-CN" baseline="-25000" dirty="0">
                <a:solidFill>
                  <a:srgbClr val="000000"/>
                </a:solidFill>
                <a:ea typeface="宋体" panose="02010600030101010101" pitchFamily="2" charset="-122"/>
              </a:rPr>
              <a:t>M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(Q</a:t>
            </a:r>
            <a:r>
              <a:rPr lang="en-GB" altLang="zh-CN" baseline="30000" dirty="0">
                <a:solidFill>
                  <a:srgbClr val="000000"/>
                </a:solidFill>
                <a:ea typeface="宋体" panose="02010600030101010101" pitchFamily="2" charset="-122"/>
              </a:rPr>
              <a:t>2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)</a:t>
            </a:r>
            <a:r>
              <a:rPr lang="ar-SA" altLang="zh-CN" dirty="0">
                <a:solidFill>
                  <a:srgbClr val="000000"/>
                </a:solidFill>
                <a:ea typeface="宋体" panose="02010600030101010101" pitchFamily="2" charset="-122"/>
              </a:rPr>
              <a:t>‏</a:t>
            </a:r>
            <a:endParaRPr lang="en-GB" altLang="zh-CN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grpSp>
        <p:nvGrpSpPr>
          <p:cNvPr id="16" name="Group 37">
            <a:extLst>
              <a:ext uri="{FF2B5EF4-FFF2-40B4-BE49-F238E27FC236}">
                <a16:creationId xmlns:a16="http://schemas.microsoft.com/office/drawing/2014/main" id="{6ADE5A71-F284-6AD1-C357-F65AC10E0CC2}"/>
              </a:ext>
            </a:extLst>
          </p:cNvPr>
          <p:cNvGrpSpPr>
            <a:grpSpLocks/>
          </p:cNvGrpSpPr>
          <p:nvPr/>
        </p:nvGrpSpPr>
        <p:grpSpPr bwMode="auto">
          <a:xfrm>
            <a:off x="5370514" y="2852737"/>
            <a:ext cx="2220987" cy="2520951"/>
            <a:chOff x="3846513" y="2852737"/>
            <a:chExt cx="2220912" cy="2520968"/>
          </a:xfrm>
        </p:grpSpPr>
        <p:sp>
          <p:nvSpPr>
            <p:cNvPr id="17" name="Line 17">
              <a:extLst>
                <a:ext uri="{FF2B5EF4-FFF2-40B4-BE49-F238E27FC236}">
                  <a16:creationId xmlns:a16="http://schemas.microsoft.com/office/drawing/2014/main" id="{ED7C9C93-C878-3D7D-818B-E7FA3E6711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46513" y="2852738"/>
              <a:ext cx="1860550" cy="2520967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Text Box 18">
              <a:extLst>
                <a:ext uri="{FF2B5EF4-FFF2-40B4-BE49-F238E27FC236}">
                  <a16:creationId xmlns:a16="http://schemas.microsoft.com/office/drawing/2014/main" id="{4DA7A90E-4ED2-7CEF-BCC5-04D06C2358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0613" y="3207851"/>
              <a:ext cx="864096" cy="442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GB" altLang="zh-CN" sz="2400" dirty="0">
                  <a:solidFill>
                    <a:srgbClr val="000000"/>
                  </a:solidFill>
                  <a:ea typeface="宋体" panose="02010600030101010101" pitchFamily="2" charset="-122"/>
                </a:rPr>
                <a:t>d</a:t>
              </a:r>
              <a:r>
                <a:rPr lang="en-GB" altLang="zh-CN" sz="2400" baseline="30000" dirty="0">
                  <a:solidFill>
                    <a:srgbClr val="000000"/>
                  </a:solidFill>
                  <a:ea typeface="宋体" panose="02010600030101010101" pitchFamily="2" charset="-122"/>
                </a:rPr>
                <a:t>2</a:t>
              </a:r>
              <a:r>
                <a:rPr lang="en-GB" altLang="zh-CN" sz="2400" dirty="0">
                  <a:solidFill>
                    <a:srgbClr val="000000"/>
                  </a:solidFill>
                  <a:ea typeface="宋体" panose="02010600030101010101" pitchFamily="2" charset="-122"/>
                </a:rPr>
                <a:t>r</a:t>
              </a:r>
              <a:r>
                <a:rPr lang="en-GB" altLang="zh-CN" sz="2400" baseline="-25000" dirty="0">
                  <a:solidFill>
                    <a:srgbClr val="000000"/>
                  </a:solidFill>
                  <a:ea typeface="宋体" panose="02010600030101010101" pitchFamily="2" charset="-122"/>
                </a:rPr>
                <a:t>T</a:t>
              </a:r>
              <a:r>
                <a:rPr lang="en-GB" altLang="zh-CN" sz="2400" dirty="0">
                  <a:solidFill>
                    <a:srgbClr val="000000"/>
                  </a:solidFill>
                  <a:ea typeface="宋体" panose="02010600030101010101" pitchFamily="2" charset="-122"/>
                </a:rPr>
                <a:t>   </a:t>
              </a:r>
            </a:p>
          </p:txBody>
        </p:sp>
        <p:sp>
          <p:nvSpPr>
            <p:cNvPr id="19" name="Line 19">
              <a:extLst>
                <a:ext uri="{FF2B5EF4-FFF2-40B4-BE49-F238E27FC236}">
                  <a16:creationId xmlns:a16="http://schemas.microsoft.com/office/drawing/2014/main" id="{0F758370-BD17-8370-282F-5D5A4C2207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85138" y="2852737"/>
              <a:ext cx="182287" cy="244300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0" name="Text Box 26">
            <a:extLst>
              <a:ext uri="{FF2B5EF4-FFF2-40B4-BE49-F238E27FC236}">
                <a16:creationId xmlns:a16="http://schemas.microsoft.com/office/drawing/2014/main" id="{9E472F86-539B-2EB5-369D-57266782A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5658278"/>
            <a:ext cx="8286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76000"/>
              </a:lnSpc>
            </a:pPr>
            <a:r>
              <a:rPr lang="en-GB" altLang="zh-CN" sz="2800" b="1" u="sng" dirty="0">
                <a:solidFill>
                  <a:srgbClr val="007A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1D</a:t>
            </a:r>
          </a:p>
        </p:txBody>
      </p:sp>
      <p:grpSp>
        <p:nvGrpSpPr>
          <p:cNvPr id="21" name="Group 41">
            <a:extLst>
              <a:ext uri="{FF2B5EF4-FFF2-40B4-BE49-F238E27FC236}">
                <a16:creationId xmlns:a16="http://schemas.microsoft.com/office/drawing/2014/main" id="{B5F2FAB2-71B0-349D-CD13-A970084B6561}"/>
              </a:ext>
            </a:extLst>
          </p:cNvPr>
          <p:cNvGrpSpPr>
            <a:grpSpLocks/>
          </p:cNvGrpSpPr>
          <p:nvPr/>
        </p:nvGrpSpPr>
        <p:grpSpPr bwMode="auto">
          <a:xfrm>
            <a:off x="6014636" y="1350830"/>
            <a:ext cx="4560235" cy="2294194"/>
            <a:chOff x="4552869" y="1462084"/>
            <a:chExt cx="4560557" cy="22941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84DF7425-1A5E-671B-9649-35D4E2BBCC3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54613" y="2349501"/>
                  <a:ext cx="1649802" cy="674225"/>
                </a:xfrm>
                <a:prstGeom prst="rect">
                  <a:avLst/>
                </a:prstGeom>
                <a:solidFill>
                  <a:srgbClr val="FFFFFF"/>
                </a:solidFill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90000" tIns="46800" rIns="90000" bIns="46800">
                  <a:spAutoFit/>
                </a:bodyPr>
                <a:lstStyle>
                  <a:lvl1pPr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 sz="2000">
                      <a:solidFill>
                        <a:schemeClr val="bg1"/>
                      </a:solidFill>
                      <a:latin typeface="Times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 sz="2000">
                      <a:solidFill>
                        <a:schemeClr val="bg1"/>
                      </a:solidFill>
                      <a:latin typeface="Times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 sz="2000">
                      <a:solidFill>
                        <a:schemeClr val="bg1"/>
                      </a:solidFill>
                      <a:latin typeface="Times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 sz="2000">
                      <a:solidFill>
                        <a:schemeClr val="bg1"/>
                      </a:solidFill>
                      <a:latin typeface="Times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 sz="2000">
                      <a:solidFill>
                        <a:schemeClr val="bg1"/>
                      </a:solidFill>
                      <a:latin typeface="Times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 sz="2000">
                      <a:solidFill>
                        <a:schemeClr val="bg1"/>
                      </a:solidFill>
                      <a:latin typeface="Times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 sz="2000">
                      <a:solidFill>
                        <a:schemeClr val="bg1"/>
                      </a:solidFill>
                      <a:latin typeface="Times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 sz="2000">
                      <a:solidFill>
                        <a:schemeClr val="bg1"/>
                      </a:solidFill>
                      <a:latin typeface="Times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 sz="2000">
                      <a:solidFill>
                        <a:schemeClr val="bg1"/>
                      </a:solidFill>
                      <a:latin typeface="Times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algn="ctr">
                    <a:lnSpc>
                      <a:spcPct val="93000"/>
                    </a:lnSpc>
                  </a:pPr>
                  <a:r>
                    <a:rPr lang="en-GB" altLang="zh-CN" dirty="0">
                      <a:solidFill>
                        <a:srgbClr val="000000"/>
                      </a:solidFill>
                      <a:ea typeface="宋体" panose="02010600030101010101" pitchFamily="2" charset="-122"/>
                    </a:rPr>
                    <a:t>GPDs/IPDs</a:t>
                  </a:r>
                </a:p>
                <a:p>
                  <a:pPr algn="ctr">
                    <a:lnSpc>
                      <a:spcPct val="93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altLang="zh-CN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rgbClr val="000000"/>
                                </a:solidFill>
                                <a:latin typeface="Cambria Math" charset="0"/>
                                <a:ea typeface="宋体" panose="02010600030101010101" pitchFamily="2" charset="-122"/>
                              </a:rPr>
                              <m:t>𝐻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000000"/>
                                </a:solidFill>
                                <a:latin typeface="Cambria Math" charset="0"/>
                                <a:ea typeface="宋体" panose="02010600030101010101" pitchFamily="2" charset="-122"/>
                              </a:rPr>
                              <m:t>𝑢</m:t>
                            </m:r>
                          </m:sup>
                        </m:sSup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latin typeface="Cambria Math" charset="0"/>
                            <a:ea typeface="宋体" panose="02010600030101010101" pitchFamily="2" charset="-122"/>
                          </a:rPr>
                          <m:t>,</m:t>
                        </m:r>
                        <m:sSup>
                          <m:sSupPr>
                            <m:ctrlPr>
                              <a:rPr lang="en-GB" altLang="zh-CN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charset="0"/>
                                <a:ea typeface="宋体" panose="02010600030101010101" pitchFamily="2" charset="-122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charset="0"/>
                                <a:ea typeface="宋体" panose="02010600030101010101" pitchFamily="2" charset="-122"/>
                              </a:rPr>
                              <m:t>𝑢</m:t>
                            </m:r>
                          </m:sup>
                        </m:sSup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charset="0"/>
                            <a:ea typeface="宋体" panose="02010600030101010101" pitchFamily="2" charset="-122"/>
                          </a:rPr>
                          <m:t>, </m:t>
                        </m:r>
                        <m:sSup>
                          <m:sSupPr>
                            <m:ctrlPr>
                              <a:rPr lang="en-GB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GB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charset="0"/>
                                    <a:ea typeface="宋体" panose="02010600030101010101" pitchFamily="2" charset="-122"/>
                                  </a:rPr>
                                  <m:t>𝐻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000000"/>
                                </a:solidFill>
                                <a:latin typeface="Cambria Math" charset="0"/>
                                <a:ea typeface="宋体" panose="02010600030101010101" pitchFamily="2" charset="-122"/>
                              </a:rPr>
                              <m:t>𝑢</m:t>
                            </m:r>
                          </m:sup>
                        </m:sSup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latin typeface="Cambria Math" charset="0"/>
                            <a:ea typeface="宋体" panose="02010600030101010101" pitchFamily="2" charset="-122"/>
                          </a:rPr>
                          <m:t>,</m:t>
                        </m:r>
                        <m:sSup>
                          <m:sSupPr>
                            <m:ctrlPr>
                              <a:rPr lang="en-GB" altLang="zh-CN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GB" altLang="zh-CN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solidFill>
                                      <a:srgbClr val="FF0000"/>
                                    </a:solidFill>
                                    <a:latin typeface="Cambria Math" charset="0"/>
                                    <a:ea typeface="宋体" panose="02010600030101010101" pitchFamily="2" charset="-122"/>
                                  </a:rPr>
                                  <m:t>𝐸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charset="0"/>
                                <a:ea typeface="宋体" panose="02010600030101010101" pitchFamily="2" charset="-122"/>
                              </a:rPr>
                              <m:t>𝑢</m:t>
                            </m:r>
                          </m:sup>
                        </m:sSup>
                      </m:oMath>
                    </m:oMathPara>
                  </a14:m>
                  <a:endParaRPr lang="en-GB" altLang="zh-CN" dirty="0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</mc:Choice>
          <mc:Fallback xmlns="">
            <p:sp>
              <p:nvSpPr>
                <p:cNvPr id="22545" name="Text 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54613" y="2349501"/>
                  <a:ext cx="1649802" cy="674225"/>
                </a:xfrm>
                <a:prstGeom prst="rect">
                  <a:avLst/>
                </a:prstGeom>
                <a:blipFill>
                  <a:blip r:embed="rId4"/>
                  <a:stretch>
                    <a:fillRect t="-6195" r="-12821"/>
                  </a:stretch>
                </a:blipFill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Line 6">
              <a:extLst>
                <a:ext uri="{FF2B5EF4-FFF2-40B4-BE49-F238E27FC236}">
                  <a16:creationId xmlns:a16="http://schemas.microsoft.com/office/drawing/2014/main" id="{8AF3B03E-41A1-2F98-350E-58A206B726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2869" y="1462084"/>
              <a:ext cx="1027195" cy="814391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Text Box 7">
              <a:extLst>
                <a:ext uri="{FF2B5EF4-FFF2-40B4-BE49-F238E27FC236}">
                  <a16:creationId xmlns:a16="http://schemas.microsoft.com/office/drawing/2014/main" id="{F0842996-5477-A636-E6F4-3A80D70BAE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8115" y="1628800"/>
              <a:ext cx="764792" cy="438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bg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93000"/>
                </a:lnSpc>
              </a:pPr>
              <a:r>
                <a:rPr lang="en-GB" altLang="zh-CN" sz="2400" dirty="0">
                  <a:solidFill>
                    <a:srgbClr val="000000"/>
                  </a:solidFill>
                  <a:ea typeface="宋体" panose="02010600030101010101" pitchFamily="2" charset="-122"/>
                </a:rPr>
                <a:t>d</a:t>
              </a:r>
              <a:r>
                <a:rPr lang="en-GB" altLang="zh-CN" sz="2400" baseline="30000" dirty="0">
                  <a:solidFill>
                    <a:srgbClr val="000000"/>
                  </a:solidFill>
                  <a:ea typeface="宋体" panose="02010600030101010101" pitchFamily="2" charset="-122"/>
                </a:rPr>
                <a:t>2</a:t>
              </a:r>
              <a:r>
                <a:rPr lang="en-GB" altLang="zh-CN" sz="2400" dirty="0">
                  <a:solidFill>
                    <a:srgbClr val="000000"/>
                  </a:solidFill>
                  <a:ea typeface="宋体" panose="02010600030101010101" pitchFamily="2" charset="-122"/>
                </a:rPr>
                <a:t>k</a:t>
              </a:r>
              <a:r>
                <a:rPr lang="en-GB" altLang="zh-CN" sz="2400" baseline="-25000" dirty="0">
                  <a:solidFill>
                    <a:srgbClr val="000000"/>
                  </a:solidFill>
                  <a:ea typeface="宋体" panose="02010600030101010101" pitchFamily="2" charset="-122"/>
                </a:rPr>
                <a:t>T </a:t>
              </a:r>
            </a:p>
          </p:txBody>
        </p:sp>
        <p:pic>
          <p:nvPicPr>
            <p:cNvPr id="25" name="Picture 15" descr="fig02-3">
              <a:extLst>
                <a:ext uri="{FF2B5EF4-FFF2-40B4-BE49-F238E27FC236}">
                  <a16:creationId xmlns:a16="http://schemas.microsoft.com/office/drawing/2014/main" id="{A6C7C9C9-3106-CB09-E3C2-1BC57ABC42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96" b="53352"/>
            <a:stretch>
              <a:fillRect/>
            </a:stretch>
          </p:blipFill>
          <p:spPr bwMode="auto">
            <a:xfrm>
              <a:off x="6959036" y="1927478"/>
              <a:ext cx="2154390" cy="1828800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E2B2B48-8813-2BFA-A254-E4BE33CF4340}"/>
              </a:ext>
            </a:extLst>
          </p:cNvPr>
          <p:cNvSpPr txBox="1"/>
          <p:nvPr/>
        </p:nvSpPr>
        <p:spPr>
          <a:xfrm>
            <a:off x="2285209" y="-8394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Nucleon’s 3D Structure</a:t>
            </a:r>
          </a:p>
        </p:txBody>
      </p:sp>
      <p:sp>
        <p:nvSpPr>
          <p:cNvPr id="27" name="Text Box 22">
            <a:extLst>
              <a:ext uri="{FF2B5EF4-FFF2-40B4-BE49-F238E27FC236}">
                <a16:creationId xmlns:a16="http://schemas.microsoft.com/office/drawing/2014/main" id="{6BCC0A8C-7FEB-5FBB-B9AB-196444D39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6314" y="3806160"/>
            <a:ext cx="3672383" cy="380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bg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3000"/>
              </a:lnSpc>
            </a:pP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dx &amp; Fourier </a:t>
            </a:r>
            <a:r>
              <a:rPr lang="en-GB" altLang="zh-CN" dirty="0" err="1">
                <a:solidFill>
                  <a:srgbClr val="000000"/>
                </a:solidFill>
                <a:ea typeface="宋体" panose="02010600030101010101" pitchFamily="2" charset="-122"/>
              </a:rPr>
              <a:t>Transfor</a:t>
            </a:r>
            <a:r>
              <a:rPr lang="en-GB" altLang="zh-CN" dirty="0">
                <a:solidFill>
                  <a:srgbClr val="000000"/>
                </a:solidFill>
                <a:ea typeface="宋体" panose="02010600030101010101" pitchFamily="2" charset="-122"/>
              </a:rPr>
              <a:t>  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8E8A0F-2493-396E-F58B-2F5F1DC86FEA}"/>
              </a:ext>
            </a:extLst>
          </p:cNvPr>
          <p:cNvSpPr txBox="1"/>
          <p:nvPr/>
        </p:nvSpPr>
        <p:spPr>
          <a:xfrm>
            <a:off x="8181570" y="1428772"/>
            <a:ext cx="2776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(X. Ji, D. Mueller, A. Radyushkin)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61A1765-E0DC-0459-F67A-A8B1C5EE8A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6024" y="4828270"/>
            <a:ext cx="3760926" cy="1644095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50786D0-C7A4-F80C-7710-A5960023972A}"/>
              </a:ext>
            </a:extLst>
          </p:cNvPr>
          <p:cNvSpPr/>
          <p:nvPr/>
        </p:nvSpPr>
        <p:spPr>
          <a:xfrm>
            <a:off x="8468291" y="4538712"/>
            <a:ext cx="36724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Z. Ye, et. al. Phys. Lett. B 777 8-15 (2018)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513BED6-DAC8-5564-D1FD-6A8D1E386F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7862" y="4828270"/>
            <a:ext cx="2340910" cy="1843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018C24EC-1B33-7BAF-3EA2-DD8CB25C9844}"/>
              </a:ext>
            </a:extLst>
          </p:cNvPr>
          <p:cNvSpPr/>
          <p:nvPr/>
        </p:nvSpPr>
        <p:spPr>
          <a:xfrm>
            <a:off x="1988071" y="4319993"/>
            <a:ext cx="25061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lphaUcPeriod"/>
            </a:pP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Accardi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et. al. </a:t>
            </a:r>
          </a:p>
          <a:p>
            <a:pPr marL="342900" indent="-342900">
              <a:buAutoNum type="alphaUcPeriod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 Rev. D 93, 114017 (2016)</a:t>
            </a:r>
          </a:p>
        </p:txBody>
      </p:sp>
      <p:pic>
        <p:nvPicPr>
          <p:cNvPr id="33" name="Picture 8" descr="mage result for transversity distribution">
            <a:extLst>
              <a:ext uri="{FF2B5EF4-FFF2-40B4-BE49-F238E27FC236}">
                <a16:creationId xmlns:a16="http://schemas.microsoft.com/office/drawing/2014/main" id="{0EA01A2E-79D7-B340-5005-616966FB8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0" y="5534659"/>
            <a:ext cx="1447604" cy="116964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1A53C58-27E4-2838-82E9-AC33C78456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60" y="4112614"/>
            <a:ext cx="1548582" cy="1298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069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27" grpId="0"/>
      <p:bldP spid="28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A02AED-6ED7-F0CD-57A3-9BF7B9DF2EF6}"/>
              </a:ext>
            </a:extLst>
          </p:cNvPr>
          <p:cNvSpPr txBox="1">
            <a:spLocks/>
          </p:cNvSpPr>
          <p:nvPr/>
        </p:nvSpPr>
        <p:spPr>
          <a:xfrm>
            <a:off x="1981200" y="25281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 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Experiments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 w/ Hadron Beam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0F199C-20E6-348A-3787-C384898696F6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0" y="647813"/>
            <a:ext cx="6744072" cy="312738"/>
          </a:xfrm>
          <a:prstGeom prst="rect">
            <a:avLst/>
          </a:prstGeom>
        </p:spPr>
        <p:txBody>
          <a:bodyPr lIns="228529" tIns="45706" rIns="91410" bIns="45706" anchor="ctr"/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itchFamily="2" charset="2"/>
              <a:buChar char="Ø"/>
            </a:pPr>
            <a:r>
              <a:rPr lang="en-US" altLang="en-US" sz="2400" dirty="0">
                <a:solidFill>
                  <a:schemeClr val="bg2">
                    <a:lumMod val="10000"/>
                  </a:schemeClr>
                </a:solidFill>
                <a:latin typeface="Cooper Black" panose="0208090404030B020404" pitchFamily="18" charset="77"/>
                <a:ea typeface="+mn-ea"/>
                <a:cs typeface="Times" charset="0"/>
              </a:rPr>
              <a:t>(anti)-Proton-included (J-PARC):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CD644B-0ED0-F8EB-EE8C-98A503400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716" y="976383"/>
            <a:ext cx="3628032" cy="23699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71E24D-FAA5-FABE-5E28-7869426132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790"/>
          <a:stretch>
            <a:fillRect/>
          </a:stretch>
        </p:blipFill>
        <p:spPr>
          <a:xfrm>
            <a:off x="7650323" y="4562734"/>
            <a:ext cx="3938174" cy="21378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EFC4AE7-122B-AACA-63E0-BD8F2DD7E643}"/>
              </a:ext>
            </a:extLst>
          </p:cNvPr>
          <p:cNvSpPr txBox="1"/>
          <p:nvPr/>
        </p:nvSpPr>
        <p:spPr>
          <a:xfrm>
            <a:off x="5951984" y="601658"/>
            <a:ext cx="64230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Kumano, M. </a:t>
            </a:r>
            <a:r>
              <a:rPr lang="en-US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Strikman</a:t>
            </a:r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K. </a:t>
            </a:r>
            <a:r>
              <a:rPr lang="en-US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Sdoh</a:t>
            </a:r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Phys. Rev. D 80 (2009) 074003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DAF910D-00E6-B854-9E74-7188DFA8D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978" y="4246024"/>
            <a:ext cx="3310136" cy="24233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B1ABCAB-2994-9413-3477-762E8A77AE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3864" y="4236722"/>
            <a:ext cx="3472031" cy="24233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933139-CA31-BB73-5516-9683D50DD1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255" y="1630754"/>
            <a:ext cx="6475217" cy="223909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AA476F4-B3DB-015B-8317-11AF25A46B34}"/>
              </a:ext>
            </a:extLst>
          </p:cNvPr>
          <p:cNvSpPr txBox="1"/>
          <p:nvPr/>
        </p:nvSpPr>
        <p:spPr>
          <a:xfrm>
            <a:off x="485600" y="987287"/>
            <a:ext cx="6612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 to Efremov-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Radyushkin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-Brodsky-Lepage (ERBL) region (not accessible in lepton scattering)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B60BA7-C314-14A2-B3AF-4D29F2AE5F35}"/>
              </a:ext>
            </a:extLst>
          </p:cNvPr>
          <p:cNvSpPr txBox="1"/>
          <p:nvPr/>
        </p:nvSpPr>
        <p:spPr>
          <a:xfrm>
            <a:off x="485600" y="3858408"/>
            <a:ext cx="6612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large XS (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level)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0D9EB7-A784-5400-DE0C-8EED1A1E66DF}"/>
              </a:ext>
            </a:extLst>
          </p:cNvPr>
          <p:cNvSpPr txBox="1"/>
          <p:nvPr/>
        </p:nvSpPr>
        <p:spPr>
          <a:xfrm>
            <a:off x="7348370" y="3489076"/>
            <a:ext cx="4843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Factorization in special kinematic regions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0DDC98-76F6-E4F8-0163-82C8CCEDDBDB}"/>
              </a:ext>
            </a:extLst>
          </p:cNvPr>
          <p:cNvSpPr txBox="1"/>
          <p:nvPr/>
        </p:nvSpPr>
        <p:spPr>
          <a:xfrm>
            <a:off x="7582794" y="3916403"/>
            <a:ext cx="4347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p&amp;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𝝿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 forward &amp; opposite, carrying most of momentum</a:t>
            </a:r>
          </a:p>
        </p:txBody>
      </p:sp>
    </p:spTree>
    <p:extLst>
      <p:ext uri="{BB962C8B-B14F-4D97-AF65-F5344CB8AC3E}">
        <p14:creationId xmlns:p14="http://schemas.microsoft.com/office/powerpoint/2010/main" val="405430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CEFC6-5E43-98CB-5752-5E67E0DF2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BFCAAC-00F2-9C24-122F-07A0CB210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7656" y="558067"/>
            <a:ext cx="5176366" cy="23919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D9D69F-FB08-C8A2-D5D5-FE7A3E69C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8" y="1364512"/>
            <a:ext cx="6998712" cy="24707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915E71-F728-6A67-3E51-7051A7691563}"/>
              </a:ext>
            </a:extLst>
          </p:cNvPr>
          <p:cNvSpPr txBox="1"/>
          <p:nvPr/>
        </p:nvSpPr>
        <p:spPr>
          <a:xfrm>
            <a:off x="6345997" y="2990030"/>
            <a:ext cx="13320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l-GR" sz="15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Π</a:t>
            </a:r>
            <a:r>
              <a:rPr lang="en-US" sz="15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20/K10 </a:t>
            </a:r>
          </a:p>
          <a:p>
            <a:pPr marL="0" marR="0" algn="ctr">
              <a:buNone/>
            </a:pPr>
            <a:r>
              <a:rPr lang="en-US" sz="15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beamline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51CB32A-365C-FDA5-3819-90BD00C12CB1}"/>
              </a:ext>
            </a:extLst>
          </p:cNvPr>
          <p:cNvSpPr txBox="1">
            <a:spLocks/>
          </p:cNvSpPr>
          <p:nvPr/>
        </p:nvSpPr>
        <p:spPr>
          <a:xfrm>
            <a:off x="1981200" y="25281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 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Experiments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 w/ Hadron Beam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856DCD-22E8-CE50-0F41-202CA91B7F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83" y="4246973"/>
            <a:ext cx="4929758" cy="2415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88C1C5B3-46FA-4ABB-0049-618DEE9650BE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7978" y="607556"/>
            <a:ext cx="5791444" cy="312738"/>
          </a:xfrm>
          <a:prstGeom prst="rect">
            <a:avLst/>
          </a:prstGeom>
        </p:spPr>
        <p:txBody>
          <a:bodyPr lIns="228529" tIns="45706" rIns="91410" bIns="45706" anchor="ctr"/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Wingdings" pitchFamily="2" charset="2"/>
              <a:buChar char="Ø"/>
            </a:pPr>
            <a:r>
              <a:rPr lang="en-US" altLang="en-US" sz="2400" dirty="0">
                <a:solidFill>
                  <a:schemeClr val="bg2">
                    <a:lumMod val="10000"/>
                  </a:schemeClr>
                </a:solidFill>
                <a:latin typeface="Cooper Black" panose="0208090404030B020404" pitchFamily="18" charset="77"/>
                <a:ea typeface="+mn-ea"/>
                <a:cs typeface="Times" charset="0"/>
              </a:rPr>
              <a:t>J-PARC</a:t>
            </a:r>
            <a:r>
              <a:rPr lang="zh-CN" altLang="en-US" sz="2400" dirty="0">
                <a:solidFill>
                  <a:schemeClr val="bg2">
                    <a:lumMod val="10000"/>
                  </a:schemeClr>
                </a:solidFill>
                <a:latin typeface="Cooper Black" panose="0208090404030B020404" pitchFamily="18" charset="77"/>
                <a:ea typeface="+mn-ea"/>
                <a:cs typeface="Times" charset="0"/>
              </a:rPr>
              <a:t> 𝝿</a:t>
            </a:r>
            <a:r>
              <a:rPr lang="en-US" altLang="zh-CN" sz="2400" dirty="0">
                <a:solidFill>
                  <a:schemeClr val="bg2">
                    <a:lumMod val="10000"/>
                  </a:schemeClr>
                </a:solidFill>
                <a:latin typeface="Cooper Black" panose="0208090404030B020404" pitchFamily="18" charset="77"/>
                <a:ea typeface="+mn-ea"/>
                <a:cs typeface="Times" charset="0"/>
              </a:rPr>
              <a:t>20</a:t>
            </a:r>
            <a:r>
              <a:rPr lang="en-US" altLang="zh-CN" sz="2400" dirty="0">
                <a:solidFill>
                  <a:srgbClr val="FF0000"/>
                </a:solidFill>
                <a:latin typeface="Cooper Black" panose="0208090404030B020404" pitchFamily="18" charset="77"/>
                <a:ea typeface="+mn-ea"/>
                <a:cs typeface="Times" charset="0"/>
              </a:rPr>
              <a:t>/K10</a:t>
            </a:r>
            <a:r>
              <a:rPr lang="zh-CN" altLang="en-US" sz="2400" dirty="0">
                <a:solidFill>
                  <a:srgbClr val="FF0000"/>
                </a:solidFill>
                <a:latin typeface="Cooper Black" panose="0208090404030B020404" pitchFamily="18" charset="77"/>
                <a:ea typeface="+mn-ea"/>
                <a:cs typeface="Times" charset="0"/>
              </a:rPr>
              <a:t> </a:t>
            </a:r>
            <a:r>
              <a:rPr lang="en-US" altLang="zh-CN" sz="2400" dirty="0">
                <a:solidFill>
                  <a:schemeClr val="bg2">
                    <a:lumMod val="10000"/>
                  </a:schemeClr>
                </a:solidFill>
                <a:latin typeface="Cooper Black" panose="0208090404030B020404" pitchFamily="18" charset="77"/>
                <a:ea typeface="+mn-ea"/>
                <a:cs typeface="Times" charset="0"/>
              </a:rPr>
              <a:t>beamline</a:t>
            </a:r>
            <a:endParaRPr lang="en-US" altLang="en-US" sz="2400" dirty="0">
              <a:solidFill>
                <a:schemeClr val="bg2">
                  <a:lumMod val="10000"/>
                </a:schemeClr>
              </a:solidFill>
              <a:latin typeface="Cooper Black" panose="0208090404030B020404" pitchFamily="18" charset="77"/>
              <a:ea typeface="+mn-ea"/>
              <a:cs typeface="Times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9F219B-BE0D-31FB-7470-C5CE40DD1B99}"/>
              </a:ext>
            </a:extLst>
          </p:cNvPr>
          <p:cNvSpPr txBox="1"/>
          <p:nvPr/>
        </p:nvSpPr>
        <p:spPr>
          <a:xfrm>
            <a:off x="450848" y="5817458"/>
            <a:ext cx="7425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Proposal</a:t>
            </a: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 development: by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Natsuki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Tomida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(Kyoto), </a:t>
            </a:r>
          </a:p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Zhihong Ye (Tsinghua), et. al.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E550F069-FDF9-BBB7-575D-E9472F2F8303}"/>
              </a:ext>
            </a:extLst>
          </p:cNvPr>
          <p:cNvSpPr/>
          <p:nvPr/>
        </p:nvSpPr>
        <p:spPr>
          <a:xfrm>
            <a:off x="3546684" y="2659471"/>
            <a:ext cx="2946400" cy="558800"/>
          </a:xfrm>
          <a:custGeom>
            <a:avLst/>
            <a:gdLst>
              <a:gd name="csX0" fmla="*/ 0 w 2946400"/>
              <a:gd name="csY0" fmla="*/ 0 h 558800"/>
              <a:gd name="csX1" fmla="*/ 1289050 w 2946400"/>
              <a:gd name="csY1" fmla="*/ 114300 h 558800"/>
              <a:gd name="csX2" fmla="*/ 2921000 w 2946400"/>
              <a:gd name="csY2" fmla="*/ 552450 h 558800"/>
              <a:gd name="csX3" fmla="*/ 2921000 w 2946400"/>
              <a:gd name="csY3" fmla="*/ 552450 h 558800"/>
              <a:gd name="csX4" fmla="*/ 2946400 w 2946400"/>
              <a:gd name="csY4" fmla="*/ 558800 h 558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946400" h="558800">
                <a:moveTo>
                  <a:pt x="0" y="0"/>
                </a:moveTo>
                <a:cubicBezTo>
                  <a:pt x="401108" y="11112"/>
                  <a:pt x="802217" y="22225"/>
                  <a:pt x="1289050" y="114300"/>
                </a:cubicBezTo>
                <a:cubicBezTo>
                  <a:pt x="1775883" y="206375"/>
                  <a:pt x="2921000" y="552450"/>
                  <a:pt x="2921000" y="552450"/>
                </a:cubicBezTo>
                <a:lnTo>
                  <a:pt x="2921000" y="552450"/>
                </a:lnTo>
                <a:lnTo>
                  <a:pt x="2946400" y="55880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4">
                <a:extLst>
                  <a:ext uri="{FF2B5EF4-FFF2-40B4-BE49-F238E27FC236}">
                    <a16:creationId xmlns:a16="http://schemas.microsoft.com/office/drawing/2014/main" id="{F3149033-4398-9DFF-A32A-67EB96326462}"/>
                  </a:ext>
                </a:extLst>
              </p:cNvPr>
              <p:cNvSpPr txBox="1">
                <a:spLocks noRot="1" noChangeArrowheads="1"/>
              </p:cNvSpPr>
              <p:nvPr/>
            </p:nvSpPr>
            <p:spPr>
              <a:xfrm>
                <a:off x="321566" y="4725144"/>
                <a:ext cx="9298684" cy="312738"/>
              </a:xfrm>
              <a:prstGeom prst="rect">
                <a:avLst/>
              </a:prstGeom>
            </p:spPr>
            <p:txBody>
              <a:bodyPr lIns="228529" tIns="45706" rIns="91410" bIns="45706" anchor="ctr"/>
              <a:lstStyle>
                <a:lvl1pPr algn="l" defTabSz="829178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99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342900" indent="-342900">
                  <a:buFont typeface="Wingdings" pitchFamily="2" charset="2"/>
                  <a:buChar char="q"/>
                </a:pP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Measure GPD using</a:t>
                </a:r>
                <a:r>
                  <a:rPr lang="zh-CN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cs typeface="Times" charset="0"/>
                      </a:rPr>
                      <m:t>p</m:t>
                    </m:r>
                  </m:oMath>
                </a14:m>
                <a:r>
                  <a:rPr lang="en-US" altLang="zh-CN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Times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2000" b="0" i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Times" charset="0"/>
                          </a:rPr>
                          <m:t>p</m:t>
                        </m:r>
                      </m:e>
                    </m:acc>
                  </m:oMath>
                </a14:m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secondary beam@</a:t>
                </a:r>
                <a:r>
                  <a:rPr lang="zh-CN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𝝿</a:t>
                </a:r>
                <a:r>
                  <a:rPr lang="en-US" altLang="zh-CN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w/ MARQ </a:t>
                </a:r>
                <a:r>
                  <a:rPr lang="zh-CN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en-US" sz="20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4">
                <a:extLst>
                  <a:ext uri="{FF2B5EF4-FFF2-40B4-BE49-F238E27FC236}">
                    <a16:creationId xmlns:a16="http://schemas.microsoft.com/office/drawing/2014/main" id="{F3149033-4398-9DFF-A32A-67EB96326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6" y="4725144"/>
                <a:ext cx="9298684" cy="312738"/>
              </a:xfrm>
              <a:prstGeom prst="rect">
                <a:avLst/>
              </a:prstGeom>
              <a:blipFill>
                <a:blip r:embed="rId6"/>
                <a:stretch>
                  <a:fillRect t="-32000" b="-4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66A37F72-409C-F7D2-6FE8-3CF25926F86A}"/>
              </a:ext>
            </a:extLst>
          </p:cNvPr>
          <p:cNvSpPr txBox="1"/>
          <p:nvPr/>
        </p:nvSpPr>
        <p:spPr>
          <a:xfrm>
            <a:off x="443095" y="5169201"/>
            <a:ext cx="7018268" cy="498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early experiment w/ parts of MARQ detector &amp; E16 magnet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F60EC5-C2DB-5F1C-A9A8-799DA176CCF9}"/>
              </a:ext>
            </a:extLst>
          </p:cNvPr>
          <p:cNvSpPr txBox="1"/>
          <p:nvPr/>
        </p:nvSpPr>
        <p:spPr>
          <a:xfrm>
            <a:off x="571984" y="3862789"/>
            <a:ext cx="70986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Workshop on  π20 and K10 at J-PARC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(Aug5-6) : </a:t>
            </a:r>
          </a:p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https://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indico.rcnp.osaka-u.ac.jp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/event/2904/</a:t>
            </a:r>
          </a:p>
        </p:txBody>
      </p:sp>
      <p:pic>
        <p:nvPicPr>
          <p:cNvPr id="7" name="Picture 6" descr="J-PARC E16 experiment">
            <a:extLst>
              <a:ext uri="{FF2B5EF4-FFF2-40B4-BE49-F238E27FC236}">
                <a16:creationId xmlns:a16="http://schemas.microsoft.com/office/drawing/2014/main" id="{F9E7265E-DA73-240D-31A0-157EDF132A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0257" y="3036659"/>
            <a:ext cx="2030710" cy="1516607"/>
          </a:xfrm>
          <a:prstGeom prst="rect">
            <a:avLst/>
          </a:prstGeom>
        </p:spPr>
      </p:pic>
      <p:sp>
        <p:nvSpPr>
          <p:cNvPr id="9" name="Curved Left Arrow 8">
            <a:extLst>
              <a:ext uri="{FF2B5EF4-FFF2-40B4-BE49-F238E27FC236}">
                <a16:creationId xmlns:a16="http://schemas.microsoft.com/office/drawing/2014/main" id="{08274A35-8416-596D-0524-E6F3D27945D4}"/>
              </a:ext>
            </a:extLst>
          </p:cNvPr>
          <p:cNvSpPr/>
          <p:nvPr/>
        </p:nvSpPr>
        <p:spPr>
          <a:xfrm>
            <a:off x="9840416" y="4448941"/>
            <a:ext cx="370384" cy="831122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4D2F06-80AE-F228-5FA6-8ED7A3930B94}"/>
              </a:ext>
            </a:extLst>
          </p:cNvPr>
          <p:cNvSpPr txBox="1"/>
          <p:nvPr/>
        </p:nvSpPr>
        <p:spPr>
          <a:xfrm>
            <a:off x="392802" y="863750"/>
            <a:ext cx="7018267" cy="5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𝝿</a:t>
            </a:r>
            <a:r>
              <a:rPr lang="en-US" altLang="zh-CN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&amp;K separation</a:t>
            </a: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ready, 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dominated by 20GeV protons</a:t>
            </a:r>
          </a:p>
        </p:txBody>
      </p:sp>
    </p:spTree>
    <p:extLst>
      <p:ext uri="{BB962C8B-B14F-4D97-AF65-F5344CB8AC3E}">
        <p14:creationId xmlns:p14="http://schemas.microsoft.com/office/powerpoint/2010/main" val="402616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93312-BDF2-616B-8826-DD5DDBC61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18DB21-988B-40E0-F562-B19DFF937B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37" b="8431"/>
          <a:stretch>
            <a:fillRect/>
          </a:stretch>
        </p:blipFill>
        <p:spPr>
          <a:xfrm>
            <a:off x="7219060" y="620160"/>
            <a:ext cx="3222011" cy="19151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33D6913-D9DA-8383-29A7-666C37F8E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743" y="2521338"/>
            <a:ext cx="1674227" cy="2142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AD rendering of a polarized 3 He target configuration used in Hall C.... |  Download Scientific Diagram">
            <a:extLst>
              <a:ext uri="{FF2B5EF4-FFF2-40B4-BE49-F238E27FC236}">
                <a16:creationId xmlns:a16="http://schemas.microsoft.com/office/drawing/2014/main" id="{162AC7F3-D0EB-8C93-6E16-4B9F3A818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101" y="2572210"/>
            <a:ext cx="1616571" cy="2080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urved Down Arrow 39">
            <a:extLst>
              <a:ext uri="{FF2B5EF4-FFF2-40B4-BE49-F238E27FC236}">
                <a16:creationId xmlns:a16="http://schemas.microsoft.com/office/drawing/2014/main" id="{B34F4E5E-79E7-C1F5-28E1-A39B82629D16}"/>
              </a:ext>
            </a:extLst>
          </p:cNvPr>
          <p:cNvSpPr/>
          <p:nvPr/>
        </p:nvSpPr>
        <p:spPr>
          <a:xfrm rot="813456">
            <a:off x="6515982" y="2934101"/>
            <a:ext cx="3281198" cy="539491"/>
          </a:xfrm>
          <a:prstGeom prst="curvedDownArrow">
            <a:avLst/>
          </a:prstGeom>
          <a:solidFill>
            <a:srgbClr val="FFFF0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A34A03-9CD7-72E6-C4BF-4C6AD42FF403}"/>
              </a:ext>
            </a:extLst>
          </p:cNvPr>
          <p:cNvSpPr txBox="1"/>
          <p:nvPr/>
        </p:nvSpPr>
        <p:spPr>
          <a:xfrm>
            <a:off x="130431" y="544670"/>
            <a:ext cx="5476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sz="2400" dirty="0">
                <a:solidFill>
                  <a:schemeClr val="bg2">
                    <a:lumMod val="10000"/>
                  </a:schemeClr>
                </a:solidFill>
                <a:latin typeface="Cooper Black" panose="0208090404030B020404" pitchFamily="18" charset="77"/>
              </a:rPr>
              <a:t>Polarized</a:t>
            </a:r>
            <a:r>
              <a:rPr lang="zh-CN" altLang="en-US" sz="2400" dirty="0">
                <a:solidFill>
                  <a:schemeClr val="bg2">
                    <a:lumMod val="10000"/>
                  </a:schemeClr>
                </a:solidFill>
                <a:latin typeface="Cooper Black" panose="0208090404030B020404" pitchFamily="18" charset="77"/>
              </a:rPr>
              <a:t> </a:t>
            </a:r>
            <a:r>
              <a:rPr lang="en-US" altLang="zh-CN" sz="2400" dirty="0">
                <a:solidFill>
                  <a:schemeClr val="bg2">
                    <a:lumMod val="10000"/>
                  </a:schemeClr>
                </a:solidFill>
                <a:latin typeface="Cooper Black" panose="0208090404030B020404" pitchFamily="18" charset="77"/>
              </a:rPr>
              <a:t>Targets + 4π Detector</a:t>
            </a:r>
            <a:r>
              <a:rPr lang="zh-CN" altLang="en-US" sz="2400" dirty="0">
                <a:solidFill>
                  <a:schemeClr val="bg2">
                    <a:lumMod val="10000"/>
                  </a:schemeClr>
                </a:solidFill>
                <a:latin typeface="Cooper Black" panose="0208090404030B020404" pitchFamily="18" charset="77"/>
              </a:rPr>
              <a:t>：</a:t>
            </a:r>
            <a:endParaRPr lang="en-CN" sz="2400" dirty="0">
              <a:solidFill>
                <a:schemeClr val="bg2">
                  <a:lumMod val="10000"/>
                </a:schemeClr>
              </a:solidFill>
              <a:latin typeface="Cooper Black" panose="0208090404030B020404" pitchFamily="18" charset="77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6D872AE6-A66A-1FB6-8DA3-393B3C5E0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985" y="8375"/>
            <a:ext cx="10384465" cy="549790"/>
          </a:xfrm>
        </p:spPr>
        <p:txBody>
          <a:bodyPr>
            <a:normAutofit/>
          </a:bodyPr>
          <a:lstStyle/>
          <a:p>
            <a:r>
              <a:rPr lang="en-US" sz="3200" kern="1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Opportunities</a:t>
            </a:r>
            <a:r>
              <a:rPr lang="zh-CN" altLang="en-US" sz="3200" kern="1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altLang="zh-CN" sz="3200" kern="1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at</a:t>
            </a:r>
            <a:r>
              <a:rPr lang="zh-CN" altLang="en-US" sz="3200" kern="1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altLang="zh-CN" sz="3200" kern="1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HIAF</a:t>
            </a:r>
            <a:endParaRPr lang="en-CN" sz="3200" kern="1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Curved Left Arrow 7">
            <a:extLst>
              <a:ext uri="{FF2B5EF4-FFF2-40B4-BE49-F238E27FC236}">
                <a16:creationId xmlns:a16="http://schemas.microsoft.com/office/drawing/2014/main" id="{F11610EF-3B1A-DE7F-1043-42CE15AF6EB0}"/>
              </a:ext>
            </a:extLst>
          </p:cNvPr>
          <p:cNvSpPr/>
          <p:nvPr/>
        </p:nvSpPr>
        <p:spPr>
          <a:xfrm rot="19892810">
            <a:off x="10408267" y="1107575"/>
            <a:ext cx="681498" cy="1489449"/>
          </a:xfrm>
          <a:prstGeom prst="curvedLeftArrow">
            <a:avLst>
              <a:gd name="adj1" fmla="val 25000"/>
              <a:gd name="adj2" fmla="val 41844"/>
              <a:gd name="adj3" fmla="val 25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B0E4C2-248D-CB5D-796A-FECEF6420369}"/>
              </a:ext>
            </a:extLst>
          </p:cNvPr>
          <p:cNvSpPr/>
          <p:nvPr/>
        </p:nvSpPr>
        <p:spPr>
          <a:xfrm rot="21044520">
            <a:off x="8020606" y="5529980"/>
            <a:ext cx="1000165" cy="819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1E4EA3-4D4D-F362-38EE-9E6519EE911C}"/>
              </a:ext>
            </a:extLst>
          </p:cNvPr>
          <p:cNvSpPr/>
          <p:nvPr/>
        </p:nvSpPr>
        <p:spPr>
          <a:xfrm rot="19122699">
            <a:off x="11218473" y="2092266"/>
            <a:ext cx="1004375" cy="14145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409882-159B-DDFD-ADDD-0B27FD69D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4950" y="4748335"/>
            <a:ext cx="5349847" cy="188707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4568F13-D027-7FBC-4FCF-7BA42C2AF456}"/>
              </a:ext>
            </a:extLst>
          </p:cNvPr>
          <p:cNvSpPr/>
          <p:nvPr/>
        </p:nvSpPr>
        <p:spPr>
          <a:xfrm rot="19122699">
            <a:off x="8406375" y="4296217"/>
            <a:ext cx="1627472" cy="10437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157FA24-B0B8-95D8-C30F-C26A825D4A51}"/>
              </a:ext>
            </a:extLst>
          </p:cNvPr>
          <p:cNvSpPr/>
          <p:nvPr/>
        </p:nvSpPr>
        <p:spPr>
          <a:xfrm rot="19066403">
            <a:off x="9460751" y="3890708"/>
            <a:ext cx="228346" cy="28280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EFEA66-8C7D-A3C0-34E9-5E6637742095}"/>
              </a:ext>
            </a:extLst>
          </p:cNvPr>
          <p:cNvSpPr txBox="1"/>
          <p:nvPr/>
        </p:nvSpPr>
        <p:spPr>
          <a:xfrm rot="2832134">
            <a:off x="9372002" y="4389333"/>
            <a:ext cx="1507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/>
              <a:t>Aerogel Cherenkov </a:t>
            </a:r>
          </a:p>
          <a:p>
            <a:pPr algn="ctr"/>
            <a:r>
              <a:rPr lang="en-CN" sz="1200" dirty="0"/>
              <a:t>Veto-Counter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C50DB2C-5C83-52FB-8B40-3E4F2E51D1A1}"/>
              </a:ext>
            </a:extLst>
          </p:cNvPr>
          <p:cNvSpPr/>
          <p:nvPr/>
        </p:nvSpPr>
        <p:spPr>
          <a:xfrm rot="19066403">
            <a:off x="8918439" y="4368470"/>
            <a:ext cx="268934" cy="27381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9FF0BF-7E36-4218-F932-DFC491F164F9}"/>
              </a:ext>
            </a:extLst>
          </p:cNvPr>
          <p:cNvSpPr txBox="1"/>
          <p:nvPr/>
        </p:nvSpPr>
        <p:spPr>
          <a:xfrm rot="2832134">
            <a:off x="8928516" y="4789179"/>
            <a:ext cx="1189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/>
              <a:t>Gas Cherenkov </a:t>
            </a:r>
          </a:p>
          <a:p>
            <a:pPr algn="ctr"/>
            <a:r>
              <a:rPr lang="en-CN" sz="1200" dirty="0"/>
              <a:t>Veto-Counter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874A108-6303-FA93-CDC1-124912AB0DD9}"/>
              </a:ext>
            </a:extLst>
          </p:cNvPr>
          <p:cNvSpPr/>
          <p:nvPr/>
        </p:nvSpPr>
        <p:spPr>
          <a:xfrm rot="19066403">
            <a:off x="8642902" y="4716094"/>
            <a:ext cx="50564" cy="26961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20E02A2-7D25-4AFA-7B3E-1474A571401F}"/>
              </a:ext>
            </a:extLst>
          </p:cNvPr>
          <p:cNvSpPr/>
          <p:nvPr/>
        </p:nvSpPr>
        <p:spPr>
          <a:xfrm rot="19066403">
            <a:off x="8778772" y="4581331"/>
            <a:ext cx="114706" cy="22405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DA6825D-8791-8A45-7E17-1C03FCCA58B1}"/>
              </a:ext>
            </a:extLst>
          </p:cNvPr>
          <p:cNvSpPr/>
          <p:nvPr/>
        </p:nvSpPr>
        <p:spPr>
          <a:xfrm rot="19066403">
            <a:off x="8706271" y="4659215"/>
            <a:ext cx="50774" cy="2644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D347AE-8474-9B7E-AB4F-811DC6BCE565}"/>
              </a:ext>
            </a:extLst>
          </p:cNvPr>
          <p:cNvSpPr txBox="1"/>
          <p:nvPr/>
        </p:nvSpPr>
        <p:spPr>
          <a:xfrm rot="2832134">
            <a:off x="7952719" y="4287640"/>
            <a:ext cx="776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/>
              <a:t>Trackers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C2EFBD-1140-1F91-4E13-E319C2322CF8}"/>
              </a:ext>
            </a:extLst>
          </p:cNvPr>
          <p:cNvSpPr txBox="1"/>
          <p:nvPr/>
        </p:nvSpPr>
        <p:spPr>
          <a:xfrm rot="2832134">
            <a:off x="8376334" y="4348802"/>
            <a:ext cx="539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/>
              <a:t>TOF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4522899-4802-3C64-80F9-7A7F0D2C71D5}"/>
              </a:ext>
            </a:extLst>
          </p:cNvPr>
          <p:cNvSpPr/>
          <p:nvPr/>
        </p:nvSpPr>
        <p:spPr>
          <a:xfrm rot="19066403">
            <a:off x="9339454" y="4089792"/>
            <a:ext cx="114706" cy="22405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8C4809-5CD6-A5A9-BD9F-0E103AF92D3B}"/>
              </a:ext>
            </a:extLst>
          </p:cNvPr>
          <p:cNvSpPr txBox="1"/>
          <p:nvPr/>
        </p:nvSpPr>
        <p:spPr>
          <a:xfrm rot="2832134">
            <a:off x="8944504" y="3846343"/>
            <a:ext cx="539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/>
              <a:t>TOF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A0966C5-6FD6-1448-B358-5AF057C2F689}"/>
              </a:ext>
            </a:extLst>
          </p:cNvPr>
          <p:cNvSpPr/>
          <p:nvPr/>
        </p:nvSpPr>
        <p:spPr>
          <a:xfrm rot="19066403">
            <a:off x="9217999" y="4223377"/>
            <a:ext cx="50564" cy="26961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2E13760-025F-1D7A-E3AF-AA00F119BE23}"/>
              </a:ext>
            </a:extLst>
          </p:cNvPr>
          <p:cNvSpPr/>
          <p:nvPr/>
        </p:nvSpPr>
        <p:spPr>
          <a:xfrm rot="19066403">
            <a:off x="9281368" y="4166498"/>
            <a:ext cx="50774" cy="2644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3C6F62-B30A-0631-D59B-C42CCC2E54F5}"/>
              </a:ext>
            </a:extLst>
          </p:cNvPr>
          <p:cNvSpPr txBox="1"/>
          <p:nvPr/>
        </p:nvSpPr>
        <p:spPr>
          <a:xfrm rot="2832134">
            <a:off x="8565797" y="3864077"/>
            <a:ext cx="858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/>
              <a:t>Trackers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CF55A89-A4FB-D48F-AD2C-D499A1A07CB0}"/>
              </a:ext>
            </a:extLst>
          </p:cNvPr>
          <p:cNvSpPr/>
          <p:nvPr/>
        </p:nvSpPr>
        <p:spPr>
          <a:xfrm rot="2835825">
            <a:off x="9417572" y="2136331"/>
            <a:ext cx="2381658" cy="196687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dirty="0">
                <a:solidFill>
                  <a:srgbClr val="FFFF00"/>
                </a:solidFill>
              </a:rPr>
              <a:t>4𝛑 Detector System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52343FDA-42BA-49A6-4DD6-4171082C638A}"/>
              </a:ext>
            </a:extLst>
          </p:cNvPr>
          <p:cNvSpPr/>
          <p:nvPr/>
        </p:nvSpPr>
        <p:spPr>
          <a:xfrm rot="2876654">
            <a:off x="9820660" y="3594714"/>
            <a:ext cx="214116" cy="2602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75F86A-9413-4E3A-9BC1-B166220821BE}"/>
              </a:ext>
            </a:extLst>
          </p:cNvPr>
          <p:cNvSpPr txBox="1"/>
          <p:nvPr/>
        </p:nvSpPr>
        <p:spPr>
          <a:xfrm rot="2906661">
            <a:off x="9544358" y="3717804"/>
            <a:ext cx="1581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/>
              <a:t>Liquid Hydrogen Target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C46A584-16E8-A0D1-5BD8-3381A5CC8FFC}"/>
                  </a:ext>
                </a:extLst>
              </p:cNvPr>
              <p:cNvSpPr txBox="1"/>
              <p:nvPr/>
            </p:nvSpPr>
            <p:spPr>
              <a:xfrm rot="19197378">
                <a:off x="7446127" y="4560582"/>
                <a:ext cx="788646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CN" sz="1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CN" sz="1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CN" sz="12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N" sz="1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N" sz="1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CN" sz="1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CN" sz="1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CN" sz="12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N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N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CN" sz="1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CN" sz="12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N" sz="1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CN" sz="1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CN" sz="12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CN" sz="12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CN" sz="1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N" sz="1200" dirty="0">
                    <a:solidFill>
                      <a:srgbClr val="FF000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CN" sz="1200" dirty="0">
                    <a:solidFill>
                      <a:srgbClr val="FF0000"/>
                    </a:solidFill>
                  </a:rPr>
                  <a:t>,…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C46A584-16E8-A0D1-5BD8-3381A5CC8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97378">
                <a:off x="7446127" y="4560582"/>
                <a:ext cx="788646" cy="6509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EAD286DF-44AC-FF28-4695-69CE571112DE}"/>
              </a:ext>
            </a:extLst>
          </p:cNvPr>
          <p:cNvSpPr/>
          <p:nvPr/>
        </p:nvSpPr>
        <p:spPr>
          <a:xfrm rot="19076769">
            <a:off x="8247247" y="4937075"/>
            <a:ext cx="364565" cy="234869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EEF0B2-007A-3316-A107-C2A1E5356746}"/>
              </a:ext>
            </a:extLst>
          </p:cNvPr>
          <p:cNvSpPr txBox="1"/>
          <p:nvPr/>
        </p:nvSpPr>
        <p:spPr>
          <a:xfrm rot="2832134">
            <a:off x="7572080" y="4514040"/>
            <a:ext cx="989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/>
              <a:t>Quadropole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A5BE9C3-81B8-1050-EECA-14834D27A9C8}"/>
              </a:ext>
            </a:extLst>
          </p:cNvPr>
          <p:cNvSpPr/>
          <p:nvPr/>
        </p:nvSpPr>
        <p:spPr>
          <a:xfrm rot="20941713">
            <a:off x="9000644" y="5321800"/>
            <a:ext cx="223637" cy="283336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1E1FA7-2249-241B-0AF9-642D5663E360}"/>
              </a:ext>
            </a:extLst>
          </p:cNvPr>
          <p:cNvSpPr txBox="1"/>
          <p:nvPr/>
        </p:nvSpPr>
        <p:spPr>
          <a:xfrm rot="21022018">
            <a:off x="8012645" y="5292000"/>
            <a:ext cx="12005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sz="1200" dirty="0"/>
              <a:t>Beam-Dump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E4D2FE3E-D49D-79B5-E288-35EE87BB33C8}"/>
              </a:ext>
            </a:extLst>
          </p:cNvPr>
          <p:cNvSpPr/>
          <p:nvPr/>
        </p:nvSpPr>
        <p:spPr>
          <a:xfrm rot="19066403">
            <a:off x="7957223" y="5310710"/>
            <a:ext cx="50774" cy="2644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AE734302-62F7-055F-0896-594745E16AC7}"/>
              </a:ext>
            </a:extLst>
          </p:cNvPr>
          <p:cNvSpPr/>
          <p:nvPr/>
        </p:nvSpPr>
        <p:spPr>
          <a:xfrm>
            <a:off x="6810866" y="5679758"/>
            <a:ext cx="50774" cy="2644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F9065A-DD7A-52B9-F3E9-0497C4A9A1D8}"/>
              </a:ext>
            </a:extLst>
          </p:cNvPr>
          <p:cNvSpPr txBox="1"/>
          <p:nvPr/>
        </p:nvSpPr>
        <p:spPr>
          <a:xfrm rot="5400000">
            <a:off x="6448021" y="6108676"/>
            <a:ext cx="776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N" sz="1200" dirty="0"/>
              <a:t>Trackers</a:t>
            </a:r>
          </a:p>
        </p:txBody>
      </p:sp>
      <p:sp>
        <p:nvSpPr>
          <p:cNvPr id="42" name="Curved Left Arrow 41">
            <a:extLst>
              <a:ext uri="{FF2B5EF4-FFF2-40B4-BE49-F238E27FC236}">
                <a16:creationId xmlns:a16="http://schemas.microsoft.com/office/drawing/2014/main" id="{EDE37BD4-8EC8-A117-BD69-663BDAFC4B71}"/>
              </a:ext>
            </a:extLst>
          </p:cNvPr>
          <p:cNvSpPr/>
          <p:nvPr/>
        </p:nvSpPr>
        <p:spPr>
          <a:xfrm rot="19892810">
            <a:off x="10408267" y="1132289"/>
            <a:ext cx="681498" cy="1489449"/>
          </a:xfrm>
          <a:prstGeom prst="curvedLeftArrow">
            <a:avLst>
              <a:gd name="adj1" fmla="val 25000"/>
              <a:gd name="adj2" fmla="val 41844"/>
              <a:gd name="adj3" fmla="val 25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A68EC463-D15A-6F34-4F6A-4139C1C6BE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9571687"/>
                  </p:ext>
                </p:extLst>
              </p:nvPr>
            </p:nvGraphicFramePr>
            <p:xfrm>
              <a:off x="229656" y="1051485"/>
              <a:ext cx="6767308" cy="1297395"/>
            </p:xfrm>
            <a:graphic>
              <a:graphicData uri="http://schemas.openxmlformats.org/drawingml/2006/table">
                <a:tbl>
                  <a:tblPr>
                    <a:tableStyleId>{8FD4443E-F989-4FC4-A0C8-D5A2AF1F390B}</a:tableStyleId>
                  </a:tblPr>
                  <a:tblGrid>
                    <a:gridCol w="996120">
                      <a:extLst>
                        <a:ext uri="{9D8B030D-6E8A-4147-A177-3AD203B41FA5}">
                          <a16:colId xmlns:a16="http://schemas.microsoft.com/office/drawing/2014/main" val="2632577690"/>
                        </a:ext>
                      </a:extLst>
                    </a:gridCol>
                    <a:gridCol w="932983">
                      <a:extLst>
                        <a:ext uri="{9D8B030D-6E8A-4147-A177-3AD203B41FA5}">
                          <a16:colId xmlns:a16="http://schemas.microsoft.com/office/drawing/2014/main" val="1069244823"/>
                        </a:ext>
                      </a:extLst>
                    </a:gridCol>
                    <a:gridCol w="1033023">
                      <a:extLst>
                        <a:ext uri="{9D8B030D-6E8A-4147-A177-3AD203B41FA5}">
                          <a16:colId xmlns:a16="http://schemas.microsoft.com/office/drawing/2014/main" val="3714039585"/>
                        </a:ext>
                      </a:extLst>
                    </a:gridCol>
                    <a:gridCol w="962286">
                      <a:extLst>
                        <a:ext uri="{9D8B030D-6E8A-4147-A177-3AD203B41FA5}">
                          <a16:colId xmlns:a16="http://schemas.microsoft.com/office/drawing/2014/main" val="725381411"/>
                        </a:ext>
                      </a:extLst>
                    </a:gridCol>
                    <a:gridCol w="894538">
                      <a:extLst>
                        <a:ext uri="{9D8B030D-6E8A-4147-A177-3AD203B41FA5}">
                          <a16:colId xmlns:a16="http://schemas.microsoft.com/office/drawing/2014/main" val="2672786202"/>
                        </a:ext>
                      </a:extLst>
                    </a:gridCol>
                    <a:gridCol w="1019946">
                      <a:extLst>
                        <a:ext uri="{9D8B030D-6E8A-4147-A177-3AD203B41FA5}">
                          <a16:colId xmlns:a16="http://schemas.microsoft.com/office/drawing/2014/main" val="2206859172"/>
                        </a:ext>
                      </a:extLst>
                    </a:gridCol>
                    <a:gridCol w="928412">
                      <a:extLst>
                        <a:ext uri="{9D8B030D-6E8A-4147-A177-3AD203B41FA5}">
                          <a16:colId xmlns:a16="http://schemas.microsoft.com/office/drawing/2014/main" val="3788567192"/>
                        </a:ext>
                      </a:extLst>
                    </a:gridCol>
                  </a:tblGrid>
                  <a:tr h="43246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 (s</a:t>
                          </a:r>
                          <a:r>
                            <a:rPr lang="en-US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-1</a:t>
                          </a: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altLang="zh-CN" sz="1600" b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sz="1600" b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p>
                                    <m:r>
                                      <a:rPr lang="en-US" altLang="zh-CN" sz="1600" b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p>
                                    <m:r>
                                      <a:rPr lang="en-US" sz="1600" b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p>
                                      <m:sSupPr>
                                        <m:ctrlPr>
                                          <a:rPr lang="en-US" sz="1600" i="1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l-GR" sz="1600" i="1" smtClean="0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μ</m:t>
                                        </m:r>
                                      </m:e>
                                      <m:sup>
                                        <m:r>
                                          <a:rPr lang="en-US" altLang="zh-CN" sz="1600" b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e>
                                  <m:sup>
                                    <m:r>
                                      <a:rPr lang="en-US" sz="1600" b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6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1600" i="1" smtClean="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μ</m:t>
                                    </m:r>
                                  </m:e>
                                  <m:sup>
                                    <m:r>
                                      <a:rPr lang="en-US" sz="1600" b="0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00016937"/>
                      </a:ext>
                    </a:extLst>
                  </a:tr>
                  <a:tr h="43246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6cm Be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zh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4.5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US" altLang="zh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2.7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US" altLang="zh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zh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CN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CN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.8x10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9x10</a:t>
                          </a:r>
                          <a:r>
                            <a:rPr lang="en-US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18891314"/>
                      </a:ext>
                    </a:extLst>
                  </a:tr>
                  <a:tr h="43246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6cm Pt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zh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US" altLang="zh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8.1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US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zh-CN" sz="1600" u="sng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3.6x10</a:t>
                          </a:r>
                          <a:r>
                            <a:rPr lang="en-US" altLang="zh-CN" sz="1600" u="sng" baseline="300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en-CN" sz="1600" u="sng" baseline="300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CN" sz="16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1.4x10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CN" sz="16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2.7x10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054439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A68EC463-D15A-6F34-4F6A-4139C1C6BE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9571687"/>
                  </p:ext>
                </p:extLst>
              </p:nvPr>
            </p:nvGraphicFramePr>
            <p:xfrm>
              <a:off x="229656" y="1051485"/>
              <a:ext cx="6767308" cy="1297395"/>
            </p:xfrm>
            <a:graphic>
              <a:graphicData uri="http://schemas.openxmlformats.org/drawingml/2006/table">
                <a:tbl>
                  <a:tblPr>
                    <a:tableStyleId>{8FD4443E-F989-4FC4-A0C8-D5A2AF1F390B}</a:tableStyleId>
                  </a:tblPr>
                  <a:tblGrid>
                    <a:gridCol w="996120">
                      <a:extLst>
                        <a:ext uri="{9D8B030D-6E8A-4147-A177-3AD203B41FA5}">
                          <a16:colId xmlns:a16="http://schemas.microsoft.com/office/drawing/2014/main" val="2632577690"/>
                        </a:ext>
                      </a:extLst>
                    </a:gridCol>
                    <a:gridCol w="932983">
                      <a:extLst>
                        <a:ext uri="{9D8B030D-6E8A-4147-A177-3AD203B41FA5}">
                          <a16:colId xmlns:a16="http://schemas.microsoft.com/office/drawing/2014/main" val="1069244823"/>
                        </a:ext>
                      </a:extLst>
                    </a:gridCol>
                    <a:gridCol w="1033023">
                      <a:extLst>
                        <a:ext uri="{9D8B030D-6E8A-4147-A177-3AD203B41FA5}">
                          <a16:colId xmlns:a16="http://schemas.microsoft.com/office/drawing/2014/main" val="3714039585"/>
                        </a:ext>
                      </a:extLst>
                    </a:gridCol>
                    <a:gridCol w="962286">
                      <a:extLst>
                        <a:ext uri="{9D8B030D-6E8A-4147-A177-3AD203B41FA5}">
                          <a16:colId xmlns:a16="http://schemas.microsoft.com/office/drawing/2014/main" val="725381411"/>
                        </a:ext>
                      </a:extLst>
                    </a:gridCol>
                    <a:gridCol w="894538">
                      <a:extLst>
                        <a:ext uri="{9D8B030D-6E8A-4147-A177-3AD203B41FA5}">
                          <a16:colId xmlns:a16="http://schemas.microsoft.com/office/drawing/2014/main" val="2672786202"/>
                        </a:ext>
                      </a:extLst>
                    </a:gridCol>
                    <a:gridCol w="1019946">
                      <a:extLst>
                        <a:ext uri="{9D8B030D-6E8A-4147-A177-3AD203B41FA5}">
                          <a16:colId xmlns:a16="http://schemas.microsoft.com/office/drawing/2014/main" val="2206859172"/>
                        </a:ext>
                      </a:extLst>
                    </a:gridCol>
                    <a:gridCol w="928412">
                      <a:extLst>
                        <a:ext uri="{9D8B030D-6E8A-4147-A177-3AD203B41FA5}">
                          <a16:colId xmlns:a16="http://schemas.microsoft.com/office/drawing/2014/main" val="3788567192"/>
                        </a:ext>
                      </a:extLst>
                    </a:gridCol>
                  </a:tblGrid>
                  <a:tr h="43246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 (s</a:t>
                          </a:r>
                          <a:r>
                            <a:rPr lang="en-US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-1</a:t>
                          </a: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6757" r="-516216" b="-21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88889" r="-371605" b="-21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07895" r="-296053" b="-21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436620" r="-216901" b="-21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476250" r="-92500" b="-2117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631507" r="-1370" b="-2117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00016937"/>
                      </a:ext>
                    </a:extLst>
                  </a:tr>
                  <a:tr h="43246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6cm Be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zh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4.5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US" altLang="zh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2.7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US" altLang="zh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zh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CN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CN" sz="16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.8x10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9x10</a:t>
                          </a:r>
                          <a:r>
                            <a:rPr lang="en-US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18891314"/>
                      </a:ext>
                    </a:extLst>
                  </a:tr>
                  <a:tr h="43246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6cm Pt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zh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US" altLang="zh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8.1</a:t>
                          </a: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x10</a:t>
                          </a:r>
                          <a:r>
                            <a:rPr lang="en-US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en-CN" sz="1600" baseline="300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altLang="zh-CN" sz="1600" u="sng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3.6x10</a:t>
                          </a:r>
                          <a:r>
                            <a:rPr lang="en-US" altLang="zh-CN" sz="1600" u="sng" baseline="3000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en-CN" sz="1600" u="sng" baseline="300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CN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CN" sz="16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1.4x10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CN" sz="1600" baseline="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2.7x10</a:t>
                          </a:r>
                          <a:r>
                            <a:rPr lang="en-CN" sz="1600" baseline="300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</a:p>
                      </a:txBody>
                      <a:tcPr marL="76200" marR="76200" marT="76200" marB="7620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0544396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AutoShape 2">
            <a:extLst>
              <a:ext uri="{FF2B5EF4-FFF2-40B4-BE49-F238E27FC236}">
                <a16:creationId xmlns:a16="http://schemas.microsoft.com/office/drawing/2014/main" id="{AA209BDB-FE07-B576-C1D6-084D253E3A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87643" y="190073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N"/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00ABB70D-C173-1E89-7DC5-B6376D24280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97645" y="2420888"/>
            <a:ext cx="3357149" cy="2475846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F9A9546-5ACB-457D-7E95-53B72921620F}"/>
              </a:ext>
            </a:extLst>
          </p:cNvPr>
          <p:cNvCxnSpPr>
            <a:cxnSpLocks/>
          </p:cNvCxnSpPr>
          <p:nvPr/>
        </p:nvCxnSpPr>
        <p:spPr>
          <a:xfrm flipV="1">
            <a:off x="1324158" y="2687543"/>
            <a:ext cx="284480" cy="49204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0DCAEC30-1803-0CF4-03F9-7692690E3FC2}"/>
              </a:ext>
            </a:extLst>
          </p:cNvPr>
          <p:cNvSpPr txBox="1"/>
          <p:nvPr/>
        </p:nvSpPr>
        <p:spPr>
          <a:xfrm>
            <a:off x="229656" y="5288960"/>
            <a:ext cx="35370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dirty="0">
                <a:solidFill>
                  <a:srgbClr val="FF0000"/>
                </a:solidFill>
              </a:rPr>
              <a:t>Joined Workshop of Physics w/ J-PARC &amp;HIAF Secondary Beam in late 2026</a:t>
            </a:r>
          </a:p>
        </p:txBody>
      </p:sp>
    </p:spTree>
    <p:extLst>
      <p:ext uri="{BB962C8B-B14F-4D97-AF65-F5344CB8AC3E}">
        <p14:creationId xmlns:p14="http://schemas.microsoft.com/office/powerpoint/2010/main" val="418198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FEFE2-A723-44FF-3229-75C0835F1021}"/>
              </a:ext>
            </a:extLst>
          </p:cNvPr>
          <p:cNvSpPr txBox="1">
            <a:spLocks/>
          </p:cNvSpPr>
          <p:nvPr/>
        </p:nvSpPr>
        <p:spPr>
          <a:xfrm>
            <a:off x="0" y="7938"/>
            <a:ext cx="12192000" cy="5508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latin typeface="Arial Black" charset="0"/>
                <a:ea typeface="Arial Black" charset="0"/>
                <a:cs typeface="Arial Black" charset="0"/>
              </a:rPr>
              <a:t>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CD55B4-5996-C3D6-9F2B-83A35B116D77}"/>
              </a:ext>
            </a:extLst>
          </p:cNvPr>
          <p:cNvSpPr txBox="1"/>
          <p:nvPr/>
        </p:nvSpPr>
        <p:spPr>
          <a:xfrm>
            <a:off x="335360" y="565368"/>
            <a:ext cx="11665296" cy="5011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GPDs correlate longitudinal momentum with transverse position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Deep exclusive experiments only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 CFFs; 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Extracting GPDs requires complementary observables and global analysis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w/ models &amp; lattice QCD results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Pioneering studies been done at DESY, COMPASS,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JLab-6GeV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Precision studies underway at JLab12GeV in valence region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EicC &amp; EIC unlock full kinematic region, extend to sea &amp; gluon GPD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Measurement of GPD w/ hadron beams are about to be explored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 for GPD experiments w/ polarized targets &amp; 4π detector at HIAF </a:t>
            </a:r>
          </a:p>
        </p:txBody>
      </p:sp>
    </p:spTree>
    <p:extLst>
      <p:ext uri="{BB962C8B-B14F-4D97-AF65-F5344CB8AC3E}">
        <p14:creationId xmlns:p14="http://schemas.microsoft.com/office/powerpoint/2010/main" val="1205184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F41C7-D0A4-3D68-7A1B-6078E7B0F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THANKS!</a:t>
            </a:r>
          </a:p>
        </p:txBody>
      </p:sp>
    </p:spTree>
    <p:extLst>
      <p:ext uri="{BB962C8B-B14F-4D97-AF65-F5344CB8AC3E}">
        <p14:creationId xmlns:p14="http://schemas.microsoft.com/office/powerpoint/2010/main" val="1748440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B7FB5E8-4FBA-A637-D5A7-C70B00B767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47" b="10804"/>
          <a:stretch>
            <a:fillRect/>
          </a:stretch>
        </p:blipFill>
        <p:spPr>
          <a:xfrm>
            <a:off x="7274975" y="561564"/>
            <a:ext cx="4917025" cy="2284050"/>
          </a:xfrm>
          <a:prstGeom prst="rect">
            <a:avLst/>
          </a:prstGeom>
        </p:spPr>
      </p:pic>
      <p:pic>
        <p:nvPicPr>
          <p:cNvPr id="3" name="Picture 2" descr="A diagram of a graph showing a graph of a graph showing a graph showing a graph showing a graph showing a graph showing a graph showing a graph showing a graph showing a graph showing a graph showing&#10;&#10;AI-generated content may be incorrect.">
            <a:extLst>
              <a:ext uri="{FF2B5EF4-FFF2-40B4-BE49-F238E27FC236}">
                <a16:creationId xmlns:a16="http://schemas.microsoft.com/office/drawing/2014/main" id="{D7236C7A-DF4B-0CFE-0AA8-C9238A93C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226" y="3312794"/>
            <a:ext cx="4442277" cy="3026606"/>
          </a:xfrm>
          <a:prstGeom prst="rect">
            <a:avLst/>
          </a:prstGeom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4E95B6B6-9410-FF31-2A1D-949F9D7A5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506" y="561022"/>
            <a:ext cx="65424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Proton Pressure &amp; Shear Force</a:t>
            </a:r>
            <a:endParaRPr lang="zh-CN" altLang="en-US" sz="2400" dirty="0">
              <a:solidFill>
                <a:schemeClr val="tx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pic>
        <p:nvPicPr>
          <p:cNvPr id="7" name="Picture 6" descr="A black and white math equation&#10;&#10;AI-generated content may be incorrect.">
            <a:extLst>
              <a:ext uri="{FF2B5EF4-FFF2-40B4-BE49-F238E27FC236}">
                <a16:creationId xmlns:a16="http://schemas.microsoft.com/office/drawing/2014/main" id="{FAE79AA1-5589-2247-F700-906DEA6F47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956" y="1362728"/>
            <a:ext cx="500002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075FD3-15FF-9153-9C3F-73EBC006E4D1}"/>
              </a:ext>
            </a:extLst>
          </p:cNvPr>
          <p:cNvSpPr txBox="1"/>
          <p:nvPr/>
        </p:nvSpPr>
        <p:spPr>
          <a:xfrm>
            <a:off x="398504" y="2736413"/>
            <a:ext cx="118463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A</a:t>
            </a:r>
            <a:r>
              <a:rPr kumimoji="1" lang="en-US" altLang="zh-CN" sz="2000" baseline="-25000" dirty="0">
                <a:latin typeface="Times New Roman" pitchFamily="18" charset="0"/>
                <a:ea typeface="楷体" panose="02010609060101010101" pitchFamily="49" charset="-122"/>
              </a:rPr>
              <a:t>g</a:t>
            </a: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(t) from J/Psi near threshold production in electron-proton scattering</a:t>
            </a:r>
            <a:endParaRPr lang="en-CN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7449D7-0A28-A1D9-5226-A5689A29EFBD}"/>
              </a:ext>
            </a:extLst>
          </p:cNvPr>
          <p:cNvSpPr txBox="1"/>
          <p:nvPr/>
        </p:nvSpPr>
        <p:spPr>
          <a:xfrm>
            <a:off x="386350" y="1019109"/>
            <a:ext cx="8703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kumimoji="1" lang="en-US" sz="2000" dirty="0">
                <a:latin typeface="Times New Roman" pitchFamily="18" charset="0"/>
                <a:ea typeface="楷体" panose="02010609060101010101" pitchFamily="49" charset="-122"/>
              </a:rPr>
              <a:t>Similar to EM FF, </a:t>
            </a: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Gravitational Form Factor (GFF)</a:t>
            </a:r>
            <a:r>
              <a:rPr kumimoji="1" lang="zh-CN" altLang="en-US" sz="2000" dirty="0">
                <a:latin typeface="Times New Roman" pitchFamily="18" charset="0"/>
                <a:ea typeface="楷体" panose="02010609060101010101" pitchFamily="49" charset="-122"/>
              </a:rPr>
              <a:t>：</a:t>
            </a:r>
            <a:endParaRPr lang="en-CN" sz="2000" dirty="0"/>
          </a:p>
        </p:txBody>
      </p:sp>
      <p:pic>
        <p:nvPicPr>
          <p:cNvPr id="12" name="Picture 1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5AC4ADAD-D75D-3325-0388-CD8E9907A9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55" y="3181287"/>
            <a:ext cx="764795" cy="4444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C74C7EB-3016-43CB-055E-71D7CFBA5F5D}"/>
              </a:ext>
            </a:extLst>
          </p:cNvPr>
          <p:cNvSpPr txBox="1"/>
          <p:nvPr/>
        </p:nvSpPr>
        <p:spPr>
          <a:xfrm>
            <a:off x="1703512" y="3198988"/>
            <a:ext cx="847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CN" sz="2000">
                <a:solidFill>
                  <a:srgbClr val="0070C0"/>
                </a:solidFill>
                <a:latin typeface="Times New Roman" pitchFamily="18" charset="0"/>
                <a:ea typeface="楷体" panose="02010609060101010101" pitchFamily="49" charset="-122"/>
                <a:sym typeface="Wingdings" pitchFamily="2" charset="2"/>
              </a:rPr>
              <a:t></a:t>
            </a:r>
            <a:r>
              <a:rPr kumimoji="1" lang="en-US" sz="2000" dirty="0">
                <a:solidFill>
                  <a:srgbClr val="0070C0"/>
                </a:solidFill>
                <a:latin typeface="Times New Roman" pitchFamily="18" charset="0"/>
                <a:ea typeface="楷体" panose="02010609060101010101" pitchFamily="49" charset="-122"/>
                <a:sym typeface="Wingdings" pitchFamily="2" charset="2"/>
              </a:rPr>
              <a:t>Quark kinematic energy in proton  Proton mass</a:t>
            </a:r>
            <a:endParaRPr kumimoji="1" lang="en-CN" sz="2000" dirty="0">
              <a:solidFill>
                <a:srgbClr val="0070C0"/>
              </a:solidFill>
              <a:latin typeface="Times New Roman" pitchFamily="18" charset="0"/>
              <a:ea typeface="楷体" panose="02010609060101010101" pitchFamily="49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417DD5-0A0B-16E0-ED7C-565FBA755139}"/>
              </a:ext>
            </a:extLst>
          </p:cNvPr>
          <p:cNvSpPr txBox="1"/>
          <p:nvPr/>
        </p:nvSpPr>
        <p:spPr>
          <a:xfrm>
            <a:off x="1919536" y="2278615"/>
            <a:ext cx="62989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Guo,X.Ji&amp;Y.Liu</a:t>
            </a:r>
            <a:r>
              <a:rPr lang="en-US" altLang="zh-CN" sz="16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, </a:t>
            </a:r>
            <a:r>
              <a:rPr lang="en-US" altLang="zh-CN" sz="1600" dirty="0" err="1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P</a:t>
            </a:r>
            <a:r>
              <a:rPr lang="en-US" sz="1600" dirty="0" err="1">
                <a:solidFill>
                  <a:schemeClr val="accent6">
                    <a:lumMod val="50000"/>
                  </a:schemeClr>
                </a:solidFill>
              </a:rPr>
              <a:t>hys.Rev.D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</a:rPr>
              <a:t> 103, no.9, 096010 (2021)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EC394D-FB42-A75B-F083-F3CDEE722EF4}"/>
              </a:ext>
            </a:extLst>
          </p:cNvPr>
          <p:cNvSpPr txBox="1"/>
          <p:nvPr/>
        </p:nvSpPr>
        <p:spPr>
          <a:xfrm>
            <a:off x="402978" y="4603146"/>
            <a:ext cx="48526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kumimoji="1" lang="en-US" sz="2000" dirty="0">
                <a:latin typeface="Times New Roman" pitchFamily="18" charset="0"/>
                <a:ea typeface="楷体" panose="02010609060101010101" pitchFamily="49" charset="-122"/>
              </a:rPr>
              <a:t>Proton </a:t>
            </a:r>
            <a:r>
              <a:rPr kumimoji="1" lang="en-CN" sz="2000">
                <a:latin typeface="Times New Roman" pitchFamily="18" charset="0"/>
                <a:ea typeface="楷体" panose="02010609060101010101" pitchFamily="49" charset="-122"/>
              </a:rPr>
              <a:t>Pressure</a:t>
            </a:r>
            <a:r>
              <a:rPr kumimoji="1" lang="en-US" sz="2000" dirty="0">
                <a:latin typeface="Times New Roman" pitchFamily="18" charset="0"/>
                <a:ea typeface="楷体" panose="02010609060101010101" pitchFamily="49" charset="-122"/>
              </a:rPr>
              <a:t> &amp; </a:t>
            </a:r>
            <a:r>
              <a:rPr kumimoji="1" lang="en-CN" sz="2000">
                <a:latin typeface="Times New Roman" pitchFamily="18" charset="0"/>
                <a:ea typeface="楷体" panose="02010609060101010101" pitchFamily="49" charset="-122"/>
              </a:rPr>
              <a:t>Shear Force</a:t>
            </a:r>
            <a:r>
              <a:rPr kumimoji="1" lang="en-US" sz="2000" dirty="0">
                <a:latin typeface="Times New Roman" pitchFamily="18" charset="0"/>
                <a:ea typeface="楷体" panose="02010609060101010101" pitchFamily="49" charset="-122"/>
              </a:rPr>
              <a:t>:</a:t>
            </a:r>
            <a:endParaRPr kumimoji="1" lang="en-CN" sz="2000" dirty="0">
              <a:latin typeface="Times New Roman" pitchFamily="18" charset="0"/>
              <a:ea typeface="楷体" panose="02010609060101010101" pitchFamily="49" charset="-122"/>
            </a:endParaRPr>
          </a:p>
        </p:txBody>
      </p:sp>
      <p:pic>
        <p:nvPicPr>
          <p:cNvPr id="18" name="Picture 17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C804CB24-71AA-CDB8-C12C-56078E9CE2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5056895"/>
            <a:ext cx="3053087" cy="773184"/>
          </a:xfrm>
          <a:prstGeom prst="rect">
            <a:avLst/>
          </a:prstGeom>
        </p:spPr>
      </p:pic>
      <p:pic>
        <p:nvPicPr>
          <p:cNvPr id="20" name="Picture 19" descr="A number and line of numbers&#10;&#10;AI-generated content may be incorrect.">
            <a:extLst>
              <a:ext uri="{FF2B5EF4-FFF2-40B4-BE49-F238E27FC236}">
                <a16:creationId xmlns:a16="http://schemas.microsoft.com/office/drawing/2014/main" id="{2E7205A3-3E24-96A2-AFB8-B1B20A72C8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49" y="5087680"/>
            <a:ext cx="3271165" cy="773184"/>
          </a:xfrm>
          <a:prstGeom prst="rect">
            <a:avLst/>
          </a:prstGeom>
        </p:spPr>
      </p:pic>
      <p:pic>
        <p:nvPicPr>
          <p:cNvPr id="22" name="Picture 21" descr="A math equation with a triangle and a triangle&#10;&#10;AI-generated content may be incorrect.">
            <a:extLst>
              <a:ext uri="{FF2B5EF4-FFF2-40B4-BE49-F238E27FC236}">
                <a16:creationId xmlns:a16="http://schemas.microsoft.com/office/drawing/2014/main" id="{0885D29D-2CFC-9D22-EF55-B7DBB36733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56" y="6015089"/>
            <a:ext cx="2934369" cy="5637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F543A1-DD20-83B6-97D8-BA1395119C21}"/>
              </a:ext>
            </a:extLst>
          </p:cNvPr>
          <p:cNvSpPr txBox="1"/>
          <p:nvPr/>
        </p:nvSpPr>
        <p:spPr>
          <a:xfrm>
            <a:off x="2170909" y="-32237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Generalized Parton Distributions</a:t>
            </a:r>
          </a:p>
        </p:txBody>
      </p:sp>
      <p:pic>
        <p:nvPicPr>
          <p:cNvPr id="6" name="Picture 5" descr="A close-up of a mathematical equation&#10;&#10;AI-generated content may be incorrect.">
            <a:extLst>
              <a:ext uri="{FF2B5EF4-FFF2-40B4-BE49-F238E27FC236}">
                <a16:creationId xmlns:a16="http://schemas.microsoft.com/office/drawing/2014/main" id="{4F590780-C89A-652D-2E01-CB8E648E90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31" y="3694642"/>
            <a:ext cx="5334000" cy="89185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813743-C35C-A941-5C0F-6535BBBFD98B}"/>
              </a:ext>
            </a:extLst>
          </p:cNvPr>
          <p:cNvSpPr txBox="1"/>
          <p:nvPr/>
        </p:nvSpPr>
        <p:spPr>
          <a:xfrm>
            <a:off x="398504" y="3914202"/>
            <a:ext cx="27462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kumimoji="1" lang="en-US" sz="2000" dirty="0">
                <a:solidFill>
                  <a:srgbClr val="FF0000"/>
                </a:solidFill>
                <a:latin typeface="Times New Roman" pitchFamily="18" charset="0"/>
                <a:ea typeface="楷体" panose="02010609060101010101" pitchFamily="49" charset="-122"/>
              </a:rPr>
              <a:t>D</a:t>
            </a:r>
            <a:r>
              <a:rPr kumimoji="1" lang="en-US" sz="2000" baseline="-25000" dirty="0">
                <a:solidFill>
                  <a:srgbClr val="FF0000"/>
                </a:solidFill>
                <a:latin typeface="Times New Roman" pitchFamily="18" charset="0"/>
                <a:ea typeface="楷体" panose="02010609060101010101" pitchFamily="49" charset="-122"/>
              </a:rPr>
              <a:t>g</a:t>
            </a:r>
            <a:r>
              <a:rPr kumimoji="1" lang="en-US" sz="2000" dirty="0">
                <a:solidFill>
                  <a:srgbClr val="FF0000"/>
                </a:solidFill>
                <a:latin typeface="Times New Roman" pitchFamily="18" charset="0"/>
                <a:ea typeface="楷体" panose="02010609060101010101" pitchFamily="49" charset="-122"/>
              </a:rPr>
              <a:t>(t) from GPD:</a:t>
            </a:r>
            <a:endParaRPr kumimoji="1" lang="en-CN" sz="2000" dirty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7421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and white math equation&#10;&#10;AI-generated content may be incorrect.">
            <a:extLst>
              <a:ext uri="{FF2B5EF4-FFF2-40B4-BE49-F238E27FC236}">
                <a16:creationId xmlns:a16="http://schemas.microsoft.com/office/drawing/2014/main" id="{D66719A9-9FCE-00E7-6D9E-669184CD4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887" y="1370526"/>
            <a:ext cx="2575913" cy="8314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D3CCA1-5AF3-D7D5-FE78-EA1C19BC9DE6}"/>
              </a:ext>
            </a:extLst>
          </p:cNvPr>
          <p:cNvSpPr txBox="1"/>
          <p:nvPr/>
        </p:nvSpPr>
        <p:spPr>
          <a:xfrm>
            <a:off x="508064" y="1020807"/>
            <a:ext cx="8703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Define a fitting function on GPD data:</a:t>
            </a:r>
            <a:endParaRPr lang="en-CN" sz="2000" dirty="0"/>
          </a:p>
        </p:txBody>
      </p:sp>
      <p:pic>
        <p:nvPicPr>
          <p:cNvPr id="18" name="Picture 17" descr="A number with numbers on it&#10;&#10;AI-generated content may be incorrect.">
            <a:extLst>
              <a:ext uri="{FF2B5EF4-FFF2-40B4-BE49-F238E27FC236}">
                <a16:creationId xmlns:a16="http://schemas.microsoft.com/office/drawing/2014/main" id="{5B824A56-6098-16EB-8B36-FB65A59D6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023" y="1319292"/>
            <a:ext cx="3810000" cy="1145741"/>
          </a:xfrm>
          <a:prstGeom prst="rect">
            <a:avLst/>
          </a:prstGeom>
        </p:spPr>
      </p:pic>
      <p:pic>
        <p:nvPicPr>
          <p:cNvPr id="21" name="Picture 20" descr="A graph of a graph with a line&#10;&#10;AI-generated content may be incorrect.">
            <a:extLst>
              <a:ext uri="{FF2B5EF4-FFF2-40B4-BE49-F238E27FC236}">
                <a16:creationId xmlns:a16="http://schemas.microsoft.com/office/drawing/2014/main" id="{D4E71DD2-75CA-BFB0-ED52-18FF85CBA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497" y="507146"/>
            <a:ext cx="2990432" cy="277003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6118A5E-E8C8-478B-2629-2015D767C0B4}"/>
              </a:ext>
            </a:extLst>
          </p:cNvPr>
          <p:cNvSpPr txBox="1"/>
          <p:nvPr/>
        </p:nvSpPr>
        <p:spPr>
          <a:xfrm>
            <a:off x="559485" y="2607442"/>
            <a:ext cx="67207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“Obtain” </a:t>
            </a:r>
            <a:r>
              <a:rPr kumimoji="1" lang="en-US" sz="2000" dirty="0">
                <a:latin typeface="Times New Roman" pitchFamily="18" charset="0"/>
                <a:ea typeface="楷体" panose="02010609060101010101" pitchFamily="49" charset="-122"/>
              </a:rPr>
              <a:t>Proton </a:t>
            </a:r>
            <a:r>
              <a:rPr kumimoji="1" lang="en-CN" sz="2000">
                <a:latin typeface="Times New Roman" pitchFamily="18" charset="0"/>
                <a:ea typeface="楷体" panose="02010609060101010101" pitchFamily="49" charset="-122"/>
              </a:rPr>
              <a:t>Pressure</a:t>
            </a:r>
            <a:r>
              <a:rPr kumimoji="1" lang="en-US" sz="2000" dirty="0">
                <a:latin typeface="Times New Roman" pitchFamily="18" charset="0"/>
                <a:ea typeface="楷体" panose="02010609060101010101" pitchFamily="49" charset="-122"/>
              </a:rPr>
              <a:t>:</a:t>
            </a:r>
            <a:endParaRPr kumimoji="1" lang="zh-CN" altLang="en-US" sz="2000" dirty="0">
              <a:latin typeface="Times New Roman" pitchFamily="18" charset="0"/>
              <a:ea typeface="楷体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D17B1B-5CA0-4E91-32DB-FF964301880B}"/>
              </a:ext>
            </a:extLst>
          </p:cNvPr>
          <p:cNvSpPr txBox="1"/>
          <p:nvPr/>
        </p:nvSpPr>
        <p:spPr>
          <a:xfrm>
            <a:off x="2170909" y="-32237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Generalized Parton Distributions</a:t>
            </a:r>
          </a:p>
        </p:txBody>
      </p:sp>
      <p:pic>
        <p:nvPicPr>
          <p:cNvPr id="8" name="Picture 2" descr="Graphic representation of a proton in a vise.">
            <a:extLst>
              <a:ext uri="{FF2B5EF4-FFF2-40B4-BE49-F238E27FC236}">
                <a16:creationId xmlns:a16="http://schemas.microsoft.com/office/drawing/2014/main" id="{A689F143-BFBF-0160-62C3-3DF28CB81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404" y="3566906"/>
            <a:ext cx="2039937" cy="26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screenshot of a website&#10;&#10;AI-generated content may be incorrect.">
            <a:extLst>
              <a:ext uri="{FF2B5EF4-FFF2-40B4-BE49-F238E27FC236}">
                <a16:creationId xmlns:a16="http://schemas.microsoft.com/office/drawing/2014/main" id="{72799162-19ED-669B-C462-A8F7E630B6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464" y="3660542"/>
            <a:ext cx="3266669" cy="1928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B23FED-F2F3-C887-81BD-BC987BCD63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2558" y="3386710"/>
            <a:ext cx="2872149" cy="28029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4BB539-E743-E20F-20D0-D7A36A51AE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57" y="3582379"/>
            <a:ext cx="2742211" cy="26013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3F5FFA9-BA82-20E1-7A37-68BA98222CB3}"/>
              </a:ext>
            </a:extLst>
          </p:cNvPr>
          <p:cNvSpPr txBox="1"/>
          <p:nvPr/>
        </p:nvSpPr>
        <p:spPr>
          <a:xfrm>
            <a:off x="733570" y="3078586"/>
            <a:ext cx="6782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sz="2000" dirty="0">
                <a:latin typeface="Times New Roman" pitchFamily="18" charset="0"/>
                <a:ea typeface="楷体" panose="02010609060101010101" pitchFamily="49" charset="-122"/>
              </a:rPr>
              <a:t>Pressure at Proton “center”: </a:t>
            </a: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10</a:t>
            </a:r>
            <a:r>
              <a:rPr kumimoji="1" lang="en-US" altLang="zh-CN" sz="2000" baseline="30000" dirty="0">
                <a:latin typeface="Times New Roman" pitchFamily="18" charset="0"/>
                <a:ea typeface="楷体" panose="02010609060101010101" pitchFamily="49" charset="-122"/>
              </a:rPr>
              <a:t>35</a:t>
            </a: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P</a:t>
            </a:r>
            <a:r>
              <a:rPr kumimoji="1" lang="zh-CN" altLang="en-US" sz="2000" dirty="0">
                <a:latin typeface="Times New Roman" pitchFamily="18" charset="0"/>
                <a:ea typeface="楷体" panose="02010609060101010101" pitchFamily="49" charset="-122"/>
              </a:rPr>
              <a:t>，</a:t>
            </a: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x10 than neutron star center</a:t>
            </a:r>
            <a:endParaRPr kumimoji="1" lang="en-CN" sz="2000" dirty="0">
              <a:latin typeface="Times New Roman" pitchFamily="18" charset="0"/>
              <a:ea typeface="楷体" panose="02010609060101010101" pitchFamily="49" charset="-122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39E29172-AF18-D46B-19AF-38AD429C9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506" y="561022"/>
            <a:ext cx="65424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Proton Pressure &amp; Shear Force</a:t>
            </a:r>
            <a:endParaRPr lang="zh-CN" altLang="en-US" sz="2400" dirty="0">
              <a:solidFill>
                <a:schemeClr val="tx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94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04E7C-19A3-9EB4-2998-0E7DA2389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76DE73-9302-4F45-862E-927D58A2C75F}"/>
              </a:ext>
            </a:extLst>
          </p:cNvPr>
          <p:cNvSpPr txBox="1"/>
          <p:nvPr/>
        </p:nvSpPr>
        <p:spPr>
          <a:xfrm>
            <a:off x="551384" y="1010631"/>
            <a:ext cx="67207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“Obtain” </a:t>
            </a:r>
            <a:r>
              <a:rPr kumimoji="1" lang="en-CN" sz="2000">
                <a:latin typeface="Times New Roman" pitchFamily="18" charset="0"/>
                <a:ea typeface="楷体" panose="02010609060101010101" pitchFamily="49" charset="-122"/>
              </a:rPr>
              <a:t>Shear Force</a:t>
            </a:r>
            <a:r>
              <a:rPr kumimoji="1" lang="en-US" sz="2000" dirty="0">
                <a:latin typeface="Times New Roman" pitchFamily="18" charset="0"/>
                <a:ea typeface="楷体" panose="02010609060101010101" pitchFamily="49" charset="-122"/>
              </a:rPr>
              <a:t>:</a:t>
            </a:r>
            <a:endParaRPr kumimoji="1" lang="zh-CN" altLang="en-US" sz="2000" dirty="0">
              <a:latin typeface="Times New Roman" pitchFamily="18" charset="0"/>
              <a:ea typeface="楷体" panose="02010609060101010101" pitchFamily="49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8B3210-187D-232E-7D69-6C5051594668}"/>
              </a:ext>
            </a:extLst>
          </p:cNvPr>
          <p:cNvSpPr txBox="1"/>
          <p:nvPr/>
        </p:nvSpPr>
        <p:spPr>
          <a:xfrm>
            <a:off x="2170909" y="-32237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Generalized Parton Distributions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84803D-CDF5-F95E-0EC8-CDA4E19DF9CB}"/>
              </a:ext>
            </a:extLst>
          </p:cNvPr>
          <p:cNvSpPr txBox="1"/>
          <p:nvPr/>
        </p:nvSpPr>
        <p:spPr>
          <a:xfrm>
            <a:off x="983431" y="1399296"/>
            <a:ext cx="8703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Proton’s shear force changes direction@0.45fm</a:t>
            </a:r>
            <a:r>
              <a:rPr kumimoji="1" lang="zh-CN" altLang="en-US" sz="2000" dirty="0">
                <a:latin typeface="Times New Roman" pitchFamily="18" charset="0"/>
                <a:ea typeface="楷体" panose="02010609060101010101" pitchFamily="49" charset="-122"/>
              </a:rPr>
              <a:t>，</a:t>
            </a: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max@0.55fm</a:t>
            </a:r>
            <a:endParaRPr lang="en-CN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1C1885-7E43-49C8-66C2-C5F4D64EBE47}"/>
              </a:ext>
            </a:extLst>
          </p:cNvPr>
          <p:cNvSpPr txBox="1"/>
          <p:nvPr/>
        </p:nvSpPr>
        <p:spPr>
          <a:xfrm>
            <a:off x="983432" y="1981828"/>
            <a:ext cx="8703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0.55fm is max of color confinement</a:t>
            </a:r>
            <a:r>
              <a:rPr kumimoji="1" lang="zh-CN" altLang="en-US" sz="2000" dirty="0">
                <a:latin typeface="Times New Roman" pitchFamily="18" charset="0"/>
                <a:ea typeface="楷体" panose="02010609060101010101" pitchFamily="49" charset="-122"/>
              </a:rPr>
              <a:t>，</a:t>
            </a:r>
            <a:r>
              <a:rPr kumimoji="1" lang="en-US" altLang="zh-CN" sz="2000" dirty="0">
                <a:latin typeface="Times New Roman" pitchFamily="18" charset="0"/>
                <a:ea typeface="楷体" panose="02010609060101010101" pitchFamily="49" charset="-122"/>
              </a:rPr>
              <a:t>~650kg gravity on Earth</a:t>
            </a:r>
            <a:endParaRPr lang="en-CN" sz="2000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175048D9-1539-C7A2-C18C-A88990D03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506" y="561022"/>
            <a:ext cx="65424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Proton Pressure &amp; Shear Force</a:t>
            </a:r>
            <a:endParaRPr lang="zh-CN" altLang="en-US" sz="2400" dirty="0">
              <a:solidFill>
                <a:schemeClr val="tx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C9B420-58F4-C23A-70F3-05DE5CE05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54" y="2461250"/>
            <a:ext cx="4191729" cy="40907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772674-A690-85BB-D5D6-1B41032C7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229" y="2452005"/>
            <a:ext cx="4191726" cy="4090724"/>
          </a:xfrm>
          <a:prstGeom prst="rect">
            <a:avLst/>
          </a:prstGeom>
        </p:spPr>
      </p:pic>
      <p:pic>
        <p:nvPicPr>
          <p:cNvPr id="17" name="Picture 16" descr="A screenshot of a website&#10;&#10;AI-generated content may be incorrect.">
            <a:extLst>
              <a:ext uri="{FF2B5EF4-FFF2-40B4-BE49-F238E27FC236}">
                <a16:creationId xmlns:a16="http://schemas.microsoft.com/office/drawing/2014/main" id="{2B0417B9-465D-F8C2-3403-20463B51E9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386" y="737896"/>
            <a:ext cx="3266669" cy="1928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5508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F35137-F75B-1C33-FB61-BEB9872408F0}"/>
              </a:ext>
            </a:extLst>
          </p:cNvPr>
          <p:cNvSpPr txBox="1">
            <a:spLocks/>
          </p:cNvSpPr>
          <p:nvPr/>
        </p:nvSpPr>
        <p:spPr>
          <a:xfrm>
            <a:off x="1990988" y="0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GPDs on </a:t>
            </a:r>
            <a:r>
              <a:rPr lang="en-US" altLang="zh-CN" sz="3200" dirty="0" err="1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SoLID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3" name="Picture 40" descr="SoLID_setup_SIDIS_He3_coil">
            <a:extLst>
              <a:ext uri="{FF2B5EF4-FFF2-40B4-BE49-F238E27FC236}">
                <a16:creationId xmlns:a16="http://schemas.microsoft.com/office/drawing/2014/main" id="{DCE1684F-44D4-5A49-C919-2272B965D9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9"/>
          <a:stretch/>
        </p:blipFill>
        <p:spPr>
          <a:xfrm>
            <a:off x="1703512" y="1062037"/>
            <a:ext cx="7062788" cy="4733925"/>
          </a:xfrm>
          <a:prstGeom prst="rect">
            <a:avLst/>
          </a:prstGeom>
        </p:spPr>
      </p:pic>
      <p:sp>
        <p:nvSpPr>
          <p:cNvPr id="4" name="矩形 6">
            <a:extLst>
              <a:ext uri="{FF2B5EF4-FFF2-40B4-BE49-F238E27FC236}">
                <a16:creationId xmlns:a16="http://schemas.microsoft.com/office/drawing/2014/main" id="{7A9ED7C5-13D9-820A-74F6-5610EE82A908}"/>
              </a:ext>
            </a:extLst>
          </p:cNvPr>
          <p:cNvSpPr/>
          <p:nvPr/>
        </p:nvSpPr>
        <p:spPr>
          <a:xfrm>
            <a:off x="4674336" y="1453392"/>
            <a:ext cx="1975913" cy="4343258"/>
          </a:xfrm>
          <a:prstGeom prst="rect">
            <a:avLst/>
          </a:prstGeom>
          <a:noFill/>
          <a:ln w="38100">
            <a:solidFill>
              <a:srgbClr val="92D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7">
            <a:extLst>
              <a:ext uri="{FF2B5EF4-FFF2-40B4-BE49-F238E27FC236}">
                <a16:creationId xmlns:a16="http://schemas.microsoft.com/office/drawing/2014/main" id="{8C207FEA-4221-CD99-7BA2-9DA68239CA72}"/>
              </a:ext>
            </a:extLst>
          </p:cNvPr>
          <p:cNvSpPr/>
          <p:nvPr/>
        </p:nvSpPr>
        <p:spPr>
          <a:xfrm>
            <a:off x="6742698" y="1123423"/>
            <a:ext cx="2206079" cy="4611170"/>
          </a:xfrm>
          <a:prstGeom prst="rect">
            <a:avLst/>
          </a:prstGeom>
          <a:noFill/>
          <a:ln w="41275" cmpd="thickThin">
            <a:solidFill>
              <a:srgbClr val="00B0F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914FBA-84E9-BA6E-487B-801860961067}"/>
              </a:ext>
            </a:extLst>
          </p:cNvPr>
          <p:cNvSpPr txBox="1"/>
          <p:nvPr/>
        </p:nvSpPr>
        <p:spPr>
          <a:xfrm>
            <a:off x="8803994" y="5044183"/>
            <a:ext cx="2160375" cy="83099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Forward-Angle :</a:t>
            </a:r>
          </a:p>
          <a:p>
            <a:r>
              <a:rPr lang="en-US" altLang="zh-CN" sz="16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electrons, pion, </a:t>
            </a:r>
            <a:r>
              <a:rPr lang="en-US" altLang="zh-CN" sz="1600" dirty="0">
                <a:solidFill>
                  <a:srgbClr val="FF0000"/>
                </a:solidFill>
                <a:latin typeface="Times" charset="0"/>
                <a:ea typeface="Times" charset="0"/>
                <a:cs typeface="Times" charset="0"/>
              </a:rPr>
              <a:t>photons</a:t>
            </a:r>
            <a:r>
              <a:rPr lang="en-US" altLang="zh-CN" sz="16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 </a:t>
            </a:r>
            <a:r>
              <a:rPr lang="en-US" altLang="zh-CN" sz="1600" dirty="0">
                <a:solidFill>
                  <a:srgbClr val="FF0000"/>
                </a:solidFill>
                <a:latin typeface="Times" charset="0"/>
                <a:ea typeface="Times" charset="0"/>
                <a:cs typeface="Times" charset="0"/>
              </a:rPr>
              <a:t>and proton</a:t>
            </a:r>
            <a:endParaRPr lang="zh-CN" altLang="en-US" sz="1600" dirty="0">
              <a:solidFill>
                <a:srgbClr val="FF0000"/>
              </a:solidFill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F660BE-AAFB-64D9-4B3A-F188679CE7F6}"/>
              </a:ext>
            </a:extLst>
          </p:cNvPr>
          <p:cNvSpPr txBox="1"/>
          <p:nvPr/>
        </p:nvSpPr>
        <p:spPr>
          <a:xfrm>
            <a:off x="4126848" y="5894929"/>
            <a:ext cx="2232247" cy="584775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600" dirty="0" err="1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Large-Angle</a:t>
            </a:r>
            <a:r>
              <a:rPr lang="en-US" altLang="zh-CN" sz="1600" dirty="0" err="1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</a:t>
            </a:r>
            <a:r>
              <a:rPr lang="en-US" altLang="zh-CN" sz="1600" dirty="0" err="1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electrons</a:t>
            </a:r>
            <a:r>
              <a:rPr lang="en-US" altLang="zh-CN" sz="16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, </a:t>
            </a:r>
            <a:r>
              <a:rPr lang="en-US" altLang="zh-CN" sz="1600" dirty="0">
                <a:solidFill>
                  <a:srgbClr val="FF0000"/>
                </a:solidFill>
                <a:latin typeface="Times" charset="0"/>
                <a:ea typeface="Times" charset="0"/>
                <a:cs typeface="Times" charset="0"/>
              </a:rPr>
              <a:t>photons</a:t>
            </a:r>
            <a:r>
              <a:rPr lang="en-US" altLang="zh-CN" sz="16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 </a:t>
            </a:r>
            <a:r>
              <a:rPr lang="en-US" altLang="zh-CN" sz="1600" dirty="0">
                <a:solidFill>
                  <a:srgbClr val="FF0000"/>
                </a:solidFill>
                <a:latin typeface="Times" charset="0"/>
                <a:ea typeface="Times" charset="0"/>
                <a:cs typeface="Times" charset="0"/>
              </a:rPr>
              <a:t>and proton</a:t>
            </a:r>
            <a:endParaRPr lang="zh-CN" altLang="en-US" sz="1600" dirty="0">
              <a:solidFill>
                <a:srgbClr val="FF0000"/>
              </a:solidFill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8" name="矩形 6">
            <a:extLst>
              <a:ext uri="{FF2B5EF4-FFF2-40B4-BE49-F238E27FC236}">
                <a16:creationId xmlns:a16="http://schemas.microsoft.com/office/drawing/2014/main" id="{40E1F9E6-41C1-D7CC-2EA9-97A11136764D}"/>
              </a:ext>
            </a:extLst>
          </p:cNvPr>
          <p:cNvSpPr/>
          <p:nvPr/>
        </p:nvSpPr>
        <p:spPr>
          <a:xfrm>
            <a:off x="278997" y="476672"/>
            <a:ext cx="9927951" cy="506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Exclusive Measurement based on SIDIS/</a:t>
            </a:r>
            <a:r>
              <a:rPr lang="en-US" altLang="zh-CN" sz="2000" dirty="0" err="1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JPsi</a:t>
            </a:r>
            <a:r>
              <a:rPr lang="en-US" altLang="zh-CN" sz="20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 Setup</a:t>
            </a:r>
          </a:p>
        </p:txBody>
      </p:sp>
    </p:spTree>
    <p:extLst>
      <p:ext uri="{BB962C8B-B14F-4D97-AF65-F5344CB8AC3E}">
        <p14:creationId xmlns:p14="http://schemas.microsoft.com/office/powerpoint/2010/main" val="325303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3BE64-6C4F-4270-287B-3FB9986DB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2A6AD9-D660-DA0B-8EFE-3550422BE1BB}"/>
              </a:ext>
            </a:extLst>
          </p:cNvPr>
          <p:cNvSpPr txBox="1"/>
          <p:nvPr/>
        </p:nvSpPr>
        <p:spPr>
          <a:xfrm>
            <a:off x="471818" y="936071"/>
            <a:ext cx="8409376" cy="1335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Time-Like Compton Scattering (TCS):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Re-CFF (</a:t>
            </a:r>
            <a:r>
              <a:rPr lang="en-US" altLang="en-US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-CFF) via unpolarized (circularly polarized) photons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angular moments for TCS &amp; BH Interference-terms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81D5B9-B3F8-E76A-F93A-E3E772950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8098" y="1017331"/>
            <a:ext cx="3832557" cy="2622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083A9F-E0FC-E387-31FE-B69B4E90A9E5}"/>
              </a:ext>
            </a:extLst>
          </p:cNvPr>
          <p:cNvSpPr txBox="1"/>
          <p:nvPr/>
        </p:nvSpPr>
        <p:spPr>
          <a:xfrm>
            <a:off x="9261297" y="1148049"/>
            <a:ext cx="683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TCS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D245AF-6AE2-C6CB-695B-3EC364924A15}"/>
              </a:ext>
            </a:extLst>
          </p:cNvPr>
          <p:cNvSpPr txBox="1"/>
          <p:nvPr/>
        </p:nvSpPr>
        <p:spPr>
          <a:xfrm>
            <a:off x="8380437" y="521202"/>
            <a:ext cx="44644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r>
              <a:rPr lang="fr-FR" sz="1600" b="0" i="1" u="none" strike="noStrike" baseline="0" dirty="0">
                <a:solidFill>
                  <a:srgbClr val="00B050"/>
                </a:solidFill>
                <a:latin typeface="Calibri" panose="020F0502020204030204" pitchFamily="34" charset="0"/>
              </a:rPr>
              <a:t>H. Moutarde et al. arXiv:1301.3819, 2013 </a:t>
            </a:r>
            <a:endParaRPr lang="en-US" sz="16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2C7442-4D09-0B91-F999-BE3B0FCA91E5}"/>
                  </a:ext>
                </a:extLst>
              </p:cNvPr>
              <p:cNvSpPr txBox="1"/>
              <p:nvPr/>
            </p:nvSpPr>
            <p:spPr>
              <a:xfrm>
                <a:off x="971176" y="2489737"/>
                <a:ext cx="5927072" cy="3731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𝐼𝑁𝑇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𝑇𝐶𝑆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𝑢𝑛𝑝𝑜𝑙</m:t>
                        </m:r>
                      </m:sup>
                    </m:sSubSup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2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𝑅𝑒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lang="en-US" sz="20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𝐼𝑁𝑇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𝑇𝐶𝑆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𝑐𝑖𝑟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𝑝𝑜𝑙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20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𝐼𝑚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2C7442-4D09-0B91-F999-BE3B0FCA9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176" y="2489737"/>
                <a:ext cx="5927072" cy="373115"/>
              </a:xfrm>
              <a:prstGeom prst="rect">
                <a:avLst/>
              </a:prstGeom>
              <a:blipFill>
                <a:blip r:embed="rId3"/>
                <a:stretch>
                  <a:fillRect l="-1068" t="-6452" b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1E5F3C34-0FBF-6455-B52F-1A7DDE336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3069877"/>
            <a:ext cx="5924067" cy="630220"/>
          </a:xfrm>
          <a:prstGeom prst="rect">
            <a:avLst/>
          </a:prstGeom>
        </p:spPr>
      </p:pic>
      <p:sp>
        <p:nvSpPr>
          <p:cNvPr id="9" name="矩形 6">
            <a:extLst>
              <a:ext uri="{FF2B5EF4-FFF2-40B4-BE49-F238E27FC236}">
                <a16:creationId xmlns:a16="http://schemas.microsoft.com/office/drawing/2014/main" id="{BF36460E-B394-1CD8-4E0E-3DF54F972884}"/>
              </a:ext>
            </a:extLst>
          </p:cNvPr>
          <p:cNvSpPr/>
          <p:nvPr/>
        </p:nvSpPr>
        <p:spPr>
          <a:xfrm>
            <a:off x="278997" y="476672"/>
            <a:ext cx="7895820" cy="584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SoLID-TCS: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695525-306C-A1E0-84A7-A7768452F6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5726" y="3886112"/>
            <a:ext cx="3723591" cy="27112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612E92-3C17-1BFC-DEDB-84A540882D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0051" y="3976859"/>
            <a:ext cx="3361949" cy="24897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63E7AA-25B5-E014-590F-16F960A584AC}"/>
              </a:ext>
            </a:extLst>
          </p:cNvPr>
          <p:cNvSpPr txBox="1"/>
          <p:nvPr/>
        </p:nvSpPr>
        <p:spPr>
          <a:xfrm>
            <a:off x="6600056" y="4884003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SoLID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Projection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80E8A5-DBF4-B917-1539-34A39FBB6DC3}"/>
              </a:ext>
            </a:extLst>
          </p:cNvPr>
          <p:cNvSpPr txBox="1"/>
          <p:nvPr/>
        </p:nvSpPr>
        <p:spPr>
          <a:xfrm>
            <a:off x="9945129" y="4265152"/>
            <a:ext cx="2354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SoLID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Projection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032B11-2DF0-0126-1379-C18FF56228FD}"/>
                  </a:ext>
                </a:extLst>
              </p:cNvPr>
              <p:cNvSpPr txBox="1"/>
              <p:nvPr/>
            </p:nvSpPr>
            <p:spPr>
              <a:xfrm rot="16200000">
                <a:off x="4352716" y="4899393"/>
                <a:ext cx="1397766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032B11-2DF0-0126-1379-C18FF5622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352716" y="4899393"/>
                <a:ext cx="1397766" cy="338554"/>
              </a:xfrm>
              <a:prstGeom prst="rect">
                <a:avLst/>
              </a:prstGeom>
              <a:blipFill>
                <a:blip r:embed="rId7"/>
                <a:stretch>
                  <a:fillRect r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6B1F968-B0D1-DCC2-0302-A9F58DC717BD}"/>
                  </a:ext>
                </a:extLst>
              </p:cNvPr>
              <p:cNvSpPr txBox="1"/>
              <p:nvPr/>
            </p:nvSpPr>
            <p:spPr>
              <a:xfrm rot="16200000">
                <a:off x="8182311" y="4861624"/>
                <a:ext cx="1397766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6B1F968-B0D1-DCC2-0302-A9F58DC71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8182311" y="4861624"/>
                <a:ext cx="1397766" cy="338554"/>
              </a:xfrm>
              <a:prstGeom prst="rect">
                <a:avLst/>
              </a:prstGeom>
              <a:blipFill>
                <a:blip r:embed="rId8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1248CD-D75F-B043-188C-19C175526EAF}"/>
                  </a:ext>
                </a:extLst>
              </p:cNvPr>
              <p:cNvSpPr txBox="1"/>
              <p:nvPr/>
            </p:nvSpPr>
            <p:spPr>
              <a:xfrm>
                <a:off x="439017" y="4149923"/>
                <a:ext cx="5328592" cy="18374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altLang="en-US" b="1" dirty="0" err="1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SoLID</a:t>
                </a:r>
                <a:r>
                  <a:rPr lang="en-US" altLang="en-US" b="1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-TCS: Parallel data taking with J/Psi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Unpolarized </a:t>
                </a:r>
                <a:r>
                  <a:rPr lang="en-US" altLang="en-US" sz="2000" baseline="30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target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Indirect photon-production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Extract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sin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modules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1248CD-D75F-B043-188C-19C175526E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17" y="4149923"/>
                <a:ext cx="5328592" cy="1837491"/>
              </a:xfrm>
              <a:prstGeom prst="rect">
                <a:avLst/>
              </a:prstGeom>
              <a:blipFill>
                <a:blip r:embed="rId9"/>
                <a:stretch>
                  <a:fillRect l="-713" b="-47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标题 1">
            <a:extLst>
              <a:ext uri="{FF2B5EF4-FFF2-40B4-BE49-F238E27FC236}">
                <a16:creationId xmlns:a16="http://schemas.microsoft.com/office/drawing/2014/main" id="{12C7643A-6361-8359-89F3-69CA037861FF}"/>
              </a:ext>
            </a:extLst>
          </p:cNvPr>
          <p:cNvSpPr txBox="1">
            <a:spLocks/>
          </p:cNvSpPr>
          <p:nvPr/>
        </p:nvSpPr>
        <p:spPr>
          <a:xfrm>
            <a:off x="1990988" y="0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 Experiments on SoLID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04DB73DA-CF0A-B638-A9FE-BFD3C4490F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31085" y="597891"/>
          <a:ext cx="2785635" cy="516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31560" imgH="228600" progId="Equation.3">
                  <p:embed/>
                </p:oleObj>
              </mc:Choice>
              <mc:Fallback>
                <p:oleObj name="Equation" r:id="rId10" imgW="1231560" imgH="228600" progId="Equation.3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04DB73DA-CF0A-B638-A9FE-BFD3C4490F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1085" y="597891"/>
                        <a:ext cx="2785635" cy="516248"/>
                      </a:xfrm>
                      <a:prstGeom prst="rect">
                        <a:avLst/>
                      </a:prstGeom>
                      <a:solidFill>
                        <a:srgbClr val="92D05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015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 animBg="1"/>
      <p:bldP spid="16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90994-3D40-58C6-BB55-84A7860BB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6E7296-62B1-CB70-2EC9-096C6C6EC688}"/>
              </a:ext>
            </a:extLst>
          </p:cNvPr>
          <p:cNvSpPr txBox="1"/>
          <p:nvPr/>
        </p:nvSpPr>
        <p:spPr>
          <a:xfrm>
            <a:off x="191344" y="476672"/>
            <a:ext cx="4731029" cy="581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8 Leading-Twist GPDs: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D2C598A-A638-AA4A-8558-547F659B7E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9083944"/>
              </p:ext>
            </p:extLst>
          </p:nvPr>
        </p:nvGraphicFramePr>
        <p:xfrm>
          <a:off x="2072825" y="1119084"/>
          <a:ext cx="1986071" cy="346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84300" imgH="241300" progId="">
                  <p:embed/>
                </p:oleObj>
              </mc:Choice>
              <mc:Fallback>
                <p:oleObj name="Equation" r:id="rId3" imgW="1384300" imgH="241300" progId="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2825" y="1119084"/>
                        <a:ext cx="1986071" cy="3461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E1DE836-A800-090E-132D-FA9256B273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5341841"/>
              </p:ext>
            </p:extLst>
          </p:nvPr>
        </p:nvGraphicFramePr>
        <p:xfrm>
          <a:off x="2072824" y="1560478"/>
          <a:ext cx="1986071" cy="346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84200" imgH="241200" progId="Equation.3">
                  <p:embed/>
                </p:oleObj>
              </mc:Choice>
              <mc:Fallback>
                <p:oleObj name="Equation" r:id="rId5" imgW="1384200" imgH="241200" progId="Equation.3">
                  <p:embed/>
                  <p:pic>
                    <p:nvPicPr>
                      <p:cNvPr id="24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2824" y="1560478"/>
                        <a:ext cx="1986071" cy="3461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F78C286-C1A0-FC02-9431-B106B1FF1E3C}"/>
              </a:ext>
            </a:extLst>
          </p:cNvPr>
          <p:cNvSpPr txBox="1"/>
          <p:nvPr/>
        </p:nvSpPr>
        <p:spPr>
          <a:xfrm>
            <a:off x="757049" y="933170"/>
            <a:ext cx="1584176" cy="1005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dirty="0">
                <a:solidFill>
                  <a:srgbClr val="0070C0"/>
                </a:solidFill>
                <a:latin typeface="Comic Sans MS" panose="030F0702030302020204" pitchFamily="66" charset="0"/>
              </a:rPr>
              <a:t>Chiral Even</a:t>
            </a:r>
          </a:p>
          <a:p>
            <a:pPr>
              <a:lnSpc>
                <a:spcPct val="200000"/>
              </a:lnSpc>
            </a:pPr>
            <a:r>
              <a:rPr lang="en-US" sz="1600" dirty="0">
                <a:solidFill>
                  <a:srgbClr val="0070C0"/>
                </a:solidFill>
                <a:latin typeface="Comic Sans MS" panose="030F0702030302020204" pitchFamily="66" charset="0"/>
              </a:rPr>
              <a:t>Chiral Odd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13B452-CEFD-8D33-3E1E-43FD58009A12}"/>
              </a:ext>
            </a:extLst>
          </p:cNvPr>
          <p:cNvSpPr txBox="1"/>
          <p:nvPr/>
        </p:nvSpPr>
        <p:spPr>
          <a:xfrm>
            <a:off x="2170909" y="-32237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Generalized Parton Distributions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0597F0-190E-A27A-A9DB-29EC23660DDE}"/>
              </a:ext>
            </a:extLst>
          </p:cNvPr>
          <p:cNvSpPr txBox="1"/>
          <p:nvPr/>
        </p:nvSpPr>
        <p:spPr>
          <a:xfrm>
            <a:off x="4782757" y="982501"/>
            <a:ext cx="7395179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</a:rPr>
              <a:t>x 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 Longitudinal quark momentum fraction (not experimental accessible)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ξ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  Longitudinal momentum transfer. In </a:t>
            </a:r>
            <a:r>
              <a:rPr lang="en-US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Bjorken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 limit:  </a:t>
            </a:r>
            <a:r>
              <a:rPr lang="el-GR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ξ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 = </a:t>
            </a:r>
            <a:r>
              <a:rPr lang="en-US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x</a:t>
            </a:r>
            <a:r>
              <a:rPr lang="en-US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B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/(2-x</a:t>
            </a:r>
            <a:r>
              <a:rPr lang="en-US" i="1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B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t  Total squared momentum transfer to the nucleon:   t = (P-P’)</a:t>
            </a:r>
            <a:r>
              <a:rPr lang="en-US" i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charset="0"/>
                <a:ea typeface="Times" charset="0"/>
                <a:cs typeface="Times" charset="0"/>
                <a:sym typeface="Wingdings" panose="05000000000000000000" pitchFamily="2" charset="2"/>
              </a:rPr>
              <a:t>2</a:t>
            </a:r>
            <a:endParaRPr lang="en-US" i="1" baseline="30000" dirty="0">
              <a:solidFill>
                <a:schemeClr val="tx1">
                  <a:lumMod val="50000"/>
                  <a:lumOff val="50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490807-FC38-27F8-2E5F-7B67C9166A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028" y="2081169"/>
            <a:ext cx="4610346" cy="27244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AD5770-3EB6-4B10-1438-109D72A6F9E6}"/>
              </a:ext>
            </a:extLst>
          </p:cNvPr>
          <p:cNvSpPr txBox="1"/>
          <p:nvPr/>
        </p:nvSpPr>
        <p:spPr>
          <a:xfrm>
            <a:off x="551472" y="5421497"/>
            <a:ext cx="6096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X. Ji, PRL 78, 610 (1997)</a:t>
            </a:r>
            <a:endParaRPr lang="en-US" sz="1600" b="0" i="0" u="none" strike="noStrike" baseline="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Diehl, Physics Reports 388 (2003) 41–277, </a:t>
            </a:r>
          </a:p>
          <a:p>
            <a:r>
              <a:rPr lang="en-US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Belitsky</a:t>
            </a:r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Radyushkin</a:t>
            </a:r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Physics Reports 418 (2005) 1–387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C3CD07-303A-468B-2A76-14A1C5AD4CDE}"/>
              </a:ext>
            </a:extLst>
          </p:cNvPr>
          <p:cNvSpPr/>
          <p:nvPr/>
        </p:nvSpPr>
        <p:spPr>
          <a:xfrm>
            <a:off x="330811" y="4845862"/>
            <a:ext cx="4116833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parton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distributions in 3D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0AB45F-2453-8278-76EC-648D6C9D792D}"/>
              </a:ext>
            </a:extLst>
          </p:cNvPr>
          <p:cNvSpPr/>
          <p:nvPr/>
        </p:nvSpPr>
        <p:spPr>
          <a:xfrm>
            <a:off x="6528047" y="5728569"/>
            <a:ext cx="2736303" cy="955364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46E6F-9751-BC98-4385-4CF2DC581755}"/>
              </a:ext>
            </a:extLst>
          </p:cNvPr>
          <p:cNvSpPr/>
          <p:nvPr/>
        </p:nvSpPr>
        <p:spPr>
          <a:xfrm>
            <a:off x="6528048" y="4146971"/>
            <a:ext cx="2736304" cy="1371114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17DD5B-AB18-7626-426F-698D85DCE4EA}"/>
              </a:ext>
            </a:extLst>
          </p:cNvPr>
          <p:cNvSpPr/>
          <p:nvPr/>
        </p:nvSpPr>
        <p:spPr>
          <a:xfrm>
            <a:off x="6528048" y="2462474"/>
            <a:ext cx="2736304" cy="1418626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59C768ED-A975-FD60-4E97-E80A6FBFD6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230690"/>
              </p:ext>
            </p:extLst>
          </p:nvPr>
        </p:nvGraphicFramePr>
        <p:xfrm>
          <a:off x="6562690" y="5747701"/>
          <a:ext cx="2526605" cy="792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36700" imgH="482600" progId="">
                  <p:embed/>
                </p:oleObj>
              </mc:Choice>
              <mc:Fallback>
                <p:oleObj name="Equation" r:id="rId8" imgW="1536700" imgH="482600" progId="">
                  <p:embed/>
                  <p:pic>
                    <p:nvPicPr>
                      <p:cNvPr id="41" name="Object 40">
                        <a:extLst>
                          <a:ext uri="{FF2B5EF4-FFF2-40B4-BE49-F238E27FC236}">
                            <a16:creationId xmlns:a16="http://schemas.microsoft.com/office/drawing/2014/main" id="{8079A3BC-8909-5A41-8412-06DB2E318F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2690" y="5747701"/>
                        <a:ext cx="2526605" cy="7921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2EB8CE93-651E-5B18-003D-9E80A0963306}"/>
              </a:ext>
            </a:extLst>
          </p:cNvPr>
          <p:cNvSpPr/>
          <p:nvPr/>
        </p:nvSpPr>
        <p:spPr>
          <a:xfrm>
            <a:off x="6118243" y="1919098"/>
            <a:ext cx="3555910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 to FF &amp; PDFs: e.g.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1924089-5565-B032-A32B-0F7044A1F0A2}"/>
                  </a:ext>
                </a:extLst>
              </p:cNvPr>
              <p:cNvSpPr txBox="1"/>
              <p:nvPr/>
            </p:nvSpPr>
            <p:spPr>
              <a:xfrm>
                <a:off x="6652699" y="2488644"/>
                <a:ext cx="2496004" cy="620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is-I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1</m:t>
                          </m:r>
                        </m:sup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𝑑𝑥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𝑞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𝑥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𝜉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𝑞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1924089-5565-B032-A32B-0F7044A1F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699" y="2488644"/>
                <a:ext cx="2496004" cy="620491"/>
              </a:xfrm>
              <a:prstGeom prst="rect">
                <a:avLst/>
              </a:prstGeom>
              <a:blipFill>
                <a:blip r:embed="rId10"/>
                <a:stretch>
                  <a:fillRect l="-37879" t="-180000" r="-3030" b="-27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1E296FD-4E88-3B01-E7E9-E96604D51D20}"/>
                  </a:ext>
                </a:extLst>
              </p:cNvPr>
              <p:cNvSpPr txBox="1"/>
              <p:nvPr/>
            </p:nvSpPr>
            <p:spPr>
              <a:xfrm>
                <a:off x="6621815" y="3213437"/>
                <a:ext cx="2474267" cy="620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is-I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1</m:t>
                          </m:r>
                        </m:sup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𝑑𝑥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𝑞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𝑥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𝜉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𝑞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1E296FD-4E88-3B01-E7E9-E96604D51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815" y="3213437"/>
                <a:ext cx="2474267" cy="620491"/>
              </a:xfrm>
              <a:prstGeom prst="rect">
                <a:avLst/>
              </a:prstGeom>
              <a:blipFill>
                <a:blip r:embed="rId11"/>
                <a:stretch>
                  <a:fillRect l="-38776" t="-180000" r="-2551" b="-27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4DB516-4503-06F2-0729-1A26424332ED}"/>
                  </a:ext>
                </a:extLst>
              </p:cNvPr>
              <p:cNvSpPr txBox="1"/>
              <p:nvPr/>
            </p:nvSpPr>
            <p:spPr>
              <a:xfrm>
                <a:off x="6647472" y="4152567"/>
                <a:ext cx="2505878" cy="620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is-IS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1</m:t>
                          </m:r>
                        </m:sup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𝑑𝑥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charset="0"/>
                                    </a:rPr>
                                    <m:t>𝐻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𝑞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𝑥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𝜉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𝑞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4DB516-4503-06F2-0729-1A2642433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7472" y="4152567"/>
                <a:ext cx="2505878" cy="620491"/>
              </a:xfrm>
              <a:prstGeom prst="rect">
                <a:avLst/>
              </a:prstGeom>
              <a:blipFill>
                <a:blip r:embed="rId12"/>
                <a:stretch>
                  <a:fillRect l="-37879" t="-180000" r="-3030" b="-27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CAE7DB5-8094-3FFC-86AE-72257B4699D5}"/>
                  </a:ext>
                </a:extLst>
              </p:cNvPr>
              <p:cNvSpPr txBox="1"/>
              <p:nvPr/>
            </p:nvSpPr>
            <p:spPr>
              <a:xfrm>
                <a:off x="6621815" y="4835326"/>
                <a:ext cx="2484142" cy="620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is-IS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1</m:t>
                          </m:r>
                        </m:sup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𝑑𝑥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latin typeface="Cambria Math" charset="0"/>
                                    </a:rPr>
                                    <m:t>𝐸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𝑞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𝑥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𝜉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,</m:t>
                              </m:r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𝑃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bg2">
                                      <a:lumMod val="10000"/>
                                    </a:schemeClr>
                                  </a:solidFill>
                                  <a:latin typeface="Cambria Math" charset="0"/>
                                </a:rPr>
                                <m:t>𝑞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CAE7DB5-8094-3FFC-86AE-72257B4699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815" y="4835326"/>
                <a:ext cx="2484142" cy="620491"/>
              </a:xfrm>
              <a:prstGeom prst="rect">
                <a:avLst/>
              </a:prstGeom>
              <a:blipFill>
                <a:blip r:embed="rId13"/>
                <a:stretch>
                  <a:fillRect l="-38579" t="-180000" r="-2538" b="-26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7D1F709D-B650-3108-C084-BBBC4BB360C4}"/>
              </a:ext>
            </a:extLst>
          </p:cNvPr>
          <p:cNvSpPr txBox="1"/>
          <p:nvPr/>
        </p:nvSpPr>
        <p:spPr>
          <a:xfrm>
            <a:off x="9453700" y="5717007"/>
            <a:ext cx="782587" cy="50295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Wingdings" panose="05000000000000000000" pitchFamily="2" charset="2"/>
              <a:buChar char="§"/>
              <a:defRPr sz="160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PDFs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96A1E6-FD88-8E09-ECE5-B80C1EDDDA77}"/>
              </a:ext>
            </a:extLst>
          </p:cNvPr>
          <p:cNvSpPr txBox="1"/>
          <p:nvPr/>
        </p:nvSpPr>
        <p:spPr>
          <a:xfrm>
            <a:off x="9453700" y="2689329"/>
            <a:ext cx="1795684" cy="964623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Wingdings" panose="05000000000000000000" pitchFamily="2" charset="2"/>
              <a:buChar char="§"/>
              <a:defRPr sz="160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pPr marL="0" indent="0">
              <a:buNone/>
            </a:pPr>
            <a:r>
              <a:rPr lang="en-US" sz="2000" dirty="0" err="1">
                <a:solidFill>
                  <a:srgbClr val="00B0F0"/>
                </a:solidFill>
              </a:rPr>
              <a:t>Dirac&amp;Pauli</a:t>
            </a:r>
            <a:endParaRPr lang="en-US" sz="20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Form Factors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48A9FB-2773-FCA3-B1F8-8842C28EF243}"/>
              </a:ext>
            </a:extLst>
          </p:cNvPr>
          <p:cNvSpPr txBox="1"/>
          <p:nvPr/>
        </p:nvSpPr>
        <p:spPr>
          <a:xfrm>
            <a:off x="9383776" y="4437451"/>
            <a:ext cx="2496196" cy="964623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Wingdings" panose="05000000000000000000" pitchFamily="2" charset="2"/>
              <a:buChar char="§"/>
              <a:defRPr sz="160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pPr marL="0" indent="0">
              <a:buNone/>
            </a:pPr>
            <a:r>
              <a:rPr lang="en-US" sz="2000" dirty="0" err="1">
                <a:solidFill>
                  <a:srgbClr val="00B0F0"/>
                </a:solidFill>
              </a:rPr>
              <a:t>Axial&amp;Pseudoscalar</a:t>
            </a:r>
            <a:endParaRPr lang="en-US" sz="20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Form Factors</a:t>
            </a:r>
          </a:p>
        </p:txBody>
      </p:sp>
    </p:spTree>
    <p:extLst>
      <p:ext uri="{BB962C8B-B14F-4D97-AF65-F5344CB8AC3E}">
        <p14:creationId xmlns:p14="http://schemas.microsoft.com/office/powerpoint/2010/main" val="61586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53D52-47E1-1CBB-F20B-DBC48890E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6">
            <a:extLst>
              <a:ext uri="{FF2B5EF4-FFF2-40B4-BE49-F238E27FC236}">
                <a16:creationId xmlns:a16="http://schemas.microsoft.com/office/drawing/2014/main" id="{EA9318C3-F800-1592-F616-FF86FD516268}"/>
              </a:ext>
            </a:extLst>
          </p:cNvPr>
          <p:cNvSpPr/>
          <p:nvPr/>
        </p:nvSpPr>
        <p:spPr>
          <a:xfrm>
            <a:off x="278997" y="476672"/>
            <a:ext cx="6609091" cy="584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SoLID-DVMP:</a:t>
            </a:r>
            <a:endParaRPr lang="en-US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43" descr="atpi_planes">
            <a:extLst>
              <a:ext uri="{FF2B5EF4-FFF2-40B4-BE49-F238E27FC236}">
                <a16:creationId xmlns:a16="http://schemas.microsoft.com/office/drawing/2014/main" id="{B8DC77B5-5625-7C55-64E9-17A466376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68208" y="617744"/>
            <a:ext cx="3445354" cy="1873630"/>
          </a:xfrm>
          <a:prstGeom prst="rect">
            <a:avLst/>
          </a:prstGeom>
        </p:spPr>
      </p:pic>
      <p:sp>
        <p:nvSpPr>
          <p:cNvPr id="4" name="Text Box 37">
            <a:extLst>
              <a:ext uri="{FF2B5EF4-FFF2-40B4-BE49-F238E27FC236}">
                <a16:creationId xmlns:a16="http://schemas.microsoft.com/office/drawing/2014/main" id="{A0EF0525-9618-D391-5837-94AA6A9E3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8568" y="1398405"/>
            <a:ext cx="840234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rIns="0">
            <a:spAutoFit/>
          </a:bodyPr>
          <a:lstStyle/>
          <a:p>
            <a:pPr algn="ctr"/>
            <a:r>
              <a:rPr lang="el-GR" altLang="en-US" sz="16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β</a:t>
            </a:r>
            <a:r>
              <a:rPr lang="en-US" altLang="en-US" sz="16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=(</a:t>
            </a:r>
            <a:r>
              <a:rPr lang="el-GR" altLang="en-US" sz="16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φ</a:t>
            </a:r>
            <a:r>
              <a:rPr lang="en-US" altLang="en-US" sz="16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-</a:t>
            </a:r>
            <a:r>
              <a:rPr lang="el-GR" altLang="en-US" sz="16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φ</a:t>
            </a:r>
            <a:r>
              <a:rPr lang="en-US" altLang="en-US" sz="1600" baseline="-250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en-US" altLang="en-US" sz="16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)</a:t>
            </a:r>
            <a:endParaRPr lang="el-GR" altLang="en-US" sz="1600" dirty="0">
              <a:solidFill>
                <a:srgbClr val="FF0000"/>
              </a:solidFill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796164A-5B7C-E9B2-EA4F-1BB115E295A2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263352" y="4671618"/>
            <a:ext cx="8605369" cy="1296144"/>
          </a:xfrm>
          <a:prstGeom prst="rect">
            <a:avLst/>
          </a:prstGeom>
          <a:noFill/>
          <a:ln>
            <a:noFill/>
          </a:ln>
        </p:spPr>
        <p:txBody>
          <a:bodyPr lIns="228553" tIns="45711" rIns="91420" bIns="45711" anchor="t"/>
          <a:lstStyle>
            <a:lvl1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chemeClr val="bg2">
                  <a:lumMod val="1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en-US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DVMP w/ asymmetries:</a:t>
            </a:r>
          </a:p>
          <a:p>
            <a:pPr marL="742950" lvl="1" indent="-285750">
              <a:spcBef>
                <a:spcPct val="20000"/>
              </a:spcBef>
              <a:buClr>
                <a:schemeClr val="bg2">
                  <a:lumMod val="10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0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test onset of factorization at mid Q²</a:t>
            </a:r>
            <a:r>
              <a:rPr lang="zh-CN" altLang="en-US" sz="20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；</a:t>
            </a:r>
            <a:r>
              <a:rPr lang="en-US" altLang="zh-CN" sz="20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reduce </a:t>
            </a:r>
            <a:r>
              <a:rPr lang="en-US" sz="20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higher-twist effects</a:t>
            </a:r>
            <a:endParaRPr lang="en-US" altLang="en-US" sz="2000" b="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Times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41AE22-7811-D800-55B9-FCB845953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928" y="2597962"/>
            <a:ext cx="3445354" cy="399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8C727E-F069-18CB-C03A-3918BAF55F39}"/>
              </a:ext>
            </a:extLst>
          </p:cNvPr>
          <p:cNvSpPr txBox="1"/>
          <p:nvPr/>
        </p:nvSpPr>
        <p:spPr>
          <a:xfrm>
            <a:off x="3479073" y="4842439"/>
            <a:ext cx="4887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400" b="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ea typeface="Times" charset="0"/>
                <a:cs typeface="Times" charset="0"/>
              </a:rPr>
              <a:t> </a:t>
            </a:r>
            <a:r>
              <a:rPr lang="en-US" altLang="en-US" sz="1400" b="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ea typeface="Times" charset="0"/>
                <a:cs typeface="Times" charset="0"/>
              </a:rPr>
              <a:t>Belitsky</a:t>
            </a:r>
            <a:r>
              <a:rPr lang="en-US" altLang="en-US" sz="1400" b="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ea typeface="Times" charset="0"/>
                <a:cs typeface="Times" charset="0"/>
              </a:rPr>
              <a:t> &amp; </a:t>
            </a:r>
            <a:r>
              <a:rPr lang="en-US" altLang="en-US" sz="1400" b="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ea typeface="Times" charset="0"/>
                <a:cs typeface="Times" charset="0"/>
              </a:rPr>
              <a:t>Műller</a:t>
            </a:r>
            <a:r>
              <a:rPr lang="en-US" altLang="en-US" sz="1400" b="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ea typeface="Times" charset="0"/>
                <a:cs typeface="Times" charset="0"/>
              </a:rPr>
              <a:t> PLB 513(2001)349, CIPANP 2003).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8">
                <a:extLst>
                  <a:ext uri="{FF2B5EF4-FFF2-40B4-BE49-F238E27FC236}">
                    <a16:creationId xmlns:a16="http://schemas.microsoft.com/office/drawing/2014/main" id="{E8E13324-C134-F564-13B8-184BED2142F4}"/>
                  </a:ext>
                </a:extLst>
              </p:cNvPr>
              <p:cNvSpPr>
                <a:spLocks noRot="1" noChangeArrowheads="1"/>
              </p:cNvSpPr>
              <p:nvPr/>
            </p:nvSpPr>
            <p:spPr bwMode="auto">
              <a:xfrm>
                <a:off x="263352" y="980728"/>
                <a:ext cx="7056784" cy="15080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228553" tIns="45711" rIns="91420" bIns="45711" anchor="t"/>
              <a:lstStyle>
                <a:lvl1pPr>
                  <a:defRPr sz="3200" b="1">
                    <a:solidFill>
                      <a:schemeClr val="folHlink"/>
                    </a:solidFill>
                    <a:latin typeface="Arial" charset="0"/>
                    <a:ea typeface="Arial" charset="0"/>
                    <a:cs typeface="Arial" charset="0"/>
                  </a:defRPr>
                </a:lvl1pPr>
                <a:lvl2pPr>
                  <a:defRPr sz="3200" b="1">
                    <a:solidFill>
                      <a:schemeClr val="folHlink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>
                  <a:defRPr sz="3200" b="1">
                    <a:solidFill>
                      <a:schemeClr val="folHlink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>
                  <a:defRPr sz="3200" b="1">
                    <a:solidFill>
                      <a:schemeClr val="folHlink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>
                  <a:defRPr sz="3200" b="1">
                    <a:solidFill>
                      <a:schemeClr val="folHlink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folHlink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folHlink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folHlink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folHlink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285750" indent="-285750">
                  <a:spcBef>
                    <a:spcPct val="20000"/>
                  </a:spcBef>
                  <a:buClr>
                    <a:schemeClr val="bg2">
                      <a:lumMod val="10000"/>
                    </a:schemeClr>
                  </a:buClr>
                  <a:buSzPct val="100000"/>
                  <a:buFont typeface="Wingdings" panose="05000000000000000000" pitchFamily="2" charset="2"/>
                  <a:buChar char="q"/>
                </a:pPr>
                <a:r>
                  <a:rPr lang="en-US" alt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DVM</a:t>
                </a:r>
                <a:r>
                  <a:rPr lang="en-US" altLang="en-US" sz="1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P advantages:</a:t>
                </a:r>
              </a:p>
              <a:p>
                <a:pPr marL="742950" lvl="1" indent="-285750">
                  <a:spcBef>
                    <a:spcPct val="20000"/>
                  </a:spcBef>
                  <a:buClr>
                    <a:schemeClr val="bg2">
                      <a:lumMod val="10000"/>
                    </a:schemeClr>
                  </a:buClr>
                  <a:buSzPct val="100000"/>
                  <a:buFont typeface="Wingdings" panose="05000000000000000000" pitchFamily="2" charset="2"/>
                  <a:buChar char="ü"/>
                </a:pPr>
                <a:r>
                  <a:rPr lang="en-US" altLang="en-US" sz="2000" b="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Probe different hadrons for quark </a:t>
                </a:r>
                <a:r>
                  <a:rPr lang="en-US" altLang="en-US" sz="2000" b="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flavor separation</a:t>
                </a:r>
              </a:p>
              <a:p>
                <a:pPr marL="742950" lvl="1" indent="-285750">
                  <a:spcBef>
                    <a:spcPct val="20000"/>
                  </a:spcBef>
                  <a:buClr>
                    <a:schemeClr val="bg2">
                      <a:lumMod val="10000"/>
                    </a:schemeClr>
                  </a:buClr>
                  <a:buSzPct val="100000"/>
                  <a:buFont typeface="Wingdings" panose="05000000000000000000" pitchFamily="2" charset="2"/>
                  <a:buChar char="ü"/>
                </a:pPr>
                <a:r>
                  <a:rPr lang="en-US" altLang="en-US" sz="2000" b="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Vector mesons for </a:t>
                </a:r>
                <a:r>
                  <a:rPr lang="en-US" altLang="en-US" sz="20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en-US" sz="2000" b="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 and </a:t>
                </a:r>
                <a:r>
                  <a:rPr lang="en-US" altLang="en-US" sz="20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E; </a:t>
                </a:r>
                <a:r>
                  <a:rPr lang="en-US" altLang="en-US" sz="2000" b="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Pseudoscalar mesons for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𝐻</m:t>
                        </m:r>
                      </m:e>
                    </m:acc>
                    <m:r>
                      <a:rPr lang="en-US" sz="20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b="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altLang="en-US" sz="2000" b="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b="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Sensitive to </a:t>
                </a:r>
                <a:r>
                  <a:rPr lang="en-US" altLang="en-US" sz="2000" b="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" charset="0"/>
                    <a:cs typeface="Times New Roman" panose="02020603050405020304" pitchFamily="18" charset="0"/>
                  </a:rPr>
                  <a:t>transverse GPDs</a:t>
                </a:r>
                <a:r>
                  <a:rPr lang="en-US" alt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imes New Roman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𝐻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𝑇</m:t>
                        </m:r>
                      </m:sub>
                    </m:sSub>
                    <m:r>
                      <a:rPr lang="en-US" altLang="en-US" sz="2000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,</m:t>
                    </m:r>
                  </m:oMath>
                </a14:m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imes New Roman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𝐸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𝑇</m:t>
                        </m:r>
                      </m:sub>
                    </m:sSub>
                    <m:r>
                      <a:rPr lang="en-US" altLang="en-US" sz="2000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,</m:t>
                    </m:r>
                    <m:sSub>
                      <m:sSubPr>
                        <m:ctrlP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en-US" sz="20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charset="0"/>
                                <a:cs typeface="Times New Roman" charset="0"/>
                              </a:rPr>
                            </m:ctrlPr>
                          </m:accPr>
                          <m:e>
                            <m:r>
                              <a:rPr lang="en-US" altLang="en-US" sz="20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charset="0"/>
                                <a:ea typeface="Times New Roman" charset="0"/>
                                <a:cs typeface="Times New Roman" charset="0"/>
                              </a:rPr>
                              <m:t>𝐻</m:t>
                            </m:r>
                          </m:e>
                        </m:acc>
                      </m:e>
                      <m:sub>
                        <m: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𝑇</m:t>
                        </m:r>
                      </m:sub>
                    </m:sSub>
                    <m:r>
                      <a:rPr lang="en-US" altLang="en-US" sz="2000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,</m:t>
                    </m:r>
                  </m:oMath>
                </a14:m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imes New Roman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en-US" sz="20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imes New Roman" charset="0"/>
                                <a:cs typeface="Times New Roman" charset="0"/>
                              </a:rPr>
                            </m:ctrlPr>
                          </m:accPr>
                          <m:e>
                            <m:r>
                              <a:rPr lang="en-US" altLang="en-US" sz="20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charset="0"/>
                                <a:ea typeface="Times New Roman" charset="0"/>
                                <a:cs typeface="Times New Roman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imes New Roman" charset="0"/>
                    <a:cs typeface="Times New Roman" panose="02020603050405020304" pitchFamily="18" charset="0"/>
                  </a:rPr>
                  <a:t>) </a:t>
                </a:r>
                <a:endParaRPr lang="en-US" altLang="en-US" sz="2000" b="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ea typeface="Times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8">
                <a:extLst>
                  <a:ext uri="{FF2B5EF4-FFF2-40B4-BE49-F238E27FC236}">
                    <a16:creationId xmlns:a16="http://schemas.microsoft.com/office/drawing/2014/main" id="{E8E13324-C134-F564-13B8-184BED2142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3352" y="980728"/>
                <a:ext cx="7056784" cy="1508062"/>
              </a:xfrm>
              <a:prstGeom prst="rect">
                <a:avLst/>
              </a:prstGeom>
              <a:blipFill>
                <a:blip r:embed="rId4"/>
                <a:stretch>
                  <a:fillRect t="-2521" b="-42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755DA7DD-A90C-FD8C-683F-67C0632A29C2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263352" y="2488790"/>
            <a:ext cx="7056784" cy="1740210"/>
          </a:xfrm>
          <a:prstGeom prst="rect">
            <a:avLst/>
          </a:prstGeom>
          <a:noFill/>
          <a:ln>
            <a:noFill/>
          </a:ln>
        </p:spPr>
        <p:txBody>
          <a:bodyPr lIns="228553" tIns="45711" rIns="91420" bIns="45711" anchor="t"/>
          <a:lstStyle>
            <a:lvl1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folHlink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285750" indent="-285750">
              <a:spcBef>
                <a:spcPct val="20000"/>
              </a:spcBef>
              <a:buClr>
                <a:schemeClr val="bg2">
                  <a:lumMod val="10000"/>
                </a:schemeClr>
              </a:buClr>
              <a:buSzPct val="100000"/>
              <a:buFont typeface="Wingdings" panose="05000000000000000000" pitchFamily="2" charset="2"/>
              <a:buChar char="q"/>
            </a:pPr>
            <a:r>
              <a:rPr lang="en-US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DVMP disadvantages:</a:t>
            </a:r>
          </a:p>
          <a:p>
            <a:pPr marL="742950" lvl="1" indent="-285750">
              <a:spcBef>
                <a:spcPct val="20000"/>
              </a:spcBef>
              <a:buClr>
                <a:schemeClr val="bg2">
                  <a:lumMod val="10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altLang="en-US" sz="20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Usually requires </a:t>
            </a:r>
            <a:r>
              <a:rPr lang="en-US" altLang="en-US" sz="2000" b="0" dirty="0">
                <a:solidFill>
                  <a:srgbClr val="FF0000"/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Q</a:t>
            </a:r>
            <a:r>
              <a:rPr lang="en-US" altLang="en-US" sz="2000" b="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2</a:t>
            </a:r>
            <a:r>
              <a:rPr lang="en-US" altLang="en-US" sz="2000" b="0" dirty="0">
                <a:solidFill>
                  <a:srgbClr val="FF0000"/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 &gt;10 GeV</a:t>
            </a:r>
            <a:r>
              <a:rPr lang="en-US" altLang="en-US" sz="2000" b="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2</a:t>
            </a:r>
            <a:r>
              <a:rPr lang="en-US" altLang="en-US" sz="2000" b="0" dirty="0">
                <a:solidFill>
                  <a:srgbClr val="FF0000"/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 </a:t>
            </a:r>
            <a:r>
              <a:rPr lang="en-US" altLang="en-US" sz="20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for factorization</a:t>
            </a:r>
          </a:p>
          <a:p>
            <a:pPr marL="742950" lvl="1" indent="-285750">
              <a:spcBef>
                <a:spcPct val="20000"/>
              </a:spcBef>
              <a:buClr>
                <a:schemeClr val="bg2">
                  <a:lumMod val="10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altLang="en-US" sz="20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Higher twist contaminations at low Q</a:t>
            </a:r>
            <a:r>
              <a:rPr lang="en-US" altLang="en-US" sz="2000" b="0" baseline="30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2</a:t>
            </a:r>
          </a:p>
          <a:p>
            <a:pPr marL="742950" lvl="1" indent="-285750">
              <a:spcBef>
                <a:spcPct val="20000"/>
              </a:spcBef>
              <a:buClr>
                <a:schemeClr val="bg2">
                  <a:lumMod val="10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altLang="en-US" sz="20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" charset="0"/>
                <a:cs typeface="Times New Roman" panose="02020603050405020304" pitchFamily="18" charset="0"/>
              </a:rPr>
              <a:t>Long. photons to link to GPD (LT separation)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CC00FE-F138-4F21-B050-3330A0C8F4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93" y="3948724"/>
            <a:ext cx="6413936" cy="88979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0C1E39C-4832-18B0-0AA2-B17C476EBC57}"/>
              </a:ext>
            </a:extLst>
          </p:cNvPr>
          <p:cNvSpPr/>
          <p:nvPr/>
        </p:nvSpPr>
        <p:spPr bwMode="auto">
          <a:xfrm>
            <a:off x="2063552" y="4028874"/>
            <a:ext cx="648072" cy="809643"/>
          </a:xfrm>
          <a:prstGeom prst="ellipse">
            <a:avLst/>
          </a:prstGeom>
          <a:solidFill>
            <a:srgbClr val="00B050">
              <a:alpha val="37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EE597F-70EA-551F-7FE9-F475441FD6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933" y="5517232"/>
            <a:ext cx="5580567" cy="1029748"/>
          </a:xfrm>
          <a:prstGeom prst="rect">
            <a:avLst/>
          </a:prstGeom>
        </p:spPr>
      </p:pic>
      <p:sp>
        <p:nvSpPr>
          <p:cNvPr id="14" name="标题 1">
            <a:extLst>
              <a:ext uri="{FF2B5EF4-FFF2-40B4-BE49-F238E27FC236}">
                <a16:creationId xmlns:a16="http://schemas.microsoft.com/office/drawing/2014/main" id="{7F3B6B4D-688F-38C5-6B97-BA7D83BA323E}"/>
              </a:ext>
            </a:extLst>
          </p:cNvPr>
          <p:cNvSpPr txBox="1">
            <a:spLocks/>
          </p:cNvSpPr>
          <p:nvPr/>
        </p:nvSpPr>
        <p:spPr>
          <a:xfrm>
            <a:off x="1990988" y="0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 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Experiment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s on SoLID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54F5108-8C74-235F-63E9-F10E79DDD06E}"/>
                  </a:ext>
                </a:extLst>
              </p:cNvPr>
              <p:cNvSpPr txBox="1"/>
              <p:nvPr/>
            </p:nvSpPr>
            <p:spPr>
              <a:xfrm>
                <a:off x="2993030" y="616087"/>
                <a:ext cx="3509534" cy="38863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𝑒</m:t>
                      </m:r>
                      <m:r>
                        <a:rPr lang="en-US" sz="240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is-IS" sz="240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𝑁</m:t>
                          </m:r>
                        </m:e>
                        <m:sup>
                          <m:r>
                            <a:rPr lang="is-IS" sz="240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charset="0"/>
                            </a:rPr>
                            <m:t>↑↓</m:t>
                          </m:r>
                        </m:sup>
                      </m:sSup>
                      <m:r>
                        <a:rPr lang="is-I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→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𝑁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𝜋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±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</m:t>
                      </m:r>
                    </m:oMath>
                  </m:oMathPara>
                </a14:m>
                <a:endParaRPr lang="en-US" sz="2400" dirty="0">
                  <a:solidFill>
                    <a:schemeClr val="bg2">
                      <a:lumMod val="10000"/>
                    </a:schemeClr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54F5108-8C74-235F-63E9-F10E79DDD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030" y="616087"/>
                <a:ext cx="3509534" cy="388633"/>
              </a:xfrm>
              <a:prstGeom prst="rect">
                <a:avLst/>
              </a:prstGeom>
              <a:blipFill>
                <a:blip r:embed="rId7"/>
                <a:stretch>
                  <a:fillRect b="-3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14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35D71-71F2-A4EF-575F-4172096E6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ermes_Aut">
            <a:extLst>
              <a:ext uri="{FF2B5EF4-FFF2-40B4-BE49-F238E27FC236}">
                <a16:creationId xmlns:a16="http://schemas.microsoft.com/office/drawing/2014/main" id="{42F2F793-DF92-C9A0-3621-09518D32E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29" y="3202305"/>
            <a:ext cx="3757209" cy="285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 Box 11">
            <a:extLst>
              <a:ext uri="{FF2B5EF4-FFF2-40B4-BE49-F238E27FC236}">
                <a16:creationId xmlns:a16="http://schemas.microsoft.com/office/drawing/2014/main" id="{2F147706-250C-CC1C-42C8-26ADDD1B5494}"/>
              </a:ext>
            </a:extLst>
          </p:cNvPr>
          <p:cNvSpPr txBox="1">
            <a:spLocks noChangeArrowheads="1"/>
          </p:cNvSpPr>
          <p:nvPr/>
        </p:nvSpPr>
        <p:spPr bwMode="auto">
          <a:xfrm rot="19445652">
            <a:off x="2108621" y="5033131"/>
            <a:ext cx="1023037" cy="2927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sz="1400" i="1" dirty="0">
                <a:solidFill>
                  <a:srgbClr val="1D48D3"/>
                </a:solidFill>
                <a:latin typeface="Times" charset="0"/>
                <a:ea typeface="Times" charset="0"/>
                <a:cs typeface="Times" charset="0"/>
              </a:rPr>
              <a:t>Long </a:t>
            </a:r>
            <a:r>
              <a:rPr lang="el-GR" altLang="en-US" sz="1400" i="1" dirty="0">
                <a:solidFill>
                  <a:srgbClr val="1D48D3"/>
                </a:solidFill>
                <a:latin typeface="Times" charset="0"/>
                <a:ea typeface="Times" charset="0"/>
                <a:cs typeface="Times" charset="0"/>
              </a:rPr>
              <a:t>γ</a:t>
            </a:r>
            <a:r>
              <a:rPr lang="en-US" altLang="en-US" sz="1400" i="1" dirty="0">
                <a:solidFill>
                  <a:srgbClr val="1D48D3"/>
                </a:solidFill>
                <a:latin typeface="Times" charset="0"/>
                <a:ea typeface="Times" charset="0"/>
                <a:cs typeface="Times" charset="0"/>
              </a:rPr>
              <a:t> only</a:t>
            </a:r>
            <a:endParaRPr lang="el-GR" altLang="en-US" sz="1400" i="1" dirty="0">
              <a:solidFill>
                <a:srgbClr val="1D48D3"/>
              </a:solidFill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D070A99A-2F53-05DC-B9C5-68F566C3B89D}"/>
              </a:ext>
            </a:extLst>
          </p:cNvPr>
          <p:cNvSpPr txBox="1">
            <a:spLocks noChangeArrowheads="1"/>
          </p:cNvSpPr>
          <p:nvPr/>
        </p:nvSpPr>
        <p:spPr bwMode="auto">
          <a:xfrm rot="20919437">
            <a:off x="1407192" y="4790002"/>
            <a:ext cx="2073424" cy="2927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 defTabSz="414338" eaLnBrk="0" hangingPunct="0"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defTabSz="414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altLang="en-US" sz="1400" i="1" dirty="0" err="1">
                <a:solidFill>
                  <a:schemeClr val="bg2">
                    <a:lumMod val="25000"/>
                  </a:schemeClr>
                </a:solidFill>
                <a:latin typeface="Times" charset="0"/>
                <a:ea typeface="Times" charset="0"/>
                <a:cs typeface="Times" charset="0"/>
              </a:rPr>
              <a:t>trans+long</a:t>
            </a:r>
            <a:r>
              <a:rPr lang="en-US" altLang="en-US" sz="1400" i="1" dirty="0">
                <a:solidFill>
                  <a:schemeClr val="bg2">
                    <a:lumMod val="25000"/>
                  </a:schemeClr>
                </a:solidFill>
                <a:latin typeface="Times" charset="0"/>
                <a:ea typeface="Times" charset="0"/>
                <a:cs typeface="Times" charset="0"/>
              </a:rPr>
              <a:t> </a:t>
            </a:r>
            <a:r>
              <a:rPr lang="el-GR" altLang="en-US" sz="1400" i="1" dirty="0">
                <a:solidFill>
                  <a:schemeClr val="bg2">
                    <a:lumMod val="25000"/>
                  </a:schemeClr>
                </a:solidFill>
                <a:latin typeface="Times" charset="0"/>
                <a:ea typeface="Times" charset="0"/>
                <a:cs typeface="Times" charset="0"/>
              </a:rPr>
              <a:t>γ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52B1E7-639F-B43D-C78E-D96E844872E0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04556" y="1318992"/>
            <a:ext cx="5791444" cy="312738"/>
          </a:xfrm>
          <a:prstGeom prst="rect">
            <a:avLst/>
          </a:prstGeom>
        </p:spPr>
        <p:txBody>
          <a:bodyPr lIns="228529" tIns="45706" rIns="91410" bIns="45706" anchor="ctr"/>
          <a:lstStyle>
            <a:lvl1pPr algn="l" defTabSz="8291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Asymmetry (no L/T separation):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F4B5CD-FA8C-097D-DDF1-A4E269B3BDED}"/>
                  </a:ext>
                </a:extLst>
              </p:cNvPr>
              <p:cNvSpPr txBox="1"/>
              <p:nvPr/>
            </p:nvSpPr>
            <p:spPr>
              <a:xfrm>
                <a:off x="2472943" y="3414375"/>
                <a:ext cx="1440160" cy="3761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en-US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Times" charset="0"/>
                            <a:cs typeface="Times" charset="0"/>
                          </a:rPr>
                        </m:ctrlPr>
                      </m:accPr>
                      <m:e>
                        <m:r>
                          <a:rPr lang="en-US" altLang="en-US" i="1">
                            <a:solidFill>
                              <a:srgbClr val="00B050"/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𝐸</m:t>
                        </m:r>
                      </m:e>
                    </m:acc>
                    <m:r>
                      <a:rPr lang="en-US" altLang="en-US" i="1">
                        <a:solidFill>
                          <a:srgbClr val="00B050"/>
                        </a:solidFill>
                        <a:latin typeface="Cambria Math" charset="0"/>
                        <a:ea typeface="Times" charset="0"/>
                        <a:cs typeface="Times" charset="0"/>
                      </a:rPr>
                      <m:t> </m:t>
                    </m:r>
                  </m:oMath>
                </a14:m>
                <a:r>
                  <a:rPr lang="en-US" altLang="en-US" i="1" dirty="0">
                    <a:solidFill>
                      <a:srgbClr val="00B050"/>
                    </a:solidFill>
                    <a:latin typeface="Times" charset="0"/>
                    <a:ea typeface="Times" charset="0"/>
                    <a:cs typeface="Times" charset="0"/>
                  </a:rPr>
                  <a:t>dominated</a:t>
                </a:r>
                <a:endParaRPr lang="en-US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F4B5CD-FA8C-097D-DDF1-A4E269B3B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943" y="3414375"/>
                <a:ext cx="1440160" cy="376193"/>
              </a:xfrm>
              <a:prstGeom prst="rect">
                <a:avLst/>
              </a:prstGeom>
              <a:blipFill>
                <a:blip r:embed="rId3"/>
                <a:stretch>
                  <a:fillRect t="-6452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228655B-DF68-E4DE-D9AB-076866F36985}"/>
              </a:ext>
            </a:extLst>
          </p:cNvPr>
          <p:cNvCxnSpPr/>
          <p:nvPr/>
        </p:nvCxnSpPr>
        <p:spPr>
          <a:xfrm>
            <a:off x="3381140" y="3706978"/>
            <a:ext cx="216024" cy="478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0CE5311-BF5E-4D00-71D1-27CA92D22C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392" y="4360071"/>
            <a:ext cx="2954872" cy="23129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71B9D0E-37EB-E89D-E0E9-2F8CC6FA99C2}"/>
              </a:ext>
            </a:extLst>
          </p:cNvPr>
          <p:cNvSpPr/>
          <p:nvPr/>
        </p:nvSpPr>
        <p:spPr>
          <a:xfrm>
            <a:off x="9113861" y="4631612"/>
            <a:ext cx="22089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200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‹Q</a:t>
            </a:r>
            <a:r>
              <a:rPr lang="en-US" altLang="en-US" sz="1200" baseline="30000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altLang="en-US" sz="1200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›=2.45 GeV</a:t>
            </a:r>
            <a:r>
              <a:rPr lang="en-US" altLang="en-US" sz="1200" baseline="30000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2</a:t>
            </a:r>
            <a:r>
              <a:rPr lang="en-US" altLang="en-US" sz="1200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,   W=3.99 GeV</a:t>
            </a:r>
            <a:endParaRPr lang="en-US" sz="1200" dirty="0">
              <a:solidFill>
                <a:srgbClr val="7030A0"/>
              </a:solidFill>
            </a:endParaRPr>
          </a:p>
        </p:txBody>
      </p:sp>
      <p:pic>
        <p:nvPicPr>
          <p:cNvPr id="11" name="Picture 15" descr="Aut(phi-phiS)_eqn">
            <a:extLst>
              <a:ext uri="{FF2B5EF4-FFF2-40B4-BE49-F238E27FC236}">
                <a16:creationId xmlns:a16="http://schemas.microsoft.com/office/drawing/2014/main" id="{2E8DF0BB-E7FA-95E1-320D-4D57B619E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90" y="1961758"/>
            <a:ext cx="4438064" cy="836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25190D-5492-6605-9F0E-4F036F3B1F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0340" y="2082491"/>
            <a:ext cx="4883768" cy="512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49D7C66-90DE-DA33-D810-6BFC789B0C33}"/>
              </a:ext>
            </a:extLst>
          </p:cNvPr>
          <p:cNvSpPr txBox="1"/>
          <p:nvPr/>
        </p:nvSpPr>
        <p:spPr>
          <a:xfrm>
            <a:off x="7104112" y="2548302"/>
            <a:ext cx="478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4">
                    <a:lumMod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helicities: [pion, neutron, photon, proton]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FA46AF4-E8E5-479D-EBAB-48B4620426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2554" y="2900338"/>
            <a:ext cx="3474547" cy="95086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BFC74EA-E184-8011-4BC1-B639C161CA6A}"/>
              </a:ext>
            </a:extLst>
          </p:cNvPr>
          <p:cNvSpPr/>
          <p:nvPr/>
        </p:nvSpPr>
        <p:spPr>
          <a:xfrm>
            <a:off x="4607738" y="5818562"/>
            <a:ext cx="3504486" cy="3808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en-US" sz="1600" i="1" dirty="0">
                <a:solidFill>
                  <a:schemeClr val="accent4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S. </a:t>
            </a:r>
            <a:r>
              <a:rPr lang="en-US" altLang="en-US" sz="1600" i="1" dirty="0" err="1">
                <a:solidFill>
                  <a:schemeClr val="accent4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Goloskokov</a:t>
            </a:r>
            <a:r>
              <a:rPr lang="en-US" altLang="en-US" sz="1600" i="1" dirty="0">
                <a:solidFill>
                  <a:schemeClr val="accent4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 et. al. PLB 682(2010)345</a:t>
            </a:r>
            <a:endParaRPr lang="el-GR" altLang="en-US" sz="1600" i="1" dirty="0">
              <a:solidFill>
                <a:schemeClr val="accent4">
                  <a:lumMod val="50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7EC20E-24E6-D592-EBD2-2912DE86C2D3}"/>
              </a:ext>
            </a:extLst>
          </p:cNvPr>
          <p:cNvSpPr txBox="1"/>
          <p:nvPr/>
        </p:nvSpPr>
        <p:spPr>
          <a:xfrm>
            <a:off x="4695017" y="6183452"/>
            <a:ext cx="25506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600" i="1" dirty="0">
                <a:solidFill>
                  <a:schemeClr val="accent4">
                    <a:lumMod val="50000"/>
                  </a:schemeClr>
                </a:solidFill>
                <a:latin typeface="Times" charset="0"/>
                <a:ea typeface="Times" charset="0"/>
                <a:cs typeface="Times" charset="0"/>
              </a:rPr>
              <a:t>Eur </a:t>
            </a:r>
            <a:r>
              <a:rPr lang="en-US" altLang="en-US" sz="1600" i="1" dirty="0" err="1">
                <a:solidFill>
                  <a:schemeClr val="accent4">
                    <a:lumMod val="50000"/>
                  </a:schemeClr>
                </a:solidFill>
                <a:latin typeface="Times" charset="0"/>
                <a:ea typeface="Times" charset="0"/>
                <a:cs typeface="Times" charset="0"/>
              </a:rPr>
              <a:t>Phys.J</a:t>
            </a:r>
            <a:r>
              <a:rPr lang="en-US" altLang="en-US" sz="1600" i="1" dirty="0">
                <a:solidFill>
                  <a:schemeClr val="accent4">
                    <a:lumMod val="50000"/>
                  </a:schemeClr>
                </a:solidFill>
                <a:latin typeface="Times" charset="0"/>
                <a:ea typeface="Times" charset="0"/>
                <a:cs typeface="Times" charset="0"/>
              </a:rPr>
              <a:t>. C65(2010)137</a:t>
            </a:r>
            <a:endParaRPr lang="en-US" sz="16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3BE4EB6-C7D0-0786-31B9-4C335F5E20C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41420" b="47048"/>
          <a:stretch/>
        </p:blipFill>
        <p:spPr>
          <a:xfrm>
            <a:off x="4420339" y="1131969"/>
            <a:ext cx="2477665" cy="72034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D5BDB9-212F-9DF7-94DA-5397AEBDE6E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9975" t="55297"/>
          <a:stretch/>
        </p:blipFill>
        <p:spPr>
          <a:xfrm>
            <a:off x="6934517" y="1210751"/>
            <a:ext cx="3384734" cy="608140"/>
          </a:xfrm>
          <a:prstGeom prst="rect">
            <a:avLst/>
          </a:prstGeom>
        </p:spPr>
      </p:pic>
      <p:sp>
        <p:nvSpPr>
          <p:cNvPr id="22" name="矩形 6">
            <a:extLst>
              <a:ext uri="{FF2B5EF4-FFF2-40B4-BE49-F238E27FC236}">
                <a16:creationId xmlns:a16="http://schemas.microsoft.com/office/drawing/2014/main" id="{47611B98-3701-81A9-A532-9AF6C6A3A559}"/>
              </a:ext>
            </a:extLst>
          </p:cNvPr>
          <p:cNvSpPr/>
          <p:nvPr/>
        </p:nvSpPr>
        <p:spPr>
          <a:xfrm>
            <a:off x="278997" y="476672"/>
            <a:ext cx="6609091" cy="584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SoLID-DVMP:</a:t>
            </a:r>
            <a:endParaRPr lang="en-US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778ACC8-9650-6F42-7563-B41FDE9F2B7E}"/>
                  </a:ext>
                </a:extLst>
              </p:cNvPr>
              <p:cNvSpPr txBox="1"/>
              <p:nvPr/>
            </p:nvSpPr>
            <p:spPr>
              <a:xfrm>
                <a:off x="4389473" y="3658269"/>
                <a:ext cx="3102558" cy="203818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b="1" u="sng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HERMES Data:</a:t>
                </a: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l-GR" altLang="en-US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π</a:t>
                </a:r>
                <a:r>
                  <a:rPr lang="en-US" altLang="en-US" baseline="30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+</a:t>
                </a:r>
                <a:r>
                  <a:rPr lang="en-US" altLang="en-US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, 27.6 GeV, trans </a:t>
                </a:r>
                <a:r>
                  <a:rPr lang="en-US" altLang="en-US" baseline="30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1</a:t>
                </a:r>
                <a:r>
                  <a:rPr lang="en-US" altLang="en-US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H, </a:t>
                </a:r>
                <a:r>
                  <a:rPr lang="en-US" altLang="en-US" dirty="0">
                    <a:solidFill>
                      <a:srgbClr val="FF0000"/>
                    </a:solidFill>
                    <a:latin typeface="Times" charset="0"/>
                    <a:ea typeface="Times" charset="0"/>
                    <a:cs typeface="Times" charset="0"/>
                  </a:rPr>
                  <a:t>w/o L/T separation</a:t>
                </a: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US" altLang="en-US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‹</a:t>
                </a:r>
                <a:r>
                  <a:rPr lang="en-US" altLang="en-US" dirty="0" err="1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x</a:t>
                </a:r>
                <a:r>
                  <a:rPr lang="en-US" altLang="en-US" baseline="-25000" dirty="0" err="1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B</a:t>
                </a:r>
                <a:r>
                  <a:rPr lang="en-US" altLang="en-US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›=0.13, ‹Q2›~2.4 GeV</a:t>
                </a:r>
                <a:r>
                  <a:rPr lang="en-US" altLang="en-US" baseline="30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2</a:t>
                </a:r>
                <a:r>
                  <a:rPr lang="en-US" altLang="en-US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, </a:t>
                </a:r>
                <a:endParaRPr lang="en-US" altLang="en-US" baseline="30000" dirty="0">
                  <a:solidFill>
                    <a:schemeClr val="bg2">
                      <a:lumMod val="10000"/>
                    </a:schemeClr>
                  </a:solidFill>
                  <a:latin typeface="Times" charset="0"/>
                  <a:ea typeface="Times" charset="0"/>
                  <a:cs typeface="Times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US" altLang="en-US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Consistent with GPD models based on the</a:t>
                </a:r>
                <a:r>
                  <a:rPr lang="en-US" altLang="en-US" dirty="0">
                    <a:solidFill>
                      <a:schemeClr val="bg2">
                        <a:lumMod val="10000"/>
                      </a:schemeClr>
                    </a:solidFill>
                    <a:ea typeface="Times" charset="0"/>
                    <a:cs typeface="Times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en-US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imes" charset="0"/>
                            <a:cs typeface="Times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en-US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E</m:t>
                        </m:r>
                      </m:e>
                    </m:acc>
                  </m:oMath>
                </a14:m>
                <a:r>
                  <a:rPr lang="en-US" altLang="en-US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 dominance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778ACC8-9650-6F42-7563-B41FDE9F2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473" y="3658269"/>
                <a:ext cx="3102558" cy="2038187"/>
              </a:xfrm>
              <a:prstGeom prst="rect">
                <a:avLst/>
              </a:prstGeom>
              <a:blipFill>
                <a:blip r:embed="rId10"/>
                <a:stretch>
                  <a:fillRect l="-1224" t="-124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标题 1">
            <a:extLst>
              <a:ext uri="{FF2B5EF4-FFF2-40B4-BE49-F238E27FC236}">
                <a16:creationId xmlns:a16="http://schemas.microsoft.com/office/drawing/2014/main" id="{3DB90AE9-65D3-7C7F-E124-40E963E31EA4}"/>
              </a:ext>
            </a:extLst>
          </p:cNvPr>
          <p:cNvSpPr txBox="1">
            <a:spLocks/>
          </p:cNvSpPr>
          <p:nvPr/>
        </p:nvSpPr>
        <p:spPr>
          <a:xfrm>
            <a:off x="1990988" y="0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 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Experiments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 on SoLID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BFD4A0-BDD8-97EB-5F7A-73BAD0963677}"/>
                  </a:ext>
                </a:extLst>
              </p:cNvPr>
              <p:cNvSpPr txBox="1"/>
              <p:nvPr/>
            </p:nvSpPr>
            <p:spPr>
              <a:xfrm>
                <a:off x="2993030" y="616087"/>
                <a:ext cx="3509534" cy="38863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𝑒</m:t>
                      </m:r>
                      <m:r>
                        <a:rPr lang="en-US" sz="240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is-IS" sz="240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𝑁</m:t>
                          </m:r>
                        </m:e>
                        <m:sup>
                          <m:r>
                            <a:rPr lang="is-IS" sz="240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charset="0"/>
                            </a:rPr>
                            <m:t>↑↓</m:t>
                          </m:r>
                        </m:sup>
                      </m:sSup>
                      <m:r>
                        <a:rPr lang="is-I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→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𝑁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𝜋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±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</m:t>
                      </m:r>
                    </m:oMath>
                  </m:oMathPara>
                </a14:m>
                <a:endParaRPr lang="en-US" sz="2400" dirty="0">
                  <a:solidFill>
                    <a:schemeClr val="bg2">
                      <a:lumMod val="10000"/>
                    </a:schemeClr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BFD4A0-BDD8-97EB-5F7A-73BAD09636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030" y="616087"/>
                <a:ext cx="3509534" cy="388633"/>
              </a:xfrm>
              <a:prstGeom prst="rect">
                <a:avLst/>
              </a:prstGeom>
              <a:blipFill>
                <a:blip r:embed="rId11"/>
                <a:stretch>
                  <a:fillRect b="-3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10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  <p:bldP spid="14" grpId="0"/>
      <p:bldP spid="18" grpId="0"/>
      <p:bldP spid="19" grpId="0"/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C3116-5739-933E-67C2-55EDC3C9A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6">
            <a:extLst>
              <a:ext uri="{FF2B5EF4-FFF2-40B4-BE49-F238E27FC236}">
                <a16:creationId xmlns:a16="http://schemas.microsoft.com/office/drawing/2014/main" id="{A623243F-3001-DFE4-9F4C-A7AA01B5B5E6}"/>
              </a:ext>
            </a:extLst>
          </p:cNvPr>
          <p:cNvSpPr/>
          <p:nvPr/>
        </p:nvSpPr>
        <p:spPr>
          <a:xfrm>
            <a:off x="278997" y="476672"/>
            <a:ext cx="6609091" cy="584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SoLID-DVMP:</a:t>
            </a:r>
            <a:endParaRPr lang="en-US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54240D-D791-E00E-4663-D6ED14160D11}"/>
              </a:ext>
            </a:extLst>
          </p:cNvPr>
          <p:cNvSpPr txBox="1"/>
          <p:nvPr/>
        </p:nvSpPr>
        <p:spPr>
          <a:xfrm>
            <a:off x="351757" y="1113124"/>
            <a:ext cx="8092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 will provide the first polarized DVMP data before EIC</a:t>
            </a:r>
          </a:p>
        </p:txBody>
      </p:sp>
      <p:sp>
        <p:nvSpPr>
          <p:cNvPr id="26" name="标题 1">
            <a:extLst>
              <a:ext uri="{FF2B5EF4-FFF2-40B4-BE49-F238E27FC236}">
                <a16:creationId xmlns:a16="http://schemas.microsoft.com/office/drawing/2014/main" id="{52BB8CF1-53E0-A9F2-D55E-7D9D84198D3A}"/>
              </a:ext>
            </a:extLst>
          </p:cNvPr>
          <p:cNvSpPr txBox="1">
            <a:spLocks/>
          </p:cNvSpPr>
          <p:nvPr/>
        </p:nvSpPr>
        <p:spPr>
          <a:xfrm>
            <a:off x="1990988" y="0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 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Experiments</a:t>
            </a: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 on SoLID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80C956-8A77-814E-8997-13E0699033D5}"/>
              </a:ext>
            </a:extLst>
          </p:cNvPr>
          <p:cNvSpPr txBox="1"/>
          <p:nvPr/>
        </p:nvSpPr>
        <p:spPr>
          <a:xfrm>
            <a:off x="753267" y="1519624"/>
            <a:ext cx="4915663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en-US" b="1" u="sng" dirty="0" err="1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SoLID</a:t>
            </a:r>
            <a:r>
              <a:rPr lang="en-US" altLang="en-US" b="1" u="sng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 Projected Data: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l-GR" altLang="en-US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π</a:t>
            </a:r>
            <a:r>
              <a:rPr lang="en-US" altLang="en-US" baseline="300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-</a:t>
            </a: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, 11.0 GeV, trans </a:t>
            </a:r>
            <a:r>
              <a:rPr lang="en-US" altLang="en-US" baseline="300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3</a:t>
            </a: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He, </a:t>
            </a:r>
            <a:r>
              <a:rPr lang="en-US" altLang="en-US" dirty="0">
                <a:solidFill>
                  <a:srgbClr val="FF0000"/>
                </a:solidFill>
                <a:latin typeface="Times" charset="0"/>
                <a:ea typeface="Times" charset="0"/>
                <a:cs typeface="Times" charset="0"/>
              </a:rPr>
              <a:t>w/o L/T separation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Q2&gt;4 GeV</a:t>
            </a:r>
            <a:r>
              <a:rPr lang="en-US" altLang="en-US" baseline="300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2</a:t>
            </a: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Times" charset="0"/>
                <a:cs typeface="Times" charset="0"/>
              </a:rPr>
              <a:t>, large t coverage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Times" charset="0"/>
                <a:cs typeface="Times" charset="0"/>
              </a:rPr>
              <a:t>Simultaneous extraction of all angular moments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Times" charset="0"/>
                <a:cs typeface="Times" charset="0"/>
              </a:rPr>
              <a:t>Precision improved x10+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0A71CB-C7F6-053D-50BA-E0A23C95D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2" y="3206556"/>
            <a:ext cx="3926210" cy="2814731"/>
          </a:xfrm>
          <a:prstGeom prst="rect">
            <a:avLst/>
          </a:prstGeom>
        </p:spPr>
      </p:pic>
      <p:pic>
        <p:nvPicPr>
          <p:cNvPr id="15" name="Picture 10" descr="Missing_Mass_PiDelta_Cut">
            <a:extLst>
              <a:ext uri="{FF2B5EF4-FFF2-40B4-BE49-F238E27FC236}">
                <a16:creationId xmlns:a16="http://schemas.microsoft.com/office/drawing/2014/main" id="{5302877E-BBAD-3072-0D3C-645DC83EE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20958" y="3206556"/>
            <a:ext cx="3806058" cy="2742904"/>
          </a:xfrm>
          <a:prstGeom prst="rect">
            <a:avLst/>
          </a:prstGeom>
        </p:spPr>
      </p:pic>
      <p:pic>
        <p:nvPicPr>
          <p:cNvPr id="24" name="Picture 19" descr="t_simple_fit5">
            <a:extLst>
              <a:ext uri="{FF2B5EF4-FFF2-40B4-BE49-F238E27FC236}">
                <a16:creationId xmlns:a16="http://schemas.microsoft.com/office/drawing/2014/main" id="{A12A15A0-2B3F-1071-8986-A15CAD115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14"/>
          <a:stretch>
            <a:fillRect/>
          </a:stretch>
        </p:blipFill>
        <p:spPr bwMode="auto">
          <a:xfrm>
            <a:off x="8324313" y="844033"/>
            <a:ext cx="3651610" cy="281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9" descr="t_simple_fit5">
            <a:extLst>
              <a:ext uri="{FF2B5EF4-FFF2-40B4-BE49-F238E27FC236}">
                <a16:creationId xmlns:a16="http://schemas.microsoft.com/office/drawing/2014/main" id="{B9AF200F-5F5C-8C32-3725-0978EAF54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9"/>
          <a:stretch>
            <a:fillRect/>
          </a:stretch>
        </p:blipFill>
        <p:spPr bwMode="auto">
          <a:xfrm>
            <a:off x="8443835" y="3861048"/>
            <a:ext cx="3529761" cy="274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82EAF0A-8417-466E-4F3A-0206870271B0}"/>
              </a:ext>
            </a:extLst>
          </p:cNvPr>
          <p:cNvSpPr txBox="1"/>
          <p:nvPr/>
        </p:nvSpPr>
        <p:spPr>
          <a:xfrm>
            <a:off x="9558014" y="262783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SoLID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Projection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131899-971D-5867-8763-F4F6403F624A}"/>
              </a:ext>
            </a:extLst>
          </p:cNvPr>
          <p:cNvSpPr txBox="1"/>
          <p:nvPr/>
        </p:nvSpPr>
        <p:spPr>
          <a:xfrm>
            <a:off x="9768408" y="534590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SoLID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Projection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AAC9D1-565A-9B9F-7ECE-4E4A395379EB}"/>
                  </a:ext>
                </a:extLst>
              </p:cNvPr>
              <p:cNvSpPr txBox="1"/>
              <p:nvPr/>
            </p:nvSpPr>
            <p:spPr>
              <a:xfrm>
                <a:off x="2993030" y="616087"/>
                <a:ext cx="3509534" cy="38863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𝑒</m:t>
                      </m:r>
                      <m:r>
                        <a:rPr lang="en-US" sz="2400" i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is-IS" sz="240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𝑁</m:t>
                          </m:r>
                        </m:e>
                        <m:sup>
                          <m:r>
                            <a:rPr lang="is-IS" sz="2400" i="1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charset="0"/>
                            </a:rPr>
                            <m:t>↑↓</m:t>
                          </m:r>
                        </m:sup>
                      </m:sSup>
                      <m:r>
                        <a:rPr lang="is-I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→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𝑁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𝜋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±</m:t>
                          </m:r>
                        </m:sup>
                      </m:sSup>
                      <m:r>
                        <a:rPr lang="en-US" sz="2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</m:t>
                      </m:r>
                    </m:oMath>
                  </m:oMathPara>
                </a14:m>
                <a:endParaRPr lang="en-US" sz="2400" dirty="0">
                  <a:solidFill>
                    <a:schemeClr val="bg2">
                      <a:lumMod val="10000"/>
                    </a:schemeClr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8AAC9D1-565A-9B9F-7ECE-4E4A39537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030" y="616087"/>
                <a:ext cx="3509534" cy="388633"/>
              </a:xfrm>
              <a:prstGeom prst="rect">
                <a:avLst/>
              </a:prstGeom>
              <a:blipFill>
                <a:blip r:embed="rId5"/>
                <a:stretch>
                  <a:fillRect b="-3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13025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2AD8FB44-09DD-46C6-B9FF-D20F6BE587A9}" type="slidenum">
              <a:rPr lang="zh-CN" altLang="en-US" smtClean="0"/>
              <a:pPr/>
              <a:t>33</a:t>
            </a:fld>
            <a:endParaRPr lang="zh-CN" altLang="en-US"/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9BAC0ADD-A1C7-4630-AF9D-05B537EF8270}"/>
              </a:ext>
            </a:extLst>
          </p:cNvPr>
          <p:cNvSpPr/>
          <p:nvPr/>
        </p:nvSpPr>
        <p:spPr>
          <a:xfrm>
            <a:off x="278997" y="656913"/>
            <a:ext cx="7895820" cy="506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dirty="0" err="1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SoLID</a:t>
            </a:r>
            <a:r>
              <a:rPr lang="en-US" altLang="zh-CN" sz="2000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-TCS: </a:t>
            </a:r>
            <a:r>
              <a:rPr lang="en-US" altLang="zh-CN" sz="16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E12-12-006A, M. Boer, P. Nadel-</a:t>
            </a:r>
            <a:r>
              <a:rPr lang="en-US" sz="1600" dirty="0" err="1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Turonski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, J. Zhang, Z. Zhao</a:t>
            </a:r>
            <a:r>
              <a:rPr lang="en-US" altLang="zh-CN" sz="16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A271D-334A-4CA8-BDC5-31010C416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3076"/>
            <a:ext cx="3816424" cy="29592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77A41F-CE02-4D95-9549-9BF0D7C50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120" y="1146804"/>
            <a:ext cx="4392488" cy="28438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B22ED63-5241-4F48-AC46-570B8F6F8386}"/>
                  </a:ext>
                </a:extLst>
              </p:cNvPr>
              <p:cNvSpPr txBox="1"/>
              <p:nvPr/>
            </p:nvSpPr>
            <p:spPr>
              <a:xfrm>
                <a:off x="3719736" y="1412776"/>
                <a:ext cx="33843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dirty="0">
                    <a:latin typeface="Comic Sans MS" panose="030F0702030302020204" pitchFamily="66" charset="0"/>
                  </a:rPr>
                  <a:t>Proper Q2 and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</m:oMath>
                </a14:m>
                <a:r>
                  <a:rPr lang="en-US" dirty="0">
                    <a:latin typeface="Comic Sans MS" panose="030F0702030302020204" pitchFamily="66" charset="0"/>
                  </a:rPr>
                  <a:t> binning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B22ED63-5241-4F48-AC46-570B8F6F8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1412776"/>
                <a:ext cx="3384376" cy="369332"/>
              </a:xfrm>
              <a:prstGeom prst="rect">
                <a:avLst/>
              </a:prstGeom>
              <a:blipFill>
                <a:blip r:embed="rId5"/>
                <a:stretch>
                  <a:fillRect l="-1081" t="-8333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8D282BD3-E6A5-488D-9376-C021B564DF30}"/>
              </a:ext>
            </a:extLst>
          </p:cNvPr>
          <p:cNvSpPr txBox="1"/>
          <p:nvPr/>
        </p:nvSpPr>
        <p:spPr>
          <a:xfrm>
            <a:off x="4583832" y="222172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latin typeface="Comic Sans MS" panose="030F0702030302020204" pitchFamily="66" charset="0"/>
              </a:rPr>
              <a:t>Fit to the angular distribution in each bin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42BC92-2F0C-440C-AD5A-B640F7C78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9776" y="3978279"/>
            <a:ext cx="3728593" cy="27148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1AE2AF-0B23-4378-BFDF-8F1719C34A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4101" y="4008532"/>
            <a:ext cx="3425153" cy="2536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087BB47-CF38-4C14-95B8-DB0B5E16B7FB}"/>
                  </a:ext>
                </a:extLst>
              </p:cNvPr>
              <p:cNvSpPr txBox="1"/>
              <p:nvPr/>
            </p:nvSpPr>
            <p:spPr>
              <a:xfrm rot="16200000">
                <a:off x="3484259" y="4577064"/>
                <a:ext cx="1397766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087BB47-CF38-4C14-95B8-DB0B5E16B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3484259" y="4577064"/>
                <a:ext cx="1397766" cy="338554"/>
              </a:xfrm>
              <a:prstGeom prst="rect">
                <a:avLst/>
              </a:prstGeom>
              <a:blipFill>
                <a:blip r:embed="rId8"/>
                <a:stretch>
                  <a:fillRect r="-5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9A52DA1-911A-4F4C-ADB3-986CC951E9B0}"/>
                  </a:ext>
                </a:extLst>
              </p:cNvPr>
              <p:cNvSpPr txBox="1"/>
              <p:nvPr/>
            </p:nvSpPr>
            <p:spPr>
              <a:xfrm rot="16200000">
                <a:off x="7313854" y="4539295"/>
                <a:ext cx="1397766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9A52DA1-911A-4F4C-ADB3-986CC951E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313854" y="4539295"/>
                <a:ext cx="1397766" cy="338554"/>
              </a:xfrm>
              <a:prstGeom prst="rect">
                <a:avLst/>
              </a:prstGeom>
              <a:blipFill>
                <a:blip r:embed="rId9"/>
                <a:stretch>
                  <a:fillRect r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CAD11302-C3BB-4AC9-A1B7-500488E2AF40}"/>
              </a:ext>
            </a:extLst>
          </p:cNvPr>
          <p:cNvSpPr txBox="1"/>
          <p:nvPr/>
        </p:nvSpPr>
        <p:spPr>
          <a:xfrm>
            <a:off x="5735960" y="4791439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SoLID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Projection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8B9E6D-E7A8-4A85-998A-94FEFB86960E}"/>
              </a:ext>
            </a:extLst>
          </p:cNvPr>
          <p:cNvSpPr txBox="1"/>
          <p:nvPr/>
        </p:nvSpPr>
        <p:spPr>
          <a:xfrm>
            <a:off x="9048328" y="433924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SoLID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Projection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92D98A-1B49-4FAF-B8A6-54D4B7406A4F}"/>
              </a:ext>
            </a:extLst>
          </p:cNvPr>
          <p:cNvSpPr txBox="1"/>
          <p:nvPr/>
        </p:nvSpPr>
        <p:spPr>
          <a:xfrm>
            <a:off x="736493" y="5480579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latin typeface="Comic Sans MS" panose="030F0702030302020204" pitchFamily="66" charset="0"/>
              </a:rPr>
              <a:t>Projections of two highest bins</a:t>
            </a:r>
          </a:p>
        </p:txBody>
      </p:sp>
      <p:sp>
        <p:nvSpPr>
          <p:cNvPr id="33" name="标题 1">
            <a:extLst>
              <a:ext uri="{FF2B5EF4-FFF2-40B4-BE49-F238E27FC236}">
                <a16:creationId xmlns:a16="http://schemas.microsoft.com/office/drawing/2014/main" id="{64E42708-66A5-4979-A0F6-488BBF66E8B1}"/>
              </a:ext>
            </a:extLst>
          </p:cNvPr>
          <p:cNvSpPr txBox="1">
            <a:spLocks/>
          </p:cNvSpPr>
          <p:nvPr/>
        </p:nvSpPr>
        <p:spPr>
          <a:xfrm>
            <a:off x="1981200" y="33903"/>
            <a:ext cx="8229600" cy="511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GPDs on </a:t>
            </a:r>
            <a:r>
              <a:rPr lang="en-US" altLang="zh-CN" sz="3200" dirty="0" err="1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+mj-ea"/>
                <a:cs typeface="+mj-cs"/>
              </a:rPr>
              <a:t>SoLID</a:t>
            </a:r>
            <a:endParaRPr lang="zh-CN" altLang="en-US" sz="3200" dirty="0">
              <a:solidFill>
                <a:schemeClr val="tx2">
                  <a:lumMod val="50000"/>
                </a:schemeClr>
              </a:solidFill>
              <a:latin typeface="Arial Black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34902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CFDFC35-37EC-4473-BF6F-3078136D7879}"/>
              </a:ext>
            </a:extLst>
          </p:cNvPr>
          <p:cNvSpPr/>
          <p:nvPr/>
        </p:nvSpPr>
        <p:spPr>
          <a:xfrm>
            <a:off x="4325345" y="691504"/>
            <a:ext cx="5112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X. Ji, F. Yuan, Y. Zhao, Nature Review Physics, 2021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DBCF30-785C-484C-AF59-F61FEC5D3B5E}"/>
              </a:ext>
            </a:extLst>
          </p:cNvPr>
          <p:cNvSpPr/>
          <p:nvPr/>
        </p:nvSpPr>
        <p:spPr>
          <a:xfrm>
            <a:off x="141037" y="552849"/>
            <a:ext cx="4752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Proton’s Spin Puzzle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B88B6CA-8B1D-B94B-BD85-3EB725C8EFD7}"/>
              </a:ext>
            </a:extLst>
          </p:cNvPr>
          <p:cNvSpPr/>
          <p:nvPr/>
        </p:nvSpPr>
        <p:spPr>
          <a:xfrm>
            <a:off x="4727848" y="3810449"/>
            <a:ext cx="475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access Angular Momenta?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3B036E-E2D4-524F-B2C7-743124457FA6}"/>
              </a:ext>
            </a:extLst>
          </p:cNvPr>
          <p:cNvSpPr/>
          <p:nvPr/>
        </p:nvSpPr>
        <p:spPr>
          <a:xfrm>
            <a:off x="7042360" y="4479290"/>
            <a:ext cx="36593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(X. Ji, PRL 78, 610 (1997)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D404CC8-8B52-804E-B7EB-C56E2DED71C5}"/>
              </a:ext>
            </a:extLst>
          </p:cNvPr>
          <p:cNvSpPr/>
          <p:nvPr/>
        </p:nvSpPr>
        <p:spPr>
          <a:xfrm>
            <a:off x="5066472" y="4403672"/>
            <a:ext cx="18953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Ji’s Sum Rule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35F467-A97A-E04A-98B4-CC9531CEF5BF}"/>
              </a:ext>
            </a:extLst>
          </p:cNvPr>
          <p:cNvSpPr txBox="1"/>
          <p:nvPr/>
        </p:nvSpPr>
        <p:spPr>
          <a:xfrm>
            <a:off x="6234508" y="5780514"/>
            <a:ext cx="478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FF0000"/>
                </a:solidFill>
                <a:latin typeface="Comic Sans MS" panose="030F0702030302020204" pitchFamily="66" charset="0"/>
              </a:rPr>
              <a:t>Generalized Parton Distributions (GPD)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AC9960-EC90-794F-AB31-3FFFAFCE9774}"/>
                  </a:ext>
                </a:extLst>
              </p:cNvPr>
              <p:cNvSpPr txBox="1"/>
              <p:nvPr/>
            </p:nvSpPr>
            <p:spPr>
              <a:xfrm>
                <a:off x="5279659" y="4856883"/>
                <a:ext cx="5389745" cy="8072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2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sz="2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𝑥𝑑𝑥</m:t>
                              </m:r>
                            </m:e>
                          </m:nary>
                          <m:r>
                            <a:rPr lang="en-US" sz="2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n-US" sz="2000" i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AC9960-EC90-794F-AB31-3FFFAFCE9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659" y="4856883"/>
                <a:ext cx="5389745" cy="807272"/>
              </a:xfrm>
              <a:prstGeom prst="rect">
                <a:avLst/>
              </a:prstGeom>
              <a:blipFill>
                <a:blip r:embed="rId2"/>
                <a:stretch>
                  <a:fillRect l="-939" t="-154688" r="-1174" b="-2171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1F28112-B430-D54C-9CD2-3B5216B8DBB8}"/>
              </a:ext>
            </a:extLst>
          </p:cNvPr>
          <p:cNvCxnSpPr>
            <a:cxnSpLocks/>
          </p:cNvCxnSpPr>
          <p:nvPr/>
        </p:nvCxnSpPr>
        <p:spPr>
          <a:xfrm flipH="1" flipV="1">
            <a:off x="7755008" y="5397322"/>
            <a:ext cx="378643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37A7E0A-43A5-2C46-BEFB-F99278473A0F}"/>
              </a:ext>
            </a:extLst>
          </p:cNvPr>
          <p:cNvCxnSpPr>
            <a:cxnSpLocks/>
          </p:cNvCxnSpPr>
          <p:nvPr/>
        </p:nvCxnSpPr>
        <p:spPr>
          <a:xfrm flipV="1">
            <a:off x="8133651" y="5357981"/>
            <a:ext cx="1231751" cy="4713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12" descr="How did the proton get its spin?">
            <a:extLst>
              <a:ext uri="{FF2B5EF4-FFF2-40B4-BE49-F238E27FC236}">
                <a16:creationId xmlns:a16="http://schemas.microsoft.com/office/drawing/2014/main" id="{C0C37EEF-E475-BF41-BA04-C0738632E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73" y="1490854"/>
            <a:ext cx="4012867" cy="22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42910EC-7C86-1949-AC20-66A18D2BDBBD}"/>
              </a:ext>
            </a:extLst>
          </p:cNvPr>
          <p:cNvSpPr txBox="1"/>
          <p:nvPr/>
        </p:nvSpPr>
        <p:spPr>
          <a:xfrm>
            <a:off x="5102480" y="1682482"/>
            <a:ext cx="464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" charset="0"/>
                <a:ea typeface="Times" charset="0"/>
                <a:cs typeface="Times" charset="0"/>
              </a:rPr>
              <a:t>Ji’s (frame-independent):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8A53A12-91F7-4A4C-932D-46C6C8B463B4}"/>
                  </a:ext>
                </a:extLst>
              </p:cNvPr>
              <p:cNvSpPr txBox="1"/>
              <p:nvPr/>
            </p:nvSpPr>
            <p:spPr>
              <a:xfrm>
                <a:off x="5084190" y="2637953"/>
                <a:ext cx="280144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charset="2"/>
                  <a:buChar char="ü"/>
                </a:pPr>
                <a:r>
                  <a:rPr 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Jaffe-Manohar’s </a:t>
                </a:r>
              </a:p>
              <a:p>
                <a:r>
                  <a:rPr lang="zh-CN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     </a:t>
                </a:r>
                <a:r>
                  <a:rPr 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(in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Times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Times" charset="0"/>
                          </a:rPr>
                          <m:t>𝑃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Times" charset="0"/>
                          </a:rPr>
                          <m:t>𝑧</m:t>
                        </m:r>
                      </m:sub>
                    </m:sSub>
                    <m:r>
                      <a:rPr lang="en-US" sz="200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" charset="0"/>
                      </a:rPr>
                      <m:t>→∞</m:t>
                    </m:r>
                  </m:oMath>
                </a14:m>
                <a:r>
                  <a:rPr 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 frame):</a:t>
                </a: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8A53A12-91F7-4A4C-932D-46C6C8B46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4190" y="2637953"/>
                <a:ext cx="2801448" cy="707886"/>
              </a:xfrm>
              <a:prstGeom prst="rect">
                <a:avLst/>
              </a:prstGeom>
              <a:blipFill>
                <a:blip r:embed="rId4"/>
                <a:stretch>
                  <a:fillRect l="-1802" t="-5263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735BC971-E8CC-3D42-9A2D-962AC9682FED}"/>
              </a:ext>
            </a:extLst>
          </p:cNvPr>
          <p:cNvSpPr txBox="1"/>
          <p:nvPr/>
        </p:nvSpPr>
        <p:spPr>
          <a:xfrm>
            <a:off x="4685988" y="1124744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altLang="zh-CN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ways of spin-decomposition:</a:t>
            </a:r>
            <a:endParaRPr lang="en-US" sz="20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33763AA-A860-ED48-80AB-1968176B476A}"/>
                  </a:ext>
                </a:extLst>
              </p:cNvPr>
              <p:cNvSpPr txBox="1"/>
              <p:nvPr/>
            </p:nvSpPr>
            <p:spPr>
              <a:xfrm>
                <a:off x="8263968" y="1691837"/>
                <a:ext cx="1913088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solidFill>
                                <a:srgbClr val="1D48D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1D48D3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1D48D3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rgbClr val="1D48D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1D48D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1D48D3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1D48D3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rgbClr val="1D48D3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l-GR" i="1">
                          <a:solidFill>
                            <a:srgbClr val="1D48D3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  <m:r>
                        <a:rPr lang="en-US" i="1">
                          <a:solidFill>
                            <a:srgbClr val="1D48D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i="1">
                          <a:solidFill>
                            <a:srgbClr val="1D48D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lang="en-US" i="1" dirty="0">
                  <a:solidFill>
                    <a:srgbClr val="1D48D3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33763AA-A860-ED48-80AB-1968176B47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968" y="1691837"/>
                <a:ext cx="1913088" cy="518604"/>
              </a:xfrm>
              <a:prstGeom prst="rect">
                <a:avLst/>
              </a:prstGeom>
              <a:blipFill>
                <a:blip r:embed="rId5"/>
                <a:stretch>
                  <a:fillRect l="-1974" t="-4762" r="-658"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A687ABC-3A86-D34E-9925-5611A30E071F}"/>
                  </a:ext>
                </a:extLst>
              </p:cNvPr>
              <p:cNvSpPr txBox="1"/>
              <p:nvPr/>
            </p:nvSpPr>
            <p:spPr>
              <a:xfrm>
                <a:off x="8263968" y="2831396"/>
                <a:ext cx="2585708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1D48D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1D48D3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1D48D3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solidFill>
                            <a:srgbClr val="1D48D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l-GR" b="0" i="1" smtClean="0">
                          <a:solidFill>
                            <a:srgbClr val="1D48D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A687ABC-3A86-D34E-9925-5611A30E0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968" y="2831396"/>
                <a:ext cx="2585708" cy="518604"/>
              </a:xfrm>
              <a:prstGeom prst="rect">
                <a:avLst/>
              </a:prstGeom>
              <a:blipFill>
                <a:blip r:embed="rId6"/>
                <a:stretch>
                  <a:fillRect l="-1463" t="-4762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9C871D58-C610-6C41-BD41-70231428ADE9}"/>
              </a:ext>
            </a:extLst>
          </p:cNvPr>
          <p:cNvSpPr txBox="1"/>
          <p:nvPr/>
        </p:nvSpPr>
        <p:spPr>
          <a:xfrm>
            <a:off x="9130888" y="2439944"/>
            <a:ext cx="576064" cy="30777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400" i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DIS</a:t>
            </a:r>
            <a:endParaRPr lang="en-US" sz="1400" i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Rectangle: Rounded Corners 13">
            <a:extLst>
              <a:ext uri="{FF2B5EF4-FFF2-40B4-BE49-F238E27FC236}">
                <a16:creationId xmlns:a16="http://schemas.microsoft.com/office/drawing/2014/main" id="{871A3B2C-5E58-C540-8E83-4235D6FD0D67}"/>
              </a:ext>
            </a:extLst>
          </p:cNvPr>
          <p:cNvSpPr/>
          <p:nvPr/>
        </p:nvSpPr>
        <p:spPr>
          <a:xfrm>
            <a:off x="8660272" y="1686788"/>
            <a:ext cx="545376" cy="1735179"/>
          </a:xfrm>
          <a:prstGeom prst="roundRect">
            <a:avLst/>
          </a:prstGeom>
          <a:noFill/>
          <a:ln w="12700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130AF1B-AE81-D344-B8E0-EBA86B6226E7}"/>
              </a:ext>
            </a:extLst>
          </p:cNvPr>
          <p:cNvSpPr txBox="1"/>
          <p:nvPr/>
        </p:nvSpPr>
        <p:spPr>
          <a:xfrm>
            <a:off x="9911088" y="2441809"/>
            <a:ext cx="1153464" cy="30777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400" i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DIS+RHIC</a:t>
            </a:r>
            <a:endParaRPr lang="en-US" sz="1400" i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Rectangle: Rounded Corners 24">
            <a:extLst>
              <a:ext uri="{FF2B5EF4-FFF2-40B4-BE49-F238E27FC236}">
                <a16:creationId xmlns:a16="http://schemas.microsoft.com/office/drawing/2014/main" id="{E1AE8EFB-C06C-A848-BE9B-6C54AA78C932}"/>
              </a:ext>
            </a:extLst>
          </p:cNvPr>
          <p:cNvSpPr/>
          <p:nvPr/>
        </p:nvSpPr>
        <p:spPr>
          <a:xfrm>
            <a:off x="9847068" y="2725009"/>
            <a:ext cx="576064" cy="746745"/>
          </a:xfrm>
          <a:prstGeom prst="roundRect">
            <a:avLst/>
          </a:prstGeom>
          <a:noFill/>
          <a:ln w="12700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8E525D-9503-4B57-1BCC-7FD1FAABE4EB}"/>
              </a:ext>
            </a:extLst>
          </p:cNvPr>
          <p:cNvSpPr txBox="1"/>
          <p:nvPr/>
        </p:nvSpPr>
        <p:spPr>
          <a:xfrm>
            <a:off x="2170909" y="-32237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Generalized Parton Distributions</a:t>
            </a:r>
          </a:p>
        </p:txBody>
      </p:sp>
      <p:pic>
        <p:nvPicPr>
          <p:cNvPr id="8" name="Picture 2" descr="Charm jets as a probe for strangeness at the future Electron-Ion Collider –  Stephen Sekula – Physicist">
            <a:extLst>
              <a:ext uri="{FF2B5EF4-FFF2-40B4-BE49-F238E27FC236}">
                <a16:creationId xmlns:a16="http://schemas.microsoft.com/office/drawing/2014/main" id="{7BE4F1B4-D6A8-F3DD-AE3A-0AFB7B2D3B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06"/>
          <a:stretch/>
        </p:blipFill>
        <p:spPr bwMode="auto">
          <a:xfrm>
            <a:off x="781477" y="4015886"/>
            <a:ext cx="2270794" cy="190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9E7E9D-B9FD-E155-CF23-0DB601F9AB7B}"/>
              </a:ext>
            </a:extLst>
          </p:cNvPr>
          <p:cNvSpPr txBox="1"/>
          <p:nvPr/>
        </p:nvSpPr>
        <p:spPr>
          <a:xfrm>
            <a:off x="1807116" y="5636787"/>
            <a:ext cx="710185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200">
                <a:solidFill>
                  <a:srgbClr val="FF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en-US" sz="2000" dirty="0">
                <a:solidFill>
                  <a:srgbClr val="7030A0"/>
                </a:solidFill>
              </a:rPr>
              <a:t>27%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95BF34-F30D-DE40-5DDD-60434D44563E}"/>
              </a:ext>
            </a:extLst>
          </p:cNvPr>
          <p:cNvSpPr txBox="1"/>
          <p:nvPr/>
        </p:nvSpPr>
        <p:spPr>
          <a:xfrm>
            <a:off x="2736929" y="4310436"/>
            <a:ext cx="338323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zh-CN" altLang="en-US" sz="3200" dirty="0">
                <a:solidFill>
                  <a:srgbClr val="FF0000"/>
                </a:solidFill>
              </a:rPr>
              <a:t>？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18E2E4-187F-A211-3673-B037F527A58A}"/>
              </a:ext>
            </a:extLst>
          </p:cNvPr>
          <p:cNvSpPr txBox="1"/>
          <p:nvPr/>
        </p:nvSpPr>
        <p:spPr>
          <a:xfrm>
            <a:off x="727292" y="4895211"/>
            <a:ext cx="355662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zh-CN" altLang="en-US" sz="3200" dirty="0">
                <a:solidFill>
                  <a:srgbClr val="FF0000"/>
                </a:solidFill>
              </a:rPr>
              <a:t>？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3" name="Picture 6" descr="mage result for spin orbital angular momentum">
            <a:extLst>
              <a:ext uri="{FF2B5EF4-FFF2-40B4-BE49-F238E27FC236}">
                <a16:creationId xmlns:a16="http://schemas.microsoft.com/office/drawing/2014/main" id="{9FC7ED01-5551-CA61-7AD1-9C386BCFA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766" y="5021045"/>
            <a:ext cx="1867781" cy="140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79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  <p:bldP spid="36" grpId="0"/>
      <p:bldP spid="37" grpId="0"/>
      <p:bldP spid="41" grpId="0"/>
      <p:bldP spid="42" grpId="0"/>
      <p:bldP spid="43" grpId="0"/>
      <p:bldP spid="44" grpId="0"/>
      <p:bldP spid="45" grpId="0"/>
      <p:bldP spid="46" grpId="0" animBg="1"/>
      <p:bldP spid="47" grpId="0" animBg="1"/>
      <p:bldP spid="48" grpId="0" animBg="1"/>
      <p:bldP spid="4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5" name="Picture 5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392" y="2655448"/>
            <a:ext cx="4755769" cy="1597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ttangolo 1"/>
          <p:cNvSpPr/>
          <p:nvPr/>
        </p:nvSpPr>
        <p:spPr>
          <a:xfrm>
            <a:off x="114638" y="548680"/>
            <a:ext cx="74935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342900">
              <a:buFont typeface="Wingdings" pitchFamily="2" charset="2"/>
              <a:buChar char="Ø"/>
            </a:pPr>
            <a:r>
              <a:rPr lang="it-IT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 Deep Virtual Compton Scattering (DVCS):</a:t>
            </a:r>
          </a:p>
        </p:txBody>
      </p:sp>
      <p:sp>
        <p:nvSpPr>
          <p:cNvPr id="4" name="Curved Up Arrow 3"/>
          <p:cNvSpPr/>
          <p:nvPr/>
        </p:nvSpPr>
        <p:spPr>
          <a:xfrm>
            <a:off x="3308041" y="4182057"/>
            <a:ext cx="1648715" cy="146844"/>
          </a:xfrm>
          <a:prstGeom prst="curvedUp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41389" y="4345359"/>
            <a:ext cx="1791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Bethe-Heitler (BH)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98612" y="4272982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DVCS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045747"/>
              </p:ext>
            </p:extLst>
          </p:nvPr>
        </p:nvGraphicFramePr>
        <p:xfrm>
          <a:off x="1381764" y="1745592"/>
          <a:ext cx="3413486" cy="706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82800" imgH="431800" progId="">
                  <p:embed/>
                </p:oleObj>
              </mc:Choice>
              <mc:Fallback>
                <p:oleObj name="Equation" r:id="rId4" imgW="2082800" imgH="431800" progId="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764" y="1745592"/>
                        <a:ext cx="3413486" cy="7066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3C66CA06-7342-46E6-A9BD-A5808806C928}"/>
              </a:ext>
            </a:extLst>
          </p:cNvPr>
          <p:cNvSpPr txBox="1"/>
          <p:nvPr/>
        </p:nvSpPr>
        <p:spPr>
          <a:xfrm>
            <a:off x="426612" y="827488"/>
            <a:ext cx="6352160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Golden channel to study  GPD</a:t>
            </a:r>
          </a:p>
        </p:txBody>
      </p:sp>
      <p:pic>
        <p:nvPicPr>
          <p:cNvPr id="40" name="Picture 343">
            <a:extLst>
              <a:ext uri="{FF2B5EF4-FFF2-40B4-BE49-F238E27FC236}">
                <a16:creationId xmlns:a16="http://schemas.microsoft.com/office/drawing/2014/main" id="{ACECB837-FA51-4977-A2C0-212213F6C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69447" y="949682"/>
            <a:ext cx="4163777" cy="222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1" name="Object 40">
            <a:extLst>
              <a:ext uri="{FF2B5EF4-FFF2-40B4-BE49-F238E27FC236}">
                <a16:creationId xmlns:a16="http://schemas.microsoft.com/office/drawing/2014/main" id="{5DA0E2CB-3DD3-48C1-AEC4-3FC0CD4F61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286653"/>
              </p:ext>
            </p:extLst>
          </p:nvPr>
        </p:nvGraphicFramePr>
        <p:xfrm>
          <a:off x="462817" y="5750525"/>
          <a:ext cx="6107103" cy="728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505200" imgH="419100" progId="">
                  <p:embed/>
                </p:oleObj>
              </mc:Choice>
              <mc:Fallback>
                <p:oleObj name="Equation" r:id="rId7" imgW="3505200" imgH="419100" progId="">
                  <p:embed/>
                  <p:pic>
                    <p:nvPicPr>
                      <p:cNvPr id="41" name="Object 40">
                        <a:extLst>
                          <a:ext uri="{FF2B5EF4-FFF2-40B4-BE49-F238E27FC236}">
                            <a16:creationId xmlns:a16="http://schemas.microsoft.com/office/drawing/2014/main" id="{5DA0E2CB-3DD3-48C1-AEC4-3FC0CD4F61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817" y="5750525"/>
                        <a:ext cx="6107103" cy="7286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5BC35BA3-1A9D-4C37-AAF3-7E8571F828FC}"/>
              </a:ext>
            </a:extLst>
          </p:cNvPr>
          <p:cNvSpPr txBox="1"/>
          <p:nvPr/>
        </p:nvSpPr>
        <p:spPr>
          <a:xfrm>
            <a:off x="398343" y="4870414"/>
            <a:ext cx="66967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buFont typeface="Wingdings" panose="05000000000000000000" pitchFamily="2" charset="2"/>
              <a:buChar char="q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DVCS only measures Compton Form Factors (CFFs):</a:t>
            </a:r>
          </a:p>
        </p:txBody>
      </p:sp>
      <p:sp>
        <p:nvSpPr>
          <p:cNvPr id="43" name="Curved Up Arrow 27">
            <a:extLst>
              <a:ext uri="{FF2B5EF4-FFF2-40B4-BE49-F238E27FC236}">
                <a16:creationId xmlns:a16="http://schemas.microsoft.com/office/drawing/2014/main" id="{10BD4708-4DA9-4833-B3E2-B01812865702}"/>
              </a:ext>
            </a:extLst>
          </p:cNvPr>
          <p:cNvSpPr/>
          <p:nvPr/>
        </p:nvSpPr>
        <p:spPr>
          <a:xfrm flipV="1">
            <a:off x="3229194" y="5701174"/>
            <a:ext cx="1634223" cy="20932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Curved Up Arrow 28">
            <a:extLst>
              <a:ext uri="{FF2B5EF4-FFF2-40B4-BE49-F238E27FC236}">
                <a16:creationId xmlns:a16="http://schemas.microsoft.com/office/drawing/2014/main" id="{1D958728-E3B0-41F2-BD89-7BE1D84EEDB3}"/>
              </a:ext>
            </a:extLst>
          </p:cNvPr>
          <p:cNvSpPr/>
          <p:nvPr/>
        </p:nvSpPr>
        <p:spPr>
          <a:xfrm flipV="1">
            <a:off x="5337400" y="5701175"/>
            <a:ext cx="1087590" cy="20932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21679C6-09F9-4F34-8C6B-82C225E9BDF2}"/>
              </a:ext>
            </a:extLst>
          </p:cNvPr>
          <p:cNvSpPr txBox="1"/>
          <p:nvPr/>
        </p:nvSpPr>
        <p:spPr>
          <a:xfrm>
            <a:off x="3706456" y="5368721"/>
            <a:ext cx="3343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Re(</a:t>
            </a:r>
            <a:r>
              <a:rPr lang="en-US" b="1" dirty="0">
                <a:solidFill>
                  <a:srgbClr val="002060"/>
                </a:solidFill>
                <a:latin typeface="Blackadder ITC" panose="04020505051007020D02" pitchFamily="82" charset="0"/>
              </a:rPr>
              <a:t>H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)                 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Im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(</a:t>
            </a:r>
            <a:r>
              <a:rPr lang="en-US" b="1" dirty="0">
                <a:solidFill>
                  <a:srgbClr val="002060"/>
                </a:solidFill>
                <a:latin typeface="Blackadder ITC" panose="04020505051007020D02" pitchFamily="82" charset="0"/>
              </a:rPr>
              <a:t>H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0A96A5-7BDD-437A-B51B-F68EC07FBCA9}"/>
              </a:ext>
            </a:extLst>
          </p:cNvPr>
          <p:cNvSpPr txBox="1"/>
          <p:nvPr/>
        </p:nvSpPr>
        <p:spPr>
          <a:xfrm>
            <a:off x="10219734" y="187938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>
                <a:solidFill>
                  <a:srgbClr val="00B050"/>
                </a:solidFill>
              </a:rPr>
              <a:t>Factorization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ECAE465-B9FC-4E76-B848-16775A2F800F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10975818" y="1598819"/>
            <a:ext cx="7826" cy="2805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F9736CE-8949-423D-ABF4-3AFD14E5423E}"/>
              </a:ext>
            </a:extLst>
          </p:cNvPr>
          <p:cNvCxnSpPr>
            <a:cxnSpLocks/>
          </p:cNvCxnSpPr>
          <p:nvPr/>
        </p:nvCxnSpPr>
        <p:spPr>
          <a:xfrm>
            <a:off x="10967991" y="2233551"/>
            <a:ext cx="0" cy="309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05F158E-C5CA-4BE5-A635-472E379E8D88}"/>
              </a:ext>
            </a:extLst>
          </p:cNvPr>
          <p:cNvSpPr txBox="1"/>
          <p:nvPr/>
        </p:nvSpPr>
        <p:spPr>
          <a:xfrm>
            <a:off x="10631431" y="1310327"/>
            <a:ext cx="747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7030A0"/>
                </a:solidFill>
              </a:rPr>
              <a:t>Hard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9CE3ED-CA7C-45E9-9C4C-06613C9DACBA}"/>
              </a:ext>
            </a:extLst>
          </p:cNvPr>
          <p:cNvSpPr txBox="1"/>
          <p:nvPr/>
        </p:nvSpPr>
        <p:spPr>
          <a:xfrm>
            <a:off x="10631431" y="2503236"/>
            <a:ext cx="747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7030A0"/>
                </a:solidFill>
              </a:rPr>
              <a:t>Soft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00601F-091D-A046-94A1-D5979EC2AAB8}"/>
              </a:ext>
            </a:extLst>
          </p:cNvPr>
          <p:cNvSpPr/>
          <p:nvPr/>
        </p:nvSpPr>
        <p:spPr>
          <a:xfrm>
            <a:off x="410778" y="1246930"/>
            <a:ext cx="2903552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Contain two processes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92A648-22BF-4C95-90FC-DB981B0B849F}"/>
              </a:ext>
            </a:extLst>
          </p:cNvPr>
          <p:cNvSpPr txBox="1"/>
          <p:nvPr/>
        </p:nvSpPr>
        <p:spPr>
          <a:xfrm>
            <a:off x="2170909" y="-38344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GPD Measurements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B62A1D-2FC0-234B-44D0-D0745A1A9BD5}"/>
              </a:ext>
            </a:extLst>
          </p:cNvPr>
          <p:cNvSpPr txBox="1"/>
          <p:nvPr/>
        </p:nvSpPr>
        <p:spPr>
          <a:xfrm>
            <a:off x="7168882" y="5147563"/>
            <a:ext cx="5204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Large &amp; well</a:t>
            </a:r>
            <a:r>
              <a:rPr lang="en-US" altLang="zh-C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-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nown from Nucleon FF, F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F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34269B4-7461-0A0F-6822-D7F778DFB0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310072"/>
              </p:ext>
            </p:extLst>
          </p:nvPr>
        </p:nvGraphicFramePr>
        <p:xfrm>
          <a:off x="7505719" y="4361419"/>
          <a:ext cx="3205871" cy="649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562100" imgH="317500" progId="">
                  <p:embed/>
                </p:oleObj>
              </mc:Choice>
              <mc:Fallback>
                <p:oleObj name="Equation" r:id="rId9" imgW="1562100" imgH="317500" progId="">
                  <p:embed/>
                  <p:pic>
                    <p:nvPicPr>
                      <p:cNvPr id="37" name="Object 36">
                        <a:extLst>
                          <a:ext uri="{FF2B5EF4-FFF2-40B4-BE49-F238E27FC236}">
                            <a16:creationId xmlns:a16="http://schemas.microsoft.com/office/drawing/2014/main" id="{A9B63318-7279-4DF2-AACB-D067BFECFB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5719" y="4361419"/>
                        <a:ext cx="3205871" cy="6498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0874310-341A-64C4-F726-71DC39F9666C}"/>
              </a:ext>
            </a:extLst>
          </p:cNvPr>
          <p:cNvSpPr txBox="1"/>
          <p:nvPr/>
        </p:nvSpPr>
        <p:spPr>
          <a:xfrm>
            <a:off x="7168882" y="3967942"/>
            <a:ext cx="46091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 GPDs via Interference Terms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132B490-66AB-D304-0935-54C9FB75CB39}"/>
              </a:ext>
            </a:extLst>
          </p:cNvPr>
          <p:cNvCxnSpPr>
            <a:cxnSpLocks/>
          </p:cNvCxnSpPr>
          <p:nvPr/>
        </p:nvCxnSpPr>
        <p:spPr>
          <a:xfrm flipH="1" flipV="1">
            <a:off x="8932806" y="5011284"/>
            <a:ext cx="551713" cy="2477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689EDC0-7D69-48AF-EFF4-C9FAB8F3884D}"/>
              </a:ext>
            </a:extLst>
          </p:cNvPr>
          <p:cNvCxnSpPr>
            <a:cxnSpLocks/>
          </p:cNvCxnSpPr>
          <p:nvPr/>
        </p:nvCxnSpPr>
        <p:spPr>
          <a:xfrm flipV="1">
            <a:off x="9517254" y="4988335"/>
            <a:ext cx="783704" cy="2477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30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6" grpId="0"/>
      <p:bldP spid="42" grpId="0"/>
      <p:bldP spid="43" grpId="0" animBg="1"/>
      <p:bldP spid="44" grpId="0" animBg="1"/>
      <p:bldP spid="47" grpId="0"/>
      <p:bldP spid="3" grpId="0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E51C05B8-0626-4A8A-B421-808E691232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083"/>
          <a:stretch/>
        </p:blipFill>
        <p:spPr>
          <a:xfrm>
            <a:off x="5610034" y="2387020"/>
            <a:ext cx="3690900" cy="13519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59" y="3005433"/>
            <a:ext cx="4800251" cy="35908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EC61A72-3757-4089-B800-6BAA45EAFC4E}"/>
              </a:ext>
            </a:extLst>
          </p:cNvPr>
          <p:cNvSpPr txBox="1"/>
          <p:nvPr/>
        </p:nvSpPr>
        <p:spPr>
          <a:xfrm>
            <a:off x="525749" y="1713442"/>
            <a:ext cx="3098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Asymmetry: </a:t>
            </a: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D4A21C74-1847-4BFC-9A59-24A8A1B0A8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9166369"/>
              </p:ext>
            </p:extLst>
          </p:nvPr>
        </p:nvGraphicFramePr>
        <p:xfrm>
          <a:off x="943300" y="2024015"/>
          <a:ext cx="3785967" cy="895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094591" imgH="495085" progId="">
                  <p:embed/>
                </p:oleObj>
              </mc:Choice>
              <mc:Fallback>
                <p:oleObj name="Equation" r:id="rId5" imgW="2094591" imgH="495085" progId="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D4A21C74-1847-4BFC-9A59-24A8A1B0A8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300" y="2024015"/>
                        <a:ext cx="3785967" cy="8956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ttangolo 1">
            <a:extLst>
              <a:ext uri="{FF2B5EF4-FFF2-40B4-BE49-F238E27FC236}">
                <a16:creationId xmlns:a16="http://schemas.microsoft.com/office/drawing/2014/main" id="{191BE31B-FC59-409C-B0C0-9729D8F63EFA}"/>
              </a:ext>
            </a:extLst>
          </p:cNvPr>
          <p:cNvSpPr/>
          <p:nvPr/>
        </p:nvSpPr>
        <p:spPr>
          <a:xfrm>
            <a:off x="5244574" y="2024015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342900">
              <a:buFont typeface="Wingdings" panose="05000000000000000000" pitchFamily="2" charset="2"/>
              <a:buChar char="q"/>
            </a:pPr>
            <a:r>
              <a:rPr lang="it-IT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Separate</a:t>
            </a: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CFFs</a:t>
            </a:r>
            <a:r>
              <a:rPr lang="it-IT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by angular modulations: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ABCC25-1216-4A13-A877-1BD802C5EA6E}"/>
              </a:ext>
            </a:extLst>
          </p:cNvPr>
          <p:cNvSpPr txBox="1"/>
          <p:nvPr/>
        </p:nvSpPr>
        <p:spPr>
          <a:xfrm>
            <a:off x="5557821" y="5133500"/>
            <a:ext cx="24845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Belitsky</a:t>
            </a:r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Mueller, PRD (2009,2010), NPB (2014)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F9EC65D-36B8-4BAB-A4B0-995676775FE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61417"/>
          <a:stretch/>
        </p:blipFill>
        <p:spPr>
          <a:xfrm>
            <a:off x="5444217" y="3691159"/>
            <a:ext cx="4022533" cy="122371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843D8EF-8A0A-4620-AC37-C51CB6F99A6A}"/>
              </a:ext>
            </a:extLst>
          </p:cNvPr>
          <p:cNvSpPr txBox="1"/>
          <p:nvPr/>
        </p:nvSpPr>
        <p:spPr>
          <a:xfrm>
            <a:off x="525749" y="1059177"/>
            <a:ext cx="3098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polarization: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C8BC7FB-B75E-4A9E-837B-F6637FE60C6C}"/>
                  </a:ext>
                </a:extLst>
              </p:cNvPr>
              <p:cNvSpPr txBox="1"/>
              <p:nvPr/>
            </p:nvSpPr>
            <p:spPr>
              <a:xfrm>
                <a:off x="2927648" y="1107088"/>
                <a:ext cx="7180684" cy="4012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𝐵𝐻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𝐷𝑉𝐶𝑆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𝑈𝑈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sSubSup>
                            <m:sSubSupPr>
                              <m:ctrlPr>
                                <a:rPr lang="en-US" sz="2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n-US" sz="2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bSup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𝑈𝑇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  <m: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C8BC7FB-B75E-4A9E-837B-F6637FE60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1107088"/>
                <a:ext cx="7180684" cy="401200"/>
              </a:xfrm>
              <a:prstGeom prst="rect">
                <a:avLst/>
              </a:prstGeom>
              <a:blipFill>
                <a:blip r:embed="rId8"/>
                <a:stretch>
                  <a:fillRect t="-12500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2B00A4AC-9468-480F-B6EF-B4A553AFDEA6}"/>
              </a:ext>
            </a:extLst>
          </p:cNvPr>
          <p:cNvSpPr txBox="1"/>
          <p:nvPr/>
        </p:nvSpPr>
        <p:spPr>
          <a:xfrm>
            <a:off x="4673930" y="1497598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>
                <a:solidFill>
                  <a:srgbClr val="00B0F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unpol</a:t>
            </a:r>
            <a:endParaRPr lang="en-US" sz="2000" i="1" dirty="0">
              <a:solidFill>
                <a:srgbClr val="00B0F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2C36A4-0752-4401-B159-911F23F247C8}"/>
              </a:ext>
            </a:extLst>
          </p:cNvPr>
          <p:cNvSpPr txBox="1"/>
          <p:nvPr/>
        </p:nvSpPr>
        <p:spPr>
          <a:xfrm>
            <a:off x="5591170" y="1516722"/>
            <a:ext cx="1230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B0F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beam pol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CD3A1D9-968A-4D3F-9C76-A53C492890AC}"/>
              </a:ext>
            </a:extLst>
          </p:cNvPr>
          <p:cNvSpPr txBox="1"/>
          <p:nvPr/>
        </p:nvSpPr>
        <p:spPr>
          <a:xfrm>
            <a:off x="7002702" y="1514482"/>
            <a:ext cx="1230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B0F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target pol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844FEB-FC79-4C32-8E25-30020CB49A75}"/>
              </a:ext>
            </a:extLst>
          </p:cNvPr>
          <p:cNvSpPr txBox="1"/>
          <p:nvPr/>
        </p:nvSpPr>
        <p:spPr>
          <a:xfrm>
            <a:off x="8576775" y="1497598"/>
            <a:ext cx="1424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B0F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double pol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2A11A9A7-7552-4953-B13E-717501D16A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4765" y="4256946"/>
            <a:ext cx="3712987" cy="2465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E4111E5-F697-4526-AB29-C93630D4A9AB}"/>
              </a:ext>
            </a:extLst>
          </p:cNvPr>
          <p:cNvSpPr txBox="1"/>
          <p:nvPr/>
        </p:nvSpPr>
        <p:spPr>
          <a:xfrm>
            <a:off x="5606967" y="5951072"/>
            <a:ext cx="24845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JLab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, Hall-A, Camacho PRL 97 262002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4981B6F-0927-4CCE-A344-F5E37EE2B6DA}"/>
              </a:ext>
            </a:extLst>
          </p:cNvPr>
          <p:cNvCxnSpPr/>
          <p:nvPr/>
        </p:nvCxnSpPr>
        <p:spPr>
          <a:xfrm>
            <a:off x="10310349" y="3101526"/>
            <a:ext cx="50405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0586FF-C7DA-42D7-B856-EF1E9D2164BC}"/>
              </a:ext>
            </a:extLst>
          </p:cNvPr>
          <p:cNvCxnSpPr/>
          <p:nvPr/>
        </p:nvCxnSpPr>
        <p:spPr>
          <a:xfrm>
            <a:off x="10338695" y="3389558"/>
            <a:ext cx="504056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E4E6977-7210-435E-96E1-0E3EB681BCE3}"/>
              </a:ext>
            </a:extLst>
          </p:cNvPr>
          <p:cNvCxnSpPr/>
          <p:nvPr/>
        </p:nvCxnSpPr>
        <p:spPr>
          <a:xfrm>
            <a:off x="10338695" y="3730663"/>
            <a:ext cx="504056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513595B-14C2-487A-9DBC-815713D744EB}"/>
              </a:ext>
            </a:extLst>
          </p:cNvPr>
          <p:cNvCxnSpPr/>
          <p:nvPr/>
        </p:nvCxnSpPr>
        <p:spPr>
          <a:xfrm>
            <a:off x="10344472" y="4002673"/>
            <a:ext cx="504056" cy="0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5EE782B-1736-4044-AC2A-DAD6A815284C}"/>
                  </a:ext>
                </a:extLst>
              </p:cNvPr>
              <p:cNvSpPr txBox="1"/>
              <p:nvPr/>
            </p:nvSpPr>
            <p:spPr>
              <a:xfrm>
                <a:off x="10945805" y="2944396"/>
                <a:ext cx="543034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1600" b="0" dirty="0"/>
                  <a:t> </a:t>
                </a:r>
                <a:r>
                  <a:rPr lang="en-US" sz="1600" b="0" dirty="0" err="1"/>
                  <a:t>ony</a:t>
                </a:r>
                <a:endParaRPr lang="en-US" sz="1600" b="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5EE782B-1736-4044-AC2A-DAD6A8152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5805" y="2944396"/>
                <a:ext cx="543034" cy="246221"/>
              </a:xfrm>
              <a:prstGeom prst="rect">
                <a:avLst/>
              </a:prstGeom>
              <a:blipFill>
                <a:blip r:embed="rId10"/>
                <a:stretch>
                  <a:fillRect l="-13953" t="-19048" r="-16279" b="-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2CE3730-0B27-415E-BC54-B3CA23A6A203}"/>
                  </a:ext>
                </a:extLst>
              </p:cNvPr>
              <p:cNvSpPr txBox="1"/>
              <p:nvPr/>
            </p:nvSpPr>
            <p:spPr>
              <a:xfrm>
                <a:off x="10945805" y="3251058"/>
                <a:ext cx="612988" cy="2523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̃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acc>
                    </m:oMath>
                  </m:oMathPara>
                </a14:m>
                <a:endParaRPr lang="en-US" sz="1600" b="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2CE3730-0B27-415E-BC54-B3CA23A6A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5805" y="3251058"/>
                <a:ext cx="612988" cy="252377"/>
              </a:xfrm>
              <a:prstGeom prst="rect">
                <a:avLst/>
              </a:prstGeom>
              <a:blipFill>
                <a:blip r:embed="rId11"/>
                <a:stretch>
                  <a:fillRect l="-8163" t="-14286" r="-4082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C69B48B-1A72-4445-8773-0CEDBFAFCCE3}"/>
                  </a:ext>
                </a:extLst>
              </p:cNvPr>
              <p:cNvSpPr txBox="1"/>
              <p:nvPr/>
            </p:nvSpPr>
            <p:spPr>
              <a:xfrm>
                <a:off x="10951582" y="3557113"/>
                <a:ext cx="994311" cy="2523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̃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acc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600" b="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C69B48B-1A72-4445-8773-0CEDBFAFC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1582" y="3557113"/>
                <a:ext cx="994311" cy="252377"/>
              </a:xfrm>
              <a:prstGeom prst="rect">
                <a:avLst/>
              </a:prstGeom>
              <a:blipFill>
                <a:blip r:embed="rId12"/>
                <a:stretch>
                  <a:fillRect l="-3797" t="-20000" r="-379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B1C26CC-B32F-47B3-9293-E3B1627D2CE2}"/>
                  </a:ext>
                </a:extLst>
              </p:cNvPr>
              <p:cNvSpPr txBox="1"/>
              <p:nvPr/>
            </p:nvSpPr>
            <p:spPr>
              <a:xfrm>
                <a:off x="10951581" y="3879563"/>
                <a:ext cx="3474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𝐵𝐻</m:t>
                      </m:r>
                    </m:oMath>
                  </m:oMathPara>
                </a14:m>
                <a:endParaRPr lang="en-US" sz="1600" b="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B1C26CC-B32F-47B3-9293-E3B1627D2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1581" y="3879563"/>
                <a:ext cx="347466" cy="246221"/>
              </a:xfrm>
              <a:prstGeom prst="rect">
                <a:avLst/>
              </a:prstGeom>
              <a:blipFill>
                <a:blip r:embed="rId13"/>
                <a:stretch>
                  <a:fillRect l="-14286" r="-10714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B4ECBF4-8917-0203-D860-DFE079C53512}"/>
              </a:ext>
            </a:extLst>
          </p:cNvPr>
          <p:cNvSpPr txBox="1"/>
          <p:nvPr/>
        </p:nvSpPr>
        <p:spPr>
          <a:xfrm>
            <a:off x="2170909" y="-38344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GPD Measurements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E0FA0947-CF85-267D-0ED3-D7DA6CFCB3D1}"/>
              </a:ext>
            </a:extLst>
          </p:cNvPr>
          <p:cNvSpPr/>
          <p:nvPr/>
        </p:nvSpPr>
        <p:spPr>
          <a:xfrm>
            <a:off x="114638" y="548680"/>
            <a:ext cx="74935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342900">
              <a:buFont typeface="Wingdings" pitchFamily="2" charset="2"/>
              <a:buChar char="Ø"/>
            </a:pPr>
            <a:r>
              <a:rPr lang="it-IT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 Deep Virtual Compton Scattering (DVCS):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B36F98-5F37-C32C-CE49-F9BC2B4E13BB}"/>
              </a:ext>
            </a:extLst>
          </p:cNvPr>
          <p:cNvSpPr/>
          <p:nvPr/>
        </p:nvSpPr>
        <p:spPr>
          <a:xfrm>
            <a:off x="8472264" y="2492896"/>
            <a:ext cx="828670" cy="426764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E80610-5E06-B68C-95F2-16755D438FEF}"/>
              </a:ext>
            </a:extLst>
          </p:cNvPr>
          <p:cNvSpPr/>
          <p:nvPr/>
        </p:nvSpPr>
        <p:spPr>
          <a:xfrm>
            <a:off x="7748105" y="3215230"/>
            <a:ext cx="828670" cy="426764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CB2AE9-1FB2-BACE-409E-311B1952C661}"/>
              </a:ext>
            </a:extLst>
          </p:cNvPr>
          <p:cNvSpPr/>
          <p:nvPr/>
        </p:nvSpPr>
        <p:spPr>
          <a:xfrm>
            <a:off x="8634492" y="3780423"/>
            <a:ext cx="828670" cy="426764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253665-EB8A-94F6-DB93-B4D4D17CFD9C}"/>
              </a:ext>
            </a:extLst>
          </p:cNvPr>
          <p:cNvSpPr/>
          <p:nvPr/>
        </p:nvSpPr>
        <p:spPr>
          <a:xfrm>
            <a:off x="7456895" y="4473939"/>
            <a:ext cx="634625" cy="426764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18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0" grpId="0"/>
      <p:bldP spid="32" grpId="0"/>
      <p:bldP spid="28" grpId="0"/>
      <p:bldP spid="43" grpId="0"/>
      <p:bldP spid="44" grpId="0"/>
      <p:bldP spid="46" grpId="0"/>
      <p:bldP spid="48" grpId="0"/>
      <p:bldP spid="3" grpId="0" animBg="1"/>
      <p:bldP spid="4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7764" y="2416675"/>
            <a:ext cx="5979262" cy="3331489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latin typeface="Comic Sans MS" panose="030F0702030302020204" pitchFamily="66" charset="0"/>
              </a:rPr>
              <a:t>Approved 12GeV DVCS experiments:</a:t>
            </a:r>
            <a:endParaRPr lang="en-US" sz="1600" dirty="0">
              <a:solidFill>
                <a:schemeClr val="tx1"/>
              </a:solidFill>
              <a:latin typeface="Times" charset="0"/>
              <a:ea typeface="Times" charset="0"/>
              <a:cs typeface="Times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E12-16-010B (Hall-B): </a:t>
            </a:r>
            <a:r>
              <a:rPr lang="en-US" sz="1400" dirty="0" err="1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unpol</a:t>
            </a: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. proton, XS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strike="sngStrike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E12-12-010 (Hall-B): trans. pol. </a:t>
            </a:r>
            <a:r>
              <a:rPr lang="en-US" sz="1400" strike="sngStrike" dirty="0" err="1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HDIce</a:t>
            </a:r>
            <a:r>
              <a:rPr lang="en-US" sz="1400" strike="sngStrike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, BSA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E12-11-003 (Hall-B): </a:t>
            </a:r>
            <a:r>
              <a:rPr lang="en-US" sz="1400" dirty="0" err="1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unpol</a:t>
            </a: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. </a:t>
            </a:r>
            <a:r>
              <a:rPr lang="en-US" sz="1400" dirty="0">
                <a:solidFill>
                  <a:srgbClr val="FF0000"/>
                </a:solidFill>
                <a:latin typeface="Times" charset="0"/>
                <a:ea typeface="Times" charset="0"/>
                <a:cs typeface="Times" charset="0"/>
              </a:rPr>
              <a:t>Deuteron</a:t>
            </a: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, BSA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E12-06-119 (Hall-B): </a:t>
            </a:r>
            <a:r>
              <a:rPr lang="en-US" sz="1400" dirty="0">
                <a:solidFill>
                  <a:srgbClr val="00B050"/>
                </a:solidFill>
                <a:latin typeface="Times" charset="0"/>
                <a:ea typeface="Times" charset="0"/>
                <a:cs typeface="Times" charset="0"/>
              </a:rPr>
              <a:t>long-pol</a:t>
            </a: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 proton, BSA, TSA,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E12-06-113 (Hall-B): </a:t>
            </a:r>
            <a:r>
              <a:rPr lang="en-US" sz="1400" dirty="0" err="1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unpol</a:t>
            </a: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. </a:t>
            </a:r>
            <a:r>
              <a:rPr lang="en-US" sz="1400" dirty="0">
                <a:solidFill>
                  <a:srgbClr val="FF0000"/>
                </a:solidFill>
                <a:latin typeface="Times" charset="0"/>
                <a:ea typeface="Times" charset="0"/>
                <a:cs typeface="Times" charset="0"/>
              </a:rPr>
              <a:t>Deuteron</a:t>
            </a:r>
            <a:r>
              <a:rPr lang="en-US" sz="1400" dirty="0">
                <a:solidFill>
                  <a:schemeClr val="tx1"/>
                </a:solidFill>
                <a:latin typeface="Times" charset="0"/>
                <a:ea typeface="Times" charset="0"/>
                <a:cs typeface="Times" charset="0"/>
              </a:rPr>
              <a:t>, BSA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" charset="0"/>
                <a:ea typeface="Times" charset="0"/>
                <a:cs typeface="Times" charset="0"/>
              </a:rPr>
              <a:t>E12-06-114 (Hall-A&amp;C):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" charset="0"/>
                <a:ea typeface="Times" charset="0"/>
                <a:cs typeface="Times" charset="0"/>
              </a:rPr>
              <a:t>unpol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" charset="0"/>
                <a:ea typeface="Times" charset="0"/>
                <a:cs typeface="Times" charset="0"/>
              </a:rPr>
              <a:t>. proton, XS &amp; BSA, limited coverage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DC1FE1"/>
                </a:solidFill>
                <a:latin typeface="Times" charset="0"/>
                <a:ea typeface="Times" charset="0"/>
                <a:cs typeface="Times" charset="0"/>
              </a:rPr>
              <a:t>E12-13-010 (Hall-C): </a:t>
            </a:r>
            <a:r>
              <a:rPr lang="en-US" sz="1400" dirty="0" err="1">
                <a:solidFill>
                  <a:srgbClr val="DC1FE1"/>
                </a:solidFill>
                <a:latin typeface="Times" charset="0"/>
                <a:ea typeface="Times" charset="0"/>
                <a:cs typeface="Times" charset="0"/>
              </a:rPr>
              <a:t>unpol</a:t>
            </a:r>
            <a:r>
              <a:rPr lang="en-US" sz="1400" dirty="0">
                <a:solidFill>
                  <a:srgbClr val="DC1FE1"/>
                </a:solidFill>
                <a:latin typeface="Times" charset="0"/>
                <a:ea typeface="Times" charset="0"/>
                <a:cs typeface="Times" charset="0"/>
              </a:rPr>
              <a:t>. proton, XS , limited coverage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DC1FE1"/>
                </a:solidFill>
                <a:latin typeface="Times" charset="0"/>
                <a:ea typeface="Times" charset="0"/>
                <a:cs typeface="Times" charset="0"/>
              </a:rPr>
              <a:t>E12-15-001 (Hall-C): proton, XS, limited coverage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b="1" i="1" u="sng" dirty="0">
                <a:solidFill>
                  <a:srgbClr val="DC1FE1"/>
                </a:solidFill>
                <a:latin typeface="Times" charset="0"/>
                <a:ea typeface="Times" charset="0"/>
                <a:cs typeface="Times" charset="0"/>
              </a:rPr>
              <a:t>LOI: </a:t>
            </a:r>
            <a:r>
              <a:rPr lang="en-US" sz="1400" dirty="0" err="1">
                <a:solidFill>
                  <a:srgbClr val="DC1FE1"/>
                </a:solidFill>
                <a:latin typeface="Times" charset="0"/>
                <a:ea typeface="Times" charset="0"/>
                <a:cs typeface="Times" charset="0"/>
              </a:rPr>
              <a:t>nDVCS</a:t>
            </a:r>
            <a:r>
              <a:rPr lang="en-US" sz="1400" dirty="0">
                <a:solidFill>
                  <a:srgbClr val="DC1FE1"/>
                </a:solidFill>
                <a:latin typeface="Times" charset="0"/>
                <a:ea typeface="Times" charset="0"/>
                <a:cs typeface="Times" charset="0"/>
              </a:rPr>
              <a:t> w/ TDIS setup (Hall-A), tagged neutron, XS</a:t>
            </a:r>
          </a:p>
        </p:txBody>
      </p:sp>
      <p:sp>
        <p:nvSpPr>
          <p:cNvPr id="13" name="Rettangolo 1">
            <a:extLst>
              <a:ext uri="{FF2B5EF4-FFF2-40B4-BE49-F238E27FC236}">
                <a16:creationId xmlns:a16="http://schemas.microsoft.com/office/drawing/2014/main" id="{29C6A36B-64E9-4BAE-9E21-8F2739BDE30D}"/>
              </a:ext>
            </a:extLst>
          </p:cNvPr>
          <p:cNvSpPr/>
          <p:nvPr/>
        </p:nvSpPr>
        <p:spPr>
          <a:xfrm>
            <a:off x="114638" y="548680"/>
            <a:ext cx="74935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342900">
              <a:buFont typeface="Wingdings" pitchFamily="2" charset="2"/>
              <a:buChar char="Ø"/>
            </a:pPr>
            <a:r>
              <a:rPr lang="it-IT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Jlab12GeV DVCS </a:t>
            </a:r>
            <a:r>
              <a:rPr lang="it-IT" sz="2400" dirty="0" err="1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Experiments</a:t>
            </a:r>
            <a:r>
              <a:rPr lang="it-IT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  <a:sym typeface="Symbol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C0B5FB-2271-4D66-BD8A-544BDD8D9955}"/>
              </a:ext>
            </a:extLst>
          </p:cNvPr>
          <p:cNvSpPr txBox="1"/>
          <p:nvPr/>
        </p:nvSpPr>
        <p:spPr>
          <a:xfrm>
            <a:off x="330232" y="943657"/>
            <a:ext cx="7637976" cy="142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 observables needed to decouple 8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CFFs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XS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&amp;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asym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DVCS not sensitive to flavor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p&amp;n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targets needed for u &amp; d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3D  wide kinematic-coverage + high rate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2C3ADB-50BA-4CAB-BF4E-93473F804126}"/>
              </a:ext>
            </a:extLst>
          </p:cNvPr>
          <p:cNvSpPr txBox="1"/>
          <p:nvPr/>
        </p:nvSpPr>
        <p:spPr>
          <a:xfrm>
            <a:off x="726457" y="5848201"/>
            <a:ext cx="4610553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</a:t>
            </a:r>
            <a:r>
              <a:rPr lang="en-US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polarized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beam &amp; target data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</a:t>
            </a:r>
            <a:r>
              <a:rPr lang="en-US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neutron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(Deuteron or He3)</a:t>
            </a:r>
          </a:p>
        </p:txBody>
      </p:sp>
      <p:pic>
        <p:nvPicPr>
          <p:cNvPr id="16" name="Picture 6" descr="E:\Dropbox\China_Trip\Meeting\hks-install.jpg">
            <a:extLst>
              <a:ext uri="{FF2B5EF4-FFF2-40B4-BE49-F238E27FC236}">
                <a16:creationId xmlns:a16="http://schemas.microsoft.com/office/drawing/2014/main" id="{A054DC21-5169-4C9D-9BAA-EE886D1A6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709" y="55339"/>
            <a:ext cx="2006139" cy="14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4A4C7A9-2F5C-4C73-852A-B6282AE4B310}"/>
              </a:ext>
            </a:extLst>
          </p:cNvPr>
          <p:cNvSpPr txBox="1"/>
          <p:nvPr/>
        </p:nvSpPr>
        <p:spPr>
          <a:xfrm>
            <a:off x="11152154" y="55339"/>
            <a:ext cx="1070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FF00"/>
                </a:solidFill>
                <a:latin typeface="Comic Sans MS" panose="030F0702030302020204" pitchFamily="66" charset="0"/>
              </a:rPr>
              <a:t>Hall-C</a:t>
            </a:r>
          </a:p>
        </p:txBody>
      </p:sp>
      <p:pic>
        <p:nvPicPr>
          <p:cNvPr id="21" name="Picture 5" descr="E:\Dropbox\China_Trip\Meeting\56155e7b7c625.image.jpg">
            <a:extLst>
              <a:ext uri="{FF2B5EF4-FFF2-40B4-BE49-F238E27FC236}">
                <a16:creationId xmlns:a16="http://schemas.microsoft.com/office/drawing/2014/main" id="{6185E1D2-7C3E-4659-AEE9-CA4EC13B3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982" y="2897596"/>
            <a:ext cx="207536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55759C0-EECF-4310-8798-4EE037DFA87C}"/>
              </a:ext>
            </a:extLst>
          </p:cNvPr>
          <p:cNvSpPr txBox="1"/>
          <p:nvPr/>
        </p:nvSpPr>
        <p:spPr>
          <a:xfrm>
            <a:off x="11337998" y="3941008"/>
            <a:ext cx="1070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FF00"/>
                </a:solidFill>
                <a:latin typeface="Comic Sans MS" panose="030F0702030302020204" pitchFamily="66" charset="0"/>
              </a:rPr>
              <a:t>Hall-A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1A06F00-3627-44F4-973F-C56644E473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002"/>
          <a:stretch/>
        </p:blipFill>
        <p:spPr>
          <a:xfrm>
            <a:off x="6698301" y="3541265"/>
            <a:ext cx="3278406" cy="2916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7" descr="E:\Dropbox\China_Trip\Meeting\dp-jefferson-lab-cebaf-accelerator-20151016.jpeg">
            <a:extLst>
              <a:ext uri="{FF2B5EF4-FFF2-40B4-BE49-F238E27FC236}">
                <a16:creationId xmlns:a16="http://schemas.microsoft.com/office/drawing/2014/main" id="{D94914A6-064A-481E-9AF9-FCC8FEA55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982" y="1557268"/>
            <a:ext cx="2006139" cy="126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B3D5C64-7E87-4FE0-A259-376A408982F3}"/>
              </a:ext>
            </a:extLst>
          </p:cNvPr>
          <p:cNvSpPr txBox="1"/>
          <p:nvPr/>
        </p:nvSpPr>
        <p:spPr>
          <a:xfrm>
            <a:off x="11369930" y="1522577"/>
            <a:ext cx="95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FF00"/>
                </a:solidFill>
                <a:latin typeface="Comic Sans MS" panose="030F0702030302020204" pitchFamily="66" charset="0"/>
              </a:rPr>
              <a:t>Hall-B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4F54EA7-B7E8-412A-889C-FCDA8E100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3576" y="567847"/>
            <a:ext cx="2601098" cy="274888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F372EBC-2362-5FA2-59E5-D329FA4E6DBC}"/>
              </a:ext>
            </a:extLst>
          </p:cNvPr>
          <p:cNvSpPr txBox="1"/>
          <p:nvPr/>
        </p:nvSpPr>
        <p:spPr>
          <a:xfrm>
            <a:off x="2170909" y="-38344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GPD Measurements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26D3BB-26BB-0700-316B-17322F0BE1F2}"/>
              </a:ext>
            </a:extLst>
          </p:cNvPr>
          <p:cNvSpPr txBox="1"/>
          <p:nvPr/>
        </p:nvSpPr>
        <p:spPr>
          <a:xfrm>
            <a:off x="5489479" y="4906034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My group involved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ACD9F78F-7795-B668-47DB-BCE12EE6C5D4}"/>
              </a:ext>
            </a:extLst>
          </p:cNvPr>
          <p:cNvSpPr/>
          <p:nvPr/>
        </p:nvSpPr>
        <p:spPr>
          <a:xfrm>
            <a:off x="5231904" y="4869160"/>
            <a:ext cx="261796" cy="720080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4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20" grpId="0"/>
      <p:bldP spid="22" grpId="0"/>
      <p:bldP spid="25" grpId="0"/>
      <p:bldP spid="2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5FAC1D-2EA5-2227-BAAC-BBF26929D34F}"/>
              </a:ext>
            </a:extLst>
          </p:cNvPr>
          <p:cNvSpPr/>
          <p:nvPr/>
        </p:nvSpPr>
        <p:spPr bwMode="auto">
          <a:xfrm>
            <a:off x="123715" y="987295"/>
            <a:ext cx="3726860" cy="503399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FA5BFD-AECA-0123-30C1-8192481EF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backgroundMark x1="6111" y1="26652" x2="6111" y2="26652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792" y="1769760"/>
            <a:ext cx="3518440" cy="3055831"/>
          </a:xfrm>
          <a:prstGeom prst="rect">
            <a:avLst/>
          </a:prstGeom>
        </p:spPr>
      </p:pic>
      <p:sp>
        <p:nvSpPr>
          <p:cNvPr id="4" name="Rettangolo 1">
            <a:extLst>
              <a:ext uri="{FF2B5EF4-FFF2-40B4-BE49-F238E27FC236}">
                <a16:creationId xmlns:a16="http://schemas.microsoft.com/office/drawing/2014/main" id="{E223BF26-F028-E49C-1776-F2325ABA2ADE}"/>
              </a:ext>
            </a:extLst>
          </p:cNvPr>
          <p:cNvSpPr/>
          <p:nvPr/>
        </p:nvSpPr>
        <p:spPr>
          <a:xfrm>
            <a:off x="156646" y="1012847"/>
            <a:ext cx="3519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/>
            <a:r>
              <a:rPr lang="it-IT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sym typeface="Symbol"/>
              </a:rPr>
              <a:t>Timelike Compton Scattering:</a:t>
            </a:r>
            <a:endParaRPr lang="it-IT" i="1" dirty="0">
              <a:solidFill>
                <a:schemeClr val="bg2">
                  <a:lumMod val="10000"/>
                </a:schemeClr>
              </a:solidFill>
              <a:latin typeface="Comic Sans MS" pitchFamily="66" charset="0"/>
              <a:sym typeface="Symbo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48E78D-1349-80D3-B26E-53C8ECDCDDCF}"/>
              </a:ext>
            </a:extLst>
          </p:cNvPr>
          <p:cNvSpPr/>
          <p:nvPr/>
        </p:nvSpPr>
        <p:spPr>
          <a:xfrm>
            <a:off x="33566" y="4908552"/>
            <a:ext cx="3995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bg2">
                    <a:lumMod val="1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Inverse of the space-like DVCS</a:t>
            </a:r>
          </a:p>
          <a:p>
            <a:pPr marL="411480" indent="-342900">
              <a:buFont typeface="Wingdings" panose="05000000000000000000" pitchFamily="2" charset="2"/>
              <a:buChar char="ü"/>
            </a:pP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Extract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 the </a:t>
            </a: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real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 part of </a:t>
            </a: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CFFs</a:t>
            </a:r>
            <a:endParaRPr lang="it-IT" sz="2000" dirty="0">
              <a:solidFill>
                <a:schemeClr val="bg2">
                  <a:lumMod val="10000"/>
                </a:schemeClr>
              </a:solidFill>
              <a:latin typeface="Times New Roman" charset="0"/>
              <a:ea typeface="Times New Roman" charset="0"/>
              <a:cs typeface="Times New Roman" charset="0"/>
              <a:sym typeface="Symbol"/>
            </a:endParaRPr>
          </a:p>
          <a:p>
            <a:pPr marL="41148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 New Roman" charset="0"/>
                <a:cs typeface="Times New Roman" charset="0"/>
              </a:rPr>
              <a:t>Complementary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latin typeface="Times New Roman" charset="0"/>
                <a:cs typeface="Times New Roman" charset="0"/>
                <a:sym typeface="Symbol"/>
              </a:rPr>
              <a:t> to 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DVCS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50C4FFF-0820-2668-0A63-45A6678BA3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571298"/>
              </p:ext>
            </p:extLst>
          </p:nvPr>
        </p:nvGraphicFramePr>
        <p:xfrm>
          <a:off x="978882" y="1446436"/>
          <a:ext cx="1980110" cy="366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31560" imgH="228600" progId="Equation.3">
                  <p:embed/>
                </p:oleObj>
              </mc:Choice>
              <mc:Fallback>
                <p:oleObj name="Equation" r:id="rId4" imgW="1231560" imgH="228600" progId="Equation.3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50C4FFF-0820-2668-0A63-45A6678BA3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8882" y="1446436"/>
                        <a:ext cx="1980110" cy="366964"/>
                      </a:xfrm>
                      <a:prstGeom prst="rect">
                        <a:avLst/>
                      </a:prstGeom>
                      <a:solidFill>
                        <a:srgbClr val="92D05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C4A11B70-747B-48E9-1CE6-1E2902749FA6}"/>
              </a:ext>
            </a:extLst>
          </p:cNvPr>
          <p:cNvSpPr/>
          <p:nvPr/>
        </p:nvSpPr>
        <p:spPr bwMode="auto">
          <a:xfrm>
            <a:off x="3973705" y="987296"/>
            <a:ext cx="4244589" cy="493692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9">
                <a:extLst>
                  <a:ext uri="{FF2B5EF4-FFF2-40B4-BE49-F238E27FC236}">
                    <a16:creationId xmlns:a16="http://schemas.microsoft.com/office/drawing/2014/main" id="{DFA94948-2A5F-D6A7-6B6C-5E86C25E6A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34427" y="3912287"/>
                <a:ext cx="4309056" cy="22814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1623" tIns="49038" rIns="81623" bIns="40811"/>
              <a:lstStyle>
                <a:lvl1pPr marL="214313" indent="-214313" defTabSz="414338" eaLnBrk="0" hangingPunct="0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  <a:tab pos="3940175" algn="l"/>
                    <a:tab pos="4595813" algn="l"/>
                    <a:tab pos="5253038" algn="l"/>
                  </a:tabLst>
                  <a:defRPr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1pPr>
                <a:lvl2pPr marL="742950" indent="-285750" defTabSz="414338" eaLnBrk="0" hangingPunct="0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  <a:tab pos="3940175" algn="l"/>
                    <a:tab pos="4595813" algn="l"/>
                    <a:tab pos="5253038" algn="l"/>
                  </a:tabLst>
                  <a:defRPr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2pPr>
                <a:lvl3pPr marL="1143000" indent="-228600" defTabSz="414338" eaLnBrk="0" hangingPunct="0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  <a:tab pos="3940175" algn="l"/>
                    <a:tab pos="4595813" algn="l"/>
                    <a:tab pos="5253038" algn="l"/>
                  </a:tabLst>
                  <a:defRPr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3pPr>
                <a:lvl4pPr marL="1600200" indent="-228600" defTabSz="414338" eaLnBrk="0" hangingPunct="0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  <a:tab pos="3940175" algn="l"/>
                    <a:tab pos="4595813" algn="l"/>
                    <a:tab pos="5253038" algn="l"/>
                  </a:tabLst>
                  <a:defRPr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 defTabSz="414338" eaLnBrk="0" hangingPunct="0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  <a:tab pos="3940175" algn="l"/>
                    <a:tab pos="4595813" algn="l"/>
                    <a:tab pos="5253038" algn="l"/>
                  </a:tabLst>
                  <a:defRPr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defTabSz="4143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  <a:tab pos="3940175" algn="l"/>
                    <a:tab pos="4595813" algn="l"/>
                    <a:tab pos="5253038" algn="l"/>
                  </a:tabLst>
                  <a:defRPr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defTabSz="4143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  <a:tab pos="3940175" algn="l"/>
                    <a:tab pos="4595813" algn="l"/>
                    <a:tab pos="5253038" algn="l"/>
                  </a:tabLst>
                  <a:defRPr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defTabSz="4143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  <a:tab pos="3940175" algn="l"/>
                    <a:tab pos="4595813" algn="l"/>
                    <a:tab pos="5253038" algn="l"/>
                  </a:tabLst>
                  <a:defRPr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defTabSz="4143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  <a:tab pos="3940175" algn="l"/>
                    <a:tab pos="4595813" algn="l"/>
                    <a:tab pos="5253038" algn="l"/>
                  </a:tabLst>
                  <a:defRPr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marL="285750" eaLnBrk="1">
                  <a:spcBef>
                    <a:spcPts val="550"/>
                  </a:spcBef>
                  <a:buClr>
                    <a:srgbClr val="000000"/>
                  </a:buClr>
                  <a:buSzPct val="100000"/>
                  <a:buFont typeface="Wingdings" charset="2"/>
                  <a:buChar char="ü"/>
                </a:pP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Vector mesons </a:t>
                </a: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  <a:sym typeface="Wingdings" pitchFamily="2" charset="2"/>
                  </a:rPr>
                  <a:t> </a:t>
                </a: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H, E.</a:t>
                </a:r>
              </a:p>
              <a:p>
                <a:pPr marL="285750" eaLnBrk="1">
                  <a:spcBef>
                    <a:spcPts val="550"/>
                  </a:spcBef>
                  <a:buClr>
                    <a:srgbClr val="000000"/>
                  </a:buClr>
                  <a:buSzPct val="100000"/>
                  <a:buFont typeface="Wingdings" charset="2"/>
                  <a:buChar char="ü"/>
                </a:pP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Pseudoscalar mesons </a:t>
                </a: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  <a:sym typeface="Wingdings" pitchFamily="2" charset="2"/>
                  </a:rPr>
                  <a:t></a:t>
                </a: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imes" charset="0"/>
                            <a:cs typeface="Times" charset="0"/>
                          </a:rPr>
                        </m:ctrlPr>
                      </m:accPr>
                      <m:e>
                        <m: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𝐻</m:t>
                        </m:r>
                      </m:e>
                    </m:acc>
                  </m:oMath>
                </a14:m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 </a:t>
                </a:r>
                <a:r>
                  <a:rPr lang="en-US" altLang="zh-CN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&amp;</a:t>
                </a:r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imes" charset="0"/>
                            <a:cs typeface="Times" charset="0"/>
                          </a:rPr>
                        </m:ctrlPr>
                      </m:accPr>
                      <m:e>
                        <m:r>
                          <a:rPr lang="en-US" altLang="en-US" sz="2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altLang="en-US" sz="2000" dirty="0">
                    <a:solidFill>
                      <a:schemeClr val="bg2">
                        <a:lumMod val="10000"/>
                      </a:schemeClr>
                    </a:solidFill>
                    <a:latin typeface="Times" charset="0"/>
                    <a:ea typeface="Times" charset="0"/>
                    <a:cs typeface="Times" charset="0"/>
                  </a:rPr>
                  <a:t> . </a:t>
                </a:r>
              </a:p>
              <a:p>
                <a:pPr marL="285750" eaLnBrk="1">
                  <a:spcBef>
                    <a:spcPts val="550"/>
                  </a:spcBef>
                  <a:buClr>
                    <a:srgbClr val="000000"/>
                  </a:buClr>
                  <a:buSzPct val="100000"/>
                  <a:buFont typeface="Wingdings" charset="2"/>
                  <a:buChar char="ü"/>
                </a:pPr>
                <a:r>
                  <a:rPr lang="en-US" altLang="en-US" sz="2000" dirty="0">
                    <a:solidFill>
                      <a:srgbClr val="FF0000"/>
                    </a:solidFill>
                    <a:latin typeface="Times" charset="0"/>
                    <a:ea typeface="Times" charset="0"/>
                    <a:cs typeface="Times" charset="0"/>
                  </a:rPr>
                  <a:t>neutron + pseudoscalar </a:t>
                </a:r>
                <a:r>
                  <a:rPr lang="en-US" altLang="en-US" sz="2000" dirty="0">
                    <a:solidFill>
                      <a:srgbClr val="FF0000"/>
                    </a:solidFill>
                    <a:latin typeface="Times" charset="0"/>
                    <a:ea typeface="Times" charset="0"/>
                    <a:cs typeface="Times" charset="0"/>
                    <a:sym typeface="Wingdings" pitchFamily="2" charset="2"/>
                  </a:rPr>
                  <a:t> </a:t>
                </a:r>
                <a:r>
                  <a:rPr lang="en-US" altLang="en-US" sz="2000" dirty="0">
                    <a:solidFill>
                      <a:srgbClr val="FF0000"/>
                    </a:solidFill>
                    <a:latin typeface="Times" charset="0"/>
                    <a:ea typeface="Times" charset="0"/>
                    <a:cs typeface="Times" charset="0"/>
                  </a:rPr>
                  <a:t>to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" charset="0"/>
                            <a:cs typeface="Times" charset="0"/>
                          </a:rPr>
                        </m:ctrlPr>
                      </m:acc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𝐸</m:t>
                        </m:r>
                      </m:e>
                    </m:acc>
                  </m:oMath>
                </a14:m>
                <a:endParaRPr lang="en-US" altLang="en-US" sz="2000" dirty="0">
                  <a:solidFill>
                    <a:srgbClr val="FF0000"/>
                  </a:solidFill>
                  <a:latin typeface="Times" charset="0"/>
                  <a:ea typeface="Times" charset="0"/>
                  <a:cs typeface="Times" charset="0"/>
                </a:endParaRPr>
              </a:p>
              <a:p>
                <a:pPr marL="285750" eaLnBrk="1">
                  <a:spcBef>
                    <a:spcPts val="550"/>
                  </a:spcBef>
                  <a:buClr>
                    <a:srgbClr val="000000"/>
                  </a:buClr>
                  <a:buSzPct val="100000"/>
                  <a:buFont typeface="Wingdings" charset="2"/>
                  <a:buChar char="ü"/>
                </a:pPr>
                <a:r>
                  <a:rPr lang="en-US" altLang="en-US" sz="2000" dirty="0">
                    <a:solidFill>
                      <a:srgbClr val="002060"/>
                    </a:solidFill>
                    <a:latin typeface="Times" charset="0"/>
                    <a:ea typeface="Times" charset="0"/>
                    <a:cs typeface="Times" charset="0"/>
                  </a:rPr>
                  <a:t>sensitive to chiral-odd GPDs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" charset="0"/>
                            <a:cs typeface="Times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𝐻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𝑇</m:t>
                        </m:r>
                      </m:sub>
                    </m:sSub>
                    <m:r>
                      <a:rPr lang="en-US" altLang="en-US" sz="2000" i="1">
                        <a:solidFill>
                          <a:srgbClr val="002060"/>
                        </a:solidFill>
                        <a:latin typeface="Cambria Math" charset="0"/>
                        <a:ea typeface="Times" charset="0"/>
                        <a:cs typeface="Times" charset="0"/>
                      </a:rPr>
                      <m:t>,</m:t>
                    </m:r>
                  </m:oMath>
                </a14:m>
                <a:r>
                  <a:rPr lang="en-US" altLang="en-US" sz="2000" dirty="0">
                    <a:solidFill>
                      <a:srgbClr val="002060"/>
                    </a:solidFill>
                    <a:latin typeface="Times" charset="0"/>
                    <a:ea typeface="Times" charset="0"/>
                    <a:cs typeface="Times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" charset="0"/>
                            <a:cs typeface="Times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solidFill>
                              <a:srgbClr val="002060"/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𝐸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002060"/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𝑇</m:t>
                        </m:r>
                      </m:sub>
                    </m:sSub>
                    <m:r>
                      <a:rPr lang="en-US" altLang="en-US" sz="2000" i="1">
                        <a:solidFill>
                          <a:srgbClr val="002060"/>
                        </a:solidFill>
                        <a:latin typeface="Cambria Math" charset="0"/>
                        <a:ea typeface="Times" charset="0"/>
                        <a:cs typeface="Times" charset="0"/>
                      </a:rPr>
                      <m:t>,</m:t>
                    </m:r>
                    <m:sSub>
                      <m:sSubPr>
                        <m:ctrlPr>
                          <a:rPr lang="en-US" alt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" charset="0"/>
                            <a:cs typeface="Times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en-US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" charset="0"/>
                                <a:cs typeface="Times" charset="0"/>
                              </a:rPr>
                            </m:ctrlPr>
                          </m:accPr>
                          <m:e>
                            <m:r>
                              <a:rPr lang="en-US" altLang="en-US" sz="2000" i="1">
                                <a:solidFill>
                                  <a:srgbClr val="002060"/>
                                </a:solidFill>
                                <a:latin typeface="Cambria Math" charset="0"/>
                                <a:ea typeface="Times" charset="0"/>
                                <a:cs typeface="Times" charset="0"/>
                              </a:rPr>
                              <m:t>𝐻</m:t>
                            </m:r>
                          </m:e>
                        </m:acc>
                      </m:e>
                      <m:sub>
                        <m:r>
                          <a:rPr lang="en-US" altLang="en-US" sz="2000" i="1">
                            <a:solidFill>
                              <a:srgbClr val="002060"/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𝑇</m:t>
                        </m:r>
                      </m:sub>
                    </m:sSub>
                    <m:r>
                      <a:rPr lang="en-US" altLang="en-US" sz="2000" i="1">
                        <a:solidFill>
                          <a:srgbClr val="002060"/>
                        </a:solidFill>
                        <a:latin typeface="Cambria Math" charset="0"/>
                        <a:ea typeface="Times" charset="0"/>
                        <a:cs typeface="Times" charset="0"/>
                      </a:rPr>
                      <m:t>,</m:t>
                    </m:r>
                  </m:oMath>
                </a14:m>
                <a:r>
                  <a:rPr lang="en-US" altLang="en-US" sz="2000" dirty="0">
                    <a:solidFill>
                      <a:srgbClr val="002060"/>
                    </a:solidFill>
                    <a:latin typeface="Times" charset="0"/>
                    <a:ea typeface="Times" charset="0"/>
                    <a:cs typeface="Times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" charset="0"/>
                            <a:cs typeface="Times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en-US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" charset="0"/>
                                <a:cs typeface="Times" charset="0"/>
                              </a:rPr>
                            </m:ctrlPr>
                          </m:accPr>
                          <m:e>
                            <m:r>
                              <a:rPr lang="en-US" altLang="en-US" sz="2000" i="1">
                                <a:solidFill>
                                  <a:srgbClr val="002060"/>
                                </a:solidFill>
                                <a:latin typeface="Cambria Math" charset="0"/>
                                <a:ea typeface="Times" charset="0"/>
                                <a:cs typeface="Times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en-US" altLang="en-US" sz="2000" i="1">
                            <a:solidFill>
                              <a:srgbClr val="002060"/>
                            </a:solidFill>
                            <a:latin typeface="Cambria Math" charset="0"/>
                            <a:ea typeface="Times" charset="0"/>
                            <a:cs typeface="Times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rgbClr val="002060"/>
                    </a:solidFill>
                    <a:latin typeface="Times" charset="0"/>
                    <a:ea typeface="Times" charset="0"/>
                    <a:cs typeface="Times" charset="0"/>
                  </a:rPr>
                  <a:t>)</a:t>
                </a:r>
              </a:p>
            </p:txBody>
          </p:sp>
        </mc:Choice>
        <mc:Fallback xmlns="">
          <p:sp>
            <p:nvSpPr>
              <p:cNvPr id="8" name="Text Box 9">
                <a:extLst>
                  <a:ext uri="{FF2B5EF4-FFF2-40B4-BE49-F238E27FC236}">
                    <a16:creationId xmlns:a16="http://schemas.microsoft.com/office/drawing/2014/main" id="{DFA94948-2A5F-D6A7-6B6C-5E86C25E6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34427" y="3912287"/>
                <a:ext cx="4309056" cy="2281493"/>
              </a:xfrm>
              <a:prstGeom prst="rect">
                <a:avLst/>
              </a:prstGeom>
              <a:blipFill>
                <a:blip r:embed="rId6"/>
                <a:stretch>
                  <a:fillRect t="-1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5">
            <a:extLst>
              <a:ext uri="{FF2B5EF4-FFF2-40B4-BE49-F238E27FC236}">
                <a16:creationId xmlns:a16="http://schemas.microsoft.com/office/drawing/2014/main" id="{87EF985D-1AED-1AA2-987A-48FE6166C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642" y="1756565"/>
            <a:ext cx="3704714" cy="2233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2FA4CA1-CC1C-CE8D-BD5B-4BFFBFA7CCCA}"/>
              </a:ext>
            </a:extLst>
          </p:cNvPr>
          <p:cNvSpPr/>
          <p:nvPr/>
        </p:nvSpPr>
        <p:spPr>
          <a:xfrm>
            <a:off x="4069107" y="1044047"/>
            <a:ext cx="4080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/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Deep </a:t>
            </a:r>
            <a:r>
              <a:rPr lang="en-US" altLang="zh-CN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Virtual</a:t>
            </a:r>
            <a:r>
              <a:rPr lang="en-US" altLang="en-US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Meson Production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1F65E7-8C2F-0B6E-D35A-9092C1407262}"/>
                  </a:ext>
                </a:extLst>
              </p:cNvPr>
              <p:cNvSpPr txBox="1"/>
              <p:nvPr/>
            </p:nvSpPr>
            <p:spPr>
              <a:xfrm>
                <a:off x="4031753" y="1459079"/>
                <a:ext cx="4081713" cy="280398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𝑒</m:t>
                      </m:r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𝑁</m:t>
                      </m:r>
                      <m:r>
                        <a:rPr lang="is-I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→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𝑁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𝜋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0,±</m:t>
                          </m:r>
                        </m:sup>
                      </m:sSup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(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𝐾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0,±</m:t>
                          </m:r>
                        </m:sup>
                      </m:sSup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,</m:t>
                      </m:r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𝜂</m:t>
                      </m:r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,</m:t>
                      </m:r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𝜌</m:t>
                      </m:r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,</m:t>
                      </m:r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𝜔</m:t>
                      </m:r>
                      <m:r>
                        <a:rPr lang="en-US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, …)</m:t>
                      </m:r>
                    </m:oMath>
                  </m:oMathPara>
                </a14:m>
                <a:endParaRPr lang="en-US" dirty="0">
                  <a:solidFill>
                    <a:schemeClr val="bg2">
                      <a:lumMod val="10000"/>
                    </a:schemeClr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1F65E7-8C2F-0B6E-D35A-9092C1407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753" y="1459079"/>
                <a:ext cx="4081713" cy="280398"/>
              </a:xfrm>
              <a:prstGeom prst="rect">
                <a:avLst/>
              </a:prstGeom>
              <a:blipFill>
                <a:blip r:embed="rId8"/>
                <a:stretch>
                  <a:fillRect r="-1242" b="-391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1DDA6744-FB1E-3E51-A84B-2580D310BE15}"/>
              </a:ext>
            </a:extLst>
          </p:cNvPr>
          <p:cNvSpPr/>
          <p:nvPr/>
        </p:nvSpPr>
        <p:spPr bwMode="auto">
          <a:xfrm>
            <a:off x="8343993" y="987295"/>
            <a:ext cx="3716726" cy="540059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3" name="Rettangolo 1">
            <a:extLst>
              <a:ext uri="{FF2B5EF4-FFF2-40B4-BE49-F238E27FC236}">
                <a16:creationId xmlns:a16="http://schemas.microsoft.com/office/drawing/2014/main" id="{3DC943ED-685D-E449-3C05-407A777515DA}"/>
              </a:ext>
            </a:extLst>
          </p:cNvPr>
          <p:cNvSpPr/>
          <p:nvPr/>
        </p:nvSpPr>
        <p:spPr>
          <a:xfrm>
            <a:off x="9311486" y="980728"/>
            <a:ext cx="2342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/>
            <a:r>
              <a:rPr lang="it-IT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sym typeface="Symbol"/>
              </a:rPr>
              <a:t>Double-DVCS:</a:t>
            </a:r>
            <a:endParaRPr lang="it-IT" i="1">
              <a:solidFill>
                <a:schemeClr val="bg2">
                  <a:lumMod val="10000"/>
                </a:schemeClr>
              </a:solidFill>
              <a:latin typeface="Comic Sans MS" pitchFamily="66" charset="0"/>
              <a:sym typeface="Symbo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BFF117-EBF0-4EF5-E374-77D4ACBA7BFA}"/>
              </a:ext>
            </a:extLst>
          </p:cNvPr>
          <p:cNvSpPr/>
          <p:nvPr/>
        </p:nvSpPr>
        <p:spPr>
          <a:xfrm>
            <a:off x="8291965" y="4870341"/>
            <a:ext cx="36736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bg2">
                    <a:lumMod val="1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Lepton pairs in the final states</a:t>
            </a:r>
          </a:p>
          <a:p>
            <a:pPr marL="411480" indent="-342900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bg2">
                    <a:lumMod val="10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Access GPDs </a:t>
            </a:r>
            <a:r>
              <a:rPr lang="it-IT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beyond the x=</a:t>
            </a:r>
            <a:r>
              <a:rPr lang="el-GR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ξ</a:t>
            </a:r>
            <a: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 limit</a:t>
            </a:r>
          </a:p>
          <a:p>
            <a:pPr marL="41148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NO</a:t>
            </a:r>
            <a:r>
              <a:rPr lang="zh-CN" altLang="en-US" sz="20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approved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charset="0"/>
                <a:ea typeface="Times New Roman" charset="0"/>
                <a:cs typeface="Times New Roman" charset="0"/>
                <a:sym typeface="Symbol"/>
              </a:rPr>
              <a:t> experiments</a:t>
            </a:r>
            <a:endParaRPr lang="en-US" sz="20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  <a:sym typeface="Symbol"/>
            </a:endParaRPr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D050817E-4DDD-4EB9-92F0-34FC62BC2D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9091623"/>
              </p:ext>
            </p:extLst>
          </p:nvPr>
        </p:nvGraphicFramePr>
        <p:xfrm>
          <a:off x="8953022" y="1310447"/>
          <a:ext cx="2520281" cy="366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96800" imgH="203040" progId="Equation.3">
                  <p:embed/>
                </p:oleObj>
              </mc:Choice>
              <mc:Fallback>
                <p:oleObj name="Equation" r:id="rId9" imgW="1396800" imgH="203040" progId="Equation.3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D050817E-4DDD-4EB9-92F0-34FC62BC2D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3022" y="1310447"/>
                        <a:ext cx="2520281" cy="366964"/>
                      </a:xfrm>
                      <a:prstGeom prst="rect">
                        <a:avLst/>
                      </a:prstGeom>
                      <a:solidFill>
                        <a:srgbClr val="92D050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EA2F47CD-C560-855C-E08E-F348C861C3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3483" y="1519447"/>
            <a:ext cx="3677783" cy="33695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0A1D3B6-14F0-B6C8-47B9-F25009370BE2}"/>
              </a:ext>
            </a:extLst>
          </p:cNvPr>
          <p:cNvSpPr txBox="1"/>
          <p:nvPr/>
        </p:nvSpPr>
        <p:spPr>
          <a:xfrm>
            <a:off x="217964" y="548680"/>
            <a:ext cx="1063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Three additional exclusive processes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BC5403-7619-4B24-0E98-C16C9E78ACA5}"/>
              </a:ext>
            </a:extLst>
          </p:cNvPr>
          <p:cNvSpPr txBox="1"/>
          <p:nvPr/>
        </p:nvSpPr>
        <p:spPr>
          <a:xfrm>
            <a:off x="2170909" y="-38344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GPD Measurements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C664B9-CC50-611E-5A86-883CCF244645}"/>
              </a:ext>
            </a:extLst>
          </p:cNvPr>
          <p:cNvSpPr txBox="1"/>
          <p:nvPr/>
        </p:nvSpPr>
        <p:spPr>
          <a:xfrm>
            <a:off x="254792" y="6134589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>
                <a:solidFill>
                  <a:srgbClr val="00B050"/>
                </a:solidFill>
              </a:rPr>
              <a:t>宋勤涛</a:t>
            </a:r>
            <a:r>
              <a:rPr lang="zh-CN" altLang="en-US" sz="2000" b="1" i="1" dirty="0">
                <a:solidFill>
                  <a:srgbClr val="00B050"/>
                </a:solidFill>
              </a:rPr>
              <a:t>（周四，大会报告）</a:t>
            </a:r>
            <a:endParaRPr lang="en-US" sz="2000" b="1" i="1" dirty="0">
              <a:solidFill>
                <a:srgbClr val="00B05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BE7CDA-F03A-0FF3-E849-59556812908D}"/>
              </a:ext>
            </a:extLst>
          </p:cNvPr>
          <p:cNvSpPr txBox="1"/>
          <p:nvPr/>
        </p:nvSpPr>
        <p:spPr>
          <a:xfrm>
            <a:off x="4357119" y="6021288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>
                <a:solidFill>
                  <a:srgbClr val="00B050"/>
                </a:solidFill>
              </a:rPr>
              <a:t>唐广</a:t>
            </a:r>
            <a:r>
              <a:rPr lang="zh-CN" altLang="en-US" sz="2000" b="1" i="1" dirty="0">
                <a:solidFill>
                  <a:srgbClr val="00B050"/>
                </a:solidFill>
              </a:rPr>
              <a:t>（周二下午，分会场二）</a:t>
            </a:r>
            <a:endParaRPr lang="en-US" sz="20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82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/>
      <p:bldP spid="11" grpId="0" animBg="1"/>
      <p:bldP spid="12" grpId="0" animBg="1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669640" y="2336469"/>
            <a:ext cx="5209920" cy="2983993"/>
            <a:chOff x="984" y="1494"/>
            <a:chExt cx="3618" cy="2072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531" b="6380"/>
            <a:stretch>
              <a:fillRect/>
            </a:stretch>
          </p:blipFill>
          <p:spPr bwMode="auto">
            <a:xfrm>
              <a:off x="984" y="1494"/>
              <a:ext cx="3618" cy="2072"/>
            </a:xfrm>
            <a:prstGeom prst="rect">
              <a:avLst/>
            </a:prstGeom>
            <a:noFill/>
            <a:ln w="9525" cap="flat">
              <a:noFill/>
              <a:round/>
              <a:headEnd/>
              <a:tailEnd/>
            </a:ln>
            <a:effectLst/>
          </p:spPr>
        </p:pic>
        <p:sp>
          <p:nvSpPr>
            <p:cNvPr id="9219" name="Freeform 3"/>
            <p:cNvSpPr>
              <a:spLocks noChangeArrowheads="1"/>
            </p:cNvSpPr>
            <p:nvPr/>
          </p:nvSpPr>
          <p:spPr bwMode="auto">
            <a:xfrm>
              <a:off x="1523" y="1574"/>
              <a:ext cx="1764" cy="1404"/>
            </a:xfrm>
            <a:custGeom>
              <a:avLst/>
              <a:gdLst>
                <a:gd name="T0" fmla="*/ 0 w 1472"/>
                <a:gd name="T1" fmla="*/ 0 h 1171"/>
                <a:gd name="T2" fmla="*/ 1472 w 1472"/>
                <a:gd name="T3" fmla="*/ 1171 h 1171"/>
              </a:gdLst>
              <a:ahLst/>
              <a:cxnLst>
                <a:cxn ang="0">
                  <a:pos x="1472" y="0"/>
                </a:cxn>
                <a:cxn ang="0">
                  <a:pos x="1433" y="51"/>
                </a:cxn>
                <a:cxn ang="0">
                  <a:pos x="1369" y="167"/>
                </a:cxn>
                <a:cxn ang="0">
                  <a:pos x="1337" y="224"/>
                </a:cxn>
                <a:cxn ang="0">
                  <a:pos x="1299" y="275"/>
                </a:cxn>
                <a:cxn ang="0">
                  <a:pos x="1273" y="307"/>
                </a:cxn>
                <a:cxn ang="0">
                  <a:pos x="1248" y="346"/>
                </a:cxn>
                <a:cxn ang="0">
                  <a:pos x="1113" y="442"/>
                </a:cxn>
                <a:cxn ang="0">
                  <a:pos x="1024" y="512"/>
                </a:cxn>
                <a:cxn ang="0">
                  <a:pos x="928" y="576"/>
                </a:cxn>
                <a:cxn ang="0">
                  <a:pos x="812" y="653"/>
                </a:cxn>
                <a:cxn ang="0">
                  <a:pos x="716" y="711"/>
                </a:cxn>
                <a:cxn ang="0">
                  <a:pos x="486" y="864"/>
                </a:cxn>
                <a:cxn ang="0">
                  <a:pos x="371" y="947"/>
                </a:cxn>
                <a:cxn ang="0">
                  <a:pos x="313" y="986"/>
                </a:cxn>
                <a:cxn ang="0">
                  <a:pos x="294" y="999"/>
                </a:cxn>
                <a:cxn ang="0">
                  <a:pos x="243" y="1037"/>
                </a:cxn>
                <a:cxn ang="0">
                  <a:pos x="115" y="1101"/>
                </a:cxn>
                <a:cxn ang="0">
                  <a:pos x="64" y="1139"/>
                </a:cxn>
                <a:cxn ang="0">
                  <a:pos x="0" y="1171"/>
                </a:cxn>
              </a:cxnLst>
              <a:rect l="T0" t="T1" r="T2" b="T3"/>
              <a:pathLst>
                <a:path w="1472" h="1171">
                  <a:moveTo>
                    <a:pt x="1472" y="0"/>
                  </a:moveTo>
                  <a:cubicBezTo>
                    <a:pt x="1463" y="25"/>
                    <a:pt x="1456" y="37"/>
                    <a:pt x="1433" y="51"/>
                  </a:cubicBezTo>
                  <a:cubicBezTo>
                    <a:pt x="1422" y="97"/>
                    <a:pt x="1409" y="139"/>
                    <a:pt x="1369" y="167"/>
                  </a:cubicBezTo>
                  <a:cubicBezTo>
                    <a:pt x="1362" y="188"/>
                    <a:pt x="1337" y="224"/>
                    <a:pt x="1337" y="224"/>
                  </a:cubicBezTo>
                  <a:cubicBezTo>
                    <a:pt x="1329" y="249"/>
                    <a:pt x="1322" y="261"/>
                    <a:pt x="1299" y="275"/>
                  </a:cubicBezTo>
                  <a:cubicBezTo>
                    <a:pt x="1282" y="323"/>
                    <a:pt x="1306" y="269"/>
                    <a:pt x="1273" y="307"/>
                  </a:cubicBezTo>
                  <a:cubicBezTo>
                    <a:pt x="1263" y="319"/>
                    <a:pt x="1259" y="335"/>
                    <a:pt x="1248" y="346"/>
                  </a:cubicBezTo>
                  <a:cubicBezTo>
                    <a:pt x="1221" y="371"/>
                    <a:pt x="1150" y="428"/>
                    <a:pt x="1113" y="442"/>
                  </a:cubicBezTo>
                  <a:cubicBezTo>
                    <a:pt x="1097" y="465"/>
                    <a:pt x="1048" y="496"/>
                    <a:pt x="1024" y="512"/>
                  </a:cubicBezTo>
                  <a:cubicBezTo>
                    <a:pt x="994" y="532"/>
                    <a:pt x="954" y="551"/>
                    <a:pt x="928" y="576"/>
                  </a:cubicBezTo>
                  <a:cubicBezTo>
                    <a:pt x="896" y="607"/>
                    <a:pt x="855" y="640"/>
                    <a:pt x="812" y="653"/>
                  </a:cubicBezTo>
                  <a:cubicBezTo>
                    <a:pt x="784" y="672"/>
                    <a:pt x="742" y="689"/>
                    <a:pt x="716" y="711"/>
                  </a:cubicBezTo>
                  <a:cubicBezTo>
                    <a:pt x="645" y="769"/>
                    <a:pt x="575" y="836"/>
                    <a:pt x="486" y="864"/>
                  </a:cubicBezTo>
                  <a:cubicBezTo>
                    <a:pt x="446" y="891"/>
                    <a:pt x="408" y="918"/>
                    <a:pt x="371" y="947"/>
                  </a:cubicBezTo>
                  <a:cubicBezTo>
                    <a:pt x="353" y="961"/>
                    <a:pt x="332" y="973"/>
                    <a:pt x="313" y="986"/>
                  </a:cubicBezTo>
                  <a:cubicBezTo>
                    <a:pt x="307" y="990"/>
                    <a:pt x="294" y="999"/>
                    <a:pt x="294" y="999"/>
                  </a:cubicBezTo>
                  <a:cubicBezTo>
                    <a:pt x="279" y="1022"/>
                    <a:pt x="265" y="1022"/>
                    <a:pt x="243" y="1037"/>
                  </a:cubicBezTo>
                  <a:cubicBezTo>
                    <a:pt x="217" y="1076"/>
                    <a:pt x="159" y="1087"/>
                    <a:pt x="115" y="1101"/>
                  </a:cubicBezTo>
                  <a:cubicBezTo>
                    <a:pt x="94" y="1115"/>
                    <a:pt x="88" y="1131"/>
                    <a:pt x="64" y="1139"/>
                  </a:cubicBezTo>
                  <a:cubicBezTo>
                    <a:pt x="45" y="1151"/>
                    <a:pt x="15" y="1156"/>
                    <a:pt x="0" y="1171"/>
                  </a:cubicBezTo>
                </a:path>
              </a:pathLst>
            </a:custGeom>
            <a:noFill/>
            <a:ln w="57240" cap="flat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0" name="Freeform 4"/>
            <p:cNvSpPr>
              <a:spLocks noChangeArrowheads="1"/>
            </p:cNvSpPr>
            <p:nvPr/>
          </p:nvSpPr>
          <p:spPr bwMode="auto">
            <a:xfrm>
              <a:off x="1914" y="2473"/>
              <a:ext cx="2301" cy="229"/>
            </a:xfrm>
            <a:custGeom>
              <a:avLst/>
              <a:gdLst>
                <a:gd name="T0" fmla="*/ 0 w 1843"/>
                <a:gd name="T1" fmla="*/ 0 h 515"/>
                <a:gd name="T2" fmla="*/ 1843 w 1843"/>
                <a:gd name="T3" fmla="*/ 515 h 515"/>
              </a:gdLst>
              <a:ahLst/>
              <a:cxnLst>
                <a:cxn ang="0">
                  <a:pos x="0" y="28"/>
                </a:cxn>
                <a:cxn ang="0">
                  <a:pos x="173" y="41"/>
                </a:cxn>
                <a:cxn ang="0">
                  <a:pos x="403" y="9"/>
                </a:cxn>
                <a:cxn ang="0">
                  <a:pos x="435" y="35"/>
                </a:cxn>
                <a:cxn ang="0">
                  <a:pos x="659" y="60"/>
                </a:cxn>
                <a:cxn ang="0">
                  <a:pos x="1209" y="214"/>
                </a:cxn>
                <a:cxn ang="0">
                  <a:pos x="1286" y="246"/>
                </a:cxn>
                <a:cxn ang="0">
                  <a:pos x="1421" y="304"/>
                </a:cxn>
                <a:cxn ang="0">
                  <a:pos x="1497" y="348"/>
                </a:cxn>
                <a:cxn ang="0">
                  <a:pos x="1581" y="374"/>
                </a:cxn>
                <a:cxn ang="0">
                  <a:pos x="1657" y="406"/>
                </a:cxn>
                <a:cxn ang="0">
                  <a:pos x="1715" y="432"/>
                </a:cxn>
                <a:cxn ang="0">
                  <a:pos x="1753" y="457"/>
                </a:cxn>
                <a:cxn ang="0">
                  <a:pos x="1843" y="515"/>
                </a:cxn>
              </a:cxnLst>
              <a:rect l="T0" t="T1" r="T2" b="T3"/>
              <a:pathLst>
                <a:path w="1843" h="515">
                  <a:moveTo>
                    <a:pt x="0" y="28"/>
                  </a:moveTo>
                  <a:cubicBezTo>
                    <a:pt x="57" y="14"/>
                    <a:pt x="116" y="33"/>
                    <a:pt x="173" y="41"/>
                  </a:cubicBezTo>
                  <a:cubicBezTo>
                    <a:pt x="257" y="37"/>
                    <a:pt x="324" y="24"/>
                    <a:pt x="403" y="9"/>
                  </a:cubicBezTo>
                  <a:cubicBezTo>
                    <a:pt x="454" y="28"/>
                    <a:pt x="390" y="0"/>
                    <a:pt x="435" y="35"/>
                  </a:cubicBezTo>
                  <a:cubicBezTo>
                    <a:pt x="480" y="70"/>
                    <a:pt x="655" y="60"/>
                    <a:pt x="659" y="60"/>
                  </a:cubicBezTo>
                  <a:cubicBezTo>
                    <a:pt x="839" y="126"/>
                    <a:pt x="1027" y="157"/>
                    <a:pt x="1209" y="214"/>
                  </a:cubicBezTo>
                  <a:cubicBezTo>
                    <a:pt x="1233" y="230"/>
                    <a:pt x="1259" y="237"/>
                    <a:pt x="1286" y="246"/>
                  </a:cubicBezTo>
                  <a:cubicBezTo>
                    <a:pt x="1327" y="274"/>
                    <a:pt x="1377" y="283"/>
                    <a:pt x="1421" y="304"/>
                  </a:cubicBezTo>
                  <a:cubicBezTo>
                    <a:pt x="1442" y="314"/>
                    <a:pt x="1477" y="343"/>
                    <a:pt x="1497" y="348"/>
                  </a:cubicBezTo>
                  <a:cubicBezTo>
                    <a:pt x="1525" y="356"/>
                    <a:pt x="1553" y="366"/>
                    <a:pt x="1581" y="374"/>
                  </a:cubicBezTo>
                  <a:cubicBezTo>
                    <a:pt x="1604" y="390"/>
                    <a:pt x="1630" y="397"/>
                    <a:pt x="1657" y="406"/>
                  </a:cubicBezTo>
                  <a:cubicBezTo>
                    <a:pt x="1676" y="419"/>
                    <a:pt x="1693" y="424"/>
                    <a:pt x="1715" y="432"/>
                  </a:cubicBezTo>
                  <a:cubicBezTo>
                    <a:pt x="1758" y="475"/>
                    <a:pt x="1711" y="434"/>
                    <a:pt x="1753" y="457"/>
                  </a:cubicBezTo>
                  <a:cubicBezTo>
                    <a:pt x="1784" y="474"/>
                    <a:pt x="1811" y="498"/>
                    <a:pt x="1843" y="515"/>
                  </a:cubicBezTo>
                </a:path>
              </a:pathLst>
            </a:custGeom>
            <a:noFill/>
            <a:ln w="57240" cap="flat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95400" y="1736375"/>
            <a:ext cx="3313440" cy="1111655"/>
          </a:xfrm>
          <a:prstGeom prst="rect">
            <a:avLst/>
          </a:prstGeom>
          <a:solidFill>
            <a:srgbClr val="FFFF00"/>
          </a:solidFill>
          <a:ln w="9525" cap="flat">
            <a:noFill/>
            <a:round/>
            <a:headEnd/>
            <a:tailEnd/>
          </a:ln>
          <a:effectLst/>
        </p:spPr>
        <p:txBody>
          <a:bodyPr wrap="square" lIns="81639" tIns="42452" rIns="81639" bIns="42452">
            <a:spAutoFit/>
          </a:bodyPr>
          <a:lstStyle/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(</a:t>
            </a:r>
            <a:r>
              <a:rPr lang="en-US" sz="2000" b="1" dirty="0" err="1">
                <a:solidFill>
                  <a:srgbClr val="000000"/>
                </a:solidFill>
              </a:rPr>
              <a:t>Im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  <a:r>
              <a:rPr lang="en-US" sz="2000" b="1" dirty="0">
                <a:solidFill>
                  <a:srgbClr val="000000"/>
                </a:solidFill>
                <a:latin typeface="Comic Sans MS" pitchFamily="64" charset="0"/>
              </a:rPr>
              <a:t>x</a:t>
            </a:r>
            <a:r>
              <a:rPr lang="en-US" sz="2000" b="1" dirty="0">
                <a:solidFill>
                  <a:srgbClr val="000000"/>
                </a:solidFill>
              </a:rPr>
              <a:t>=</a:t>
            </a:r>
            <a:r>
              <a:rPr lang="en-US" sz="2000" b="1" dirty="0">
                <a:solidFill>
                  <a:srgbClr val="000000"/>
                </a:solidFill>
                <a:latin typeface="Symbol" pitchFamily="16" charset="2"/>
              </a:rPr>
              <a:t></a:t>
            </a:r>
            <a:r>
              <a:rPr lang="en-US" sz="2000" b="1" dirty="0">
                <a:solidFill>
                  <a:srgbClr val="000000"/>
                </a:solidFill>
              </a:rPr>
              <a:t>) </a:t>
            </a:r>
          </a:p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DVCS: spin asymmetries</a:t>
            </a:r>
          </a:p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TCS with polarized beam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7120824" y="5320462"/>
            <a:ext cx="4544928" cy="1111655"/>
          </a:xfrm>
          <a:prstGeom prst="rect">
            <a:avLst/>
          </a:prstGeom>
          <a:solidFill>
            <a:srgbClr val="FF0000">
              <a:alpha val="81999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square" lIns="81639" tIns="42452" rIns="81639" bIns="42452">
            <a:spAutoFit/>
          </a:bodyPr>
          <a:lstStyle/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(|Im|</a:t>
            </a:r>
            <a:r>
              <a:rPr lang="en-US" sz="2000" b="1" baseline="33000" dirty="0">
                <a:solidFill>
                  <a:srgbClr val="000000"/>
                </a:solidFill>
              </a:rPr>
              <a:t>2</a:t>
            </a:r>
            <a:r>
              <a:rPr lang="en-US" sz="2000" b="1" dirty="0">
                <a:solidFill>
                  <a:srgbClr val="000000"/>
                </a:solidFill>
              </a:rPr>
              <a:t>+|Re|</a:t>
            </a:r>
            <a:r>
              <a:rPr lang="en-US" sz="2000" b="1" baseline="33000" dirty="0">
                <a:solidFill>
                  <a:srgbClr val="000000"/>
                </a:solidFill>
              </a:rPr>
              <a:t>2</a:t>
            </a:r>
            <a:r>
              <a:rPr lang="en-US" sz="2000" b="1" dirty="0">
                <a:solidFill>
                  <a:srgbClr val="000000"/>
                </a:solidFill>
              </a:rPr>
              <a:t>)</a:t>
            </a:r>
          </a:p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DVCS: cross section</a:t>
            </a:r>
          </a:p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DVMP: cross-section, asymmetries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275085" y="5309593"/>
            <a:ext cx="2350080" cy="816702"/>
          </a:xfrm>
          <a:prstGeom prst="rect">
            <a:avLst/>
          </a:prstGeom>
          <a:solidFill>
            <a:srgbClr val="00FF00"/>
          </a:solidFill>
          <a:ln w="9525" cap="flat">
            <a:noFill/>
            <a:round/>
            <a:headEnd/>
            <a:tailEnd/>
          </a:ln>
          <a:effectLst/>
        </p:spPr>
        <p:txBody>
          <a:bodyPr lIns="81639" tIns="42452" rIns="81639" bIns="42452">
            <a:spAutoFit/>
          </a:bodyPr>
          <a:lstStyle/>
          <a:p>
            <a:pPr eaLnBrk="0">
              <a:spcBef>
                <a:spcPts val="907"/>
              </a:spcBef>
              <a:tabLst>
                <a:tab pos="656650" algn="l"/>
                <a:tab pos="1313299" algn="l"/>
                <a:tab pos="196994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(</a:t>
            </a:r>
            <a:r>
              <a:rPr lang="en-US" sz="2000" b="1" dirty="0" err="1">
                <a:solidFill>
                  <a:srgbClr val="000000"/>
                </a:solidFill>
              </a:rPr>
              <a:t>Im</a:t>
            </a:r>
            <a:r>
              <a:rPr lang="en-US" sz="2000" b="1" dirty="0">
                <a:solidFill>
                  <a:srgbClr val="000000"/>
                </a:solidFill>
              </a:rPr>
              <a:t>, x </a:t>
            </a:r>
            <a:r>
              <a:rPr lang="el-GR" sz="2000" b="1" dirty="0">
                <a:solidFill>
                  <a:srgbClr val="000000"/>
                </a:solidFill>
                <a:cs typeface="Times New Roman" pitchFamily="16" charset="0"/>
              </a:rPr>
              <a:t>≠</a:t>
            </a:r>
            <a:r>
              <a:rPr lang="en-US" sz="20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el-GR" sz="20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ξ</a:t>
            </a:r>
            <a:r>
              <a:rPr lang="en-US" sz="20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, x &lt; |</a:t>
            </a:r>
            <a:r>
              <a:rPr lang="el-GR" sz="20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ξ</a:t>
            </a:r>
            <a:r>
              <a:rPr lang="en-US" sz="20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|</a:t>
            </a:r>
            <a:r>
              <a:rPr lang="en-US" sz="2000" b="1" dirty="0">
                <a:solidFill>
                  <a:srgbClr val="000000"/>
                </a:solidFill>
              </a:rPr>
              <a:t> )</a:t>
            </a:r>
          </a:p>
          <a:p>
            <a:pPr eaLnBrk="0">
              <a:spcBef>
                <a:spcPts val="907"/>
              </a:spcBef>
              <a:tabLst>
                <a:tab pos="656650" algn="l"/>
                <a:tab pos="1313299" algn="l"/>
                <a:tab pos="196994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Double DVCS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7156675" y="1628800"/>
            <a:ext cx="4638023" cy="1470728"/>
          </a:xfrm>
          <a:prstGeom prst="rect">
            <a:avLst/>
          </a:prstGeom>
          <a:solidFill>
            <a:srgbClr val="FF3300">
              <a:alpha val="81999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square" lIns="81639" tIns="42452" rIns="81639" bIns="42452">
            <a:spAutoFit/>
          </a:bodyPr>
          <a:lstStyle/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(Re)</a:t>
            </a:r>
          </a:p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DVCS: charge asymmetry</a:t>
            </a:r>
          </a:p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TCS: cross-section, beam asymmetry</a:t>
            </a:r>
          </a:p>
          <a:p>
            <a:pPr eaLnBrk="0">
              <a:spcBef>
                <a:spcPts val="363"/>
              </a:spcBef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US" sz="2000" b="1" dirty="0">
                <a:solidFill>
                  <a:srgbClr val="000000"/>
                </a:solidFill>
              </a:rPr>
              <a:t>DVMP: cross-section, asymmetries</a:t>
            </a: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5365320" y="4374283"/>
            <a:ext cx="138240" cy="69127"/>
          </a:xfrm>
          <a:prstGeom prst="ellipse">
            <a:avLst/>
          </a:prstGeom>
          <a:solidFill>
            <a:srgbClr val="008000"/>
          </a:solidFill>
          <a:ln w="9360" cap="flat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V="1">
            <a:off x="4359194" y="4407506"/>
            <a:ext cx="1036800" cy="843929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3864840" y="2797317"/>
            <a:ext cx="1239760" cy="551578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 flipV="1">
            <a:off x="6855720" y="3976080"/>
            <a:ext cx="812160" cy="1251492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6743400" y="3053464"/>
            <a:ext cx="1136160" cy="922616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4AA421-692D-6640-8240-4C2AA721AE9D}"/>
              </a:ext>
            </a:extLst>
          </p:cNvPr>
          <p:cNvSpPr txBox="1"/>
          <p:nvPr/>
        </p:nvSpPr>
        <p:spPr>
          <a:xfrm>
            <a:off x="125982" y="546403"/>
            <a:ext cx="1063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oper Black" panose="0208090404030B020404" pitchFamily="18" charset="0"/>
              </a:rPr>
              <a:t>Three additional exclusive processes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CE51D9-DD1B-6FBA-0AC7-BA9843B2DD5E}"/>
              </a:ext>
            </a:extLst>
          </p:cNvPr>
          <p:cNvSpPr txBox="1"/>
          <p:nvPr/>
        </p:nvSpPr>
        <p:spPr>
          <a:xfrm>
            <a:off x="2170909" y="-38344"/>
            <a:ext cx="7850182" cy="5847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0" i="0" u="none" strike="noStrike" cap="none" spc="0" normalizeH="0" baseline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GPD Measurements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3FD8EC-22A2-D0FD-6329-7BFD8392F239}"/>
              </a:ext>
            </a:extLst>
          </p:cNvPr>
          <p:cNvSpPr txBox="1"/>
          <p:nvPr/>
        </p:nvSpPr>
        <p:spPr>
          <a:xfrm>
            <a:off x="-116566" y="1040710"/>
            <a:ext cx="98849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Wingdings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All processes together are 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rucial to fully extract GPDs</a:t>
            </a:r>
          </a:p>
        </p:txBody>
      </p:sp>
    </p:spTree>
    <p:extLst>
      <p:ext uri="{BB962C8B-B14F-4D97-AF65-F5344CB8AC3E}">
        <p14:creationId xmlns:p14="http://schemas.microsoft.com/office/powerpoint/2010/main" val="2171182482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"/>
</p:tagLst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theme/theme1.xml><?xml version="1.0" encoding="utf-8"?>
<a:theme xmlns:a="http://schemas.openxmlformats.org/drawingml/2006/main" name="ANL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NL" id="{5DF20D7B-D664-EF4A-BFD1-84AB6DFE0098}" vid="{A43922FF-6591-4245-9E02-14A915E78F01}"/>
    </a:ext>
  </a:extLst>
</a:theme>
</file>

<file path=ppt/theme/theme10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tle &amp; Subtitle">
      <a:majorFont>
        <a:latin typeface="Gill Sans"/>
        <a:ea typeface="Heiti SC Light"/>
        <a:cs typeface="Heiti SC Light"/>
      </a:majorFont>
      <a:minorFont>
        <a:latin typeface="Gill Sans"/>
        <a:ea typeface="Heiti SC Light"/>
        <a:cs typeface="Heiti SC Light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2" id="{B349333C-296A-5E43-B48A-FD70E9B6BA66}" vid="{99969635-BAA8-D547-B187-6B839D7FB46D}"/>
    </a:ext>
  </a:extLst>
</a:theme>
</file>

<file path=ppt/theme/theme11.xml><?xml version="1.0" encoding="utf-8"?>
<a:theme xmlns:a="http://schemas.openxmlformats.org/drawingml/2006/main" name="PH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tle &amp; Subtitle">
      <a:majorFont>
        <a:latin typeface="Gill Sans"/>
        <a:ea typeface="Heiti SC Light"/>
        <a:cs typeface="Heiti SC Light"/>
      </a:majorFont>
      <a:minorFont>
        <a:latin typeface="Gill Sans"/>
        <a:ea typeface="Heiti SC Light"/>
        <a:cs typeface="Heiti SC Light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HY" id="{3F221843-7AFB-41DB-91EB-FAECABEEDFF5}" vid="{D033CBE4-023C-459A-A060-3D0C36E2D8F8}"/>
    </a:ext>
  </a:extLst>
</a:theme>
</file>

<file path=ppt/theme/theme1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ANL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NL" id="{F8144DAE-1D6A-3E44-835D-60F3193D2AA3}" vid="{CFF49B7E-8AE0-C44F-AFB4-200789F3E07F}"/>
    </a:ext>
  </a:extLst>
</a:theme>
</file>

<file path=ppt/theme/theme4.xml><?xml version="1.0" encoding="utf-8"?>
<a:theme xmlns:a="http://schemas.openxmlformats.org/drawingml/2006/main" name="soli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lid" id="{71529DE9-3B54-41B0-AFDE-8A1CC4C24849}" vid="{00384C46-BDB5-4213-932A-F576C1C3D1A0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Office Theme">
  <a:themeElements>
    <a:clrScheme name="JLab Colors">
      <a:dk1>
        <a:srgbClr val="000000"/>
      </a:dk1>
      <a:lt1>
        <a:srgbClr val="FFFFFF"/>
      </a:lt1>
      <a:dk2>
        <a:srgbClr val="5E5E5E"/>
      </a:dk2>
      <a:lt2>
        <a:srgbClr val="EAEAEA"/>
      </a:lt2>
      <a:accent1>
        <a:srgbClr val="BE1D1D"/>
      </a:accent1>
      <a:accent2>
        <a:srgbClr val="D5D5D5"/>
      </a:accent2>
      <a:accent3>
        <a:srgbClr val="C0C0C0"/>
      </a:accent3>
      <a:accent4>
        <a:srgbClr val="A9A9A9"/>
      </a:accent4>
      <a:accent5>
        <a:srgbClr val="929292"/>
      </a:accent5>
      <a:accent6>
        <a:srgbClr val="919191"/>
      </a:accent6>
      <a:hlink>
        <a:srgbClr val="941100"/>
      </a:hlink>
      <a:folHlink>
        <a:srgbClr val="C81B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LLER.potx" id="{A9EF1728-669C-E042-BF22-941145A8115E}" vid="{F7ADB328-B8EA-8E47-B0DA-C1878F93CEAD}"/>
    </a:ext>
  </a:extLst>
</a:theme>
</file>

<file path=ppt/theme/theme9.xml><?xml version="1.0" encoding="utf-8"?>
<a:theme xmlns:a="http://schemas.openxmlformats.org/drawingml/2006/main" name="Theme-THU202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-THU2024" id="{0FEFF23F-2AF5-E34D-AF29-DBC976A830E5}" vid="{21182F57-B97B-BE4E-A7DC-244DB9CA7F9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ANL</Template>
  <TotalTime>56404</TotalTime>
  <Words>2606</Words>
  <Application>Microsoft Macintosh PowerPoint</Application>
  <PresentationFormat>Widescreen</PresentationFormat>
  <Paragraphs>441</Paragraphs>
  <Slides>33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28</vt:i4>
      </vt:variant>
      <vt:variant>
        <vt:lpstr>Theme</vt:lpstr>
      </vt:variant>
      <vt:variant>
        <vt:i4>11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73" baseType="lpstr">
      <vt:lpstr>.PingFangSC-Regular</vt:lpstr>
      <vt:lpstr>Adobe Devanagari</vt:lpstr>
      <vt:lpstr>ARiel</vt:lpstr>
      <vt:lpstr>Microsoft YaHei</vt:lpstr>
      <vt:lpstr>Microsoft YaHei Bold</vt:lpstr>
      <vt:lpstr>Microsoft YaHei Regular</vt:lpstr>
      <vt:lpstr>PingFangSC-Regular</vt:lpstr>
      <vt:lpstr>宋体</vt:lpstr>
      <vt:lpstr>Times</vt:lpstr>
      <vt:lpstr>Arial</vt:lpstr>
      <vt:lpstr>Arial Black</vt:lpstr>
      <vt:lpstr>Baskerville Old Face</vt:lpstr>
      <vt:lpstr>Blackadder ITC</vt:lpstr>
      <vt:lpstr>Bookman Old Style</vt:lpstr>
      <vt:lpstr>Calibri</vt:lpstr>
      <vt:lpstr>Calibri Light</vt:lpstr>
      <vt:lpstr>Cambria Math</vt:lpstr>
      <vt:lpstr>Comic Sans MS</vt:lpstr>
      <vt:lpstr>Cooper Black</vt:lpstr>
      <vt:lpstr>Courier New</vt:lpstr>
      <vt:lpstr>Gill Sans</vt:lpstr>
      <vt:lpstr>Helvetica</vt:lpstr>
      <vt:lpstr>Lucida Grande</vt:lpstr>
      <vt:lpstr>Symbol</vt:lpstr>
      <vt:lpstr>Tahoma</vt:lpstr>
      <vt:lpstr>Times New Roman</vt:lpstr>
      <vt:lpstr>Trebuchet MS</vt:lpstr>
      <vt:lpstr>Wingdings</vt:lpstr>
      <vt:lpstr>ANL</vt:lpstr>
      <vt:lpstr>Office Theme</vt:lpstr>
      <vt:lpstr>1_ANL</vt:lpstr>
      <vt:lpstr>solid</vt:lpstr>
      <vt:lpstr>Custom Design</vt:lpstr>
      <vt:lpstr>1_Custom Design</vt:lpstr>
      <vt:lpstr>4_Office Theme</vt:lpstr>
      <vt:lpstr>5_Office Theme</vt:lpstr>
      <vt:lpstr>Theme-THU2024</vt:lpstr>
      <vt:lpstr>Theme2</vt:lpstr>
      <vt:lpstr>PHY</vt:lpstr>
      <vt:lpstr>Equation</vt:lpstr>
      <vt:lpstr>Overview of Generalized Parton Distribution Measurements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GPD Experiments in Hall-C</vt:lpstr>
      <vt:lpstr>New GPD Experiments w/ CLAS12</vt:lpstr>
      <vt:lpstr>PowerPoint Presentation</vt:lpstr>
      <vt:lpstr>Future Upgrade-𝜇CLAS12</vt:lpstr>
      <vt:lpstr>GPD Measurements on SoLID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Opportunities at HIAF</vt:lpstr>
      <vt:lpstr>PowerPoint Presentation</vt:lpstr>
      <vt:lpstr>THANKS!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雨林木风</dc:creator>
  <cp:lastModifiedBy>Zhihong Ye</cp:lastModifiedBy>
  <cp:revision>2050</cp:revision>
  <cp:lastPrinted>2017-09-06T05:42:35Z</cp:lastPrinted>
  <dcterms:created xsi:type="dcterms:W3CDTF">2014-12-01T14:42:25Z</dcterms:created>
  <dcterms:modified xsi:type="dcterms:W3CDTF">2026-07-27T02:26:11Z</dcterms:modified>
</cp:coreProperties>
</file>