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1.xml" ContentType="application/vnd.openxmlformats-officedocument.presentationml.notesSlide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notesSlides/notesSlide2.xml" ContentType="application/vnd.openxmlformats-officedocument.presentationml.notesSlide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7" r:id="rId2"/>
    <p:sldId id="258" r:id="rId3"/>
    <p:sldId id="281" r:id="rId4"/>
    <p:sldId id="259" r:id="rId5"/>
    <p:sldId id="294" r:id="rId6"/>
    <p:sldId id="282" r:id="rId7"/>
    <p:sldId id="285" r:id="rId8"/>
    <p:sldId id="286" r:id="rId9"/>
    <p:sldId id="283" r:id="rId10"/>
    <p:sldId id="296" r:id="rId11"/>
    <p:sldId id="287" r:id="rId12"/>
    <p:sldId id="289" r:id="rId13"/>
    <p:sldId id="288" r:id="rId14"/>
    <p:sldId id="290" r:id="rId15"/>
    <p:sldId id="291" r:id="rId16"/>
    <p:sldId id="292" r:id="rId17"/>
    <p:sldId id="295" r:id="rId18"/>
    <p:sldId id="276" r:id="rId19"/>
    <p:sldId id="293" r:id="rId20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364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15597D-FD21-4759-86F9-ECAD15867F72}" type="datetimeFigureOut">
              <a:rPr lang="zh-CN" altLang="en-US" smtClean="0"/>
              <a:t>2026/7/28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7FE002-BFDE-49BE-9FEF-756D04DA78C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158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>
                <a:effectLst/>
              </a:rPr>
              <a:t>neglect other possible second-order contributions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50357E-0766-4EFF-BFFF-EFFEFC3C3313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6547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50357E-0766-4EFF-BFFF-EFFEFC3C3313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464631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D8E4A78-CB86-E0B2-B496-0AEEB2AB31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11199A69-919E-3EF9-D732-236A8FD0AF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0A9421C-D85C-9BBA-31B5-AA86FAB4F3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E46AD-12E3-4FC3-A03E-59B713805231}" type="datetime1">
              <a:rPr lang="zh-CN" altLang="en-US" smtClean="0"/>
              <a:t>2026/7/28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6003A97-CB25-A5D4-DCA3-FCD2DC622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第一届强相互作用自旋物理会议，青岛，</a:t>
            </a:r>
            <a:r>
              <a:rPr lang="en-US" altLang="zh-CN"/>
              <a:t>2026</a:t>
            </a:r>
            <a:r>
              <a:rPr lang="zh-CN" altLang="en-US"/>
              <a:t>年</a:t>
            </a:r>
            <a:r>
              <a:rPr lang="en-US" altLang="zh-CN"/>
              <a:t>7</a:t>
            </a:r>
            <a:r>
              <a:rPr lang="zh-CN" altLang="en-US"/>
              <a:t>月</a:t>
            </a:r>
            <a:r>
              <a:rPr lang="en-US" altLang="zh-CN"/>
              <a:t>26</a:t>
            </a:r>
            <a:r>
              <a:rPr lang="zh-CN" altLang="en-US"/>
              <a:t>日至</a:t>
            </a:r>
            <a:r>
              <a:rPr lang="en-US" altLang="zh-CN"/>
              <a:t>31</a:t>
            </a:r>
            <a:r>
              <a:rPr lang="zh-CN" altLang="en-US"/>
              <a:t>日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589E15E-1C86-31D1-5C0C-230092847A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B8C15-5FAB-4095-A505-F0BEC725EF0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48358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17F2F3E-9EFD-E614-3266-E4932BFB49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6FDF962-AC75-100E-4FAA-8BFF202617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74033B3-07B1-F2D8-CA22-F429BC86A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491F0-872D-4F67-9333-F9ACF967DB42}" type="datetime1">
              <a:rPr lang="zh-CN" altLang="en-US" smtClean="0"/>
              <a:t>2026/7/28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EF37211-49DB-9577-18A4-B8AFD74B4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第一届强相互作用自旋物理会议，青岛，</a:t>
            </a:r>
            <a:r>
              <a:rPr lang="en-US" altLang="zh-CN"/>
              <a:t>2026</a:t>
            </a:r>
            <a:r>
              <a:rPr lang="zh-CN" altLang="en-US"/>
              <a:t>年</a:t>
            </a:r>
            <a:r>
              <a:rPr lang="en-US" altLang="zh-CN"/>
              <a:t>7</a:t>
            </a:r>
            <a:r>
              <a:rPr lang="zh-CN" altLang="en-US"/>
              <a:t>月</a:t>
            </a:r>
            <a:r>
              <a:rPr lang="en-US" altLang="zh-CN"/>
              <a:t>26</a:t>
            </a:r>
            <a:r>
              <a:rPr lang="zh-CN" altLang="en-US"/>
              <a:t>日至</a:t>
            </a:r>
            <a:r>
              <a:rPr lang="en-US" altLang="zh-CN"/>
              <a:t>31</a:t>
            </a:r>
            <a:r>
              <a:rPr lang="zh-CN" altLang="en-US"/>
              <a:t>日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3A0FC0C-BD2C-014B-883E-51067F62D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B8C15-5FAB-4095-A505-F0BEC725EF0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26784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0B0A1C38-A700-B3C5-C9EB-61B4A9C31F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60136D29-7903-617E-2DB3-3CA15AEB8F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0A7C9BC-1879-4077-D852-9B28A96655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E52DC-D1F8-420A-8B9B-C77FCD158883}" type="datetime1">
              <a:rPr lang="zh-CN" altLang="en-US" smtClean="0"/>
              <a:t>2026/7/28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5B8200C-C3F7-DA65-62B1-4B8995E7BC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第一届强相互作用自旋物理会议，青岛，</a:t>
            </a:r>
            <a:r>
              <a:rPr lang="en-US" altLang="zh-CN"/>
              <a:t>2026</a:t>
            </a:r>
            <a:r>
              <a:rPr lang="zh-CN" altLang="en-US"/>
              <a:t>年</a:t>
            </a:r>
            <a:r>
              <a:rPr lang="en-US" altLang="zh-CN"/>
              <a:t>7</a:t>
            </a:r>
            <a:r>
              <a:rPr lang="zh-CN" altLang="en-US"/>
              <a:t>月</a:t>
            </a:r>
            <a:r>
              <a:rPr lang="en-US" altLang="zh-CN"/>
              <a:t>26</a:t>
            </a:r>
            <a:r>
              <a:rPr lang="zh-CN" altLang="en-US"/>
              <a:t>日至</a:t>
            </a:r>
            <a:r>
              <a:rPr lang="en-US" altLang="zh-CN"/>
              <a:t>31</a:t>
            </a:r>
            <a:r>
              <a:rPr lang="zh-CN" altLang="en-US"/>
              <a:t>日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8932455-8C9F-C71D-B486-3F80C4A6B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B8C15-5FAB-4095-A505-F0BEC725EF0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72805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>
            <a:extLst>
              <a:ext uri="{FF2B5EF4-FFF2-40B4-BE49-F238E27FC236}">
                <a16:creationId xmlns:a16="http://schemas.microsoft.com/office/drawing/2014/main" id="{36E6BEAE-5A62-0C82-88F9-D873B6186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2F512-179F-48BF-A49B-FB9CE930ED11}" type="datetime1">
              <a:rPr lang="zh-CN" altLang="en-US" smtClean="0"/>
              <a:t>2026/7/28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716AA64E-E8A3-FD0E-F17E-49F19AD5AC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20413" y="6356349"/>
            <a:ext cx="4751173" cy="365125"/>
          </a:xfrm>
        </p:spPr>
        <p:txBody>
          <a:bodyPr/>
          <a:lstStyle/>
          <a:p>
            <a:r>
              <a:rPr lang="zh-CN" altLang="en-US"/>
              <a:t>第一届强相互作用自旋物理会议，青岛，</a:t>
            </a:r>
            <a:r>
              <a:rPr lang="en-US" altLang="zh-CN"/>
              <a:t>2026</a:t>
            </a:r>
            <a:r>
              <a:rPr lang="zh-CN" altLang="en-US"/>
              <a:t>年</a:t>
            </a:r>
            <a:r>
              <a:rPr lang="en-US" altLang="zh-CN"/>
              <a:t>7</a:t>
            </a:r>
            <a:r>
              <a:rPr lang="zh-CN" altLang="en-US"/>
              <a:t>月</a:t>
            </a:r>
            <a:r>
              <a:rPr lang="en-US" altLang="zh-CN"/>
              <a:t>26</a:t>
            </a:r>
            <a:r>
              <a:rPr lang="zh-CN" altLang="en-US"/>
              <a:t>日至</a:t>
            </a:r>
            <a:r>
              <a:rPr lang="en-US" altLang="zh-CN"/>
              <a:t>31</a:t>
            </a:r>
            <a:r>
              <a:rPr lang="zh-CN" altLang="en-US"/>
              <a:t>日</a:t>
            </a: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7CDCC410-F25C-C0E4-0D98-C19BFEBFA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CA82B-7DE6-4BA0-AB24-9CAEFCCCC635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1" name="文本占位符 20">
            <a:extLst>
              <a:ext uri="{FF2B5EF4-FFF2-40B4-BE49-F238E27FC236}">
                <a16:creationId xmlns:a16="http://schemas.microsoft.com/office/drawing/2014/main" id="{5CA22C87-05B7-2678-8397-C041E2CFBB3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78494" y="49484"/>
            <a:ext cx="8435015" cy="472553"/>
          </a:xfrm>
        </p:spPr>
        <p:txBody>
          <a:bodyPr>
            <a:noAutofit/>
          </a:bodyPr>
          <a:lstStyle>
            <a:lvl1pPr marL="0" indent="0" algn="ctr">
              <a:buNone/>
              <a:defRPr sz="32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189" indent="0">
              <a:buNone/>
              <a:defRPr/>
            </a:lvl2pPr>
          </a:lstStyle>
          <a:p>
            <a:pPr lvl="0"/>
            <a:r>
              <a:rPr lang="zh-CN" altLang="en-US" dirty="0"/>
              <a:t>页标题</a:t>
            </a:r>
          </a:p>
        </p:txBody>
      </p:sp>
      <p:sp>
        <p:nvSpPr>
          <p:cNvPr id="23" name="文本占位符 22">
            <a:extLst>
              <a:ext uri="{FF2B5EF4-FFF2-40B4-BE49-F238E27FC236}">
                <a16:creationId xmlns:a16="http://schemas.microsoft.com/office/drawing/2014/main" id="{B939B716-3962-32BF-EDEE-A8B0547A863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0" y="933451"/>
            <a:ext cx="10311581" cy="5172377"/>
          </a:xfrm>
        </p:spPr>
        <p:txBody>
          <a:bodyPr/>
          <a:lstStyle>
            <a:lvl1pPr marL="228594" indent="-228594">
              <a:buClr>
                <a:schemeClr val="accent5"/>
              </a:buClr>
              <a:buFont typeface="Wingdings" panose="05000000000000000000" pitchFamily="2" charset="2"/>
              <a:buChar char="Ø"/>
              <a:defRPr sz="2000">
                <a:solidFill>
                  <a:srgbClr val="26437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011CA3F2-2E24-75A4-8670-9A7F3CADCDBE}"/>
              </a:ext>
            </a:extLst>
          </p:cNvPr>
          <p:cNvCxnSpPr/>
          <p:nvPr userDrawn="1"/>
        </p:nvCxnSpPr>
        <p:spPr>
          <a:xfrm>
            <a:off x="-7375" y="573803"/>
            <a:ext cx="12192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80543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D9CD770-9864-8D3A-E9F9-B786250A5B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E2F36C1-02C2-20AA-2565-6BDA172CDC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346B551-158B-059C-76A4-76BA323A45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19F05-1723-4192-8799-B3EE88B7E8F2}" type="datetime1">
              <a:rPr lang="zh-CN" altLang="en-US" smtClean="0"/>
              <a:t>2026/7/28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5F1766C-12B3-9865-9509-9999DC696E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第一届强相互作用自旋物理会议，青岛，</a:t>
            </a:r>
            <a:r>
              <a:rPr lang="en-US" altLang="zh-CN"/>
              <a:t>2026</a:t>
            </a:r>
            <a:r>
              <a:rPr lang="zh-CN" altLang="en-US"/>
              <a:t>年</a:t>
            </a:r>
            <a:r>
              <a:rPr lang="en-US" altLang="zh-CN"/>
              <a:t>7</a:t>
            </a:r>
            <a:r>
              <a:rPr lang="zh-CN" altLang="en-US"/>
              <a:t>月</a:t>
            </a:r>
            <a:r>
              <a:rPr lang="en-US" altLang="zh-CN"/>
              <a:t>26</a:t>
            </a:r>
            <a:r>
              <a:rPr lang="zh-CN" altLang="en-US"/>
              <a:t>日至</a:t>
            </a:r>
            <a:r>
              <a:rPr lang="en-US" altLang="zh-CN"/>
              <a:t>31</a:t>
            </a:r>
            <a:r>
              <a:rPr lang="zh-CN" altLang="en-US"/>
              <a:t>日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D1EE183-C03C-28C4-781E-68624486F3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B8C15-5FAB-4095-A505-F0BEC725EF0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67629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A90F706-4935-F322-1A3E-73F52F11B1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72D7DB5-AB19-DED4-08EA-440D4B6569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0C0D7BF-3BA2-81B4-153C-C6714FDAF4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F935A-733B-4185-B131-64B8CA4A5AE2}" type="datetime1">
              <a:rPr lang="zh-CN" altLang="en-US" smtClean="0"/>
              <a:t>2026/7/28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530C6D2-F44B-436A-FBC1-C1FDC5B997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第一届强相互作用自旋物理会议，青岛，</a:t>
            </a:r>
            <a:r>
              <a:rPr lang="en-US" altLang="zh-CN"/>
              <a:t>2026</a:t>
            </a:r>
            <a:r>
              <a:rPr lang="zh-CN" altLang="en-US"/>
              <a:t>年</a:t>
            </a:r>
            <a:r>
              <a:rPr lang="en-US" altLang="zh-CN"/>
              <a:t>7</a:t>
            </a:r>
            <a:r>
              <a:rPr lang="zh-CN" altLang="en-US"/>
              <a:t>月</a:t>
            </a:r>
            <a:r>
              <a:rPr lang="en-US" altLang="zh-CN"/>
              <a:t>26</a:t>
            </a:r>
            <a:r>
              <a:rPr lang="zh-CN" altLang="en-US"/>
              <a:t>日至</a:t>
            </a:r>
            <a:r>
              <a:rPr lang="en-US" altLang="zh-CN"/>
              <a:t>31</a:t>
            </a:r>
            <a:r>
              <a:rPr lang="zh-CN" altLang="en-US"/>
              <a:t>日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DD82044-69FE-CAA0-FE1F-3FDC08642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B8C15-5FAB-4095-A505-F0BEC725EF0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01595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2A999F8-E347-E31B-161F-5FC1D03EAE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6655674-5623-4169-49D9-9E1ED829EF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E786971-0AA7-2998-7269-064BF2DE0A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DF77DA8-DBC5-5275-93A2-ECC038687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4E634-42A7-43F4-A152-4589DBAD1FA4}" type="datetime1">
              <a:rPr lang="zh-CN" altLang="en-US" smtClean="0"/>
              <a:t>2026/7/28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A87C5E0-6074-283D-2D69-FE80D3806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第一届强相互作用自旋物理会议，青岛，</a:t>
            </a:r>
            <a:r>
              <a:rPr lang="en-US" altLang="zh-CN"/>
              <a:t>2026</a:t>
            </a:r>
            <a:r>
              <a:rPr lang="zh-CN" altLang="en-US"/>
              <a:t>年</a:t>
            </a:r>
            <a:r>
              <a:rPr lang="en-US" altLang="zh-CN"/>
              <a:t>7</a:t>
            </a:r>
            <a:r>
              <a:rPr lang="zh-CN" altLang="en-US"/>
              <a:t>月</a:t>
            </a:r>
            <a:r>
              <a:rPr lang="en-US" altLang="zh-CN"/>
              <a:t>26</a:t>
            </a:r>
            <a:r>
              <a:rPr lang="zh-CN" altLang="en-US"/>
              <a:t>日至</a:t>
            </a:r>
            <a:r>
              <a:rPr lang="en-US" altLang="zh-CN"/>
              <a:t>31</a:t>
            </a:r>
            <a:r>
              <a:rPr lang="zh-CN" altLang="en-US"/>
              <a:t>日</a:t>
            </a: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F6EF231-85E6-EB59-7924-A69B9103C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B8C15-5FAB-4095-A505-F0BEC725EF0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2878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B396506-AC5B-FA2D-EC4D-CB7D02C8F2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8080627-72F8-E514-4301-ED36106B6F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B36C6D5-F48E-2D32-DF12-A1C4F4863B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C241A695-C333-A937-4A01-C419CD5B2E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AEDB1C68-9D75-0B33-337E-16FC11EC74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EDDBF692-7BFA-2EB5-6EC8-6888F1373F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47A13-CF13-4725-945C-61643B09A923}" type="datetime1">
              <a:rPr lang="zh-CN" altLang="en-US" smtClean="0"/>
              <a:t>2026/7/28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CE24B102-3FD1-2D68-ECD7-4B045947F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第一届强相互作用自旋物理会议，青岛，</a:t>
            </a:r>
            <a:r>
              <a:rPr lang="en-US" altLang="zh-CN"/>
              <a:t>2026</a:t>
            </a:r>
            <a:r>
              <a:rPr lang="zh-CN" altLang="en-US"/>
              <a:t>年</a:t>
            </a:r>
            <a:r>
              <a:rPr lang="en-US" altLang="zh-CN"/>
              <a:t>7</a:t>
            </a:r>
            <a:r>
              <a:rPr lang="zh-CN" altLang="en-US"/>
              <a:t>月</a:t>
            </a:r>
            <a:r>
              <a:rPr lang="en-US" altLang="zh-CN"/>
              <a:t>26</a:t>
            </a:r>
            <a:r>
              <a:rPr lang="zh-CN" altLang="en-US"/>
              <a:t>日至</a:t>
            </a:r>
            <a:r>
              <a:rPr lang="en-US" altLang="zh-CN"/>
              <a:t>31</a:t>
            </a:r>
            <a:r>
              <a:rPr lang="zh-CN" altLang="en-US"/>
              <a:t>日</a:t>
            </a: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68561209-423D-8F17-901C-A16B04688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B8C15-5FAB-4095-A505-F0BEC725EF0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24357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2E02CBB-38E4-F24B-B3BA-82DF7F7C6A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7CB3976C-19DE-BFE9-F52C-9A88D16E3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3628C-3705-435D-92FE-EF6010F57D76}" type="datetime1">
              <a:rPr lang="zh-CN" altLang="en-US" smtClean="0"/>
              <a:t>2026/7/28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C4EE8FD2-650D-A33D-62DA-3D86270D74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第一届强相互作用自旋物理会议，青岛，</a:t>
            </a:r>
            <a:r>
              <a:rPr lang="en-US" altLang="zh-CN"/>
              <a:t>2026</a:t>
            </a:r>
            <a:r>
              <a:rPr lang="zh-CN" altLang="en-US"/>
              <a:t>年</a:t>
            </a:r>
            <a:r>
              <a:rPr lang="en-US" altLang="zh-CN"/>
              <a:t>7</a:t>
            </a:r>
            <a:r>
              <a:rPr lang="zh-CN" altLang="en-US"/>
              <a:t>月</a:t>
            </a:r>
            <a:r>
              <a:rPr lang="en-US" altLang="zh-CN"/>
              <a:t>26</a:t>
            </a:r>
            <a:r>
              <a:rPr lang="zh-CN" altLang="en-US"/>
              <a:t>日至</a:t>
            </a:r>
            <a:r>
              <a:rPr lang="en-US" altLang="zh-CN"/>
              <a:t>31</a:t>
            </a:r>
            <a:r>
              <a:rPr lang="zh-CN" altLang="en-US"/>
              <a:t>日</a:t>
            </a: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2DA89286-41F7-DEAD-4BC6-8DDE0B365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B8C15-5FAB-4095-A505-F0BEC725EF0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15529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263270F-D087-050B-0774-E32015A829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3EC0B-34C0-43EB-9372-0362E4FCBE1D}" type="datetime1">
              <a:rPr lang="zh-CN" altLang="en-US" smtClean="0"/>
              <a:t>2026/7/28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32837CF8-0B9D-A961-75AB-4296564FFF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第一届强相互作用自旋物理会议，青岛，</a:t>
            </a:r>
            <a:r>
              <a:rPr lang="en-US" altLang="zh-CN"/>
              <a:t>2026</a:t>
            </a:r>
            <a:r>
              <a:rPr lang="zh-CN" altLang="en-US"/>
              <a:t>年</a:t>
            </a:r>
            <a:r>
              <a:rPr lang="en-US" altLang="zh-CN"/>
              <a:t>7</a:t>
            </a:r>
            <a:r>
              <a:rPr lang="zh-CN" altLang="en-US"/>
              <a:t>月</a:t>
            </a:r>
            <a:r>
              <a:rPr lang="en-US" altLang="zh-CN"/>
              <a:t>26</a:t>
            </a:r>
            <a:r>
              <a:rPr lang="zh-CN" altLang="en-US"/>
              <a:t>日至</a:t>
            </a:r>
            <a:r>
              <a:rPr lang="en-US" altLang="zh-CN"/>
              <a:t>31</a:t>
            </a:r>
            <a:r>
              <a:rPr lang="zh-CN" altLang="en-US"/>
              <a:t>日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C4828D6-0B49-57F8-9C24-F2289ADFC7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B8C15-5FAB-4095-A505-F0BEC725EF0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81198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EB299F6-43D4-0924-CB1B-174F995293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F05C40B-8D05-1120-7C5E-9C5C23B41E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F206457A-1D67-6CB3-2020-4E39BBF551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E1E09A5-FDA6-DAF6-7B3F-5308C95B4F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F06CF-4A5C-4017-B02A-FB0A8D1A33E9}" type="datetime1">
              <a:rPr lang="zh-CN" altLang="en-US" smtClean="0"/>
              <a:t>2026/7/28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DEC8B03-03C5-6AC5-F8C3-21A475096D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第一届强相互作用自旋物理会议，青岛，</a:t>
            </a:r>
            <a:r>
              <a:rPr lang="en-US" altLang="zh-CN"/>
              <a:t>2026</a:t>
            </a:r>
            <a:r>
              <a:rPr lang="zh-CN" altLang="en-US"/>
              <a:t>年</a:t>
            </a:r>
            <a:r>
              <a:rPr lang="en-US" altLang="zh-CN"/>
              <a:t>7</a:t>
            </a:r>
            <a:r>
              <a:rPr lang="zh-CN" altLang="en-US"/>
              <a:t>月</a:t>
            </a:r>
            <a:r>
              <a:rPr lang="en-US" altLang="zh-CN"/>
              <a:t>26</a:t>
            </a:r>
            <a:r>
              <a:rPr lang="zh-CN" altLang="en-US"/>
              <a:t>日至</a:t>
            </a:r>
            <a:r>
              <a:rPr lang="en-US" altLang="zh-CN"/>
              <a:t>31</a:t>
            </a:r>
            <a:r>
              <a:rPr lang="zh-CN" altLang="en-US"/>
              <a:t>日</a:t>
            </a: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7E92012-AC19-DBE7-BDF2-7D6B915926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B8C15-5FAB-4095-A505-F0BEC725EF0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90627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29C70A1-28F3-1995-CD67-BDB16C6E1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4DFFE1DB-A26B-4291-0E90-80823406B66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83952572-1179-EC28-235E-79F20BDA8E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4D8FFAD-EEC1-E01D-CE64-25FA4BA43B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69C9F-2ECB-4F49-91BF-F8A4A253D6B8}" type="datetime1">
              <a:rPr lang="zh-CN" altLang="en-US" smtClean="0"/>
              <a:t>2026/7/28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732A5B2-94A6-008C-B892-ACE1340A3A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第一届强相互作用自旋物理会议，青岛，</a:t>
            </a:r>
            <a:r>
              <a:rPr lang="en-US" altLang="zh-CN"/>
              <a:t>2026</a:t>
            </a:r>
            <a:r>
              <a:rPr lang="zh-CN" altLang="en-US"/>
              <a:t>年</a:t>
            </a:r>
            <a:r>
              <a:rPr lang="en-US" altLang="zh-CN"/>
              <a:t>7</a:t>
            </a:r>
            <a:r>
              <a:rPr lang="zh-CN" altLang="en-US"/>
              <a:t>月</a:t>
            </a:r>
            <a:r>
              <a:rPr lang="en-US" altLang="zh-CN"/>
              <a:t>26</a:t>
            </a:r>
            <a:r>
              <a:rPr lang="zh-CN" altLang="en-US"/>
              <a:t>日至</a:t>
            </a:r>
            <a:r>
              <a:rPr lang="en-US" altLang="zh-CN"/>
              <a:t>31</a:t>
            </a:r>
            <a:r>
              <a:rPr lang="zh-CN" altLang="en-US"/>
              <a:t>日</a:t>
            </a: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CFCEDD3-BBD9-B9B0-8EA3-A2662D6D48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B8C15-5FAB-4095-A505-F0BEC725EF0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73082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DBFB31B9-78E3-DBB4-E519-26C43635E7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522CA92-3E27-32C9-0259-D34651971F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A8C90E9-F5A4-32C6-351F-2EB12A8F3D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DDCF6F-B70F-4339-9349-3841F90903E2}" type="datetime1">
              <a:rPr lang="zh-CN" altLang="en-US" smtClean="0"/>
              <a:t>2026/7/28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29EB624-9558-52AE-9F5F-950BE6CEDB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zh-CN" altLang="en-US"/>
              <a:t>第一届强相互作用自旋物理会议，青岛，</a:t>
            </a:r>
            <a:r>
              <a:rPr lang="en-US" altLang="zh-CN"/>
              <a:t>2026</a:t>
            </a:r>
            <a:r>
              <a:rPr lang="zh-CN" altLang="en-US"/>
              <a:t>年</a:t>
            </a:r>
            <a:r>
              <a:rPr lang="en-US" altLang="zh-CN"/>
              <a:t>7</a:t>
            </a:r>
            <a:r>
              <a:rPr lang="zh-CN" altLang="en-US"/>
              <a:t>月</a:t>
            </a:r>
            <a:r>
              <a:rPr lang="en-US" altLang="zh-CN"/>
              <a:t>26</a:t>
            </a:r>
            <a:r>
              <a:rPr lang="zh-CN" altLang="en-US"/>
              <a:t>日至</a:t>
            </a:r>
            <a:r>
              <a:rPr lang="en-US" altLang="zh-CN"/>
              <a:t>31</a:t>
            </a:r>
            <a:r>
              <a:rPr lang="zh-CN" altLang="en-US"/>
              <a:t>日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3AD4CBA-D76B-87B6-5D44-D42D64D939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6B8C15-5FAB-4095-A505-F0BEC725EF0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92738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3" Type="http://schemas.openxmlformats.org/officeDocument/2006/relationships/tags" Target="../tags/tag27.xml"/><Relationship Id="rId7" Type="http://schemas.openxmlformats.org/officeDocument/2006/relationships/slideLayout" Target="../slideLayouts/slideLayout12.xml"/><Relationship Id="rId12" Type="http://schemas.openxmlformats.org/officeDocument/2006/relationships/image" Target="../media/image34.png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6" Type="http://schemas.openxmlformats.org/officeDocument/2006/relationships/tags" Target="../tags/tag30.xml"/><Relationship Id="rId11" Type="http://schemas.openxmlformats.org/officeDocument/2006/relationships/image" Target="../media/image33.png"/><Relationship Id="rId5" Type="http://schemas.openxmlformats.org/officeDocument/2006/relationships/tags" Target="../tags/tag29.xml"/><Relationship Id="rId10" Type="http://schemas.openxmlformats.org/officeDocument/2006/relationships/image" Target="../media/image32.png"/><Relationship Id="rId4" Type="http://schemas.openxmlformats.org/officeDocument/2006/relationships/tags" Target="../tags/tag28.xml"/><Relationship Id="rId9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38.xml"/><Relationship Id="rId13" Type="http://schemas.openxmlformats.org/officeDocument/2006/relationships/image" Target="../media/image38.png"/><Relationship Id="rId3" Type="http://schemas.openxmlformats.org/officeDocument/2006/relationships/tags" Target="../tags/tag33.xml"/><Relationship Id="rId7" Type="http://schemas.openxmlformats.org/officeDocument/2006/relationships/tags" Target="../tags/tag37.xml"/><Relationship Id="rId12" Type="http://schemas.openxmlformats.org/officeDocument/2006/relationships/image" Target="../media/image37.png"/><Relationship Id="rId17" Type="http://schemas.openxmlformats.org/officeDocument/2006/relationships/image" Target="../media/image42.png"/><Relationship Id="rId2" Type="http://schemas.openxmlformats.org/officeDocument/2006/relationships/tags" Target="../tags/tag32.xml"/><Relationship Id="rId16" Type="http://schemas.openxmlformats.org/officeDocument/2006/relationships/image" Target="../media/image41.png"/><Relationship Id="rId1" Type="http://schemas.openxmlformats.org/officeDocument/2006/relationships/tags" Target="../tags/tag31.xml"/><Relationship Id="rId6" Type="http://schemas.openxmlformats.org/officeDocument/2006/relationships/tags" Target="../tags/tag36.xml"/><Relationship Id="rId11" Type="http://schemas.openxmlformats.org/officeDocument/2006/relationships/image" Target="../media/image36.png"/><Relationship Id="rId5" Type="http://schemas.openxmlformats.org/officeDocument/2006/relationships/tags" Target="../tags/tag35.xml"/><Relationship Id="rId15" Type="http://schemas.openxmlformats.org/officeDocument/2006/relationships/image" Target="../media/image40.png"/><Relationship Id="rId10" Type="http://schemas.openxmlformats.org/officeDocument/2006/relationships/image" Target="../media/image25.png"/><Relationship Id="rId4" Type="http://schemas.openxmlformats.org/officeDocument/2006/relationships/tags" Target="../tags/tag34.xml"/><Relationship Id="rId9" Type="http://schemas.openxmlformats.org/officeDocument/2006/relationships/slideLayout" Target="../slideLayouts/slideLayout12.xml"/><Relationship Id="rId14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tags" Target="../tags/tag41.xml"/><Relationship Id="rId7" Type="http://schemas.openxmlformats.org/officeDocument/2006/relationships/image" Target="../media/image44.png"/><Relationship Id="rId2" Type="http://schemas.openxmlformats.org/officeDocument/2006/relationships/tags" Target="../tags/tag40.xml"/><Relationship Id="rId1" Type="http://schemas.openxmlformats.org/officeDocument/2006/relationships/tags" Target="../tags/tag39.xml"/><Relationship Id="rId6" Type="http://schemas.openxmlformats.org/officeDocument/2006/relationships/image" Target="../media/image43.png"/><Relationship Id="rId5" Type="http://schemas.openxmlformats.org/officeDocument/2006/relationships/slideLayout" Target="../slideLayouts/slideLayout12.xml"/><Relationship Id="rId4" Type="http://schemas.openxmlformats.org/officeDocument/2006/relationships/tags" Target="../tags/tag42.xml"/><Relationship Id="rId9" Type="http://schemas.openxmlformats.org/officeDocument/2006/relationships/image" Target="../media/image4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tags" Target="../tags/tag45.xml"/><Relationship Id="rId7" Type="http://schemas.openxmlformats.org/officeDocument/2006/relationships/image" Target="../media/image47.png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50.png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51.png"/><Relationship Id="rId4" Type="http://schemas.openxmlformats.org/officeDocument/2006/relationships/tags" Target="../tags/tag46.xml"/><Relationship Id="rId9" Type="http://schemas.openxmlformats.org/officeDocument/2006/relationships/image" Target="../media/image4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tags" Target="../tags/tag49.xml"/><Relationship Id="rId7" Type="http://schemas.openxmlformats.org/officeDocument/2006/relationships/image" Target="../media/image52.png"/><Relationship Id="rId2" Type="http://schemas.openxmlformats.org/officeDocument/2006/relationships/tags" Target="../tags/tag48.xml"/><Relationship Id="rId1" Type="http://schemas.openxmlformats.org/officeDocument/2006/relationships/tags" Target="../tags/tag47.xml"/><Relationship Id="rId6" Type="http://schemas.openxmlformats.org/officeDocument/2006/relationships/image" Target="../media/image62.png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46.png"/><Relationship Id="rId4" Type="http://schemas.openxmlformats.org/officeDocument/2006/relationships/tags" Target="../tags/tag50.xml"/><Relationship Id="rId9" Type="http://schemas.openxmlformats.org/officeDocument/2006/relationships/image" Target="../media/image5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tags" Target="../tags/tag53.xml"/><Relationship Id="rId7" Type="http://schemas.openxmlformats.org/officeDocument/2006/relationships/image" Target="../media/image55.png"/><Relationship Id="rId2" Type="http://schemas.openxmlformats.org/officeDocument/2006/relationships/tags" Target="../tags/tag52.xml"/><Relationship Id="rId1" Type="http://schemas.openxmlformats.org/officeDocument/2006/relationships/tags" Target="../tags/tag51.xml"/><Relationship Id="rId6" Type="http://schemas.openxmlformats.org/officeDocument/2006/relationships/image" Target="../media/image560.png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58.png"/><Relationship Id="rId4" Type="http://schemas.openxmlformats.org/officeDocument/2006/relationships/tags" Target="../tags/tag54.xml"/><Relationship Id="rId9" Type="http://schemas.openxmlformats.org/officeDocument/2006/relationships/image" Target="../media/image5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7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58.xml"/><Relationship Id="rId1" Type="http://schemas.openxmlformats.org/officeDocument/2006/relationships/tags" Target="../tags/tag57.xml"/><Relationship Id="rId5" Type="http://schemas.openxmlformats.org/officeDocument/2006/relationships/image" Target="../media/image63.png"/><Relationship Id="rId4" Type="http://schemas.openxmlformats.org/officeDocument/2006/relationships/image" Target="../media/image6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67.png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6.png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3.png"/><Relationship Id="rId3" Type="http://schemas.openxmlformats.org/officeDocument/2006/relationships/tags" Target="../tags/tag5.xml"/><Relationship Id="rId7" Type="http://schemas.openxmlformats.org/officeDocument/2006/relationships/slideLayout" Target="../slideLayouts/slideLayout12.xml"/><Relationship Id="rId12" Type="http://schemas.openxmlformats.org/officeDocument/2006/relationships/image" Target="../media/image12.png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tags" Target="../tags/tag8.xml"/><Relationship Id="rId11" Type="http://schemas.openxmlformats.org/officeDocument/2006/relationships/image" Target="../media/image11.png"/><Relationship Id="rId5" Type="http://schemas.openxmlformats.org/officeDocument/2006/relationships/tags" Target="../tags/tag7.xml"/><Relationship Id="rId10" Type="http://schemas.openxmlformats.org/officeDocument/2006/relationships/image" Target="../media/image10.png"/><Relationship Id="rId4" Type="http://schemas.openxmlformats.org/officeDocument/2006/relationships/tags" Target="../tags/tag6.xml"/><Relationship Id="rId9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13" Type="http://schemas.openxmlformats.org/officeDocument/2006/relationships/image" Target="../media/image17.png"/><Relationship Id="rId3" Type="http://schemas.openxmlformats.org/officeDocument/2006/relationships/tags" Target="../tags/tag11.xml"/><Relationship Id="rId7" Type="http://schemas.openxmlformats.org/officeDocument/2006/relationships/slideLayout" Target="../slideLayouts/slideLayout12.xml"/><Relationship Id="rId12" Type="http://schemas.openxmlformats.org/officeDocument/2006/relationships/image" Target="../media/image16.png"/><Relationship Id="rId2" Type="http://schemas.openxmlformats.org/officeDocument/2006/relationships/tags" Target="../tags/tag10.xml"/><Relationship Id="rId16" Type="http://schemas.openxmlformats.org/officeDocument/2006/relationships/image" Target="../media/image20.png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image" Target="../media/image15.png"/><Relationship Id="rId5" Type="http://schemas.openxmlformats.org/officeDocument/2006/relationships/tags" Target="../tags/tag13.xml"/><Relationship Id="rId15" Type="http://schemas.openxmlformats.org/officeDocument/2006/relationships/image" Target="../media/image19.png"/><Relationship Id="rId10" Type="http://schemas.openxmlformats.org/officeDocument/2006/relationships/image" Target="../media/image14.png"/><Relationship Id="rId4" Type="http://schemas.openxmlformats.org/officeDocument/2006/relationships/tags" Target="../tags/tag12.xml"/><Relationship Id="rId9" Type="http://schemas.openxmlformats.org/officeDocument/2006/relationships/image" Target="../media/image230.png"/><Relationship Id="rId1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tags" Target="../tags/tag17.xml"/><Relationship Id="rId7" Type="http://schemas.openxmlformats.org/officeDocument/2006/relationships/image" Target="../media/image21.png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310.png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24.png"/><Relationship Id="rId4" Type="http://schemas.openxmlformats.org/officeDocument/2006/relationships/tags" Target="../tags/tag18.xml"/><Relationship Id="rId9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.xml"/><Relationship Id="rId13" Type="http://schemas.openxmlformats.org/officeDocument/2006/relationships/image" Target="../media/image28.png"/><Relationship Id="rId3" Type="http://schemas.openxmlformats.org/officeDocument/2006/relationships/tags" Target="../tags/tag21.xml"/><Relationship Id="rId7" Type="http://schemas.openxmlformats.org/officeDocument/2006/relationships/slideLayout" Target="../slideLayouts/slideLayout12.xml"/><Relationship Id="rId12" Type="http://schemas.openxmlformats.org/officeDocument/2006/relationships/image" Target="../media/image27.png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6" Type="http://schemas.openxmlformats.org/officeDocument/2006/relationships/tags" Target="../tags/tag24.xml"/><Relationship Id="rId11" Type="http://schemas.openxmlformats.org/officeDocument/2006/relationships/image" Target="../media/image26.png"/><Relationship Id="rId5" Type="http://schemas.openxmlformats.org/officeDocument/2006/relationships/tags" Target="../tags/tag23.xml"/><Relationship Id="rId10" Type="http://schemas.openxmlformats.org/officeDocument/2006/relationships/image" Target="../media/image25.png"/><Relationship Id="rId4" Type="http://schemas.openxmlformats.org/officeDocument/2006/relationships/tags" Target="../tags/tag22.xml"/><Relationship Id="rId9" Type="http://schemas.openxmlformats.org/officeDocument/2006/relationships/image" Target="../media/image170.png"/><Relationship Id="rId1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BC464AE9-E07E-F405-B074-34E419D7BB70}"/>
              </a:ext>
            </a:extLst>
          </p:cNvPr>
          <p:cNvSpPr txBox="1"/>
          <p:nvPr/>
        </p:nvSpPr>
        <p:spPr>
          <a:xfrm>
            <a:off x="928427" y="1400006"/>
            <a:ext cx="1033513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36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Spin alignment of vector mesons in local equilibrium </a:t>
            </a:r>
          </a:p>
          <a:p>
            <a:pPr algn="ctr"/>
            <a:r>
              <a:rPr lang="en-US" altLang="zh-CN" sz="36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by Zubarev’s approach</a:t>
            </a:r>
            <a:endParaRPr lang="zh-CN" altLang="en-US" sz="3600" dirty="0">
              <a:solidFill>
                <a:schemeClr val="accent1"/>
              </a:solidFill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A354B498-4DEC-3124-B4B3-6B1DF884C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CA82B-7DE6-4BA0-AB24-9CAEFCCCC635}" type="slidenum">
              <a:rPr lang="zh-CN" altLang="en-US" smtClean="0"/>
              <a:t>1</a:t>
            </a:fld>
            <a:endParaRPr lang="zh-CN" altLang="en-US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CC339FE4-6CCA-7E71-1F7C-9A6910D004A3}"/>
              </a:ext>
            </a:extLst>
          </p:cNvPr>
          <p:cNvSpPr txBox="1"/>
          <p:nvPr/>
        </p:nvSpPr>
        <p:spPr>
          <a:xfrm>
            <a:off x="4439382" y="2965882"/>
            <a:ext cx="33132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Shi-Zheng Yang(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杨诗正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12D65A6B-61F8-8839-7A5B-4D1CEF436662}"/>
              </a:ext>
            </a:extLst>
          </p:cNvPr>
          <p:cNvSpPr txBox="1"/>
          <p:nvPr/>
        </p:nvSpPr>
        <p:spPr>
          <a:xfrm>
            <a:off x="1257407" y="4592070"/>
            <a:ext cx="96709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SZY, X.-Q. Xie, S. Pu, J.-H. Gao, Q. Wang, Phys. Rev. D 112, 094040 (2025)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2E1008C2-6585-E9D7-412A-E4C29F053B84}"/>
              </a:ext>
            </a:extLst>
          </p:cNvPr>
          <p:cNvSpPr txBox="1"/>
          <p:nvPr/>
        </p:nvSpPr>
        <p:spPr>
          <a:xfrm>
            <a:off x="4335813" y="3764858"/>
            <a:ext cx="35141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Zhejiang Ocean University</a:t>
            </a: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B2B0996C-A769-318C-D7C4-D7CE7E5DAC7F}"/>
              </a:ext>
            </a:extLst>
          </p:cNvPr>
          <p:cNvSpPr txBox="1"/>
          <p:nvPr/>
        </p:nvSpPr>
        <p:spPr>
          <a:xfrm>
            <a:off x="2467443" y="5914633"/>
            <a:ext cx="725084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000" dirty="0"/>
              <a:t>第一届强相互作用自旋物理会议，青岛，</a:t>
            </a:r>
            <a:r>
              <a:rPr lang="en-US" altLang="zh-CN" sz="2000" dirty="0"/>
              <a:t>2026</a:t>
            </a:r>
            <a:r>
              <a:rPr lang="zh-CN" altLang="en-US" sz="2000" dirty="0"/>
              <a:t>年</a:t>
            </a:r>
            <a:r>
              <a:rPr lang="en-US" altLang="zh-CN" sz="2000" dirty="0"/>
              <a:t>7</a:t>
            </a:r>
            <a:r>
              <a:rPr lang="zh-CN" altLang="en-US" sz="2000" dirty="0"/>
              <a:t>月</a:t>
            </a:r>
            <a:r>
              <a:rPr lang="en-US" altLang="zh-CN" sz="2000" dirty="0"/>
              <a:t>26</a:t>
            </a:r>
            <a:r>
              <a:rPr lang="zh-CN" altLang="en-US" sz="2000" dirty="0"/>
              <a:t>日至</a:t>
            </a:r>
            <a:r>
              <a:rPr lang="en-US" altLang="zh-CN" sz="2000" dirty="0"/>
              <a:t>31</a:t>
            </a:r>
            <a:r>
              <a:rPr lang="zh-CN" altLang="en-US" sz="2000" dirty="0"/>
              <a:t>日</a:t>
            </a:r>
          </a:p>
        </p:txBody>
      </p:sp>
      <p:pic>
        <p:nvPicPr>
          <p:cNvPr id="9" name="图片 8" descr="IMG_256">
            <a:extLst>
              <a:ext uri="{FF2B5EF4-FFF2-40B4-BE49-F238E27FC236}">
                <a16:creationId xmlns:a16="http://schemas.microsoft.com/office/drawing/2014/main" id="{22387513-3184-9722-96AC-84BC54F952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03316" y="0"/>
            <a:ext cx="1161277" cy="115122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904319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22956677-7777-9638-50C1-D674AA62E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CA82B-7DE6-4BA0-AB24-9CAEFCCCC635}" type="slidenum">
              <a:rPr lang="zh-CN" altLang="en-US" smtClean="0"/>
              <a:t>10</a:t>
            </a:fld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21DFA48-7CD1-C13E-0C09-D2B11378249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dirty="0"/>
              <a:t>Zeroth-order trace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41D438A3-5C4C-C028-F33C-DA50FAF1F47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zh-CN" dirty="0"/>
              <a:t>Using the following commutators</a:t>
            </a:r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r>
              <a:rPr lang="en-US" altLang="zh-CN" dirty="0"/>
              <a:t>We obtain the Bose-Einstein distribution</a:t>
            </a:r>
          </a:p>
          <a:p>
            <a:pPr marL="0" indent="0">
              <a:buNone/>
            </a:pPr>
            <a:endParaRPr lang="zh-CN" altLang="en-US" dirty="0"/>
          </a:p>
        </p:txBody>
      </p:sp>
      <p:pic>
        <p:nvPicPr>
          <p:cNvPr id="7" name="图片 6" descr="\documentclass{revtex4-2}&#10;\usepackage{xcolor}&#10;\usepackage{amsbsy}&#10;\usepackage{amstext}&#10;\usepackage{amssymb}&#10;\usepackage{amsmath}&#10;\thispagestyle{empty}&#10;\definecolor{sblue}{RGB}{68,114,196}&#10;\begin{document}&#10;\begin{eqnarray*}&#10;a^{s\dagger}_{\mathbf{p}}e^{-\beta_\mu\hat{P}^\mu}=e^{\beta\cdot p}e^{-\beta_\mu\hat{P}^\mu}a^{s\dagger}_\mathbf{p}&#10;\end{eqnarray*}&#10;\end{document}" title="IguanaTex Bitmap Display">
            <a:extLst>
              <a:ext uri="{FF2B5EF4-FFF2-40B4-BE49-F238E27FC236}">
                <a16:creationId xmlns:a16="http://schemas.microsoft.com/office/drawing/2014/main" id="{D2168F9F-7433-FBFD-2097-A1870DDD209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2000" y="2678551"/>
            <a:ext cx="3587657" cy="444343"/>
          </a:xfrm>
          <a:prstGeom prst="rect">
            <a:avLst/>
          </a:prstGeom>
        </p:spPr>
      </p:pic>
      <p:pic>
        <p:nvPicPr>
          <p:cNvPr id="23" name="图片 22" descr="\documentclass{revtex4-2}&#10;\usepackage{xcolor}&#10;\usepackage{amsbsy}&#10;\usepackage{amstext}&#10;\usepackage{amssymb}&#10;\usepackage{amsmath}&#10;\thispagestyle{empty}&#10;\definecolor{sblue}{RGB}{68,114,196}&#10;\begin{document}&#10;\begin{eqnarray*}&#10;\langle a^r_{\mathbf{p}^\prime}a^{s\dagger}_\mathbf{p} \rangle=e^{\beta\cdot p}\langle a^{s\dagger}_\mathbf{p} a^r_{\mathbf{p}^\prime}\rangle&#10;\end{eqnarray*}&#10;\end{document}" title="IguanaTex Bitmap Display">
            <a:extLst>
              <a:ext uri="{FF2B5EF4-FFF2-40B4-BE49-F238E27FC236}">
                <a16:creationId xmlns:a16="http://schemas.microsoft.com/office/drawing/2014/main" id="{E3615849-E950-FA93-4276-806DBF0800E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0294" y="3813727"/>
            <a:ext cx="2938514" cy="394971"/>
          </a:xfrm>
          <a:prstGeom prst="rect">
            <a:avLst/>
          </a:prstGeom>
        </p:spPr>
      </p:pic>
      <p:pic>
        <p:nvPicPr>
          <p:cNvPr id="21" name="图片 20" descr="\documentclass{revtex4-2}&#10;\usepackage{xcolor}&#10;\usepackage{amsbsy}&#10;\usepackage{amstext}&#10;\usepackage{amssymb}&#10;\usepackage{amsmath}&#10;\thispagestyle{empty}&#10;\definecolor{sblue}{RGB}{68,114,196}&#10;\begin{document}&#10;\begin{eqnarray*}&#10;\langle a^r_{\mathbf{p}^\prime}a^{s\dagger}_\mathbf{p} \rangle=\langle a^{s\dagger}_\mathbf{p} a^r_{\mathbf{p}^\prime}\rangle+(2\pi)^3\delta(\mathbf{p}-\mathbf{p}^\prime)\delta_{sr}&#10;\end{eqnarray*}&#10;\end{document}" title="IguanaTex Bitmap Display">
            <a:extLst>
              <a:ext uri="{FF2B5EF4-FFF2-40B4-BE49-F238E27FC236}">
                <a16:creationId xmlns:a16="http://schemas.microsoft.com/office/drawing/2014/main" id="{92B31C92-B7DE-87D5-B38F-D597223A3F9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9311" y="3813727"/>
            <a:ext cx="5134629" cy="393143"/>
          </a:xfrm>
          <a:prstGeom prst="rect">
            <a:avLst/>
          </a:prstGeom>
        </p:spPr>
      </p:pic>
      <p:pic>
        <p:nvPicPr>
          <p:cNvPr id="37" name="图片 36" descr="\documentclass{revtex4-2}&#10;\usepackage{xcolor}&#10;\usepackage{amsbsy}&#10;\usepackage{amstext}&#10;\usepackage{amssymb}&#10;\thispagestyle{empty}&#10;\begin{document}&#10;\begin{eqnarray*}&#10;\left[a_{\bf p}^{r},a_{\bf q}^{s\dagger}\right] = (2\pi)^{3}\delta^{3}({\bf p}-{\bf q})\delta^{rs}&#10;\end{eqnarray*}&#10;\end{document}" title="IguanaTex Bitmap Display">
            <a:extLst>
              <a:ext uri="{FF2B5EF4-FFF2-40B4-BE49-F238E27FC236}">
                <a16:creationId xmlns:a16="http://schemas.microsoft.com/office/drawing/2014/main" id="{D01CC8AA-D09A-DC7A-5ACD-3A6AD7B9C03B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0850" y="1521626"/>
            <a:ext cx="3805257" cy="393143"/>
          </a:xfrm>
          <a:prstGeom prst="rect">
            <a:avLst/>
          </a:prstGeom>
        </p:spPr>
      </p:pic>
      <p:pic>
        <p:nvPicPr>
          <p:cNvPr id="33" name="图片 32" descr="\documentclass{revtex4-2}&#10;\usepackage{xcolor}&#10;\usepackage{amsbsy}&#10;\usepackage{amstext}&#10;\usepackage{amssymb}&#10;\usepackage{amsmath}&#10;\thispagestyle{empty}&#10;\definecolor{sblue}{RGB}{68,114,196}&#10;\begin{document}&#10;\begin{eqnarray*}&#10;[\hat{P}^\mu,a^{s\dagger}_\mathbf{p}]=p^\mu a^{s\dagger}_\mathbf{p}&#10;\end{eqnarray*}&#10;\end{document}" title="IguanaTex Bitmap Display">
            <a:extLst>
              <a:ext uri="{FF2B5EF4-FFF2-40B4-BE49-F238E27FC236}">
                <a16:creationId xmlns:a16="http://schemas.microsoft.com/office/drawing/2014/main" id="{F31AAC65-D143-A91F-D713-4F0D489D9C7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7437" y="1527385"/>
            <a:ext cx="2161371" cy="404114"/>
          </a:xfrm>
          <a:prstGeom prst="rect">
            <a:avLst/>
          </a:prstGeom>
        </p:spPr>
      </p:pic>
      <p:sp>
        <p:nvSpPr>
          <p:cNvPr id="38" name="箭头: 下 37">
            <a:extLst>
              <a:ext uri="{FF2B5EF4-FFF2-40B4-BE49-F238E27FC236}">
                <a16:creationId xmlns:a16="http://schemas.microsoft.com/office/drawing/2014/main" id="{AFE378F0-B805-1860-2148-B28E4B3B8C6D}"/>
              </a:ext>
            </a:extLst>
          </p:cNvPr>
          <p:cNvSpPr/>
          <p:nvPr/>
        </p:nvSpPr>
        <p:spPr>
          <a:xfrm>
            <a:off x="3720413" y="2085357"/>
            <a:ext cx="410833" cy="440075"/>
          </a:xfrm>
          <a:prstGeom prst="downArrow">
            <a:avLst/>
          </a:prstGeom>
          <a:ln w="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箭头: 下 39">
            <a:extLst>
              <a:ext uri="{FF2B5EF4-FFF2-40B4-BE49-F238E27FC236}">
                <a16:creationId xmlns:a16="http://schemas.microsoft.com/office/drawing/2014/main" id="{89DE417E-A51B-79F1-5392-58DA9DB1AD11}"/>
              </a:ext>
            </a:extLst>
          </p:cNvPr>
          <p:cNvSpPr/>
          <p:nvPr/>
        </p:nvSpPr>
        <p:spPr>
          <a:xfrm>
            <a:off x="3720413" y="3242685"/>
            <a:ext cx="410833" cy="404114"/>
          </a:xfrm>
          <a:prstGeom prst="downArrow">
            <a:avLst/>
          </a:prstGeom>
          <a:ln w="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箭头: 下 41">
            <a:extLst>
              <a:ext uri="{FF2B5EF4-FFF2-40B4-BE49-F238E27FC236}">
                <a16:creationId xmlns:a16="http://schemas.microsoft.com/office/drawing/2014/main" id="{E2638EFE-D162-635B-F64D-0FDA82FF1DD8}"/>
              </a:ext>
            </a:extLst>
          </p:cNvPr>
          <p:cNvSpPr/>
          <p:nvPr/>
        </p:nvSpPr>
        <p:spPr>
          <a:xfrm>
            <a:off x="8262645" y="2085357"/>
            <a:ext cx="531950" cy="1477847"/>
          </a:xfrm>
          <a:prstGeom prst="downArrow">
            <a:avLst/>
          </a:prstGeom>
          <a:ln w="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DB0A440A-B623-3D74-5E39-A7C78F4198C7}"/>
              </a:ext>
            </a:extLst>
          </p:cNvPr>
          <p:cNvSpPr/>
          <p:nvPr/>
        </p:nvSpPr>
        <p:spPr>
          <a:xfrm>
            <a:off x="1951344" y="3660608"/>
            <a:ext cx="9198437" cy="673420"/>
          </a:xfrm>
          <a:prstGeom prst="rect">
            <a:avLst/>
          </a:prstGeom>
          <a:noFill/>
          <a:ln w="15875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8" name="图片 47" descr="\documentclass{revtex4-2}&#10;\usepackage{xcolor}&#10;\usepackage{amsbsy}&#10;\usepackage{amstext}&#10;\usepackage{amssymb}&#10;\usepackage{amsmath}&#10;\thispagestyle{empty}&#10;\definecolor{sblue}{RGB}{68,114,196}&#10;\begin{document}&#10;\begin{eqnarray*}&#10;\langle a^{s\dagger}_\mathbf{p} a^r_{\mathbf{p}^\prime}\rangle=\frac{1}{e^{\beta\cdot p}-1}(2\pi)^3\delta(\mathbf{p}-\mathbf{p}^\prime)\delta_{sr}&#10;\end{eqnarray*}&#10;\end{document}" title="IguanaTex Bitmap Display">
            <a:extLst>
              <a:ext uri="{FF2B5EF4-FFF2-40B4-BE49-F238E27FC236}">
                <a16:creationId xmlns:a16="http://schemas.microsoft.com/office/drawing/2014/main" id="{85CC9039-09CB-AC0C-ACA9-C9FF486870E5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9599" y="5000014"/>
            <a:ext cx="4812800" cy="618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4060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C3BD50EF-7A59-E0FE-DEFF-B297CF8D0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CA82B-7DE6-4BA0-AB24-9CAEFCCCC635}" type="slidenum">
              <a:rPr lang="zh-CN" altLang="en-US" smtClean="0"/>
              <a:t>11</a:t>
            </a:fld>
            <a:endParaRPr lang="zh-CN" altLang="en-US"/>
          </a:p>
        </p:txBody>
      </p:sp>
      <p:sp>
        <p:nvSpPr>
          <p:cNvPr id="6" name="文本占位符 5">
            <a:extLst>
              <a:ext uri="{FF2B5EF4-FFF2-40B4-BE49-F238E27FC236}">
                <a16:creationId xmlns:a16="http://schemas.microsoft.com/office/drawing/2014/main" id="{6951D545-8348-CB8F-F27E-69D503A29C7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dirty="0"/>
              <a:t>Zeroth- and first-order distribution </a:t>
            </a:r>
            <a:r>
              <a:rPr lang="en-US" altLang="zh-CN" dirty="0" err="1"/>
              <a:t>fucntions</a:t>
            </a:r>
            <a:endParaRPr lang="zh-CN" altLang="en-US" dirty="0"/>
          </a:p>
        </p:txBody>
      </p:sp>
      <p:sp>
        <p:nvSpPr>
          <p:cNvPr id="7" name="文本占位符 6">
            <a:extLst>
              <a:ext uri="{FF2B5EF4-FFF2-40B4-BE49-F238E27FC236}">
                <a16:creationId xmlns:a16="http://schemas.microsoft.com/office/drawing/2014/main" id="{40A7CA7F-02AE-2869-1581-183CC6EC416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zh-CN" dirty="0"/>
              <a:t>The distribution function</a:t>
            </a:r>
          </a:p>
          <a:p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  <a:p>
            <a:r>
              <a:rPr lang="en-US" altLang="zh-CN" dirty="0"/>
              <a:t>The zeroth-order spin distribution function are</a:t>
            </a:r>
          </a:p>
          <a:p>
            <a:pPr marL="0" indent="0">
              <a:buNone/>
            </a:pPr>
            <a:endParaRPr lang="en-US" altLang="zh-CN" dirty="0"/>
          </a:p>
          <a:p>
            <a:r>
              <a:rPr lang="en-US" altLang="zh-CN" dirty="0"/>
              <a:t>The first-order spin distribution function </a:t>
            </a:r>
          </a:p>
          <a:p>
            <a:endParaRPr lang="en-US" altLang="zh-CN" dirty="0"/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dirty="0"/>
              <a:t>where the canonical form          are</a:t>
            </a:r>
          </a:p>
          <a:p>
            <a:pPr marL="0" indent="0">
              <a:lnSpc>
                <a:spcPct val="100000"/>
              </a:lnSpc>
              <a:buNone/>
            </a:pPr>
            <a:endParaRPr lang="en-US" altLang="zh-CN" dirty="0"/>
          </a:p>
          <a:p>
            <a:pPr marL="0" indent="0">
              <a:lnSpc>
                <a:spcPct val="100000"/>
              </a:lnSpc>
              <a:buNone/>
            </a:pPr>
            <a:endParaRPr lang="en-US" altLang="zh-CN" dirty="0"/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dirty="0"/>
              <a:t>with</a:t>
            </a:r>
          </a:p>
          <a:p>
            <a:endParaRPr lang="zh-CN" altLang="en-US" dirty="0"/>
          </a:p>
          <a:p>
            <a:endParaRPr lang="zh-CN" altLang="en-US" dirty="0"/>
          </a:p>
        </p:txBody>
      </p:sp>
      <p:pic>
        <p:nvPicPr>
          <p:cNvPr id="10" name="图片 9" descr="\documentclass{revtex4-2}&#10;\usepackage{xcolor}&#10;\usepackage{amsbsy}&#10;\usepackage{amstext}&#10;\usepackage{amssymb}&#10;\thispagestyle{empty}&#10;\begin{document}&#10;\begin{eqnarray*}&#10;f_{sr}(x,\mathbf{k}) = \frac{1}{(2\pi)^{3}}\int d^{3}\mathbf{q}e^{-iq\cdot x}\textrm{Tr}(\hat{\varrho}a_{\mathbf{k}-\mathbf{q}/2}^{s\dagger}a_{\mathbf{k}+\mathbf{q}/2}^{r})&#10;\end{eqnarray*}&#10;\end{document}" title="IguanaTex Bitmap Display">
            <a:extLst>
              <a:ext uri="{FF2B5EF4-FFF2-40B4-BE49-F238E27FC236}">
                <a16:creationId xmlns:a16="http://schemas.microsoft.com/office/drawing/2014/main" id="{C327BDFD-BC83-3AB2-497A-CF48B905BCF0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3239" y="1366436"/>
            <a:ext cx="5345523" cy="580571"/>
          </a:xfrm>
          <a:prstGeom prst="rect">
            <a:avLst/>
          </a:prstGeom>
        </p:spPr>
      </p:pic>
      <p:pic>
        <p:nvPicPr>
          <p:cNvPr id="11" name="图片 10" descr="\documentclass{revtex4-2}&#10;\usepackage{xcolor}&#10;\usepackage{amsbsy}&#10;\usepackage{amstext}&#10;\usepackage{amssymb}&#10;\thispagestyle{empty}&#10;\begin{document}&#10;\begin{eqnarray*}&#10;f^{(0)}_{sr}(x,\mathbf{k})=\frac{1}{e^{\beta\cdot k}-1}\delta_{sr}=f_{BE}(x,\mathbf{k})\delta_{sr},&#10;\end{eqnarray*}&#10;\end{document}" title="IguanaTex Bitmap Display">
            <a:extLst>
              <a:ext uri="{FF2B5EF4-FFF2-40B4-BE49-F238E27FC236}">
                <a16:creationId xmlns:a16="http://schemas.microsoft.com/office/drawing/2014/main" id="{DF9D31AB-F1F6-91C6-7A96-D75789EC38D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0858" y="2496524"/>
            <a:ext cx="4370287" cy="515048"/>
          </a:xfrm>
          <a:prstGeom prst="rect">
            <a:avLst/>
          </a:prstGeom>
        </p:spPr>
      </p:pic>
      <p:pic>
        <p:nvPicPr>
          <p:cNvPr id="12" name="图片 11" descr="\documentclass{revtex4-2}&#10;\usepackage{xcolor}&#10;\usepackage{amsbsy}&#10;\usepackage{amstext}&#10;\usepackage{amssymb}&#10;\thispagestyle{empty}&#10;\begin{document}&#10;\begin{eqnarray*}&#10;f^{(1)}_{sr}(x,\mathbf{k})&amp;=&amp;f_{BE}^{\prime}(x,\mathbf{k})\mathcal{F}_{sr},&#10;\end{eqnarray*}&#10;\end{document}" title="IguanaTex Bitmap Display">
            <a:extLst>
              <a:ext uri="{FF2B5EF4-FFF2-40B4-BE49-F238E27FC236}">
                <a16:creationId xmlns:a16="http://schemas.microsoft.com/office/drawing/2014/main" id="{B8C2758D-C5E3-2A3F-B057-AAA65464B90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6667" y="3422985"/>
            <a:ext cx="2858667" cy="301715"/>
          </a:xfrm>
          <a:prstGeom prst="rect">
            <a:avLst/>
          </a:prstGeom>
        </p:spPr>
      </p:pic>
      <p:pic>
        <p:nvPicPr>
          <p:cNvPr id="27" name="图片 26" descr="\documentclass{revtex4-2}&#10;\usepackage{xcolor}&#10;\usepackage{amsbsy}&#10;\usepackage{amstext}&#10;\usepackage{amssymb}&#10;\thispagestyle{empty}&#10;\definecolor{sblue}{RGB}{38,67,120}&#10;\begin{document}&#10;\begin{eqnarray*}&#10;\textcolor{sblue}{\mathcal{F}_{sr}}&#10;\end{eqnarray*}&#10;\end{document}" title="IguanaTex Bitmap Display">
            <a:extLst>
              <a:ext uri="{FF2B5EF4-FFF2-40B4-BE49-F238E27FC236}">
                <a16:creationId xmlns:a16="http://schemas.microsoft.com/office/drawing/2014/main" id="{EA86D102-A03C-F558-0BCB-601AE59C91AF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2170" y="3937241"/>
            <a:ext cx="365715" cy="214857"/>
          </a:xfrm>
          <a:prstGeom prst="rect">
            <a:avLst/>
          </a:prstGeom>
        </p:spPr>
      </p:pic>
      <p:pic>
        <p:nvPicPr>
          <p:cNvPr id="22" name="图片 21" descr="\documentclass{revtex4-2}&#10;\usepackage{xcolor}&#10;\usepackage{amsbsy}&#10;\usepackage{amstext}&#10;\usepackage{amssymb}&#10;\thispagestyle{empty}&#10;\begin{document}&#10;\begin{eqnarray*}&#10;\mathcal{F}^{(B)}_{sr}&amp;=&amp;-i\omega_{\lambda\nu}\left(n^{\nu}\frac{m}{E_{\mathbf{k}}+m}\Psi^{\lambda}_{sr}+\frac{1}{2}\Psi^{\nu\lambda}_{sr}\right)+i\xi_{\lambda\nu}k^{\nu}\frac{1}{E_{\mathbf{k}}}\frac{m}{E_{\mathbf{k}}+m}\Psi^{\lambda}_{sr}&#10;\end{eqnarray*}&#10;\end{document}" title="IguanaTex Bitmap Display">
            <a:extLst>
              <a:ext uri="{FF2B5EF4-FFF2-40B4-BE49-F238E27FC236}">
                <a16:creationId xmlns:a16="http://schemas.microsoft.com/office/drawing/2014/main" id="{BF7DD627-46D2-C4F6-FEC7-493ADC70CF0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4478" y="4263423"/>
            <a:ext cx="7203047" cy="608000"/>
          </a:xfrm>
          <a:prstGeom prst="rect">
            <a:avLst/>
          </a:prstGeom>
        </p:spPr>
      </p:pic>
      <p:pic>
        <p:nvPicPr>
          <p:cNvPr id="25" name="图片 24" descr="\documentclass{revtex4-2}&#10;\usepackage{xcolor}&#10;\usepackage{amsbsy}&#10;\usepackage{amstext}&#10;\usepackage{amssymb}&#10;\thispagestyle{empty}&#10;\begin{document}&#10;\begin{eqnarray*}&#10;\Psi^{\mu}_{sr}&amp;=&amp;\frac{k\cdot\epsilon_{s}(\mathbf{0})}{m}\epsilon^{\mu*}_{r}(\mathbf{0})-\frac{k\cdot\epsilon^*_{r}(\mathbf{0})}{m}\epsilon^{\mu}_{s}(\mathbf{0})\\&#10;\Psi^{\nu\lambda}_{sr}&amp;=&amp;\epsilon^{\nu*}_{r}(\mathbf{0})\epsilon^{\lambda}_{s}(\mathbf{0})-\epsilon^{\lambda*}_{r}(\mathbf{0})\epsilon^{\nu}_{s}(\mathbf{0})&#10;\end{eqnarray*}&#10;\end{document}" title="IguanaTex Bitmap Display">
            <a:extLst>
              <a:ext uri="{FF2B5EF4-FFF2-40B4-BE49-F238E27FC236}">
                <a16:creationId xmlns:a16="http://schemas.microsoft.com/office/drawing/2014/main" id="{EF3703D8-A1AF-DFD2-F114-2480928A931A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7008" y="5121290"/>
            <a:ext cx="4195049" cy="928000"/>
          </a:xfrm>
          <a:prstGeom prst="rect">
            <a:avLst/>
          </a:prstGeom>
        </p:spPr>
      </p:pic>
      <p:pic>
        <p:nvPicPr>
          <p:cNvPr id="26" name="图片 25" descr="\documentclass{revtex4-2}&#10;\usepackage{xcolor}&#10;\usepackage{amsbsy}&#10;\usepackage{amstext}&#10;\usepackage{amssymb}&#10;\usepackage{amsmath}&#10;\thispagestyle{empty}&#10;\definecolor{sblue}{RGB}{68,114,196}&#10;\begin{document}&#10;\begin{eqnarray*}&#10;\Psi^i_{sr}\sim\mathbf{k}\times(\boldsymbol{\epsilon}_s\times\boldsymbol{\epsilon}_r^*)&#10;\end{eqnarray*}&#10;\end{document}" title="IguanaTex Bitmap Display">
            <a:extLst>
              <a:ext uri="{FF2B5EF4-FFF2-40B4-BE49-F238E27FC236}">
                <a16:creationId xmlns:a16="http://schemas.microsoft.com/office/drawing/2014/main" id="{706EC3BB-0079-0C95-D4A6-72B0E1DF4C26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457" y="5238260"/>
            <a:ext cx="2567313" cy="343771"/>
          </a:xfrm>
          <a:prstGeom prst="rect">
            <a:avLst/>
          </a:prstGeom>
        </p:spPr>
      </p:pic>
      <p:pic>
        <p:nvPicPr>
          <p:cNvPr id="18" name="图片 17" descr="\documentclass{revtex4-2}&#10;\usepackage{xcolor}&#10;\usepackage{amsbsy}&#10;\usepackage{amstext}&#10;\usepackage{amssymb}&#10;\usepackage{amsmath}&#10;\thispagestyle{empty}&#10;\definecolor{sblue}{RGB}{68,114,196}&#10;\begin{document}&#10;\begin{eqnarray*}&#10;\epsilon^{ijk}\Psi^{jk}\sim\boldsymbol{\epsilon_s}\times\boldsymbol{\epsilon_r^*}&#10;\end{eqnarray*}&#10;\end{document}" title="IguanaTex Bitmap Display">
            <a:extLst>
              <a:ext uri="{FF2B5EF4-FFF2-40B4-BE49-F238E27FC236}">
                <a16:creationId xmlns:a16="http://schemas.microsoft.com/office/drawing/2014/main" id="{FEF03F75-DC59-A529-A4F0-785BBD549948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3163" y="5753903"/>
            <a:ext cx="2291197" cy="369371"/>
          </a:xfrm>
          <a:prstGeom prst="rect">
            <a:avLst/>
          </a:prstGeom>
        </p:spPr>
      </p:pic>
      <p:sp>
        <p:nvSpPr>
          <p:cNvPr id="20" name="矩形 19">
            <a:extLst>
              <a:ext uri="{FF2B5EF4-FFF2-40B4-BE49-F238E27FC236}">
                <a16:creationId xmlns:a16="http://schemas.microsoft.com/office/drawing/2014/main" id="{4839C515-9398-2EA6-6C4D-D09D9A4A410C}"/>
              </a:ext>
            </a:extLst>
          </p:cNvPr>
          <p:cNvSpPr/>
          <p:nvPr/>
        </p:nvSpPr>
        <p:spPr>
          <a:xfrm>
            <a:off x="7453347" y="5121290"/>
            <a:ext cx="2966865" cy="1095862"/>
          </a:xfrm>
          <a:prstGeom prst="rect">
            <a:avLst/>
          </a:prstGeom>
          <a:noFill/>
          <a:ln w="15875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20694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A0A86-1AE1-5854-78C2-80A0492E74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5A37268B-2AE8-E08C-6572-96B299B99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CA82B-7DE6-4BA0-AB24-9CAEFCCCC635}" type="slidenum">
              <a:rPr lang="zh-CN" altLang="en-US" smtClean="0"/>
              <a:t>12</a:t>
            </a:fld>
            <a:endParaRPr lang="zh-CN" altLang="en-US"/>
          </a:p>
        </p:txBody>
      </p:sp>
      <p:sp>
        <p:nvSpPr>
          <p:cNvPr id="30" name="文本占位符 29">
            <a:extLst>
              <a:ext uri="{FF2B5EF4-FFF2-40B4-BE49-F238E27FC236}">
                <a16:creationId xmlns:a16="http://schemas.microsoft.com/office/drawing/2014/main" id="{C47E4BB4-13EC-CB5F-1A85-DB0B1FE1771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dirty="0"/>
              <a:t>Spin density matrix up to first order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31" name="文本占位符 30">
            <a:extLst>
              <a:ext uri="{FF2B5EF4-FFF2-40B4-BE49-F238E27FC236}">
                <a16:creationId xmlns:a16="http://schemas.microsoft.com/office/drawing/2014/main" id="{A0BBF4BA-1F21-721D-6D78-78B0F9F1597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zh-CN" dirty="0"/>
              <a:t>Spin density matrix up to first order, (we used                         )</a:t>
            </a:r>
          </a:p>
          <a:p>
            <a:endParaRPr lang="en-US" altLang="zh-CN" dirty="0"/>
          </a:p>
          <a:p>
            <a:endParaRPr lang="en-US" altLang="zh-CN" dirty="0"/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dirty="0"/>
              <a:t>the components of spin density matrix are</a:t>
            </a:r>
          </a:p>
          <a:p>
            <a:endParaRPr lang="en-US" altLang="zh-CN" dirty="0"/>
          </a:p>
          <a:p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  <a:p>
            <a:pPr>
              <a:lnSpc>
                <a:spcPct val="150000"/>
              </a:lnSpc>
            </a:pPr>
            <a:r>
              <a:rPr lang="en-US" altLang="zh-CN" dirty="0"/>
              <a:t>Cross</a:t>
            </a:r>
            <a:r>
              <a:rPr lang="zh-CN" altLang="en-US" dirty="0"/>
              <a:t> </a:t>
            </a:r>
            <a:r>
              <a:rPr lang="en-US" altLang="zh-CN" dirty="0"/>
              <a:t>section</a:t>
            </a:r>
            <a:r>
              <a:rPr lang="zh-CN" altLang="en-US" dirty="0"/>
              <a:t> </a:t>
            </a:r>
            <a:r>
              <a:rPr lang="en-US" altLang="zh-CN" dirty="0"/>
              <a:t>for the decay process of</a:t>
            </a:r>
            <a:r>
              <a:rPr lang="zh-CN" altLang="en-US" dirty="0"/>
              <a:t> </a:t>
            </a:r>
            <a:r>
              <a:rPr lang="en-US" altLang="zh-CN" dirty="0"/>
              <a:t>a vector meson into two pseudo-scalar mesons</a:t>
            </a:r>
          </a:p>
        </p:txBody>
      </p:sp>
      <p:pic>
        <p:nvPicPr>
          <p:cNvPr id="24" name="图片 23" descr="\documentclass{revtex4-2}&#10;\usepackage{xcolor}&#10;\usepackage{amsbsy}&#10;\usepackage{amstext}&#10;\usepackage{amssymb}&#10;\thispagestyle{empty}&#10;\begin{document}&#10;\begin{eqnarray*}&#10;\rho_{sr}(x,\mathbf{k})&amp;=&amp;\frac{f^{(0)}_{sr}+f^{(1)}_{sr}}{\sum_{s^{\prime}}(f^{(0)}_{s^{\prime}s^{\prime}}+f^{(1)}_{s^{\prime}s^{\prime}})}=\frac{1}{3}\delta_{sr}+\frac{1}{3f_{BE}}f^{(1)}_{sr}&#10;\end{eqnarray*}&#10;\end{document}" title="IguanaTex Bitmap Display">
            <a:extLst>
              <a:ext uri="{FF2B5EF4-FFF2-40B4-BE49-F238E27FC236}">
                <a16:creationId xmlns:a16="http://schemas.microsoft.com/office/drawing/2014/main" id="{6EF8EB81-B1E3-73A3-6FDC-47C4C73EC30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5049" y="1384690"/>
            <a:ext cx="5401903" cy="748191"/>
          </a:xfrm>
          <a:prstGeom prst="rect">
            <a:avLst/>
          </a:prstGeom>
        </p:spPr>
      </p:pic>
      <p:pic>
        <p:nvPicPr>
          <p:cNvPr id="3" name="图片 2" descr="\documentclass{revtex4-2}&#10;\usepackage{xcolor}&#10;\usepackage{amsbsy}&#10;\usepackage{amstext}&#10;\usepackage{amssymb}&#10;\thispagestyle{empty}&#10;\begin{document}&#10;\begin{eqnarray*}&#10;\frac{dN}{d\cos\theta d\phi}&amp;=&amp;\frac{3}{8\pi}[1-\rho^{00}+(3\rho^{00}-1)\cos^{2}\theta\\{\color{teal}}&amp;{\color{teal}}&amp;-\sqrt{2}\mathrm{Re}(\rho^{+0}-\rho^{0-})\sin\theta\cos\phi+\sqrt{2}\mathrm{Im}(\rho^{+0}-\rho^{0-})\sin\theta\sin\phi\\{\color{teal}}&amp;{\color{teal}}&amp;-2\mathrm{Re}\rho^{+-}\sin^{2}\theta\cos(2\phi)-2\mathrm{Im}\rho^{+-}\sin^{2}\theta\sin(2\phi)],&#10;\end{eqnarray*}&#10;\end{document}" title="IguanaTex Bitmap Display">
            <a:extLst>
              <a:ext uri="{FF2B5EF4-FFF2-40B4-BE49-F238E27FC236}">
                <a16:creationId xmlns:a16="http://schemas.microsoft.com/office/drawing/2014/main" id="{FC150E0B-A5F5-61ED-5409-7C177A0BD73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4665" y="4513250"/>
            <a:ext cx="7882667" cy="1342476"/>
          </a:xfrm>
          <a:prstGeom prst="rect">
            <a:avLst/>
          </a:prstGeom>
        </p:spPr>
      </p:pic>
      <p:pic>
        <p:nvPicPr>
          <p:cNvPr id="10" name="图片 9" descr="\documentclass{revtex4-2}&#10;\usepackage{xcolor}&#10;\usepackage{amsbsy}&#10;\usepackage{amstext}&#10;\usepackage{amssymb}&#10;\thispagestyle{empty}&#10;\begin{document}&#10;\begin{eqnarray*}&#10;\rho_{00}&amp;=&amp;\rho_{++}=\rho_{--}=\frac{1}{3},\rho_{+-}=0\\&#10;\rho_{+0}^{(B)}&amp;=&amp;\rho_{0-}^{(B)}=-\frac{f_{BE}^{\prime}}{3f_{BE}}\left[\frac{1}{E_{\mathbf{k}}+m}\epsilon_{\mu\lambda\rho\sigma}n^{\lambda}k^{\rho}\epsilon^{\sigma}_-\left(\omega^{\mu\nu}n_{\nu}-\xi^{\mu\nu}\frac{k_{\nu}}{E_{\mathbf{k}}}\right)+\frac{1}{2}\omega^{\mu\nu}\epsilon_{\mu\nu\rho\sigma}n^{\rho}\epsilon^{\sigma}_-\right]&#10;\end{eqnarray*}&#10;\end{document}" title="IguanaTex Bitmap Display">
            <a:extLst>
              <a:ext uri="{FF2B5EF4-FFF2-40B4-BE49-F238E27FC236}">
                <a16:creationId xmlns:a16="http://schemas.microsoft.com/office/drawing/2014/main" id="{62DB0F59-E307-7B5D-5EEB-E569ADF360BF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719" y="2625957"/>
            <a:ext cx="9197711" cy="1220571"/>
          </a:xfrm>
          <a:prstGeom prst="rect">
            <a:avLst/>
          </a:prstGeom>
          <a:ln>
            <a:noFill/>
          </a:ln>
        </p:spPr>
      </p:pic>
      <p:sp>
        <p:nvSpPr>
          <p:cNvPr id="15" name="矩形 14">
            <a:extLst>
              <a:ext uri="{FF2B5EF4-FFF2-40B4-BE49-F238E27FC236}">
                <a16:creationId xmlns:a16="http://schemas.microsoft.com/office/drawing/2014/main" id="{AAC061C7-D85A-512C-3EBB-FACDF66583F9}"/>
              </a:ext>
            </a:extLst>
          </p:cNvPr>
          <p:cNvSpPr/>
          <p:nvPr/>
        </p:nvSpPr>
        <p:spPr>
          <a:xfrm>
            <a:off x="3303640" y="5083277"/>
            <a:ext cx="6843251" cy="841275"/>
          </a:xfrm>
          <a:prstGeom prst="rect">
            <a:avLst/>
          </a:prstGeom>
          <a:noFill/>
          <a:ln w="15875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A7FF9F10-36B3-166F-D112-B3932CDF9B84}"/>
              </a:ext>
            </a:extLst>
          </p:cNvPr>
          <p:cNvSpPr txBox="1"/>
          <p:nvPr/>
        </p:nvSpPr>
        <p:spPr>
          <a:xfrm>
            <a:off x="10146889" y="5319248"/>
            <a:ext cx="4603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chemeClr val="accent1"/>
                </a:solidFill>
              </a:rPr>
              <a:t>=0</a:t>
            </a:r>
            <a:endParaRPr lang="zh-CN" altLang="en-US" dirty="0">
              <a:solidFill>
                <a:schemeClr val="accent1"/>
              </a:solidFill>
            </a:endParaRPr>
          </a:p>
        </p:txBody>
      </p:sp>
      <p:pic>
        <p:nvPicPr>
          <p:cNvPr id="4" name="图片 3" descr="\documentclass{revtex4-2}&#10;\usepackage{xcolor}&#10;\usepackage{amsbsy}&#10;\usepackage{amstext}&#10;\usepackage{amssymb}&#10;\thispagestyle{empty}&#10;\definecolor{sblue}{RGB}{38,67,120}&#10;\begin{document}&#10;\textcolor{sblue}{$\sum_{r}f^{(1)}_{rr}=0$}&#10;\end{document}" title="IguanaTex Bitmap Display">
            <a:extLst>
              <a:ext uri="{FF2B5EF4-FFF2-40B4-BE49-F238E27FC236}">
                <a16:creationId xmlns:a16="http://schemas.microsoft.com/office/drawing/2014/main" id="{C74CD87E-5574-78B0-C322-0E7D4D1ECA4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2573" y="929010"/>
            <a:ext cx="1284571" cy="341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4921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87102D-4FF3-F135-A8A1-8AB5EFEEE3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3E647ED4-6082-D86E-1769-A2015F2603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CA82B-7DE6-4BA0-AB24-9CAEFCCCC635}" type="slidenum">
              <a:rPr lang="zh-CN" altLang="en-US" smtClean="0"/>
              <a:t>13</a:t>
            </a:fld>
            <a:endParaRPr lang="zh-CN" altLang="en-US"/>
          </a:p>
        </p:txBody>
      </p:sp>
      <p:sp>
        <p:nvSpPr>
          <p:cNvPr id="12" name="文本占位符 11">
            <a:extLst>
              <a:ext uri="{FF2B5EF4-FFF2-40B4-BE49-F238E27FC236}">
                <a16:creationId xmlns:a16="http://schemas.microsoft.com/office/drawing/2014/main" id="{0A5E92B7-8581-CEAB-8DB7-5AD29EC4A0A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dirty="0"/>
              <a:t>Second-order spin distribution function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占位符 12">
                <a:extLst>
                  <a:ext uri="{FF2B5EF4-FFF2-40B4-BE49-F238E27FC236}">
                    <a16:creationId xmlns:a16="http://schemas.microsoft.com/office/drawing/2014/main" id="{5BB5C1D7-6A78-DD8E-692F-07167FE4886F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838200" y="933450"/>
                <a:ext cx="10311581" cy="5266629"/>
              </a:xfrm>
            </p:spPr>
            <p:txBody>
              <a:bodyPr>
                <a:normAutofit/>
              </a:bodyPr>
              <a:lstStyle/>
              <a:p>
                <a:r>
                  <a:rPr lang="en-US" altLang="zh-CN" dirty="0"/>
                  <a:t>The second-order spin distribution function</a:t>
                </a:r>
              </a:p>
              <a:p>
                <a:endParaRPr lang="en-US" altLang="zh-CN" dirty="0"/>
              </a:p>
              <a:p>
                <a:endParaRPr lang="en-US" altLang="zh-CN" dirty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altLang="zh-CN" dirty="0"/>
                  <a:t>The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d>
                          <m:d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d>
                      </m:sup>
                    </m:sSup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zh-CN" b="1" i="0" smtClean="0">
                        <a:latin typeface="Cambria Math" panose="02040503050406030204" pitchFamily="18" charset="0"/>
                      </a:rPr>
                      <m:t>𝐤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CN" dirty="0"/>
                  <a:t> will </a:t>
                </a:r>
                <a:r>
                  <a:rPr lang="en-US" altLang="zh-CN" dirty="0">
                    <a:ea typeface="Calibri" panose="020F0502020204030204" pitchFamily="34" charset="0"/>
                  </a:rPr>
                  <a:t>cancel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i="1">
                            <a:latin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00</m:t>
                        </m:r>
                      </m:sub>
                    </m:sSub>
                  </m:oMath>
                </a14:m>
                <a:r>
                  <a:rPr lang="en-US" altLang="zh-CN" dirty="0"/>
                  <a:t> and the third term                                           are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en-US" altLang="zh-CN" dirty="0"/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en-US" altLang="zh-CN" dirty="0"/>
              </a:p>
              <a:p>
                <a:pPr marL="0" indent="0">
                  <a:lnSpc>
                    <a:spcPct val="100000"/>
                  </a:lnSpc>
                  <a:buNone/>
                </a:pPr>
                <a:endParaRPr lang="en-US" altLang="zh-CN" dirty="0"/>
              </a:p>
              <a:p>
                <a:pPr marL="0" indent="0">
                  <a:lnSpc>
                    <a:spcPct val="100000"/>
                  </a:lnSpc>
                  <a:buNone/>
                </a:pPr>
                <a:endParaRPr lang="en-US" altLang="zh-CN" dirty="0"/>
              </a:p>
            </p:txBody>
          </p:sp>
        </mc:Choice>
        <mc:Fallback xmlns="">
          <p:sp>
            <p:nvSpPr>
              <p:cNvPr id="13" name="文本占位符 12">
                <a:extLst>
                  <a:ext uri="{FF2B5EF4-FFF2-40B4-BE49-F238E27FC236}">
                    <a16:creationId xmlns:a16="http://schemas.microsoft.com/office/drawing/2014/main" id="{5BB5C1D7-6A78-DD8E-692F-07167FE4886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838200" y="933450"/>
                <a:ext cx="10311581" cy="5266629"/>
              </a:xfrm>
              <a:blipFill>
                <a:blip r:embed="rId6"/>
                <a:stretch>
                  <a:fillRect l="-651" t="-115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图片 6" descr="\documentclass{revtex4-2}&#10;\usepackage{xcolor}&#10;\usepackage{amsbsy}&#10;\usepackage{amstext}&#10;\usepackage{amssymb}&#10;\thispagestyle{empty}&#10;\begin{document}&#10;\begin{eqnarray*}&#10;f^{(2)}_{sr}(x,\mathbf{k})=f^{(2)}(x,\mathbf{k})\delta_{sr}+\frac{1}{2}f_{BE}^{\prime\prime}(x,\mathbf{k})\sum_{s^{\prime}}\mathcal{F}_{ss^{\prime}}\mathcal{F}_{s^{\prime}r}+\tilde{f}(x,\mathbf{k})\sum_{s^{\prime}}\Xi_{+-}^{ss^{\prime}}\Xi_{-+}^{s^{\prime}r},&#10;\end{eqnarray*}&#10;\end{document}" title="IguanaTex Bitmap Display">
            <a:extLst>
              <a:ext uri="{FF2B5EF4-FFF2-40B4-BE49-F238E27FC236}">
                <a16:creationId xmlns:a16="http://schemas.microsoft.com/office/drawing/2014/main" id="{264699E5-DCA8-DCD6-04BD-9FC1D9FDDB4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8002" y="1466755"/>
            <a:ext cx="8182853" cy="632623"/>
          </a:xfrm>
          <a:prstGeom prst="rect">
            <a:avLst/>
          </a:prstGeom>
        </p:spPr>
      </p:pic>
      <p:pic>
        <p:nvPicPr>
          <p:cNvPr id="28" name="图片 27" descr="\documentclass{revtex4-2}&#10;\usepackage{xcolor}&#10;\usepackage{amsbsy}&#10;\usepackage{amstext}&#10;\usepackage{amssymb}&#10;\thispagestyle{empty}&#10;\definecolor{sblue}{RGB}{68,114,196}&#10;\begin{document}&#10;\begin{eqnarray*}&#10;\sum_{s^{\prime}}\Xi_{B+-}^{ss^{\prime}}\Xi_{B-+}^{s^{\prime}s}&amp;=&amp;\frac{1}{4}\xi^{\lambda\nu}\xi^{\rho\sigma}(\Xi_{ss\beta\beta}^{(B)})_{\lambda\nu,\rho\sigma}\\&#10;&amp;=&amp;\frac{1}{4}\xi^{\lambda\nu}\xi^{\rho\sigma}\left\{-\tilde{\Delta}_{\lambda\nu}\tilde{\Delta}_{\rho\sigma}-\tilde{\Delta}_{\lambda\nu}(\epsilon_{\rho}^{s*}\epsilon_{\sigma}^{s}+\epsilon_{\sigma}^{s*}\epsilon_{\rho}^{s})-\tilde{\Delta}_{\rho\sigma}(\epsilon_{\lambda}^{s*}\epsilon_{\nu}^{s}+\epsilon_{\lambda}^{s}\epsilon_{\nu}^{s*})\right.\\&#10;&amp;&amp;+(\epsilon_{\rho}^{s*}\epsilon_{\nu}^{s}\tilde{\Delta}_{\lambda\sigma}+\epsilon_{\sigma}^{s*}\epsilon_{\nu}^{s}\tilde{\Delta}_{\lambda\rho}+\epsilon_{\rho}^{s*}\epsilon_{\lambda}^{s}\tilde{\Delta}_{\nu\sigma}+\epsilon_{\sigma}^{s*}\epsilon_{\lambda}^{s}\tilde{\Delta}_{\nu\rho})\\&#10;&amp;&amp;\left.-\frac{m}{E_{\mathbf{k}}(E_{\mathbf{k}}+m)}\tilde{\Delta}_{\lambda\nu}\left[\frac{k\cdot\epsilon_{s}^{*}}{m}(\epsilon_{\rho}^{s}\bar{k}_{\sigma}+\epsilon_{\sigma}^{s}\bar{k}_{\rho})+\frac{k\cdot\epsilon_{s}}{m}(\epsilon_{\rho}^{s*}\bar{k}_{\sigma}+\epsilon_{\sigma}^{s*}\bar{k}_{\rho})\right]+\cdots\right\}&#10;\end{eqnarray*}&#10;\end{document}" title="IguanaTex Bitmap Display">
            <a:extLst>
              <a:ext uri="{FF2B5EF4-FFF2-40B4-BE49-F238E27FC236}">
                <a16:creationId xmlns:a16="http://schemas.microsoft.com/office/drawing/2014/main" id="{D8C35CB2-37A3-6C3C-E89C-A49DE14BEB5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8003" y="3533646"/>
            <a:ext cx="8878630" cy="2172352"/>
          </a:xfrm>
          <a:prstGeom prst="rect">
            <a:avLst/>
          </a:prstGeom>
        </p:spPr>
      </p:pic>
      <p:pic>
        <p:nvPicPr>
          <p:cNvPr id="6" name="图片 5" descr="\documentclass{revtex4-2}&#10;\usepackage{xcolor}&#10;\usepackage{amsbsy}&#10;\usepackage{amstext}&#10;\usepackage{amssymb}&#10;\thispagestyle{empty}&#10;\definecolor{sblue}{RGB}{38,67,120}&#10;\begin{document}&#10;$\textcolor{sblue}{\tilde{f}(x,\mathbf{k})\sum_{s^{\prime}}\Xi_{+-}^{ss^{\prime}}\Xi_{-+}^{s^{\prime}r}}$&#10;\end{document}" title="IguanaTex Bitmap Display">
            <a:extLst>
              <a:ext uri="{FF2B5EF4-FFF2-40B4-BE49-F238E27FC236}">
                <a16:creationId xmlns:a16="http://schemas.microsoft.com/office/drawing/2014/main" id="{FB5E3261-EF43-D09D-428B-7AE8788C400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7321" y="2311159"/>
            <a:ext cx="2240001" cy="321524"/>
          </a:xfrm>
          <a:prstGeom prst="rect">
            <a:avLst/>
          </a:prstGeom>
        </p:spPr>
      </p:pic>
      <p:pic>
        <p:nvPicPr>
          <p:cNvPr id="17" name="图片 16" descr="\documentclass{revtex4-2}&#10;\usepackage{xcolor}&#10;\usepackage{amsbsy}&#10;\usepackage{amstext}&#10;\usepackage{amssymb}&#10;\thispagestyle{empty}&#10;\definecolor{sblue}{RGB}{68,114,196}&#10;\begin{document}&#10;\begin{eqnarray*}&#10;\tilde{f}(x,\mathbf{k})&amp;=&amp;-\frac{1}{2\beta_{0}E_{\mathbf{k}}}\frac{e^{\beta\cdot k}}{(e^{\beta\cdot k}-1)^{2}}-\frac{1}{4\beta_{0}^{2}E_{\mathbf{k}}^{2}}\frac{e^{-\beta\cdot\tilde{k}}-e^{\beta\cdot k}}{(e^{\beta\cdot k}-1)(e^{-\beta\cdot\tilde{k}}-1)}.&#10;\end{eqnarray*}&#10;\end{document}" title="IguanaTex Bitmap Display">
            <a:extLst>
              <a:ext uri="{FF2B5EF4-FFF2-40B4-BE49-F238E27FC236}">
                <a16:creationId xmlns:a16="http://schemas.microsoft.com/office/drawing/2014/main" id="{5A86A692-C3A5-F0B4-7D07-2EC16A26DA5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8002" y="2674898"/>
            <a:ext cx="6747428" cy="702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3935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D0ED2E-9BFD-421D-AA4D-DD07CF95F1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03E0DED-3760-97E3-47C7-918625A43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CA82B-7DE6-4BA0-AB24-9CAEFCCCC635}" type="slidenum">
              <a:rPr lang="zh-CN" altLang="en-US" smtClean="0"/>
              <a:t>14</a:t>
            </a:fld>
            <a:endParaRPr lang="zh-CN" altLang="en-US"/>
          </a:p>
        </p:txBody>
      </p:sp>
      <p:sp>
        <p:nvSpPr>
          <p:cNvPr id="17" name="文本占位符 16">
            <a:extLst>
              <a:ext uri="{FF2B5EF4-FFF2-40B4-BE49-F238E27FC236}">
                <a16:creationId xmlns:a16="http://schemas.microsoft.com/office/drawing/2014/main" id="{D31952CE-0D32-E0CE-EEE8-39D575B2BC1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dirty="0"/>
              <a:t>Spin density matrix up to second order</a:t>
            </a:r>
            <a:endParaRPr lang="zh-CN" altLang="en-US" dirty="0"/>
          </a:p>
          <a:p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文本占位符 17">
                <a:extLst>
                  <a:ext uri="{FF2B5EF4-FFF2-40B4-BE49-F238E27FC236}">
                    <a16:creationId xmlns:a16="http://schemas.microsoft.com/office/drawing/2014/main" id="{3F9D9DC5-EFB8-9678-9008-85A585EC507A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/>
            <p:txBody>
              <a:bodyPr/>
              <a:lstStyle/>
              <a:p>
                <a:r>
                  <a:rPr lang="en-US" altLang="zh-CN" dirty="0"/>
                  <a:t>Spin density matrix up to second order, (we used                         )</a:t>
                </a:r>
              </a:p>
              <a:p>
                <a:endParaRPr lang="en-US" altLang="zh-CN" dirty="0"/>
              </a:p>
              <a:p>
                <a:endParaRPr lang="en-US" altLang="zh-CN" dirty="0"/>
              </a:p>
              <a:p>
                <a:pPr>
                  <a:lnSpc>
                    <a:spcPct val="150000"/>
                  </a:lnSpc>
                </a:pPr>
                <a:r>
                  <a:rPr lang="en-US" altLang="zh-CN" dirty="0"/>
                  <a:t>The Belinfante form spin alignment up to second order</a:t>
                </a:r>
              </a:p>
              <a:p>
                <a:endParaRPr lang="en-US" altLang="zh-CN" dirty="0"/>
              </a:p>
              <a:p>
                <a:endParaRPr lang="en-US" altLang="zh-CN" dirty="0"/>
              </a:p>
              <a:p>
                <a:endParaRPr lang="en-US" altLang="zh-CN" dirty="0"/>
              </a:p>
              <a:p>
                <a:pPr marL="0" indent="0">
                  <a:buNone/>
                </a:pPr>
                <a:endParaRPr lang="en-US" altLang="zh-CN" dirty="0"/>
              </a:p>
              <a:p>
                <a:pPr marL="0" indent="0">
                  <a:buNone/>
                </a:pPr>
                <a:endParaRPr lang="en-US" altLang="zh-CN" dirty="0"/>
              </a:p>
              <a:p>
                <a:pPr marL="0" indent="0">
                  <a:buNone/>
                </a:pPr>
                <a:r>
                  <a:rPr lang="en-US" altLang="zh-CN" dirty="0"/>
                  <a:t>the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l-GR" altLang="zh-CN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l-GR" altLang="zh-CN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sub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sup>
                    </m:sSubSup>
                  </m:oMath>
                </a14:m>
                <a:r>
                  <a:rPr lang="en-US" altLang="zh-CN" dirty="0"/>
                  <a:t> is</a:t>
                </a:r>
              </a:p>
              <a:p>
                <a:endParaRPr lang="zh-CN" altLang="en-US" dirty="0"/>
              </a:p>
            </p:txBody>
          </p:sp>
        </mc:Choice>
        <mc:Fallback xmlns="">
          <p:sp>
            <p:nvSpPr>
              <p:cNvPr id="18" name="文本占位符 17">
                <a:extLst>
                  <a:ext uri="{FF2B5EF4-FFF2-40B4-BE49-F238E27FC236}">
                    <a16:creationId xmlns:a16="http://schemas.microsoft.com/office/drawing/2014/main" id="{3F9D9DC5-EFB8-9678-9008-85A585EC507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blipFill>
                <a:blip r:embed="rId6"/>
                <a:stretch>
                  <a:fillRect l="-591" t="-117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图片 8" descr="\documentclass{revtex4-2}&#10;\usepackage{xcolor}&#10;\usepackage{amsbsy}&#10;\usepackage{amstext}&#10;\usepackage{amssymb}&#10;\thispagestyle{empty}&#10;\begin{document}&#10;\begin{eqnarray*}&#10;\rho_{sr}(x,\mathbf{k})&amp;=&amp;\frac{1}{3}\delta_{sr}+\frac{1}{3f_{BE}}(f^{(1)}_{sr}+f^{(2)}_{sr})-\frac{1}{9f_{BE}^{2}}f^{(0)}_{sr}\sum_{s^{\prime}}f^{(2)}_{s^{\prime}s^{\prime}}&#10;\end{eqnarray*}&#10;\end{document}" title="IguanaTex Bitmap Display">
            <a:extLst>
              <a:ext uri="{FF2B5EF4-FFF2-40B4-BE49-F238E27FC236}">
                <a16:creationId xmlns:a16="http://schemas.microsoft.com/office/drawing/2014/main" id="{B813B64A-F55F-7D12-ABE8-D66197AF8C8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4954" y="1498069"/>
            <a:ext cx="6342093" cy="641524"/>
          </a:xfrm>
          <a:prstGeom prst="rect">
            <a:avLst/>
          </a:prstGeom>
        </p:spPr>
      </p:pic>
      <p:pic>
        <p:nvPicPr>
          <p:cNvPr id="22" name="图片 21" descr="\documentclass{revtex4-2}&#10;\usepackage{xcolor}&#10;\usepackage{amsbsy}&#10;\usepackage{amstext}&#10;\usepackage{amssymb}&#10;\thispagestyle{empty}&#10;\begin{document}&#10;\begin{eqnarray*}&#10;\rho^{(B)}_{00}(x,\mathbf{k})&amp;=&amp;\frac{1}{3}-\frac{1}{18f_{BE}}f_{BE}^{\prime\prime}\Omega^{(B)2}-\frac{1}{6f_{BE}}f_{BE}^{\prime\prime}(\Omega^{(B)}\cdot\epsilon_{0})^{2}\\&amp;&amp;+\frac{1}{36f_{BE}}\tilde{f}\xi^{\lambda\nu}\xi^{\rho\sigma}[3(\Xi_{00\beta\beta}^{(B)})_{\lambda\nu,\rho\sigma}-\sum_{s}(\Xi_{ss\beta\beta}^{(B)})_{\lambda\nu,\rho\sigma}]&#10;\end{eqnarray*}&#10;\end{document}" title="IguanaTex Bitmap Display">
            <a:extLst>
              <a:ext uri="{FF2B5EF4-FFF2-40B4-BE49-F238E27FC236}">
                <a16:creationId xmlns:a16="http://schemas.microsoft.com/office/drawing/2014/main" id="{6B54CBA5-5178-99D2-A7DC-6EAD37F56A6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9048" y="2898170"/>
            <a:ext cx="6852568" cy="1289143"/>
          </a:xfrm>
          <a:prstGeom prst="rect">
            <a:avLst/>
          </a:prstGeom>
        </p:spPr>
      </p:pic>
      <p:pic>
        <p:nvPicPr>
          <p:cNvPr id="24" name="图片 23" descr="\documentclass{revtex4-2}&#10;\usepackage{xcolor}&#10;\usepackage{amsbsy}&#10;\usepackage{amstext}&#10;\usepackage{amssymb}&#10;\thispagestyle{empty}&#10;\begin{document}&#10;\begin{eqnarray*}&#10;\Omega^{(B)}_{\sigma}&amp;=&amp;\frac{1}{E_{\mathbf{k}}+m}\epsilon_{\mu\lambda\rho\sigma}n^{\lambda}k^{\rho}\left(\omega^{\mu\nu}n_{\nu}-\xi^{\mu\nu}\frac{k_{\nu}}{E^{\mathbf{k}}}\right)+\frac{1}{2}\omega^{\mu\nu}\epsilon_{\mu\nu\rho\sigma}n^{\rho},&#10;\end{eqnarray*}&#10;\end{document}" title="IguanaTex Bitmap Display">
            <a:extLst>
              <a:ext uri="{FF2B5EF4-FFF2-40B4-BE49-F238E27FC236}">
                <a16:creationId xmlns:a16="http://schemas.microsoft.com/office/drawing/2014/main" id="{B5BC11BF-CA7B-3543-5924-F60B7F2FD31F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3990" y="5120224"/>
            <a:ext cx="6879999" cy="608000"/>
          </a:xfrm>
          <a:prstGeom prst="rect">
            <a:avLst/>
          </a:prstGeom>
        </p:spPr>
      </p:pic>
      <p:pic>
        <p:nvPicPr>
          <p:cNvPr id="4" name="图片 3" descr="\documentclass{revtex4-2}&#10;\usepackage{xcolor}&#10;\usepackage{amsbsy}&#10;\usepackage{amstext}&#10;\usepackage{amssymb}&#10;\thispagestyle{empty}&#10;\definecolor{sblue}{RGB}{38,67,120}&#10;\begin{document}&#10;\textcolor{sblue}{$\sum_{r}f^{(1)}_{rr}=0$}&#10;\end{document}" title="IguanaTex Bitmap Display">
            <a:extLst>
              <a:ext uri="{FF2B5EF4-FFF2-40B4-BE49-F238E27FC236}">
                <a16:creationId xmlns:a16="http://schemas.microsoft.com/office/drawing/2014/main" id="{8BE36B70-94FB-1B6A-249D-CD994DA7615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5333" y="906212"/>
            <a:ext cx="1284571" cy="341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9414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921EB7-4197-96C8-1B03-69A1456A83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293DE3A-290B-3886-5804-60B42D7AFC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CA82B-7DE6-4BA0-AB24-9CAEFCCCC635}" type="slidenum">
              <a:rPr lang="zh-CN" altLang="en-US" smtClean="0"/>
              <a:t>15</a:t>
            </a:fld>
            <a:endParaRPr lang="zh-CN" altLang="en-US"/>
          </a:p>
        </p:txBody>
      </p:sp>
      <p:sp>
        <p:nvSpPr>
          <p:cNvPr id="2" name="文本占位符 1">
            <a:extLst>
              <a:ext uri="{FF2B5EF4-FFF2-40B4-BE49-F238E27FC236}">
                <a16:creationId xmlns:a16="http://schemas.microsoft.com/office/drawing/2014/main" id="{DB9EAF72-60F0-F677-7097-5098B0D7086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dirty="0"/>
              <a:t>Another choice for MVSD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占位符 2">
                <a:extLst>
                  <a:ext uri="{FF2B5EF4-FFF2-40B4-BE49-F238E27FC236}">
                    <a16:creationId xmlns:a16="http://schemas.microsoft.com/office/drawing/2014/main" id="{961EECA1-3F20-3EE0-9F18-4A9DC8F8432F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/>
            <p:txBody>
              <a:bodyPr/>
              <a:lstStyle/>
              <a:p>
                <a:r>
                  <a:rPr lang="en-US" altLang="zh-CN" dirty="0"/>
                  <a:t>The alternative definition for MVSD</a:t>
                </a:r>
              </a:p>
              <a:p>
                <a:endParaRPr lang="en-US" altLang="zh-CN" dirty="0"/>
              </a:p>
              <a:p>
                <a:endParaRPr lang="en-US" altLang="zh-CN" dirty="0"/>
              </a:p>
              <a:p>
                <a:pPr marL="0" indent="0">
                  <a:buNone/>
                </a:pPr>
                <a:r>
                  <a:rPr lang="en-US" altLang="zh-CN" dirty="0"/>
                  <a:t>The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+</m:t>
                        </m:r>
                      </m:sub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𝜇𝜈</m:t>
                        </m:r>
                      </m:sup>
                    </m:sSubSup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zh-CN" altLang="en-US" dirty="0"/>
                  <a:t> </a:t>
                </a:r>
                <a:r>
                  <a:rPr lang="en-US" altLang="zh-CN" dirty="0"/>
                  <a:t>is the positive energy part of Wigner function</a:t>
                </a:r>
              </a:p>
              <a:p>
                <a:pPr marL="0" indent="0">
                  <a:buNone/>
                </a:pPr>
                <a:endParaRPr lang="en-US" altLang="zh-CN" dirty="0"/>
              </a:p>
              <a:p>
                <a:pPr marL="0" indent="0">
                  <a:buNone/>
                </a:pPr>
                <a:endParaRPr lang="en-US" altLang="zh-CN" dirty="0"/>
              </a:p>
              <a:p>
                <a:pPr marL="0" indent="0">
                  <a:buNone/>
                </a:pPr>
                <a:endParaRPr lang="en-US" altLang="zh-CN" dirty="0"/>
              </a:p>
              <a:p>
                <a:pPr marL="0" indent="0">
                  <a:buNone/>
                </a:pPr>
                <a:endParaRPr lang="en-US" altLang="zh-CN" dirty="0"/>
              </a:p>
              <a:p>
                <a:r>
                  <a:rPr lang="en-US" altLang="zh-CN" dirty="0"/>
                  <a:t>After integrating over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𝜇</m:t>
                        </m:r>
                      </m:sup>
                    </m:sSup>
                  </m:oMath>
                </a14:m>
                <a:r>
                  <a:rPr lang="en-US" altLang="zh-CN" dirty="0"/>
                  <a:t>, two distribution function have relation </a:t>
                </a:r>
              </a:p>
              <a:p>
                <a:endParaRPr lang="en-US" altLang="zh-CN" dirty="0"/>
              </a:p>
              <a:p>
                <a:pPr>
                  <a:lnSpc>
                    <a:spcPct val="150000"/>
                  </a:lnSpc>
                </a:pPr>
                <a:r>
                  <a:rPr lang="en-US" altLang="zh-CN" dirty="0"/>
                  <a:t>We can still define the spin density matrix as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3" name="文本占位符 2">
                <a:extLst>
                  <a:ext uri="{FF2B5EF4-FFF2-40B4-BE49-F238E27FC236}">
                    <a16:creationId xmlns:a16="http://schemas.microsoft.com/office/drawing/2014/main" id="{961EECA1-3F20-3EE0-9F18-4A9DC8F8432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blipFill>
                <a:blip r:embed="rId6"/>
                <a:stretch>
                  <a:fillRect l="-651" t="-117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图片 9" descr="\documentclass{revtex4-2}&#10;\usepackage{xcolor}&#10;\usepackage{amsbsy}&#10;\usepackage{amstext}&#10;\usepackage{amssymb}&#10;\thispagestyle{empty}&#10;\begin{document}&#10;\begin{eqnarray*}&#10;f_{W,sr}(x,k)&amp;=&amp;\frac{1}{2\pi}\epsilon_{\mu}^{r*}(\mathbf{k})\epsilon_{\nu}^{s}(\mathbf{k})W_+^{\mu\nu}(x,k)&#10;\end{eqnarray*}&#10;\end{document}" title="IguanaTex Bitmap Display">
            <a:extLst>
              <a:ext uri="{FF2B5EF4-FFF2-40B4-BE49-F238E27FC236}">
                <a16:creationId xmlns:a16="http://schemas.microsoft.com/office/drawing/2014/main" id="{57F9FEAE-C639-4AE0-FD60-F6B0854DB71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9480" y="1453148"/>
            <a:ext cx="4173712" cy="515048"/>
          </a:xfrm>
          <a:prstGeom prst="rect">
            <a:avLst/>
          </a:prstGeom>
        </p:spPr>
      </p:pic>
      <p:pic>
        <p:nvPicPr>
          <p:cNvPr id="15" name="图片 14" descr="\documentclass{revtex4-2}&#10;\usepackage{xcolor}&#10;\usepackage{amsbsy}&#10;\usepackage{amstext}&#10;\usepackage{amssymb}&#10;\thispagestyle{empty}&#10;\begin{document}&#10;\begin{eqnarray*}&#10;\rho_{W,sr}(x,\mathbf{k})&amp;\equiv&amp;\frac{f_{W,sr}(x,k)}{\textrm{Tr }f_{W}(x,k)}.&#10;\end{eqnarray*}&#10;\end{document}" title="IguanaTex Bitmap Display">
            <a:extLst>
              <a:ext uri="{FF2B5EF4-FFF2-40B4-BE49-F238E27FC236}">
                <a16:creationId xmlns:a16="http://schemas.microsoft.com/office/drawing/2014/main" id="{98C3267A-622E-FBE6-5C24-36B32DC2DBA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4665" y="5453697"/>
            <a:ext cx="2922667" cy="598858"/>
          </a:xfrm>
          <a:prstGeom prst="rect">
            <a:avLst/>
          </a:prstGeom>
        </p:spPr>
      </p:pic>
      <p:pic>
        <p:nvPicPr>
          <p:cNvPr id="13" name="图片 12" descr="\documentclass{revtex4-2}&#10;\usepackage{xcolor}&#10;\usepackage{amsbsy}&#10;\usepackage{amstext}&#10;\usepackage{amssymb}&#10;\thispagestyle{empty}&#10;\begin{document}&#10;\begin{eqnarray*}&#10;W_{+}^{\mu\nu}(x,k)&amp;=&amp;\frac{1}{(2\pi)^{2}}\int\frac{d^{3}p_{1}d^{3}p_{2}}{\sqrt{4E_{\mathbf{p}_{1}}E_{\mathbf{p}_{2}}}}\sum_{s,r}\left\langle a_{\mathbf{p}_{1}}^{s\dagger}a_{\mathbf{p}_{2}}^{r}\right\rangle \epsilon^{s\nu*}(\mathbf{p}_{1})\epsilon^{r\mu}(\mathbf{p}_{2})\\&amp;&amp;\times e^{i(p_{1}-p_{2})\cdot x}\delta^{4}\left(k-\frac{p_{1}+p_{2}}{2}\right).\end{eqnarray*}&#10;\end{document}" title="IguanaTex Bitmap Display">
            <a:extLst>
              <a:ext uri="{FF2B5EF4-FFF2-40B4-BE49-F238E27FC236}">
                <a16:creationId xmlns:a16="http://schemas.microsoft.com/office/drawing/2014/main" id="{7708BF64-5DB8-62FA-BA6F-D9B8BFFD829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523" y="2633611"/>
            <a:ext cx="6876952" cy="1440000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F7F63AF7-F062-9B2A-8F8E-FBF4E617C5F4}"/>
              </a:ext>
            </a:extLst>
          </p:cNvPr>
          <p:cNvSpPr txBox="1"/>
          <p:nvPr/>
        </p:nvSpPr>
        <p:spPr>
          <a:xfrm>
            <a:off x="5638800" y="2932771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zh-CN" altLang="en-US" dirty="0"/>
          </a:p>
        </p:txBody>
      </p:sp>
      <p:pic>
        <p:nvPicPr>
          <p:cNvPr id="17" name="图片 16" descr="\documentclass{revtex4-2}&#10;\usepackage{xcolor}&#10;\usepackage{amsbsy}&#10;\usepackage{amstext}&#10;\usepackage{amssymb}&#10;\thispagestyle{empty}&#10;\definecolor{sblue}{RGB}{68,114,196}&#10;\begin{document}&#10;\begin{eqnarray*}&#10;\int d^{3}xf_{sr}(x,\mathbf{k})&amp;=&amp;\int d^{3}x\int dk_{0}2E_{\mathbf{k}}f_{W,sr}(x,k).&#10;\end{eqnarray*}&#10;\end{document}" title="IguanaTex Bitmap Display">
            <a:extLst>
              <a:ext uri="{FF2B5EF4-FFF2-40B4-BE49-F238E27FC236}">
                <a16:creationId xmlns:a16="http://schemas.microsoft.com/office/drawing/2014/main" id="{21E81B0F-6EC1-E943-E01A-361B5C4AF63B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8084" y="4527432"/>
            <a:ext cx="5011809" cy="562286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BA68D943-6DE8-8C6B-B079-4B8D9B0E3784}"/>
              </a:ext>
            </a:extLst>
          </p:cNvPr>
          <p:cNvSpPr txBox="1"/>
          <p:nvPr/>
        </p:nvSpPr>
        <p:spPr>
          <a:xfrm>
            <a:off x="741644" y="5530535"/>
            <a:ext cx="383175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Z.-H. Zhang, X.-G. Huang, F. </a:t>
            </a:r>
            <a:r>
              <a:rPr lang="en-US" altLang="zh-CN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Becattini</a:t>
            </a:r>
            <a:r>
              <a:rPr lang="en-US" altLang="zh-CN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</a:p>
          <a:p>
            <a:r>
              <a:rPr lang="en-US" altLang="zh-CN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X.-L. Sheng, JHEP 07, 224 (2025)</a:t>
            </a:r>
            <a:endParaRPr lang="zh-CN" altLang="en-US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22819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FE2197-F966-6C0F-F4EC-9C705E6607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5FA6618F-C202-75D7-67C5-044E01605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CA82B-7DE6-4BA0-AB24-9CAEFCCCC635}" type="slidenum">
              <a:rPr lang="zh-CN" altLang="en-US" smtClean="0"/>
              <a:t>16</a:t>
            </a:fld>
            <a:endParaRPr lang="zh-CN" altLang="en-US"/>
          </a:p>
        </p:txBody>
      </p:sp>
      <p:sp>
        <p:nvSpPr>
          <p:cNvPr id="2" name="文本占位符 1">
            <a:extLst>
              <a:ext uri="{FF2B5EF4-FFF2-40B4-BE49-F238E27FC236}">
                <a16:creationId xmlns:a16="http://schemas.microsoft.com/office/drawing/2014/main" id="{BF78B6B1-9449-1223-3E3F-C1660BB25BA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dirty="0"/>
              <a:t>Spin alignment from another definition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占位符 2">
                <a:extLst>
                  <a:ext uri="{FF2B5EF4-FFF2-40B4-BE49-F238E27FC236}">
                    <a16:creationId xmlns:a16="http://schemas.microsoft.com/office/drawing/2014/main" id="{40EA9B21-99F5-C31B-56FD-4A028740D9AD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/>
            <p:txBody>
              <a:bodyPr/>
              <a:lstStyle/>
              <a:p>
                <a:r>
                  <a:rPr lang="en-US" altLang="zh-CN" dirty="0"/>
                  <a:t>The canonical form of spin alignment</a:t>
                </a:r>
              </a:p>
              <a:p>
                <a:endParaRPr lang="en-US" altLang="zh-CN" dirty="0"/>
              </a:p>
              <a:p>
                <a:endParaRPr lang="en-US" altLang="zh-CN" dirty="0"/>
              </a:p>
              <a:p>
                <a:endParaRPr lang="en-US" altLang="zh-CN" dirty="0"/>
              </a:p>
              <a:p>
                <a:endParaRPr lang="en-US" altLang="zh-CN" dirty="0"/>
              </a:p>
              <a:p>
                <a:endParaRPr lang="en-US" altLang="zh-CN" dirty="0"/>
              </a:p>
              <a:p>
                <a:endParaRPr lang="en-US" altLang="zh-CN" dirty="0"/>
              </a:p>
              <a:p>
                <a:endParaRPr lang="en-US" altLang="zh-CN" dirty="0"/>
              </a:p>
              <a:p>
                <a:pPr marL="0" indent="0">
                  <a:buNone/>
                </a:pPr>
                <a:r>
                  <a:rPr lang="en-US" altLang="zh-CN" dirty="0"/>
                  <a:t>the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l-GR" altLang="zh-CN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sub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bSup>
                  </m:oMath>
                </a14:m>
                <a:r>
                  <a:rPr lang="en-US" altLang="zh-CN" dirty="0"/>
                  <a:t> is </a:t>
                </a:r>
              </a:p>
            </p:txBody>
          </p:sp>
        </mc:Choice>
        <mc:Fallback xmlns="">
          <p:sp>
            <p:nvSpPr>
              <p:cNvPr id="3" name="文本占位符 2">
                <a:extLst>
                  <a:ext uri="{FF2B5EF4-FFF2-40B4-BE49-F238E27FC236}">
                    <a16:creationId xmlns:a16="http://schemas.microsoft.com/office/drawing/2014/main" id="{40EA9B21-99F5-C31B-56FD-4A028740D9A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blipFill>
                <a:blip r:embed="rId4"/>
                <a:stretch>
                  <a:fillRect l="-651" t="-117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图片 8" descr="\documentclass{revtex4-2}&#10;\usepackage{xcolor}&#10;\usepackage{amsbsy}&#10;\usepackage{amstext}&#10;\usepackage{amssymb}&#10;\thispagestyle{empty}&#10;\begin{document}&#10;\begin{eqnarray*}&#10;\rho_{W,00}^{(C)}(x,\mathbf{k})&amp;=&amp;\frac{1}{3}-\frac{1}{18f_{BE}}f_{BE}^{\prime\prime}\Omega_{W}^{(C)2}-\frac{1}{6f_{BE}}f_{BE}^{\prime\prime}(\Omega_{W}^{(C)}\cdot\epsilon_{0})^{2}&#10;-\frac{1}{36}f_{BE}^{\prime\prime}(\xi_{\lambda\nu}-\omega_{\lambda\nu})(\xi_{\rho\sigma}-\omega_{\rho\sigma})\Xi_{W}^{\lambda\nu,\rho\sigma}\\&#10;&amp;&amp;+\frac{1}{36f_{BE}}\tilde{f}\left\{ (\xi^{\lambda\nu}-\omega^{\lambda\nu})(\xi^{\rho\sigma}-\omega^{\rho\sigma})[3(\Xi_{00\beta\beta}^{(C)})_{\lambda\nu,\rho\sigma}-\sum_{s}(\Xi_{ss\beta\beta}^{(C)})_{\lambda\nu,\rho\sigma}]\right.\\&#10;&amp;&amp;+(\xi^{\lambda\nu}-\omega^{\lambda\nu})\Omega^{\rho\sigma}[3(\Xi_{00\beta\Omega}^{(C)})_{\lambda\nu,\rho\sigma}+3(\Xi_{00\beta\Omega}^{(C)})_{\rho\sigma,\lambda\nu}^{*}-\sum_{s}(\Xi_{ss\beta\Omega}^{(C)})_{\lambda\nu,\rho\sigma}-\sum_{s}(\Xi_{ss\beta\Omega}^{(C)})_{\rho\sigma,\lambda\nu}^{*}]\\&#10;&amp;&amp;\left.+\Omega^{\lambda\nu}\Omega^{\rho\sigma}[3(\Xi_{00\Omega\Omega}^{(C)})_{\lambda\nu,\rho\sigma}-\sum_{s}(\Xi_{ss\Omega\Omega}^{(C)})_{\lambda\nu,\rho\sigma}]\right\}&#10;\end{eqnarray*}&#10;\end{document}" title="IguanaTex Bitmap Display">
            <a:extLst>
              <a:ext uri="{FF2B5EF4-FFF2-40B4-BE49-F238E27FC236}">
                <a16:creationId xmlns:a16="http://schemas.microsoft.com/office/drawing/2014/main" id="{8A6C3FC2-B825-6F15-51AD-C99CCFF7BFD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278" y="1466391"/>
            <a:ext cx="9829028" cy="2667427"/>
          </a:xfrm>
          <a:prstGeom prst="rect">
            <a:avLst/>
          </a:prstGeom>
        </p:spPr>
      </p:pic>
      <p:pic>
        <p:nvPicPr>
          <p:cNvPr id="7" name="图片 6" descr="\documentclass{revtex4-2}&#10;\usepackage{xcolor}&#10;\usepackage{amsbsy}&#10;\usepackage{amstext}&#10;\usepackage{amssymb}&#10;\thispagestyle{empty}&#10;\begin{document}&#10;\begin{eqnarray*}&#10;\Omega_{W,\sigma}^{(C)}&amp;=&amp;-\frac{1}{2m}\epsilon_{\mu\lambda\rho\sigma}n^{\lambda}k^{\rho}\left(\xi^{\mu\nu}\frac{k_{\nu}}{E_{\mathbf{k}}}-\omega^{\mu\nu}\frac{k_{\nu}}{E_{\mathbf{k}}}-\Omega^{\mu\nu}\frac{k_{\nu}}{E_{\mathbf{k}}}\frac{E_{\mathbf{k}}-m}{E_{\mathbf{k}}+m}\right.\\&#10;&amp;&amp;\left.-\frac{2m}{E_{\mathbf{k}}+m}\Omega^{\mu\nu}n_{\nu}\right)+\frac{1}{2}\Omega^{\mu\nu}\epsilon_{\mu\nu\rho\sigma}n^{\rho}&#10;\end{eqnarray*}&#10;\end{document}" title="IguanaTex Bitmap Display">
            <a:extLst>
              <a:ext uri="{FF2B5EF4-FFF2-40B4-BE49-F238E27FC236}">
                <a16:creationId xmlns:a16="http://schemas.microsoft.com/office/drawing/2014/main" id="{1DCB9926-8356-1A80-5A08-54A3F049B74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9444" y="4585345"/>
            <a:ext cx="6042514" cy="1184914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AFDFFFE1-8372-94B4-7462-C7494B4557DD}"/>
              </a:ext>
            </a:extLst>
          </p:cNvPr>
          <p:cNvSpPr txBox="1"/>
          <p:nvPr/>
        </p:nvSpPr>
        <p:spPr>
          <a:xfrm>
            <a:off x="838200" y="5861757"/>
            <a:ext cx="110646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5"/>
              </a:buClr>
            </a:pPr>
            <a:r>
              <a:rPr lang="en-US" altLang="zh-CN" sz="2000" dirty="0">
                <a:solidFill>
                  <a:srgbClr val="26437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Consistent with the result in Z.-H. Zhang, X.-G. Huang, F. </a:t>
            </a:r>
            <a:r>
              <a:rPr lang="en-US" altLang="zh-CN" sz="2000" dirty="0" err="1">
                <a:solidFill>
                  <a:srgbClr val="26437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Becattini</a:t>
            </a:r>
            <a:r>
              <a:rPr lang="en-US" altLang="zh-CN" sz="2000" dirty="0">
                <a:solidFill>
                  <a:srgbClr val="26437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X.-L. Sheng, JHEP 07, 224 (2025)</a:t>
            </a:r>
            <a:endParaRPr lang="zh-CN" altLang="en-US" sz="2000" dirty="0">
              <a:solidFill>
                <a:srgbClr val="26437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20940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F5748B43-8F5B-7740-5E63-311537B29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CA82B-7DE6-4BA0-AB24-9CAEFCCCC635}" type="slidenum">
              <a:rPr lang="zh-CN" altLang="en-US" smtClean="0"/>
              <a:t>17</a:t>
            </a:fld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592C0065-AF14-BB89-534E-FF3B11D1953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dirty="0"/>
              <a:t>N</a:t>
            </a:r>
            <a:r>
              <a:rPr lang="zh-CN" altLang="zh-CN" dirty="0"/>
              <a:t>onequilibrium density operator </a:t>
            </a:r>
            <a:br>
              <a:rPr lang="zh-CN" altLang="zh-CN" dirty="0"/>
            </a:br>
            <a:endParaRPr lang="zh-CN" altLang="en-US" dirty="0"/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F8CA27E7-AC90-687D-8F6D-1FB85857789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zh-CN" dirty="0"/>
              <a:t>The Nonequilibrium density operator </a:t>
            </a:r>
            <a:br>
              <a:rPr lang="en-US" altLang="zh-CN" dirty="0"/>
            </a:br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r>
              <a:rPr lang="en-US" altLang="zh-CN" dirty="0"/>
              <a:t>The entropy production </a:t>
            </a:r>
          </a:p>
          <a:p>
            <a:endParaRPr lang="zh-CN" altLang="en-US" dirty="0"/>
          </a:p>
        </p:txBody>
      </p:sp>
      <p:pic>
        <p:nvPicPr>
          <p:cNvPr id="17" name="图片 16" descr="\documentclass{revtex4-2}&#10;\usepackage{xcolor}&#10;\usepackage{amsbsy}&#10;\usepackage{amstext}&#10;\usepackage{amssymb}&#10;\usepackage{amsmath}&#10;\thispagestyle{empty}&#10;\definecolor{sblue}{RGB}{68,114,196}&#10;\begin{document}&#10;\begin{eqnarray*}&#10;\hat{\rho}&amp;=&amp;\frac{1}{Z}\exp\left[-\int_{\Sigma(\tau)}d\Sigma_\mu\left(\hat{T}^{\mu\nu}_B\beta_\nu-\zeta\hat{j}^\mu\right) \right. \\&amp;&amp;\ \ \ \ \ \ \left.+\int_\Theta d\Theta\left(\hat{T}^{\mu\nu}_B\nabla_\mu\beta_\nu-\hat{j}^\mu\nabla_\mu\zeta\right)\right]&#10;\end{eqnarray*}&#10;\end{document}" title="IguanaTex Bitmap Display">
            <a:extLst>
              <a:ext uri="{FF2B5EF4-FFF2-40B4-BE49-F238E27FC236}">
                <a16:creationId xmlns:a16="http://schemas.microsoft.com/office/drawing/2014/main" id="{264BC022-0898-127E-9985-ECC7E50F040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8047" y="1647118"/>
            <a:ext cx="5301030" cy="1760915"/>
          </a:xfrm>
          <a:prstGeom prst="rect">
            <a:avLst/>
          </a:prstGeom>
        </p:spPr>
      </p:pic>
      <p:sp>
        <p:nvSpPr>
          <p:cNvPr id="19" name="矩形 18">
            <a:extLst>
              <a:ext uri="{FF2B5EF4-FFF2-40B4-BE49-F238E27FC236}">
                <a16:creationId xmlns:a16="http://schemas.microsoft.com/office/drawing/2014/main" id="{9900FD61-0917-1D95-BE0F-3267311ECB1A}"/>
              </a:ext>
            </a:extLst>
          </p:cNvPr>
          <p:cNvSpPr/>
          <p:nvPr/>
        </p:nvSpPr>
        <p:spPr>
          <a:xfrm>
            <a:off x="3363113" y="1686300"/>
            <a:ext cx="3892614" cy="841275"/>
          </a:xfrm>
          <a:prstGeom prst="rect">
            <a:avLst/>
          </a:prstGeom>
          <a:noFill/>
          <a:ln w="15875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2290F46C-2D93-3F52-0247-C3C7E821D9D4}"/>
              </a:ext>
            </a:extLst>
          </p:cNvPr>
          <p:cNvSpPr/>
          <p:nvPr/>
        </p:nvSpPr>
        <p:spPr>
          <a:xfrm>
            <a:off x="3266470" y="2624359"/>
            <a:ext cx="3989258" cy="841275"/>
          </a:xfrm>
          <a:prstGeom prst="rect">
            <a:avLst/>
          </a:prstGeom>
          <a:noFill/>
          <a:ln w="15875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7AF7B70F-2AF9-8116-E405-EB8F9E7745DF}"/>
              </a:ext>
            </a:extLst>
          </p:cNvPr>
          <p:cNvSpPr txBox="1"/>
          <p:nvPr/>
        </p:nvSpPr>
        <p:spPr>
          <a:xfrm>
            <a:off x="7980477" y="1891939"/>
            <a:ext cx="15472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>
                <a:solidFill>
                  <a:srgbClr val="FF0000"/>
                </a:solidFill>
              </a:rPr>
              <a:t>dissipative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B4F929D8-599C-33D6-3E5C-E8E5ECB66A90}"/>
              </a:ext>
            </a:extLst>
          </p:cNvPr>
          <p:cNvSpPr txBox="1"/>
          <p:nvPr/>
        </p:nvSpPr>
        <p:spPr>
          <a:xfrm>
            <a:off x="7980477" y="2856410"/>
            <a:ext cx="2271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>
                <a:solidFill>
                  <a:srgbClr val="FF0000"/>
                </a:solidFill>
              </a:rPr>
              <a:t>non-dissipative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15A18F97-6DD3-6A2D-B17A-8E72FABE8B33}"/>
              </a:ext>
            </a:extLst>
          </p:cNvPr>
          <p:cNvSpPr txBox="1"/>
          <p:nvPr/>
        </p:nvSpPr>
        <p:spPr>
          <a:xfrm>
            <a:off x="1416292" y="3773757"/>
            <a:ext cx="85956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altLang="zh-CN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F. Becattini, M. Buzzegoli and E. Grossi</a:t>
            </a:r>
            <a:r>
              <a:rPr lang="en-US" altLang="zh-CN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Particles 2, 197 (2019)</a:t>
            </a:r>
          </a:p>
        </p:txBody>
      </p:sp>
      <p:pic>
        <p:nvPicPr>
          <p:cNvPr id="37" name="图片 36" descr="\documentclass{revtex4-2}&#10;\usepackage{xcolor}&#10;\usepackage{amsbsy}&#10;\usepackage{amstext}&#10;\usepackage{amssymb}&#10;\usepackage{amsmath}&#10;\thispagestyle{empty}&#10;\definecolor{sblue}{RGB}{68,114,196}&#10;\begin{document}&#10;\begin{eqnarray*}&#10;\nabla\cdot s=(T^{\mu\nu}-T^{\mu\nu}_{LE})\nabla_\mu\beta_\nu-(j^\mu-j^\mu_{LE})\nabla_\mu\zeta&#10;\end{eqnarray*}&#10;\end{document}" title="IguanaTex Bitmap Display">
            <a:extLst>
              <a:ext uri="{FF2B5EF4-FFF2-40B4-BE49-F238E27FC236}">
                <a16:creationId xmlns:a16="http://schemas.microsoft.com/office/drawing/2014/main" id="{4938CE2C-649F-626A-3DA7-9F03A67BB77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914" y="5123395"/>
            <a:ext cx="5758169" cy="330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8528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BC4E4939-FCB8-4DAE-5BAA-3A797A247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CA82B-7DE6-4BA0-AB24-9CAEFCCCC635}" type="slidenum">
              <a:rPr lang="zh-CN" altLang="en-US" smtClean="0"/>
              <a:t>18</a:t>
            </a:fld>
            <a:endParaRPr lang="zh-CN" altLang="en-US"/>
          </a:p>
        </p:txBody>
      </p:sp>
      <p:sp>
        <p:nvSpPr>
          <p:cNvPr id="6" name="文本占位符 5">
            <a:extLst>
              <a:ext uri="{FF2B5EF4-FFF2-40B4-BE49-F238E27FC236}">
                <a16:creationId xmlns:a16="http://schemas.microsoft.com/office/drawing/2014/main" id="{B33CD993-09DD-F037-9E18-24AB842E694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dirty="0"/>
              <a:t>Discussion of dissipative or </a:t>
            </a:r>
            <a:r>
              <a:rPr lang="en-US" altLang="zh-CN" dirty="0" err="1"/>
              <a:t>nondissipative</a:t>
            </a:r>
            <a:r>
              <a:rPr lang="en-US" altLang="zh-CN" dirty="0"/>
              <a:t> </a:t>
            </a:r>
            <a:endParaRPr lang="zh-CN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文本占位符 6">
                <a:extLst>
                  <a:ext uri="{FF2B5EF4-FFF2-40B4-BE49-F238E27FC236}">
                    <a16:creationId xmlns:a16="http://schemas.microsoft.com/office/drawing/2014/main" id="{A8C77D7F-D594-8620-B94F-8DA8582B4C56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altLang="zh-CN" dirty="0"/>
                  <a:t>Under time reversal transformation, the quantities transform as</a:t>
                </a:r>
              </a:p>
              <a:p>
                <a:endParaRPr lang="en-US" altLang="zh-CN" dirty="0"/>
              </a:p>
              <a:p>
                <a:endParaRPr lang="en-US" altLang="zh-CN" dirty="0"/>
              </a:p>
              <a:p>
                <a:endParaRPr lang="en-US" altLang="zh-CN" dirty="0"/>
              </a:p>
              <a:p>
                <a:endParaRPr lang="en-US" altLang="zh-CN" dirty="0"/>
              </a:p>
              <a:p>
                <a:pPr marL="0" indent="0">
                  <a:buNone/>
                </a:pPr>
                <a:endParaRPr lang="en-US" altLang="zh-CN" dirty="0"/>
              </a:p>
              <a:p>
                <a:r>
                  <a:rPr lang="en-US" altLang="zh-CN" dirty="0"/>
                  <a:t> The spin density matrix can be parameterize as</a:t>
                </a:r>
              </a:p>
              <a:p>
                <a:endParaRPr lang="en-US" altLang="zh-CN" dirty="0"/>
              </a:p>
              <a:p>
                <a:r>
                  <a:rPr lang="en-US" altLang="zh-CN" dirty="0"/>
                  <a:t>The Wigner function can be decomposed into thermal shear tensor</a:t>
                </a:r>
              </a:p>
              <a:p>
                <a:pPr marL="0" indent="0">
                  <a:buNone/>
                </a:pPr>
                <a:endParaRPr lang="en-US" altLang="zh-CN" dirty="0"/>
              </a:p>
              <a:p>
                <a:pPr marL="0" indent="0">
                  <a:buNone/>
                </a:pPr>
                <a:r>
                  <a:rPr lang="en-US" altLang="zh-CN" dirty="0"/>
                  <a:t>From the table, we find that the transport coefficient a is T-odd, and b is T-even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 dirty="0">
                            <a:latin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00</m:t>
                        </m:r>
                      </m:sub>
                    </m:sSub>
                  </m:oMath>
                </a14:m>
                <a:r>
                  <a:rPr lang="en-US" altLang="zh-CN" dirty="0"/>
                  <a:t>, which  implies that the spin alignment induced by shear tensor in the first order of the gradient expansion is dissipative</a:t>
                </a:r>
                <a:endParaRPr lang="zh-CN" altLang="en-US" dirty="0"/>
              </a:p>
            </p:txBody>
          </p:sp>
        </mc:Choice>
        <mc:Fallback>
          <p:sp>
            <p:nvSpPr>
              <p:cNvPr id="7" name="文本占位符 6">
                <a:extLst>
                  <a:ext uri="{FF2B5EF4-FFF2-40B4-BE49-F238E27FC236}">
                    <a16:creationId xmlns:a16="http://schemas.microsoft.com/office/drawing/2014/main" id="{A8C77D7F-D594-8620-B94F-8DA8582B4C5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blipFill>
                <a:blip r:embed="rId4"/>
                <a:stretch>
                  <a:fillRect l="-651" t="-117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图片 8">
            <a:extLst>
              <a:ext uri="{FF2B5EF4-FFF2-40B4-BE49-F238E27FC236}">
                <a16:creationId xmlns:a16="http://schemas.microsoft.com/office/drawing/2014/main" id="{6F699BE6-FFA9-4FB4-3245-87C6D6DEB5C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9348"/>
          <a:stretch/>
        </p:blipFill>
        <p:spPr>
          <a:xfrm>
            <a:off x="722671" y="1216303"/>
            <a:ext cx="10746658" cy="2088000"/>
          </a:xfrm>
          <a:prstGeom prst="rect">
            <a:avLst/>
          </a:prstGeom>
        </p:spPr>
      </p:pic>
      <p:pic>
        <p:nvPicPr>
          <p:cNvPr id="4" name="图片 3" descr="\documentclass{revtex4-2}&#10;\usepackage{xcolor}&#10;\usepackage{amsbsy}&#10;\usepackage{amstext}&#10;\usepackage{amssymb}&#10;\thispagestyle{empty}&#10;\definecolor{sblue}{RGB}{68,114,196}&#10;\begin{document}&#10;\begin{eqnarray*}&#10;\rho_{sr}(x,\mathbf{k})&amp;\sim&amp;W_{\mu\nu}\epsilon^{\mu*}_{r}(\mathbf{k})\epsilon^{\nu}_{s}(\mathbf{k})&#10;\end{eqnarray*}&#10;\end{document}" title="IguanaTex Bitmap Display">
            <a:extLst>
              <a:ext uri="{FF2B5EF4-FFF2-40B4-BE49-F238E27FC236}">
                <a16:creationId xmlns:a16="http://schemas.microsoft.com/office/drawing/2014/main" id="{5128094C-00B8-0599-F9AF-4BC7670FE57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0179" y="3815677"/>
            <a:ext cx="3011046" cy="266667"/>
          </a:xfrm>
          <a:prstGeom prst="rect">
            <a:avLst/>
          </a:prstGeom>
        </p:spPr>
      </p:pic>
      <p:pic>
        <p:nvPicPr>
          <p:cNvPr id="10" name="图片 9" descr="\documentclass{revtex4-2}&#10;\usepackage{xcolor}&#10;\usepackage{amsbsy}&#10;\usepackage{amstext}&#10;\usepackage{amssymb}&#10;\thispagestyle{empty}&#10;\definecolor{sblue}{RGB}{68,114,196}&#10;\begin{document}&#10;\begin{eqnarray*}&#10;W_{\mu\nu}\epsilon^{\mu*}_{r}(\mathbf{k})\epsilon^{\nu}_{s}(\mathbf{k})&amp;\sim&amp;a\xi_{\mu\nu}\epsilon^{\mu*}_{r}(\mathbf{k})\epsilon^{\nu}_{s}(\mathbf{k})+b\xi_{\mu\lambda}\xi^{\lambda}_{\ \nu}\epsilon^{\mu*}_{r}(\mathbf{k})\epsilon^{\nu}_{s}(\mathbf{k})&#10;\end{eqnarray*}&#10;\end{document}" title="IguanaTex Bitmap Display">
            <a:extLst>
              <a:ext uri="{FF2B5EF4-FFF2-40B4-BE49-F238E27FC236}">
                <a16:creationId xmlns:a16="http://schemas.microsoft.com/office/drawing/2014/main" id="{2879236A-DE03-A965-926F-C4EDD8B47ED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1238" y="4581526"/>
            <a:ext cx="6197334" cy="30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7112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0CEC4CC3-C0D4-9AE9-2ABC-A628D0F74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CA82B-7DE6-4BA0-AB24-9CAEFCCCC635}" type="slidenum">
              <a:rPr lang="zh-CN" altLang="en-US" smtClean="0"/>
              <a:t>19</a:t>
            </a:fld>
            <a:endParaRPr lang="zh-CN" altLang="en-US"/>
          </a:p>
        </p:txBody>
      </p:sp>
      <p:sp>
        <p:nvSpPr>
          <p:cNvPr id="2" name="文本占位符 1">
            <a:extLst>
              <a:ext uri="{FF2B5EF4-FFF2-40B4-BE49-F238E27FC236}">
                <a16:creationId xmlns:a16="http://schemas.microsoft.com/office/drawing/2014/main" id="{17883644-EE90-A850-BA58-30022FBC92D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dirty="0"/>
              <a:t>Summary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占位符 2">
                <a:extLst>
                  <a:ext uri="{FF2B5EF4-FFF2-40B4-BE49-F238E27FC236}">
                    <a16:creationId xmlns:a16="http://schemas.microsoft.com/office/drawing/2014/main" id="{F28286B8-37D4-E235-7006-72E261A8E3F3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altLang="zh-CN" sz="2400" dirty="0">
                    <a:ea typeface="Calibri" panose="020F0502020204030204" pitchFamily="34" charset="0"/>
                  </a:rPr>
                  <a:t>1.In the </a:t>
                </a:r>
                <a:r>
                  <a:rPr lang="en-US" altLang="zh-CN" sz="2400" dirty="0">
                    <a:solidFill>
                      <a:srgbClr val="FF0000"/>
                    </a:solidFill>
                    <a:ea typeface="Calibri" panose="020F0502020204030204" pitchFamily="34" charset="0"/>
                  </a:rPr>
                  <a:t>first-order</a:t>
                </a:r>
                <a:r>
                  <a:rPr lang="en-US" altLang="zh-CN" sz="2400" dirty="0">
                    <a:ea typeface="Calibri" panose="020F0502020204030204" pitchFamily="34" charset="0"/>
                  </a:rPr>
                  <a:t>, we find 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2400" i="1" smtClean="0">
                            <a:latin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00</m:t>
                        </m:r>
                      </m:sub>
                    </m:sSub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=1/3</m:t>
                    </m:r>
                  </m:oMath>
                </a14:m>
                <a:r>
                  <a:rPr lang="en-US" altLang="zh-CN" sz="2400" dirty="0">
                    <a:ea typeface="Calibri" panose="020F0502020204030204" pitchFamily="34" charset="0"/>
                  </a:rPr>
                  <a:t> and nonzero off-diagonal components of the spin density matrix which canceled out in the cross section, yielding </a:t>
                </a:r>
                <a:r>
                  <a:rPr lang="en-US" altLang="zh-CN" sz="2400" dirty="0">
                    <a:solidFill>
                      <a:srgbClr val="FF0000"/>
                    </a:solidFill>
                    <a:ea typeface="Calibri" panose="020F0502020204030204" pitchFamily="34" charset="0"/>
                  </a:rPr>
                  <a:t>no observable effects</a:t>
                </a:r>
                <a:r>
                  <a:rPr lang="en-US" altLang="zh-CN" sz="2400" dirty="0">
                    <a:ea typeface="Calibri" panose="020F0502020204030204" pitchFamily="34" charset="0"/>
                  </a:rPr>
                  <a:t> at this order.</a:t>
                </a:r>
              </a:p>
              <a:p>
                <a:pPr marL="0" indent="0">
                  <a:buNone/>
                </a:pPr>
                <a:r>
                  <a:rPr lang="en-US" altLang="zh-CN" sz="2400" dirty="0">
                    <a:ea typeface="Calibri" panose="020F0502020204030204" pitchFamily="34" charset="0"/>
                  </a:rPr>
                  <a:t>2.In the </a:t>
                </a:r>
                <a:r>
                  <a:rPr lang="en-US" altLang="zh-CN" sz="2400" dirty="0">
                    <a:solidFill>
                      <a:srgbClr val="FF0000"/>
                    </a:solidFill>
                    <a:ea typeface="Calibri" panose="020F0502020204030204" pitchFamily="34" charset="0"/>
                  </a:rPr>
                  <a:t>second-order</a:t>
                </a:r>
                <a:r>
                  <a:rPr lang="en-US" altLang="zh-CN" sz="2400" dirty="0">
                    <a:ea typeface="Calibri" panose="020F0502020204030204" pitchFamily="34" charset="0"/>
                  </a:rPr>
                  <a:t>, we find that</a:t>
                </a:r>
              </a:p>
              <a:p>
                <a:pPr marL="0" indent="0">
                  <a:buNone/>
                </a:pPr>
                <a:r>
                  <a:rPr lang="en-US" altLang="zh-CN" sz="2400" dirty="0">
                    <a:ea typeface="Calibri" panose="020F0502020204030204" pitchFamily="34" charset="0"/>
                  </a:rPr>
                  <a:t>    </a:t>
                </a:r>
                <a:r>
                  <a:rPr lang="en-US" altLang="zh-CN" sz="2400" dirty="0" err="1">
                    <a:ea typeface="Calibri" panose="020F0502020204030204" pitchFamily="34" charset="0"/>
                  </a:rPr>
                  <a:t>i</a:t>
                </a:r>
                <a:r>
                  <a:rPr lang="en-US" altLang="zh-CN" sz="2400" dirty="0">
                    <a:ea typeface="Calibri" panose="020F0502020204030204" pitchFamily="34" charset="0"/>
                  </a:rPr>
                  <a:t>. 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2400" i="1" smtClean="0">
                            <a:latin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00</m:t>
                        </m:r>
                      </m:sub>
                    </m:sSub>
                  </m:oMath>
                </a14:m>
                <a:r>
                  <a:rPr lang="en-US" altLang="zh-CN" sz="2400" dirty="0">
                    <a:ea typeface="Calibri" panose="020F0502020204030204" pitchFamily="34" charset="0"/>
                  </a:rPr>
                  <a:t> include correction from both thermal vorticity and shear tensors. </a:t>
                </a:r>
              </a:p>
              <a:p>
                <a:pPr marL="0" indent="0">
                  <a:buNone/>
                </a:pPr>
                <a:r>
                  <a:rPr lang="zh-CN" altLang="en-US" sz="2400" dirty="0"/>
                  <a:t>    </a:t>
                </a:r>
                <a:r>
                  <a:rPr lang="en-US" altLang="zh-CN" sz="2400" dirty="0">
                    <a:ea typeface="Calibri" panose="020F0502020204030204" pitchFamily="34" charset="0"/>
                  </a:rPr>
                  <a:t>ii. 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2400" i="1" smtClean="0">
                            <a:latin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00</m:t>
                        </m:r>
                      </m:sub>
                    </m:sSub>
                  </m:oMath>
                </a14:m>
                <a:r>
                  <a:rPr lang="zh-CN" altLang="en-US" sz="2400" dirty="0"/>
                  <a:t> </a:t>
                </a:r>
                <a:r>
                  <a:rPr lang="en-US" altLang="zh-CN" sz="2400" dirty="0"/>
                  <a:t>is dependent on the pseudo-gauge, specifically,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2400" i="1">
                            <a:latin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00</m:t>
                        </m:r>
                      </m:sub>
                    </m:sSub>
                  </m:oMath>
                </a14:m>
                <a:r>
                  <a:rPr lang="en-US" altLang="zh-CN" sz="2400" dirty="0"/>
                  <a:t> in the Belinfante</a:t>
                </a:r>
              </a:p>
              <a:p>
                <a:pPr marL="0" indent="0">
                  <a:buNone/>
                </a:pPr>
                <a:r>
                  <a:rPr lang="en-US" altLang="zh-CN" sz="2400" dirty="0"/>
                  <a:t>and canonical forms differ. </a:t>
                </a:r>
              </a:p>
              <a:p>
                <a:pPr marL="0" indent="0">
                  <a:buNone/>
                </a:pPr>
                <a:r>
                  <a:rPr lang="en-US" altLang="zh-CN" sz="2400" dirty="0"/>
                  <a:t>    iii. We also compute spin density distribution using an alternative definition.</a:t>
                </a:r>
              </a:p>
              <a:p>
                <a:pPr marL="0" indent="0">
                  <a:buNone/>
                </a:pPr>
                <a:r>
                  <a:rPr lang="en-US" altLang="zh-CN" sz="2400" dirty="0"/>
                  <a:t>3. We discuss whether the spin alignment induced by the shear tensor is dissipative. We find that the effective coefficient for spin alignment induced by the thermal shear tensor in the </a:t>
                </a:r>
                <a:r>
                  <a:rPr lang="en-US" altLang="zh-CN" sz="2400" dirty="0">
                    <a:solidFill>
                      <a:srgbClr val="FF0000"/>
                    </a:solidFill>
                  </a:rPr>
                  <a:t>first order is T-odd</a:t>
                </a:r>
                <a:r>
                  <a:rPr lang="en-US" altLang="zh-CN" sz="2400" dirty="0"/>
                  <a:t>. It implies that such effect could be </a:t>
                </a:r>
                <a:r>
                  <a:rPr lang="en-US" altLang="zh-CN" sz="2400" dirty="0">
                    <a:solidFill>
                      <a:srgbClr val="FF0000"/>
                    </a:solidFill>
                  </a:rPr>
                  <a:t>dissipative</a:t>
                </a:r>
                <a:r>
                  <a:rPr lang="en-US" altLang="zh-CN" sz="2400" dirty="0"/>
                  <a:t>.</a:t>
                </a:r>
                <a:endParaRPr lang="zh-CN" altLang="en-US" sz="2400" dirty="0"/>
              </a:p>
            </p:txBody>
          </p:sp>
        </mc:Choice>
        <mc:Fallback xmlns="">
          <p:sp>
            <p:nvSpPr>
              <p:cNvPr id="3" name="文本占位符 2">
                <a:extLst>
                  <a:ext uri="{FF2B5EF4-FFF2-40B4-BE49-F238E27FC236}">
                    <a16:creationId xmlns:a16="http://schemas.microsoft.com/office/drawing/2014/main" id="{F28286B8-37D4-E235-7006-72E261A8E3F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blipFill>
                <a:blip r:embed="rId2"/>
                <a:stretch>
                  <a:fillRect l="-887" t="-164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266268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1E43B74B-53EE-CA28-9E8C-CB691C43A1D9}"/>
              </a:ext>
            </a:extLst>
          </p:cNvPr>
          <p:cNvSpPr txBox="1"/>
          <p:nvPr/>
        </p:nvSpPr>
        <p:spPr>
          <a:xfrm>
            <a:off x="1003611" y="2025896"/>
            <a:ext cx="9716428" cy="29585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880" indent="-342891">
              <a:lnSpc>
                <a:spcPct val="150000"/>
              </a:lnSpc>
              <a:buAutoNum type="arabicPeriod"/>
            </a:pPr>
            <a:r>
              <a:rPr lang="en-US" altLang="zh-CN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</a:p>
          <a:p>
            <a:pPr marL="342880" indent="-342891">
              <a:lnSpc>
                <a:spcPct val="150000"/>
              </a:lnSpc>
              <a:buAutoNum type="arabicPeriod"/>
            </a:pPr>
            <a:r>
              <a:rPr lang="en-US" altLang="zh-CN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Spin alignment from Zubarev’s approach</a:t>
            </a:r>
          </a:p>
          <a:p>
            <a:pPr marL="342880" indent="-342891">
              <a:lnSpc>
                <a:spcPct val="150000"/>
              </a:lnSpc>
              <a:buAutoNum type="arabicPeriod"/>
            </a:pPr>
            <a:r>
              <a:rPr lang="en-US" altLang="zh-CN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spin alignment induced by shear tensor dissipative?</a:t>
            </a:r>
          </a:p>
          <a:p>
            <a:pPr marL="342880" indent="-342891">
              <a:lnSpc>
                <a:spcPct val="150000"/>
              </a:lnSpc>
              <a:buAutoNum type="arabicPeriod"/>
            </a:pPr>
            <a:r>
              <a:rPr lang="en-US" altLang="zh-CN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Summary</a:t>
            </a:r>
            <a:endParaRPr lang="en-US" altLang="zh-C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B1041835-23EF-7E3D-62E1-0A9071A14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CA82B-7DE6-4BA0-AB24-9CAEFCCCC635}" type="slidenum">
              <a:rPr lang="zh-CN" altLang="en-US" smtClean="0"/>
              <a:t>2</a:t>
            </a:fld>
            <a:endParaRPr lang="zh-CN" altLang="en-US"/>
          </a:p>
        </p:txBody>
      </p:sp>
      <p:sp>
        <p:nvSpPr>
          <p:cNvPr id="7" name="文本占位符 6">
            <a:extLst>
              <a:ext uri="{FF2B5EF4-FFF2-40B4-BE49-F238E27FC236}">
                <a16:creationId xmlns:a16="http://schemas.microsoft.com/office/drawing/2014/main" id="{E4BDB9C1-C34F-0E47-80C5-C2F18C09F6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b="1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821141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2CEF0ED3-4365-D613-C67C-59811B7A3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CA82B-7DE6-4BA0-AB24-9CAEFCCCC635}" type="slidenum">
              <a:rPr lang="zh-CN" altLang="en-US" smtClean="0"/>
              <a:t>3</a:t>
            </a:fld>
            <a:endParaRPr lang="zh-CN" altLang="en-US"/>
          </a:p>
        </p:txBody>
      </p:sp>
      <p:sp>
        <p:nvSpPr>
          <p:cNvPr id="6" name="文本占位符 5">
            <a:extLst>
              <a:ext uri="{FF2B5EF4-FFF2-40B4-BE49-F238E27FC236}">
                <a16:creationId xmlns:a16="http://schemas.microsoft.com/office/drawing/2014/main" id="{FC067E01-3D55-34D1-0905-B82DD84285D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dirty="0"/>
              <a:t>Spin polarization</a:t>
            </a:r>
            <a:endParaRPr lang="zh-CN" altLang="en-US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EE725B03-67BD-694B-D55E-C4D24199F60F}"/>
              </a:ext>
            </a:extLst>
          </p:cNvPr>
          <p:cNvSpPr txBox="1"/>
          <p:nvPr/>
        </p:nvSpPr>
        <p:spPr>
          <a:xfrm>
            <a:off x="868730" y="1303912"/>
            <a:ext cx="530904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zh-CN" sz="2000" dirty="0">
                <a:solidFill>
                  <a:srgbClr val="264378"/>
                </a:solidFill>
              </a:rPr>
              <a:t>Huge orbital angular momentum in non-central relativistic heavy-ion collisions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altLang="zh-CN" dirty="0">
              <a:solidFill>
                <a:srgbClr val="264378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zh-CN" sz="2000" dirty="0">
                <a:solidFill>
                  <a:srgbClr val="264378"/>
                </a:solidFill>
              </a:rPr>
              <a:t>Orbital angular momentum leads to the polarization through spin-orbital coupling</a:t>
            </a:r>
            <a:endParaRPr lang="zh-CN" altLang="en-US" sz="2000" dirty="0">
              <a:solidFill>
                <a:srgbClr val="264378"/>
              </a:solidFill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25963685-645A-BED4-7F6F-F007BADF1138}"/>
              </a:ext>
            </a:extLst>
          </p:cNvPr>
          <p:cNvSpPr txBox="1"/>
          <p:nvPr/>
        </p:nvSpPr>
        <p:spPr>
          <a:xfrm>
            <a:off x="868730" y="5594662"/>
            <a:ext cx="61061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Z.-T. Liang and X.-N. Wang, Phys. Rev. Lett. 94, 102301 (2005)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C085A120-1A00-0D95-5EE7-4634340E981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772" r="1127"/>
          <a:stretch/>
        </p:blipFill>
        <p:spPr>
          <a:xfrm>
            <a:off x="6623219" y="1271104"/>
            <a:ext cx="4029036" cy="415505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AB62ECC7-604D-8EFF-53BB-8C34C06E2D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814" y="3072858"/>
            <a:ext cx="6331487" cy="2353296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ABEF4411-B7CF-D05C-D63F-0D6EB4065B76}"/>
              </a:ext>
            </a:extLst>
          </p:cNvPr>
          <p:cNvSpPr txBox="1"/>
          <p:nvPr/>
        </p:nvSpPr>
        <p:spPr>
          <a:xfrm>
            <a:off x="6889370" y="5594662"/>
            <a:ext cx="41492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altLang="zh-CN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STAR collaboration, Nature 548, 62 (2017)</a:t>
            </a:r>
            <a:r>
              <a:rPr lang="en-US" altLang="zh-CN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zh-CN" altLang="en-US" sz="18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74383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736C1DC6-4CAD-68B3-B5D3-8F810738C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CA82B-7DE6-4BA0-AB24-9CAEFCCCC635}" type="slidenum">
              <a:rPr lang="zh-CN" altLang="en-US" smtClean="0"/>
              <a:t>4</a:t>
            </a:fld>
            <a:endParaRPr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48A05B8-16BA-E3E2-80F2-8E52FB95354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dirty="0"/>
              <a:t>Spin polarization</a:t>
            </a:r>
            <a:endParaRPr lang="zh-CN" altLang="en-US" dirty="0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9EC93400-8A39-1E2A-7462-DF23E6E92A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6126" y="1784504"/>
            <a:ext cx="3360420" cy="3317558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6B6F8402-E7C9-5AB9-3D5A-83899825D2DD}"/>
              </a:ext>
            </a:extLst>
          </p:cNvPr>
          <p:cNvSpPr txBox="1"/>
          <p:nvPr/>
        </p:nvSpPr>
        <p:spPr>
          <a:xfrm>
            <a:off x="1051839" y="5314585"/>
            <a:ext cx="4267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altLang="zh-CN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STAR collaboration</a:t>
            </a:r>
            <a:r>
              <a:rPr lang="en-US" altLang="zh-CN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Nature 614, 244 (2023)</a:t>
            </a:r>
            <a:endParaRPr lang="zh-CN" altLang="en-US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40BB2715-1842-CBD3-2FB7-76EA3D8B4B19}"/>
              </a:ext>
            </a:extLst>
          </p:cNvPr>
          <p:cNvSpPr txBox="1"/>
          <p:nvPr/>
        </p:nvSpPr>
        <p:spPr>
          <a:xfrm>
            <a:off x="1210429" y="1194469"/>
            <a:ext cx="38798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dirty="0">
                <a:solidFill>
                  <a:srgbClr val="264378"/>
                </a:solidFill>
              </a:rPr>
              <a:t>Spin</a:t>
            </a:r>
            <a:r>
              <a:rPr lang="en-US" altLang="zh-CN" sz="2000" dirty="0"/>
              <a:t> </a:t>
            </a:r>
            <a:r>
              <a:rPr lang="en-US" altLang="zh-CN" sz="2000" dirty="0">
                <a:solidFill>
                  <a:srgbClr val="264378"/>
                </a:solidFill>
              </a:rPr>
              <a:t>alignment for vector mesons</a:t>
            </a:r>
            <a:endParaRPr lang="zh-CN" altLang="en-US" sz="2000" dirty="0">
              <a:solidFill>
                <a:srgbClr val="264378"/>
              </a:solidFill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E6CE0FB6-17C9-9D34-C50D-7F99135C8FC9}"/>
              </a:ext>
            </a:extLst>
          </p:cNvPr>
          <p:cNvSpPr txBox="1"/>
          <p:nvPr/>
        </p:nvSpPr>
        <p:spPr>
          <a:xfrm>
            <a:off x="5897003" y="1194469"/>
            <a:ext cx="12009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>
                <a:solidFill>
                  <a:srgbClr val="264378"/>
                </a:solidFill>
              </a:rPr>
              <a:t>Theory</a:t>
            </a:r>
            <a:r>
              <a:rPr lang="zh-CN" altLang="en-US" sz="2000" dirty="0">
                <a:solidFill>
                  <a:srgbClr val="264378"/>
                </a:solidFill>
              </a:rPr>
              <a:t>：</a:t>
            </a: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182FA751-49CB-B74C-1E83-CF25129B3DD4}"/>
              </a:ext>
            </a:extLst>
          </p:cNvPr>
          <p:cNvSpPr txBox="1"/>
          <p:nvPr/>
        </p:nvSpPr>
        <p:spPr>
          <a:xfrm>
            <a:off x="5798326" y="1869991"/>
            <a:ext cx="5624547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/>
              <a:t>Z.-T. Liang &amp; X.-N. Wang, PLB 629, 20 (2005)</a:t>
            </a:r>
            <a:endParaRPr lang="en-US" altLang="zh-CN" dirty="0"/>
          </a:p>
          <a:p>
            <a:r>
              <a:rPr lang="en-US" altLang="zh-CN" dirty="0"/>
              <a:t>X.-L. Sheng, L. Oliva, Q. Wang, Phys. Rev. D 101 (2020)</a:t>
            </a:r>
            <a:endParaRPr lang="zh-CN" altLang="en-US" dirty="0"/>
          </a:p>
          <a:p>
            <a:r>
              <a:rPr lang="en-US" altLang="zh-CN" dirty="0"/>
              <a:t>X.-L. Xia, H. Li, X.-G. Huang, H.-Z. Huang, Phys. Lett. B 817, 136325 (2021)</a:t>
            </a:r>
          </a:p>
          <a:p>
            <a:r>
              <a:rPr lang="en-US" altLang="zh-CN" dirty="0"/>
              <a:t>X.-L. Sheng, L. Oliva, Z.-T. Liang, Q. Wang and X.-N. Wang, Phys. Rev. Lett. 131, 042304 (2023)</a:t>
            </a:r>
          </a:p>
          <a:p>
            <a:r>
              <a:rPr lang="en-US" altLang="zh-CN" dirty="0"/>
              <a:t>D. Wagner, N  </a:t>
            </a:r>
            <a:r>
              <a:rPr lang="en-US" altLang="zh-CN" dirty="0" err="1"/>
              <a:t>Weickgenannt</a:t>
            </a:r>
            <a:r>
              <a:rPr lang="en-US" altLang="zh-CN" dirty="0"/>
              <a:t> and E. Speranza, </a:t>
            </a:r>
            <a:r>
              <a:rPr lang="fr-FR" altLang="zh-CN" dirty="0"/>
              <a:t>Phys. Rev. Res. 5, 013187 (2023) </a:t>
            </a:r>
            <a:endParaRPr lang="en-US" altLang="zh-CN" dirty="0"/>
          </a:p>
          <a:p>
            <a:r>
              <a:rPr lang="en-US" altLang="zh-CN" dirty="0"/>
              <a:t>X.-L. Sheng, L. Oliva, Z.-T. Liang, Q. Wang and X.-N Wang, Phys. Rev. D 109, 036004 (2024)</a:t>
            </a:r>
          </a:p>
          <a:p>
            <a:r>
              <a:rPr lang="en-US" altLang="zh-CN" dirty="0"/>
              <a:t>Kumar, D.-L. Yang, P. Gubler, Phys. Rev. D 109, 054038 (2024) </a:t>
            </a:r>
          </a:p>
          <a:p>
            <a:r>
              <a:rPr lang="en-US" altLang="zh-CN" dirty="0"/>
              <a:t>J.-H. Chen, Z.-T. Liang, Y.-G. Ma, X.-L. Sheng and Q. Wang, Sci. China Phys. Mech. Astron. 68, 211001 (2025)</a:t>
            </a:r>
          </a:p>
          <a:p>
            <a:r>
              <a:rPr lang="en-US" altLang="zh-CN" dirty="0"/>
              <a:t>……</a:t>
            </a:r>
          </a:p>
        </p:txBody>
      </p:sp>
    </p:spTree>
    <p:extLst>
      <p:ext uri="{BB962C8B-B14F-4D97-AF65-F5344CB8AC3E}">
        <p14:creationId xmlns:p14="http://schemas.microsoft.com/office/powerpoint/2010/main" val="22004283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4445C43B-AC3C-28DA-C892-7B4324571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CA82B-7DE6-4BA0-AB24-9CAEFCCCC635}" type="slidenum">
              <a:rPr lang="zh-CN" altLang="en-US" smtClean="0"/>
              <a:t>5</a:t>
            </a:fld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585E3B5-787B-1232-65FD-1D63B35CFA0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dirty="0"/>
              <a:t>Zubarev’s approach </a:t>
            </a:r>
            <a:endParaRPr lang="zh-CN" altLang="en-US" dirty="0"/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3CD0E987-879C-1B09-054D-9AAC05C2349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zh-CN" dirty="0"/>
              <a:t>Mean value at equilibrium</a:t>
            </a:r>
          </a:p>
          <a:p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  <a:p>
            <a:r>
              <a:rPr lang="en-US" altLang="zh-CN" dirty="0"/>
              <a:t>The Belinfante and canonical form of density operator</a:t>
            </a:r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</p:txBody>
      </p:sp>
      <p:pic>
        <p:nvPicPr>
          <p:cNvPr id="7" name="图片 6" descr="\documentclass{revtex4-2}&#10;\usepackage{xcolor}&#10;\usepackage{amsbsy}&#10;\usepackage{amstext}&#10;\usepackage{amssymb}&#10;\usepackage{amsmath}&#10;\thispagestyle{empty}&#10;\definecolor{sblue}{RGB}{68,114,196}&#10;\begin{document}&#10;\begin{eqnarray*}&#10;O(x)=\mathrm{Tr}(\hat{O}(x)\hat{\rho})&#10;\end{eqnarray*}&#10;\end{document}" title="IguanaTex Bitmap Display">
            <a:extLst>
              <a:ext uri="{FF2B5EF4-FFF2-40B4-BE49-F238E27FC236}">
                <a16:creationId xmlns:a16="http://schemas.microsoft.com/office/drawing/2014/main" id="{7BE48570-BC88-67B1-7F50-4D239BF7A96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3828" y="1640216"/>
            <a:ext cx="2364343" cy="363886"/>
          </a:xfrm>
          <a:prstGeom prst="rect">
            <a:avLst/>
          </a:prstGeom>
        </p:spPr>
      </p:pic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D4EB47E6-0AC0-91F4-C417-4B90753A621B}"/>
              </a:ext>
            </a:extLst>
          </p:cNvPr>
          <p:cNvCxnSpPr/>
          <p:nvPr/>
        </p:nvCxnSpPr>
        <p:spPr>
          <a:xfrm>
            <a:off x="6434669" y="3419057"/>
            <a:ext cx="205816" cy="32911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: 圆角 8">
            <a:extLst>
              <a:ext uri="{FF2B5EF4-FFF2-40B4-BE49-F238E27FC236}">
                <a16:creationId xmlns:a16="http://schemas.microsoft.com/office/drawing/2014/main" id="{CF586C73-CB69-BB8E-6E3A-8223ED69AF74}"/>
              </a:ext>
            </a:extLst>
          </p:cNvPr>
          <p:cNvSpPr/>
          <p:nvPr/>
        </p:nvSpPr>
        <p:spPr>
          <a:xfrm>
            <a:off x="7394099" y="4378713"/>
            <a:ext cx="801637" cy="621370"/>
          </a:xfrm>
          <a:prstGeom prst="roundRect">
            <a:avLst/>
          </a:prstGeom>
          <a:solidFill>
            <a:srgbClr val="A5BBE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46A073EE-27FD-DC91-31A3-A8804648A2F0}"/>
                  </a:ext>
                </a:extLst>
              </p:cNvPr>
              <p:cNvSpPr txBox="1"/>
              <p:nvPr/>
            </p:nvSpPr>
            <p:spPr>
              <a:xfrm>
                <a:off x="4663536" y="3074752"/>
                <a:ext cx="2790636" cy="39164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0" i="1" smtClean="0">
                            <a:solidFill>
                              <a:srgbClr val="264378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solidFill>
                              <a:srgbClr val="264378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US" altLang="zh-CN" b="0" i="1" smtClean="0">
                            <a:solidFill>
                              <a:srgbClr val="264378"/>
                            </a:solidFill>
                            <a:latin typeface="Cambria Math" panose="02040503050406030204" pitchFamily="18" charset="0"/>
                          </a:rPr>
                          <m:t>𝜇</m:t>
                        </m:r>
                      </m:sub>
                    </m:sSub>
                    <m:r>
                      <a:rPr lang="en-US" altLang="zh-CN" b="0" i="1" smtClean="0">
                        <a:solidFill>
                          <a:srgbClr val="264378"/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altLang="zh-CN" b="0" i="1" smtClean="0">
                        <a:solidFill>
                          <a:srgbClr val="264378"/>
                        </a:solidFill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altLang="zh-CN" b="0" i="1" smtClean="0">
                        <a:solidFill>
                          <a:srgbClr val="264378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CN" dirty="0">
                    <a:solidFill>
                      <a:srgbClr val="264378"/>
                    </a:solidFill>
                  </a:rPr>
                  <a:t> Velocity/Temperature</a:t>
                </a:r>
                <a:endParaRPr lang="zh-CN" altLang="en-US" dirty="0">
                  <a:solidFill>
                    <a:srgbClr val="264378"/>
                  </a:solidFill>
                </a:endParaRPr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46A073EE-27FD-DC91-31A3-A8804648A2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3536" y="3074752"/>
                <a:ext cx="2790636" cy="391646"/>
              </a:xfrm>
              <a:prstGeom prst="rect">
                <a:avLst/>
              </a:prstGeom>
              <a:blipFill>
                <a:blip r:embed="rId5"/>
                <a:stretch>
                  <a:fillRect t="-6154" r="-6987" b="-1846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矩形: 圆角 10">
            <a:extLst>
              <a:ext uri="{FF2B5EF4-FFF2-40B4-BE49-F238E27FC236}">
                <a16:creationId xmlns:a16="http://schemas.microsoft.com/office/drawing/2014/main" id="{3BA3E0C3-9098-0A75-55D6-5452380ABB32}"/>
              </a:ext>
            </a:extLst>
          </p:cNvPr>
          <p:cNvSpPr/>
          <p:nvPr/>
        </p:nvSpPr>
        <p:spPr>
          <a:xfrm>
            <a:off x="6287502" y="3681988"/>
            <a:ext cx="705967" cy="1318095"/>
          </a:xfrm>
          <a:prstGeom prst="roundRect">
            <a:avLst/>
          </a:prstGeom>
          <a:solidFill>
            <a:srgbClr val="A5BBE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 descr="\documentclass{revtex4-2}&#10;\usepackage{xcolor}&#10;\usepackage{amsbsy}&#10;\usepackage{amstext}&#10;\usepackage{amssymb}&#10;\thispagestyle{empty}&#10;\begin{document}&#10;\begin{eqnarray*}&#10;\hat{\varrho}_{B} &amp;=&amp; \frac{1}{Z_{B}}\exp\left[-\int_{\Sigma}d\Sigma_{\mu}\ \ \ \hat{T}_{B}^{\mu\nu}(y)\beta_{\nu}(y)\right]\\&#10;\hat{\varrho}_{C} &amp;=&amp; \frac{1}{Z_{C}}\exp\left\{ -\int_{\Sigma}d\Sigma_{\mu}\left[\hat{T}_{C}^{\mu\nu}(y)\beta_{\nu}(y)-\frac{1}{2}\Omega_{\lambda\nu}(y)\hat{S}^{\mu\lambda\nu}(y)\right]\right\}&#10;\end{eqnarray*}&#10;\end{document}" title="IguanaTex Bitmap Display">
            <a:extLst>
              <a:ext uri="{FF2B5EF4-FFF2-40B4-BE49-F238E27FC236}">
                <a16:creationId xmlns:a16="http://schemas.microsoft.com/office/drawing/2014/main" id="{0727AC44-2847-8FA1-297F-FE30B3D4829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0657" y="3681989"/>
            <a:ext cx="6666666" cy="1318095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0B121AA5-96AB-5EAD-B0FF-9B2D6B360A14}"/>
              </a:ext>
            </a:extLst>
          </p:cNvPr>
          <p:cNvSpPr txBox="1"/>
          <p:nvPr/>
        </p:nvSpPr>
        <p:spPr>
          <a:xfrm>
            <a:off x="7712758" y="3083190"/>
            <a:ext cx="2364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rgbClr val="264378"/>
                </a:solidFill>
              </a:rPr>
              <a:t>Spin chemical potential</a:t>
            </a:r>
            <a:endParaRPr lang="zh-CN" altLang="en-US" dirty="0">
              <a:solidFill>
                <a:srgbClr val="264378"/>
              </a:solidFill>
            </a:endParaRPr>
          </a:p>
        </p:txBody>
      </p: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4A128275-9AFA-D69F-B4F4-AFB679E1C87A}"/>
              </a:ext>
            </a:extLst>
          </p:cNvPr>
          <p:cNvCxnSpPr>
            <a:cxnSpLocks/>
          </p:cNvCxnSpPr>
          <p:nvPr/>
        </p:nvCxnSpPr>
        <p:spPr>
          <a:xfrm flipH="1">
            <a:off x="7794917" y="3529011"/>
            <a:ext cx="429288" cy="84970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文本框 15">
            <a:extLst>
              <a:ext uri="{FF2B5EF4-FFF2-40B4-BE49-F238E27FC236}">
                <a16:creationId xmlns:a16="http://schemas.microsoft.com/office/drawing/2014/main" id="{86FA6BB4-B9E6-C353-2261-6980186095D6}"/>
              </a:ext>
            </a:extLst>
          </p:cNvPr>
          <p:cNvSpPr txBox="1"/>
          <p:nvPr/>
        </p:nvSpPr>
        <p:spPr>
          <a:xfrm>
            <a:off x="852757" y="5371523"/>
            <a:ext cx="89413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D. N. Zubarev, A. V. </a:t>
            </a:r>
            <a:r>
              <a:rPr lang="en-US" altLang="zh-CN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Prozorkevich</a:t>
            </a:r>
            <a:r>
              <a:rPr lang="en-US" altLang="zh-CN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and  S. A. </a:t>
            </a:r>
            <a:r>
              <a:rPr lang="en-US" altLang="zh-CN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Smolyanskii</a:t>
            </a:r>
            <a:r>
              <a:rPr lang="en-US" altLang="zh-CN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zh-CN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Theor</a:t>
            </a:r>
            <a:r>
              <a:rPr lang="en-US" altLang="zh-CN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Math. Phys. 40, 821 (1979)</a:t>
            </a:r>
            <a:endParaRPr lang="zh-CN" altLang="en-US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29633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23BD7D9-4E6B-AEFA-6C5C-98E5F6DB9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CA82B-7DE6-4BA0-AB24-9CAEFCCCC635}" type="slidenum">
              <a:rPr lang="zh-CN" altLang="en-US" smtClean="0"/>
              <a:t>6</a:t>
            </a:fld>
            <a:endParaRPr lang="zh-CN" altLang="en-US"/>
          </a:p>
        </p:txBody>
      </p:sp>
      <p:sp>
        <p:nvSpPr>
          <p:cNvPr id="2" name="文本占位符 1">
            <a:extLst>
              <a:ext uri="{FF2B5EF4-FFF2-40B4-BE49-F238E27FC236}">
                <a16:creationId xmlns:a16="http://schemas.microsoft.com/office/drawing/2014/main" id="{720CAD04-EB7D-19AD-46F9-6E789680BEE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dirty="0">
                <a:ea typeface="Calibri" panose="020F0502020204030204" pitchFamily="34" charset="0"/>
              </a:rPr>
              <a:t>Lagrangian </a:t>
            </a:r>
            <a:r>
              <a:rPr lang="en-US" altLang="zh-CN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zh-CN" alt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field</a:t>
            </a:r>
            <a:r>
              <a:rPr lang="zh-CN" alt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operator</a:t>
            </a:r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zh-CN" altLang="en-US" dirty="0"/>
          </a:p>
        </p:txBody>
      </p:sp>
      <p:sp>
        <p:nvSpPr>
          <p:cNvPr id="7" name="文本占位符 6">
            <a:extLst>
              <a:ext uri="{FF2B5EF4-FFF2-40B4-BE49-F238E27FC236}">
                <a16:creationId xmlns:a16="http://schemas.microsoft.com/office/drawing/2014/main" id="{D492D4B5-B6CF-C5E4-D5BA-61DDA83CE9E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0" y="933451"/>
            <a:ext cx="10311581" cy="5201880"/>
          </a:xfrm>
          <a:ln>
            <a:solidFill>
              <a:srgbClr val="FFFFFF"/>
            </a:solidFill>
          </a:ln>
        </p:spPr>
        <p:txBody>
          <a:bodyPr>
            <a:normAutofit/>
          </a:bodyPr>
          <a:lstStyle/>
          <a:p>
            <a:r>
              <a:rPr lang="en-US" altLang="zh-CN" dirty="0"/>
              <a:t>The Lagrangian for neutral spin-1 particles</a:t>
            </a:r>
          </a:p>
          <a:p>
            <a:pPr marL="0" indent="0">
              <a:lnSpc>
                <a:spcPct val="180000"/>
              </a:lnSpc>
              <a:buNone/>
            </a:pPr>
            <a:endParaRPr lang="en-US" altLang="zh-CN" dirty="0"/>
          </a:p>
          <a:p>
            <a:pPr>
              <a:lnSpc>
                <a:spcPct val="180000"/>
              </a:lnSpc>
            </a:pPr>
            <a:r>
              <a:rPr lang="en-US" altLang="zh-CN" dirty="0"/>
              <a:t>The field operator</a:t>
            </a:r>
          </a:p>
          <a:p>
            <a:pPr marL="0" indent="0">
              <a:lnSpc>
                <a:spcPct val="229000"/>
              </a:lnSpc>
              <a:buNone/>
            </a:pPr>
            <a:r>
              <a:rPr lang="en-US" altLang="zh-CN" dirty="0"/>
              <a:t>The commutation rule</a:t>
            </a:r>
          </a:p>
          <a:p>
            <a:pPr>
              <a:lnSpc>
                <a:spcPct val="229000"/>
              </a:lnSpc>
            </a:pPr>
            <a:r>
              <a:rPr lang="en-US" altLang="zh-CN" dirty="0"/>
              <a:t>The energy momentum tensor and spin tensor</a:t>
            </a:r>
          </a:p>
          <a:p>
            <a:pPr marL="0" indent="0">
              <a:lnSpc>
                <a:spcPct val="100000"/>
              </a:lnSpc>
              <a:buNone/>
            </a:pPr>
            <a:endParaRPr lang="en-US" altLang="zh-CN" dirty="0"/>
          </a:p>
        </p:txBody>
      </p:sp>
      <p:pic>
        <p:nvPicPr>
          <p:cNvPr id="12" name="图片 11" descr="\documentclass{article}&#10;\usepackage{xcolor}&#10;\usepackage{amsbsy}&#10;\usepackage{amstext}&#10;\usepackage{amssymb}&#10;\thispagestyle{empty}&#10;\begin{document}&#10;\begin{eqnarray*}&#10;\mathcal{L} = -\frac{1}{4}F_{\mu\nu}F^{\mu\nu}+\frac{1}{2}m^{2}A\cdot A,&#10;\end{eqnarray*}&#10;\end{document}" title="IguanaTex Bitmap Display">
            <a:extLst>
              <a:ext uri="{FF2B5EF4-FFF2-40B4-BE49-F238E27FC236}">
                <a16:creationId xmlns:a16="http://schemas.microsoft.com/office/drawing/2014/main" id="{93B9D0B3-DC44-217B-1CD2-14A18015859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3338" y="1380040"/>
            <a:ext cx="3190859" cy="513524"/>
          </a:xfrm>
          <a:prstGeom prst="rect">
            <a:avLst/>
          </a:prstGeom>
        </p:spPr>
      </p:pic>
      <p:pic>
        <p:nvPicPr>
          <p:cNvPr id="8" name="图片 7" descr="\documentclass{article}&#10;\usepackage{xcolor}&#10;\usepackage{amsbsy}&#10;\usepackage{amstext}&#10;\usepackage{amssymb}&#10;\thispagestyle{empty}&#10;\begin{document}&#10;\begin{eqnarray*}&#10;A_{\mu}(x) = \int\frac{d^{3}p}{(2\pi)^{3}}\frac{1}{\sqrt{2E_{\mathbf{p}}}}\sum_{r=\pm,0}[a_{\mathbf{p}}^{r}\epsilon_{\mu}^{r}(\mathbf{p})e^{-ip\cdot x}+a_{\mathbf{p}}^{r\dagger}\epsilon_{\mu}^{r*}(\mathbf{p})e^{ip\cdot x}],&#10;\end{eqnarray*}&#10;\end{document}" title="IguanaTex Bitmap Display">
            <a:extLst>
              <a:ext uri="{FF2B5EF4-FFF2-40B4-BE49-F238E27FC236}">
                <a16:creationId xmlns:a16="http://schemas.microsoft.com/office/drawing/2014/main" id="{7E3D69F1-A4CD-192D-31B4-AFEE9BE66D7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9437" y="2089647"/>
            <a:ext cx="6832763" cy="711619"/>
          </a:xfrm>
          <a:prstGeom prst="rect">
            <a:avLst/>
          </a:prstGeom>
        </p:spPr>
      </p:pic>
      <p:pic>
        <p:nvPicPr>
          <p:cNvPr id="11" name="图片 10" descr="\documentclass{revtex4-2}&#10;\usepackage{xcolor}&#10;\usepackage{amsbsy}&#10;\usepackage{amstext}&#10;\usepackage{amssymb}&#10;\thispagestyle{empty}&#10;\begin{document}&#10;\begin{eqnarray*}&#10;\left[a_{\bf p}^{r},a_{\bf q}^{s\dagger}\right] = (2\pi)^{3}\delta^{3}({\bf p}-{\bf q})\delta^{rs},\ \ \ &#10;\left[a_{\bf p}^{r},a_{\bf q}^{s}\right] = \left[a_{\bf p}^{r\dagger},a_{\bf q}^{s\dagger}\right]=0&#10;\end{eqnarray*}&#10;\end{document}" title="IguanaTex Bitmap Display">
            <a:extLst>
              <a:ext uri="{FF2B5EF4-FFF2-40B4-BE49-F238E27FC236}">
                <a16:creationId xmlns:a16="http://schemas.microsoft.com/office/drawing/2014/main" id="{3DAC5E6E-73DA-B1B4-BD55-2967BF0BC36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9533" y="3022284"/>
            <a:ext cx="6212569" cy="327620"/>
          </a:xfrm>
          <a:prstGeom prst="rect">
            <a:avLst/>
          </a:prstGeom>
        </p:spPr>
      </p:pic>
      <p:pic>
        <p:nvPicPr>
          <p:cNvPr id="10" name="图片 9" descr="\documentclass{revtex4-2}&#10;\usepackage{xcolor}&#10;\usepackage{amsbsy}&#10;\usepackage{amstext}&#10;\usepackage{amssymb}&#10;\thispagestyle{empty}&#10;\begin{document}&#10;\begin{eqnarray*}&#10;(F^{\mu\nu}&amp;=&amp;\partial^{\mu}A^{\nu}-\partial^{\nu}A^{\mu})&#10;\end{eqnarray*}&#10;\end{document}" title="IguanaTex Bitmap Display">
            <a:extLst>
              <a:ext uri="{FF2B5EF4-FFF2-40B4-BE49-F238E27FC236}">
                <a16:creationId xmlns:a16="http://schemas.microsoft.com/office/drawing/2014/main" id="{773695B4-1DF5-36FF-A461-7E380DF71D42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0790" y="1509564"/>
            <a:ext cx="2439619" cy="254476"/>
          </a:xfrm>
          <a:prstGeom prst="rect">
            <a:avLst/>
          </a:prstGeom>
        </p:spPr>
      </p:pic>
      <p:pic>
        <p:nvPicPr>
          <p:cNvPr id="5" name="图片 4" descr="\documentclass{revtex4-2}&#10;\usepackage{xcolor}&#10;\usepackage{amsbsy}&#10;\usepackage{amstext}&#10;\usepackage{amssymb}&#10;\thispagestyle{empty}&#10;\begin{document}&#10;\begin{eqnarray*}&#10;\hat{T}_{C}^{\mu\nu} &amp;=&amp; \frac{1}{4}g^{\mu\nu}F_{\alpha\beta}F^{\alpha\beta}-F^{\mu\alpha}\partial^{\nu}A_{\alpha}-\frac{1}{2}m^{2}g^{\mu\nu}A_{\alpha}A^{\alpha}\\&#10;\hat{T}_{B}^{\mu\nu} &amp;=&amp; \hat{T}_{C}^{\mu\nu}+\frac{1}{2}\partial_{\lambda}(\hat{S}^{\lambda\mu\nu}-\hat{S}^{\mu\lambda\nu}-\hat{S}^{\nu\lambda\mu})&#10;\end{eqnarray*}&#10;\end{document}" title="IguanaTex Bitmap Display">
            <a:extLst>
              <a:ext uri="{FF2B5EF4-FFF2-40B4-BE49-F238E27FC236}">
                <a16:creationId xmlns:a16="http://schemas.microsoft.com/office/drawing/2014/main" id="{EED58E34-E50A-2C87-E68C-D3CC642E7D6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815" y="4390690"/>
            <a:ext cx="5462855" cy="1120000"/>
          </a:xfrm>
          <a:prstGeom prst="rect">
            <a:avLst/>
          </a:prstGeom>
        </p:spPr>
      </p:pic>
      <p:pic>
        <p:nvPicPr>
          <p:cNvPr id="28" name="图片 27" descr="\documentclass{revtex4-2}&#10;\usepackage{xcolor}&#10;\usepackage{amsbsy}&#10;\usepackage{amstext}&#10;\usepackage{amssymb}&#10;\thispagestyle{empty}&#10;\definecolor{sblue}{RGB}{68,114,196}&#10;\begin{document}&#10;\begin{eqnarray*}&#10;\hat{S}^{\mu\alpha\beta}&amp;=&amp;F^{\mu\beta}A^{\alpha}-F^{\mu\alpha}A^{\beta}&#10;\end{eqnarray*}&#10;\end{document}" title="IguanaTex Bitmap Display">
            <a:extLst>
              <a:ext uri="{FF2B5EF4-FFF2-40B4-BE49-F238E27FC236}">
                <a16:creationId xmlns:a16="http://schemas.microsoft.com/office/drawing/2014/main" id="{EBF7BE2B-AD55-588A-D6E6-223088E59804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1509" y="4497284"/>
            <a:ext cx="2752000" cy="245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7868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3E8350-EB4A-36C0-0E63-C8E74035F7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占位符 6">
                <a:extLst>
                  <a:ext uri="{FF2B5EF4-FFF2-40B4-BE49-F238E27FC236}">
                    <a16:creationId xmlns:a16="http://schemas.microsoft.com/office/drawing/2014/main" id="{EB521D64-CD48-CE56-4734-014A7E1BB048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/>
            <p:txBody>
              <a:bodyPr/>
              <a:lstStyle/>
              <a:p>
                <a:r>
                  <a:rPr lang="en-US" altLang="zh-CN" dirty="0"/>
                  <a:t>When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i="1" smtClean="0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zh-CN" altLang="en-US" i="1" smtClean="0">
                            <a:latin typeface="Cambria Math" panose="02040503050406030204" pitchFamily="18" charset="0"/>
                          </a:rPr>
                          <m:t>𝜇</m:t>
                        </m:r>
                      </m:sub>
                    </m:sSub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zh-CN" altLang="en-US" dirty="0"/>
                  <a:t> </a:t>
                </a:r>
                <a:r>
                  <a:rPr lang="en-US" altLang="zh-CN" dirty="0"/>
                  <a:t>varies slowly, it can be expanded in gradient up to first order</a:t>
                </a:r>
              </a:p>
              <a:p>
                <a:endParaRPr lang="en-US" altLang="zh-CN" dirty="0"/>
              </a:p>
              <a:p>
                <a:endParaRPr lang="en-US" altLang="zh-CN" dirty="0"/>
              </a:p>
              <a:p>
                <a:endParaRPr lang="en-US" altLang="zh-CN" dirty="0"/>
              </a:p>
              <a:p>
                <a:endParaRPr lang="en-US" altLang="zh-CN" dirty="0"/>
              </a:p>
              <a:p>
                <a:r>
                  <a:rPr lang="en-US" altLang="zh-CN" dirty="0"/>
                  <a:t>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𝜕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𝜇</m:t>
                        </m:r>
                      </m:sub>
                    </m:sSub>
                    <m:sSub>
                      <m:sSubPr>
                        <m:ctrlPr>
                          <a:rPr lang="en-US" altLang="zh-CN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𝜈</m:t>
                        </m:r>
                      </m:sub>
                    </m:sSub>
                  </m:oMath>
                </a14:m>
                <a:r>
                  <a:rPr lang="en-US" altLang="zh-CN" dirty="0"/>
                  <a:t> can be decomposed</a:t>
                </a:r>
              </a:p>
              <a:p>
                <a:endParaRPr lang="en-US" altLang="zh-CN" dirty="0"/>
              </a:p>
              <a:p>
                <a:pPr marL="0" indent="0">
                  <a:buNone/>
                </a:pPr>
                <a:endParaRPr lang="en-US" altLang="zh-CN" dirty="0"/>
              </a:p>
            </p:txBody>
          </p:sp>
        </mc:Choice>
        <mc:Fallback xmlns="">
          <p:sp>
            <p:nvSpPr>
              <p:cNvPr id="7" name="文本占位符 6">
                <a:extLst>
                  <a:ext uri="{FF2B5EF4-FFF2-40B4-BE49-F238E27FC236}">
                    <a16:creationId xmlns:a16="http://schemas.microsoft.com/office/drawing/2014/main" id="{EB521D64-CD48-CE56-4734-014A7E1BB04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blipFill>
                <a:blip r:embed="rId9"/>
                <a:stretch>
                  <a:fillRect l="-532" t="-106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09645252-1E87-DEF9-6413-8301D7A0A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CA82B-7DE6-4BA0-AB24-9CAEFCCCC635}" type="slidenum">
              <a:rPr lang="zh-CN" altLang="en-US" smtClean="0"/>
              <a:t>7</a:t>
            </a:fld>
            <a:endParaRPr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63DB351-EA53-7B0C-B759-2369216D9BE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dirty="0"/>
              <a:t>Gradient expansion of the density operator</a:t>
            </a:r>
            <a:endParaRPr lang="zh-CN" altLang="en-US" dirty="0"/>
          </a:p>
          <a:p>
            <a:endParaRPr lang="zh-CN" altLang="en-US" dirty="0"/>
          </a:p>
        </p:txBody>
      </p:sp>
      <p:pic>
        <p:nvPicPr>
          <p:cNvPr id="32" name="图片 31" descr="\documentclass{revtex4-2}&#10;\usepackage{xcolor}&#10;\usepackage{amsbsy}&#10;\usepackage{amstext}&#10;\usepackage{amssymb}&#10;\thispagestyle{empty}&#10;\begin{document}&#10;\begin{eqnarray*}&#10;\beta_{\mu}(y) = \beta_{\mu}(x)+\partial_{\lambda}\beta_{\mu}(x)(y-x)^{\lambda}+\mathcal{O}(2)&#10;\end{eqnarray*}&#10;\end{document}" title="IguanaTex Bitmap Display">
            <a:extLst>
              <a:ext uri="{FF2B5EF4-FFF2-40B4-BE49-F238E27FC236}">
                <a16:creationId xmlns:a16="http://schemas.microsoft.com/office/drawing/2014/main" id="{EF961AF9-119E-0158-8079-3E7D2897E7F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7828" y="1557658"/>
            <a:ext cx="4489143" cy="304762"/>
          </a:xfrm>
          <a:prstGeom prst="rect">
            <a:avLst/>
          </a:prstGeom>
        </p:spPr>
      </p:pic>
      <p:pic>
        <p:nvPicPr>
          <p:cNvPr id="35" name="图片 34" descr="\documentclass{revtex4-2}&#10;\usepackage{xcolor}&#10;\usepackage{amsbsy}&#10;\usepackage{amstext}&#10;\usepackage{amssymb}&#10;\thispagestyle{empty}&#10;\begin{document}&#10;\begin{eqnarray*}&#10;\xi_{\mu\nu}&amp;=&amp;\frac{1}{2}(\partial_{\mu}\beta_{\nu}+\partial_{\nu}\beta_{\mu})\\&#10;\omega_{\mu\nu}&amp;=&amp;-\frac{1}{2}(\partial_{\mu}\beta_{\nu}-\partial_{\nu}\beta_{\mu})&#10;\end{eqnarray*}&#10;\end{document}" title="IguanaTex Bitmap Display">
            <a:extLst>
              <a:ext uri="{FF2B5EF4-FFF2-40B4-BE49-F238E27FC236}">
                <a16:creationId xmlns:a16="http://schemas.microsoft.com/office/drawing/2014/main" id="{3BD977E6-6582-3500-2508-834759C7776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5942" y="3913681"/>
            <a:ext cx="2684953" cy="1120000"/>
          </a:xfrm>
          <a:prstGeom prst="rect">
            <a:avLst/>
          </a:prstGeom>
        </p:spPr>
      </p:pic>
      <p:pic>
        <p:nvPicPr>
          <p:cNvPr id="33" name="图片 32" descr="\documentclass{revtex4-2}&#10;\usepackage{xcolor}&#10;\usepackage{amsbsy}&#10;\usepackage{amstext}&#10;\usepackage{amssymb}&#10;\thispagestyle{empty}&#10;\definecolor{sblue}{RGB}{68,114,196}&#10;\begin{document}&#10;\begin{eqnarray*}&#10;\partial_\mu \beta_\nu=\xi_{\mu\nu} - \omega_{\mu\nu}&#10;\end{eqnarray*}&#10;\end{document}" title="IguanaTex Bitmap Display">
            <a:extLst>
              <a:ext uri="{FF2B5EF4-FFF2-40B4-BE49-F238E27FC236}">
                <a16:creationId xmlns:a16="http://schemas.microsoft.com/office/drawing/2014/main" id="{57F650FF-692C-3FD3-A9F2-0CB09EA888D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5941" y="3519639"/>
            <a:ext cx="1921522" cy="257524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28889DD9-44F8-F5ED-1874-F6BFA0157796}"/>
              </a:ext>
            </a:extLst>
          </p:cNvPr>
          <p:cNvSpPr txBox="1"/>
          <p:nvPr/>
        </p:nvSpPr>
        <p:spPr>
          <a:xfrm>
            <a:off x="838200" y="5228666"/>
            <a:ext cx="5257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F. </a:t>
            </a:r>
            <a:r>
              <a:rPr lang="en-US" altLang="zh-CN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Becattini</a:t>
            </a:r>
            <a:r>
              <a:rPr lang="en-US" altLang="zh-CN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M. </a:t>
            </a:r>
            <a:r>
              <a:rPr lang="en-US" altLang="zh-CN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Buzzegoli</a:t>
            </a:r>
            <a:r>
              <a:rPr lang="en-US" altLang="zh-CN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G. </a:t>
            </a:r>
            <a:r>
              <a:rPr lang="en-US" altLang="zh-CN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Inghirami</a:t>
            </a:r>
            <a:r>
              <a:rPr lang="en-US" altLang="zh-CN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I. Karpenko, and A. Palermo, Phys. Rev. Lett. 127, 272302 (2021)</a:t>
            </a:r>
            <a:endParaRPr lang="zh-CN" altLang="en-US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0" name="组合 9">
            <a:extLst>
              <a:ext uri="{FF2B5EF4-FFF2-40B4-BE49-F238E27FC236}">
                <a16:creationId xmlns:a16="http://schemas.microsoft.com/office/drawing/2014/main" id="{9506F4BD-C4D4-8FF4-9E5C-5F9484BDC31B}"/>
              </a:ext>
            </a:extLst>
          </p:cNvPr>
          <p:cNvGrpSpPr/>
          <p:nvPr/>
        </p:nvGrpSpPr>
        <p:grpSpPr>
          <a:xfrm>
            <a:off x="6542419" y="2380153"/>
            <a:ext cx="4922163" cy="3374665"/>
            <a:chOff x="1239697" y="2342665"/>
            <a:chExt cx="4922163" cy="3374665"/>
          </a:xfrm>
        </p:grpSpPr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607DC6EB-C363-E9FE-F977-9F225EEB62A8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1239697" y="2342665"/>
              <a:ext cx="4922163" cy="3374665"/>
            </a:xfrm>
            <a:prstGeom prst="rect">
              <a:avLst/>
            </a:prstGeom>
          </p:spPr>
        </p:pic>
        <p:sp>
          <p:nvSpPr>
            <p:cNvPr id="17" name="椭圆 16">
              <a:extLst>
                <a:ext uri="{FF2B5EF4-FFF2-40B4-BE49-F238E27FC236}">
                  <a16:creationId xmlns:a16="http://schemas.microsoft.com/office/drawing/2014/main" id="{ADE8A62A-B759-62A9-5085-CAE936119FCA}"/>
                </a:ext>
              </a:extLst>
            </p:cNvPr>
            <p:cNvSpPr/>
            <p:nvPr/>
          </p:nvSpPr>
          <p:spPr>
            <a:xfrm>
              <a:off x="3799841" y="3309317"/>
              <a:ext cx="85527" cy="8552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20" name="文本框 19">
              <a:extLst>
                <a:ext uri="{FF2B5EF4-FFF2-40B4-BE49-F238E27FC236}">
                  <a16:creationId xmlns:a16="http://schemas.microsoft.com/office/drawing/2014/main" id="{7EB2D9D8-C435-064B-942B-979A03F65FAF}"/>
                </a:ext>
              </a:extLst>
            </p:cNvPr>
            <p:cNvSpPr txBox="1"/>
            <p:nvPr/>
          </p:nvSpPr>
          <p:spPr>
            <a:xfrm>
              <a:off x="4026853" y="2866443"/>
              <a:ext cx="29848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000" i="1" dirty="0">
                  <a:solidFill>
                    <a:srgbClr val="26437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endParaRPr lang="zh-CN" altLang="en-US" sz="2000" i="1" dirty="0">
                <a:solidFill>
                  <a:srgbClr val="264378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椭圆 21">
              <a:extLst>
                <a:ext uri="{FF2B5EF4-FFF2-40B4-BE49-F238E27FC236}">
                  <a16:creationId xmlns:a16="http://schemas.microsoft.com/office/drawing/2014/main" id="{5CB22BD6-7DE5-3174-D3BE-133335C15E0C}"/>
                </a:ext>
              </a:extLst>
            </p:cNvPr>
            <p:cNvSpPr/>
            <p:nvPr/>
          </p:nvSpPr>
          <p:spPr>
            <a:xfrm>
              <a:off x="4090566" y="3223790"/>
              <a:ext cx="85527" cy="8552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23" name="文本框 22">
              <a:extLst>
                <a:ext uri="{FF2B5EF4-FFF2-40B4-BE49-F238E27FC236}">
                  <a16:creationId xmlns:a16="http://schemas.microsoft.com/office/drawing/2014/main" id="{FABA3ECB-1803-C4DB-AD3B-D07E59A46454}"/>
                </a:ext>
              </a:extLst>
            </p:cNvPr>
            <p:cNvSpPr txBox="1"/>
            <p:nvPr/>
          </p:nvSpPr>
          <p:spPr>
            <a:xfrm>
              <a:off x="3736128" y="2866443"/>
              <a:ext cx="29848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000" i="1" dirty="0">
                  <a:solidFill>
                    <a:srgbClr val="26437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  <a:endParaRPr lang="zh-CN" altLang="en-US" sz="2000" i="1" dirty="0">
                <a:solidFill>
                  <a:srgbClr val="264378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8" name="图片 17" descr="\documentclass{revtex4-2}&#10;\usepackage{xcolor}&#10;\usepackage{amsbsy}&#10;\usepackage{amstext}&#10;\usepackage{amssymb}&#10;\thispagestyle{empty}&#10;\definecolor{sblue}{RGB}{68,114,196}&#10;\begin{document}&#10;\begin{eqnarray*}&#10;\mathrm{Tr}\left[\mathrm{Exp}\left(\int d\Sigma(y)\cdots\right)\hat{O}(x)\right]&#10;\end{eqnarray*}&#10;\end{document}" title="IguanaTex Bitmap Display">
            <a:extLst>
              <a:ext uri="{FF2B5EF4-FFF2-40B4-BE49-F238E27FC236}">
                <a16:creationId xmlns:a16="http://schemas.microsoft.com/office/drawing/2014/main" id="{51018DC9-5E48-D151-4ABE-967E49A8470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1896" y="1722189"/>
            <a:ext cx="3221334" cy="609524"/>
          </a:xfrm>
          <a:prstGeom prst="rect">
            <a:avLst/>
          </a:prstGeom>
        </p:spPr>
      </p:pic>
      <p:cxnSp>
        <p:nvCxnSpPr>
          <p:cNvPr id="27" name="直接箭头连接符 26">
            <a:extLst>
              <a:ext uri="{FF2B5EF4-FFF2-40B4-BE49-F238E27FC236}">
                <a16:creationId xmlns:a16="http://schemas.microsoft.com/office/drawing/2014/main" id="{14CD8D45-13FC-18B8-C0EA-150F629F1FA0}"/>
              </a:ext>
            </a:extLst>
          </p:cNvPr>
          <p:cNvCxnSpPr>
            <a:endCxn id="23" idx="0"/>
          </p:cNvCxnSpPr>
          <p:nvPr/>
        </p:nvCxnSpPr>
        <p:spPr>
          <a:xfrm flipH="1">
            <a:off x="9188090" y="2255984"/>
            <a:ext cx="149240" cy="6479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接箭头连接符 28">
            <a:extLst>
              <a:ext uri="{FF2B5EF4-FFF2-40B4-BE49-F238E27FC236}">
                <a16:creationId xmlns:a16="http://schemas.microsoft.com/office/drawing/2014/main" id="{501869D9-0D9C-0DF0-D1EF-01F5ECB79830}"/>
              </a:ext>
            </a:extLst>
          </p:cNvPr>
          <p:cNvCxnSpPr>
            <a:cxnSpLocks/>
          </p:cNvCxnSpPr>
          <p:nvPr/>
        </p:nvCxnSpPr>
        <p:spPr>
          <a:xfrm flipH="1">
            <a:off x="9628055" y="2255984"/>
            <a:ext cx="685454" cy="6772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图片 14" descr="\documentclass{revtex4-2}&#10;\usepackage{xcolor}&#10;\usepackage{amsbsy}&#10;\usepackage{amstext}&#10;\usepackage{amssymb}&#10;\thispagestyle{empty}&#10;\definecolor{sblue}{RGB}{68,114,196}&#10;\begin{document}&#10;\begin{eqnarray*}&#10;\partial_{\lambda}\beta_{\mu}\sim\Omega_{\lambda\mu}\sim\mathcal{O}(1)&#10;\end{eqnarray*}&#10;\end{document}" title="IguanaTex Bitmap Display">
            <a:extLst>
              <a:ext uri="{FF2B5EF4-FFF2-40B4-BE49-F238E27FC236}">
                <a16:creationId xmlns:a16="http://schemas.microsoft.com/office/drawing/2014/main" id="{2EFD95F5-E8E4-4B4E-D3F2-7449BBCA3F1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7828" y="2446623"/>
            <a:ext cx="2157714" cy="266667"/>
          </a:xfrm>
          <a:prstGeom prst="rect">
            <a:avLst/>
          </a:prstGeom>
        </p:spPr>
      </p:pic>
      <p:pic>
        <p:nvPicPr>
          <p:cNvPr id="30" name="图片 29" descr="\documentclass{revtex4-2}&#10;\usepackage{xcolor}&#10;\usepackage{amsbsy}&#10;\usepackage{amstext}&#10;\usepackage{amssymb}&#10;\thispagestyle{empty}&#10;\definecolor{sblue}{RGB}{68,114,196}&#10;\begin{document}&#10;\begin{eqnarray*}&#10;\Omega_{\lambda\mu}(y)=\Omega_{\lambda\mu}(x)+\mathcal{O}(2)&#10;\end{eqnarray*}&#10;\end{document}" title="IguanaTex Bitmap Display">
            <a:extLst>
              <a:ext uri="{FF2B5EF4-FFF2-40B4-BE49-F238E27FC236}">
                <a16:creationId xmlns:a16="http://schemas.microsoft.com/office/drawing/2014/main" id="{75CC8BEF-67FC-DC1D-6B62-8C7215F5EB87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7828" y="2040505"/>
            <a:ext cx="2689524" cy="26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4438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8818BDB6-83BC-5D62-EBFE-EB7FBC2A6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CA82B-7DE6-4BA0-AB24-9CAEFCCCC635}" type="slidenum">
              <a:rPr lang="zh-CN" altLang="en-US" smtClean="0"/>
              <a:t>8</a:t>
            </a:fld>
            <a:endParaRPr lang="zh-CN" altLang="en-US"/>
          </a:p>
        </p:txBody>
      </p:sp>
      <p:sp>
        <p:nvSpPr>
          <p:cNvPr id="6" name="文本占位符 5">
            <a:extLst>
              <a:ext uri="{FF2B5EF4-FFF2-40B4-BE49-F238E27FC236}">
                <a16:creationId xmlns:a16="http://schemas.microsoft.com/office/drawing/2014/main" id="{4D6C10A5-EA8D-7171-DF38-3671510D2A7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dirty="0"/>
              <a:t>Density operator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占位符 6">
                <a:extLst>
                  <a:ext uri="{FF2B5EF4-FFF2-40B4-BE49-F238E27FC236}">
                    <a16:creationId xmlns:a16="http://schemas.microsoft.com/office/drawing/2014/main" id="{AC144715-01EB-0C42-E7DB-76898F097030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/>
            <p:txBody>
              <a:bodyPr/>
              <a:lstStyle/>
              <a:p>
                <a:pPr>
                  <a:lnSpc>
                    <a:spcPct val="150000"/>
                  </a:lnSpc>
                </a:pPr>
                <a:r>
                  <a:rPr lang="en-US" altLang="zh-CN" dirty="0"/>
                  <a:t>The</a:t>
                </a:r>
                <a:r>
                  <a:rPr lang="zh-CN" altLang="en-US" dirty="0"/>
                  <a:t> </a:t>
                </a:r>
                <a:r>
                  <a:rPr lang="en-US" altLang="zh-CN" dirty="0"/>
                  <a:t>density operator in gradient expansion up to first order</a:t>
                </a:r>
              </a:p>
              <a:p>
                <a:endParaRPr lang="en-US" altLang="zh-CN" dirty="0"/>
              </a:p>
              <a:p>
                <a:endParaRPr lang="en-US" altLang="zh-CN" dirty="0"/>
              </a:p>
              <a:p>
                <a:endParaRPr lang="en-US" altLang="zh-CN" dirty="0"/>
              </a:p>
              <a:p>
                <a:pPr marL="0" indent="0">
                  <a:lnSpc>
                    <a:spcPct val="120000"/>
                  </a:lnSpc>
                  <a:buNone/>
                </a:pPr>
                <a:r>
                  <a:rPr lang="en-US" altLang="zh-CN" dirty="0"/>
                  <a:t>Note that in our work we focus on effects related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𝜕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𝜇</m:t>
                        </m:r>
                      </m:sub>
                    </m:sSub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i="1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zh-CN" altLang="en-US" i="1" smtClean="0">
                            <a:latin typeface="Cambria Math" panose="02040503050406030204" pitchFamily="18" charset="0"/>
                          </a:rPr>
                          <m:t>𝜈</m:t>
                        </m:r>
                      </m:sub>
                    </m:sSub>
                  </m:oMath>
                </a14:m>
                <a:r>
                  <a:rPr lang="en-US" altLang="zh-CN" dirty="0"/>
                  <a:t> and neglect the contribution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en-US" altLang="zh-CN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𝜕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𝜆</m:t>
                            </m:r>
                          </m:sub>
                        </m:s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𝜕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𝜇</m:t>
                        </m:r>
                      </m:sub>
                    </m:sSub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i="1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zh-CN" altLang="en-US" i="1">
                            <a:latin typeface="Cambria Math" panose="02040503050406030204" pitchFamily="18" charset="0"/>
                          </a:rPr>
                          <m:t>𝜈</m:t>
                        </m:r>
                      </m:sub>
                    </m:sSub>
                  </m:oMath>
                </a14:m>
                <a:endParaRPr lang="en-US" altLang="zh-CN" dirty="0"/>
              </a:p>
              <a:p>
                <a:pPr>
                  <a:lnSpc>
                    <a:spcPct val="100000"/>
                  </a:lnSpc>
                </a:pPr>
                <a:r>
                  <a:rPr lang="en-US" altLang="zh-CN" dirty="0"/>
                  <a:t>The momentum, angular-momentum and spin operators are</a:t>
                </a:r>
              </a:p>
              <a:p>
                <a:pPr>
                  <a:lnSpc>
                    <a:spcPct val="100000"/>
                  </a:lnSpc>
                </a:pPr>
                <a:endParaRPr lang="en-US" altLang="zh-CN" dirty="0"/>
              </a:p>
              <a:p>
                <a:pPr>
                  <a:lnSpc>
                    <a:spcPct val="100000"/>
                  </a:lnSpc>
                </a:pPr>
                <a:endParaRPr lang="en-US" altLang="zh-CN" dirty="0"/>
              </a:p>
              <a:p>
                <a:pPr>
                  <a:lnSpc>
                    <a:spcPct val="100000"/>
                  </a:lnSpc>
                </a:pPr>
                <a:endParaRPr lang="en-US" altLang="zh-CN" dirty="0"/>
              </a:p>
              <a:p>
                <a:pPr>
                  <a:lnSpc>
                    <a:spcPct val="100000"/>
                  </a:lnSpc>
                </a:pPr>
                <a:endParaRPr lang="en-US" altLang="zh-CN" dirty="0">
                  <a:effectLst/>
                </a:endParaRPr>
              </a:p>
              <a:p>
                <a:pPr>
                  <a:lnSpc>
                    <a:spcPct val="100000"/>
                  </a:lnSpc>
                </a:pPr>
                <a:r>
                  <a:rPr lang="en-US" altLang="zh-CN" dirty="0">
                    <a:effectLst/>
                  </a:rPr>
                  <a:t>We adopt the isochronous hypersurface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 smtClean="0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b="0" i="0" smtClean="0">
                            <a:effectLst/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a:rPr lang="en-US" altLang="zh-CN" b="0" i="1" smtClean="0">
                            <a:effectLst/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zh-CN" altLang="en-US" dirty="0">
                    <a:effectLst/>
                  </a:rPr>
                  <a:t>：</a:t>
                </a:r>
                <a:endParaRPr lang="en-US" altLang="zh-CN" dirty="0"/>
              </a:p>
              <a:p>
                <a:endParaRPr lang="zh-CN" altLang="en-US" dirty="0"/>
              </a:p>
            </p:txBody>
          </p:sp>
        </mc:Choice>
        <mc:Fallback xmlns="">
          <p:sp>
            <p:nvSpPr>
              <p:cNvPr id="7" name="文本占位符 6">
                <a:extLst>
                  <a:ext uri="{FF2B5EF4-FFF2-40B4-BE49-F238E27FC236}">
                    <a16:creationId xmlns:a16="http://schemas.microsoft.com/office/drawing/2014/main" id="{AC144715-01EB-0C42-E7DB-76898F09703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blipFill>
                <a:blip r:embed="rId6"/>
                <a:stretch>
                  <a:fillRect l="-65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图片 14" descr="\documentclass{revtex4-2}&#10;\usepackage{xcolor}&#10;\usepackage{amsbsy}&#10;\usepackage{amstext}&#10;\usepackage{amssymb}&#10;\thispagestyle{empty}&#10;\begin{document}&#10;\begin{eqnarray*}&#10;\hat{\varrho}_{B}&amp;=&amp;\frac{1}{Z_{B}}\exp\left[-\beta_{\mu}(x)\hat{P}^{\mu}-\partial_{\lambda}\beta_{\nu}(x)\hat{L}^{\lambda\nu}(x)-\frac{1}{2}\partial_{\lambda}\beta_{\nu}(x)\hat{S}_{B}^{\lambda\nu}\right]\\&#10;\hat{\varrho}_{C}&amp;=&amp;\frac{1}{Z_{C}}\exp\left[-\beta_{\mu}(x)\hat{P}^{\mu}-\partial_{\lambda}\beta_{\nu}(x)\hat{L}^{\lambda\nu}(x)+\frac{1}{2}\Omega_{\lambda\nu}(x)\hat{S}_{C}^{\lambda\nu}\right]&#10;\end{eqnarray*}&#10;\end{document}" title="IguanaTex Bitmap Display">
            <a:extLst>
              <a:ext uri="{FF2B5EF4-FFF2-40B4-BE49-F238E27FC236}">
                <a16:creationId xmlns:a16="http://schemas.microsoft.com/office/drawing/2014/main" id="{1F73398F-86BB-E06A-D3C5-BAB72886F790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5916" y="1428172"/>
            <a:ext cx="6590473" cy="1316571"/>
          </a:xfrm>
          <a:prstGeom prst="rect">
            <a:avLst/>
          </a:prstGeom>
        </p:spPr>
      </p:pic>
      <p:pic>
        <p:nvPicPr>
          <p:cNvPr id="14" name="图片 13" descr="\documentclass{revtex4-2}&#10;\usepackage{xcolor}&#10;\usepackage{amsbsy}&#10;\usepackage{amstext}&#10;\usepackage{amssymb}&#10;\thispagestyle{empty}&#10;\begin{document}&#10;\begin{eqnarray*}&#10;\hat{S}_{B}^{\lambda\nu}&amp;=&amp;\int_{\Sigma}d\Sigma_{\mu}[\hat{S}^{\mu\lambda\nu}(y)+\hat{S}^{\nu\lambda\mu}(y)+\hat{S}^{\lambda\nu\mu}(y)]\\&#10;\hat{S}_{C}^{\lambda\nu}&amp;=&amp;\int_{\Sigma}d\Sigma_{\mu}\hat{S}^{\mu\lambda\nu}(y)&#10;\end{eqnarray*}&#10;\end{document}" title="IguanaTex Bitmap Display">
            <a:extLst>
              <a:ext uri="{FF2B5EF4-FFF2-40B4-BE49-F238E27FC236}">
                <a16:creationId xmlns:a16="http://schemas.microsoft.com/office/drawing/2014/main" id="{0713BF68-D56B-E33B-B36B-591FD2F44F8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151" y="3800523"/>
            <a:ext cx="4865523" cy="1249524"/>
          </a:xfrm>
          <a:prstGeom prst="rect">
            <a:avLst/>
          </a:prstGeom>
        </p:spPr>
      </p:pic>
      <p:pic>
        <p:nvPicPr>
          <p:cNvPr id="16" name="图片 15" descr="\documentclass{revtex4-2}&#10;\usepackage{xcolor}&#10;\usepackage{amsbsy}&#10;\usepackage{amstext}&#10;\usepackage{amssymb}&#10;\thispagestyle{empty}&#10;\begin{document}&#10;\begin{eqnarray*}&#10;\hat{P}^{\nu}&amp;=&amp;\int_{\Sigma}d\Sigma_{\mu}\hat{T}_{C}^{\mu\nu}(y)\\&#10;\hat{L}^{\lambda\nu}&amp;=&amp;\int_{\Sigma}d\Sigma_{\mu}(y-x)^{\lambda}\hat{T}_{C}^{\mu\nu}(y)&#10;\end{eqnarray*}&#10;\end{document}" title="IguanaTex Bitmap Display">
            <a:extLst>
              <a:ext uri="{FF2B5EF4-FFF2-40B4-BE49-F238E27FC236}">
                <a16:creationId xmlns:a16="http://schemas.microsoft.com/office/drawing/2014/main" id="{10C9FF01-B0E9-10FD-B33A-9E68A6F8505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0236" y="3800523"/>
            <a:ext cx="3187809" cy="1249524"/>
          </a:xfrm>
          <a:prstGeom prst="rect">
            <a:avLst/>
          </a:prstGeom>
        </p:spPr>
      </p:pic>
      <p:pic>
        <p:nvPicPr>
          <p:cNvPr id="18" name="图片 17" descr="\documentclass{revtex4-2}&#10;\usepackage{xcolor}&#10;\usepackage{amsbsy}&#10;\usepackage{amstext}&#10;\usepackage{amssymb}&#10;\thispagestyle{empty}&#10;\definecolor{sblue}{RGB}{68,114,196}&#10;\begin{document}&#10;\begin{eqnarray*}&#10;\int_{\Sigma_{0}}d\Sigma^{\mu}=\int d^{3}yn^{\mu},\ \ n^\mu =(1,0,0,0)&#10;\end{eqnarray*}&#10;\end{document}" title="IguanaTex Bitmap Display">
            <a:extLst>
              <a:ext uri="{FF2B5EF4-FFF2-40B4-BE49-F238E27FC236}">
                <a16:creationId xmlns:a16="http://schemas.microsoft.com/office/drawing/2014/main" id="{B6A77EBB-7331-F787-BDBA-377F051C504B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151" y="5322648"/>
            <a:ext cx="4092952" cy="601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9651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占位符 2">
                <a:extLst>
                  <a:ext uri="{FF2B5EF4-FFF2-40B4-BE49-F238E27FC236}">
                    <a16:creationId xmlns:a16="http://schemas.microsoft.com/office/drawing/2014/main" id="{9EDB93FE-A737-70ED-69FC-27B87100FCDB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/>
            <p:txBody>
              <a:bodyPr/>
              <a:lstStyle/>
              <a:p>
                <a:r>
                  <a:rPr lang="en-US" altLang="zh-CN" dirty="0"/>
                  <a:t>The Wigner function for spin-1 particles</a:t>
                </a:r>
              </a:p>
              <a:p>
                <a:endParaRPr lang="en-US" altLang="zh-CN" dirty="0"/>
              </a:p>
              <a:p>
                <a:endParaRPr lang="en-US" altLang="zh-CN" dirty="0"/>
              </a:p>
              <a:p>
                <a:r>
                  <a:rPr lang="en-US" altLang="zh-CN" dirty="0"/>
                  <a:t>At leading order of </a:t>
                </a:r>
                <a14:m>
                  <m:oMath xmlns:m="http://schemas.openxmlformats.org/officeDocument/2006/math">
                    <m:r>
                      <a:rPr lang="en-US" altLang="zh-CN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ℏ</m:t>
                    </m:r>
                  </m:oMath>
                </a14:m>
                <a:r>
                  <a:rPr lang="en-US" altLang="zh-CN" dirty="0"/>
                  <a:t>, the Wigner function can be decomposed as</a:t>
                </a:r>
              </a:p>
              <a:p>
                <a:endParaRPr lang="en-US" altLang="zh-CN" dirty="0"/>
              </a:p>
              <a:p>
                <a:endParaRPr lang="en-US" altLang="zh-CN" dirty="0"/>
              </a:p>
              <a:p>
                <a:endParaRPr lang="en-US" altLang="zh-CN" dirty="0"/>
              </a:p>
              <a:p>
                <a:r>
                  <a:rPr lang="en-US" altLang="zh-CN" dirty="0"/>
                  <a:t>The                 are defined as (also be called matrix valued spin dependent distributions, MVSD) </a:t>
                </a:r>
              </a:p>
              <a:p>
                <a:endParaRPr lang="en-US" altLang="zh-CN" dirty="0"/>
              </a:p>
              <a:p>
                <a:endParaRPr lang="en-US" altLang="zh-CN" dirty="0"/>
              </a:p>
              <a:p>
                <a:r>
                  <a:rPr lang="en-US" altLang="zh-CN" dirty="0"/>
                  <a:t>The spin density matrix can be obtained from 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3" name="文本占位符 2">
                <a:extLst>
                  <a:ext uri="{FF2B5EF4-FFF2-40B4-BE49-F238E27FC236}">
                    <a16:creationId xmlns:a16="http://schemas.microsoft.com/office/drawing/2014/main" id="{9EDB93FE-A737-70ED-69FC-27B87100FCD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blipFill>
                <a:blip r:embed="rId9"/>
                <a:stretch>
                  <a:fillRect l="-532" t="-117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图片 8" descr="\documentclass{revtex4-2}&#10;\usepackage{xcolor}&#10;\usepackage{amsbsy}&#10;\usepackage{amstext}&#10;\usepackage{amssymb}&#10;\thispagestyle{empty}&#10;\begin{document}&#10;\begin{eqnarray*}&#10;f_{sr}(x,\mathbf{k}) = \frac{1}{(2\pi)^{3}}\int d^{3}\mathbf{q}e^{-iq\cdot x}\textrm{Tr}(\hat{\varrho}a_{\mathbf{k}-\mathbf{q}/2}^{s\dagger}a_{\mathbf{k}+\mathbf{q}/2}^{r})&#10;\end{eqnarray*}&#10;\end{document}" title="IguanaTex Bitmap Display">
            <a:extLst>
              <a:ext uri="{FF2B5EF4-FFF2-40B4-BE49-F238E27FC236}">
                <a16:creationId xmlns:a16="http://schemas.microsoft.com/office/drawing/2014/main" id="{18657CFB-411E-61C9-F215-F5138F96736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7513" y="4186780"/>
            <a:ext cx="5345523" cy="580571"/>
          </a:xfrm>
          <a:prstGeom prst="rect">
            <a:avLst/>
          </a:prstGeom>
        </p:spPr>
      </p:pic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52EBAE2C-9362-9AF6-77A6-B0BEB9068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CA82B-7DE6-4BA0-AB24-9CAEFCCCC635}" type="slidenum">
              <a:rPr lang="zh-CN" altLang="en-US" smtClean="0"/>
              <a:t>9</a:t>
            </a:fld>
            <a:endParaRPr lang="zh-CN" altLang="en-US"/>
          </a:p>
        </p:txBody>
      </p:sp>
      <p:sp>
        <p:nvSpPr>
          <p:cNvPr id="2" name="文本占位符 1">
            <a:extLst>
              <a:ext uri="{FF2B5EF4-FFF2-40B4-BE49-F238E27FC236}">
                <a16:creationId xmlns:a16="http://schemas.microsoft.com/office/drawing/2014/main" id="{459468CF-9E74-EC40-7E2A-81C71ABD5B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dirty="0"/>
              <a:t>Spin distribution function</a:t>
            </a:r>
            <a:endParaRPr lang="zh-CN" altLang="en-US" dirty="0"/>
          </a:p>
        </p:txBody>
      </p:sp>
      <p:pic>
        <p:nvPicPr>
          <p:cNvPr id="43" name="图片 42" descr="\documentclass{revtex4-2}&#10;\usepackage{xcolor}&#10;\usepackage{amsbsy}&#10;\usepackage{amstext}&#10;\usepackage{amssymb}&#10;\thispagestyle{empty}&#10;\begin{document}&#10;\begin{eqnarray*}&#10;W^{\mu\nu}(x,k) = \int d^{4}y\left\langle A^{\nu}\left(x-\frac{y}{2}\right)A^{\mu}\left(x+\frac{y}{2}\right)\right\rangle e^{ik\cdot y}&#10;\end{eqnarray*}&#10;\end{document}" title="IguanaTex Bitmap Display">
            <a:extLst>
              <a:ext uri="{FF2B5EF4-FFF2-40B4-BE49-F238E27FC236}">
                <a16:creationId xmlns:a16="http://schemas.microsoft.com/office/drawing/2014/main" id="{2D681486-47CC-4C0C-82EA-D667E70C024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7227" y="1405710"/>
            <a:ext cx="5633524" cy="562287"/>
          </a:xfrm>
          <a:prstGeom prst="rect">
            <a:avLst/>
          </a:prstGeom>
        </p:spPr>
      </p:pic>
      <p:pic>
        <p:nvPicPr>
          <p:cNvPr id="18" name="图片 17" descr="\documentclass{revtex4-2}&#10;\usepackage{xcolor}&#10;\usepackage{amsbsy}&#10;\usepackage{amstext}&#10;\usepackage{amssymb}&#10;\thispagestyle{empty}&#10;\begin{document}&#10;\begin{eqnarray*}&#10;W^{\mu\nu}(x,k) &amp; = &amp; (2\pi)\delta(k^{2}-m^{2})\sum_{s,r}\{\theta(k_{0})\epsilon^{\nu*}_s(\mathbf{k})\epsilon^{\mu}_r(\mathbf{k})f_{sr}(x,\mathbf{k})\\&#10;&amp; &amp;\ \ \ \ \ \ \ \ \ \ \ \ \ \ \ \ \ \ \ \ +\theta(-k_{0})\epsilon^{\nu}_s(-\mathbf{k})\epsilon^{\mu*}_r(-\mathbf{k})[\delta^{sr}+f^{rs}(x,-\mathbf{k})]\}&#10;\end{eqnarray*}&#10;\end{document}" title="IguanaTex Bitmap Display">
            <a:extLst>
              <a:ext uri="{FF2B5EF4-FFF2-40B4-BE49-F238E27FC236}">
                <a16:creationId xmlns:a16="http://schemas.microsoft.com/office/drawing/2014/main" id="{1112B321-3D34-1F70-CEBF-97EE4EC7B22C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3036" y="2612059"/>
            <a:ext cx="7801907" cy="946287"/>
          </a:xfrm>
          <a:prstGeom prst="rect">
            <a:avLst/>
          </a:prstGeom>
        </p:spPr>
      </p:pic>
      <p:pic>
        <p:nvPicPr>
          <p:cNvPr id="11" name="图片 10" descr="\documentclass{revtex4-2}&#10;\usepackage{xcolor}&#10;\usepackage{amsbsy}&#10;\usepackage{amstext}&#10;\usepackage{amssymb}&#10;\thispagestyle{empty}&#10;\begin{document}&#10;\begin{eqnarray*}&#10;\rho_{sr}(x,\mathbf{k}) \equiv \frac{f_{sr}(x,\mathbf{k})}{\textrm{Tr }f(x,\mathbf{k})}.&#10;\end{eqnarray*}&#10;\end{document}" title="IguanaTex Bitmap Display">
            <a:extLst>
              <a:ext uri="{FF2B5EF4-FFF2-40B4-BE49-F238E27FC236}">
                <a16:creationId xmlns:a16="http://schemas.microsoft.com/office/drawing/2014/main" id="{7E40AF49-FF5B-BB58-E194-7AC8C8A08745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7596" y="5452293"/>
            <a:ext cx="2489905" cy="598857"/>
          </a:xfrm>
          <a:prstGeom prst="rect">
            <a:avLst/>
          </a:prstGeom>
        </p:spPr>
      </p:pic>
      <p:pic>
        <p:nvPicPr>
          <p:cNvPr id="13" name="图片 12" descr="\documentclass{revtex4-2}&#10;\usepackage{xcolor}&#10;\usepackage{amsbsy}&#10;\usepackage{amstext}&#10;\usepackage{amssymb}&#10;\thispagestyle{empty}&#10;\definecolor{sblue}{RGB}{38,67,120}&#10;\begin{document}&#10;\begin{eqnarray*}&#10;\textcolor{sblue}{f_{sr}(x,\mathbf{k})}&#10;\end{eqnarray*}&#10;\end{document}" title="IguanaTex Bitmap Display">
            <a:extLst>
              <a:ext uri="{FF2B5EF4-FFF2-40B4-BE49-F238E27FC236}">
                <a16:creationId xmlns:a16="http://schemas.microsoft.com/office/drawing/2014/main" id="{14E601E6-FF71-F315-5864-145EF9AE5B97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9122" y="3807317"/>
            <a:ext cx="902095" cy="254476"/>
          </a:xfrm>
          <a:prstGeom prst="rect">
            <a:avLst/>
          </a:prstGeom>
        </p:spPr>
      </p:pic>
      <p:pic>
        <p:nvPicPr>
          <p:cNvPr id="15" name="图片 14" descr="\documentclass{revtex4-2}&#10;\usepackage{xcolor}&#10;\usepackage{amsbsy}&#10;\usepackage{amstext}&#10;\usepackage{amssymb}&#10;\thispagestyle{empty}&#10;\definecolor{sblue}{RGB}{38,67,120}&#10;\begin{document}&#10;\begin{eqnarray*}&#10;\textcolor{sblue}{f_{sr}(x,\mathbf{k})}&#10;\end{eqnarray*}&#10;\end{document}" title="IguanaTex Bitmap Display">
            <a:extLst>
              <a:ext uri="{FF2B5EF4-FFF2-40B4-BE49-F238E27FC236}">
                <a16:creationId xmlns:a16="http://schemas.microsoft.com/office/drawing/2014/main" id="{E0A3A328-0FBA-CE07-9E4E-ADE985D75C5C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1589" y="5002967"/>
            <a:ext cx="902095" cy="254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62223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49.2313"/>
  <p:tag name="ORIGINALWIDTH" val="969.6288"/>
  <p:tag name="LATEXADDIN" val="\documentclass{revtex4-2}&#10;\usepackage{xcolor}&#10;\usepackage{amsbsy}&#10;\usepackage{amstext}&#10;\usepackage{amssymb}&#10;\usepackage{amsmath}&#10;\thispagestyle{empty}&#10;\definecolor{sblue}{RGB}{68,114,196}&#10;\begin{document}&#10;\begin{eqnarray*}&#10;O(x)=\mathrm{Tr}(\hat{O}(x)\hat{\rho})&#10;\end{eqnarray*}&#10;\end{document}"/>
  <p:tag name="IGUANATEXSIZE" val="24"/>
  <p:tag name="IGUANATEXCURSOR" val="249"/>
  <p:tag name="TRANSPARENCY" val="True"/>
  <p:tag name="LATEXENGINEID" val="0"/>
  <p:tag name="TEMPFOLDER" val="E:\work\temp\"/>
  <p:tag name="LATEXFORMHEIGHT" val="312"/>
  <p:tag name="LATEXFORMWIDTH" val="384"/>
  <p:tag name="LATEXFORMWRAP" val="True"/>
  <p:tag name="BITMAPVECTOR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551.1811"/>
  <p:tag name="ORIGINALWIDTH" val="1321.335"/>
  <p:tag name="LATEXADDIN" val="\documentclass{revtex4-2}&#10;\usepackage{xcolor}&#10;\usepackage{amsbsy}&#10;\usepackage{amstext}&#10;\usepackage{amssymb}&#10;\thispagestyle{empty}&#10;\begin{document}&#10;\begin{eqnarray*}&#10;\xi_{\mu\nu}&amp;=&amp;\frac{1}{2}(\partial_{\mu}\beta_{\nu}+\partial_{\nu}\beta_{\mu})\\&#10;\omega_{\mu\nu}&amp;=&amp;-\frac{1}{2}(\partial_{\mu}\beta_{\nu}-\partial_{\nu}\beta_{\mu})&#10;\end{eqnarray*}&#10;\end{document}"/>
  <p:tag name="IGUANATEXSIZE" val="20"/>
  <p:tag name="IGUANATEXCURSOR" val="324"/>
  <p:tag name="TRANSPARENCY" val="True"/>
  <p:tag name="LATEXENGINEID" val="0"/>
  <p:tag name="TEMPFOLDER" val="D:\work\temp\"/>
  <p:tag name="LATEXFORMHEIGHT" val="312"/>
  <p:tag name="LATEXFORMWIDTH" val="384"/>
  <p:tag name="LATEXFORMWRAP" val="True"/>
  <p:tag name="BITMAPVECTOR" val="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6.7342"/>
  <p:tag name="ORIGINALWIDTH" val="945.6318"/>
  <p:tag name="LATEXADDIN" val="\documentclass{revtex4-2}&#10;\usepackage{xcolor}&#10;\usepackage{amsbsy}&#10;\usepackage{amstext}&#10;\usepackage{amssymb}&#10;\thispagestyle{empty}&#10;\definecolor{sblue}{RGB}{68,114,196}&#10;\begin{document}&#10;\begin{eqnarray*}&#10;\partial_\mu \beta_\nu=\xi_{\mu\nu} - \omega_{\mu\nu}&#10;\end{eqnarray*}&#10;\end{document}"/>
  <p:tag name="IGUANATEXSIZE" val="20"/>
  <p:tag name="IGUANATEXCURSOR" val="255"/>
  <p:tag name="TRANSPARENCY" val="True"/>
  <p:tag name="LATEXENGINEID" val="0"/>
  <p:tag name="TEMPFOLDER" val="D:\work\temp\"/>
  <p:tag name="LATEXFORMHEIGHT" val="312"/>
  <p:tag name="LATEXFORMWIDTH" val="384"/>
  <p:tag name="LATEXFORMWRAP" val="True"/>
  <p:tag name="BITMAPVECTOR" val="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99.9625"/>
  <p:tag name="ORIGINALWIDTH" val="1585.302"/>
  <p:tag name="LATEXADDIN" val="\documentclass{revtex4-2}&#10;\usepackage{xcolor}&#10;\usepackage{amsbsy}&#10;\usepackage{amstext}&#10;\usepackage{amssymb}&#10;\thispagestyle{empty}&#10;\definecolor{sblue}{RGB}{68,114,196}&#10;\begin{document}&#10;\begin{eqnarray*}&#10;\mathrm{Tr}\left[\mathrm{Exp}\left(\int d\Sigma(y)\cdots\right)\hat{O}(x)\right]&#10;\end{eqnarray*}&#10;\end{document}"/>
  <p:tag name="IGUANATEXSIZE" val="20"/>
  <p:tag name="IGUANATEXCURSOR" val="258"/>
  <p:tag name="TRANSPARENCY" val="True"/>
  <p:tag name="LATEXENGINEID" val="0"/>
  <p:tag name="TEMPFOLDER" val="D:\work\temp\"/>
  <p:tag name="LATEXFORMHEIGHT" val="312"/>
  <p:tag name="LATEXFORMWIDTH" val="384"/>
  <p:tag name="LATEXFORMWRAP" val="True"/>
  <p:tag name="BITMAPVECTOR" val="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31.2336"/>
  <p:tag name="ORIGINALWIDTH" val="1061.867"/>
  <p:tag name="LATEXADDIN" val="\documentclass{revtex4-2}&#10;\usepackage{xcolor}&#10;\usepackage{amsbsy}&#10;\usepackage{amstext}&#10;\usepackage{amssymb}&#10;\thispagestyle{empty}&#10;\definecolor{sblue}{RGB}{68,114,196}&#10;\begin{document}&#10;\begin{eqnarray*}&#10;\partial_{\lambda}\beta_{\mu}\sim\Omega_{\lambda\mu}\sim\mathcal{O}(1)&#10;\end{eqnarray*}&#10;\end{document}"/>
  <p:tag name="IGUANATEXSIZE" val="20"/>
  <p:tag name="IGUANATEXCURSOR" val="271"/>
  <p:tag name="TRANSPARENCY" val="True"/>
  <p:tag name="LATEXENGINEID" val="0"/>
  <p:tag name="TEMPFOLDER" val="D:\work\temp\"/>
  <p:tag name="LATEXFORMHEIGHT" val="312"/>
  <p:tag name="LATEXFORMWIDTH" val="384"/>
  <p:tag name="LATEXFORMWRAP" val="True"/>
  <p:tag name="BITMAPVECTOR" val="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31.2336"/>
  <p:tag name="ORIGINALWIDTH" val="1323.585"/>
  <p:tag name="LATEXADDIN" val="\documentclass{revtex4-2}&#10;\usepackage{xcolor}&#10;\usepackage{amsbsy}&#10;\usepackage{amstext}&#10;\usepackage{amssymb}&#10;\thispagestyle{empty}&#10;\definecolor{sblue}{RGB}{68,114,196}&#10;\begin{document}&#10;\begin{eqnarray*}&#10;\Omega_{\lambda\mu}(y)=\Omega_{\lambda\mu}(x)+\mathcal{O}(2)&#10;\end{eqnarray*}&#10;\end{document}"/>
  <p:tag name="IGUANATEXSIZE" val="20"/>
  <p:tag name="IGUANATEXCURSOR" val="247"/>
  <p:tag name="TRANSPARENCY" val="True"/>
  <p:tag name="LATEXENGINEID" val="0"/>
  <p:tag name="TEMPFOLDER" val="D:\work\temp\"/>
  <p:tag name="LATEXFORMHEIGHT" val="312"/>
  <p:tag name="LATEXFORMWIDTH" val="384"/>
  <p:tag name="LATEXFORMWRAP" val="True"/>
  <p:tag name="BITMAPVECTOR" val="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647.919"/>
  <p:tag name="ORIGINALWIDTH" val="3243.344"/>
  <p:tag name="LATEXADDIN" val="\documentclass{revtex4-2}&#10;\usepackage{xcolor}&#10;\usepackage{amsbsy}&#10;\usepackage{amstext}&#10;\usepackage{amssymb}&#10;\thispagestyle{empty}&#10;\begin{document}&#10;\begin{eqnarray*}&#10;\hat{\varrho}_{B}&amp;=&amp;\frac{1}{Z_{B}}\exp\left[-\beta_{\mu}(x)\hat{P}^{\mu}-\partial_{\lambda}\beta_{\nu}(x)\hat{L}^{\lambda\nu}(x)-\frac{1}{2}\partial_{\lambda}\beta_{\nu}(x)\hat{S}_{B}^{\lambda\nu}\right]\\&#10;\hat{\varrho}_{C}&amp;=&amp;\frac{1}{Z_{C}}\exp\left[-\beta_{\mu}(x)\hat{P}^{\mu}-\partial_{\lambda}\beta_{\nu}(x)\hat{L}^{\lambda\nu}(x)+\frac{1}{2}\Omega_{\lambda\nu}(x)\hat{S}_{C}^{\lambda\nu}\right]&#10;\end{eqnarray*}&#10;\end{document}"/>
  <p:tag name="IGUANATEXSIZE" val="20"/>
  <p:tag name="IGUANATEXCURSOR" val="566"/>
  <p:tag name="TRANSPARENCY" val="True"/>
  <p:tag name="LATEXENGINEID" val="0"/>
  <p:tag name="TEMPFOLDER" val="D:\work\temp\"/>
  <p:tag name="LATEXFORMHEIGHT" val="312"/>
  <p:tag name="LATEXFORMWIDTH" val="384"/>
  <p:tag name="LATEXFORMWRAP" val="True"/>
  <p:tag name="BITMAPVECTOR" val="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614.9232"/>
  <p:tag name="ORIGINALWIDTH" val="2394.451"/>
  <p:tag name="LATEXADDIN" val="\documentclass{revtex4-2}&#10;\usepackage{xcolor}&#10;\usepackage{amsbsy}&#10;\usepackage{amstext}&#10;\usepackage{amssymb}&#10;\thispagestyle{empty}&#10;\begin{document}&#10;\begin{eqnarray*}&#10;\hat{S}_{B}^{\lambda\nu}&amp;=&amp;\int_{\Sigma}d\Sigma_{\mu}[\hat{S}^{\mu\lambda\nu}(y)+\hat{S}^{\nu\lambda\mu}(y)+\hat{S}^{\lambda\nu\mu}(y)]\\&#10;\hat{S}_{C}^{\lambda\nu}&amp;=&amp;\int_{\Sigma}d\Sigma_{\mu}\hat{S}^{\mu\lambda\nu}(y)&#10;\end{eqnarray*}&#10;\end{document}"/>
  <p:tag name="IGUANATEXSIZE" val="20"/>
  <p:tag name="IGUANATEXCURSOR" val="292"/>
  <p:tag name="TRANSPARENCY" val="True"/>
  <p:tag name="LATEXENGINEID" val="0"/>
  <p:tag name="TEMPFOLDER" val="D:\work\temp\"/>
  <p:tag name="LATEXFORMHEIGHT" val="312"/>
  <p:tag name="LATEXFORMWIDTH" val="384"/>
  <p:tag name="LATEXFORMWRAP" val="True"/>
  <p:tag name="BITMAPVECTOR" val="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614.9232"/>
  <p:tag name="ORIGINALWIDTH" val="1568.804"/>
  <p:tag name="LATEXADDIN" val="\documentclass{revtex4-2}&#10;\usepackage{xcolor}&#10;\usepackage{amsbsy}&#10;\usepackage{amstext}&#10;\usepackage{amssymb}&#10;\thispagestyle{empty}&#10;\begin{document}&#10;\begin{eqnarray*}&#10;\hat{P}^{\nu}&amp;=&amp;\int_{\Sigma}d\Sigma_{\mu}\hat{T}_{C}^{\mu\nu}(y)\\&#10;\hat{L}^{\lambda\nu}&amp;=&amp;\int_{\Sigma}d\Sigma_{\mu}(y-x)^{\lambda}\hat{T}_{C}^{\mu\nu}(y)&#10;\end{eqnarray*}&#10;\end{document}"/>
  <p:tag name="IGUANATEXSIZE" val="20"/>
  <p:tag name="IGUANATEXCURSOR" val="321"/>
  <p:tag name="TRANSPARENCY" val="True"/>
  <p:tag name="LATEXENGINEID" val="0"/>
  <p:tag name="TEMPFOLDER" val="D:\work\temp\"/>
  <p:tag name="LATEXFORMHEIGHT" val="312"/>
  <p:tag name="LATEXFORMWIDTH" val="384"/>
  <p:tag name="LATEXFORMWRAP" val="True"/>
  <p:tag name="BITMAPVECTOR" val="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96.213"/>
  <p:tag name="ORIGINALWIDTH" val="2014.248"/>
  <p:tag name="LATEXADDIN" val="\documentclass{revtex4-2}&#10;\usepackage{xcolor}&#10;\usepackage{amsbsy}&#10;\usepackage{amstext}&#10;\usepackage{amssymb}&#10;\thispagestyle{empty}&#10;\definecolor{sblue}{RGB}{68,114,196}&#10;\begin{document}&#10;\begin{eqnarray*}&#10;\int_{\Sigma_{0}}d\Sigma^{\mu}=\int d^{3}yn^{\mu},\ \ n^\mu =(1,0,0,0)&#10;\end{eqnarray*}&#10;\end{document}"/>
  <p:tag name="IGUANATEXSIZE" val="20"/>
  <p:tag name="IGUANATEXCURSOR" val="262"/>
  <p:tag name="TRANSPARENCY" val="True"/>
  <p:tag name="LATEXENGINEID" val="0"/>
  <p:tag name="TEMPFOLDER" val="D:\work\temp\"/>
  <p:tag name="LATEXFORMHEIGHT" val="312"/>
  <p:tag name="LATEXFORMWIDTH" val="384"/>
  <p:tag name="LATEXFORMWRAP" val="True"/>
  <p:tag name="BITMAPVECTOR" val="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85.7143"/>
  <p:tag name="ORIGINALWIDTH" val="2630.671"/>
  <p:tag name="LATEXADDIN" val="\documentclass{revtex4-2}&#10;\usepackage{xcolor}&#10;\usepackage{amsbsy}&#10;\usepackage{amstext}&#10;\usepackage{amssymb}&#10;\thispagestyle{empty}&#10;\begin{document}&#10;\begin{eqnarray*}&#10;f_{sr}(x,\mathbf{k}) = \frac{1}{(2\pi)^{3}}\int d^{3}\mathbf{q}e^{-iq\cdot x}\textrm{Tr}(\hat{\varrho}a_{\mathbf{k}-\mathbf{q}/2}^{s\dagger}a_{\mathbf{k}+\mathbf{q}/2}^{r})&#10;\end{eqnarray*}&#10;\end{document}"/>
  <p:tag name="IGUANATEXSIZE" val="20"/>
  <p:tag name="IGUANATEXCURSOR" val="337"/>
  <p:tag name="TRANSPARENCY" val="True"/>
  <p:tag name="LATEXENGINEID" val="0"/>
  <p:tag name="TEMPFOLDER" val="D:\work\temp\"/>
  <p:tag name="LATEXFORMHEIGHT" val="312"/>
  <p:tag name="LATEXFORMWIDTH" val="384"/>
  <p:tag name="LATEXFORMWRAP" val="True"/>
  <p:tag name="BITMAPVECTOR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648.6689"/>
  <p:tag name="ORIGINALWIDTH" val="3280.84"/>
  <p:tag name="LATEXADDIN" val="\documentclass{revtex4-2}&#10;\usepackage{xcolor}&#10;\usepackage{amsbsy}&#10;\usepackage{amstext}&#10;\usepackage{amssymb}&#10;\thispagestyle{empty}&#10;\begin{document}&#10;\begin{eqnarray*}&#10;\hat{\varrho}_{B} &amp;=&amp; \frac{1}{Z_{B}}\exp\left[-\int_{\Sigma}d\Sigma_{\mu}\ \ \ \hat{T}_{B}^{\mu\nu}(y)\beta_{\nu}(y)\right]\\&#10;\hat{\varrho}_{C} &amp;=&amp; \frac{1}{Z_{C}}\exp\left\{ -\int_{\Sigma}d\Sigma_{\mu}\left[\hat{T}_{C}^{\mu\nu}(y)\beta_{\nu}(y)-\frac{1}{2}\Omega_{\lambda\nu}(y)\hat{S}^{\mu\lambda\nu}(y)\right]\right\}&#10;\end{eqnarray*}&#10;\end{document}"/>
  <p:tag name="IGUANATEXSIZE" val="20"/>
  <p:tag name="IGUANATEXCURSOR" val="245"/>
  <p:tag name="TRANSPARENCY" val="True"/>
  <p:tag name="LATEXENGINEID" val="0"/>
  <p:tag name="TEMPFOLDER" val="D:\work\temp\"/>
  <p:tag name="LATEXFORMHEIGHT" val="312"/>
  <p:tag name="LATEXFORMWIDTH" val="384"/>
  <p:tag name="LATEXFORMWRAP" val="True"/>
  <p:tag name="BITMAPVECTOR" val="0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76.7154"/>
  <p:tag name="ORIGINALWIDTH" val="2772.404"/>
  <p:tag name="LATEXADDIN" val="\documentclass{revtex4-2}&#10;\usepackage{xcolor}&#10;\usepackage{amsbsy}&#10;\usepackage{amstext}&#10;\usepackage{amssymb}&#10;\thispagestyle{empty}&#10;\begin{document}&#10;\begin{eqnarray*}&#10;W^{\mu\nu}(x,k) = \int d^{4}y\left\langle A^{\nu}\left(x-\frac{y}{2}\right)A^{\mu}\left(x+\frac{y}{2}\right)\right\rangle e^{ik\cdot y}&#10;\end{eqnarray*}&#10;\end{document}"/>
  <p:tag name="IGUANATEXSIZE" val="20"/>
  <p:tag name="IGUANATEXCURSOR" val="24"/>
  <p:tag name="TRANSPARENCY" val="True"/>
  <p:tag name="LATEXENGINEID" val="0"/>
  <p:tag name="TEMPFOLDER" val="D:\work\temp\"/>
  <p:tag name="LATEXFORMHEIGHT" val="312"/>
  <p:tag name="LATEXFORMWIDTH" val="384"/>
  <p:tag name="LATEXFORMWRAP" val="True"/>
  <p:tag name="BITMAPVECTOR" val="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465.6918"/>
  <p:tag name="ORIGINALWIDTH" val="3839.52"/>
  <p:tag name="LATEXADDIN" val="\documentclass{revtex4-2}&#10;\usepackage{xcolor}&#10;\usepackage{amsbsy}&#10;\usepackage{amstext}&#10;\usepackage{amssymb}&#10;\thispagestyle{empty}&#10;\begin{document}&#10;\begin{eqnarray*}&#10;W^{\mu\nu}(x,k) &amp; = &amp; (2\pi)\delta(k^{2}-m^{2})\sum_{s,r}\{\theta(k_{0})\epsilon^{\nu*}_s(\mathbf{k})\epsilon^{\mu}_r(\mathbf{k})f_{sr}(x,\mathbf{k})\\&#10;&amp; &amp;\ \ \ \ \ \ \ \ \ \ \ \ \ \ \ \ \ \ \ \ +\theta(-k_{0})\epsilon^{\nu}_s(-\mathbf{k})\epsilon^{\mu*}_r(-\mathbf{k})[\delta^{sr}+f^{rs}(x,-\mathbf{k})]\}&#10;\end{eqnarray*}&#10;\end{document}"/>
  <p:tag name="IGUANATEXSIZE" val="20"/>
  <p:tag name="IGUANATEXCURSOR" val="421"/>
  <p:tag name="TRANSPARENCY" val="True"/>
  <p:tag name="LATEXENGINEID" val="0"/>
  <p:tag name="TEMPFOLDER" val="D:\work\temp\"/>
  <p:tag name="LATEXFORMHEIGHT" val="312"/>
  <p:tag name="LATEXFORMWIDTH" val="384"/>
  <p:tag name="LATEXFORMWRAP" val="True"/>
  <p:tag name="BITMAPVECTOR" val="0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94.7131"/>
  <p:tag name="ORIGINALWIDTH" val="1225.347"/>
  <p:tag name="LATEXADDIN" val="\documentclass{revtex4-2}&#10;\usepackage{xcolor}&#10;\usepackage{amsbsy}&#10;\usepackage{amstext}&#10;\usepackage{amssymb}&#10;\thispagestyle{empty}&#10;\begin{document}&#10;\begin{eqnarray*}&#10;\rho_{sr}(x,\mathbf{k}) \equiv \frac{f_{sr}(x,\mathbf{k})}{\textrm{Tr }f(x,\mathbf{k})}.&#10;\end{eqnarray*}&#10;\end{document}"/>
  <p:tag name="IGUANATEXSIZE" val="20"/>
  <p:tag name="IGUANATEXCURSOR" val="207"/>
  <p:tag name="TRANSPARENCY" val="True"/>
  <p:tag name="LATEXENGINEID" val="0"/>
  <p:tag name="TEMPFOLDER" val="D:\work\temp\"/>
  <p:tag name="LATEXFORMHEIGHT" val="312"/>
  <p:tag name="LATEXFORMWIDTH" val="384"/>
  <p:tag name="LATEXFORMWRAP" val="True"/>
  <p:tag name="BITMAPVECTOR" val="0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5.2343"/>
  <p:tag name="ORIGINALWIDTH" val="443.9445"/>
  <p:tag name="LATEXADDIN" val="\documentclass{revtex4-2}&#10;\usepackage{xcolor}&#10;\usepackage{amsbsy}&#10;\usepackage{amstext}&#10;\usepackage{amssymb}&#10;\thispagestyle{empty}&#10;\definecolor{sblue}{RGB}{38,67,120}&#10;\begin{document}&#10;\begin{eqnarray*}&#10;\textcolor{sblue}{f_{sr}(x,\mathbf{k})}&#10;\end{eqnarray*}&#10;\end{document}"/>
  <p:tag name="IGUANATEXSIZE" val="20"/>
  <p:tag name="IGUANATEXCURSOR" val="164"/>
  <p:tag name="TRANSPARENCY" val="True"/>
  <p:tag name="LATEXENGINEID" val="0"/>
  <p:tag name="TEMPFOLDER" val="D:\work\temp\"/>
  <p:tag name="LATEXFORMHEIGHT" val="312"/>
  <p:tag name="LATEXFORMWIDTH" val="384"/>
  <p:tag name="LATEXFORMWRAP" val="True"/>
  <p:tag name="BITMAPVECTOR" val="0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5.2343"/>
  <p:tag name="ORIGINALWIDTH" val="443.9445"/>
  <p:tag name="LATEXADDIN" val="\documentclass{revtex4-2}&#10;\usepackage{xcolor}&#10;\usepackage{amsbsy}&#10;\usepackage{amstext}&#10;\usepackage{amssymb}&#10;\thispagestyle{empty}&#10;\definecolor{sblue}{RGB}{38,67,120}&#10;\begin{document}&#10;\begin{eqnarray*}&#10;\textcolor{sblue}{f_{sr}(x,\mathbf{k})}&#10;\end{eqnarray*}&#10;\end{document}"/>
  <p:tag name="IGUANATEXSIZE" val="20"/>
  <p:tag name="IGUANATEXCURSOR" val="164"/>
  <p:tag name="TRANSPARENCY" val="True"/>
  <p:tag name="LATEXENGINEID" val="0"/>
  <p:tag name="TEMPFOLDER" val="D:\work\temp\"/>
  <p:tag name="LATEXFORMHEIGHT" val="312"/>
  <p:tag name="LATEXFORMWIDTH" val="384"/>
  <p:tag name="LATEXFORMWRAP" val="True"/>
  <p:tag name="BITMAPVECTOR" val="0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82.2272"/>
  <p:tag name="ORIGINALWIDTH" val="1471.316"/>
  <p:tag name="LATEXADDIN" val="\documentclass{revtex4-2}&#10;\usepackage{xcolor}&#10;\usepackage{amsbsy}&#10;\usepackage{amstext}&#10;\usepackage{amssymb}&#10;\usepackage{amsmath}&#10;\thispagestyle{empty}&#10;\definecolor{sblue}{RGB}{68,114,196}&#10;\begin{document}&#10;\begin{eqnarray*}&#10;a^{s\dagger}_{\mathbf{p}}e^{-\beta_\mu\hat{P}^\mu}=e^{\beta\cdot p}e^{-\beta_\mu\hat{P}^\mu}a^{s\dagger}_\mathbf{p}&#10;\end{eqnarray*}&#10;\end{document}"/>
  <p:tag name="IGUANATEXSIZE" val="24"/>
  <p:tag name="IGUANATEXCURSOR" val="294"/>
  <p:tag name="TRANSPARENCY" val="True"/>
  <p:tag name="LATEXENGINEID" val="0"/>
  <p:tag name="TEMPFOLDER" val="E:\work\temp\"/>
  <p:tag name="LATEXFORMHEIGHT" val="312"/>
  <p:tag name="LATEXFORMWIDTH" val="384"/>
  <p:tag name="LATEXFORMWRAP" val="True"/>
  <p:tag name="BITMAPVECTOR" val="0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61.9798"/>
  <p:tag name="ORIGINALWIDTH" val="1205.099"/>
  <p:tag name="LATEXADDIN" val="\documentclass{revtex4-2}&#10;\usepackage{xcolor}&#10;\usepackage{amsbsy}&#10;\usepackage{amstext}&#10;\usepackage{amssymb}&#10;\usepackage{amsmath}&#10;\thispagestyle{empty}&#10;\definecolor{sblue}{RGB}{68,114,196}&#10;\begin{document}&#10;\begin{eqnarray*}&#10;\langle a^r_{\mathbf{p}^\prime}a^{s\dagger}_\mathbf{p} \rangle=e^{\beta\cdot p}\langle a^{s\dagger}_\mathbf{p} a^r_{\mathbf{p}^\prime}\rangle&#10;\end{eqnarray*}&#10;\end{document}"/>
  <p:tag name="IGUANATEXSIZE" val="24"/>
  <p:tag name="IGUANATEXCURSOR" val="357"/>
  <p:tag name="TRANSPARENCY" val="True"/>
  <p:tag name="LATEXENGINEID" val="0"/>
  <p:tag name="TEMPFOLDER" val="E:\work\temp\"/>
  <p:tag name="LATEXFORMHEIGHT" val="312"/>
  <p:tag name="LATEXFORMWIDTH" val="384"/>
  <p:tag name="LATEXFORMWRAP" val="True"/>
  <p:tag name="BITMAPVECTOR" val="0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61.2298"/>
  <p:tag name="ORIGINALWIDTH" val="2105.737"/>
  <p:tag name="LATEXADDIN" val="\documentclass{revtex4-2}&#10;\usepackage{xcolor}&#10;\usepackage{amsbsy}&#10;\usepackage{amstext}&#10;\usepackage{amssymb}&#10;\usepackage{amsmath}&#10;\thispagestyle{empty}&#10;\definecolor{sblue}{RGB}{68,114,196}&#10;\begin{document}&#10;\begin{eqnarray*}&#10;\langle a^r_{\mathbf{p}^\prime}a^{s\dagger}_\mathbf{p} \rangle=\langle a^{s\dagger}_\mathbf{p} a^r_{\mathbf{p}^\prime}\rangle+(2\pi)^3\delta(\mathbf{p}-\mathbf{p}^\prime)\delta_{sr}&#10;\end{eqnarray*}&#10;\end{document}"/>
  <p:tag name="IGUANATEXSIZE" val="24"/>
  <p:tag name="IGUANATEXCURSOR" val="357"/>
  <p:tag name="TRANSPARENCY" val="True"/>
  <p:tag name="LATEXENGINEID" val="0"/>
  <p:tag name="TEMPFOLDER" val="E:\work\temp\"/>
  <p:tag name="LATEXFORMHEIGHT" val="312"/>
  <p:tag name="LATEXFORMWIDTH" val="384"/>
  <p:tag name="LATEXFORMWRAP" val="True"/>
  <p:tag name="BITMAPVECTOR" val="0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61.2298"/>
  <p:tag name="ORIGINALWIDTH" val="1560.555"/>
  <p:tag name="LATEXADDIN" val="\documentclass{revtex4-2}&#10;\usepackage{xcolor}&#10;\usepackage{amsbsy}&#10;\usepackage{amstext}&#10;\usepackage{amssymb}&#10;\thispagestyle{empty}&#10;\begin{document}&#10;\begin{eqnarray*}&#10;\left[a_{\bf p}^{r},a_{\bf q}^{s\dagger}\right] = (2\pi)^{3}\delta^{3}({\bf p}-{\bf q})\delta^{rs}&#10;\end{eqnarray*}&#10;\end{document}"/>
  <p:tag name="IGUANATEXSIZE" val="24"/>
  <p:tag name="IGUANATEXCURSOR" val="263"/>
  <p:tag name="TRANSPARENCY" val="True"/>
  <p:tag name="LATEXENGINEID" val="0"/>
  <p:tag name="TEMPFOLDER" val="E:\work\temp\"/>
  <p:tag name="LATEXFORMHEIGHT" val="312"/>
  <p:tag name="LATEXFORMWIDTH" val="384"/>
  <p:tag name="LATEXFORMWRAP" val="True"/>
  <p:tag name="BITMAPVECTOR" val="0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65.7293"/>
  <p:tag name="ORIGINALWIDTH" val="886.3892"/>
  <p:tag name="LATEXADDIN" val="\documentclass{revtex4-2}&#10;\usepackage{xcolor}&#10;\usepackage{amsbsy}&#10;\usepackage{amstext}&#10;\usepackage{amssymb}&#10;\usepackage{amsmath}&#10;\thispagestyle{empty}&#10;\definecolor{sblue}{RGB}{68,114,196}&#10;\begin{document}&#10;\begin{eqnarray*}&#10;[\hat{P}^\mu,a^{s\dagger}_\mathbf{p}]=p^\mu a^{s\dagger}_\mathbf{p}&#10;\end{eqnarray*}&#10;\end{document}"/>
  <p:tag name="IGUANATEXSIZE" val="24"/>
  <p:tag name="IGUANATEXCURSOR" val="289"/>
  <p:tag name="TRANSPARENCY" val="True"/>
  <p:tag name="LATEXENGINEID" val="0"/>
  <p:tag name="TEMPFOLDER" val="E:\work\temp\"/>
  <p:tag name="LATEXFORMHEIGHT" val="312"/>
  <p:tag name="LATEXFORMWIDTH" val="384"/>
  <p:tag name="LATEXFORMWRAP" val="True"/>
  <p:tag name="BITMAPVECTOR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52.7184"/>
  <p:tag name="ORIGINALWIDTH" val="1570.304"/>
  <p:tag name="LATEXADDIN" val="\documentclass{article}&#10;\usepackage{xcolor}&#10;\usepackage{amsbsy}&#10;\usepackage{amstext}&#10;\usepackage{amssymb}&#10;\thispagestyle{empty}&#10;\begin{document}&#10;\begin{eqnarray*}&#10;\mathcal{L} = -\frac{1}{4}F_{\mu\nu}F^{\mu\nu}+\frac{1}{2}m^{2}A\cdot A,&#10;\end{eqnarray*}&#10;\end{document}"/>
  <p:tag name="IGUANATEXSIZE" val="20"/>
  <p:tag name="IGUANATEXCURSOR" val="235"/>
  <p:tag name="TRANSPARENCY" val="True"/>
  <p:tag name="LATEXENGINEID" val="0"/>
  <p:tag name="TEMPFOLDER" val="D:\work\temp\"/>
  <p:tag name="LATEXFORMHEIGHT" val="312"/>
  <p:tag name="LATEXFORMWIDTH" val="384"/>
  <p:tag name="LATEXFORMWRAP" val="True"/>
  <p:tag name="BITMAPVECTOR" val="0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53.4684"/>
  <p:tag name="ORIGINALWIDTH" val="1973.753"/>
  <p:tag name="LATEXADDIN" val="\documentclass{revtex4-2}&#10;\usepackage{xcolor}&#10;\usepackage{amsbsy}&#10;\usepackage{amstext}&#10;\usepackage{amssymb}&#10;\usepackage{amsmath}&#10;\thispagestyle{empty}&#10;\definecolor{sblue}{RGB}{68,114,196}&#10;\begin{document}&#10;\begin{eqnarray*}&#10;\langle a^{s\dagger}_\mathbf{p} a^r_{\mathbf{p}^\prime}\rangle=\frac{1}{e^{\beta\cdot p}-1}(2\pi)^3\delta(\mathbf{p}-\mathbf{p}^\prime)\delta_{sr}&#10;\end{eqnarray*}&#10;\end{document}"/>
  <p:tag name="IGUANATEXSIZE" val="24"/>
  <p:tag name="IGUANATEXCURSOR" val="368"/>
  <p:tag name="TRANSPARENCY" val="True"/>
  <p:tag name="LATEXENGINEID" val="0"/>
  <p:tag name="TEMPFOLDER" val="E:\work\temp\"/>
  <p:tag name="LATEXFORMHEIGHT" val="312"/>
  <p:tag name="LATEXFORMWIDTH" val="384"/>
  <p:tag name="LATEXFORMWRAP" val="True"/>
  <p:tag name="BITMAPVECTOR" val="0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85.7143"/>
  <p:tag name="ORIGINALWIDTH" val="2630.671"/>
  <p:tag name="LATEXADDIN" val="\documentclass{revtex4-2}&#10;\usepackage{xcolor}&#10;\usepackage{amsbsy}&#10;\usepackage{amstext}&#10;\usepackage{amssymb}&#10;\thispagestyle{empty}&#10;\begin{document}&#10;\begin{eqnarray*}&#10;f_{sr}(x,\mathbf{k}) = \frac{1}{(2\pi)^{3}}\int d^{3}\mathbf{q}e^{-iq\cdot x}\textrm{Tr}(\hat{\varrho}a_{\mathbf{k}-\mathbf{q}/2}^{s\dagger}a_{\mathbf{k}+\mathbf{q}/2}^{r})&#10;\end{eqnarray*}&#10;\end{document}"/>
  <p:tag name="IGUANATEXSIZE" val="20"/>
  <p:tag name="IGUANATEXCURSOR" val="337"/>
  <p:tag name="TRANSPARENCY" val="True"/>
  <p:tag name="LATEXENGINEID" val="0"/>
  <p:tag name="TEMPFOLDER" val="D:\work\temp\"/>
  <p:tag name="LATEXFORMHEIGHT" val="312"/>
  <p:tag name="LATEXFORMWIDTH" val="384"/>
  <p:tag name="LATEXFORMWRAP" val="True"/>
  <p:tag name="BITMAPVECTOR" val="0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53.4684"/>
  <p:tag name="ORIGINALWIDTH" val="2150.731"/>
  <p:tag name="LATEXADDIN" val="\documentclass{revtex4-2}&#10;\usepackage{xcolor}&#10;\usepackage{amsbsy}&#10;\usepackage{amstext}&#10;\usepackage{amssymb}&#10;\thispagestyle{empty}&#10;\begin{document}&#10;\begin{eqnarray*}&#10;f^{(0)}_{sr}(x,\mathbf{k})=\frac{1}{e^{\beta\cdot k}-1}\delta_{sr}=f_{BE}(x,\mathbf{k})\delta_{sr},&#10;\end{eqnarray*}&#10;\end{document}"/>
  <p:tag name="IGUANATEXSIZE" val="20"/>
  <p:tag name="IGUANATEXCURSOR" val="176"/>
  <p:tag name="TRANSPARENCY" val="True"/>
  <p:tag name="LATEXENGINEID" val="0"/>
  <p:tag name="TEMPFOLDER" val="D:\work\temp\"/>
  <p:tag name="LATEXFORMHEIGHT" val="312"/>
  <p:tag name="LATEXFORMWIDTH" val="384"/>
  <p:tag name="LATEXFORMWRAP" val="True"/>
  <p:tag name="BITMAPVECTOR" val="0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48.4814"/>
  <p:tag name="ORIGINALWIDTH" val="1406.824"/>
  <p:tag name="LATEXADDIN" val="\documentclass{revtex4-2}&#10;\usepackage{xcolor}&#10;\usepackage{amsbsy}&#10;\usepackage{amstext}&#10;\usepackage{amssymb}&#10;\thispagestyle{empty}&#10;\begin{document}&#10;\begin{eqnarray*}&#10;f^{(1)}_{sr}(x,\mathbf{k})&amp;=&amp;f_{BE}^{\prime}(x,\mathbf{k})\mathcal{F}_{sr},&#10;\end{eqnarray*}&#10;\end{document}"/>
  <p:tag name="IGUANATEXSIZE" val="20"/>
  <p:tag name="IGUANATEXCURSOR" val="176"/>
  <p:tag name="TRANSPARENCY" val="True"/>
  <p:tag name="LATEXENGINEID" val="0"/>
  <p:tag name="TEMPFOLDER" val="D:\work\temp\"/>
  <p:tag name="LATEXFORMHEIGHT" val="312"/>
  <p:tag name="LATEXFORMWIDTH" val="384"/>
  <p:tag name="LATEXFORMWRAP" val="True"/>
  <p:tag name="BITMAPVECTOR" val="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05.7368"/>
  <p:tag name="ORIGINALWIDTH" val="179.9775"/>
  <p:tag name="LATEXADDIN" val="\documentclass{revtex4-2}&#10;\usepackage{xcolor}&#10;\usepackage{amsbsy}&#10;\usepackage{amstext}&#10;\usepackage{amssymb}&#10;\thispagestyle{empty}&#10;\definecolor{sblue}{RGB}{38,67,120}&#10;\begin{document}&#10;\begin{eqnarray*}&#10;\textcolor{sblue}{\mathcal{F}_{sr}}&#10;\end{eqnarray*}&#10;\end{document}"/>
  <p:tag name="IGUANATEXSIZE" val="20"/>
  <p:tag name="IGUANATEXCURSOR" val="164"/>
  <p:tag name="TRANSPARENCY" val="True"/>
  <p:tag name="LATEXENGINEID" val="0"/>
  <p:tag name="TEMPFOLDER" val="D:\work\temp\"/>
  <p:tag name="LATEXFORMHEIGHT" val="312"/>
  <p:tag name="LATEXFORMWIDTH" val="384"/>
  <p:tag name="LATEXFORMWRAP" val="True"/>
  <p:tag name="BITMAPVECTOR" val="0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99.2126"/>
  <p:tag name="ORIGINALWIDTH" val="3544.807"/>
  <p:tag name="LATEXADDIN" val="\documentclass{revtex4-2}&#10;\usepackage{xcolor}&#10;\usepackage{amsbsy}&#10;\usepackage{amstext}&#10;\usepackage{amssymb}&#10;\thispagestyle{empty}&#10;\begin{document}&#10;\begin{eqnarray*}&#10;\mathcal{F}^{(B)}_{sr}&amp;=&amp;-i\omega_{\lambda\nu}\left(n^{\nu}\frac{m}{E_{\mathbf{k}}+m}\Psi^{\lambda}_{sr}+\frac{1}{2}\Psi^{\nu\lambda}_{sr}\right)+i\xi_{\lambda\nu}k^{\nu}\frac{1}{E_{\mathbf{k}}}\frac{m}{E_{\mathbf{k}}+m}\Psi^{\lambda}_{sr}&#10;\end{eqnarray*}&#10;\end{document}"/>
  <p:tag name="IGUANATEXSIZE" val="20"/>
  <p:tag name="IGUANATEXCURSOR" val="404"/>
  <p:tag name="TRANSPARENCY" val="True"/>
  <p:tag name="LATEXENGINEID" val="0"/>
  <p:tag name="TEMPFOLDER" val="D:\work\temp\"/>
  <p:tag name="LATEXFORMHEIGHT" val="312"/>
  <p:tag name="LATEXFORMWIDTH" val="384"/>
  <p:tag name="LATEXFORMWRAP" val="True"/>
  <p:tag name="BITMAPVECTOR" val="0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456.6929"/>
  <p:tag name="ORIGINALWIDTH" val="2064.492"/>
  <p:tag name="LATEXADDIN" val="\documentclass{revtex4-2}&#10;\usepackage{xcolor}&#10;\usepackage{amsbsy}&#10;\usepackage{amstext}&#10;\usepackage{amssymb}&#10;\thispagestyle{empty}&#10;\begin{document}&#10;\begin{eqnarray*}&#10;\Psi^{\mu}_{sr}&amp;=&amp;\frac{k\cdot\epsilon_{s}(\mathbf{0})}{m}\epsilon^{\mu*}_{r}(\mathbf{0})-\frac{k\cdot\epsilon^*_{r}(\mathbf{0})}{m}\epsilon^{\mu}_{s}(\mathbf{0})\\&#10;\Psi^{\nu\lambda}_{sr}&amp;=&amp;\epsilon^{\nu*}_{r}(\mathbf{0})\epsilon^{\lambda}_{s}(\mathbf{0})-\epsilon^{\lambda*}_{r}(\mathbf{0})\epsilon^{\nu}_{s}(\mathbf{0})&#10;\end{eqnarray*}&#10;\end{document}"/>
  <p:tag name="IGUANATEXSIZE" val="20"/>
  <p:tag name="IGUANATEXCURSOR" val="486"/>
  <p:tag name="TRANSPARENCY" val="True"/>
  <p:tag name="LATEXENGINEID" val="0"/>
  <p:tag name="TEMPFOLDER" val="D:\work\temp\"/>
  <p:tag name="LATEXFORMHEIGHT" val="312"/>
  <p:tag name="LATEXFORMWIDTH" val="384"/>
  <p:tag name="LATEXFORMWRAP" val="True"/>
  <p:tag name="BITMAPVECTOR" val="0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40.9824"/>
  <p:tag name="ORIGINALWIDTH" val="1052.868"/>
  <p:tag name="LATEXADDIN" val="\documentclass{revtex4-2}&#10;\usepackage{xcolor}&#10;\usepackage{amsbsy}&#10;\usepackage{amstext}&#10;\usepackage{amssymb}&#10;\usepackage{amsmath}&#10;\thispagestyle{empty}&#10;\definecolor{sblue}{RGB}{68,114,196}&#10;\begin{document}&#10;\begin{eqnarray*}&#10;\Psi^i_{sr}\sim\mathbf{k}\times(\boldsymbol{\epsilon}_s\times\boldsymbol{\epsilon}_r^*)&#10;\end{eqnarray*}&#10;\end{document}"/>
  <p:tag name="IGUANATEXSIZE" val="24"/>
  <p:tag name="IGUANATEXCURSOR" val="238"/>
  <p:tag name="TRANSPARENCY" val="True"/>
  <p:tag name="LATEXENGINEID" val="0"/>
  <p:tag name="TEMPFOLDER" val="E:\work\temp\"/>
  <p:tag name="LATEXFORMHEIGHT" val="312"/>
  <p:tag name="LATEXFORMWIDTH" val="384"/>
  <p:tag name="LATEXFORMWRAP" val="True"/>
  <p:tag name="BITMAPVECTOR" val="0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51.4811"/>
  <p:tag name="ORIGINALWIDTH" val="939.6325"/>
  <p:tag name="LATEXADDIN" val="\documentclass{revtex4-2}&#10;\usepackage{xcolor}&#10;\usepackage{amsbsy}&#10;\usepackage{amstext}&#10;\usepackage{amssymb}&#10;\usepackage{amsmath}&#10;\thispagestyle{empty}&#10;\definecolor{sblue}{RGB}{68,114,196}&#10;\begin{document}&#10;\begin{eqnarray*}&#10;\epsilon^{ijk}\Psi^{jk}\sim\boldsymbol{\epsilon_s}\times\boldsymbol{\epsilon_r^*}&#10;\end{eqnarray*}&#10;\end{document}"/>
  <p:tag name="IGUANATEXSIZE" val="24"/>
  <p:tag name="IGUANATEXCURSOR" val="303"/>
  <p:tag name="TRANSPARENCY" val="True"/>
  <p:tag name="LATEXENGINEID" val="0"/>
  <p:tag name="TEMPFOLDER" val="E:\work\temp\"/>
  <p:tag name="LATEXFORMHEIGHT" val="312"/>
  <p:tag name="LATEXFORMWIDTH" val="384"/>
  <p:tag name="LATEXFORMWRAP" val="True"/>
  <p:tag name="BITMAPVECTOR" val="0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368.2039"/>
  <p:tag name="ORIGINALWIDTH" val="2658.418"/>
  <p:tag name="LATEXADDIN" val="\documentclass{revtex4-2}&#10;\usepackage{xcolor}&#10;\usepackage{amsbsy}&#10;\usepackage{amstext}&#10;\usepackage{amssymb}&#10;\thispagestyle{empty}&#10;\begin{document}&#10;\begin{eqnarray*}&#10;\rho_{sr}(x,\mathbf{k})&amp;=&amp;\frac{f^{(0)}_{sr}+f^{(1)}_{sr}}{\sum_{s^{\prime}}(f^{(0)}_{s^{\prime}s^{\prime}}+f^{(1)}_{s^{\prime}s^{\prime}})}=\frac{1}{3}\delta_{sr}+\frac{1}{3f_{BE}}f^{(1)}_{sr}&#10;\end{eqnarray*}&#10;\end{document}"/>
  <p:tag name="IGUANATEXSIZE" val="20"/>
  <p:tag name="IGUANATEXCURSOR" val="358"/>
  <p:tag name="TRANSPARENCY" val="True"/>
  <p:tag name="LATEXENGINEID" val="0"/>
  <p:tag name="TEMPFOLDER" val="E:\work\temp\"/>
  <p:tag name="LATEXFORMHEIGHT" val="312"/>
  <p:tag name="LATEXFORMWIDTH" val="384"/>
  <p:tag name="LATEXFORMWRAP" val="True"/>
  <p:tag name="BITMAPVECTOR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350.2062"/>
  <p:tag name="ORIGINALWIDTH" val="3362.58"/>
  <p:tag name="LATEXADDIN" val="\documentclass{article}&#10;\usepackage{xcolor}&#10;\usepackage{amsbsy}&#10;\usepackage{amstext}&#10;\usepackage{amssymb}&#10;\thispagestyle{empty}&#10;\begin{document}&#10;\begin{eqnarray*}&#10;A_{\mu}(x) = \int\frac{d^{3}p}{(2\pi)^{3}}\frac{1}{\sqrt{2E_{\mathbf{p}}}}\sum_{r=\pm,0}[a_{\mathbf{p}}^{r}\epsilon_{\mu}^{r}(\mathbf{p})e^{-ip\cdot x}+a_{\mathbf{p}}^{r\dagger}\epsilon_{\mu}^{r*}(\mathbf{p})e^{ip\cdot x}],&#10;\end{eqnarray*}&#10;\end{document}"/>
  <p:tag name="IGUANATEXSIZE" val="20"/>
  <p:tag name="IGUANATEXCURSOR" val="386"/>
  <p:tag name="TRANSPARENCY" val="True"/>
  <p:tag name="LATEXENGINEID" val="0"/>
  <p:tag name="TEMPFOLDER" val="D:\work\temp\"/>
  <p:tag name="LATEXFORMHEIGHT" val="312"/>
  <p:tag name="LATEXFORMWIDTH" val="384"/>
  <p:tag name="LATEXFORMWRAP" val="True"/>
  <p:tag name="BITMAPVECTOR" val="0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660.6674"/>
  <p:tag name="ORIGINALWIDTH" val="3879.265"/>
  <p:tag name="LATEXADDIN" val="\documentclass{revtex4-2}&#10;\usepackage{xcolor}&#10;\usepackage{amsbsy}&#10;\usepackage{amstext}&#10;\usepackage{amssymb}&#10;\thispagestyle{empty}&#10;\begin{document}&#10;\begin{eqnarray*}&#10;\frac{dN}{d\cos\theta d\phi}&amp;=&amp;\frac{3}{8\pi}[1-\rho^{00}+(3\rho^{00}-1)\cos^{2}\theta\\{\color{teal}}&amp;{\color{teal}}&amp;-\sqrt{2}\mathrm{Re}(\rho^{+0}-\rho^{0-})\sin\theta\cos\phi+\sqrt{2}\mathrm{Im}(\rho^{+0}-\rho^{0-})\sin\theta\sin\phi\\{\color{teal}}&amp;{\color{teal}}&amp;-2\mathrm{Re}\rho^{+-}\sin^{2}\theta\cos(2\phi)-2\mathrm{Im}\rho^{+-}\sin^{2}\theta\sin(2\phi)],&#10;\end{eqnarray*}&#10;\end{document}"/>
  <p:tag name="IGUANATEXSIZE" val="20"/>
  <p:tag name="IGUANATEXCURSOR" val="529"/>
  <p:tag name="TRANSPARENCY" val="True"/>
  <p:tag name="LATEXENGINEID" val="0"/>
  <p:tag name="TEMPFOLDER" val="D:\work\temp\"/>
  <p:tag name="LATEXFORMHEIGHT" val="312"/>
  <p:tag name="LATEXFORMWIDTH" val="384"/>
  <p:tag name="LATEXFORMWRAP" val="True"/>
  <p:tag name="BITMAPVECTOR" val="0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600.6749"/>
  <p:tag name="ORIGINALWIDTH" val="4526.434"/>
  <p:tag name="LATEXADDIN" val="\documentclass{revtex4-2}&#10;\usepackage{xcolor}&#10;\usepackage{amsbsy}&#10;\usepackage{amstext}&#10;\usepackage{amssymb}&#10;\thispagestyle{empty}&#10;\begin{document}&#10;\begin{eqnarray*}&#10;\rho_{00}&amp;=&amp;\rho_{++}=\rho_{--}=\frac{1}{3},\rho_{+-}=0\\&#10;\rho_{+0}^{(B)}&amp;=&amp;\rho_{0-}^{(B)}=-\frac{f_{BE}^{\prime}}{3f_{BE}}\left[\frac{1}{E_{\mathbf{k}}+m}\epsilon_{\mu\lambda\rho\sigma}n^{\lambda}k^{\rho}\epsilon^{\sigma}_-\left(\omega^{\mu\nu}n_{\nu}-\xi^{\mu\nu}\frac{k_{\nu}}{E_{\mathbf{k}}}\right)+\frac{1}{2}\omega^{\mu\nu}\epsilon_{\mu\nu\rho\sigma}n^{\rho}\epsilon^{\sigma}_-\right]&#10;\end{eqnarray*}&#10;\end{document}"/>
  <p:tag name="IGUANATEXSIZE" val="20"/>
  <p:tag name="IGUANATEXCURSOR" val="197"/>
  <p:tag name="TRANSPARENCY" val="True"/>
  <p:tag name="LATEXENGINEID" val="0"/>
  <p:tag name="TEMPFOLDER" val="E:\work\temp\"/>
  <p:tag name="LATEXFORMHEIGHT" val="312"/>
  <p:tag name="LATEXFORMWIDTH" val="384"/>
  <p:tag name="LATEXFORMWRAP" val="True"/>
  <p:tag name="BITMAPVECTOR" val="0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67.979"/>
  <p:tag name="ORIGINALWIDTH" val="632.171"/>
  <p:tag name="LATEXADDIN" val="\documentclass{revtex4-2}&#10;\usepackage{xcolor}&#10;\usepackage{amsbsy}&#10;\usepackage{amstext}&#10;\usepackage{amssymb}&#10;\thispagestyle{empty}&#10;\definecolor{sblue}{RGB}{38,67,120}&#10;\begin{document}&#10;\textcolor{sblue}{$\sum_{r}f^{(1)}_{rr}=0$}&#10;\end{document}"/>
  <p:tag name="IGUANATEXSIZE" val="20"/>
  <p:tag name="IGUANATEXCURSOR" val="164"/>
  <p:tag name="TRANSPARENCY" val="True"/>
  <p:tag name="LATEXENGINEID" val="0"/>
  <p:tag name="TEMPFOLDER" val="D:\work\temp\"/>
  <p:tag name="LATEXFORMHEIGHT" val="312"/>
  <p:tag name="LATEXFORMWIDTH" val="384"/>
  <p:tag name="LATEXFORMWRAP" val="True"/>
  <p:tag name="BITMAPVECTOR" val="0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315.7105"/>
  <p:tag name="ORIGINALWIDTH" val="4026.997"/>
  <p:tag name="LATEXADDIN" val="\documentclass{revtex4-2}&#10;\usepackage{xcolor}&#10;\usepackage{amsbsy}&#10;\usepackage{amstext}&#10;\usepackage{amssymb}&#10;\thispagestyle{empty}&#10;\begin{document}&#10;\begin{eqnarray*}&#10;f^{(2)}_{sr}(x,\mathbf{k})=f^{(2)}(x,\mathbf{k})\delta_{sr}+\frac{1}{2}f_{BE}^{\prime\prime}(x,\mathbf{k})\sum_{s^{\prime}}\mathcal{F}_{ss^{\prime}}\mathcal{F}_{s^{\prime}r}+\tilde{f}(x,\mathbf{k})\sum_{s^{\prime}}\Xi_{+-}^{ss^{\prime}}\Xi_{-+}^{s^{\prime}r},&#10;\end{eqnarray*}&#10;\end{document}"/>
  <p:tag name="IGUANATEXSIZE" val="20"/>
  <p:tag name="IGUANATEXCURSOR" val="176"/>
  <p:tag name="TRANSPARENCY" val="True"/>
  <p:tag name="LATEXENGINEID" val="0"/>
  <p:tag name="TEMPFOLDER" val="D:\work\temp\"/>
  <p:tag name="LATEXFORMHEIGHT" val="312"/>
  <p:tag name="LATEXFORMWIDTH" val="384"/>
  <p:tag name="LATEXFORMWRAP" val="True"/>
  <p:tag name="BITMAPVECTOR" val="0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187.851"/>
  <p:tag name="ORIGINALWIDTH" val="4854.893"/>
  <p:tag name="LATEXADDIN" val="\documentclass{revtex4-2}&#10;\usepackage{xcolor}&#10;\usepackage{amsbsy}&#10;\usepackage{amstext}&#10;\usepackage{amssymb}&#10;\thispagestyle{empty}&#10;\definecolor{sblue}{RGB}{68,114,196}&#10;\begin{document}&#10;\begin{eqnarray*}&#10;\sum_{s^{\prime}}\Xi_{B+-}^{ss^{\prime}}\Xi_{B-+}^{s^{\prime}s}&amp;=&amp;\frac{1}{4}\xi^{\lambda\nu}\xi^{\rho\sigma}(\Xi_{ss\beta\beta}^{(B)})_{\lambda\nu,\rho\sigma}\\&#10;&amp;=&amp;\frac{1}{4}\xi^{\lambda\nu}\xi^{\rho\sigma}\left\{-\tilde{\Delta}_{\lambda\nu}\tilde{\Delta}_{\rho\sigma}-\tilde{\Delta}_{\lambda\nu}(\epsilon_{\rho}^{s*}\epsilon_{\sigma}^{s}+\epsilon_{\sigma}^{s*}\epsilon_{\rho}^{s})-\tilde{\Delta}_{\rho\sigma}(\epsilon_{\lambda}^{s*}\epsilon_{\nu}^{s}+\epsilon_{\lambda}^{s}\epsilon_{\nu}^{s*})\right.\\&#10;&amp;&amp;+(\epsilon_{\rho}^{s*}\epsilon_{\nu}^{s}\tilde{\Delta}_{\lambda\sigma}+\epsilon_{\sigma}^{s*}\epsilon_{\nu}^{s}\tilde{\Delta}_{\lambda\rho}+\epsilon_{\rho}^{s*}\epsilon_{\lambda}^{s}\tilde{\Delta}_{\nu\sigma}+\epsilon_{\sigma}^{s*}\epsilon_{\lambda}^{s}\tilde{\Delta}_{\nu\rho})\\&#10;&amp;&amp;\left.-\frac{m}{E_{\mathbf{k}}(E_{\mathbf{k}}+m)}\tilde{\Delta}_{\lambda\nu}\left[\frac{k\cdot\epsilon_{s}^{*}}{m}(\epsilon_{\rho}^{s}\bar{k}_{\sigma}+\epsilon_{\sigma}^{s}\bar{k}_{\rho})+\frac{k\cdot\epsilon_{s}}{m}(\epsilon_{\rho}^{s*}\bar{k}_{\sigma}+\epsilon_{\sigma}^{s*}\bar{k}_{\rho})\right]+\cdots\right\}&#10;\end{eqnarray*}&#10;\end{document}"/>
  <p:tag name="IGUANATEXSIZE" val="18"/>
  <p:tag name="IGUANATEXCURSOR" val="366"/>
  <p:tag name="TRANSPARENCY" val="True"/>
  <p:tag name="LATEXENGINEID" val="0"/>
  <p:tag name="TEMPFOLDER" val="D:\work\temp\"/>
  <p:tag name="LATEXFORMHEIGHT" val="385"/>
  <p:tag name="LATEXFORMWIDTH" val="501"/>
  <p:tag name="LATEXFORMWRAP" val="True"/>
  <p:tag name="BITMAPVECTOR" val="0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58.2302"/>
  <p:tag name="ORIGINALWIDTH" val="1102.362"/>
  <p:tag name="LATEXADDIN" val="\documentclass{revtex4-2}&#10;\usepackage{xcolor}&#10;\usepackage{amsbsy}&#10;\usepackage{amstext}&#10;\usepackage{amssymb}&#10;\thispagestyle{empty}&#10;\definecolor{sblue}{RGB}{38,67,120}&#10;\begin{document}&#10;$\textcolor{sblue}{\tilde{f}(x,\mathbf{k})\sum_{s^{\prime}}\Xi_{+-}^{ss^{\prime}}\Xi_{-+}^{s^{\prime}r}}$&#10;\end{document}"/>
  <p:tag name="IGUANATEXSIZE" val="20"/>
  <p:tag name="IGUANATEXCURSOR" val="164"/>
  <p:tag name="TRANSPARENCY" val="True"/>
  <p:tag name="LATEXENGINEID" val="0"/>
  <p:tag name="TEMPFOLDER" val="D:\work\temp\"/>
  <p:tag name="LATEXFORMHEIGHT" val="312"/>
  <p:tag name="LATEXFORMWIDTH" val="384"/>
  <p:tag name="LATEXFORMWRAP" val="True"/>
  <p:tag name="BITMAPVECTOR" val="0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345.7068"/>
  <p:tag name="ORIGINALWIDTH" val="3320.585"/>
  <p:tag name="LATEXADDIN" val="\documentclass{revtex4-2}&#10;\usepackage{xcolor}&#10;\usepackage{amsbsy}&#10;\usepackage{amstext}&#10;\usepackage{amssymb}&#10;\thispagestyle{empty}&#10;\definecolor{sblue}{RGB}{68,114,196}&#10;\begin{document}&#10;\begin{eqnarray*}&#10;\tilde{f}(x,\mathbf{k})&amp;=&amp;-\frac{1}{2\beta_{0}E_{\mathbf{k}}}\frac{e^{\beta\cdot k}}{(e^{\beta\cdot k}-1)^{2}}-\frac{1}{4\beta_{0}^{2}E_{\mathbf{k}}^{2}}\frac{e^{-\beta\cdot\tilde{k}}-e^{\beta\cdot k}}{(e^{\beta\cdot k}-1)(e^{-\beta\cdot\tilde{k}}-1)}.&#10;\end{eqnarray*}&#10;\end{document}"/>
  <p:tag name="IGUANATEXSIZE" val="20"/>
  <p:tag name="IGUANATEXCURSOR" val="208"/>
  <p:tag name="TRANSPARENCY" val="True"/>
  <p:tag name="LATEXENGINEID" val="0"/>
  <p:tag name="TEMPFOLDER" val="D:\work\temp\"/>
  <p:tag name="LATEXFORMHEIGHT" val="312"/>
  <p:tag name="LATEXFORMWIDTH" val="384"/>
  <p:tag name="LATEXFORMWRAP" val="True"/>
  <p:tag name="BITMAPVECTOR" val="0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315.7105"/>
  <p:tag name="ORIGINALWIDTH" val="3121.11"/>
  <p:tag name="LATEXADDIN" val="\documentclass{revtex4-2}&#10;\usepackage{xcolor}&#10;\usepackage{amsbsy}&#10;\usepackage{amstext}&#10;\usepackage{amssymb}&#10;\thispagestyle{empty}&#10;\begin{document}&#10;\begin{eqnarray*}&#10;\rho_{sr}(x,\mathbf{k})&amp;=&amp;\frac{1}{3}\delta_{sr}+\frac{1}{3f_{BE}}(f^{(1)}_{sr}+f^{(2)}_{sr})-\frac{1}{9f_{BE}^{2}}f^{(0)}_{sr}\sum_{s^{\prime}}f^{(2)}_{s^{\prime}s^{\prime}}&#10;\end{eqnarray*}&#10;\end{document}"/>
  <p:tag name="IGUANATEXSIZE" val="20"/>
  <p:tag name="IGUANATEXCURSOR" val="291"/>
  <p:tag name="TRANSPARENCY" val="True"/>
  <p:tag name="LATEXENGINEID" val="0"/>
  <p:tag name="TEMPFOLDER" val="E:\work\temp\"/>
  <p:tag name="LATEXFORMHEIGHT" val="312"/>
  <p:tag name="LATEXFORMWIDTH" val="384"/>
  <p:tag name="LATEXFORMWRAP" val="True"/>
  <p:tag name="BITMAPVECTOR" val="0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634.4207"/>
  <p:tag name="ORIGINALWIDTH" val="3372.329"/>
  <p:tag name="LATEXADDIN" val="\documentclass{revtex4-2}&#10;\usepackage{xcolor}&#10;\usepackage{amsbsy}&#10;\usepackage{amstext}&#10;\usepackage{amssymb}&#10;\thispagestyle{empty}&#10;\begin{document}&#10;\begin{eqnarray*}&#10;\rho^{(B)}_{00}(x,\mathbf{k})&amp;=&amp;\frac{1}{3}-\frac{1}{18f_{BE}}f_{BE}^{\prime\prime}\Omega^{(B)2}-\frac{1}{6f_{BE}}f_{BE}^{\prime\prime}(\Omega^{(B)}\cdot\epsilon_{0})^{2}\\&amp;&amp;+\frac{1}{36f_{BE}}\tilde{f}\xi^{\lambda\nu}\xi^{\rho\sigma}[3(\Xi_{00\beta\beta}^{(B)})_{\lambda\nu,\rho\sigma}-\sum_{s}(\Xi_{ss\beta\beta}^{(B)})_{\lambda\nu,\rho\sigma}]&#10;\end{eqnarray*}&#10;\end{document}"/>
  <p:tag name="IGUANATEXSIZE" val="20"/>
  <p:tag name="IGUANATEXCURSOR" val="483"/>
  <p:tag name="TRANSPARENCY" val="True"/>
  <p:tag name="LATEXENGINEID" val="0"/>
  <p:tag name="TEMPFOLDER" val="D:\work\temp\"/>
  <p:tag name="LATEXFORMHEIGHT" val="312"/>
  <p:tag name="LATEXFORMWIDTH" val="384"/>
  <p:tag name="LATEXFORMWRAP" val="True"/>
  <p:tag name="BITMAPVECTOR" val="0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99.2126"/>
  <p:tag name="ORIGINALWIDTH" val="3385.827"/>
  <p:tag name="LATEXADDIN" val="\documentclass{revtex4-2}&#10;\usepackage{xcolor}&#10;\usepackage{amsbsy}&#10;\usepackage{amstext}&#10;\usepackage{amssymb}&#10;\thispagestyle{empty}&#10;\begin{document}&#10;\begin{eqnarray*}&#10;\Omega^{(B)}_{\sigma}&amp;=&amp;\frac{1}{E_{\mathbf{k}}+m}\epsilon_{\mu\lambda\rho\sigma}n^{\lambda}k^{\rho}\left(\omega^{\mu\nu}n_{\nu}-\xi^{\mu\nu}\frac{k_{\nu}}{E^{\mathbf{k}}}\right)+\frac{1}{2}\omega^{\mu\nu}\epsilon_{\mu\nu\rho\sigma}n^{\rho},&#10;\end{eqnarray*}&#10;\end{document}"/>
  <p:tag name="IGUANATEXSIZE" val="20"/>
  <p:tag name="IGUANATEXCURSOR" val="399"/>
  <p:tag name="TRANSPARENCY" val="True"/>
  <p:tag name="LATEXENGINEID" val="0"/>
  <p:tag name="TEMPFOLDER" val="D:\work\temp\"/>
  <p:tag name="LATEXFORMHEIGHT" val="312"/>
  <p:tag name="LATEXFORMWIDTH" val="384"/>
  <p:tag name="LATEXFORMWRAP" val="True"/>
  <p:tag name="BITMAPVECTOR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61.2298"/>
  <p:tag name="ORIGINALWIDTH" val="3057.368"/>
  <p:tag name="LATEXADDIN" val="\documentclass{revtex4-2}&#10;\usepackage{xcolor}&#10;\usepackage{amsbsy}&#10;\usepackage{amstext}&#10;\usepackage{amssymb}&#10;\thispagestyle{empty}&#10;\begin{document}&#10;\begin{eqnarray*}&#10;\left[a_{\bf p}^{r},a_{\bf q}^{s\dagger}\right] = (2\pi)^{3}\delta^{3}({\bf p}-{\bf q})\delta^{rs},\ \ \ &#10;\left[a_{\bf p}^{r},a_{\bf q}^{s}\right] = \left[a_{\bf p}^{r\dagger},a_{\bf q}^{s\dagger}\right]=0&#10;\end{eqnarray*}&#10;\end{document}"/>
  <p:tag name="IGUANATEXSIZE" val="20"/>
  <p:tag name="IGUANATEXCURSOR" val="269"/>
  <p:tag name="TRANSPARENCY" val="True"/>
  <p:tag name="LATEXENGINEID" val="0"/>
  <p:tag name="TEMPFOLDER" val="E:\work\temp\"/>
  <p:tag name="LATEXFORMHEIGHT" val="312"/>
  <p:tag name="LATEXFORMWIDTH" val="384"/>
  <p:tag name="LATEXFORMWRAP" val="True"/>
  <p:tag name="BITMAPVECTOR" val="0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67.979"/>
  <p:tag name="ORIGINALWIDTH" val="632.171"/>
  <p:tag name="LATEXADDIN" val="\documentclass{revtex4-2}&#10;\usepackage{xcolor}&#10;\usepackage{amsbsy}&#10;\usepackage{amstext}&#10;\usepackage{amssymb}&#10;\thispagestyle{empty}&#10;\definecolor{sblue}{RGB}{38,67,120}&#10;\begin{document}&#10;\textcolor{sblue}{$\sum_{r}f^{(1)}_{rr}=0$}&#10;\end{document}"/>
  <p:tag name="IGUANATEXSIZE" val="20"/>
  <p:tag name="IGUANATEXCURSOR" val="164"/>
  <p:tag name="TRANSPARENCY" val="True"/>
  <p:tag name="LATEXENGINEID" val="0"/>
  <p:tag name="TEMPFOLDER" val="D:\work\temp\"/>
  <p:tag name="LATEXFORMHEIGHT" val="312"/>
  <p:tag name="LATEXFORMWIDTH" val="384"/>
  <p:tag name="LATEXFORMWRAP" val="True"/>
  <p:tag name="BITMAPVECTOR" val="0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53.4684"/>
  <p:tag name="ORIGINALWIDTH" val="2053.993"/>
  <p:tag name="LATEXADDIN" val="\documentclass{revtex4-2}&#10;\usepackage{xcolor}&#10;\usepackage{amsbsy}&#10;\usepackage{amstext}&#10;\usepackage{amssymb}&#10;\thispagestyle{empty}&#10;\begin{document}&#10;\begin{eqnarray*}&#10;f_{W,sr}(x,k)&amp;=&amp;\frac{1}{2\pi}\epsilon_{\mu}^{r*}(\mathbf{k})\epsilon_{\nu}^{s}(\mathbf{k})W_+^{\mu\nu}(x,k)&#10;\end{eqnarray*}&#10;\end{document}"/>
  <p:tag name="IGUANATEXSIZE" val="20"/>
  <p:tag name="IGUANATEXCURSOR" val="172"/>
  <p:tag name="TRANSPARENCY" val="True"/>
  <p:tag name="LATEXENGINEID" val="0"/>
  <p:tag name="TEMPFOLDER" val="E:\work\temp\"/>
  <p:tag name="LATEXFORMHEIGHT" val="312"/>
  <p:tag name="LATEXFORMWIDTH" val="384"/>
  <p:tag name="LATEXFORMWRAP" val="True"/>
  <p:tag name="BITMAPVECTOR" val="0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94.7131"/>
  <p:tag name="ORIGINALWIDTH" val="1438.32"/>
  <p:tag name="LATEXADDIN" val="\documentclass{revtex4-2}&#10;\usepackage{xcolor}&#10;\usepackage{amsbsy}&#10;\usepackage{amstext}&#10;\usepackage{amssymb}&#10;\thispagestyle{empty}&#10;\begin{document}&#10;\begin{eqnarray*}&#10;\rho_{W,sr}(x,\mathbf{k})&amp;\equiv&amp;\frac{f_{W,sr}(x,k)}{\textrm{Tr }f_{W}(x,k)}.&#10;\end{eqnarray*}&#10;\end{document}"/>
  <p:tag name="IGUANATEXSIZE" val="20"/>
  <p:tag name="IGUANATEXCURSOR" val="212"/>
  <p:tag name="TRANSPARENCY" val="True"/>
  <p:tag name="LATEXENGINEID" val="0"/>
  <p:tag name="TEMPFOLDER" val="E:\work\temp\"/>
  <p:tag name="LATEXFORMHEIGHT" val="312"/>
  <p:tag name="LATEXFORMWIDTH" val="384"/>
  <p:tag name="LATEXFORMWRAP" val="True"/>
  <p:tag name="BITMAPVECTOR" val="0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708.6614"/>
  <p:tag name="ORIGINALWIDTH" val="3384.327"/>
  <p:tag name="LATEXADDIN" val="\documentclass{revtex4-2}&#10;\usepackage{xcolor}&#10;\usepackage{amsbsy}&#10;\usepackage{amstext}&#10;\usepackage{amssymb}&#10;\thispagestyle{empty}&#10;\begin{document}&#10;\begin{eqnarray*}&#10;W_{+}^{\mu\nu}(x,k)&amp;=&amp;\frac{1}{(2\pi)^{2}}\int\frac{d^{3}p_{1}d^{3}p_{2}}{\sqrt{4E_{\mathbf{p}_{1}}E_{\mathbf{p}_{2}}}}\sum_{s,r}\left\langle a_{\mathbf{p}_{1}}^{s\dagger}a_{\mathbf{p}_{2}}^{r}\right\rangle \epsilon^{s\nu*}(\mathbf{p}_{1})\epsilon^{r\mu}(\mathbf{p}_{2})\\&amp;&amp;\times e^{i(p_{1}-p_{2})\cdot x}\delta^{4}\left(k-\frac{p_{1}+p_{2}}{2}\right).\end{eqnarray*}&#10;\end{document}"/>
  <p:tag name="IGUANATEXSIZE" val="20"/>
  <p:tag name="IGUANATEXCURSOR" val="518"/>
  <p:tag name="TRANSPARENCY" val="True"/>
  <p:tag name="LATEXENGINEID" val="0"/>
  <p:tag name="TEMPFOLDER" val="D:\work\temp\"/>
  <p:tag name="LATEXFORMHEIGHT" val="312"/>
  <p:tag name="LATEXFORMWIDTH" val="384"/>
  <p:tag name="LATEXFORMWRAP" val="True"/>
  <p:tag name="BITMAPVECTOR" val="0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76.7154"/>
  <p:tag name="ORIGINALWIDTH" val="2466.442"/>
  <p:tag name="LATEXADDIN" val="\documentclass{revtex4-2}&#10;\usepackage{xcolor}&#10;\usepackage{amsbsy}&#10;\usepackage{amstext}&#10;\usepackage{amssymb}&#10;\thispagestyle{empty}&#10;\definecolor{sblue}{RGB}{68,114,196}&#10;\begin{document}&#10;\begin{eqnarray*}&#10;\int d^{3}xf_{sr}(x,\mathbf{k})&amp;=&amp;\int d^{3}x\int dk_{0}2E_{\mathbf{k}}f_{W,sr}(x,k).&#10;\end{eqnarray*}&#10;\end{document}"/>
  <p:tag name="IGUANATEXSIZE" val="20"/>
  <p:tag name="IGUANATEXCURSOR" val="281"/>
  <p:tag name="TRANSPARENCY" val="True"/>
  <p:tag name="LATEXENGINEID" val="0"/>
  <p:tag name="TEMPFOLDER" val="E:\work\temp\"/>
  <p:tag name="LATEXFORMHEIGHT" val="312"/>
  <p:tag name="LATEXFORMWIDTH" val="384"/>
  <p:tag name="LATEXFORMWRAP" val="True"/>
  <p:tag name="BITMAPVECTOR" val="0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458.568"/>
  <p:tag name="ORIGINALWIDTH" val="5374.578"/>
  <p:tag name="LATEXADDIN" val="\documentclass{revtex4-2}&#10;\usepackage{xcolor}&#10;\usepackage{amsbsy}&#10;\usepackage{amstext}&#10;\usepackage{amssymb}&#10;\thispagestyle{empty}&#10;\begin{document}&#10;\begin{eqnarray*}&#10;\rho_{W,00}^{(C)}(x,\mathbf{k})&amp;=&amp;\frac{1}{3}-\frac{1}{18f_{BE}}f_{BE}^{\prime\prime}\Omega_{W}^{(C)2}-\frac{1}{6f_{BE}}f_{BE}^{\prime\prime}(\Omega_{W}^{(C)}\cdot\epsilon_{0})^{2}&#10;-\frac{1}{36}f_{BE}^{\prime\prime}(\xi_{\lambda\nu}-\omega_{\lambda\nu})(\xi_{\rho\sigma}-\omega_{\rho\sigma})\Xi_{W}^{\lambda\nu,\rho\sigma}\\&#10;&amp;&amp;+\frac{1}{36f_{BE}}\tilde{f}\left\{ (\xi^{\lambda\nu}-\omega^{\lambda\nu})(\xi^{\rho\sigma}-\omega^{\rho\sigma})[3(\Xi_{00\beta\beta}^{(C)})_{\lambda\nu,\rho\sigma}-\sum_{s}(\Xi_{ss\beta\beta}^{(C)})_{\lambda\nu,\rho\sigma}]\right.\\&#10;&amp;&amp;+(\xi^{\lambda\nu}-\omega^{\lambda\nu})\Omega^{\rho\sigma}[3(\Xi_{00\beta\Omega}^{(C)})_{\lambda\nu,\rho\sigma}+3(\Xi_{00\beta\Omega}^{(C)})_{\rho\sigma,\lambda\nu}^{*}-\sum_{s}(\Xi_{ss\beta\Omega}^{(C)})_{\lambda\nu,\rho\sigma}-\sum_{s}(\Xi_{ss\beta\Omega}^{(C)})_{\rho\sigma,\lambda\nu}^{*}]\\&#10;&amp;&amp;\left.+\Omega^{\lambda\nu}\Omega^{\rho\sigma}[3(\Xi_{00\Omega\Omega}^{(C)})_{\lambda\nu,\rho\sigma}-\sum_{s}(\Xi_{ss\Omega\Omega}^{(C)})_{\lambda\nu,\rho\sigma}]\right\}&#10;\end{eqnarray*}&#10;\end{document}"/>
  <p:tag name="IGUANATEXSIZE" val="18"/>
  <p:tag name="IGUANATEXCURSOR" val="517"/>
  <p:tag name="TRANSPARENCY" val="True"/>
  <p:tag name="LATEXENGINEID" val="0"/>
  <p:tag name="TEMPFOLDER" val="E:\work\temp\"/>
  <p:tag name="LATEXFORMHEIGHT" val="503.25"/>
  <p:tag name="LATEXFORMWIDTH" val="675"/>
  <p:tag name="LATEXFORMWRAP" val="True"/>
  <p:tag name="BITMAPVECTOR" val="0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647.919"/>
  <p:tag name="ORIGINALWIDTH" val="3304.087"/>
  <p:tag name="LATEXADDIN" val="\documentclass{revtex4-2}&#10;\usepackage{xcolor}&#10;\usepackage{amsbsy}&#10;\usepackage{amstext}&#10;\usepackage{amssymb}&#10;\thispagestyle{empty}&#10;\begin{document}&#10;\begin{eqnarray*}&#10;\Omega_{W,\sigma}^{(C)}&amp;=&amp;-\frac{1}{2m}\epsilon_{\mu\lambda\rho\sigma}n^{\lambda}k^{\rho}\left(\xi^{\mu\nu}\frac{k_{\nu}}{E_{\mathbf{k}}}-\omega^{\mu\nu}\frac{k_{\nu}}{E_{\mathbf{k}}}-\Omega^{\mu\nu}\frac{k_{\nu}}{E_{\mathbf{k}}}\frac{E_{\mathbf{k}}-m}{E_{\mathbf{k}}+m}\right.\\&#10;&amp;&amp;\left.-\frac{2m}{E_{\mathbf{k}}+m}\Omega^{\mu\nu}n_{\nu}\right)+\frac{1}{2}\Omega^{\mu\nu}\epsilon_{\mu\nu\rho\sigma}n^{\rho}&#10;\end{eqnarray*}&#10;\end{document}"/>
  <p:tag name="IGUANATEXSIZE" val="18"/>
  <p:tag name="IGUANATEXCURSOR" val="498"/>
  <p:tag name="TRANSPARENCY" val="True"/>
  <p:tag name="LATEXENGINEID" val="0"/>
  <p:tag name="TEMPFOLDER" val="E:\work\temp\"/>
  <p:tag name="LATEXFORMHEIGHT" val="451.5"/>
  <p:tag name="LATEXFORMWIDTH" val="547.5"/>
  <p:tag name="LATEXFORMWRAP" val="True"/>
  <p:tag name="BITMAPVECTOR" val="0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722.1597"/>
  <p:tag name="ORIGINALWIDTH" val="2173.978"/>
  <p:tag name="LATEXADDIN" val="\documentclass{revtex4-2}&#10;\usepackage{xcolor}&#10;\usepackage{amsbsy}&#10;\usepackage{amstext}&#10;\usepackage{amssymb}&#10;\usepackage{amsmath}&#10;\thispagestyle{empty}&#10;\definecolor{sblue}{RGB}{68,114,196}&#10;\begin{document}&#10;\begin{eqnarray*}&#10;\hat{\rho}&amp;=&amp;\frac{1}{Z}\exp\left[-\int_{\Sigma(\tau)}d\Sigma_\mu\left(\hat{T}^{\mu\nu}_B\beta_\nu-\zeta\hat{j}^\mu\right) \right. \\&amp;&amp;\ \ \ \ \ \ \left.+\int_\Theta d\Theta\left(\hat{T}^{\mu\nu}_B\nabla_\mu\beta_\nu-\hat{j}^\mu\nabla_\mu\zeta\right)\right]&#10;\end{eqnarray*}&#10;\end{document}"/>
  <p:tag name="IGUANATEXSIZE" val="24"/>
  <p:tag name="IGUANATEXCURSOR" val="370"/>
  <p:tag name="TRANSPARENCY" val="True"/>
  <p:tag name="LATEXENGINEID" val="0"/>
  <p:tag name="TEMPFOLDER" val="E:\work\temp\"/>
  <p:tag name="LATEXFORMHEIGHT" val="312"/>
  <p:tag name="LATEXFORMWIDTH" val="384"/>
  <p:tag name="LATEXFORMWRAP" val="True"/>
  <p:tag name="BITMAPVECTOR" val="0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35.7331"/>
  <p:tag name="ORIGINALWIDTH" val="2361.455"/>
  <p:tag name="LATEXADDIN" val="\documentclass{revtex4-2}&#10;\usepackage{xcolor}&#10;\usepackage{amsbsy}&#10;\usepackage{amstext}&#10;\usepackage{amssymb}&#10;\usepackage{amsmath}&#10;\thispagestyle{empty}&#10;\definecolor{sblue}{RGB}{68,114,196}&#10;\begin{document}&#10;\begin{eqnarray*}&#10;\nabla\cdot s=(T^{\mu\nu}-T^{\mu\nu}_{LE})\nabla_\mu\beta_\nu-(j^\mu-j^\mu_{LE})\nabla_\mu\zeta&#10;\end{eqnarray*}&#10;\end{document}"/>
  <p:tag name="IGUANATEXSIZE" val="24"/>
  <p:tag name="IGUANATEXCURSOR" val="265"/>
  <p:tag name="TRANSPARENCY" val="True"/>
  <p:tag name="LATEXENGINEID" val="0"/>
  <p:tag name="TEMPFOLDER" val="E:\work\temp\"/>
  <p:tag name="LATEXFORMHEIGHT" val="312"/>
  <p:tag name="LATEXFORMWIDTH" val="384"/>
  <p:tag name="LATEXFORMWRAP" val="True"/>
  <p:tag name="BITMAPVECTOR" val="0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31.2336"/>
  <p:tag name="ORIGINALWIDTH" val="1481.815"/>
  <p:tag name="LATEXADDIN" val="\documentclass{revtex4-2}&#10;\usepackage{xcolor}&#10;\usepackage{amsbsy}&#10;\usepackage{amstext}&#10;\usepackage{amssymb}&#10;\thispagestyle{empty}&#10;\definecolor{sblue}{RGB}{68,114,196}&#10;\begin{document}&#10;\begin{eqnarray*}&#10;\rho_{sr}(x,\mathbf{k})&amp;\sim&amp;W_{\mu\nu}\epsilon^{\mu*}_{r}(\mathbf{k})\epsilon^{\nu}_{s}(\mathbf{k})&#10;\end{eqnarray*}&#10;\end{document}"/>
  <p:tag name="IGUANATEXSIZE" val="20"/>
  <p:tag name="IGUANATEXCURSOR" val="210"/>
  <p:tag name="TRANSPARENCY" val="True"/>
  <p:tag name="LATEXENGINEID" val="0"/>
  <p:tag name="TEMPFOLDER" val="D:\work\temp\"/>
  <p:tag name="LATEXFORMHEIGHT" val="312"/>
  <p:tag name="LATEXFORMWIDTH" val="384"/>
  <p:tag name="LATEXFORMWRAP" val="True"/>
  <p:tag name="BITMAPVECTOR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5.2343"/>
  <p:tag name="ORIGINALWIDTH" val="1200.6"/>
  <p:tag name="LATEXADDIN" val="\documentclass{revtex4-2}&#10;\usepackage{xcolor}&#10;\usepackage{amsbsy}&#10;\usepackage{amstext}&#10;\usepackage{amssymb}&#10;\thispagestyle{empty}&#10;\begin{document}&#10;\begin{eqnarray*}&#10;(F^{\mu\nu}&amp;=&amp;\partial^{\mu}A^{\nu}-\partial^{\nu}A^{\mu})&#10;\end{eqnarray*}&#10;\end{document}"/>
  <p:tag name="IGUANATEXSIZE" val="20"/>
  <p:tag name="IGUANATEXCURSOR" val="223"/>
  <p:tag name="TRANSPARENCY" val="True"/>
  <p:tag name="LATEXENGINEID" val="0"/>
  <p:tag name="TEMPFOLDER" val="D:\work\temp\"/>
  <p:tag name="LATEXFORMHEIGHT" val="312"/>
  <p:tag name="LATEXFORMWIDTH" val="384"/>
  <p:tag name="LATEXFORMWRAP" val="True"/>
  <p:tag name="BITMAPVECTOR" val="0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49.9813"/>
  <p:tag name="ORIGINALWIDTH" val="3049.869"/>
  <p:tag name="LATEXADDIN" val="\documentclass{revtex4-2}&#10;\usepackage{xcolor}&#10;\usepackage{amsbsy}&#10;\usepackage{amstext}&#10;\usepackage{amssymb}&#10;\thispagestyle{empty}&#10;\definecolor{sblue}{RGB}{68,114,196}&#10;\begin{document}&#10;\begin{eqnarray*}&#10;W_{\mu\nu}\epsilon^{\mu*}_{r}(\mathbf{k})\epsilon^{\nu}_{s}(\mathbf{k})&amp;\sim&amp;a\xi_{\mu\nu}\epsilon^{\mu*}_{r}(\mathbf{k})\epsilon^{\nu}_{s}(\mathbf{k})+b\xi_{\mu\lambda}\xi^{\lambda}_{\ \nu}\epsilon^{\mu*}_{r}(\mathbf{k})\epsilon^{\nu}_{s}(\mathbf{k})&#10;\end{eqnarray*}&#10;\end{document}"/>
  <p:tag name="IGUANATEXSIZE" val="20"/>
  <p:tag name="IGUANATEXCURSOR" val="284"/>
  <p:tag name="TRANSPARENCY" val="True"/>
  <p:tag name="LATEXENGINEID" val="0"/>
  <p:tag name="TEMPFOLDER" val="E:\work\temp\"/>
  <p:tag name="LATEXFORMHEIGHT" val="312"/>
  <p:tag name="LATEXFORMWIDTH" val="384"/>
  <p:tag name="LATEXFORMWRAP" val="True"/>
  <p:tag name="BITMAPVECTOR" val="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551.1811"/>
  <p:tag name="ORIGINALWIDTH" val="2688.414"/>
  <p:tag name="LATEXADDIN" val="\documentclass{revtex4-2}&#10;\usepackage{xcolor}&#10;\usepackage{amsbsy}&#10;\usepackage{amstext}&#10;\usepackage{amssymb}&#10;\thispagestyle{empty}&#10;\begin{document}&#10;\begin{eqnarray*}&#10;\hat{T}_{C}^{\mu\nu} &amp;=&amp; \frac{1}{4}g^{\mu\nu}F_{\alpha\beta}F^{\alpha\beta}-F^{\mu\alpha}\partial^{\nu}A_{\alpha}-\frac{1}{2}m^{2}g^{\mu\nu}A_{\alpha}A^{\alpha}\\&#10;\hat{T}_{B}^{\mu\nu} &amp;=&amp; \hat{T}_{C}^{\mu\nu}+\frac{1}{2}\partial_{\lambda}(\hat{S}^{\lambda\mu\nu}-\hat{S}^{\mu\lambda\nu}-\hat{S}^{\nu\lambda\mu})&#10;\end{eqnarray*}&#10;\end{document}"/>
  <p:tag name="IGUANATEXSIZE" val="20"/>
  <p:tag name="IGUANATEXCURSOR" val="477"/>
  <p:tag name="TRANSPARENCY" val="True"/>
  <p:tag name="LATEXENGINEID" val="0"/>
  <p:tag name="TEMPFOLDER" val="D:\work\temp\"/>
  <p:tag name="LATEXFORMHEIGHT" val="312"/>
  <p:tag name="LATEXFORMWIDTH" val="384"/>
  <p:tag name="LATEXFORMWRAP" val="True"/>
  <p:tag name="BITMAPVECTOR" val="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0.7349"/>
  <p:tag name="ORIGINALWIDTH" val="1354.331"/>
  <p:tag name="LATEXADDIN" val="\documentclass{revtex4-2}&#10;\usepackage{xcolor}&#10;\usepackage{amsbsy}&#10;\usepackage{amstext}&#10;\usepackage{amssymb}&#10;\thispagestyle{empty}&#10;\definecolor{sblue}{RGB}{68,114,196}&#10;\begin{document}&#10;\begin{eqnarray*}&#10;\hat{S}^{\mu\alpha\beta}&amp;=&amp;F^{\mu\beta}A^{\alpha}-F^{\mu\alpha}A^{\beta}&#10;\end{eqnarray*}&#10;\end{document}"/>
  <p:tag name="IGUANATEXSIZE" val="20"/>
  <p:tag name="IGUANATEXCURSOR" val="274"/>
  <p:tag name="TRANSPARENCY" val="True"/>
  <p:tag name="LATEXENGINEID" val="0"/>
  <p:tag name="TEMPFOLDER" val="D:\work\temp\"/>
  <p:tag name="LATEXFORMHEIGHT" val="312"/>
  <p:tag name="LATEXFORMWIDTH" val="384"/>
  <p:tag name="LATEXFORMWRAP" val="True"/>
  <p:tag name="BITMAPVECTOR" val="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49.9813"/>
  <p:tag name="ORIGINALWIDTH" val="2209.224"/>
  <p:tag name="LATEXADDIN" val="\documentclass{revtex4-2}&#10;\usepackage{xcolor}&#10;\usepackage{amsbsy}&#10;\usepackage{amstext}&#10;\usepackage{amssymb}&#10;\thispagestyle{empty}&#10;\begin{document}&#10;\begin{eqnarray*}&#10;\beta_{\mu}(y) = \beta_{\mu}(x)+\partial_{\lambda}\beta_{\mu}(x)(y-x)^{\lambda}+\mathcal{O}(2)&#10;\end{eqnarray*}&#10;\end{document}"/>
  <p:tag name="IGUANATEXSIZE" val="20"/>
  <p:tag name="IGUANATEXCURSOR" val="259"/>
  <p:tag name="TRANSPARENCY" val="True"/>
  <p:tag name="LATEXENGINEID" val="0"/>
  <p:tag name="TEMPFOLDER" val="D:\work\temp\"/>
  <p:tag name="LATEXFORMHEIGHT" val="312"/>
  <p:tag name="LATEXFORMWIDTH" val="384"/>
  <p:tag name="LATEXFORMWRAP" val="True"/>
  <p:tag name="BITMAPVECTOR" val="0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1573</TotalTime>
  <Words>1173</Words>
  <Application>Microsoft Office PowerPoint</Application>
  <PresentationFormat>宽屏</PresentationFormat>
  <Paragraphs>215</Paragraphs>
  <Slides>19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27" baseType="lpstr">
      <vt:lpstr>等线</vt:lpstr>
      <vt:lpstr>等线 Light</vt:lpstr>
      <vt:lpstr>Arial</vt:lpstr>
      <vt:lpstr>Calibri</vt:lpstr>
      <vt:lpstr>Cambria Math</vt:lpstr>
      <vt:lpstr>Times New Roman</vt:lpstr>
      <vt:lpstr>Wingdings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诗正 杨</dc:creator>
  <cp:lastModifiedBy>诗正 杨</cp:lastModifiedBy>
  <cp:revision>100</cp:revision>
  <dcterms:created xsi:type="dcterms:W3CDTF">2026-07-22T07:03:22Z</dcterms:created>
  <dcterms:modified xsi:type="dcterms:W3CDTF">2026-07-27T17:34:07Z</dcterms:modified>
</cp:coreProperties>
</file>