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264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7243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aps.org/doi/10.1103/PhysRevLett.2.435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rxiv.org/abs/2008.08578" TargetMode="External"/><Relationship Id="rId4" Type="http://schemas.openxmlformats.org/officeDocument/2006/relationships/hyperlink" Target="https://arxiv.org/abs/0812.211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5570418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rxiv.org/abs/2502.10270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link.aps.org/doi/10.1103/PhysRevLett.2.435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904.05910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ure.mpg.de/rest/items/item_3542196_2/component/file_3542197/content" TargetMode="External"/><Relationship Id="rId5" Type="http://schemas.openxmlformats.org/officeDocument/2006/relationships/hyperlink" Target="https://link.aps.org/accepted/10.1103/PhysRevLett.126.054801" TargetMode="External"/><Relationship Id="rId4" Type="http://schemas.openxmlformats.org/officeDocument/2006/relationships/hyperlink" Target="http://arxiv.org/abs/1907.08877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01.13715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021999118307125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link.aps.org/doi/10.1103/PhysRevLett.2.435" TargetMode="External"/><Relationship Id="rId4" Type="http://schemas.openxmlformats.org/officeDocument/2006/relationships/hyperlink" Target="https://www.sciencedirect.com/science/article/pii/S0021999118307125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03/PhysRevC.97.041901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nature.com/articles/nature2300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7/hpl.2022.11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90/sym1509169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i.org/10.1063/5.0273801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8949759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nature.com/articles/nphys91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mc.ncbi.nlm.nih.gov/articles/PMC8949759/" TargetMode="External"/><Relationship Id="rId4" Type="http://schemas.openxmlformats.org/officeDocument/2006/relationships/hyperlink" Target="https://www.nature.com/articles/nphys914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english.siom.cas.cn/Newsroom/rp/202207/t20220701_307101.html" TargetMode="External"/><Relationship Id="rId3" Type="http://schemas.openxmlformats.org/officeDocument/2006/relationships/hyperlink" Target="https://doi.org/10.1364/OPTICA.420520" TargetMode="External"/><Relationship Id="rId7" Type="http://schemas.openxmlformats.org/officeDocument/2006/relationships/hyperlink" Target="https://zeus.engin.umich.edu/abou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xiv.org/abs/2412.09267" TargetMode="External"/><Relationship Id="rId5" Type="http://schemas.openxmlformats.org/officeDocument/2006/relationships/hyperlink" Target="https://doi.org/10.1017/hpl.2020.3" TargetMode="External"/><Relationship Id="rId4" Type="http://schemas.openxmlformats.org/officeDocument/2006/relationships/hyperlink" Target="https://doi.org/10.1017/hpl.2022.11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zeus.engin.umich.edu/about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arxiv.org/abs/2412.0926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017/hpl.2020.3" TargetMode="External"/><Relationship Id="rId5" Type="http://schemas.openxmlformats.org/officeDocument/2006/relationships/hyperlink" Target="https://doi.org/10.1017/hpl.2022.11" TargetMode="External"/><Relationship Id="rId4" Type="http://schemas.openxmlformats.org/officeDocument/2006/relationships/hyperlink" Target="https://www.eurekalert.org/news-releases/628427" TargetMode="External"/><Relationship Id="rId9" Type="http://schemas.openxmlformats.org/officeDocument/2006/relationships/hyperlink" Target="http://english.siom.cas.cn/Newsroom/rp/202207/t20220701_307101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0E7490"/>
          </a:solidFill>
          <a:ln/>
        </p:spPr>
      </p:sp>
      <p:sp>
        <p:nvSpPr>
          <p:cNvPr id="3" name="Text 1"/>
          <p:cNvSpPr/>
          <p:nvPr/>
        </p:nvSpPr>
        <p:spPr>
          <a:xfrm>
            <a:off x="613261" y="2331557"/>
            <a:ext cx="10874959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Rapidity-Parametrized Spin Dynamics in Pulsed Laser Fields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58365" y="3703157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Euler–Hamilton formalism and physics-informed neural networks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658368" y="4264672"/>
            <a:ext cx="108749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Nikolai Akintsov ·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58368" y="4736592"/>
            <a:ext cx="108749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of Artificial Intelligence and Computer Science, Nantong University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5177226"/>
            <a:ext cx="108749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akintsov@ntu.edu.cn   ·   Abstract #22</a:t>
            </a:r>
            <a:endParaRPr lang="en-US" sz="13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0653B6-F15D-41ED-87EE-5D65414EC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106" y="331038"/>
            <a:ext cx="5243014" cy="19630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— 2 /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Spectral decomposition via a limiting procedure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Instead of solving the full relativistic Hamiltonian directly, we expand it in rapidity space and take a systematic limit that reduces it to elementary functions.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423160"/>
            <a:ext cx="10874959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423160"/>
            <a:ext cx="6858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18488" y="2423160"/>
            <a:ext cx="9594799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Hamiltonian and Lagrangian in coupled rapidity coordinates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58368" y="3447288"/>
            <a:ext cx="10874959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447288"/>
            <a:ext cx="6858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618488" y="3447288"/>
            <a:ext cx="9594799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a controlled limiting procedure that isolates the dominant spectral terms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58368" y="4471416"/>
            <a:ext cx="10874959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4471416"/>
            <a:ext cx="6858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618488" y="4471416"/>
            <a:ext cx="9594799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Obtain closed-form elementary-function representations, even where standard analytic solutions fail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58368" y="553212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derivation and the proof of convergence are given in the manuscript.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— 3 /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Benchmarking against classical and Fermi coordinates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58368" y="1965960"/>
            <a:ext cx="10874959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24128" y="2240280"/>
            <a:ext cx="10143439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Convergence(rapidity-spectral)  &gt;  Convergence(Fermi)  &gt;  Convergence(classical)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24128" y="2852928"/>
            <a:ext cx="101434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pulsed-field regime, evaluated via kinetic energy and trajectory comparison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388620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plane monochromatic waves and pulsed laser fields, rapidity-spectral coordinates consistently yield superior convergence — most pronounced exactly where the standard frameworks degrade: short, sharply varying pulses.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— 4 /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Structural result: the SO(1,3) connection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proper Lorentz group SO(1,3) structure is preserved and analysed under the coupled rapidity transformations across coordinate systems.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514600"/>
            <a:ext cx="10874959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69848" y="2788920"/>
            <a:ext cx="10051999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rapidity-spectral parametrization is not an ad hoc numerical trick but a group-consistent reformulation — physical observables transform correctly between classical, Fermi and rapidity-spectral frames.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 DYNAMICS — 1 /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Coupling BMT precession with rapidity variables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Bargmann–Michel–Telegdi equation is re-derived by coupling spin evolution directly to the rapidity variables, giving spin equations valid in full 3+1 dimensions.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423160"/>
            <a:ext cx="10874959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423160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18488" y="2423160"/>
            <a:ext cx="9594799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BMT equations assume slowly varying or monochromatic fields — they miss rapid pulse-driven spin dynamics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58368" y="3392424"/>
            <a:ext cx="10874959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392424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618488" y="3392424"/>
            <a:ext cx="9594799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Rapidity coupling lets spin precession inherit the same spectral structure as the orbital dynamics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58368" y="4361688"/>
            <a:ext cx="10874959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4361688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618488" y="4361688"/>
            <a:ext cx="9594799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a unified, closed-form description of orbital and spin motion for the relativistic electron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BMT precession: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Bargmann, Michel &amp; Telegdi, Phys. Rev. Lett. 2, 435 (1959)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Spin-flip resonance η*² = 4/(g−1):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arXiv:0812.2110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Loop corrections: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arXiv:2008.08578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 DYNAMICS — 2 /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Carrier-envelope phase drives helicity transfer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627632"/>
            <a:ext cx="5577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carrier-envelope phase and the temporal gradient of the envelope act as the physical trigger for nontrivial spin rotation and helicity transfer along the trajectory.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2697480"/>
            <a:ext cx="55778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5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transitions leave observable fingerprints in the polarization of laser–electron scattering — a measurable signature of the underlying rapidity–spin coupling.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647688" y="1627632"/>
            <a:ext cx="2314804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67144" y="1773936"/>
            <a:ext cx="18758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~10 %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867144" y="2267712"/>
            <a:ext cx="187589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helicity transfer via the anomalous moment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9218524" y="1627632"/>
            <a:ext cx="2314804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37980" y="1773936"/>
            <a:ext cx="18758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65 %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9437980" y="2267712"/>
            <a:ext cx="187589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radial polarization after fs multiphoton emission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647688" y="3054096"/>
            <a:ext cx="2314804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67144" y="3200400"/>
            <a:ext cx="18758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+33 %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867144" y="3694176"/>
            <a:ext cx="187589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high-energy photon yield from the spin moment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9218524" y="3054096"/>
            <a:ext cx="2314804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437980" y="3200400"/>
            <a:ext cx="18758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+46 %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9437980" y="3694176"/>
            <a:ext cx="187589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recoil increase at I = 10²³ W/cm²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Helicity transfer and radial polarization: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Gong, Tamburini et al. (2022), PMID 35570418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Spin magnetic moment effect on radiation: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arXiv:2502.10270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— SPIN · OWN COMPUTATION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Carrier-envelope phase controls the spin excursion</a:t>
            </a:r>
            <a:endParaRPr lang="en-US" sz="2900" dirty="0"/>
          </a:p>
        </p:txBody>
      </p:sp>
      <p:pic>
        <p:nvPicPr>
          <p:cNvPr id="4" name="Image 0" descr="figs_light/cep_sp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892" y="1481328"/>
            <a:ext cx="9903912" cy="3246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4983480"/>
            <a:ext cx="1087495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integration of the coupled rapidity–BMT system. The net rotation after an ideal plane-wave pulse vanishes to 10⁻¹¹ deg — the exact helicity invariant, recovered without being imposed. What the CEP controls is the intra-pulse spin excursion and the peak energy gain: a 26 % swing for a two-cycle pulse against 1.8 % for eight cycles.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computation (DOP853, rtol 10⁻¹¹), a₀ = 5, γ₀ = 20, aₑ = 1.1596×10⁻³. BMT equation: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Bargmann, Michel &amp; Telegdi, Phys. Rev. Lett. 2, 435 (1959)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OF THE ART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Polarized beams: what has been demonstrated</a:t>
            </a:r>
            <a:endParaRPr lang="en-US" sz="29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1627632"/>
          <a:ext cx="10874959" cy="9144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455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Scheme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Species / energy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Polarization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Source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Single-shot laser–electron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multi-GeV γ-rays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~95 %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 et al., PRL 124, 014801 (2020)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Radiation reaction, elliptical field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e⁻ / e⁺, few GeV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70 % / 90 %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arXiv:1904.05910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Beam-driven wakefield, 11 cm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e⁻, 2.7 GeV, 0.8 kA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~31 % (96 % retained)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Nie, Tamburini et al., PRL 126 (2021)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Colliding-pulse injection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e⁻, 0.31–0.90 kA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90.6 / 73.9 / 53.5 %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Wen, Tamburini et al. (a₀ = 1–1.2)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PW-driven pair / ion sources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 &gt;50 MeV; e⁺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~80 %; up to 90 %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HPLSE 8, e36 (2020)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58368" y="393192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Polarization is highly sensitive to a₀, pulse shape and CEP — yet existing predictions rest on monochromatic or slowly varying envelope models. The rapidity–BMT formalism targets exactly this gap.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Electron polarimetry via nonlinear Compton scattering reaches &lt;0.3 % precision for dense few-GeV beams (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arXiv:1904.05910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 setting the measurement benchmark our predictions must meet.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OF THE ART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Polarized beams: demonstrated vs simulated</a:t>
            </a:r>
            <a:endParaRPr lang="en-US" sz="2900" dirty="0"/>
          </a:p>
        </p:txBody>
      </p:sp>
      <p:pic>
        <p:nvPicPr>
          <p:cNvPr id="4" name="Image 0" descr="figs_light/polariz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202" y="1481328"/>
            <a:ext cx="8959291" cy="3246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4983480"/>
            <a:ext cx="1087495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polarization levels for laser-driven electron, positron, proton and γ-ray beams, and the polarization–current trade-off of colliding-pulse injection in a pre-polarized plasma.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 et al., PRL 124, 014801 (2020)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Nie, Tamburini et al., PRL 126, 054801 (2021)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Wen, Tamburini &amp; Keitel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High Power Laser Sci. Eng. 8, e36 (2020).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ART — SCIENTIFIC ML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structure-preserving learning stands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58368" y="1572768"/>
            <a:ext cx="5291176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0976" y="1755648"/>
            <a:ext cx="470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PINN — Raissi et al. (2019)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50976" y="2194560"/>
            <a:ext cx="4705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PDE residuals embedded in the loss; mesh-free forward and inverse solvers. J. Comput. Phys. 378, 686.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242152" y="1572768"/>
            <a:ext cx="5291176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34760" y="1755648"/>
            <a:ext cx="470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HNN — Greydanus et al. (2019)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534760" y="2194560"/>
            <a:ext cx="4705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Learns a conserved energy-like quantity; far better long-horizon conservation than plain networks. NeurIPS 2019.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58368" y="3200400"/>
            <a:ext cx="5291176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50976" y="3383280"/>
            <a:ext cx="470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LNN — Cranmer et al. (2020)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50976" y="3822192"/>
            <a:ext cx="4705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Handles relativistic particle dynamics without canonical coordinates, where the Hamiltonian route fails. arXiv:2003.04630.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42152" y="3200400"/>
            <a:ext cx="5291176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34760" y="3383280"/>
            <a:ext cx="470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SympNets — Jin et al. (2020)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4760" y="3822192"/>
            <a:ext cx="4705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Architectures that preserve the symplectic form exactly. Neural Networks 132, 166.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8368" y="484632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these treat a coupled rapidity–spin (BMT) system in a pulsed field.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Physics-constrained networks for relativistic beams already run orders of magnitude faster than O(N²) solvers (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arXiv:2301.13715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 which motivates our architecture.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PINN SOLVER — 1 / 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PINNs for the coupled rapidity–spin system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Symplectic integrators are the gold standard for Hamiltonian systems, but they need a fixed time mesh and struggle with the stiff, rapidly varying pulsed-field geometry.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468880"/>
            <a:ext cx="5291176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2706624"/>
            <a:ext cx="474253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Symplectic integrators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32688" y="3182112"/>
            <a:ext cx="474253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Mesh-based, discrete time steps; accuracy tied to step size and pulse stiffness.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42152" y="2468880"/>
            <a:ext cx="5291176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16472" y="2706624"/>
            <a:ext cx="474253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Physics-informed networks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516472" y="3182112"/>
            <a:ext cx="474253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Mesh-free, continuous-time representation; naturally handles complex pulsed-field geometries.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58368" y="448056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PINNs give a mesh-free route to the coupled rapidity–spin evolution equations, solved directly from the equations themselves.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Five steps from coordinates to polarized beams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58368" y="1691640"/>
            <a:ext cx="10874959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691640"/>
            <a:ext cx="685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618488" y="1691640"/>
            <a:ext cx="9594799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and problem setup — spin dynamics in ultrashort laser pulses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58368" y="2606040"/>
            <a:ext cx="10874959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2606040"/>
            <a:ext cx="685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618488" y="2606040"/>
            <a:ext cx="9594799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Rapidity-spectral formalism via Euler–Hamilton coupling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58368" y="3520440"/>
            <a:ext cx="10874959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3520440"/>
            <a:ext cx="685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618488" y="3520440"/>
            <a:ext cx="9594799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 evolution: coupling BMT precession with rapidity variables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58368" y="4434840"/>
            <a:ext cx="10874959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4434840"/>
            <a:ext cx="685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618488" y="4434840"/>
            <a:ext cx="9594799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Physics-informed neural networks as a mesh-free solver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58368" y="5349240"/>
            <a:ext cx="10874959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5349240"/>
            <a:ext cx="685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618488" y="5349240"/>
            <a:ext cx="9594799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Results, convergence, and extension to relativistic spin hydrodynamics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PINN SOLVER — 2 / 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Architecture: conservation as a soft constraint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BMT–rapidity system enters the loss function directly: the network is 4 × 96 tanh layers with Fourier features, mapping the light-cone phase η to (w, pₓ, S).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514600"/>
            <a:ext cx="2540432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77824" y="2697480"/>
            <a:ext cx="210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ODE residual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77824" y="3108960"/>
            <a:ext cx="21015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dpₓ/dη − a′ and the BMT right-hand side evaluated by automatic differentiation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36544" y="2514600"/>
            <a:ext cx="2540432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6000" y="2697480"/>
            <a:ext cx="210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Initial conditions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656000" y="3108960"/>
            <a:ext cx="21015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penalty pinning the state at the leading edge of the pulse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214720" y="2514600"/>
            <a:ext cx="2540432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34176" y="2697480"/>
            <a:ext cx="210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Spin norm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34176" y="3108960"/>
            <a:ext cx="21015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|S| = 1 enforced at every collocation point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992895" y="2514600"/>
            <a:ext cx="2540432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212351" y="2697480"/>
            <a:ext cx="210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Light-cone invariant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212351" y="3108960"/>
            <a:ext cx="21015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= γ − p∥ held constant, the exact plane-wave conservation law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58368" y="434340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Adam minimizes all four terms jointly — no reference trajectory ever enters the loss.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Soft-constraint PDE losses: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Raissi, Perdikaris &amp; Karniadakis, J. Comput. Phys. 378, 686 (2019)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Structure-preserving nets: Greydanus et al., NeurIPS 2019; Jin et al., Neural Networks 132, 166 (2020).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PINN SOLVER — 3 / 3 · OWN COMPUTATION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PINN trained only on the equations, not on data</a:t>
            </a:r>
            <a:endParaRPr lang="en-US" sz="2900" dirty="0"/>
          </a:p>
        </p:txBody>
      </p:sp>
      <p:pic>
        <p:nvPicPr>
          <p:cNvPr id="4" name="Image 0" descr="figs_light/pin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945" y="1481328"/>
            <a:ext cx="9783806" cy="3246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4983480"/>
            <a:ext cx="1087495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continuous surrogate reproduces the DOP853 benchmark for both the energy and the BMT spin components across the whole two-cycle pulse: max relative error 9.2×10⁻³ in γ and 1.7×10⁻³ in the spin. The solution is differentiable at any η — the property discrete pushers lack.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computation (JAX, float64, CPU; 24 000 Adam steps). PINN methodology: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Raissi, Perdikaris &amp; Karniadakis, J. Comput. Phys. 378, 686 (2019)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Spin equation: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Bargmann, Michel &amp; Telegdi, PRL 2, 435 (1959)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— 1 /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Convergence: monochromatic vs pulsed fields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 plane monochromatic wave, classical, Fermi and rapidity-spectral coordinates converge to comparable accuracy — the field is smooth and periodic, so no framework is strongly stressed.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468880"/>
            <a:ext cx="5291176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2706624"/>
            <a:ext cx="474253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Monochromatic wave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32688" y="3182112"/>
            <a:ext cx="474253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 coordinate frameworks perform similarly; the convergence gap is minimal.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42152" y="2468880"/>
            <a:ext cx="5291176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16472" y="2706624"/>
            <a:ext cx="474253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Pulsed configuration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516472" y="3182112"/>
            <a:ext cx="474253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envelope variation exposes the limits of classical and Fermi coordinates — rapidity-spectral coordinates pull ahead.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58368" y="448056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advantage of rapidity-spectral coordinates is therefore a pulsed-field effect, not a generic one.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— 1 / 2 · OWN COMPUTATION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Convergence at equal computational budget</a:t>
            </a:r>
            <a:endParaRPr lang="en-US" sz="2900" dirty="0"/>
          </a:p>
        </p:txBody>
      </p:sp>
      <p:pic>
        <p:nvPicPr>
          <p:cNvPr id="4" name="Image 0" descr="figs_light/converge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348" y="1481328"/>
            <a:ext cx="7530998" cy="3246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4983480"/>
            <a:ext cx="1087495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relative error of the Lorentz factor versus steps per optical cycle. In a quasi-monochromatic wave every scheme eventually converges; for a two-cycle pulse the lab-time Boris pusher stalls near 100 % error while the rapidity parametrization reaches 10⁻¹³.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computation (SciPy / NumPy), a₀ = 5, γ₀ = 20, cos² envelope. Boris scheme: Boris, Proc. 4th Conf. Num. Sim. Plasmas (1970).</a:t>
            </a:r>
            <a:endParaRPr lang="en-US" sz="9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— 2 / 2 · OWN COMPUTATION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Error accumulation vs pulse length at equal resolution</a:t>
            </a:r>
            <a:endParaRPr lang="en-US" sz="2900" dirty="0"/>
          </a:p>
        </p:txBody>
      </p:sp>
      <p:pic>
        <p:nvPicPr>
          <p:cNvPr id="4" name="Image 0" descr="figs_light/accumul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1918" y="1481328"/>
            <a:ext cx="7647859" cy="3246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4983480"/>
            <a:ext cx="1087495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a fixed 400 steps per optical cycle, lab-time RK4 error grows linearly with the number of cycles (4.6×10⁻⁴ → 2.5×10⁻²) and the Boris pusher never converges in this co-propagating geometry, while the rapidity / light-cone integration stays at 4×10⁻¹¹ — six to nine orders of magnitude better at identical cost.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computation (SciPy / NumPy): the exact plane-wave invariants pₓ − aₓ = const and γ − p_z = const are used as the error metric.</a:t>
            </a:r>
            <a:endParaRPr lang="en-US" sz="9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EXTENSIONS &amp; APPLICATIONS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From single-particle spin to spin-polarized fluids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limiting reduction of the rapidity–spin formalism extends it from single-electron dynamics to (1+1)-dimensional relativistic hydrodynamics with spin.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423160"/>
            <a:ext cx="10874959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423160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18488" y="2423160"/>
            <a:ext cx="9594799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Single-particle BMT–rapidity equations generalize to a spin-polarized relativistic fluid description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58368" y="3392424"/>
            <a:ext cx="10874959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392424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618488" y="3392424"/>
            <a:ext cx="9594799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(1+1)-dimensional limit is a tractable foundation for collective spin transport in laser-plasma environments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58368" y="4361688"/>
            <a:ext cx="10874959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4361688"/>
            <a:ext cx="685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618488" y="4361688"/>
            <a:ext cx="9594799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rapidity-spectral machinery and PINN solvers carry over to the hydrodynamic regime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Spin hydrodynamics: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Florkowski et al., Phys. Rev. C 97, 041901 (2018)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Global Λ polarization, STAR,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Nature 548, 62 (2017)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vorticity ≈ (9±1)×10²¹ s⁻¹.</a:t>
            </a:r>
            <a:endParaRPr lang="en-US" sz="9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BROADER IMPACT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Toward laser-driven polarized particle sources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Modeling spin-polarized relativistic fluids in laser-plasma environments has direct implications for polarized particle sources at next-generation facilities.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468880"/>
            <a:ext cx="5291176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2706624"/>
            <a:ext cx="474253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Near-term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32688" y="3182112"/>
            <a:ext cx="474253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CEP-controlled pulse design to enhance helicity transfer and polarization contrast in electron scattering.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42152" y="2468880"/>
            <a:ext cx="5291176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16472" y="2706624"/>
            <a:ext cx="474253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Long-term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516472" y="3182112"/>
            <a:ext cx="474253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Informing spin-transport models for laser-plasma-driven polarized beams at future high-intensity facilities.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58368" y="434340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coupling the hydrodynamic model to full 3D pulsed-field geometries and validating against experimental polarization data.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Polarized source roadmap: HPLSE 8, e36 (2020) — protons &gt;50 MeV at ~80 % polarization, positrons up to 90 %. ELI-NP: 10 PW on target, protons to 150 MeV, electrons &gt;4 GeV —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Radier et al., HPLSE 10, e21 (2022)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58368" y="1828800"/>
            <a:ext cx="10874959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828800"/>
            <a:ext cx="6858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618488" y="1828800"/>
            <a:ext cx="9594799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rapidity parametrization yields closed-form spectral solutions exactly where classical and Fermi coordinates break down — in strongly pulsed laser fields.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58368" y="3282696"/>
            <a:ext cx="10874959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3282696"/>
            <a:ext cx="6858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618488" y="3282696"/>
            <a:ext cx="9594799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PINN trained only on the equations matches the reference integrator to 10⁻³ while delivering continuous, differentiable trajectories and spin states across the full pulse.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58368" y="4736592"/>
            <a:ext cx="10874959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4736592"/>
            <a:ext cx="6858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618488" y="4736592"/>
            <a:ext cx="9594799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Coupling rapidity with BMT spin dynamics opens a path toward laser-driven polarized relativistic particle sources at next-generation facilities.</a:t>
            </a:r>
            <a:endParaRPr lang="en-US" sz="15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References (1 / 2)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600200"/>
            <a:ext cx="520888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V. Bargmann, L. Michel, V. L. Telegdi, Phys. Rev. Lett. 2, 435 (1959). doi:10.1103/PhysRevLett.2.435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[2] L. V. Keldysh, Sov. Phys. JETP 20, 1307 (1965).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[3] Spin-flip resonance in an intense laser field, arXiv:0812.2110.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[4] Loop corrections to spin dynamics in intense laser fields, arXiv:2008.08578.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[5] Effect of the electron spin magnetic moment on radiation, arXiv:2502.10270 (2025).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[6] All-optical radiation-reaction experiment, arXiv:1709.01861 (2017).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[7] Y.-F. Li et al., Phys. Rev. Lett. 124, 014801 (2020). arXiv:1907.08877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324448" y="1600200"/>
            <a:ext cx="520888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[8] Y.-F. Li et al., Electron polarimetry with nonlinear Compton scattering, arXiv:1904.05910.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[9] Z. Nie, M. Tamburini et al., Phys. Rev. Lett. 126, 054801 (2021).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[10] M. Wen, M. Tamburini, C. H. Keitel, Colliding-pulse injection for spin-polarized beams, MPIK.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[11] X. Gong, M. Tamburini et al., Helicity transfer via the anomalous magnetic moment (2022), PMID 35570418.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[12] Generation of polarized particle beams at relativistic laser intensities, HPLSE 8, e36 (2020).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[13] Attosecond tunneling ionization, Nature Physics 4, 386 (2008). doi:10.1038/nphys914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[14] Nonadiabatic tunneling from metal nanotips, PMC8949759.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References (2 / 2)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600200"/>
            <a:ext cx="520888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[15] J. W. Yoon et al., Optica 8, 630 (2021) — 1.1×10²³ W/cm².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[16] C. Radier et al., High Power Laser Sci. Eng. 10, e21 (2022) — ELI-NP 10 PW.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[17] SULF 12.9 PW, High Power Laser Sci. Eng. 8, e4 (2020).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[18] Apollon facility status report, arXiv:2412.09267 (2024).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[19] ZEUS Laser Facility, University of Michigan (2025).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[20] Station of Extreme Light (SEL, 100 PW), SIOM/CAS report (2022).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[21] M. Raissi, P. Perdikaris, G. E. Karniadakis, J. Comput. Phys. 378, 686 (2019).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324448" y="1600200"/>
            <a:ext cx="520888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[22] S. Greydanus, M. Dzamba, J. Yosinski, Hamiltonian Neural Networks, NeurIPS 2019.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[23] M. Cranmer et al., Lagrangian Neural Networks, arXiv:2003.04630 (2020).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[24] P. Jin, Z. Zhang, A. Zhu, Y. Tang, G. E. Karniadakis, Neural Networks 132, 166 (2020).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[25] Physics-constrained 3D CNN for relativistic beams, arXiv:2301.13715.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[26] W. Florkowski, B. Friman, A. Jaiswal, E. Speranza, Phys. Rev. C 97, 041901 (2018).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[27] STAR Collaboration, Nature 548, 62 (2017); I. Karpenko, F. Becattini, EPJ C 77, 213 (2017).</a:t>
            </a:r>
            <a:endParaRPr lang="en-US" sz="1100" dirty="0"/>
          </a:p>
          <a:p>
            <a:pPr marL="0" indent="0">
              <a:lnSpc>
                <a:spcPts val="1700"/>
              </a:lnSpc>
              <a:buNone/>
            </a:pPr>
            <a:r>
              <a:rPr lang="en-US" sz="11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[28] N. Akintsov, A. Nevecheria, G. Kopytov, Y. Yang, Symmetry 15, 1691 (2023); N. Akintsov et al., Phys. Plasmas 32 (2025); Indian J. Phys. 98, 1123 (2024).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— 1 / 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standard Lorentz coordinates fail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ultrashort pulses the electron trajectory is driven by a rapidly varying vector potential with a non-trivial temporal envelope — not an idealized monochromatic wave.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450592"/>
            <a:ext cx="10874959" cy="896112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450592"/>
            <a:ext cx="68580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B4530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×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618488" y="2450592"/>
            <a:ext cx="9594799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Lorentz-boosted coordinates lose accuracy once the carrier-envelope phase and pulse gradient become dynamically important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58368" y="3511296"/>
            <a:ext cx="10874959" cy="896112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511296"/>
            <a:ext cx="68580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B4530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×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618488" y="3511296"/>
            <a:ext cx="9594799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Fermi-type coordinates degrade in convergence precisely in the pulsed, non-monochromatic regime that matters experimentally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58368" y="4572000"/>
            <a:ext cx="10874959" cy="896112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4572000"/>
            <a:ext cx="68580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B4530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×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618488" y="4572000"/>
            <a:ext cx="9594799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Neither framework offers closed-form Hamiltonian representations when analytic solutions break down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Context: Akintsov, Nevecheria, Kopytov &amp; Yang,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Symmetry 15, 1691 (2023)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Akintsov et al.,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Phys. Plasmas 32 (2025)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0E7490"/>
          </a:solidFill>
          <a:ln/>
        </p:spPr>
      </p:sp>
      <p:sp>
        <p:nvSpPr>
          <p:cNvPr id="3" name="Text 1"/>
          <p:cNvSpPr/>
          <p:nvPr/>
        </p:nvSpPr>
        <p:spPr>
          <a:xfrm>
            <a:off x="658368" y="2286000"/>
            <a:ext cx="108749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Thank you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3291840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58368" y="4206240"/>
            <a:ext cx="108749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Nikolai Akintsov · Artem Nevecheria · Qinghua Qin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58368" y="4572000"/>
            <a:ext cx="108749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of Artificial Intelligence and Computer Science, Nantong University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4937760"/>
            <a:ext cx="108749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akintsov@ntu.edu.cn   ·   Abstract #22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— 2 / 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multiphoton-to-tunneling transition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Keldysh adiabaticity parameter γ = ω√(2mₑIₚ)/(eE₀) separates two qualitatively different ionization and scattering regimes.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331720"/>
            <a:ext cx="5291176" cy="178308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2487168"/>
            <a:ext cx="46510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γ ≫ 1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78408" y="3035808"/>
            <a:ext cx="465109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Multiphoton regime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78408" y="3401568"/>
            <a:ext cx="465109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oscillates fast relative to the tunneling time; the perturbative photon-absorption picture applies.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42152" y="2331720"/>
            <a:ext cx="5291176" cy="178308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62192" y="2487168"/>
            <a:ext cx="46510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4530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γ &lt; 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562192" y="3035808"/>
            <a:ext cx="465109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Tunneling regime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62192" y="3401568"/>
            <a:ext cx="4651096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varies slowly enough that quasi-static tunneling dynamics dominate the electron response.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58368" y="429768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Capturing this transition faithfully requires coordinates that stay accurate in both limits — the motivation for the rapidity-spectral approach.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Keldysh, Sov. Phys. JETP 20, 1307 (1965). Measured nanotip crossover γ ≈ 2.0–2.3: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Nat. Commun. / PMC8949759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Wavelength scaling γ = 1.3 → 0.3 at 0.08 PW/cm²: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Nature Physics 4, 386 (2008)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— 2 / 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the Keldysh parameter crosses unity</a:t>
            </a:r>
            <a:endParaRPr lang="en-US" sz="2900" dirty="0"/>
          </a:p>
        </p:txBody>
      </p:sp>
      <p:pic>
        <p:nvPicPr>
          <p:cNvPr id="4" name="Image 0" descr="figs_light/keldys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355" y="1481328"/>
            <a:ext cx="8796985" cy="3246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4983480"/>
            <a:ext cx="1087495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 computed for argon (Iₚ = 15.76 eV). The tunneling threshold γ = 1 is reached at 1.3×10¹⁴ W/cm² for 800 nm and drops by two orders of magnitude in the mid-infrared — matching the measured wavelength scaling.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computation. Keldysh, Sov. Phys. JETP 20, 1307 (1965); wavelength scaling: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Colosimo et al., Nat. Phys. 4, 386 (2008)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nanotip crossover: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PMC8949759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EXPERIMENTAL CONTEXT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regime is now experimentally accessible</a:t>
            </a:r>
            <a:endParaRPr lang="en-US" sz="29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1627632"/>
          <a:ext cx="10874959" cy="914400"/>
        </p:xfrm>
        <a:graphic>
          <a:graphicData uri="http://schemas.openxmlformats.org/drawingml/2006/table">
            <a:tbl>
              <a:tblPr/>
              <a:tblGrid>
                <a:gridCol w="246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286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Facility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Peak power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E74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Intensity / milestone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CoReLS (KR)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PW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 fs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1.1±0.2×10²³ W/cm² record (2021)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ELI-NP (RO)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PW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&lt;23 fs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242 J on target; p to 150 MeV, e⁻ &gt;4 GeV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SULF (CN)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 PW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23.4 fs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422 J; ~2×10²¹ W/cm² focus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Apollon (FR)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PW → 10 PW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 fs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 J commissioned 2024; 15 fs design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ZEUS (US)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PW → 3 PW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 fs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first experiment 2025, &gt;10²² W/cm²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 / SHINE (CN)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 PW (planned)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 fs FE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55637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 &gt;10²³ W/cm²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82296" marR="82296" marT="82296" marB="82296" anchor="ctr">
                    <a:lnL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DD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58368" y="416052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these intensities the pulse contains only a few optical cycles: the carrier-envelope phase and the temporal gradient — precisely what monochromatic treatments discard — become the dominant control parameters.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4" name="Text 4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Yoon et al., Optica 8, 630 (2021)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Radier et al., HPLSE 10, e21 (2022)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SULF, HPLSE 8, e4 (2020)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Apollon, arXiv:2412.09267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ZEUS, U. Michigan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 / SIOM-CAS (2022)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EXPERIMENTAL CONTEXT — FACILITY MAP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petawatt landscape: pulse duration vs peak power</a:t>
            </a:r>
            <a:endParaRPr lang="en-US" sz="2900" dirty="0"/>
          </a:p>
        </p:txBody>
      </p:sp>
      <p:pic>
        <p:nvPicPr>
          <p:cNvPr id="4" name="Image 0" descr="figs_light/faciliti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683" y="1481328"/>
            <a:ext cx="8300329" cy="3246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4983480"/>
            <a:ext cx="1087495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and commissioning multi-petawatt systems; marker area scales with focused intensity. Every facility in the few-cycle, 10²²–10²³ W/cm² corner sits exactly where lab-time integration of the electron trajectory becomes ill-conditioned.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6144768"/>
            <a:ext cx="10874959" cy="0"/>
          </a:xfrm>
          <a:prstGeom prst="line">
            <a:avLst/>
          </a:prstGeom>
          <a:noFill/>
          <a:ln w="12700">
            <a:solidFill>
              <a:srgbClr val="D7DD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6236208"/>
            <a:ext cx="108749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CoReLS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ELI-NP, HPLSE 10, e21 (2022)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SULF, HPLSE 8, e4 (2020)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Apollon, arXiv:2412.09267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ZEUS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950" u="sng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 / SIOM</a:t>
            </a:r>
            <a:r>
              <a:rPr lang="en-US" sz="950" dirty="0">
                <a:solidFill>
                  <a:srgbClr val="7A86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— 3 / 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open questions this work resolves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58368" y="1965960"/>
            <a:ext cx="5291176" cy="3108960"/>
          </a:xfrm>
          <a:prstGeom prst="roundRect">
            <a:avLst>
              <a:gd name="adj" fmla="val 1765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24128" y="2286000"/>
            <a:ext cx="4559656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Q1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1024128" y="3154680"/>
            <a:ext cx="4559656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we obtain closed-form spectral decompositions of the relativistic Hamiltonian without sacrificing accuracy where standard analytic solutions are unavailable?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242152" y="1965960"/>
            <a:ext cx="5291176" cy="3108960"/>
          </a:xfrm>
          <a:prstGeom prst="roundRect">
            <a:avLst>
              <a:gd name="adj" fmla="val 1765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07912" y="2286000"/>
            <a:ext cx="4559656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4F46E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Q2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6607912" y="3154680"/>
            <a:ext cx="4559656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spin dynamics — Bargmann–Michel–Telegdi precession — be consistently incorporated in full 3+1 dimensions under strong pulsed fields?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84048"/>
            <a:ext cx="108749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6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 — 1 /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58368" y="694944"/>
            <a:ext cx="1087495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900" b="1" dirty="0">
                <a:solidFill>
                  <a:srgbClr val="1F293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Rapidity parametrization of Lorentz coordinates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1087495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Lorentz spacetime coordinates are re-expressed through two coupled rapidity parameters — angular and transverse — linked by the Euler–Hamilton formalism.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8368" y="2468880"/>
            <a:ext cx="5291176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2706624"/>
            <a:ext cx="474253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Angular rapidity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32688" y="3182112"/>
            <a:ext cx="474253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Encodes the rotational component of the boost, tracking directional changes of the electron momentum.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42152" y="2468880"/>
            <a:ext cx="5291176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7DDE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16472" y="2706624"/>
            <a:ext cx="4742536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Transverse rapidity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516472" y="3182112"/>
            <a:ext cx="474253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5563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Captures the boost component orthogonal to the propagation axis, driven by the transverse field structure.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58368" y="4480560"/>
            <a:ext cx="1087495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Euler–Hamilton coupling between the two parameters is what makes the resulting Hamiltonian spectrally decomposable.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3647</Words>
  <Application>Microsoft Office PowerPoint</Application>
  <PresentationFormat>Широкоэкранный</PresentationFormat>
  <Paragraphs>317</Paragraphs>
  <Slides>30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等线</vt:lpstr>
      <vt:lpstr>Arial</vt:lpstr>
      <vt:lpstr>Calibri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Akintsov</cp:lastModifiedBy>
  <cp:revision>3</cp:revision>
  <dcterms:created xsi:type="dcterms:W3CDTF">2026-07-26T06:42:10Z</dcterms:created>
  <dcterms:modified xsi:type="dcterms:W3CDTF">2026-07-26T15:53:28Z</dcterms:modified>
</cp:coreProperties>
</file>