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7" r:id="rId2"/>
    <p:sldId id="294" r:id="rId3"/>
    <p:sldId id="272" r:id="rId4"/>
    <p:sldId id="258" r:id="rId5"/>
    <p:sldId id="291" r:id="rId6"/>
    <p:sldId id="293" r:id="rId7"/>
    <p:sldId id="273" r:id="rId8"/>
    <p:sldId id="259" r:id="rId9"/>
    <p:sldId id="290" r:id="rId10"/>
    <p:sldId id="284" r:id="rId11"/>
    <p:sldId id="262" r:id="rId12"/>
    <p:sldId id="263" r:id="rId13"/>
    <p:sldId id="264" r:id="rId14"/>
    <p:sldId id="283" r:id="rId15"/>
    <p:sldId id="285" r:id="rId16"/>
    <p:sldId id="288" r:id="rId17"/>
    <p:sldId id="289" r:id="rId18"/>
    <p:sldId id="268" r:id="rId19"/>
    <p:sldId id="269" r:id="rId20"/>
    <p:sldId id="270" r:id="rId21"/>
    <p:sldId id="286" r:id="rId22"/>
    <p:sldId id="292" r:id="rId23"/>
    <p:sldId id="2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D5AAE-46D0-4A65-A5C9-448FD99B26EE}" type="datetimeFigureOut">
              <a:rPr lang="en-US" smtClean="0"/>
              <a:t>07/27/2026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D7923-F8EF-4308-8A78-4A5DB1CCD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999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6324F-FCD1-CAB9-F09A-2FC3E682B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2A7F85-3ACC-9E6C-6669-F6CC8B8AA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AE4DDF-0903-5DFC-4D3D-A6DDD66474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0419E-8D85-F5F1-1495-F93E67CF0171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3794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9810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B09B8-A380-41FA-4753-C44786AA6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6AF0EF-DE59-B475-FDE0-72C5A7AD9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8DF2DD-F6D1-BD03-4B30-87E39F778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C9D08-07A4-D2A8-B228-D497A3D3618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323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F936E-4BF4-3186-6994-03FC63D24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B78499-3018-CA72-0398-5D6C22D751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A62053-D2FA-4036-4FA1-544FBF313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D5FA5-2F6E-410B-5B94-14A950159E8F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53972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7EDA4-2B5B-C1E1-E1AF-60694ED5F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BD8973-8060-9A8D-D23F-745E7ACFF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75F639-F167-AADC-143F-8877935C4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5C316-69A8-B6D1-EF26-12EC4FFBAD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7610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75179-2227-EE94-AB64-FA1AE1263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5982FF-318D-CBEC-C8CF-5D6EC07D99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0330B6-6F34-F25D-2EEF-0E22A42F7D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3FDC9-2ED8-6461-1533-FA55769C1C0A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3659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04EF8-2834-9A04-20A7-410E2F997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0110FB-F01D-1008-B4B6-50C9024B5B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10A56B-3FA8-59C4-BD90-F59ABCD61C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5B612-9B3E-0590-DCBB-D79D17D39BE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13579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4D2C5-3946-478A-BE6C-A185E682C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98EC99-82C0-44B8-87BB-9B702DF05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693D07-97D3-1559-4FDE-77D1BE139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3BAA4-B88A-380F-134C-3E0DEDA59DFC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914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BF454-B5A9-5861-E2A6-D30C55E11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EA9431-F6B6-01FB-8514-E7075C1F1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2B8102-AAB8-B2F8-B806-7960C7793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E5C35-A97B-07E5-0CCF-BCAE548036BA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4642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25323-6040-E32E-2BF6-0965D1FD1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91462C-2555-7836-9470-00B2B4E626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46650F-C1D3-4020-66BF-68E7C2CDE5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7EAFD2-D643-2819-848B-F35A10A88D9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1883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0D6E5-3892-7B49-9E7A-80A24FF1E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46863-84DD-BF71-37FD-420E71624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E5329-CBE3-7CF4-352C-03F85F05E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8745B-251D-2E43-AB17-9DCAC13A1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55DA93-D6D9-53BA-89A3-632AD6A2A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1080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DB5A9-656F-C777-F91E-1889FF207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BFFA2-7CE5-5D73-3018-012C060D14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558EC-3FCD-939C-B8C8-6A5C4039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87C06-DCE6-B40D-BCFC-72DDF5FD2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35781-1783-A6BD-24FF-3BCC4C2E9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5047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28168-3A5D-1510-A167-96F73983DD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B3AC41-B270-4347-B3D8-E25314460E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F840F-9CCA-A7B1-E4D8-9D38888AE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D8E7A-2F5C-9B0F-448E-149B149FB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CC819-8B0A-EE7E-788E-00D0C9635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1092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4808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15557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3E99-691B-E621-DD9E-A3F601082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8B07C-9E8A-3E05-CBF6-4C0933832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BA7A7-2B25-39F3-D413-E8D082873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20780-7810-2955-4D3E-0609FA5D4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116E9-2154-24B7-CFE3-A1965736F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1186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B8E85-14C4-8561-1364-CF7E18B7E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E4803-4CEE-0FC9-C669-A7C16CFE2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B2646-4153-49A3-1AA1-F38C4E7C6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08A61-E9A6-2931-116F-DFCA730A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7F9B7-93E2-A198-7FE5-0CF58EC51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1835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81C5A-2AC4-2549-0E4A-DFA3FA031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2656-2B0A-FE88-8A03-21E48A1AD3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94F46E-1D9E-0947-99D2-48BA1B5AF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FB8B63-3A26-2975-6FB8-57C481AC2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BB440D-DF72-D57A-971E-F5B1AD5F2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1C15FF-239B-AD97-FD21-DD070E5CE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9114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9A97D-29AF-024A-DF24-BB2AEAAD9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2C3DC5-4199-8A5D-2692-6D08BADEF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3CE31-1BE2-6E83-43D2-1DC3F5274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C69D4B-C1EB-ACC9-A4F1-47EDD0F191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6E011A-98EA-8FCA-81CB-8C4F3FF232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0A2554-39C5-3D33-9DEE-AB621E226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303DAA-CF58-2EC2-A3FB-F5C85AC95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D371EA-E4E7-A4F6-E675-573F5A302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91607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15A86-3403-3CD7-B8C2-FF9969282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104EDF-C8C4-6976-0D4E-FB513256A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EF76EC-C7F7-0760-20EE-D8652062E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EE7BB4-A7BD-71C3-240F-B3DBCF2D0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905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E7D00-4EF9-E19D-FBD8-EC26BDEBD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B32029-5F8C-43DD-4928-0C8E28055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94FE3A-D59B-544D-AC7E-0B7FC5F73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5213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EEE1F-2EE1-96D7-95B0-8B881868E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53026-5588-0EB3-E977-7AF6D89B3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CEB78B-E5ED-6349-F328-1FFD26395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B55C4-5DBF-5AE8-8CFE-7E1427D01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193C2B-B0DB-196B-EBA4-4C2ADF82F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C81B4-520B-F66A-35AB-3A4F833BB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9066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03C9D-AF18-B2B2-1764-CC87287E6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08E90A-0071-8020-8A8B-4E84C0D876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5ADB1-C4D5-6D2B-C22C-F42809E93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AEB8C5-2D89-E71F-ED72-51996434F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387E9D-DAEB-971B-5F71-C586D0ACF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ADFDE-CFCC-795A-2387-5742F26E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8324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A71363-48D6-C235-24A1-0506B83A0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0AA38-8040-8F7F-0510-7C33B8572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AC45-A1E9-2D0F-B68B-2D4B57D07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64821-B334-EC23-87D7-4FC6712155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F1EA8-1F4A-8F13-73D2-C972D3A7C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0DBDD5-0DD7-4709-8435-685CB1537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10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sv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atic_title_band">
            <a:extLst>
              <a:ext uri="{FF2B5EF4-FFF2-40B4-BE49-F238E27FC236}">
                <a16:creationId xmlns:a16="http://schemas.microsoft.com/office/drawing/2014/main" id="{4733BCA6-C167-4830-9FFD-EA74648B58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457D6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main_title">
            <a:extLst>
              <a:ext uri="{FF2B5EF4-FFF2-40B4-BE49-F238E27FC236}">
                <a16:creationId xmlns:a16="http://schemas.microsoft.com/office/drawing/2014/main" id="{A3A74C71-5F91-4BC1-9777-BBAD8465A36E}"/>
              </a:ext>
            </a:extLst>
          </p:cNvPr>
          <p:cNvSpPr>
            <a:spLocks noGrp="1"/>
          </p:cNvSpPr>
          <p:nvPr/>
        </p:nvSpPr>
        <p:spPr>
          <a:xfrm>
            <a:off x="876300" y="1428750"/>
            <a:ext cx="9906000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4000"/>
              </a:lnSpc>
              <a:buNone/>
              <a:defRPr sz="51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51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NLO</a:t>
            </a:r>
            <a:r>
              <a:rPr sz="51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corrections to nucleon</a:t>
            </a:r>
          </a:p>
          <a:p>
            <a:pPr algn="l">
              <a:lnSpc>
                <a:spcPct val="94000"/>
              </a:lnSpc>
              <a:buNone/>
              <a:defRPr sz="51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51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axial</a:t>
            </a:r>
            <a:r>
              <a:rPr lang="en-US" sz="51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-vector</a:t>
            </a:r>
            <a:r>
              <a:rPr sz="51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form factor</a:t>
            </a:r>
            <a:r>
              <a:rPr lang="en-US" sz="51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endParaRPr sz="51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3" name="rv1_title_rule">
            <a:extLst>
              <a:ext uri="{FF2B5EF4-FFF2-40B4-BE49-F238E27FC236}">
                <a16:creationId xmlns:a16="http://schemas.microsoft.com/office/drawing/2014/main" id="{AE9701EF-DCCE-488D-B6C8-DA0E4AF05C42}"/>
              </a:ext>
            </a:extLst>
          </p:cNvPr>
          <p:cNvSpPr>
            <a:spLocks noGrp="1"/>
          </p:cNvSpPr>
          <p:nvPr/>
        </p:nvSpPr>
        <p:spPr>
          <a:xfrm>
            <a:off x="914400" y="3352800"/>
            <a:ext cx="3429000" cy="0"/>
          </a:xfrm>
          <a:prstGeom prst="line">
            <a:avLst/>
          </a:prstGeom>
          <a:noFill/>
          <a:ln w="47625">
            <a:solidFill>
              <a:srgbClr val="2457D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v1_subtitle">
            <a:extLst>
              <a:ext uri="{FF2B5EF4-FFF2-40B4-BE49-F238E27FC236}">
                <a16:creationId xmlns:a16="http://schemas.microsoft.com/office/drawing/2014/main" id="{C14F66DF-0409-447C-A71A-C879FE1B6726}"/>
              </a:ext>
            </a:extLst>
          </p:cNvPr>
          <p:cNvSpPr>
            <a:spLocks noGrp="1"/>
          </p:cNvSpPr>
          <p:nvPr/>
        </p:nvSpPr>
        <p:spPr>
          <a:xfrm>
            <a:off x="914400" y="3600450"/>
            <a:ext cx="11187113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02000"/>
              </a:lnSpc>
              <a:defRPr sz="2325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lang="en-US" sz="232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An extension of the Dirac form factors work: </a:t>
            </a:r>
            <a:r>
              <a:rPr lang="en-US" sz="2400" i="1" dirty="0" err="1">
                <a:latin typeface="-apple-system"/>
              </a:rPr>
              <a:t>Phys.Rev.Lett</a:t>
            </a:r>
            <a:r>
              <a:rPr lang="en-US" sz="2400" i="1" dirty="0">
                <a:latin typeface="-apple-system"/>
              </a:rPr>
              <a:t>.</a:t>
            </a:r>
            <a:r>
              <a:rPr lang="en-US" sz="2400" dirty="0">
                <a:latin typeface="-apple-system"/>
              </a:rPr>
              <a:t> 135 (2025) 13, 131903</a:t>
            </a:r>
          </a:p>
        </p:txBody>
      </p:sp>
      <p:sp>
        <p:nvSpPr>
          <p:cNvPr id="5" name="rv2_context">
            <a:extLst>
              <a:ext uri="{FF2B5EF4-FFF2-40B4-BE49-F238E27FC236}">
                <a16:creationId xmlns:a16="http://schemas.microsoft.com/office/drawing/2014/main" id="{06A9B351-C9F6-4B0A-8E3C-A2BD175ABCCB}"/>
              </a:ext>
            </a:extLst>
          </p:cNvPr>
          <p:cNvSpPr>
            <a:spLocks noGrp="1"/>
          </p:cNvSpPr>
          <p:nvPr/>
        </p:nvSpPr>
        <p:spPr>
          <a:xfrm>
            <a:off x="914400" y="4238626"/>
            <a:ext cx="7991856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157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575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Hard exclusive nucleon structure at large momentum transfer</a:t>
            </a:r>
          </a:p>
        </p:txBody>
      </p:sp>
      <p:sp>
        <p:nvSpPr>
          <p:cNvPr id="6" name="rv2_sources">
            <a:extLst>
              <a:ext uri="{FF2B5EF4-FFF2-40B4-BE49-F238E27FC236}">
                <a16:creationId xmlns:a16="http://schemas.microsoft.com/office/drawing/2014/main" id="{E047E09A-0C61-4700-9553-AA444FFAD2F8}"/>
              </a:ext>
            </a:extLst>
          </p:cNvPr>
          <p:cNvSpPr>
            <a:spLocks noGrp="1"/>
          </p:cNvSpPr>
          <p:nvPr/>
        </p:nvSpPr>
        <p:spPr>
          <a:xfrm>
            <a:off x="5829300" y="5081631"/>
            <a:ext cx="6003036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1350" b="0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r>
              <a:rPr lang="en-US" sz="1350" b="0" i="0" dirty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Yang Liu – Institute of High Energy Physics, Chinese Academy of Sciences</a:t>
            </a:r>
            <a:endParaRPr sz="1350" b="0" i="0" dirty="0">
              <a:solidFill>
                <a:srgbClr val="7B8EA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05F506F5-0C6B-89D0-FAF9-F96A21883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87997"/>
            <a:ext cx="42386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v2_sources">
            <a:extLst>
              <a:ext uri="{FF2B5EF4-FFF2-40B4-BE49-F238E27FC236}">
                <a16:creationId xmlns:a16="http://schemas.microsoft.com/office/drawing/2014/main" id="{BB957315-8428-C5FD-1475-8555FF302E86}"/>
              </a:ext>
            </a:extLst>
          </p:cNvPr>
          <p:cNvSpPr>
            <a:spLocks noGrp="1"/>
          </p:cNvSpPr>
          <p:nvPr/>
        </p:nvSpPr>
        <p:spPr>
          <a:xfrm>
            <a:off x="6096000" y="5429250"/>
            <a:ext cx="5334000" cy="62873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04000"/>
              </a:lnSpc>
              <a:defRPr sz="1350" b="0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r>
              <a:rPr lang="en-US" sz="1350" dirty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In collaboration with Feng </a:t>
            </a:r>
            <a:r>
              <a:rPr lang="en-US" sz="1350" dirty="0" err="1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Feng</a:t>
            </a:r>
            <a:r>
              <a:rPr lang="en-US" sz="1350" dirty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Yu Jia, </a:t>
            </a:r>
            <a:r>
              <a:rPr lang="en-US" sz="1350" dirty="0" err="1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Jichen</a:t>
            </a:r>
            <a:r>
              <a:rPr lang="en-US" sz="1350" dirty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Pan</a:t>
            </a:r>
          </a:p>
          <a:p>
            <a:pPr>
              <a:lnSpc>
                <a:spcPct val="104000"/>
              </a:lnSpc>
              <a:defRPr sz="1350" b="0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r>
              <a:rPr lang="en-US" sz="1350" dirty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Paper in preparation</a:t>
            </a:r>
            <a:endParaRPr sz="1350" b="0" i="0" dirty="0">
              <a:solidFill>
                <a:srgbClr val="7B8EA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03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28643-027B-1C71-5E78-170B898AD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tatic_progress_base">
            <a:extLst>
              <a:ext uri="{FF2B5EF4-FFF2-40B4-BE49-F238E27FC236}">
                <a16:creationId xmlns:a16="http://schemas.microsoft.com/office/drawing/2014/main" id="{CE86724E-9CE2-68B0-723B-79DC586FF8F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6A090183-4BE5-155C-A3A1-E04F7DB0640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300870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3BBA1C8E-12A0-FEFD-78D6-9788A058772A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lang="en-US"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HARD SCATTERING KERNEL</a:t>
            </a:r>
            <a:endParaRPr sz="1275" b="1" i="0" dirty="0">
              <a:solidFill>
                <a:srgbClr val="2457D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5CC3BF8E-E14D-CBC6-C8E4-F223AB08F872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Scattering kernel oblivious of long distances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593E57F5-2C52-F496-4710-78E21BF8D254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8BE84C53-0B0F-7A02-2BBA-64E96E0FB8A0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842E9218-4FF2-452A-9377-A487F1120D82}" type="slidenum">
              <a:rPr sz="1350" b="1">
                <a:solidFill>
                  <a:srgbClr val="7B8EA3"/>
                </a:solidFill>
                <a:latin typeface="Arial"/>
              </a:rPr>
              <a:pPr/>
              <a:t>10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16" name="rv3_ev_rule">
            <a:extLst>
              <a:ext uri="{FF2B5EF4-FFF2-40B4-BE49-F238E27FC236}">
                <a16:creationId xmlns:a16="http://schemas.microsoft.com/office/drawing/2014/main" id="{4F208340-2B61-53DE-1044-D89FD35D9234}"/>
              </a:ext>
            </a:extLst>
          </p:cNvPr>
          <p:cNvSpPr>
            <a:spLocks noGrp="1"/>
          </p:cNvSpPr>
          <p:nvPr/>
        </p:nvSpPr>
        <p:spPr>
          <a:xfrm>
            <a:off x="1466850" y="2816778"/>
            <a:ext cx="9258300" cy="0"/>
          </a:xfrm>
          <a:prstGeom prst="line">
            <a:avLst/>
          </a:prstGeom>
          <a:noFill/>
          <a:ln w="19050">
            <a:solidFill>
              <a:srgbClr val="D9E2EC"/>
            </a:solidFill>
            <a:prstDash val="solid"/>
          </a:ln>
        </p:spPr>
      </p:sp>
      <p:sp>
        <p:nvSpPr>
          <p:cNvPr id="17" name="rv3_fierz">
            <a:extLst>
              <a:ext uri="{FF2B5EF4-FFF2-40B4-BE49-F238E27FC236}">
                <a16:creationId xmlns:a16="http://schemas.microsoft.com/office/drawing/2014/main" id="{EB181748-101E-BE6B-E2A2-92633A342B34}"/>
              </a:ext>
            </a:extLst>
          </p:cNvPr>
          <p:cNvSpPr>
            <a:spLocks noGrp="1"/>
          </p:cNvSpPr>
          <p:nvPr/>
        </p:nvSpPr>
        <p:spPr>
          <a:xfrm>
            <a:off x="1676400" y="2971800"/>
            <a:ext cx="8839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21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Use antisymmetric Dirac basis</a:t>
            </a:r>
            <a:endParaRPr sz="2175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rv3_fierz">
            <a:extLst>
              <a:ext uri="{FF2B5EF4-FFF2-40B4-BE49-F238E27FC236}">
                <a16:creationId xmlns:a16="http://schemas.microsoft.com/office/drawing/2014/main" id="{38B60CD6-BC90-AF33-C9FD-00ACBA6BB11C}"/>
              </a:ext>
            </a:extLst>
          </p:cNvPr>
          <p:cNvSpPr>
            <a:spLocks noGrp="1"/>
          </p:cNvSpPr>
          <p:nvPr/>
        </p:nvSpPr>
        <p:spPr>
          <a:xfrm>
            <a:off x="870357" y="1349836"/>
            <a:ext cx="10839450" cy="53339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04000"/>
              </a:lnSpc>
              <a:buNone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b="1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Substitute the free, collinear three-quark states for the complex nucleon states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4F080F6-D60E-CB28-BB6C-C6FEF79E6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201" y="2138926"/>
            <a:ext cx="923348" cy="446549"/>
          </a:xfrm>
          <a:prstGeom prst="rect">
            <a:avLst/>
          </a:prstGeom>
        </p:spPr>
      </p:pic>
      <p:sp>
        <p:nvSpPr>
          <p:cNvPr id="23" name="Arrow: Right 22">
            <a:extLst>
              <a:ext uri="{FF2B5EF4-FFF2-40B4-BE49-F238E27FC236}">
                <a16:creationId xmlns:a16="http://schemas.microsoft.com/office/drawing/2014/main" id="{9683C2DA-8E77-9A3D-B045-E80A6035BC5C}"/>
              </a:ext>
            </a:extLst>
          </p:cNvPr>
          <p:cNvSpPr/>
          <p:nvPr/>
        </p:nvSpPr>
        <p:spPr>
          <a:xfrm>
            <a:off x="1540230" y="2220191"/>
            <a:ext cx="300566" cy="238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1D1C264-3A6C-4ACD-A7B7-48A26D596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0761" y="2052161"/>
            <a:ext cx="9904941" cy="6200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B56F46-0F9D-9B6D-6461-A1723FCC1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078" y="4119353"/>
            <a:ext cx="9532409" cy="66672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7CB5BF2-2F38-395F-B7F7-3A498736D4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2692" y="5165119"/>
            <a:ext cx="2955331" cy="422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AC02E9-58FD-43C6-47FD-70D05A6587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0311" y="3470725"/>
            <a:ext cx="2871378" cy="52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8343FC-96A0-9CFA-AAE9-F784206A32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0230" y="5090669"/>
            <a:ext cx="5778500" cy="57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855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tatic_progress_base">
            <a:extLst>
              <a:ext uri="{FF2B5EF4-FFF2-40B4-BE49-F238E27FC236}">
                <a16:creationId xmlns:a16="http://schemas.microsoft.com/office/drawing/2014/main" id="{52A9B4AB-B7CB-4AA6-9D0D-19BA1A511B9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53BCB407-0732-415A-86D4-9C7938CF623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830957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0D440078-F1BB-4E8F-A40F-02812B17D503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RENORMALIZATION PROBLEM</a:t>
            </a: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8F6E830E-0648-4B5B-AEAF-56BDEFE8592B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Evanescent operators leave finite remnants</a:t>
            </a: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35FF2A99-F978-4CA8-864C-D88154E5B1E7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8C608841-F9B2-45C2-8614-8BF6CA584A4A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06BD04FB-996A-4F66-9138-3C341BE619A6}" type="slidenum">
              <a:rPr sz="1350" b="1">
                <a:solidFill>
                  <a:srgbClr val="7B8EA3"/>
                </a:solidFill>
                <a:latin typeface="Arial"/>
              </a:rPr>
              <a:pPr/>
              <a:t>11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8" name="rv1_dimensional">
            <a:extLst>
              <a:ext uri="{FF2B5EF4-FFF2-40B4-BE49-F238E27FC236}">
                <a16:creationId xmlns:a16="http://schemas.microsoft.com/office/drawing/2014/main" id="{43AB6289-4CA1-4C23-BE7D-6B48B5970359}"/>
              </a:ext>
            </a:extLst>
          </p:cNvPr>
          <p:cNvSpPr>
            <a:spLocks noGrp="1"/>
          </p:cNvSpPr>
          <p:nvPr/>
        </p:nvSpPr>
        <p:spPr>
          <a:xfrm>
            <a:off x="685800" y="2004866"/>
            <a:ext cx="3143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150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 = 4 - 2ε</a:t>
            </a:r>
          </a:p>
        </p:txBody>
      </p:sp>
      <p:sp>
        <p:nvSpPr>
          <p:cNvPr id="9" name="rv1_ev_arrow">
            <a:extLst>
              <a:ext uri="{FF2B5EF4-FFF2-40B4-BE49-F238E27FC236}">
                <a16:creationId xmlns:a16="http://schemas.microsoft.com/office/drawing/2014/main" id="{5C74708C-6B11-49CB-A80F-BF30CA828D6A}"/>
              </a:ext>
            </a:extLst>
          </p:cNvPr>
          <p:cNvSpPr>
            <a:spLocks noGrp="1"/>
          </p:cNvSpPr>
          <p:nvPr/>
        </p:nvSpPr>
        <p:spPr>
          <a:xfrm>
            <a:off x="3619500" y="2183919"/>
            <a:ext cx="1333500" cy="285750"/>
          </a:xfrm>
          <a:prstGeom prst="rightArrow">
            <a:avLst/>
          </a:prstGeom>
          <a:solidFill>
            <a:srgbClr val="EAF0FF"/>
          </a:solidFill>
          <a:ln w="0">
            <a:noFill/>
            <a:prstDash val="solid"/>
          </a:ln>
        </p:spPr>
      </p:sp>
      <p:sp>
        <p:nvSpPr>
          <p:cNvPr id="10" name="rv1_ev_tower">
            <a:extLst>
              <a:ext uri="{FF2B5EF4-FFF2-40B4-BE49-F238E27FC236}">
                <a16:creationId xmlns:a16="http://schemas.microsoft.com/office/drawing/2014/main" id="{93A1AE25-91B5-4ED8-908D-D005DE464793}"/>
              </a:ext>
            </a:extLst>
          </p:cNvPr>
          <p:cNvSpPr>
            <a:spLocks noGrp="1"/>
          </p:cNvSpPr>
          <p:nvPr/>
        </p:nvSpPr>
        <p:spPr>
          <a:xfrm>
            <a:off x="5353049" y="2004866"/>
            <a:ext cx="5633033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232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2325" b="1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</a:t>
            </a:r>
            <a:r>
              <a:rPr sz="23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hysical</a:t>
            </a:r>
            <a:r>
              <a:rPr lang="en-US" sz="23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sz="23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+  evanescent </a:t>
            </a:r>
            <a:r>
              <a:rPr lang="en-US" sz="23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operators mix</a:t>
            </a:r>
            <a:endParaRPr sz="2325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1" name="rv2_epsilon">
            <a:extLst>
              <a:ext uri="{FF2B5EF4-FFF2-40B4-BE49-F238E27FC236}">
                <a16:creationId xmlns:a16="http://schemas.microsoft.com/office/drawing/2014/main" id="{CE415C58-3662-42FE-B6B7-F47958719646}"/>
              </a:ext>
            </a:extLst>
          </p:cNvPr>
          <p:cNvSpPr>
            <a:spLocks noGrp="1"/>
          </p:cNvSpPr>
          <p:nvPr/>
        </p:nvSpPr>
        <p:spPr>
          <a:xfrm>
            <a:off x="1403408" y="2733485"/>
            <a:ext cx="2286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4050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4050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O(ε)</a:t>
            </a:r>
          </a:p>
        </p:txBody>
      </p:sp>
      <p:sp>
        <p:nvSpPr>
          <p:cNvPr id="12" name="rv2_times">
            <a:extLst>
              <a:ext uri="{FF2B5EF4-FFF2-40B4-BE49-F238E27FC236}">
                <a16:creationId xmlns:a16="http://schemas.microsoft.com/office/drawing/2014/main" id="{77F237DD-D552-462B-8B1D-DFA2B4744651}"/>
              </a:ext>
            </a:extLst>
          </p:cNvPr>
          <p:cNvSpPr>
            <a:spLocks noGrp="1"/>
          </p:cNvSpPr>
          <p:nvPr/>
        </p:nvSpPr>
        <p:spPr>
          <a:xfrm>
            <a:off x="4013258" y="2733485"/>
            <a:ext cx="762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60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3" name="rv2_pole">
            <a:extLst>
              <a:ext uri="{FF2B5EF4-FFF2-40B4-BE49-F238E27FC236}">
                <a16:creationId xmlns:a16="http://schemas.microsoft.com/office/drawing/2014/main" id="{40AB1532-135A-468A-8177-A48B666C3934}"/>
              </a:ext>
            </a:extLst>
          </p:cNvPr>
          <p:cNvSpPr>
            <a:spLocks noGrp="1"/>
          </p:cNvSpPr>
          <p:nvPr/>
        </p:nvSpPr>
        <p:spPr>
          <a:xfrm>
            <a:off x="5003858" y="2733485"/>
            <a:ext cx="2286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4050" b="1" i="0">
                <a:solidFill>
                  <a:srgbClr val="D95555"/>
                </a:solidFill>
                <a:latin typeface="Arial"/>
                <a:ea typeface="Arial"/>
                <a:cs typeface="Arial"/>
              </a:defRPr>
            </a:pPr>
            <a:r>
              <a:rPr sz="4050" b="1" i="0" dirty="0">
                <a:solidFill>
                  <a:srgbClr val="D9555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1 / ε</a:t>
            </a:r>
          </a:p>
        </p:txBody>
      </p:sp>
      <p:sp>
        <p:nvSpPr>
          <p:cNvPr id="14" name="rv2_equals">
            <a:extLst>
              <a:ext uri="{FF2B5EF4-FFF2-40B4-BE49-F238E27FC236}">
                <a16:creationId xmlns:a16="http://schemas.microsoft.com/office/drawing/2014/main" id="{346D3456-490F-48CB-86C7-FDA57BF51FD5}"/>
              </a:ext>
            </a:extLst>
          </p:cNvPr>
          <p:cNvSpPr>
            <a:spLocks noGrp="1"/>
          </p:cNvSpPr>
          <p:nvPr/>
        </p:nvSpPr>
        <p:spPr>
          <a:xfrm>
            <a:off x="7537508" y="2733485"/>
            <a:ext cx="762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60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5" name="rv2_finite">
            <a:extLst>
              <a:ext uri="{FF2B5EF4-FFF2-40B4-BE49-F238E27FC236}">
                <a16:creationId xmlns:a16="http://schemas.microsoft.com/office/drawing/2014/main" id="{BBDD0596-548E-4B5A-903C-1F1D75A21DC7}"/>
              </a:ext>
            </a:extLst>
          </p:cNvPr>
          <p:cNvSpPr>
            <a:spLocks noGrp="1"/>
          </p:cNvSpPr>
          <p:nvPr/>
        </p:nvSpPr>
        <p:spPr>
          <a:xfrm>
            <a:off x="8490008" y="2733485"/>
            <a:ext cx="20002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4050" b="1" i="0">
                <a:solidFill>
                  <a:srgbClr val="D95555"/>
                </a:solidFill>
                <a:latin typeface="Arial"/>
                <a:ea typeface="Arial"/>
                <a:cs typeface="Arial"/>
              </a:defRPr>
            </a:pPr>
            <a:r>
              <a:rPr sz="4050" b="1" i="0" dirty="0">
                <a:solidFill>
                  <a:srgbClr val="D9555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finite</a:t>
            </a:r>
          </a:p>
        </p:txBody>
      </p:sp>
      <p:sp>
        <p:nvSpPr>
          <p:cNvPr id="16" name="rv3_ev_rule">
            <a:extLst>
              <a:ext uri="{FF2B5EF4-FFF2-40B4-BE49-F238E27FC236}">
                <a16:creationId xmlns:a16="http://schemas.microsoft.com/office/drawing/2014/main" id="{51E4F670-7EC1-41FC-832F-73EFE9671102}"/>
              </a:ext>
            </a:extLst>
          </p:cNvPr>
          <p:cNvSpPr>
            <a:spLocks noGrp="1"/>
          </p:cNvSpPr>
          <p:nvPr/>
        </p:nvSpPr>
        <p:spPr>
          <a:xfrm>
            <a:off x="1466850" y="3859290"/>
            <a:ext cx="9258300" cy="0"/>
          </a:xfrm>
          <a:prstGeom prst="line">
            <a:avLst/>
          </a:prstGeom>
          <a:noFill/>
          <a:ln w="19050">
            <a:solidFill>
              <a:srgbClr val="D9E2EC"/>
            </a:solidFill>
            <a:prstDash val="solid"/>
          </a:ln>
        </p:spPr>
      </p:sp>
      <p:sp>
        <p:nvSpPr>
          <p:cNvPr id="17" name="rv3_fierz">
            <a:extLst>
              <a:ext uri="{FF2B5EF4-FFF2-40B4-BE49-F238E27FC236}">
                <a16:creationId xmlns:a16="http://schemas.microsoft.com/office/drawing/2014/main" id="{0ACF3DD1-F0C8-4002-AF80-E67DEDDE9716}"/>
              </a:ext>
            </a:extLst>
          </p:cNvPr>
          <p:cNvSpPr>
            <a:spLocks noGrp="1"/>
          </p:cNvSpPr>
          <p:nvPr/>
        </p:nvSpPr>
        <p:spPr>
          <a:xfrm>
            <a:off x="1167992" y="4194610"/>
            <a:ext cx="9957732" cy="154564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04000"/>
              </a:lnSpc>
              <a:buNone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1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Four-dimensional </a:t>
            </a:r>
            <a:r>
              <a:rPr sz="2175" b="1" i="0" dirty="0" err="1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Fierz</a:t>
            </a:r>
            <a:r>
              <a:rPr sz="21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identities cannot be imposed on bare d-dimensional operators.</a:t>
            </a:r>
            <a:endParaRPr lang="en-US" sz="2175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  <a:buNone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endParaRPr lang="en-US" sz="2175" b="1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  <a:buNone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21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Evanescent contributions can be removed by finite renormalization.</a:t>
            </a:r>
            <a:endParaRPr sz="2175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EF5BE4-1CDD-B4C1-88EB-4823439BB901}"/>
              </a:ext>
            </a:extLst>
          </p:cNvPr>
          <p:cNvSpPr txBox="1"/>
          <p:nvPr/>
        </p:nvSpPr>
        <p:spPr>
          <a:xfrm>
            <a:off x="9490132" y="1129114"/>
            <a:ext cx="252508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1050" dirty="0">
                <a:latin typeface="-apple-system"/>
              </a:rPr>
              <a:t>M. J. Dugan and B. Grinstein</a:t>
            </a:r>
            <a:endParaRPr lang="en-US" sz="1050" b="0" dirty="0">
              <a:effectLst/>
              <a:latin typeface="-apple-system"/>
            </a:endParaRPr>
          </a:p>
          <a:p>
            <a:r>
              <a:rPr lang="en-US" sz="1050" b="0" i="1" dirty="0" err="1">
                <a:effectLst/>
                <a:latin typeface="-apple-system"/>
              </a:rPr>
              <a:t>Phys.Lett.B</a:t>
            </a:r>
            <a:r>
              <a:rPr lang="en-US" sz="1050" b="0" i="0" dirty="0">
                <a:effectLst/>
                <a:latin typeface="-apple-system"/>
              </a:rPr>
              <a:t> 256 (1991) 239-244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FAA613D-30B1-8E12-8039-E973AFF50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730" y="1303003"/>
            <a:ext cx="3162539" cy="5747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D2A65AB-3BDE-487B-48A1-5D1B21462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3266" y="4635906"/>
            <a:ext cx="7806267" cy="48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911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v2_km_renorm">
            <a:extLst>
              <a:ext uri="{FF2B5EF4-FFF2-40B4-BE49-F238E27FC236}">
                <a16:creationId xmlns:a16="http://schemas.microsoft.com/office/drawing/2014/main" id="{7C8493C9-9FCA-44D4-AE18-086E16EA5DC3}"/>
              </a:ext>
            </a:extLst>
          </p:cNvPr>
          <p:cNvSpPr>
            <a:spLocks noGrp="1"/>
          </p:cNvSpPr>
          <p:nvPr/>
        </p:nvSpPr>
        <p:spPr>
          <a:xfrm>
            <a:off x="3676650" y="1595437"/>
            <a:ext cx="3924300" cy="1790700"/>
          </a:xfrm>
          <a:prstGeom prst="roundRect">
            <a:avLst>
              <a:gd name="adj" fmla="val 8511"/>
            </a:avLst>
          </a:prstGeom>
          <a:noFill/>
          <a:ln w="9525">
            <a:solidFill>
              <a:srgbClr val="2457D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static_progress_base">
            <a:extLst>
              <a:ext uri="{FF2B5EF4-FFF2-40B4-BE49-F238E27FC236}">
                <a16:creationId xmlns:a16="http://schemas.microsoft.com/office/drawing/2014/main" id="{BEC5B6B0-C116-4025-85FF-E5C50851CC1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15B78959-3AA9-4CEF-999C-B4D82D290CA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361043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299A2B48-770E-4DE8-BBDE-5A7A5BF892D3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EE68993A-7299-4C3B-82EE-34025C764536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0DA15960-93EC-4703-94E9-B23469C08229}" type="slidenum">
              <a:rPr sz="1350" b="1">
                <a:solidFill>
                  <a:srgbClr val="7B8EA3"/>
                </a:solidFill>
                <a:latin typeface="Arial"/>
              </a:rPr>
              <a:pPr/>
              <a:t>12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8" name="rv2_km_arrow_1">
            <a:extLst>
              <a:ext uri="{FF2B5EF4-FFF2-40B4-BE49-F238E27FC236}">
                <a16:creationId xmlns:a16="http://schemas.microsoft.com/office/drawing/2014/main" id="{93E07746-76AD-40AB-BEE2-C14F4467A0E9}"/>
              </a:ext>
            </a:extLst>
          </p:cNvPr>
          <p:cNvSpPr>
            <a:spLocks noGrp="1"/>
          </p:cNvSpPr>
          <p:nvPr/>
        </p:nvSpPr>
        <p:spPr>
          <a:xfrm>
            <a:off x="2781300" y="2357437"/>
            <a:ext cx="895350" cy="247650"/>
          </a:xfrm>
          <a:prstGeom prst="rightArrow">
            <a:avLst/>
          </a:prstGeom>
          <a:solidFill>
            <a:srgbClr val="B8C8F7"/>
          </a:solidFill>
          <a:ln w="0">
            <a:noFill/>
            <a:prstDash val="solid"/>
          </a:ln>
        </p:spPr>
      </p:sp>
      <p:sp>
        <p:nvSpPr>
          <p:cNvPr id="9" name="rv3_km_arrow_2">
            <a:extLst>
              <a:ext uri="{FF2B5EF4-FFF2-40B4-BE49-F238E27FC236}">
                <a16:creationId xmlns:a16="http://schemas.microsoft.com/office/drawing/2014/main" id="{ACFF84C9-6931-479F-8DE3-2B059D1BF6D0}"/>
              </a:ext>
            </a:extLst>
          </p:cNvPr>
          <p:cNvSpPr>
            <a:spLocks noGrp="1"/>
          </p:cNvSpPr>
          <p:nvPr/>
        </p:nvSpPr>
        <p:spPr>
          <a:xfrm>
            <a:off x="7600950" y="2366962"/>
            <a:ext cx="647700" cy="247650"/>
          </a:xfrm>
          <a:prstGeom prst="rightArrow">
            <a:avLst/>
          </a:prstGeom>
          <a:solidFill>
            <a:srgbClr val="B8C8F7"/>
          </a:solidFill>
          <a:ln w="0">
            <a:noFill/>
            <a:prstDash val="solid"/>
          </a:ln>
        </p:spPr>
      </p:sp>
      <p:sp>
        <p:nvSpPr>
          <p:cNvPr id="10" name="rv1_km_open">
            <a:extLst>
              <a:ext uri="{FF2B5EF4-FFF2-40B4-BE49-F238E27FC236}">
                <a16:creationId xmlns:a16="http://schemas.microsoft.com/office/drawing/2014/main" id="{F2B8F4A8-502E-4A62-8B9C-2002B0B993DE}"/>
              </a:ext>
            </a:extLst>
          </p:cNvPr>
          <p:cNvSpPr>
            <a:spLocks noGrp="1"/>
          </p:cNvSpPr>
          <p:nvPr/>
        </p:nvSpPr>
        <p:spPr>
          <a:xfrm>
            <a:off x="381000" y="1595437"/>
            <a:ext cx="2400300" cy="1790700"/>
          </a:xfrm>
          <a:prstGeom prst="roundRect">
            <a:avLst>
              <a:gd name="adj" fmla="val 8511"/>
            </a:avLst>
          </a:prstGeom>
          <a:noFill/>
          <a:ln w="9525">
            <a:solidFill>
              <a:srgbClr val="0B7A75"/>
            </a:solidFill>
            <a:prstDash val="solid"/>
          </a:ln>
        </p:spPr>
      </p:sp>
      <p:sp>
        <p:nvSpPr>
          <p:cNvPr id="11" name="rv1_km_num_1">
            <a:extLst>
              <a:ext uri="{FF2B5EF4-FFF2-40B4-BE49-F238E27FC236}">
                <a16:creationId xmlns:a16="http://schemas.microsoft.com/office/drawing/2014/main" id="{16868139-AA9B-40B9-A8B3-1D7DBBD48BA2}"/>
              </a:ext>
            </a:extLst>
          </p:cNvPr>
          <p:cNvSpPr>
            <a:spLocks noGrp="1"/>
          </p:cNvSpPr>
          <p:nvPr/>
        </p:nvSpPr>
        <p:spPr>
          <a:xfrm>
            <a:off x="571500" y="1785937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950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rv1_km_open_text">
            <a:extLst>
              <a:ext uri="{FF2B5EF4-FFF2-40B4-BE49-F238E27FC236}">
                <a16:creationId xmlns:a16="http://schemas.microsoft.com/office/drawing/2014/main" id="{6DA7D335-7C5F-4084-AE5D-78F06534C3C2}"/>
              </a:ext>
            </a:extLst>
          </p:cNvPr>
          <p:cNvSpPr>
            <a:spLocks noGrp="1"/>
          </p:cNvSpPr>
          <p:nvPr/>
        </p:nvSpPr>
        <p:spPr>
          <a:xfrm>
            <a:off x="790575" y="1990943"/>
            <a:ext cx="1714500" cy="81652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18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Keep spinor</a:t>
            </a:r>
          </a:p>
          <a:p>
            <a:pPr algn="ctr">
              <a:lnSpc>
                <a:spcPct val="104000"/>
              </a:lnSpc>
              <a:buNone/>
              <a:defRPr sz="18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indices open</a:t>
            </a:r>
          </a:p>
        </p:txBody>
      </p:sp>
      <p:sp>
        <p:nvSpPr>
          <p:cNvPr id="14" name="rv2_km_num_2">
            <a:extLst>
              <a:ext uri="{FF2B5EF4-FFF2-40B4-BE49-F238E27FC236}">
                <a16:creationId xmlns:a16="http://schemas.microsoft.com/office/drawing/2014/main" id="{69906CF0-FBAC-4844-B1D7-9F77E21A1508}"/>
              </a:ext>
            </a:extLst>
          </p:cNvPr>
          <p:cNvSpPr>
            <a:spLocks noGrp="1"/>
          </p:cNvSpPr>
          <p:nvPr/>
        </p:nvSpPr>
        <p:spPr>
          <a:xfrm>
            <a:off x="3886200" y="1785937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950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rv2_km_renorm_text">
            <a:extLst>
              <a:ext uri="{FF2B5EF4-FFF2-40B4-BE49-F238E27FC236}">
                <a16:creationId xmlns:a16="http://schemas.microsoft.com/office/drawing/2014/main" id="{42D772BC-379C-45E3-A3E6-8B303EEF3E31}"/>
              </a:ext>
            </a:extLst>
          </p:cNvPr>
          <p:cNvSpPr>
            <a:spLocks noGrp="1"/>
          </p:cNvSpPr>
          <p:nvPr/>
        </p:nvSpPr>
        <p:spPr>
          <a:xfrm>
            <a:off x="4229100" y="1976437"/>
            <a:ext cx="3238500" cy="83103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3000"/>
              </a:lnSpc>
              <a:buNone/>
              <a:defRPr sz="18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Renormalize the open-index</a:t>
            </a:r>
          </a:p>
          <a:p>
            <a:pPr algn="ctr">
              <a:lnSpc>
                <a:spcPct val="103000"/>
              </a:lnSpc>
              <a:buNone/>
              <a:defRPr sz="18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operator in d dimensions</a:t>
            </a:r>
          </a:p>
        </p:txBody>
      </p:sp>
      <p:sp>
        <p:nvSpPr>
          <p:cNvPr id="16" name="rv3_km_project">
            <a:extLst>
              <a:ext uri="{FF2B5EF4-FFF2-40B4-BE49-F238E27FC236}">
                <a16:creationId xmlns:a16="http://schemas.microsoft.com/office/drawing/2014/main" id="{613281AC-14D7-4216-8919-5392D9C57AA3}"/>
              </a:ext>
            </a:extLst>
          </p:cNvPr>
          <p:cNvSpPr>
            <a:spLocks noGrp="1"/>
          </p:cNvSpPr>
          <p:nvPr/>
        </p:nvSpPr>
        <p:spPr>
          <a:xfrm>
            <a:off x="8248650" y="1595437"/>
            <a:ext cx="3562350" cy="1790700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19050">
            <a:solidFill>
              <a:srgbClr val="D79A22"/>
            </a:solidFill>
            <a:prstDash val="solid"/>
          </a:ln>
        </p:spPr>
      </p:sp>
      <p:sp>
        <p:nvSpPr>
          <p:cNvPr id="17" name="rv3_km_num_3">
            <a:extLst>
              <a:ext uri="{FF2B5EF4-FFF2-40B4-BE49-F238E27FC236}">
                <a16:creationId xmlns:a16="http://schemas.microsoft.com/office/drawing/2014/main" id="{4A1F1DD1-25A1-46FC-9C39-3AC88F140950}"/>
              </a:ext>
            </a:extLst>
          </p:cNvPr>
          <p:cNvSpPr>
            <a:spLocks noGrp="1"/>
          </p:cNvSpPr>
          <p:nvPr/>
        </p:nvSpPr>
        <p:spPr>
          <a:xfrm>
            <a:off x="8496300" y="1800443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950" b="1" i="0">
                <a:solidFill>
                  <a:srgbClr val="D79A22"/>
                </a:solidFill>
                <a:latin typeface="Arial"/>
                <a:ea typeface="Arial"/>
                <a:cs typeface="Arial"/>
              </a:defRPr>
            </a:pPr>
            <a:r>
              <a:rPr sz="1950" b="1" i="0" dirty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rv3_km_project_text">
            <a:extLst>
              <a:ext uri="{FF2B5EF4-FFF2-40B4-BE49-F238E27FC236}">
                <a16:creationId xmlns:a16="http://schemas.microsoft.com/office/drawing/2014/main" id="{DA59FEBF-9B70-4293-86B9-A35F93333CB4}"/>
              </a:ext>
            </a:extLst>
          </p:cNvPr>
          <p:cNvSpPr>
            <a:spLocks noGrp="1"/>
          </p:cNvSpPr>
          <p:nvPr/>
        </p:nvSpPr>
        <p:spPr>
          <a:xfrm>
            <a:off x="8833532" y="2031402"/>
            <a:ext cx="2691718" cy="43663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172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17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Do the Dirac algebra</a:t>
            </a:r>
            <a:endParaRPr sz="1725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9" name="rv3_km_takeaway">
            <a:extLst>
              <a:ext uri="{FF2B5EF4-FFF2-40B4-BE49-F238E27FC236}">
                <a16:creationId xmlns:a16="http://schemas.microsoft.com/office/drawing/2014/main" id="{E5D77AFD-8215-4BD2-97A1-4155DA316DE1}"/>
              </a:ext>
            </a:extLst>
          </p:cNvPr>
          <p:cNvSpPr>
            <a:spLocks noGrp="1"/>
          </p:cNvSpPr>
          <p:nvPr/>
        </p:nvSpPr>
        <p:spPr>
          <a:xfrm>
            <a:off x="2054869" y="4444915"/>
            <a:ext cx="8126297" cy="13430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  <a:defRPr sz="1800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Evanescent operators vanish in 4</a:t>
            </a:r>
            <a:r>
              <a:rPr lang="en-US"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d.</a:t>
            </a: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  <a:defRPr sz="1800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lang="en-US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Quark flavor structure is irrelevant in determining the renormalization factors.</a:t>
            </a: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  <a:defRPr sz="1800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lang="en-US"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</a:t>
            </a: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enormalized </a:t>
            </a:r>
            <a:r>
              <a:rPr sz="1800" b="0" i="0" dirty="0" err="1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Fierz</a:t>
            </a: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identities are </a:t>
            </a:r>
            <a:r>
              <a:rPr lang="en-US"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preserved.</a:t>
            </a:r>
            <a:endParaRPr lang="en-US" dirty="0">
              <a:solidFill>
                <a:srgbClr val="526579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481245" y="3693226"/>
            <a:ext cx="3229510" cy="781050"/>
          </a:xfrm>
          <a:prstGeom prst="rect">
            <a:avLst/>
          </a:prstGeom>
        </p:spPr>
      </p:pic>
      <p:sp>
        <p:nvSpPr>
          <p:cNvPr id="22" name="static_section">
            <a:extLst>
              <a:ext uri="{FF2B5EF4-FFF2-40B4-BE49-F238E27FC236}">
                <a16:creationId xmlns:a16="http://schemas.microsoft.com/office/drawing/2014/main" id="{C131464D-B51B-6D7B-177A-D069BA29EC42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lang="en-US"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ANOTHER WAY OUT</a:t>
            </a:r>
            <a:endParaRPr sz="1275" b="1" i="0" dirty="0">
              <a:solidFill>
                <a:srgbClr val="2457D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4" name="static_title">
            <a:extLst>
              <a:ext uri="{FF2B5EF4-FFF2-40B4-BE49-F238E27FC236}">
                <a16:creationId xmlns:a16="http://schemas.microsoft.com/office/drawing/2014/main" id="{84E2ABBA-0A51-5D23-4B9E-1FD095C13A49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96000"/>
              </a:lnSpc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 err="1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Kränkl</a:t>
            </a: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and </a:t>
            </a:r>
            <a:r>
              <a:rPr lang="en-US" sz="3600" b="1" dirty="0" err="1"/>
              <a:t>Manashov’s</a:t>
            </a:r>
            <a:r>
              <a:rPr lang="en-US" sz="3600" b="1" dirty="0"/>
              <a:t> clever trick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9A5557-1D32-9A42-3EC6-3299084AD54B}"/>
              </a:ext>
            </a:extLst>
          </p:cNvPr>
          <p:cNvSpPr txBox="1"/>
          <p:nvPr/>
        </p:nvSpPr>
        <p:spPr>
          <a:xfrm>
            <a:off x="9454044" y="1070059"/>
            <a:ext cx="250630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50" dirty="0">
                <a:latin typeface="-apple-system"/>
              </a:rPr>
              <a:t>S. Krankl and A. Manashov</a:t>
            </a:r>
            <a:endParaRPr lang="en-US" sz="1050" b="0" dirty="0">
              <a:effectLst/>
              <a:latin typeface="-apple-system"/>
            </a:endParaRPr>
          </a:p>
          <a:p>
            <a:r>
              <a:rPr lang="en-US" sz="1050" b="0" i="1" dirty="0" err="1">
                <a:effectLst/>
                <a:latin typeface="-apple-system"/>
              </a:rPr>
              <a:t>Phys.Lett.B</a:t>
            </a:r>
            <a:r>
              <a:rPr lang="en-US" sz="1050" b="0" i="0" dirty="0">
                <a:effectLst/>
                <a:latin typeface="-apple-system"/>
              </a:rPr>
              <a:t> 703 (2011) 519-523</a:t>
            </a:r>
            <a:endParaRPr lang="en-US" dirty="0"/>
          </a:p>
        </p:txBody>
      </p:sp>
      <p:pic>
        <p:nvPicPr>
          <p:cNvPr id="28" name="Image 0" descr="preencoded.png">
            <a:extLst>
              <a:ext uri="{FF2B5EF4-FFF2-40B4-BE49-F238E27FC236}">
                <a16:creationId xmlns:a16="http://schemas.microsoft.com/office/drawing/2014/main" id="{F5A26671-B583-530A-DB1E-7D6333A5FB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4500" y="2781324"/>
            <a:ext cx="3830109" cy="4146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749C060-8B31-B6E6-AB40-CB957DAB4B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82" y="2820974"/>
            <a:ext cx="1845112" cy="335297"/>
          </a:xfrm>
          <a:prstGeom prst="rect">
            <a:avLst/>
          </a:prstGeom>
        </p:spPr>
      </p:pic>
      <p:pic>
        <p:nvPicPr>
          <p:cNvPr id="32" name="Image 1" descr="preencoded.png">
            <a:extLst>
              <a:ext uri="{FF2B5EF4-FFF2-40B4-BE49-F238E27FC236}">
                <a16:creationId xmlns:a16="http://schemas.microsoft.com/office/drawing/2014/main" id="{B02ADA09-9251-3ECB-7414-C8293D3011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65257" y="2754203"/>
            <a:ext cx="3399079" cy="46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014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tatic_progress_base">
            <a:extLst>
              <a:ext uri="{FF2B5EF4-FFF2-40B4-BE49-F238E27FC236}">
                <a16:creationId xmlns:a16="http://schemas.microsoft.com/office/drawing/2014/main" id="{AAEE776B-9556-494E-88B7-3507ECAEE3F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4AAC7A88-6DF1-4546-BBC1-B3A5AC74B71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891130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3E99230D-5316-42B2-96D3-671815118707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CALCULATION</a:t>
            </a: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8052681D-29E8-4490-AB16-0F72344DF37A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The one-loop factorization checks </a:t>
            </a: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out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27BBFDE7-06BD-47D9-86E3-F923C3B2CDCE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4695D8FB-599C-4B3A-9CA6-E0772CD56EC9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425B40B9-8E61-48E2-9605-83CDBE22DE09}" type="slidenum">
              <a:rPr sz="1350" b="1">
                <a:solidFill>
                  <a:srgbClr val="7B8EA3"/>
                </a:solidFill>
                <a:latin typeface="Arial"/>
              </a:rPr>
              <a:pPr/>
              <a:t>13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8" name="rv1_calc_axis">
            <a:extLst>
              <a:ext uri="{FF2B5EF4-FFF2-40B4-BE49-F238E27FC236}">
                <a16:creationId xmlns:a16="http://schemas.microsoft.com/office/drawing/2014/main" id="{D25E39E6-4EBD-45E4-A9A8-C08160D1129E}"/>
              </a:ext>
            </a:extLst>
          </p:cNvPr>
          <p:cNvSpPr>
            <a:spLocks noGrp="1"/>
          </p:cNvSpPr>
          <p:nvPr/>
        </p:nvSpPr>
        <p:spPr>
          <a:xfrm>
            <a:off x="1352550" y="2686050"/>
            <a:ext cx="9486900" cy="0"/>
          </a:xfrm>
          <a:prstGeom prst="line">
            <a:avLst/>
          </a:prstGeom>
          <a:noFill/>
          <a:ln w="47625">
            <a:solidFill>
              <a:srgbClr val="D9E2EC"/>
            </a:solidFill>
            <a:prstDash val="solid"/>
          </a:ln>
        </p:spPr>
      </p:sp>
      <p:sp>
        <p:nvSpPr>
          <p:cNvPr id="9" name="rv1_calc_node_0">
            <a:extLst>
              <a:ext uri="{FF2B5EF4-FFF2-40B4-BE49-F238E27FC236}">
                <a16:creationId xmlns:a16="http://schemas.microsoft.com/office/drawing/2014/main" id="{121AF20B-7A8B-4EC8-933C-976593862323}"/>
              </a:ext>
            </a:extLst>
          </p:cNvPr>
          <p:cNvSpPr>
            <a:spLocks noGrp="1"/>
          </p:cNvSpPr>
          <p:nvPr/>
        </p:nvSpPr>
        <p:spPr>
          <a:xfrm>
            <a:off x="1638300" y="2533650"/>
            <a:ext cx="304800" cy="304800"/>
          </a:xfrm>
          <a:prstGeom prst="ellipse">
            <a:avLst/>
          </a:prstGeom>
          <a:solidFill>
            <a:srgbClr val="0B7A75"/>
          </a:solidFill>
          <a:ln w="9525">
            <a:solidFill>
              <a:srgbClr val="0B7A75"/>
            </a:solidFill>
            <a:prstDash val="solid"/>
          </a:ln>
        </p:spPr>
      </p:sp>
      <p:sp>
        <p:nvSpPr>
          <p:cNvPr id="10" name="rv1_calc_value_0">
            <a:extLst>
              <a:ext uri="{FF2B5EF4-FFF2-40B4-BE49-F238E27FC236}">
                <a16:creationId xmlns:a16="http://schemas.microsoft.com/office/drawing/2014/main" id="{360F5745-70F2-479F-995A-BB4E43D63F54}"/>
              </a:ext>
            </a:extLst>
          </p:cNvPr>
          <p:cNvSpPr>
            <a:spLocks noGrp="1"/>
          </p:cNvSpPr>
          <p:nvPr/>
        </p:nvSpPr>
        <p:spPr>
          <a:xfrm>
            <a:off x="933450" y="1447800"/>
            <a:ext cx="1714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900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11" name="rv1_calc_label_0">
            <a:extLst>
              <a:ext uri="{FF2B5EF4-FFF2-40B4-BE49-F238E27FC236}">
                <a16:creationId xmlns:a16="http://schemas.microsoft.com/office/drawing/2014/main" id="{18D30A9C-F596-4785-8CE9-600BDA96E4E4}"/>
              </a:ext>
            </a:extLst>
          </p:cNvPr>
          <p:cNvSpPr>
            <a:spLocks noGrp="1"/>
          </p:cNvSpPr>
          <p:nvPr/>
        </p:nvSpPr>
        <p:spPr>
          <a:xfrm>
            <a:off x="647700" y="3067050"/>
            <a:ext cx="2286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72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tree diagrams</a:t>
            </a:r>
          </a:p>
        </p:txBody>
      </p:sp>
      <p:sp>
        <p:nvSpPr>
          <p:cNvPr id="12" name="rv2_calc_node_1">
            <a:extLst>
              <a:ext uri="{FF2B5EF4-FFF2-40B4-BE49-F238E27FC236}">
                <a16:creationId xmlns:a16="http://schemas.microsoft.com/office/drawing/2014/main" id="{4E6DF0F7-7730-4EF8-8DF1-2DB87CC70CAA}"/>
              </a:ext>
            </a:extLst>
          </p:cNvPr>
          <p:cNvSpPr>
            <a:spLocks noGrp="1"/>
          </p:cNvSpPr>
          <p:nvPr/>
        </p:nvSpPr>
        <p:spPr>
          <a:xfrm>
            <a:off x="4438650" y="2533650"/>
            <a:ext cx="304800" cy="304800"/>
          </a:xfrm>
          <a:prstGeom prst="ellipse">
            <a:avLst/>
          </a:prstGeom>
          <a:solidFill>
            <a:srgbClr val="2457D6"/>
          </a:solidFill>
          <a:ln w="9525">
            <a:solidFill>
              <a:srgbClr val="2457D6"/>
            </a:solidFill>
            <a:prstDash val="solid"/>
          </a:ln>
        </p:spPr>
      </p:sp>
      <p:sp>
        <p:nvSpPr>
          <p:cNvPr id="13" name="rv2_calc_value_1">
            <a:extLst>
              <a:ext uri="{FF2B5EF4-FFF2-40B4-BE49-F238E27FC236}">
                <a16:creationId xmlns:a16="http://schemas.microsoft.com/office/drawing/2014/main" id="{A519D984-A3DB-44B4-A218-69347F304418}"/>
              </a:ext>
            </a:extLst>
          </p:cNvPr>
          <p:cNvSpPr>
            <a:spLocks noGrp="1"/>
          </p:cNvSpPr>
          <p:nvPr/>
        </p:nvSpPr>
        <p:spPr>
          <a:xfrm>
            <a:off x="3733800" y="1447800"/>
            <a:ext cx="1714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900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2040</a:t>
            </a:r>
          </a:p>
        </p:txBody>
      </p:sp>
      <p:sp>
        <p:nvSpPr>
          <p:cNvPr id="14" name="rv2_calc_label_1">
            <a:extLst>
              <a:ext uri="{FF2B5EF4-FFF2-40B4-BE49-F238E27FC236}">
                <a16:creationId xmlns:a16="http://schemas.microsoft.com/office/drawing/2014/main" id="{7572236D-7C69-4429-BE1E-FB6BFE027B41}"/>
              </a:ext>
            </a:extLst>
          </p:cNvPr>
          <p:cNvSpPr>
            <a:spLocks noGrp="1"/>
          </p:cNvSpPr>
          <p:nvPr/>
        </p:nvSpPr>
        <p:spPr>
          <a:xfrm>
            <a:off x="3448050" y="3067050"/>
            <a:ext cx="2286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72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one-loop diagrams</a:t>
            </a:r>
          </a:p>
        </p:txBody>
      </p:sp>
      <p:sp>
        <p:nvSpPr>
          <p:cNvPr id="15" name="rv3_calc_node_2">
            <a:extLst>
              <a:ext uri="{FF2B5EF4-FFF2-40B4-BE49-F238E27FC236}">
                <a16:creationId xmlns:a16="http://schemas.microsoft.com/office/drawing/2014/main" id="{DDA9B940-8F07-49AE-82EC-B52C14BF4DBC}"/>
              </a:ext>
            </a:extLst>
          </p:cNvPr>
          <p:cNvSpPr>
            <a:spLocks noGrp="1"/>
          </p:cNvSpPr>
          <p:nvPr/>
        </p:nvSpPr>
        <p:spPr>
          <a:xfrm>
            <a:off x="7334250" y="2533650"/>
            <a:ext cx="304800" cy="304800"/>
          </a:xfrm>
          <a:prstGeom prst="ellipse">
            <a:avLst/>
          </a:prstGeom>
          <a:solidFill>
            <a:srgbClr val="D79A22"/>
          </a:solidFill>
          <a:ln w="9525">
            <a:solidFill>
              <a:srgbClr val="D79A22"/>
            </a:solidFill>
            <a:prstDash val="solid"/>
          </a:ln>
        </p:spPr>
      </p:sp>
      <p:sp>
        <p:nvSpPr>
          <p:cNvPr id="16" name="rv3_calc_value_2">
            <a:extLst>
              <a:ext uri="{FF2B5EF4-FFF2-40B4-BE49-F238E27FC236}">
                <a16:creationId xmlns:a16="http://schemas.microsoft.com/office/drawing/2014/main" id="{672FD900-C764-47C8-8FA0-F3BA304D3877}"/>
              </a:ext>
            </a:extLst>
          </p:cNvPr>
          <p:cNvSpPr>
            <a:spLocks noGrp="1"/>
          </p:cNvSpPr>
          <p:nvPr/>
        </p:nvSpPr>
        <p:spPr>
          <a:xfrm>
            <a:off x="6629400" y="1447800"/>
            <a:ext cx="1714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900" b="1" i="0">
                <a:solidFill>
                  <a:srgbClr val="D79A22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~100</a:t>
            </a:r>
          </a:p>
        </p:txBody>
      </p:sp>
      <p:sp>
        <p:nvSpPr>
          <p:cNvPr id="17" name="rv3_calc_label_2">
            <a:extLst>
              <a:ext uri="{FF2B5EF4-FFF2-40B4-BE49-F238E27FC236}">
                <a16:creationId xmlns:a16="http://schemas.microsoft.com/office/drawing/2014/main" id="{6282826A-D5E2-4F6B-ACB7-906B9E9133C8}"/>
              </a:ext>
            </a:extLst>
          </p:cNvPr>
          <p:cNvSpPr>
            <a:spLocks noGrp="1"/>
          </p:cNvSpPr>
          <p:nvPr/>
        </p:nvSpPr>
        <p:spPr>
          <a:xfrm>
            <a:off x="6343650" y="3067050"/>
            <a:ext cx="2286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72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master integrals</a:t>
            </a:r>
          </a:p>
        </p:txBody>
      </p:sp>
      <p:sp>
        <p:nvSpPr>
          <p:cNvPr id="18" name="rv4_calc_node_3">
            <a:extLst>
              <a:ext uri="{FF2B5EF4-FFF2-40B4-BE49-F238E27FC236}">
                <a16:creationId xmlns:a16="http://schemas.microsoft.com/office/drawing/2014/main" id="{236CE405-7455-41B4-95B0-246AB2FAC044}"/>
              </a:ext>
            </a:extLst>
          </p:cNvPr>
          <p:cNvSpPr>
            <a:spLocks noGrp="1"/>
          </p:cNvSpPr>
          <p:nvPr/>
        </p:nvSpPr>
        <p:spPr>
          <a:xfrm>
            <a:off x="10153650" y="2533650"/>
            <a:ext cx="304800" cy="304800"/>
          </a:xfrm>
          <a:prstGeom prst="ellipse">
            <a:avLst/>
          </a:prstGeom>
          <a:solidFill>
            <a:srgbClr val="D95555"/>
          </a:solidFill>
          <a:ln w="9525">
            <a:solidFill>
              <a:srgbClr val="D95555"/>
            </a:solidFill>
            <a:prstDash val="solid"/>
          </a:ln>
        </p:spPr>
      </p:sp>
      <p:sp>
        <p:nvSpPr>
          <p:cNvPr id="19" name="rv4_calc_value_3">
            <a:extLst>
              <a:ext uri="{FF2B5EF4-FFF2-40B4-BE49-F238E27FC236}">
                <a16:creationId xmlns:a16="http://schemas.microsoft.com/office/drawing/2014/main" id="{560B07B3-5F9E-4E9C-B88C-D2177C54EBAA}"/>
              </a:ext>
            </a:extLst>
          </p:cNvPr>
          <p:cNvSpPr>
            <a:spLocks noGrp="1"/>
          </p:cNvSpPr>
          <p:nvPr/>
        </p:nvSpPr>
        <p:spPr>
          <a:xfrm>
            <a:off x="9448800" y="1447800"/>
            <a:ext cx="1714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900" b="1" i="0">
                <a:solidFill>
                  <a:srgbClr val="D95555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D9555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rv4_calc_label_3">
            <a:extLst>
              <a:ext uri="{FF2B5EF4-FFF2-40B4-BE49-F238E27FC236}">
                <a16:creationId xmlns:a16="http://schemas.microsoft.com/office/drawing/2014/main" id="{C42B147D-C4EA-4EE0-BC30-06604FFB758E}"/>
              </a:ext>
            </a:extLst>
          </p:cNvPr>
          <p:cNvSpPr>
            <a:spLocks noGrp="1"/>
          </p:cNvSpPr>
          <p:nvPr/>
        </p:nvSpPr>
        <p:spPr>
          <a:xfrm>
            <a:off x="9163050" y="3067050"/>
            <a:ext cx="2286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72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independent evaluation routes</a:t>
            </a:r>
          </a:p>
        </p:txBody>
      </p:sp>
      <p:sp>
        <p:nvSpPr>
          <p:cNvPr id="23" name="rv5_calc_result">
            <a:extLst>
              <a:ext uri="{FF2B5EF4-FFF2-40B4-BE49-F238E27FC236}">
                <a16:creationId xmlns:a16="http://schemas.microsoft.com/office/drawing/2014/main" id="{B985AD36-3372-44D2-BC5A-9D2C3B280DCC}"/>
              </a:ext>
            </a:extLst>
          </p:cNvPr>
          <p:cNvSpPr>
            <a:spLocks noGrp="1"/>
          </p:cNvSpPr>
          <p:nvPr/>
        </p:nvSpPr>
        <p:spPr>
          <a:xfrm>
            <a:off x="2381250" y="6096000"/>
            <a:ext cx="7429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18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Result: a pointwise IR-finite analytical hard kernel</a:t>
            </a:r>
          </a:p>
        </p:txBody>
      </p:sp>
      <p:sp>
        <p:nvSpPr>
          <p:cNvPr id="25" name="anim-03-check-bg-0">
            <a:extLst>
              <a:ext uri="{FF2B5EF4-FFF2-40B4-BE49-F238E27FC236}">
                <a16:creationId xmlns:a16="http://schemas.microsoft.com/office/drawing/2014/main" id="{2B321F31-8B1B-6CF5-AA1C-8879AD2520AF}"/>
              </a:ext>
            </a:extLst>
          </p:cNvPr>
          <p:cNvSpPr>
            <a:spLocks noGrp="1"/>
          </p:cNvSpPr>
          <p:nvPr/>
        </p:nvSpPr>
        <p:spPr>
          <a:xfrm>
            <a:off x="1876425" y="3714750"/>
            <a:ext cx="5619750" cy="457200"/>
          </a:xfrm>
          <a:prstGeom prst="roundRect">
            <a:avLst>
              <a:gd name="adj" fmla="val 29167"/>
            </a:avLst>
          </a:prstGeom>
          <a:solidFill>
            <a:srgbClr val="FFFFFF"/>
          </a:solidFill>
          <a:ln w="19050">
            <a:solidFill>
              <a:srgbClr val="0F766E"/>
            </a:solidFill>
            <a:prstDash val="solid"/>
          </a:ln>
        </p:spPr>
      </p:sp>
      <p:sp>
        <p:nvSpPr>
          <p:cNvPr id="26" name="anim-03-check-mark-0">
            <a:extLst>
              <a:ext uri="{FF2B5EF4-FFF2-40B4-BE49-F238E27FC236}">
                <a16:creationId xmlns:a16="http://schemas.microsoft.com/office/drawing/2014/main" id="{901D9833-9070-F868-03AE-1AC9138726AB}"/>
              </a:ext>
            </a:extLst>
          </p:cNvPr>
          <p:cNvSpPr>
            <a:spLocks noGrp="1"/>
          </p:cNvSpPr>
          <p:nvPr/>
        </p:nvSpPr>
        <p:spPr>
          <a:xfrm>
            <a:off x="2028825" y="3771900"/>
            <a:ext cx="361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1875" b="1" i="0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F766E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anim-03-check-text-0">
            <a:extLst>
              <a:ext uri="{FF2B5EF4-FFF2-40B4-BE49-F238E27FC236}">
                <a16:creationId xmlns:a16="http://schemas.microsoft.com/office/drawing/2014/main" id="{E589FE27-B60A-31A3-591E-AB83FC865A5B}"/>
              </a:ext>
            </a:extLst>
          </p:cNvPr>
          <p:cNvSpPr>
            <a:spLocks noGrp="1"/>
          </p:cNvSpPr>
          <p:nvPr/>
        </p:nvSpPr>
        <p:spPr>
          <a:xfrm>
            <a:off x="2505075" y="3781425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l">
              <a:defRPr sz="15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02A43"/>
                </a:solidFill>
                <a:latin typeface="Arial"/>
                <a:ea typeface="Arial"/>
                <a:cs typeface="Arial"/>
              </a:rPr>
              <a:t>LO recovered</a:t>
            </a:r>
          </a:p>
        </p:txBody>
      </p:sp>
      <p:sp>
        <p:nvSpPr>
          <p:cNvPr id="28" name="anim-03-check-bg-1">
            <a:extLst>
              <a:ext uri="{FF2B5EF4-FFF2-40B4-BE49-F238E27FC236}">
                <a16:creationId xmlns:a16="http://schemas.microsoft.com/office/drawing/2014/main" id="{8EF475D1-DDA1-8B69-8A5C-A6701BAEDD57}"/>
              </a:ext>
            </a:extLst>
          </p:cNvPr>
          <p:cNvSpPr>
            <a:spLocks noGrp="1"/>
          </p:cNvSpPr>
          <p:nvPr/>
        </p:nvSpPr>
        <p:spPr>
          <a:xfrm>
            <a:off x="1876425" y="4305300"/>
            <a:ext cx="5619750" cy="457200"/>
          </a:xfrm>
          <a:prstGeom prst="roundRect">
            <a:avLst>
              <a:gd name="adj" fmla="val 29167"/>
            </a:avLst>
          </a:prstGeom>
          <a:solidFill>
            <a:srgbClr val="FFFFFF"/>
          </a:solidFill>
          <a:ln w="19050">
            <a:solidFill>
              <a:srgbClr val="2563EB"/>
            </a:solidFill>
            <a:prstDash val="solid"/>
          </a:ln>
        </p:spPr>
      </p:sp>
      <p:sp>
        <p:nvSpPr>
          <p:cNvPr id="29" name="anim-03-check-mark-1">
            <a:extLst>
              <a:ext uri="{FF2B5EF4-FFF2-40B4-BE49-F238E27FC236}">
                <a16:creationId xmlns:a16="http://schemas.microsoft.com/office/drawing/2014/main" id="{6BC2D60E-2C3F-F51B-09F4-684492D03EE4}"/>
              </a:ext>
            </a:extLst>
          </p:cNvPr>
          <p:cNvSpPr>
            <a:spLocks noGrp="1"/>
          </p:cNvSpPr>
          <p:nvPr/>
        </p:nvSpPr>
        <p:spPr>
          <a:xfrm>
            <a:off x="2028825" y="4362450"/>
            <a:ext cx="361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1875" b="1" i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2563EB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0" name="anim-03-check-text-1">
            <a:extLst>
              <a:ext uri="{FF2B5EF4-FFF2-40B4-BE49-F238E27FC236}">
                <a16:creationId xmlns:a16="http://schemas.microsoft.com/office/drawing/2014/main" id="{2BE73A5A-E8C9-E330-A41E-BB63B9167A97}"/>
              </a:ext>
            </a:extLst>
          </p:cNvPr>
          <p:cNvSpPr>
            <a:spLocks noGrp="1"/>
          </p:cNvSpPr>
          <p:nvPr/>
        </p:nvSpPr>
        <p:spPr>
          <a:xfrm>
            <a:off x="2505075" y="4371975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l">
              <a:defRPr sz="15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UV poles removed</a:t>
            </a:r>
            <a:r>
              <a:rPr lang="en-US" sz="1575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575" b="1" i="0">
                <a:solidFill>
                  <a:srgbClr val="102A43"/>
                </a:solidFill>
                <a:latin typeface="Arial"/>
                <a:ea typeface="Arial"/>
                <a:cs typeface="Arial"/>
              </a:rPr>
              <a:t>by renormalization</a:t>
            </a:r>
            <a:endParaRPr sz="1575" b="1" i="0">
              <a:solidFill>
                <a:srgbClr val="102A4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anim-04-check-bg-2">
            <a:extLst>
              <a:ext uri="{FF2B5EF4-FFF2-40B4-BE49-F238E27FC236}">
                <a16:creationId xmlns:a16="http://schemas.microsoft.com/office/drawing/2014/main" id="{363EE926-5064-288B-8813-446530C4E857}"/>
              </a:ext>
            </a:extLst>
          </p:cNvPr>
          <p:cNvSpPr>
            <a:spLocks noGrp="1"/>
          </p:cNvSpPr>
          <p:nvPr/>
        </p:nvSpPr>
        <p:spPr>
          <a:xfrm>
            <a:off x="1876425" y="4895850"/>
            <a:ext cx="5619750" cy="457200"/>
          </a:xfrm>
          <a:prstGeom prst="roundRect">
            <a:avLst>
              <a:gd name="adj" fmla="val 29167"/>
            </a:avLst>
          </a:prstGeom>
          <a:solidFill>
            <a:srgbClr val="FFFFFF"/>
          </a:solidFill>
          <a:ln w="19050">
            <a:solidFill>
              <a:srgbClr val="C2413B"/>
            </a:solidFill>
            <a:prstDash val="solid"/>
          </a:ln>
        </p:spPr>
      </p:sp>
      <p:sp>
        <p:nvSpPr>
          <p:cNvPr id="32" name="anim-04-check-mark-2">
            <a:extLst>
              <a:ext uri="{FF2B5EF4-FFF2-40B4-BE49-F238E27FC236}">
                <a16:creationId xmlns:a16="http://schemas.microsoft.com/office/drawing/2014/main" id="{1EA4EB7C-4346-B228-90D6-9057C56105AB}"/>
              </a:ext>
            </a:extLst>
          </p:cNvPr>
          <p:cNvSpPr>
            <a:spLocks noGrp="1"/>
          </p:cNvSpPr>
          <p:nvPr/>
        </p:nvSpPr>
        <p:spPr>
          <a:xfrm>
            <a:off x="2028825" y="4953000"/>
            <a:ext cx="361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1875" b="1" i="0">
                <a:solidFill>
                  <a:srgbClr val="C2413B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C2413B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3" name="anim-04-check-text-2">
            <a:extLst>
              <a:ext uri="{FF2B5EF4-FFF2-40B4-BE49-F238E27FC236}">
                <a16:creationId xmlns:a16="http://schemas.microsoft.com/office/drawing/2014/main" id="{C020696B-EC8D-938E-0060-DE39BA2C495D}"/>
              </a:ext>
            </a:extLst>
          </p:cNvPr>
          <p:cNvSpPr>
            <a:spLocks noGrp="1"/>
          </p:cNvSpPr>
          <p:nvPr/>
        </p:nvSpPr>
        <p:spPr>
          <a:xfrm>
            <a:off x="2505075" y="4962525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l">
              <a:defRPr sz="15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IR poles cancel pointwise</a:t>
            </a:r>
            <a:r>
              <a:rPr lang="en-US" sz="1575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 by matching</a:t>
            </a:r>
            <a:endParaRPr sz="1575" b="1" i="0" dirty="0">
              <a:solidFill>
                <a:srgbClr val="102A4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anim-04-check-bg-3">
            <a:extLst>
              <a:ext uri="{FF2B5EF4-FFF2-40B4-BE49-F238E27FC236}">
                <a16:creationId xmlns:a16="http://schemas.microsoft.com/office/drawing/2014/main" id="{7536836B-EA72-67C2-2979-422178BC75D9}"/>
              </a:ext>
            </a:extLst>
          </p:cNvPr>
          <p:cNvSpPr>
            <a:spLocks noGrp="1"/>
          </p:cNvSpPr>
          <p:nvPr/>
        </p:nvSpPr>
        <p:spPr>
          <a:xfrm>
            <a:off x="1876425" y="5486400"/>
            <a:ext cx="5619750" cy="457200"/>
          </a:xfrm>
          <a:prstGeom prst="roundRect">
            <a:avLst>
              <a:gd name="adj" fmla="val 29167"/>
            </a:avLst>
          </a:prstGeom>
          <a:solidFill>
            <a:srgbClr val="FFFFFF"/>
          </a:solidFill>
          <a:ln w="19050">
            <a:solidFill>
              <a:srgbClr val="B45309"/>
            </a:solidFill>
            <a:prstDash val="solid"/>
          </a:ln>
        </p:spPr>
      </p:sp>
      <p:sp>
        <p:nvSpPr>
          <p:cNvPr id="35" name="anim-04-check-mark-3">
            <a:extLst>
              <a:ext uri="{FF2B5EF4-FFF2-40B4-BE49-F238E27FC236}">
                <a16:creationId xmlns:a16="http://schemas.microsoft.com/office/drawing/2014/main" id="{A69C811B-2A85-7F3C-04FA-7567E82FB4AD}"/>
              </a:ext>
            </a:extLst>
          </p:cNvPr>
          <p:cNvSpPr>
            <a:spLocks noGrp="1"/>
          </p:cNvSpPr>
          <p:nvPr/>
        </p:nvSpPr>
        <p:spPr>
          <a:xfrm>
            <a:off x="2028825" y="5543550"/>
            <a:ext cx="361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1875" b="1" i="0">
                <a:solidFill>
                  <a:srgbClr val="B45309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B45309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6" name="anim-04-check-text-3">
            <a:extLst>
              <a:ext uri="{FF2B5EF4-FFF2-40B4-BE49-F238E27FC236}">
                <a16:creationId xmlns:a16="http://schemas.microsoft.com/office/drawing/2014/main" id="{529DCDFF-C09D-83E0-F5EE-86F6088D0BA0}"/>
              </a:ext>
            </a:extLst>
          </p:cNvPr>
          <p:cNvSpPr>
            <a:spLocks noGrp="1"/>
          </p:cNvSpPr>
          <p:nvPr/>
        </p:nvSpPr>
        <p:spPr>
          <a:xfrm>
            <a:off x="2505075" y="5553075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l">
              <a:defRPr sz="15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analytic ↔ 100-digit numerical </a:t>
            </a:r>
            <a:r>
              <a:rPr lang="en-US" sz="1575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check</a:t>
            </a:r>
            <a:endParaRPr sz="1575" b="1" i="0" dirty="0">
              <a:solidFill>
                <a:srgbClr val="102A4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B1EFF8-3189-4B38-6A02-D3509D2F74B7}"/>
              </a:ext>
            </a:extLst>
          </p:cNvPr>
          <p:cNvSpPr txBox="1"/>
          <p:nvPr/>
        </p:nvSpPr>
        <p:spPr>
          <a:xfrm>
            <a:off x="7798267" y="4312377"/>
            <a:ext cx="4098077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-apple-system"/>
              </a:rPr>
              <a:t>Tools:</a:t>
            </a:r>
          </a:p>
          <a:p>
            <a:r>
              <a:rPr lang="en-US" sz="1050" dirty="0">
                <a:latin typeface="-apple-system"/>
              </a:rPr>
              <a:t>    </a:t>
            </a:r>
            <a:r>
              <a:rPr lang="en-US" sz="1050" dirty="0" err="1">
                <a:latin typeface="-apple-system"/>
              </a:rPr>
              <a:t>HepLib</a:t>
            </a:r>
            <a:r>
              <a:rPr lang="en-US" sz="1050" dirty="0">
                <a:latin typeface="-apple-system"/>
              </a:rPr>
              <a:t>: </a:t>
            </a:r>
            <a:r>
              <a:rPr lang="en-US" sz="1050" b="0" i="1" dirty="0" err="1">
                <a:effectLst/>
                <a:latin typeface="-apple-system"/>
              </a:rPr>
              <a:t>Comput.Phys.Commun</a:t>
            </a:r>
            <a:r>
              <a:rPr lang="en-US" sz="1050" b="0" i="1" dirty="0">
                <a:effectLst/>
                <a:latin typeface="-apple-system"/>
              </a:rPr>
              <a:t>.</a:t>
            </a:r>
            <a:r>
              <a:rPr lang="en-US" sz="1050" b="0" i="0" dirty="0">
                <a:effectLst/>
                <a:latin typeface="-apple-system"/>
              </a:rPr>
              <a:t> 285 (2023) 108631</a:t>
            </a:r>
          </a:p>
          <a:p>
            <a:r>
              <a:rPr lang="en-US" sz="1050" dirty="0">
                <a:latin typeface="-apple-system"/>
              </a:rPr>
              <a:t>    Apart: </a:t>
            </a:r>
            <a:r>
              <a:rPr lang="en-US" sz="1050" b="0" i="1" dirty="0" err="1">
                <a:effectLst/>
                <a:latin typeface="-apple-system"/>
              </a:rPr>
              <a:t>Comput.Phys.Commun</a:t>
            </a:r>
            <a:r>
              <a:rPr lang="en-US" sz="1050" b="0" i="1" dirty="0">
                <a:effectLst/>
                <a:latin typeface="-apple-system"/>
              </a:rPr>
              <a:t>.</a:t>
            </a:r>
            <a:r>
              <a:rPr lang="en-US" sz="1050" b="0" i="0" dirty="0">
                <a:effectLst/>
                <a:latin typeface="-apple-system"/>
              </a:rPr>
              <a:t> 183 (2012) 2158-2164</a:t>
            </a:r>
          </a:p>
          <a:p>
            <a:r>
              <a:rPr lang="en-US" sz="1050" dirty="0">
                <a:latin typeface="-apple-system"/>
              </a:rPr>
              <a:t>    FIRE: </a:t>
            </a:r>
            <a:r>
              <a:rPr lang="en-US" sz="1050" b="0" i="1" dirty="0" err="1">
                <a:effectLst/>
                <a:latin typeface="-apple-system"/>
              </a:rPr>
              <a:t>Comput.Phys.Commun</a:t>
            </a:r>
            <a:r>
              <a:rPr lang="en-US" sz="1050" b="0" i="1" dirty="0">
                <a:effectLst/>
                <a:latin typeface="-apple-system"/>
              </a:rPr>
              <a:t>.</a:t>
            </a:r>
            <a:r>
              <a:rPr lang="en-US" sz="1050" b="0" i="0" dirty="0">
                <a:effectLst/>
                <a:latin typeface="-apple-system"/>
              </a:rPr>
              <a:t> 302 (2024) 109261</a:t>
            </a:r>
          </a:p>
          <a:p>
            <a:r>
              <a:rPr lang="en-US" sz="1050" dirty="0">
                <a:latin typeface="-apple-system"/>
              </a:rPr>
              <a:t>    </a:t>
            </a:r>
            <a:r>
              <a:rPr lang="en-US" sz="1050" dirty="0" err="1">
                <a:latin typeface="-apple-system"/>
              </a:rPr>
              <a:t>PolyLogTools</a:t>
            </a:r>
            <a:r>
              <a:rPr lang="en-US" sz="1050" dirty="0">
                <a:latin typeface="-apple-system"/>
              </a:rPr>
              <a:t>: </a:t>
            </a:r>
            <a:r>
              <a:rPr lang="en-US" sz="1050" b="0" i="1" dirty="0">
                <a:effectLst/>
                <a:latin typeface="-apple-system"/>
              </a:rPr>
              <a:t>JHEP</a:t>
            </a:r>
            <a:r>
              <a:rPr lang="en-US" sz="1050" b="0" i="0" dirty="0">
                <a:effectLst/>
                <a:latin typeface="-apple-system"/>
              </a:rPr>
              <a:t> 08 (2019) 135</a:t>
            </a:r>
          </a:p>
        </p:txBody>
      </p:sp>
    </p:spTree>
    <p:extLst>
      <p:ext uri="{BB962C8B-B14F-4D97-AF65-F5344CB8AC3E}">
        <p14:creationId xmlns:p14="http://schemas.microsoft.com/office/powerpoint/2010/main" val="1472521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6" grpId="0"/>
      <p:bldP spid="17" grpId="0"/>
      <p:bldP spid="19" grpId="0"/>
      <p:bldP spid="20" grpId="0"/>
      <p:bldP spid="23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tatic_progress_base">
            <a:extLst>
              <a:ext uri="{FF2B5EF4-FFF2-40B4-BE49-F238E27FC236}">
                <a16:creationId xmlns:a16="http://schemas.microsoft.com/office/drawing/2014/main" id="{6890D03B-1153-42B6-8C65-DE42735137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E54B8B1D-3E51-46B9-9A8C-394ED3B326E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421217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F7C11329-99D2-495B-A7CC-C4F702B05AB2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CFEF77C5-E9A1-4F14-BBA1-3D45479541FC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AF08EFC7-5CCE-4D89-8DD0-C7C65E2ED2DB}" type="slidenum">
              <a:rPr sz="1350" b="1">
                <a:solidFill>
                  <a:srgbClr val="7B8EA3"/>
                </a:solidFill>
                <a:latin typeface="Arial"/>
              </a:rPr>
              <a:pPr/>
              <a:t>14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11" name="rv3_neutron_label">
            <a:extLst>
              <a:ext uri="{FF2B5EF4-FFF2-40B4-BE49-F238E27FC236}">
                <a16:creationId xmlns:a16="http://schemas.microsoft.com/office/drawing/2014/main" id="{F3202D96-5F53-4677-B631-36D71A26CA34}"/>
              </a:ext>
            </a:extLst>
          </p:cNvPr>
          <p:cNvSpPr>
            <a:spLocks noGrp="1"/>
          </p:cNvSpPr>
          <p:nvPr/>
        </p:nvSpPr>
        <p:spPr>
          <a:xfrm>
            <a:off x="3512232" y="4770959"/>
            <a:ext cx="1352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650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neutron</a:t>
            </a:r>
          </a:p>
        </p:txBody>
      </p:sp>
      <p:sp>
        <p:nvSpPr>
          <p:cNvPr id="12" name="rv3_neutron_body">
            <a:extLst>
              <a:ext uri="{FF2B5EF4-FFF2-40B4-BE49-F238E27FC236}">
                <a16:creationId xmlns:a16="http://schemas.microsoft.com/office/drawing/2014/main" id="{8138ADF8-EBCE-4692-9495-6D373D0010AD}"/>
              </a:ext>
            </a:extLst>
          </p:cNvPr>
          <p:cNvSpPr>
            <a:spLocks noGrp="1"/>
          </p:cNvSpPr>
          <p:nvPr/>
        </p:nvSpPr>
        <p:spPr>
          <a:xfrm>
            <a:off x="4826681" y="4770959"/>
            <a:ext cx="367315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7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75" b="0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exchange up- and down-quark charges</a:t>
            </a:r>
          </a:p>
        </p:txBody>
      </p:sp>
      <p:sp>
        <p:nvSpPr>
          <p:cNvPr id="13" name="rv3_timelike_label">
            <a:extLst>
              <a:ext uri="{FF2B5EF4-FFF2-40B4-BE49-F238E27FC236}">
                <a16:creationId xmlns:a16="http://schemas.microsoft.com/office/drawing/2014/main" id="{B5B5B4E3-1F10-4D19-B073-C143697FF16E}"/>
              </a:ext>
            </a:extLst>
          </p:cNvPr>
          <p:cNvSpPr>
            <a:spLocks noGrp="1"/>
          </p:cNvSpPr>
          <p:nvPr/>
        </p:nvSpPr>
        <p:spPr>
          <a:xfrm>
            <a:off x="3527891" y="5398879"/>
            <a:ext cx="13525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D9555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D9555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timelike</a:t>
            </a:r>
          </a:p>
        </p:txBody>
      </p:sp>
      <p:sp>
        <p:nvSpPr>
          <p:cNvPr id="6" name="static_section">
            <a:extLst>
              <a:ext uri="{FF2B5EF4-FFF2-40B4-BE49-F238E27FC236}">
                <a16:creationId xmlns:a16="http://schemas.microsoft.com/office/drawing/2014/main" id="{92D1FE48-58E9-8681-C09A-C701BA7BA7BC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PHENOMENOLOGY</a:t>
            </a:r>
          </a:p>
        </p:txBody>
      </p:sp>
      <p:sp>
        <p:nvSpPr>
          <p:cNvPr id="9" name="static_title">
            <a:extLst>
              <a:ext uri="{FF2B5EF4-FFF2-40B4-BE49-F238E27FC236}">
                <a16:creationId xmlns:a16="http://schemas.microsoft.com/office/drawing/2014/main" id="{82FEFC7A-3814-DE46-0D42-72C580A64FE1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One formula organizes scales and models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5CD689-4CC1-011C-D781-A880AAE04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00" y="2600635"/>
            <a:ext cx="11281799" cy="680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FC1D582-8A7C-642E-BBAF-D41A9C3E31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6349" y="3667435"/>
            <a:ext cx="2339302" cy="4177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2ACFEF2-06F3-5B30-043C-49AD61B98D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2572" y="1477260"/>
            <a:ext cx="5693833" cy="8156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B53AF6F-2D55-5CEE-BBAF-ECFB958CCE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4307" y="5383471"/>
            <a:ext cx="1471672" cy="29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2102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9A2E479-E361-57DE-3A0E-E9083B7FA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0210" y="1217675"/>
            <a:ext cx="6257489" cy="21427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E0F06E-2CC9-FB77-7CE2-6EFFC6152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210" y="3489802"/>
            <a:ext cx="6202681" cy="2145713"/>
          </a:xfrm>
          <a:prstGeom prst="rect">
            <a:avLst/>
          </a:prstGeom>
        </p:spPr>
      </p:pic>
      <p:sp>
        <p:nvSpPr>
          <p:cNvPr id="27" name="static_progress_base">
            <a:extLst>
              <a:ext uri="{FF2B5EF4-FFF2-40B4-BE49-F238E27FC236}">
                <a16:creationId xmlns:a16="http://schemas.microsoft.com/office/drawing/2014/main" id="{76FE9E3A-1B24-487D-B2B0-0ADA76225AE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BF6BC468-1E44-4A78-8CB9-47A32513D3B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951304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77EDE245-0001-414B-8985-1C855F9E5D83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5C9F3405-34F0-42CD-88AD-349335A02640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923161E9-1AE2-4FE7-A5F0-5A0B95BB28C3}" type="slidenum">
              <a:rPr sz="1350" b="1">
                <a:solidFill>
                  <a:srgbClr val="7B8EA3"/>
                </a:solidFill>
                <a:latin typeface="Arial"/>
              </a:rPr>
              <a:pPr/>
              <a:t>15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29" name="static_section">
            <a:extLst>
              <a:ext uri="{FF2B5EF4-FFF2-40B4-BE49-F238E27FC236}">
                <a16:creationId xmlns:a16="http://schemas.microsoft.com/office/drawing/2014/main" id="{1BEFDFB2-1EE4-C3D9-E356-2A261041BF7B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275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RESULT</a:t>
            </a:r>
            <a:r>
              <a:rPr lang="en-US" sz="1275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endParaRPr sz="1275" b="1" i="0" dirty="0">
              <a:solidFill>
                <a:srgbClr val="0B7A75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31" name="static_title">
            <a:extLst>
              <a:ext uri="{FF2B5EF4-FFF2-40B4-BE49-F238E27FC236}">
                <a16:creationId xmlns:a16="http://schemas.microsoft.com/office/drawing/2014/main" id="{40B57E37-D155-CF65-F107-0EF837F12E3E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NLO corrections are positive</a:t>
            </a: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and significant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64" name="Shape 4">
            <a:extLst>
              <a:ext uri="{FF2B5EF4-FFF2-40B4-BE49-F238E27FC236}">
                <a16:creationId xmlns:a16="http://schemas.microsoft.com/office/drawing/2014/main" id="{ABAAB580-D97B-464B-2DBC-7335D0027FD6}"/>
              </a:ext>
            </a:extLst>
          </p:cNvPr>
          <p:cNvSpPr/>
          <p:nvPr/>
        </p:nvSpPr>
        <p:spPr>
          <a:xfrm>
            <a:off x="1684020" y="1211551"/>
            <a:ext cx="7909560" cy="2148840"/>
          </a:xfrm>
          <a:prstGeom prst="roundRect">
            <a:avLst>
              <a:gd name="adj" fmla="val 3404"/>
            </a:avLst>
          </a:prstGeom>
          <a:noFill/>
          <a:ln w="7620">
            <a:solidFill>
              <a:srgbClr val="E8EEF5"/>
            </a:solidFill>
            <a:prstDash val="solid"/>
          </a:ln>
        </p:spPr>
      </p:sp>
      <p:sp>
        <p:nvSpPr>
          <p:cNvPr id="65" name="b1_txt_109">
            <a:extLst>
              <a:ext uri="{FF2B5EF4-FFF2-40B4-BE49-F238E27FC236}">
                <a16:creationId xmlns:a16="http://schemas.microsoft.com/office/drawing/2014/main" id="{8EF314CE-D20F-3CD9-ECB4-691544899594}"/>
              </a:ext>
            </a:extLst>
          </p:cNvPr>
          <p:cNvSpPr/>
          <p:nvPr/>
        </p:nvSpPr>
        <p:spPr>
          <a:xfrm>
            <a:off x="1814189" y="1264653"/>
            <a:ext cx="867422" cy="413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Proton</a:t>
            </a:r>
          </a:p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Spacelike</a:t>
            </a:r>
            <a:endParaRPr lang="en-US" sz="1250" dirty="0"/>
          </a:p>
        </p:txBody>
      </p:sp>
      <p:sp>
        <p:nvSpPr>
          <p:cNvPr id="69" name="Shape 5">
            <a:extLst>
              <a:ext uri="{FF2B5EF4-FFF2-40B4-BE49-F238E27FC236}">
                <a16:creationId xmlns:a16="http://schemas.microsoft.com/office/drawing/2014/main" id="{6A5D334C-BD67-8114-C020-AB830988F672}"/>
              </a:ext>
            </a:extLst>
          </p:cNvPr>
          <p:cNvSpPr/>
          <p:nvPr/>
        </p:nvSpPr>
        <p:spPr>
          <a:xfrm>
            <a:off x="1684020" y="3488239"/>
            <a:ext cx="7909560" cy="2148840"/>
          </a:xfrm>
          <a:prstGeom prst="roundRect">
            <a:avLst>
              <a:gd name="adj" fmla="val 3404"/>
            </a:avLst>
          </a:prstGeom>
          <a:noFill/>
          <a:ln w="7620">
            <a:solidFill>
              <a:srgbClr val="E8EEF5"/>
            </a:solidFill>
            <a:prstDash val="solid"/>
          </a:ln>
        </p:spPr>
      </p:sp>
      <p:sp>
        <p:nvSpPr>
          <p:cNvPr id="70" name="b1_txt_109">
            <a:extLst>
              <a:ext uri="{FF2B5EF4-FFF2-40B4-BE49-F238E27FC236}">
                <a16:creationId xmlns:a16="http://schemas.microsoft.com/office/drawing/2014/main" id="{59904FDD-46CC-0ED9-5CAC-13B3863E9201}"/>
              </a:ext>
            </a:extLst>
          </p:cNvPr>
          <p:cNvSpPr/>
          <p:nvPr/>
        </p:nvSpPr>
        <p:spPr>
          <a:xfrm>
            <a:off x="1814189" y="3558105"/>
            <a:ext cx="867422" cy="413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Proton</a:t>
            </a:r>
          </a:p>
          <a:p>
            <a:pPr marL="0" indent="0">
              <a:buNone/>
            </a:pPr>
            <a:r>
              <a:rPr lang="en-US" sz="1250" b="1" dirty="0" err="1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Timelike</a:t>
            </a:r>
            <a:endParaRPr lang="en-US" sz="12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7E908D-3AD8-4D71-2545-2EA7C1011B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213" y="5728810"/>
            <a:ext cx="2828476" cy="5631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7FA58C-ED10-DECB-9022-9729B4D834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442" y="5722528"/>
            <a:ext cx="3160450" cy="55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0046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1F54C-9E05-C10A-F7FC-5CA919FE5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tatic_progress_base">
            <a:extLst>
              <a:ext uri="{FF2B5EF4-FFF2-40B4-BE49-F238E27FC236}">
                <a16:creationId xmlns:a16="http://schemas.microsoft.com/office/drawing/2014/main" id="{76EE831E-84EA-150C-6688-B7A09DC6A60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58170212-D5EB-383B-F8B5-DECB0D8C33F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481391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7AB289E4-9A35-9227-E755-D9A7D2B62DD6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5246F876-38BE-F8FF-5045-D35EB3B37848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E415B061-F59D-4C5B-A619-6D4B47826AD1}" type="slidenum">
              <a:rPr sz="1350" b="1">
                <a:solidFill>
                  <a:srgbClr val="7B8EA3"/>
                </a:solidFill>
                <a:latin typeface="Arial"/>
              </a:rPr>
              <a:pPr/>
              <a:t>16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29" name="static_section">
            <a:extLst>
              <a:ext uri="{FF2B5EF4-FFF2-40B4-BE49-F238E27FC236}">
                <a16:creationId xmlns:a16="http://schemas.microsoft.com/office/drawing/2014/main" id="{24D0E7A3-FC75-CDAD-1919-ECD8AAF8B00F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275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RESULT</a:t>
            </a:r>
            <a:r>
              <a:rPr lang="en-US" sz="1275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endParaRPr sz="1275" b="1" i="0" dirty="0">
              <a:solidFill>
                <a:srgbClr val="0B7A75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31" name="static_title">
            <a:extLst>
              <a:ext uri="{FF2B5EF4-FFF2-40B4-BE49-F238E27FC236}">
                <a16:creationId xmlns:a16="http://schemas.microsoft.com/office/drawing/2014/main" id="{DFA8F66F-7701-2213-6C0A-EA6295F88EBE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NLO corrections are positive</a:t>
            </a: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and significant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C22B20-E0DF-B15A-DF40-2A3DE04DA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213" y="5728810"/>
            <a:ext cx="2828476" cy="5631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D8C976-B015-49A6-EED1-0571CE223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442" y="5722528"/>
            <a:ext cx="3160450" cy="5593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FB2E02-070C-5F6E-7BE1-64C23863E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1" y="1642539"/>
            <a:ext cx="5908723" cy="38734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37857-778F-FF7A-7D89-19AF1EC44F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442" y="1643518"/>
            <a:ext cx="5772696" cy="3872517"/>
          </a:xfrm>
          <a:prstGeom prst="rect">
            <a:avLst/>
          </a:prstGeom>
        </p:spPr>
      </p:pic>
      <p:sp>
        <p:nvSpPr>
          <p:cNvPr id="14" name="b1_txt_109">
            <a:extLst>
              <a:ext uri="{FF2B5EF4-FFF2-40B4-BE49-F238E27FC236}">
                <a16:creationId xmlns:a16="http://schemas.microsoft.com/office/drawing/2014/main" id="{B93886E6-7C73-CD67-316D-F87C43DD995D}"/>
              </a:ext>
            </a:extLst>
          </p:cNvPr>
          <p:cNvSpPr/>
          <p:nvPr/>
        </p:nvSpPr>
        <p:spPr>
          <a:xfrm>
            <a:off x="836289" y="1229535"/>
            <a:ext cx="867422" cy="413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Proton</a:t>
            </a:r>
          </a:p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Spacelike</a:t>
            </a:r>
            <a:endParaRPr lang="en-US" sz="1250" dirty="0"/>
          </a:p>
        </p:txBody>
      </p:sp>
      <p:sp>
        <p:nvSpPr>
          <p:cNvPr id="16" name="b1_txt_109">
            <a:extLst>
              <a:ext uri="{FF2B5EF4-FFF2-40B4-BE49-F238E27FC236}">
                <a16:creationId xmlns:a16="http://schemas.microsoft.com/office/drawing/2014/main" id="{2377B229-45EF-B42F-9D8A-17A1915AF85F}"/>
              </a:ext>
            </a:extLst>
          </p:cNvPr>
          <p:cNvSpPr/>
          <p:nvPr/>
        </p:nvSpPr>
        <p:spPr>
          <a:xfrm>
            <a:off x="6695223" y="1229535"/>
            <a:ext cx="867422" cy="413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Proton</a:t>
            </a:r>
          </a:p>
          <a:p>
            <a:pPr marL="0" indent="0">
              <a:buNone/>
            </a:pPr>
            <a:r>
              <a:rPr lang="en-US" sz="1250" b="1" dirty="0" err="1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Timelike</a:t>
            </a:r>
            <a:endParaRPr lang="en-US" sz="1250" dirty="0"/>
          </a:p>
        </p:txBody>
      </p:sp>
    </p:spTree>
    <p:extLst>
      <p:ext uri="{BB962C8B-B14F-4D97-AF65-F5344CB8AC3E}">
        <p14:creationId xmlns:p14="http://schemas.microsoft.com/office/powerpoint/2010/main" val="82652570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5373F-C4F7-B633-F43A-384F78D33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A1E072-1852-72D2-1B3E-528583454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110" y="1176556"/>
            <a:ext cx="6257489" cy="21427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D5CD30-1EDF-B8E9-5FC0-E943D8873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110" y="3534167"/>
            <a:ext cx="6202681" cy="2145713"/>
          </a:xfrm>
          <a:prstGeom prst="rect">
            <a:avLst/>
          </a:prstGeom>
        </p:spPr>
      </p:pic>
      <p:sp>
        <p:nvSpPr>
          <p:cNvPr id="27" name="static_progress_base">
            <a:extLst>
              <a:ext uri="{FF2B5EF4-FFF2-40B4-BE49-F238E27FC236}">
                <a16:creationId xmlns:a16="http://schemas.microsoft.com/office/drawing/2014/main" id="{A0C4C590-FA4D-26C8-984C-ED60B2D0E57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A1C244BE-1247-91CF-BBF9-A1CE38CA23D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011478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651BDAE4-B7CB-403C-1AF7-7E444B91C178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DF855484-DDEE-AC12-EBF8-8E2F5E5FBB7C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67AE3278-6411-4457-9F3F-A7584B993E81}" type="slidenum">
              <a:rPr sz="1350" b="1">
                <a:solidFill>
                  <a:srgbClr val="7B8EA3"/>
                </a:solidFill>
                <a:latin typeface="Arial"/>
              </a:rPr>
              <a:pPr/>
              <a:t>17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29" name="static_section">
            <a:extLst>
              <a:ext uri="{FF2B5EF4-FFF2-40B4-BE49-F238E27FC236}">
                <a16:creationId xmlns:a16="http://schemas.microsoft.com/office/drawing/2014/main" id="{84CCFF0A-2528-2586-D31D-1BC22420784E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275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RESULT</a:t>
            </a:r>
            <a:r>
              <a:rPr lang="en-US" sz="1275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endParaRPr sz="1275" b="1" i="0" dirty="0">
              <a:solidFill>
                <a:srgbClr val="0B7A75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31" name="static_title">
            <a:extLst>
              <a:ext uri="{FF2B5EF4-FFF2-40B4-BE49-F238E27FC236}">
                <a16:creationId xmlns:a16="http://schemas.microsoft.com/office/drawing/2014/main" id="{9C03ADFE-4B9D-65FF-6D23-28B169A6F001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NLO corrections are positive</a:t>
            </a: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and significant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33" name="Shape 6">
            <a:extLst>
              <a:ext uri="{FF2B5EF4-FFF2-40B4-BE49-F238E27FC236}">
                <a16:creationId xmlns:a16="http://schemas.microsoft.com/office/drawing/2014/main" id="{A914C169-AF57-81C2-38D8-EA462EF8E4A4}"/>
              </a:ext>
            </a:extLst>
          </p:cNvPr>
          <p:cNvSpPr/>
          <p:nvPr/>
        </p:nvSpPr>
        <p:spPr>
          <a:xfrm>
            <a:off x="8641080" y="1234440"/>
            <a:ext cx="297180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62728"/>
            </a:solidFill>
            <a:prstDash val="solid"/>
          </a:ln>
        </p:spPr>
      </p:sp>
      <p:sp>
        <p:nvSpPr>
          <p:cNvPr id="35" name="Shape 7">
            <a:extLst>
              <a:ext uri="{FF2B5EF4-FFF2-40B4-BE49-F238E27FC236}">
                <a16:creationId xmlns:a16="http://schemas.microsoft.com/office/drawing/2014/main" id="{05738E4B-DF94-1AD3-6099-64BE6C1D27EB}"/>
              </a:ext>
            </a:extLst>
          </p:cNvPr>
          <p:cNvSpPr/>
          <p:nvPr/>
        </p:nvSpPr>
        <p:spPr>
          <a:xfrm>
            <a:off x="8641080" y="1234440"/>
            <a:ext cx="73152" cy="1097280"/>
          </a:xfrm>
          <a:prstGeom prst="rect">
            <a:avLst/>
          </a:prstGeom>
          <a:solidFill>
            <a:srgbClr val="D62728"/>
          </a:solidFill>
          <a:ln w="12700">
            <a:solidFill>
              <a:srgbClr val="D62728"/>
            </a:solidFill>
            <a:prstDash val="solid"/>
          </a:ln>
        </p:spPr>
      </p:sp>
      <p:sp>
        <p:nvSpPr>
          <p:cNvPr id="37" name="Text 8">
            <a:extLst>
              <a:ext uri="{FF2B5EF4-FFF2-40B4-BE49-F238E27FC236}">
                <a16:creationId xmlns:a16="http://schemas.microsoft.com/office/drawing/2014/main" id="{DDD8EA81-A047-5C17-B760-885B96FAE892}"/>
              </a:ext>
            </a:extLst>
          </p:cNvPr>
          <p:cNvSpPr/>
          <p:nvPr/>
        </p:nvSpPr>
        <p:spPr>
          <a:xfrm>
            <a:off x="8805672" y="1344168"/>
            <a:ext cx="2715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27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NLO significance</a:t>
            </a:r>
            <a:endParaRPr lang="en-US" sz="1100" dirty="0"/>
          </a:p>
        </p:txBody>
      </p:sp>
      <p:sp>
        <p:nvSpPr>
          <p:cNvPr id="39" name="Text 9">
            <a:extLst>
              <a:ext uri="{FF2B5EF4-FFF2-40B4-BE49-F238E27FC236}">
                <a16:creationId xmlns:a16="http://schemas.microsoft.com/office/drawing/2014/main" id="{F0967871-95A0-4B88-F039-4ED766C0131E}"/>
              </a:ext>
            </a:extLst>
          </p:cNvPr>
          <p:cNvSpPr/>
          <p:nvPr/>
        </p:nvSpPr>
        <p:spPr>
          <a:xfrm>
            <a:off x="8805672" y="1636776"/>
            <a:ext cx="2715768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one-loop hard kernel raises the pQCD prediction and reduces the historical LO underestimation.</a:t>
            </a:r>
            <a:endParaRPr lang="en-US" sz="950" dirty="0"/>
          </a:p>
        </p:txBody>
      </p:sp>
      <p:sp>
        <p:nvSpPr>
          <p:cNvPr id="41" name="Shape 10">
            <a:extLst>
              <a:ext uri="{FF2B5EF4-FFF2-40B4-BE49-F238E27FC236}">
                <a16:creationId xmlns:a16="http://schemas.microsoft.com/office/drawing/2014/main" id="{67ADA2D6-0937-855D-0D91-70B4E52EB183}"/>
              </a:ext>
            </a:extLst>
          </p:cNvPr>
          <p:cNvSpPr/>
          <p:nvPr/>
        </p:nvSpPr>
        <p:spPr>
          <a:xfrm>
            <a:off x="8641080" y="2606040"/>
            <a:ext cx="29718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43" name="Shape 11">
            <a:extLst>
              <a:ext uri="{FF2B5EF4-FFF2-40B4-BE49-F238E27FC236}">
                <a16:creationId xmlns:a16="http://schemas.microsoft.com/office/drawing/2014/main" id="{B7A107EF-9AF4-0FCB-2091-DCC5B0EA6326}"/>
              </a:ext>
            </a:extLst>
          </p:cNvPr>
          <p:cNvSpPr/>
          <p:nvPr/>
        </p:nvSpPr>
        <p:spPr>
          <a:xfrm>
            <a:off x="8641080" y="2606040"/>
            <a:ext cx="73152" cy="1170432"/>
          </a:xfrm>
          <a:prstGeom prst="rect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45" name="Text 12">
            <a:extLst>
              <a:ext uri="{FF2B5EF4-FFF2-40B4-BE49-F238E27FC236}">
                <a16:creationId xmlns:a16="http://schemas.microsoft.com/office/drawing/2014/main" id="{BC840A28-2091-C9AD-5FC6-DD06AEF6B660}"/>
              </a:ext>
            </a:extLst>
          </p:cNvPr>
          <p:cNvSpPr/>
          <p:nvPr/>
        </p:nvSpPr>
        <p:spPr>
          <a:xfrm>
            <a:off x="8805672" y="2715768"/>
            <a:ext cx="2715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sensitivity</a:t>
            </a:r>
            <a:endParaRPr lang="en-US" sz="1100" dirty="0"/>
          </a:p>
        </p:txBody>
      </p:sp>
      <p:sp>
        <p:nvSpPr>
          <p:cNvPr id="47" name="Text 13">
            <a:extLst>
              <a:ext uri="{FF2B5EF4-FFF2-40B4-BE49-F238E27FC236}">
                <a16:creationId xmlns:a16="http://schemas.microsoft.com/office/drawing/2014/main" id="{85B2336C-A546-41F4-5CF7-472930AD3250}"/>
              </a:ext>
            </a:extLst>
          </p:cNvPr>
          <p:cNvSpPr/>
          <p:nvPr/>
        </p:nvSpPr>
        <p:spPr>
          <a:xfrm>
            <a:off x="8805672" y="3008376"/>
            <a:ext cx="2715768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QCD sum-rule LCDAs can reach the magnitude of large-Q</a:t>
            </a:r>
            <a:r>
              <a:rPr lang="en-US" sz="950" baseline="3000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95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data, while small-coefficient lattice LCDAs are extremely low.</a:t>
            </a:r>
            <a:endParaRPr lang="en-US" sz="950" dirty="0"/>
          </a:p>
        </p:txBody>
      </p:sp>
      <p:sp>
        <p:nvSpPr>
          <p:cNvPr id="49" name="Shape 14">
            <a:extLst>
              <a:ext uri="{FF2B5EF4-FFF2-40B4-BE49-F238E27FC236}">
                <a16:creationId xmlns:a16="http://schemas.microsoft.com/office/drawing/2014/main" id="{5F1B24E5-1732-B5A8-75EE-E0ECAE8E402D}"/>
              </a:ext>
            </a:extLst>
          </p:cNvPr>
          <p:cNvSpPr/>
          <p:nvPr/>
        </p:nvSpPr>
        <p:spPr>
          <a:xfrm>
            <a:off x="8641080" y="4069080"/>
            <a:ext cx="29718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F2A65A"/>
            </a:solidFill>
            <a:prstDash val="solid"/>
          </a:ln>
        </p:spPr>
      </p:sp>
      <p:sp>
        <p:nvSpPr>
          <p:cNvPr id="51" name="Shape 15">
            <a:extLst>
              <a:ext uri="{FF2B5EF4-FFF2-40B4-BE49-F238E27FC236}">
                <a16:creationId xmlns:a16="http://schemas.microsoft.com/office/drawing/2014/main" id="{A810833F-E7C3-0632-36C8-341E69C28C7B}"/>
              </a:ext>
            </a:extLst>
          </p:cNvPr>
          <p:cNvSpPr/>
          <p:nvPr/>
        </p:nvSpPr>
        <p:spPr>
          <a:xfrm>
            <a:off x="8641080" y="4069080"/>
            <a:ext cx="73152" cy="1170432"/>
          </a:xfrm>
          <a:prstGeom prst="rect">
            <a:avLst/>
          </a:prstGeom>
          <a:solidFill>
            <a:srgbClr val="F2A65A"/>
          </a:solidFill>
          <a:ln w="12700">
            <a:solidFill>
              <a:srgbClr val="F2A65A"/>
            </a:solidFill>
            <a:prstDash val="solid"/>
          </a:ln>
        </p:spPr>
      </p:sp>
      <p:sp>
        <p:nvSpPr>
          <p:cNvPr id="53" name="Text 16">
            <a:extLst>
              <a:ext uri="{FF2B5EF4-FFF2-40B4-BE49-F238E27FC236}">
                <a16:creationId xmlns:a16="http://schemas.microsoft.com/office/drawing/2014/main" id="{E2A3D6AD-E726-4E75-3B50-ED291BC701D3}"/>
              </a:ext>
            </a:extLst>
          </p:cNvPr>
          <p:cNvSpPr/>
          <p:nvPr/>
        </p:nvSpPr>
        <p:spPr>
          <a:xfrm>
            <a:off x="8805672" y="4178808"/>
            <a:ext cx="2715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2A6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Important caveat</a:t>
            </a:r>
            <a:endParaRPr lang="en-US" sz="1100" dirty="0"/>
          </a:p>
        </p:txBody>
      </p:sp>
      <p:sp>
        <p:nvSpPr>
          <p:cNvPr id="57" name="Text 17">
            <a:extLst>
              <a:ext uri="{FF2B5EF4-FFF2-40B4-BE49-F238E27FC236}">
                <a16:creationId xmlns:a16="http://schemas.microsoft.com/office/drawing/2014/main" id="{A201A9F5-EB77-E966-1283-248714873BFF}"/>
              </a:ext>
            </a:extLst>
          </p:cNvPr>
          <p:cNvSpPr/>
          <p:nvPr/>
        </p:nvSpPr>
        <p:spPr>
          <a:xfrm>
            <a:off x="8805672" y="4471416"/>
            <a:ext cx="2715768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95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predicted Q</a:t>
            </a:r>
            <a:r>
              <a:rPr lang="en-US" sz="950" baseline="3000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95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trend is decreasing, whereas spacelike proton data show a flatter or rising pattern at large Q</a:t>
            </a:r>
            <a:r>
              <a:rPr lang="en-US" sz="950" baseline="3000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95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950" dirty="0"/>
          </a:p>
        </p:txBody>
      </p:sp>
      <p:sp>
        <p:nvSpPr>
          <p:cNvPr id="64" name="Shape 4">
            <a:extLst>
              <a:ext uri="{FF2B5EF4-FFF2-40B4-BE49-F238E27FC236}">
                <a16:creationId xmlns:a16="http://schemas.microsoft.com/office/drawing/2014/main" id="{B23E7675-8528-E7C5-FA43-4E4515564AE9}"/>
              </a:ext>
            </a:extLst>
          </p:cNvPr>
          <p:cNvSpPr/>
          <p:nvPr/>
        </p:nvSpPr>
        <p:spPr>
          <a:xfrm>
            <a:off x="502920" y="1170432"/>
            <a:ext cx="7909560" cy="2148840"/>
          </a:xfrm>
          <a:prstGeom prst="roundRect">
            <a:avLst>
              <a:gd name="adj" fmla="val 3404"/>
            </a:avLst>
          </a:prstGeom>
          <a:noFill/>
          <a:ln w="7620">
            <a:solidFill>
              <a:srgbClr val="E8EEF5"/>
            </a:solidFill>
            <a:prstDash val="solid"/>
          </a:ln>
        </p:spPr>
      </p:sp>
      <p:sp>
        <p:nvSpPr>
          <p:cNvPr id="65" name="b1_txt_109">
            <a:extLst>
              <a:ext uri="{FF2B5EF4-FFF2-40B4-BE49-F238E27FC236}">
                <a16:creationId xmlns:a16="http://schemas.microsoft.com/office/drawing/2014/main" id="{8759A278-0A9D-62E3-0DA4-7781F5570CFA}"/>
              </a:ext>
            </a:extLst>
          </p:cNvPr>
          <p:cNvSpPr/>
          <p:nvPr/>
        </p:nvSpPr>
        <p:spPr>
          <a:xfrm>
            <a:off x="633089" y="1223534"/>
            <a:ext cx="867422" cy="413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Proton</a:t>
            </a:r>
          </a:p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Spacelike</a:t>
            </a:r>
            <a:endParaRPr lang="en-US" sz="1250" dirty="0"/>
          </a:p>
        </p:txBody>
      </p:sp>
      <p:sp>
        <p:nvSpPr>
          <p:cNvPr id="69" name="Shape 5">
            <a:extLst>
              <a:ext uri="{FF2B5EF4-FFF2-40B4-BE49-F238E27FC236}">
                <a16:creationId xmlns:a16="http://schemas.microsoft.com/office/drawing/2014/main" id="{A557E86C-566D-B651-3CF8-85357AC0C13C}"/>
              </a:ext>
            </a:extLst>
          </p:cNvPr>
          <p:cNvSpPr/>
          <p:nvPr/>
        </p:nvSpPr>
        <p:spPr>
          <a:xfrm>
            <a:off x="502920" y="3532604"/>
            <a:ext cx="7909560" cy="2148840"/>
          </a:xfrm>
          <a:prstGeom prst="roundRect">
            <a:avLst>
              <a:gd name="adj" fmla="val 3404"/>
            </a:avLst>
          </a:prstGeom>
          <a:noFill/>
          <a:ln w="7620">
            <a:solidFill>
              <a:srgbClr val="E8EEF5"/>
            </a:solidFill>
            <a:prstDash val="solid"/>
          </a:ln>
        </p:spPr>
      </p:sp>
      <p:sp>
        <p:nvSpPr>
          <p:cNvPr id="70" name="b1_txt_109">
            <a:extLst>
              <a:ext uri="{FF2B5EF4-FFF2-40B4-BE49-F238E27FC236}">
                <a16:creationId xmlns:a16="http://schemas.microsoft.com/office/drawing/2014/main" id="{A788A84C-89CF-6762-A47D-BB71FD2FFF5B}"/>
              </a:ext>
            </a:extLst>
          </p:cNvPr>
          <p:cNvSpPr/>
          <p:nvPr/>
        </p:nvSpPr>
        <p:spPr>
          <a:xfrm>
            <a:off x="633089" y="3602470"/>
            <a:ext cx="867422" cy="413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Proton</a:t>
            </a:r>
          </a:p>
          <a:p>
            <a:pPr marL="0" indent="0">
              <a:buNone/>
            </a:pPr>
            <a:r>
              <a:rPr lang="en-US" sz="1250" b="1" dirty="0" err="1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Timelike</a:t>
            </a:r>
            <a:endParaRPr lang="en-US" sz="12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CB555F-6358-1631-8ECD-10A01E485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213" y="5728810"/>
            <a:ext cx="2828476" cy="5631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140FE7-5D4F-0A87-3184-DAC9A06F9B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442" y="5722528"/>
            <a:ext cx="3160450" cy="55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90357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tatic_progress_base">
            <a:extLst>
              <a:ext uri="{FF2B5EF4-FFF2-40B4-BE49-F238E27FC236}">
                <a16:creationId xmlns:a16="http://schemas.microsoft.com/office/drawing/2014/main" id="{5183EE78-E55D-49CB-81B3-6567232BB75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DAA6C571-EE4A-4844-B74D-78F029CB89A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541565" cy="57150"/>
          </a:xfrm>
          <a:prstGeom prst="rect">
            <a:avLst/>
          </a:prstGeom>
          <a:solidFill>
            <a:srgbClr val="D79A22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25597D29-3727-4063-BDFD-943A570042F2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TWO-LOOP EVOLUTION</a:t>
            </a: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55422759-F892-49DC-8C2B-3F3BDFB84AE3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NLL evolution shifts normalized DA moments</a:t>
            </a: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9A479821-E249-4475-9C54-E00E837AA7D6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4AE3AF7C-0E9E-47F7-8E12-1AD3064C9007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ACBA8BE6-859B-4813-8376-3F6B2A0E1C07}" type="slidenum">
              <a:rPr sz="1350" b="1">
                <a:solidFill>
                  <a:srgbClr val="7B8EA3"/>
                </a:solidFill>
                <a:latin typeface="Arial"/>
              </a:rPr>
              <a:pPr/>
              <a:t>18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8" name="rv1_rge_plot_frame">
            <a:extLst>
              <a:ext uri="{FF2B5EF4-FFF2-40B4-BE49-F238E27FC236}">
                <a16:creationId xmlns:a16="http://schemas.microsoft.com/office/drawing/2014/main" id="{F3D31A1B-6090-497E-9E61-4563C3017D06}"/>
              </a:ext>
            </a:extLst>
          </p:cNvPr>
          <p:cNvSpPr>
            <a:spLocks noGrp="1"/>
          </p:cNvSpPr>
          <p:nvPr/>
        </p:nvSpPr>
        <p:spPr>
          <a:xfrm>
            <a:off x="776506" y="2266949"/>
            <a:ext cx="5429250" cy="3848100"/>
          </a:xfrm>
          <a:prstGeom prst="roundRect">
            <a:avLst>
              <a:gd name="adj" fmla="val 297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v2_rge_rule">
            <a:extLst>
              <a:ext uri="{FF2B5EF4-FFF2-40B4-BE49-F238E27FC236}">
                <a16:creationId xmlns:a16="http://schemas.microsoft.com/office/drawing/2014/main" id="{E4DC9F80-3360-4EC0-A242-092210720F84}"/>
              </a:ext>
            </a:extLst>
          </p:cNvPr>
          <p:cNvSpPr>
            <a:spLocks noGrp="1"/>
          </p:cNvSpPr>
          <p:nvPr/>
        </p:nvSpPr>
        <p:spPr>
          <a:xfrm>
            <a:off x="6762750" y="3048000"/>
            <a:ext cx="4305300" cy="0"/>
          </a:xfrm>
          <a:prstGeom prst="line">
            <a:avLst/>
          </a:prstGeom>
          <a:noFill/>
          <a:ln w="19050">
            <a:solidFill>
              <a:srgbClr val="D9E2EC"/>
            </a:solidFill>
            <a:prstDash val="solid"/>
          </a:ln>
        </p:spPr>
      </p:sp>
      <p:sp>
        <p:nvSpPr>
          <p:cNvPr id="10" name="rv3_rge_point_1">
            <a:extLst>
              <a:ext uri="{FF2B5EF4-FFF2-40B4-BE49-F238E27FC236}">
                <a16:creationId xmlns:a16="http://schemas.microsoft.com/office/drawing/2014/main" id="{AB7D0598-6706-4428-B8E5-51EDBF04C2A0}"/>
              </a:ext>
            </a:extLst>
          </p:cNvPr>
          <p:cNvSpPr>
            <a:spLocks noGrp="1"/>
          </p:cNvSpPr>
          <p:nvPr/>
        </p:nvSpPr>
        <p:spPr>
          <a:xfrm>
            <a:off x="6705599" y="3238500"/>
            <a:ext cx="4900569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1800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lang="en-US" sz="1800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</a:t>
            </a:r>
            <a:r>
              <a:rPr sz="1800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he solid NLL curves differ from dotted LL by up to ~20%; the shift is model-, scale-, and moment-dependent.</a:t>
            </a:r>
          </a:p>
        </p:txBody>
      </p:sp>
      <p:sp>
        <p:nvSpPr>
          <p:cNvPr id="11" name="rv4_rge_point_2">
            <a:extLst>
              <a:ext uri="{FF2B5EF4-FFF2-40B4-BE49-F238E27FC236}">
                <a16:creationId xmlns:a16="http://schemas.microsoft.com/office/drawing/2014/main" id="{9008AFA0-F2E3-4B61-8522-F5A7FD340846}"/>
              </a:ext>
            </a:extLst>
          </p:cNvPr>
          <p:cNvSpPr>
            <a:spLocks noGrp="1"/>
          </p:cNvSpPr>
          <p:nvPr/>
        </p:nvSpPr>
        <p:spPr>
          <a:xfrm>
            <a:off x="6705600" y="4305300"/>
            <a:ext cx="4557494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800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Higher-conformal-spin moments receive the larger corrections.</a:t>
            </a:r>
          </a:p>
        </p:txBody>
      </p:sp>
      <p:sp>
        <p:nvSpPr>
          <p:cNvPr id="12" name="rv5_rge_point_3">
            <a:extLst>
              <a:ext uri="{FF2B5EF4-FFF2-40B4-BE49-F238E27FC236}">
                <a16:creationId xmlns:a16="http://schemas.microsoft.com/office/drawing/2014/main" id="{AFA52FEF-04E0-4AA9-A146-992B9C39B3B7}"/>
              </a:ext>
            </a:extLst>
          </p:cNvPr>
          <p:cNvSpPr>
            <a:spLocks noGrp="1"/>
          </p:cNvSpPr>
          <p:nvPr/>
        </p:nvSpPr>
        <p:spPr>
          <a:xfrm>
            <a:off x="6705599" y="5048249"/>
            <a:ext cx="4557493" cy="106678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800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This universal input propagates into leading-twist hard Dirac and axial form factors.</a:t>
            </a:r>
          </a:p>
        </p:txBody>
      </p:sp>
      <p:sp>
        <p:nvSpPr>
          <p:cNvPr id="13" name="rv1_rge_legend">
            <a:extLst>
              <a:ext uri="{FF2B5EF4-FFF2-40B4-BE49-F238E27FC236}">
                <a16:creationId xmlns:a16="http://schemas.microsoft.com/office/drawing/2014/main" id="{4C0F7436-076D-4D28-B333-11EDAA21262C}"/>
              </a:ext>
            </a:extLst>
          </p:cNvPr>
          <p:cNvSpPr>
            <a:spLocks noGrp="1"/>
          </p:cNvSpPr>
          <p:nvPr/>
        </p:nvSpPr>
        <p:spPr>
          <a:xfrm>
            <a:off x="1586131" y="619125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1500" b="1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Solid: NLL    Dotted: LL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rcRect l="51368"/>
          <a:stretch>
            <a:fillRect/>
          </a:stretch>
        </p:blipFill>
        <p:spPr>
          <a:xfrm>
            <a:off x="7742920" y="1153366"/>
            <a:ext cx="2482850" cy="55077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28906" y="2457729"/>
            <a:ext cx="5124450" cy="346654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D70943-FB6C-3321-FCDC-46C8A36535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562" y="1110593"/>
            <a:ext cx="3890569" cy="10992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9B3E793-5619-CA4E-596B-3765E4E72F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8753" y="1660196"/>
            <a:ext cx="4051184" cy="12640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1CAD24-7160-2B4A-F4C7-66E8C9C59A3D}"/>
              </a:ext>
            </a:extLst>
          </p:cNvPr>
          <p:cNvSpPr txBox="1"/>
          <p:nvPr/>
        </p:nvSpPr>
        <p:spPr>
          <a:xfrm>
            <a:off x="8246438" y="5918627"/>
            <a:ext cx="388398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0" dirty="0">
                <a:effectLst/>
                <a:latin typeface="-apple-system"/>
              </a:rPr>
              <a:t>Y. K. Huang, Y. Ji, B. X. Shi and Y. M. Wang</a:t>
            </a:r>
          </a:p>
          <a:p>
            <a:pPr algn="ctr"/>
            <a:r>
              <a:rPr lang="en-US" sz="1050" b="0" dirty="0">
                <a:effectLst/>
                <a:latin typeface="-apple-system"/>
              </a:rPr>
              <a:t>2512.20471 [hep-</a:t>
            </a:r>
            <a:r>
              <a:rPr lang="en-US" sz="1050" b="0" dirty="0" err="1">
                <a:effectLst/>
                <a:latin typeface="-apple-system"/>
              </a:rPr>
              <a:t>ph</a:t>
            </a:r>
            <a:r>
              <a:rPr lang="en-US" sz="1050" b="0" dirty="0">
                <a:effectLst/>
                <a:latin typeface="-apple-system"/>
              </a:rPr>
              <a:t>]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E9492F4-13E7-55FF-F949-E0DDC2D97B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6867" y="5466306"/>
            <a:ext cx="2146300" cy="51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34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tatic_progress_base">
            <a:extLst>
              <a:ext uri="{FF2B5EF4-FFF2-40B4-BE49-F238E27FC236}">
                <a16:creationId xmlns:a16="http://schemas.microsoft.com/office/drawing/2014/main" id="{85E89A64-BE84-4CC4-810C-8915C13D633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56222CF9-C826-4159-8C4D-B5B19B2D290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071652" cy="57150"/>
          </a:xfrm>
          <a:prstGeom prst="rect">
            <a:avLst/>
          </a:prstGeom>
          <a:solidFill>
            <a:srgbClr val="D79A22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A9DA18A2-D249-40C2-89DC-0154AAC5BB1B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SCHEME CONSISTENCY</a:t>
            </a: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68AE2EAF-7B58-457E-AE23-7CE712B05941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Scheme consistency constrains both DA legs</a:t>
            </a: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C3C040EC-00A9-4D90-ADDB-5978EB5FF1A2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3BA28E2F-FB69-4235-8A49-4F088F4467BF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25284C67-23FE-4258-9E50-3DE0C5478438}" type="slidenum">
              <a:rPr sz="1350" b="1">
                <a:solidFill>
                  <a:srgbClr val="7B8EA3"/>
                </a:solidFill>
                <a:latin typeface="Arial"/>
              </a:rPr>
              <a:pPr/>
              <a:t>19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8" name="rv2_scheme_arrow_in_1">
            <a:extLst>
              <a:ext uri="{FF2B5EF4-FFF2-40B4-BE49-F238E27FC236}">
                <a16:creationId xmlns:a16="http://schemas.microsoft.com/office/drawing/2014/main" id="{C6E5D627-D0A4-493D-AACF-9A4A8AC89FAC}"/>
              </a:ext>
            </a:extLst>
          </p:cNvPr>
          <p:cNvSpPr>
            <a:spLocks noGrp="1"/>
          </p:cNvSpPr>
          <p:nvPr/>
        </p:nvSpPr>
        <p:spPr>
          <a:xfrm>
            <a:off x="2952750" y="2038350"/>
            <a:ext cx="742950" cy="209550"/>
          </a:xfrm>
          <a:prstGeom prst="rightArrow">
            <a:avLst/>
          </a:prstGeom>
          <a:solidFill>
            <a:srgbClr val="B8C8F7"/>
          </a:solidFill>
          <a:ln w="0">
            <a:noFill/>
            <a:prstDash val="solid"/>
          </a:ln>
        </p:spPr>
      </p:sp>
      <p:sp>
        <p:nvSpPr>
          <p:cNvPr id="9" name="rv2_scheme_arrow_in_2">
            <a:extLst>
              <a:ext uri="{FF2B5EF4-FFF2-40B4-BE49-F238E27FC236}">
                <a16:creationId xmlns:a16="http://schemas.microsoft.com/office/drawing/2014/main" id="{47F4BC03-4C04-4902-B9DF-8C28C109AF03}"/>
              </a:ext>
            </a:extLst>
          </p:cNvPr>
          <p:cNvSpPr>
            <a:spLocks noGrp="1"/>
          </p:cNvSpPr>
          <p:nvPr/>
        </p:nvSpPr>
        <p:spPr>
          <a:xfrm>
            <a:off x="2952750" y="3086100"/>
            <a:ext cx="742950" cy="209550"/>
          </a:xfrm>
          <a:prstGeom prst="rightArrow">
            <a:avLst/>
          </a:prstGeom>
          <a:solidFill>
            <a:srgbClr val="B8C8F7"/>
          </a:solidFill>
          <a:ln w="0">
            <a:noFill/>
            <a:prstDash val="solid"/>
          </a:ln>
        </p:spPr>
      </p:sp>
      <p:sp>
        <p:nvSpPr>
          <p:cNvPr id="10" name="rv3_scheme_arrow_out_1">
            <a:extLst>
              <a:ext uri="{FF2B5EF4-FFF2-40B4-BE49-F238E27FC236}">
                <a16:creationId xmlns:a16="http://schemas.microsoft.com/office/drawing/2014/main" id="{681A2009-1141-4E32-AD16-E14FABB846C0}"/>
              </a:ext>
            </a:extLst>
          </p:cNvPr>
          <p:cNvSpPr>
            <a:spLocks noGrp="1"/>
          </p:cNvSpPr>
          <p:nvPr/>
        </p:nvSpPr>
        <p:spPr>
          <a:xfrm>
            <a:off x="8496300" y="2038350"/>
            <a:ext cx="742950" cy="209550"/>
          </a:xfrm>
          <a:prstGeom prst="rightArrow">
            <a:avLst/>
          </a:prstGeom>
          <a:solidFill>
            <a:srgbClr val="B8C8F7"/>
          </a:solidFill>
          <a:ln w="0">
            <a:noFill/>
            <a:prstDash val="solid"/>
          </a:ln>
        </p:spPr>
      </p:sp>
      <p:sp>
        <p:nvSpPr>
          <p:cNvPr id="11" name="rv3_scheme_arrow_out_2">
            <a:extLst>
              <a:ext uri="{FF2B5EF4-FFF2-40B4-BE49-F238E27FC236}">
                <a16:creationId xmlns:a16="http://schemas.microsoft.com/office/drawing/2014/main" id="{6E84443E-F15D-415D-AA37-3BB0E8D9A188}"/>
              </a:ext>
            </a:extLst>
          </p:cNvPr>
          <p:cNvSpPr>
            <a:spLocks noGrp="1"/>
          </p:cNvSpPr>
          <p:nvPr/>
        </p:nvSpPr>
        <p:spPr>
          <a:xfrm>
            <a:off x="8496300" y="3086100"/>
            <a:ext cx="742950" cy="209550"/>
          </a:xfrm>
          <a:prstGeom prst="rightArrow">
            <a:avLst/>
          </a:prstGeom>
          <a:solidFill>
            <a:srgbClr val="B8C8F7"/>
          </a:solidFill>
          <a:ln w="0">
            <a:noFill/>
            <a:prstDash val="solid"/>
          </a:ln>
        </p:spPr>
      </p:sp>
      <p:sp>
        <p:nvSpPr>
          <p:cNvPr id="12" name="rv1_scheme_incoming_input">
            <a:extLst>
              <a:ext uri="{FF2B5EF4-FFF2-40B4-BE49-F238E27FC236}">
                <a16:creationId xmlns:a16="http://schemas.microsoft.com/office/drawing/2014/main" id="{0CA74E95-D37C-4125-BA26-2C68071C94B6}"/>
              </a:ext>
            </a:extLst>
          </p:cNvPr>
          <p:cNvSpPr>
            <a:spLocks noGrp="1"/>
          </p:cNvSpPr>
          <p:nvPr/>
        </p:nvSpPr>
        <p:spPr>
          <a:xfrm>
            <a:off x="685800" y="1619250"/>
            <a:ext cx="2266950" cy="914400"/>
          </a:xfrm>
          <a:prstGeom prst="roundRect">
            <a:avLst>
              <a:gd name="adj" fmla="val 12500"/>
            </a:avLst>
          </a:prstGeom>
          <a:solidFill>
            <a:srgbClr val="E6F4F2"/>
          </a:solidFill>
          <a:ln w="9525">
            <a:solidFill>
              <a:srgbClr val="0B7A75"/>
            </a:solidFill>
            <a:prstDash val="solid"/>
          </a:ln>
        </p:spPr>
      </p:sp>
      <p:sp>
        <p:nvSpPr>
          <p:cNvPr id="13" name="rv1_scheme_incoming_title">
            <a:extLst>
              <a:ext uri="{FF2B5EF4-FFF2-40B4-BE49-F238E27FC236}">
                <a16:creationId xmlns:a16="http://schemas.microsoft.com/office/drawing/2014/main" id="{094FAA97-D0C9-436C-A01A-CA7F944B506C}"/>
              </a:ext>
            </a:extLst>
          </p:cNvPr>
          <p:cNvSpPr>
            <a:spLocks noGrp="1"/>
          </p:cNvSpPr>
          <p:nvPr/>
        </p:nvSpPr>
        <p:spPr>
          <a:xfrm>
            <a:off x="876300" y="175260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72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incoming DA</a:t>
            </a:r>
          </a:p>
        </p:txBody>
      </p:sp>
      <p:sp>
        <p:nvSpPr>
          <p:cNvPr id="14" name="rv1_scheme_incoming_body">
            <a:extLst>
              <a:ext uri="{FF2B5EF4-FFF2-40B4-BE49-F238E27FC236}">
                <a16:creationId xmlns:a16="http://schemas.microsoft.com/office/drawing/2014/main" id="{5C33F88D-CE16-4053-B8D4-4E46E3E1211F}"/>
              </a:ext>
            </a:extLst>
          </p:cNvPr>
          <p:cNvSpPr>
            <a:spLocks noGrp="1"/>
          </p:cNvSpPr>
          <p:nvPr/>
        </p:nvSpPr>
        <p:spPr>
          <a:xfrm>
            <a:off x="876300" y="211455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350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at μ₀ · EO/KM tagged</a:t>
            </a:r>
          </a:p>
        </p:txBody>
      </p:sp>
      <p:sp>
        <p:nvSpPr>
          <p:cNvPr id="15" name="rv1_scheme_outgoing_input">
            <a:extLst>
              <a:ext uri="{FF2B5EF4-FFF2-40B4-BE49-F238E27FC236}">
                <a16:creationId xmlns:a16="http://schemas.microsoft.com/office/drawing/2014/main" id="{4EB66FC8-E1F7-4544-87FB-56E8C5726646}"/>
              </a:ext>
            </a:extLst>
          </p:cNvPr>
          <p:cNvSpPr>
            <a:spLocks noGrp="1"/>
          </p:cNvSpPr>
          <p:nvPr/>
        </p:nvSpPr>
        <p:spPr>
          <a:xfrm>
            <a:off x="685800" y="2667000"/>
            <a:ext cx="2266950" cy="914400"/>
          </a:xfrm>
          <a:prstGeom prst="roundRect">
            <a:avLst>
              <a:gd name="adj" fmla="val 12500"/>
            </a:avLst>
          </a:prstGeom>
          <a:solidFill>
            <a:srgbClr val="E6F4F2"/>
          </a:solidFill>
          <a:ln w="9525">
            <a:solidFill>
              <a:srgbClr val="0B7A75"/>
            </a:solidFill>
            <a:prstDash val="solid"/>
          </a:ln>
        </p:spPr>
      </p:sp>
      <p:sp>
        <p:nvSpPr>
          <p:cNvPr id="16" name="rv1_scheme_outgoing_title">
            <a:extLst>
              <a:ext uri="{FF2B5EF4-FFF2-40B4-BE49-F238E27FC236}">
                <a16:creationId xmlns:a16="http://schemas.microsoft.com/office/drawing/2014/main" id="{059A3746-4C89-4169-925D-5D853B69B9F6}"/>
              </a:ext>
            </a:extLst>
          </p:cNvPr>
          <p:cNvSpPr>
            <a:spLocks noGrp="1"/>
          </p:cNvSpPr>
          <p:nvPr/>
        </p:nvSpPr>
        <p:spPr>
          <a:xfrm>
            <a:off x="876300" y="280035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72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outgoing DA</a:t>
            </a:r>
          </a:p>
        </p:txBody>
      </p:sp>
      <p:sp>
        <p:nvSpPr>
          <p:cNvPr id="17" name="rv1_scheme_outgoing_body">
            <a:extLst>
              <a:ext uri="{FF2B5EF4-FFF2-40B4-BE49-F238E27FC236}">
                <a16:creationId xmlns:a16="http://schemas.microsoft.com/office/drawing/2014/main" id="{D3E09482-7E46-4EE4-94B0-0847004F4A12}"/>
              </a:ext>
            </a:extLst>
          </p:cNvPr>
          <p:cNvSpPr>
            <a:spLocks noGrp="1"/>
          </p:cNvSpPr>
          <p:nvPr/>
        </p:nvSpPr>
        <p:spPr>
          <a:xfrm>
            <a:off x="876300" y="316230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350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at μ₀ · EO/KM tagged</a:t>
            </a:r>
          </a:p>
        </p:txBody>
      </p:sp>
      <p:sp>
        <p:nvSpPr>
          <p:cNvPr id="18" name="rv2_scheme_evolve">
            <a:extLst>
              <a:ext uri="{FF2B5EF4-FFF2-40B4-BE49-F238E27FC236}">
                <a16:creationId xmlns:a16="http://schemas.microsoft.com/office/drawing/2014/main" id="{6CB8543D-3996-418D-9A07-9A97C4DBC17A}"/>
              </a:ext>
            </a:extLst>
          </p:cNvPr>
          <p:cNvSpPr>
            <a:spLocks noGrp="1"/>
          </p:cNvSpPr>
          <p:nvPr/>
        </p:nvSpPr>
        <p:spPr>
          <a:xfrm>
            <a:off x="3695700" y="1619250"/>
            <a:ext cx="4800600" cy="1962150"/>
          </a:xfrm>
          <a:prstGeom prst="roundRect">
            <a:avLst>
              <a:gd name="adj" fmla="val 7767"/>
            </a:avLst>
          </a:prstGeom>
          <a:solidFill>
            <a:srgbClr val="EAF0FF"/>
          </a:solidFill>
          <a:ln w="9525">
            <a:solidFill>
              <a:srgbClr val="2457D6"/>
            </a:solidFill>
            <a:prstDash val="solid"/>
          </a:ln>
        </p:spPr>
      </p:sp>
      <p:sp>
        <p:nvSpPr>
          <p:cNvPr id="19" name="rv2_scheme_evolve_title">
            <a:extLst>
              <a:ext uri="{FF2B5EF4-FFF2-40B4-BE49-F238E27FC236}">
                <a16:creationId xmlns:a16="http://schemas.microsoft.com/office/drawing/2014/main" id="{42CA4F9E-9E9C-45A7-8BA9-27FD729015EB}"/>
              </a:ext>
            </a:extLst>
          </p:cNvPr>
          <p:cNvSpPr>
            <a:spLocks noGrp="1"/>
          </p:cNvSpPr>
          <p:nvPr/>
        </p:nvSpPr>
        <p:spPr>
          <a:xfrm>
            <a:off x="4057650" y="1866900"/>
            <a:ext cx="40767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950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Finite EO → KM conversion plus NLL evolution</a:t>
            </a:r>
          </a:p>
        </p:txBody>
      </p:sp>
      <p:sp>
        <p:nvSpPr>
          <p:cNvPr id="20" name="rv2_scheme_each_leg">
            <a:extLst>
              <a:ext uri="{FF2B5EF4-FFF2-40B4-BE49-F238E27FC236}">
                <a16:creationId xmlns:a16="http://schemas.microsoft.com/office/drawing/2014/main" id="{E848CF23-C05A-411D-8B8B-F975835A8D42}"/>
              </a:ext>
            </a:extLst>
          </p:cNvPr>
          <p:cNvSpPr>
            <a:spLocks noGrp="1"/>
          </p:cNvSpPr>
          <p:nvPr/>
        </p:nvSpPr>
        <p:spPr>
          <a:xfrm>
            <a:off x="4171950" y="3143250"/>
            <a:ext cx="3848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apply separately to each external DA leg</a:t>
            </a:r>
          </a:p>
        </p:txBody>
      </p:sp>
      <p:sp>
        <p:nvSpPr>
          <p:cNvPr id="21" name="rv3_scheme_incoming_output">
            <a:extLst>
              <a:ext uri="{FF2B5EF4-FFF2-40B4-BE49-F238E27FC236}">
                <a16:creationId xmlns:a16="http://schemas.microsoft.com/office/drawing/2014/main" id="{18D36C1A-5185-43F2-B184-EF8CCDC805C0}"/>
              </a:ext>
            </a:extLst>
          </p:cNvPr>
          <p:cNvSpPr>
            <a:spLocks noGrp="1"/>
          </p:cNvSpPr>
          <p:nvPr/>
        </p:nvSpPr>
        <p:spPr>
          <a:xfrm>
            <a:off x="9239250" y="1619250"/>
            <a:ext cx="2266950" cy="914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B7A75"/>
            </a:solidFill>
            <a:prstDash val="solid"/>
          </a:ln>
        </p:spPr>
      </p:sp>
      <p:sp>
        <p:nvSpPr>
          <p:cNvPr id="22" name="rv3_scheme_incoming_out_title">
            <a:extLst>
              <a:ext uri="{FF2B5EF4-FFF2-40B4-BE49-F238E27FC236}">
                <a16:creationId xmlns:a16="http://schemas.microsoft.com/office/drawing/2014/main" id="{575CAD19-3ACF-4059-9723-189B3693CDEC}"/>
              </a:ext>
            </a:extLst>
          </p:cNvPr>
          <p:cNvSpPr>
            <a:spLocks noGrp="1"/>
          </p:cNvSpPr>
          <p:nvPr/>
        </p:nvSpPr>
        <p:spPr>
          <a:xfrm>
            <a:off x="9429750" y="175260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72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incoming DA</a:t>
            </a:r>
          </a:p>
        </p:txBody>
      </p:sp>
      <p:sp>
        <p:nvSpPr>
          <p:cNvPr id="23" name="rv3_scheme_incoming_out_body">
            <a:extLst>
              <a:ext uri="{FF2B5EF4-FFF2-40B4-BE49-F238E27FC236}">
                <a16:creationId xmlns:a16="http://schemas.microsoft.com/office/drawing/2014/main" id="{DE7D6129-59A2-487C-A23F-A4E3E7C71A46}"/>
              </a:ext>
            </a:extLst>
          </p:cNvPr>
          <p:cNvSpPr>
            <a:spLocks noGrp="1"/>
          </p:cNvSpPr>
          <p:nvPr/>
        </p:nvSpPr>
        <p:spPr>
          <a:xfrm>
            <a:off x="9372600" y="211455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350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at μ · selected scheme</a:t>
            </a:r>
          </a:p>
        </p:txBody>
      </p:sp>
      <p:sp>
        <p:nvSpPr>
          <p:cNvPr id="24" name="rv3_scheme_outgoing_output">
            <a:extLst>
              <a:ext uri="{FF2B5EF4-FFF2-40B4-BE49-F238E27FC236}">
                <a16:creationId xmlns:a16="http://schemas.microsoft.com/office/drawing/2014/main" id="{02DD347B-082C-4FCB-8DE0-DCE192A997C4}"/>
              </a:ext>
            </a:extLst>
          </p:cNvPr>
          <p:cNvSpPr>
            <a:spLocks noGrp="1"/>
          </p:cNvSpPr>
          <p:nvPr/>
        </p:nvSpPr>
        <p:spPr>
          <a:xfrm>
            <a:off x="9239250" y="2667000"/>
            <a:ext cx="2266950" cy="914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B7A75"/>
            </a:solidFill>
            <a:prstDash val="solid"/>
          </a:ln>
        </p:spPr>
      </p:sp>
      <p:sp>
        <p:nvSpPr>
          <p:cNvPr id="25" name="rv3_scheme_outgoing_out_title">
            <a:extLst>
              <a:ext uri="{FF2B5EF4-FFF2-40B4-BE49-F238E27FC236}">
                <a16:creationId xmlns:a16="http://schemas.microsoft.com/office/drawing/2014/main" id="{DF19CDAF-F85A-4FB4-B475-E614451C8EF3}"/>
              </a:ext>
            </a:extLst>
          </p:cNvPr>
          <p:cNvSpPr>
            <a:spLocks noGrp="1"/>
          </p:cNvSpPr>
          <p:nvPr/>
        </p:nvSpPr>
        <p:spPr>
          <a:xfrm>
            <a:off x="9429750" y="2800350"/>
            <a:ext cx="18859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72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outgoing DA</a:t>
            </a:r>
          </a:p>
        </p:txBody>
      </p:sp>
      <p:sp>
        <p:nvSpPr>
          <p:cNvPr id="26" name="rv3_scheme_outgoing_out_body">
            <a:extLst>
              <a:ext uri="{FF2B5EF4-FFF2-40B4-BE49-F238E27FC236}">
                <a16:creationId xmlns:a16="http://schemas.microsoft.com/office/drawing/2014/main" id="{C54B1764-55BA-4171-87B7-7B807F2DA02F}"/>
              </a:ext>
            </a:extLst>
          </p:cNvPr>
          <p:cNvSpPr>
            <a:spLocks noGrp="1"/>
          </p:cNvSpPr>
          <p:nvPr/>
        </p:nvSpPr>
        <p:spPr>
          <a:xfrm>
            <a:off x="9372600" y="316230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350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at μ · selected scheme</a:t>
            </a:r>
          </a:p>
        </p:txBody>
      </p:sp>
      <p:sp>
        <p:nvSpPr>
          <p:cNvPr id="27" name="rv4_scheme_hard_surface">
            <a:extLst>
              <a:ext uri="{FF2B5EF4-FFF2-40B4-BE49-F238E27FC236}">
                <a16:creationId xmlns:a16="http://schemas.microsoft.com/office/drawing/2014/main" id="{D002641F-CB4A-40E5-AAE5-3AA452F4BCAA}"/>
              </a:ext>
            </a:extLst>
          </p:cNvPr>
          <p:cNvSpPr>
            <a:spLocks noGrp="1"/>
          </p:cNvSpPr>
          <p:nvPr/>
        </p:nvSpPr>
        <p:spPr>
          <a:xfrm>
            <a:off x="2095500" y="4095750"/>
            <a:ext cx="8001000" cy="762000"/>
          </a:xfrm>
          <a:prstGeom prst="roundRect">
            <a:avLst>
              <a:gd name="adj" fmla="val 15000"/>
            </a:avLst>
          </a:prstGeom>
          <a:solidFill>
            <a:srgbClr val="FFF3D6"/>
          </a:solidFill>
          <a:ln w="9525">
            <a:solidFill>
              <a:srgbClr val="D79A22"/>
            </a:solidFill>
            <a:prstDash val="solid"/>
          </a:ln>
        </p:spPr>
      </p:sp>
      <p:sp>
        <p:nvSpPr>
          <p:cNvPr id="28" name="rv4_scheme_hard_title">
            <a:extLst>
              <a:ext uri="{FF2B5EF4-FFF2-40B4-BE49-F238E27FC236}">
                <a16:creationId xmlns:a16="http://schemas.microsoft.com/office/drawing/2014/main" id="{1BB3C3DE-3884-4D39-A9C5-7726D68F9AE5}"/>
              </a:ext>
            </a:extLst>
          </p:cNvPr>
          <p:cNvSpPr>
            <a:spLocks noGrp="1"/>
          </p:cNvSpPr>
          <p:nvPr/>
        </p:nvSpPr>
        <p:spPr>
          <a:xfrm>
            <a:off x="2457450" y="4181475"/>
            <a:ext cx="7277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75" b="1" i="0">
                <a:solidFill>
                  <a:srgbClr val="D79A22"/>
                </a:solidFill>
                <a:latin typeface="Arial"/>
                <a:ea typeface="Arial"/>
                <a:cs typeface="Arial"/>
              </a:defRPr>
            </a:pPr>
            <a:r>
              <a:rPr lang="en-US" sz="1575" b="1" i="0" dirty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The scattering kernel</a:t>
            </a:r>
            <a:r>
              <a:rPr sz="1575" b="1" i="0" dirty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transforms </a:t>
            </a:r>
            <a:r>
              <a:rPr lang="en-US" sz="1575" b="1" i="0" dirty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in the same way</a:t>
            </a:r>
            <a:endParaRPr sz="1575" b="1" i="0" dirty="0">
              <a:solidFill>
                <a:srgbClr val="D79A2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9" name="rv5_scheme_warning_surface">
            <a:extLst>
              <a:ext uri="{FF2B5EF4-FFF2-40B4-BE49-F238E27FC236}">
                <a16:creationId xmlns:a16="http://schemas.microsoft.com/office/drawing/2014/main" id="{569DA9D5-C852-4476-A99A-B8AA929DD80C}"/>
              </a:ext>
            </a:extLst>
          </p:cNvPr>
          <p:cNvSpPr>
            <a:spLocks noGrp="1"/>
          </p:cNvSpPr>
          <p:nvPr/>
        </p:nvSpPr>
        <p:spPr>
          <a:xfrm>
            <a:off x="1619250" y="5219700"/>
            <a:ext cx="8953500" cy="781050"/>
          </a:xfrm>
          <a:prstGeom prst="roundRect">
            <a:avLst>
              <a:gd name="adj" fmla="val 14634"/>
            </a:avLst>
          </a:prstGeom>
          <a:solidFill>
            <a:srgbClr val="FBECEC"/>
          </a:solidFill>
          <a:ln w="9525">
            <a:solidFill>
              <a:srgbClr val="D95555"/>
            </a:solidFill>
            <a:prstDash val="solid"/>
          </a:ln>
        </p:spPr>
      </p:sp>
      <p:sp>
        <p:nvSpPr>
          <p:cNvPr id="30" name="rv5_scheme_warning">
            <a:extLst>
              <a:ext uri="{FF2B5EF4-FFF2-40B4-BE49-F238E27FC236}">
                <a16:creationId xmlns:a16="http://schemas.microsoft.com/office/drawing/2014/main" id="{7B7F0171-AD69-4323-9337-1D7CE51D64B2}"/>
              </a:ext>
            </a:extLst>
          </p:cNvPr>
          <p:cNvSpPr>
            <a:spLocks noGrp="1"/>
          </p:cNvSpPr>
          <p:nvPr/>
        </p:nvSpPr>
        <p:spPr>
          <a:xfrm>
            <a:off x="1782233" y="5334000"/>
            <a:ext cx="8627533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172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The result</a:t>
            </a:r>
            <a:r>
              <a:rPr lang="en-US" sz="17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r>
              <a:rPr sz="17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17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are</a:t>
            </a:r>
            <a:r>
              <a:rPr sz="17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scheme independent when both DAs and the </a:t>
            </a:r>
            <a:r>
              <a:rPr lang="en-US" sz="17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kernel</a:t>
            </a:r>
            <a:r>
              <a:rPr sz="17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are converted consistently.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076700" y="2554529"/>
            <a:ext cx="4038600" cy="33924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22991C6-AF3F-C7E9-2B34-1BE79B788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4610" y="4447031"/>
            <a:ext cx="2401829" cy="32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608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  <p:bldP spid="19" grpId="0"/>
      <p:bldP spid="20" grpId="0"/>
      <p:bldP spid="22" grpId="0"/>
      <p:bldP spid="23" grpId="0"/>
      <p:bldP spid="25" grpId="0"/>
      <p:bldP spid="26" grpId="0"/>
      <p:bldP spid="28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80B7F-36EF-8F8C-5792-A935D7A28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id="{8D3B0BB2-9ECD-E544-5551-AEA235E98AD4}"/>
              </a:ext>
            </a:extLst>
          </p:cNvPr>
          <p:cNvSpPr/>
          <p:nvPr/>
        </p:nvSpPr>
        <p:spPr>
          <a:xfrm>
            <a:off x="411480" y="6473952"/>
            <a:ext cx="11368735" cy="0"/>
          </a:xfrm>
          <a:prstGeom prst="line">
            <a:avLst/>
          </a:prstGeom>
          <a:noFill/>
          <a:ln w="12700">
            <a:solidFill>
              <a:srgbClr val="E7EDF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2A0C024-6366-7887-D122-8FBDB0842C26}"/>
              </a:ext>
            </a:extLst>
          </p:cNvPr>
          <p:cNvSpPr/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8A60291D-7531-4BF4-8FDD-BFF22BC8F38A}" type="slidenum">
              <a:rPr sz="1350" b="1" dirty="0">
                <a:solidFill>
                  <a:srgbClr val="7B8EA3"/>
                </a:solidFill>
                <a:latin typeface="Arial"/>
              </a:rPr>
              <a:pPr/>
              <a:t>2</a:t>
            </a:fld>
            <a:endParaRPr lang="en-US" sz="800" dirty="0"/>
          </a:p>
        </p:txBody>
      </p:sp>
      <p:sp>
        <p:nvSpPr>
          <p:cNvPr id="11" name="static_title">
            <a:extLst>
              <a:ext uri="{FF2B5EF4-FFF2-40B4-BE49-F238E27FC236}">
                <a16:creationId xmlns:a16="http://schemas.microsoft.com/office/drawing/2014/main" id="{48437506-E6D3-3707-5925-BEE46B331DCA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Outline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0" name="static_progress_base">
            <a:extLst>
              <a:ext uri="{FF2B5EF4-FFF2-40B4-BE49-F238E27FC236}">
                <a16:creationId xmlns:a16="http://schemas.microsoft.com/office/drawing/2014/main" id="{FF90A71B-28D2-0293-9D6D-67E3063BD7A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static_progress_value">
            <a:extLst>
              <a:ext uri="{FF2B5EF4-FFF2-40B4-BE49-F238E27FC236}">
                <a16:creationId xmlns:a16="http://schemas.microsoft.com/office/drawing/2014/main" id="{05D56A1E-4625-B571-549D-2923DC500AA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60174" cy="57150"/>
          </a:xfrm>
          <a:prstGeom prst="rect">
            <a:avLst/>
          </a:prstGeom>
          <a:solidFill>
            <a:srgbClr val="2457D6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v3_fierz">
            <a:extLst>
              <a:ext uri="{FF2B5EF4-FFF2-40B4-BE49-F238E27FC236}">
                <a16:creationId xmlns:a16="http://schemas.microsoft.com/office/drawing/2014/main" id="{7A99CE74-FC1B-358C-3A99-DDCE2BE7FC94}"/>
              </a:ext>
            </a:extLst>
          </p:cNvPr>
          <p:cNvSpPr>
            <a:spLocks noGrp="1"/>
          </p:cNvSpPr>
          <p:nvPr/>
        </p:nvSpPr>
        <p:spPr>
          <a:xfrm>
            <a:off x="2020823" y="1800499"/>
            <a:ext cx="9189721" cy="325700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marL="342900" indent="-342900">
              <a:lnSpc>
                <a:spcPct val="104000"/>
              </a:lnSpc>
              <a:buFont typeface="Wingdings" panose="05000000000000000000" pitchFamily="2" charset="2"/>
              <a:buChar char="Ø"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200" b="1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Background and motivation</a:t>
            </a:r>
          </a:p>
          <a:p>
            <a:pPr marL="342900" indent="-342900">
              <a:lnSpc>
                <a:spcPct val="104000"/>
              </a:lnSpc>
              <a:buFont typeface="Wingdings" panose="05000000000000000000" pitchFamily="2" charset="2"/>
              <a:buChar char="Ø"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200" b="1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Calculation techniques</a:t>
            </a:r>
          </a:p>
          <a:p>
            <a:pPr marL="342900" indent="-342900">
              <a:lnSpc>
                <a:spcPct val="104000"/>
              </a:lnSpc>
              <a:buFont typeface="Wingdings" panose="05000000000000000000" pitchFamily="2" charset="2"/>
              <a:buChar char="Ø"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200" b="1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Recap of the Dirac results</a:t>
            </a:r>
          </a:p>
          <a:p>
            <a:pPr marL="342900" indent="-342900">
              <a:lnSpc>
                <a:spcPct val="104000"/>
              </a:lnSpc>
              <a:buFont typeface="Wingdings" panose="05000000000000000000" pitchFamily="2" charset="2"/>
              <a:buChar char="Ø"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200" b="1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Two-loop renormalization group evolution</a:t>
            </a:r>
          </a:p>
          <a:p>
            <a:pPr marL="342900" indent="-342900">
              <a:lnSpc>
                <a:spcPct val="104000"/>
              </a:lnSpc>
              <a:buFont typeface="Wingdings" panose="05000000000000000000" pitchFamily="2" charset="2"/>
              <a:buChar char="Ø"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200" b="1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Preliminary axial results</a:t>
            </a:r>
          </a:p>
        </p:txBody>
      </p:sp>
    </p:spTree>
    <p:extLst>
      <p:ext uri="{BB962C8B-B14F-4D97-AF65-F5344CB8AC3E}">
        <p14:creationId xmlns:p14="http://schemas.microsoft.com/office/powerpoint/2010/main" val="31232367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tatic_progress_base">
            <a:extLst>
              <a:ext uri="{FF2B5EF4-FFF2-40B4-BE49-F238E27FC236}">
                <a16:creationId xmlns:a16="http://schemas.microsoft.com/office/drawing/2014/main" id="{D814EA7E-A35D-44EE-B6A0-1AE68D0FF81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11FE50B0-27A1-4CE2-9CA8-C4FB4B9D8B4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601739" cy="57150"/>
          </a:xfrm>
          <a:prstGeom prst="rect">
            <a:avLst/>
          </a:prstGeom>
          <a:solidFill>
            <a:srgbClr val="D79A22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A0EF3289-45DF-458F-9CCA-6E9DCB37428E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D79A22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AXIAL FRAMEWORK</a:t>
            </a: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F77DFB0A-71B6-4EA5-BFDC-1EE8E4C99E40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The axial channel reuses the precision chain</a:t>
            </a: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6B264A7D-656F-4415-85EC-DD0D3082C66E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9769960B-05BB-47AC-8C81-B9FA83B4B536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F2DE4C12-13CD-49C6-9B65-0007426B71DD}" type="slidenum">
              <a:rPr sz="1350" b="1">
                <a:solidFill>
                  <a:srgbClr val="7B8EA3"/>
                </a:solidFill>
                <a:latin typeface="Arial"/>
              </a:rPr>
              <a:pPr algn="r">
                <a:lnSpc>
                  <a:spcPct val="104000"/>
                </a:lnSpc>
                <a:buNone/>
                <a:defRPr sz="1350" b="1" i="0">
                  <a:solidFill>
                    <a:srgbClr val="7B8EA3"/>
                  </a:solidFill>
                  <a:latin typeface="Arial"/>
                  <a:ea typeface="Arial"/>
                  <a:cs typeface="Arial"/>
                </a:defRPr>
              </a:pPr>
              <a:t>20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23" name="rv5_ax_caveat_surface">
            <a:extLst>
              <a:ext uri="{FF2B5EF4-FFF2-40B4-BE49-F238E27FC236}">
                <a16:creationId xmlns:a16="http://schemas.microsoft.com/office/drawing/2014/main" id="{14B737AB-D68F-4473-BC4A-39428E7AC1B8}"/>
              </a:ext>
            </a:extLst>
          </p:cNvPr>
          <p:cNvSpPr>
            <a:spLocks noGrp="1"/>
          </p:cNvSpPr>
          <p:nvPr/>
        </p:nvSpPr>
        <p:spPr>
          <a:xfrm>
            <a:off x="1191062" y="5489448"/>
            <a:ext cx="9944100" cy="778002"/>
          </a:xfrm>
          <a:prstGeom prst="roundRect">
            <a:avLst>
              <a:gd name="adj" fmla="val 11538"/>
            </a:avLst>
          </a:prstGeom>
          <a:solidFill>
            <a:srgbClr val="FBECEC"/>
          </a:solidFill>
          <a:ln w="9525">
            <a:solidFill>
              <a:srgbClr val="D95555"/>
            </a:solidFill>
            <a:prstDash val="solid"/>
          </a:ln>
        </p:spPr>
      </p:sp>
      <p:sp>
        <p:nvSpPr>
          <p:cNvPr id="24" name="rv5_ax_caveat">
            <a:extLst>
              <a:ext uri="{FF2B5EF4-FFF2-40B4-BE49-F238E27FC236}">
                <a16:creationId xmlns:a16="http://schemas.microsoft.com/office/drawing/2014/main" id="{3A54E19A-693E-4D26-A863-5734997D32B9}"/>
              </a:ext>
            </a:extLst>
          </p:cNvPr>
          <p:cNvSpPr>
            <a:spLocks noGrp="1"/>
          </p:cNvSpPr>
          <p:nvPr/>
        </p:nvSpPr>
        <p:spPr>
          <a:xfrm>
            <a:off x="1533962" y="5574792"/>
            <a:ext cx="92583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172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Complete NLL axial prediction = two-loop DA evolution + NLO axial kernel + consistent EO/KM conversion on both legs + declared flavor current and γ5 scheme.</a:t>
            </a:r>
          </a:p>
        </p:txBody>
      </p:sp>
      <p:pic>
        <p:nvPicPr>
          <p:cNvPr id="27" name="Image 0" descr="preencoded.png">
            <a:extLst>
              <a:ext uri="{FF2B5EF4-FFF2-40B4-BE49-F238E27FC236}">
                <a16:creationId xmlns:a16="http://schemas.microsoft.com/office/drawing/2014/main" id="{BC21979A-DF24-E925-5CC8-78979A370B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7033" y="1241232"/>
            <a:ext cx="6172200" cy="596473"/>
          </a:xfrm>
          <a:prstGeom prst="rect">
            <a:avLst/>
          </a:prstGeom>
        </p:spPr>
      </p:pic>
      <p:sp>
        <p:nvSpPr>
          <p:cNvPr id="29" name="Text 5">
            <a:extLst>
              <a:ext uri="{FF2B5EF4-FFF2-40B4-BE49-F238E27FC236}">
                <a16:creationId xmlns:a16="http://schemas.microsoft.com/office/drawing/2014/main" id="{5F846F07-5274-BE91-4327-BB4F549CE5BA}"/>
              </a:ext>
            </a:extLst>
          </p:cNvPr>
          <p:cNvSpPr/>
          <p:nvPr/>
        </p:nvSpPr>
        <p:spPr>
          <a:xfrm>
            <a:off x="4372186" y="2034825"/>
            <a:ext cx="35661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68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Inherits from Dirac</a:t>
            </a:r>
            <a:endParaRPr lang="en-US" sz="1500" dirty="0"/>
          </a:p>
        </p:txBody>
      </p:sp>
      <p:sp>
        <p:nvSpPr>
          <p:cNvPr id="31" name="Shape 6">
            <a:extLst>
              <a:ext uri="{FF2B5EF4-FFF2-40B4-BE49-F238E27FC236}">
                <a16:creationId xmlns:a16="http://schemas.microsoft.com/office/drawing/2014/main" id="{12E77B48-7426-4494-EF08-102B170CFFEF}"/>
              </a:ext>
            </a:extLst>
          </p:cNvPr>
          <p:cNvSpPr/>
          <p:nvPr/>
        </p:nvSpPr>
        <p:spPr>
          <a:xfrm>
            <a:off x="4372186" y="2414301"/>
            <a:ext cx="73152" cy="73152"/>
          </a:xfrm>
          <a:prstGeom prst="ellipse">
            <a:avLst/>
          </a:prstGeom>
          <a:solidFill>
            <a:srgbClr val="168A43"/>
          </a:solidFill>
          <a:ln w="12700">
            <a:solidFill>
              <a:srgbClr val="168A43"/>
            </a:solidFill>
            <a:prstDash val="solid"/>
          </a:ln>
        </p:spPr>
      </p:sp>
      <p:sp>
        <p:nvSpPr>
          <p:cNvPr id="33" name="Text 7">
            <a:extLst>
              <a:ext uri="{FF2B5EF4-FFF2-40B4-BE49-F238E27FC236}">
                <a16:creationId xmlns:a16="http://schemas.microsoft.com/office/drawing/2014/main" id="{9A774243-1199-3F5E-759D-85A6251E06EE}"/>
              </a:ext>
            </a:extLst>
          </p:cNvPr>
          <p:cNvSpPr/>
          <p:nvPr/>
        </p:nvSpPr>
        <p:spPr>
          <a:xfrm>
            <a:off x="4536778" y="2341149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twist-3 nucleon LCDA basis</a:t>
            </a:r>
            <a:endParaRPr lang="en-US" sz="1320" dirty="0"/>
          </a:p>
        </p:txBody>
      </p:sp>
      <p:sp>
        <p:nvSpPr>
          <p:cNvPr id="35" name="Shape 8">
            <a:extLst>
              <a:ext uri="{FF2B5EF4-FFF2-40B4-BE49-F238E27FC236}">
                <a16:creationId xmlns:a16="http://schemas.microsoft.com/office/drawing/2014/main" id="{9F2F6FE1-E4E0-F223-4051-5875137CFD13}"/>
              </a:ext>
            </a:extLst>
          </p:cNvPr>
          <p:cNvSpPr/>
          <p:nvPr/>
        </p:nvSpPr>
        <p:spPr>
          <a:xfrm>
            <a:off x="4372186" y="2761773"/>
            <a:ext cx="73152" cy="73152"/>
          </a:xfrm>
          <a:prstGeom prst="ellipse">
            <a:avLst/>
          </a:prstGeom>
          <a:solidFill>
            <a:srgbClr val="168A43"/>
          </a:solidFill>
          <a:ln w="12700">
            <a:solidFill>
              <a:srgbClr val="168A43"/>
            </a:solidFill>
            <a:prstDash val="solid"/>
          </a:ln>
        </p:spPr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520B9976-F599-476B-E950-4187E3AACEE0}"/>
              </a:ext>
            </a:extLst>
          </p:cNvPr>
          <p:cNvSpPr/>
          <p:nvPr/>
        </p:nvSpPr>
        <p:spPr>
          <a:xfrm>
            <a:off x="4536778" y="2688621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KM renormalization infrastructure</a:t>
            </a:r>
            <a:endParaRPr lang="en-US" sz="1320" dirty="0"/>
          </a:p>
        </p:txBody>
      </p:sp>
      <p:sp>
        <p:nvSpPr>
          <p:cNvPr id="39" name="Shape 10">
            <a:extLst>
              <a:ext uri="{FF2B5EF4-FFF2-40B4-BE49-F238E27FC236}">
                <a16:creationId xmlns:a16="http://schemas.microsoft.com/office/drawing/2014/main" id="{AEFDF73C-5BCF-0C41-6D8F-72882DC8362F}"/>
              </a:ext>
            </a:extLst>
          </p:cNvPr>
          <p:cNvSpPr/>
          <p:nvPr/>
        </p:nvSpPr>
        <p:spPr>
          <a:xfrm>
            <a:off x="4372186" y="3109245"/>
            <a:ext cx="73152" cy="73152"/>
          </a:xfrm>
          <a:prstGeom prst="ellipse">
            <a:avLst/>
          </a:prstGeom>
          <a:solidFill>
            <a:srgbClr val="168A43"/>
          </a:solidFill>
          <a:ln w="12700">
            <a:solidFill>
              <a:srgbClr val="168A43"/>
            </a:solidFill>
            <a:prstDash val="solid"/>
          </a:ln>
        </p:spPr>
      </p:sp>
      <p:sp>
        <p:nvSpPr>
          <p:cNvPr id="41" name="Text 11">
            <a:extLst>
              <a:ext uri="{FF2B5EF4-FFF2-40B4-BE49-F238E27FC236}">
                <a16:creationId xmlns:a16="http://schemas.microsoft.com/office/drawing/2014/main" id="{7EB23532-0408-546A-922C-720DAD8DAB24}"/>
              </a:ext>
            </a:extLst>
          </p:cNvPr>
          <p:cNvSpPr/>
          <p:nvPr/>
        </p:nvSpPr>
        <p:spPr>
          <a:xfrm>
            <a:off x="4536778" y="3036093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2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convolution and uncertainty machinery</a:t>
            </a:r>
            <a:endParaRPr lang="en-US" sz="1320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9F000A4-4AF9-C5AF-FEDC-76162967D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1020" y="3819467"/>
            <a:ext cx="768992" cy="357778"/>
          </a:xfrm>
          <a:prstGeom prst="rect">
            <a:avLst/>
          </a:prstGeom>
        </p:spPr>
      </p:pic>
      <p:sp>
        <p:nvSpPr>
          <p:cNvPr id="47" name="Arrow: Right 46">
            <a:extLst>
              <a:ext uri="{FF2B5EF4-FFF2-40B4-BE49-F238E27FC236}">
                <a16:creationId xmlns:a16="http://schemas.microsoft.com/office/drawing/2014/main" id="{DF8B5A7B-6457-5CAF-DA9E-B2352C1ED36C}"/>
              </a:ext>
            </a:extLst>
          </p:cNvPr>
          <p:cNvSpPr/>
          <p:nvPr/>
        </p:nvSpPr>
        <p:spPr>
          <a:xfrm>
            <a:off x="2647337" y="3907552"/>
            <a:ext cx="237009" cy="1816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B529B109-5ACF-C67A-261F-49324968E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1671" y="3755421"/>
            <a:ext cx="7950602" cy="48587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7A82467-46C9-23CA-B5E9-92268802C1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8700" y="4543548"/>
            <a:ext cx="8068830" cy="6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756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 animBg="1"/>
      <p:bldP spid="33" grpId="0" animBg="1"/>
      <p:bldP spid="37" grpId="0" animBg="1"/>
      <p:bldP spid="41" grpId="0" animBg="1"/>
      <p:bldP spid="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361CF-007F-B4AB-E44F-922A3DAA7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73062C9F-3E46-3C2F-D8FC-7EF2F15EC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1223" y="3593228"/>
            <a:ext cx="8007310" cy="288377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72471AD-B660-A713-90FD-E5D702B87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223" y="1089843"/>
            <a:ext cx="8007298" cy="2611131"/>
          </a:xfrm>
          <a:prstGeom prst="rect">
            <a:avLst/>
          </a:prstGeom>
        </p:spPr>
      </p:pic>
      <p:sp>
        <p:nvSpPr>
          <p:cNvPr id="25" name="static_progress_base">
            <a:extLst>
              <a:ext uri="{FF2B5EF4-FFF2-40B4-BE49-F238E27FC236}">
                <a16:creationId xmlns:a16="http://schemas.microsoft.com/office/drawing/2014/main" id="{00ECCB24-68EE-C2FC-2AD1-0930DC25AA0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565F6474-37DE-4F9A-74C5-EF3964A11E5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1131826" cy="57150"/>
          </a:xfrm>
          <a:prstGeom prst="rect">
            <a:avLst/>
          </a:prstGeom>
          <a:solidFill>
            <a:srgbClr val="D79A22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82F5A4FB-8AB3-5282-362A-A85296EF96D9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D79A22"/>
                </a:solidFill>
                <a:latin typeface="Arial"/>
                <a:ea typeface="Arial"/>
                <a:cs typeface="Arial"/>
              </a:defRPr>
            </a:pPr>
            <a:r>
              <a:rPr sz="1275" b="1" i="0" dirty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AXIAL </a:t>
            </a:r>
            <a:r>
              <a:rPr lang="en-US" sz="1275" b="1" dirty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RESULTS</a:t>
            </a:r>
            <a:endParaRPr sz="1275" b="1" i="0" dirty="0">
              <a:solidFill>
                <a:srgbClr val="D79A2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329B13DC-19AE-A138-6564-1D9AB95C1474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Preliminary results are similar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38993D3B-11E1-739D-4347-860130BBB2CF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9154768D-8EA7-D3D1-92AC-C08E3295EF5B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E25A874C-C34B-476F-B33E-2ACF3A9CA33B}" type="slidenum">
              <a:rPr sz="1350" b="1">
                <a:solidFill>
                  <a:srgbClr val="7B8EA3"/>
                </a:solidFill>
                <a:latin typeface="Arial"/>
              </a:rPr>
              <a:pPr algn="r">
                <a:lnSpc>
                  <a:spcPct val="104000"/>
                </a:lnSpc>
                <a:buNone/>
                <a:defRPr sz="1350" b="1" i="0">
                  <a:solidFill>
                    <a:srgbClr val="7B8EA3"/>
                  </a:solidFill>
                  <a:latin typeface="Arial"/>
                  <a:ea typeface="Arial"/>
                  <a:cs typeface="Arial"/>
                </a:defRPr>
              </a:pPr>
              <a:t>21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0CD750B-ED1C-1B43-E5D2-3BC09AFEA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8636" y="615710"/>
            <a:ext cx="3869422" cy="453176"/>
          </a:xfrm>
          <a:prstGeom prst="rect">
            <a:avLst/>
          </a:prstGeom>
        </p:spPr>
      </p:pic>
      <p:sp>
        <p:nvSpPr>
          <p:cNvPr id="32" name="b1_txt_109">
            <a:extLst>
              <a:ext uri="{FF2B5EF4-FFF2-40B4-BE49-F238E27FC236}">
                <a16:creationId xmlns:a16="http://schemas.microsoft.com/office/drawing/2014/main" id="{8B2BAF5B-E418-8712-876B-93D6807F40F8}"/>
              </a:ext>
            </a:extLst>
          </p:cNvPr>
          <p:cNvSpPr/>
          <p:nvPr/>
        </p:nvSpPr>
        <p:spPr>
          <a:xfrm>
            <a:off x="1443567" y="1123950"/>
            <a:ext cx="867422" cy="413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Spacelike</a:t>
            </a:r>
            <a:endParaRPr lang="en-US" sz="1250" dirty="0"/>
          </a:p>
        </p:txBody>
      </p:sp>
      <p:sp>
        <p:nvSpPr>
          <p:cNvPr id="36" name="b1_txt_109">
            <a:extLst>
              <a:ext uri="{FF2B5EF4-FFF2-40B4-BE49-F238E27FC236}">
                <a16:creationId xmlns:a16="http://schemas.microsoft.com/office/drawing/2014/main" id="{F53CB39A-6A8B-AF29-6D56-E1558B3BA23D}"/>
              </a:ext>
            </a:extLst>
          </p:cNvPr>
          <p:cNvSpPr/>
          <p:nvPr/>
        </p:nvSpPr>
        <p:spPr>
          <a:xfrm>
            <a:off x="1443567" y="3700974"/>
            <a:ext cx="867422" cy="413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 err="1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Timelike</a:t>
            </a:r>
            <a:endParaRPr lang="en-US" sz="1250" dirty="0"/>
          </a:p>
        </p:txBody>
      </p:sp>
    </p:spTree>
    <p:extLst>
      <p:ext uri="{BB962C8B-B14F-4D97-AF65-F5344CB8AC3E}">
        <p14:creationId xmlns:p14="http://schemas.microsoft.com/office/powerpoint/2010/main" val="20046321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F0030-6D9D-797F-B24C-FB537C081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tatic_progress_base">
            <a:extLst>
              <a:ext uri="{FF2B5EF4-FFF2-40B4-BE49-F238E27FC236}">
                <a16:creationId xmlns:a16="http://schemas.microsoft.com/office/drawing/2014/main" id="{77A7BD04-2690-250C-6466-5E950407763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9772D90D-4046-B624-381D-48D8812FD8A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1661913" cy="57150"/>
          </a:xfrm>
          <a:prstGeom prst="rect">
            <a:avLst/>
          </a:prstGeom>
          <a:solidFill>
            <a:srgbClr val="D79A22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AF15C01B-7F76-9BA2-D877-DCBC88ED656B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D79A22"/>
                </a:solidFill>
                <a:latin typeface="Arial"/>
                <a:ea typeface="Arial"/>
                <a:cs typeface="Arial"/>
              </a:defRPr>
            </a:pPr>
            <a:r>
              <a:rPr sz="1275" b="1" i="0" dirty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AXIAL </a:t>
            </a:r>
            <a:r>
              <a:rPr lang="en-US" sz="1275" b="1" dirty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RESULTS</a:t>
            </a:r>
            <a:endParaRPr sz="1275" b="1" i="0" dirty="0">
              <a:solidFill>
                <a:srgbClr val="D79A2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572F3D0F-7D3E-FA98-9E53-6592AB6F2896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Preliminary results are similar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130ED59D-BF99-3F6A-710E-FC54ABD4675B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F49D3B18-49C9-0DA6-5FD2-34AEB063D5F0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AAFF1878-F3D4-4A1A-89EE-517BF2EA9EF0}" type="slidenum">
              <a:rPr sz="1350" b="1">
                <a:solidFill>
                  <a:srgbClr val="7B8EA3"/>
                </a:solidFill>
                <a:latin typeface="Arial"/>
              </a:rPr>
              <a:pPr algn="r">
                <a:lnSpc>
                  <a:spcPct val="104000"/>
                </a:lnSpc>
                <a:buNone/>
                <a:defRPr sz="1350" b="1" i="0">
                  <a:solidFill>
                    <a:srgbClr val="7B8EA3"/>
                  </a:solidFill>
                  <a:latin typeface="Arial"/>
                  <a:ea typeface="Arial"/>
                  <a:cs typeface="Arial"/>
                </a:defRPr>
              </a:pPr>
              <a:t>22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6014BB-1C44-1F74-D586-3C9594BF4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09" y="1272234"/>
            <a:ext cx="5473981" cy="3556183"/>
          </a:xfrm>
          <a:prstGeom prst="rect">
            <a:avLst/>
          </a:prstGeom>
        </p:spPr>
      </p:pic>
      <p:sp>
        <p:nvSpPr>
          <p:cNvPr id="10" name="Shape 14">
            <a:extLst>
              <a:ext uri="{FF2B5EF4-FFF2-40B4-BE49-F238E27FC236}">
                <a16:creationId xmlns:a16="http://schemas.microsoft.com/office/drawing/2014/main" id="{6AB7AF9F-8938-381B-4C3C-2C30DDEFA409}"/>
              </a:ext>
            </a:extLst>
          </p:cNvPr>
          <p:cNvSpPr/>
          <p:nvPr/>
        </p:nvSpPr>
        <p:spPr>
          <a:xfrm>
            <a:off x="885613" y="5024928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62728"/>
            </a:solidFill>
            <a:prstDash val="solid"/>
          </a:ln>
        </p:spPr>
      </p:sp>
      <p:sp>
        <p:nvSpPr>
          <p:cNvPr id="12" name="Shape 15">
            <a:extLst>
              <a:ext uri="{FF2B5EF4-FFF2-40B4-BE49-F238E27FC236}">
                <a16:creationId xmlns:a16="http://schemas.microsoft.com/office/drawing/2014/main" id="{97F66255-512A-EFEA-52C0-A59EE997CA54}"/>
              </a:ext>
            </a:extLst>
          </p:cNvPr>
          <p:cNvSpPr/>
          <p:nvPr/>
        </p:nvSpPr>
        <p:spPr>
          <a:xfrm>
            <a:off x="885613" y="5024928"/>
            <a:ext cx="73152" cy="1051560"/>
          </a:xfrm>
          <a:prstGeom prst="rect">
            <a:avLst/>
          </a:prstGeom>
          <a:solidFill>
            <a:srgbClr val="D62728"/>
          </a:solidFill>
          <a:ln w="12700">
            <a:solidFill>
              <a:srgbClr val="D62728"/>
            </a:solidFill>
            <a:prstDash val="solid"/>
          </a:ln>
        </p:spPr>
      </p:sp>
      <p:sp>
        <p:nvSpPr>
          <p:cNvPr id="14" name="Text 16">
            <a:extLst>
              <a:ext uri="{FF2B5EF4-FFF2-40B4-BE49-F238E27FC236}">
                <a16:creationId xmlns:a16="http://schemas.microsoft.com/office/drawing/2014/main" id="{064328F5-09C5-4226-7A3B-AF5770A9AFC5}"/>
              </a:ext>
            </a:extLst>
          </p:cNvPr>
          <p:cNvSpPr/>
          <p:nvPr/>
        </p:nvSpPr>
        <p:spPr>
          <a:xfrm>
            <a:off x="1050205" y="5134656"/>
            <a:ext cx="2715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27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NLO remains essential</a:t>
            </a:r>
            <a:endParaRPr lang="en-US" sz="1100" dirty="0"/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9F2A64A8-EB0B-32DF-99E1-FF9AE1FED1CF}"/>
              </a:ext>
            </a:extLst>
          </p:cNvPr>
          <p:cNvSpPr/>
          <p:nvPr/>
        </p:nvSpPr>
        <p:spPr>
          <a:xfrm>
            <a:off x="1050205" y="5427264"/>
            <a:ext cx="271576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positive NLO effect is still visible, and shows some agreement with other models.</a:t>
            </a:r>
            <a:endParaRPr lang="en-US" sz="950" dirty="0"/>
          </a:p>
        </p:txBody>
      </p:sp>
      <p:sp>
        <p:nvSpPr>
          <p:cNvPr id="18" name="Shape 10">
            <a:extLst>
              <a:ext uri="{FF2B5EF4-FFF2-40B4-BE49-F238E27FC236}">
                <a16:creationId xmlns:a16="http://schemas.microsoft.com/office/drawing/2014/main" id="{774C41F1-A560-6016-B7A2-AF26AA03445C}"/>
              </a:ext>
            </a:extLst>
          </p:cNvPr>
          <p:cNvSpPr/>
          <p:nvPr/>
        </p:nvSpPr>
        <p:spPr>
          <a:xfrm>
            <a:off x="4687147" y="5024928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20" name="Shape 11">
            <a:extLst>
              <a:ext uri="{FF2B5EF4-FFF2-40B4-BE49-F238E27FC236}">
                <a16:creationId xmlns:a16="http://schemas.microsoft.com/office/drawing/2014/main" id="{4F71571B-7FE5-CF82-12EB-59879DBD3EB8}"/>
              </a:ext>
            </a:extLst>
          </p:cNvPr>
          <p:cNvSpPr/>
          <p:nvPr/>
        </p:nvSpPr>
        <p:spPr>
          <a:xfrm>
            <a:off x="4687147" y="5024928"/>
            <a:ext cx="73152" cy="1051560"/>
          </a:xfrm>
          <a:prstGeom prst="rect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22" name="Text 12">
            <a:extLst>
              <a:ext uri="{FF2B5EF4-FFF2-40B4-BE49-F238E27FC236}">
                <a16:creationId xmlns:a16="http://schemas.microsoft.com/office/drawing/2014/main" id="{108A4DF5-B096-0A9D-E6BC-2DF6DF65E460}"/>
              </a:ext>
            </a:extLst>
          </p:cNvPr>
          <p:cNvSpPr/>
          <p:nvPr/>
        </p:nvSpPr>
        <p:spPr>
          <a:xfrm>
            <a:off x="4851739" y="5134656"/>
            <a:ext cx="2715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limitations</a:t>
            </a:r>
            <a:endParaRPr lang="en-US" sz="1100" dirty="0"/>
          </a:p>
        </p:txBody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81E3B13F-2426-090C-4408-B4AE6A094053}"/>
              </a:ext>
            </a:extLst>
          </p:cNvPr>
          <p:cNvSpPr/>
          <p:nvPr/>
        </p:nvSpPr>
        <p:spPr>
          <a:xfrm>
            <a:off x="4851739" y="5427264"/>
            <a:ext cx="280720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data are way less extensive than Dirac data, so the phenomenological discrimination is weaker.</a:t>
            </a:r>
            <a:endParaRPr lang="en-US" sz="950" dirty="0"/>
          </a:p>
        </p:txBody>
      </p:sp>
      <p:sp>
        <p:nvSpPr>
          <p:cNvPr id="38" name="Shape 6">
            <a:extLst>
              <a:ext uri="{FF2B5EF4-FFF2-40B4-BE49-F238E27FC236}">
                <a16:creationId xmlns:a16="http://schemas.microsoft.com/office/drawing/2014/main" id="{18BE9912-5F61-3C24-9E89-0B21B99A0C38}"/>
              </a:ext>
            </a:extLst>
          </p:cNvPr>
          <p:cNvSpPr/>
          <p:nvPr/>
        </p:nvSpPr>
        <p:spPr>
          <a:xfrm>
            <a:off x="8488681" y="5024928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168A43"/>
            </a:solidFill>
            <a:prstDash val="solid"/>
          </a:ln>
        </p:spPr>
      </p:sp>
      <p:sp>
        <p:nvSpPr>
          <p:cNvPr id="41" name="Shape 7">
            <a:extLst>
              <a:ext uri="{FF2B5EF4-FFF2-40B4-BE49-F238E27FC236}">
                <a16:creationId xmlns:a16="http://schemas.microsoft.com/office/drawing/2014/main" id="{B3B1B6BA-37CE-E8A7-A0BB-4CF65516694A}"/>
              </a:ext>
            </a:extLst>
          </p:cNvPr>
          <p:cNvSpPr/>
          <p:nvPr/>
        </p:nvSpPr>
        <p:spPr>
          <a:xfrm>
            <a:off x="8488681" y="5024928"/>
            <a:ext cx="73152" cy="1005840"/>
          </a:xfrm>
          <a:prstGeom prst="rect">
            <a:avLst/>
          </a:prstGeom>
          <a:solidFill>
            <a:srgbClr val="168A43"/>
          </a:solidFill>
          <a:ln w="12700">
            <a:solidFill>
              <a:srgbClr val="168A43"/>
            </a:solidFill>
            <a:prstDash val="solid"/>
          </a:ln>
        </p:spPr>
      </p:sp>
      <p:sp>
        <p:nvSpPr>
          <p:cNvPr id="44" name="Text 8">
            <a:extLst>
              <a:ext uri="{FF2B5EF4-FFF2-40B4-BE49-F238E27FC236}">
                <a16:creationId xmlns:a16="http://schemas.microsoft.com/office/drawing/2014/main" id="{BFABBF3C-D093-FE17-C270-DB2A7D1249D8}"/>
              </a:ext>
            </a:extLst>
          </p:cNvPr>
          <p:cNvSpPr/>
          <p:nvPr/>
        </p:nvSpPr>
        <p:spPr>
          <a:xfrm>
            <a:off x="8653273" y="5134656"/>
            <a:ext cx="2715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68A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sensitivity</a:t>
            </a:r>
            <a:endParaRPr lang="en-US" sz="1100" dirty="0"/>
          </a:p>
        </p:txBody>
      </p:sp>
      <p:sp>
        <p:nvSpPr>
          <p:cNvPr id="46" name="Text 9">
            <a:extLst>
              <a:ext uri="{FF2B5EF4-FFF2-40B4-BE49-F238E27FC236}">
                <a16:creationId xmlns:a16="http://schemas.microsoft.com/office/drawing/2014/main" id="{F78229D5-2F50-DCC6-6F33-F7AC5450312E}"/>
              </a:ext>
            </a:extLst>
          </p:cNvPr>
          <p:cNvSpPr/>
          <p:nvPr/>
        </p:nvSpPr>
        <p:spPr>
          <a:xfrm>
            <a:off x="8653273" y="5427264"/>
            <a:ext cx="271576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Lattice-DA predictions are extremely low in the axial case too.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8912682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22" grpId="0" animBg="1"/>
      <p:bldP spid="24" grpId="0" animBg="1"/>
      <p:bldP spid="44" grpId="0" animBg="1"/>
      <p:bldP spid="4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F4C1B-BC09-FD64-E6EF-73904CC99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EB7966AE-87E8-00A1-08FC-4C7B729C2109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static_section">
            <a:extLst>
              <a:ext uri="{FF2B5EF4-FFF2-40B4-BE49-F238E27FC236}">
                <a16:creationId xmlns:a16="http://schemas.microsoft.com/office/drawing/2014/main" id="{F93690F5-8E00-45FE-23B6-7D355B1E681E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D79A22"/>
                </a:solidFill>
                <a:latin typeface="Arial"/>
                <a:ea typeface="Arial"/>
                <a:cs typeface="Arial"/>
              </a:defRPr>
            </a:pPr>
            <a:r>
              <a:rPr lang="en-US" sz="1275" b="1" i="0" dirty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CONCLUSION</a:t>
            </a:r>
            <a:endParaRPr sz="1275" b="1" i="0" dirty="0">
              <a:solidFill>
                <a:srgbClr val="D79A2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8" name="static_title">
            <a:extLst>
              <a:ext uri="{FF2B5EF4-FFF2-40B4-BE49-F238E27FC236}">
                <a16:creationId xmlns:a16="http://schemas.microsoft.com/office/drawing/2014/main" id="{A1BCA3F0-A6AF-11AF-7CC4-D704E093D35D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The precision picture is clear </a:t>
            </a: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yet</a:t>
            </a:r>
            <a:r>
              <a:rPr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incomplete</a:t>
            </a:r>
          </a:p>
        </p:txBody>
      </p:sp>
      <p:sp>
        <p:nvSpPr>
          <p:cNvPr id="9" name="rv1_sum_num_1">
            <a:extLst>
              <a:ext uri="{FF2B5EF4-FFF2-40B4-BE49-F238E27FC236}">
                <a16:creationId xmlns:a16="http://schemas.microsoft.com/office/drawing/2014/main" id="{5D4D0454-6A66-14AE-742F-9CB004FC4829}"/>
              </a:ext>
            </a:extLst>
          </p:cNvPr>
          <p:cNvSpPr>
            <a:spLocks noGrp="1"/>
          </p:cNvSpPr>
          <p:nvPr/>
        </p:nvSpPr>
        <p:spPr>
          <a:xfrm>
            <a:off x="857250" y="1295401"/>
            <a:ext cx="66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450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3450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rv1_sum_rule_1">
            <a:extLst>
              <a:ext uri="{FF2B5EF4-FFF2-40B4-BE49-F238E27FC236}">
                <a16:creationId xmlns:a16="http://schemas.microsoft.com/office/drawing/2014/main" id="{639A0873-A8CF-07B6-1919-B93F50987935}"/>
              </a:ext>
            </a:extLst>
          </p:cNvPr>
          <p:cNvSpPr>
            <a:spLocks noGrp="1"/>
          </p:cNvSpPr>
          <p:nvPr/>
        </p:nvSpPr>
        <p:spPr>
          <a:xfrm>
            <a:off x="1695450" y="1619251"/>
            <a:ext cx="704850" cy="0"/>
          </a:xfrm>
          <a:prstGeom prst="line">
            <a:avLst/>
          </a:prstGeom>
          <a:noFill/>
          <a:ln w="38100">
            <a:solidFill>
              <a:srgbClr val="2457D6"/>
            </a:solidFill>
            <a:prstDash val="solid"/>
          </a:ln>
        </p:spPr>
      </p:sp>
      <p:sp>
        <p:nvSpPr>
          <p:cNvPr id="11" name="rv1_sum_head_1">
            <a:extLst>
              <a:ext uri="{FF2B5EF4-FFF2-40B4-BE49-F238E27FC236}">
                <a16:creationId xmlns:a16="http://schemas.microsoft.com/office/drawing/2014/main" id="{948646DA-378D-963D-F591-51FB06D602BD}"/>
              </a:ext>
            </a:extLst>
          </p:cNvPr>
          <p:cNvSpPr>
            <a:spLocks noGrp="1"/>
          </p:cNvSpPr>
          <p:nvPr/>
        </p:nvSpPr>
        <p:spPr>
          <a:xfrm>
            <a:off x="2666999" y="1295400"/>
            <a:ext cx="9000067" cy="146684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4000"/>
              </a:lnSpc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21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Following up the first ever results of NLO corrections to the nucleon Dirac form factors in nearly half </a:t>
            </a:r>
            <a:r>
              <a:rPr lang="en-US" sz="2175" b="1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 century, using the collinear factorization theorem in the KM renormalization scheme.</a:t>
            </a:r>
            <a:endParaRPr sz="2175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2" name="rv2_sum_num_2">
            <a:extLst>
              <a:ext uri="{FF2B5EF4-FFF2-40B4-BE49-F238E27FC236}">
                <a16:creationId xmlns:a16="http://schemas.microsoft.com/office/drawing/2014/main" id="{6A060CA7-FAD3-9C79-9359-ED375E4D693F}"/>
              </a:ext>
            </a:extLst>
          </p:cNvPr>
          <p:cNvSpPr>
            <a:spLocks noGrp="1"/>
          </p:cNvSpPr>
          <p:nvPr/>
        </p:nvSpPr>
        <p:spPr>
          <a:xfrm>
            <a:off x="857250" y="2573114"/>
            <a:ext cx="66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450" b="1" i="0">
                <a:solidFill>
                  <a:srgbClr val="D95555"/>
                </a:solidFill>
                <a:latin typeface="Arial"/>
                <a:ea typeface="Arial"/>
                <a:cs typeface="Arial"/>
              </a:defRPr>
            </a:pPr>
            <a:r>
              <a:rPr sz="3450" b="1" i="0">
                <a:solidFill>
                  <a:srgbClr val="D9555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rv2_sum_rule_2">
            <a:extLst>
              <a:ext uri="{FF2B5EF4-FFF2-40B4-BE49-F238E27FC236}">
                <a16:creationId xmlns:a16="http://schemas.microsoft.com/office/drawing/2014/main" id="{47ACDF3E-7B16-65A7-FA3E-50D6B79F38CE}"/>
              </a:ext>
            </a:extLst>
          </p:cNvPr>
          <p:cNvSpPr>
            <a:spLocks noGrp="1"/>
          </p:cNvSpPr>
          <p:nvPr/>
        </p:nvSpPr>
        <p:spPr>
          <a:xfrm>
            <a:off x="1695450" y="2896964"/>
            <a:ext cx="704850" cy="0"/>
          </a:xfrm>
          <a:prstGeom prst="line">
            <a:avLst/>
          </a:prstGeom>
          <a:noFill/>
          <a:ln w="38100">
            <a:solidFill>
              <a:srgbClr val="D95555"/>
            </a:solidFill>
            <a:prstDash val="solid"/>
          </a:ln>
        </p:spPr>
      </p:sp>
      <p:sp>
        <p:nvSpPr>
          <p:cNvPr id="14" name="rv2_sum_head_2">
            <a:extLst>
              <a:ext uri="{FF2B5EF4-FFF2-40B4-BE49-F238E27FC236}">
                <a16:creationId xmlns:a16="http://schemas.microsoft.com/office/drawing/2014/main" id="{ECD9DC80-72EC-EB6D-735C-E5622DADBF55}"/>
              </a:ext>
            </a:extLst>
          </p:cNvPr>
          <p:cNvSpPr>
            <a:spLocks noGrp="1"/>
          </p:cNvSpPr>
          <p:nvPr/>
        </p:nvSpPr>
        <p:spPr>
          <a:xfrm>
            <a:off x="2666999" y="3686194"/>
            <a:ext cx="8839199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4000"/>
              </a:lnSpc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1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NLO substantially raises the predict</a:t>
            </a:r>
            <a:r>
              <a:rPr lang="en-US" sz="2175" b="1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ions, yet lattice-DA predictions remain far below. Large-momentum effective theory? Failure of factorization?</a:t>
            </a:r>
            <a:endParaRPr sz="2175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5" name="rv3_sum_num_3">
            <a:extLst>
              <a:ext uri="{FF2B5EF4-FFF2-40B4-BE49-F238E27FC236}">
                <a16:creationId xmlns:a16="http://schemas.microsoft.com/office/drawing/2014/main" id="{98D767F6-4762-2D78-BD61-B108198C2C0E}"/>
              </a:ext>
            </a:extLst>
          </p:cNvPr>
          <p:cNvSpPr>
            <a:spLocks noGrp="1"/>
          </p:cNvSpPr>
          <p:nvPr/>
        </p:nvSpPr>
        <p:spPr>
          <a:xfrm>
            <a:off x="857250" y="3686176"/>
            <a:ext cx="66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450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3450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rv3_sum_rule_3">
            <a:extLst>
              <a:ext uri="{FF2B5EF4-FFF2-40B4-BE49-F238E27FC236}">
                <a16:creationId xmlns:a16="http://schemas.microsoft.com/office/drawing/2014/main" id="{0274E137-C0C1-5642-5957-B02A216177FA}"/>
              </a:ext>
            </a:extLst>
          </p:cNvPr>
          <p:cNvSpPr>
            <a:spLocks noGrp="1"/>
          </p:cNvSpPr>
          <p:nvPr/>
        </p:nvSpPr>
        <p:spPr>
          <a:xfrm>
            <a:off x="1695450" y="4010026"/>
            <a:ext cx="704850" cy="0"/>
          </a:xfrm>
          <a:prstGeom prst="line">
            <a:avLst/>
          </a:prstGeom>
          <a:noFill/>
          <a:ln w="38100">
            <a:solidFill>
              <a:srgbClr val="0B7A75"/>
            </a:solidFill>
            <a:prstDash val="solid"/>
          </a:ln>
        </p:spPr>
      </p:sp>
      <p:sp>
        <p:nvSpPr>
          <p:cNvPr id="17" name="rv3_sum_head_3">
            <a:extLst>
              <a:ext uri="{FF2B5EF4-FFF2-40B4-BE49-F238E27FC236}">
                <a16:creationId xmlns:a16="http://schemas.microsoft.com/office/drawing/2014/main" id="{305D117D-2890-7C3D-9E19-23A4632819B1}"/>
              </a:ext>
            </a:extLst>
          </p:cNvPr>
          <p:cNvSpPr>
            <a:spLocks noGrp="1"/>
          </p:cNvSpPr>
          <p:nvPr/>
        </p:nvSpPr>
        <p:spPr>
          <a:xfrm>
            <a:off x="2667002" y="2573114"/>
            <a:ext cx="8839198" cy="83820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1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Two-loop evolution completes universal NLL DA running</a:t>
            </a:r>
            <a:r>
              <a:rPr lang="en-US" sz="2175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and axial-vector results are underway.</a:t>
            </a:r>
            <a:endParaRPr sz="2175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9" name="static_progress_base">
            <a:extLst>
              <a:ext uri="{FF2B5EF4-FFF2-40B4-BE49-F238E27FC236}">
                <a16:creationId xmlns:a16="http://schemas.microsoft.com/office/drawing/2014/main" id="{FE08AD94-0241-5826-904D-87E8A51B0BB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</p:sp>
      <p:sp>
        <p:nvSpPr>
          <p:cNvPr id="21" name="static_progress_value">
            <a:extLst>
              <a:ext uri="{FF2B5EF4-FFF2-40B4-BE49-F238E27FC236}">
                <a16:creationId xmlns:a16="http://schemas.microsoft.com/office/drawing/2014/main" id="{2664B891-6A50-CDBB-E84E-9D7EDD59FB9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FF0000"/>
          </a:solidFill>
          <a:ln w="0">
            <a:noFill/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DDD8CF-EA7B-EA4B-9715-24DFE7AE9D3B}"/>
              </a:ext>
            </a:extLst>
          </p:cNvPr>
          <p:cNvSpPr/>
          <p:nvPr/>
        </p:nvSpPr>
        <p:spPr>
          <a:xfrm>
            <a:off x="6287723" y="4689027"/>
            <a:ext cx="4374885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5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Thank</a:t>
            </a:r>
            <a:r>
              <a:rPr lang="en-US" sz="75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en-US" sz="75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511490-ACBE-5654-8E54-48E4A7BE2CD9}"/>
              </a:ext>
            </a:extLst>
          </p:cNvPr>
          <p:cNvSpPr txBox="1"/>
          <p:nvPr/>
        </p:nvSpPr>
        <p:spPr>
          <a:xfrm>
            <a:off x="6396423" y="5992671"/>
            <a:ext cx="41574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3233A"/>
                </a:solidFill>
                <a:latin typeface="Monotype Corsiva" panose="03010101010201010101" pitchFamily="66" charset="0"/>
                <a:ea typeface="Arial" pitchFamily="34" charset="-122"/>
                <a:cs typeface="Arial" pitchFamily="34" charset="-120"/>
              </a:rPr>
              <a:t>Questions and comments are welcome.</a:t>
            </a:r>
            <a:endParaRPr lang="en-US" sz="1800" dirty="0">
              <a:latin typeface="Monotype Corsiva" panose="03010101010201010101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BA2FDF-C941-E77B-DB2F-F9AA67D720DF}"/>
              </a:ext>
            </a:extLst>
          </p:cNvPr>
          <p:cNvSpPr txBox="1"/>
          <p:nvPr/>
        </p:nvSpPr>
        <p:spPr>
          <a:xfrm>
            <a:off x="1930400" y="4780858"/>
            <a:ext cx="416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Longbin</a:t>
            </a:r>
            <a:r>
              <a:rPr lang="en-US" dirty="0"/>
              <a:t> Chen, Wen Chen, Feng </a:t>
            </a:r>
            <a:r>
              <a:rPr lang="en-US" dirty="0" err="1"/>
              <a:t>Feng</a:t>
            </a:r>
            <a:r>
              <a:rPr lang="en-US" dirty="0"/>
              <a:t>, Siwei Hu, Yu Jia, </a:t>
            </a:r>
            <a:r>
              <a:rPr lang="en-US" dirty="0" err="1"/>
              <a:t>Jichen</a:t>
            </a:r>
            <a:r>
              <a:rPr lang="en-US" dirty="0"/>
              <a:t> Pan</a:t>
            </a:r>
          </a:p>
        </p:txBody>
      </p:sp>
      <p:pic>
        <p:nvPicPr>
          <p:cNvPr id="3" name="Picture 2" descr="OpenAI Labs · GitHub">
            <a:extLst>
              <a:ext uri="{FF2B5EF4-FFF2-40B4-BE49-F238E27FC236}">
                <a16:creationId xmlns:a16="http://schemas.microsoft.com/office/drawing/2014/main" id="{AD587532-8D6E-552D-C30F-4D54EBD9F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398" y="5447599"/>
            <a:ext cx="832180" cy="8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173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4" grpId="0"/>
      <p:bldP spid="15" grpId="0"/>
      <p:bldP spid="17" grpId="0"/>
      <p:bldP spid="23" grpId="0"/>
      <p:bldP spid="27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411480" y="6473952"/>
            <a:ext cx="11368735" cy="0"/>
          </a:xfrm>
          <a:prstGeom prst="line">
            <a:avLst/>
          </a:prstGeom>
          <a:noFill/>
          <a:ln w="12700">
            <a:solidFill>
              <a:srgbClr val="E7EDF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52E9755F-6079-4EAF-8784-3AFE7BF96C81}" type="slidenum">
              <a:rPr sz="1350" b="1" dirty="0">
                <a:solidFill>
                  <a:srgbClr val="7B8EA3"/>
                </a:solidFill>
                <a:latin typeface="Arial"/>
              </a:rPr>
              <a:pPr/>
              <a:t>3</a:t>
            </a:fld>
            <a:endParaRPr lang="en-US" sz="800" dirty="0"/>
          </a:p>
        </p:txBody>
      </p:sp>
      <p:sp>
        <p:nvSpPr>
          <p:cNvPr id="8" name="b1_shape_4"/>
          <p:cNvSpPr/>
          <p:nvPr/>
        </p:nvSpPr>
        <p:spPr>
          <a:xfrm>
            <a:off x="600732" y="4469892"/>
            <a:ext cx="530352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b1_rtxt_5"/>
          <p:cNvSpPr/>
          <p:nvPr/>
        </p:nvSpPr>
        <p:spPr>
          <a:xfrm>
            <a:off x="847620" y="4680204"/>
            <a:ext cx="480060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D4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Electromagnetic current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13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Charge and magnetization distributions inside the nucleon.</a:t>
            </a:r>
            <a:endParaRPr lang="en-US" sz="1450" dirty="0"/>
          </a:p>
        </p:txBody>
      </p:sp>
      <p:sp>
        <p:nvSpPr>
          <p:cNvPr id="12" name="b2_shape_8"/>
          <p:cNvSpPr/>
          <p:nvPr/>
        </p:nvSpPr>
        <p:spPr>
          <a:xfrm>
            <a:off x="6270012" y="4469892"/>
            <a:ext cx="530352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7E0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b2_rtxt_9"/>
          <p:cNvSpPr/>
          <p:nvPr/>
        </p:nvSpPr>
        <p:spPr>
          <a:xfrm>
            <a:off x="6516900" y="4680204"/>
            <a:ext cx="480060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6D4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Axial current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13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Spin/isovector weak structure, essential for neutrino and β-decay physics.</a:t>
            </a:r>
            <a:endParaRPr lang="en-US" sz="1450" dirty="0"/>
          </a:p>
        </p:txBody>
      </p:sp>
      <p:pic>
        <p:nvPicPr>
          <p:cNvPr id="21" name="Image 0" descr="preencoded.png">
            <a:extLst>
              <a:ext uri="{FF2B5EF4-FFF2-40B4-BE49-F238E27FC236}">
                <a16:creationId xmlns:a16="http://schemas.microsoft.com/office/drawing/2014/main" id="{59CD7602-3648-4278-B528-22BFEDDF6D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6351" y="5512308"/>
            <a:ext cx="4754880" cy="475488"/>
          </a:xfrm>
          <a:prstGeom prst="rect">
            <a:avLst/>
          </a:prstGeom>
        </p:spPr>
      </p:pic>
      <p:pic>
        <p:nvPicPr>
          <p:cNvPr id="22" name="Image 1" descr="preencoded.png">
            <a:extLst>
              <a:ext uri="{FF2B5EF4-FFF2-40B4-BE49-F238E27FC236}">
                <a16:creationId xmlns:a16="http://schemas.microsoft.com/office/drawing/2014/main" id="{BB218DE5-74A6-483D-88B2-5DBA8C4765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6900" y="5512308"/>
            <a:ext cx="4902386" cy="4737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26E4163-C254-28B6-41C4-DBF9CCD1BD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732" y="1481670"/>
            <a:ext cx="4830140" cy="2211011"/>
          </a:xfrm>
          <a:prstGeom prst="rect">
            <a:avLst/>
          </a:prstGeom>
        </p:spPr>
      </p:pic>
      <p:sp>
        <p:nvSpPr>
          <p:cNvPr id="7" name="static_section">
            <a:extLst>
              <a:ext uri="{FF2B5EF4-FFF2-40B4-BE49-F238E27FC236}">
                <a16:creationId xmlns:a16="http://schemas.microsoft.com/office/drawing/2014/main" id="{3754B4A5-59B6-37E4-32B9-6906AA63E075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lang="en-US"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BACKGROUND</a:t>
            </a:r>
            <a:endParaRPr sz="1275" b="1" i="0" dirty="0">
              <a:solidFill>
                <a:srgbClr val="2457D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1" name="static_title">
            <a:extLst>
              <a:ext uri="{FF2B5EF4-FFF2-40B4-BE49-F238E27FC236}">
                <a16:creationId xmlns:a16="http://schemas.microsoft.com/office/drawing/2014/main" id="{B6716702-22E8-1C11-7D83-73D93FE9C002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Why form factors?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0" name="static_progress_base">
            <a:extLst>
              <a:ext uri="{FF2B5EF4-FFF2-40B4-BE49-F238E27FC236}">
                <a16:creationId xmlns:a16="http://schemas.microsoft.com/office/drawing/2014/main" id="{C4500A1E-765A-935A-1803-E77BABAD045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static_progress_value">
            <a:extLst>
              <a:ext uri="{FF2B5EF4-FFF2-40B4-BE49-F238E27FC236}">
                <a16:creationId xmlns:a16="http://schemas.microsoft.com/office/drawing/2014/main" id="{DF15E82F-3924-CC5E-C17F-74FE03E4331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90261" cy="57150"/>
          </a:xfrm>
          <a:prstGeom prst="rect">
            <a:avLst/>
          </a:prstGeom>
          <a:solidFill>
            <a:srgbClr val="2457D6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43C70F-E25D-4D01-94D9-CB584461B2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1953" y="533400"/>
            <a:ext cx="5826530" cy="38769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CE885F-DA80-FF98-93EC-92A166805EF2}"/>
              </a:ext>
            </a:extLst>
          </p:cNvPr>
          <p:cNvSpPr txBox="1"/>
          <p:nvPr/>
        </p:nvSpPr>
        <p:spPr>
          <a:xfrm>
            <a:off x="7541684" y="301286"/>
            <a:ext cx="455582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dirty="0">
                <a:effectLst/>
                <a:latin typeface="-apple-system"/>
              </a:rPr>
              <a:t>N. G. Stefanis and M. Bergmann     </a:t>
            </a:r>
            <a:r>
              <a:rPr lang="en-US" sz="1050" b="0" i="1" dirty="0" err="1">
                <a:effectLst/>
                <a:latin typeface="-apple-system"/>
              </a:rPr>
              <a:t>Phys.Rev.D</a:t>
            </a:r>
            <a:r>
              <a:rPr lang="en-US" sz="1050" b="0" i="0" dirty="0">
                <a:effectLst/>
                <a:latin typeface="-apple-system"/>
              </a:rPr>
              <a:t> 47 (1993) R3685-R3689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tatic_progress_base">
            <a:extLst>
              <a:ext uri="{FF2B5EF4-FFF2-40B4-BE49-F238E27FC236}">
                <a16:creationId xmlns:a16="http://schemas.microsoft.com/office/drawing/2014/main" id="{B82114D4-05DF-419C-BB7E-AA30E42C39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0D97001F-5E61-4B4D-9AE6-6ED0A3B43BA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120348" cy="57150"/>
          </a:xfrm>
          <a:prstGeom prst="rect">
            <a:avLst/>
          </a:prstGeom>
          <a:solidFill>
            <a:srgbClr val="2457D6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9534A9B9-A1B1-4121-860C-1B492BE30F52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OBSERVABLE</a:t>
            </a:r>
            <a:r>
              <a:rPr lang="en-US"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endParaRPr sz="1275" b="1" i="0" dirty="0">
              <a:solidFill>
                <a:srgbClr val="2457D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8EAEF0CE-3127-43F7-A1F4-08B04F84BE66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Helicity-conserving form factors are studied most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8B53E83D-ABDA-43E0-B34C-5005A3B616FE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E83B498A-B921-417C-8579-C78EE3DBD9F1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3920EBD1-7818-4AEB-8817-E27C53858137}" type="slidenum">
              <a:rPr sz="1350" b="1">
                <a:solidFill>
                  <a:srgbClr val="7B8EA3"/>
                </a:solidFill>
                <a:latin typeface="Arial"/>
              </a:rPr>
              <a:pPr/>
              <a:t>4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8" name="rv2_f1_surface">
            <a:extLst>
              <a:ext uri="{FF2B5EF4-FFF2-40B4-BE49-F238E27FC236}">
                <a16:creationId xmlns:a16="http://schemas.microsoft.com/office/drawing/2014/main" id="{C3F9A137-13B3-40F9-8275-EA7C036BC43F}"/>
              </a:ext>
            </a:extLst>
          </p:cNvPr>
          <p:cNvSpPr>
            <a:spLocks noGrp="1"/>
          </p:cNvSpPr>
          <p:nvPr/>
        </p:nvSpPr>
        <p:spPr>
          <a:xfrm>
            <a:off x="884339" y="3848187"/>
            <a:ext cx="4762500" cy="1809750"/>
          </a:xfrm>
          <a:prstGeom prst="roundRect">
            <a:avLst>
              <a:gd name="adj" fmla="val 8421"/>
            </a:avLst>
          </a:prstGeom>
          <a:solidFill>
            <a:srgbClr val="EAF0FF"/>
          </a:solidFill>
          <a:ln w="9525">
            <a:solidFill>
              <a:srgbClr val="CAD7FF"/>
            </a:solidFill>
            <a:prstDash val="solid"/>
          </a:ln>
        </p:spPr>
      </p:sp>
      <p:sp>
        <p:nvSpPr>
          <p:cNvPr id="9" name="rv2_f1">
            <a:extLst>
              <a:ext uri="{FF2B5EF4-FFF2-40B4-BE49-F238E27FC236}">
                <a16:creationId xmlns:a16="http://schemas.microsoft.com/office/drawing/2014/main" id="{2A9D9AE9-64F4-42A4-A4AC-A0A235D3C801}"/>
              </a:ext>
            </a:extLst>
          </p:cNvPr>
          <p:cNvSpPr>
            <a:spLocks noGrp="1"/>
          </p:cNvSpPr>
          <p:nvPr/>
        </p:nvSpPr>
        <p:spPr>
          <a:xfrm>
            <a:off x="1208189" y="4057737"/>
            <a:ext cx="104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3600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F₁</a:t>
            </a:r>
          </a:p>
        </p:txBody>
      </p:sp>
      <p:sp>
        <p:nvSpPr>
          <p:cNvPr id="10" name="rv2_f1_body">
            <a:extLst>
              <a:ext uri="{FF2B5EF4-FFF2-40B4-BE49-F238E27FC236}">
                <a16:creationId xmlns:a16="http://schemas.microsoft.com/office/drawing/2014/main" id="{4363DA66-DCF5-4B67-971B-EFF3A529F986}"/>
              </a:ext>
            </a:extLst>
          </p:cNvPr>
          <p:cNvSpPr>
            <a:spLocks noGrp="1"/>
          </p:cNvSpPr>
          <p:nvPr/>
        </p:nvSpPr>
        <p:spPr>
          <a:xfrm>
            <a:off x="2389288" y="4038687"/>
            <a:ext cx="3087967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16000"/>
              </a:lnSpc>
              <a:buNone/>
              <a:defRPr sz="202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025" b="0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helicity conserving</a:t>
            </a:r>
          </a:p>
          <a:p>
            <a:pPr algn="l">
              <a:lnSpc>
                <a:spcPct val="116000"/>
              </a:lnSpc>
              <a:buNone/>
              <a:defRPr sz="202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025" b="0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~ 1 / Q⁴ asymptotically</a:t>
            </a:r>
          </a:p>
        </p:txBody>
      </p:sp>
      <p:sp>
        <p:nvSpPr>
          <p:cNvPr id="11" name="rv2_f2_surface">
            <a:extLst>
              <a:ext uri="{FF2B5EF4-FFF2-40B4-BE49-F238E27FC236}">
                <a16:creationId xmlns:a16="http://schemas.microsoft.com/office/drawing/2014/main" id="{D1D7F42E-5C5D-4354-B61B-19167D372E78}"/>
              </a:ext>
            </a:extLst>
          </p:cNvPr>
          <p:cNvSpPr>
            <a:spLocks noGrp="1"/>
          </p:cNvSpPr>
          <p:nvPr/>
        </p:nvSpPr>
        <p:spPr>
          <a:xfrm>
            <a:off x="6561239" y="3848187"/>
            <a:ext cx="4762500" cy="180975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2" name="rv2_f2">
            <a:extLst>
              <a:ext uri="{FF2B5EF4-FFF2-40B4-BE49-F238E27FC236}">
                <a16:creationId xmlns:a16="http://schemas.microsoft.com/office/drawing/2014/main" id="{B32CF76E-FF2F-4B86-BAE3-8DEC09028A5C}"/>
              </a:ext>
            </a:extLst>
          </p:cNvPr>
          <p:cNvSpPr>
            <a:spLocks noGrp="1"/>
          </p:cNvSpPr>
          <p:nvPr/>
        </p:nvSpPr>
        <p:spPr>
          <a:xfrm>
            <a:off x="6885089" y="4057737"/>
            <a:ext cx="104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360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F₂</a:t>
            </a:r>
          </a:p>
        </p:txBody>
      </p:sp>
      <p:sp>
        <p:nvSpPr>
          <p:cNvPr id="13" name="rv2_f2_body">
            <a:extLst>
              <a:ext uri="{FF2B5EF4-FFF2-40B4-BE49-F238E27FC236}">
                <a16:creationId xmlns:a16="http://schemas.microsoft.com/office/drawing/2014/main" id="{C4BFB46F-BCC6-42B5-A8E0-54498A73CACD}"/>
              </a:ext>
            </a:extLst>
          </p:cNvPr>
          <p:cNvSpPr>
            <a:spLocks noGrp="1"/>
          </p:cNvSpPr>
          <p:nvPr/>
        </p:nvSpPr>
        <p:spPr>
          <a:xfrm>
            <a:off x="8066188" y="4038687"/>
            <a:ext cx="3001861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16000"/>
              </a:lnSpc>
              <a:buNone/>
              <a:defRPr sz="2025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202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helicity flip</a:t>
            </a:r>
            <a:r>
              <a:rPr lang="en-US" sz="202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ping</a:t>
            </a:r>
            <a:endParaRPr sz="2025" b="0" i="0" dirty="0">
              <a:solidFill>
                <a:srgbClr val="526579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 algn="l">
              <a:lnSpc>
                <a:spcPct val="116000"/>
              </a:lnSpc>
              <a:buNone/>
              <a:defRPr sz="2025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202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~ 1 / Q⁶ asymptotically</a:t>
            </a: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DF53BA6E-BD88-8F90-AE66-3B16986ED7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4000" y="1425531"/>
            <a:ext cx="6604000" cy="660400"/>
          </a:xfrm>
          <a:prstGeom prst="rect">
            <a:avLst/>
          </a:prstGeom>
        </p:spPr>
      </p:pic>
      <p:pic>
        <p:nvPicPr>
          <p:cNvPr id="18" name="Image 1" descr="preencoded.png">
            <a:extLst>
              <a:ext uri="{FF2B5EF4-FFF2-40B4-BE49-F238E27FC236}">
                <a16:creationId xmlns:a16="http://schemas.microsoft.com/office/drawing/2014/main" id="{9B9B8B06-1A4B-CDF0-9095-5E73ED8C51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3525" y="2562286"/>
            <a:ext cx="6604000" cy="638201"/>
          </a:xfrm>
          <a:prstGeom prst="rect">
            <a:avLst/>
          </a:prstGeom>
        </p:spPr>
      </p:pic>
      <p:sp>
        <p:nvSpPr>
          <p:cNvPr id="19" name="rv2_f1">
            <a:extLst>
              <a:ext uri="{FF2B5EF4-FFF2-40B4-BE49-F238E27FC236}">
                <a16:creationId xmlns:a16="http://schemas.microsoft.com/office/drawing/2014/main" id="{FDC905CC-9F57-5EA9-934A-993009994300}"/>
              </a:ext>
            </a:extLst>
          </p:cNvPr>
          <p:cNvSpPr>
            <a:spLocks noGrp="1"/>
          </p:cNvSpPr>
          <p:nvPr/>
        </p:nvSpPr>
        <p:spPr>
          <a:xfrm>
            <a:off x="1208189" y="4714918"/>
            <a:ext cx="104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3600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lang="en-US" sz="3600" b="1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G</a:t>
            </a:r>
            <a:r>
              <a:rPr lang="en-US" sz="3600" b="1" baseline="-2500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</a:t>
            </a:r>
            <a:endParaRPr sz="3600" b="1" i="0" baseline="-25000" dirty="0">
              <a:solidFill>
                <a:srgbClr val="2457D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0" name="rv2_f2">
            <a:extLst>
              <a:ext uri="{FF2B5EF4-FFF2-40B4-BE49-F238E27FC236}">
                <a16:creationId xmlns:a16="http://schemas.microsoft.com/office/drawing/2014/main" id="{444D19E8-C2C8-B43B-30D8-70B960B3D906}"/>
              </a:ext>
            </a:extLst>
          </p:cNvPr>
          <p:cNvSpPr>
            <a:spLocks noGrp="1"/>
          </p:cNvSpPr>
          <p:nvPr/>
        </p:nvSpPr>
        <p:spPr>
          <a:xfrm>
            <a:off x="6885089" y="4714918"/>
            <a:ext cx="104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360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r>
              <a:rPr lang="en-US" sz="3600" b="1" dirty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G</a:t>
            </a:r>
            <a:r>
              <a:rPr lang="en-US" sz="3600" b="1" baseline="-25000" dirty="0">
                <a:solidFill>
                  <a:srgbClr val="7B8E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</a:t>
            </a:r>
            <a:endParaRPr sz="3600" b="1" i="0" baseline="-25000" dirty="0">
              <a:solidFill>
                <a:srgbClr val="7B8EA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9034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EB577-CEEB-BACB-2BA5-BA48B26D0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tatic_progress_base">
            <a:extLst>
              <a:ext uri="{FF2B5EF4-FFF2-40B4-BE49-F238E27FC236}">
                <a16:creationId xmlns:a16="http://schemas.microsoft.com/office/drawing/2014/main" id="{5EC0EA81-E23C-EA42-8A3C-C22B53D60C7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5304DD82-E05A-97CB-6F46-CEA5E2991C7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650435" cy="57150"/>
          </a:xfrm>
          <a:prstGeom prst="rect">
            <a:avLst/>
          </a:prstGeom>
          <a:solidFill>
            <a:srgbClr val="2457D6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88CB0308-60D7-BC54-4A00-53FDEB643972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OBSERVABLE</a:t>
            </a:r>
            <a:r>
              <a:rPr lang="en-US"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endParaRPr sz="1275" b="1" i="0" dirty="0">
              <a:solidFill>
                <a:srgbClr val="2457D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650160CE-9A8F-805C-782F-523E154139CD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Axial form factors help understand weak force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02FB78D7-33A2-41A9-84B8-2F2647642A72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A9441369-0134-F29C-CB85-75C90A182C15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AF792340-8CEA-49A7-A9EF-B18058EBD114}" type="slidenum">
              <a:rPr sz="1350" b="1">
                <a:solidFill>
                  <a:srgbClr val="7B8EA3"/>
                </a:solidFill>
                <a:latin typeface="Arial"/>
              </a:rPr>
              <a:pPr/>
              <a:t>5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B9000685-134A-1DA0-CA29-8B1B3299FF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9183" y="1229116"/>
            <a:ext cx="6110909" cy="5905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3D2758-FF34-47B0-8C5B-810C71DA52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7497" y="1988227"/>
            <a:ext cx="3337006" cy="427355"/>
          </a:xfrm>
          <a:prstGeom prst="rect">
            <a:avLst/>
          </a:prstGeom>
        </p:spPr>
      </p:pic>
      <p:sp>
        <p:nvSpPr>
          <p:cNvPr id="20" name="Shape 6">
            <a:extLst>
              <a:ext uri="{FF2B5EF4-FFF2-40B4-BE49-F238E27FC236}">
                <a16:creationId xmlns:a16="http://schemas.microsoft.com/office/drawing/2014/main" id="{6C6EE550-DE86-2F27-0F94-580055133B5D}"/>
              </a:ext>
            </a:extLst>
          </p:cNvPr>
          <p:cNvSpPr/>
          <p:nvPr/>
        </p:nvSpPr>
        <p:spPr>
          <a:xfrm>
            <a:off x="3212252" y="2738143"/>
            <a:ext cx="73152" cy="73152"/>
          </a:xfrm>
          <a:prstGeom prst="ellipse">
            <a:avLst/>
          </a:prstGeom>
          <a:solidFill>
            <a:srgbClr val="00B0F0"/>
          </a:solidFill>
          <a:ln w="12700">
            <a:solidFill>
              <a:srgbClr val="168A43"/>
            </a:solidFill>
            <a:prstDash val="solid"/>
          </a:ln>
        </p:spPr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297CE485-163A-18A5-BA48-32B4957B4D22}"/>
              </a:ext>
            </a:extLst>
          </p:cNvPr>
          <p:cNvSpPr/>
          <p:nvPr/>
        </p:nvSpPr>
        <p:spPr>
          <a:xfrm>
            <a:off x="3376843" y="2664991"/>
            <a:ext cx="798000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60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Connects low-energy weak decay with the spin-flavor structure of the nucleon</a:t>
            </a:r>
            <a:endParaRPr lang="en-US" sz="1600" dirty="0"/>
          </a:p>
        </p:txBody>
      </p:sp>
      <p:sp>
        <p:nvSpPr>
          <p:cNvPr id="22" name="Shape 8">
            <a:extLst>
              <a:ext uri="{FF2B5EF4-FFF2-40B4-BE49-F238E27FC236}">
                <a16:creationId xmlns:a16="http://schemas.microsoft.com/office/drawing/2014/main" id="{0E3D67BB-2879-FEB0-5F76-D5B7EE0BFBD4}"/>
              </a:ext>
            </a:extLst>
          </p:cNvPr>
          <p:cNvSpPr/>
          <p:nvPr/>
        </p:nvSpPr>
        <p:spPr>
          <a:xfrm>
            <a:off x="3212252" y="3085615"/>
            <a:ext cx="73152" cy="73152"/>
          </a:xfrm>
          <a:prstGeom prst="ellipse">
            <a:avLst/>
          </a:prstGeom>
          <a:solidFill>
            <a:srgbClr val="00B0F0"/>
          </a:solidFill>
          <a:ln w="12700">
            <a:solidFill>
              <a:srgbClr val="168A43"/>
            </a:solidFill>
            <a:prstDash val="solid"/>
          </a:ln>
        </p:spPr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CDDC655A-BB23-5E5C-F94C-3D92B8643716}"/>
              </a:ext>
            </a:extLst>
          </p:cNvPr>
          <p:cNvSpPr/>
          <p:nvPr/>
        </p:nvSpPr>
        <p:spPr>
          <a:xfrm>
            <a:off x="3376844" y="3012463"/>
            <a:ext cx="68827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600" dirty="0">
                <a:solidFill>
                  <a:srgbClr val="1B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Required in analyses of the neutron lifetime</a:t>
            </a:r>
            <a:endParaRPr lang="en-US" sz="1600" dirty="0"/>
          </a:p>
        </p:txBody>
      </p:sp>
      <p:sp>
        <p:nvSpPr>
          <p:cNvPr id="24" name="Shape 10">
            <a:extLst>
              <a:ext uri="{FF2B5EF4-FFF2-40B4-BE49-F238E27FC236}">
                <a16:creationId xmlns:a16="http://schemas.microsoft.com/office/drawing/2014/main" id="{11D07447-5124-3EB1-79AB-A6E00E59ADED}"/>
              </a:ext>
            </a:extLst>
          </p:cNvPr>
          <p:cNvSpPr/>
          <p:nvPr/>
        </p:nvSpPr>
        <p:spPr>
          <a:xfrm>
            <a:off x="3212252" y="3433087"/>
            <a:ext cx="73152" cy="73152"/>
          </a:xfrm>
          <a:prstGeom prst="ellipse">
            <a:avLst/>
          </a:prstGeom>
          <a:solidFill>
            <a:srgbClr val="00B0F0"/>
          </a:solidFill>
          <a:ln w="12700">
            <a:solidFill>
              <a:srgbClr val="168A43"/>
            </a:solidFill>
            <a:prstDash val="solid"/>
          </a:ln>
        </p:spPr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3E3F2B8-AF10-DF6A-1471-FE0E987C6DB1}"/>
              </a:ext>
            </a:extLst>
          </p:cNvPr>
          <p:cNvGrpSpPr/>
          <p:nvPr/>
        </p:nvGrpSpPr>
        <p:grpSpPr>
          <a:xfrm>
            <a:off x="3376844" y="3359935"/>
            <a:ext cx="5529754" cy="329184"/>
            <a:chOff x="3376844" y="3359935"/>
            <a:chExt cx="5529754" cy="329184"/>
          </a:xfrm>
        </p:grpSpPr>
        <p:sp>
          <p:nvSpPr>
            <p:cNvPr id="25" name="Text 11">
              <a:extLst>
                <a:ext uri="{FF2B5EF4-FFF2-40B4-BE49-F238E27FC236}">
                  <a16:creationId xmlns:a16="http://schemas.microsoft.com/office/drawing/2014/main" id="{72548E7D-6C2A-7A89-C878-CC3002414362}"/>
                </a:ext>
              </a:extLst>
            </p:cNvPr>
            <p:cNvSpPr/>
            <p:nvPr/>
          </p:nvSpPr>
          <p:spPr>
            <a:xfrm>
              <a:off x="3376844" y="3359935"/>
              <a:ext cx="5529754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en-US" sz="1600" dirty="0">
                  <a:solidFill>
                    <a:srgbClr val="1B243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Can be used to test first-row CKM unitarity</a:t>
              </a:r>
              <a:endParaRPr lang="en-US" sz="1600" dirty="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D5043B0-38DB-E390-F343-0DC3398EA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21896" y="3414735"/>
              <a:ext cx="376768" cy="238110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39A057D4-A0AB-F9C6-4194-EC07A89BF1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4366" y="4174301"/>
            <a:ext cx="1583267" cy="423593"/>
          </a:xfrm>
          <a:prstGeom prst="rect">
            <a:avLst/>
          </a:prstGeom>
        </p:spPr>
      </p:pic>
      <p:sp>
        <p:nvSpPr>
          <p:cNvPr id="38" name="rv3_axial_body">
            <a:extLst>
              <a:ext uri="{FF2B5EF4-FFF2-40B4-BE49-F238E27FC236}">
                <a16:creationId xmlns:a16="http://schemas.microsoft.com/office/drawing/2014/main" id="{C23B6A22-946A-2272-5A60-AF7625BD6F59}"/>
              </a:ext>
            </a:extLst>
          </p:cNvPr>
          <p:cNvSpPr>
            <a:spLocks noGrp="1"/>
          </p:cNvSpPr>
          <p:nvPr/>
        </p:nvSpPr>
        <p:spPr>
          <a:xfrm>
            <a:off x="2779182" y="4692275"/>
            <a:ext cx="8385641" cy="14252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08000"/>
              </a:lnSpc>
              <a:defRPr sz="187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1875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One of the dominant free-nucleon uncertainties in</a:t>
            </a:r>
          </a:p>
          <a:p>
            <a:pPr marL="342900" indent="-342900">
              <a:lnSpc>
                <a:spcPct val="108000"/>
              </a:lnSpc>
              <a:buFont typeface="Wingdings" panose="05000000000000000000" pitchFamily="2" charset="2"/>
              <a:buChar char="q"/>
              <a:defRPr sz="187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1875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neutrino-energy reconstruction</a:t>
            </a:r>
          </a:p>
          <a:p>
            <a:pPr marL="342900" indent="-342900">
              <a:lnSpc>
                <a:spcPct val="108000"/>
              </a:lnSpc>
              <a:buFont typeface="Wingdings" panose="05000000000000000000" pitchFamily="2" charset="2"/>
              <a:buChar char="q"/>
              <a:defRPr sz="187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1875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event classification in oscillation experiments</a:t>
            </a:r>
          </a:p>
          <a:p>
            <a:pPr marL="342900" indent="-342900">
              <a:lnSpc>
                <a:spcPct val="108000"/>
              </a:lnSpc>
              <a:buFont typeface="Wingdings" panose="05000000000000000000" pitchFamily="2" charset="2"/>
              <a:buChar char="q"/>
              <a:defRPr sz="187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1875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extraction of neutrino mixing parameters and leptonic CP violation</a:t>
            </a:r>
            <a:endParaRPr sz="1875" b="0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6914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A7C75-B8E4-2B86-4AFE-90AC1B59B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8858C99B-B320-6D95-255C-192A10E4C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367" y="4409691"/>
            <a:ext cx="3100009" cy="199371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15B75B4-780F-F76C-0735-072D67C80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2324" y="4320036"/>
            <a:ext cx="3481623" cy="2062473"/>
          </a:xfrm>
          <a:prstGeom prst="rect">
            <a:avLst/>
          </a:prstGeom>
        </p:spPr>
      </p:pic>
      <p:sp>
        <p:nvSpPr>
          <p:cNvPr id="17" name="static_progress_base">
            <a:extLst>
              <a:ext uri="{FF2B5EF4-FFF2-40B4-BE49-F238E27FC236}">
                <a16:creationId xmlns:a16="http://schemas.microsoft.com/office/drawing/2014/main" id="{7F9BD831-106E-653E-7656-8305F8BB402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2E3DA795-64BC-026F-A5E2-80D4992FCC6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3180522" cy="57150"/>
          </a:xfrm>
          <a:prstGeom prst="rect">
            <a:avLst/>
          </a:prstGeom>
          <a:solidFill>
            <a:srgbClr val="2457D6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CEF09369-88C8-3F4E-C334-8E4ED345264B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OBSERVABLE</a:t>
            </a:r>
            <a:r>
              <a:rPr lang="en-US"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endParaRPr sz="1275" b="1" i="0" dirty="0">
              <a:solidFill>
                <a:srgbClr val="2457D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E0E48A29-76AA-43FA-1AB6-5CB1FAFF3F9F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Axial form factors help understand weak force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3A5383C1-0A2F-C27D-5D97-38E4B82C3C24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6B4107C4-A233-80B4-9587-9C9F0DE1AEC9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C2CD3A0F-7BD4-4A2D-B21B-1C0104DD326B}" type="slidenum">
              <a:rPr sz="1350" b="1">
                <a:solidFill>
                  <a:srgbClr val="7B8EA3"/>
                </a:solidFill>
                <a:latin typeface="Arial"/>
              </a:rPr>
              <a:pPr/>
              <a:t>6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39E7C9-255E-08FB-38A2-0B963571B8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2249" y="1208718"/>
            <a:ext cx="2567518" cy="6246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7A8D34-A0D7-B885-7A66-B7A08D41EC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0042" y="1331538"/>
            <a:ext cx="1553960" cy="2233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9C37FE-6DE0-99C4-9771-5B93B07F6C74}"/>
              </a:ext>
            </a:extLst>
          </p:cNvPr>
          <p:cNvSpPr txBox="1"/>
          <p:nvPr/>
        </p:nvSpPr>
        <p:spPr>
          <a:xfrm>
            <a:off x="7575606" y="1316278"/>
            <a:ext cx="2952695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1" dirty="0" err="1">
                <a:effectLst/>
                <a:latin typeface="-apple-system"/>
              </a:rPr>
              <a:t>Phys.Rev.D</a:t>
            </a:r>
            <a:r>
              <a:rPr lang="en-US" sz="1050" b="0" i="0" dirty="0">
                <a:effectLst/>
                <a:latin typeface="-apple-system"/>
              </a:rPr>
              <a:t> 110 (2024) 3, 030001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A0D38B-5E49-DDF5-D0F1-F5F73EC63DD0}"/>
              </a:ext>
            </a:extLst>
          </p:cNvPr>
          <p:cNvSpPr txBox="1"/>
          <p:nvPr/>
        </p:nvSpPr>
        <p:spPr>
          <a:xfrm>
            <a:off x="6629400" y="2328730"/>
            <a:ext cx="341985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-apple-system"/>
              </a:rPr>
              <a:t>C. E. Carlson and J. L. Poor</a:t>
            </a:r>
          </a:p>
          <a:p>
            <a:r>
              <a:rPr lang="en-US" sz="1050" b="0" i="1" dirty="0" err="1">
                <a:effectLst/>
                <a:latin typeface="-apple-system"/>
              </a:rPr>
              <a:t>Phys.Rev.D</a:t>
            </a:r>
            <a:r>
              <a:rPr lang="en-US" sz="1050" b="0" i="0" dirty="0">
                <a:effectLst/>
                <a:latin typeface="-apple-system"/>
              </a:rPr>
              <a:t> 34 (1986) 1478</a:t>
            </a:r>
            <a:endParaRPr lang="en-US" dirty="0"/>
          </a:p>
        </p:txBody>
      </p:sp>
      <p:sp>
        <p:nvSpPr>
          <p:cNvPr id="26" name="rv3_axial_body">
            <a:extLst>
              <a:ext uri="{FF2B5EF4-FFF2-40B4-BE49-F238E27FC236}">
                <a16:creationId xmlns:a16="http://schemas.microsoft.com/office/drawing/2014/main" id="{ABA56C0D-DCF6-118A-8394-FC86E3032766}"/>
              </a:ext>
            </a:extLst>
          </p:cNvPr>
          <p:cNvSpPr>
            <a:spLocks noGrp="1"/>
          </p:cNvSpPr>
          <p:nvPr/>
        </p:nvSpPr>
        <p:spPr>
          <a:xfrm>
            <a:off x="4542367" y="1841046"/>
            <a:ext cx="3107266" cy="48147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187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1875" b="0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Leading-order calculations</a:t>
            </a:r>
            <a:endParaRPr sz="1875" b="0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F1F22A-42DC-4F30-8BA7-4A5198FFBE54}"/>
              </a:ext>
            </a:extLst>
          </p:cNvPr>
          <p:cNvSpPr txBox="1"/>
          <p:nvPr/>
        </p:nvSpPr>
        <p:spPr>
          <a:xfrm>
            <a:off x="3353858" y="2319743"/>
            <a:ext cx="310726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-apple-system"/>
              </a:rPr>
              <a:t>S. J. Brodsky, G. P. Lepage and S. A. A. Zaidi</a:t>
            </a:r>
          </a:p>
          <a:p>
            <a:r>
              <a:rPr lang="en-US" sz="1050" b="0" i="1" dirty="0" err="1">
                <a:effectLst/>
                <a:latin typeface="-apple-system"/>
              </a:rPr>
              <a:t>Phys.Rev.D</a:t>
            </a:r>
            <a:r>
              <a:rPr lang="en-US" sz="1050" b="0" i="0" dirty="0">
                <a:effectLst/>
                <a:latin typeface="-apple-system"/>
              </a:rPr>
              <a:t> 23 (1981) 1152</a:t>
            </a:r>
            <a:endParaRPr lang="en-US" dirty="0"/>
          </a:p>
        </p:txBody>
      </p:sp>
      <p:sp>
        <p:nvSpPr>
          <p:cNvPr id="32" name="rv3_axial_body">
            <a:extLst>
              <a:ext uri="{FF2B5EF4-FFF2-40B4-BE49-F238E27FC236}">
                <a16:creationId xmlns:a16="http://schemas.microsoft.com/office/drawing/2014/main" id="{0391C6D7-A296-A075-B701-43BC675EF265}"/>
              </a:ext>
            </a:extLst>
          </p:cNvPr>
          <p:cNvSpPr>
            <a:spLocks noGrp="1"/>
          </p:cNvSpPr>
          <p:nvPr/>
        </p:nvSpPr>
        <p:spPr>
          <a:xfrm>
            <a:off x="4483100" y="2715803"/>
            <a:ext cx="3107266" cy="48147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187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1875" b="0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Further attempts</a:t>
            </a:r>
            <a:endParaRPr sz="1875" b="0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20593C-01D5-8F86-1298-7BFF5BF46086}"/>
              </a:ext>
            </a:extLst>
          </p:cNvPr>
          <p:cNvSpPr txBox="1"/>
          <p:nvPr/>
        </p:nvSpPr>
        <p:spPr>
          <a:xfrm>
            <a:off x="1968500" y="3186980"/>
            <a:ext cx="298311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50" dirty="0">
                <a:latin typeface="-apple-system"/>
              </a:rPr>
              <a:t>I. V. Anikin, V. M. Braun and N. Offen</a:t>
            </a:r>
            <a:endParaRPr lang="en-US" sz="1050" b="0" dirty="0">
              <a:effectLst/>
              <a:latin typeface="-apple-system"/>
            </a:endParaRPr>
          </a:p>
          <a:p>
            <a:r>
              <a:rPr lang="en-US" sz="1050" b="0" i="1" dirty="0" err="1">
                <a:effectLst/>
                <a:latin typeface="-apple-system"/>
              </a:rPr>
              <a:t>Phys.Rev.D</a:t>
            </a:r>
            <a:r>
              <a:rPr lang="en-US" sz="1050" b="0" i="0" dirty="0">
                <a:effectLst/>
                <a:latin typeface="-apple-system"/>
              </a:rPr>
              <a:t> 94 (2016) 3, 034011</a:t>
            </a:r>
            <a:endParaRPr lang="en-US" dirty="0"/>
          </a:p>
        </p:txBody>
      </p:sp>
      <p:sp>
        <p:nvSpPr>
          <p:cNvPr id="35" name="rv3_axial_body">
            <a:extLst>
              <a:ext uri="{FF2B5EF4-FFF2-40B4-BE49-F238E27FC236}">
                <a16:creationId xmlns:a16="http://schemas.microsoft.com/office/drawing/2014/main" id="{7B7CAD27-CE28-AE12-E939-C88356384F03}"/>
              </a:ext>
            </a:extLst>
          </p:cNvPr>
          <p:cNvSpPr>
            <a:spLocks noGrp="1"/>
          </p:cNvSpPr>
          <p:nvPr/>
        </p:nvSpPr>
        <p:spPr>
          <a:xfrm>
            <a:off x="4450803" y="3984347"/>
            <a:ext cx="3107266" cy="48147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1875" b="0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1875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Lattice QCD</a:t>
            </a:r>
            <a:endParaRPr sz="1875" b="0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EA4F2EC-C48F-6FB2-4D5F-FC7EDA906C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7997" y="3630493"/>
            <a:ext cx="2836005" cy="31082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59C9597-B1CE-A30C-8C96-495EF6C5923B}"/>
              </a:ext>
            </a:extLst>
          </p:cNvPr>
          <p:cNvSpPr txBox="1"/>
          <p:nvPr/>
        </p:nvSpPr>
        <p:spPr>
          <a:xfrm>
            <a:off x="4404598" y="3176049"/>
            <a:ext cx="459309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-apple-system"/>
              </a:rPr>
              <a:t>X. Y. Liu, A. </a:t>
            </a:r>
            <a:r>
              <a:rPr lang="en-US" sz="1050" dirty="0" err="1">
                <a:latin typeface="-apple-system"/>
              </a:rPr>
              <a:t>Limphirat</a:t>
            </a:r>
            <a:r>
              <a:rPr lang="en-US" sz="1050" dirty="0">
                <a:latin typeface="-apple-system"/>
              </a:rPr>
              <a:t>, K. Xu, Z. Zhao, K. </a:t>
            </a:r>
            <a:r>
              <a:rPr lang="en-US" sz="1050" dirty="0" err="1">
                <a:latin typeface="-apple-system"/>
              </a:rPr>
              <a:t>Khosonthongkee</a:t>
            </a:r>
            <a:r>
              <a:rPr lang="en-US" sz="1050" dirty="0">
                <a:latin typeface="-apple-system"/>
              </a:rPr>
              <a:t> and Y. Yan</a:t>
            </a:r>
            <a:endParaRPr lang="en-US" sz="1050" b="0" dirty="0">
              <a:effectLst/>
              <a:latin typeface="-apple-system"/>
            </a:endParaRPr>
          </a:p>
          <a:p>
            <a:r>
              <a:rPr lang="en-US" sz="1050" b="0" i="1" dirty="0" err="1">
                <a:effectLst/>
                <a:latin typeface="-apple-system"/>
              </a:rPr>
              <a:t>Phys.Rev.D</a:t>
            </a:r>
            <a:r>
              <a:rPr lang="en-US" sz="1050" b="0" i="0" dirty="0">
                <a:effectLst/>
                <a:latin typeface="-apple-system"/>
              </a:rPr>
              <a:t> 107 (2023) 7, 074006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49BFB6E-3B43-249A-EE02-62018B6F016F}"/>
              </a:ext>
            </a:extLst>
          </p:cNvPr>
          <p:cNvSpPr txBox="1"/>
          <p:nvPr/>
        </p:nvSpPr>
        <p:spPr>
          <a:xfrm>
            <a:off x="8564034" y="3200909"/>
            <a:ext cx="268308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-apple-system"/>
              </a:rPr>
              <a:t>C. Chen and C. D. Roberts</a:t>
            </a:r>
          </a:p>
          <a:p>
            <a:r>
              <a:rPr lang="en-US" sz="1050" b="0" i="1" dirty="0" err="1">
                <a:effectLst/>
                <a:latin typeface="-apple-system"/>
              </a:rPr>
              <a:t>Eur.Phys.J.A</a:t>
            </a:r>
            <a:r>
              <a:rPr lang="en-US" sz="1050" b="0" i="0" dirty="0">
                <a:effectLst/>
                <a:latin typeface="-apple-system"/>
              </a:rPr>
              <a:t> 58 (2022) 10, 206</a:t>
            </a:r>
            <a:endParaRPr lang="en-US" dirty="0"/>
          </a:p>
        </p:txBody>
      </p:sp>
      <p:sp>
        <p:nvSpPr>
          <p:cNvPr id="47" name="rv2_rge_rule">
            <a:extLst>
              <a:ext uri="{FF2B5EF4-FFF2-40B4-BE49-F238E27FC236}">
                <a16:creationId xmlns:a16="http://schemas.microsoft.com/office/drawing/2014/main" id="{B7323403-6CC4-4143-B66F-B36D8AAD1348}"/>
              </a:ext>
            </a:extLst>
          </p:cNvPr>
          <p:cNvSpPr>
            <a:spLocks noGrp="1"/>
          </p:cNvSpPr>
          <p:nvPr/>
        </p:nvSpPr>
        <p:spPr>
          <a:xfrm>
            <a:off x="3952875" y="1921933"/>
            <a:ext cx="4305300" cy="0"/>
          </a:xfrm>
          <a:prstGeom prst="line">
            <a:avLst/>
          </a:prstGeom>
          <a:noFill/>
          <a:ln w="19050">
            <a:solidFill>
              <a:srgbClr val="D9E2EC"/>
            </a:solidFill>
            <a:prstDash val="solid"/>
          </a:ln>
        </p:spPr>
      </p:sp>
      <p:sp>
        <p:nvSpPr>
          <p:cNvPr id="48" name="rv2_rge_rule">
            <a:extLst>
              <a:ext uri="{FF2B5EF4-FFF2-40B4-BE49-F238E27FC236}">
                <a16:creationId xmlns:a16="http://schemas.microsoft.com/office/drawing/2014/main" id="{F2212940-5B09-0236-C3DF-BFA0BBCCFCC3}"/>
              </a:ext>
            </a:extLst>
          </p:cNvPr>
          <p:cNvSpPr>
            <a:spLocks noGrp="1"/>
          </p:cNvSpPr>
          <p:nvPr/>
        </p:nvSpPr>
        <p:spPr>
          <a:xfrm>
            <a:off x="3943350" y="2810933"/>
            <a:ext cx="4305300" cy="0"/>
          </a:xfrm>
          <a:prstGeom prst="line">
            <a:avLst/>
          </a:prstGeom>
          <a:noFill/>
          <a:ln w="19050">
            <a:solidFill>
              <a:srgbClr val="D9E2EC"/>
            </a:solidFill>
            <a:prstDash val="solid"/>
          </a:ln>
        </p:spPr>
      </p:sp>
      <p:sp>
        <p:nvSpPr>
          <p:cNvPr id="49" name="rv2_rge_rule">
            <a:extLst>
              <a:ext uri="{FF2B5EF4-FFF2-40B4-BE49-F238E27FC236}">
                <a16:creationId xmlns:a16="http://schemas.microsoft.com/office/drawing/2014/main" id="{5159EB6F-484D-0348-A38C-B3ABC6FA9851}"/>
              </a:ext>
            </a:extLst>
          </p:cNvPr>
          <p:cNvSpPr>
            <a:spLocks noGrp="1"/>
          </p:cNvSpPr>
          <p:nvPr/>
        </p:nvSpPr>
        <p:spPr>
          <a:xfrm>
            <a:off x="3952548" y="4032574"/>
            <a:ext cx="4305300" cy="0"/>
          </a:xfrm>
          <a:prstGeom prst="line">
            <a:avLst/>
          </a:prstGeom>
          <a:noFill/>
          <a:ln w="19050">
            <a:solidFill>
              <a:srgbClr val="D9E2EC"/>
            </a:solidFill>
            <a:prstDash val="solid"/>
          </a:ln>
        </p:spPr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C0D4C21-B339-73E8-FFFC-4DBAA4171E8C}"/>
              </a:ext>
            </a:extLst>
          </p:cNvPr>
          <p:cNvSpPr txBox="1"/>
          <p:nvPr/>
        </p:nvSpPr>
        <p:spPr>
          <a:xfrm>
            <a:off x="2953480" y="6419850"/>
            <a:ext cx="314252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1" dirty="0" err="1">
                <a:effectLst/>
                <a:latin typeface="-apple-system"/>
              </a:rPr>
              <a:t>PoS</a:t>
            </a:r>
            <a:r>
              <a:rPr lang="en-US" sz="1050" b="0" i="0" dirty="0">
                <a:effectLst/>
                <a:latin typeface="-apple-system"/>
              </a:rPr>
              <a:t> LATTICE2024 (2025) 346</a:t>
            </a: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5AA8563-0FC6-0AA0-0976-32FB04D81A35}"/>
              </a:ext>
            </a:extLst>
          </p:cNvPr>
          <p:cNvSpPr txBox="1"/>
          <p:nvPr/>
        </p:nvSpPr>
        <p:spPr>
          <a:xfrm>
            <a:off x="7054118" y="6419850"/>
            <a:ext cx="323288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1" dirty="0" err="1">
                <a:effectLst/>
                <a:latin typeface="-apple-system"/>
              </a:rPr>
              <a:t>Phys.Rev.D</a:t>
            </a:r>
            <a:r>
              <a:rPr lang="en-US" sz="1050" b="0" i="0" dirty="0">
                <a:effectLst/>
                <a:latin typeface="-apple-system"/>
              </a:rPr>
              <a:t> 109 (2024) 1, 014503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2768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6" grpId="0"/>
      <p:bldP spid="31" grpId="0"/>
      <p:bldP spid="32" grpId="0"/>
      <p:bldP spid="34" grpId="0"/>
      <p:bldP spid="35" grpId="0"/>
      <p:bldP spid="42" grpId="0"/>
      <p:bldP spid="44" grpId="0"/>
      <p:bldP spid="51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tatic_progress_base">
            <a:extLst>
              <a:ext uri="{FF2B5EF4-FFF2-40B4-BE49-F238E27FC236}">
                <a16:creationId xmlns:a16="http://schemas.microsoft.com/office/drawing/2014/main" id="{E95E4C12-740E-47A6-A3E9-826E3556951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66C06AF0-6BE3-4294-9172-8849B70031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3710609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615DA814-DD28-49EB-AB26-64E3E3F95EEF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lang="en-US" sz="127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HISTORY</a:t>
            </a:r>
            <a:endParaRPr sz="1275" b="1" i="0" dirty="0">
              <a:solidFill>
                <a:srgbClr val="2457D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67F1EBA4-18E7-49E0-AB51-FEE8706092E4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 nearly 50-year gap bridged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3FEF750B-AE50-4ED3-8904-82BE387E66B6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E2A8FD54-9C63-4753-A8F1-C26A4B94FBE1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D7FC93BB-3186-44B3-84C0-BC7E37552184}" type="slidenum">
              <a:rPr sz="1350" b="1">
                <a:solidFill>
                  <a:srgbClr val="7B8EA3"/>
                </a:solidFill>
                <a:latin typeface="Arial"/>
              </a:rPr>
              <a:pPr/>
              <a:t>7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15" name="rv2_claim_nlo">
            <a:extLst>
              <a:ext uri="{FF2B5EF4-FFF2-40B4-BE49-F238E27FC236}">
                <a16:creationId xmlns:a16="http://schemas.microsoft.com/office/drawing/2014/main" id="{861C4C56-0274-4B83-9AF3-87868D1256E6}"/>
              </a:ext>
            </a:extLst>
          </p:cNvPr>
          <p:cNvSpPr>
            <a:spLocks noGrp="1"/>
          </p:cNvSpPr>
          <p:nvPr/>
        </p:nvSpPr>
        <p:spPr>
          <a:xfrm>
            <a:off x="1268594" y="4500563"/>
            <a:ext cx="4876801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2325" b="1" i="0">
                <a:solidFill>
                  <a:srgbClr val="D95555"/>
                </a:solidFill>
                <a:latin typeface="Arial"/>
                <a:ea typeface="Arial"/>
                <a:cs typeface="Arial"/>
              </a:defRPr>
            </a:pPr>
            <a:r>
              <a:rPr sz="2325" b="1" i="0" dirty="0">
                <a:solidFill>
                  <a:srgbClr val="D9555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NLO is positive and substantial</a:t>
            </a:r>
          </a:p>
        </p:txBody>
      </p:sp>
      <p:sp>
        <p:nvSpPr>
          <p:cNvPr id="16" name="rv2_claim_nlo_body">
            <a:extLst>
              <a:ext uri="{FF2B5EF4-FFF2-40B4-BE49-F238E27FC236}">
                <a16:creationId xmlns:a16="http://schemas.microsoft.com/office/drawing/2014/main" id="{213FDA2A-6235-43CA-B1C8-6AA909B67B5A}"/>
              </a:ext>
            </a:extLst>
          </p:cNvPr>
          <p:cNvSpPr>
            <a:spLocks noGrp="1"/>
          </p:cNvSpPr>
          <p:nvPr/>
        </p:nvSpPr>
        <p:spPr>
          <a:xfrm>
            <a:off x="1268593" y="5119688"/>
            <a:ext cx="4743451" cy="100594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800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Across </a:t>
            </a:r>
            <a:r>
              <a:rPr lang="en-US"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different</a:t>
            </a: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DA</a:t>
            </a:r>
            <a:r>
              <a:rPr lang="en-US"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models</a:t>
            </a: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and </a:t>
            </a:r>
            <a:r>
              <a:rPr lang="en-US"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energy </a:t>
            </a: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scale</a:t>
            </a:r>
            <a:r>
              <a:rPr lang="en-US"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the NLO hard contribution is positive and substantial.</a:t>
            </a:r>
          </a:p>
        </p:txBody>
      </p:sp>
      <p:sp>
        <p:nvSpPr>
          <p:cNvPr id="17" name="rv3_claim_gap">
            <a:extLst>
              <a:ext uri="{FF2B5EF4-FFF2-40B4-BE49-F238E27FC236}">
                <a16:creationId xmlns:a16="http://schemas.microsoft.com/office/drawing/2014/main" id="{598EB4A8-155B-4941-AE7F-19FA2AD9A54F}"/>
              </a:ext>
            </a:extLst>
          </p:cNvPr>
          <p:cNvSpPr>
            <a:spLocks noGrp="1"/>
          </p:cNvSpPr>
          <p:nvPr/>
        </p:nvSpPr>
        <p:spPr>
          <a:xfrm>
            <a:off x="6640257" y="4500563"/>
            <a:ext cx="4476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232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232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But </a:t>
            </a:r>
            <a:r>
              <a:rPr lang="en-US" sz="232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some</a:t>
            </a:r>
            <a:r>
              <a:rPr sz="232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gap</a:t>
            </a:r>
            <a:r>
              <a:rPr lang="en-US" sz="232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 still</a:t>
            </a:r>
            <a:r>
              <a:rPr sz="232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32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exist</a:t>
            </a:r>
            <a:endParaRPr sz="2325" b="1" i="0" dirty="0">
              <a:solidFill>
                <a:srgbClr val="2457D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8" name="rv3_claim_gap_body">
            <a:extLst>
              <a:ext uri="{FF2B5EF4-FFF2-40B4-BE49-F238E27FC236}">
                <a16:creationId xmlns:a16="http://schemas.microsoft.com/office/drawing/2014/main" id="{5D37A3FA-A6E0-4C79-89D5-D7B464E9B745}"/>
              </a:ext>
            </a:extLst>
          </p:cNvPr>
          <p:cNvSpPr>
            <a:spLocks noGrp="1"/>
          </p:cNvSpPr>
          <p:nvPr/>
        </p:nvSpPr>
        <p:spPr>
          <a:xfrm>
            <a:off x="6640257" y="5119689"/>
            <a:ext cx="44767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800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With modern lattice DAs, the leading-power hard contribution remains well below the measured </a:t>
            </a:r>
            <a:r>
              <a:rPr lang="en-US"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data</a:t>
            </a:r>
            <a:r>
              <a:rPr sz="180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timeline-line">
            <a:extLst>
              <a:ext uri="{FF2B5EF4-FFF2-40B4-BE49-F238E27FC236}">
                <a16:creationId xmlns:a16="http://schemas.microsoft.com/office/drawing/2014/main" id="{3849CC87-FE81-9779-D1DA-B28945FFAB52}"/>
              </a:ext>
            </a:extLst>
          </p:cNvPr>
          <p:cNvSpPr>
            <a:spLocks noGrp="1"/>
          </p:cNvSpPr>
          <p:nvPr/>
        </p:nvSpPr>
        <p:spPr>
          <a:xfrm>
            <a:off x="1460281" y="2357437"/>
            <a:ext cx="9334500" cy="0"/>
          </a:xfrm>
          <a:prstGeom prst="line">
            <a:avLst/>
          </a:prstGeom>
          <a:noFill/>
          <a:ln w="47625">
            <a:solidFill>
              <a:srgbClr val="D9E2EC"/>
            </a:solidFill>
            <a:prstDash val="solid"/>
          </a:ln>
        </p:spPr>
      </p:sp>
      <p:sp>
        <p:nvSpPr>
          <p:cNvPr id="21" name="anim-01-node">
            <a:extLst>
              <a:ext uri="{FF2B5EF4-FFF2-40B4-BE49-F238E27FC236}">
                <a16:creationId xmlns:a16="http://schemas.microsoft.com/office/drawing/2014/main" id="{A296455B-8B88-4454-FA00-B663489643F5}"/>
              </a:ext>
            </a:extLst>
          </p:cNvPr>
          <p:cNvSpPr>
            <a:spLocks noGrp="1"/>
          </p:cNvSpPr>
          <p:nvPr/>
        </p:nvSpPr>
        <p:spPr>
          <a:xfrm>
            <a:off x="1803181" y="2128837"/>
            <a:ext cx="457200" cy="457200"/>
          </a:xfrm>
          <a:prstGeom prst="ellipse">
            <a:avLst/>
          </a:prstGeom>
          <a:solidFill>
            <a:srgbClr val="627D98"/>
          </a:solidFill>
          <a:ln w="0">
            <a:solidFill>
              <a:srgbClr val="627D98"/>
            </a:solidFill>
            <a:prstDash val="solid"/>
          </a:ln>
        </p:spPr>
      </p:sp>
      <p:sp>
        <p:nvSpPr>
          <p:cNvPr id="22" name="anim-01-year">
            <a:extLst>
              <a:ext uri="{FF2B5EF4-FFF2-40B4-BE49-F238E27FC236}">
                <a16:creationId xmlns:a16="http://schemas.microsoft.com/office/drawing/2014/main" id="{EE68E757-3885-C97E-3C73-42A8B512D5E2}"/>
              </a:ext>
            </a:extLst>
          </p:cNvPr>
          <p:cNvSpPr>
            <a:spLocks noGrp="1"/>
          </p:cNvSpPr>
          <p:nvPr/>
        </p:nvSpPr>
        <p:spPr>
          <a:xfrm>
            <a:off x="1079281" y="1452562"/>
            <a:ext cx="190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2550" b="1" i="0">
                <a:solidFill>
                  <a:srgbClr val="627D98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627D98"/>
                </a:solidFill>
                <a:latin typeface="Arial"/>
                <a:ea typeface="Arial"/>
                <a:cs typeface="Arial"/>
              </a:rPr>
              <a:t>1977–80</a:t>
            </a:r>
          </a:p>
        </p:txBody>
      </p:sp>
      <p:sp>
        <p:nvSpPr>
          <p:cNvPr id="23" name="anim-01-label">
            <a:extLst>
              <a:ext uri="{FF2B5EF4-FFF2-40B4-BE49-F238E27FC236}">
                <a16:creationId xmlns:a16="http://schemas.microsoft.com/office/drawing/2014/main" id="{D8B97F82-4310-42AD-A256-AE22AD347E02}"/>
              </a:ext>
            </a:extLst>
          </p:cNvPr>
          <p:cNvSpPr>
            <a:spLocks noGrp="1"/>
          </p:cNvSpPr>
          <p:nvPr/>
        </p:nvSpPr>
        <p:spPr>
          <a:xfrm>
            <a:off x="555406" y="2776537"/>
            <a:ext cx="2952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18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LO scattering</a:t>
            </a:r>
            <a:r>
              <a:rPr lang="en-US" sz="1800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 kernel</a:t>
            </a:r>
            <a:endParaRPr sz="1800" b="1" i="0" dirty="0">
              <a:solidFill>
                <a:srgbClr val="102A43"/>
              </a:solidFill>
              <a:latin typeface="Arial"/>
              <a:ea typeface="Arial"/>
              <a:cs typeface="Arial"/>
            </a:endParaRPr>
          </a:p>
          <a:p>
            <a:pPr algn="ctr">
              <a:defRPr sz="18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for nucleon F₁</a:t>
            </a:r>
          </a:p>
        </p:txBody>
      </p:sp>
      <p:sp>
        <p:nvSpPr>
          <p:cNvPr id="24" name="anim-02-node">
            <a:extLst>
              <a:ext uri="{FF2B5EF4-FFF2-40B4-BE49-F238E27FC236}">
                <a16:creationId xmlns:a16="http://schemas.microsoft.com/office/drawing/2014/main" id="{3D37B3FE-99F2-641C-3BB6-6CC924E63D2E}"/>
              </a:ext>
            </a:extLst>
          </p:cNvPr>
          <p:cNvSpPr>
            <a:spLocks noGrp="1"/>
          </p:cNvSpPr>
          <p:nvPr/>
        </p:nvSpPr>
        <p:spPr>
          <a:xfrm>
            <a:off x="5898931" y="2128837"/>
            <a:ext cx="457200" cy="457200"/>
          </a:xfrm>
          <a:prstGeom prst="ellipse">
            <a:avLst/>
          </a:prstGeom>
          <a:solidFill>
            <a:srgbClr val="C2413B"/>
          </a:solidFill>
          <a:ln w="0">
            <a:solidFill>
              <a:srgbClr val="C2413B"/>
            </a:solidFill>
            <a:prstDash val="solid"/>
          </a:ln>
        </p:spPr>
      </p:sp>
      <p:sp>
        <p:nvSpPr>
          <p:cNvPr id="25" name="anim-02-year">
            <a:extLst>
              <a:ext uri="{FF2B5EF4-FFF2-40B4-BE49-F238E27FC236}">
                <a16:creationId xmlns:a16="http://schemas.microsoft.com/office/drawing/2014/main" id="{AE3404E0-C085-D37F-270F-C07038A31E4D}"/>
              </a:ext>
            </a:extLst>
          </p:cNvPr>
          <p:cNvSpPr>
            <a:spLocks noGrp="1"/>
          </p:cNvSpPr>
          <p:nvPr/>
        </p:nvSpPr>
        <p:spPr>
          <a:xfrm>
            <a:off x="5175031" y="1452562"/>
            <a:ext cx="190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2550" b="1" i="0">
                <a:solidFill>
                  <a:srgbClr val="C2413B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C2413B"/>
                </a:solidFill>
                <a:latin typeface="Arial"/>
                <a:ea typeface="Arial"/>
                <a:cs typeface="Arial"/>
              </a:rPr>
              <a:t>2025</a:t>
            </a:r>
          </a:p>
        </p:txBody>
      </p:sp>
      <p:sp>
        <p:nvSpPr>
          <p:cNvPr id="26" name="anim-02-label">
            <a:extLst>
              <a:ext uri="{FF2B5EF4-FFF2-40B4-BE49-F238E27FC236}">
                <a16:creationId xmlns:a16="http://schemas.microsoft.com/office/drawing/2014/main" id="{43426351-8FB8-0E54-5706-00567D4F6E40}"/>
              </a:ext>
            </a:extLst>
          </p:cNvPr>
          <p:cNvSpPr>
            <a:spLocks noGrp="1"/>
          </p:cNvSpPr>
          <p:nvPr/>
        </p:nvSpPr>
        <p:spPr>
          <a:xfrm>
            <a:off x="4651156" y="2776537"/>
            <a:ext cx="2952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18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First complete NLO</a:t>
            </a:r>
          </a:p>
          <a:p>
            <a:pPr algn="ctr">
              <a:defRPr sz="18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Dirac hard kernel</a:t>
            </a:r>
          </a:p>
        </p:txBody>
      </p:sp>
      <p:sp>
        <p:nvSpPr>
          <p:cNvPr id="27" name="anim-03-node">
            <a:extLst>
              <a:ext uri="{FF2B5EF4-FFF2-40B4-BE49-F238E27FC236}">
                <a16:creationId xmlns:a16="http://schemas.microsoft.com/office/drawing/2014/main" id="{C56F10F3-4DE3-088A-97B5-CA37C79018EC}"/>
              </a:ext>
            </a:extLst>
          </p:cNvPr>
          <p:cNvSpPr>
            <a:spLocks noGrp="1"/>
          </p:cNvSpPr>
          <p:nvPr/>
        </p:nvSpPr>
        <p:spPr>
          <a:xfrm>
            <a:off x="9899431" y="2128837"/>
            <a:ext cx="457200" cy="457200"/>
          </a:xfrm>
          <a:prstGeom prst="ellipse">
            <a:avLst/>
          </a:prstGeom>
          <a:solidFill>
            <a:srgbClr val="0F766E"/>
          </a:solidFill>
          <a:ln w="0">
            <a:solidFill>
              <a:srgbClr val="0F766E"/>
            </a:solidFill>
            <a:prstDash val="solid"/>
          </a:ln>
        </p:spPr>
      </p:sp>
      <p:sp>
        <p:nvSpPr>
          <p:cNvPr id="28" name="anim-03-year">
            <a:extLst>
              <a:ext uri="{FF2B5EF4-FFF2-40B4-BE49-F238E27FC236}">
                <a16:creationId xmlns:a16="http://schemas.microsoft.com/office/drawing/2014/main" id="{AF3457D4-201F-AF91-48A2-1EF34D10ACBE}"/>
              </a:ext>
            </a:extLst>
          </p:cNvPr>
          <p:cNvSpPr>
            <a:spLocks noGrp="1"/>
          </p:cNvSpPr>
          <p:nvPr/>
        </p:nvSpPr>
        <p:spPr>
          <a:xfrm>
            <a:off x="9175531" y="1452562"/>
            <a:ext cx="190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2550" b="1" i="0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0F766E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29" name="anim-03-label">
            <a:extLst>
              <a:ext uri="{FF2B5EF4-FFF2-40B4-BE49-F238E27FC236}">
                <a16:creationId xmlns:a16="http://schemas.microsoft.com/office/drawing/2014/main" id="{BA75E763-B676-5DD6-9EFA-CEBBC0A4A6C8}"/>
              </a:ext>
            </a:extLst>
          </p:cNvPr>
          <p:cNvSpPr>
            <a:spLocks noGrp="1"/>
          </p:cNvSpPr>
          <p:nvPr/>
        </p:nvSpPr>
        <p:spPr>
          <a:xfrm>
            <a:off x="8651656" y="2776537"/>
            <a:ext cx="2952750" cy="66198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rmAutofit/>
          </a:bodyPr>
          <a:lstStyle/>
          <a:p>
            <a:pPr algn="ctr">
              <a:defRPr sz="18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First two-loop</a:t>
            </a:r>
          </a:p>
          <a:p>
            <a:pPr algn="ctr">
              <a:defRPr sz="18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 i="0" dirty="0">
                <a:solidFill>
                  <a:srgbClr val="102A43"/>
                </a:solidFill>
                <a:latin typeface="Arial"/>
                <a:ea typeface="Arial"/>
                <a:cs typeface="Arial"/>
              </a:rPr>
              <a:t>nucleon-DA RGE</a:t>
            </a:r>
            <a:endParaRPr lang="en-US" sz="1800" b="1" i="0" dirty="0">
              <a:solidFill>
                <a:srgbClr val="102A4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1605C2-23B1-CD68-DCDE-3AFA576BE262}"/>
              </a:ext>
            </a:extLst>
          </p:cNvPr>
          <p:cNvSpPr txBox="1"/>
          <p:nvPr/>
        </p:nvSpPr>
        <p:spPr>
          <a:xfrm>
            <a:off x="3790120" y="3359812"/>
            <a:ext cx="4611759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50" b="0" dirty="0">
                <a:effectLst/>
                <a:latin typeface="-apple-system"/>
              </a:rPr>
              <a:t>L. B. Chen, W. Chen, F. Feng, S. Hu and Y. Jia</a:t>
            </a:r>
            <a:endParaRPr lang="en-US" sz="1050" b="0" dirty="0">
              <a:effectLst/>
              <a:latin typeface="-apple-system"/>
            </a:endParaRPr>
          </a:p>
          <a:p>
            <a:pPr algn="ctr"/>
            <a:r>
              <a:rPr lang="en-US" sz="1050" b="0" i="1" dirty="0" err="1">
                <a:effectLst/>
                <a:latin typeface="-apple-system"/>
              </a:rPr>
              <a:t>Phys.Rev.Lett</a:t>
            </a:r>
            <a:r>
              <a:rPr lang="en-US" sz="1050" b="0" i="1" dirty="0">
                <a:effectLst/>
                <a:latin typeface="-apple-system"/>
              </a:rPr>
              <a:t>.</a:t>
            </a:r>
            <a:r>
              <a:rPr lang="en-US" sz="1050" b="0" i="0" dirty="0">
                <a:effectLst/>
                <a:latin typeface="-apple-system"/>
              </a:rPr>
              <a:t> 135 (2025) 13, 131903</a:t>
            </a:r>
          </a:p>
          <a:p>
            <a:pPr algn="ctr"/>
            <a:endParaRPr lang="en-US" sz="1050" b="0" i="0" dirty="0">
              <a:effectLst/>
              <a:latin typeface="-apple-system"/>
            </a:endParaRPr>
          </a:p>
          <a:p>
            <a:pPr algn="ctr"/>
            <a:r>
              <a:rPr lang="en-US" sz="1050" dirty="0">
                <a:latin typeface="-apple-system"/>
              </a:rPr>
              <a:t>Y. K. Huang, B. X. Shi, Y. M. Wang and X. C. Zhao</a:t>
            </a:r>
          </a:p>
          <a:p>
            <a:pPr algn="ctr"/>
            <a:r>
              <a:rPr lang="en-US" sz="1050" i="1" dirty="0" err="1">
                <a:latin typeface="-apple-system"/>
              </a:rPr>
              <a:t>Phys.Rev.Lett</a:t>
            </a:r>
            <a:r>
              <a:rPr lang="en-US" sz="1050" i="1" dirty="0">
                <a:latin typeface="-apple-system"/>
              </a:rPr>
              <a:t>.</a:t>
            </a:r>
            <a:r>
              <a:rPr lang="en-US" sz="1050" dirty="0">
                <a:latin typeface="-apple-system"/>
              </a:rPr>
              <a:t> 135 (2025) 6, 061901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9CD8D4C-510E-1680-0AE0-0ECE0D532791}"/>
              </a:ext>
            </a:extLst>
          </p:cNvPr>
          <p:cNvSpPr txBox="1"/>
          <p:nvPr/>
        </p:nvSpPr>
        <p:spPr>
          <a:xfrm>
            <a:off x="8366157" y="3359812"/>
            <a:ext cx="352374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0" dirty="0">
                <a:effectLst/>
                <a:latin typeface="-apple-system"/>
              </a:rPr>
              <a:t>Y. K. Huang, Y. Ji, B. X. Shi and Y. M. Wang</a:t>
            </a:r>
          </a:p>
          <a:p>
            <a:pPr algn="ctr"/>
            <a:r>
              <a:rPr lang="en-US" sz="1050" b="0" dirty="0">
                <a:effectLst/>
                <a:latin typeface="-apple-system"/>
              </a:rPr>
              <a:t>2512.20471 [hep-</a:t>
            </a:r>
            <a:r>
              <a:rPr lang="en-US" sz="1050" b="0" dirty="0" err="1">
                <a:effectLst/>
                <a:latin typeface="-apple-system"/>
              </a:rPr>
              <a:t>ph</a:t>
            </a:r>
            <a:r>
              <a:rPr lang="en-US" sz="1050" b="0" dirty="0">
                <a:effectLst/>
                <a:latin typeface="-apple-system"/>
              </a:rPr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298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atic_progress_base">
            <a:extLst>
              <a:ext uri="{FF2B5EF4-FFF2-40B4-BE49-F238E27FC236}">
                <a16:creationId xmlns:a16="http://schemas.microsoft.com/office/drawing/2014/main" id="{1BDA4535-A327-46C3-B84E-90F99AD4A78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D7C0EB00-EDBF-4119-9340-FB645D7F289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240696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77A7F91D-84DC-48DB-A21A-BC38F79A1E65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FACTORIZATION</a:t>
            </a: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94F50E52-419B-4047-A168-4651EECF93AC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Collinear factorization separates the scales</a:t>
            </a: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3495D264-EA20-4725-89AC-741E51C541F6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EDDE309C-62D6-472C-AE0E-A853CF2C1FF7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930424F8-C9A7-4824-A289-472CBC1BCAF5}" type="slidenum">
              <a:rPr sz="1350" b="1">
                <a:solidFill>
                  <a:srgbClr val="7B8EA3"/>
                </a:solidFill>
                <a:latin typeface="Arial"/>
              </a:rPr>
              <a:pPr/>
              <a:t>8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8" name="rv1_factorization_frame">
            <a:extLst>
              <a:ext uri="{FF2B5EF4-FFF2-40B4-BE49-F238E27FC236}">
                <a16:creationId xmlns:a16="http://schemas.microsoft.com/office/drawing/2014/main" id="{6B76A726-D203-4D97-890D-0F9CF441D20D}"/>
              </a:ext>
            </a:extLst>
          </p:cNvPr>
          <p:cNvSpPr>
            <a:spLocks noGrp="1"/>
          </p:cNvSpPr>
          <p:nvPr/>
        </p:nvSpPr>
        <p:spPr>
          <a:xfrm>
            <a:off x="819149" y="1352550"/>
            <a:ext cx="10306051" cy="2533650"/>
          </a:xfrm>
          <a:prstGeom prst="roundRect">
            <a:avLst>
              <a:gd name="adj" fmla="val 4511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2" name="rv4_universal_left">
            <a:extLst>
              <a:ext uri="{FF2B5EF4-FFF2-40B4-BE49-F238E27FC236}">
                <a16:creationId xmlns:a16="http://schemas.microsoft.com/office/drawing/2014/main" id="{14E84C8C-4A1E-43CC-9A60-FB03CF2E1E36}"/>
              </a:ext>
            </a:extLst>
          </p:cNvPr>
          <p:cNvSpPr>
            <a:spLocks noGrp="1"/>
          </p:cNvSpPr>
          <p:nvPr/>
        </p:nvSpPr>
        <p:spPr>
          <a:xfrm>
            <a:off x="3008709" y="491511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650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universal</a:t>
            </a:r>
          </a:p>
        </p:txBody>
      </p:sp>
      <p:sp>
        <p:nvSpPr>
          <p:cNvPr id="13" name="rv4_hard">
            <a:extLst>
              <a:ext uri="{FF2B5EF4-FFF2-40B4-BE49-F238E27FC236}">
                <a16:creationId xmlns:a16="http://schemas.microsoft.com/office/drawing/2014/main" id="{77694219-0579-415D-A229-4D6C83D9650F}"/>
              </a:ext>
            </a:extLst>
          </p:cNvPr>
          <p:cNvSpPr>
            <a:spLocks noGrp="1"/>
          </p:cNvSpPr>
          <p:nvPr/>
        </p:nvSpPr>
        <p:spPr>
          <a:xfrm>
            <a:off x="4869842" y="4915110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650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process specific</a:t>
            </a:r>
          </a:p>
        </p:txBody>
      </p:sp>
      <p:sp>
        <p:nvSpPr>
          <p:cNvPr id="14" name="rv4_universal_right">
            <a:extLst>
              <a:ext uri="{FF2B5EF4-FFF2-40B4-BE49-F238E27FC236}">
                <a16:creationId xmlns:a16="http://schemas.microsoft.com/office/drawing/2014/main" id="{5FBB9B57-51D3-4A26-B2C9-733AA4BF6F9D}"/>
              </a:ext>
            </a:extLst>
          </p:cNvPr>
          <p:cNvSpPr>
            <a:spLocks noGrp="1"/>
          </p:cNvSpPr>
          <p:nvPr/>
        </p:nvSpPr>
        <p:spPr>
          <a:xfrm>
            <a:off x="7242536" y="491511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universal</a:t>
            </a:r>
          </a:p>
        </p:txBody>
      </p:sp>
      <p:sp>
        <p:nvSpPr>
          <p:cNvPr id="15" name="rv4_power_count">
            <a:extLst>
              <a:ext uri="{FF2B5EF4-FFF2-40B4-BE49-F238E27FC236}">
                <a16:creationId xmlns:a16="http://schemas.microsoft.com/office/drawing/2014/main" id="{0438831A-C9B5-492B-ACCD-F97F6269538F}"/>
              </a:ext>
            </a:extLst>
          </p:cNvPr>
          <p:cNvSpPr>
            <a:spLocks noGrp="1"/>
          </p:cNvSpPr>
          <p:nvPr/>
        </p:nvSpPr>
        <p:spPr>
          <a:xfrm>
            <a:off x="685800" y="5442159"/>
            <a:ext cx="108204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1650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1650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Two hard gluons distribute the large momentum among three valence quarks, so the form factor begins at αₛ² / Q⁴.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rcRect r="6346"/>
          <a:stretch>
            <a:fillRect/>
          </a:stretch>
        </p:blipFill>
        <p:spPr>
          <a:xfrm>
            <a:off x="1339298" y="1543050"/>
            <a:ext cx="3485992" cy="203835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841123" y="1646959"/>
            <a:ext cx="5150727" cy="17949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764850" y="4150463"/>
            <a:ext cx="9433104" cy="933450"/>
          </a:xfrm>
          <a:prstGeom prst="rect">
            <a:avLst/>
          </a:prstGeom>
        </p:spPr>
      </p:pic>
      <p:sp>
        <p:nvSpPr>
          <p:cNvPr id="22" name="rv1_ev_arrow">
            <a:extLst>
              <a:ext uri="{FF2B5EF4-FFF2-40B4-BE49-F238E27FC236}">
                <a16:creationId xmlns:a16="http://schemas.microsoft.com/office/drawing/2014/main" id="{57ADDB3E-58A1-4A5F-8ABB-9EC9EEBB0EAD}"/>
              </a:ext>
            </a:extLst>
          </p:cNvPr>
          <p:cNvSpPr>
            <a:spLocks noGrp="1"/>
          </p:cNvSpPr>
          <p:nvPr/>
        </p:nvSpPr>
        <p:spPr>
          <a:xfrm>
            <a:off x="4958640" y="2298153"/>
            <a:ext cx="946860" cy="349797"/>
          </a:xfrm>
          <a:prstGeom prst="rightArrow">
            <a:avLst/>
          </a:prstGeom>
          <a:solidFill>
            <a:srgbClr val="EAF0FF"/>
          </a:solidFill>
          <a:ln w="0">
            <a:noFill/>
            <a:prstDash val="solid"/>
          </a:ln>
        </p:spPr>
      </p:sp>
      <p:sp>
        <p:nvSpPr>
          <p:cNvPr id="9" name="rv1_factorization_caption">
            <a:extLst>
              <a:ext uri="{FF2B5EF4-FFF2-40B4-BE49-F238E27FC236}">
                <a16:creationId xmlns:a16="http://schemas.microsoft.com/office/drawing/2014/main" id="{1B3FAAA7-E91D-4686-A41E-A1B092284829}"/>
              </a:ext>
            </a:extLst>
          </p:cNvPr>
          <p:cNvSpPr>
            <a:spLocks noGrp="1"/>
          </p:cNvSpPr>
          <p:nvPr/>
        </p:nvSpPr>
        <p:spPr>
          <a:xfrm>
            <a:off x="1339298" y="3327609"/>
            <a:ext cx="3413066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350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lang="en-US" sz="1350" b="1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DA</a:t>
            </a:r>
            <a:r>
              <a:rPr sz="1350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 ⊗  hard kernel  ⊗ </a:t>
            </a:r>
            <a:r>
              <a:rPr lang="en-US" sz="1350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D</a:t>
            </a:r>
            <a:r>
              <a:rPr sz="1350" b="1" i="0" dirty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1" name="rv2_diagrams_caption">
            <a:extLst>
              <a:ext uri="{FF2B5EF4-FFF2-40B4-BE49-F238E27FC236}">
                <a16:creationId xmlns:a16="http://schemas.microsoft.com/office/drawing/2014/main" id="{B42F7766-9896-4387-9B6A-847F0215F3CF}"/>
              </a:ext>
            </a:extLst>
          </p:cNvPr>
          <p:cNvSpPr>
            <a:spLocks noGrp="1"/>
          </p:cNvSpPr>
          <p:nvPr/>
        </p:nvSpPr>
        <p:spPr>
          <a:xfrm>
            <a:off x="5905500" y="3288963"/>
            <a:ext cx="428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42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425" b="1" i="0" dirty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LO: αₛ²     |     NLO: αₛ³</a:t>
            </a:r>
          </a:p>
        </p:txBody>
      </p:sp>
    </p:spTree>
    <p:extLst>
      <p:ext uri="{BB962C8B-B14F-4D97-AF65-F5344CB8AC3E}">
        <p14:creationId xmlns:p14="http://schemas.microsoft.com/office/powerpoint/2010/main" val="2082253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tic_progress_base">
            <a:extLst>
              <a:ext uri="{FF2B5EF4-FFF2-40B4-BE49-F238E27FC236}">
                <a16:creationId xmlns:a16="http://schemas.microsoft.com/office/drawing/2014/main" id="{494A4463-1B2E-42E5-90BA-3C7EF5E9C9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rgbClr val="DDE6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tatic_progress_value">
            <a:extLst>
              <a:ext uri="{FF2B5EF4-FFF2-40B4-BE49-F238E27FC236}">
                <a16:creationId xmlns:a16="http://schemas.microsoft.com/office/drawing/2014/main" id="{250137D7-50D9-418B-98B4-526972D26A0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770783" cy="57150"/>
          </a:xfrm>
          <a:prstGeom prst="rect">
            <a:avLst/>
          </a:prstGeom>
          <a:solidFill>
            <a:srgbClr val="0B7A7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tatic_section">
            <a:extLst>
              <a:ext uri="{FF2B5EF4-FFF2-40B4-BE49-F238E27FC236}">
                <a16:creationId xmlns:a16="http://schemas.microsoft.com/office/drawing/2014/main" id="{730301B0-3649-49C7-9A15-D5FB0B20D0E7}"/>
              </a:ext>
            </a:extLst>
          </p:cNvPr>
          <p:cNvSpPr>
            <a:spLocks noGrp="1"/>
          </p:cNvSpPr>
          <p:nvPr/>
        </p:nvSpPr>
        <p:spPr>
          <a:xfrm>
            <a:off x="685800" y="2667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DISTRIBUTION AMPLITUDE</a:t>
            </a:r>
          </a:p>
        </p:txBody>
      </p:sp>
      <p:sp>
        <p:nvSpPr>
          <p:cNvPr id="4" name="static_title">
            <a:extLst>
              <a:ext uri="{FF2B5EF4-FFF2-40B4-BE49-F238E27FC236}">
                <a16:creationId xmlns:a16="http://schemas.microsoft.com/office/drawing/2014/main" id="{508BA195-78AB-4FAC-9D5D-C522EB07B83E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108394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96000"/>
              </a:lnSpc>
              <a:buNone/>
              <a:defRPr sz="3600" b="1" i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DA </a:t>
            </a:r>
            <a:r>
              <a:rPr lang="en-US" sz="3600" b="1" i="0" dirty="0">
                <a:solidFill>
                  <a:srgbClr val="102A4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expanded in orthogonal polynomials</a:t>
            </a:r>
            <a:endParaRPr sz="3600" b="1" i="0" dirty="0">
              <a:solidFill>
                <a:srgbClr val="102A4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static_footer_rule">
            <a:extLst>
              <a:ext uri="{FF2B5EF4-FFF2-40B4-BE49-F238E27FC236}">
                <a16:creationId xmlns:a16="http://schemas.microsoft.com/office/drawing/2014/main" id="{5F15E748-E480-4A7A-A954-1704ED4E0605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10820400" cy="0"/>
          </a:xfrm>
          <a:prstGeom prst="line">
            <a:avLst/>
          </a:prstGeom>
          <a:noFill/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tatic_slide_number">
            <a:extLst>
              <a:ext uri="{FF2B5EF4-FFF2-40B4-BE49-F238E27FC236}">
                <a16:creationId xmlns:a16="http://schemas.microsoft.com/office/drawing/2014/main" id="{B03E1D86-E073-4004-BE32-AC30A0B68EDF}"/>
              </a:ext>
            </a:extLst>
          </p:cNvPr>
          <p:cNvSpPr>
            <a:spLocks noGrp="1"/>
          </p:cNvSpPr>
          <p:nvPr/>
        </p:nvSpPr>
        <p:spPr>
          <a:xfrm>
            <a:off x="11068050" y="64770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EA3"/>
                </a:solidFill>
                <a:latin typeface="Arial"/>
                <a:ea typeface="Arial"/>
                <a:cs typeface="Arial"/>
              </a:defRPr>
            </a:pPr>
            <a:fld id="{FB60BA4A-5B4A-4F29-9509-376B6DFCCCBE}" type="slidenum">
              <a:rPr sz="1350" b="1">
                <a:solidFill>
                  <a:srgbClr val="7B8EA3"/>
                </a:solidFill>
                <a:latin typeface="Arial"/>
              </a:rPr>
              <a:pPr/>
              <a:t>9</a:t>
            </a:fld>
            <a:endParaRPr sz="1350" b="1">
              <a:solidFill>
                <a:srgbClr val="7B8EA3"/>
              </a:solidFill>
              <a:latin typeface="Arial"/>
            </a:endParaRPr>
          </a:p>
        </p:txBody>
      </p:sp>
      <p:sp>
        <p:nvSpPr>
          <p:cNvPr id="8" name="rv1_da_surface_0">
            <a:extLst>
              <a:ext uri="{FF2B5EF4-FFF2-40B4-BE49-F238E27FC236}">
                <a16:creationId xmlns:a16="http://schemas.microsoft.com/office/drawing/2014/main" id="{64BB5237-CCC9-4709-B5F6-7C55373BB271}"/>
              </a:ext>
            </a:extLst>
          </p:cNvPr>
          <p:cNvSpPr>
            <a:spLocks noGrp="1"/>
          </p:cNvSpPr>
          <p:nvPr/>
        </p:nvSpPr>
        <p:spPr>
          <a:xfrm>
            <a:off x="1326509" y="3096586"/>
            <a:ext cx="2857500" cy="2381250"/>
          </a:xfrm>
          <a:prstGeom prst="roundRect">
            <a:avLst>
              <a:gd name="adj" fmla="val 6400"/>
            </a:avLst>
          </a:prstGeom>
          <a:solidFill>
            <a:srgbClr val="E6F4F2"/>
          </a:solidFill>
          <a:ln w="14288">
            <a:solidFill>
              <a:srgbClr val="0B7A75"/>
            </a:solidFill>
            <a:prstDash val="solid"/>
          </a:ln>
        </p:spPr>
      </p:sp>
      <p:sp>
        <p:nvSpPr>
          <p:cNvPr id="9" name="rv1_da_label_0">
            <a:extLst>
              <a:ext uri="{FF2B5EF4-FFF2-40B4-BE49-F238E27FC236}">
                <a16:creationId xmlns:a16="http://schemas.microsoft.com/office/drawing/2014/main" id="{9A038A8A-1CC6-486F-B099-BE019C9A7740}"/>
              </a:ext>
            </a:extLst>
          </p:cNvPr>
          <p:cNvSpPr>
            <a:spLocks noGrp="1"/>
          </p:cNvSpPr>
          <p:nvPr/>
        </p:nvSpPr>
        <p:spPr>
          <a:xfrm>
            <a:off x="1593209" y="3344236"/>
            <a:ext cx="23241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025" b="1" i="0">
                <a:solidFill>
                  <a:srgbClr val="0B7A75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0B7A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Normalization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246721" y="3820486"/>
            <a:ext cx="1017076" cy="476250"/>
          </a:xfrm>
          <a:prstGeom prst="rect">
            <a:avLst/>
          </a:prstGeom>
        </p:spPr>
      </p:pic>
      <p:sp>
        <p:nvSpPr>
          <p:cNvPr id="11" name="rv1_da_body_0">
            <a:extLst>
              <a:ext uri="{FF2B5EF4-FFF2-40B4-BE49-F238E27FC236}">
                <a16:creationId xmlns:a16="http://schemas.microsoft.com/office/drawing/2014/main" id="{ED06AAB6-30DA-4BAB-951E-87735E0BF5F6}"/>
              </a:ext>
            </a:extLst>
          </p:cNvPr>
          <p:cNvSpPr>
            <a:spLocks noGrp="1"/>
          </p:cNvSpPr>
          <p:nvPr/>
        </p:nvSpPr>
        <p:spPr>
          <a:xfrm>
            <a:off x="1612259" y="4411036"/>
            <a:ext cx="22860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6000"/>
              </a:lnSpc>
              <a:buNone/>
              <a:defRPr sz="1575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Sets the overall hard amplitude; the form factor scales with its square.</a:t>
            </a:r>
          </a:p>
        </p:txBody>
      </p:sp>
      <p:sp>
        <p:nvSpPr>
          <p:cNvPr id="12" name="rv2_da_surface_1">
            <a:extLst>
              <a:ext uri="{FF2B5EF4-FFF2-40B4-BE49-F238E27FC236}">
                <a16:creationId xmlns:a16="http://schemas.microsoft.com/office/drawing/2014/main" id="{7FFDDE66-242B-4F3B-BCF8-89539DDEA956}"/>
              </a:ext>
            </a:extLst>
          </p:cNvPr>
          <p:cNvSpPr>
            <a:spLocks noGrp="1"/>
          </p:cNvSpPr>
          <p:nvPr/>
        </p:nvSpPr>
        <p:spPr>
          <a:xfrm>
            <a:off x="4622159" y="3096586"/>
            <a:ext cx="2857500" cy="2381250"/>
          </a:xfrm>
          <a:prstGeom prst="roundRect">
            <a:avLst>
              <a:gd name="adj" fmla="val 6400"/>
            </a:avLst>
          </a:prstGeom>
          <a:solidFill>
            <a:srgbClr val="FFF3D6"/>
          </a:solidFill>
          <a:ln w="14288">
            <a:solidFill>
              <a:srgbClr val="D79A22"/>
            </a:solidFill>
            <a:prstDash val="solid"/>
          </a:ln>
        </p:spPr>
      </p:sp>
      <p:sp>
        <p:nvSpPr>
          <p:cNvPr id="13" name="rv2_da_label_1">
            <a:extLst>
              <a:ext uri="{FF2B5EF4-FFF2-40B4-BE49-F238E27FC236}">
                <a16:creationId xmlns:a16="http://schemas.microsoft.com/office/drawing/2014/main" id="{40F5B5F2-E1DD-4003-AF27-0F9B427437CA}"/>
              </a:ext>
            </a:extLst>
          </p:cNvPr>
          <p:cNvSpPr>
            <a:spLocks noGrp="1"/>
          </p:cNvSpPr>
          <p:nvPr/>
        </p:nvSpPr>
        <p:spPr>
          <a:xfrm>
            <a:off x="4888859" y="3344236"/>
            <a:ext cx="23241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025" b="1" i="0">
                <a:solidFill>
                  <a:srgbClr val="D79A22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D79A2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Shape moments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040142" y="1719743"/>
            <a:ext cx="6111716" cy="7810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352678" y="3820486"/>
            <a:ext cx="1396462" cy="476250"/>
          </a:xfrm>
          <a:prstGeom prst="rect">
            <a:avLst/>
          </a:prstGeom>
        </p:spPr>
      </p:pic>
      <p:sp>
        <p:nvSpPr>
          <p:cNvPr id="16" name="rv2_da_body_1">
            <a:extLst>
              <a:ext uri="{FF2B5EF4-FFF2-40B4-BE49-F238E27FC236}">
                <a16:creationId xmlns:a16="http://schemas.microsoft.com/office/drawing/2014/main" id="{005DC833-E06D-4310-9427-7DD5BF07B96D}"/>
              </a:ext>
            </a:extLst>
          </p:cNvPr>
          <p:cNvSpPr>
            <a:spLocks noGrp="1"/>
          </p:cNvSpPr>
          <p:nvPr/>
        </p:nvSpPr>
        <p:spPr>
          <a:xfrm>
            <a:off x="4907909" y="4411036"/>
            <a:ext cx="22860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6000"/>
              </a:lnSpc>
              <a:buNone/>
              <a:defRPr sz="1575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157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Encodes asymmetry and higher conformal waves; DA models diverge here.</a:t>
            </a:r>
          </a:p>
        </p:txBody>
      </p:sp>
      <p:sp>
        <p:nvSpPr>
          <p:cNvPr id="17" name="rv3_da_surface_2">
            <a:extLst>
              <a:ext uri="{FF2B5EF4-FFF2-40B4-BE49-F238E27FC236}">
                <a16:creationId xmlns:a16="http://schemas.microsoft.com/office/drawing/2014/main" id="{981B229F-46C4-4FA9-A981-5A92A479E0FE}"/>
              </a:ext>
            </a:extLst>
          </p:cNvPr>
          <p:cNvSpPr>
            <a:spLocks noGrp="1"/>
          </p:cNvSpPr>
          <p:nvPr/>
        </p:nvSpPr>
        <p:spPr>
          <a:xfrm>
            <a:off x="7917809" y="3096586"/>
            <a:ext cx="2857500" cy="2381250"/>
          </a:xfrm>
          <a:prstGeom prst="roundRect">
            <a:avLst>
              <a:gd name="adj" fmla="val 6400"/>
            </a:avLst>
          </a:prstGeom>
          <a:solidFill>
            <a:srgbClr val="EAF0FF"/>
          </a:solidFill>
          <a:ln w="14288">
            <a:solidFill>
              <a:srgbClr val="2457D6"/>
            </a:solidFill>
            <a:prstDash val="solid"/>
          </a:ln>
        </p:spPr>
      </p:sp>
      <p:sp>
        <p:nvSpPr>
          <p:cNvPr id="18" name="rv3_da_label_2">
            <a:extLst>
              <a:ext uri="{FF2B5EF4-FFF2-40B4-BE49-F238E27FC236}">
                <a16:creationId xmlns:a16="http://schemas.microsoft.com/office/drawing/2014/main" id="{02D6778B-C066-40D3-A530-E075302F99FB}"/>
              </a:ext>
            </a:extLst>
          </p:cNvPr>
          <p:cNvSpPr>
            <a:spLocks noGrp="1"/>
          </p:cNvSpPr>
          <p:nvPr/>
        </p:nvSpPr>
        <p:spPr>
          <a:xfrm>
            <a:off x="8184509" y="3344236"/>
            <a:ext cx="23241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025" b="1" i="0">
                <a:solidFill>
                  <a:srgbClr val="2457D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2457D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Evolution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8664472" y="3820486"/>
            <a:ext cx="1364174" cy="476250"/>
          </a:xfrm>
          <a:prstGeom prst="rect">
            <a:avLst/>
          </a:prstGeom>
        </p:spPr>
      </p:pic>
      <p:sp>
        <p:nvSpPr>
          <p:cNvPr id="20" name="rv3_da_body_2">
            <a:extLst>
              <a:ext uri="{FF2B5EF4-FFF2-40B4-BE49-F238E27FC236}">
                <a16:creationId xmlns:a16="http://schemas.microsoft.com/office/drawing/2014/main" id="{AA5C6BB2-94B6-40BC-96ED-BF6ACFEC365A}"/>
              </a:ext>
            </a:extLst>
          </p:cNvPr>
          <p:cNvSpPr>
            <a:spLocks noGrp="1"/>
          </p:cNvSpPr>
          <p:nvPr/>
        </p:nvSpPr>
        <p:spPr>
          <a:xfrm>
            <a:off x="8203559" y="4411036"/>
            <a:ext cx="22860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6000"/>
              </a:lnSpc>
              <a:buNone/>
              <a:defRPr sz="1575" b="0" i="0">
                <a:solidFill>
                  <a:srgbClr val="526579"/>
                </a:solidFill>
                <a:latin typeface="Arial"/>
                <a:ea typeface="Arial"/>
                <a:cs typeface="Arial"/>
              </a:defRPr>
            </a:pPr>
            <a:r>
              <a:rPr sz="1575" b="0" i="0" dirty="0" err="1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Resums</a:t>
            </a:r>
            <a:r>
              <a:rPr sz="157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collinear logs and </a:t>
            </a:r>
            <a:r>
              <a:rPr lang="en-US" sz="157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evolves</a:t>
            </a:r>
            <a:r>
              <a:rPr sz="157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the DA to </a:t>
            </a:r>
            <a:r>
              <a:rPr lang="en-US" sz="157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other</a:t>
            </a:r>
            <a:r>
              <a:rPr sz="157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scale</a:t>
            </a:r>
            <a:r>
              <a:rPr lang="en-US" sz="157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</a:t>
            </a:r>
            <a:r>
              <a:rPr sz="1575" b="0" i="0" dirty="0">
                <a:solidFill>
                  <a:srgbClr val="52657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17018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6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1455</Words>
  <Application>Microsoft Office PowerPoint</Application>
  <PresentationFormat>Widescreen</PresentationFormat>
  <Paragraphs>256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-apple-system</vt:lpstr>
      <vt:lpstr>Aptos</vt:lpstr>
      <vt:lpstr>Aptos Display</vt:lpstr>
      <vt:lpstr>Arial</vt:lpstr>
      <vt:lpstr>Monotype Corsiva</vt:lpstr>
      <vt:lpstr>MV Boli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Orzpin Destiny</dc:creator>
  <cp:lastModifiedBy>Orzpin Destiny</cp:lastModifiedBy>
  <cp:revision>74</cp:revision>
  <dcterms:created xsi:type="dcterms:W3CDTF">2026-07-22T01:48:37Z</dcterms:created>
  <dcterms:modified xsi:type="dcterms:W3CDTF">2026-07-27T14:32:59Z</dcterms:modified>
</cp:coreProperties>
</file>