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8.xml" ContentType="application/vnd.openxmlformats-officedocument.presentationml.notesSlide+xml"/>
  <Override PartName="/ppt/tags/tag30.xml" ContentType="application/vnd.openxmlformats-officedocument.presentationml.tags+xml"/>
  <Override PartName="/ppt/notesSlides/notesSlide9.xml" ContentType="application/vnd.openxmlformats-officedocument.presentationml.notesSlide+xml"/>
  <Override PartName="/ppt/tags/tag3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10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11.xml" ContentType="application/vnd.openxmlformats-officedocument.presentationml.notesSlid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8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39"/>
  </p:notesMasterIdLst>
  <p:sldIdLst>
    <p:sldId id="256" r:id="rId3"/>
    <p:sldId id="377" r:id="rId4"/>
    <p:sldId id="257" r:id="rId5"/>
    <p:sldId id="3225" r:id="rId6"/>
    <p:sldId id="3195" r:id="rId7"/>
    <p:sldId id="351" r:id="rId8"/>
    <p:sldId id="3203" r:id="rId9"/>
    <p:sldId id="3476" r:id="rId10"/>
    <p:sldId id="3480" r:id="rId11"/>
    <p:sldId id="3227" r:id="rId12"/>
    <p:sldId id="3479" r:id="rId13"/>
    <p:sldId id="3477" r:id="rId14"/>
    <p:sldId id="3224" r:id="rId15"/>
    <p:sldId id="3481" r:id="rId16"/>
    <p:sldId id="274" r:id="rId17"/>
    <p:sldId id="379" r:id="rId18"/>
    <p:sldId id="391" r:id="rId19"/>
    <p:sldId id="380" r:id="rId20"/>
    <p:sldId id="395" r:id="rId21"/>
    <p:sldId id="396" r:id="rId22"/>
    <p:sldId id="397" r:id="rId23"/>
    <p:sldId id="3482" r:id="rId24"/>
    <p:sldId id="3483" r:id="rId25"/>
    <p:sldId id="3478" r:id="rId26"/>
    <p:sldId id="3187" r:id="rId27"/>
    <p:sldId id="673" r:id="rId28"/>
    <p:sldId id="672" r:id="rId29"/>
    <p:sldId id="674" r:id="rId30"/>
    <p:sldId id="3475" r:id="rId31"/>
    <p:sldId id="376" r:id="rId32"/>
    <p:sldId id="354" r:id="rId33"/>
    <p:sldId id="402" r:id="rId34"/>
    <p:sldId id="3157" r:id="rId35"/>
    <p:sldId id="3226" r:id="rId36"/>
    <p:sldId id="3228" r:id="rId37"/>
    <p:sldId id="3179" r:id="rId38"/>
  </p:sldIdLst>
  <p:sldSz cx="12192000" cy="6858000"/>
  <p:notesSz cx="6858000" cy="9144000"/>
  <p:custDataLst>
    <p:tags r:id="rId4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0" userDrawn="1">
          <p15:clr>
            <a:srgbClr val="A4A3A4"/>
          </p15:clr>
        </p15:guide>
        <p15:guide id="3" pos="7531" userDrawn="1">
          <p15:clr>
            <a:srgbClr val="A4A3A4"/>
          </p15:clr>
        </p15:guide>
        <p15:guide id="4" orient="horz" pos="4252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7" orient="horz" pos="7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heng Geng" initials="LG" lastIdx="5" clrIdx="0"/>
  <p:cmAuthor id="2" name="张平" initials="张平" lastIdx="0" clrIdx="1"/>
  <p:cmAuthor id="3" name="王成龙" initials="王" lastIdx="0" clrIdx="2"/>
  <p:cmAuthor id="4" name="WPS" initials="W" lastIdx="0" clrIdx="3"/>
  <p:cmAuthor id="5" name="作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19" autoAdjust="0"/>
    <p:restoredTop sz="85659" autoAdjust="0"/>
  </p:normalViewPr>
  <p:slideViewPr>
    <p:cSldViewPr snapToGrid="0" showGuides="1">
      <p:cViewPr varScale="1">
        <p:scale>
          <a:sx n="75" d="100"/>
          <a:sy n="75" d="100"/>
        </p:scale>
        <p:origin x="702" y="48"/>
      </p:cViewPr>
      <p:guideLst>
        <p:guide orient="horz" pos="630"/>
        <p:guide pos="7531"/>
        <p:guide orient="horz" pos="4252"/>
        <p:guide pos="3840"/>
        <p:guide orient="horz" pos="7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6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399247-2C1D-4F5E-B45C-4167D1E07190}" type="doc">
      <dgm:prSet loTypeId="urn:microsoft.com/office/officeart/2005/8/layout/hierarchy1#6" loCatId="hierarchy" qsTypeId="urn:microsoft.com/office/officeart/2005/8/quickstyle/simple1#6" qsCatId="simple" csTypeId="urn:microsoft.com/office/officeart/2005/8/colors/colorful2#6" csCatId="colorful" phldr="1"/>
      <dgm:spPr/>
      <dgm:t>
        <a:bodyPr/>
        <a:lstStyle/>
        <a:p>
          <a:endParaRPr lang="zh-CN" altLang="en-US"/>
        </a:p>
      </dgm:t>
    </dgm:pt>
    <dgm:pt modelId="{083459A7-5D24-49FB-A580-5470A399E3B2}">
      <dgm:prSet phldrT="[文本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zh-CN" altLang="en-US" sz="2000" b="1" i="0" u="none" strike="noStrike" cap="none" spc="0" normalizeH="0" noProof="0" dirty="0">
              <a:effectLst/>
              <a:uLnTx/>
              <a:uFillTx/>
              <a:latin typeface="+mn-lt"/>
              <a:ea typeface="微软雅黑" panose="020B0503020204020204" charset="-122"/>
              <a:cs typeface="+mn-cs"/>
            </a:rPr>
            <a:t>快中子裂变</a:t>
          </a:r>
          <a:r>
            <a:rPr kumimoji="0" lang="zh-CN" altLang="en-US" sz="2000" b="1" i="0" u="none" strike="noStrike" cap="none" spc="0" normalizeH="0" baseline="0" noProof="0" dirty="0">
              <a:effectLst/>
              <a:uLnTx/>
              <a:uFillTx/>
              <a:latin typeface="+mn-lt"/>
              <a:ea typeface="微软雅黑" panose="020B0503020204020204" charset="-122"/>
              <a:cs typeface="+mn-cs"/>
            </a:rPr>
            <a:t>截面测量与评价要素</a:t>
          </a:r>
          <a:endParaRPr lang="zh-CN" altLang="en-US" sz="2000" b="1" dirty="0">
            <a:latin typeface="+mn-lt"/>
            <a:ea typeface="微软雅黑" panose="020B0503020204020204" charset="-122"/>
          </a:endParaRPr>
        </a:p>
      </dgm:t>
    </dgm:pt>
    <dgm:pt modelId="{96264C80-EFF6-4C4D-A8F9-B97CCE3E41B4}" type="parTrans" cxnId="{84544AA2-4506-4D5E-B3A6-14F784C8ACDC}">
      <dgm:prSet/>
      <dgm:spPr/>
      <dgm:t>
        <a:bodyPr/>
        <a:lstStyle/>
        <a:p>
          <a:endParaRPr lang="zh-CN" altLang="en-US" b="1"/>
        </a:p>
      </dgm:t>
    </dgm:pt>
    <dgm:pt modelId="{50B45007-7B76-4160-954D-463A20875739}" type="sibTrans" cxnId="{84544AA2-4506-4D5E-B3A6-14F784C8ACDC}">
      <dgm:prSet/>
      <dgm:spPr/>
      <dgm:t>
        <a:bodyPr/>
        <a:lstStyle/>
        <a:p>
          <a:endParaRPr lang="zh-CN" altLang="en-US" b="1"/>
        </a:p>
      </dgm:t>
    </dgm:pt>
    <dgm:pt modelId="{FE0E74EC-A2FA-4CF6-9D44-C578BF818DA0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实验方法</a:t>
          </a:r>
        </a:p>
      </dgm:t>
    </dgm:pt>
    <dgm:pt modelId="{24EE5EE5-1D1C-4989-A2A3-1DCD72DCAE77}" type="parTrans" cxnId="{9DF496D6-E2E5-4929-B55A-DDCA4FAB332D}">
      <dgm:prSet/>
      <dgm:spPr/>
      <dgm:t>
        <a:bodyPr/>
        <a:lstStyle/>
        <a:p>
          <a:endParaRPr lang="zh-CN" altLang="en-US" b="1"/>
        </a:p>
      </dgm:t>
    </dgm:pt>
    <dgm:pt modelId="{8D706984-AE08-4763-B82F-D0AB83DC49FF}" type="sibTrans" cxnId="{9DF496D6-E2E5-4929-B55A-DDCA4FAB332D}">
      <dgm:prSet/>
      <dgm:spPr/>
      <dgm:t>
        <a:bodyPr/>
        <a:lstStyle/>
        <a:p>
          <a:endParaRPr lang="zh-CN" altLang="en-US" b="1"/>
        </a:p>
      </dgm:t>
    </dgm:pt>
    <dgm:pt modelId="{8B546C5C-6761-4A49-BFEB-BC3968DE66C5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裂变电离</a:t>
          </a:r>
        </a:p>
      </dgm:t>
    </dgm:pt>
    <dgm:pt modelId="{7CD18944-123A-49E5-8D4F-9EC23FB0B2E9}" type="parTrans" cxnId="{AD613780-561F-41B8-92A4-A54383D12FCF}">
      <dgm:prSet/>
      <dgm:spPr/>
      <dgm:t>
        <a:bodyPr/>
        <a:lstStyle/>
        <a:p>
          <a:endParaRPr lang="zh-CN" altLang="en-US" b="1"/>
        </a:p>
      </dgm:t>
    </dgm:pt>
    <dgm:pt modelId="{3EF1D959-63F0-47D4-861F-62E9BECA0C23}" type="sibTrans" cxnId="{AD613780-561F-41B8-92A4-A54383D12FCF}">
      <dgm:prSet/>
      <dgm:spPr/>
      <dgm:t>
        <a:bodyPr/>
        <a:lstStyle/>
        <a:p>
          <a:endParaRPr lang="zh-CN" altLang="en-US" b="1"/>
        </a:p>
      </dgm:t>
    </dgm:pt>
    <dgm:pt modelId="{8437307C-B148-4657-B53A-36367CA9BAB5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中子源</a:t>
          </a:r>
        </a:p>
      </dgm:t>
    </dgm:pt>
    <dgm:pt modelId="{8DB8A4E8-83A7-4618-9056-D90761AA5330}" type="parTrans" cxnId="{BE4E7153-A699-43A9-BA90-AF9B0DC2F1EA}">
      <dgm:prSet/>
      <dgm:spPr/>
      <dgm:t>
        <a:bodyPr/>
        <a:lstStyle/>
        <a:p>
          <a:endParaRPr lang="zh-CN" altLang="en-US" b="1"/>
        </a:p>
      </dgm:t>
    </dgm:pt>
    <dgm:pt modelId="{BB1B4DFF-D27E-4089-9B65-9976849DAA02}" type="sibTrans" cxnId="{BE4E7153-A699-43A9-BA90-AF9B0DC2F1EA}">
      <dgm:prSet/>
      <dgm:spPr/>
      <dgm:t>
        <a:bodyPr/>
        <a:lstStyle/>
        <a:p>
          <a:endParaRPr lang="zh-CN" altLang="en-US" b="1"/>
        </a:p>
      </dgm:t>
    </dgm:pt>
    <dgm:pt modelId="{ABACE9D4-2C3A-47D2-B0CE-1275391067C8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白光中子源</a:t>
          </a:r>
        </a:p>
      </dgm:t>
    </dgm:pt>
    <dgm:pt modelId="{71CB1CD8-9B98-442C-B81A-9442353FC412}" type="parTrans" cxnId="{28A3C596-3234-4E9D-AEF7-62287F6E8069}">
      <dgm:prSet/>
      <dgm:spPr/>
      <dgm:t>
        <a:bodyPr/>
        <a:lstStyle/>
        <a:p>
          <a:endParaRPr lang="zh-CN" altLang="en-US" b="1"/>
        </a:p>
      </dgm:t>
    </dgm:pt>
    <dgm:pt modelId="{54D4A03C-3DC4-4CFF-B7C5-2053E5789EE3}" type="sibTrans" cxnId="{28A3C596-3234-4E9D-AEF7-62287F6E8069}">
      <dgm:prSet/>
      <dgm:spPr/>
      <dgm:t>
        <a:bodyPr/>
        <a:lstStyle/>
        <a:p>
          <a:endParaRPr lang="zh-CN" altLang="en-US" b="1"/>
        </a:p>
      </dgm:t>
    </dgm:pt>
    <dgm:pt modelId="{2F2FEE86-1FF1-41AF-A209-3A3996E4A907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单能中子源</a:t>
          </a:r>
        </a:p>
      </dgm:t>
    </dgm:pt>
    <dgm:pt modelId="{D2367E2E-7AE5-46CB-962D-F93422B593F2}" type="parTrans" cxnId="{3A3FF120-665F-4635-9C2B-A19A6667614F}">
      <dgm:prSet/>
      <dgm:spPr/>
      <dgm:t>
        <a:bodyPr/>
        <a:lstStyle/>
        <a:p>
          <a:endParaRPr lang="zh-CN" altLang="en-US" b="1"/>
        </a:p>
      </dgm:t>
    </dgm:pt>
    <dgm:pt modelId="{A6B38F0D-EAB7-40B2-8A7F-9F70BBC21D46}" type="sibTrans" cxnId="{3A3FF120-665F-4635-9C2B-A19A6667614F}">
      <dgm:prSet/>
      <dgm:spPr/>
      <dgm:t>
        <a:bodyPr/>
        <a:lstStyle/>
        <a:p>
          <a:endParaRPr lang="zh-CN" altLang="en-US" b="1"/>
        </a:p>
      </dgm:t>
    </dgm:pt>
    <dgm:pt modelId="{F1CC388B-D1FB-438A-A991-75C2937FF80E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准单能中子源</a:t>
          </a:r>
        </a:p>
      </dgm:t>
    </dgm:pt>
    <dgm:pt modelId="{B8E6DF1C-4102-469D-8BE2-127D10CA0643}" type="parTrans" cxnId="{7E373675-E7FE-4A40-BFEF-3F00B963FCA8}">
      <dgm:prSet/>
      <dgm:spPr/>
      <dgm:t>
        <a:bodyPr/>
        <a:lstStyle/>
        <a:p>
          <a:endParaRPr lang="zh-CN" altLang="en-US" b="1"/>
        </a:p>
      </dgm:t>
    </dgm:pt>
    <dgm:pt modelId="{899C360F-64A1-4A9E-8199-C4207CDF1368}" type="sibTrans" cxnId="{7E373675-E7FE-4A40-BFEF-3F00B963FCA8}">
      <dgm:prSet/>
      <dgm:spPr/>
      <dgm:t>
        <a:bodyPr/>
        <a:lstStyle/>
        <a:p>
          <a:endParaRPr lang="zh-CN" altLang="en-US" b="1"/>
        </a:p>
      </dgm:t>
    </dgm:pt>
    <dgm:pt modelId="{2D880582-4ACA-447F-ABD0-298A327D375E}">
      <dgm:prSet phldrT="[文本]" custT="1"/>
      <dgm:spPr/>
      <dgm:t>
        <a:bodyPr/>
        <a:lstStyle/>
        <a:p>
          <a:r>
            <a:rPr kumimoji="0" lang="zh-CN" altLang="en-US" sz="1600" b="1" i="0" u="none" strike="noStrike" cap="none" spc="0" normalizeH="0" baseline="0" noProof="0" dirty="0">
              <a:effectLst/>
              <a:uLnTx/>
              <a:uFillTx/>
              <a:latin typeface="+mn-lt"/>
              <a:ea typeface="微软雅黑" panose="020B0503020204020204" charset="-122"/>
              <a:cs typeface="+mn-cs"/>
            </a:rPr>
            <a:t>探测器</a:t>
          </a:r>
          <a:endParaRPr lang="zh-CN" altLang="en-US" sz="1600" b="1" dirty="0">
            <a:latin typeface="+mn-lt"/>
            <a:ea typeface="微软雅黑" panose="020B0503020204020204" charset="-122"/>
          </a:endParaRPr>
        </a:p>
      </dgm:t>
    </dgm:pt>
    <dgm:pt modelId="{851D4E3F-E09B-4283-A59F-4062D4B9998A}" type="parTrans" cxnId="{26834A5E-8F41-44B3-BBFE-914FDA3CA74E}">
      <dgm:prSet/>
      <dgm:spPr/>
      <dgm:t>
        <a:bodyPr/>
        <a:lstStyle/>
        <a:p>
          <a:endParaRPr lang="zh-CN" altLang="en-US" b="1"/>
        </a:p>
      </dgm:t>
    </dgm:pt>
    <dgm:pt modelId="{84D50CED-06E1-4505-9ECA-2AFCDB4C177C}" type="sibTrans" cxnId="{26834A5E-8F41-44B3-BBFE-914FDA3CA74E}">
      <dgm:prSet/>
      <dgm:spPr/>
      <dgm:t>
        <a:bodyPr/>
        <a:lstStyle/>
        <a:p>
          <a:endParaRPr lang="zh-CN" altLang="en-US" b="1"/>
        </a:p>
      </dgm:t>
    </dgm:pt>
    <dgm:pt modelId="{25802B7C-D809-44BD-9CCD-A86DB01EFA15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中子通量监测</a:t>
          </a:r>
        </a:p>
      </dgm:t>
    </dgm:pt>
    <dgm:pt modelId="{92395CA7-FAFE-42B1-9EBB-4B2C9F087EB9}" type="parTrans" cxnId="{1E5FA28F-20B0-4666-93DC-537EB46E4716}">
      <dgm:prSet/>
      <dgm:spPr/>
      <dgm:t>
        <a:bodyPr/>
        <a:lstStyle/>
        <a:p>
          <a:endParaRPr lang="zh-CN" altLang="en-US"/>
        </a:p>
      </dgm:t>
    </dgm:pt>
    <dgm:pt modelId="{64C34907-7061-4ADF-AEC9-3CE88D0044CE}" type="sibTrans" cxnId="{1E5FA28F-20B0-4666-93DC-537EB46E4716}">
      <dgm:prSet/>
      <dgm:spPr/>
      <dgm:t>
        <a:bodyPr/>
        <a:lstStyle/>
        <a:p>
          <a:endParaRPr lang="zh-CN" altLang="en-US"/>
        </a:p>
      </dgm:t>
    </dgm:pt>
    <dgm:pt modelId="{374538AC-E614-450A-8D30-8E8CF18F24C0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含</a:t>
          </a:r>
          <a:r>
            <a:rPr lang="en-US" altLang="zh-CN" sz="1600" b="1" dirty="0">
              <a:latin typeface="+mn-lt"/>
              <a:ea typeface="微软雅黑" panose="020B0503020204020204" charset="-122"/>
            </a:rPr>
            <a:t>GE</a:t>
          </a:r>
          <a:r>
            <a:rPr lang="zh-CN" altLang="en-US" sz="1600" b="1" dirty="0">
              <a:latin typeface="+mn-lt"/>
              <a:ea typeface="微软雅黑" panose="020B0503020204020204" charset="-122"/>
            </a:rPr>
            <a:t>探测器</a:t>
          </a:r>
        </a:p>
      </dgm:t>
    </dgm:pt>
    <dgm:pt modelId="{DE6C06A3-C4FE-47C8-8212-5803074B3995}" type="parTrans" cxnId="{0D46627E-0F68-4B62-B61B-CCDCE195446B}">
      <dgm:prSet/>
      <dgm:spPr/>
      <dgm:t>
        <a:bodyPr/>
        <a:lstStyle/>
        <a:p>
          <a:endParaRPr lang="zh-CN" altLang="en-US"/>
        </a:p>
      </dgm:t>
    </dgm:pt>
    <dgm:pt modelId="{5BF9FB90-BD51-4FBD-8463-214645F152D2}" type="sibTrans" cxnId="{0D46627E-0F68-4B62-B61B-CCDCE195446B}">
      <dgm:prSet/>
      <dgm:spPr/>
      <dgm:t>
        <a:bodyPr/>
        <a:lstStyle/>
        <a:p>
          <a:endParaRPr lang="zh-CN" altLang="en-US"/>
        </a:p>
      </dgm:t>
    </dgm:pt>
    <dgm:pt modelId="{568C53E1-F140-49F0-B182-E0BE44F89AC2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长中子管</a:t>
          </a:r>
        </a:p>
      </dgm:t>
    </dgm:pt>
    <dgm:pt modelId="{E7521410-CF44-4E2B-9555-E9717E96B9AE}" type="parTrans" cxnId="{1D8860C1-ABB5-4A99-B5A3-B179F94511B1}">
      <dgm:prSet/>
      <dgm:spPr/>
      <dgm:t>
        <a:bodyPr/>
        <a:lstStyle/>
        <a:p>
          <a:endParaRPr lang="zh-CN" altLang="en-US"/>
        </a:p>
      </dgm:t>
    </dgm:pt>
    <dgm:pt modelId="{60B4EC4D-A45B-4512-8FF3-1F10630DE222}" type="sibTrans" cxnId="{1D8860C1-ABB5-4A99-B5A3-B179F94511B1}">
      <dgm:prSet/>
      <dgm:spPr/>
      <dgm:t>
        <a:bodyPr/>
        <a:lstStyle/>
        <a:p>
          <a:endParaRPr lang="zh-CN" altLang="en-US"/>
        </a:p>
      </dgm:t>
    </dgm:pt>
    <dgm:pt modelId="{60F29F12-2226-40FA-8A14-46091F704C66}">
      <dgm:prSet phldrT="[文本]" custT="1"/>
      <dgm:spPr/>
      <dgm:t>
        <a:bodyPr/>
        <a:lstStyle/>
        <a:p>
          <a:r>
            <a:rPr lang="en-US" altLang="zh-CN" sz="1600" b="1" dirty="0">
              <a:latin typeface="+mn-lt"/>
              <a:ea typeface="微软雅黑" panose="020B0503020204020204" charset="-122"/>
            </a:rPr>
            <a:t>SI</a:t>
          </a:r>
          <a:r>
            <a:rPr lang="zh-CN" altLang="en-US" sz="1600" b="1" dirty="0">
              <a:latin typeface="+mn-lt"/>
              <a:ea typeface="微软雅黑" panose="020B0503020204020204" charset="-122"/>
            </a:rPr>
            <a:t>探测器</a:t>
          </a:r>
        </a:p>
      </dgm:t>
    </dgm:pt>
    <dgm:pt modelId="{CA5D165E-A2AF-4E9D-AB06-CD31407CFFBF}" type="parTrans" cxnId="{A079F7CA-11E4-41A2-9461-D815887E4CFC}">
      <dgm:prSet/>
      <dgm:spPr/>
      <dgm:t>
        <a:bodyPr/>
        <a:lstStyle/>
        <a:p>
          <a:endParaRPr lang="zh-CN" altLang="en-US"/>
        </a:p>
      </dgm:t>
    </dgm:pt>
    <dgm:pt modelId="{1E5B4E93-EC9D-43FC-98AA-84DE87ADDD4A}" type="sibTrans" cxnId="{A079F7CA-11E4-41A2-9461-D815887E4CFC}">
      <dgm:prSet/>
      <dgm:spPr/>
      <dgm:t>
        <a:bodyPr/>
        <a:lstStyle/>
        <a:p>
          <a:endParaRPr lang="zh-CN" altLang="en-US"/>
        </a:p>
      </dgm:t>
    </dgm:pt>
    <dgm:pt modelId="{885FEB51-513B-4C6E-B20C-5243BFDB73AD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闪烁探测器</a:t>
          </a:r>
        </a:p>
      </dgm:t>
    </dgm:pt>
    <dgm:pt modelId="{0F6DE228-2C01-4676-8E75-8EE5CDB80FD9}" type="parTrans" cxnId="{D4A34A5E-A556-4B36-B117-C27391CDC7F7}">
      <dgm:prSet/>
      <dgm:spPr/>
      <dgm:t>
        <a:bodyPr/>
        <a:lstStyle/>
        <a:p>
          <a:endParaRPr lang="zh-CN" altLang="en-US"/>
        </a:p>
      </dgm:t>
    </dgm:pt>
    <dgm:pt modelId="{BF2541E3-0102-46B1-BAE9-1538E2A7D5CF}" type="sibTrans" cxnId="{D4A34A5E-A556-4B36-B117-C27391CDC7F7}">
      <dgm:prSet/>
      <dgm:spPr/>
      <dgm:t>
        <a:bodyPr/>
        <a:lstStyle/>
        <a:p>
          <a:endParaRPr lang="zh-CN" altLang="en-US"/>
        </a:p>
      </dgm:t>
    </dgm:pt>
    <dgm:pt modelId="{9523221F-BE9B-4939-8D7E-31753FE8500C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固体探测器</a:t>
          </a:r>
        </a:p>
      </dgm:t>
    </dgm:pt>
    <dgm:pt modelId="{9A5D08AD-D5F1-427C-A44B-1B42F1582E04}" type="parTrans" cxnId="{321D99E4-FB57-4672-8BA8-438412929239}">
      <dgm:prSet/>
      <dgm:spPr/>
      <dgm:t>
        <a:bodyPr/>
        <a:lstStyle/>
        <a:p>
          <a:endParaRPr lang="zh-CN" altLang="en-US"/>
        </a:p>
      </dgm:t>
    </dgm:pt>
    <dgm:pt modelId="{E686BBEB-47A1-407D-9FAA-9BBCB43E1E67}" type="sibTrans" cxnId="{321D99E4-FB57-4672-8BA8-438412929239}">
      <dgm:prSet/>
      <dgm:spPr/>
      <dgm:t>
        <a:bodyPr/>
        <a:lstStyle/>
        <a:p>
          <a:endParaRPr lang="zh-CN" altLang="en-US"/>
        </a:p>
      </dgm:t>
    </dgm:pt>
    <dgm:pt modelId="{A741D41A-A27C-498B-94A9-A261DD805769}">
      <dgm:prSet phldrT="[文本]" custT="1"/>
      <dgm:spPr/>
      <dgm:t>
        <a:bodyPr/>
        <a:lstStyle/>
        <a:p>
          <a:r>
            <a:rPr lang="en-US" altLang="zh-CN" sz="1600" b="1" dirty="0">
              <a:latin typeface="+mn-lt"/>
              <a:ea typeface="微软雅黑" panose="020B0503020204020204" charset="-122"/>
            </a:rPr>
            <a:t>…</a:t>
          </a:r>
          <a:endParaRPr lang="zh-CN" altLang="en-US" sz="1600" b="1" dirty="0">
            <a:latin typeface="+mn-lt"/>
            <a:ea typeface="微软雅黑" panose="020B0503020204020204" charset="-122"/>
          </a:endParaRPr>
        </a:p>
      </dgm:t>
    </dgm:pt>
    <dgm:pt modelId="{626968BD-8528-4AC0-8EC3-C6846E9DF85F}" type="parTrans" cxnId="{171731AE-FBA0-4BC2-9BF6-71421F1D3B7D}">
      <dgm:prSet/>
      <dgm:spPr/>
      <dgm:t>
        <a:bodyPr/>
        <a:lstStyle/>
        <a:p>
          <a:endParaRPr lang="zh-CN" altLang="en-US"/>
        </a:p>
      </dgm:t>
    </dgm:pt>
    <dgm:pt modelId="{4BCD4C47-2662-48CF-9684-6022A95C27D4}" type="sibTrans" cxnId="{171731AE-FBA0-4BC2-9BF6-71421F1D3B7D}">
      <dgm:prSet/>
      <dgm:spPr/>
      <dgm:t>
        <a:bodyPr/>
        <a:lstStyle/>
        <a:p>
          <a:endParaRPr lang="zh-CN" altLang="en-US"/>
        </a:p>
      </dgm:t>
    </dgm:pt>
    <dgm:pt modelId="{161A70D9-0C78-41CC-B0BC-369048231B76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裂变碎片探测</a:t>
          </a:r>
        </a:p>
      </dgm:t>
    </dgm:pt>
    <dgm:pt modelId="{1939D552-324B-4443-8CD4-AE3F289A4532}" type="parTrans" cxnId="{90A75031-EA33-47B3-9D54-F91F9C228825}">
      <dgm:prSet/>
      <dgm:spPr/>
      <dgm:t>
        <a:bodyPr/>
        <a:lstStyle/>
        <a:p>
          <a:endParaRPr lang="zh-CN" altLang="en-US"/>
        </a:p>
      </dgm:t>
    </dgm:pt>
    <dgm:pt modelId="{EFA49C8D-3260-4A42-A7B0-E97F176B1410}" type="sibTrans" cxnId="{90A75031-EA33-47B3-9D54-F91F9C228825}">
      <dgm:prSet/>
      <dgm:spPr/>
      <dgm:t>
        <a:bodyPr/>
        <a:lstStyle/>
        <a:p>
          <a:endParaRPr lang="zh-CN" altLang="en-US"/>
        </a:p>
      </dgm:t>
    </dgm:pt>
    <dgm:pt modelId="{9E91AE71-C64F-44B6-B15A-DDBC6E1B1379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时间投影室</a:t>
          </a:r>
          <a:r>
            <a:rPr lang="en-US" altLang="zh-CN" sz="1600" b="1" dirty="0">
              <a:latin typeface="+mn-lt"/>
              <a:ea typeface="微软雅黑" panose="020B0503020204020204" charset="-122"/>
            </a:rPr>
            <a:t>TPC</a:t>
          </a:r>
          <a:endParaRPr lang="zh-CN" altLang="en-US" sz="1600" b="1" dirty="0">
            <a:latin typeface="+mn-lt"/>
            <a:ea typeface="微软雅黑" panose="020B0503020204020204" charset="-122"/>
          </a:endParaRPr>
        </a:p>
      </dgm:t>
    </dgm:pt>
    <dgm:pt modelId="{D36815E4-B7FD-4061-87E5-B952581C543D}" type="parTrans" cxnId="{AF6B3DCC-ACD1-452F-B103-C6D36BF7FB22}">
      <dgm:prSet/>
      <dgm:spPr/>
      <dgm:t>
        <a:bodyPr/>
        <a:lstStyle/>
        <a:p>
          <a:endParaRPr lang="zh-CN" altLang="en-US" b="1"/>
        </a:p>
      </dgm:t>
    </dgm:pt>
    <dgm:pt modelId="{626CBC5A-52FD-49D9-AE8D-998D56C527C5}" type="sibTrans" cxnId="{AF6B3DCC-ACD1-452F-B103-C6D36BF7FB22}">
      <dgm:prSet/>
      <dgm:spPr/>
      <dgm:t>
        <a:bodyPr/>
        <a:lstStyle/>
        <a:p>
          <a:endParaRPr lang="zh-CN" altLang="en-US" b="1"/>
        </a:p>
      </dgm:t>
    </dgm:pt>
    <dgm:pt modelId="{F8B91514-6CB6-4007-A800-2FB97EBE9499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平行板雪崩计数器</a:t>
          </a:r>
          <a:r>
            <a:rPr lang="en-US" altLang="zh-CN" sz="1600" b="1" dirty="0">
              <a:latin typeface="+mn-lt"/>
              <a:ea typeface="微软雅黑" panose="020B0503020204020204" charset="-122"/>
            </a:rPr>
            <a:t>PPAC</a:t>
          </a:r>
          <a:endParaRPr lang="zh-CN" altLang="en-US" sz="1600" b="1" dirty="0">
            <a:latin typeface="+mn-lt"/>
            <a:ea typeface="微软雅黑" panose="020B0503020204020204" charset="-122"/>
          </a:endParaRPr>
        </a:p>
      </dgm:t>
    </dgm:pt>
    <dgm:pt modelId="{6428BAD8-D6C5-42C0-B782-6C16889BE72D}" type="parTrans" cxnId="{0DC4B1B1-2CA1-4B27-9AC3-82A8878B3803}">
      <dgm:prSet/>
      <dgm:spPr/>
      <dgm:t>
        <a:bodyPr/>
        <a:lstStyle/>
        <a:p>
          <a:endParaRPr lang="zh-CN" altLang="en-US" b="1"/>
        </a:p>
      </dgm:t>
    </dgm:pt>
    <dgm:pt modelId="{32016C5C-5D51-4563-83D5-68A3AA117449}" type="sibTrans" cxnId="{0DC4B1B1-2CA1-4B27-9AC3-82A8878B3803}">
      <dgm:prSet/>
      <dgm:spPr/>
      <dgm:t>
        <a:bodyPr/>
        <a:lstStyle/>
        <a:p>
          <a:endParaRPr lang="zh-CN" altLang="en-US" b="1"/>
        </a:p>
      </dgm:t>
    </dgm:pt>
    <dgm:pt modelId="{55A4D6C1-9BE6-458C-9A9B-5DB567EFE022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电离室</a:t>
          </a:r>
          <a:r>
            <a:rPr lang="en-US" altLang="zh-CN" sz="1600" b="1" dirty="0">
              <a:latin typeface="+mn-lt"/>
              <a:ea typeface="微软雅黑" panose="020B0503020204020204" charset="-122"/>
            </a:rPr>
            <a:t>IOCH</a:t>
          </a:r>
          <a:endParaRPr lang="zh-CN" altLang="en-US" sz="1600" b="1" dirty="0">
            <a:latin typeface="+mn-lt"/>
            <a:ea typeface="微软雅黑" panose="020B0503020204020204" charset="-122"/>
          </a:endParaRPr>
        </a:p>
      </dgm:t>
    </dgm:pt>
    <dgm:pt modelId="{0871E0DB-F562-4545-8C98-FFA3336FC355}" type="parTrans" cxnId="{2235C048-6A94-484A-812D-CA0F4D451284}">
      <dgm:prSet/>
      <dgm:spPr/>
      <dgm:t>
        <a:bodyPr/>
        <a:lstStyle/>
        <a:p>
          <a:endParaRPr lang="zh-CN" altLang="en-US" b="1"/>
        </a:p>
      </dgm:t>
    </dgm:pt>
    <dgm:pt modelId="{B9E19B83-FD06-4DE5-BDA3-290B8A8D7F97}" type="sibTrans" cxnId="{2235C048-6A94-484A-812D-CA0F4D451284}">
      <dgm:prSet/>
      <dgm:spPr/>
      <dgm:t>
        <a:bodyPr/>
        <a:lstStyle/>
        <a:p>
          <a:endParaRPr lang="zh-CN" altLang="en-US" b="1"/>
        </a:p>
      </dgm:t>
    </dgm:pt>
    <dgm:pt modelId="{6FE30215-55E1-422F-ACC7-B88730E6699E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裂变电离室</a:t>
          </a:r>
          <a:r>
            <a:rPr lang="en-US" altLang="zh-CN" sz="1600" b="1" dirty="0">
              <a:latin typeface="+mn-lt"/>
              <a:ea typeface="微软雅黑" panose="020B0503020204020204" charset="-122"/>
            </a:rPr>
            <a:t>FISCH</a:t>
          </a:r>
          <a:endParaRPr lang="zh-CN" altLang="en-US" sz="1600" b="1" dirty="0">
            <a:latin typeface="+mn-lt"/>
            <a:ea typeface="微软雅黑" panose="020B0503020204020204" charset="-122"/>
          </a:endParaRPr>
        </a:p>
      </dgm:t>
    </dgm:pt>
    <dgm:pt modelId="{6B92B8C8-A166-4018-85C4-C0D986FD8DE7}" type="parTrans" cxnId="{E5DF9367-F2E3-434F-9983-497626049090}">
      <dgm:prSet/>
      <dgm:spPr/>
      <dgm:t>
        <a:bodyPr/>
        <a:lstStyle/>
        <a:p>
          <a:endParaRPr lang="zh-CN" altLang="en-US"/>
        </a:p>
      </dgm:t>
    </dgm:pt>
    <dgm:pt modelId="{973737A3-DF76-4CA8-B1DE-7ECD3200054E}" type="sibTrans" cxnId="{E5DF9367-F2E3-434F-9983-497626049090}">
      <dgm:prSet/>
      <dgm:spPr/>
      <dgm:t>
        <a:bodyPr/>
        <a:lstStyle/>
        <a:p>
          <a:endParaRPr lang="zh-CN" altLang="en-US"/>
        </a:p>
      </dgm:t>
    </dgm:pt>
    <dgm:pt modelId="{E3D21295-3C15-41E1-9E0A-6DF31B634070}">
      <dgm:prSet phldrT="[文本]" custT="1"/>
      <dgm:spPr/>
      <dgm:t>
        <a:bodyPr/>
        <a:lstStyle/>
        <a:p>
          <a:r>
            <a:rPr kumimoji="0" lang="zh-CN" altLang="en-US" sz="1600" b="1" i="0" u="none" strike="noStrike" cap="none" spc="0" normalizeH="0" baseline="0" noProof="0" dirty="0">
              <a:effectLst/>
              <a:uLnTx/>
              <a:uFillTx/>
              <a:latin typeface="+mn-lt"/>
              <a:ea typeface="微软雅黑" panose="020B0503020204020204" charset="-122"/>
              <a:cs typeface="+mn-cs"/>
            </a:rPr>
            <a:t>同位素样品制备</a:t>
          </a:r>
          <a:endParaRPr lang="zh-CN" altLang="en-US" sz="1600" b="1" dirty="0">
            <a:latin typeface="+mn-lt"/>
            <a:ea typeface="微软雅黑" panose="020B0503020204020204" charset="-122"/>
          </a:endParaRPr>
        </a:p>
      </dgm:t>
    </dgm:pt>
    <dgm:pt modelId="{DF29955C-E0C3-4285-9A01-6EC396FDD625}" type="parTrans" cxnId="{F128B351-1F76-4F0A-9ED2-18CA882CADF7}">
      <dgm:prSet/>
      <dgm:spPr/>
      <dgm:t>
        <a:bodyPr/>
        <a:lstStyle/>
        <a:p>
          <a:endParaRPr lang="zh-CN" altLang="en-US" b="1"/>
        </a:p>
      </dgm:t>
    </dgm:pt>
    <dgm:pt modelId="{B8A64A0C-4D67-4954-943A-6E9C2BB7A413}" type="sibTrans" cxnId="{F128B351-1F76-4F0A-9ED2-18CA882CADF7}">
      <dgm:prSet/>
      <dgm:spPr/>
      <dgm:t>
        <a:bodyPr/>
        <a:lstStyle/>
        <a:p>
          <a:endParaRPr lang="zh-CN" altLang="en-US" b="1"/>
        </a:p>
      </dgm:t>
    </dgm:pt>
    <dgm:pt modelId="{48B1A4F5-F0BD-4A56-A348-2784D2657717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样品纯度</a:t>
          </a:r>
        </a:p>
      </dgm:t>
    </dgm:pt>
    <dgm:pt modelId="{43B484DA-E20E-4813-A98C-439F85C105A2}" type="parTrans" cxnId="{E098648A-2E30-4381-8544-55359E004E58}">
      <dgm:prSet/>
      <dgm:spPr/>
      <dgm:t>
        <a:bodyPr/>
        <a:lstStyle/>
        <a:p>
          <a:endParaRPr lang="zh-CN" altLang="en-US" b="1"/>
        </a:p>
      </dgm:t>
    </dgm:pt>
    <dgm:pt modelId="{2E364907-FBA0-4541-A0C9-2E7F7D966AC1}" type="sibTrans" cxnId="{E098648A-2E30-4381-8544-55359E004E58}">
      <dgm:prSet/>
      <dgm:spPr/>
      <dgm:t>
        <a:bodyPr/>
        <a:lstStyle/>
        <a:p>
          <a:endParaRPr lang="zh-CN" altLang="en-US" b="1"/>
        </a:p>
      </dgm:t>
    </dgm:pt>
    <dgm:pt modelId="{98FBAA25-DBE2-4ABC-9684-0FF4EA2492E5}">
      <dgm:prSet phldrT="[文本]" custT="1"/>
      <dgm:spPr/>
      <dgm:t>
        <a:bodyPr/>
        <a:lstStyle/>
        <a:p>
          <a:r>
            <a:rPr lang="zh-CN" altLang="en-US" sz="1600" b="1">
              <a:latin typeface="+mn-lt"/>
              <a:ea typeface="微软雅黑" panose="020B0503020204020204" charset="-122"/>
            </a:rPr>
            <a:t>样品性状</a:t>
          </a:r>
          <a:endParaRPr lang="zh-CN" altLang="en-US" sz="1600" b="1" dirty="0">
            <a:latin typeface="+mn-lt"/>
            <a:ea typeface="微软雅黑" panose="020B0503020204020204" charset="-122"/>
          </a:endParaRPr>
        </a:p>
      </dgm:t>
    </dgm:pt>
    <dgm:pt modelId="{E6021775-2657-42A6-B81C-707A8F44A59F}" type="parTrans" cxnId="{BB135D00-5DB6-4CC8-831D-41D62331BE26}">
      <dgm:prSet/>
      <dgm:spPr/>
      <dgm:t>
        <a:bodyPr/>
        <a:lstStyle/>
        <a:p>
          <a:endParaRPr lang="zh-CN" altLang="en-US"/>
        </a:p>
      </dgm:t>
    </dgm:pt>
    <dgm:pt modelId="{AF42B0C5-9373-42B0-9C50-E80ECA72DE49}" type="sibTrans" cxnId="{BB135D00-5DB6-4CC8-831D-41D62331BE26}">
      <dgm:prSet/>
      <dgm:spPr/>
      <dgm:t>
        <a:bodyPr/>
        <a:lstStyle/>
        <a:p>
          <a:endParaRPr lang="zh-CN" altLang="en-US"/>
        </a:p>
      </dgm:t>
    </dgm:pt>
    <dgm:pt modelId="{D92094F3-627B-4557-9D8F-43453EAF0A0F}">
      <dgm:prSet phldrT="[文本]" custT="1"/>
      <dgm:spPr/>
      <dgm:t>
        <a:bodyPr/>
        <a:lstStyle/>
        <a:p>
          <a:r>
            <a:rPr lang="zh-CN" altLang="en-US" sz="1600" b="1" dirty="0">
              <a:latin typeface="+mn-lt"/>
              <a:ea typeface="微软雅黑" panose="020B0503020204020204" charset="-122"/>
            </a:rPr>
            <a:t>样品均匀度</a:t>
          </a:r>
        </a:p>
      </dgm:t>
    </dgm:pt>
    <dgm:pt modelId="{87118A74-1126-4B4B-8066-88F478898AE6}" type="parTrans" cxnId="{8194C663-BDC0-4D10-91F8-312BF66D1E60}">
      <dgm:prSet/>
      <dgm:spPr/>
      <dgm:t>
        <a:bodyPr/>
        <a:lstStyle/>
        <a:p>
          <a:endParaRPr lang="zh-CN" altLang="en-US"/>
        </a:p>
      </dgm:t>
    </dgm:pt>
    <dgm:pt modelId="{5060B1F3-F1E7-4549-85C6-2C8097AEC827}" type="sibTrans" cxnId="{8194C663-BDC0-4D10-91F8-312BF66D1E60}">
      <dgm:prSet/>
      <dgm:spPr/>
      <dgm:t>
        <a:bodyPr/>
        <a:lstStyle/>
        <a:p>
          <a:endParaRPr lang="zh-CN" altLang="en-US"/>
        </a:p>
      </dgm:t>
    </dgm:pt>
    <dgm:pt modelId="{50EA5AB6-3329-4D2E-995D-1C633650BF5B}">
      <dgm:prSet phldrT="[文本]" custT="1"/>
      <dgm:spPr/>
      <dgm:t>
        <a:bodyPr/>
        <a:lstStyle/>
        <a:p>
          <a:r>
            <a:rPr lang="en-US" altLang="zh-CN" sz="1600" b="1" dirty="0">
              <a:latin typeface="+mn-lt"/>
              <a:ea typeface="微软雅黑" panose="020B0503020204020204" charset="-122"/>
            </a:rPr>
            <a:t>…</a:t>
          </a:r>
          <a:endParaRPr lang="zh-CN" altLang="en-US" sz="1600" b="1" dirty="0">
            <a:latin typeface="+mn-lt"/>
            <a:ea typeface="微软雅黑" panose="020B0503020204020204" charset="-122"/>
          </a:endParaRPr>
        </a:p>
      </dgm:t>
    </dgm:pt>
    <dgm:pt modelId="{723E1C25-3DCE-4250-AE05-B211B0E8F5B1}" type="parTrans" cxnId="{A692FA6B-9EE7-4816-81A3-A608C2191456}">
      <dgm:prSet/>
      <dgm:spPr/>
      <dgm:t>
        <a:bodyPr/>
        <a:lstStyle/>
        <a:p>
          <a:endParaRPr lang="zh-CN" altLang="en-US"/>
        </a:p>
      </dgm:t>
    </dgm:pt>
    <dgm:pt modelId="{39C12BAF-ED60-4166-8EC7-0E8D9FE0B750}" type="sibTrans" cxnId="{A692FA6B-9EE7-4816-81A3-A608C2191456}">
      <dgm:prSet/>
      <dgm:spPr/>
      <dgm:t>
        <a:bodyPr/>
        <a:lstStyle/>
        <a:p>
          <a:endParaRPr lang="zh-CN" altLang="en-US"/>
        </a:p>
      </dgm:t>
    </dgm:pt>
    <dgm:pt modelId="{AF1BFBB6-46BB-4F52-945A-3A2E747ACE3E}" type="pres">
      <dgm:prSet presAssocID="{E0399247-2C1D-4F5E-B45C-4167D1E0719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B7A0909-8F51-4F37-A188-69444CFC1F8C}" type="pres">
      <dgm:prSet presAssocID="{083459A7-5D24-49FB-A580-5470A399E3B2}" presName="hierRoot1" presStyleCnt="0"/>
      <dgm:spPr/>
    </dgm:pt>
    <dgm:pt modelId="{045469E3-F7E4-4885-8D28-EB9C2F56E834}" type="pres">
      <dgm:prSet presAssocID="{083459A7-5D24-49FB-A580-5470A399E3B2}" presName="composite" presStyleCnt="0"/>
      <dgm:spPr/>
    </dgm:pt>
    <dgm:pt modelId="{7E23CC6C-830B-422D-94D4-097B325EE87F}" type="pres">
      <dgm:prSet presAssocID="{083459A7-5D24-49FB-A580-5470A399E3B2}" presName="background" presStyleLbl="node0" presStyleIdx="0" presStyleCnt="1"/>
      <dgm:spPr/>
    </dgm:pt>
    <dgm:pt modelId="{4A1DA28B-5ED8-4025-935B-A9E287706D5D}" type="pres">
      <dgm:prSet presAssocID="{083459A7-5D24-49FB-A580-5470A399E3B2}" presName="text" presStyleLbl="fgAcc0" presStyleIdx="0" presStyleCnt="1" custScaleX="1022479" custScaleY="248640" custLinFactY="-43729" custLinFactNeighborX="-6326" custLinFactNeighborY="-100000">
        <dgm:presLayoutVars>
          <dgm:chPref val="3"/>
        </dgm:presLayoutVars>
      </dgm:prSet>
      <dgm:spPr/>
    </dgm:pt>
    <dgm:pt modelId="{9BEC2AC6-BB1E-4446-B544-B816894A4945}" type="pres">
      <dgm:prSet presAssocID="{083459A7-5D24-49FB-A580-5470A399E3B2}" presName="hierChild2" presStyleCnt="0"/>
      <dgm:spPr/>
    </dgm:pt>
    <dgm:pt modelId="{5E788177-83E8-40CB-BCFC-44FFF90E365E}" type="pres">
      <dgm:prSet presAssocID="{24EE5EE5-1D1C-4989-A2A3-1DCD72DCAE77}" presName="Name10" presStyleLbl="parChTrans1D2" presStyleIdx="0" presStyleCnt="4"/>
      <dgm:spPr/>
    </dgm:pt>
    <dgm:pt modelId="{C280A473-AD45-4D48-A7C6-73E1192DC8E6}" type="pres">
      <dgm:prSet presAssocID="{FE0E74EC-A2FA-4CF6-9D44-C578BF818DA0}" presName="hierRoot2" presStyleCnt="0"/>
      <dgm:spPr/>
    </dgm:pt>
    <dgm:pt modelId="{1803430C-76D7-4C7E-B411-C6EAD8945D14}" type="pres">
      <dgm:prSet presAssocID="{FE0E74EC-A2FA-4CF6-9D44-C578BF818DA0}" presName="composite2" presStyleCnt="0"/>
      <dgm:spPr/>
    </dgm:pt>
    <dgm:pt modelId="{AAC69E08-3D68-4020-8532-0C2EE3D4EDE3}" type="pres">
      <dgm:prSet presAssocID="{FE0E74EC-A2FA-4CF6-9D44-C578BF818DA0}" presName="background2" presStyleLbl="node2" presStyleIdx="0" presStyleCnt="4"/>
      <dgm:spPr/>
    </dgm:pt>
    <dgm:pt modelId="{FE467DE2-2CFD-4702-A972-4A512C3A396F}" type="pres">
      <dgm:prSet presAssocID="{FE0E74EC-A2FA-4CF6-9D44-C578BF818DA0}" presName="text2" presStyleLbl="fgAcc2" presStyleIdx="0" presStyleCnt="4" custScaleX="326278" custScaleY="206239" custLinFactNeighborX="8492" custLinFactNeighborY="-67322">
        <dgm:presLayoutVars>
          <dgm:chPref val="3"/>
        </dgm:presLayoutVars>
      </dgm:prSet>
      <dgm:spPr/>
    </dgm:pt>
    <dgm:pt modelId="{86FC23C5-FB42-4BB0-89CD-DC7A5CDFDC74}" type="pres">
      <dgm:prSet presAssocID="{FE0E74EC-A2FA-4CF6-9D44-C578BF818DA0}" presName="hierChild3" presStyleCnt="0"/>
      <dgm:spPr/>
    </dgm:pt>
    <dgm:pt modelId="{560D95E8-CB49-4EB4-AB7F-0F6CD1442285}" type="pres">
      <dgm:prSet presAssocID="{7CD18944-123A-49E5-8D4F-9EC23FB0B2E9}" presName="Name17" presStyleLbl="parChTrans1D3" presStyleIdx="0" presStyleCnt="10"/>
      <dgm:spPr/>
    </dgm:pt>
    <dgm:pt modelId="{832D84F5-1339-42D9-8F2E-8B677F01D92B}" type="pres">
      <dgm:prSet presAssocID="{8B546C5C-6761-4A49-BFEB-BC3968DE66C5}" presName="hierRoot3" presStyleCnt="0"/>
      <dgm:spPr/>
    </dgm:pt>
    <dgm:pt modelId="{B7C71860-F8DC-4BA5-BA34-F230D4BF13BA}" type="pres">
      <dgm:prSet presAssocID="{8B546C5C-6761-4A49-BFEB-BC3968DE66C5}" presName="composite3" presStyleCnt="0"/>
      <dgm:spPr/>
    </dgm:pt>
    <dgm:pt modelId="{7F7B51AD-C8DD-4199-8965-67DEAE827131}" type="pres">
      <dgm:prSet presAssocID="{8B546C5C-6761-4A49-BFEB-BC3968DE66C5}" presName="background3" presStyleLbl="node3" presStyleIdx="0" presStyleCnt="10"/>
      <dgm:spPr/>
    </dgm:pt>
    <dgm:pt modelId="{EF7EE77F-5625-4EE2-8A36-598A96CF6F6D}" type="pres">
      <dgm:prSet presAssocID="{8B546C5C-6761-4A49-BFEB-BC3968DE66C5}" presName="text3" presStyleLbl="fgAcc3" presStyleIdx="0" presStyleCnt="10" custScaleX="103034" custScaleY="882158" custLinFactX="-3130" custLinFactY="58480" custLinFactNeighborX="-100000" custLinFactNeighborY="100000">
        <dgm:presLayoutVars>
          <dgm:chPref val="3"/>
        </dgm:presLayoutVars>
      </dgm:prSet>
      <dgm:spPr/>
    </dgm:pt>
    <dgm:pt modelId="{FB382B18-3E5F-42A3-B6DD-B9D914E82264}" type="pres">
      <dgm:prSet presAssocID="{8B546C5C-6761-4A49-BFEB-BC3968DE66C5}" presName="hierChild4" presStyleCnt="0"/>
      <dgm:spPr/>
    </dgm:pt>
    <dgm:pt modelId="{4D8FB094-408C-4E7E-B2F5-60C5C1F4FB87}" type="pres">
      <dgm:prSet presAssocID="{8DB8A4E8-83A7-4618-9056-D90761AA5330}" presName="Name10" presStyleLbl="parChTrans1D2" presStyleIdx="1" presStyleCnt="4"/>
      <dgm:spPr/>
    </dgm:pt>
    <dgm:pt modelId="{12A84587-53E4-496F-AA3E-6E6ED49E493B}" type="pres">
      <dgm:prSet presAssocID="{8437307C-B148-4657-B53A-36367CA9BAB5}" presName="hierRoot2" presStyleCnt="0"/>
      <dgm:spPr/>
    </dgm:pt>
    <dgm:pt modelId="{B60E23DA-6F01-42F2-B35A-ED714DD7EDCA}" type="pres">
      <dgm:prSet presAssocID="{8437307C-B148-4657-B53A-36367CA9BAB5}" presName="composite2" presStyleCnt="0"/>
      <dgm:spPr/>
    </dgm:pt>
    <dgm:pt modelId="{80B7B35E-B9AF-475B-B39F-D2FEB35A991C}" type="pres">
      <dgm:prSet presAssocID="{8437307C-B148-4657-B53A-36367CA9BAB5}" presName="background2" presStyleLbl="node2" presStyleIdx="1" presStyleCnt="4"/>
      <dgm:spPr/>
    </dgm:pt>
    <dgm:pt modelId="{C8CDC464-9451-4C82-B80D-CD5D076CEC16}" type="pres">
      <dgm:prSet presAssocID="{8437307C-B148-4657-B53A-36367CA9BAB5}" presName="text2" presStyleLbl="fgAcc2" presStyleIdx="1" presStyleCnt="4" custScaleX="340200" custScaleY="216909" custLinFactNeighborX="27300" custLinFactNeighborY="-67321">
        <dgm:presLayoutVars>
          <dgm:chPref val="3"/>
        </dgm:presLayoutVars>
      </dgm:prSet>
      <dgm:spPr/>
    </dgm:pt>
    <dgm:pt modelId="{25DDD28F-540A-4BF5-9ED7-B39CF92C45E3}" type="pres">
      <dgm:prSet presAssocID="{8437307C-B148-4657-B53A-36367CA9BAB5}" presName="hierChild3" presStyleCnt="0"/>
      <dgm:spPr/>
    </dgm:pt>
    <dgm:pt modelId="{1B45DAA8-1647-47DC-9216-5CEC5C61A6AB}" type="pres">
      <dgm:prSet presAssocID="{71CB1CD8-9B98-442C-B81A-9442353FC412}" presName="Name17" presStyleLbl="parChTrans1D3" presStyleIdx="1" presStyleCnt="10"/>
      <dgm:spPr/>
    </dgm:pt>
    <dgm:pt modelId="{A085CEF2-894B-4606-949D-0F0A20B173BF}" type="pres">
      <dgm:prSet presAssocID="{ABACE9D4-2C3A-47D2-B0CE-1275391067C8}" presName="hierRoot3" presStyleCnt="0"/>
      <dgm:spPr/>
    </dgm:pt>
    <dgm:pt modelId="{98A21BC3-CD13-4FF9-9D1B-57A9158FC554}" type="pres">
      <dgm:prSet presAssocID="{ABACE9D4-2C3A-47D2-B0CE-1275391067C8}" presName="composite3" presStyleCnt="0"/>
      <dgm:spPr/>
    </dgm:pt>
    <dgm:pt modelId="{43C872D5-6A58-46CA-96AC-CF15D44DA91A}" type="pres">
      <dgm:prSet presAssocID="{ABACE9D4-2C3A-47D2-B0CE-1275391067C8}" presName="background3" presStyleLbl="node3" presStyleIdx="1" presStyleCnt="10"/>
      <dgm:spPr/>
    </dgm:pt>
    <dgm:pt modelId="{8083F08E-089B-4D02-AE82-C54815FB833F}" type="pres">
      <dgm:prSet presAssocID="{ABACE9D4-2C3A-47D2-B0CE-1275391067C8}" presName="text3" presStyleLbl="fgAcc3" presStyleIdx="1" presStyleCnt="10" custScaleX="108468" custScaleY="1013835" custLinFactX="-79779" custLinFactY="113516" custLinFactNeighborX="-100000" custLinFactNeighborY="200000">
        <dgm:presLayoutVars>
          <dgm:chPref val="3"/>
        </dgm:presLayoutVars>
      </dgm:prSet>
      <dgm:spPr/>
    </dgm:pt>
    <dgm:pt modelId="{459F7673-8CDF-40E9-A3B0-0AE8DF365E0D}" type="pres">
      <dgm:prSet presAssocID="{ABACE9D4-2C3A-47D2-B0CE-1275391067C8}" presName="hierChild4" presStyleCnt="0"/>
      <dgm:spPr/>
    </dgm:pt>
    <dgm:pt modelId="{37B2261F-BEBB-4816-B030-4B1151197B0C}" type="pres">
      <dgm:prSet presAssocID="{D2367E2E-7AE5-46CB-962D-F93422B593F2}" presName="Name17" presStyleLbl="parChTrans1D3" presStyleIdx="2" presStyleCnt="10"/>
      <dgm:spPr/>
    </dgm:pt>
    <dgm:pt modelId="{AC0DEF3F-F78E-4A68-B2DC-5A5D5D0675B3}" type="pres">
      <dgm:prSet presAssocID="{2F2FEE86-1FF1-41AF-A209-3A3996E4A907}" presName="hierRoot3" presStyleCnt="0"/>
      <dgm:spPr/>
    </dgm:pt>
    <dgm:pt modelId="{D9B9CC51-4A8B-414E-BC35-24C6B13FA391}" type="pres">
      <dgm:prSet presAssocID="{2F2FEE86-1FF1-41AF-A209-3A3996E4A907}" presName="composite3" presStyleCnt="0"/>
      <dgm:spPr/>
    </dgm:pt>
    <dgm:pt modelId="{90B01791-2103-4FC2-8518-629B559942DA}" type="pres">
      <dgm:prSet presAssocID="{2F2FEE86-1FF1-41AF-A209-3A3996E4A907}" presName="background3" presStyleLbl="node3" presStyleIdx="2" presStyleCnt="10"/>
      <dgm:spPr/>
    </dgm:pt>
    <dgm:pt modelId="{11805108-7E7B-4B81-A87D-765B982BE248}" type="pres">
      <dgm:prSet presAssocID="{2F2FEE86-1FF1-41AF-A209-3A3996E4A907}" presName="text3" presStyleLbl="fgAcc3" presStyleIdx="2" presStyleCnt="10" custScaleX="117936" custScaleY="999502" custLinFactX="-65530" custLinFactY="113516" custLinFactNeighborX="-100000" custLinFactNeighborY="200000">
        <dgm:presLayoutVars>
          <dgm:chPref val="3"/>
        </dgm:presLayoutVars>
      </dgm:prSet>
      <dgm:spPr/>
    </dgm:pt>
    <dgm:pt modelId="{2E8FEA14-3903-48FA-AEC4-260865AD6D41}" type="pres">
      <dgm:prSet presAssocID="{2F2FEE86-1FF1-41AF-A209-3A3996E4A907}" presName="hierChild4" presStyleCnt="0"/>
      <dgm:spPr/>
    </dgm:pt>
    <dgm:pt modelId="{C9403F90-1190-4352-97D2-71A10A248D2F}" type="pres">
      <dgm:prSet presAssocID="{B8E6DF1C-4102-469D-8BE2-127D10CA0643}" presName="Name17" presStyleLbl="parChTrans1D3" presStyleIdx="3" presStyleCnt="10"/>
      <dgm:spPr/>
    </dgm:pt>
    <dgm:pt modelId="{DBCBBE23-AE55-4726-B110-01E49C3140D4}" type="pres">
      <dgm:prSet presAssocID="{F1CC388B-D1FB-438A-A991-75C2937FF80E}" presName="hierRoot3" presStyleCnt="0"/>
      <dgm:spPr/>
    </dgm:pt>
    <dgm:pt modelId="{E679D977-8984-4648-BF2B-2FC29C4DC759}" type="pres">
      <dgm:prSet presAssocID="{F1CC388B-D1FB-438A-A991-75C2937FF80E}" presName="composite3" presStyleCnt="0"/>
      <dgm:spPr/>
    </dgm:pt>
    <dgm:pt modelId="{B4A62512-5B79-4A5D-81C7-8F93B3950BCD}" type="pres">
      <dgm:prSet presAssocID="{F1CC388B-D1FB-438A-A991-75C2937FF80E}" presName="background3" presStyleLbl="node3" presStyleIdx="3" presStyleCnt="10"/>
      <dgm:spPr/>
    </dgm:pt>
    <dgm:pt modelId="{E5944B3D-81DD-406B-AC6B-0D981EF17062}" type="pres">
      <dgm:prSet presAssocID="{F1CC388B-D1FB-438A-A991-75C2937FF80E}" presName="text3" presStyleLbl="fgAcc3" presStyleIdx="3" presStyleCnt="10" custScaleX="108929" custScaleY="1003656" custLinFactX="-60751" custLinFactY="113516" custLinFactNeighborX="-100000" custLinFactNeighborY="200000">
        <dgm:presLayoutVars>
          <dgm:chPref val="3"/>
        </dgm:presLayoutVars>
      </dgm:prSet>
      <dgm:spPr/>
    </dgm:pt>
    <dgm:pt modelId="{DEDD8FD8-04E3-4EB8-81EB-027FB59CEB94}" type="pres">
      <dgm:prSet presAssocID="{F1CC388B-D1FB-438A-A991-75C2937FF80E}" presName="hierChild4" presStyleCnt="0"/>
      <dgm:spPr/>
    </dgm:pt>
    <dgm:pt modelId="{AEA160DA-69EC-4869-B2D7-A77808072401}" type="pres">
      <dgm:prSet presAssocID="{851D4E3F-E09B-4283-A59F-4062D4B9998A}" presName="Name10" presStyleLbl="parChTrans1D2" presStyleIdx="2" presStyleCnt="4"/>
      <dgm:spPr/>
    </dgm:pt>
    <dgm:pt modelId="{0AAE4EBE-BA6B-4194-95C6-DBB4B48F31EA}" type="pres">
      <dgm:prSet presAssocID="{2D880582-4ACA-447F-ABD0-298A327D375E}" presName="hierRoot2" presStyleCnt="0"/>
      <dgm:spPr/>
    </dgm:pt>
    <dgm:pt modelId="{E4F79A9E-6592-4F69-B3B4-C1A238C17B5D}" type="pres">
      <dgm:prSet presAssocID="{2D880582-4ACA-447F-ABD0-298A327D375E}" presName="composite2" presStyleCnt="0"/>
      <dgm:spPr/>
    </dgm:pt>
    <dgm:pt modelId="{52E01077-6E9F-4175-8531-2E374815C8E9}" type="pres">
      <dgm:prSet presAssocID="{2D880582-4ACA-447F-ABD0-298A327D375E}" presName="background2" presStyleLbl="node2" presStyleIdx="2" presStyleCnt="4"/>
      <dgm:spPr/>
    </dgm:pt>
    <dgm:pt modelId="{E1F475C3-91B1-4CDF-92F7-ED6C9C7F23F7}" type="pres">
      <dgm:prSet presAssocID="{2D880582-4ACA-447F-ABD0-298A327D375E}" presName="text2" presStyleLbl="fgAcc2" presStyleIdx="2" presStyleCnt="4" custScaleX="447675" custScaleY="198258" custLinFactX="-100000" custLinFactNeighborX="-105227" custLinFactNeighborY="-39632">
        <dgm:presLayoutVars>
          <dgm:chPref val="3"/>
        </dgm:presLayoutVars>
      </dgm:prSet>
      <dgm:spPr/>
    </dgm:pt>
    <dgm:pt modelId="{CB226B37-43A9-4B06-B548-EE1779CC43C6}" type="pres">
      <dgm:prSet presAssocID="{2D880582-4ACA-447F-ABD0-298A327D375E}" presName="hierChild3" presStyleCnt="0"/>
      <dgm:spPr/>
    </dgm:pt>
    <dgm:pt modelId="{1064371B-C540-4112-B675-ADEAEC6C3E52}" type="pres">
      <dgm:prSet presAssocID="{92395CA7-FAFE-42B1-9EBB-4B2C9F087EB9}" presName="Name17" presStyleLbl="parChTrans1D3" presStyleIdx="4" presStyleCnt="10"/>
      <dgm:spPr/>
    </dgm:pt>
    <dgm:pt modelId="{F101185A-BC8B-4C99-9A6D-BA282D5B3B65}" type="pres">
      <dgm:prSet presAssocID="{25802B7C-D809-44BD-9CCD-A86DB01EFA15}" presName="hierRoot3" presStyleCnt="0"/>
      <dgm:spPr/>
    </dgm:pt>
    <dgm:pt modelId="{62E5BF70-70BE-4F57-B26D-B6D755D44CFA}" type="pres">
      <dgm:prSet presAssocID="{25802B7C-D809-44BD-9CCD-A86DB01EFA15}" presName="composite3" presStyleCnt="0"/>
      <dgm:spPr/>
    </dgm:pt>
    <dgm:pt modelId="{5EAF2C5C-C344-43F8-B156-409EBEC311C2}" type="pres">
      <dgm:prSet presAssocID="{25802B7C-D809-44BD-9CCD-A86DB01EFA15}" presName="background3" presStyleLbl="node3" presStyleIdx="4" presStyleCnt="10"/>
      <dgm:spPr/>
    </dgm:pt>
    <dgm:pt modelId="{AF083D85-BE9E-4592-82A8-6807DEF62801}" type="pres">
      <dgm:prSet presAssocID="{25802B7C-D809-44BD-9CCD-A86DB01EFA15}" presName="text3" presStyleLbl="fgAcc3" presStyleIdx="4" presStyleCnt="10" custScaleX="546372" custScaleY="222277" custLinFactX="-51984" custLinFactNeighborX="-100000" custLinFactNeighborY="43253">
        <dgm:presLayoutVars>
          <dgm:chPref val="3"/>
        </dgm:presLayoutVars>
      </dgm:prSet>
      <dgm:spPr/>
    </dgm:pt>
    <dgm:pt modelId="{38519AB0-B5CB-4DA8-B6B4-F880E6D4E3DD}" type="pres">
      <dgm:prSet presAssocID="{25802B7C-D809-44BD-9CCD-A86DB01EFA15}" presName="hierChild4" presStyleCnt="0"/>
      <dgm:spPr/>
    </dgm:pt>
    <dgm:pt modelId="{D1420707-8BFE-47D5-BDD0-920B4661CACA}" type="pres">
      <dgm:prSet presAssocID="{DE6C06A3-C4FE-47C8-8212-5803074B3995}" presName="Name23" presStyleLbl="parChTrans1D4" presStyleIdx="0" presStyleCnt="10"/>
      <dgm:spPr/>
    </dgm:pt>
    <dgm:pt modelId="{D042C1DE-527D-4D7D-BD96-05E8C6334272}" type="pres">
      <dgm:prSet presAssocID="{374538AC-E614-450A-8D30-8E8CF18F24C0}" presName="hierRoot4" presStyleCnt="0"/>
      <dgm:spPr/>
    </dgm:pt>
    <dgm:pt modelId="{3539B236-5783-4D5E-A635-2C24F596F620}" type="pres">
      <dgm:prSet presAssocID="{374538AC-E614-450A-8D30-8E8CF18F24C0}" presName="composite4" presStyleCnt="0"/>
      <dgm:spPr/>
    </dgm:pt>
    <dgm:pt modelId="{A7DE88F8-1584-400D-B65E-0C73C0CCFD53}" type="pres">
      <dgm:prSet presAssocID="{374538AC-E614-450A-8D30-8E8CF18F24C0}" presName="background4" presStyleLbl="node4" presStyleIdx="0" presStyleCnt="10"/>
      <dgm:spPr/>
    </dgm:pt>
    <dgm:pt modelId="{0FE1460E-FE2F-4FCF-8E04-A89C89173158}" type="pres">
      <dgm:prSet presAssocID="{374538AC-E614-450A-8D30-8E8CF18F24C0}" presName="text4" presStyleLbl="fgAcc4" presStyleIdx="0" presStyleCnt="10" custScaleX="112386" custScaleY="743610" custLinFactX="-14757" custLinFactY="100000" custLinFactNeighborX="-100000" custLinFactNeighborY="132294">
        <dgm:presLayoutVars>
          <dgm:chPref val="3"/>
        </dgm:presLayoutVars>
      </dgm:prSet>
      <dgm:spPr/>
    </dgm:pt>
    <dgm:pt modelId="{9D8D604D-FE09-4747-9F54-FA60F2B4A831}" type="pres">
      <dgm:prSet presAssocID="{374538AC-E614-450A-8D30-8E8CF18F24C0}" presName="hierChild5" presStyleCnt="0"/>
      <dgm:spPr/>
    </dgm:pt>
    <dgm:pt modelId="{BBF92706-DED4-4870-BE43-A9F8DB43F4FB}" type="pres">
      <dgm:prSet presAssocID="{E7521410-CF44-4E2B-9555-E9717E96B9AE}" presName="Name23" presStyleLbl="parChTrans1D4" presStyleIdx="1" presStyleCnt="10"/>
      <dgm:spPr/>
    </dgm:pt>
    <dgm:pt modelId="{F98AE64C-5527-4A42-8897-6C8A15B3D93E}" type="pres">
      <dgm:prSet presAssocID="{568C53E1-F140-49F0-B182-E0BE44F89AC2}" presName="hierRoot4" presStyleCnt="0"/>
      <dgm:spPr/>
    </dgm:pt>
    <dgm:pt modelId="{F096235F-18E9-4602-AED8-B53701B9D49D}" type="pres">
      <dgm:prSet presAssocID="{568C53E1-F140-49F0-B182-E0BE44F89AC2}" presName="composite4" presStyleCnt="0"/>
      <dgm:spPr/>
    </dgm:pt>
    <dgm:pt modelId="{D702491C-EF31-4C03-83CC-8DA369FB9AAC}" type="pres">
      <dgm:prSet presAssocID="{568C53E1-F140-49F0-B182-E0BE44F89AC2}" presName="background4" presStyleLbl="node4" presStyleIdx="1" presStyleCnt="10"/>
      <dgm:spPr/>
    </dgm:pt>
    <dgm:pt modelId="{51E74A1F-D613-4ED2-81CC-FFB15F275223}" type="pres">
      <dgm:prSet presAssocID="{568C53E1-F140-49F0-B182-E0BE44F89AC2}" presName="text4" presStyleLbl="fgAcc4" presStyleIdx="1" presStyleCnt="10" custScaleX="116028" custScaleY="731629" custLinFactX="-20534" custLinFactY="100000" custLinFactNeighborX="-100000" custLinFactNeighborY="132294">
        <dgm:presLayoutVars>
          <dgm:chPref val="3"/>
        </dgm:presLayoutVars>
      </dgm:prSet>
      <dgm:spPr/>
    </dgm:pt>
    <dgm:pt modelId="{AB79C54D-5D67-476E-960E-4536DBF68EF9}" type="pres">
      <dgm:prSet presAssocID="{568C53E1-F140-49F0-B182-E0BE44F89AC2}" presName="hierChild5" presStyleCnt="0"/>
      <dgm:spPr/>
    </dgm:pt>
    <dgm:pt modelId="{3F13846B-77B4-4B72-88B5-D008F936C761}" type="pres">
      <dgm:prSet presAssocID="{CA5D165E-A2AF-4E9D-AB06-CD31407CFFBF}" presName="Name23" presStyleLbl="parChTrans1D4" presStyleIdx="2" presStyleCnt="10"/>
      <dgm:spPr/>
    </dgm:pt>
    <dgm:pt modelId="{8CAFF3CE-943E-4931-894F-A4CF513C923C}" type="pres">
      <dgm:prSet presAssocID="{60F29F12-2226-40FA-8A14-46091F704C66}" presName="hierRoot4" presStyleCnt="0"/>
      <dgm:spPr/>
    </dgm:pt>
    <dgm:pt modelId="{DDA169BC-2F41-463B-97B8-B83B5111CAF5}" type="pres">
      <dgm:prSet presAssocID="{60F29F12-2226-40FA-8A14-46091F704C66}" presName="composite4" presStyleCnt="0"/>
      <dgm:spPr/>
    </dgm:pt>
    <dgm:pt modelId="{4D66010D-6784-4BE6-ABC5-9ADE9CF34270}" type="pres">
      <dgm:prSet presAssocID="{60F29F12-2226-40FA-8A14-46091F704C66}" presName="background4" presStyleLbl="node4" presStyleIdx="2" presStyleCnt="10"/>
      <dgm:spPr/>
    </dgm:pt>
    <dgm:pt modelId="{6E9F4306-DF0B-44FA-9D88-EBE2114019F3}" type="pres">
      <dgm:prSet presAssocID="{60F29F12-2226-40FA-8A14-46091F704C66}" presName="text4" presStyleLbl="fgAcc4" presStyleIdx="2" presStyleCnt="10" custScaleX="96835" custScaleY="744967" custLinFactX="-18840" custLinFactY="100000" custLinFactNeighborX="-100000" custLinFactNeighborY="148917">
        <dgm:presLayoutVars>
          <dgm:chPref val="3"/>
        </dgm:presLayoutVars>
      </dgm:prSet>
      <dgm:spPr/>
    </dgm:pt>
    <dgm:pt modelId="{BCE9B4A6-1CD4-43B4-93B3-BFF0D4DEA0A2}" type="pres">
      <dgm:prSet presAssocID="{60F29F12-2226-40FA-8A14-46091F704C66}" presName="hierChild5" presStyleCnt="0"/>
      <dgm:spPr/>
    </dgm:pt>
    <dgm:pt modelId="{D9638B12-2767-4C78-A0B4-927C7D18CB2F}" type="pres">
      <dgm:prSet presAssocID="{0F6DE228-2C01-4676-8E75-8EE5CDB80FD9}" presName="Name23" presStyleLbl="parChTrans1D4" presStyleIdx="3" presStyleCnt="10"/>
      <dgm:spPr/>
    </dgm:pt>
    <dgm:pt modelId="{17044B15-D34F-4DD3-BEA2-20734FB73DFA}" type="pres">
      <dgm:prSet presAssocID="{885FEB51-513B-4C6E-B20C-5243BFDB73AD}" presName="hierRoot4" presStyleCnt="0"/>
      <dgm:spPr/>
    </dgm:pt>
    <dgm:pt modelId="{64D1C14D-CF6C-49A0-B770-D24E31E4F08E}" type="pres">
      <dgm:prSet presAssocID="{885FEB51-513B-4C6E-B20C-5243BFDB73AD}" presName="composite4" presStyleCnt="0"/>
      <dgm:spPr/>
    </dgm:pt>
    <dgm:pt modelId="{897C6598-20A7-4276-9F05-8D286034FD31}" type="pres">
      <dgm:prSet presAssocID="{885FEB51-513B-4C6E-B20C-5243BFDB73AD}" presName="background4" presStyleLbl="node4" presStyleIdx="3" presStyleCnt="10"/>
      <dgm:spPr/>
    </dgm:pt>
    <dgm:pt modelId="{9130FC48-B900-4A1B-85D3-07D83BEB3A9C}" type="pres">
      <dgm:prSet presAssocID="{885FEB51-513B-4C6E-B20C-5243BFDB73AD}" presName="text4" presStyleLbl="fgAcc4" presStyleIdx="3" presStyleCnt="10" custScaleX="93453" custScaleY="716471" custLinFactX="-25168" custLinFactY="100000" custLinFactNeighborX="-100000" custLinFactNeighborY="148917">
        <dgm:presLayoutVars>
          <dgm:chPref val="3"/>
        </dgm:presLayoutVars>
      </dgm:prSet>
      <dgm:spPr/>
    </dgm:pt>
    <dgm:pt modelId="{58B1B186-35E6-47DD-B6AE-D45C5E6B3485}" type="pres">
      <dgm:prSet presAssocID="{885FEB51-513B-4C6E-B20C-5243BFDB73AD}" presName="hierChild5" presStyleCnt="0"/>
      <dgm:spPr/>
    </dgm:pt>
    <dgm:pt modelId="{CE04E29F-3871-447B-8771-F0A8C9F364E0}" type="pres">
      <dgm:prSet presAssocID="{9A5D08AD-D5F1-427C-A44B-1B42F1582E04}" presName="Name23" presStyleLbl="parChTrans1D4" presStyleIdx="4" presStyleCnt="10"/>
      <dgm:spPr/>
    </dgm:pt>
    <dgm:pt modelId="{3ECFFE65-BB55-461A-B916-01D1D93E0E1B}" type="pres">
      <dgm:prSet presAssocID="{9523221F-BE9B-4939-8D7E-31753FE8500C}" presName="hierRoot4" presStyleCnt="0"/>
      <dgm:spPr/>
    </dgm:pt>
    <dgm:pt modelId="{F541DFB6-E7F0-4884-8DEB-5A76F43BDB44}" type="pres">
      <dgm:prSet presAssocID="{9523221F-BE9B-4939-8D7E-31753FE8500C}" presName="composite4" presStyleCnt="0"/>
      <dgm:spPr/>
    </dgm:pt>
    <dgm:pt modelId="{2FFD502E-477D-413D-8727-8EC20584BC4C}" type="pres">
      <dgm:prSet presAssocID="{9523221F-BE9B-4939-8D7E-31753FE8500C}" presName="background4" presStyleLbl="node4" presStyleIdx="4" presStyleCnt="10"/>
      <dgm:spPr/>
    </dgm:pt>
    <dgm:pt modelId="{8B51DA3E-0FD4-49D1-901B-ECE6F92407E4}" type="pres">
      <dgm:prSet presAssocID="{9523221F-BE9B-4939-8D7E-31753FE8500C}" presName="text4" presStyleLbl="fgAcc4" presStyleIdx="4" presStyleCnt="10" custScaleX="99321" custScaleY="725596" custLinFactX="-23121" custLinFactY="100000" custLinFactNeighborX="-100000" custLinFactNeighborY="157655">
        <dgm:presLayoutVars>
          <dgm:chPref val="3"/>
        </dgm:presLayoutVars>
      </dgm:prSet>
      <dgm:spPr/>
    </dgm:pt>
    <dgm:pt modelId="{D6FD4EFB-18B3-4BC4-B1B1-90F664862E0D}" type="pres">
      <dgm:prSet presAssocID="{9523221F-BE9B-4939-8D7E-31753FE8500C}" presName="hierChild5" presStyleCnt="0"/>
      <dgm:spPr/>
    </dgm:pt>
    <dgm:pt modelId="{8288EEDF-8F17-4F07-99C1-BFA83987D01A}" type="pres">
      <dgm:prSet presAssocID="{626968BD-8528-4AC0-8EC3-C6846E9DF85F}" presName="Name23" presStyleLbl="parChTrans1D4" presStyleIdx="5" presStyleCnt="10"/>
      <dgm:spPr/>
    </dgm:pt>
    <dgm:pt modelId="{60F2C564-1430-4C89-AD82-28E643AB8B9B}" type="pres">
      <dgm:prSet presAssocID="{A741D41A-A27C-498B-94A9-A261DD805769}" presName="hierRoot4" presStyleCnt="0"/>
      <dgm:spPr/>
    </dgm:pt>
    <dgm:pt modelId="{9BB8A7D3-2A72-4DA1-AAAE-3B00BDC4AC0F}" type="pres">
      <dgm:prSet presAssocID="{A741D41A-A27C-498B-94A9-A261DD805769}" presName="composite4" presStyleCnt="0"/>
      <dgm:spPr/>
    </dgm:pt>
    <dgm:pt modelId="{62422EA8-60E3-45E1-84E0-77267615C321}" type="pres">
      <dgm:prSet presAssocID="{A741D41A-A27C-498B-94A9-A261DD805769}" presName="background4" presStyleLbl="node4" presStyleIdx="5" presStyleCnt="10"/>
      <dgm:spPr/>
    </dgm:pt>
    <dgm:pt modelId="{75EE84C9-0F5D-498B-9767-728C57ADED4C}" type="pres">
      <dgm:prSet presAssocID="{A741D41A-A27C-498B-94A9-A261DD805769}" presName="text4" presStyleLbl="fgAcc4" presStyleIdx="5" presStyleCnt="10" custScaleX="86302" custScaleY="726178" custLinFactX="-31935" custLinFactY="100000" custLinFactNeighborX="-100000" custLinFactNeighborY="157655">
        <dgm:presLayoutVars>
          <dgm:chPref val="3"/>
        </dgm:presLayoutVars>
      </dgm:prSet>
      <dgm:spPr/>
    </dgm:pt>
    <dgm:pt modelId="{B5B5C547-2AB8-4C01-BBD7-684DD6033128}" type="pres">
      <dgm:prSet presAssocID="{A741D41A-A27C-498B-94A9-A261DD805769}" presName="hierChild5" presStyleCnt="0"/>
      <dgm:spPr/>
    </dgm:pt>
    <dgm:pt modelId="{79DEA0FF-E0E4-43F0-BCF4-0F2EEA5E4D72}" type="pres">
      <dgm:prSet presAssocID="{1939D552-324B-4443-8CD4-AE3F289A4532}" presName="Name17" presStyleLbl="parChTrans1D3" presStyleIdx="5" presStyleCnt="10"/>
      <dgm:spPr/>
    </dgm:pt>
    <dgm:pt modelId="{46776E98-AAA2-49C2-9D03-7F3D739B600E}" type="pres">
      <dgm:prSet presAssocID="{161A70D9-0C78-41CC-B0BC-369048231B76}" presName="hierRoot3" presStyleCnt="0"/>
      <dgm:spPr/>
    </dgm:pt>
    <dgm:pt modelId="{4BCEEC2A-860E-46A4-8252-9B29B6733924}" type="pres">
      <dgm:prSet presAssocID="{161A70D9-0C78-41CC-B0BC-369048231B76}" presName="composite3" presStyleCnt="0"/>
      <dgm:spPr/>
    </dgm:pt>
    <dgm:pt modelId="{775C7C92-93A5-4916-A68B-55B122B21AC5}" type="pres">
      <dgm:prSet presAssocID="{161A70D9-0C78-41CC-B0BC-369048231B76}" presName="background3" presStyleLbl="node3" presStyleIdx="5" presStyleCnt="10"/>
      <dgm:spPr/>
    </dgm:pt>
    <dgm:pt modelId="{C9668639-0FCE-4C5D-9024-324C16E63427}" type="pres">
      <dgm:prSet presAssocID="{161A70D9-0C78-41CC-B0BC-369048231B76}" presName="text3" presStyleLbl="fgAcc3" presStyleIdx="5" presStyleCnt="10" custScaleX="502285" custScaleY="216046" custLinFactX="-44839" custLinFactNeighborX="-100000" custLinFactNeighborY="59875">
        <dgm:presLayoutVars>
          <dgm:chPref val="3"/>
        </dgm:presLayoutVars>
      </dgm:prSet>
      <dgm:spPr/>
    </dgm:pt>
    <dgm:pt modelId="{2EF75FC8-C74F-40DE-9DDC-D504E1E46704}" type="pres">
      <dgm:prSet presAssocID="{161A70D9-0C78-41CC-B0BC-369048231B76}" presName="hierChild4" presStyleCnt="0"/>
      <dgm:spPr/>
    </dgm:pt>
    <dgm:pt modelId="{FAEA7803-DFE7-4D59-B528-7E3B5772D834}" type="pres">
      <dgm:prSet presAssocID="{D36815E4-B7FD-4061-87E5-B952581C543D}" presName="Name23" presStyleLbl="parChTrans1D4" presStyleIdx="6" presStyleCnt="10"/>
      <dgm:spPr/>
    </dgm:pt>
    <dgm:pt modelId="{E93EE4E8-A9E0-4A50-8107-8B27F361A5D2}" type="pres">
      <dgm:prSet presAssocID="{9E91AE71-C64F-44B6-B15A-DDBC6E1B1379}" presName="hierRoot4" presStyleCnt="0"/>
      <dgm:spPr/>
    </dgm:pt>
    <dgm:pt modelId="{57D126DB-DE1C-4FB8-A20C-29C6901E37F6}" type="pres">
      <dgm:prSet presAssocID="{9E91AE71-C64F-44B6-B15A-DDBC6E1B1379}" presName="composite4" presStyleCnt="0"/>
      <dgm:spPr/>
    </dgm:pt>
    <dgm:pt modelId="{3446270D-4F3C-4680-99C7-6E9EB753D383}" type="pres">
      <dgm:prSet presAssocID="{9E91AE71-C64F-44B6-B15A-DDBC6E1B1379}" presName="background4" presStyleLbl="node4" presStyleIdx="6" presStyleCnt="10"/>
      <dgm:spPr/>
    </dgm:pt>
    <dgm:pt modelId="{972ACE1D-F2F7-4EE1-B07A-8E7981E81515}" type="pres">
      <dgm:prSet presAssocID="{9E91AE71-C64F-44B6-B15A-DDBC6E1B1379}" presName="text4" presStyleLbl="fgAcc4" presStyleIdx="6" presStyleCnt="10" custScaleX="118459" custScaleY="776437" custLinFactY="100000" custLinFactNeighborX="-95522" custLinFactNeighborY="138525">
        <dgm:presLayoutVars>
          <dgm:chPref val="3"/>
        </dgm:presLayoutVars>
      </dgm:prSet>
      <dgm:spPr/>
    </dgm:pt>
    <dgm:pt modelId="{742519ED-C886-4690-9DAB-2F2C49158A08}" type="pres">
      <dgm:prSet presAssocID="{9E91AE71-C64F-44B6-B15A-DDBC6E1B1379}" presName="hierChild5" presStyleCnt="0"/>
      <dgm:spPr/>
    </dgm:pt>
    <dgm:pt modelId="{152DDA01-36D0-4D9C-A758-9BEED8599C52}" type="pres">
      <dgm:prSet presAssocID="{6428BAD8-D6C5-42C0-B782-6C16889BE72D}" presName="Name23" presStyleLbl="parChTrans1D4" presStyleIdx="7" presStyleCnt="10"/>
      <dgm:spPr/>
    </dgm:pt>
    <dgm:pt modelId="{0C681A84-9656-465F-BA24-FCF08DE695BE}" type="pres">
      <dgm:prSet presAssocID="{F8B91514-6CB6-4007-A800-2FB97EBE9499}" presName="hierRoot4" presStyleCnt="0"/>
      <dgm:spPr/>
    </dgm:pt>
    <dgm:pt modelId="{211CC7B5-27B2-4ED5-869E-E424149EB8BC}" type="pres">
      <dgm:prSet presAssocID="{F8B91514-6CB6-4007-A800-2FB97EBE9499}" presName="composite4" presStyleCnt="0"/>
      <dgm:spPr/>
    </dgm:pt>
    <dgm:pt modelId="{2CB63742-D864-4DAA-8CA2-FD33B8A8C330}" type="pres">
      <dgm:prSet presAssocID="{F8B91514-6CB6-4007-A800-2FB97EBE9499}" presName="background4" presStyleLbl="node4" presStyleIdx="7" presStyleCnt="10"/>
      <dgm:spPr/>
    </dgm:pt>
    <dgm:pt modelId="{27AF1910-EAE0-4BFC-9E9C-AE42A9CE4C14}" type="pres">
      <dgm:prSet presAssocID="{F8B91514-6CB6-4007-A800-2FB97EBE9499}" presName="text4" presStyleLbl="fgAcc4" presStyleIdx="7" presStyleCnt="10" custScaleX="127004" custScaleY="759491" custLinFactY="100000" custLinFactNeighborX="-97216" custLinFactNeighborY="138525">
        <dgm:presLayoutVars>
          <dgm:chPref val="3"/>
        </dgm:presLayoutVars>
      </dgm:prSet>
      <dgm:spPr/>
    </dgm:pt>
    <dgm:pt modelId="{5D90AD33-3B1D-42FB-8151-C6E64ED2BA4E}" type="pres">
      <dgm:prSet presAssocID="{F8B91514-6CB6-4007-A800-2FB97EBE9499}" presName="hierChild5" presStyleCnt="0"/>
      <dgm:spPr/>
    </dgm:pt>
    <dgm:pt modelId="{CABCE775-2EAD-4BE7-86DD-CD394ADD7247}" type="pres">
      <dgm:prSet presAssocID="{0871E0DB-F562-4545-8C98-FFA3336FC355}" presName="Name23" presStyleLbl="parChTrans1D4" presStyleIdx="8" presStyleCnt="10"/>
      <dgm:spPr/>
    </dgm:pt>
    <dgm:pt modelId="{21C58134-7F49-4DC1-A1AB-92FEA715AEA4}" type="pres">
      <dgm:prSet presAssocID="{55A4D6C1-9BE6-458C-9A9B-5DB567EFE022}" presName="hierRoot4" presStyleCnt="0"/>
      <dgm:spPr/>
    </dgm:pt>
    <dgm:pt modelId="{564A4821-5663-46AB-AF27-4D9FC3E2499C}" type="pres">
      <dgm:prSet presAssocID="{55A4D6C1-9BE6-458C-9A9B-5DB567EFE022}" presName="composite4" presStyleCnt="0"/>
      <dgm:spPr/>
    </dgm:pt>
    <dgm:pt modelId="{73856119-C0B1-41D9-9B18-E29652D9CD81}" type="pres">
      <dgm:prSet presAssocID="{55A4D6C1-9BE6-458C-9A9B-5DB567EFE022}" presName="background4" presStyleLbl="node4" presStyleIdx="8" presStyleCnt="10"/>
      <dgm:spPr/>
    </dgm:pt>
    <dgm:pt modelId="{A576104A-D816-4100-8BC4-E187B5698BF6}" type="pres">
      <dgm:prSet presAssocID="{55A4D6C1-9BE6-458C-9A9B-5DB567EFE022}" presName="text4" presStyleLbl="fgAcc4" presStyleIdx="8" presStyleCnt="10" custScaleX="99799" custScaleY="782790" custLinFactX="-1505" custLinFactY="100000" custLinFactNeighborX="-100000" custLinFactNeighborY="113165">
        <dgm:presLayoutVars>
          <dgm:chPref val="3"/>
        </dgm:presLayoutVars>
      </dgm:prSet>
      <dgm:spPr/>
    </dgm:pt>
    <dgm:pt modelId="{D738C204-CD6E-4D4C-9802-59AA2B14D45E}" type="pres">
      <dgm:prSet presAssocID="{55A4D6C1-9BE6-458C-9A9B-5DB567EFE022}" presName="hierChild5" presStyleCnt="0"/>
      <dgm:spPr/>
    </dgm:pt>
    <dgm:pt modelId="{E7AA594C-B9DB-4131-B6B8-1B42D9B492C8}" type="pres">
      <dgm:prSet presAssocID="{6B92B8C8-A166-4018-85C4-C0D986FD8DE7}" presName="Name23" presStyleLbl="parChTrans1D4" presStyleIdx="9" presStyleCnt="10"/>
      <dgm:spPr/>
    </dgm:pt>
    <dgm:pt modelId="{918E451E-B6BB-45E8-B161-538652B8E5A5}" type="pres">
      <dgm:prSet presAssocID="{6FE30215-55E1-422F-ACC7-B88730E6699E}" presName="hierRoot4" presStyleCnt="0"/>
      <dgm:spPr/>
    </dgm:pt>
    <dgm:pt modelId="{0B77C9A1-A087-4595-B15F-DEEAC6BC9013}" type="pres">
      <dgm:prSet presAssocID="{6FE30215-55E1-422F-ACC7-B88730E6699E}" presName="composite4" presStyleCnt="0"/>
      <dgm:spPr/>
    </dgm:pt>
    <dgm:pt modelId="{14605C04-E58D-4F6C-869C-16DE4D874E2C}" type="pres">
      <dgm:prSet presAssocID="{6FE30215-55E1-422F-ACC7-B88730E6699E}" presName="background4" presStyleLbl="node4" presStyleIdx="9" presStyleCnt="10"/>
      <dgm:spPr/>
    </dgm:pt>
    <dgm:pt modelId="{28F0361D-A867-45C5-BA55-54F064167A74}" type="pres">
      <dgm:prSet presAssocID="{6FE30215-55E1-422F-ACC7-B88730E6699E}" presName="text4" presStyleLbl="fgAcc4" presStyleIdx="9" presStyleCnt="10" custScaleX="101570" custScaleY="832474" custLinFactY="77858" custLinFactNeighborX="-78589" custLinFactNeighborY="100000">
        <dgm:presLayoutVars>
          <dgm:chPref val="3"/>
        </dgm:presLayoutVars>
      </dgm:prSet>
      <dgm:spPr/>
    </dgm:pt>
    <dgm:pt modelId="{2C9B1D5C-8801-4CEC-8788-41794988F84A}" type="pres">
      <dgm:prSet presAssocID="{6FE30215-55E1-422F-ACC7-B88730E6699E}" presName="hierChild5" presStyleCnt="0"/>
      <dgm:spPr/>
    </dgm:pt>
    <dgm:pt modelId="{9E02BFA0-3173-4462-9D63-509CC0E10C63}" type="pres">
      <dgm:prSet presAssocID="{DF29955C-E0C3-4285-9A01-6EC396FDD625}" presName="Name10" presStyleLbl="parChTrans1D2" presStyleIdx="3" presStyleCnt="4"/>
      <dgm:spPr/>
    </dgm:pt>
    <dgm:pt modelId="{39E89F3E-8F84-408B-8174-35C46CF033AD}" type="pres">
      <dgm:prSet presAssocID="{E3D21295-3C15-41E1-9E0A-6DF31B634070}" presName="hierRoot2" presStyleCnt="0"/>
      <dgm:spPr/>
    </dgm:pt>
    <dgm:pt modelId="{D811494E-FDE1-47E3-84E6-684CB3262511}" type="pres">
      <dgm:prSet presAssocID="{E3D21295-3C15-41E1-9E0A-6DF31B634070}" presName="composite2" presStyleCnt="0"/>
      <dgm:spPr/>
    </dgm:pt>
    <dgm:pt modelId="{2BFBEFEC-ABE8-4F68-927A-361B0B205222}" type="pres">
      <dgm:prSet presAssocID="{E3D21295-3C15-41E1-9E0A-6DF31B634070}" presName="background2" presStyleLbl="node2" presStyleIdx="3" presStyleCnt="4"/>
      <dgm:spPr/>
    </dgm:pt>
    <dgm:pt modelId="{318CE028-E6A1-4027-80B3-499525A5A920}" type="pres">
      <dgm:prSet presAssocID="{E3D21295-3C15-41E1-9E0A-6DF31B634070}" presName="text2" presStyleLbl="fgAcc2" presStyleIdx="3" presStyleCnt="4" custScaleX="562174" custScaleY="217731" custLinFactNeighborX="-75113" custLinFactNeighborY="-42172">
        <dgm:presLayoutVars>
          <dgm:chPref val="3"/>
        </dgm:presLayoutVars>
      </dgm:prSet>
      <dgm:spPr/>
    </dgm:pt>
    <dgm:pt modelId="{D0DA7F3B-1C30-43EB-9AD4-0A7A42928FB6}" type="pres">
      <dgm:prSet presAssocID="{E3D21295-3C15-41E1-9E0A-6DF31B634070}" presName="hierChild3" presStyleCnt="0"/>
      <dgm:spPr/>
    </dgm:pt>
    <dgm:pt modelId="{C3B9654C-5D0A-4E73-AB9B-1A7CE75A572E}" type="pres">
      <dgm:prSet presAssocID="{43B484DA-E20E-4813-A98C-439F85C105A2}" presName="Name17" presStyleLbl="parChTrans1D3" presStyleIdx="6" presStyleCnt="10"/>
      <dgm:spPr/>
    </dgm:pt>
    <dgm:pt modelId="{97AB767F-9524-47F3-BB63-EE468BF79CEB}" type="pres">
      <dgm:prSet presAssocID="{48B1A4F5-F0BD-4A56-A348-2784D2657717}" presName="hierRoot3" presStyleCnt="0"/>
      <dgm:spPr/>
    </dgm:pt>
    <dgm:pt modelId="{9A12655C-A6C9-4FAC-BA1A-A76CBC5B69CD}" type="pres">
      <dgm:prSet presAssocID="{48B1A4F5-F0BD-4A56-A348-2784D2657717}" presName="composite3" presStyleCnt="0"/>
      <dgm:spPr/>
    </dgm:pt>
    <dgm:pt modelId="{3885C4D4-9904-47B2-B867-643530CA8D8F}" type="pres">
      <dgm:prSet presAssocID="{48B1A4F5-F0BD-4A56-A348-2784D2657717}" presName="background3" presStyleLbl="node3" presStyleIdx="6" presStyleCnt="10"/>
      <dgm:spPr/>
    </dgm:pt>
    <dgm:pt modelId="{3607FECC-A20E-43BE-A105-4828380EE3B3}" type="pres">
      <dgm:prSet presAssocID="{48B1A4F5-F0BD-4A56-A348-2784D2657717}" presName="text3" presStyleLbl="fgAcc3" presStyleIdx="6" presStyleCnt="10" custScaleX="105197" custScaleY="940987" custLinFactY="157733" custLinFactNeighborX="-20186" custLinFactNeighborY="200000">
        <dgm:presLayoutVars>
          <dgm:chPref val="3"/>
        </dgm:presLayoutVars>
      </dgm:prSet>
      <dgm:spPr/>
    </dgm:pt>
    <dgm:pt modelId="{3D2A196B-A914-4825-AA1D-1F24D87FF7A4}" type="pres">
      <dgm:prSet presAssocID="{48B1A4F5-F0BD-4A56-A348-2784D2657717}" presName="hierChild4" presStyleCnt="0"/>
      <dgm:spPr/>
    </dgm:pt>
    <dgm:pt modelId="{AE0697AD-341F-4135-B6DC-7BDCD67E7CD8}" type="pres">
      <dgm:prSet presAssocID="{E6021775-2657-42A6-B81C-707A8F44A59F}" presName="Name17" presStyleLbl="parChTrans1D3" presStyleIdx="7" presStyleCnt="10"/>
      <dgm:spPr/>
    </dgm:pt>
    <dgm:pt modelId="{EB1AD766-54C2-4CBF-B65A-23EC9804478A}" type="pres">
      <dgm:prSet presAssocID="{98FBAA25-DBE2-4ABC-9684-0FF4EA2492E5}" presName="hierRoot3" presStyleCnt="0"/>
      <dgm:spPr/>
    </dgm:pt>
    <dgm:pt modelId="{EDEA780E-A376-4BF2-A9DF-06C7406D486F}" type="pres">
      <dgm:prSet presAssocID="{98FBAA25-DBE2-4ABC-9684-0FF4EA2492E5}" presName="composite3" presStyleCnt="0"/>
      <dgm:spPr/>
    </dgm:pt>
    <dgm:pt modelId="{DDFD8688-85C0-4C2D-8687-BE0F6138210B}" type="pres">
      <dgm:prSet presAssocID="{98FBAA25-DBE2-4ABC-9684-0FF4EA2492E5}" presName="background3" presStyleLbl="node3" presStyleIdx="7" presStyleCnt="10"/>
      <dgm:spPr/>
    </dgm:pt>
    <dgm:pt modelId="{46BC66CC-61CF-4B39-B776-9EB861B5C7AF}" type="pres">
      <dgm:prSet presAssocID="{98FBAA25-DBE2-4ABC-9684-0FF4EA2492E5}" presName="text3" presStyleLbl="fgAcc3" presStyleIdx="7" presStyleCnt="10" custScaleY="962266" custLinFactY="117539" custLinFactNeighborX="-14988" custLinFactNeighborY="200000">
        <dgm:presLayoutVars>
          <dgm:chPref val="3"/>
        </dgm:presLayoutVars>
      </dgm:prSet>
      <dgm:spPr/>
    </dgm:pt>
    <dgm:pt modelId="{9D540C9E-014B-4BE9-AE8C-D185D600CF0F}" type="pres">
      <dgm:prSet presAssocID="{98FBAA25-DBE2-4ABC-9684-0FF4EA2492E5}" presName="hierChild4" presStyleCnt="0"/>
      <dgm:spPr/>
    </dgm:pt>
    <dgm:pt modelId="{F01EE928-65ED-426C-B81A-4451A0B7C403}" type="pres">
      <dgm:prSet presAssocID="{87118A74-1126-4B4B-8066-88F478898AE6}" presName="Name17" presStyleLbl="parChTrans1D3" presStyleIdx="8" presStyleCnt="10"/>
      <dgm:spPr/>
    </dgm:pt>
    <dgm:pt modelId="{12B18174-35C6-497B-B0AD-0CA10259CA34}" type="pres">
      <dgm:prSet presAssocID="{D92094F3-627B-4557-9D8F-43453EAF0A0F}" presName="hierRoot3" presStyleCnt="0"/>
      <dgm:spPr/>
    </dgm:pt>
    <dgm:pt modelId="{2BF5DD66-245D-4522-8D02-4083719B46E8}" type="pres">
      <dgm:prSet presAssocID="{D92094F3-627B-4557-9D8F-43453EAF0A0F}" presName="composite3" presStyleCnt="0"/>
      <dgm:spPr/>
    </dgm:pt>
    <dgm:pt modelId="{4456A85C-979C-494C-AA01-AEE01959E778}" type="pres">
      <dgm:prSet presAssocID="{D92094F3-627B-4557-9D8F-43453EAF0A0F}" presName="background3" presStyleLbl="node3" presStyleIdx="8" presStyleCnt="10"/>
      <dgm:spPr/>
    </dgm:pt>
    <dgm:pt modelId="{883B869B-0848-4A6E-829A-BDC9C3C5F8EA}" type="pres">
      <dgm:prSet presAssocID="{D92094F3-627B-4557-9D8F-43453EAF0A0F}" presName="text3" presStyleLbl="fgAcc3" presStyleIdx="8" presStyleCnt="10" custScaleY="956720" custLinFactY="117540" custLinFactNeighborX="-25421" custLinFactNeighborY="200000">
        <dgm:presLayoutVars>
          <dgm:chPref val="3"/>
        </dgm:presLayoutVars>
      </dgm:prSet>
      <dgm:spPr/>
    </dgm:pt>
    <dgm:pt modelId="{39B14FFA-7D04-4D99-9712-1692E9719295}" type="pres">
      <dgm:prSet presAssocID="{D92094F3-627B-4557-9D8F-43453EAF0A0F}" presName="hierChild4" presStyleCnt="0"/>
      <dgm:spPr/>
    </dgm:pt>
    <dgm:pt modelId="{8B72BD32-C46A-41A5-837F-5BFD87392641}" type="pres">
      <dgm:prSet presAssocID="{723E1C25-3DCE-4250-AE05-B211B0E8F5B1}" presName="Name17" presStyleLbl="parChTrans1D3" presStyleIdx="9" presStyleCnt="10"/>
      <dgm:spPr/>
    </dgm:pt>
    <dgm:pt modelId="{CD43B728-3713-4C3A-945B-2E9D2D6FB0D4}" type="pres">
      <dgm:prSet presAssocID="{50EA5AB6-3329-4D2E-995D-1C633650BF5B}" presName="hierRoot3" presStyleCnt="0"/>
      <dgm:spPr/>
    </dgm:pt>
    <dgm:pt modelId="{FEB221A7-D3D8-408E-8E70-089227C30214}" type="pres">
      <dgm:prSet presAssocID="{50EA5AB6-3329-4D2E-995D-1C633650BF5B}" presName="composite3" presStyleCnt="0"/>
      <dgm:spPr/>
    </dgm:pt>
    <dgm:pt modelId="{08C57560-580C-4EE3-80E3-7B3F802F40C6}" type="pres">
      <dgm:prSet presAssocID="{50EA5AB6-3329-4D2E-995D-1C633650BF5B}" presName="background3" presStyleLbl="node3" presStyleIdx="9" presStyleCnt="10"/>
      <dgm:spPr/>
    </dgm:pt>
    <dgm:pt modelId="{2B15DBE7-EE19-4F0B-9DC7-363FF418EAD0}" type="pres">
      <dgm:prSet presAssocID="{50EA5AB6-3329-4D2E-995D-1C633650BF5B}" presName="text3" presStyleLbl="fgAcc3" presStyleIdx="9" presStyleCnt="10" custScaleX="86302" custScaleY="927377" custLinFactY="100000" custLinFactNeighborX="-19886" custLinFactNeighborY="167239">
        <dgm:presLayoutVars>
          <dgm:chPref val="3"/>
        </dgm:presLayoutVars>
      </dgm:prSet>
      <dgm:spPr/>
    </dgm:pt>
    <dgm:pt modelId="{77E66B39-8944-4722-8F5F-816BD11E7FD6}" type="pres">
      <dgm:prSet presAssocID="{50EA5AB6-3329-4D2E-995D-1C633650BF5B}" presName="hierChild4" presStyleCnt="0"/>
      <dgm:spPr/>
    </dgm:pt>
  </dgm:ptLst>
  <dgm:cxnLst>
    <dgm:cxn modelId="{BB135D00-5DB6-4CC8-831D-41D62331BE26}" srcId="{E3D21295-3C15-41E1-9E0A-6DF31B634070}" destId="{98FBAA25-DBE2-4ABC-9684-0FF4EA2492E5}" srcOrd="1" destOrd="0" parTransId="{E6021775-2657-42A6-B81C-707A8F44A59F}" sibTransId="{AF42B0C5-9373-42B0-9C50-E80ECA72DE49}"/>
    <dgm:cxn modelId="{94643306-55A2-4964-A129-BF2690B4EE84}" type="presOf" srcId="{568C53E1-F140-49F0-B182-E0BE44F89AC2}" destId="{51E74A1F-D613-4ED2-81CC-FFB15F275223}" srcOrd="0" destOrd="0" presId="urn:microsoft.com/office/officeart/2005/8/layout/hierarchy1#6"/>
    <dgm:cxn modelId="{DAD08809-0AD6-492C-B21B-97AE9797E86C}" type="presOf" srcId="{9E91AE71-C64F-44B6-B15A-DDBC6E1B1379}" destId="{972ACE1D-F2F7-4EE1-B07A-8E7981E81515}" srcOrd="0" destOrd="0" presId="urn:microsoft.com/office/officeart/2005/8/layout/hierarchy1#6"/>
    <dgm:cxn modelId="{21461F10-3669-4C81-8557-C2A4CEBA43D9}" type="presOf" srcId="{6428BAD8-D6C5-42C0-B782-6C16889BE72D}" destId="{152DDA01-36D0-4D9C-A758-9BEED8599C52}" srcOrd="0" destOrd="0" presId="urn:microsoft.com/office/officeart/2005/8/layout/hierarchy1#6"/>
    <dgm:cxn modelId="{2B829815-9BED-4D08-ABFC-F70D06F5222E}" type="presOf" srcId="{60F29F12-2226-40FA-8A14-46091F704C66}" destId="{6E9F4306-DF0B-44FA-9D88-EBE2114019F3}" srcOrd="0" destOrd="0" presId="urn:microsoft.com/office/officeart/2005/8/layout/hierarchy1#6"/>
    <dgm:cxn modelId="{C40D5F1B-FCDE-49BD-88FB-B97DBDC3038E}" type="presOf" srcId="{D36815E4-B7FD-4061-87E5-B952581C543D}" destId="{FAEA7803-DFE7-4D59-B528-7E3B5772D834}" srcOrd="0" destOrd="0" presId="urn:microsoft.com/office/officeart/2005/8/layout/hierarchy1#6"/>
    <dgm:cxn modelId="{3A3FF120-665F-4635-9C2B-A19A6667614F}" srcId="{8437307C-B148-4657-B53A-36367CA9BAB5}" destId="{2F2FEE86-1FF1-41AF-A209-3A3996E4A907}" srcOrd="1" destOrd="0" parTransId="{D2367E2E-7AE5-46CB-962D-F93422B593F2}" sibTransId="{A6B38F0D-EAB7-40B2-8A7F-9F70BBC21D46}"/>
    <dgm:cxn modelId="{1894B422-3BC2-4617-9711-D314EA4139E6}" type="presOf" srcId="{98FBAA25-DBE2-4ABC-9684-0FF4EA2492E5}" destId="{46BC66CC-61CF-4B39-B776-9EB861B5C7AF}" srcOrd="0" destOrd="0" presId="urn:microsoft.com/office/officeart/2005/8/layout/hierarchy1#6"/>
    <dgm:cxn modelId="{B9344B2B-FD28-45E0-AECF-81517199F9DE}" type="presOf" srcId="{ABACE9D4-2C3A-47D2-B0CE-1275391067C8}" destId="{8083F08E-089B-4D02-AE82-C54815FB833F}" srcOrd="0" destOrd="0" presId="urn:microsoft.com/office/officeart/2005/8/layout/hierarchy1#6"/>
    <dgm:cxn modelId="{59DED82D-E08D-464F-9B35-51068226BF1E}" type="presOf" srcId="{8B546C5C-6761-4A49-BFEB-BC3968DE66C5}" destId="{EF7EE77F-5625-4EE2-8A36-598A96CF6F6D}" srcOrd="0" destOrd="0" presId="urn:microsoft.com/office/officeart/2005/8/layout/hierarchy1#6"/>
    <dgm:cxn modelId="{90A75031-EA33-47B3-9D54-F91F9C228825}" srcId="{2D880582-4ACA-447F-ABD0-298A327D375E}" destId="{161A70D9-0C78-41CC-B0BC-369048231B76}" srcOrd="1" destOrd="0" parTransId="{1939D552-324B-4443-8CD4-AE3F289A4532}" sibTransId="{EFA49C8D-3260-4A42-A7B0-E97F176B1410}"/>
    <dgm:cxn modelId="{B8AD203F-3787-4B2C-B95F-F8EF9123ADD1}" type="presOf" srcId="{B8E6DF1C-4102-469D-8BE2-127D10CA0643}" destId="{C9403F90-1190-4352-97D2-71A10A248D2F}" srcOrd="0" destOrd="0" presId="urn:microsoft.com/office/officeart/2005/8/layout/hierarchy1#6"/>
    <dgm:cxn modelId="{68990340-1F12-41BC-AA46-62E7155E66B0}" type="presOf" srcId="{FE0E74EC-A2FA-4CF6-9D44-C578BF818DA0}" destId="{FE467DE2-2CFD-4702-A972-4A512C3A396F}" srcOrd="0" destOrd="0" presId="urn:microsoft.com/office/officeart/2005/8/layout/hierarchy1#6"/>
    <dgm:cxn modelId="{68F6BD5D-5573-4DCA-BD00-41D611A466AB}" type="presOf" srcId="{55A4D6C1-9BE6-458C-9A9B-5DB567EFE022}" destId="{A576104A-D816-4100-8BC4-E187B5698BF6}" srcOrd="0" destOrd="0" presId="urn:microsoft.com/office/officeart/2005/8/layout/hierarchy1#6"/>
    <dgm:cxn modelId="{26834A5E-8F41-44B3-BBFE-914FDA3CA74E}" srcId="{083459A7-5D24-49FB-A580-5470A399E3B2}" destId="{2D880582-4ACA-447F-ABD0-298A327D375E}" srcOrd="2" destOrd="0" parTransId="{851D4E3F-E09B-4283-A59F-4062D4B9998A}" sibTransId="{84D50CED-06E1-4505-9ECA-2AFCDB4C177C}"/>
    <dgm:cxn modelId="{D4A34A5E-A556-4B36-B117-C27391CDC7F7}" srcId="{25802B7C-D809-44BD-9CCD-A86DB01EFA15}" destId="{885FEB51-513B-4C6E-B20C-5243BFDB73AD}" srcOrd="3" destOrd="0" parTransId="{0F6DE228-2C01-4676-8E75-8EE5CDB80FD9}" sibTransId="{BF2541E3-0102-46B1-BAE9-1538E2A7D5CF}"/>
    <dgm:cxn modelId="{47A44761-CEE6-4040-9A96-05C1D7942408}" type="presOf" srcId="{E3D21295-3C15-41E1-9E0A-6DF31B634070}" destId="{318CE028-E6A1-4027-80B3-499525A5A920}" srcOrd="0" destOrd="0" presId="urn:microsoft.com/office/officeart/2005/8/layout/hierarchy1#6"/>
    <dgm:cxn modelId="{39860642-D5D4-48B1-BABF-DAF92A8B5EC7}" type="presOf" srcId="{E7521410-CF44-4E2B-9555-E9717E96B9AE}" destId="{BBF92706-DED4-4870-BE43-A9F8DB43F4FB}" srcOrd="0" destOrd="0" presId="urn:microsoft.com/office/officeart/2005/8/layout/hierarchy1#6"/>
    <dgm:cxn modelId="{8194C663-BDC0-4D10-91F8-312BF66D1E60}" srcId="{E3D21295-3C15-41E1-9E0A-6DF31B634070}" destId="{D92094F3-627B-4557-9D8F-43453EAF0A0F}" srcOrd="2" destOrd="0" parTransId="{87118A74-1126-4B4B-8066-88F478898AE6}" sibTransId="{5060B1F3-F1E7-4549-85C6-2C8097AEC827}"/>
    <dgm:cxn modelId="{E5DF9367-F2E3-434F-9983-497626049090}" srcId="{161A70D9-0C78-41CC-B0BC-369048231B76}" destId="{6FE30215-55E1-422F-ACC7-B88730E6699E}" srcOrd="3" destOrd="0" parTransId="{6B92B8C8-A166-4018-85C4-C0D986FD8DE7}" sibTransId="{973737A3-DF76-4CA8-B1DE-7ECD3200054E}"/>
    <dgm:cxn modelId="{2235C048-6A94-484A-812D-CA0F4D451284}" srcId="{161A70D9-0C78-41CC-B0BC-369048231B76}" destId="{55A4D6C1-9BE6-458C-9A9B-5DB567EFE022}" srcOrd="2" destOrd="0" parTransId="{0871E0DB-F562-4545-8C98-FFA3336FC355}" sibTransId="{B9E19B83-FD06-4DE5-BDA3-290B8A8D7F97}"/>
    <dgm:cxn modelId="{E50CD64A-6C56-4E04-96DE-5D278923BEBB}" type="presOf" srcId="{851D4E3F-E09B-4283-A59F-4062D4B9998A}" destId="{AEA160DA-69EC-4869-B2D7-A77808072401}" srcOrd="0" destOrd="0" presId="urn:microsoft.com/office/officeart/2005/8/layout/hierarchy1#6"/>
    <dgm:cxn modelId="{0C672D4B-CE18-4488-BC22-937451F90E0B}" type="presOf" srcId="{885FEB51-513B-4C6E-B20C-5243BFDB73AD}" destId="{9130FC48-B900-4A1B-85D3-07D83BEB3A9C}" srcOrd="0" destOrd="0" presId="urn:microsoft.com/office/officeart/2005/8/layout/hierarchy1#6"/>
    <dgm:cxn modelId="{A692FA6B-9EE7-4816-81A3-A608C2191456}" srcId="{E3D21295-3C15-41E1-9E0A-6DF31B634070}" destId="{50EA5AB6-3329-4D2E-995D-1C633650BF5B}" srcOrd="3" destOrd="0" parTransId="{723E1C25-3DCE-4250-AE05-B211B0E8F5B1}" sibTransId="{39C12BAF-ED60-4166-8EC7-0E8D9FE0B750}"/>
    <dgm:cxn modelId="{2FB7DC6C-E277-44E1-9F24-5F0F29F0E6FE}" type="presOf" srcId="{2F2FEE86-1FF1-41AF-A209-3A3996E4A907}" destId="{11805108-7E7B-4B81-A87D-765B982BE248}" srcOrd="0" destOrd="0" presId="urn:microsoft.com/office/officeart/2005/8/layout/hierarchy1#6"/>
    <dgm:cxn modelId="{7DE6736D-1495-4E1E-A539-A052745826EB}" type="presOf" srcId="{9A5D08AD-D5F1-427C-A44B-1B42F1582E04}" destId="{CE04E29F-3871-447B-8771-F0A8C9F364E0}" srcOrd="0" destOrd="0" presId="urn:microsoft.com/office/officeart/2005/8/layout/hierarchy1#6"/>
    <dgm:cxn modelId="{88974770-5FA7-4245-90F9-29292C6EC161}" type="presOf" srcId="{083459A7-5D24-49FB-A580-5470A399E3B2}" destId="{4A1DA28B-5ED8-4025-935B-A9E287706D5D}" srcOrd="0" destOrd="0" presId="urn:microsoft.com/office/officeart/2005/8/layout/hierarchy1#6"/>
    <dgm:cxn modelId="{5275D670-F5D3-4982-9075-E459C773BFDA}" type="presOf" srcId="{0F6DE228-2C01-4676-8E75-8EE5CDB80FD9}" destId="{D9638B12-2767-4C78-A0B4-927C7D18CB2F}" srcOrd="0" destOrd="0" presId="urn:microsoft.com/office/officeart/2005/8/layout/hierarchy1#6"/>
    <dgm:cxn modelId="{02A85271-525A-4B1C-A5DE-F21EB0FD8F7A}" type="presOf" srcId="{6B92B8C8-A166-4018-85C4-C0D986FD8DE7}" destId="{E7AA594C-B9DB-4131-B6B8-1B42D9B492C8}" srcOrd="0" destOrd="0" presId="urn:microsoft.com/office/officeart/2005/8/layout/hierarchy1#6"/>
    <dgm:cxn modelId="{F128B351-1F76-4F0A-9ED2-18CA882CADF7}" srcId="{083459A7-5D24-49FB-A580-5470A399E3B2}" destId="{E3D21295-3C15-41E1-9E0A-6DF31B634070}" srcOrd="3" destOrd="0" parTransId="{DF29955C-E0C3-4285-9A01-6EC396FDD625}" sibTransId="{B8A64A0C-4D67-4954-943A-6E9C2BB7A413}"/>
    <dgm:cxn modelId="{BE4E7153-A699-43A9-BA90-AF9B0DC2F1EA}" srcId="{083459A7-5D24-49FB-A580-5470A399E3B2}" destId="{8437307C-B148-4657-B53A-36367CA9BAB5}" srcOrd="1" destOrd="0" parTransId="{8DB8A4E8-83A7-4618-9056-D90761AA5330}" sibTransId="{BB1B4DFF-D27E-4089-9B65-9976849DAA02}"/>
    <dgm:cxn modelId="{FEC4A754-6C49-47E0-8758-1DCE81B3AC42}" type="presOf" srcId="{374538AC-E614-450A-8D30-8E8CF18F24C0}" destId="{0FE1460E-FE2F-4FCF-8E04-A89C89173158}" srcOrd="0" destOrd="0" presId="urn:microsoft.com/office/officeart/2005/8/layout/hierarchy1#6"/>
    <dgm:cxn modelId="{7E373675-E7FE-4A40-BFEF-3F00B963FCA8}" srcId="{8437307C-B148-4657-B53A-36367CA9BAB5}" destId="{F1CC388B-D1FB-438A-A991-75C2937FF80E}" srcOrd="2" destOrd="0" parTransId="{B8E6DF1C-4102-469D-8BE2-127D10CA0643}" sibTransId="{899C360F-64A1-4A9E-8199-C4207CDF1368}"/>
    <dgm:cxn modelId="{C56AB879-9C45-4E46-A1A1-102B12AB17B2}" type="presOf" srcId="{48B1A4F5-F0BD-4A56-A348-2784D2657717}" destId="{3607FECC-A20E-43BE-A105-4828380EE3B3}" srcOrd="0" destOrd="0" presId="urn:microsoft.com/office/officeart/2005/8/layout/hierarchy1#6"/>
    <dgm:cxn modelId="{0D46627E-0F68-4B62-B61B-CCDCE195446B}" srcId="{25802B7C-D809-44BD-9CCD-A86DB01EFA15}" destId="{374538AC-E614-450A-8D30-8E8CF18F24C0}" srcOrd="0" destOrd="0" parTransId="{DE6C06A3-C4FE-47C8-8212-5803074B3995}" sibTransId="{5BF9FB90-BD51-4FBD-8463-214645F152D2}"/>
    <dgm:cxn modelId="{F30A117F-4F52-4DA2-918E-FF41667D3DBD}" type="presOf" srcId="{9523221F-BE9B-4939-8D7E-31753FE8500C}" destId="{8B51DA3E-0FD4-49D1-901B-ECE6F92407E4}" srcOrd="0" destOrd="0" presId="urn:microsoft.com/office/officeart/2005/8/layout/hierarchy1#6"/>
    <dgm:cxn modelId="{AD613780-561F-41B8-92A4-A54383D12FCF}" srcId="{FE0E74EC-A2FA-4CF6-9D44-C578BF818DA0}" destId="{8B546C5C-6761-4A49-BFEB-BC3968DE66C5}" srcOrd="0" destOrd="0" parTransId="{7CD18944-123A-49E5-8D4F-9EC23FB0B2E9}" sibTransId="{3EF1D959-63F0-47D4-861F-62E9BECA0C23}"/>
    <dgm:cxn modelId="{E098648A-2E30-4381-8544-55359E004E58}" srcId="{E3D21295-3C15-41E1-9E0A-6DF31B634070}" destId="{48B1A4F5-F0BD-4A56-A348-2784D2657717}" srcOrd="0" destOrd="0" parTransId="{43B484DA-E20E-4813-A98C-439F85C105A2}" sibTransId="{2E364907-FBA0-4541-A0C9-2E7F7D966AC1}"/>
    <dgm:cxn modelId="{49763D8F-EAAD-40A3-8677-668FE2293803}" type="presOf" srcId="{D2367E2E-7AE5-46CB-962D-F93422B593F2}" destId="{37B2261F-BEBB-4816-B030-4B1151197B0C}" srcOrd="0" destOrd="0" presId="urn:microsoft.com/office/officeart/2005/8/layout/hierarchy1#6"/>
    <dgm:cxn modelId="{1E5FA28F-20B0-4666-93DC-537EB46E4716}" srcId="{2D880582-4ACA-447F-ABD0-298A327D375E}" destId="{25802B7C-D809-44BD-9CCD-A86DB01EFA15}" srcOrd="0" destOrd="0" parTransId="{92395CA7-FAFE-42B1-9EBB-4B2C9F087EB9}" sibTransId="{64C34907-7061-4ADF-AEC9-3CE88D0044CE}"/>
    <dgm:cxn modelId="{5339C58F-5EA6-4A8F-A19A-1B130D26BC97}" type="presOf" srcId="{8437307C-B148-4657-B53A-36367CA9BAB5}" destId="{C8CDC464-9451-4C82-B80D-CD5D076CEC16}" srcOrd="0" destOrd="0" presId="urn:microsoft.com/office/officeart/2005/8/layout/hierarchy1#6"/>
    <dgm:cxn modelId="{FE30EF94-668F-4C7D-B7E4-C50C071834F0}" type="presOf" srcId="{2D880582-4ACA-447F-ABD0-298A327D375E}" destId="{E1F475C3-91B1-4CDF-92F7-ED6C9C7F23F7}" srcOrd="0" destOrd="0" presId="urn:microsoft.com/office/officeart/2005/8/layout/hierarchy1#6"/>
    <dgm:cxn modelId="{28A3C596-3234-4E9D-AEF7-62287F6E8069}" srcId="{8437307C-B148-4657-B53A-36367CA9BAB5}" destId="{ABACE9D4-2C3A-47D2-B0CE-1275391067C8}" srcOrd="0" destOrd="0" parTransId="{71CB1CD8-9B98-442C-B81A-9442353FC412}" sibTransId="{54D4A03C-3DC4-4CFF-B7C5-2053E5789EE3}"/>
    <dgm:cxn modelId="{582B519D-D274-4C9E-BAFF-F9175F5DBB42}" type="presOf" srcId="{0871E0DB-F562-4545-8C98-FFA3336FC355}" destId="{CABCE775-2EAD-4BE7-86DD-CD394ADD7247}" srcOrd="0" destOrd="0" presId="urn:microsoft.com/office/officeart/2005/8/layout/hierarchy1#6"/>
    <dgm:cxn modelId="{84544AA2-4506-4D5E-B3A6-14F784C8ACDC}" srcId="{E0399247-2C1D-4F5E-B45C-4167D1E07190}" destId="{083459A7-5D24-49FB-A580-5470A399E3B2}" srcOrd="0" destOrd="0" parTransId="{96264C80-EFF6-4C4D-A8F9-B97CCE3E41B4}" sibTransId="{50B45007-7B76-4160-954D-463A20875739}"/>
    <dgm:cxn modelId="{949C53A2-2553-470F-B5EB-B617B6523E49}" type="presOf" srcId="{723E1C25-3DCE-4250-AE05-B211B0E8F5B1}" destId="{8B72BD32-C46A-41A5-837F-5BFD87392641}" srcOrd="0" destOrd="0" presId="urn:microsoft.com/office/officeart/2005/8/layout/hierarchy1#6"/>
    <dgm:cxn modelId="{D5BCF7A2-B310-4A41-BDDE-E6A7BD0C5C8F}" type="presOf" srcId="{50EA5AB6-3329-4D2E-995D-1C633650BF5B}" destId="{2B15DBE7-EE19-4F0B-9DC7-363FF418EAD0}" srcOrd="0" destOrd="0" presId="urn:microsoft.com/office/officeart/2005/8/layout/hierarchy1#6"/>
    <dgm:cxn modelId="{47D9DAA5-EF29-4476-9FA0-D634EAEEAA4D}" type="presOf" srcId="{E6021775-2657-42A6-B81C-707A8F44A59F}" destId="{AE0697AD-341F-4135-B6DC-7BDCD67E7CD8}" srcOrd="0" destOrd="0" presId="urn:microsoft.com/office/officeart/2005/8/layout/hierarchy1#6"/>
    <dgm:cxn modelId="{1129EBAA-DA03-4F8A-90ED-9AD19F69B7A4}" type="presOf" srcId="{626968BD-8528-4AC0-8EC3-C6846E9DF85F}" destId="{8288EEDF-8F17-4F07-99C1-BFA83987D01A}" srcOrd="0" destOrd="0" presId="urn:microsoft.com/office/officeart/2005/8/layout/hierarchy1#6"/>
    <dgm:cxn modelId="{149D85AC-9CA5-4006-8DDA-B1DE426B889F}" type="presOf" srcId="{CA5D165E-A2AF-4E9D-AB06-CD31407CFFBF}" destId="{3F13846B-77B4-4B72-88B5-D008F936C761}" srcOrd="0" destOrd="0" presId="urn:microsoft.com/office/officeart/2005/8/layout/hierarchy1#6"/>
    <dgm:cxn modelId="{171731AE-FBA0-4BC2-9BF6-71421F1D3B7D}" srcId="{25802B7C-D809-44BD-9CCD-A86DB01EFA15}" destId="{A741D41A-A27C-498B-94A9-A261DD805769}" srcOrd="5" destOrd="0" parTransId="{626968BD-8528-4AC0-8EC3-C6846E9DF85F}" sibTransId="{4BCD4C47-2662-48CF-9684-6022A95C27D4}"/>
    <dgm:cxn modelId="{EA3E8CAF-5AA3-41C3-A684-602B2BFE87B7}" type="presOf" srcId="{7CD18944-123A-49E5-8D4F-9EC23FB0B2E9}" destId="{560D95E8-CB49-4EB4-AB7F-0F6CD1442285}" srcOrd="0" destOrd="0" presId="urn:microsoft.com/office/officeart/2005/8/layout/hierarchy1#6"/>
    <dgm:cxn modelId="{0DC4B1B1-2CA1-4B27-9AC3-82A8878B3803}" srcId="{161A70D9-0C78-41CC-B0BC-369048231B76}" destId="{F8B91514-6CB6-4007-A800-2FB97EBE9499}" srcOrd="1" destOrd="0" parTransId="{6428BAD8-D6C5-42C0-B782-6C16889BE72D}" sibTransId="{32016C5C-5D51-4563-83D5-68A3AA117449}"/>
    <dgm:cxn modelId="{09A798B6-3D42-4382-82E7-89B027C93F1F}" type="presOf" srcId="{DF29955C-E0C3-4285-9A01-6EC396FDD625}" destId="{9E02BFA0-3173-4462-9D63-509CC0E10C63}" srcOrd="0" destOrd="0" presId="urn:microsoft.com/office/officeart/2005/8/layout/hierarchy1#6"/>
    <dgm:cxn modelId="{FE94B8B8-FE8B-4FB1-8864-9F3E9D6125D0}" type="presOf" srcId="{E0399247-2C1D-4F5E-B45C-4167D1E07190}" destId="{AF1BFBB6-46BB-4F52-945A-3A2E747ACE3E}" srcOrd="0" destOrd="0" presId="urn:microsoft.com/office/officeart/2005/8/layout/hierarchy1#6"/>
    <dgm:cxn modelId="{80DFA3BB-07DE-4E1C-94D1-02CAB089F895}" type="presOf" srcId="{F8B91514-6CB6-4007-A800-2FB97EBE9499}" destId="{27AF1910-EAE0-4BFC-9E9C-AE42A9CE4C14}" srcOrd="0" destOrd="0" presId="urn:microsoft.com/office/officeart/2005/8/layout/hierarchy1#6"/>
    <dgm:cxn modelId="{1D8860C1-ABB5-4A99-B5A3-B179F94511B1}" srcId="{25802B7C-D809-44BD-9CCD-A86DB01EFA15}" destId="{568C53E1-F140-49F0-B182-E0BE44F89AC2}" srcOrd="1" destOrd="0" parTransId="{E7521410-CF44-4E2B-9555-E9717E96B9AE}" sibTransId="{60B4EC4D-A45B-4512-8FF3-1F10630DE222}"/>
    <dgm:cxn modelId="{A079F7CA-11E4-41A2-9461-D815887E4CFC}" srcId="{25802B7C-D809-44BD-9CCD-A86DB01EFA15}" destId="{60F29F12-2226-40FA-8A14-46091F704C66}" srcOrd="2" destOrd="0" parTransId="{CA5D165E-A2AF-4E9D-AB06-CD31407CFFBF}" sibTransId="{1E5B4E93-EC9D-43FC-98AA-84DE87ADDD4A}"/>
    <dgm:cxn modelId="{AF6B3DCC-ACD1-452F-B103-C6D36BF7FB22}" srcId="{161A70D9-0C78-41CC-B0BC-369048231B76}" destId="{9E91AE71-C64F-44B6-B15A-DDBC6E1B1379}" srcOrd="0" destOrd="0" parTransId="{D36815E4-B7FD-4061-87E5-B952581C543D}" sibTransId="{626CBC5A-52FD-49D9-AE8D-998D56C527C5}"/>
    <dgm:cxn modelId="{D9C2F2CE-8765-4E8B-97BA-53F439BAF1BB}" type="presOf" srcId="{DE6C06A3-C4FE-47C8-8212-5803074B3995}" destId="{D1420707-8BFE-47D5-BDD0-920B4661CACA}" srcOrd="0" destOrd="0" presId="urn:microsoft.com/office/officeart/2005/8/layout/hierarchy1#6"/>
    <dgm:cxn modelId="{475E33CF-15E7-4126-8D15-2AFABCDB6D6F}" type="presOf" srcId="{25802B7C-D809-44BD-9CCD-A86DB01EFA15}" destId="{AF083D85-BE9E-4592-82A8-6807DEF62801}" srcOrd="0" destOrd="0" presId="urn:microsoft.com/office/officeart/2005/8/layout/hierarchy1#6"/>
    <dgm:cxn modelId="{FEFE4AD1-588B-4EB0-A37D-C61E68DE587B}" type="presOf" srcId="{A741D41A-A27C-498B-94A9-A261DD805769}" destId="{75EE84C9-0F5D-498B-9767-728C57ADED4C}" srcOrd="0" destOrd="0" presId="urn:microsoft.com/office/officeart/2005/8/layout/hierarchy1#6"/>
    <dgm:cxn modelId="{30BD77D3-E976-4CFB-9F08-46C87664FEBD}" type="presOf" srcId="{87118A74-1126-4B4B-8066-88F478898AE6}" destId="{F01EE928-65ED-426C-B81A-4451A0B7C403}" srcOrd="0" destOrd="0" presId="urn:microsoft.com/office/officeart/2005/8/layout/hierarchy1#6"/>
    <dgm:cxn modelId="{B33185D4-B385-4DB6-AE98-884A400166D1}" type="presOf" srcId="{8DB8A4E8-83A7-4618-9056-D90761AA5330}" destId="{4D8FB094-408C-4E7E-B2F5-60C5C1F4FB87}" srcOrd="0" destOrd="0" presId="urn:microsoft.com/office/officeart/2005/8/layout/hierarchy1#6"/>
    <dgm:cxn modelId="{5C5E75D5-673C-4807-A94B-F6C5A8323B6F}" type="presOf" srcId="{D92094F3-627B-4557-9D8F-43453EAF0A0F}" destId="{883B869B-0848-4A6E-829A-BDC9C3C5F8EA}" srcOrd="0" destOrd="0" presId="urn:microsoft.com/office/officeart/2005/8/layout/hierarchy1#6"/>
    <dgm:cxn modelId="{9DF496D6-E2E5-4929-B55A-DDCA4FAB332D}" srcId="{083459A7-5D24-49FB-A580-5470A399E3B2}" destId="{FE0E74EC-A2FA-4CF6-9D44-C578BF818DA0}" srcOrd="0" destOrd="0" parTransId="{24EE5EE5-1D1C-4989-A2A3-1DCD72DCAE77}" sibTransId="{8D706984-AE08-4763-B82F-D0AB83DC49FF}"/>
    <dgm:cxn modelId="{BF1C7CD8-1815-45BE-8C18-2B96649BB3B9}" type="presOf" srcId="{71CB1CD8-9B98-442C-B81A-9442353FC412}" destId="{1B45DAA8-1647-47DC-9216-5CEC5C61A6AB}" srcOrd="0" destOrd="0" presId="urn:microsoft.com/office/officeart/2005/8/layout/hierarchy1#6"/>
    <dgm:cxn modelId="{CBBA7DD8-06C2-43E7-BC1B-D19BF65C6359}" type="presOf" srcId="{92395CA7-FAFE-42B1-9EBB-4B2C9F087EB9}" destId="{1064371B-C540-4112-B675-ADEAEC6C3E52}" srcOrd="0" destOrd="0" presId="urn:microsoft.com/office/officeart/2005/8/layout/hierarchy1#6"/>
    <dgm:cxn modelId="{7E509ADE-3C12-4DBD-BC8E-4576F35D2ECC}" type="presOf" srcId="{43B484DA-E20E-4813-A98C-439F85C105A2}" destId="{C3B9654C-5D0A-4E73-AB9B-1A7CE75A572E}" srcOrd="0" destOrd="0" presId="urn:microsoft.com/office/officeart/2005/8/layout/hierarchy1#6"/>
    <dgm:cxn modelId="{321D99E4-FB57-4672-8BA8-438412929239}" srcId="{25802B7C-D809-44BD-9CCD-A86DB01EFA15}" destId="{9523221F-BE9B-4939-8D7E-31753FE8500C}" srcOrd="4" destOrd="0" parTransId="{9A5D08AD-D5F1-427C-A44B-1B42F1582E04}" sibTransId="{E686BBEB-47A1-407D-9FAA-9BBCB43E1E67}"/>
    <dgm:cxn modelId="{98690AEC-41CA-4558-A575-3C7F86E29139}" type="presOf" srcId="{161A70D9-0C78-41CC-B0BC-369048231B76}" destId="{C9668639-0FCE-4C5D-9024-324C16E63427}" srcOrd="0" destOrd="0" presId="urn:microsoft.com/office/officeart/2005/8/layout/hierarchy1#6"/>
    <dgm:cxn modelId="{AD09BCF0-A12C-4D30-9D63-FCCE3B4C4E47}" type="presOf" srcId="{1939D552-324B-4443-8CD4-AE3F289A4532}" destId="{79DEA0FF-E0E4-43F0-BCF4-0F2EEA5E4D72}" srcOrd="0" destOrd="0" presId="urn:microsoft.com/office/officeart/2005/8/layout/hierarchy1#6"/>
    <dgm:cxn modelId="{A61681F6-7ACC-41D3-899A-CE76ED89E7D9}" type="presOf" srcId="{F1CC388B-D1FB-438A-A991-75C2937FF80E}" destId="{E5944B3D-81DD-406B-AC6B-0D981EF17062}" srcOrd="0" destOrd="0" presId="urn:microsoft.com/office/officeart/2005/8/layout/hierarchy1#6"/>
    <dgm:cxn modelId="{C709F3FC-E910-4FF2-BFF9-EF60A5EA50B4}" type="presOf" srcId="{6FE30215-55E1-422F-ACC7-B88730E6699E}" destId="{28F0361D-A867-45C5-BA55-54F064167A74}" srcOrd="0" destOrd="0" presId="urn:microsoft.com/office/officeart/2005/8/layout/hierarchy1#6"/>
    <dgm:cxn modelId="{6D52F8FD-9227-463B-9153-2230A3DCA22C}" type="presOf" srcId="{24EE5EE5-1D1C-4989-A2A3-1DCD72DCAE77}" destId="{5E788177-83E8-40CB-BCFC-44FFF90E365E}" srcOrd="0" destOrd="0" presId="urn:microsoft.com/office/officeart/2005/8/layout/hierarchy1#6"/>
    <dgm:cxn modelId="{F17B37A0-74F6-4D61-9FEB-0BC72C16CF1A}" type="presParOf" srcId="{AF1BFBB6-46BB-4F52-945A-3A2E747ACE3E}" destId="{4B7A0909-8F51-4F37-A188-69444CFC1F8C}" srcOrd="0" destOrd="0" presId="urn:microsoft.com/office/officeart/2005/8/layout/hierarchy1#6"/>
    <dgm:cxn modelId="{60CEBA4A-1AAD-4498-95F9-347812FBDC98}" type="presParOf" srcId="{4B7A0909-8F51-4F37-A188-69444CFC1F8C}" destId="{045469E3-F7E4-4885-8D28-EB9C2F56E834}" srcOrd="0" destOrd="0" presId="urn:microsoft.com/office/officeart/2005/8/layout/hierarchy1#6"/>
    <dgm:cxn modelId="{73468DED-9313-484E-A37B-96052A3255A1}" type="presParOf" srcId="{045469E3-F7E4-4885-8D28-EB9C2F56E834}" destId="{7E23CC6C-830B-422D-94D4-097B325EE87F}" srcOrd="0" destOrd="0" presId="urn:microsoft.com/office/officeart/2005/8/layout/hierarchy1#6"/>
    <dgm:cxn modelId="{B3EDD661-1936-45FD-8011-34E8BAB289CE}" type="presParOf" srcId="{045469E3-F7E4-4885-8D28-EB9C2F56E834}" destId="{4A1DA28B-5ED8-4025-935B-A9E287706D5D}" srcOrd="1" destOrd="0" presId="urn:microsoft.com/office/officeart/2005/8/layout/hierarchy1#6"/>
    <dgm:cxn modelId="{6D9E28D4-2163-4AFC-9AA6-5E2911379367}" type="presParOf" srcId="{4B7A0909-8F51-4F37-A188-69444CFC1F8C}" destId="{9BEC2AC6-BB1E-4446-B544-B816894A4945}" srcOrd="1" destOrd="0" presId="urn:microsoft.com/office/officeart/2005/8/layout/hierarchy1#6"/>
    <dgm:cxn modelId="{EA8E5A9B-919D-4064-8620-139763D9160F}" type="presParOf" srcId="{9BEC2AC6-BB1E-4446-B544-B816894A4945}" destId="{5E788177-83E8-40CB-BCFC-44FFF90E365E}" srcOrd="0" destOrd="0" presId="urn:microsoft.com/office/officeart/2005/8/layout/hierarchy1#6"/>
    <dgm:cxn modelId="{07536CA5-A8CB-439B-8A0C-5DB992BE7A84}" type="presParOf" srcId="{9BEC2AC6-BB1E-4446-B544-B816894A4945}" destId="{C280A473-AD45-4D48-A7C6-73E1192DC8E6}" srcOrd="1" destOrd="0" presId="urn:microsoft.com/office/officeart/2005/8/layout/hierarchy1#6"/>
    <dgm:cxn modelId="{7E3CDE0A-76BF-45B1-A992-C360AD8DAE70}" type="presParOf" srcId="{C280A473-AD45-4D48-A7C6-73E1192DC8E6}" destId="{1803430C-76D7-4C7E-B411-C6EAD8945D14}" srcOrd="0" destOrd="0" presId="urn:microsoft.com/office/officeart/2005/8/layout/hierarchy1#6"/>
    <dgm:cxn modelId="{A7E187E5-AD93-496B-B9EB-1D4E0B1A961F}" type="presParOf" srcId="{1803430C-76D7-4C7E-B411-C6EAD8945D14}" destId="{AAC69E08-3D68-4020-8532-0C2EE3D4EDE3}" srcOrd="0" destOrd="0" presId="urn:microsoft.com/office/officeart/2005/8/layout/hierarchy1#6"/>
    <dgm:cxn modelId="{322113A5-02D6-4A7E-8B47-CAA16D8EF2AC}" type="presParOf" srcId="{1803430C-76D7-4C7E-B411-C6EAD8945D14}" destId="{FE467DE2-2CFD-4702-A972-4A512C3A396F}" srcOrd="1" destOrd="0" presId="urn:microsoft.com/office/officeart/2005/8/layout/hierarchy1#6"/>
    <dgm:cxn modelId="{8ED9E86C-ED59-4535-810A-E76732E7B9AE}" type="presParOf" srcId="{C280A473-AD45-4D48-A7C6-73E1192DC8E6}" destId="{86FC23C5-FB42-4BB0-89CD-DC7A5CDFDC74}" srcOrd="1" destOrd="0" presId="urn:microsoft.com/office/officeart/2005/8/layout/hierarchy1#6"/>
    <dgm:cxn modelId="{B23E3CFB-908F-4C18-B3E8-E77CAB5C5BB5}" type="presParOf" srcId="{86FC23C5-FB42-4BB0-89CD-DC7A5CDFDC74}" destId="{560D95E8-CB49-4EB4-AB7F-0F6CD1442285}" srcOrd="0" destOrd="0" presId="urn:microsoft.com/office/officeart/2005/8/layout/hierarchy1#6"/>
    <dgm:cxn modelId="{73F52961-5114-44AD-9A3C-77DF5CAFF186}" type="presParOf" srcId="{86FC23C5-FB42-4BB0-89CD-DC7A5CDFDC74}" destId="{832D84F5-1339-42D9-8F2E-8B677F01D92B}" srcOrd="1" destOrd="0" presId="urn:microsoft.com/office/officeart/2005/8/layout/hierarchy1#6"/>
    <dgm:cxn modelId="{684E666C-00D1-464D-8050-86E98641478D}" type="presParOf" srcId="{832D84F5-1339-42D9-8F2E-8B677F01D92B}" destId="{B7C71860-F8DC-4BA5-BA34-F230D4BF13BA}" srcOrd="0" destOrd="0" presId="urn:microsoft.com/office/officeart/2005/8/layout/hierarchy1#6"/>
    <dgm:cxn modelId="{1FB0AB49-BFD5-435C-A6C6-F8C47A8A37B0}" type="presParOf" srcId="{B7C71860-F8DC-4BA5-BA34-F230D4BF13BA}" destId="{7F7B51AD-C8DD-4199-8965-67DEAE827131}" srcOrd="0" destOrd="0" presId="urn:microsoft.com/office/officeart/2005/8/layout/hierarchy1#6"/>
    <dgm:cxn modelId="{1483BCEB-435D-4328-B33A-D5CFBD41C578}" type="presParOf" srcId="{B7C71860-F8DC-4BA5-BA34-F230D4BF13BA}" destId="{EF7EE77F-5625-4EE2-8A36-598A96CF6F6D}" srcOrd="1" destOrd="0" presId="urn:microsoft.com/office/officeart/2005/8/layout/hierarchy1#6"/>
    <dgm:cxn modelId="{DD2D4926-5CAC-42C1-9605-5399EF9106CD}" type="presParOf" srcId="{832D84F5-1339-42D9-8F2E-8B677F01D92B}" destId="{FB382B18-3E5F-42A3-B6DD-B9D914E82264}" srcOrd="1" destOrd="0" presId="urn:microsoft.com/office/officeart/2005/8/layout/hierarchy1#6"/>
    <dgm:cxn modelId="{21C3665D-E008-478F-8BC3-73DA04E2CA40}" type="presParOf" srcId="{9BEC2AC6-BB1E-4446-B544-B816894A4945}" destId="{4D8FB094-408C-4E7E-B2F5-60C5C1F4FB87}" srcOrd="2" destOrd="0" presId="urn:microsoft.com/office/officeart/2005/8/layout/hierarchy1#6"/>
    <dgm:cxn modelId="{6DABA4C9-CD55-4BB4-B20D-53F51FCFCDC5}" type="presParOf" srcId="{9BEC2AC6-BB1E-4446-B544-B816894A4945}" destId="{12A84587-53E4-496F-AA3E-6E6ED49E493B}" srcOrd="3" destOrd="0" presId="urn:microsoft.com/office/officeart/2005/8/layout/hierarchy1#6"/>
    <dgm:cxn modelId="{04A4FC25-91AD-443F-97F6-B661B20E4B5E}" type="presParOf" srcId="{12A84587-53E4-496F-AA3E-6E6ED49E493B}" destId="{B60E23DA-6F01-42F2-B35A-ED714DD7EDCA}" srcOrd="0" destOrd="0" presId="urn:microsoft.com/office/officeart/2005/8/layout/hierarchy1#6"/>
    <dgm:cxn modelId="{7EB6D037-4531-4AE4-BE66-0DB1AEE0E842}" type="presParOf" srcId="{B60E23DA-6F01-42F2-B35A-ED714DD7EDCA}" destId="{80B7B35E-B9AF-475B-B39F-D2FEB35A991C}" srcOrd="0" destOrd="0" presId="urn:microsoft.com/office/officeart/2005/8/layout/hierarchy1#6"/>
    <dgm:cxn modelId="{49D13081-E2E1-4E94-8BBB-BC0F4CFFE09A}" type="presParOf" srcId="{B60E23DA-6F01-42F2-B35A-ED714DD7EDCA}" destId="{C8CDC464-9451-4C82-B80D-CD5D076CEC16}" srcOrd="1" destOrd="0" presId="urn:microsoft.com/office/officeart/2005/8/layout/hierarchy1#6"/>
    <dgm:cxn modelId="{0ADE61CA-0ED1-4596-8ECC-1A54594CC70E}" type="presParOf" srcId="{12A84587-53E4-496F-AA3E-6E6ED49E493B}" destId="{25DDD28F-540A-4BF5-9ED7-B39CF92C45E3}" srcOrd="1" destOrd="0" presId="urn:microsoft.com/office/officeart/2005/8/layout/hierarchy1#6"/>
    <dgm:cxn modelId="{039989E1-CB82-49E1-AED7-38E5E18A1C09}" type="presParOf" srcId="{25DDD28F-540A-4BF5-9ED7-B39CF92C45E3}" destId="{1B45DAA8-1647-47DC-9216-5CEC5C61A6AB}" srcOrd="0" destOrd="0" presId="urn:microsoft.com/office/officeart/2005/8/layout/hierarchy1#6"/>
    <dgm:cxn modelId="{34250B75-8825-4547-831C-15D89BDAFEED}" type="presParOf" srcId="{25DDD28F-540A-4BF5-9ED7-B39CF92C45E3}" destId="{A085CEF2-894B-4606-949D-0F0A20B173BF}" srcOrd="1" destOrd="0" presId="urn:microsoft.com/office/officeart/2005/8/layout/hierarchy1#6"/>
    <dgm:cxn modelId="{50FE5B3B-0D20-4BD8-AC94-E2DDD5614BDD}" type="presParOf" srcId="{A085CEF2-894B-4606-949D-0F0A20B173BF}" destId="{98A21BC3-CD13-4FF9-9D1B-57A9158FC554}" srcOrd="0" destOrd="0" presId="urn:microsoft.com/office/officeart/2005/8/layout/hierarchy1#6"/>
    <dgm:cxn modelId="{B51D739C-FF8E-4BA8-9432-6AE3A13A3632}" type="presParOf" srcId="{98A21BC3-CD13-4FF9-9D1B-57A9158FC554}" destId="{43C872D5-6A58-46CA-96AC-CF15D44DA91A}" srcOrd="0" destOrd="0" presId="urn:microsoft.com/office/officeart/2005/8/layout/hierarchy1#6"/>
    <dgm:cxn modelId="{471FA8CA-5D07-49CA-8448-00B64B0DAECF}" type="presParOf" srcId="{98A21BC3-CD13-4FF9-9D1B-57A9158FC554}" destId="{8083F08E-089B-4D02-AE82-C54815FB833F}" srcOrd="1" destOrd="0" presId="urn:microsoft.com/office/officeart/2005/8/layout/hierarchy1#6"/>
    <dgm:cxn modelId="{F80B3EB7-C345-4660-8248-E5D68F8795BD}" type="presParOf" srcId="{A085CEF2-894B-4606-949D-0F0A20B173BF}" destId="{459F7673-8CDF-40E9-A3B0-0AE8DF365E0D}" srcOrd="1" destOrd="0" presId="urn:microsoft.com/office/officeart/2005/8/layout/hierarchy1#6"/>
    <dgm:cxn modelId="{F7B4B544-EBE9-497D-84DB-6744950912C8}" type="presParOf" srcId="{25DDD28F-540A-4BF5-9ED7-B39CF92C45E3}" destId="{37B2261F-BEBB-4816-B030-4B1151197B0C}" srcOrd="2" destOrd="0" presId="urn:microsoft.com/office/officeart/2005/8/layout/hierarchy1#6"/>
    <dgm:cxn modelId="{EF2C2183-85AE-4F2B-A6AE-80A38C8FA9E3}" type="presParOf" srcId="{25DDD28F-540A-4BF5-9ED7-B39CF92C45E3}" destId="{AC0DEF3F-F78E-4A68-B2DC-5A5D5D0675B3}" srcOrd="3" destOrd="0" presId="urn:microsoft.com/office/officeart/2005/8/layout/hierarchy1#6"/>
    <dgm:cxn modelId="{E3D424B1-7F5C-4862-BDAE-3EA2D0B764D9}" type="presParOf" srcId="{AC0DEF3F-F78E-4A68-B2DC-5A5D5D0675B3}" destId="{D9B9CC51-4A8B-414E-BC35-24C6B13FA391}" srcOrd="0" destOrd="0" presId="urn:microsoft.com/office/officeart/2005/8/layout/hierarchy1#6"/>
    <dgm:cxn modelId="{F564979C-9EAE-4238-9003-2ABF936099CD}" type="presParOf" srcId="{D9B9CC51-4A8B-414E-BC35-24C6B13FA391}" destId="{90B01791-2103-4FC2-8518-629B559942DA}" srcOrd="0" destOrd="0" presId="urn:microsoft.com/office/officeart/2005/8/layout/hierarchy1#6"/>
    <dgm:cxn modelId="{573063E2-BAB8-42FC-A66A-30641875B943}" type="presParOf" srcId="{D9B9CC51-4A8B-414E-BC35-24C6B13FA391}" destId="{11805108-7E7B-4B81-A87D-765B982BE248}" srcOrd="1" destOrd="0" presId="urn:microsoft.com/office/officeart/2005/8/layout/hierarchy1#6"/>
    <dgm:cxn modelId="{5CB723D3-9FC4-4682-AAD1-0B19FCEBED91}" type="presParOf" srcId="{AC0DEF3F-F78E-4A68-B2DC-5A5D5D0675B3}" destId="{2E8FEA14-3903-48FA-AEC4-260865AD6D41}" srcOrd="1" destOrd="0" presId="urn:microsoft.com/office/officeart/2005/8/layout/hierarchy1#6"/>
    <dgm:cxn modelId="{FB3CEF70-4135-48E1-89D9-9829AC103032}" type="presParOf" srcId="{25DDD28F-540A-4BF5-9ED7-B39CF92C45E3}" destId="{C9403F90-1190-4352-97D2-71A10A248D2F}" srcOrd="4" destOrd="0" presId="urn:microsoft.com/office/officeart/2005/8/layout/hierarchy1#6"/>
    <dgm:cxn modelId="{4CA61E2A-B38E-4630-AA85-A72A943075EC}" type="presParOf" srcId="{25DDD28F-540A-4BF5-9ED7-B39CF92C45E3}" destId="{DBCBBE23-AE55-4726-B110-01E49C3140D4}" srcOrd="5" destOrd="0" presId="urn:microsoft.com/office/officeart/2005/8/layout/hierarchy1#6"/>
    <dgm:cxn modelId="{1A01A279-B4CD-432C-8F75-6DB730E23B9D}" type="presParOf" srcId="{DBCBBE23-AE55-4726-B110-01E49C3140D4}" destId="{E679D977-8984-4648-BF2B-2FC29C4DC759}" srcOrd="0" destOrd="0" presId="urn:microsoft.com/office/officeart/2005/8/layout/hierarchy1#6"/>
    <dgm:cxn modelId="{8258CF50-EC3A-4D3C-9DB9-130BDD049EEE}" type="presParOf" srcId="{E679D977-8984-4648-BF2B-2FC29C4DC759}" destId="{B4A62512-5B79-4A5D-81C7-8F93B3950BCD}" srcOrd="0" destOrd="0" presId="urn:microsoft.com/office/officeart/2005/8/layout/hierarchy1#6"/>
    <dgm:cxn modelId="{17B97BAC-5676-45E0-9897-90A429733EE9}" type="presParOf" srcId="{E679D977-8984-4648-BF2B-2FC29C4DC759}" destId="{E5944B3D-81DD-406B-AC6B-0D981EF17062}" srcOrd="1" destOrd="0" presId="urn:microsoft.com/office/officeart/2005/8/layout/hierarchy1#6"/>
    <dgm:cxn modelId="{390B38B7-D106-41B5-9C37-C957B28A34DC}" type="presParOf" srcId="{DBCBBE23-AE55-4726-B110-01E49C3140D4}" destId="{DEDD8FD8-04E3-4EB8-81EB-027FB59CEB94}" srcOrd="1" destOrd="0" presId="urn:microsoft.com/office/officeart/2005/8/layout/hierarchy1#6"/>
    <dgm:cxn modelId="{819FBF9B-1D20-4EAE-A5B1-EA78C0C806BF}" type="presParOf" srcId="{9BEC2AC6-BB1E-4446-B544-B816894A4945}" destId="{AEA160DA-69EC-4869-B2D7-A77808072401}" srcOrd="4" destOrd="0" presId="urn:microsoft.com/office/officeart/2005/8/layout/hierarchy1#6"/>
    <dgm:cxn modelId="{D07D46E4-8F62-4244-9946-5A5EC5F8C59C}" type="presParOf" srcId="{9BEC2AC6-BB1E-4446-B544-B816894A4945}" destId="{0AAE4EBE-BA6B-4194-95C6-DBB4B48F31EA}" srcOrd="5" destOrd="0" presId="urn:microsoft.com/office/officeart/2005/8/layout/hierarchy1#6"/>
    <dgm:cxn modelId="{6B52CE9A-695F-4CB1-AB42-B3301CC8C3DE}" type="presParOf" srcId="{0AAE4EBE-BA6B-4194-95C6-DBB4B48F31EA}" destId="{E4F79A9E-6592-4F69-B3B4-C1A238C17B5D}" srcOrd="0" destOrd="0" presId="urn:microsoft.com/office/officeart/2005/8/layout/hierarchy1#6"/>
    <dgm:cxn modelId="{8F1862A1-CB06-4F2B-B16B-AA7C91A3ECC1}" type="presParOf" srcId="{E4F79A9E-6592-4F69-B3B4-C1A238C17B5D}" destId="{52E01077-6E9F-4175-8531-2E374815C8E9}" srcOrd="0" destOrd="0" presId="urn:microsoft.com/office/officeart/2005/8/layout/hierarchy1#6"/>
    <dgm:cxn modelId="{52DB6196-FC9C-4188-9934-3922A680421F}" type="presParOf" srcId="{E4F79A9E-6592-4F69-B3B4-C1A238C17B5D}" destId="{E1F475C3-91B1-4CDF-92F7-ED6C9C7F23F7}" srcOrd="1" destOrd="0" presId="urn:microsoft.com/office/officeart/2005/8/layout/hierarchy1#6"/>
    <dgm:cxn modelId="{99048760-FE01-4B78-9935-337678400B92}" type="presParOf" srcId="{0AAE4EBE-BA6B-4194-95C6-DBB4B48F31EA}" destId="{CB226B37-43A9-4B06-B548-EE1779CC43C6}" srcOrd="1" destOrd="0" presId="urn:microsoft.com/office/officeart/2005/8/layout/hierarchy1#6"/>
    <dgm:cxn modelId="{7FE4FD66-6119-40CC-B36D-9C000F6F0AFC}" type="presParOf" srcId="{CB226B37-43A9-4B06-B548-EE1779CC43C6}" destId="{1064371B-C540-4112-B675-ADEAEC6C3E52}" srcOrd="0" destOrd="0" presId="urn:microsoft.com/office/officeart/2005/8/layout/hierarchy1#6"/>
    <dgm:cxn modelId="{1F7077CA-5947-47E2-8B49-6D628D67E993}" type="presParOf" srcId="{CB226B37-43A9-4B06-B548-EE1779CC43C6}" destId="{F101185A-BC8B-4C99-9A6D-BA282D5B3B65}" srcOrd="1" destOrd="0" presId="urn:microsoft.com/office/officeart/2005/8/layout/hierarchy1#6"/>
    <dgm:cxn modelId="{5DF877F8-4F41-40AB-A7EE-DB247456FDE9}" type="presParOf" srcId="{F101185A-BC8B-4C99-9A6D-BA282D5B3B65}" destId="{62E5BF70-70BE-4F57-B26D-B6D755D44CFA}" srcOrd="0" destOrd="0" presId="urn:microsoft.com/office/officeart/2005/8/layout/hierarchy1#6"/>
    <dgm:cxn modelId="{DE9B2CEE-E396-417E-A8B9-B50539B4FBDD}" type="presParOf" srcId="{62E5BF70-70BE-4F57-B26D-B6D755D44CFA}" destId="{5EAF2C5C-C344-43F8-B156-409EBEC311C2}" srcOrd="0" destOrd="0" presId="urn:microsoft.com/office/officeart/2005/8/layout/hierarchy1#6"/>
    <dgm:cxn modelId="{83086A75-8710-401C-B8C4-043392C78094}" type="presParOf" srcId="{62E5BF70-70BE-4F57-B26D-B6D755D44CFA}" destId="{AF083D85-BE9E-4592-82A8-6807DEF62801}" srcOrd="1" destOrd="0" presId="urn:microsoft.com/office/officeart/2005/8/layout/hierarchy1#6"/>
    <dgm:cxn modelId="{54A66BE9-2EDD-4E8D-83D6-BDC9AA729F8D}" type="presParOf" srcId="{F101185A-BC8B-4C99-9A6D-BA282D5B3B65}" destId="{38519AB0-B5CB-4DA8-B6B4-F880E6D4E3DD}" srcOrd="1" destOrd="0" presId="urn:microsoft.com/office/officeart/2005/8/layout/hierarchy1#6"/>
    <dgm:cxn modelId="{93F151DB-C8FD-4870-9BDA-6D0FC92B4CC3}" type="presParOf" srcId="{38519AB0-B5CB-4DA8-B6B4-F880E6D4E3DD}" destId="{D1420707-8BFE-47D5-BDD0-920B4661CACA}" srcOrd="0" destOrd="0" presId="urn:microsoft.com/office/officeart/2005/8/layout/hierarchy1#6"/>
    <dgm:cxn modelId="{626F45A3-3F3A-49C5-9EA7-D510E9424419}" type="presParOf" srcId="{38519AB0-B5CB-4DA8-B6B4-F880E6D4E3DD}" destId="{D042C1DE-527D-4D7D-BD96-05E8C6334272}" srcOrd="1" destOrd="0" presId="urn:microsoft.com/office/officeart/2005/8/layout/hierarchy1#6"/>
    <dgm:cxn modelId="{96167751-B664-45CA-8FAE-828DE17C91E7}" type="presParOf" srcId="{D042C1DE-527D-4D7D-BD96-05E8C6334272}" destId="{3539B236-5783-4D5E-A635-2C24F596F620}" srcOrd="0" destOrd="0" presId="urn:microsoft.com/office/officeart/2005/8/layout/hierarchy1#6"/>
    <dgm:cxn modelId="{E4799273-2378-476A-AA4E-2E66519753FD}" type="presParOf" srcId="{3539B236-5783-4D5E-A635-2C24F596F620}" destId="{A7DE88F8-1584-400D-B65E-0C73C0CCFD53}" srcOrd="0" destOrd="0" presId="urn:microsoft.com/office/officeart/2005/8/layout/hierarchy1#6"/>
    <dgm:cxn modelId="{81C9B1CF-68A7-4BD3-8DA2-9F0F6C9C1F76}" type="presParOf" srcId="{3539B236-5783-4D5E-A635-2C24F596F620}" destId="{0FE1460E-FE2F-4FCF-8E04-A89C89173158}" srcOrd="1" destOrd="0" presId="urn:microsoft.com/office/officeart/2005/8/layout/hierarchy1#6"/>
    <dgm:cxn modelId="{DB8E5757-D47A-48BF-86E5-D122E69794B6}" type="presParOf" srcId="{D042C1DE-527D-4D7D-BD96-05E8C6334272}" destId="{9D8D604D-FE09-4747-9F54-FA60F2B4A831}" srcOrd="1" destOrd="0" presId="urn:microsoft.com/office/officeart/2005/8/layout/hierarchy1#6"/>
    <dgm:cxn modelId="{A04F846B-9AF1-4FAB-BA98-2EADA9A0E9F9}" type="presParOf" srcId="{38519AB0-B5CB-4DA8-B6B4-F880E6D4E3DD}" destId="{BBF92706-DED4-4870-BE43-A9F8DB43F4FB}" srcOrd="2" destOrd="0" presId="urn:microsoft.com/office/officeart/2005/8/layout/hierarchy1#6"/>
    <dgm:cxn modelId="{ED15436F-9009-4B34-80AE-5027C7F99FC8}" type="presParOf" srcId="{38519AB0-B5CB-4DA8-B6B4-F880E6D4E3DD}" destId="{F98AE64C-5527-4A42-8897-6C8A15B3D93E}" srcOrd="3" destOrd="0" presId="urn:microsoft.com/office/officeart/2005/8/layout/hierarchy1#6"/>
    <dgm:cxn modelId="{18649EB4-404D-4618-AC60-BCC976ED5731}" type="presParOf" srcId="{F98AE64C-5527-4A42-8897-6C8A15B3D93E}" destId="{F096235F-18E9-4602-AED8-B53701B9D49D}" srcOrd="0" destOrd="0" presId="urn:microsoft.com/office/officeart/2005/8/layout/hierarchy1#6"/>
    <dgm:cxn modelId="{75A6B8B1-F070-434F-B026-C8811D347868}" type="presParOf" srcId="{F096235F-18E9-4602-AED8-B53701B9D49D}" destId="{D702491C-EF31-4C03-83CC-8DA369FB9AAC}" srcOrd="0" destOrd="0" presId="urn:microsoft.com/office/officeart/2005/8/layout/hierarchy1#6"/>
    <dgm:cxn modelId="{49AE5CCE-B09A-4635-BBC4-C74FAF8FCB52}" type="presParOf" srcId="{F096235F-18E9-4602-AED8-B53701B9D49D}" destId="{51E74A1F-D613-4ED2-81CC-FFB15F275223}" srcOrd="1" destOrd="0" presId="urn:microsoft.com/office/officeart/2005/8/layout/hierarchy1#6"/>
    <dgm:cxn modelId="{8595E70D-58CF-4550-AA3C-1BD5CDF5C09B}" type="presParOf" srcId="{F98AE64C-5527-4A42-8897-6C8A15B3D93E}" destId="{AB79C54D-5D67-476E-960E-4536DBF68EF9}" srcOrd="1" destOrd="0" presId="urn:microsoft.com/office/officeart/2005/8/layout/hierarchy1#6"/>
    <dgm:cxn modelId="{6E4DB539-64BF-4459-9801-AAC6EDCF60C1}" type="presParOf" srcId="{38519AB0-B5CB-4DA8-B6B4-F880E6D4E3DD}" destId="{3F13846B-77B4-4B72-88B5-D008F936C761}" srcOrd="4" destOrd="0" presId="urn:microsoft.com/office/officeart/2005/8/layout/hierarchy1#6"/>
    <dgm:cxn modelId="{9C24B54E-40F6-4867-ACA3-39A0A5D47447}" type="presParOf" srcId="{38519AB0-B5CB-4DA8-B6B4-F880E6D4E3DD}" destId="{8CAFF3CE-943E-4931-894F-A4CF513C923C}" srcOrd="5" destOrd="0" presId="urn:microsoft.com/office/officeart/2005/8/layout/hierarchy1#6"/>
    <dgm:cxn modelId="{67E8D92D-115A-425C-8BA1-9719D3082521}" type="presParOf" srcId="{8CAFF3CE-943E-4931-894F-A4CF513C923C}" destId="{DDA169BC-2F41-463B-97B8-B83B5111CAF5}" srcOrd="0" destOrd="0" presId="urn:microsoft.com/office/officeart/2005/8/layout/hierarchy1#6"/>
    <dgm:cxn modelId="{E7343A3F-7B32-4CF8-99AB-474C03E4C3C5}" type="presParOf" srcId="{DDA169BC-2F41-463B-97B8-B83B5111CAF5}" destId="{4D66010D-6784-4BE6-ABC5-9ADE9CF34270}" srcOrd="0" destOrd="0" presId="urn:microsoft.com/office/officeart/2005/8/layout/hierarchy1#6"/>
    <dgm:cxn modelId="{84C42630-BAC1-4880-9F85-0738B20CDC0A}" type="presParOf" srcId="{DDA169BC-2F41-463B-97B8-B83B5111CAF5}" destId="{6E9F4306-DF0B-44FA-9D88-EBE2114019F3}" srcOrd="1" destOrd="0" presId="urn:microsoft.com/office/officeart/2005/8/layout/hierarchy1#6"/>
    <dgm:cxn modelId="{88F54392-AD63-41BC-96B5-C49012D70A21}" type="presParOf" srcId="{8CAFF3CE-943E-4931-894F-A4CF513C923C}" destId="{BCE9B4A6-1CD4-43B4-93B3-BFF0D4DEA0A2}" srcOrd="1" destOrd="0" presId="urn:microsoft.com/office/officeart/2005/8/layout/hierarchy1#6"/>
    <dgm:cxn modelId="{2271DDA3-BEC0-4CE3-AF97-914C91567B43}" type="presParOf" srcId="{38519AB0-B5CB-4DA8-B6B4-F880E6D4E3DD}" destId="{D9638B12-2767-4C78-A0B4-927C7D18CB2F}" srcOrd="6" destOrd="0" presId="urn:microsoft.com/office/officeart/2005/8/layout/hierarchy1#6"/>
    <dgm:cxn modelId="{2F0F761D-7417-4EFA-8374-CDAEC552BE23}" type="presParOf" srcId="{38519AB0-B5CB-4DA8-B6B4-F880E6D4E3DD}" destId="{17044B15-D34F-4DD3-BEA2-20734FB73DFA}" srcOrd="7" destOrd="0" presId="urn:microsoft.com/office/officeart/2005/8/layout/hierarchy1#6"/>
    <dgm:cxn modelId="{42C3F7FE-079A-41E5-A8F7-13FEE9EE4486}" type="presParOf" srcId="{17044B15-D34F-4DD3-BEA2-20734FB73DFA}" destId="{64D1C14D-CF6C-49A0-B770-D24E31E4F08E}" srcOrd="0" destOrd="0" presId="urn:microsoft.com/office/officeart/2005/8/layout/hierarchy1#6"/>
    <dgm:cxn modelId="{C555421F-C47C-4DB7-98A9-AF17AEE0EFAB}" type="presParOf" srcId="{64D1C14D-CF6C-49A0-B770-D24E31E4F08E}" destId="{897C6598-20A7-4276-9F05-8D286034FD31}" srcOrd="0" destOrd="0" presId="urn:microsoft.com/office/officeart/2005/8/layout/hierarchy1#6"/>
    <dgm:cxn modelId="{35E1FBAA-8EEB-4EFF-B9FF-A1BA981C6342}" type="presParOf" srcId="{64D1C14D-CF6C-49A0-B770-D24E31E4F08E}" destId="{9130FC48-B900-4A1B-85D3-07D83BEB3A9C}" srcOrd="1" destOrd="0" presId="urn:microsoft.com/office/officeart/2005/8/layout/hierarchy1#6"/>
    <dgm:cxn modelId="{93B6F7CE-2C22-4CDB-A891-6588CBD4619E}" type="presParOf" srcId="{17044B15-D34F-4DD3-BEA2-20734FB73DFA}" destId="{58B1B186-35E6-47DD-B6AE-D45C5E6B3485}" srcOrd="1" destOrd="0" presId="urn:microsoft.com/office/officeart/2005/8/layout/hierarchy1#6"/>
    <dgm:cxn modelId="{414C3003-DD88-4492-A4A8-EA9D1F80E642}" type="presParOf" srcId="{38519AB0-B5CB-4DA8-B6B4-F880E6D4E3DD}" destId="{CE04E29F-3871-447B-8771-F0A8C9F364E0}" srcOrd="8" destOrd="0" presId="urn:microsoft.com/office/officeart/2005/8/layout/hierarchy1#6"/>
    <dgm:cxn modelId="{FFAA133F-FB68-4067-82A1-7C3C31F0F4E7}" type="presParOf" srcId="{38519AB0-B5CB-4DA8-B6B4-F880E6D4E3DD}" destId="{3ECFFE65-BB55-461A-B916-01D1D93E0E1B}" srcOrd="9" destOrd="0" presId="urn:microsoft.com/office/officeart/2005/8/layout/hierarchy1#6"/>
    <dgm:cxn modelId="{0B631D2B-1F4B-422B-8001-E7C5CE4D0617}" type="presParOf" srcId="{3ECFFE65-BB55-461A-B916-01D1D93E0E1B}" destId="{F541DFB6-E7F0-4884-8DEB-5A76F43BDB44}" srcOrd="0" destOrd="0" presId="urn:microsoft.com/office/officeart/2005/8/layout/hierarchy1#6"/>
    <dgm:cxn modelId="{D19DBAF3-FCA5-4168-B9EC-ED2F777ED34E}" type="presParOf" srcId="{F541DFB6-E7F0-4884-8DEB-5A76F43BDB44}" destId="{2FFD502E-477D-413D-8727-8EC20584BC4C}" srcOrd="0" destOrd="0" presId="urn:microsoft.com/office/officeart/2005/8/layout/hierarchy1#6"/>
    <dgm:cxn modelId="{A011670A-4694-4AC2-98EE-09E721085D95}" type="presParOf" srcId="{F541DFB6-E7F0-4884-8DEB-5A76F43BDB44}" destId="{8B51DA3E-0FD4-49D1-901B-ECE6F92407E4}" srcOrd="1" destOrd="0" presId="urn:microsoft.com/office/officeart/2005/8/layout/hierarchy1#6"/>
    <dgm:cxn modelId="{5A1E9AD8-AF37-46AC-B193-8D7893A0BE99}" type="presParOf" srcId="{3ECFFE65-BB55-461A-B916-01D1D93E0E1B}" destId="{D6FD4EFB-18B3-4BC4-B1B1-90F664862E0D}" srcOrd="1" destOrd="0" presId="urn:microsoft.com/office/officeart/2005/8/layout/hierarchy1#6"/>
    <dgm:cxn modelId="{03D53EED-ED9C-46AB-B4EC-C34A50923BB9}" type="presParOf" srcId="{38519AB0-B5CB-4DA8-B6B4-F880E6D4E3DD}" destId="{8288EEDF-8F17-4F07-99C1-BFA83987D01A}" srcOrd="10" destOrd="0" presId="urn:microsoft.com/office/officeart/2005/8/layout/hierarchy1#6"/>
    <dgm:cxn modelId="{A50DE830-3F82-4DE8-BE66-12DB111CED04}" type="presParOf" srcId="{38519AB0-B5CB-4DA8-B6B4-F880E6D4E3DD}" destId="{60F2C564-1430-4C89-AD82-28E643AB8B9B}" srcOrd="11" destOrd="0" presId="urn:microsoft.com/office/officeart/2005/8/layout/hierarchy1#6"/>
    <dgm:cxn modelId="{3016D609-89C3-4DDE-B6F3-18475FD2487A}" type="presParOf" srcId="{60F2C564-1430-4C89-AD82-28E643AB8B9B}" destId="{9BB8A7D3-2A72-4DA1-AAAE-3B00BDC4AC0F}" srcOrd="0" destOrd="0" presId="urn:microsoft.com/office/officeart/2005/8/layout/hierarchy1#6"/>
    <dgm:cxn modelId="{77668658-15C1-478A-9939-6448C251F55C}" type="presParOf" srcId="{9BB8A7D3-2A72-4DA1-AAAE-3B00BDC4AC0F}" destId="{62422EA8-60E3-45E1-84E0-77267615C321}" srcOrd="0" destOrd="0" presId="urn:microsoft.com/office/officeart/2005/8/layout/hierarchy1#6"/>
    <dgm:cxn modelId="{960FFD06-EFB9-4BBF-9636-2FC8B4857291}" type="presParOf" srcId="{9BB8A7D3-2A72-4DA1-AAAE-3B00BDC4AC0F}" destId="{75EE84C9-0F5D-498B-9767-728C57ADED4C}" srcOrd="1" destOrd="0" presId="urn:microsoft.com/office/officeart/2005/8/layout/hierarchy1#6"/>
    <dgm:cxn modelId="{EE37BE0D-151D-41CA-A378-EC551A21002F}" type="presParOf" srcId="{60F2C564-1430-4C89-AD82-28E643AB8B9B}" destId="{B5B5C547-2AB8-4C01-BBD7-684DD6033128}" srcOrd="1" destOrd="0" presId="urn:microsoft.com/office/officeart/2005/8/layout/hierarchy1#6"/>
    <dgm:cxn modelId="{2C56DFE3-8156-472C-8EB2-BFB571791A95}" type="presParOf" srcId="{CB226B37-43A9-4B06-B548-EE1779CC43C6}" destId="{79DEA0FF-E0E4-43F0-BCF4-0F2EEA5E4D72}" srcOrd="2" destOrd="0" presId="urn:microsoft.com/office/officeart/2005/8/layout/hierarchy1#6"/>
    <dgm:cxn modelId="{64801F07-BF01-4488-8837-907848773147}" type="presParOf" srcId="{CB226B37-43A9-4B06-B548-EE1779CC43C6}" destId="{46776E98-AAA2-49C2-9D03-7F3D739B600E}" srcOrd="3" destOrd="0" presId="urn:microsoft.com/office/officeart/2005/8/layout/hierarchy1#6"/>
    <dgm:cxn modelId="{758AD614-CB21-4578-ACE0-EA8D4A48C7AF}" type="presParOf" srcId="{46776E98-AAA2-49C2-9D03-7F3D739B600E}" destId="{4BCEEC2A-860E-46A4-8252-9B29B6733924}" srcOrd="0" destOrd="0" presId="urn:microsoft.com/office/officeart/2005/8/layout/hierarchy1#6"/>
    <dgm:cxn modelId="{B583AAA9-5C7D-40BE-B202-3F218E384672}" type="presParOf" srcId="{4BCEEC2A-860E-46A4-8252-9B29B6733924}" destId="{775C7C92-93A5-4916-A68B-55B122B21AC5}" srcOrd="0" destOrd="0" presId="urn:microsoft.com/office/officeart/2005/8/layout/hierarchy1#6"/>
    <dgm:cxn modelId="{85B448C1-E41F-4D48-BA35-AA7B7B6B90ED}" type="presParOf" srcId="{4BCEEC2A-860E-46A4-8252-9B29B6733924}" destId="{C9668639-0FCE-4C5D-9024-324C16E63427}" srcOrd="1" destOrd="0" presId="urn:microsoft.com/office/officeart/2005/8/layout/hierarchy1#6"/>
    <dgm:cxn modelId="{7EDC3B72-DC2A-40AB-967B-7C8C8161112D}" type="presParOf" srcId="{46776E98-AAA2-49C2-9D03-7F3D739B600E}" destId="{2EF75FC8-C74F-40DE-9DDC-D504E1E46704}" srcOrd="1" destOrd="0" presId="urn:microsoft.com/office/officeart/2005/8/layout/hierarchy1#6"/>
    <dgm:cxn modelId="{2B14FDB7-AD93-474B-916D-B1B9EC1B85A0}" type="presParOf" srcId="{2EF75FC8-C74F-40DE-9DDC-D504E1E46704}" destId="{FAEA7803-DFE7-4D59-B528-7E3B5772D834}" srcOrd="0" destOrd="0" presId="urn:microsoft.com/office/officeart/2005/8/layout/hierarchy1#6"/>
    <dgm:cxn modelId="{96BECE13-8EF7-4AFE-83D3-789CB64352AA}" type="presParOf" srcId="{2EF75FC8-C74F-40DE-9DDC-D504E1E46704}" destId="{E93EE4E8-A9E0-4A50-8107-8B27F361A5D2}" srcOrd="1" destOrd="0" presId="urn:microsoft.com/office/officeart/2005/8/layout/hierarchy1#6"/>
    <dgm:cxn modelId="{7F65BA60-3262-42E5-A798-28EF39F8B91B}" type="presParOf" srcId="{E93EE4E8-A9E0-4A50-8107-8B27F361A5D2}" destId="{57D126DB-DE1C-4FB8-A20C-29C6901E37F6}" srcOrd="0" destOrd="0" presId="urn:microsoft.com/office/officeart/2005/8/layout/hierarchy1#6"/>
    <dgm:cxn modelId="{E584BF0C-FE99-4602-B52F-8F6A4DB7CABE}" type="presParOf" srcId="{57D126DB-DE1C-4FB8-A20C-29C6901E37F6}" destId="{3446270D-4F3C-4680-99C7-6E9EB753D383}" srcOrd="0" destOrd="0" presId="urn:microsoft.com/office/officeart/2005/8/layout/hierarchy1#6"/>
    <dgm:cxn modelId="{A3295882-24E9-47EA-85AE-6C18A5E936F3}" type="presParOf" srcId="{57D126DB-DE1C-4FB8-A20C-29C6901E37F6}" destId="{972ACE1D-F2F7-4EE1-B07A-8E7981E81515}" srcOrd="1" destOrd="0" presId="urn:microsoft.com/office/officeart/2005/8/layout/hierarchy1#6"/>
    <dgm:cxn modelId="{D65DB0BB-D738-4C79-A417-E9E507AF43BC}" type="presParOf" srcId="{E93EE4E8-A9E0-4A50-8107-8B27F361A5D2}" destId="{742519ED-C886-4690-9DAB-2F2C49158A08}" srcOrd="1" destOrd="0" presId="urn:microsoft.com/office/officeart/2005/8/layout/hierarchy1#6"/>
    <dgm:cxn modelId="{8AC87281-0C7C-48D5-BAC8-F35802FA734B}" type="presParOf" srcId="{2EF75FC8-C74F-40DE-9DDC-D504E1E46704}" destId="{152DDA01-36D0-4D9C-A758-9BEED8599C52}" srcOrd="2" destOrd="0" presId="urn:microsoft.com/office/officeart/2005/8/layout/hierarchy1#6"/>
    <dgm:cxn modelId="{1C166C2F-6A71-4FFF-A169-0BD0B2E34ED4}" type="presParOf" srcId="{2EF75FC8-C74F-40DE-9DDC-D504E1E46704}" destId="{0C681A84-9656-465F-BA24-FCF08DE695BE}" srcOrd="3" destOrd="0" presId="urn:microsoft.com/office/officeart/2005/8/layout/hierarchy1#6"/>
    <dgm:cxn modelId="{EA9744E7-94F4-4D55-8A72-B937F2E71E8C}" type="presParOf" srcId="{0C681A84-9656-465F-BA24-FCF08DE695BE}" destId="{211CC7B5-27B2-4ED5-869E-E424149EB8BC}" srcOrd="0" destOrd="0" presId="urn:microsoft.com/office/officeart/2005/8/layout/hierarchy1#6"/>
    <dgm:cxn modelId="{03AEEF05-1736-4B65-8B4C-26AEC440E14A}" type="presParOf" srcId="{211CC7B5-27B2-4ED5-869E-E424149EB8BC}" destId="{2CB63742-D864-4DAA-8CA2-FD33B8A8C330}" srcOrd="0" destOrd="0" presId="urn:microsoft.com/office/officeart/2005/8/layout/hierarchy1#6"/>
    <dgm:cxn modelId="{94922DA0-BCAD-4B0F-B653-F53496F71B4B}" type="presParOf" srcId="{211CC7B5-27B2-4ED5-869E-E424149EB8BC}" destId="{27AF1910-EAE0-4BFC-9E9C-AE42A9CE4C14}" srcOrd="1" destOrd="0" presId="urn:microsoft.com/office/officeart/2005/8/layout/hierarchy1#6"/>
    <dgm:cxn modelId="{E09404E0-1C20-4231-B75F-3796D8CEA38B}" type="presParOf" srcId="{0C681A84-9656-465F-BA24-FCF08DE695BE}" destId="{5D90AD33-3B1D-42FB-8151-C6E64ED2BA4E}" srcOrd="1" destOrd="0" presId="urn:microsoft.com/office/officeart/2005/8/layout/hierarchy1#6"/>
    <dgm:cxn modelId="{AC47D41D-EF62-4AA7-9F62-4FC8AB1229B3}" type="presParOf" srcId="{2EF75FC8-C74F-40DE-9DDC-D504E1E46704}" destId="{CABCE775-2EAD-4BE7-86DD-CD394ADD7247}" srcOrd="4" destOrd="0" presId="urn:microsoft.com/office/officeart/2005/8/layout/hierarchy1#6"/>
    <dgm:cxn modelId="{E25CB809-7C49-4A62-892D-55305B7A0A19}" type="presParOf" srcId="{2EF75FC8-C74F-40DE-9DDC-D504E1E46704}" destId="{21C58134-7F49-4DC1-A1AB-92FEA715AEA4}" srcOrd="5" destOrd="0" presId="urn:microsoft.com/office/officeart/2005/8/layout/hierarchy1#6"/>
    <dgm:cxn modelId="{29F7FF4F-E8A4-4137-BF0E-BF499BE0D6F2}" type="presParOf" srcId="{21C58134-7F49-4DC1-A1AB-92FEA715AEA4}" destId="{564A4821-5663-46AB-AF27-4D9FC3E2499C}" srcOrd="0" destOrd="0" presId="urn:microsoft.com/office/officeart/2005/8/layout/hierarchy1#6"/>
    <dgm:cxn modelId="{A6D9DFA5-E4D1-4397-8F4F-B53D522D0134}" type="presParOf" srcId="{564A4821-5663-46AB-AF27-4D9FC3E2499C}" destId="{73856119-C0B1-41D9-9B18-E29652D9CD81}" srcOrd="0" destOrd="0" presId="urn:microsoft.com/office/officeart/2005/8/layout/hierarchy1#6"/>
    <dgm:cxn modelId="{CD3803BE-49AB-4120-B2C1-ED8A8EB8EBE5}" type="presParOf" srcId="{564A4821-5663-46AB-AF27-4D9FC3E2499C}" destId="{A576104A-D816-4100-8BC4-E187B5698BF6}" srcOrd="1" destOrd="0" presId="urn:microsoft.com/office/officeart/2005/8/layout/hierarchy1#6"/>
    <dgm:cxn modelId="{1268EB4A-DF06-4112-80C2-CED4F1DE6A93}" type="presParOf" srcId="{21C58134-7F49-4DC1-A1AB-92FEA715AEA4}" destId="{D738C204-CD6E-4D4C-9802-59AA2B14D45E}" srcOrd="1" destOrd="0" presId="urn:microsoft.com/office/officeart/2005/8/layout/hierarchy1#6"/>
    <dgm:cxn modelId="{4E776351-9C20-48F1-9EB3-085D190E67FB}" type="presParOf" srcId="{2EF75FC8-C74F-40DE-9DDC-D504E1E46704}" destId="{E7AA594C-B9DB-4131-B6B8-1B42D9B492C8}" srcOrd="6" destOrd="0" presId="urn:microsoft.com/office/officeart/2005/8/layout/hierarchy1#6"/>
    <dgm:cxn modelId="{CD303FAA-38B8-4DA9-B742-7D9E2FA1B51E}" type="presParOf" srcId="{2EF75FC8-C74F-40DE-9DDC-D504E1E46704}" destId="{918E451E-B6BB-45E8-B161-538652B8E5A5}" srcOrd="7" destOrd="0" presId="urn:microsoft.com/office/officeart/2005/8/layout/hierarchy1#6"/>
    <dgm:cxn modelId="{7019E64E-16DF-48B3-AF1F-115C831246B3}" type="presParOf" srcId="{918E451E-B6BB-45E8-B161-538652B8E5A5}" destId="{0B77C9A1-A087-4595-B15F-DEEAC6BC9013}" srcOrd="0" destOrd="0" presId="urn:microsoft.com/office/officeart/2005/8/layout/hierarchy1#6"/>
    <dgm:cxn modelId="{9B00C91E-B9E2-4F14-9C68-726DDB65CC4D}" type="presParOf" srcId="{0B77C9A1-A087-4595-B15F-DEEAC6BC9013}" destId="{14605C04-E58D-4F6C-869C-16DE4D874E2C}" srcOrd="0" destOrd="0" presId="urn:microsoft.com/office/officeart/2005/8/layout/hierarchy1#6"/>
    <dgm:cxn modelId="{7BD16CC8-7480-480F-9B63-C1D46BC480E2}" type="presParOf" srcId="{0B77C9A1-A087-4595-B15F-DEEAC6BC9013}" destId="{28F0361D-A867-45C5-BA55-54F064167A74}" srcOrd="1" destOrd="0" presId="urn:microsoft.com/office/officeart/2005/8/layout/hierarchy1#6"/>
    <dgm:cxn modelId="{B77142F9-5CF4-4F01-9EEB-F39963B40EF5}" type="presParOf" srcId="{918E451E-B6BB-45E8-B161-538652B8E5A5}" destId="{2C9B1D5C-8801-4CEC-8788-41794988F84A}" srcOrd="1" destOrd="0" presId="urn:microsoft.com/office/officeart/2005/8/layout/hierarchy1#6"/>
    <dgm:cxn modelId="{3C5CE896-4FBF-447D-8001-941F53B7F0A0}" type="presParOf" srcId="{9BEC2AC6-BB1E-4446-B544-B816894A4945}" destId="{9E02BFA0-3173-4462-9D63-509CC0E10C63}" srcOrd="6" destOrd="0" presId="urn:microsoft.com/office/officeart/2005/8/layout/hierarchy1#6"/>
    <dgm:cxn modelId="{9286EBBE-84A8-4BC0-95D1-39AA032CC525}" type="presParOf" srcId="{9BEC2AC6-BB1E-4446-B544-B816894A4945}" destId="{39E89F3E-8F84-408B-8174-35C46CF033AD}" srcOrd="7" destOrd="0" presId="urn:microsoft.com/office/officeart/2005/8/layout/hierarchy1#6"/>
    <dgm:cxn modelId="{A9E64B0C-A686-4442-89E9-E6553F85BAC1}" type="presParOf" srcId="{39E89F3E-8F84-408B-8174-35C46CF033AD}" destId="{D811494E-FDE1-47E3-84E6-684CB3262511}" srcOrd="0" destOrd="0" presId="urn:microsoft.com/office/officeart/2005/8/layout/hierarchy1#6"/>
    <dgm:cxn modelId="{06DCC916-4E1D-4BB4-9C3D-AEAC33BDB66D}" type="presParOf" srcId="{D811494E-FDE1-47E3-84E6-684CB3262511}" destId="{2BFBEFEC-ABE8-4F68-927A-361B0B205222}" srcOrd="0" destOrd="0" presId="urn:microsoft.com/office/officeart/2005/8/layout/hierarchy1#6"/>
    <dgm:cxn modelId="{EA82389A-A02D-4BE1-8C21-84BA7EC04458}" type="presParOf" srcId="{D811494E-FDE1-47E3-84E6-684CB3262511}" destId="{318CE028-E6A1-4027-80B3-499525A5A920}" srcOrd="1" destOrd="0" presId="urn:microsoft.com/office/officeart/2005/8/layout/hierarchy1#6"/>
    <dgm:cxn modelId="{382604CE-A949-43CF-9A6C-8AAF2E98A6AD}" type="presParOf" srcId="{39E89F3E-8F84-408B-8174-35C46CF033AD}" destId="{D0DA7F3B-1C30-43EB-9AD4-0A7A42928FB6}" srcOrd="1" destOrd="0" presId="urn:microsoft.com/office/officeart/2005/8/layout/hierarchy1#6"/>
    <dgm:cxn modelId="{9925E0D8-B5B4-4BC7-9A38-5B9CC21309E1}" type="presParOf" srcId="{D0DA7F3B-1C30-43EB-9AD4-0A7A42928FB6}" destId="{C3B9654C-5D0A-4E73-AB9B-1A7CE75A572E}" srcOrd="0" destOrd="0" presId="urn:microsoft.com/office/officeart/2005/8/layout/hierarchy1#6"/>
    <dgm:cxn modelId="{19383DA8-3E46-4990-89BD-064DE05E1763}" type="presParOf" srcId="{D0DA7F3B-1C30-43EB-9AD4-0A7A42928FB6}" destId="{97AB767F-9524-47F3-BB63-EE468BF79CEB}" srcOrd="1" destOrd="0" presId="urn:microsoft.com/office/officeart/2005/8/layout/hierarchy1#6"/>
    <dgm:cxn modelId="{1D125AF1-7CC2-4C94-BEC6-A97AC8D21D64}" type="presParOf" srcId="{97AB767F-9524-47F3-BB63-EE468BF79CEB}" destId="{9A12655C-A6C9-4FAC-BA1A-A76CBC5B69CD}" srcOrd="0" destOrd="0" presId="urn:microsoft.com/office/officeart/2005/8/layout/hierarchy1#6"/>
    <dgm:cxn modelId="{6E39E4D0-B4FF-4173-AC47-1330996B831B}" type="presParOf" srcId="{9A12655C-A6C9-4FAC-BA1A-A76CBC5B69CD}" destId="{3885C4D4-9904-47B2-B867-643530CA8D8F}" srcOrd="0" destOrd="0" presId="urn:microsoft.com/office/officeart/2005/8/layout/hierarchy1#6"/>
    <dgm:cxn modelId="{CE02F59C-E785-4AEE-90E1-47AE4E24375B}" type="presParOf" srcId="{9A12655C-A6C9-4FAC-BA1A-A76CBC5B69CD}" destId="{3607FECC-A20E-43BE-A105-4828380EE3B3}" srcOrd="1" destOrd="0" presId="urn:microsoft.com/office/officeart/2005/8/layout/hierarchy1#6"/>
    <dgm:cxn modelId="{9D0F5DF2-17D3-433A-BF99-D5D58B389473}" type="presParOf" srcId="{97AB767F-9524-47F3-BB63-EE468BF79CEB}" destId="{3D2A196B-A914-4825-AA1D-1F24D87FF7A4}" srcOrd="1" destOrd="0" presId="urn:microsoft.com/office/officeart/2005/8/layout/hierarchy1#6"/>
    <dgm:cxn modelId="{37F9A25E-10DB-4E4D-8243-322944774AB8}" type="presParOf" srcId="{D0DA7F3B-1C30-43EB-9AD4-0A7A42928FB6}" destId="{AE0697AD-341F-4135-B6DC-7BDCD67E7CD8}" srcOrd="2" destOrd="0" presId="urn:microsoft.com/office/officeart/2005/8/layout/hierarchy1#6"/>
    <dgm:cxn modelId="{10593204-83DE-4E41-BFC8-A23BECE7A691}" type="presParOf" srcId="{D0DA7F3B-1C30-43EB-9AD4-0A7A42928FB6}" destId="{EB1AD766-54C2-4CBF-B65A-23EC9804478A}" srcOrd="3" destOrd="0" presId="urn:microsoft.com/office/officeart/2005/8/layout/hierarchy1#6"/>
    <dgm:cxn modelId="{A276BEF1-EE96-4A53-B0CD-D8A8FEC24A12}" type="presParOf" srcId="{EB1AD766-54C2-4CBF-B65A-23EC9804478A}" destId="{EDEA780E-A376-4BF2-A9DF-06C7406D486F}" srcOrd="0" destOrd="0" presId="urn:microsoft.com/office/officeart/2005/8/layout/hierarchy1#6"/>
    <dgm:cxn modelId="{C517111D-0F96-4C14-B1BA-9EC89E2DFF59}" type="presParOf" srcId="{EDEA780E-A376-4BF2-A9DF-06C7406D486F}" destId="{DDFD8688-85C0-4C2D-8687-BE0F6138210B}" srcOrd="0" destOrd="0" presId="urn:microsoft.com/office/officeart/2005/8/layout/hierarchy1#6"/>
    <dgm:cxn modelId="{95A6829D-54C0-4695-B0D3-C278DC490685}" type="presParOf" srcId="{EDEA780E-A376-4BF2-A9DF-06C7406D486F}" destId="{46BC66CC-61CF-4B39-B776-9EB861B5C7AF}" srcOrd="1" destOrd="0" presId="urn:microsoft.com/office/officeart/2005/8/layout/hierarchy1#6"/>
    <dgm:cxn modelId="{FE8B0C90-2312-4750-8B19-15F0716E6D1A}" type="presParOf" srcId="{EB1AD766-54C2-4CBF-B65A-23EC9804478A}" destId="{9D540C9E-014B-4BE9-AE8C-D185D600CF0F}" srcOrd="1" destOrd="0" presId="urn:microsoft.com/office/officeart/2005/8/layout/hierarchy1#6"/>
    <dgm:cxn modelId="{8C44B6BD-C0BA-4FC2-BE83-9D5BAD72A0B9}" type="presParOf" srcId="{D0DA7F3B-1C30-43EB-9AD4-0A7A42928FB6}" destId="{F01EE928-65ED-426C-B81A-4451A0B7C403}" srcOrd="4" destOrd="0" presId="urn:microsoft.com/office/officeart/2005/8/layout/hierarchy1#6"/>
    <dgm:cxn modelId="{69BD6DE8-844E-4DD8-A0EC-1B95EC2F77F3}" type="presParOf" srcId="{D0DA7F3B-1C30-43EB-9AD4-0A7A42928FB6}" destId="{12B18174-35C6-497B-B0AD-0CA10259CA34}" srcOrd="5" destOrd="0" presId="urn:microsoft.com/office/officeart/2005/8/layout/hierarchy1#6"/>
    <dgm:cxn modelId="{8DE11E57-0694-4F37-8DA9-C6752F67B017}" type="presParOf" srcId="{12B18174-35C6-497B-B0AD-0CA10259CA34}" destId="{2BF5DD66-245D-4522-8D02-4083719B46E8}" srcOrd="0" destOrd="0" presId="urn:microsoft.com/office/officeart/2005/8/layout/hierarchy1#6"/>
    <dgm:cxn modelId="{8E86CCC8-4B3F-4041-A4E4-1A676141657E}" type="presParOf" srcId="{2BF5DD66-245D-4522-8D02-4083719B46E8}" destId="{4456A85C-979C-494C-AA01-AEE01959E778}" srcOrd="0" destOrd="0" presId="urn:microsoft.com/office/officeart/2005/8/layout/hierarchy1#6"/>
    <dgm:cxn modelId="{0960A94B-1152-470E-A050-E5F59AC0D763}" type="presParOf" srcId="{2BF5DD66-245D-4522-8D02-4083719B46E8}" destId="{883B869B-0848-4A6E-829A-BDC9C3C5F8EA}" srcOrd="1" destOrd="0" presId="urn:microsoft.com/office/officeart/2005/8/layout/hierarchy1#6"/>
    <dgm:cxn modelId="{761830E5-64A1-4AD8-977B-B47E658F0B6D}" type="presParOf" srcId="{12B18174-35C6-497B-B0AD-0CA10259CA34}" destId="{39B14FFA-7D04-4D99-9712-1692E9719295}" srcOrd="1" destOrd="0" presId="urn:microsoft.com/office/officeart/2005/8/layout/hierarchy1#6"/>
    <dgm:cxn modelId="{B267D0DD-8A06-45E9-AC30-AB0F13330338}" type="presParOf" srcId="{D0DA7F3B-1C30-43EB-9AD4-0A7A42928FB6}" destId="{8B72BD32-C46A-41A5-837F-5BFD87392641}" srcOrd="6" destOrd="0" presId="urn:microsoft.com/office/officeart/2005/8/layout/hierarchy1#6"/>
    <dgm:cxn modelId="{A15AFF18-73B9-4957-8803-A24557DB3984}" type="presParOf" srcId="{D0DA7F3B-1C30-43EB-9AD4-0A7A42928FB6}" destId="{CD43B728-3713-4C3A-945B-2E9D2D6FB0D4}" srcOrd="7" destOrd="0" presId="urn:microsoft.com/office/officeart/2005/8/layout/hierarchy1#6"/>
    <dgm:cxn modelId="{B0A7F785-E6B6-4E59-AD78-0327D09A0460}" type="presParOf" srcId="{CD43B728-3713-4C3A-945B-2E9D2D6FB0D4}" destId="{FEB221A7-D3D8-408E-8E70-089227C30214}" srcOrd="0" destOrd="0" presId="urn:microsoft.com/office/officeart/2005/8/layout/hierarchy1#6"/>
    <dgm:cxn modelId="{44377059-3C73-48C6-B918-56D5285E8111}" type="presParOf" srcId="{FEB221A7-D3D8-408E-8E70-089227C30214}" destId="{08C57560-580C-4EE3-80E3-7B3F802F40C6}" srcOrd="0" destOrd="0" presId="urn:microsoft.com/office/officeart/2005/8/layout/hierarchy1#6"/>
    <dgm:cxn modelId="{3F1CA0AA-17FC-4593-AE78-DF8AD19A8F21}" type="presParOf" srcId="{FEB221A7-D3D8-408E-8E70-089227C30214}" destId="{2B15DBE7-EE19-4F0B-9DC7-363FF418EAD0}" srcOrd="1" destOrd="0" presId="urn:microsoft.com/office/officeart/2005/8/layout/hierarchy1#6"/>
    <dgm:cxn modelId="{354BBBA2-D28A-4946-ADC6-F75CD6EF28CF}" type="presParOf" srcId="{CD43B728-3713-4C3A-945B-2E9D2D6FB0D4}" destId="{77E66B39-8944-4722-8F5F-816BD11E7FD6}" srcOrd="1" destOrd="0" presId="urn:microsoft.com/office/officeart/2005/8/layout/hierarchy1#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72BD32-C46A-41A5-837F-5BFD87392641}">
      <dsp:nvSpPr>
        <dsp:cNvPr id="0" name=""/>
        <dsp:cNvSpPr/>
      </dsp:nvSpPr>
      <dsp:spPr>
        <a:xfrm>
          <a:off x="9660364" y="1707045"/>
          <a:ext cx="1078770" cy="10089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7549"/>
              </a:lnTo>
              <a:lnTo>
                <a:pt x="1078770" y="967549"/>
              </a:lnTo>
              <a:lnTo>
                <a:pt x="1078770" y="100898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1EE928-65ED-426C-B81A-4451A0B7C403}">
      <dsp:nvSpPr>
        <dsp:cNvPr id="0" name=""/>
        <dsp:cNvSpPr/>
      </dsp:nvSpPr>
      <dsp:spPr>
        <a:xfrm>
          <a:off x="9660364" y="1707045"/>
          <a:ext cx="537914" cy="957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5991"/>
              </a:lnTo>
              <a:lnTo>
                <a:pt x="537914" y="915991"/>
              </a:lnTo>
              <a:lnTo>
                <a:pt x="537914" y="95743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697AD-341F-4135-B6DC-7BDCD67E7CD8}">
      <dsp:nvSpPr>
        <dsp:cNvPr id="0" name=""/>
        <dsp:cNvSpPr/>
      </dsp:nvSpPr>
      <dsp:spPr>
        <a:xfrm>
          <a:off x="9614644" y="1707045"/>
          <a:ext cx="91440" cy="9416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00237"/>
              </a:lnTo>
              <a:lnTo>
                <a:pt x="83570" y="900237"/>
              </a:lnTo>
              <a:lnTo>
                <a:pt x="83570" y="94167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B9654C-5D0A-4E73-AB9B-1A7CE75A572E}">
      <dsp:nvSpPr>
        <dsp:cNvPr id="0" name=""/>
        <dsp:cNvSpPr/>
      </dsp:nvSpPr>
      <dsp:spPr>
        <a:xfrm>
          <a:off x="9116604" y="1707045"/>
          <a:ext cx="543759" cy="1002121"/>
        </a:xfrm>
        <a:custGeom>
          <a:avLst/>
          <a:gdLst/>
          <a:ahLst/>
          <a:cxnLst/>
          <a:rect l="0" t="0" r="0" b="0"/>
          <a:pathLst>
            <a:path>
              <a:moveTo>
                <a:pt x="543759" y="0"/>
              </a:moveTo>
              <a:lnTo>
                <a:pt x="543759" y="960681"/>
              </a:lnTo>
              <a:lnTo>
                <a:pt x="0" y="960681"/>
              </a:lnTo>
              <a:lnTo>
                <a:pt x="0" y="100212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2BFA0-3173-4462-9D63-509CC0E10C63}">
      <dsp:nvSpPr>
        <dsp:cNvPr id="0" name=""/>
        <dsp:cNvSpPr/>
      </dsp:nvSpPr>
      <dsp:spPr>
        <a:xfrm>
          <a:off x="5601956" y="670000"/>
          <a:ext cx="4058408" cy="418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133"/>
              </a:lnTo>
              <a:lnTo>
                <a:pt x="4058408" y="377133"/>
              </a:lnTo>
              <a:lnTo>
                <a:pt x="4058408" y="41857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A594C-B9DB-4131-B6B8-1B42D9B492C8}">
      <dsp:nvSpPr>
        <dsp:cNvPr id="0" name=""/>
        <dsp:cNvSpPr/>
      </dsp:nvSpPr>
      <dsp:spPr>
        <a:xfrm>
          <a:off x="7075792" y="2685383"/>
          <a:ext cx="1217690" cy="3320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578"/>
              </a:lnTo>
              <a:lnTo>
                <a:pt x="1217690" y="290578"/>
              </a:lnTo>
              <a:lnTo>
                <a:pt x="1217690" y="33201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BCE775-2EAD-4BE7-86DD-CD394ADD7247}">
      <dsp:nvSpPr>
        <dsp:cNvPr id="0" name=""/>
        <dsp:cNvSpPr/>
      </dsp:nvSpPr>
      <dsp:spPr>
        <a:xfrm>
          <a:off x="7075792" y="2685383"/>
          <a:ext cx="565384" cy="473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1707"/>
              </a:lnTo>
              <a:lnTo>
                <a:pt x="565384" y="431707"/>
              </a:lnTo>
              <a:lnTo>
                <a:pt x="565384" y="47314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DDA01-36D0-4D9C-A758-9BEED8599C52}">
      <dsp:nvSpPr>
        <dsp:cNvPr id="0" name=""/>
        <dsp:cNvSpPr/>
      </dsp:nvSpPr>
      <dsp:spPr>
        <a:xfrm>
          <a:off x="7007960" y="2685383"/>
          <a:ext cx="91440" cy="539329"/>
        </a:xfrm>
        <a:custGeom>
          <a:avLst/>
          <a:gdLst/>
          <a:ahLst/>
          <a:cxnLst/>
          <a:rect l="0" t="0" r="0" b="0"/>
          <a:pathLst>
            <a:path>
              <a:moveTo>
                <a:pt x="67831" y="0"/>
              </a:moveTo>
              <a:lnTo>
                <a:pt x="67831" y="497889"/>
              </a:lnTo>
              <a:lnTo>
                <a:pt x="45720" y="497889"/>
              </a:lnTo>
              <a:lnTo>
                <a:pt x="45720" y="53932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EA7803-DFE7-4D59-B528-7E3B5772D834}">
      <dsp:nvSpPr>
        <dsp:cNvPr id="0" name=""/>
        <dsp:cNvSpPr/>
      </dsp:nvSpPr>
      <dsp:spPr>
        <a:xfrm>
          <a:off x="6412840" y="2685383"/>
          <a:ext cx="662952" cy="491193"/>
        </a:xfrm>
        <a:custGeom>
          <a:avLst/>
          <a:gdLst/>
          <a:ahLst/>
          <a:cxnLst/>
          <a:rect l="0" t="0" r="0" b="0"/>
          <a:pathLst>
            <a:path>
              <a:moveTo>
                <a:pt x="662952" y="0"/>
              </a:moveTo>
              <a:lnTo>
                <a:pt x="662952" y="449753"/>
              </a:lnTo>
              <a:lnTo>
                <a:pt x="0" y="449753"/>
              </a:lnTo>
              <a:lnTo>
                <a:pt x="0" y="49119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DEA0FF-E0E4-43F0-BCF4-0F2EEA5E4D72}">
      <dsp:nvSpPr>
        <dsp:cNvPr id="0" name=""/>
        <dsp:cNvSpPr/>
      </dsp:nvSpPr>
      <dsp:spPr>
        <a:xfrm>
          <a:off x="5332312" y="1658947"/>
          <a:ext cx="1743480" cy="412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310"/>
              </a:lnTo>
              <a:lnTo>
                <a:pt x="1743480" y="371310"/>
              </a:lnTo>
              <a:lnTo>
                <a:pt x="1743480" y="41275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88EEDF-8F17-4F07-99C1-BFA83987D01A}">
      <dsp:nvSpPr>
        <dsp:cNvPr id="0" name=""/>
        <dsp:cNvSpPr/>
      </dsp:nvSpPr>
      <dsp:spPr>
        <a:xfrm>
          <a:off x="4195742" y="2655867"/>
          <a:ext cx="1496830" cy="663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2031"/>
              </a:lnTo>
              <a:lnTo>
                <a:pt x="1496830" y="622031"/>
              </a:lnTo>
              <a:lnTo>
                <a:pt x="1496830" y="66347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04E29F-3871-447B-8771-F0A8C9F364E0}">
      <dsp:nvSpPr>
        <dsp:cNvPr id="0" name=""/>
        <dsp:cNvSpPr/>
      </dsp:nvSpPr>
      <dsp:spPr>
        <a:xfrm>
          <a:off x="4195742" y="2655867"/>
          <a:ext cx="1021680" cy="6651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3685"/>
              </a:lnTo>
              <a:lnTo>
                <a:pt x="1021680" y="623685"/>
              </a:lnTo>
              <a:lnTo>
                <a:pt x="1021680" y="66512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638B12-2767-4C78-A0B4-927C7D18CB2F}">
      <dsp:nvSpPr>
        <dsp:cNvPr id="0" name=""/>
        <dsp:cNvSpPr/>
      </dsp:nvSpPr>
      <dsp:spPr>
        <a:xfrm>
          <a:off x="4195742" y="2655867"/>
          <a:ext cx="481951" cy="691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604"/>
              </a:lnTo>
              <a:lnTo>
                <a:pt x="481951" y="649604"/>
              </a:lnTo>
              <a:lnTo>
                <a:pt x="481951" y="69104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13846B-77B4-4B72-88B5-D008F936C761}">
      <dsp:nvSpPr>
        <dsp:cNvPr id="0" name=""/>
        <dsp:cNvSpPr/>
      </dsp:nvSpPr>
      <dsp:spPr>
        <a:xfrm>
          <a:off x="4135268" y="2655867"/>
          <a:ext cx="91440" cy="610101"/>
        </a:xfrm>
        <a:custGeom>
          <a:avLst/>
          <a:gdLst/>
          <a:ahLst/>
          <a:cxnLst/>
          <a:rect l="0" t="0" r="0" b="0"/>
          <a:pathLst>
            <a:path>
              <a:moveTo>
                <a:pt x="60473" y="0"/>
              </a:moveTo>
              <a:lnTo>
                <a:pt x="60473" y="568661"/>
              </a:lnTo>
              <a:lnTo>
                <a:pt x="45720" y="568661"/>
              </a:lnTo>
              <a:lnTo>
                <a:pt x="45720" y="61010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F92706-DED4-4870-BE43-A9F8DB43F4FB}">
      <dsp:nvSpPr>
        <dsp:cNvPr id="0" name=""/>
        <dsp:cNvSpPr/>
      </dsp:nvSpPr>
      <dsp:spPr>
        <a:xfrm>
          <a:off x="3597907" y="2655867"/>
          <a:ext cx="597834" cy="647988"/>
        </a:xfrm>
        <a:custGeom>
          <a:avLst/>
          <a:gdLst/>
          <a:ahLst/>
          <a:cxnLst/>
          <a:rect l="0" t="0" r="0" b="0"/>
          <a:pathLst>
            <a:path>
              <a:moveTo>
                <a:pt x="597834" y="0"/>
              </a:moveTo>
              <a:lnTo>
                <a:pt x="597834" y="606548"/>
              </a:lnTo>
              <a:lnTo>
                <a:pt x="0" y="606548"/>
              </a:lnTo>
              <a:lnTo>
                <a:pt x="0" y="64798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420707-8BFE-47D5-BDD0-920B4661CACA}">
      <dsp:nvSpPr>
        <dsp:cNvPr id="0" name=""/>
        <dsp:cNvSpPr/>
      </dsp:nvSpPr>
      <dsp:spPr>
        <a:xfrm>
          <a:off x="3013463" y="2655867"/>
          <a:ext cx="1182278" cy="613955"/>
        </a:xfrm>
        <a:custGeom>
          <a:avLst/>
          <a:gdLst/>
          <a:ahLst/>
          <a:cxnLst/>
          <a:rect l="0" t="0" r="0" b="0"/>
          <a:pathLst>
            <a:path>
              <a:moveTo>
                <a:pt x="1182278" y="0"/>
              </a:moveTo>
              <a:lnTo>
                <a:pt x="1182278" y="572515"/>
              </a:lnTo>
              <a:lnTo>
                <a:pt x="0" y="572515"/>
              </a:lnTo>
              <a:lnTo>
                <a:pt x="0" y="61395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64371B-C540-4112-B675-ADEAEC6C3E52}">
      <dsp:nvSpPr>
        <dsp:cNvPr id="0" name=""/>
        <dsp:cNvSpPr/>
      </dsp:nvSpPr>
      <dsp:spPr>
        <a:xfrm>
          <a:off x="4195742" y="1658947"/>
          <a:ext cx="1136570" cy="365535"/>
        </a:xfrm>
        <a:custGeom>
          <a:avLst/>
          <a:gdLst/>
          <a:ahLst/>
          <a:cxnLst/>
          <a:rect l="0" t="0" r="0" b="0"/>
          <a:pathLst>
            <a:path>
              <a:moveTo>
                <a:pt x="1136570" y="0"/>
              </a:moveTo>
              <a:lnTo>
                <a:pt x="1136570" y="324095"/>
              </a:lnTo>
              <a:lnTo>
                <a:pt x="0" y="324095"/>
              </a:lnTo>
              <a:lnTo>
                <a:pt x="0" y="3655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160DA-69EC-4869-B2D7-A77808072401}">
      <dsp:nvSpPr>
        <dsp:cNvPr id="0" name=""/>
        <dsp:cNvSpPr/>
      </dsp:nvSpPr>
      <dsp:spPr>
        <a:xfrm>
          <a:off x="5332312" y="670000"/>
          <a:ext cx="269643" cy="425788"/>
        </a:xfrm>
        <a:custGeom>
          <a:avLst/>
          <a:gdLst/>
          <a:ahLst/>
          <a:cxnLst/>
          <a:rect l="0" t="0" r="0" b="0"/>
          <a:pathLst>
            <a:path>
              <a:moveTo>
                <a:pt x="269643" y="0"/>
              </a:moveTo>
              <a:lnTo>
                <a:pt x="269643" y="384348"/>
              </a:lnTo>
              <a:lnTo>
                <a:pt x="0" y="384348"/>
              </a:lnTo>
              <a:lnTo>
                <a:pt x="0" y="42578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403F90-1190-4352-97D2-71A10A248D2F}">
      <dsp:nvSpPr>
        <dsp:cNvPr id="0" name=""/>
        <dsp:cNvSpPr/>
      </dsp:nvSpPr>
      <dsp:spPr>
        <a:xfrm>
          <a:off x="2213311" y="1633274"/>
          <a:ext cx="235414" cy="897879"/>
        </a:xfrm>
        <a:custGeom>
          <a:avLst/>
          <a:gdLst/>
          <a:ahLst/>
          <a:cxnLst/>
          <a:rect l="0" t="0" r="0" b="0"/>
          <a:pathLst>
            <a:path>
              <a:moveTo>
                <a:pt x="235414" y="0"/>
              </a:moveTo>
              <a:lnTo>
                <a:pt x="235414" y="856439"/>
              </a:lnTo>
              <a:lnTo>
                <a:pt x="0" y="856439"/>
              </a:lnTo>
              <a:lnTo>
                <a:pt x="0" y="89787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2261F-BEBB-4816-B030-4B1151197B0C}">
      <dsp:nvSpPr>
        <dsp:cNvPr id="0" name=""/>
        <dsp:cNvSpPr/>
      </dsp:nvSpPr>
      <dsp:spPr>
        <a:xfrm>
          <a:off x="1585112" y="1633274"/>
          <a:ext cx="863613" cy="909679"/>
        </a:xfrm>
        <a:custGeom>
          <a:avLst/>
          <a:gdLst/>
          <a:ahLst/>
          <a:cxnLst/>
          <a:rect l="0" t="0" r="0" b="0"/>
          <a:pathLst>
            <a:path>
              <a:moveTo>
                <a:pt x="863613" y="0"/>
              </a:moveTo>
              <a:lnTo>
                <a:pt x="863613" y="868239"/>
              </a:lnTo>
              <a:lnTo>
                <a:pt x="0" y="868239"/>
              </a:lnTo>
              <a:lnTo>
                <a:pt x="0" y="90967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45DAA8-1647-47DC-9216-5CEC5C61A6AB}">
      <dsp:nvSpPr>
        <dsp:cNvPr id="0" name=""/>
        <dsp:cNvSpPr/>
      </dsp:nvSpPr>
      <dsp:spPr>
        <a:xfrm>
          <a:off x="915583" y="1633274"/>
          <a:ext cx="1533142" cy="868965"/>
        </a:xfrm>
        <a:custGeom>
          <a:avLst/>
          <a:gdLst/>
          <a:ahLst/>
          <a:cxnLst/>
          <a:rect l="0" t="0" r="0" b="0"/>
          <a:pathLst>
            <a:path>
              <a:moveTo>
                <a:pt x="1533142" y="0"/>
              </a:moveTo>
              <a:lnTo>
                <a:pt x="1533142" y="827525"/>
              </a:lnTo>
              <a:lnTo>
                <a:pt x="0" y="827525"/>
              </a:lnTo>
              <a:lnTo>
                <a:pt x="0" y="86896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8FB094-408C-4E7E-B2F5-60C5C1F4FB87}">
      <dsp:nvSpPr>
        <dsp:cNvPr id="0" name=""/>
        <dsp:cNvSpPr/>
      </dsp:nvSpPr>
      <dsp:spPr>
        <a:xfrm>
          <a:off x="2448726" y="670000"/>
          <a:ext cx="3153230" cy="347137"/>
        </a:xfrm>
        <a:custGeom>
          <a:avLst/>
          <a:gdLst/>
          <a:ahLst/>
          <a:cxnLst/>
          <a:rect l="0" t="0" r="0" b="0"/>
          <a:pathLst>
            <a:path>
              <a:moveTo>
                <a:pt x="3153230" y="0"/>
              </a:moveTo>
              <a:lnTo>
                <a:pt x="3153230" y="305697"/>
              </a:lnTo>
              <a:lnTo>
                <a:pt x="0" y="305697"/>
              </a:lnTo>
              <a:lnTo>
                <a:pt x="0" y="347137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0D95E8-CB49-4EB4-AB7F-0F6CD1442285}">
      <dsp:nvSpPr>
        <dsp:cNvPr id="0" name=""/>
        <dsp:cNvSpPr/>
      </dsp:nvSpPr>
      <dsp:spPr>
        <a:xfrm>
          <a:off x="275199" y="1602963"/>
          <a:ext cx="499316" cy="771495"/>
        </a:xfrm>
        <a:custGeom>
          <a:avLst/>
          <a:gdLst/>
          <a:ahLst/>
          <a:cxnLst/>
          <a:rect l="0" t="0" r="0" b="0"/>
          <a:pathLst>
            <a:path>
              <a:moveTo>
                <a:pt x="499316" y="0"/>
              </a:moveTo>
              <a:lnTo>
                <a:pt x="499316" y="730055"/>
              </a:lnTo>
              <a:lnTo>
                <a:pt x="0" y="730055"/>
              </a:lnTo>
              <a:lnTo>
                <a:pt x="0" y="77149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88177-83E8-40CB-BCFC-44FFF90E365E}">
      <dsp:nvSpPr>
        <dsp:cNvPr id="0" name=""/>
        <dsp:cNvSpPr/>
      </dsp:nvSpPr>
      <dsp:spPr>
        <a:xfrm>
          <a:off x="774516" y="670000"/>
          <a:ext cx="4827440" cy="347134"/>
        </a:xfrm>
        <a:custGeom>
          <a:avLst/>
          <a:gdLst/>
          <a:ahLst/>
          <a:cxnLst/>
          <a:rect l="0" t="0" r="0" b="0"/>
          <a:pathLst>
            <a:path>
              <a:moveTo>
                <a:pt x="4827440" y="0"/>
              </a:moveTo>
              <a:lnTo>
                <a:pt x="4827440" y="305694"/>
              </a:lnTo>
              <a:lnTo>
                <a:pt x="0" y="305694"/>
              </a:lnTo>
              <a:lnTo>
                <a:pt x="0" y="34713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3CC6C-830B-422D-94D4-097B325EE87F}">
      <dsp:nvSpPr>
        <dsp:cNvPr id="0" name=""/>
        <dsp:cNvSpPr/>
      </dsp:nvSpPr>
      <dsp:spPr>
        <a:xfrm>
          <a:off x="3315040" y="-36268"/>
          <a:ext cx="4573832" cy="7062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1DA28B-5ED8-4025-935B-A9E287706D5D}">
      <dsp:nvSpPr>
        <dsp:cNvPr id="0" name=""/>
        <dsp:cNvSpPr/>
      </dsp:nvSpPr>
      <dsp:spPr bwMode="white">
        <a:xfrm>
          <a:off x="3364743" y="10948"/>
          <a:ext cx="4573832" cy="7062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zh-CN" altLang="en-US" sz="2000" b="1" i="0" u="none" strike="noStrike" kern="1200" cap="none" spc="0" normalizeH="0" noProof="0" dirty="0">
              <a:effectLst/>
              <a:uLnTx/>
              <a:uFillTx/>
              <a:latin typeface="+mn-lt"/>
              <a:ea typeface="微软雅黑" panose="020B0503020204020204" charset="-122"/>
              <a:cs typeface="+mn-cs"/>
            </a:rPr>
            <a:t>快中子裂变</a:t>
          </a:r>
          <a:r>
            <a:rPr kumimoji="0" lang="zh-CN" altLang="en-US" sz="2000" b="1" i="0" u="none" strike="noStrike" kern="1200" cap="none" spc="0" normalizeH="0" baseline="0" noProof="0" dirty="0">
              <a:effectLst/>
              <a:uLnTx/>
              <a:uFillTx/>
              <a:latin typeface="+mn-lt"/>
              <a:ea typeface="微软雅黑" panose="020B0503020204020204" charset="-122"/>
              <a:cs typeface="+mn-cs"/>
            </a:rPr>
            <a:t>截面测量与评价要素</a:t>
          </a:r>
          <a:endParaRPr lang="zh-CN" altLang="en-US" sz="2000" b="1" kern="1200" dirty="0">
            <a:latin typeface="+mn-lt"/>
            <a:ea typeface="微软雅黑" panose="020B0503020204020204" charset="-122"/>
          </a:endParaRPr>
        </a:p>
      </dsp:txBody>
      <dsp:txXfrm>
        <a:off x="3385429" y="31634"/>
        <a:ext cx="4532460" cy="664897"/>
      </dsp:txXfrm>
    </dsp:sp>
    <dsp:sp modelId="{AAC69E08-3D68-4020-8532-0C2EE3D4EDE3}">
      <dsp:nvSpPr>
        <dsp:cNvPr id="0" name=""/>
        <dsp:cNvSpPr/>
      </dsp:nvSpPr>
      <dsp:spPr>
        <a:xfrm>
          <a:off x="44750" y="1017134"/>
          <a:ext cx="1459531" cy="5858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67DE2-2CFD-4702-A972-4A512C3A396F}">
      <dsp:nvSpPr>
        <dsp:cNvPr id="0" name=""/>
        <dsp:cNvSpPr/>
      </dsp:nvSpPr>
      <dsp:spPr bwMode="white">
        <a:xfrm>
          <a:off x="94453" y="1064352"/>
          <a:ext cx="1459531" cy="5858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实验方法</a:t>
          </a:r>
        </a:p>
      </dsp:txBody>
      <dsp:txXfrm>
        <a:off x="111611" y="1081510"/>
        <a:ext cx="1425215" cy="551512"/>
      </dsp:txXfrm>
    </dsp:sp>
    <dsp:sp modelId="{7F7B51AD-C8DD-4199-8965-67DEAE827131}">
      <dsp:nvSpPr>
        <dsp:cNvPr id="0" name=""/>
        <dsp:cNvSpPr/>
      </dsp:nvSpPr>
      <dsp:spPr>
        <a:xfrm>
          <a:off x="44750" y="2374458"/>
          <a:ext cx="460899" cy="25057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EE77F-5625-4EE2-8A36-598A96CF6F6D}">
      <dsp:nvSpPr>
        <dsp:cNvPr id="0" name=""/>
        <dsp:cNvSpPr/>
      </dsp:nvSpPr>
      <dsp:spPr bwMode="white">
        <a:xfrm>
          <a:off x="94453" y="2421676"/>
          <a:ext cx="460899" cy="2505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裂变电离</a:t>
          </a:r>
        </a:p>
      </dsp:txBody>
      <dsp:txXfrm>
        <a:off x="107952" y="2435175"/>
        <a:ext cx="433901" cy="2478799"/>
      </dsp:txXfrm>
    </dsp:sp>
    <dsp:sp modelId="{80B7B35E-B9AF-475B-B39F-D2FEB35A991C}">
      <dsp:nvSpPr>
        <dsp:cNvPr id="0" name=""/>
        <dsp:cNvSpPr/>
      </dsp:nvSpPr>
      <dsp:spPr>
        <a:xfrm>
          <a:off x="1687821" y="1017137"/>
          <a:ext cx="1521808" cy="6161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CDC464-9451-4C82-B80D-CD5D076CEC16}">
      <dsp:nvSpPr>
        <dsp:cNvPr id="0" name=""/>
        <dsp:cNvSpPr/>
      </dsp:nvSpPr>
      <dsp:spPr bwMode="white">
        <a:xfrm>
          <a:off x="1737524" y="1064355"/>
          <a:ext cx="1521808" cy="6161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中子源</a:t>
          </a:r>
        </a:p>
      </dsp:txBody>
      <dsp:txXfrm>
        <a:off x="1755570" y="1082401"/>
        <a:ext cx="1485716" cy="580044"/>
      </dsp:txXfrm>
    </dsp:sp>
    <dsp:sp modelId="{43C872D5-6A58-46CA-96AC-CF15D44DA91A}">
      <dsp:nvSpPr>
        <dsp:cNvPr id="0" name=""/>
        <dsp:cNvSpPr/>
      </dsp:nvSpPr>
      <dsp:spPr>
        <a:xfrm>
          <a:off x="672979" y="2502240"/>
          <a:ext cx="485207" cy="28798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3F08E-089B-4D02-AE82-C54815FB833F}">
      <dsp:nvSpPr>
        <dsp:cNvPr id="0" name=""/>
        <dsp:cNvSpPr/>
      </dsp:nvSpPr>
      <dsp:spPr bwMode="white">
        <a:xfrm>
          <a:off x="722682" y="2549458"/>
          <a:ext cx="485207" cy="28798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白光中子源</a:t>
          </a:r>
        </a:p>
      </dsp:txBody>
      <dsp:txXfrm>
        <a:off x="736893" y="2563669"/>
        <a:ext cx="456785" cy="2851407"/>
      </dsp:txXfrm>
    </dsp:sp>
    <dsp:sp modelId="{90B01791-2103-4FC2-8518-629B559942DA}">
      <dsp:nvSpPr>
        <dsp:cNvPr id="0" name=""/>
        <dsp:cNvSpPr/>
      </dsp:nvSpPr>
      <dsp:spPr>
        <a:xfrm>
          <a:off x="1321332" y="2542953"/>
          <a:ext cx="527560" cy="283911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05108-7E7B-4B81-A87D-765B982BE248}">
      <dsp:nvSpPr>
        <dsp:cNvPr id="0" name=""/>
        <dsp:cNvSpPr/>
      </dsp:nvSpPr>
      <dsp:spPr bwMode="white">
        <a:xfrm>
          <a:off x="1371035" y="2590171"/>
          <a:ext cx="527560" cy="28391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单能中子源</a:t>
          </a:r>
        </a:p>
      </dsp:txBody>
      <dsp:txXfrm>
        <a:off x="1386487" y="2605623"/>
        <a:ext cx="496656" cy="2808212"/>
      </dsp:txXfrm>
    </dsp:sp>
    <dsp:sp modelId="{B4A62512-5B79-4A5D-81C7-8F93B3950BCD}">
      <dsp:nvSpPr>
        <dsp:cNvPr id="0" name=""/>
        <dsp:cNvSpPr/>
      </dsp:nvSpPr>
      <dsp:spPr>
        <a:xfrm>
          <a:off x="1969677" y="2531154"/>
          <a:ext cx="487269" cy="285091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44B3D-81DD-406B-AC6B-0D981EF17062}">
      <dsp:nvSpPr>
        <dsp:cNvPr id="0" name=""/>
        <dsp:cNvSpPr/>
      </dsp:nvSpPr>
      <dsp:spPr bwMode="white">
        <a:xfrm>
          <a:off x="2019380" y="2578371"/>
          <a:ext cx="487269" cy="28509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准单能中子源</a:t>
          </a:r>
        </a:p>
      </dsp:txBody>
      <dsp:txXfrm>
        <a:off x="2033652" y="2592643"/>
        <a:ext cx="458725" cy="2822372"/>
      </dsp:txXfrm>
    </dsp:sp>
    <dsp:sp modelId="{52E01077-6E9F-4175-8531-2E374815C8E9}">
      <dsp:nvSpPr>
        <dsp:cNvPr id="0" name=""/>
        <dsp:cNvSpPr/>
      </dsp:nvSpPr>
      <dsp:spPr>
        <a:xfrm>
          <a:off x="4331025" y="1095789"/>
          <a:ext cx="2002574" cy="56315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F475C3-91B1-4CDF-92F7-ED6C9C7F23F7}">
      <dsp:nvSpPr>
        <dsp:cNvPr id="0" name=""/>
        <dsp:cNvSpPr/>
      </dsp:nvSpPr>
      <dsp:spPr bwMode="white">
        <a:xfrm>
          <a:off x="4380728" y="1143007"/>
          <a:ext cx="2002574" cy="563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zh-CN" altLang="en-US" sz="1600" b="1" i="0" u="none" strike="noStrike" kern="1200" cap="none" spc="0" normalizeH="0" baseline="0" noProof="0" dirty="0">
              <a:effectLst/>
              <a:uLnTx/>
              <a:uFillTx/>
              <a:latin typeface="+mn-lt"/>
              <a:ea typeface="微软雅黑" panose="020B0503020204020204" charset="-122"/>
              <a:cs typeface="+mn-cs"/>
            </a:rPr>
            <a:t>探测器</a:t>
          </a:r>
          <a:endParaRPr lang="zh-CN" altLang="en-US" sz="1600" b="1" kern="1200" dirty="0">
            <a:latin typeface="+mn-lt"/>
            <a:ea typeface="微软雅黑" panose="020B0503020204020204" charset="-122"/>
          </a:endParaRPr>
        </a:p>
      </dsp:txBody>
      <dsp:txXfrm>
        <a:off x="4397222" y="1159501"/>
        <a:ext cx="1969586" cy="530170"/>
      </dsp:txXfrm>
    </dsp:sp>
    <dsp:sp modelId="{5EAF2C5C-C344-43F8-B156-409EBEC311C2}">
      <dsp:nvSpPr>
        <dsp:cNvPr id="0" name=""/>
        <dsp:cNvSpPr/>
      </dsp:nvSpPr>
      <dsp:spPr>
        <a:xfrm>
          <a:off x="2973705" y="2024482"/>
          <a:ext cx="2444073" cy="6313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83D85-BE9E-4592-82A8-6807DEF62801}">
      <dsp:nvSpPr>
        <dsp:cNvPr id="0" name=""/>
        <dsp:cNvSpPr/>
      </dsp:nvSpPr>
      <dsp:spPr bwMode="white">
        <a:xfrm>
          <a:off x="3023408" y="2071700"/>
          <a:ext cx="2444073" cy="6313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中子通量监测</a:t>
          </a:r>
        </a:p>
      </dsp:txBody>
      <dsp:txXfrm>
        <a:off x="3041901" y="2090193"/>
        <a:ext cx="2407087" cy="594398"/>
      </dsp:txXfrm>
    </dsp:sp>
    <dsp:sp modelId="{A7DE88F8-1584-400D-B65E-0C73C0CCFD53}">
      <dsp:nvSpPr>
        <dsp:cNvPr id="0" name=""/>
        <dsp:cNvSpPr/>
      </dsp:nvSpPr>
      <dsp:spPr>
        <a:xfrm>
          <a:off x="2762096" y="3269822"/>
          <a:ext cx="502733" cy="21122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E1460E-FE2F-4FCF-8E04-A89C89173158}">
      <dsp:nvSpPr>
        <dsp:cNvPr id="0" name=""/>
        <dsp:cNvSpPr/>
      </dsp:nvSpPr>
      <dsp:spPr bwMode="white">
        <a:xfrm>
          <a:off x="2811799" y="3317040"/>
          <a:ext cx="502733" cy="2112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含</a:t>
          </a:r>
          <a:r>
            <a:rPr lang="en-US" altLang="zh-CN" sz="1600" b="1" kern="1200" dirty="0">
              <a:latin typeface="+mn-lt"/>
              <a:ea typeface="微软雅黑" panose="020B0503020204020204" charset="-122"/>
            </a:rPr>
            <a:t>GE</a:t>
          </a:r>
          <a:r>
            <a:rPr lang="zh-CN" altLang="en-US" sz="1600" b="1" kern="1200" dirty="0">
              <a:latin typeface="+mn-lt"/>
              <a:ea typeface="微软雅黑" panose="020B0503020204020204" charset="-122"/>
            </a:rPr>
            <a:t>探测器</a:t>
          </a:r>
        </a:p>
      </dsp:txBody>
      <dsp:txXfrm>
        <a:off x="2826524" y="3331765"/>
        <a:ext cx="473283" cy="2082797"/>
      </dsp:txXfrm>
    </dsp:sp>
    <dsp:sp modelId="{D702491C-EF31-4C03-83CC-8DA369FB9AAC}">
      <dsp:nvSpPr>
        <dsp:cNvPr id="0" name=""/>
        <dsp:cNvSpPr/>
      </dsp:nvSpPr>
      <dsp:spPr>
        <a:xfrm>
          <a:off x="3338394" y="3303855"/>
          <a:ext cx="519025" cy="2078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E74A1F-D613-4ED2-81CC-FFB15F275223}">
      <dsp:nvSpPr>
        <dsp:cNvPr id="0" name=""/>
        <dsp:cNvSpPr/>
      </dsp:nvSpPr>
      <dsp:spPr bwMode="white">
        <a:xfrm>
          <a:off x="3388097" y="3351073"/>
          <a:ext cx="519025" cy="20782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长中子管</a:t>
          </a:r>
        </a:p>
      </dsp:txBody>
      <dsp:txXfrm>
        <a:off x="3403299" y="3366275"/>
        <a:ext cx="488621" cy="2047810"/>
      </dsp:txXfrm>
    </dsp:sp>
    <dsp:sp modelId="{4D66010D-6784-4BE6-ABC5-9ADE9CF34270}">
      <dsp:nvSpPr>
        <dsp:cNvPr id="0" name=""/>
        <dsp:cNvSpPr/>
      </dsp:nvSpPr>
      <dsp:spPr>
        <a:xfrm>
          <a:off x="3964403" y="3265968"/>
          <a:ext cx="433169" cy="21161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9F4306-DF0B-44FA-9D88-EBE2114019F3}">
      <dsp:nvSpPr>
        <dsp:cNvPr id="0" name=""/>
        <dsp:cNvSpPr/>
      </dsp:nvSpPr>
      <dsp:spPr bwMode="white">
        <a:xfrm>
          <a:off x="4014106" y="3313186"/>
          <a:ext cx="433169" cy="2116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+mn-lt"/>
              <a:ea typeface="微软雅黑" panose="020B0503020204020204" charset="-122"/>
            </a:rPr>
            <a:t>SI</a:t>
          </a:r>
          <a:r>
            <a:rPr lang="zh-CN" altLang="en-US" sz="1600" b="1" kern="1200" dirty="0">
              <a:latin typeface="+mn-lt"/>
              <a:ea typeface="微软雅黑" panose="020B0503020204020204" charset="-122"/>
            </a:rPr>
            <a:t>探测器</a:t>
          </a:r>
        </a:p>
      </dsp:txBody>
      <dsp:txXfrm>
        <a:off x="4026793" y="3325873"/>
        <a:ext cx="407795" cy="2090727"/>
      </dsp:txXfrm>
    </dsp:sp>
    <dsp:sp modelId="{897C6598-20A7-4276-9F05-8D286034FD31}">
      <dsp:nvSpPr>
        <dsp:cNvPr id="0" name=""/>
        <dsp:cNvSpPr/>
      </dsp:nvSpPr>
      <dsp:spPr>
        <a:xfrm>
          <a:off x="4468672" y="3346911"/>
          <a:ext cx="418041" cy="20351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0FC48-B900-4A1B-85D3-07D83BEB3A9C}">
      <dsp:nvSpPr>
        <dsp:cNvPr id="0" name=""/>
        <dsp:cNvSpPr/>
      </dsp:nvSpPr>
      <dsp:spPr bwMode="white">
        <a:xfrm>
          <a:off x="4518375" y="3394129"/>
          <a:ext cx="418041" cy="2035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闪烁探测器</a:t>
          </a:r>
        </a:p>
      </dsp:txBody>
      <dsp:txXfrm>
        <a:off x="4530619" y="3406373"/>
        <a:ext cx="393553" cy="2010670"/>
      </dsp:txXfrm>
    </dsp:sp>
    <dsp:sp modelId="{2FFD502E-477D-413D-8727-8EC20584BC4C}">
      <dsp:nvSpPr>
        <dsp:cNvPr id="0" name=""/>
        <dsp:cNvSpPr/>
      </dsp:nvSpPr>
      <dsp:spPr>
        <a:xfrm>
          <a:off x="4995276" y="3320992"/>
          <a:ext cx="444290" cy="20610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1DA3E-0FD4-49D1-901B-ECE6F92407E4}">
      <dsp:nvSpPr>
        <dsp:cNvPr id="0" name=""/>
        <dsp:cNvSpPr/>
      </dsp:nvSpPr>
      <dsp:spPr bwMode="white">
        <a:xfrm>
          <a:off x="5044980" y="3368210"/>
          <a:ext cx="444290" cy="2061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固体探测器</a:t>
          </a:r>
        </a:p>
      </dsp:txBody>
      <dsp:txXfrm>
        <a:off x="5057993" y="3381223"/>
        <a:ext cx="418264" cy="2035051"/>
      </dsp:txXfrm>
    </dsp:sp>
    <dsp:sp modelId="{62422EA8-60E3-45E1-84E0-77267615C321}">
      <dsp:nvSpPr>
        <dsp:cNvPr id="0" name=""/>
        <dsp:cNvSpPr/>
      </dsp:nvSpPr>
      <dsp:spPr>
        <a:xfrm>
          <a:off x="5499546" y="3319338"/>
          <a:ext cx="386052" cy="20627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E84C9-0F5D-498B-9767-728C57ADED4C}">
      <dsp:nvSpPr>
        <dsp:cNvPr id="0" name=""/>
        <dsp:cNvSpPr/>
      </dsp:nvSpPr>
      <dsp:spPr bwMode="white">
        <a:xfrm>
          <a:off x="5549249" y="3366556"/>
          <a:ext cx="386052" cy="2062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+mn-lt"/>
              <a:ea typeface="微软雅黑" panose="020B0503020204020204" charset="-122"/>
            </a:rPr>
            <a:t>…</a:t>
          </a:r>
          <a:endParaRPr lang="zh-CN" altLang="en-US" sz="1600" b="1" kern="1200" dirty="0">
            <a:latin typeface="+mn-lt"/>
            <a:ea typeface="微软雅黑" panose="020B0503020204020204" charset="-122"/>
          </a:endParaRPr>
        </a:p>
      </dsp:txBody>
      <dsp:txXfrm>
        <a:off x="5560556" y="3377863"/>
        <a:ext cx="363438" cy="2040117"/>
      </dsp:txXfrm>
    </dsp:sp>
    <dsp:sp modelId="{775C7C92-93A5-4916-A68B-55B122B21AC5}">
      <dsp:nvSpPr>
        <dsp:cNvPr id="0" name=""/>
        <dsp:cNvSpPr/>
      </dsp:nvSpPr>
      <dsp:spPr>
        <a:xfrm>
          <a:off x="5952362" y="2071697"/>
          <a:ext cx="2246860" cy="6136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668639-0FCE-4C5D-9024-324C16E63427}">
      <dsp:nvSpPr>
        <dsp:cNvPr id="0" name=""/>
        <dsp:cNvSpPr/>
      </dsp:nvSpPr>
      <dsp:spPr bwMode="white">
        <a:xfrm>
          <a:off x="6002065" y="2118915"/>
          <a:ext cx="2246860" cy="6136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裂变碎片探测</a:t>
          </a:r>
        </a:p>
      </dsp:txBody>
      <dsp:txXfrm>
        <a:off x="6020039" y="2136889"/>
        <a:ext cx="2210912" cy="577737"/>
      </dsp:txXfrm>
    </dsp:sp>
    <dsp:sp modelId="{3446270D-4F3C-4680-99C7-6E9EB753D383}">
      <dsp:nvSpPr>
        <dsp:cNvPr id="0" name=""/>
        <dsp:cNvSpPr/>
      </dsp:nvSpPr>
      <dsp:spPr>
        <a:xfrm>
          <a:off x="6147890" y="3176576"/>
          <a:ext cx="529899" cy="22054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ACE1D-F2F7-4EE1-B07A-8E7981E81515}">
      <dsp:nvSpPr>
        <dsp:cNvPr id="0" name=""/>
        <dsp:cNvSpPr/>
      </dsp:nvSpPr>
      <dsp:spPr bwMode="white">
        <a:xfrm>
          <a:off x="6197593" y="3223794"/>
          <a:ext cx="529899" cy="2205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时间投影室</a:t>
          </a:r>
          <a:r>
            <a:rPr lang="en-US" altLang="zh-CN" sz="1600" b="1" kern="1200" dirty="0">
              <a:latin typeface="+mn-lt"/>
              <a:ea typeface="微软雅黑" panose="020B0503020204020204" charset="-122"/>
            </a:rPr>
            <a:t>TPC</a:t>
          </a:r>
          <a:endParaRPr lang="zh-CN" altLang="en-US" sz="1600" b="1" kern="1200" dirty="0">
            <a:latin typeface="+mn-lt"/>
            <a:ea typeface="微软雅黑" panose="020B0503020204020204" charset="-122"/>
          </a:endParaRPr>
        </a:p>
      </dsp:txBody>
      <dsp:txXfrm>
        <a:off x="6213113" y="3239314"/>
        <a:ext cx="498859" cy="2174453"/>
      </dsp:txXfrm>
    </dsp:sp>
    <dsp:sp modelId="{2CB63742-D864-4DAA-8CA2-FD33B8A8C330}">
      <dsp:nvSpPr>
        <dsp:cNvPr id="0" name=""/>
        <dsp:cNvSpPr/>
      </dsp:nvSpPr>
      <dsp:spPr>
        <a:xfrm>
          <a:off x="6769618" y="3224712"/>
          <a:ext cx="568124" cy="215735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AF1910-EAE0-4BFC-9E9C-AE42A9CE4C14}">
      <dsp:nvSpPr>
        <dsp:cNvPr id="0" name=""/>
        <dsp:cNvSpPr/>
      </dsp:nvSpPr>
      <dsp:spPr bwMode="white">
        <a:xfrm>
          <a:off x="6819321" y="3271930"/>
          <a:ext cx="568124" cy="21573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平行板雪崩计数器</a:t>
          </a:r>
          <a:r>
            <a:rPr lang="en-US" altLang="zh-CN" sz="1600" b="1" kern="1200" dirty="0">
              <a:latin typeface="+mn-lt"/>
              <a:ea typeface="微软雅黑" panose="020B0503020204020204" charset="-122"/>
            </a:rPr>
            <a:t>PPAC</a:t>
          </a:r>
          <a:endParaRPr lang="zh-CN" altLang="en-US" sz="1600" b="1" kern="1200" dirty="0">
            <a:latin typeface="+mn-lt"/>
            <a:ea typeface="微软雅黑" panose="020B0503020204020204" charset="-122"/>
          </a:endParaRPr>
        </a:p>
      </dsp:txBody>
      <dsp:txXfrm>
        <a:off x="6835961" y="3288570"/>
        <a:ext cx="534844" cy="2124077"/>
      </dsp:txXfrm>
    </dsp:sp>
    <dsp:sp modelId="{73856119-C0B1-41D9-9B18-E29652D9CD81}">
      <dsp:nvSpPr>
        <dsp:cNvPr id="0" name=""/>
        <dsp:cNvSpPr/>
      </dsp:nvSpPr>
      <dsp:spPr>
        <a:xfrm>
          <a:off x="7417963" y="3158530"/>
          <a:ext cx="446428" cy="2223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76104A-D816-4100-8BC4-E187B5698BF6}">
      <dsp:nvSpPr>
        <dsp:cNvPr id="0" name=""/>
        <dsp:cNvSpPr/>
      </dsp:nvSpPr>
      <dsp:spPr bwMode="white">
        <a:xfrm>
          <a:off x="7467666" y="3205748"/>
          <a:ext cx="446428" cy="22235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电离室</a:t>
          </a:r>
          <a:r>
            <a:rPr lang="en-US" altLang="zh-CN" sz="1600" b="1" kern="1200" dirty="0">
              <a:latin typeface="+mn-lt"/>
              <a:ea typeface="微软雅黑" panose="020B0503020204020204" charset="-122"/>
            </a:rPr>
            <a:t>IOCH</a:t>
          </a:r>
          <a:endParaRPr lang="zh-CN" altLang="en-US" sz="1600" b="1" kern="1200" dirty="0">
            <a:latin typeface="+mn-lt"/>
            <a:ea typeface="微软雅黑" panose="020B0503020204020204" charset="-122"/>
          </a:endParaRPr>
        </a:p>
      </dsp:txBody>
      <dsp:txXfrm>
        <a:off x="7480741" y="3218823"/>
        <a:ext cx="420278" cy="2197389"/>
      </dsp:txXfrm>
    </dsp:sp>
    <dsp:sp modelId="{14605C04-E58D-4F6C-869C-16DE4D874E2C}">
      <dsp:nvSpPr>
        <dsp:cNvPr id="0" name=""/>
        <dsp:cNvSpPr/>
      </dsp:nvSpPr>
      <dsp:spPr>
        <a:xfrm>
          <a:off x="8066307" y="3017401"/>
          <a:ext cx="454350" cy="236466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F0361D-A867-45C5-BA55-54F064167A74}">
      <dsp:nvSpPr>
        <dsp:cNvPr id="0" name=""/>
        <dsp:cNvSpPr/>
      </dsp:nvSpPr>
      <dsp:spPr bwMode="white">
        <a:xfrm>
          <a:off x="8116010" y="3064619"/>
          <a:ext cx="454350" cy="23646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裂变电离室</a:t>
          </a:r>
          <a:r>
            <a:rPr lang="en-US" altLang="zh-CN" sz="1600" b="1" kern="1200" dirty="0">
              <a:latin typeface="+mn-lt"/>
              <a:ea typeface="微软雅黑" panose="020B0503020204020204" charset="-122"/>
            </a:rPr>
            <a:t>FISCH</a:t>
          </a:r>
          <a:endParaRPr lang="zh-CN" altLang="en-US" sz="1600" b="1" kern="1200" dirty="0">
            <a:latin typeface="+mn-lt"/>
            <a:ea typeface="微软雅黑" panose="020B0503020204020204" charset="-122"/>
          </a:endParaRPr>
        </a:p>
      </dsp:txBody>
      <dsp:txXfrm>
        <a:off x="8129317" y="3077926"/>
        <a:ext cx="427736" cy="2338054"/>
      </dsp:txXfrm>
    </dsp:sp>
    <dsp:sp modelId="{2BFBEFEC-ABE8-4F68-927A-361B0B205222}">
      <dsp:nvSpPr>
        <dsp:cNvPr id="0" name=""/>
        <dsp:cNvSpPr/>
      </dsp:nvSpPr>
      <dsp:spPr>
        <a:xfrm>
          <a:off x="8402984" y="1088574"/>
          <a:ext cx="2514760" cy="61847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8CE028-E6A1-4027-80B3-499525A5A920}">
      <dsp:nvSpPr>
        <dsp:cNvPr id="0" name=""/>
        <dsp:cNvSpPr/>
      </dsp:nvSpPr>
      <dsp:spPr bwMode="white">
        <a:xfrm>
          <a:off x="8452687" y="1135792"/>
          <a:ext cx="2514760" cy="618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zh-CN" altLang="en-US" sz="1600" b="1" i="0" u="none" strike="noStrike" kern="1200" cap="none" spc="0" normalizeH="0" baseline="0" noProof="0" dirty="0">
              <a:effectLst/>
              <a:uLnTx/>
              <a:uFillTx/>
              <a:latin typeface="+mn-lt"/>
              <a:ea typeface="微软雅黑" panose="020B0503020204020204" charset="-122"/>
              <a:cs typeface="+mn-cs"/>
            </a:rPr>
            <a:t>同位素样品制备</a:t>
          </a:r>
          <a:endParaRPr lang="zh-CN" altLang="en-US" sz="1600" b="1" kern="1200" dirty="0">
            <a:latin typeface="+mn-lt"/>
            <a:ea typeface="微软雅黑" panose="020B0503020204020204" charset="-122"/>
          </a:endParaRPr>
        </a:p>
      </dsp:txBody>
      <dsp:txXfrm>
        <a:off x="8470801" y="1153906"/>
        <a:ext cx="2478532" cy="582243"/>
      </dsp:txXfrm>
    </dsp:sp>
    <dsp:sp modelId="{3885C4D4-9904-47B2-B867-643530CA8D8F}">
      <dsp:nvSpPr>
        <dsp:cNvPr id="0" name=""/>
        <dsp:cNvSpPr/>
      </dsp:nvSpPr>
      <dsp:spPr>
        <a:xfrm>
          <a:off x="8881317" y="2709167"/>
          <a:ext cx="470575" cy="26729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07FECC-A20E-43BE-A105-4828380EE3B3}">
      <dsp:nvSpPr>
        <dsp:cNvPr id="0" name=""/>
        <dsp:cNvSpPr/>
      </dsp:nvSpPr>
      <dsp:spPr bwMode="white">
        <a:xfrm>
          <a:off x="8931020" y="2756385"/>
          <a:ext cx="470575" cy="26729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样品纯度</a:t>
          </a:r>
        </a:p>
      </dsp:txBody>
      <dsp:txXfrm>
        <a:off x="8944803" y="2770168"/>
        <a:ext cx="443009" cy="2645336"/>
      </dsp:txXfrm>
    </dsp:sp>
    <dsp:sp modelId="{DDFD8688-85C0-4C2D-8687-BE0F6138210B}">
      <dsp:nvSpPr>
        <dsp:cNvPr id="0" name=""/>
        <dsp:cNvSpPr/>
      </dsp:nvSpPr>
      <dsp:spPr>
        <a:xfrm>
          <a:off x="9474550" y="2648723"/>
          <a:ext cx="447327" cy="27333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BC66CC-61CF-4B39-B776-9EB861B5C7AF}">
      <dsp:nvSpPr>
        <dsp:cNvPr id="0" name=""/>
        <dsp:cNvSpPr/>
      </dsp:nvSpPr>
      <dsp:spPr bwMode="white">
        <a:xfrm>
          <a:off x="9524253" y="2695941"/>
          <a:ext cx="447327" cy="27333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>
              <a:latin typeface="+mn-lt"/>
              <a:ea typeface="微软雅黑" panose="020B0503020204020204" charset="-122"/>
            </a:rPr>
            <a:t>样品性状</a:t>
          </a:r>
          <a:endParaRPr lang="zh-CN" altLang="en-US" sz="1600" b="1" kern="1200" dirty="0">
            <a:latin typeface="+mn-lt"/>
            <a:ea typeface="微软雅黑" panose="020B0503020204020204" charset="-122"/>
          </a:endParaRPr>
        </a:p>
      </dsp:txBody>
      <dsp:txXfrm>
        <a:off x="9537355" y="2709043"/>
        <a:ext cx="421123" cy="2707142"/>
      </dsp:txXfrm>
    </dsp:sp>
    <dsp:sp modelId="{4456A85C-979C-494C-AA01-AEE01959E778}">
      <dsp:nvSpPr>
        <dsp:cNvPr id="0" name=""/>
        <dsp:cNvSpPr/>
      </dsp:nvSpPr>
      <dsp:spPr>
        <a:xfrm>
          <a:off x="9974615" y="2664477"/>
          <a:ext cx="447327" cy="27175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3B869B-0848-4A6E-829A-BDC9C3C5F8EA}">
      <dsp:nvSpPr>
        <dsp:cNvPr id="0" name=""/>
        <dsp:cNvSpPr/>
      </dsp:nvSpPr>
      <dsp:spPr bwMode="white">
        <a:xfrm>
          <a:off x="10024318" y="2711695"/>
          <a:ext cx="447327" cy="27175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+mn-lt"/>
              <a:ea typeface="微软雅黑" panose="020B0503020204020204" charset="-122"/>
            </a:rPr>
            <a:t>样品均匀度</a:t>
          </a:r>
        </a:p>
      </dsp:txBody>
      <dsp:txXfrm>
        <a:off x="10037420" y="2724797"/>
        <a:ext cx="421123" cy="2691388"/>
      </dsp:txXfrm>
    </dsp:sp>
    <dsp:sp modelId="{08C57560-580C-4EE3-80E3-7B3F802F40C6}">
      <dsp:nvSpPr>
        <dsp:cNvPr id="0" name=""/>
        <dsp:cNvSpPr/>
      </dsp:nvSpPr>
      <dsp:spPr>
        <a:xfrm>
          <a:off x="10546108" y="2716035"/>
          <a:ext cx="386052" cy="26342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15DBE7-EE19-4F0B-9DC7-363FF418EAD0}">
      <dsp:nvSpPr>
        <dsp:cNvPr id="0" name=""/>
        <dsp:cNvSpPr/>
      </dsp:nvSpPr>
      <dsp:spPr bwMode="white">
        <a:xfrm>
          <a:off x="10595811" y="2763253"/>
          <a:ext cx="386052" cy="26342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+mn-lt"/>
              <a:ea typeface="微软雅黑" panose="020B0503020204020204" charset="-122"/>
            </a:rPr>
            <a:t>…</a:t>
          </a:r>
          <a:endParaRPr lang="zh-CN" altLang="en-US" sz="1600" b="1" kern="1200" dirty="0">
            <a:latin typeface="+mn-lt"/>
            <a:ea typeface="微软雅黑" panose="020B0503020204020204" charset="-122"/>
          </a:endParaRPr>
        </a:p>
      </dsp:txBody>
      <dsp:txXfrm>
        <a:off x="10607118" y="2774560"/>
        <a:ext cx="363438" cy="26116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#6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6DD7F-A474-4C6F-8E6B-12B46FB115E5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3C46E-F5F8-459B-A296-C1BD21E1A7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A2E8F-AC76-FB1C-22A0-8474C9540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F3097D4-3BCF-3C17-2936-1E37A5133E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1ED979-38A9-28B7-057C-E38D5C4146B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项目对标叶企孙指南第</a:t>
            </a:r>
            <a:r>
              <a:rPr lang="en-US" altLang="zh-CN"/>
              <a:t>17</a:t>
            </a:r>
            <a:r>
              <a:rPr lang="zh-CN" altLang="en-US"/>
              <a:t>条，基于手征核力的轻核散射数据微观理论研究。根据汇报要求，我将从以下五个方面对本项目进行报告，首先是项目的需求背景与研究现状。</a:t>
            </a:r>
          </a:p>
        </p:txBody>
      </p:sp>
    </p:spTree>
    <p:extLst>
      <p:ext uri="{BB962C8B-B14F-4D97-AF65-F5344CB8AC3E}">
        <p14:creationId xmlns:p14="http://schemas.microsoft.com/office/powerpoint/2010/main" val="4206759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文本占位符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r>
              <a:rPr lang="zh-CN" altLang="en-US"/>
              <a:t>查 集团内的同位素生产单位 有哪些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CAD2D6BD-DE1B-4B5F-8B41-2702339687B9}" type="slidenum">
              <a:rPr lang="en-US" altLang="zh-CN" sz="1400" b="0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25</a:t>
            </a:fld>
            <a:endParaRPr lang="zh-CN" altLang="en-US" sz="140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AA783-BF2C-5DC4-0C12-230AFA5CC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1BC99CF-A20B-C930-3CA5-21C4EC51F3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5907C1A-EB44-CECA-032A-DCB5ADB1375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项目对标叶企孙指南第</a:t>
            </a:r>
            <a:r>
              <a:rPr lang="en-US" altLang="zh-CN"/>
              <a:t>17</a:t>
            </a:r>
            <a:r>
              <a:rPr lang="zh-CN" altLang="en-US"/>
              <a:t>条，基于手征核力的轻核散射数据微观理论研究。根据汇报要求，我将从以下五个方面对本项目进行报告，首先是项目的需求背景与研究现状。</a:t>
            </a:r>
          </a:p>
        </p:txBody>
      </p:sp>
    </p:spTree>
    <p:extLst>
      <p:ext uri="{BB962C8B-B14F-4D97-AF65-F5344CB8AC3E}">
        <p14:creationId xmlns:p14="http://schemas.microsoft.com/office/powerpoint/2010/main" val="2559502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CBC7D-855D-4232-A2A6-1A43E1C00CD8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3C46E-F5F8-459B-A296-C1BD21E1A783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127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项目对标叶企孙指南第</a:t>
            </a:r>
            <a:r>
              <a:rPr lang="en-US" altLang="zh-CN"/>
              <a:t>17</a:t>
            </a:r>
            <a:r>
              <a:rPr lang="zh-CN" altLang="en-US"/>
              <a:t>条，基于手征核力的轻核散射数据微观理论研究。根据汇报要求，我将从以下五个方面对本项目进行报告，首先是项目的需求背景与研究现状。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 dirty="0"/>
              <a:t>1. </a:t>
            </a:r>
            <a:r>
              <a:rPr lang="zh-CN" altLang="en-US" dirty="0"/>
              <a:t>核数据是美、欧等科技强国长期竞争的前沿热点课题。</a:t>
            </a:r>
          </a:p>
          <a:p>
            <a:r>
              <a:rPr lang="en-US" altLang="zh-CN" dirty="0"/>
              <a:t>2. </a:t>
            </a:r>
            <a:r>
              <a:rPr lang="zh-CN" altLang="en-US" dirty="0"/>
              <a:t>上个</a:t>
            </a:r>
            <a:r>
              <a:rPr lang="en-US" altLang="zh-CN" dirty="0"/>
              <a:t>50</a:t>
            </a:r>
            <a:r>
              <a:rPr lang="zh-CN" altLang="en-US" dirty="0"/>
              <a:t>年代开始，美国提出原子能和平利用与通用型数据库建设；依托大型核科学实验装置与数据评价平台的建设，国际逐步形成了包括美国</a:t>
            </a:r>
            <a:r>
              <a:rPr lang="en-US" altLang="zh-CN" dirty="0"/>
              <a:t>ENDF</a:t>
            </a:r>
            <a:r>
              <a:rPr lang="zh-CN" altLang="en-US" dirty="0"/>
              <a:t>、中国</a:t>
            </a:r>
            <a:r>
              <a:rPr lang="en-US" altLang="zh-CN" dirty="0"/>
              <a:t>CENDL</a:t>
            </a:r>
            <a:r>
              <a:rPr lang="zh-CN" altLang="en-US" dirty="0"/>
              <a:t>等在内的五大核数据库</a:t>
            </a:r>
          </a:p>
          <a:p>
            <a:r>
              <a:rPr lang="en-US" altLang="zh-CN" dirty="0"/>
              <a:t>3. </a:t>
            </a:r>
            <a:r>
              <a:rPr lang="zh-CN" altLang="en-US" dirty="0"/>
              <a:t>然而</a:t>
            </a:r>
            <a:r>
              <a:rPr lang="zh-CN" altLang="en-US" kern="100" dirty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由于轻核的核子数少，结构个性极强，长期以来一直是国际核结构与反应的科技前沿难点</a:t>
            </a:r>
          </a:p>
          <a:p>
            <a:r>
              <a:rPr lang="en-US" altLang="zh-CN" dirty="0"/>
              <a:t>4. </a:t>
            </a:r>
            <a:r>
              <a:rPr lang="zh-CN" altLang="en-US" dirty="0"/>
              <a:t>在当前五大核数据库中，覆盖了不超过</a:t>
            </a:r>
            <a:r>
              <a:rPr lang="en-US" altLang="zh-CN" dirty="0"/>
              <a:t>20</a:t>
            </a:r>
            <a:r>
              <a:rPr lang="zh-CN" altLang="en-US" dirty="0"/>
              <a:t>个稳定同位素的中子与轻核散射数据。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1965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年前后，国际上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个核数据中心先后形成，美国、前苏联、欧洲、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IAEA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核数据科，建立和发展了各自评价核数据库。之后各发达国家相继建立了评价核数据库，而且不断扩展，改进提高。</a:t>
            </a: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377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r>
              <a:rPr lang="zh-CN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NewS</a:t>
            </a:r>
            <a:r>
              <a:rPr lang="zh-CN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实际上是 SCALE 框架下的 </a:t>
            </a:r>
            <a:r>
              <a:rPr lang="zh-CN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核数据敏感性和不确定性分析模块</a:t>
            </a:r>
            <a:r>
              <a:rPr lang="zh-CN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</a:t>
            </a:r>
            <a:r>
              <a:rPr lang="zh-CN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zh-CN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uclear data </a:t>
            </a:r>
            <a:r>
              <a:rPr lang="zh-CN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zh-CN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valuation for </a:t>
            </a:r>
            <a:r>
              <a:rPr lang="zh-CN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</a:t>
            </a:r>
            <a:r>
              <a:rPr lang="zh-CN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ell-documented </a:t>
            </a:r>
            <a:r>
              <a:rPr lang="zh-CN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zh-CN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ensitivity and uncertainty analysis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eaLnBrk="1" hangingPunct="1">
              <a:spcBef>
                <a:spcPct val="0"/>
              </a:spcBef>
            </a:pPr>
            <a:r>
              <a:rPr lang="zh-CN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Molten-Salt Reactor Experiment</a:t>
            </a:r>
            <a:r>
              <a:rPr lang="zh-CN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，即</a:t>
            </a:r>
            <a:r>
              <a:rPr lang="zh-CN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熔盐堆实验装置</a:t>
            </a:r>
            <a:endParaRPr lang="en-US" altLang="zh-CN" dirty="0"/>
          </a:p>
        </p:txBody>
      </p:sp>
      <p:sp>
        <p:nvSpPr>
          <p:cNvPr id="75780" name="灯片编号占位符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</a:rPr>
              <a:t>6</a:t>
            </a:fld>
            <a:endParaRPr lang="zh-CN" alt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398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/>
              <a:t>由于当前国际轻核</a:t>
            </a:r>
            <a:r>
              <a:rPr lang="zh-CN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散射数据</a:t>
            </a:r>
            <a:r>
              <a:rPr lang="zh-CN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</a:t>
            </a:r>
            <a:r>
              <a:rPr lang="zh-CN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陷入困境，这些数据结果无法满足先进核能发展需求</a:t>
            </a:r>
          </a:p>
          <a:p>
            <a:r>
              <a:rPr lang="en-US" altLang="zh-CN" dirty="0"/>
              <a:t>1. </a:t>
            </a:r>
            <a:r>
              <a:rPr lang="zh-CN" altLang="en-US" dirty="0"/>
              <a:t>首先，五大数据库中，轻核评价</a:t>
            </a:r>
            <a:r>
              <a:rPr lang="zh-CN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主要采用传统的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唯象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矩阵等方法，理论基础薄弱，评价</a:t>
            </a:r>
            <a:r>
              <a:rPr lang="zh-CN" altLang="en-US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能力已达上限，无法用于数据预言与澄清数据分歧，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且缺少不确定度评估能力。</a:t>
            </a:r>
          </a:p>
          <a:p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这里以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n-6Li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反应系统为例，实验测量在全能区差异可达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200mb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；而对于缺少实验数据的能区，国际主要数据库最大分歧达到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800mb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dirty="0"/>
              <a:t>3. </a:t>
            </a:r>
            <a:r>
              <a:rPr lang="zh-CN" altLang="en-US" dirty="0"/>
              <a:t>在宏观应用方面，</a:t>
            </a:r>
            <a:r>
              <a:rPr lang="en-US" altLang="zh-CN" dirty="0"/>
              <a:t>2025</a:t>
            </a:r>
            <a:r>
              <a:rPr lang="zh-CN" altLang="en-US" dirty="0"/>
              <a:t>年瑞士</a:t>
            </a:r>
            <a:r>
              <a:rPr lang="en-US" altLang="zh-CN" dirty="0"/>
              <a:t>PSI</a:t>
            </a:r>
            <a:r>
              <a:rPr lang="zh-CN" altLang="en-US" dirty="0"/>
              <a:t>等单位的最新报道中显示，当前</a:t>
            </a:r>
            <a:r>
              <a:rPr lang="zh-CN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五大</a:t>
            </a:r>
            <a:r>
              <a:rPr lang="zh-CN" altLang="en-US" dirty="0">
                <a:sym typeface="+mn-ea"/>
              </a:rPr>
              <a:t>数据库中轻核质量与实际应用的需求还有存在很大的距离。比如：基于国际各库数据计算脉冲石墨堆结果与实验</a:t>
            </a:r>
            <a:r>
              <a:rPr lang="en-US" altLang="zh-CN" dirty="0" err="1">
                <a:sym typeface="+mn-ea"/>
              </a:rPr>
              <a:t>keff</a:t>
            </a:r>
            <a:r>
              <a:rPr lang="zh-CN" altLang="en-US" dirty="0">
                <a:sym typeface="+mn-ea"/>
              </a:rPr>
              <a:t>差异高达</a:t>
            </a:r>
            <a:r>
              <a:rPr lang="en-US" altLang="zh-CN" dirty="0">
                <a:sym typeface="+mn-ea"/>
              </a:rPr>
              <a:t>850pcm</a:t>
            </a:r>
            <a:r>
              <a:rPr lang="zh-CN" altLang="en-US" dirty="0">
                <a:sym typeface="+mn-ea"/>
              </a:rPr>
              <a:t>；氧化铍热谱临界实验</a:t>
            </a:r>
            <a:r>
              <a:rPr lang="en-US" altLang="zh-CN" dirty="0" err="1">
                <a:sym typeface="+mn-ea"/>
              </a:rPr>
              <a:t>keff</a:t>
            </a:r>
            <a:r>
              <a:rPr lang="zh-CN" altLang="en-US" dirty="0">
                <a:sym typeface="+mn-ea"/>
              </a:rPr>
              <a:t>影响可达</a:t>
            </a:r>
            <a:r>
              <a:rPr lang="en-US" altLang="zh-CN" dirty="0">
                <a:sym typeface="+mn-ea"/>
              </a:rPr>
              <a:t>1200pcm</a:t>
            </a:r>
          </a:p>
          <a:p>
            <a:r>
              <a:rPr lang="en-US" altLang="zh-CN" dirty="0">
                <a:sym typeface="+mn-ea"/>
              </a:rPr>
              <a:t>4. </a:t>
            </a:r>
            <a:r>
              <a:rPr lang="zh-CN" altLang="en-US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轻核散射数据是澄清宏观实验计算分歧的重要因素，亟需建立轻核数据评价研究新理论与技术方法，解决上述数据问题。</a:t>
            </a:r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47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09C0E-BBED-CFFE-808C-0BCC317E2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5BF9B39-ABFF-6278-8D55-ABB812510B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28B06B-D7C7-58ED-B272-5D54F396FBCD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项目对标叶企孙指南第</a:t>
            </a:r>
            <a:r>
              <a:rPr lang="en-US" altLang="zh-CN"/>
              <a:t>17</a:t>
            </a:r>
            <a:r>
              <a:rPr lang="zh-CN" altLang="en-US"/>
              <a:t>条，基于手征核力的轻核散射数据微观理论研究。根据汇报要求，我将从以下五个方面对本项目进行报告，首先是项目的需求背景与研究现状。</a:t>
            </a:r>
          </a:p>
        </p:txBody>
      </p:sp>
    </p:spTree>
    <p:extLst>
      <p:ext uri="{BB962C8B-B14F-4D97-AF65-F5344CB8AC3E}">
        <p14:creationId xmlns:p14="http://schemas.microsoft.com/office/powerpoint/2010/main" val="3073490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首先，我们采用国际与本土实验测量相结合的方式，解决了</a:t>
            </a:r>
            <a:r>
              <a:rPr lang="en-US" altLang="zh-CN" dirty="0"/>
              <a:t>CENDL-3.2</a:t>
            </a:r>
            <a:r>
              <a:rPr lang="zh-CN" altLang="en-US" dirty="0"/>
              <a:t>数据库研制中的首要的实验数据问题。这张片子中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128A7-F151-4B2F-A608-A172947F522A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"/>
            <a:chOff x="0" y="0"/>
            <a:chExt cx="12192000" cy="76517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" t="26355" r="1333" b="63730"/>
            <a:stretch>
              <a:fillRect/>
            </a:stretch>
          </p:blipFill>
          <p:spPr>
            <a:xfrm>
              <a:off x="0" y="0"/>
              <a:ext cx="12192000" cy="765176"/>
            </a:xfrm>
            <a:custGeom>
              <a:avLst/>
              <a:gdLst>
                <a:gd name="connsiteX0" fmla="*/ 0 w 12192000"/>
                <a:gd name="connsiteY0" fmla="*/ 0 h 765176"/>
                <a:gd name="connsiteX1" fmla="*/ 12192000 w 12192000"/>
                <a:gd name="connsiteY1" fmla="*/ 0 h 765176"/>
                <a:gd name="connsiteX2" fmla="*/ 12192000 w 12192000"/>
                <a:gd name="connsiteY2" fmla="*/ 765176 h 765176"/>
                <a:gd name="connsiteX3" fmla="*/ 0 w 12192000"/>
                <a:gd name="connsiteY3" fmla="*/ 765176 h 76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765176">
                  <a:moveTo>
                    <a:pt x="0" y="0"/>
                  </a:moveTo>
                  <a:lnTo>
                    <a:pt x="12192000" y="0"/>
                  </a:lnTo>
                  <a:lnTo>
                    <a:pt x="12192000" y="765176"/>
                  </a:lnTo>
                  <a:lnTo>
                    <a:pt x="0" y="765176"/>
                  </a:lnTo>
                  <a:close/>
                </a:path>
              </a:pathLst>
            </a:custGeom>
          </p:spPr>
        </p:pic>
        <p:sp>
          <p:nvSpPr>
            <p:cNvPr id="9" name="矩形 8"/>
            <p:cNvSpPr/>
            <p:nvPr/>
          </p:nvSpPr>
          <p:spPr>
            <a:xfrm>
              <a:off x="0" y="0"/>
              <a:ext cx="12192000" cy="765176"/>
            </a:xfrm>
            <a:prstGeom prst="rect">
              <a:avLst/>
            </a:prstGeom>
            <a:gradFill>
              <a:gsLst>
                <a:gs pos="24000">
                  <a:srgbClr val="0070C0"/>
                </a:gs>
                <a:gs pos="99000">
                  <a:srgbClr val="0070C0">
                    <a:alpha val="71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任意多边形: 形状 18"/>
          <p:cNvSpPr/>
          <p:nvPr userDrawn="1"/>
        </p:nvSpPr>
        <p:spPr>
          <a:xfrm>
            <a:off x="363546" y="6697056"/>
            <a:ext cx="2205030" cy="111298"/>
          </a:xfrm>
          <a:custGeom>
            <a:avLst/>
            <a:gdLst/>
            <a:ahLst/>
            <a:cxnLst/>
            <a:rect l="l" t="t" r="r" b="b"/>
            <a:pathLst>
              <a:path w="3253755" h="164232">
                <a:moveTo>
                  <a:pt x="2612008" y="81335"/>
                </a:moveTo>
                <a:lnTo>
                  <a:pt x="2589386" y="84609"/>
                </a:lnTo>
                <a:cubicBezTo>
                  <a:pt x="2580754" y="85849"/>
                  <a:pt x="2574689" y="87846"/>
                  <a:pt x="2571192" y="90599"/>
                </a:cubicBezTo>
                <a:cubicBezTo>
                  <a:pt x="2567695" y="93353"/>
                  <a:pt x="2565946" y="97855"/>
                  <a:pt x="2565946" y="104106"/>
                </a:cubicBezTo>
                <a:cubicBezTo>
                  <a:pt x="2565946" y="108967"/>
                  <a:pt x="2567570" y="112973"/>
                  <a:pt x="2570820" y="116123"/>
                </a:cubicBezTo>
                <a:cubicBezTo>
                  <a:pt x="2574069" y="119274"/>
                  <a:pt x="2578596" y="120849"/>
                  <a:pt x="2584400" y="120849"/>
                </a:cubicBezTo>
                <a:cubicBezTo>
                  <a:pt x="2592288" y="120849"/>
                  <a:pt x="2598862" y="117922"/>
                  <a:pt x="2604120" y="112068"/>
                </a:cubicBezTo>
                <a:cubicBezTo>
                  <a:pt x="2609379" y="106214"/>
                  <a:pt x="2612008" y="98649"/>
                  <a:pt x="2612008" y="89372"/>
                </a:cubicBezTo>
                <a:close/>
                <a:moveTo>
                  <a:pt x="1335658" y="81335"/>
                </a:moveTo>
                <a:lnTo>
                  <a:pt x="1313036" y="84609"/>
                </a:lnTo>
                <a:cubicBezTo>
                  <a:pt x="1304404" y="85849"/>
                  <a:pt x="1298339" y="87846"/>
                  <a:pt x="1294842" y="90599"/>
                </a:cubicBezTo>
                <a:cubicBezTo>
                  <a:pt x="1291344" y="93353"/>
                  <a:pt x="1289596" y="97855"/>
                  <a:pt x="1289596" y="104106"/>
                </a:cubicBezTo>
                <a:cubicBezTo>
                  <a:pt x="1289596" y="108967"/>
                  <a:pt x="1291220" y="112973"/>
                  <a:pt x="1294470" y="116123"/>
                </a:cubicBezTo>
                <a:cubicBezTo>
                  <a:pt x="1297719" y="119274"/>
                  <a:pt x="1302246" y="120849"/>
                  <a:pt x="1308050" y="120849"/>
                </a:cubicBezTo>
                <a:cubicBezTo>
                  <a:pt x="1315938" y="120849"/>
                  <a:pt x="1322512" y="117922"/>
                  <a:pt x="1327770" y="112068"/>
                </a:cubicBezTo>
                <a:cubicBezTo>
                  <a:pt x="1333029" y="106214"/>
                  <a:pt x="1335658" y="98649"/>
                  <a:pt x="1335658" y="89372"/>
                </a:cubicBezTo>
                <a:close/>
                <a:moveTo>
                  <a:pt x="132160" y="69801"/>
                </a:moveTo>
                <a:lnTo>
                  <a:pt x="139601" y="73670"/>
                </a:lnTo>
                <a:cubicBezTo>
                  <a:pt x="130572" y="87759"/>
                  <a:pt x="121742" y="99169"/>
                  <a:pt x="113110" y="107901"/>
                </a:cubicBezTo>
                <a:cubicBezTo>
                  <a:pt x="119410" y="112911"/>
                  <a:pt x="128637" y="120526"/>
                  <a:pt x="140792" y="130746"/>
                </a:cubicBezTo>
                <a:cubicBezTo>
                  <a:pt x="142528" y="132184"/>
                  <a:pt x="143818" y="133276"/>
                  <a:pt x="144661" y="134020"/>
                </a:cubicBezTo>
                <a:lnTo>
                  <a:pt x="138410" y="140866"/>
                </a:lnTo>
                <a:cubicBezTo>
                  <a:pt x="129977" y="132829"/>
                  <a:pt x="119708" y="123627"/>
                  <a:pt x="107603" y="113259"/>
                </a:cubicBezTo>
                <a:cubicBezTo>
                  <a:pt x="95052" y="124768"/>
                  <a:pt x="78681" y="135037"/>
                  <a:pt x="58490" y="144066"/>
                </a:cubicBezTo>
                <a:cubicBezTo>
                  <a:pt x="57101" y="141734"/>
                  <a:pt x="55339" y="139303"/>
                  <a:pt x="53206" y="136773"/>
                </a:cubicBezTo>
                <a:cubicBezTo>
                  <a:pt x="87437" y="123776"/>
                  <a:pt x="113755" y="101451"/>
                  <a:pt x="132160" y="69801"/>
                </a:cubicBezTo>
                <a:close/>
                <a:moveTo>
                  <a:pt x="479003" y="61764"/>
                </a:moveTo>
                <a:lnTo>
                  <a:pt x="479003" y="114151"/>
                </a:lnTo>
                <a:lnTo>
                  <a:pt x="499393" y="114151"/>
                </a:lnTo>
                <a:lnTo>
                  <a:pt x="499393" y="61764"/>
                </a:lnTo>
                <a:close/>
                <a:moveTo>
                  <a:pt x="665560" y="57671"/>
                </a:moveTo>
                <a:lnTo>
                  <a:pt x="673745" y="57671"/>
                </a:lnTo>
                <a:cubicBezTo>
                  <a:pt x="673299" y="65410"/>
                  <a:pt x="672703" y="72405"/>
                  <a:pt x="671959" y="78656"/>
                </a:cubicBezTo>
                <a:lnTo>
                  <a:pt x="717947" y="78656"/>
                </a:lnTo>
                <a:lnTo>
                  <a:pt x="717947" y="121965"/>
                </a:lnTo>
                <a:cubicBezTo>
                  <a:pt x="717897" y="125735"/>
                  <a:pt x="718642" y="128241"/>
                  <a:pt x="720179" y="129481"/>
                </a:cubicBezTo>
                <a:cubicBezTo>
                  <a:pt x="721668" y="130820"/>
                  <a:pt x="724644" y="131465"/>
                  <a:pt x="729109" y="131416"/>
                </a:cubicBezTo>
                <a:lnTo>
                  <a:pt x="734244" y="131416"/>
                </a:lnTo>
                <a:cubicBezTo>
                  <a:pt x="740792" y="131812"/>
                  <a:pt x="744513" y="128861"/>
                  <a:pt x="745406" y="122560"/>
                </a:cubicBezTo>
                <a:cubicBezTo>
                  <a:pt x="746249" y="118195"/>
                  <a:pt x="746993" y="112242"/>
                  <a:pt x="747638" y="104701"/>
                </a:cubicBezTo>
                <a:cubicBezTo>
                  <a:pt x="750863" y="105892"/>
                  <a:pt x="753467" y="106660"/>
                  <a:pt x="755452" y="107008"/>
                </a:cubicBezTo>
                <a:cubicBezTo>
                  <a:pt x="754906" y="113655"/>
                  <a:pt x="754137" y="119559"/>
                  <a:pt x="753145" y="124718"/>
                </a:cubicBezTo>
                <a:cubicBezTo>
                  <a:pt x="751805" y="134739"/>
                  <a:pt x="746125" y="139502"/>
                  <a:pt x="736104" y="139006"/>
                </a:cubicBezTo>
                <a:lnTo>
                  <a:pt x="727249" y="139006"/>
                </a:lnTo>
                <a:cubicBezTo>
                  <a:pt x="714946" y="139551"/>
                  <a:pt x="709092" y="134218"/>
                  <a:pt x="709687" y="123007"/>
                </a:cubicBezTo>
                <a:lnTo>
                  <a:pt x="709687" y="86172"/>
                </a:lnTo>
                <a:lnTo>
                  <a:pt x="670843" y="86172"/>
                </a:lnTo>
                <a:cubicBezTo>
                  <a:pt x="668363" y="113060"/>
                  <a:pt x="650478" y="132358"/>
                  <a:pt x="617190" y="144066"/>
                </a:cubicBezTo>
                <a:cubicBezTo>
                  <a:pt x="615156" y="140643"/>
                  <a:pt x="613495" y="138088"/>
                  <a:pt x="612205" y="136401"/>
                </a:cubicBezTo>
                <a:cubicBezTo>
                  <a:pt x="643459" y="125388"/>
                  <a:pt x="660276" y="108645"/>
                  <a:pt x="662657" y="86172"/>
                </a:cubicBezTo>
                <a:lnTo>
                  <a:pt x="622697" y="86172"/>
                </a:lnTo>
                <a:lnTo>
                  <a:pt x="622697" y="78656"/>
                </a:lnTo>
                <a:lnTo>
                  <a:pt x="663848" y="78656"/>
                </a:lnTo>
                <a:cubicBezTo>
                  <a:pt x="664344" y="74737"/>
                  <a:pt x="664915" y="67742"/>
                  <a:pt x="665560" y="57671"/>
                </a:cubicBezTo>
                <a:close/>
                <a:moveTo>
                  <a:pt x="783655" y="51867"/>
                </a:moveTo>
                <a:lnTo>
                  <a:pt x="783655" y="71363"/>
                </a:lnTo>
                <a:cubicBezTo>
                  <a:pt x="783655" y="73050"/>
                  <a:pt x="783630" y="75456"/>
                  <a:pt x="783580" y="78582"/>
                </a:cubicBezTo>
                <a:cubicBezTo>
                  <a:pt x="783531" y="81409"/>
                  <a:pt x="783506" y="83468"/>
                  <a:pt x="783506" y="84758"/>
                </a:cubicBezTo>
                <a:lnTo>
                  <a:pt x="814760" y="84758"/>
                </a:lnTo>
                <a:lnTo>
                  <a:pt x="814760" y="51867"/>
                </a:lnTo>
                <a:close/>
                <a:moveTo>
                  <a:pt x="2507754" y="48072"/>
                </a:moveTo>
                <a:cubicBezTo>
                  <a:pt x="2500015" y="48072"/>
                  <a:pt x="2493615" y="50651"/>
                  <a:pt x="2488555" y="55811"/>
                </a:cubicBezTo>
                <a:cubicBezTo>
                  <a:pt x="2483495" y="60970"/>
                  <a:pt x="2480370" y="68387"/>
                  <a:pt x="2479179" y="78061"/>
                </a:cubicBezTo>
                <a:lnTo>
                  <a:pt x="2532087" y="78061"/>
                </a:lnTo>
                <a:cubicBezTo>
                  <a:pt x="2531740" y="68536"/>
                  <a:pt x="2529458" y="61156"/>
                  <a:pt x="2525241" y="55922"/>
                </a:cubicBezTo>
                <a:cubicBezTo>
                  <a:pt x="2521024" y="50689"/>
                  <a:pt x="2515195" y="48072"/>
                  <a:pt x="2507754" y="48072"/>
                </a:cubicBezTo>
                <a:close/>
                <a:moveTo>
                  <a:pt x="1967806" y="48072"/>
                </a:moveTo>
                <a:cubicBezTo>
                  <a:pt x="1958082" y="48072"/>
                  <a:pt x="1950343" y="51334"/>
                  <a:pt x="1944588" y="57857"/>
                </a:cubicBezTo>
                <a:cubicBezTo>
                  <a:pt x="1938834" y="64381"/>
                  <a:pt x="1935956" y="73472"/>
                  <a:pt x="1935956" y="85130"/>
                </a:cubicBezTo>
                <a:cubicBezTo>
                  <a:pt x="1935956" y="95895"/>
                  <a:pt x="1938772" y="104540"/>
                  <a:pt x="1944402" y="111063"/>
                </a:cubicBezTo>
                <a:cubicBezTo>
                  <a:pt x="1950033" y="117587"/>
                  <a:pt x="1957710" y="120849"/>
                  <a:pt x="1967434" y="120849"/>
                </a:cubicBezTo>
                <a:cubicBezTo>
                  <a:pt x="1977355" y="120849"/>
                  <a:pt x="1984995" y="117637"/>
                  <a:pt x="1990353" y="111212"/>
                </a:cubicBezTo>
                <a:cubicBezTo>
                  <a:pt x="1995711" y="104788"/>
                  <a:pt x="1998390" y="95870"/>
                  <a:pt x="1998390" y="84460"/>
                </a:cubicBezTo>
                <a:cubicBezTo>
                  <a:pt x="1998390" y="72752"/>
                  <a:pt x="1995723" y="63761"/>
                  <a:pt x="1990390" y="57485"/>
                </a:cubicBezTo>
                <a:cubicBezTo>
                  <a:pt x="1985057" y="51210"/>
                  <a:pt x="1977529" y="48072"/>
                  <a:pt x="1967806" y="48072"/>
                </a:cubicBezTo>
                <a:close/>
                <a:moveTo>
                  <a:pt x="1650504" y="48072"/>
                </a:moveTo>
                <a:cubicBezTo>
                  <a:pt x="1642765" y="48072"/>
                  <a:pt x="1636365" y="50651"/>
                  <a:pt x="1631305" y="55811"/>
                </a:cubicBezTo>
                <a:cubicBezTo>
                  <a:pt x="1626245" y="60970"/>
                  <a:pt x="1623120" y="68387"/>
                  <a:pt x="1621929" y="78061"/>
                </a:cubicBezTo>
                <a:lnTo>
                  <a:pt x="1674837" y="78061"/>
                </a:lnTo>
                <a:cubicBezTo>
                  <a:pt x="1674490" y="68536"/>
                  <a:pt x="1672208" y="61156"/>
                  <a:pt x="1667991" y="55922"/>
                </a:cubicBezTo>
                <a:cubicBezTo>
                  <a:pt x="1663774" y="50689"/>
                  <a:pt x="1657945" y="48072"/>
                  <a:pt x="1650504" y="48072"/>
                </a:cubicBezTo>
                <a:close/>
                <a:moveTo>
                  <a:pt x="1228725" y="48072"/>
                </a:moveTo>
                <a:cubicBezTo>
                  <a:pt x="1219150" y="48072"/>
                  <a:pt x="1211734" y="51284"/>
                  <a:pt x="1206475" y="57708"/>
                </a:cubicBezTo>
                <a:cubicBezTo>
                  <a:pt x="1201217" y="64133"/>
                  <a:pt x="1198587" y="71686"/>
                  <a:pt x="1198587" y="80367"/>
                </a:cubicBezTo>
                <a:lnTo>
                  <a:pt x="1198587" y="90711"/>
                </a:lnTo>
                <a:cubicBezTo>
                  <a:pt x="1198587" y="98996"/>
                  <a:pt x="1201192" y="106090"/>
                  <a:pt x="1206401" y="111993"/>
                </a:cubicBezTo>
                <a:cubicBezTo>
                  <a:pt x="1211610" y="117897"/>
                  <a:pt x="1218456" y="120849"/>
                  <a:pt x="1226939" y="120849"/>
                </a:cubicBezTo>
                <a:cubicBezTo>
                  <a:pt x="1235323" y="120849"/>
                  <a:pt x="1242145" y="117252"/>
                  <a:pt x="1247403" y="110059"/>
                </a:cubicBezTo>
                <a:cubicBezTo>
                  <a:pt x="1252662" y="102865"/>
                  <a:pt x="1255291" y="93390"/>
                  <a:pt x="1255291" y="81633"/>
                </a:cubicBezTo>
                <a:cubicBezTo>
                  <a:pt x="1255291" y="71363"/>
                  <a:pt x="1252872" y="63203"/>
                  <a:pt x="1248035" y="57150"/>
                </a:cubicBezTo>
                <a:cubicBezTo>
                  <a:pt x="1243199" y="51098"/>
                  <a:pt x="1236762" y="48072"/>
                  <a:pt x="1228725" y="48072"/>
                </a:cubicBezTo>
                <a:close/>
                <a:moveTo>
                  <a:pt x="1136154" y="48072"/>
                </a:moveTo>
                <a:cubicBezTo>
                  <a:pt x="1128415" y="48072"/>
                  <a:pt x="1122015" y="50651"/>
                  <a:pt x="1116955" y="55811"/>
                </a:cubicBezTo>
                <a:cubicBezTo>
                  <a:pt x="1111895" y="60970"/>
                  <a:pt x="1108770" y="68387"/>
                  <a:pt x="1107579" y="78061"/>
                </a:cubicBezTo>
                <a:lnTo>
                  <a:pt x="1160487" y="78061"/>
                </a:lnTo>
                <a:cubicBezTo>
                  <a:pt x="1160140" y="68536"/>
                  <a:pt x="1157858" y="61156"/>
                  <a:pt x="1153641" y="55922"/>
                </a:cubicBezTo>
                <a:cubicBezTo>
                  <a:pt x="1149425" y="50689"/>
                  <a:pt x="1143595" y="48072"/>
                  <a:pt x="1136154" y="48072"/>
                </a:cubicBezTo>
                <a:close/>
                <a:moveTo>
                  <a:pt x="406152" y="47104"/>
                </a:moveTo>
                <a:lnTo>
                  <a:pt x="406152" y="71661"/>
                </a:lnTo>
                <a:lnTo>
                  <a:pt x="432941" y="71661"/>
                </a:lnTo>
                <a:lnTo>
                  <a:pt x="432941" y="47104"/>
                </a:lnTo>
                <a:close/>
                <a:moveTo>
                  <a:pt x="371401" y="47104"/>
                </a:moveTo>
                <a:lnTo>
                  <a:pt x="371401" y="71661"/>
                </a:lnTo>
                <a:lnTo>
                  <a:pt x="398190" y="71661"/>
                </a:lnTo>
                <a:lnTo>
                  <a:pt x="398190" y="47104"/>
                </a:lnTo>
                <a:close/>
                <a:moveTo>
                  <a:pt x="3096220" y="43309"/>
                </a:moveTo>
                <a:lnTo>
                  <a:pt x="3103587" y="43309"/>
                </a:lnTo>
                <a:lnTo>
                  <a:pt x="3103587" y="125611"/>
                </a:lnTo>
                <a:lnTo>
                  <a:pt x="3096220" y="125611"/>
                </a:lnTo>
                <a:close/>
                <a:moveTo>
                  <a:pt x="2941811" y="43309"/>
                </a:moveTo>
                <a:lnTo>
                  <a:pt x="2950071" y="43309"/>
                </a:lnTo>
                <a:lnTo>
                  <a:pt x="2974925" y="110356"/>
                </a:lnTo>
                <a:cubicBezTo>
                  <a:pt x="2975422" y="111795"/>
                  <a:pt x="2975794" y="112886"/>
                  <a:pt x="2976042" y="113631"/>
                </a:cubicBezTo>
                <a:cubicBezTo>
                  <a:pt x="2976240" y="114672"/>
                  <a:pt x="2976463" y="115590"/>
                  <a:pt x="2976711" y="116384"/>
                </a:cubicBezTo>
                <a:lnTo>
                  <a:pt x="2977083" y="116384"/>
                </a:lnTo>
                <a:lnTo>
                  <a:pt x="2979018" y="110803"/>
                </a:lnTo>
                <a:lnTo>
                  <a:pt x="3005510" y="43309"/>
                </a:lnTo>
                <a:lnTo>
                  <a:pt x="3013546" y="43309"/>
                </a:lnTo>
                <a:lnTo>
                  <a:pt x="2973437" y="142429"/>
                </a:lnTo>
                <a:cubicBezTo>
                  <a:pt x="2970461" y="149821"/>
                  <a:pt x="2967149" y="155302"/>
                  <a:pt x="2963503" y="158874"/>
                </a:cubicBezTo>
                <a:cubicBezTo>
                  <a:pt x="2959857" y="162446"/>
                  <a:pt x="2955156" y="164232"/>
                  <a:pt x="2949401" y="164232"/>
                </a:cubicBezTo>
                <a:cubicBezTo>
                  <a:pt x="2947020" y="164232"/>
                  <a:pt x="2944887" y="163860"/>
                  <a:pt x="2943002" y="163116"/>
                </a:cubicBezTo>
                <a:lnTo>
                  <a:pt x="2943002" y="155749"/>
                </a:lnTo>
                <a:cubicBezTo>
                  <a:pt x="2944937" y="156493"/>
                  <a:pt x="2947194" y="156865"/>
                  <a:pt x="2949774" y="156865"/>
                </a:cubicBezTo>
                <a:cubicBezTo>
                  <a:pt x="2956322" y="156865"/>
                  <a:pt x="2961506" y="152326"/>
                  <a:pt x="2965326" y="143247"/>
                </a:cubicBezTo>
                <a:lnTo>
                  <a:pt x="2972991" y="124942"/>
                </a:lnTo>
                <a:close/>
                <a:moveTo>
                  <a:pt x="2275359" y="43309"/>
                </a:moveTo>
                <a:lnTo>
                  <a:pt x="2282875" y="43309"/>
                </a:lnTo>
                <a:lnTo>
                  <a:pt x="2282875" y="89074"/>
                </a:lnTo>
                <a:cubicBezTo>
                  <a:pt x="2282875" y="100186"/>
                  <a:pt x="2284710" y="108260"/>
                  <a:pt x="2288381" y="113296"/>
                </a:cubicBezTo>
                <a:cubicBezTo>
                  <a:pt x="2292052" y="118331"/>
                  <a:pt x="2297832" y="120849"/>
                  <a:pt x="2305720" y="120849"/>
                </a:cubicBezTo>
                <a:cubicBezTo>
                  <a:pt x="2313360" y="120849"/>
                  <a:pt x="2319548" y="118033"/>
                  <a:pt x="2324286" y="112403"/>
                </a:cubicBezTo>
                <a:cubicBezTo>
                  <a:pt x="2329024" y="106772"/>
                  <a:pt x="2331393" y="99269"/>
                  <a:pt x="2331393" y="89892"/>
                </a:cubicBezTo>
                <a:lnTo>
                  <a:pt x="2331393" y="43309"/>
                </a:lnTo>
                <a:lnTo>
                  <a:pt x="2338834" y="43309"/>
                </a:lnTo>
                <a:lnTo>
                  <a:pt x="2338834" y="125611"/>
                </a:lnTo>
                <a:lnTo>
                  <a:pt x="2331393" y="125611"/>
                </a:lnTo>
                <a:lnTo>
                  <a:pt x="2331393" y="110654"/>
                </a:lnTo>
                <a:lnTo>
                  <a:pt x="2331095" y="110654"/>
                </a:lnTo>
                <a:cubicBezTo>
                  <a:pt x="2325340" y="121965"/>
                  <a:pt x="2316485" y="127620"/>
                  <a:pt x="2304529" y="127620"/>
                </a:cubicBezTo>
                <a:cubicBezTo>
                  <a:pt x="2285082" y="127620"/>
                  <a:pt x="2275359" y="115367"/>
                  <a:pt x="2275359" y="90860"/>
                </a:cubicBezTo>
                <a:close/>
                <a:moveTo>
                  <a:pt x="2679204" y="41672"/>
                </a:moveTo>
                <a:cubicBezTo>
                  <a:pt x="2682230" y="41672"/>
                  <a:pt x="2684959" y="42168"/>
                  <a:pt x="2687390" y="43160"/>
                </a:cubicBezTo>
                <a:lnTo>
                  <a:pt x="2687390" y="51048"/>
                </a:lnTo>
                <a:cubicBezTo>
                  <a:pt x="2684909" y="49262"/>
                  <a:pt x="2682007" y="48369"/>
                  <a:pt x="2678683" y="48369"/>
                </a:cubicBezTo>
                <a:cubicBezTo>
                  <a:pt x="2672184" y="48369"/>
                  <a:pt x="2666740" y="51718"/>
                  <a:pt x="2662349" y="58415"/>
                </a:cubicBezTo>
                <a:cubicBezTo>
                  <a:pt x="2657959" y="65113"/>
                  <a:pt x="2655764" y="74638"/>
                  <a:pt x="2655764" y="86990"/>
                </a:cubicBezTo>
                <a:lnTo>
                  <a:pt x="2655764" y="125611"/>
                </a:lnTo>
                <a:lnTo>
                  <a:pt x="2648545" y="125611"/>
                </a:lnTo>
                <a:lnTo>
                  <a:pt x="2648545" y="43309"/>
                </a:lnTo>
                <a:lnTo>
                  <a:pt x="2655764" y="43309"/>
                </a:lnTo>
                <a:lnTo>
                  <a:pt x="2655764" y="61541"/>
                </a:lnTo>
                <a:lnTo>
                  <a:pt x="2656136" y="61541"/>
                </a:lnTo>
                <a:cubicBezTo>
                  <a:pt x="2657971" y="55290"/>
                  <a:pt x="2660935" y="50416"/>
                  <a:pt x="2665028" y="46918"/>
                </a:cubicBezTo>
                <a:cubicBezTo>
                  <a:pt x="2669121" y="43421"/>
                  <a:pt x="2673846" y="41672"/>
                  <a:pt x="2679204" y="41672"/>
                </a:cubicBezTo>
                <a:close/>
                <a:moveTo>
                  <a:pt x="1402854" y="41672"/>
                </a:moveTo>
                <a:cubicBezTo>
                  <a:pt x="1405880" y="41672"/>
                  <a:pt x="1408609" y="42168"/>
                  <a:pt x="1411039" y="43160"/>
                </a:cubicBezTo>
                <a:lnTo>
                  <a:pt x="1411039" y="51048"/>
                </a:lnTo>
                <a:cubicBezTo>
                  <a:pt x="1408559" y="49262"/>
                  <a:pt x="1405657" y="48369"/>
                  <a:pt x="1402333" y="48369"/>
                </a:cubicBezTo>
                <a:cubicBezTo>
                  <a:pt x="1395834" y="48369"/>
                  <a:pt x="1390390" y="51718"/>
                  <a:pt x="1385999" y="58415"/>
                </a:cubicBezTo>
                <a:cubicBezTo>
                  <a:pt x="1381609" y="65113"/>
                  <a:pt x="1379413" y="74638"/>
                  <a:pt x="1379413" y="86990"/>
                </a:cubicBezTo>
                <a:lnTo>
                  <a:pt x="1379413" y="125611"/>
                </a:lnTo>
                <a:lnTo>
                  <a:pt x="1372195" y="125611"/>
                </a:lnTo>
                <a:lnTo>
                  <a:pt x="1372195" y="43309"/>
                </a:lnTo>
                <a:lnTo>
                  <a:pt x="1379413" y="43309"/>
                </a:lnTo>
                <a:lnTo>
                  <a:pt x="1379413" y="61541"/>
                </a:lnTo>
                <a:lnTo>
                  <a:pt x="1379786" y="61541"/>
                </a:lnTo>
                <a:cubicBezTo>
                  <a:pt x="1381621" y="55290"/>
                  <a:pt x="1384585" y="50416"/>
                  <a:pt x="1388678" y="46918"/>
                </a:cubicBezTo>
                <a:cubicBezTo>
                  <a:pt x="1392771" y="43421"/>
                  <a:pt x="1397496" y="41672"/>
                  <a:pt x="1402854" y="41672"/>
                </a:cubicBezTo>
                <a:close/>
                <a:moveTo>
                  <a:pt x="3233217" y="41300"/>
                </a:moveTo>
                <a:cubicBezTo>
                  <a:pt x="3240261" y="41300"/>
                  <a:pt x="3246314" y="42739"/>
                  <a:pt x="3251374" y="45616"/>
                </a:cubicBezTo>
                <a:lnTo>
                  <a:pt x="3251374" y="54025"/>
                </a:lnTo>
                <a:cubicBezTo>
                  <a:pt x="3245272" y="50056"/>
                  <a:pt x="3238947" y="48072"/>
                  <a:pt x="3232398" y="48072"/>
                </a:cubicBezTo>
                <a:cubicBezTo>
                  <a:pt x="3226991" y="48072"/>
                  <a:pt x="3222625" y="49473"/>
                  <a:pt x="3219301" y="52276"/>
                </a:cubicBezTo>
                <a:cubicBezTo>
                  <a:pt x="3215977" y="55079"/>
                  <a:pt x="3214316" y="58738"/>
                  <a:pt x="3214316" y="63252"/>
                </a:cubicBezTo>
                <a:cubicBezTo>
                  <a:pt x="3214316" y="67171"/>
                  <a:pt x="3215357" y="70346"/>
                  <a:pt x="3217441" y="72777"/>
                </a:cubicBezTo>
                <a:cubicBezTo>
                  <a:pt x="3219524" y="75208"/>
                  <a:pt x="3224138" y="78011"/>
                  <a:pt x="3231282" y="81186"/>
                </a:cubicBezTo>
                <a:cubicBezTo>
                  <a:pt x="3239864" y="85056"/>
                  <a:pt x="3245755" y="88627"/>
                  <a:pt x="3248955" y="91902"/>
                </a:cubicBezTo>
                <a:cubicBezTo>
                  <a:pt x="3252155" y="95176"/>
                  <a:pt x="3253755" y="99566"/>
                  <a:pt x="3253755" y="105073"/>
                </a:cubicBezTo>
                <a:cubicBezTo>
                  <a:pt x="3253755" y="111572"/>
                  <a:pt x="3251312" y="116954"/>
                  <a:pt x="3246425" y="121221"/>
                </a:cubicBezTo>
                <a:cubicBezTo>
                  <a:pt x="3241539" y="125487"/>
                  <a:pt x="3234779" y="127620"/>
                  <a:pt x="3226147" y="127620"/>
                </a:cubicBezTo>
                <a:cubicBezTo>
                  <a:pt x="3218210" y="127620"/>
                  <a:pt x="3211587" y="125735"/>
                  <a:pt x="3206279" y="121965"/>
                </a:cubicBezTo>
                <a:lnTo>
                  <a:pt x="3206279" y="113110"/>
                </a:lnTo>
                <a:cubicBezTo>
                  <a:pt x="3209057" y="115491"/>
                  <a:pt x="3212430" y="117376"/>
                  <a:pt x="3216399" y="118765"/>
                </a:cubicBezTo>
                <a:cubicBezTo>
                  <a:pt x="3220368" y="120154"/>
                  <a:pt x="3223791" y="120849"/>
                  <a:pt x="3226668" y="120849"/>
                </a:cubicBezTo>
                <a:cubicBezTo>
                  <a:pt x="3239567" y="120849"/>
                  <a:pt x="3246016" y="115590"/>
                  <a:pt x="3246016" y="105073"/>
                </a:cubicBezTo>
                <a:cubicBezTo>
                  <a:pt x="3246016" y="101402"/>
                  <a:pt x="3244602" y="98276"/>
                  <a:pt x="3241774" y="95697"/>
                </a:cubicBezTo>
                <a:cubicBezTo>
                  <a:pt x="3238947" y="93117"/>
                  <a:pt x="3234333" y="90463"/>
                  <a:pt x="3227933" y="87734"/>
                </a:cubicBezTo>
                <a:cubicBezTo>
                  <a:pt x="3220095" y="84311"/>
                  <a:pt x="3214576" y="80764"/>
                  <a:pt x="3211376" y="77093"/>
                </a:cubicBezTo>
                <a:cubicBezTo>
                  <a:pt x="3208176" y="73422"/>
                  <a:pt x="3206576" y="68957"/>
                  <a:pt x="3206576" y="63699"/>
                </a:cubicBezTo>
                <a:cubicBezTo>
                  <a:pt x="3206576" y="57001"/>
                  <a:pt x="3209131" y="51594"/>
                  <a:pt x="3214241" y="47476"/>
                </a:cubicBezTo>
                <a:cubicBezTo>
                  <a:pt x="3219351" y="43359"/>
                  <a:pt x="3225676" y="41300"/>
                  <a:pt x="3233217" y="41300"/>
                </a:cubicBezTo>
                <a:close/>
                <a:moveTo>
                  <a:pt x="3169667" y="41300"/>
                </a:moveTo>
                <a:cubicBezTo>
                  <a:pt x="3175968" y="41300"/>
                  <a:pt x="3182045" y="42590"/>
                  <a:pt x="3187899" y="45170"/>
                </a:cubicBezTo>
                <a:lnTo>
                  <a:pt x="3187899" y="53504"/>
                </a:lnTo>
                <a:cubicBezTo>
                  <a:pt x="3182045" y="49883"/>
                  <a:pt x="3175595" y="48072"/>
                  <a:pt x="3168551" y="48072"/>
                </a:cubicBezTo>
                <a:cubicBezTo>
                  <a:pt x="3158927" y="48072"/>
                  <a:pt x="3151113" y="51544"/>
                  <a:pt x="3145110" y="58490"/>
                </a:cubicBezTo>
                <a:cubicBezTo>
                  <a:pt x="3139108" y="65435"/>
                  <a:pt x="3136106" y="74414"/>
                  <a:pt x="3136106" y="85428"/>
                </a:cubicBezTo>
                <a:cubicBezTo>
                  <a:pt x="3136106" y="96094"/>
                  <a:pt x="3138847" y="104664"/>
                  <a:pt x="3144329" y="111138"/>
                </a:cubicBezTo>
                <a:cubicBezTo>
                  <a:pt x="3149811" y="117612"/>
                  <a:pt x="3157066" y="120849"/>
                  <a:pt x="3166095" y="120849"/>
                </a:cubicBezTo>
                <a:cubicBezTo>
                  <a:pt x="3174330" y="120849"/>
                  <a:pt x="3181499" y="118666"/>
                  <a:pt x="3187601" y="114300"/>
                </a:cubicBezTo>
                <a:lnTo>
                  <a:pt x="3187601" y="121965"/>
                </a:lnTo>
                <a:cubicBezTo>
                  <a:pt x="3181499" y="125735"/>
                  <a:pt x="3174206" y="127620"/>
                  <a:pt x="3165723" y="127620"/>
                </a:cubicBezTo>
                <a:cubicBezTo>
                  <a:pt x="3154561" y="127620"/>
                  <a:pt x="3145544" y="123776"/>
                  <a:pt x="3138674" y="116086"/>
                </a:cubicBezTo>
                <a:cubicBezTo>
                  <a:pt x="3131803" y="108397"/>
                  <a:pt x="3128367" y="98326"/>
                  <a:pt x="3128367" y="85874"/>
                </a:cubicBezTo>
                <a:cubicBezTo>
                  <a:pt x="3128367" y="72827"/>
                  <a:pt x="3132224" y="62136"/>
                  <a:pt x="3139939" y="53802"/>
                </a:cubicBezTo>
                <a:cubicBezTo>
                  <a:pt x="3147653" y="45467"/>
                  <a:pt x="3157562" y="41300"/>
                  <a:pt x="3169667" y="41300"/>
                </a:cubicBezTo>
                <a:close/>
                <a:moveTo>
                  <a:pt x="3052242" y="41300"/>
                </a:moveTo>
                <a:cubicBezTo>
                  <a:pt x="3059286" y="41300"/>
                  <a:pt x="3065339" y="42739"/>
                  <a:pt x="3070399" y="45616"/>
                </a:cubicBezTo>
                <a:lnTo>
                  <a:pt x="3070399" y="54025"/>
                </a:lnTo>
                <a:cubicBezTo>
                  <a:pt x="3064297" y="50056"/>
                  <a:pt x="3057972" y="48072"/>
                  <a:pt x="3051423" y="48072"/>
                </a:cubicBezTo>
                <a:cubicBezTo>
                  <a:pt x="3046016" y="48072"/>
                  <a:pt x="3041650" y="49473"/>
                  <a:pt x="3038326" y="52276"/>
                </a:cubicBezTo>
                <a:cubicBezTo>
                  <a:pt x="3035002" y="55079"/>
                  <a:pt x="3033341" y="58738"/>
                  <a:pt x="3033341" y="63252"/>
                </a:cubicBezTo>
                <a:cubicBezTo>
                  <a:pt x="3033341" y="67171"/>
                  <a:pt x="3034382" y="70346"/>
                  <a:pt x="3036466" y="72777"/>
                </a:cubicBezTo>
                <a:cubicBezTo>
                  <a:pt x="3038549" y="75208"/>
                  <a:pt x="3043163" y="78011"/>
                  <a:pt x="3050307" y="81186"/>
                </a:cubicBezTo>
                <a:cubicBezTo>
                  <a:pt x="3058889" y="85056"/>
                  <a:pt x="3064780" y="88627"/>
                  <a:pt x="3067980" y="91902"/>
                </a:cubicBezTo>
                <a:cubicBezTo>
                  <a:pt x="3071180" y="95176"/>
                  <a:pt x="3072780" y="99566"/>
                  <a:pt x="3072780" y="105073"/>
                </a:cubicBezTo>
                <a:cubicBezTo>
                  <a:pt x="3072780" y="111572"/>
                  <a:pt x="3070337" y="116954"/>
                  <a:pt x="3065450" y="121221"/>
                </a:cubicBezTo>
                <a:cubicBezTo>
                  <a:pt x="3060564" y="125487"/>
                  <a:pt x="3053804" y="127620"/>
                  <a:pt x="3045172" y="127620"/>
                </a:cubicBezTo>
                <a:cubicBezTo>
                  <a:pt x="3037235" y="127620"/>
                  <a:pt x="3030612" y="125735"/>
                  <a:pt x="3025304" y="121965"/>
                </a:cubicBezTo>
                <a:lnTo>
                  <a:pt x="3025304" y="113110"/>
                </a:lnTo>
                <a:cubicBezTo>
                  <a:pt x="3028082" y="115491"/>
                  <a:pt x="3031455" y="117376"/>
                  <a:pt x="3035424" y="118765"/>
                </a:cubicBezTo>
                <a:cubicBezTo>
                  <a:pt x="3039393" y="120154"/>
                  <a:pt x="3042816" y="120849"/>
                  <a:pt x="3045693" y="120849"/>
                </a:cubicBezTo>
                <a:cubicBezTo>
                  <a:pt x="3058592" y="120849"/>
                  <a:pt x="3065041" y="115590"/>
                  <a:pt x="3065041" y="105073"/>
                </a:cubicBezTo>
                <a:cubicBezTo>
                  <a:pt x="3065041" y="101402"/>
                  <a:pt x="3063627" y="98276"/>
                  <a:pt x="3060799" y="95697"/>
                </a:cubicBezTo>
                <a:cubicBezTo>
                  <a:pt x="3057972" y="93117"/>
                  <a:pt x="3053358" y="90463"/>
                  <a:pt x="3046958" y="87734"/>
                </a:cubicBezTo>
                <a:cubicBezTo>
                  <a:pt x="3039120" y="84311"/>
                  <a:pt x="3033601" y="80764"/>
                  <a:pt x="3030401" y="77093"/>
                </a:cubicBezTo>
                <a:cubicBezTo>
                  <a:pt x="3027201" y="73422"/>
                  <a:pt x="3025601" y="68957"/>
                  <a:pt x="3025601" y="63699"/>
                </a:cubicBezTo>
                <a:cubicBezTo>
                  <a:pt x="3025601" y="57001"/>
                  <a:pt x="3028156" y="51594"/>
                  <a:pt x="3033266" y="47476"/>
                </a:cubicBezTo>
                <a:cubicBezTo>
                  <a:pt x="3038376" y="43359"/>
                  <a:pt x="3044701" y="41300"/>
                  <a:pt x="3052242" y="41300"/>
                </a:cubicBezTo>
                <a:close/>
                <a:moveTo>
                  <a:pt x="2592809" y="41300"/>
                </a:moveTo>
                <a:cubicBezTo>
                  <a:pt x="2601292" y="41300"/>
                  <a:pt x="2607841" y="43929"/>
                  <a:pt x="2612455" y="49188"/>
                </a:cubicBezTo>
                <a:cubicBezTo>
                  <a:pt x="2617068" y="54447"/>
                  <a:pt x="2619375" y="62086"/>
                  <a:pt x="2619375" y="72108"/>
                </a:cubicBezTo>
                <a:lnTo>
                  <a:pt x="2619375" y="125611"/>
                </a:lnTo>
                <a:lnTo>
                  <a:pt x="2612008" y="125611"/>
                </a:lnTo>
                <a:lnTo>
                  <a:pt x="2612008" y="109166"/>
                </a:lnTo>
                <a:lnTo>
                  <a:pt x="2611710" y="109166"/>
                </a:lnTo>
                <a:cubicBezTo>
                  <a:pt x="2609081" y="114772"/>
                  <a:pt x="2605261" y="119249"/>
                  <a:pt x="2600251" y="122597"/>
                </a:cubicBezTo>
                <a:cubicBezTo>
                  <a:pt x="2595240" y="125946"/>
                  <a:pt x="2589684" y="127620"/>
                  <a:pt x="2583582" y="127620"/>
                </a:cubicBezTo>
                <a:cubicBezTo>
                  <a:pt x="2575744" y="127620"/>
                  <a:pt x="2569542" y="125425"/>
                  <a:pt x="2564978" y="121035"/>
                </a:cubicBezTo>
                <a:cubicBezTo>
                  <a:pt x="2560414" y="116644"/>
                  <a:pt x="2558132" y="111100"/>
                  <a:pt x="2558132" y="104403"/>
                </a:cubicBezTo>
                <a:cubicBezTo>
                  <a:pt x="2558132" y="90017"/>
                  <a:pt x="2567657" y="81335"/>
                  <a:pt x="2586707" y="78358"/>
                </a:cubicBezTo>
                <a:lnTo>
                  <a:pt x="2612008" y="74563"/>
                </a:lnTo>
                <a:cubicBezTo>
                  <a:pt x="2612008" y="56902"/>
                  <a:pt x="2605361" y="48072"/>
                  <a:pt x="2592065" y="48072"/>
                </a:cubicBezTo>
                <a:cubicBezTo>
                  <a:pt x="2583036" y="48072"/>
                  <a:pt x="2574230" y="51718"/>
                  <a:pt x="2565648" y="59011"/>
                </a:cubicBezTo>
                <a:lnTo>
                  <a:pt x="2565648" y="50081"/>
                </a:lnTo>
                <a:cubicBezTo>
                  <a:pt x="2568674" y="47650"/>
                  <a:pt x="2572804" y="45579"/>
                  <a:pt x="2578038" y="43867"/>
                </a:cubicBezTo>
                <a:cubicBezTo>
                  <a:pt x="2583272" y="42156"/>
                  <a:pt x="2588196" y="41300"/>
                  <a:pt x="2592809" y="41300"/>
                </a:cubicBezTo>
                <a:close/>
                <a:moveTo>
                  <a:pt x="2508052" y="41300"/>
                </a:moveTo>
                <a:cubicBezTo>
                  <a:pt x="2518271" y="41300"/>
                  <a:pt x="2526122" y="44897"/>
                  <a:pt x="2531604" y="52090"/>
                </a:cubicBezTo>
                <a:cubicBezTo>
                  <a:pt x="2537086" y="59284"/>
                  <a:pt x="2539826" y="69081"/>
                  <a:pt x="2539826" y="81484"/>
                </a:cubicBezTo>
                <a:lnTo>
                  <a:pt x="2539826" y="84758"/>
                </a:lnTo>
                <a:lnTo>
                  <a:pt x="2478881" y="84758"/>
                </a:lnTo>
                <a:cubicBezTo>
                  <a:pt x="2478881" y="96069"/>
                  <a:pt x="2481486" y="104912"/>
                  <a:pt x="2486695" y="111287"/>
                </a:cubicBezTo>
                <a:cubicBezTo>
                  <a:pt x="2491904" y="117661"/>
                  <a:pt x="2499072" y="120849"/>
                  <a:pt x="2508200" y="120849"/>
                </a:cubicBezTo>
                <a:cubicBezTo>
                  <a:pt x="2517428" y="120849"/>
                  <a:pt x="2526432" y="117450"/>
                  <a:pt x="2535213" y="110654"/>
                </a:cubicBezTo>
                <a:lnTo>
                  <a:pt x="2535213" y="118542"/>
                </a:lnTo>
                <a:cubicBezTo>
                  <a:pt x="2526680" y="124594"/>
                  <a:pt x="2517180" y="127620"/>
                  <a:pt x="2506712" y="127620"/>
                </a:cubicBezTo>
                <a:cubicBezTo>
                  <a:pt x="2496096" y="127620"/>
                  <a:pt x="2487513" y="123813"/>
                  <a:pt x="2480965" y="116198"/>
                </a:cubicBezTo>
                <a:cubicBezTo>
                  <a:pt x="2474416" y="108583"/>
                  <a:pt x="2471142" y="97855"/>
                  <a:pt x="2471142" y="84014"/>
                </a:cubicBezTo>
                <a:cubicBezTo>
                  <a:pt x="2471142" y="72008"/>
                  <a:pt x="2474565" y="61888"/>
                  <a:pt x="2481411" y="53653"/>
                </a:cubicBezTo>
                <a:cubicBezTo>
                  <a:pt x="2488258" y="45418"/>
                  <a:pt x="2497137" y="41300"/>
                  <a:pt x="2508052" y="41300"/>
                </a:cubicBezTo>
                <a:close/>
                <a:moveTo>
                  <a:pt x="2398142" y="41300"/>
                </a:moveTo>
                <a:cubicBezTo>
                  <a:pt x="2404443" y="41300"/>
                  <a:pt x="2410520" y="42590"/>
                  <a:pt x="2416374" y="45170"/>
                </a:cubicBezTo>
                <a:lnTo>
                  <a:pt x="2416374" y="53504"/>
                </a:lnTo>
                <a:cubicBezTo>
                  <a:pt x="2410520" y="49883"/>
                  <a:pt x="2404070" y="48072"/>
                  <a:pt x="2397026" y="48072"/>
                </a:cubicBezTo>
                <a:cubicBezTo>
                  <a:pt x="2387402" y="48072"/>
                  <a:pt x="2379588" y="51544"/>
                  <a:pt x="2373585" y="58490"/>
                </a:cubicBezTo>
                <a:cubicBezTo>
                  <a:pt x="2367583" y="65435"/>
                  <a:pt x="2364581" y="74414"/>
                  <a:pt x="2364581" y="85428"/>
                </a:cubicBezTo>
                <a:cubicBezTo>
                  <a:pt x="2364581" y="96094"/>
                  <a:pt x="2367322" y="104664"/>
                  <a:pt x="2372804" y="111138"/>
                </a:cubicBezTo>
                <a:cubicBezTo>
                  <a:pt x="2378286" y="117612"/>
                  <a:pt x="2385541" y="120849"/>
                  <a:pt x="2394570" y="120849"/>
                </a:cubicBezTo>
                <a:cubicBezTo>
                  <a:pt x="2402805" y="120849"/>
                  <a:pt x="2409974" y="118666"/>
                  <a:pt x="2416076" y="114300"/>
                </a:cubicBezTo>
                <a:lnTo>
                  <a:pt x="2416076" y="121965"/>
                </a:lnTo>
                <a:cubicBezTo>
                  <a:pt x="2409974" y="125735"/>
                  <a:pt x="2402681" y="127620"/>
                  <a:pt x="2394198" y="127620"/>
                </a:cubicBezTo>
                <a:cubicBezTo>
                  <a:pt x="2383036" y="127620"/>
                  <a:pt x="2374019" y="123776"/>
                  <a:pt x="2367149" y="116086"/>
                </a:cubicBezTo>
                <a:cubicBezTo>
                  <a:pt x="2360278" y="108397"/>
                  <a:pt x="2356842" y="98326"/>
                  <a:pt x="2356842" y="85874"/>
                </a:cubicBezTo>
                <a:cubicBezTo>
                  <a:pt x="2356842" y="72827"/>
                  <a:pt x="2360699" y="62136"/>
                  <a:pt x="2368414" y="53802"/>
                </a:cubicBezTo>
                <a:cubicBezTo>
                  <a:pt x="2376128" y="45467"/>
                  <a:pt x="2386037" y="41300"/>
                  <a:pt x="2398142" y="41300"/>
                </a:cubicBezTo>
                <a:close/>
                <a:moveTo>
                  <a:pt x="1968103" y="41300"/>
                </a:moveTo>
                <a:cubicBezTo>
                  <a:pt x="1979811" y="41300"/>
                  <a:pt x="1989076" y="45132"/>
                  <a:pt x="1995897" y="52797"/>
                </a:cubicBezTo>
                <a:cubicBezTo>
                  <a:pt x="2002718" y="60462"/>
                  <a:pt x="2006129" y="71066"/>
                  <a:pt x="2006129" y="84609"/>
                </a:cubicBezTo>
                <a:cubicBezTo>
                  <a:pt x="2006129" y="97408"/>
                  <a:pt x="2002656" y="107777"/>
                  <a:pt x="1995711" y="115714"/>
                </a:cubicBezTo>
                <a:cubicBezTo>
                  <a:pt x="1988766" y="123652"/>
                  <a:pt x="1979265" y="127620"/>
                  <a:pt x="1967210" y="127620"/>
                </a:cubicBezTo>
                <a:cubicBezTo>
                  <a:pt x="1955205" y="127620"/>
                  <a:pt x="1945705" y="123664"/>
                  <a:pt x="1938710" y="115751"/>
                </a:cubicBezTo>
                <a:cubicBezTo>
                  <a:pt x="1931715" y="107839"/>
                  <a:pt x="1928217" y="97582"/>
                  <a:pt x="1928217" y="84981"/>
                </a:cubicBezTo>
                <a:cubicBezTo>
                  <a:pt x="1928217" y="71289"/>
                  <a:pt x="1931876" y="60586"/>
                  <a:pt x="1939193" y="52871"/>
                </a:cubicBezTo>
                <a:cubicBezTo>
                  <a:pt x="1946511" y="45157"/>
                  <a:pt x="1956147" y="41300"/>
                  <a:pt x="1968103" y="41300"/>
                </a:cubicBezTo>
                <a:close/>
                <a:moveTo>
                  <a:pt x="1741438" y="41300"/>
                </a:moveTo>
                <a:cubicBezTo>
                  <a:pt x="1750318" y="41300"/>
                  <a:pt x="1757115" y="44264"/>
                  <a:pt x="1761827" y="50193"/>
                </a:cubicBezTo>
                <a:cubicBezTo>
                  <a:pt x="1766540" y="56121"/>
                  <a:pt x="1768897" y="64567"/>
                  <a:pt x="1768897" y="75531"/>
                </a:cubicBezTo>
                <a:lnTo>
                  <a:pt x="1768897" y="125611"/>
                </a:lnTo>
                <a:lnTo>
                  <a:pt x="1761530" y="125611"/>
                </a:lnTo>
                <a:lnTo>
                  <a:pt x="1761530" y="77689"/>
                </a:lnTo>
                <a:cubicBezTo>
                  <a:pt x="1761530" y="57944"/>
                  <a:pt x="1754411" y="48072"/>
                  <a:pt x="1740173" y="48072"/>
                </a:cubicBezTo>
                <a:cubicBezTo>
                  <a:pt x="1732235" y="48072"/>
                  <a:pt x="1725712" y="50974"/>
                  <a:pt x="1720602" y="56778"/>
                </a:cubicBezTo>
                <a:cubicBezTo>
                  <a:pt x="1715492" y="62583"/>
                  <a:pt x="1712937" y="69776"/>
                  <a:pt x="1712937" y="78358"/>
                </a:cubicBezTo>
                <a:lnTo>
                  <a:pt x="1712937" y="125611"/>
                </a:lnTo>
                <a:lnTo>
                  <a:pt x="1705570" y="125611"/>
                </a:lnTo>
                <a:lnTo>
                  <a:pt x="1705570" y="43309"/>
                </a:lnTo>
                <a:lnTo>
                  <a:pt x="1712937" y="43309"/>
                </a:lnTo>
                <a:lnTo>
                  <a:pt x="1712937" y="58267"/>
                </a:lnTo>
                <a:lnTo>
                  <a:pt x="1713309" y="58267"/>
                </a:lnTo>
                <a:cubicBezTo>
                  <a:pt x="1719312" y="46956"/>
                  <a:pt x="1728688" y="41300"/>
                  <a:pt x="1741438" y="41300"/>
                </a:cubicBezTo>
                <a:close/>
                <a:moveTo>
                  <a:pt x="1650802" y="41300"/>
                </a:moveTo>
                <a:cubicBezTo>
                  <a:pt x="1661021" y="41300"/>
                  <a:pt x="1668872" y="44897"/>
                  <a:pt x="1674354" y="52090"/>
                </a:cubicBezTo>
                <a:cubicBezTo>
                  <a:pt x="1679836" y="59284"/>
                  <a:pt x="1682576" y="69081"/>
                  <a:pt x="1682576" y="81484"/>
                </a:cubicBezTo>
                <a:lnTo>
                  <a:pt x="1682576" y="84758"/>
                </a:lnTo>
                <a:lnTo>
                  <a:pt x="1621631" y="84758"/>
                </a:lnTo>
                <a:cubicBezTo>
                  <a:pt x="1621631" y="96069"/>
                  <a:pt x="1624236" y="104912"/>
                  <a:pt x="1629445" y="111287"/>
                </a:cubicBezTo>
                <a:cubicBezTo>
                  <a:pt x="1634654" y="117661"/>
                  <a:pt x="1641822" y="120849"/>
                  <a:pt x="1650950" y="120849"/>
                </a:cubicBezTo>
                <a:cubicBezTo>
                  <a:pt x="1660178" y="120849"/>
                  <a:pt x="1669182" y="117450"/>
                  <a:pt x="1677963" y="110654"/>
                </a:cubicBezTo>
                <a:lnTo>
                  <a:pt x="1677963" y="118542"/>
                </a:lnTo>
                <a:cubicBezTo>
                  <a:pt x="1669430" y="124594"/>
                  <a:pt x="1659930" y="127620"/>
                  <a:pt x="1649462" y="127620"/>
                </a:cubicBezTo>
                <a:cubicBezTo>
                  <a:pt x="1638846" y="127620"/>
                  <a:pt x="1630263" y="123813"/>
                  <a:pt x="1623715" y="116198"/>
                </a:cubicBezTo>
                <a:cubicBezTo>
                  <a:pt x="1617167" y="108583"/>
                  <a:pt x="1613892" y="97855"/>
                  <a:pt x="1613892" y="84014"/>
                </a:cubicBezTo>
                <a:cubicBezTo>
                  <a:pt x="1613892" y="72008"/>
                  <a:pt x="1617315" y="61888"/>
                  <a:pt x="1624161" y="53653"/>
                </a:cubicBezTo>
                <a:cubicBezTo>
                  <a:pt x="1631007" y="45418"/>
                  <a:pt x="1639888" y="41300"/>
                  <a:pt x="1650802" y="41300"/>
                </a:cubicBezTo>
                <a:close/>
                <a:moveTo>
                  <a:pt x="1519386" y="41300"/>
                </a:moveTo>
                <a:cubicBezTo>
                  <a:pt x="1525389" y="41300"/>
                  <a:pt x="1530524" y="43024"/>
                  <a:pt x="1534790" y="46472"/>
                </a:cubicBezTo>
                <a:cubicBezTo>
                  <a:pt x="1539057" y="49920"/>
                  <a:pt x="1541934" y="54471"/>
                  <a:pt x="1543422" y="60127"/>
                </a:cubicBezTo>
                <a:cubicBezTo>
                  <a:pt x="1546002" y="54174"/>
                  <a:pt x="1549685" y="49548"/>
                  <a:pt x="1554473" y="46249"/>
                </a:cubicBezTo>
                <a:cubicBezTo>
                  <a:pt x="1559260" y="42950"/>
                  <a:pt x="1564457" y="41300"/>
                  <a:pt x="1570062" y="41300"/>
                </a:cubicBezTo>
                <a:cubicBezTo>
                  <a:pt x="1588071" y="41300"/>
                  <a:pt x="1597075" y="52437"/>
                  <a:pt x="1597075" y="74712"/>
                </a:cubicBezTo>
                <a:lnTo>
                  <a:pt x="1597075" y="125611"/>
                </a:lnTo>
                <a:lnTo>
                  <a:pt x="1589708" y="125611"/>
                </a:lnTo>
                <a:lnTo>
                  <a:pt x="1589708" y="76126"/>
                </a:lnTo>
                <a:cubicBezTo>
                  <a:pt x="1589708" y="65758"/>
                  <a:pt x="1588083" y="58490"/>
                  <a:pt x="1584834" y="54323"/>
                </a:cubicBezTo>
                <a:cubicBezTo>
                  <a:pt x="1581584" y="50155"/>
                  <a:pt x="1576462" y="48072"/>
                  <a:pt x="1569467" y="48072"/>
                </a:cubicBezTo>
                <a:cubicBezTo>
                  <a:pt x="1562968" y="48072"/>
                  <a:pt x="1557362" y="50850"/>
                  <a:pt x="1552649" y="56406"/>
                </a:cubicBezTo>
                <a:cubicBezTo>
                  <a:pt x="1547937" y="61962"/>
                  <a:pt x="1545580" y="68957"/>
                  <a:pt x="1545580" y="77391"/>
                </a:cubicBezTo>
                <a:lnTo>
                  <a:pt x="1545580" y="125611"/>
                </a:lnTo>
                <a:lnTo>
                  <a:pt x="1538213" y="125611"/>
                </a:lnTo>
                <a:lnTo>
                  <a:pt x="1538213" y="75531"/>
                </a:lnTo>
                <a:cubicBezTo>
                  <a:pt x="1538213" y="57225"/>
                  <a:pt x="1531243" y="48072"/>
                  <a:pt x="1517303" y="48072"/>
                </a:cubicBezTo>
                <a:cubicBezTo>
                  <a:pt x="1510605" y="48072"/>
                  <a:pt x="1505024" y="50875"/>
                  <a:pt x="1500560" y="56481"/>
                </a:cubicBezTo>
                <a:cubicBezTo>
                  <a:pt x="1496095" y="62086"/>
                  <a:pt x="1493862" y="69329"/>
                  <a:pt x="1493862" y="78209"/>
                </a:cubicBezTo>
                <a:lnTo>
                  <a:pt x="1493862" y="125611"/>
                </a:lnTo>
                <a:lnTo>
                  <a:pt x="1486496" y="125611"/>
                </a:lnTo>
                <a:lnTo>
                  <a:pt x="1486496" y="43309"/>
                </a:lnTo>
                <a:lnTo>
                  <a:pt x="1493862" y="43309"/>
                </a:lnTo>
                <a:lnTo>
                  <a:pt x="1493862" y="57001"/>
                </a:lnTo>
                <a:lnTo>
                  <a:pt x="1494235" y="57001"/>
                </a:lnTo>
                <a:cubicBezTo>
                  <a:pt x="1499939" y="46534"/>
                  <a:pt x="1508324" y="41300"/>
                  <a:pt x="1519386" y="41300"/>
                </a:cubicBezTo>
                <a:close/>
                <a:moveTo>
                  <a:pt x="1316459" y="41300"/>
                </a:moveTo>
                <a:cubicBezTo>
                  <a:pt x="1324942" y="41300"/>
                  <a:pt x="1331491" y="43929"/>
                  <a:pt x="1336105" y="49188"/>
                </a:cubicBezTo>
                <a:cubicBezTo>
                  <a:pt x="1340718" y="54447"/>
                  <a:pt x="1343025" y="62086"/>
                  <a:pt x="1343025" y="72108"/>
                </a:cubicBezTo>
                <a:lnTo>
                  <a:pt x="1343025" y="125611"/>
                </a:lnTo>
                <a:lnTo>
                  <a:pt x="1335658" y="125611"/>
                </a:lnTo>
                <a:lnTo>
                  <a:pt x="1335658" y="109166"/>
                </a:lnTo>
                <a:lnTo>
                  <a:pt x="1335360" y="109166"/>
                </a:lnTo>
                <a:cubicBezTo>
                  <a:pt x="1332731" y="114772"/>
                  <a:pt x="1328911" y="119249"/>
                  <a:pt x="1323901" y="122597"/>
                </a:cubicBezTo>
                <a:cubicBezTo>
                  <a:pt x="1318890" y="125946"/>
                  <a:pt x="1313334" y="127620"/>
                  <a:pt x="1307232" y="127620"/>
                </a:cubicBezTo>
                <a:cubicBezTo>
                  <a:pt x="1299394" y="127620"/>
                  <a:pt x="1293192" y="125425"/>
                  <a:pt x="1288628" y="121035"/>
                </a:cubicBezTo>
                <a:cubicBezTo>
                  <a:pt x="1284064" y="116644"/>
                  <a:pt x="1281782" y="111100"/>
                  <a:pt x="1281782" y="104403"/>
                </a:cubicBezTo>
                <a:cubicBezTo>
                  <a:pt x="1281782" y="90017"/>
                  <a:pt x="1291307" y="81335"/>
                  <a:pt x="1310357" y="78358"/>
                </a:cubicBezTo>
                <a:lnTo>
                  <a:pt x="1335658" y="74563"/>
                </a:lnTo>
                <a:cubicBezTo>
                  <a:pt x="1335658" y="56902"/>
                  <a:pt x="1329010" y="48072"/>
                  <a:pt x="1315715" y="48072"/>
                </a:cubicBezTo>
                <a:cubicBezTo>
                  <a:pt x="1306686" y="48072"/>
                  <a:pt x="1297881" y="51718"/>
                  <a:pt x="1289298" y="59011"/>
                </a:cubicBezTo>
                <a:lnTo>
                  <a:pt x="1289298" y="50081"/>
                </a:lnTo>
                <a:cubicBezTo>
                  <a:pt x="1292324" y="47650"/>
                  <a:pt x="1296454" y="45579"/>
                  <a:pt x="1301688" y="43867"/>
                </a:cubicBezTo>
                <a:cubicBezTo>
                  <a:pt x="1306922" y="42156"/>
                  <a:pt x="1311846" y="41300"/>
                  <a:pt x="1316459" y="41300"/>
                </a:cubicBezTo>
                <a:close/>
                <a:moveTo>
                  <a:pt x="1229693" y="41300"/>
                </a:moveTo>
                <a:cubicBezTo>
                  <a:pt x="1240160" y="41300"/>
                  <a:pt x="1248333" y="44909"/>
                  <a:pt x="1254212" y="52127"/>
                </a:cubicBezTo>
                <a:cubicBezTo>
                  <a:pt x="1260091" y="59346"/>
                  <a:pt x="1263030" y="69131"/>
                  <a:pt x="1263030" y="81484"/>
                </a:cubicBezTo>
                <a:cubicBezTo>
                  <a:pt x="1263030" y="95275"/>
                  <a:pt x="1259657" y="106412"/>
                  <a:pt x="1252910" y="114896"/>
                </a:cubicBezTo>
                <a:cubicBezTo>
                  <a:pt x="1246163" y="123379"/>
                  <a:pt x="1237283" y="127620"/>
                  <a:pt x="1226269" y="127620"/>
                </a:cubicBezTo>
                <a:cubicBezTo>
                  <a:pt x="1213966" y="127620"/>
                  <a:pt x="1204863" y="122064"/>
                  <a:pt x="1198960" y="110952"/>
                </a:cubicBezTo>
                <a:lnTo>
                  <a:pt x="1198587" y="110952"/>
                </a:lnTo>
                <a:lnTo>
                  <a:pt x="1198587" y="163488"/>
                </a:lnTo>
                <a:lnTo>
                  <a:pt x="1191220" y="163488"/>
                </a:lnTo>
                <a:lnTo>
                  <a:pt x="1191220" y="43309"/>
                </a:lnTo>
                <a:lnTo>
                  <a:pt x="1198587" y="43309"/>
                </a:lnTo>
                <a:lnTo>
                  <a:pt x="1198587" y="60276"/>
                </a:lnTo>
                <a:lnTo>
                  <a:pt x="1198960" y="60276"/>
                </a:lnTo>
                <a:cubicBezTo>
                  <a:pt x="1201887" y="54223"/>
                  <a:pt x="1206103" y="49548"/>
                  <a:pt x="1211610" y="46249"/>
                </a:cubicBezTo>
                <a:cubicBezTo>
                  <a:pt x="1217117" y="42950"/>
                  <a:pt x="1223144" y="41300"/>
                  <a:pt x="1229693" y="41300"/>
                </a:cubicBezTo>
                <a:close/>
                <a:moveTo>
                  <a:pt x="1136452" y="41300"/>
                </a:moveTo>
                <a:cubicBezTo>
                  <a:pt x="1146671" y="41300"/>
                  <a:pt x="1154522" y="44897"/>
                  <a:pt x="1160004" y="52090"/>
                </a:cubicBezTo>
                <a:cubicBezTo>
                  <a:pt x="1165486" y="59284"/>
                  <a:pt x="1168227" y="69081"/>
                  <a:pt x="1168227" y="81484"/>
                </a:cubicBezTo>
                <a:lnTo>
                  <a:pt x="1168227" y="84758"/>
                </a:lnTo>
                <a:lnTo>
                  <a:pt x="1107281" y="84758"/>
                </a:lnTo>
                <a:cubicBezTo>
                  <a:pt x="1107281" y="96069"/>
                  <a:pt x="1109886" y="104912"/>
                  <a:pt x="1115095" y="111287"/>
                </a:cubicBezTo>
                <a:cubicBezTo>
                  <a:pt x="1120304" y="117661"/>
                  <a:pt x="1127472" y="120849"/>
                  <a:pt x="1136600" y="120849"/>
                </a:cubicBezTo>
                <a:cubicBezTo>
                  <a:pt x="1145828" y="120849"/>
                  <a:pt x="1154832" y="117450"/>
                  <a:pt x="1163613" y="110654"/>
                </a:cubicBezTo>
                <a:lnTo>
                  <a:pt x="1163613" y="118542"/>
                </a:lnTo>
                <a:cubicBezTo>
                  <a:pt x="1155080" y="124594"/>
                  <a:pt x="1145580" y="127620"/>
                  <a:pt x="1135112" y="127620"/>
                </a:cubicBezTo>
                <a:cubicBezTo>
                  <a:pt x="1124496" y="127620"/>
                  <a:pt x="1115913" y="123813"/>
                  <a:pt x="1109365" y="116198"/>
                </a:cubicBezTo>
                <a:cubicBezTo>
                  <a:pt x="1102816" y="108583"/>
                  <a:pt x="1099542" y="97855"/>
                  <a:pt x="1099542" y="84014"/>
                </a:cubicBezTo>
                <a:cubicBezTo>
                  <a:pt x="1099542" y="72008"/>
                  <a:pt x="1102965" y="61888"/>
                  <a:pt x="1109811" y="53653"/>
                </a:cubicBezTo>
                <a:cubicBezTo>
                  <a:pt x="1116658" y="45418"/>
                  <a:pt x="1125538" y="41300"/>
                  <a:pt x="1136452" y="41300"/>
                </a:cubicBezTo>
                <a:close/>
                <a:moveTo>
                  <a:pt x="698004" y="39217"/>
                </a:moveTo>
                <a:cubicBezTo>
                  <a:pt x="715020" y="47154"/>
                  <a:pt x="731986" y="55538"/>
                  <a:pt x="748903" y="64368"/>
                </a:cubicBezTo>
                <a:lnTo>
                  <a:pt x="744290" y="71512"/>
                </a:lnTo>
                <a:cubicBezTo>
                  <a:pt x="729506" y="63178"/>
                  <a:pt x="712639" y="54447"/>
                  <a:pt x="693688" y="45318"/>
                </a:cubicBezTo>
                <a:close/>
                <a:moveTo>
                  <a:pt x="662806" y="38621"/>
                </a:moveTo>
                <a:lnTo>
                  <a:pt x="667792" y="45021"/>
                </a:lnTo>
                <a:cubicBezTo>
                  <a:pt x="653554" y="53653"/>
                  <a:pt x="636538" y="62781"/>
                  <a:pt x="616744" y="72405"/>
                </a:cubicBezTo>
                <a:cubicBezTo>
                  <a:pt x="615504" y="70123"/>
                  <a:pt x="614040" y="67742"/>
                  <a:pt x="612353" y="65261"/>
                </a:cubicBezTo>
                <a:cubicBezTo>
                  <a:pt x="630659" y="57225"/>
                  <a:pt x="647477" y="48345"/>
                  <a:pt x="662806" y="38621"/>
                </a:cubicBezTo>
                <a:close/>
                <a:moveTo>
                  <a:pt x="1811685" y="19422"/>
                </a:moveTo>
                <a:lnTo>
                  <a:pt x="1811685" y="43309"/>
                </a:lnTo>
                <a:lnTo>
                  <a:pt x="1833414" y="43309"/>
                </a:lnTo>
                <a:lnTo>
                  <a:pt x="1833414" y="50081"/>
                </a:lnTo>
                <a:lnTo>
                  <a:pt x="1811685" y="50081"/>
                </a:lnTo>
                <a:lnTo>
                  <a:pt x="1811685" y="104403"/>
                </a:lnTo>
                <a:cubicBezTo>
                  <a:pt x="1811685" y="110059"/>
                  <a:pt x="1812578" y="114164"/>
                  <a:pt x="1814364" y="116719"/>
                </a:cubicBezTo>
                <a:cubicBezTo>
                  <a:pt x="1816150" y="119274"/>
                  <a:pt x="1819201" y="120551"/>
                  <a:pt x="1823517" y="120551"/>
                </a:cubicBezTo>
                <a:cubicBezTo>
                  <a:pt x="1826543" y="120551"/>
                  <a:pt x="1829842" y="119559"/>
                  <a:pt x="1833414" y="117575"/>
                </a:cubicBezTo>
                <a:lnTo>
                  <a:pt x="1833414" y="124495"/>
                </a:lnTo>
                <a:cubicBezTo>
                  <a:pt x="1829544" y="126331"/>
                  <a:pt x="1825923" y="127248"/>
                  <a:pt x="1822549" y="127248"/>
                </a:cubicBezTo>
                <a:cubicBezTo>
                  <a:pt x="1810395" y="127248"/>
                  <a:pt x="1804318" y="119956"/>
                  <a:pt x="1804318" y="105371"/>
                </a:cubicBezTo>
                <a:lnTo>
                  <a:pt x="1804318" y="50081"/>
                </a:lnTo>
                <a:lnTo>
                  <a:pt x="1789510" y="50081"/>
                </a:lnTo>
                <a:lnTo>
                  <a:pt x="1789510" y="43309"/>
                </a:lnTo>
                <a:lnTo>
                  <a:pt x="1804318" y="43309"/>
                </a:lnTo>
                <a:lnTo>
                  <a:pt x="1804318" y="21952"/>
                </a:lnTo>
                <a:cubicBezTo>
                  <a:pt x="1805459" y="21506"/>
                  <a:pt x="1806674" y="21084"/>
                  <a:pt x="1807964" y="20687"/>
                </a:cubicBezTo>
                <a:cubicBezTo>
                  <a:pt x="1809254" y="20291"/>
                  <a:pt x="1810494" y="19869"/>
                  <a:pt x="1811685" y="19422"/>
                </a:cubicBezTo>
                <a:close/>
                <a:moveTo>
                  <a:pt x="1449735" y="19422"/>
                </a:moveTo>
                <a:lnTo>
                  <a:pt x="1449735" y="43309"/>
                </a:lnTo>
                <a:lnTo>
                  <a:pt x="1471464" y="43309"/>
                </a:lnTo>
                <a:lnTo>
                  <a:pt x="1471464" y="50081"/>
                </a:lnTo>
                <a:lnTo>
                  <a:pt x="1449735" y="50081"/>
                </a:lnTo>
                <a:lnTo>
                  <a:pt x="1449735" y="104403"/>
                </a:lnTo>
                <a:cubicBezTo>
                  <a:pt x="1449735" y="110059"/>
                  <a:pt x="1450628" y="114164"/>
                  <a:pt x="1452414" y="116719"/>
                </a:cubicBezTo>
                <a:cubicBezTo>
                  <a:pt x="1454200" y="119274"/>
                  <a:pt x="1457251" y="120551"/>
                  <a:pt x="1461567" y="120551"/>
                </a:cubicBezTo>
                <a:cubicBezTo>
                  <a:pt x="1464593" y="120551"/>
                  <a:pt x="1467892" y="119559"/>
                  <a:pt x="1471464" y="117575"/>
                </a:cubicBezTo>
                <a:lnTo>
                  <a:pt x="1471464" y="124495"/>
                </a:lnTo>
                <a:cubicBezTo>
                  <a:pt x="1467594" y="126331"/>
                  <a:pt x="1463973" y="127248"/>
                  <a:pt x="1460599" y="127248"/>
                </a:cubicBezTo>
                <a:cubicBezTo>
                  <a:pt x="1448445" y="127248"/>
                  <a:pt x="1442368" y="119956"/>
                  <a:pt x="1442368" y="105371"/>
                </a:cubicBezTo>
                <a:lnTo>
                  <a:pt x="1442368" y="50081"/>
                </a:lnTo>
                <a:lnTo>
                  <a:pt x="1427559" y="50081"/>
                </a:lnTo>
                <a:lnTo>
                  <a:pt x="1427559" y="43309"/>
                </a:lnTo>
                <a:lnTo>
                  <a:pt x="1442368" y="43309"/>
                </a:lnTo>
                <a:lnTo>
                  <a:pt x="1442368" y="21952"/>
                </a:lnTo>
                <a:cubicBezTo>
                  <a:pt x="1443509" y="21506"/>
                  <a:pt x="1444724" y="21084"/>
                  <a:pt x="1446014" y="20687"/>
                </a:cubicBezTo>
                <a:cubicBezTo>
                  <a:pt x="1447304" y="20291"/>
                  <a:pt x="1448544" y="19869"/>
                  <a:pt x="1449735" y="19422"/>
                </a:cubicBezTo>
                <a:close/>
                <a:moveTo>
                  <a:pt x="2791495" y="17711"/>
                </a:moveTo>
                <a:lnTo>
                  <a:pt x="2791495" y="72108"/>
                </a:lnTo>
                <a:lnTo>
                  <a:pt x="2807866" y="72108"/>
                </a:lnTo>
                <a:cubicBezTo>
                  <a:pt x="2818234" y="72108"/>
                  <a:pt x="2826135" y="69627"/>
                  <a:pt x="2831567" y="64666"/>
                </a:cubicBezTo>
                <a:cubicBezTo>
                  <a:pt x="2836999" y="59705"/>
                  <a:pt x="2839715" y="52685"/>
                  <a:pt x="2839715" y="43607"/>
                </a:cubicBezTo>
                <a:cubicBezTo>
                  <a:pt x="2839715" y="26343"/>
                  <a:pt x="2829768" y="17711"/>
                  <a:pt x="2809875" y="17711"/>
                </a:cubicBezTo>
                <a:close/>
                <a:moveTo>
                  <a:pt x="1000795" y="17711"/>
                </a:moveTo>
                <a:lnTo>
                  <a:pt x="1000795" y="118393"/>
                </a:lnTo>
                <a:lnTo>
                  <a:pt x="1018878" y="118393"/>
                </a:lnTo>
                <a:cubicBezTo>
                  <a:pt x="1035943" y="118393"/>
                  <a:pt x="1049065" y="113953"/>
                  <a:pt x="1058242" y="105073"/>
                </a:cubicBezTo>
                <a:cubicBezTo>
                  <a:pt x="1067420" y="96193"/>
                  <a:pt x="1072009" y="83394"/>
                  <a:pt x="1072009" y="66675"/>
                </a:cubicBezTo>
                <a:cubicBezTo>
                  <a:pt x="1072009" y="34032"/>
                  <a:pt x="1054819" y="17711"/>
                  <a:pt x="1020440" y="17711"/>
                </a:cubicBezTo>
                <a:close/>
                <a:moveTo>
                  <a:pt x="541511" y="17562"/>
                </a:moveTo>
                <a:lnTo>
                  <a:pt x="541511" y="57820"/>
                </a:lnTo>
                <a:cubicBezTo>
                  <a:pt x="541511" y="58663"/>
                  <a:pt x="541462" y="59928"/>
                  <a:pt x="541362" y="61615"/>
                </a:cubicBezTo>
                <a:cubicBezTo>
                  <a:pt x="541313" y="63252"/>
                  <a:pt x="541288" y="64468"/>
                  <a:pt x="541288" y="65261"/>
                </a:cubicBezTo>
                <a:lnTo>
                  <a:pt x="573658" y="65261"/>
                </a:lnTo>
                <a:lnTo>
                  <a:pt x="573658" y="17562"/>
                </a:lnTo>
                <a:close/>
                <a:moveTo>
                  <a:pt x="406152" y="15702"/>
                </a:moveTo>
                <a:lnTo>
                  <a:pt x="406152" y="40258"/>
                </a:lnTo>
                <a:lnTo>
                  <a:pt x="432941" y="40258"/>
                </a:lnTo>
                <a:lnTo>
                  <a:pt x="432941" y="15702"/>
                </a:lnTo>
                <a:close/>
                <a:moveTo>
                  <a:pt x="371401" y="15702"/>
                </a:moveTo>
                <a:lnTo>
                  <a:pt x="371401" y="40258"/>
                </a:lnTo>
                <a:lnTo>
                  <a:pt x="398190" y="40258"/>
                </a:lnTo>
                <a:lnTo>
                  <a:pt x="398190" y="15702"/>
                </a:lnTo>
                <a:close/>
                <a:moveTo>
                  <a:pt x="306437" y="14065"/>
                </a:moveTo>
                <a:lnTo>
                  <a:pt x="354360" y="14065"/>
                </a:lnTo>
                <a:lnTo>
                  <a:pt x="354360" y="21208"/>
                </a:lnTo>
                <a:lnTo>
                  <a:pt x="334491" y="21208"/>
                </a:lnTo>
                <a:lnTo>
                  <a:pt x="334491" y="64071"/>
                </a:lnTo>
                <a:lnTo>
                  <a:pt x="353244" y="64071"/>
                </a:lnTo>
                <a:lnTo>
                  <a:pt x="353244" y="71066"/>
                </a:lnTo>
                <a:lnTo>
                  <a:pt x="334491" y="71066"/>
                </a:lnTo>
                <a:lnTo>
                  <a:pt x="334491" y="115714"/>
                </a:lnTo>
                <a:cubicBezTo>
                  <a:pt x="340742" y="114276"/>
                  <a:pt x="347365" y="112688"/>
                  <a:pt x="354360" y="110952"/>
                </a:cubicBezTo>
                <a:cubicBezTo>
                  <a:pt x="354360" y="114176"/>
                  <a:pt x="354509" y="116930"/>
                  <a:pt x="354807" y="119212"/>
                </a:cubicBezTo>
                <a:cubicBezTo>
                  <a:pt x="338286" y="122535"/>
                  <a:pt x="322436" y="126132"/>
                  <a:pt x="307256" y="130002"/>
                </a:cubicBezTo>
                <a:lnTo>
                  <a:pt x="305396" y="121816"/>
                </a:lnTo>
                <a:cubicBezTo>
                  <a:pt x="313482" y="120278"/>
                  <a:pt x="320601" y="118790"/>
                  <a:pt x="326752" y="117351"/>
                </a:cubicBezTo>
                <a:lnTo>
                  <a:pt x="326752" y="71066"/>
                </a:lnTo>
                <a:lnTo>
                  <a:pt x="307851" y="71066"/>
                </a:lnTo>
                <a:lnTo>
                  <a:pt x="307851" y="64071"/>
                </a:lnTo>
                <a:lnTo>
                  <a:pt x="326752" y="64071"/>
                </a:lnTo>
                <a:lnTo>
                  <a:pt x="326752" y="21208"/>
                </a:lnTo>
                <a:lnTo>
                  <a:pt x="306437" y="21208"/>
                </a:lnTo>
                <a:close/>
                <a:moveTo>
                  <a:pt x="3099867" y="10344"/>
                </a:moveTo>
                <a:cubicBezTo>
                  <a:pt x="3101504" y="10344"/>
                  <a:pt x="3102955" y="10877"/>
                  <a:pt x="3104220" y="11944"/>
                </a:cubicBezTo>
                <a:cubicBezTo>
                  <a:pt x="3105485" y="13010"/>
                  <a:pt x="3106117" y="14461"/>
                  <a:pt x="3106117" y="16297"/>
                </a:cubicBezTo>
                <a:cubicBezTo>
                  <a:pt x="3106117" y="18033"/>
                  <a:pt x="3105497" y="19509"/>
                  <a:pt x="3104257" y="20725"/>
                </a:cubicBezTo>
                <a:cubicBezTo>
                  <a:pt x="3103017" y="21940"/>
                  <a:pt x="3101553" y="22548"/>
                  <a:pt x="3099867" y="22548"/>
                </a:cubicBezTo>
                <a:cubicBezTo>
                  <a:pt x="3098230" y="22548"/>
                  <a:pt x="3096803" y="21965"/>
                  <a:pt x="3095588" y="20799"/>
                </a:cubicBezTo>
                <a:cubicBezTo>
                  <a:pt x="3094373" y="19633"/>
                  <a:pt x="3093765" y="18133"/>
                  <a:pt x="3093765" y="16297"/>
                </a:cubicBezTo>
                <a:cubicBezTo>
                  <a:pt x="3093765" y="14561"/>
                  <a:pt x="3094385" y="13134"/>
                  <a:pt x="3095625" y="12018"/>
                </a:cubicBezTo>
                <a:cubicBezTo>
                  <a:pt x="3096865" y="10902"/>
                  <a:pt x="3098279" y="10344"/>
                  <a:pt x="3099867" y="10344"/>
                </a:cubicBezTo>
                <a:close/>
                <a:moveTo>
                  <a:pt x="2783533" y="10344"/>
                </a:moveTo>
                <a:lnTo>
                  <a:pt x="2811289" y="10344"/>
                </a:lnTo>
                <a:cubicBezTo>
                  <a:pt x="2823145" y="10344"/>
                  <a:pt x="2832212" y="13097"/>
                  <a:pt x="2838487" y="18604"/>
                </a:cubicBezTo>
                <a:cubicBezTo>
                  <a:pt x="2844763" y="24110"/>
                  <a:pt x="2847901" y="32122"/>
                  <a:pt x="2847901" y="42640"/>
                </a:cubicBezTo>
                <a:cubicBezTo>
                  <a:pt x="2847901" y="53355"/>
                  <a:pt x="2844403" y="62161"/>
                  <a:pt x="2837408" y="69057"/>
                </a:cubicBezTo>
                <a:cubicBezTo>
                  <a:pt x="2830413" y="75952"/>
                  <a:pt x="2820615" y="79400"/>
                  <a:pt x="2808015" y="79400"/>
                </a:cubicBezTo>
                <a:lnTo>
                  <a:pt x="2791495" y="79400"/>
                </a:lnTo>
                <a:lnTo>
                  <a:pt x="2791495" y="125611"/>
                </a:lnTo>
                <a:lnTo>
                  <a:pt x="2783533" y="125611"/>
                </a:lnTo>
                <a:close/>
                <a:moveTo>
                  <a:pt x="2164408" y="10344"/>
                </a:moveTo>
                <a:lnTo>
                  <a:pt x="2170509" y="10344"/>
                </a:lnTo>
                <a:lnTo>
                  <a:pt x="2238673" y="102692"/>
                </a:lnTo>
                <a:cubicBezTo>
                  <a:pt x="2240161" y="104726"/>
                  <a:pt x="2241798" y="107206"/>
                  <a:pt x="2243584" y="110133"/>
                </a:cubicBezTo>
                <a:lnTo>
                  <a:pt x="2243956" y="110133"/>
                </a:lnTo>
                <a:cubicBezTo>
                  <a:pt x="2243708" y="106363"/>
                  <a:pt x="2243584" y="103138"/>
                  <a:pt x="2243584" y="100459"/>
                </a:cubicBezTo>
                <a:lnTo>
                  <a:pt x="2243584" y="10344"/>
                </a:lnTo>
                <a:lnTo>
                  <a:pt x="2251472" y="10344"/>
                </a:lnTo>
                <a:lnTo>
                  <a:pt x="2251472" y="125611"/>
                </a:lnTo>
                <a:lnTo>
                  <a:pt x="2245891" y="125611"/>
                </a:lnTo>
                <a:lnTo>
                  <a:pt x="2177281" y="32445"/>
                </a:lnTo>
                <a:cubicBezTo>
                  <a:pt x="2175843" y="30560"/>
                  <a:pt x="2174602" y="28699"/>
                  <a:pt x="2173560" y="26864"/>
                </a:cubicBezTo>
                <a:lnTo>
                  <a:pt x="2172519" y="25227"/>
                </a:lnTo>
                <a:lnTo>
                  <a:pt x="2172147" y="25227"/>
                </a:lnTo>
                <a:cubicBezTo>
                  <a:pt x="2172295" y="26616"/>
                  <a:pt x="2172370" y="28302"/>
                  <a:pt x="2172370" y="30287"/>
                </a:cubicBezTo>
                <a:lnTo>
                  <a:pt x="2172370" y="125611"/>
                </a:lnTo>
                <a:lnTo>
                  <a:pt x="2164408" y="125611"/>
                </a:lnTo>
                <a:close/>
                <a:moveTo>
                  <a:pt x="992833" y="10344"/>
                </a:moveTo>
                <a:lnTo>
                  <a:pt x="1021631" y="10344"/>
                </a:lnTo>
                <a:cubicBezTo>
                  <a:pt x="1040780" y="10344"/>
                  <a:pt x="1055340" y="15119"/>
                  <a:pt x="1065312" y="24669"/>
                </a:cubicBezTo>
                <a:cubicBezTo>
                  <a:pt x="1075283" y="34218"/>
                  <a:pt x="1080269" y="48121"/>
                  <a:pt x="1080269" y="66378"/>
                </a:cubicBezTo>
                <a:cubicBezTo>
                  <a:pt x="1080269" y="83939"/>
                  <a:pt x="1074924" y="98202"/>
                  <a:pt x="1064233" y="109166"/>
                </a:cubicBezTo>
                <a:cubicBezTo>
                  <a:pt x="1053542" y="120129"/>
                  <a:pt x="1038796" y="125611"/>
                  <a:pt x="1019994" y="125611"/>
                </a:cubicBezTo>
                <a:lnTo>
                  <a:pt x="992833" y="125611"/>
                </a:lnTo>
                <a:close/>
                <a:moveTo>
                  <a:pt x="974229" y="10344"/>
                </a:moveTo>
                <a:lnTo>
                  <a:pt x="981968" y="10344"/>
                </a:lnTo>
                <a:lnTo>
                  <a:pt x="925934" y="144736"/>
                </a:lnTo>
                <a:lnTo>
                  <a:pt x="918567" y="144736"/>
                </a:lnTo>
                <a:close/>
                <a:moveTo>
                  <a:pt x="461442" y="10269"/>
                </a:moveTo>
                <a:lnTo>
                  <a:pt x="512341" y="10269"/>
                </a:lnTo>
                <a:lnTo>
                  <a:pt x="512341" y="17562"/>
                </a:lnTo>
                <a:lnTo>
                  <a:pt x="490389" y="17562"/>
                </a:lnTo>
                <a:cubicBezTo>
                  <a:pt x="487412" y="32098"/>
                  <a:pt x="484014" y="44450"/>
                  <a:pt x="480194" y="54620"/>
                </a:cubicBezTo>
                <a:lnTo>
                  <a:pt x="506909" y="54620"/>
                </a:lnTo>
                <a:lnTo>
                  <a:pt x="506909" y="121370"/>
                </a:lnTo>
                <a:lnTo>
                  <a:pt x="479003" y="121370"/>
                </a:lnTo>
                <a:lnTo>
                  <a:pt x="479003" y="134020"/>
                </a:lnTo>
                <a:lnTo>
                  <a:pt x="471488" y="134020"/>
                </a:lnTo>
                <a:lnTo>
                  <a:pt x="471488" y="73968"/>
                </a:lnTo>
                <a:cubicBezTo>
                  <a:pt x="468958" y="78780"/>
                  <a:pt x="466080" y="83592"/>
                  <a:pt x="462856" y="88404"/>
                </a:cubicBezTo>
                <a:cubicBezTo>
                  <a:pt x="461318" y="85874"/>
                  <a:pt x="459780" y="83741"/>
                  <a:pt x="458242" y="82005"/>
                </a:cubicBezTo>
                <a:cubicBezTo>
                  <a:pt x="469999" y="65534"/>
                  <a:pt x="478235" y="44053"/>
                  <a:pt x="482947" y="17562"/>
                </a:cubicBezTo>
                <a:lnTo>
                  <a:pt x="461442" y="17562"/>
                </a:lnTo>
                <a:close/>
                <a:moveTo>
                  <a:pt x="521494" y="9600"/>
                </a:moveTo>
                <a:lnTo>
                  <a:pt x="596801" y="9600"/>
                </a:lnTo>
                <a:lnTo>
                  <a:pt x="596801" y="17562"/>
                </a:lnTo>
                <a:lnTo>
                  <a:pt x="581695" y="17562"/>
                </a:lnTo>
                <a:lnTo>
                  <a:pt x="581695" y="65261"/>
                </a:lnTo>
                <a:lnTo>
                  <a:pt x="602159" y="65261"/>
                </a:lnTo>
                <a:lnTo>
                  <a:pt x="602159" y="73000"/>
                </a:lnTo>
                <a:lnTo>
                  <a:pt x="581695" y="73000"/>
                </a:lnTo>
                <a:lnTo>
                  <a:pt x="581695" y="143917"/>
                </a:lnTo>
                <a:lnTo>
                  <a:pt x="573658" y="143917"/>
                </a:lnTo>
                <a:lnTo>
                  <a:pt x="573658" y="73000"/>
                </a:lnTo>
                <a:lnTo>
                  <a:pt x="541139" y="73000"/>
                </a:lnTo>
                <a:cubicBezTo>
                  <a:pt x="541486" y="103213"/>
                  <a:pt x="532358" y="126901"/>
                  <a:pt x="513755" y="144066"/>
                </a:cubicBezTo>
                <a:cubicBezTo>
                  <a:pt x="510828" y="141337"/>
                  <a:pt x="508546" y="139403"/>
                  <a:pt x="506909" y="138262"/>
                </a:cubicBezTo>
                <a:cubicBezTo>
                  <a:pt x="524917" y="123032"/>
                  <a:pt x="533698" y="101278"/>
                  <a:pt x="533251" y="73000"/>
                </a:cubicBezTo>
                <a:lnTo>
                  <a:pt x="515392" y="73000"/>
                </a:lnTo>
                <a:lnTo>
                  <a:pt x="515392" y="65261"/>
                </a:lnTo>
                <a:lnTo>
                  <a:pt x="533400" y="65261"/>
                </a:lnTo>
                <a:cubicBezTo>
                  <a:pt x="533549" y="62533"/>
                  <a:pt x="533599" y="61317"/>
                  <a:pt x="533549" y="61615"/>
                </a:cubicBezTo>
                <a:cubicBezTo>
                  <a:pt x="533549" y="60970"/>
                  <a:pt x="533549" y="60251"/>
                  <a:pt x="533549" y="59457"/>
                </a:cubicBezTo>
                <a:cubicBezTo>
                  <a:pt x="533549" y="58763"/>
                  <a:pt x="533549" y="57746"/>
                  <a:pt x="533549" y="56406"/>
                </a:cubicBezTo>
                <a:lnTo>
                  <a:pt x="533549" y="17562"/>
                </a:lnTo>
                <a:lnTo>
                  <a:pt x="521494" y="17562"/>
                </a:lnTo>
                <a:close/>
                <a:moveTo>
                  <a:pt x="363587" y="8707"/>
                </a:moveTo>
                <a:lnTo>
                  <a:pt x="440755" y="8707"/>
                </a:lnTo>
                <a:lnTo>
                  <a:pt x="440755" y="78656"/>
                </a:lnTo>
                <a:lnTo>
                  <a:pt x="406152" y="78656"/>
                </a:lnTo>
                <a:lnTo>
                  <a:pt x="406152" y="99566"/>
                </a:lnTo>
                <a:lnTo>
                  <a:pt x="443955" y="99566"/>
                </a:lnTo>
                <a:lnTo>
                  <a:pt x="443955" y="106561"/>
                </a:lnTo>
                <a:lnTo>
                  <a:pt x="406152" y="106561"/>
                </a:lnTo>
                <a:lnTo>
                  <a:pt x="406152" y="131267"/>
                </a:lnTo>
                <a:lnTo>
                  <a:pt x="450205" y="131267"/>
                </a:lnTo>
                <a:lnTo>
                  <a:pt x="450205" y="138410"/>
                </a:lnTo>
                <a:lnTo>
                  <a:pt x="351756" y="138410"/>
                </a:lnTo>
                <a:lnTo>
                  <a:pt x="351756" y="131267"/>
                </a:lnTo>
                <a:lnTo>
                  <a:pt x="398190" y="131267"/>
                </a:lnTo>
                <a:lnTo>
                  <a:pt x="398190" y="106561"/>
                </a:lnTo>
                <a:lnTo>
                  <a:pt x="360387" y="106561"/>
                </a:lnTo>
                <a:lnTo>
                  <a:pt x="360387" y="99566"/>
                </a:lnTo>
                <a:lnTo>
                  <a:pt x="398190" y="99566"/>
                </a:lnTo>
                <a:lnTo>
                  <a:pt x="398190" y="78656"/>
                </a:lnTo>
                <a:lnTo>
                  <a:pt x="363587" y="78656"/>
                </a:lnTo>
                <a:close/>
                <a:moveTo>
                  <a:pt x="901452" y="6623"/>
                </a:moveTo>
                <a:lnTo>
                  <a:pt x="904503" y="14511"/>
                </a:lnTo>
                <a:cubicBezTo>
                  <a:pt x="887636" y="16694"/>
                  <a:pt x="868487" y="18529"/>
                  <a:pt x="847055" y="20018"/>
                </a:cubicBezTo>
                <a:lnTo>
                  <a:pt x="847055" y="55960"/>
                </a:lnTo>
                <a:lnTo>
                  <a:pt x="907703" y="55960"/>
                </a:lnTo>
                <a:lnTo>
                  <a:pt x="907703" y="63103"/>
                </a:lnTo>
                <a:lnTo>
                  <a:pt x="884858" y="63103"/>
                </a:lnTo>
                <a:lnTo>
                  <a:pt x="884858" y="143917"/>
                </a:lnTo>
                <a:lnTo>
                  <a:pt x="876895" y="143917"/>
                </a:lnTo>
                <a:lnTo>
                  <a:pt x="876895" y="63103"/>
                </a:lnTo>
                <a:lnTo>
                  <a:pt x="847055" y="63103"/>
                </a:lnTo>
                <a:cubicBezTo>
                  <a:pt x="847998" y="98177"/>
                  <a:pt x="839465" y="125214"/>
                  <a:pt x="821457" y="144215"/>
                </a:cubicBezTo>
                <a:cubicBezTo>
                  <a:pt x="819969" y="142578"/>
                  <a:pt x="817736" y="140544"/>
                  <a:pt x="814760" y="138113"/>
                </a:cubicBezTo>
                <a:cubicBezTo>
                  <a:pt x="824632" y="127496"/>
                  <a:pt x="831106" y="116806"/>
                  <a:pt x="834182" y="106040"/>
                </a:cubicBezTo>
                <a:cubicBezTo>
                  <a:pt x="837555" y="95424"/>
                  <a:pt x="839192" y="79450"/>
                  <a:pt x="839093" y="58118"/>
                </a:cubicBezTo>
                <a:lnTo>
                  <a:pt x="839093" y="12800"/>
                </a:lnTo>
                <a:cubicBezTo>
                  <a:pt x="862013" y="11758"/>
                  <a:pt x="882799" y="9699"/>
                  <a:pt x="901452" y="6623"/>
                </a:cubicBezTo>
                <a:close/>
                <a:moveTo>
                  <a:pt x="824508" y="6623"/>
                </a:moveTo>
                <a:lnTo>
                  <a:pt x="827559" y="14213"/>
                </a:lnTo>
                <a:cubicBezTo>
                  <a:pt x="814561" y="16247"/>
                  <a:pt x="799927" y="17810"/>
                  <a:pt x="783655" y="18901"/>
                </a:cubicBezTo>
                <a:lnTo>
                  <a:pt x="783655" y="44872"/>
                </a:lnTo>
                <a:lnTo>
                  <a:pt x="822648" y="44872"/>
                </a:lnTo>
                <a:lnTo>
                  <a:pt x="822648" y="91753"/>
                </a:lnTo>
                <a:lnTo>
                  <a:pt x="783208" y="91753"/>
                </a:lnTo>
                <a:cubicBezTo>
                  <a:pt x="782662" y="111646"/>
                  <a:pt x="777826" y="128786"/>
                  <a:pt x="768697" y="143173"/>
                </a:cubicBezTo>
                <a:cubicBezTo>
                  <a:pt x="767308" y="141834"/>
                  <a:pt x="765026" y="139948"/>
                  <a:pt x="761851" y="137517"/>
                </a:cubicBezTo>
                <a:cubicBezTo>
                  <a:pt x="767755" y="128191"/>
                  <a:pt x="771475" y="119385"/>
                  <a:pt x="773013" y="111100"/>
                </a:cubicBezTo>
                <a:cubicBezTo>
                  <a:pt x="774849" y="102865"/>
                  <a:pt x="775742" y="89520"/>
                  <a:pt x="775692" y="71066"/>
                </a:cubicBezTo>
                <a:lnTo>
                  <a:pt x="775692" y="12055"/>
                </a:lnTo>
                <a:cubicBezTo>
                  <a:pt x="792559" y="11311"/>
                  <a:pt x="808831" y="9500"/>
                  <a:pt x="824508" y="6623"/>
                </a:cubicBezTo>
                <a:close/>
                <a:moveTo>
                  <a:pt x="2867620" y="3795"/>
                </a:moveTo>
                <a:lnTo>
                  <a:pt x="2874987" y="3795"/>
                </a:lnTo>
                <a:lnTo>
                  <a:pt x="2874987" y="58118"/>
                </a:lnTo>
                <a:lnTo>
                  <a:pt x="2875359" y="58118"/>
                </a:lnTo>
                <a:cubicBezTo>
                  <a:pt x="2881809" y="46906"/>
                  <a:pt x="2891234" y="41300"/>
                  <a:pt x="2903637" y="41300"/>
                </a:cubicBezTo>
                <a:cubicBezTo>
                  <a:pt x="2912517" y="41300"/>
                  <a:pt x="2919288" y="44165"/>
                  <a:pt x="2923952" y="49895"/>
                </a:cubicBezTo>
                <a:cubicBezTo>
                  <a:pt x="2928615" y="55625"/>
                  <a:pt x="2930947" y="63848"/>
                  <a:pt x="2930947" y="74563"/>
                </a:cubicBezTo>
                <a:lnTo>
                  <a:pt x="2930947" y="125611"/>
                </a:lnTo>
                <a:lnTo>
                  <a:pt x="2923580" y="125611"/>
                </a:lnTo>
                <a:lnTo>
                  <a:pt x="2923580" y="76275"/>
                </a:lnTo>
                <a:cubicBezTo>
                  <a:pt x="2923580" y="66502"/>
                  <a:pt x="2921806" y="59358"/>
                  <a:pt x="2918259" y="54843"/>
                </a:cubicBezTo>
                <a:cubicBezTo>
                  <a:pt x="2914712" y="50329"/>
                  <a:pt x="2909193" y="48072"/>
                  <a:pt x="2901702" y="48072"/>
                </a:cubicBezTo>
                <a:cubicBezTo>
                  <a:pt x="2894608" y="48072"/>
                  <a:pt x="2888382" y="50825"/>
                  <a:pt x="2883024" y="56332"/>
                </a:cubicBezTo>
                <a:cubicBezTo>
                  <a:pt x="2877666" y="61838"/>
                  <a:pt x="2874987" y="69751"/>
                  <a:pt x="2874987" y="80070"/>
                </a:cubicBezTo>
                <a:lnTo>
                  <a:pt x="2874987" y="125611"/>
                </a:lnTo>
                <a:lnTo>
                  <a:pt x="2867620" y="125611"/>
                </a:lnTo>
                <a:close/>
                <a:moveTo>
                  <a:pt x="2438995" y="3795"/>
                </a:moveTo>
                <a:lnTo>
                  <a:pt x="2446362" y="3795"/>
                </a:lnTo>
                <a:lnTo>
                  <a:pt x="2446362" y="125611"/>
                </a:lnTo>
                <a:lnTo>
                  <a:pt x="2438995" y="125611"/>
                </a:lnTo>
                <a:close/>
                <a:moveTo>
                  <a:pt x="2056730" y="2456"/>
                </a:moveTo>
                <a:cubicBezTo>
                  <a:pt x="2060253" y="2456"/>
                  <a:pt x="2063155" y="2977"/>
                  <a:pt x="2065437" y="4019"/>
                </a:cubicBezTo>
                <a:lnTo>
                  <a:pt x="2065437" y="11534"/>
                </a:lnTo>
                <a:cubicBezTo>
                  <a:pt x="2063452" y="9997"/>
                  <a:pt x="2060451" y="9228"/>
                  <a:pt x="2056433" y="9228"/>
                </a:cubicBezTo>
                <a:cubicBezTo>
                  <a:pt x="2046312" y="9228"/>
                  <a:pt x="2041252" y="16024"/>
                  <a:pt x="2041252" y="29617"/>
                </a:cubicBezTo>
                <a:lnTo>
                  <a:pt x="2041252" y="43309"/>
                </a:lnTo>
                <a:lnTo>
                  <a:pt x="2063056" y="43309"/>
                </a:lnTo>
                <a:lnTo>
                  <a:pt x="2063056" y="50081"/>
                </a:lnTo>
                <a:lnTo>
                  <a:pt x="2041252" y="50081"/>
                </a:lnTo>
                <a:lnTo>
                  <a:pt x="2041252" y="125611"/>
                </a:lnTo>
                <a:lnTo>
                  <a:pt x="2033885" y="125611"/>
                </a:lnTo>
                <a:lnTo>
                  <a:pt x="2033885" y="50081"/>
                </a:lnTo>
                <a:lnTo>
                  <a:pt x="2019077" y="50081"/>
                </a:lnTo>
                <a:lnTo>
                  <a:pt x="2019077" y="43309"/>
                </a:lnTo>
                <a:lnTo>
                  <a:pt x="2033885" y="43309"/>
                </a:lnTo>
                <a:lnTo>
                  <a:pt x="2033885" y="29022"/>
                </a:lnTo>
                <a:cubicBezTo>
                  <a:pt x="2033885" y="20340"/>
                  <a:pt x="2036068" y="13742"/>
                  <a:pt x="2040434" y="9228"/>
                </a:cubicBezTo>
                <a:cubicBezTo>
                  <a:pt x="2044799" y="4713"/>
                  <a:pt x="2050231" y="2456"/>
                  <a:pt x="2056730" y="2456"/>
                </a:cubicBezTo>
                <a:close/>
                <a:moveTo>
                  <a:pt x="24408" y="1265"/>
                </a:moveTo>
                <a:lnTo>
                  <a:pt x="32147" y="1265"/>
                </a:lnTo>
                <a:lnTo>
                  <a:pt x="32147" y="31254"/>
                </a:lnTo>
                <a:lnTo>
                  <a:pt x="50304" y="31254"/>
                </a:lnTo>
                <a:lnTo>
                  <a:pt x="50304" y="38621"/>
                </a:lnTo>
                <a:lnTo>
                  <a:pt x="32147" y="38621"/>
                </a:lnTo>
                <a:lnTo>
                  <a:pt x="32147" y="64220"/>
                </a:lnTo>
                <a:lnTo>
                  <a:pt x="35942" y="60871"/>
                </a:lnTo>
                <a:cubicBezTo>
                  <a:pt x="36190" y="61069"/>
                  <a:pt x="36513" y="61392"/>
                  <a:pt x="36910" y="61838"/>
                </a:cubicBezTo>
                <a:cubicBezTo>
                  <a:pt x="44252" y="68635"/>
                  <a:pt x="50131" y="74241"/>
                  <a:pt x="54546" y="78656"/>
                </a:cubicBezTo>
                <a:lnTo>
                  <a:pt x="48593" y="84163"/>
                </a:lnTo>
                <a:cubicBezTo>
                  <a:pt x="43532" y="78606"/>
                  <a:pt x="38051" y="72802"/>
                  <a:pt x="32147" y="66750"/>
                </a:cubicBezTo>
                <a:lnTo>
                  <a:pt x="32147" y="144066"/>
                </a:lnTo>
                <a:lnTo>
                  <a:pt x="24408" y="144066"/>
                </a:lnTo>
                <a:lnTo>
                  <a:pt x="24408" y="53058"/>
                </a:lnTo>
                <a:cubicBezTo>
                  <a:pt x="19397" y="72504"/>
                  <a:pt x="12675" y="88702"/>
                  <a:pt x="4242" y="101650"/>
                </a:cubicBezTo>
                <a:cubicBezTo>
                  <a:pt x="2952" y="98276"/>
                  <a:pt x="1538" y="95250"/>
                  <a:pt x="0" y="92571"/>
                </a:cubicBezTo>
                <a:cubicBezTo>
                  <a:pt x="10765" y="76647"/>
                  <a:pt x="18678" y="58663"/>
                  <a:pt x="23738" y="38621"/>
                </a:cubicBezTo>
                <a:lnTo>
                  <a:pt x="3051" y="38621"/>
                </a:lnTo>
                <a:lnTo>
                  <a:pt x="3051" y="31254"/>
                </a:lnTo>
                <a:lnTo>
                  <a:pt x="24408" y="31254"/>
                </a:lnTo>
                <a:close/>
                <a:moveTo>
                  <a:pt x="229047" y="968"/>
                </a:moveTo>
                <a:lnTo>
                  <a:pt x="236860" y="3051"/>
                </a:lnTo>
                <a:cubicBezTo>
                  <a:pt x="234330" y="9997"/>
                  <a:pt x="231428" y="17413"/>
                  <a:pt x="228154" y="25301"/>
                </a:cubicBezTo>
                <a:lnTo>
                  <a:pt x="291257" y="25301"/>
                </a:lnTo>
                <a:cubicBezTo>
                  <a:pt x="290066" y="70991"/>
                  <a:pt x="289148" y="100881"/>
                  <a:pt x="288504" y="114970"/>
                </a:cubicBezTo>
                <a:cubicBezTo>
                  <a:pt x="288504" y="131490"/>
                  <a:pt x="280417" y="139775"/>
                  <a:pt x="264245" y="139824"/>
                </a:cubicBezTo>
                <a:cubicBezTo>
                  <a:pt x="257646" y="140023"/>
                  <a:pt x="251296" y="140122"/>
                  <a:pt x="245195" y="140122"/>
                </a:cubicBezTo>
                <a:cubicBezTo>
                  <a:pt x="244748" y="137195"/>
                  <a:pt x="244153" y="134342"/>
                  <a:pt x="243409" y="131564"/>
                </a:cubicBezTo>
                <a:cubicBezTo>
                  <a:pt x="250255" y="131862"/>
                  <a:pt x="256902" y="132011"/>
                  <a:pt x="263352" y="132011"/>
                </a:cubicBezTo>
                <a:cubicBezTo>
                  <a:pt x="274414" y="132606"/>
                  <a:pt x="280045" y="126603"/>
                  <a:pt x="280244" y="114003"/>
                </a:cubicBezTo>
                <a:cubicBezTo>
                  <a:pt x="281434" y="89496"/>
                  <a:pt x="282302" y="62434"/>
                  <a:pt x="282848" y="32817"/>
                </a:cubicBezTo>
                <a:lnTo>
                  <a:pt x="269454" y="32817"/>
                </a:lnTo>
                <a:cubicBezTo>
                  <a:pt x="266130" y="82922"/>
                  <a:pt x="249114" y="118840"/>
                  <a:pt x="218406" y="140568"/>
                </a:cubicBezTo>
                <a:cubicBezTo>
                  <a:pt x="216570" y="138584"/>
                  <a:pt x="214486" y="136550"/>
                  <a:pt x="212155" y="134467"/>
                </a:cubicBezTo>
                <a:cubicBezTo>
                  <a:pt x="242367" y="113482"/>
                  <a:pt x="258862" y="79599"/>
                  <a:pt x="261640" y="32817"/>
                </a:cubicBezTo>
                <a:lnTo>
                  <a:pt x="246608" y="32817"/>
                </a:lnTo>
                <a:cubicBezTo>
                  <a:pt x="241846" y="66899"/>
                  <a:pt x="228079" y="93812"/>
                  <a:pt x="205309" y="113556"/>
                </a:cubicBezTo>
                <a:cubicBezTo>
                  <a:pt x="203175" y="111373"/>
                  <a:pt x="201042" y="109488"/>
                  <a:pt x="198909" y="107901"/>
                </a:cubicBezTo>
                <a:cubicBezTo>
                  <a:pt x="221084" y="88702"/>
                  <a:pt x="234380" y="63674"/>
                  <a:pt x="238795" y="32817"/>
                </a:cubicBezTo>
                <a:lnTo>
                  <a:pt x="224805" y="32817"/>
                </a:lnTo>
                <a:cubicBezTo>
                  <a:pt x="219894" y="43433"/>
                  <a:pt x="214809" y="52884"/>
                  <a:pt x="209550" y="61169"/>
                </a:cubicBezTo>
                <a:cubicBezTo>
                  <a:pt x="206971" y="59482"/>
                  <a:pt x="204589" y="58043"/>
                  <a:pt x="202406" y="56853"/>
                </a:cubicBezTo>
                <a:cubicBezTo>
                  <a:pt x="213569" y="40680"/>
                  <a:pt x="222449" y="22052"/>
                  <a:pt x="229047" y="968"/>
                </a:cubicBezTo>
                <a:close/>
                <a:moveTo>
                  <a:pt x="181645" y="968"/>
                </a:moveTo>
                <a:lnTo>
                  <a:pt x="189310" y="968"/>
                </a:lnTo>
                <a:lnTo>
                  <a:pt x="189310" y="36463"/>
                </a:lnTo>
                <a:lnTo>
                  <a:pt x="205457" y="36463"/>
                </a:lnTo>
                <a:lnTo>
                  <a:pt x="205457" y="43458"/>
                </a:lnTo>
                <a:lnTo>
                  <a:pt x="189310" y="43458"/>
                </a:lnTo>
                <a:lnTo>
                  <a:pt x="189310" y="77614"/>
                </a:lnTo>
                <a:cubicBezTo>
                  <a:pt x="190649" y="77118"/>
                  <a:pt x="192683" y="76399"/>
                  <a:pt x="195412" y="75456"/>
                </a:cubicBezTo>
                <a:cubicBezTo>
                  <a:pt x="199579" y="73968"/>
                  <a:pt x="202655" y="72852"/>
                  <a:pt x="204639" y="72108"/>
                </a:cubicBezTo>
                <a:cubicBezTo>
                  <a:pt x="204738" y="74390"/>
                  <a:pt x="205110" y="76944"/>
                  <a:pt x="205755" y="79772"/>
                </a:cubicBezTo>
                <a:cubicBezTo>
                  <a:pt x="204267" y="80268"/>
                  <a:pt x="201935" y="81087"/>
                  <a:pt x="198760" y="82228"/>
                </a:cubicBezTo>
                <a:cubicBezTo>
                  <a:pt x="194593" y="83667"/>
                  <a:pt x="191443" y="84758"/>
                  <a:pt x="189310" y="85502"/>
                </a:cubicBezTo>
                <a:lnTo>
                  <a:pt x="189310" y="143768"/>
                </a:lnTo>
                <a:lnTo>
                  <a:pt x="181645" y="143768"/>
                </a:lnTo>
                <a:lnTo>
                  <a:pt x="181645" y="88255"/>
                </a:lnTo>
                <a:cubicBezTo>
                  <a:pt x="178470" y="89396"/>
                  <a:pt x="173534" y="91207"/>
                  <a:pt x="166836" y="93688"/>
                </a:cubicBezTo>
                <a:cubicBezTo>
                  <a:pt x="161727" y="95573"/>
                  <a:pt x="157832" y="97011"/>
                  <a:pt x="155154" y="98004"/>
                </a:cubicBezTo>
                <a:lnTo>
                  <a:pt x="153293" y="89669"/>
                </a:lnTo>
                <a:cubicBezTo>
                  <a:pt x="164306" y="86147"/>
                  <a:pt x="173757" y="82997"/>
                  <a:pt x="181645" y="80219"/>
                </a:cubicBezTo>
                <a:lnTo>
                  <a:pt x="181645" y="43458"/>
                </a:lnTo>
                <a:lnTo>
                  <a:pt x="165199" y="43458"/>
                </a:lnTo>
                <a:cubicBezTo>
                  <a:pt x="163513" y="51346"/>
                  <a:pt x="161379" y="58961"/>
                  <a:pt x="158800" y="66303"/>
                </a:cubicBezTo>
                <a:cubicBezTo>
                  <a:pt x="156518" y="64964"/>
                  <a:pt x="154285" y="63798"/>
                  <a:pt x="152103" y="62806"/>
                </a:cubicBezTo>
                <a:cubicBezTo>
                  <a:pt x="157460" y="49114"/>
                  <a:pt x="160809" y="33313"/>
                  <a:pt x="162149" y="15404"/>
                </a:cubicBezTo>
                <a:lnTo>
                  <a:pt x="169441" y="16223"/>
                </a:lnTo>
                <a:cubicBezTo>
                  <a:pt x="168796" y="22473"/>
                  <a:pt x="167829" y="29220"/>
                  <a:pt x="166539" y="36463"/>
                </a:cubicBezTo>
                <a:lnTo>
                  <a:pt x="181645" y="36463"/>
                </a:lnTo>
                <a:close/>
                <a:moveTo>
                  <a:pt x="96143" y="521"/>
                </a:moveTo>
                <a:cubicBezTo>
                  <a:pt x="97681" y="3151"/>
                  <a:pt x="100038" y="7913"/>
                  <a:pt x="103213" y="14809"/>
                </a:cubicBezTo>
                <a:cubicBezTo>
                  <a:pt x="104502" y="17587"/>
                  <a:pt x="105445" y="19621"/>
                  <a:pt x="106040" y="20911"/>
                </a:cubicBezTo>
                <a:lnTo>
                  <a:pt x="99938" y="23217"/>
                </a:lnTo>
                <a:lnTo>
                  <a:pt x="143545" y="23217"/>
                </a:lnTo>
                <a:lnTo>
                  <a:pt x="143545" y="30808"/>
                </a:lnTo>
                <a:lnTo>
                  <a:pt x="95101" y="30808"/>
                </a:lnTo>
                <a:cubicBezTo>
                  <a:pt x="87164" y="41623"/>
                  <a:pt x="78333" y="52859"/>
                  <a:pt x="68610" y="64517"/>
                </a:cubicBezTo>
                <a:cubicBezTo>
                  <a:pt x="79574" y="63624"/>
                  <a:pt x="91852" y="62756"/>
                  <a:pt x="105445" y="61913"/>
                </a:cubicBezTo>
                <a:cubicBezTo>
                  <a:pt x="108918" y="57200"/>
                  <a:pt x="112415" y="51396"/>
                  <a:pt x="115937" y="44500"/>
                </a:cubicBezTo>
                <a:lnTo>
                  <a:pt x="123602" y="48072"/>
                </a:lnTo>
                <a:cubicBezTo>
                  <a:pt x="107330" y="78036"/>
                  <a:pt x="83716" y="100112"/>
                  <a:pt x="52760" y="114300"/>
                </a:cubicBezTo>
                <a:cubicBezTo>
                  <a:pt x="52512" y="114003"/>
                  <a:pt x="52189" y="113556"/>
                  <a:pt x="51792" y="112961"/>
                </a:cubicBezTo>
                <a:cubicBezTo>
                  <a:pt x="50006" y="110480"/>
                  <a:pt x="48493" y="108546"/>
                  <a:pt x="47253" y="107157"/>
                </a:cubicBezTo>
                <a:cubicBezTo>
                  <a:pt x="69776" y="96937"/>
                  <a:pt x="87288" y="84287"/>
                  <a:pt x="99789" y="69205"/>
                </a:cubicBezTo>
                <a:cubicBezTo>
                  <a:pt x="93489" y="69553"/>
                  <a:pt x="84336" y="70272"/>
                  <a:pt x="72331" y="71363"/>
                </a:cubicBezTo>
                <a:cubicBezTo>
                  <a:pt x="71537" y="71413"/>
                  <a:pt x="70942" y="71463"/>
                  <a:pt x="70545" y="71512"/>
                </a:cubicBezTo>
                <a:cubicBezTo>
                  <a:pt x="66030" y="71909"/>
                  <a:pt x="62483" y="72455"/>
                  <a:pt x="59904" y="73149"/>
                </a:cubicBezTo>
                <a:lnTo>
                  <a:pt x="55811" y="65708"/>
                </a:lnTo>
                <a:cubicBezTo>
                  <a:pt x="58242" y="64220"/>
                  <a:pt x="60424" y="62434"/>
                  <a:pt x="62359" y="60350"/>
                </a:cubicBezTo>
                <a:cubicBezTo>
                  <a:pt x="70991" y="50776"/>
                  <a:pt x="78705" y="40928"/>
                  <a:pt x="85502" y="30808"/>
                </a:cubicBezTo>
                <a:lnTo>
                  <a:pt x="54099" y="30808"/>
                </a:lnTo>
                <a:lnTo>
                  <a:pt x="54099" y="23217"/>
                </a:lnTo>
                <a:lnTo>
                  <a:pt x="97706" y="23217"/>
                </a:lnTo>
                <a:cubicBezTo>
                  <a:pt x="95126" y="16471"/>
                  <a:pt x="92274" y="9873"/>
                  <a:pt x="89148" y="3423"/>
                </a:cubicBezTo>
                <a:close/>
                <a:moveTo>
                  <a:pt x="678805" y="0"/>
                </a:moveTo>
                <a:cubicBezTo>
                  <a:pt x="681683" y="4912"/>
                  <a:pt x="684932" y="10865"/>
                  <a:pt x="688553" y="17860"/>
                </a:cubicBezTo>
                <a:lnTo>
                  <a:pt x="681707" y="20911"/>
                </a:lnTo>
                <a:lnTo>
                  <a:pt x="745555" y="20911"/>
                </a:lnTo>
                <a:lnTo>
                  <a:pt x="745555" y="43905"/>
                </a:lnTo>
                <a:lnTo>
                  <a:pt x="737295" y="43905"/>
                </a:lnTo>
                <a:lnTo>
                  <a:pt x="737295" y="28352"/>
                </a:lnTo>
                <a:lnTo>
                  <a:pt x="625004" y="28352"/>
                </a:lnTo>
                <a:lnTo>
                  <a:pt x="625004" y="43905"/>
                </a:lnTo>
                <a:lnTo>
                  <a:pt x="616744" y="43905"/>
                </a:lnTo>
                <a:lnTo>
                  <a:pt x="616744" y="20911"/>
                </a:lnTo>
                <a:lnTo>
                  <a:pt x="680442" y="20911"/>
                </a:lnTo>
                <a:cubicBezTo>
                  <a:pt x="678111" y="15702"/>
                  <a:pt x="675060" y="9798"/>
                  <a:pt x="671290" y="320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dist">
              <a:defRPr/>
            </a:pP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"/>
            <a:chOff x="0" y="0"/>
            <a:chExt cx="12192000" cy="76517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" t="26355" r="1333" b="63730"/>
            <a:stretch>
              <a:fillRect/>
            </a:stretch>
          </p:blipFill>
          <p:spPr>
            <a:xfrm>
              <a:off x="0" y="0"/>
              <a:ext cx="12192000" cy="765176"/>
            </a:xfrm>
            <a:custGeom>
              <a:avLst/>
              <a:gdLst>
                <a:gd name="connsiteX0" fmla="*/ 0 w 12192000"/>
                <a:gd name="connsiteY0" fmla="*/ 0 h 765176"/>
                <a:gd name="connsiteX1" fmla="*/ 12192000 w 12192000"/>
                <a:gd name="connsiteY1" fmla="*/ 0 h 765176"/>
                <a:gd name="connsiteX2" fmla="*/ 12192000 w 12192000"/>
                <a:gd name="connsiteY2" fmla="*/ 765176 h 765176"/>
                <a:gd name="connsiteX3" fmla="*/ 0 w 12192000"/>
                <a:gd name="connsiteY3" fmla="*/ 765176 h 76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765176">
                  <a:moveTo>
                    <a:pt x="0" y="0"/>
                  </a:moveTo>
                  <a:lnTo>
                    <a:pt x="12192000" y="0"/>
                  </a:lnTo>
                  <a:lnTo>
                    <a:pt x="12192000" y="765176"/>
                  </a:lnTo>
                  <a:lnTo>
                    <a:pt x="0" y="765176"/>
                  </a:lnTo>
                  <a:close/>
                </a:path>
              </a:pathLst>
            </a:custGeom>
          </p:spPr>
        </p:pic>
        <p:sp>
          <p:nvSpPr>
            <p:cNvPr id="9" name="矩形 8"/>
            <p:cNvSpPr/>
            <p:nvPr/>
          </p:nvSpPr>
          <p:spPr>
            <a:xfrm>
              <a:off x="0" y="0"/>
              <a:ext cx="12192000" cy="765176"/>
            </a:xfrm>
            <a:prstGeom prst="rect">
              <a:avLst/>
            </a:prstGeom>
            <a:gradFill>
              <a:gsLst>
                <a:gs pos="24000">
                  <a:srgbClr val="0070C0"/>
                </a:gs>
                <a:gs pos="99000">
                  <a:srgbClr val="0070C0">
                    <a:alpha val="71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DD01F-8DFD-45EE-8FFB-6C0ECAA2C02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67960-92F3-44AC-BA83-4D373777E50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39CE751-5E84-9283-56E1-8671C1302D19}"/>
              </a:ext>
            </a:extLst>
          </p:cNvPr>
          <p:cNvSpPr>
            <a:spLocks noGrp="1"/>
          </p:cNvSpPr>
          <p:nvPr userDrawn="1"/>
        </p:nvSpPr>
        <p:spPr>
          <a:xfrm>
            <a:off x="0" y="0"/>
            <a:ext cx="12192000" cy="66675"/>
          </a:xfrm>
          <a:prstGeom prst="rect">
            <a:avLst/>
          </a:prstGeom>
          <a:solidFill>
            <a:srgbClr val="50DC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FD34C91-5C0E-DC3A-58BE-7C634ABF07DA}"/>
              </a:ext>
            </a:extLst>
          </p:cNvPr>
          <p:cNvSpPr>
            <a:spLocks noGrp="1"/>
          </p:cNvSpPr>
          <p:nvPr userDrawn="1"/>
        </p:nvSpPr>
        <p:spPr>
          <a:xfrm>
            <a:off x="552450" y="613230"/>
            <a:ext cx="1619250" cy="28575"/>
          </a:xfrm>
          <a:prstGeom prst="rect">
            <a:avLst/>
          </a:prstGeom>
          <a:solidFill>
            <a:srgbClr val="50DC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hape 0">
            <a:extLst>
              <a:ext uri="{FF2B5EF4-FFF2-40B4-BE49-F238E27FC236}">
                <a16:creationId xmlns:a16="http://schemas.microsoft.com/office/drawing/2014/main" id="{F11F155F-C0E9-33BE-1931-7024382367D8}"/>
              </a:ext>
            </a:extLst>
          </p:cNvPr>
          <p:cNvSpPr/>
          <p:nvPr userDrawn="1"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76E1BDF0-796E-0652-C5F1-C80765FEBDF2}"/>
              </a:ext>
            </a:extLst>
          </p:cNvPr>
          <p:cNvSpPr/>
          <p:nvPr userDrawn="1"/>
        </p:nvSpPr>
        <p:spPr>
          <a:xfrm>
            <a:off x="457200" y="6510528"/>
            <a:ext cx="11274552" cy="0"/>
          </a:xfrm>
          <a:prstGeom prst="line">
            <a:avLst/>
          </a:prstGeom>
          <a:noFill/>
          <a:ln w="12700">
            <a:solidFill>
              <a:srgbClr val="D8E3EF"/>
            </a:solidFill>
            <a:prstDash val="solid"/>
          </a:ln>
        </p:spPr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36D19C24-EFF0-C896-D37D-2EB77E34A3C9}"/>
              </a:ext>
            </a:extLst>
          </p:cNvPr>
          <p:cNvSpPr/>
          <p:nvPr userDrawn="1"/>
        </p:nvSpPr>
        <p:spPr>
          <a:xfrm>
            <a:off x="502920" y="658368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zh-CN" altLang="en-US" sz="800" dirty="0">
                <a:solidFill>
                  <a:schemeClr val="bg1"/>
                </a:solidFill>
                <a:latin typeface="+mn-ea"/>
              </a:rPr>
              <a:t>核物理研究所</a:t>
            </a:r>
            <a:r>
              <a:rPr lang="en-US" altLang="zh-CN" sz="800" dirty="0">
                <a:solidFill>
                  <a:schemeClr val="bg1"/>
                </a:solidFill>
                <a:latin typeface="+mn-ea"/>
              </a:rPr>
              <a:t>2026 </a:t>
            </a:r>
            <a:r>
              <a:rPr lang="zh-CN" altLang="en-US" sz="800" dirty="0">
                <a:solidFill>
                  <a:schemeClr val="bg1"/>
                </a:solidFill>
                <a:latin typeface="+mn-ea"/>
              </a:rPr>
              <a:t>年夏令营，</a:t>
            </a:r>
            <a:r>
              <a:rPr lang="en-US" altLang="zh-CN" sz="800" dirty="0">
                <a:solidFill>
                  <a:schemeClr val="bg1"/>
                </a:solidFill>
                <a:latin typeface="+mn-ea"/>
              </a:rPr>
              <a:t>2026.7</a:t>
            </a:r>
            <a:r>
              <a:rPr lang="zh-CN" altLang="en-US" sz="800" dirty="0">
                <a:solidFill>
                  <a:schemeClr val="bg1"/>
                </a:solidFill>
                <a:latin typeface="+mn-ea"/>
              </a:rPr>
              <a:t>，北京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5CE2A1C-AF9C-B0ED-9DC7-1F62F2299835}"/>
              </a:ext>
            </a:extLst>
          </p:cNvPr>
          <p:cNvSpPr>
            <a:spLocks noGrp="1"/>
          </p:cNvSpPr>
          <p:nvPr userDrawn="1"/>
        </p:nvSpPr>
        <p:spPr>
          <a:xfrm>
            <a:off x="704850" y="765630"/>
            <a:ext cx="1619250" cy="28575"/>
          </a:xfrm>
          <a:prstGeom prst="rect">
            <a:avLst/>
          </a:prstGeom>
          <a:solidFill>
            <a:srgbClr val="50DC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灯片编号占位符 5">
            <a:extLst>
              <a:ext uri="{FF2B5EF4-FFF2-40B4-BE49-F238E27FC236}">
                <a16:creationId xmlns:a16="http://schemas.microsoft.com/office/drawing/2014/main" id="{4C90C122-B5D9-F1B8-0D86-16FC8CCF09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45796" y="6423025"/>
            <a:ext cx="1127446" cy="434975"/>
          </a:xfrm>
        </p:spPr>
        <p:txBody>
          <a:bodyPr/>
          <a:lstStyle>
            <a:lvl1pPr>
              <a:defRPr sz="1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C8CE5C2C-7D26-4615-B02F-A88B90A934F7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402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95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"/>
          <p:cNvSpPr>
            <a:spLocks noGrp="1"/>
          </p:cNvSpPr>
          <p:nvPr>
            <p:ph type="title"/>
          </p:nvPr>
        </p:nvSpPr>
        <p:spPr>
          <a:xfrm>
            <a:off x="609600" y="891540"/>
            <a:ext cx="10972800" cy="525780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116816" tIns="58409" rIns="116816" bIns="58409"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24" name="文本框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609600" y="1600151"/>
            <a:ext cx="10972800" cy="452582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116816" tIns="58409" rIns="116816" bIns="58409" anchor="t" anchorCtr="0"/>
          <a:lstStyle/>
          <a:p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二级</a:t>
            </a:r>
            <a:endParaRPr lang="en-US" altLang="zh-CN"/>
          </a:p>
          <a:p>
            <a:pPr lvl="2"/>
            <a:r>
              <a:rPr lang="zh-CN" altLang="en-US"/>
              <a:t>三级</a:t>
            </a:r>
            <a:endParaRPr lang="en-US" altLang="zh-CN"/>
          </a:p>
          <a:p>
            <a:pPr lvl="3"/>
            <a:r>
              <a:rPr lang="zh-CN" altLang="en-US"/>
              <a:t>四级</a:t>
            </a:r>
            <a:endParaRPr lang="en-US" altLang="zh-CN"/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25" name="文本框"/>
          <p:cNvSpPr>
            <a:spLocks noGrp="1"/>
          </p:cNvSpPr>
          <p:nvPr>
            <p:ph type="dt" idx="10"/>
          </p:nvPr>
        </p:nvSpPr>
        <p:spPr>
          <a:xfrm>
            <a:off x="609601" y="6356153"/>
            <a:ext cx="2844800" cy="36511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116816" tIns="58409" rIns="116816" bIns="58409" anchor="ctr" anchorCtr="0"/>
          <a:lstStyle/>
          <a:p>
            <a:pPr algn="l"/>
            <a:endParaRPr lang="zh-CN" altLang="en-US" sz="1500" dirty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sp>
        <p:nvSpPr>
          <p:cNvPr id="26" name="文本框"/>
          <p:cNvSpPr>
            <a:spLocks noGrp="1"/>
          </p:cNvSpPr>
          <p:nvPr>
            <p:ph type="ftr"/>
          </p:nvPr>
        </p:nvSpPr>
        <p:spPr>
          <a:xfrm>
            <a:off x="4165601" y="6356153"/>
            <a:ext cx="3860800" cy="36511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116816" tIns="58409" rIns="116816" bIns="58409" anchor="ctr" anchorCtr="0"/>
          <a:lstStyle/>
          <a:p>
            <a:pPr algn="ctr"/>
            <a:endParaRPr lang="zh-CN" altLang="en-US" sz="1500" dirty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sp>
        <p:nvSpPr>
          <p:cNvPr id="27" name="文本框"/>
          <p:cNvSpPr>
            <a:spLocks noGrp="1"/>
          </p:cNvSpPr>
          <p:nvPr>
            <p:ph type="sldNum"/>
          </p:nvPr>
        </p:nvSpPr>
        <p:spPr>
          <a:xfrm>
            <a:off x="8737600" y="6356153"/>
            <a:ext cx="2844800" cy="36511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116816" tIns="58409" rIns="116816" bIns="58409" anchor="ctr" anchorCtr="0"/>
          <a:lstStyle/>
          <a:p>
            <a:pPr algn="r"/>
            <a:fld id="{CAD2D6BD-DE1B-4B5F-8B41-2702339687B9}" type="slidenum">
              <a:rPr lang="en-US" altLang="zh-CN" sz="1500" b="0" i="0" u="none" strike="noStrike" kern="1200" cap="none" spc="0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‹#›</a:t>
            </a:fld>
            <a:endParaRPr lang="zh-CN" altLang="en-US" sz="1500" dirty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5" name="Picture 3" descr="C:\Users\h\Desktop\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1" b="35103"/>
          <a:stretch>
            <a:fillRect/>
          </a:stretch>
        </p:blipFill>
        <p:spPr bwMode="auto">
          <a:xfrm>
            <a:off x="-242" y="-99686"/>
            <a:ext cx="3605772" cy="96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1675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 userDrawn="1"/>
        </p:nvGrpSpPr>
        <p:grpSpPr>
          <a:xfrm>
            <a:off x="2135560" y="1216848"/>
            <a:ext cx="7463681" cy="4801271"/>
            <a:chOff x="2033987" y="1108763"/>
            <a:chExt cx="7463681" cy="4801271"/>
          </a:xfrm>
        </p:grpSpPr>
        <p:pic>
          <p:nvPicPr>
            <p:cNvPr id="71" name="图片 70"/>
            <p:cNvPicPr>
              <a:picLocks noChangeAspect="1"/>
            </p:cNvPicPr>
            <p:nvPr userDrawn="1"/>
          </p:nvPicPr>
          <p:blipFill rotWithShape="1"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720" r="2134"/>
            <a:stretch>
              <a:fillRect/>
            </a:stretch>
          </p:blipFill>
          <p:spPr>
            <a:xfrm>
              <a:off x="2639616" y="4581829"/>
              <a:ext cx="6711182" cy="991532"/>
            </a:xfrm>
            <a:prstGeom prst="rect">
              <a:avLst/>
            </a:prstGeom>
          </p:spPr>
        </p:pic>
        <p:grpSp>
          <p:nvGrpSpPr>
            <p:cNvPr id="72" name="组合 71"/>
            <p:cNvGrpSpPr/>
            <p:nvPr userDrawn="1"/>
          </p:nvGrpSpPr>
          <p:grpSpPr>
            <a:xfrm>
              <a:off x="2033987" y="1108763"/>
              <a:ext cx="7463681" cy="4801271"/>
              <a:chOff x="2231478" y="1230056"/>
              <a:chExt cx="7504179" cy="5193032"/>
            </a:xfrm>
          </p:grpSpPr>
          <p:pic>
            <p:nvPicPr>
              <p:cNvPr id="73" name="图片 72"/>
              <p:cNvPicPr>
                <a:picLocks noChangeAspect="1"/>
              </p:cNvPicPr>
              <p:nvPr userDrawn="1"/>
            </p:nvPicPr>
            <p:blipFill rotWithShape="1">
              <a:blip r:embed="rId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7401"/>
              <a:stretch>
                <a:fillRect/>
              </a:stretch>
            </p:blipFill>
            <p:spPr>
              <a:xfrm>
                <a:off x="2448674" y="1230056"/>
                <a:ext cx="6256015" cy="4011564"/>
              </a:xfrm>
              <a:prstGeom prst="rect">
                <a:avLst/>
              </a:prstGeom>
            </p:spPr>
          </p:pic>
          <p:sp>
            <p:nvSpPr>
              <p:cNvPr id="74" name="矩形 73"/>
              <p:cNvSpPr/>
              <p:nvPr userDrawn="1"/>
            </p:nvSpPr>
            <p:spPr>
              <a:xfrm>
                <a:off x="2231478" y="1364087"/>
                <a:ext cx="7504179" cy="5059001"/>
              </a:xfrm>
              <a:prstGeom prst="rect">
                <a:avLst/>
              </a:prstGeom>
              <a:solidFill>
                <a:schemeClr val="bg1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13" name="矩形 12"/>
          <p:cNvSpPr/>
          <p:nvPr userDrawn="1"/>
        </p:nvSpPr>
        <p:spPr>
          <a:xfrm>
            <a:off x="3503711" y="-1222"/>
            <a:ext cx="8688287" cy="7608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0" y="0"/>
            <a:ext cx="3034083" cy="7695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 userDrawn="1"/>
        </p:nvSpPr>
        <p:spPr>
          <a:xfrm>
            <a:off x="3111149" y="-935"/>
            <a:ext cx="119215" cy="7695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3307430" y="2734"/>
            <a:ext cx="119215" cy="7695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Picture 2" descr="C:\Users\w\Desktop\日常\新版院标--透明.png"/>
          <p:cNvPicPr>
            <a:picLocks noChangeAspect="1" noChangeArrowheads="1"/>
          </p:cNvPicPr>
          <p:nvPr userDrawn="1"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5" y="37134"/>
            <a:ext cx="2873411" cy="684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5877"/>
            <a:ext cx="12192000" cy="482123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0" y="6399820"/>
            <a:ext cx="12192000" cy="45544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</a:rPr>
              <a:t>中国核数据中心</a:t>
            </a: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276" y="6378829"/>
            <a:ext cx="873355" cy="47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4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bg>
      <p:bgPr>
        <a:solidFill>
          <a:srgbClr val="071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111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8B453-224A-4986-A5ED-E7D7E4539BE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118B4-A3BF-4BE8-8CDA-E3F7F6A68D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image" Target="../media/image10.jpeg"/><Relationship Id="rId10" Type="http://schemas.openxmlformats.org/officeDocument/2006/relationships/tags" Target="../tags/tag27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diagramLayout" Target="../diagrams/layout1.xml"/><Relationship Id="rId7" Type="http://schemas.openxmlformats.org/officeDocument/2006/relationships/oleObject" Target="../embeddings/oleObject1.bin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5" Type="http://schemas.openxmlformats.org/officeDocument/2006/relationships/tags" Target="../tags/tag36.xml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tags" Target="../tags/tag55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tags" Target="../tags/tag54.xml"/><Relationship Id="rId5" Type="http://schemas.openxmlformats.org/officeDocument/2006/relationships/tags" Target="../tags/tag48.xml"/><Relationship Id="rId15" Type="http://schemas.openxmlformats.org/officeDocument/2006/relationships/image" Target="../media/image10.jpeg"/><Relationship Id="rId10" Type="http://schemas.openxmlformats.org/officeDocument/2006/relationships/tags" Target="../tags/tag53.xml"/><Relationship Id="rId4" Type="http://schemas.openxmlformats.org/officeDocument/2006/relationships/tags" Target="../tags/tag47.xml"/><Relationship Id="rId9" Type="http://schemas.openxmlformats.org/officeDocument/2006/relationships/tags" Target="../tags/tag52.xml"/><Relationship Id="rId14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tags" Target="../tags/tag68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8.xml"/><Relationship Id="rId21" Type="http://schemas.openxmlformats.org/officeDocument/2006/relationships/image" Target="../media/image50.png"/><Relationship Id="rId7" Type="http://schemas.openxmlformats.org/officeDocument/2006/relationships/tags" Target="../tags/tag62.xml"/><Relationship Id="rId12" Type="http://schemas.openxmlformats.org/officeDocument/2006/relationships/tags" Target="../tags/tag67.xml"/><Relationship Id="rId17" Type="http://schemas.openxmlformats.org/officeDocument/2006/relationships/tags" Target="../tags/tag72.xml"/><Relationship Id="rId2" Type="http://schemas.openxmlformats.org/officeDocument/2006/relationships/tags" Target="../tags/tag57.xml"/><Relationship Id="rId16" Type="http://schemas.openxmlformats.org/officeDocument/2006/relationships/tags" Target="../tags/tag71.xml"/><Relationship Id="rId20" Type="http://schemas.openxmlformats.org/officeDocument/2006/relationships/image" Target="../media/image49.jpeg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24" Type="http://schemas.openxmlformats.org/officeDocument/2006/relationships/image" Target="../media/image53.png"/><Relationship Id="rId5" Type="http://schemas.openxmlformats.org/officeDocument/2006/relationships/tags" Target="../tags/tag60.xml"/><Relationship Id="rId15" Type="http://schemas.openxmlformats.org/officeDocument/2006/relationships/tags" Target="../tags/tag70.xml"/><Relationship Id="rId23" Type="http://schemas.openxmlformats.org/officeDocument/2006/relationships/image" Target="../media/image52.jpeg"/><Relationship Id="rId10" Type="http://schemas.openxmlformats.org/officeDocument/2006/relationships/tags" Target="../tags/tag65.xml"/><Relationship Id="rId19" Type="http://schemas.openxmlformats.org/officeDocument/2006/relationships/notesSlide" Target="../notesSlides/notesSlide11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4" Type="http://schemas.openxmlformats.org/officeDocument/2006/relationships/tags" Target="../tags/tag69.xml"/><Relationship Id="rId22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12" Type="http://schemas.openxmlformats.org/officeDocument/2006/relationships/tags" Target="../tags/tag87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tags" Target="../tags/tag86.xml"/><Relationship Id="rId5" Type="http://schemas.openxmlformats.org/officeDocument/2006/relationships/tags" Target="../tags/tag80.xml"/><Relationship Id="rId15" Type="http://schemas.openxmlformats.org/officeDocument/2006/relationships/image" Target="../media/image10.jpeg"/><Relationship Id="rId10" Type="http://schemas.openxmlformats.org/officeDocument/2006/relationships/tags" Target="../tags/tag85.xml"/><Relationship Id="rId4" Type="http://schemas.openxmlformats.org/officeDocument/2006/relationships/tags" Target="../tags/tag79.xml"/><Relationship Id="rId9" Type="http://schemas.openxmlformats.org/officeDocument/2006/relationships/tags" Target="../tags/tag84.xml"/><Relationship Id="rId14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5" Type="http://schemas.openxmlformats.org/officeDocument/2006/relationships/tags" Target="../tags/tag7.xml"/><Relationship Id="rId15" Type="http://schemas.openxmlformats.org/officeDocument/2006/relationships/image" Target="../media/image10.jpeg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microsoft.com/office/2007/relationships/hdphoto" Target="../media/hdphoto3.wdp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88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vant.ippe.ru/en/brond-3-1.html" TargetMode="External"/><Relationship Id="rId3" Type="http://schemas.openxmlformats.org/officeDocument/2006/relationships/hyperlink" Target="http://www.nuclear.csdb.cn/cendl32.htm" TargetMode="External"/><Relationship Id="rId7" Type="http://schemas.openxmlformats.org/officeDocument/2006/relationships/hyperlink" Target="https://wwwndc.jaea.go.jp/jendl/jendl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ecd-nea.org/dbdata/jeff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www.nndc.bnl.gov/endf/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http://www.nndc.bnl.gov/endf/" TargetMode="External"/><Relationship Id="rId9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tags" Target="../tags/tag17.xml"/><Relationship Id="rId7" Type="http://schemas.openxmlformats.org/officeDocument/2006/relationships/image" Target="../media/image26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/>
        </p:nvSpPr>
        <p:spPr>
          <a:xfrm>
            <a:off x="0" y="1625908"/>
            <a:ext cx="12192000" cy="22591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0" name="组合 59"/>
          <p:cNvGrpSpPr/>
          <p:nvPr/>
        </p:nvGrpSpPr>
        <p:grpSpPr>
          <a:xfrm>
            <a:off x="0" y="1399124"/>
            <a:ext cx="12192000" cy="2474376"/>
            <a:chOff x="0" y="1538824"/>
            <a:chExt cx="12192000" cy="2259133"/>
          </a:xfrm>
        </p:grpSpPr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" t="26355" r="1333" b="41581"/>
            <a:stretch>
              <a:fillRect/>
            </a:stretch>
          </p:blipFill>
          <p:spPr>
            <a:xfrm>
              <a:off x="0" y="1538824"/>
              <a:ext cx="12192000" cy="2259133"/>
            </a:xfrm>
            <a:custGeom>
              <a:avLst/>
              <a:gdLst>
                <a:gd name="connsiteX0" fmla="*/ 0 w 12192000"/>
                <a:gd name="connsiteY0" fmla="*/ 0 h 2259133"/>
                <a:gd name="connsiteX1" fmla="*/ 12192000 w 12192000"/>
                <a:gd name="connsiteY1" fmla="*/ 0 h 2259133"/>
                <a:gd name="connsiteX2" fmla="*/ 12192000 w 12192000"/>
                <a:gd name="connsiteY2" fmla="*/ 2259133 h 2259133"/>
                <a:gd name="connsiteX3" fmla="*/ 0 w 12192000"/>
                <a:gd name="connsiteY3" fmla="*/ 2259133 h 2259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2259133">
                  <a:moveTo>
                    <a:pt x="0" y="0"/>
                  </a:moveTo>
                  <a:lnTo>
                    <a:pt x="12192000" y="0"/>
                  </a:lnTo>
                  <a:lnTo>
                    <a:pt x="12192000" y="2259133"/>
                  </a:lnTo>
                  <a:lnTo>
                    <a:pt x="0" y="2259133"/>
                  </a:lnTo>
                  <a:close/>
                </a:path>
              </a:pathLst>
            </a:custGeom>
          </p:spPr>
        </p:pic>
        <p:sp>
          <p:nvSpPr>
            <p:cNvPr id="56" name="矩形 55"/>
            <p:cNvSpPr/>
            <p:nvPr/>
          </p:nvSpPr>
          <p:spPr>
            <a:xfrm>
              <a:off x="0" y="1538824"/>
              <a:ext cx="12192000" cy="2259133"/>
            </a:xfrm>
            <a:prstGeom prst="rect">
              <a:avLst/>
            </a:prstGeom>
            <a:gradFill>
              <a:gsLst>
                <a:gs pos="0">
                  <a:srgbClr val="0070C0"/>
                </a:gs>
                <a:gs pos="100000">
                  <a:srgbClr val="0070C0">
                    <a:alpha val="76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-1" y="2111333"/>
            <a:ext cx="12191999" cy="103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zh-CN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中国评价核数据库研究进展</a:t>
            </a:r>
            <a:endParaRPr lang="en-US" altLang="zh-CN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9"/>
          <p:cNvSpPr txBox="1"/>
          <p:nvPr/>
        </p:nvSpPr>
        <p:spPr>
          <a:xfrm flipH="1">
            <a:off x="6535960" y="456014"/>
            <a:ext cx="5530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sz="2000" dirty="0">
                <a:latin typeface="+mn-ea"/>
              </a:rPr>
              <a:t>第一届强相互作用自旋物理会议，</a:t>
            </a:r>
            <a:r>
              <a:rPr lang="en-US" altLang="zh-CN" sz="2000" dirty="0">
                <a:latin typeface="+mn-ea"/>
              </a:rPr>
              <a:t>2026.7</a:t>
            </a:r>
            <a:r>
              <a:rPr lang="zh-CN" altLang="en-US" sz="2000" dirty="0">
                <a:latin typeface="+mn-ea"/>
              </a:rPr>
              <a:t>，青岛</a:t>
            </a:r>
          </a:p>
        </p:txBody>
      </p:sp>
      <p:grpSp>
        <p:nvGrpSpPr>
          <p:cNvPr id="14" name="组合 13"/>
          <p:cNvGrpSpPr>
            <a:grpSpLocks noChangeAspect="1"/>
          </p:cNvGrpSpPr>
          <p:nvPr/>
        </p:nvGrpSpPr>
        <p:grpSpPr>
          <a:xfrm>
            <a:off x="313567" y="449738"/>
            <a:ext cx="2711055" cy="642453"/>
            <a:chOff x="1110835" y="346495"/>
            <a:chExt cx="2473155" cy="586076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68"/>
            <a:stretch>
              <a:fillRect/>
            </a:stretch>
          </p:blipFill>
          <p:spPr>
            <a:xfrm>
              <a:off x="1612105" y="346495"/>
              <a:ext cx="1971885" cy="586076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946"/>
            <a:stretch>
              <a:fillRect/>
            </a:stretch>
          </p:blipFill>
          <p:spPr>
            <a:xfrm>
              <a:off x="1110835" y="346495"/>
              <a:ext cx="446503" cy="586076"/>
            </a:xfrm>
            <a:prstGeom prst="rect">
              <a:avLst/>
            </a:prstGeom>
          </p:spPr>
        </p:pic>
      </p:grpSp>
      <p:cxnSp>
        <p:nvCxnSpPr>
          <p:cNvPr id="20" name="直接连接符 19"/>
          <p:cNvCxnSpPr/>
          <p:nvPr/>
        </p:nvCxnSpPr>
        <p:spPr>
          <a:xfrm>
            <a:off x="5580022" y="308626"/>
            <a:ext cx="0" cy="38862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7555987" y="308626"/>
            <a:ext cx="0" cy="38862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10111387" y="308626"/>
            <a:ext cx="0" cy="38862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8" name="组合 57"/>
          <p:cNvGrpSpPr/>
          <p:nvPr/>
        </p:nvGrpSpPr>
        <p:grpSpPr>
          <a:xfrm>
            <a:off x="3356651" y="4351367"/>
            <a:ext cx="6453901" cy="1577399"/>
            <a:chOff x="3091180" y="4198551"/>
            <a:chExt cx="6453901" cy="1577399"/>
          </a:xfrm>
        </p:grpSpPr>
        <p:grpSp>
          <p:nvGrpSpPr>
            <p:cNvPr id="41" name="组合 40"/>
            <p:cNvGrpSpPr/>
            <p:nvPr/>
          </p:nvGrpSpPr>
          <p:grpSpPr>
            <a:xfrm>
              <a:off x="3091180" y="4198551"/>
              <a:ext cx="5753100" cy="429895"/>
              <a:chOff x="3479800" y="3915976"/>
              <a:chExt cx="5753100" cy="429895"/>
            </a:xfrm>
          </p:grpSpPr>
          <p:sp>
            <p:nvSpPr>
              <p:cNvPr id="39" name="矩形: 圆角 38"/>
              <p:cNvSpPr/>
              <p:nvPr/>
            </p:nvSpPr>
            <p:spPr>
              <a:xfrm>
                <a:off x="4583832" y="3931290"/>
                <a:ext cx="4649068" cy="40025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800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>
                  <a:defRPr/>
                </a:pPr>
                <a:endParaRPr lang="en-US" altLang="zh-CN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矩形: 圆角 35"/>
              <p:cNvSpPr/>
              <p:nvPr/>
            </p:nvSpPr>
            <p:spPr>
              <a:xfrm>
                <a:off x="3479800" y="3931290"/>
                <a:ext cx="1625600" cy="400258"/>
              </a:xfrm>
              <a:prstGeom prst="roundRect">
                <a:avLst>
                  <a:gd name="adj" fmla="val 50000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defRPr/>
                </a:pPr>
                <a:r>
                  <a:rPr lang="zh-CN" altLang="en-US" sz="22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报告人</a:t>
                </a:r>
                <a:endParaRPr lang="en-US" altLang="zh-CN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5132387" y="3915976"/>
                <a:ext cx="1104265" cy="42989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CN" altLang="en-US" sz="22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续瑞瑞</a:t>
                </a:r>
                <a:r>
                  <a:rPr lang="en-US" altLang="zh-CN" sz="22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3091180" y="4640896"/>
              <a:ext cx="6453901" cy="1135054"/>
              <a:chOff x="3479800" y="3788225"/>
              <a:chExt cx="6453901" cy="1135054"/>
            </a:xfrm>
          </p:grpSpPr>
          <p:sp>
            <p:nvSpPr>
              <p:cNvPr id="43" name="矩形: 圆角 42"/>
              <p:cNvSpPr/>
              <p:nvPr/>
            </p:nvSpPr>
            <p:spPr>
              <a:xfrm>
                <a:off x="4583832" y="3931290"/>
                <a:ext cx="4649068" cy="40025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800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>
                  <a:defRPr/>
                </a:pPr>
                <a:endParaRPr lang="en-US" altLang="zh-CN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矩形: 圆角 43"/>
              <p:cNvSpPr/>
              <p:nvPr/>
            </p:nvSpPr>
            <p:spPr>
              <a:xfrm>
                <a:off x="3479800" y="3931290"/>
                <a:ext cx="1625600" cy="400258"/>
              </a:xfrm>
              <a:prstGeom prst="roundRect">
                <a:avLst>
                  <a:gd name="adj" fmla="val 50000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defRPr/>
                </a:pPr>
                <a:r>
                  <a:rPr lang="zh-CN" altLang="en-US" sz="2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工作单位</a:t>
                </a:r>
                <a:endParaRPr lang="en-US" altLang="zh-CN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5132387" y="3788225"/>
                <a:ext cx="4801314" cy="11350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zh-CN" altLang="en-US" sz="2400" b="1" dirty="0">
                    <a:latin typeface="微软雅黑" panose="020B0503020204020204" charset="-122"/>
                    <a:ea typeface="微软雅黑" panose="020B0503020204020204" charset="-122"/>
                  </a:rPr>
                  <a:t>中国原子能科学研究院，核物理所</a:t>
                </a:r>
                <a:endParaRPr lang="en-US" altLang="zh-CN" sz="2400" b="1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  <a:defRPr/>
                </a:pPr>
                <a:r>
                  <a:rPr lang="zh-CN" altLang="en-US" sz="2400" b="1" dirty="0">
                    <a:latin typeface="微软雅黑" panose="020B0503020204020204" charset="-122"/>
                    <a:ea typeface="微软雅黑" panose="020B0503020204020204" charset="-122"/>
                  </a:rPr>
                  <a:t>核数据全国重点实验室</a:t>
                </a:r>
                <a:endParaRPr lang="en-US" altLang="zh-CN" sz="22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5D9E0B4-0085-6E9E-24F6-195A425D4AA5}"/>
              </a:ext>
            </a:extLst>
          </p:cNvPr>
          <p:cNvSpPr txBox="1"/>
          <p:nvPr/>
        </p:nvSpPr>
        <p:spPr>
          <a:xfrm>
            <a:off x="7176120" y="859964"/>
            <a:ext cx="4140877" cy="5346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400" dirty="0">
                <a:latin typeface="+mn-ea"/>
              </a:rPr>
              <a:t>中国</a:t>
            </a:r>
            <a:r>
              <a:rPr lang="en-US" altLang="zh-CN" sz="2400" dirty="0">
                <a:latin typeface="+mn-ea"/>
              </a:rPr>
              <a:t>CENDL-3.2</a:t>
            </a:r>
            <a:r>
              <a:rPr lang="zh-CN" altLang="en-US" sz="2400" dirty="0">
                <a:latin typeface="+mn-ea"/>
              </a:rPr>
              <a:t>自主化：</a:t>
            </a:r>
            <a:r>
              <a:rPr lang="en-US" altLang="zh-CN" sz="2400" dirty="0">
                <a:latin typeface="+mn-ea"/>
              </a:rPr>
              <a:t>100%</a:t>
            </a:r>
            <a:endParaRPr lang="zh-CN" altLang="en-US" sz="2400" dirty="0">
              <a:latin typeface="+mn-ea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373D53A-B32B-CC97-C08A-4EEB19058217}"/>
              </a:ext>
            </a:extLst>
          </p:cNvPr>
          <p:cNvSpPr txBox="1"/>
          <p:nvPr/>
        </p:nvSpPr>
        <p:spPr>
          <a:xfrm>
            <a:off x="7176120" y="1268760"/>
            <a:ext cx="4564070" cy="5346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400" dirty="0">
                <a:latin typeface="+mn-ea"/>
              </a:rPr>
              <a:t>美国</a:t>
            </a:r>
            <a:r>
              <a:rPr lang="en-US" altLang="zh-CN" sz="2400" dirty="0">
                <a:latin typeface="+mn-ea"/>
              </a:rPr>
              <a:t>ENDF/B-VIII.0</a:t>
            </a:r>
            <a:r>
              <a:rPr lang="zh-CN" altLang="en-US" sz="2400" dirty="0">
                <a:latin typeface="+mn-ea"/>
              </a:rPr>
              <a:t>自主化：</a:t>
            </a:r>
            <a:r>
              <a:rPr lang="en-US" altLang="zh-CN" sz="2400" dirty="0">
                <a:latin typeface="+mn-ea"/>
              </a:rPr>
              <a:t>47.8%</a:t>
            </a:r>
            <a:endParaRPr lang="zh-CN" altLang="en-US" sz="2400" dirty="0">
              <a:latin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4295CA8-A3FA-2386-0CD6-1E9D90532932}"/>
              </a:ext>
            </a:extLst>
          </p:cNvPr>
          <p:cNvSpPr txBox="1"/>
          <p:nvPr/>
        </p:nvSpPr>
        <p:spPr>
          <a:xfrm>
            <a:off x="7181131" y="1728647"/>
            <a:ext cx="4814138" cy="5346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400" dirty="0">
                <a:latin typeface="+mn-ea"/>
              </a:rPr>
              <a:t>俄罗斯</a:t>
            </a:r>
            <a:r>
              <a:rPr lang="en-US" altLang="zh-CN" sz="2400" dirty="0">
                <a:latin typeface="+mn-ea"/>
              </a:rPr>
              <a:t>BROUND-3.1</a:t>
            </a:r>
            <a:r>
              <a:rPr lang="zh-CN" altLang="en-US" sz="2400" dirty="0">
                <a:latin typeface="+mn-ea"/>
              </a:rPr>
              <a:t>自主化：</a:t>
            </a:r>
            <a:r>
              <a:rPr lang="en-US" altLang="zh-CN" sz="2400" dirty="0">
                <a:latin typeface="+mn-ea"/>
              </a:rPr>
              <a:t>25.8%</a:t>
            </a:r>
            <a:endParaRPr lang="zh-CN" altLang="en-US" sz="2400" dirty="0">
              <a:latin typeface="+mn-ea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C823395-B047-2C88-473D-A20DE9E90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88" y="2513073"/>
            <a:ext cx="7778628" cy="382407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64549EB-A11F-D86E-DFEA-B929ED055665}"/>
              </a:ext>
            </a:extLst>
          </p:cNvPr>
          <p:cNvSpPr txBox="1"/>
          <p:nvPr/>
        </p:nvSpPr>
        <p:spPr>
          <a:xfrm>
            <a:off x="263352" y="22141"/>
            <a:ext cx="5670364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 dirty="0">
                <a:solidFill>
                  <a:srgbClr val="FFFF00"/>
                </a:solidFill>
                <a:latin typeface="+mn-ea"/>
              </a:rPr>
              <a:t>国际五大评价核数据库结果比对 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2B651FC-0194-41AA-278A-8FEB5854A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232" y="2780928"/>
            <a:ext cx="3597291" cy="269298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C490B7C-1CF5-1656-A0A3-463962F25DFF}"/>
              </a:ext>
            </a:extLst>
          </p:cNvPr>
          <p:cNvSpPr txBox="1"/>
          <p:nvPr/>
        </p:nvSpPr>
        <p:spPr>
          <a:xfrm>
            <a:off x="8431113" y="5512658"/>
            <a:ext cx="3350410" cy="855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000" dirty="0">
                <a:latin typeface="+mn-ea"/>
              </a:rPr>
              <a:t>美国最新版</a:t>
            </a:r>
            <a:r>
              <a:rPr lang="en-US" altLang="zh-CN" sz="2000" dirty="0">
                <a:latin typeface="+mn-ea"/>
              </a:rPr>
              <a:t>ENDF/B-VIII.0</a:t>
            </a:r>
            <a:r>
              <a:rPr lang="zh-CN" altLang="en-US" sz="2000" dirty="0">
                <a:latin typeface="+mn-ea"/>
              </a:rPr>
              <a:t>库中子数据自主化占比分析图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4286FFC-3199-CAED-B3C3-D83BE315E992}"/>
              </a:ext>
            </a:extLst>
          </p:cNvPr>
          <p:cNvSpPr txBox="1"/>
          <p:nvPr/>
        </p:nvSpPr>
        <p:spPr>
          <a:xfrm>
            <a:off x="357693" y="883120"/>
            <a:ext cx="6794694" cy="116852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 dirty="0">
                <a:latin typeface="+mn-ea"/>
              </a:rPr>
              <a:t>我国自主</a:t>
            </a:r>
            <a:r>
              <a:rPr lang="en-US" altLang="zh-CN" sz="2800" b="1" dirty="0">
                <a:latin typeface="+mn-ea"/>
              </a:rPr>
              <a:t>CENDL</a:t>
            </a:r>
            <a:r>
              <a:rPr lang="zh-CN" altLang="en-US" sz="2800" b="1" dirty="0">
                <a:latin typeface="+mn-ea"/>
              </a:rPr>
              <a:t>数据库在数据种类与总量上还存在较大差距</a:t>
            </a:r>
          </a:p>
        </p:txBody>
      </p:sp>
      <p:sp>
        <p:nvSpPr>
          <p:cNvPr id="19" name="灯片编号占位符 4">
            <a:extLst>
              <a:ext uri="{FF2B5EF4-FFF2-40B4-BE49-F238E27FC236}">
                <a16:creationId xmlns:a16="http://schemas.microsoft.com/office/drawing/2014/main" id="{EED92D52-881C-ACAB-47A0-70CE97B38EE0}"/>
              </a:ext>
            </a:extLst>
          </p:cNvPr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2586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B3B"/>
          </a:solidFill>
          <a:ln w="12700">
            <a:solidFill>
              <a:srgbClr val="071B3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64592"/>
            <a:ext cx="1920240" cy="0"/>
          </a:xfrm>
          <a:prstGeom prst="line">
            <a:avLst/>
          </a:prstGeom>
          <a:noFill/>
          <a:ln w="11430">
            <a:solidFill>
              <a:srgbClr val="155FAE">
                <a:alpha val="45000"/>
              </a:srgbClr>
            </a:solidFill>
            <a:prstDash val="solid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0012680" y="164592"/>
            <a:ext cx="1901952" cy="0"/>
          </a:xfrm>
          <a:prstGeom prst="line">
            <a:avLst/>
          </a:prstGeom>
          <a:noFill/>
          <a:ln w="11430">
            <a:solidFill>
              <a:srgbClr val="155FAE">
                <a:alpha val="45000"/>
              </a:srgbClr>
            </a:solidFill>
            <a:prstDash val="solid"/>
            <a:tailEnd type="none"/>
          </a:ln>
        </p:spPr>
      </p:sp>
      <p:sp>
        <p:nvSpPr>
          <p:cNvPr id="5" name="Shape 3"/>
          <p:cNvSpPr/>
          <p:nvPr/>
        </p:nvSpPr>
        <p:spPr>
          <a:xfrm>
            <a:off x="320040" y="6638544"/>
            <a:ext cx="11530584" cy="0"/>
          </a:xfrm>
          <a:prstGeom prst="line">
            <a:avLst/>
          </a:prstGeom>
          <a:noFill/>
          <a:ln w="9525">
            <a:solidFill>
              <a:srgbClr val="155FAE">
                <a:alpha val="38000"/>
              </a:srgbClr>
            </a:solidFill>
            <a:prstDash val="solid"/>
            <a:tailEnd type="none"/>
          </a:ln>
        </p:spPr>
      </p:sp>
      <p:sp>
        <p:nvSpPr>
          <p:cNvPr id="6" name="Shape 4"/>
          <p:cNvSpPr/>
          <p:nvPr/>
        </p:nvSpPr>
        <p:spPr>
          <a:xfrm>
            <a:off x="164592" y="219456"/>
            <a:ext cx="201168" cy="201168"/>
          </a:xfrm>
          <a:prstGeom prst="ellipse">
            <a:avLst/>
          </a:prstGeom>
          <a:solidFill>
            <a:srgbClr val="31D7FF">
              <a:alpha val="30000"/>
            </a:srgbClr>
          </a:solidFill>
          <a:ln w="12700">
            <a:solidFill>
              <a:srgbClr val="31D7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52760" y="530352"/>
            <a:ext cx="0" cy="612648"/>
          </a:xfrm>
          <a:prstGeom prst="line">
            <a:avLst/>
          </a:prstGeom>
          <a:noFill/>
          <a:ln w="6350">
            <a:solidFill>
              <a:srgbClr val="1A5B97">
                <a:alpha val="20000"/>
              </a:srgbClr>
            </a:solidFill>
            <a:prstDash val="solid"/>
            <a:tailEnd type="none"/>
          </a:ln>
        </p:spPr>
      </p:sp>
      <p:sp>
        <p:nvSpPr>
          <p:cNvPr id="8" name="Shape 6"/>
          <p:cNvSpPr/>
          <p:nvPr/>
        </p:nvSpPr>
        <p:spPr>
          <a:xfrm>
            <a:off x="10881360" y="530352"/>
            <a:ext cx="0" cy="612648"/>
          </a:xfrm>
          <a:prstGeom prst="line">
            <a:avLst/>
          </a:prstGeom>
          <a:noFill/>
          <a:ln w="6350">
            <a:solidFill>
              <a:srgbClr val="1A5B97">
                <a:alpha val="20000"/>
              </a:srgbClr>
            </a:solidFill>
            <a:prstDash val="solid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11109960" y="530352"/>
            <a:ext cx="0" cy="612648"/>
          </a:xfrm>
          <a:prstGeom prst="line">
            <a:avLst/>
          </a:prstGeom>
          <a:noFill/>
          <a:ln w="6350">
            <a:solidFill>
              <a:srgbClr val="1A5B97">
                <a:alpha val="20000"/>
              </a:srgbClr>
            </a:solidFill>
            <a:prstDash val="solid"/>
            <a:tailEnd type="none"/>
          </a:ln>
        </p:spPr>
      </p:sp>
      <p:sp>
        <p:nvSpPr>
          <p:cNvPr id="10" name="Shape 8"/>
          <p:cNvSpPr/>
          <p:nvPr/>
        </p:nvSpPr>
        <p:spPr>
          <a:xfrm>
            <a:off x="11338560" y="530352"/>
            <a:ext cx="0" cy="612648"/>
          </a:xfrm>
          <a:prstGeom prst="line">
            <a:avLst/>
          </a:prstGeom>
          <a:noFill/>
          <a:ln w="6350">
            <a:solidFill>
              <a:srgbClr val="1A5B97">
                <a:alpha val="20000"/>
              </a:srgbClr>
            </a:solidFill>
            <a:prstDash val="solid"/>
            <a:tailEnd type="none"/>
          </a:ln>
        </p:spPr>
      </p:sp>
      <p:sp>
        <p:nvSpPr>
          <p:cNvPr id="11" name="Shape 9"/>
          <p:cNvSpPr/>
          <p:nvPr/>
        </p:nvSpPr>
        <p:spPr>
          <a:xfrm>
            <a:off x="11567160" y="530352"/>
            <a:ext cx="0" cy="612648"/>
          </a:xfrm>
          <a:prstGeom prst="line">
            <a:avLst/>
          </a:prstGeom>
          <a:noFill/>
          <a:ln w="6350">
            <a:solidFill>
              <a:srgbClr val="1A5B97">
                <a:alpha val="20000"/>
              </a:srgbClr>
            </a:solidFill>
            <a:prstDash val="solid"/>
            <a:tailEnd type="none"/>
          </a:ln>
        </p:spPr>
      </p:sp>
      <p:sp>
        <p:nvSpPr>
          <p:cNvPr id="12" name="Shape 10"/>
          <p:cNvSpPr/>
          <p:nvPr/>
        </p:nvSpPr>
        <p:spPr>
          <a:xfrm>
            <a:off x="10515600" y="621792"/>
            <a:ext cx="1280160" cy="0"/>
          </a:xfrm>
          <a:prstGeom prst="line">
            <a:avLst/>
          </a:prstGeom>
          <a:noFill/>
          <a:ln w="6350">
            <a:solidFill>
              <a:srgbClr val="1A5B97">
                <a:alpha val="20000"/>
              </a:srgbClr>
            </a:solidFill>
            <a:prstDash val="solid"/>
            <a:tailEnd type="none"/>
          </a:ln>
        </p:spPr>
      </p:sp>
      <p:sp>
        <p:nvSpPr>
          <p:cNvPr id="13" name="Shape 11"/>
          <p:cNvSpPr/>
          <p:nvPr/>
        </p:nvSpPr>
        <p:spPr>
          <a:xfrm>
            <a:off x="10515600" y="768096"/>
            <a:ext cx="1280160" cy="0"/>
          </a:xfrm>
          <a:prstGeom prst="line">
            <a:avLst/>
          </a:prstGeom>
          <a:noFill/>
          <a:ln w="6350">
            <a:solidFill>
              <a:srgbClr val="1A5B97">
                <a:alpha val="20000"/>
              </a:srgbClr>
            </a:solidFill>
            <a:prstDash val="solid"/>
            <a:tailEnd type="none"/>
          </a:ln>
        </p:spPr>
      </p:sp>
      <p:sp>
        <p:nvSpPr>
          <p:cNvPr id="14" name="Shape 12"/>
          <p:cNvSpPr/>
          <p:nvPr/>
        </p:nvSpPr>
        <p:spPr>
          <a:xfrm>
            <a:off x="10515600" y="914400"/>
            <a:ext cx="1280160" cy="0"/>
          </a:xfrm>
          <a:prstGeom prst="line">
            <a:avLst/>
          </a:prstGeom>
          <a:noFill/>
          <a:ln w="6350">
            <a:solidFill>
              <a:srgbClr val="1A5B97">
                <a:alpha val="20000"/>
              </a:srgbClr>
            </a:solidFill>
            <a:prstDash val="solid"/>
            <a:tailEnd type="none"/>
          </a:ln>
        </p:spPr>
      </p:sp>
      <p:sp>
        <p:nvSpPr>
          <p:cNvPr id="15" name="Shape 13"/>
          <p:cNvSpPr/>
          <p:nvPr/>
        </p:nvSpPr>
        <p:spPr>
          <a:xfrm>
            <a:off x="10515600" y="1060704"/>
            <a:ext cx="1280160" cy="0"/>
          </a:xfrm>
          <a:prstGeom prst="line">
            <a:avLst/>
          </a:prstGeom>
          <a:noFill/>
          <a:ln w="6350">
            <a:solidFill>
              <a:srgbClr val="1A5B97">
                <a:alpha val="20000"/>
              </a:srgbClr>
            </a:solidFill>
            <a:prstDash val="solid"/>
            <a:tailEnd type="none"/>
          </a:ln>
        </p:spPr>
      </p:sp>
      <p:sp>
        <p:nvSpPr>
          <p:cNvPr id="16" name="Text 14"/>
          <p:cNvSpPr/>
          <p:nvPr/>
        </p:nvSpPr>
        <p:spPr>
          <a:xfrm>
            <a:off x="548640" y="182880"/>
            <a:ext cx="11109960" cy="5303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3000" b="1" dirty="0" err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核数据</a:t>
            </a:r>
            <a:r>
              <a:rPr lang="zh-CN" alt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库的</a:t>
            </a:r>
            <a:r>
              <a:rPr lang="en-US" sz="3000" b="1" dirty="0" err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需求与现状差距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868680" y="713232"/>
            <a:ext cx="10469880" cy="29260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530" dirty="0">
                <a:solidFill>
                  <a:srgbClr val="CFE9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从“有数据可用”迈向“高精度、宽能区、全核区、可信不确定度”</a:t>
            </a:r>
            <a:endParaRPr lang="en-US" sz="1530" dirty="0"/>
          </a:p>
        </p:txBody>
      </p:sp>
      <p:sp>
        <p:nvSpPr>
          <p:cNvPr id="18" name="Shape 16"/>
          <p:cNvSpPr/>
          <p:nvPr/>
        </p:nvSpPr>
        <p:spPr>
          <a:xfrm>
            <a:off x="2743200" y="1005840"/>
            <a:ext cx="6720840" cy="0"/>
          </a:xfrm>
          <a:prstGeom prst="line">
            <a:avLst/>
          </a:prstGeom>
          <a:noFill/>
          <a:ln w="13970">
            <a:solidFill>
              <a:srgbClr val="31D7FF">
                <a:alpha val="66000"/>
              </a:srgbClr>
            </a:solidFill>
            <a:prstDash val="solid"/>
            <a:tailEnd type="none"/>
          </a:ln>
        </p:spPr>
      </p:sp>
      <p:sp>
        <p:nvSpPr>
          <p:cNvPr id="19" name="Shape 17"/>
          <p:cNvSpPr/>
          <p:nvPr/>
        </p:nvSpPr>
        <p:spPr>
          <a:xfrm>
            <a:off x="502920" y="1115568"/>
            <a:ext cx="11201400" cy="530352"/>
          </a:xfrm>
          <a:prstGeom prst="roundRect">
            <a:avLst/>
          </a:prstGeom>
          <a:solidFill>
            <a:srgbClr val="061A39"/>
          </a:solidFill>
          <a:ln w="12700">
            <a:solidFill>
              <a:srgbClr val="174D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" y="1234440"/>
            <a:ext cx="141732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180" b="1" dirty="0">
                <a:solidFill>
                  <a:srgbClr val="FFD1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数据来源与评价体系</a:t>
            </a:r>
            <a:endParaRPr lang="en-US" sz="1180" dirty="0"/>
          </a:p>
        </p:txBody>
      </p:sp>
      <p:sp>
        <p:nvSpPr>
          <p:cNvPr id="21" name="Text 19"/>
          <p:cNvSpPr/>
          <p:nvPr/>
        </p:nvSpPr>
        <p:spPr>
          <a:xfrm>
            <a:off x="2331720" y="1216152"/>
            <a:ext cx="1325880" cy="256032"/>
          </a:xfrm>
          <a:prstGeom prst="rect">
            <a:avLst/>
          </a:prstGeom>
          <a:solidFill>
            <a:srgbClr val="0C376B"/>
          </a:solidFill>
          <a:ln w="12700">
            <a:solidFill>
              <a:srgbClr val="31D7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060" b="1" dirty="0">
                <a:solidFill>
                  <a:srgbClr val="31D7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EXFOR 实验数据</a:t>
            </a:r>
            <a:endParaRPr lang="en-US" sz="1060" dirty="0"/>
          </a:p>
        </p:txBody>
      </p:sp>
      <p:sp>
        <p:nvSpPr>
          <p:cNvPr id="22" name="Text 20"/>
          <p:cNvSpPr/>
          <p:nvPr/>
        </p:nvSpPr>
        <p:spPr>
          <a:xfrm>
            <a:off x="3749040" y="1197864"/>
            <a:ext cx="22860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600" b="1" dirty="0">
                <a:solidFill>
                  <a:srgbClr val="CFE9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087368" y="1216152"/>
            <a:ext cx="1600200" cy="256032"/>
          </a:xfrm>
          <a:prstGeom prst="rect">
            <a:avLst/>
          </a:prstGeom>
          <a:solidFill>
            <a:srgbClr val="0C376B"/>
          </a:solidFill>
          <a:ln w="12700">
            <a:solidFill>
              <a:srgbClr val="31D7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02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ENDF/B 美国评价库</a:t>
            </a:r>
            <a:endParaRPr lang="en-US" sz="1020" dirty="0"/>
          </a:p>
        </p:txBody>
      </p:sp>
      <p:sp>
        <p:nvSpPr>
          <p:cNvPr id="24" name="Text 22"/>
          <p:cNvSpPr/>
          <p:nvPr/>
        </p:nvSpPr>
        <p:spPr>
          <a:xfrm>
            <a:off x="5815584" y="1197864"/>
            <a:ext cx="164592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600" b="1" dirty="0">
                <a:solidFill>
                  <a:srgbClr val="CFE9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+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108192" y="1216152"/>
            <a:ext cx="1600200" cy="256032"/>
          </a:xfrm>
          <a:prstGeom prst="rect">
            <a:avLst/>
          </a:prstGeom>
          <a:solidFill>
            <a:srgbClr val="0C376B"/>
          </a:solidFill>
          <a:ln w="12700">
            <a:solidFill>
              <a:srgbClr val="31D7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02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CENDL 中国评价库</a:t>
            </a:r>
            <a:endParaRPr lang="en-US" sz="1020" dirty="0"/>
          </a:p>
        </p:txBody>
      </p:sp>
      <p:sp>
        <p:nvSpPr>
          <p:cNvPr id="26" name="Text 24"/>
          <p:cNvSpPr/>
          <p:nvPr/>
        </p:nvSpPr>
        <p:spPr>
          <a:xfrm>
            <a:off x="7836408" y="1197864"/>
            <a:ext cx="22860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600" b="1" dirty="0">
                <a:solidFill>
                  <a:srgbClr val="CFE9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174736" y="1216152"/>
            <a:ext cx="1691640" cy="256032"/>
          </a:xfrm>
          <a:prstGeom prst="rect">
            <a:avLst/>
          </a:prstGeom>
          <a:solidFill>
            <a:srgbClr val="0C376B"/>
          </a:solidFill>
          <a:ln w="12700">
            <a:solidFill>
              <a:srgbClr val="31D7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020" b="1" dirty="0">
                <a:solidFill>
                  <a:srgbClr val="4AF2A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应用验证 / 数据改进</a:t>
            </a:r>
            <a:endParaRPr lang="en-US" sz="1020" dirty="0"/>
          </a:p>
        </p:txBody>
      </p:sp>
      <p:sp>
        <p:nvSpPr>
          <p:cNvPr id="28" name="Text 26"/>
          <p:cNvSpPr/>
          <p:nvPr/>
        </p:nvSpPr>
        <p:spPr>
          <a:xfrm>
            <a:off x="9994392" y="1216152"/>
            <a:ext cx="15087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lnSpcReduction="10000"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920" dirty="0">
                <a:solidFill>
                  <a:srgbClr val="9EC3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支撑反应堆、聚变、医学、核安全与核技术应用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502920" y="1783080"/>
            <a:ext cx="3154680" cy="3611880"/>
          </a:xfrm>
          <a:prstGeom prst="roundRect">
            <a:avLst/>
          </a:prstGeom>
          <a:solidFill>
            <a:srgbClr val="0E2A58"/>
          </a:solidFill>
          <a:ln w="12700">
            <a:solidFill>
              <a:srgbClr val="2467A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21208" y="1792224"/>
            <a:ext cx="3118104" cy="91440"/>
          </a:xfrm>
          <a:prstGeom prst="rect">
            <a:avLst/>
          </a:prstGeom>
          <a:solidFill>
            <a:srgbClr val="31D7FF"/>
          </a:solidFill>
          <a:ln w="12700">
            <a:solidFill>
              <a:srgbClr val="31D7FF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9224" y="1984248"/>
            <a:ext cx="457200" cy="457200"/>
          </a:xfrm>
          <a:prstGeom prst="rect">
            <a:avLst/>
          </a:prstGeom>
          <a:solidFill>
            <a:srgbClr val="092A52"/>
          </a:solidFill>
          <a:ln w="12700">
            <a:solidFill>
              <a:srgbClr val="31D7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2200" b="1" dirty="0">
                <a:solidFill>
                  <a:srgbClr val="31D7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◎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1188720" y="1993392"/>
            <a:ext cx="1645920" cy="4114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高精度</a:t>
            </a:r>
            <a:endParaRPr lang="en-US" sz="2300" dirty="0"/>
          </a:p>
        </p:txBody>
      </p:sp>
      <p:sp>
        <p:nvSpPr>
          <p:cNvPr id="33" name="Text 31"/>
          <p:cNvSpPr/>
          <p:nvPr/>
        </p:nvSpPr>
        <p:spPr>
          <a:xfrm>
            <a:off x="685800" y="2532888"/>
            <a:ext cx="749808" cy="274320"/>
          </a:xfrm>
          <a:prstGeom prst="rect">
            <a:avLst/>
          </a:prstGeom>
          <a:solidFill>
            <a:srgbClr val="31D7FF"/>
          </a:solidFill>
          <a:ln w="12700">
            <a:solidFill>
              <a:srgbClr val="31D7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06204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704088" y="2843784"/>
            <a:ext cx="2752344" cy="69494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60" dirty="0">
                <a:solidFill>
                  <a:srgbClr val="EAF7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关键截面/角分布/能谱达到应用精度</a:t>
            </a:r>
            <a:endParaRPr lang="en-US" sz="126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1260" dirty="0">
                <a:solidFill>
                  <a:srgbClr val="EAF7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协方差与通道相关性完整</a:t>
            </a:r>
            <a:endParaRPr lang="en-US" sz="1260" dirty="0"/>
          </a:p>
        </p:txBody>
      </p:sp>
      <p:sp>
        <p:nvSpPr>
          <p:cNvPr id="35" name="Shape 33"/>
          <p:cNvSpPr/>
          <p:nvPr/>
        </p:nvSpPr>
        <p:spPr>
          <a:xfrm>
            <a:off x="758952" y="3630168"/>
            <a:ext cx="2642616" cy="0"/>
          </a:xfrm>
          <a:prstGeom prst="line">
            <a:avLst/>
          </a:prstGeom>
          <a:noFill/>
          <a:ln w="12700">
            <a:solidFill>
              <a:srgbClr val="2F6AA7">
                <a:alpha val="60000"/>
              </a:srgbClr>
            </a:solidFill>
            <a:prstDash val="solid"/>
            <a:tailEnd type="none"/>
          </a:ln>
        </p:spPr>
      </p:sp>
      <p:sp>
        <p:nvSpPr>
          <p:cNvPr id="36" name="Text 34"/>
          <p:cNvSpPr/>
          <p:nvPr/>
        </p:nvSpPr>
        <p:spPr>
          <a:xfrm>
            <a:off x="685800" y="3794760"/>
            <a:ext cx="1133856" cy="274320"/>
          </a:xfrm>
          <a:prstGeom prst="rect">
            <a:avLst/>
          </a:prstGeom>
          <a:solidFill>
            <a:srgbClr val="1D376C"/>
          </a:solidFill>
          <a:ln w="12700">
            <a:solidFill>
              <a:srgbClr val="335E9D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FFD1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现状差异</a:t>
            </a:r>
            <a:endParaRPr lang="en-US" sz="1250" dirty="0"/>
          </a:p>
        </p:txBody>
      </p:sp>
      <p:sp>
        <p:nvSpPr>
          <p:cNvPr id="37" name="Text 35"/>
          <p:cNvSpPr/>
          <p:nvPr/>
        </p:nvSpPr>
        <p:spPr>
          <a:xfrm>
            <a:off x="704088" y="4105656"/>
            <a:ext cx="2752344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20" dirty="0">
                <a:solidFill>
                  <a:srgbClr val="DDEE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实验系统误差与评价库分歧明显</a:t>
            </a:r>
            <a:endParaRPr lang="en-US" sz="122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1220" dirty="0">
                <a:solidFill>
                  <a:srgbClr val="DDEE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次要反应道、微分数据误差偏大</a:t>
            </a:r>
            <a:endParaRPr lang="en-US" sz="1220" dirty="0"/>
          </a:p>
        </p:txBody>
      </p:sp>
      <p:sp>
        <p:nvSpPr>
          <p:cNvPr id="38" name="Text 36"/>
          <p:cNvSpPr/>
          <p:nvPr/>
        </p:nvSpPr>
        <p:spPr>
          <a:xfrm>
            <a:off x="704088" y="5074920"/>
            <a:ext cx="2752344" cy="274320"/>
          </a:xfrm>
          <a:prstGeom prst="rect">
            <a:avLst/>
          </a:prstGeom>
          <a:solidFill>
            <a:srgbClr val="082148"/>
          </a:solidFill>
          <a:ln w="12700">
            <a:solidFill>
              <a:srgbClr val="31D7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150" b="1" dirty="0">
                <a:solidFill>
                  <a:srgbClr val="F4F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从“有值”到“有可信误差”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4160520" y="1783080"/>
            <a:ext cx="3154680" cy="3611880"/>
          </a:xfrm>
          <a:prstGeom prst="roundRect">
            <a:avLst/>
          </a:prstGeom>
          <a:solidFill>
            <a:srgbClr val="0E2A58"/>
          </a:solidFill>
          <a:ln w="12700">
            <a:solidFill>
              <a:srgbClr val="2467A6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178808" y="1792224"/>
            <a:ext cx="3118104" cy="91440"/>
          </a:xfrm>
          <a:prstGeom prst="rect">
            <a:avLst/>
          </a:prstGeom>
          <a:solidFill>
            <a:srgbClr val="1C8DFF"/>
          </a:solidFill>
          <a:ln w="12700">
            <a:solidFill>
              <a:srgbClr val="1C8DFF">
                <a:alpha val="0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306824" y="1984248"/>
            <a:ext cx="457200" cy="457200"/>
          </a:xfrm>
          <a:prstGeom prst="rect">
            <a:avLst/>
          </a:prstGeom>
          <a:solidFill>
            <a:srgbClr val="092A52"/>
          </a:solidFill>
          <a:ln w="12700">
            <a:solidFill>
              <a:srgbClr val="1C8D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2200" b="1" dirty="0">
                <a:solidFill>
                  <a:srgbClr val="1C8D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↔</a:t>
            </a:r>
            <a:endParaRPr lang="en-US" sz="2200" dirty="0"/>
          </a:p>
        </p:txBody>
      </p:sp>
      <p:sp>
        <p:nvSpPr>
          <p:cNvPr id="42" name="Text 40"/>
          <p:cNvSpPr/>
          <p:nvPr/>
        </p:nvSpPr>
        <p:spPr>
          <a:xfrm>
            <a:off x="4846320" y="1993392"/>
            <a:ext cx="1645920" cy="4114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宽能区</a:t>
            </a:r>
            <a:endParaRPr lang="en-US" sz="2300" dirty="0"/>
          </a:p>
        </p:txBody>
      </p:sp>
      <p:sp>
        <p:nvSpPr>
          <p:cNvPr id="43" name="Text 41"/>
          <p:cNvSpPr/>
          <p:nvPr/>
        </p:nvSpPr>
        <p:spPr>
          <a:xfrm>
            <a:off x="4343400" y="2532888"/>
            <a:ext cx="749808" cy="274320"/>
          </a:xfrm>
          <a:prstGeom prst="rect">
            <a:avLst/>
          </a:prstGeom>
          <a:solidFill>
            <a:srgbClr val="1C8DFF"/>
          </a:solidFill>
          <a:ln w="12700">
            <a:solidFill>
              <a:srgbClr val="1C8D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06204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</a:t>
            </a:r>
            <a:endParaRPr lang="en-US" sz="1250" dirty="0"/>
          </a:p>
        </p:txBody>
      </p:sp>
      <p:sp>
        <p:nvSpPr>
          <p:cNvPr id="44" name="Text 42"/>
          <p:cNvSpPr/>
          <p:nvPr/>
        </p:nvSpPr>
        <p:spPr>
          <a:xfrm>
            <a:off x="4361688" y="2843784"/>
            <a:ext cx="2752344" cy="69494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60" dirty="0">
                <a:solidFill>
                  <a:srgbClr val="EAF7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热能—共振—快中子—高能区贯通</a:t>
            </a:r>
            <a:endParaRPr lang="en-US" sz="126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1260" dirty="0">
                <a:solidFill>
                  <a:srgbClr val="EAF7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不同能区模型物理一致</a:t>
            </a:r>
            <a:endParaRPr lang="en-US" sz="1260" dirty="0"/>
          </a:p>
        </p:txBody>
      </p:sp>
      <p:sp>
        <p:nvSpPr>
          <p:cNvPr id="45" name="Shape 43"/>
          <p:cNvSpPr/>
          <p:nvPr/>
        </p:nvSpPr>
        <p:spPr>
          <a:xfrm>
            <a:off x="4416552" y="3630168"/>
            <a:ext cx="2642616" cy="0"/>
          </a:xfrm>
          <a:prstGeom prst="line">
            <a:avLst/>
          </a:prstGeom>
          <a:noFill/>
          <a:ln w="12700">
            <a:solidFill>
              <a:srgbClr val="2F6AA7">
                <a:alpha val="60000"/>
              </a:srgbClr>
            </a:solidFill>
            <a:prstDash val="solid"/>
            <a:tailEnd type="none"/>
          </a:ln>
        </p:spPr>
      </p:sp>
      <p:sp>
        <p:nvSpPr>
          <p:cNvPr id="46" name="Text 44"/>
          <p:cNvSpPr/>
          <p:nvPr/>
        </p:nvSpPr>
        <p:spPr>
          <a:xfrm>
            <a:off x="4343400" y="3794760"/>
            <a:ext cx="1133856" cy="274320"/>
          </a:xfrm>
          <a:prstGeom prst="rect">
            <a:avLst/>
          </a:prstGeom>
          <a:solidFill>
            <a:srgbClr val="1D376C"/>
          </a:solidFill>
          <a:ln w="12700">
            <a:solidFill>
              <a:srgbClr val="335E9D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FFD1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现状差异</a:t>
            </a:r>
            <a:endParaRPr lang="en-US" sz="1250" dirty="0"/>
          </a:p>
        </p:txBody>
      </p:sp>
      <p:sp>
        <p:nvSpPr>
          <p:cNvPr id="47" name="Text 45"/>
          <p:cNvSpPr/>
          <p:nvPr/>
        </p:nvSpPr>
        <p:spPr>
          <a:xfrm>
            <a:off x="4361688" y="4105656"/>
            <a:ext cx="2752344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20" dirty="0">
                <a:solidFill>
                  <a:srgbClr val="DDEE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低能区较成熟，高能区约束不足</a:t>
            </a:r>
            <a:endParaRPr lang="en-US" sz="122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1220" dirty="0">
                <a:solidFill>
                  <a:srgbClr val="DDEE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能谱、双微分数据和能区衔接不足</a:t>
            </a:r>
            <a:endParaRPr lang="en-US" sz="1220" dirty="0"/>
          </a:p>
        </p:txBody>
      </p:sp>
      <p:sp>
        <p:nvSpPr>
          <p:cNvPr id="48" name="Text 46"/>
          <p:cNvSpPr/>
          <p:nvPr/>
        </p:nvSpPr>
        <p:spPr>
          <a:xfrm>
            <a:off x="4361688" y="5074920"/>
            <a:ext cx="2752344" cy="274320"/>
          </a:xfrm>
          <a:prstGeom prst="rect">
            <a:avLst/>
          </a:prstGeom>
          <a:solidFill>
            <a:srgbClr val="082148"/>
          </a:solidFill>
          <a:ln w="12700">
            <a:solidFill>
              <a:srgbClr val="1C8D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150" b="1" dirty="0">
                <a:solidFill>
                  <a:srgbClr val="F4F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从“分段覆盖”到“连续一致”</a:t>
            </a:r>
            <a:endParaRPr lang="en-US" sz="1150" dirty="0"/>
          </a:p>
        </p:txBody>
      </p:sp>
      <p:sp>
        <p:nvSpPr>
          <p:cNvPr id="49" name="Shape 47"/>
          <p:cNvSpPr/>
          <p:nvPr/>
        </p:nvSpPr>
        <p:spPr>
          <a:xfrm>
            <a:off x="7818120" y="1783080"/>
            <a:ext cx="3154680" cy="3611880"/>
          </a:xfrm>
          <a:prstGeom prst="roundRect">
            <a:avLst/>
          </a:prstGeom>
          <a:solidFill>
            <a:srgbClr val="0E2A58"/>
          </a:solidFill>
          <a:ln w="12700">
            <a:solidFill>
              <a:srgbClr val="2467A6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836408" y="1792224"/>
            <a:ext cx="3118104" cy="91440"/>
          </a:xfrm>
          <a:prstGeom prst="rect">
            <a:avLst/>
          </a:prstGeom>
          <a:solidFill>
            <a:srgbClr val="9A8CFF"/>
          </a:solidFill>
          <a:ln w="12700">
            <a:solidFill>
              <a:srgbClr val="9A8CFF">
                <a:alpha val="0"/>
              </a:srgbClr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964424" y="1984248"/>
            <a:ext cx="457200" cy="457200"/>
          </a:xfrm>
          <a:prstGeom prst="rect">
            <a:avLst/>
          </a:prstGeom>
          <a:solidFill>
            <a:srgbClr val="092A52"/>
          </a:solidFill>
          <a:ln w="12700">
            <a:solidFill>
              <a:srgbClr val="9A8C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2200" b="1" dirty="0">
                <a:solidFill>
                  <a:srgbClr val="9A8C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▦</a:t>
            </a:r>
            <a:endParaRPr lang="en-US" sz="2200" dirty="0"/>
          </a:p>
        </p:txBody>
      </p:sp>
      <p:sp>
        <p:nvSpPr>
          <p:cNvPr id="52" name="Text 50"/>
          <p:cNvSpPr/>
          <p:nvPr/>
        </p:nvSpPr>
        <p:spPr>
          <a:xfrm>
            <a:off x="8503920" y="1993392"/>
            <a:ext cx="1645920" cy="4114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全核区</a:t>
            </a:r>
            <a:endParaRPr lang="en-US" sz="2300" dirty="0"/>
          </a:p>
        </p:txBody>
      </p:sp>
      <p:sp>
        <p:nvSpPr>
          <p:cNvPr id="53" name="Text 51"/>
          <p:cNvSpPr/>
          <p:nvPr/>
        </p:nvSpPr>
        <p:spPr>
          <a:xfrm>
            <a:off x="8001000" y="2532888"/>
            <a:ext cx="749808" cy="274320"/>
          </a:xfrm>
          <a:prstGeom prst="rect">
            <a:avLst/>
          </a:prstGeom>
          <a:solidFill>
            <a:srgbClr val="9A8CFF"/>
          </a:solidFill>
          <a:ln w="12700">
            <a:solidFill>
              <a:srgbClr val="9A8C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06204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</a:t>
            </a:r>
            <a:endParaRPr lang="en-US" sz="1250" dirty="0"/>
          </a:p>
        </p:txBody>
      </p:sp>
      <p:sp>
        <p:nvSpPr>
          <p:cNvPr id="54" name="Text 52"/>
          <p:cNvSpPr/>
          <p:nvPr/>
        </p:nvSpPr>
        <p:spPr>
          <a:xfrm>
            <a:off x="8019288" y="2843784"/>
            <a:ext cx="2752344" cy="69494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60" dirty="0">
                <a:solidFill>
                  <a:srgbClr val="EAF7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稳定核、裂变产物、次锕系全覆盖</a:t>
            </a:r>
            <a:endParaRPr lang="en-US" sz="126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1260" dirty="0">
                <a:solidFill>
                  <a:srgbClr val="EAF7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远离稳定线核素可靠预测</a:t>
            </a:r>
            <a:endParaRPr lang="en-US" sz="1260" dirty="0"/>
          </a:p>
        </p:txBody>
      </p:sp>
      <p:sp>
        <p:nvSpPr>
          <p:cNvPr id="55" name="Shape 53"/>
          <p:cNvSpPr/>
          <p:nvPr/>
        </p:nvSpPr>
        <p:spPr>
          <a:xfrm>
            <a:off x="8074152" y="3630168"/>
            <a:ext cx="2642616" cy="0"/>
          </a:xfrm>
          <a:prstGeom prst="line">
            <a:avLst/>
          </a:prstGeom>
          <a:noFill/>
          <a:ln w="12700">
            <a:solidFill>
              <a:srgbClr val="2F6AA7">
                <a:alpha val="60000"/>
              </a:srgbClr>
            </a:solidFill>
            <a:prstDash val="solid"/>
            <a:tailEnd type="none"/>
          </a:ln>
        </p:spPr>
      </p:sp>
      <p:sp>
        <p:nvSpPr>
          <p:cNvPr id="56" name="Text 54"/>
          <p:cNvSpPr/>
          <p:nvPr/>
        </p:nvSpPr>
        <p:spPr>
          <a:xfrm>
            <a:off x="8001000" y="3794760"/>
            <a:ext cx="1133856" cy="274320"/>
          </a:xfrm>
          <a:prstGeom prst="rect">
            <a:avLst/>
          </a:prstGeom>
          <a:solidFill>
            <a:srgbClr val="1D376C"/>
          </a:solidFill>
          <a:ln w="12700">
            <a:solidFill>
              <a:srgbClr val="335E9D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FFD1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现状差异</a:t>
            </a:r>
            <a:endParaRPr lang="en-US" sz="1250" dirty="0"/>
          </a:p>
        </p:txBody>
      </p:sp>
      <p:sp>
        <p:nvSpPr>
          <p:cNvPr id="57" name="Text 55"/>
          <p:cNvSpPr/>
          <p:nvPr/>
        </p:nvSpPr>
        <p:spPr>
          <a:xfrm>
            <a:off x="8019288" y="4105656"/>
            <a:ext cx="2752344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20" dirty="0">
                <a:solidFill>
                  <a:srgbClr val="DDEE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关键核素较完整，一般核素较粗</a:t>
            </a:r>
            <a:endParaRPr lang="en-US" sz="122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1220" dirty="0">
                <a:solidFill>
                  <a:srgbClr val="DDEE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短寿命/稀有核多依赖理论外推</a:t>
            </a:r>
            <a:endParaRPr lang="en-US" sz="1220" dirty="0"/>
          </a:p>
        </p:txBody>
      </p:sp>
      <p:sp>
        <p:nvSpPr>
          <p:cNvPr id="58" name="Text 56"/>
          <p:cNvSpPr/>
          <p:nvPr/>
        </p:nvSpPr>
        <p:spPr>
          <a:xfrm>
            <a:off x="8019288" y="5074920"/>
            <a:ext cx="2752344" cy="274320"/>
          </a:xfrm>
          <a:prstGeom prst="rect">
            <a:avLst/>
          </a:prstGeom>
          <a:solidFill>
            <a:srgbClr val="082148"/>
          </a:solidFill>
          <a:ln w="12700">
            <a:solidFill>
              <a:srgbClr val="9A8C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150" b="1" dirty="0">
                <a:solidFill>
                  <a:srgbClr val="F4F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从“重点核素”到“全域可用”</a:t>
            </a:r>
            <a:endParaRPr lang="en-US" sz="1150" dirty="0"/>
          </a:p>
        </p:txBody>
      </p:sp>
      <p:sp>
        <p:nvSpPr>
          <p:cNvPr id="59" name="Text 57"/>
          <p:cNvSpPr/>
          <p:nvPr/>
        </p:nvSpPr>
        <p:spPr>
          <a:xfrm>
            <a:off x="603504" y="5687568"/>
            <a:ext cx="1170432" cy="384048"/>
          </a:xfrm>
          <a:prstGeom prst="rect">
            <a:avLst/>
          </a:prstGeom>
          <a:solidFill>
            <a:srgbClr val="06152F"/>
          </a:solidFill>
          <a:ln w="12700">
            <a:solidFill>
              <a:srgbClr val="2378C9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600" b="1" dirty="0">
                <a:solidFill>
                  <a:srgbClr val="FFD1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现实差距：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1810512" y="5687568"/>
            <a:ext cx="9802368" cy="384048"/>
          </a:xfrm>
          <a:prstGeom prst="rect">
            <a:avLst/>
          </a:prstGeom>
          <a:solidFill>
            <a:srgbClr val="06152F"/>
          </a:solidFill>
          <a:ln w="12700">
            <a:solidFill>
              <a:srgbClr val="2378C9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4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重点核素较精，一般核素较粗；低能区较全，高能区不足；稳定核较多，不稳定核较缺；评价值较多，可信误差较少。</a:t>
            </a:r>
            <a:endParaRPr lang="en-US" sz="1440" dirty="0"/>
          </a:p>
        </p:txBody>
      </p:sp>
      <p:sp>
        <p:nvSpPr>
          <p:cNvPr id="61" name="Text 59"/>
          <p:cNvSpPr/>
          <p:nvPr/>
        </p:nvSpPr>
        <p:spPr>
          <a:xfrm>
            <a:off x="822960" y="6254496"/>
            <a:ext cx="105613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240" dirty="0">
                <a:solidFill>
                  <a:srgbClr val="9EC3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核心判断：核数据已具备广覆盖基础，但距离“精度均匀、能区连续、核素完备、误差可信”的新一代需求仍有明显差距。</a:t>
            </a:r>
            <a:endParaRPr lang="en-US" sz="1240" dirty="0"/>
          </a:p>
        </p:txBody>
      </p:sp>
      <p:sp>
        <p:nvSpPr>
          <p:cNvPr id="63" name="灯片编号占位符 4">
            <a:extLst>
              <a:ext uri="{FF2B5EF4-FFF2-40B4-BE49-F238E27FC236}">
                <a16:creationId xmlns:a16="http://schemas.microsoft.com/office/drawing/2014/main" id="{03CEE402-095E-E39A-D29A-D65114653A15}"/>
              </a:ext>
            </a:extLst>
          </p:cNvPr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7774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51D0B-5E9D-1DD9-0E54-E95CDCC3E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921655BB-B2E0-90D3-5830-99258CD84B0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2" r="21806"/>
          <a:stretch>
            <a:fillRect/>
          </a:stretch>
        </p:blipFill>
        <p:spPr>
          <a:xfrm>
            <a:off x="0" y="0"/>
            <a:ext cx="5065486" cy="6858000"/>
          </a:xfrm>
          <a:custGeom>
            <a:avLst/>
            <a:gdLst>
              <a:gd name="connsiteX0" fmla="*/ 0 w 4787900"/>
              <a:gd name="connsiteY0" fmla="*/ 0 h 6858000"/>
              <a:gd name="connsiteX1" fmla="*/ 4787900 w 4787900"/>
              <a:gd name="connsiteY1" fmla="*/ 0 h 6858000"/>
              <a:gd name="connsiteX2" fmla="*/ 4787900 w 4787900"/>
              <a:gd name="connsiteY2" fmla="*/ 6858000 h 6858000"/>
              <a:gd name="connsiteX3" fmla="*/ 0 w 4787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7900" h="6858000">
                <a:moveTo>
                  <a:pt x="0" y="0"/>
                </a:moveTo>
                <a:lnTo>
                  <a:pt x="4787900" y="0"/>
                </a:lnTo>
                <a:lnTo>
                  <a:pt x="47879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611CC57A-FED7-2BAA-F695-AEE04523E56C}"/>
              </a:ext>
            </a:extLst>
          </p:cNvPr>
          <p:cNvSpPr/>
          <p:nvPr/>
        </p:nvSpPr>
        <p:spPr>
          <a:xfrm>
            <a:off x="0" y="0"/>
            <a:ext cx="5065486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70C0">
                  <a:alpha val="7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F39F74BB-5A66-BC01-DB38-C40CC40ED60D}"/>
              </a:ext>
            </a:extLst>
          </p:cNvPr>
          <p:cNvGrpSpPr/>
          <p:nvPr/>
        </p:nvGrpSpPr>
        <p:grpSpPr>
          <a:xfrm>
            <a:off x="464911" y="526284"/>
            <a:ext cx="3802289" cy="1454627"/>
            <a:chOff x="464911" y="526284"/>
            <a:chExt cx="3802289" cy="1454627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EEE491A3-0348-0570-6037-3020A393F186}"/>
                </a:ext>
              </a:extLst>
            </p:cNvPr>
            <p:cNvSpPr txBox="1"/>
            <p:nvPr/>
          </p:nvSpPr>
          <p:spPr>
            <a:xfrm>
              <a:off x="464911" y="1057581"/>
              <a:ext cx="225883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5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 录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0F946B61-58EF-2B7C-A964-18883DC5EA0B}"/>
                </a:ext>
              </a:extLst>
            </p:cNvPr>
            <p:cNvSpPr txBox="1"/>
            <p:nvPr/>
          </p:nvSpPr>
          <p:spPr>
            <a:xfrm>
              <a:off x="464911" y="526284"/>
              <a:ext cx="380228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da-DK" altLang="zh-CN" sz="4400" b="1" dirty="0">
                  <a:solidFill>
                    <a:schemeClr val="bg1">
                      <a:alpha val="48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CONTENTS</a:t>
              </a:r>
              <a:endParaRPr lang="zh-CN" altLang="en-US" sz="4400" b="1" dirty="0">
                <a:solidFill>
                  <a:schemeClr val="bg1">
                    <a:alpha val="48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5A53E67E-D948-7FCA-C6F8-8DE6F605CE06}"/>
              </a:ext>
            </a:extLst>
          </p:cNvPr>
          <p:cNvSpPr txBox="1"/>
          <p:nvPr/>
        </p:nvSpPr>
        <p:spPr>
          <a:xfrm>
            <a:off x="586740" y="3616413"/>
            <a:ext cx="4220584" cy="633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中国评价核数据库</a:t>
            </a: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B2FFA3A1-F43D-20EA-B0B8-8FACB35BAAD1}"/>
              </a:ext>
            </a:extLst>
          </p:cNvPr>
          <p:cNvGrpSpPr/>
          <p:nvPr/>
        </p:nvGrpSpPr>
        <p:grpSpPr>
          <a:xfrm>
            <a:off x="586740" y="4239963"/>
            <a:ext cx="4161904" cy="115032"/>
            <a:chOff x="586740" y="4084320"/>
            <a:chExt cx="3913823" cy="71437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2B134FA7-F452-1243-53CF-C2A8D895C01F}"/>
                </a:ext>
              </a:extLst>
            </p:cNvPr>
            <p:cNvCxnSpPr/>
            <p:nvPr/>
          </p:nvCxnSpPr>
          <p:spPr>
            <a:xfrm>
              <a:off x="586740" y="4084320"/>
              <a:ext cx="449580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5F266B14-9276-900D-09B3-588619C20357}"/>
                </a:ext>
              </a:extLst>
            </p:cNvPr>
            <p:cNvSpPr/>
            <p:nvPr/>
          </p:nvSpPr>
          <p:spPr>
            <a:xfrm>
              <a:off x="1042988" y="4084320"/>
              <a:ext cx="3457575" cy="71437"/>
            </a:xfrm>
            <a:custGeom>
              <a:avLst/>
              <a:gdLst>
                <a:gd name="connsiteX0" fmla="*/ 0 w 3457575"/>
                <a:gd name="connsiteY0" fmla="*/ 71437 h 71437"/>
                <a:gd name="connsiteX1" fmla="*/ 71437 w 3457575"/>
                <a:gd name="connsiteY1" fmla="*/ 0 h 71437"/>
                <a:gd name="connsiteX2" fmla="*/ 3457575 w 3457575"/>
                <a:gd name="connsiteY2" fmla="*/ 0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57575" h="71437">
                  <a:moveTo>
                    <a:pt x="0" y="71437"/>
                  </a:moveTo>
                  <a:lnTo>
                    <a:pt x="71437" y="0"/>
                  </a:lnTo>
                  <a:lnTo>
                    <a:pt x="3457575" y="0"/>
                  </a:lnTo>
                </a:path>
              </a:pathLst>
            </a:cu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" name="矩形: 圆角 39">
            <a:extLst>
              <a:ext uri="{FF2B5EF4-FFF2-40B4-BE49-F238E27FC236}">
                <a16:creationId xmlns:a16="http://schemas.microsoft.com/office/drawing/2014/main" id="{582AEA80-91EC-83B3-E4F5-6ADC63E012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421549" y="127741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3CDAD392-5A14-A00A-9597-380638315B7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421549" y="367621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4FEEB1D3-BEEE-7AF9-7A21-27E65027D1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421550" y="128285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>
            <a:extLst>
              <a:ext uri="{FF2B5EF4-FFF2-40B4-BE49-F238E27FC236}">
                <a16:creationId xmlns:a16="http://schemas.microsoft.com/office/drawing/2014/main" id="{56DB6A8B-C742-E2DB-9B93-0ED06439104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421550" y="368165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A2CC9EC-97AE-B177-2CA5-9F4C6E97D1D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781675" y="1458675"/>
            <a:ext cx="562419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一、需求背景与研究现状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038E4D0C-1065-506E-A5CF-1344C8F7EA6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781675" y="3857705"/>
            <a:ext cx="554418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三、核数据库建设</a:t>
            </a:r>
            <a:endParaRPr lang="en-US" altLang="zh-CN" sz="3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矩形: 圆角 39">
            <a:extLst>
              <a:ext uri="{FF2B5EF4-FFF2-40B4-BE49-F238E27FC236}">
                <a16:creationId xmlns:a16="http://schemas.microsoft.com/office/drawing/2014/main" id="{C74D6636-9A7F-0966-423A-8F265984A25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422819" y="250804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47">
            <a:extLst>
              <a:ext uri="{FF2B5EF4-FFF2-40B4-BE49-F238E27FC236}">
                <a16:creationId xmlns:a16="http://schemas.microsoft.com/office/drawing/2014/main" id="{84FCA326-F8C8-81D1-3CF5-4421751D798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422820" y="251348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7697CD4-643B-49C3-D1D7-511DA06F77D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82945" y="2643585"/>
            <a:ext cx="4417695" cy="57470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indent="0" fontAlgn="auto">
              <a:lnSpc>
                <a:spcPts val="4000"/>
              </a:lnSpc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核数据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平台</a:t>
            </a:r>
            <a:endParaRPr lang="en-US" altLang="zh-CN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4ACF15B-DFB1-92FD-71AA-6B44B57C6212}"/>
              </a:ext>
            </a:extLst>
          </p:cNvPr>
          <p:cNvSpPr txBox="1"/>
          <p:nvPr/>
        </p:nvSpPr>
        <p:spPr>
          <a:xfrm>
            <a:off x="1153084" y="4396791"/>
            <a:ext cx="34998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核反应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核衰变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裂变产额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热中子散射律 等</a:t>
            </a:r>
            <a:endParaRPr lang="en-US" altLang="zh-CN" sz="2800" dirty="0">
              <a:solidFill>
                <a:schemeClr val="bg1"/>
              </a:solidFill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848B2BFF-3A55-44C7-C003-5432CB2C0CFA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434249" y="4803106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A7BE0439-4F1D-450D-C8FA-937D3213B8C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434250" y="4808550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057DF20-9585-A7CE-6330-4ECFDBB4B6DC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787390" y="4984195"/>
            <a:ext cx="570928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四、总结与展望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3937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411194F-DE96-C912-5DC5-E5F0D195DC24}"/>
              </a:ext>
            </a:extLst>
          </p:cNvPr>
          <p:cNvSpPr/>
          <p:nvPr/>
        </p:nvSpPr>
        <p:spPr>
          <a:xfrm>
            <a:off x="111125" y="949960"/>
            <a:ext cx="6727190" cy="180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1262CEE-4AB1-CC84-125C-0A63EBD67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5" y="3999230"/>
            <a:ext cx="5503545" cy="229044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19B69FA-5D21-3B4F-9FDA-6279209ABB71}"/>
              </a:ext>
            </a:extLst>
          </p:cNvPr>
          <p:cNvSpPr txBox="1"/>
          <p:nvPr/>
        </p:nvSpPr>
        <p:spPr>
          <a:xfrm>
            <a:off x="508000" y="2860040"/>
            <a:ext cx="6033770" cy="9988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fontAlgn="auto"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zh-CN" altLang="en-US">
                <a:sym typeface="+mn-ea"/>
              </a:rPr>
              <a:t>美国洛斯阿拉莫斯国家实验室、橡树林国家实验室等</a:t>
            </a:r>
            <a:r>
              <a:rPr lang="en-US" altLang="zh-CN">
                <a:sym typeface="+mn-ea"/>
              </a:rPr>
              <a:t>30</a:t>
            </a:r>
            <a:r>
              <a:rPr lang="zh-CN" altLang="en-US">
                <a:sym typeface="+mn-ea"/>
              </a:rPr>
              <a:t>余家国际重要科研机构参加数据质量改进；</a:t>
            </a:r>
          </a:p>
          <a:p>
            <a:pPr marL="285750" indent="-285750" fontAlgn="auto"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zh-CN" altLang="en-US">
                <a:sym typeface="+mn-ea"/>
              </a:rPr>
              <a:t>我国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原子能院、近物所、高能所等参加</a:t>
            </a:r>
          </a:p>
        </p:txBody>
      </p:sp>
      <p:pic>
        <p:nvPicPr>
          <p:cNvPr id="9" name="Picture 2" descr="Richard P. Feynman">
            <a:extLst>
              <a:ext uri="{FF2B5EF4-FFF2-40B4-BE49-F238E27FC236}">
                <a16:creationId xmlns:a16="http://schemas.microsoft.com/office/drawing/2014/main" id="{3D9E2F49-1E51-AB09-04F0-80AEA0061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1000125"/>
            <a:ext cx="1393825" cy="162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1A164AB4-D9D3-EA40-8E9A-962688346238}"/>
              </a:ext>
            </a:extLst>
          </p:cNvPr>
          <p:cNvSpPr txBox="1"/>
          <p:nvPr/>
        </p:nvSpPr>
        <p:spPr>
          <a:xfrm>
            <a:off x="1694815" y="935990"/>
            <a:ext cx="5143500" cy="1783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000" i="0" dirty="0">
                <a:solidFill>
                  <a:srgbClr val="181818"/>
                </a:solidFill>
                <a:effectLst/>
                <a:cs typeface="Times New Roman" panose="02020603050405020304" pitchFamily="18" charset="0"/>
              </a:rPr>
              <a:t>“It doesn't matter how beautiful your theory is,</a:t>
            </a:r>
          </a:p>
          <a:p>
            <a:pPr algn="just"/>
            <a:r>
              <a:rPr lang="en-GB" sz="2000" i="0" dirty="0">
                <a:solidFill>
                  <a:srgbClr val="181818"/>
                </a:solidFill>
                <a:effectLst/>
                <a:cs typeface="Times New Roman" panose="02020603050405020304" pitchFamily="18" charset="0"/>
              </a:rPr>
              <a:t> it doesn't matter how smart you are. </a:t>
            </a:r>
          </a:p>
          <a:p>
            <a:pPr algn="just"/>
            <a:r>
              <a:rPr lang="en-GB" sz="2000" dirty="0">
                <a:solidFill>
                  <a:srgbClr val="181818"/>
                </a:solidFill>
                <a:cs typeface="Times New Roman" panose="02020603050405020304" pitchFamily="18" charset="0"/>
              </a:rPr>
              <a:t> </a:t>
            </a:r>
            <a:r>
              <a:rPr lang="en-GB" sz="2000" i="0" dirty="0">
                <a:solidFill>
                  <a:srgbClr val="181818"/>
                </a:solidFill>
                <a:effectLst/>
                <a:cs typeface="Times New Roman" panose="02020603050405020304" pitchFamily="18" charset="0"/>
              </a:rPr>
              <a:t>If it doesn't agree with experiment, it's wrong.”</a:t>
            </a:r>
          </a:p>
          <a:p>
            <a:pPr algn="l">
              <a:spcBef>
                <a:spcPts val="1200"/>
              </a:spcBef>
            </a:pPr>
            <a:r>
              <a:rPr lang="en-GB" sz="2000" b="0" dirty="0">
                <a:solidFill>
                  <a:srgbClr val="181818"/>
                </a:solidFill>
                <a:cs typeface="Times New Roman" panose="02020603050405020304" pitchFamily="18" charset="0"/>
              </a:rPr>
              <a:t> Richard Philips F</a:t>
            </a:r>
            <a:r>
              <a:rPr lang="en-GB" sz="2000" b="0" i="0" dirty="0">
                <a:solidFill>
                  <a:srgbClr val="181818"/>
                </a:solidFill>
                <a:effectLst/>
                <a:cs typeface="Times New Roman" panose="02020603050405020304" pitchFamily="18" charset="0"/>
              </a:rPr>
              <a:t>eynman, </a:t>
            </a:r>
          </a:p>
          <a:p>
            <a:pPr indent="0" algn="l" fontAlgn="auto">
              <a:spcBef>
                <a:spcPts val="0"/>
              </a:spcBef>
            </a:pPr>
            <a:r>
              <a:rPr lang="en-GB" sz="2000" b="0" i="0" dirty="0">
                <a:solidFill>
                  <a:srgbClr val="181818"/>
                </a:solidFill>
                <a:effectLst/>
                <a:cs typeface="Times New Roman" panose="02020603050405020304" pitchFamily="18" charset="0"/>
              </a:rPr>
              <a:t>Nobel Prize in Physics 1965</a:t>
            </a:r>
            <a:endParaRPr lang="en-GB" sz="20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15B929B-1CB2-12A0-9FE0-05BB8A2276B6}"/>
              </a:ext>
            </a:extLst>
          </p:cNvPr>
          <p:cNvSpPr txBox="1"/>
          <p:nvPr/>
        </p:nvSpPr>
        <p:spPr>
          <a:xfrm>
            <a:off x="7278370" y="3862705"/>
            <a:ext cx="44945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 dirty="0">
                <a:solidFill>
                  <a:srgbClr val="A52A2A"/>
                </a:solidFill>
                <a:latin typeface="Verdana" panose="020B0604030504040204"/>
                <a:ea typeface="Verdana" panose="020B0604030504040204"/>
              </a:rPr>
              <a:t>2019-</a:t>
            </a:r>
            <a:r>
              <a:rPr lang="zh-CN" altLang="en-US" sz="1600" b="1" i="0" dirty="0">
                <a:solidFill>
                  <a:srgbClr val="A52A2A"/>
                </a:solidFill>
                <a:latin typeface="Verdana" panose="020B0604030504040204"/>
                <a:ea typeface="Verdana" panose="020B0604030504040204"/>
              </a:rPr>
              <a:t>至今</a:t>
            </a:r>
            <a:r>
              <a:rPr lang="en-US" altLang="zh-CN" sz="1600" b="1" i="0" dirty="0">
                <a:solidFill>
                  <a:srgbClr val="A52A2A"/>
                </a:solidFill>
                <a:latin typeface="Verdana" panose="020B0604030504040204"/>
                <a:ea typeface="Verdana" panose="020B0604030504040204"/>
              </a:rPr>
              <a:t>, INDEN - International Nuclear Data Evaluation Network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64CC44D-4FAC-6030-24D5-A97F64519570}"/>
              </a:ext>
            </a:extLst>
          </p:cNvPr>
          <p:cNvSpPr txBox="1"/>
          <p:nvPr/>
        </p:nvSpPr>
        <p:spPr>
          <a:xfrm>
            <a:off x="6980555" y="988695"/>
            <a:ext cx="5166995" cy="7067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rgbClr val="C00000"/>
                </a:solidFill>
              </a:rPr>
              <a:t>中子实验数据评价重要合作</a:t>
            </a:r>
          </a:p>
          <a:p>
            <a:pPr algn="ctr"/>
            <a:r>
              <a:rPr lang="zh-CN" altLang="en-US" sz="2000" b="1">
                <a:solidFill>
                  <a:srgbClr val="C00000"/>
                </a:solidFill>
              </a:rPr>
              <a:t>提升高精度核反应数据（美国、</a:t>
            </a:r>
            <a:r>
              <a:rPr lang="en-US" altLang="zh-CN" sz="2000" b="1">
                <a:solidFill>
                  <a:srgbClr val="C00000"/>
                </a:solidFill>
              </a:rPr>
              <a:t>IAEA</a:t>
            </a:r>
            <a:r>
              <a:rPr lang="zh-CN" altLang="en-US" sz="2000" b="1">
                <a:solidFill>
                  <a:srgbClr val="C00000"/>
                </a:solidFill>
              </a:rPr>
              <a:t>、</a:t>
            </a:r>
            <a:r>
              <a:rPr lang="en-US" altLang="zh-CN" sz="2000" b="1">
                <a:solidFill>
                  <a:srgbClr val="C00000"/>
                </a:solidFill>
              </a:rPr>
              <a:t>OECD</a:t>
            </a:r>
            <a:r>
              <a:rPr lang="zh-CN" altLang="en-US" sz="2000" b="1">
                <a:solidFill>
                  <a:srgbClr val="C00000"/>
                </a:solidFill>
              </a:rPr>
              <a:t>）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E34CE23-E0FC-7D8B-CA10-EC0469FC97B7}"/>
              </a:ext>
            </a:extLst>
          </p:cNvPr>
          <p:cNvSpPr txBox="1"/>
          <p:nvPr/>
        </p:nvSpPr>
        <p:spPr>
          <a:xfrm>
            <a:off x="7235190" y="2945130"/>
            <a:ext cx="44519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ctr">
              <a:buClrTx/>
              <a:buSzTx/>
              <a:buFontTx/>
            </a:pPr>
            <a:r>
              <a:rPr lang="en-US" altLang="zh-CN" sz="1600" b="1" i="0">
                <a:solidFill>
                  <a:srgbClr val="A52A2A"/>
                </a:solidFill>
                <a:latin typeface="Verdana" panose="020B0604030504040204"/>
                <a:ea typeface="Verdana" panose="020B0604030504040204"/>
              </a:rPr>
              <a:t> 2010s, WPEC</a:t>
            </a:r>
            <a:r>
              <a:rPr lang="zh-CN" altLang="en-US" sz="1600" b="1" i="0">
                <a:solidFill>
                  <a:srgbClr val="A52A2A"/>
                </a:solidFill>
                <a:latin typeface="Verdana" panose="020B0604030504040204"/>
                <a:ea typeface="宋体" panose="02010600030101010101" pitchFamily="2" charset="-122"/>
              </a:rPr>
              <a:t>，</a:t>
            </a:r>
            <a:r>
              <a:rPr lang="en-US" altLang="zh-CN" sz="1600" b="1" i="0">
                <a:solidFill>
                  <a:srgbClr val="A52A2A"/>
                </a:solidFill>
                <a:latin typeface="Verdana" panose="020B0604030504040204"/>
                <a:ea typeface="Verdana" panose="020B0604030504040204"/>
              </a:rPr>
              <a:t>CIELO Pilot Project </a:t>
            </a:r>
          </a:p>
          <a:p>
            <a:pPr marL="0" algn="ctr">
              <a:buClrTx/>
              <a:buSzTx/>
              <a:buFontTx/>
            </a:pPr>
            <a:r>
              <a:rPr lang="en-US" altLang="zh-CN" sz="1600" b="1" i="0">
                <a:solidFill>
                  <a:srgbClr val="A52A2A"/>
                </a:solidFill>
                <a:latin typeface="Verdana" panose="020B0604030504040204"/>
                <a:ea typeface="Verdana" panose="020B0604030504040204"/>
              </a:rPr>
              <a:t>(OECD/NEA WPEC SG-40) </a:t>
            </a: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751673DE-5DBB-2EED-5864-21BF8EDD0E44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7167245" y="4531360"/>
          <a:ext cx="4757420" cy="1452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2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4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轻核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B-10,11</a:t>
                      </a:r>
                      <a:r>
                        <a:rPr lang="zh-CN" altLang="en-US" sz="1800">
                          <a:sym typeface="+mn-ea"/>
                        </a:rPr>
                        <a:t>；</a:t>
                      </a:r>
                      <a:r>
                        <a:rPr lang="en-US" altLang="zh-CN" sz="1800">
                          <a:sym typeface="+mn-ea"/>
                        </a:rPr>
                        <a:t>O-16,18</a:t>
                      </a:r>
                      <a:r>
                        <a:rPr lang="zh-CN" altLang="en-US" sz="1800">
                          <a:sym typeface="+mn-ea"/>
                        </a:rPr>
                        <a:t>；</a:t>
                      </a:r>
                      <a:r>
                        <a:rPr lang="en-US" altLang="zh-CN" sz="1800">
                          <a:sym typeface="+mn-ea"/>
                        </a:rPr>
                        <a:t>F-19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中重核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Si-</a:t>
                      </a:r>
                      <a:r>
                        <a:rPr lang="zh-CN" altLang="en-US" sz="1800">
                          <a:sym typeface="+mn-ea"/>
                        </a:rPr>
                        <a:t>同位素；</a:t>
                      </a:r>
                      <a:r>
                        <a:rPr lang="en-US" altLang="zh-CN" sz="1800">
                          <a:sym typeface="+mn-ea"/>
                        </a:rPr>
                        <a:t>Cr-</a:t>
                      </a:r>
                      <a:r>
                        <a:rPr lang="zh-CN" altLang="en-US" sz="1800">
                          <a:sym typeface="+mn-ea"/>
                        </a:rPr>
                        <a:t>同位素；</a:t>
                      </a:r>
                      <a:r>
                        <a:rPr lang="en-US" altLang="zh-CN" sz="1800">
                          <a:sym typeface="+mn-ea"/>
                        </a:rPr>
                        <a:t>Fe</a:t>
                      </a:r>
                      <a:r>
                        <a:rPr lang="zh-CN" altLang="en-US" sz="1800">
                          <a:sym typeface="+mn-ea"/>
                        </a:rPr>
                        <a:t>同位素；</a:t>
                      </a:r>
                      <a:r>
                        <a:rPr lang="en-US" altLang="zh-CN" sz="1800">
                          <a:sym typeface="+mn-ea"/>
                        </a:rPr>
                        <a:t>Mn-55</a:t>
                      </a:r>
                      <a:r>
                        <a:rPr lang="zh-CN" altLang="en-US" sz="1800">
                          <a:sym typeface="+mn-ea"/>
                        </a:rPr>
                        <a:t>；</a:t>
                      </a:r>
                      <a:r>
                        <a:rPr lang="en-US" altLang="zh-CN" sz="1800">
                          <a:sym typeface="+mn-ea"/>
                        </a:rPr>
                        <a:t>Cu-63,65</a:t>
                      </a:r>
                      <a:r>
                        <a:rPr lang="zh-CN" altLang="en-US" sz="1800">
                          <a:sym typeface="+mn-ea"/>
                        </a:rPr>
                        <a:t>；</a:t>
                      </a:r>
                      <a:r>
                        <a:rPr lang="en-US" altLang="zh-CN" sz="1800">
                          <a:sym typeface="+mn-ea"/>
                        </a:rPr>
                        <a:t>La-139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裂变核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U-233,235,238</a:t>
                      </a:r>
                      <a:r>
                        <a:rPr lang="zh-CN" altLang="en-US" sz="1800">
                          <a:sym typeface="+mn-ea"/>
                        </a:rPr>
                        <a:t>；</a:t>
                      </a:r>
                      <a:r>
                        <a:rPr lang="en-US" altLang="zh-CN" sz="1800">
                          <a:sym typeface="+mn-ea"/>
                        </a:rPr>
                        <a:t>Pu-</a:t>
                      </a:r>
                      <a:r>
                        <a:rPr lang="zh-CN" altLang="en-US" sz="1800">
                          <a:sym typeface="+mn-ea"/>
                        </a:rPr>
                        <a:t>同位素；</a:t>
                      </a:r>
                      <a:r>
                        <a:rPr lang="en-US" altLang="zh-CN" sz="1800">
                          <a:sym typeface="+mn-ea"/>
                        </a:rPr>
                        <a:t>Th-232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18AE9595-4C9E-859D-62A5-804916AA2A9D}"/>
              </a:ext>
            </a:extLst>
          </p:cNvPr>
          <p:cNvSpPr txBox="1"/>
          <p:nvPr/>
        </p:nvSpPr>
        <p:spPr>
          <a:xfrm>
            <a:off x="7125017" y="1791970"/>
            <a:ext cx="457009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 dirty="0">
                <a:solidFill>
                  <a:srgbClr val="A52A2A"/>
                </a:solidFill>
                <a:latin typeface="Verdana" panose="020B0604030504040204"/>
                <a:ea typeface="Verdana" panose="020B0604030504040204"/>
              </a:rPr>
              <a:t>1966, </a:t>
            </a:r>
            <a:r>
              <a:rPr lang="zh-CN" altLang="en-US" sz="1600" b="1" i="0" dirty="0">
                <a:solidFill>
                  <a:srgbClr val="A52A2A"/>
                </a:solidFill>
                <a:latin typeface="+mj-ea"/>
                <a:ea typeface="+mj-ea"/>
              </a:rPr>
              <a:t>美国，</a:t>
            </a:r>
            <a:r>
              <a:rPr lang="en-US" altLang="zh-CN" sz="1600" b="1" i="0" dirty="0">
                <a:solidFill>
                  <a:srgbClr val="A52A2A"/>
                </a:solidFill>
                <a:latin typeface="Verdana" panose="020B0604030504040204"/>
                <a:ea typeface="Verdana" panose="020B0604030504040204"/>
              </a:rPr>
              <a:t>CSEWG</a:t>
            </a:r>
            <a:r>
              <a:rPr lang="zh-CN" altLang="en-US" sz="1600" b="1" i="0" dirty="0">
                <a:solidFill>
                  <a:srgbClr val="A52A2A"/>
                </a:solidFill>
                <a:latin typeface="Verdana" panose="020B0604030504040204"/>
                <a:ea typeface="宋体" panose="02010600030101010101" pitchFamily="2" charset="-122"/>
              </a:rPr>
              <a:t>（</a:t>
            </a:r>
            <a:r>
              <a:rPr lang="en-US" altLang="zh-CN" sz="1600" b="1" i="0" dirty="0">
                <a:solidFill>
                  <a:srgbClr val="A52A2A"/>
                </a:solidFill>
                <a:latin typeface="Verdana" panose="020B0604030504040204"/>
                <a:ea typeface="宋体" panose="02010600030101010101" pitchFamily="2" charset="-122"/>
              </a:rPr>
              <a:t>Cross-Section Evaluation Working Group</a:t>
            </a:r>
            <a:r>
              <a:rPr lang="zh-CN" altLang="en-US" sz="1600" b="1" i="0" dirty="0">
                <a:solidFill>
                  <a:srgbClr val="A52A2A"/>
                </a:solidFill>
                <a:latin typeface="Verdana" panose="020B0604030504040204"/>
                <a:ea typeface="宋体" panose="02010600030101010101" pitchFamily="2" charset="-122"/>
              </a:rPr>
              <a:t>）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i="0" dirty="0">
                <a:solidFill>
                  <a:srgbClr val="A52A2A"/>
                </a:solidFill>
                <a:latin typeface="Verdana" panose="020B0604030504040204"/>
                <a:ea typeface="宋体" panose="02010600030101010101" pitchFamily="2" charset="-122"/>
              </a:rPr>
              <a:t>制定数据规则，系统的数据标准</a:t>
            </a:r>
          </a:p>
        </p:txBody>
      </p:sp>
      <p:sp>
        <p:nvSpPr>
          <p:cNvPr id="23" name="下箭头 16">
            <a:extLst>
              <a:ext uri="{FF2B5EF4-FFF2-40B4-BE49-F238E27FC236}">
                <a16:creationId xmlns:a16="http://schemas.microsoft.com/office/drawing/2014/main" id="{BB2EAE43-78F6-403F-D125-E7505CB92477}"/>
              </a:ext>
            </a:extLst>
          </p:cNvPr>
          <p:cNvSpPr/>
          <p:nvPr/>
        </p:nvSpPr>
        <p:spPr>
          <a:xfrm>
            <a:off x="9340214" y="2675255"/>
            <a:ext cx="287655" cy="237490"/>
          </a:xfrm>
          <a:prstGeom prst="downArrow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下箭头 18">
            <a:extLst>
              <a:ext uri="{FF2B5EF4-FFF2-40B4-BE49-F238E27FC236}">
                <a16:creationId xmlns:a16="http://schemas.microsoft.com/office/drawing/2014/main" id="{87E0FC5C-70B2-9AE8-603C-808B06BE2155}"/>
              </a:ext>
            </a:extLst>
          </p:cNvPr>
          <p:cNvSpPr/>
          <p:nvPr/>
        </p:nvSpPr>
        <p:spPr>
          <a:xfrm>
            <a:off x="9340215" y="3618230"/>
            <a:ext cx="287655" cy="237490"/>
          </a:xfrm>
          <a:prstGeom prst="downArrow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2C2B3663-D31D-FAB8-838C-F0015E12B00B}"/>
              </a:ext>
            </a:extLst>
          </p:cNvPr>
          <p:cNvSpPr txBox="1"/>
          <p:nvPr/>
        </p:nvSpPr>
        <p:spPr>
          <a:xfrm>
            <a:off x="7167245" y="5907405"/>
            <a:ext cx="47574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>
                <a:solidFill>
                  <a:srgbClr val="C00000"/>
                </a:solidFill>
              </a:rPr>
              <a:t>......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31E8A49-8B54-7225-5EDF-932E52729BA2}"/>
              </a:ext>
            </a:extLst>
          </p:cNvPr>
          <p:cNvSpPr/>
          <p:nvPr/>
        </p:nvSpPr>
        <p:spPr>
          <a:xfrm>
            <a:off x="-43815" y="69850"/>
            <a:ext cx="12236450" cy="55118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实验是检验数据可靠性的核心标准</a:t>
            </a:r>
            <a:endParaRPr lang="zh-CN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灯片编号占位符 4">
            <a:extLst>
              <a:ext uri="{FF2B5EF4-FFF2-40B4-BE49-F238E27FC236}">
                <a16:creationId xmlns:a16="http://schemas.microsoft.com/office/drawing/2014/main" id="{F5692233-D424-8961-8405-2A6E8FB93260}"/>
              </a:ext>
            </a:extLst>
          </p:cNvPr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7276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3EAC9C3-2652-51BD-4BB6-0444A0BE39CD}"/>
              </a:ext>
            </a:extLst>
          </p:cNvPr>
          <p:cNvSpPr txBox="1"/>
          <p:nvPr/>
        </p:nvSpPr>
        <p:spPr>
          <a:xfrm>
            <a:off x="387986" y="929005"/>
            <a:ext cx="11178540" cy="863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l" defTabSz="914400" rtl="0" fontAlgn="auto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基于大科学装置开展的核物理基础研究，极大拓展了人类探索微观世界的范围和深度，为核能与核装置、辐照、新质探索等提供重要基础理论，带动着相关领域产业链的发展</a:t>
            </a:r>
          </a:p>
        </p:txBody>
      </p:sp>
      <p:sp>
        <p:nvSpPr>
          <p:cNvPr id="5" name="Text Box 30">
            <a:extLst>
              <a:ext uri="{FF2B5EF4-FFF2-40B4-BE49-F238E27FC236}">
                <a16:creationId xmlns:a16="http://schemas.microsoft.com/office/drawing/2014/main" id="{5CB17D3A-7703-F55A-1AB5-BEF842E2F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8105"/>
            <a:ext cx="121729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8921" tIns="59460" rIns="118921" bIns="59460">
            <a:spAutoFit/>
          </a:bodyPr>
          <a:lstStyle>
            <a:lvl1pPr defTabSz="104330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104330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104330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104330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104330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04330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新机遇：新大型科学平台建成，更多单位参与核物理与核数据研究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C65F8E1-59FD-D8ED-A0BC-4AA0A2807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35" y="1858644"/>
            <a:ext cx="11178540" cy="4503035"/>
          </a:xfrm>
          <a:prstGeom prst="rect">
            <a:avLst/>
          </a:prstGeom>
        </p:spPr>
      </p:pic>
      <p:sp>
        <p:nvSpPr>
          <p:cNvPr id="11" name="灯片编号占位符 4">
            <a:extLst>
              <a:ext uri="{FF2B5EF4-FFF2-40B4-BE49-F238E27FC236}">
                <a16:creationId xmlns:a16="http://schemas.microsoft.com/office/drawing/2014/main" id="{00BBD120-4E8B-C59F-B036-8192C9988F11}"/>
              </a:ext>
            </a:extLst>
          </p:cNvPr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9434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8" y="2458303"/>
            <a:ext cx="4001270" cy="3600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/>
          <a:srcRect r="1018"/>
          <a:stretch>
            <a:fillRect/>
          </a:stretch>
        </p:blipFill>
        <p:spPr>
          <a:xfrm>
            <a:off x="4121686" y="2458303"/>
            <a:ext cx="4392488" cy="36004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6470" y="2458085"/>
            <a:ext cx="3600450" cy="36010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95149"/>
            <a:ext cx="12192000" cy="90565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62896" y="1668883"/>
            <a:ext cx="10679334" cy="673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3200" dirty="0">
                <a:latin typeface="+mn-ea"/>
              </a:rPr>
              <a:t>国际实验核反应数据库（</a:t>
            </a:r>
            <a:r>
              <a:rPr lang="en-US" altLang="zh-CN" sz="3200" dirty="0">
                <a:latin typeface="+mn-ea"/>
              </a:rPr>
              <a:t>EXFOR</a:t>
            </a:r>
            <a:r>
              <a:rPr lang="zh-CN" altLang="en-US" sz="3200" dirty="0">
                <a:latin typeface="+mn-ea"/>
              </a:rPr>
              <a:t>：</a:t>
            </a:r>
            <a:r>
              <a:rPr lang="en-US" altLang="zh-CN" sz="2400" u="sng" dirty="0">
                <a:solidFill>
                  <a:srgbClr val="0000FF"/>
                </a:solidFill>
                <a:latin typeface="+mn-ea"/>
              </a:rPr>
              <a:t>http://www-nds.iaea.org/exfor</a:t>
            </a:r>
            <a:r>
              <a:rPr lang="en-US" altLang="zh-CN" sz="3200" dirty="0">
                <a:latin typeface="+mn-ea"/>
              </a:rPr>
              <a:t>)</a:t>
            </a:r>
            <a:endParaRPr lang="zh-CN" altLang="en-US" sz="3200" dirty="0">
              <a:latin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60" y="4617720"/>
            <a:ext cx="3963035" cy="15436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98475" y="4849495"/>
            <a:ext cx="1217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C00000"/>
                </a:solidFill>
              </a:rPr>
              <a:t>中国贡献</a:t>
            </a:r>
          </a:p>
        </p:txBody>
      </p:sp>
      <p:sp>
        <p:nvSpPr>
          <p:cNvPr id="13" name="灯片编号占位符 4">
            <a:extLst>
              <a:ext uri="{FF2B5EF4-FFF2-40B4-BE49-F238E27FC236}">
                <a16:creationId xmlns:a16="http://schemas.microsoft.com/office/drawing/2014/main" id="{CEEDB20F-C10E-FEE8-C482-CBEBD04E5DE9}"/>
              </a:ext>
            </a:extLst>
          </p:cNvPr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E6CCD43-8251-740E-6517-9B05722E31B2}"/>
              </a:ext>
            </a:extLst>
          </p:cNvPr>
          <p:cNvSpPr txBox="1"/>
          <p:nvPr/>
        </p:nvSpPr>
        <p:spPr>
          <a:xfrm>
            <a:off x="317051" y="6198260"/>
            <a:ext cx="57983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600" dirty="0"/>
              <a:t>1985-2009</a:t>
            </a:r>
            <a:r>
              <a:rPr lang="zh-CN" altLang="en-US" sz="1600" dirty="0"/>
              <a:t>年，</a:t>
            </a:r>
            <a:r>
              <a:rPr lang="en-US" altLang="zh-CN" b="1" dirty="0"/>
              <a:t>130</a:t>
            </a:r>
            <a:r>
              <a:rPr lang="zh-CN" altLang="en-US" sz="1600" dirty="0"/>
              <a:t>多项数据贡献； </a:t>
            </a:r>
            <a:r>
              <a:rPr lang="en-US" altLang="zh-CN" sz="1600" dirty="0"/>
              <a:t>2024</a:t>
            </a:r>
            <a:r>
              <a:rPr lang="zh-CN" altLang="en-US" sz="1600" dirty="0"/>
              <a:t>年，</a:t>
            </a:r>
            <a:r>
              <a:rPr lang="en-US" altLang="zh-CN" sz="2000" b="1" dirty="0"/>
              <a:t>548 </a:t>
            </a:r>
            <a:r>
              <a:rPr lang="zh-CN" altLang="en-US" sz="1600" dirty="0"/>
              <a:t>项数据贡献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12420" y="2382520"/>
          <a:ext cx="11475720" cy="3977595"/>
        </p:xfrm>
        <a:graphic>
          <a:graphicData uri="http://schemas.openxmlformats.org/drawingml/2006/table">
            <a:tbl>
              <a:tblPr bandRow="1">
                <a:tableStyleId>{B301B821-A1FF-4177-AEE7-76D212191A09}</a:tableStyleId>
              </a:tblPr>
              <a:tblGrid>
                <a:gridCol w="880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8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3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3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7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序号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软著/专利名称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申请号/公开号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类型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完成人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 u="none" strike="noStrike" dirty="0"/>
                        <a:t>所属单位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095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1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共振参数自动选取与衔接软件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000" b="1" u="none" strike="noStrike" dirty="0"/>
                        <a:t>2025</a:t>
                      </a:r>
                      <a:r>
                        <a:rPr lang="zh-CN" altLang="en-US" sz="1400" u="none" strike="noStrike" dirty="0"/>
                        <a:t>R11S0278753</a:t>
                      </a:r>
                      <a:br>
                        <a:rPr lang="zh-CN" altLang="en-US" sz="1400" u="none" strike="noStrike" dirty="0"/>
                      </a:br>
                      <a:r>
                        <a:rPr lang="zh-CN" altLang="en-US" sz="1400" u="none" strike="noStrike" dirty="0"/>
                        <a:t>/2025SR0460159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u="none" strike="noStrike" dirty="0"/>
                        <a:t>软件著作权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u="none" strike="noStrike" dirty="0"/>
                        <a:t>王记民、续瑞瑞、陶曦、金永利、潘雨非、舒能川、葛智刚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u="none" strike="noStrike" dirty="0"/>
                        <a:t>原子能院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407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2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中子诱发轻核反应途径分析软件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000" b="1" u="none" strike="noStrike" dirty="0"/>
                        <a:t>2024</a:t>
                      </a:r>
                      <a:r>
                        <a:rPr lang="zh-CN" altLang="en-US" sz="1400" u="none" strike="noStrike" dirty="0"/>
                        <a:t>R11S2046308/</a:t>
                      </a:r>
                      <a:br>
                        <a:rPr lang="zh-CN" altLang="en-US" sz="1400" u="none" strike="noStrike" dirty="0"/>
                      </a:br>
                      <a:r>
                        <a:rPr lang="zh-CN" altLang="en-US" sz="1400" u="none" strike="noStrike" dirty="0"/>
                        <a:t>2024SR1730512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dirty="0">
                          <a:sym typeface="+mn-ea"/>
                        </a:rPr>
                        <a:t>软件著作权</a:t>
                      </a:r>
                      <a:endParaRPr lang="zh-CN" altLang="en-US" sz="1400" u="none" strike="noStrike" dirty="0"/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u="none" strike="noStrike" dirty="0"/>
                        <a:t>陶曦、续瑞瑞、金永利、孙小东、田源、王记民、舒能川、葛智刚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sym typeface="+mn-ea"/>
                        </a:rPr>
                        <a:t>原子能院</a:t>
                      </a:r>
                      <a:endParaRPr lang="zh-CN" altLang="en-US" sz="1400" u="none" strike="noStrike" dirty="0"/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12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3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中子核反应数据批量绘图软件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000" b="1" u="none" strike="noStrike" dirty="0"/>
                        <a:t>2024</a:t>
                      </a:r>
                      <a:r>
                        <a:rPr lang="zh-CN" altLang="en-US" sz="1400" u="none" strike="noStrike" dirty="0"/>
                        <a:t>R11S2033170/</a:t>
                      </a:r>
                      <a:br>
                        <a:rPr lang="zh-CN" altLang="en-US" sz="1400" u="none" strike="noStrike" dirty="0"/>
                      </a:br>
                      <a:r>
                        <a:rPr lang="zh-CN" altLang="en-US" sz="1400" u="none" strike="noStrike" dirty="0"/>
                        <a:t>2024SR1711833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dirty="0">
                          <a:sym typeface="+mn-ea"/>
                        </a:rPr>
                        <a:t>软件著作权</a:t>
                      </a:r>
                      <a:endParaRPr lang="zh-CN" altLang="en-US" sz="1400" u="none" strike="noStrike" dirty="0"/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u="none" strike="noStrike" dirty="0"/>
                        <a:t>金永利、续瑞瑞、葛智刚、王记民、陶曦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sym typeface="+mn-ea"/>
                        </a:rPr>
                        <a:t>原子能院</a:t>
                      </a:r>
                      <a:endParaRPr lang="zh-CN" altLang="en-US" sz="1400" u="none" strike="noStrike" dirty="0"/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19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4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EXFOR库截面数据批量提取软件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000" b="1" u="none" strike="noStrike" dirty="0"/>
                        <a:t>2024</a:t>
                      </a:r>
                      <a:r>
                        <a:rPr lang="zh-CN" altLang="en-US" sz="1400" u="none" strike="noStrike" dirty="0"/>
                        <a:t>R11S2039401/</a:t>
                      </a:r>
                      <a:br>
                        <a:rPr lang="zh-CN" altLang="en-US" sz="1400" u="none" strike="noStrike" dirty="0"/>
                      </a:br>
                      <a:r>
                        <a:rPr lang="zh-CN" altLang="en-US" sz="1400" u="none" strike="noStrike" dirty="0"/>
                        <a:t>2024SR1721894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dirty="0">
                          <a:sym typeface="+mn-ea"/>
                        </a:rPr>
                        <a:t>软件著作权</a:t>
                      </a:r>
                      <a:endParaRPr lang="zh-CN" altLang="en-US" sz="1400" u="none" strike="noStrike" dirty="0"/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u="none" strike="noStrike" dirty="0"/>
                        <a:t>金永利、续瑞瑞、张玥、葛智刚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sym typeface="+mn-ea"/>
                        </a:rPr>
                        <a:t>原子能院</a:t>
                      </a:r>
                      <a:endParaRPr lang="zh-CN" altLang="en-US" sz="1400" u="none" strike="noStrike" dirty="0"/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612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5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800" u="none" strike="noStrike" dirty="0"/>
                        <a:t>实验数据关键信息提取软件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000" b="1" u="none" strike="noStrike" dirty="0"/>
                        <a:t>2024</a:t>
                      </a:r>
                      <a:r>
                        <a:rPr lang="zh-CN" altLang="en-US" sz="1400" u="none" strike="noStrike" dirty="0"/>
                        <a:t>R11S0163533/</a:t>
                      </a:r>
                      <a:br>
                        <a:rPr lang="zh-CN" altLang="en-US" sz="1400" u="none" strike="noStrike" dirty="0"/>
                      </a:br>
                      <a:r>
                        <a:rPr lang="zh-CN" altLang="en-US" sz="1400" u="none" strike="noStrike" dirty="0"/>
                        <a:t>2024SR0335874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dirty="0">
                          <a:sym typeface="+mn-ea"/>
                        </a:rPr>
                        <a:t>软件著作权</a:t>
                      </a:r>
                      <a:endParaRPr lang="zh-CN" altLang="en-US" sz="1400" u="none" strike="noStrike" dirty="0"/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400" u="none" strike="noStrike" dirty="0"/>
                        <a:t>陶曦、张玥、王记民、金永利、续瑞瑞</a:t>
                      </a:r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sym typeface="+mn-ea"/>
                        </a:rPr>
                        <a:t>原子能院</a:t>
                      </a:r>
                      <a:endParaRPr lang="zh-CN" altLang="en-US" sz="1400" u="none" strike="noStrike" dirty="0"/>
                    </a:p>
                  </a:txBody>
                  <a:tcPr marL="5443" marR="5443" marT="54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5149"/>
            <a:ext cx="12192000" cy="90565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9070" y="1777365"/>
            <a:ext cx="66287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困难</a:t>
            </a:r>
            <a:r>
              <a:rPr lang="en-US" altLang="zh-CN" sz="2400"/>
              <a:t>1</a:t>
            </a:r>
            <a:r>
              <a:rPr lang="zh-CN" altLang="en-US" sz="2400"/>
              <a:t>：</a:t>
            </a:r>
            <a:r>
              <a:rPr lang="en-US" altLang="zh-CN" sz="2400"/>
              <a:t> </a:t>
            </a:r>
            <a:r>
              <a:rPr lang="zh-CN" altLang="en-US" sz="2400"/>
              <a:t>面向海量实验信息分析与甄选</a:t>
            </a:r>
          </a:p>
        </p:txBody>
      </p:sp>
      <p:sp>
        <p:nvSpPr>
          <p:cNvPr id="3" name="矩形 2"/>
          <p:cNvSpPr/>
          <p:nvPr/>
        </p:nvSpPr>
        <p:spPr>
          <a:xfrm>
            <a:off x="5735961" y="116632"/>
            <a:ext cx="6456039" cy="58229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>
              <a:defRPr/>
            </a:pPr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研究平台</a:t>
            </a:r>
            <a:r>
              <a:rPr lang="en-US" altLang="zh-CN" sz="3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实验支撑</a:t>
            </a:r>
          </a:p>
        </p:txBody>
      </p:sp>
      <p:sp>
        <p:nvSpPr>
          <p:cNvPr id="2" name="灯片编号占位符 1"/>
          <p:cNvSpPr txBox="1"/>
          <p:nvPr/>
        </p:nvSpPr>
        <p:spPr>
          <a:xfrm>
            <a:off x="11045796" y="6423025"/>
            <a:ext cx="1127446" cy="434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b="1" kern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21020-7931-4610-B95E-80A53469F597}" type="slidenum">
              <a:rPr lang="zh-CN" altLang="en-US" smtClean="0"/>
              <a:t>16</a:t>
            </a:fld>
            <a:endParaRPr lang="zh-CN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9384030" y="1264285"/>
            <a:ext cx="2620010" cy="329184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中国科学院高能物理研究所，北京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(Inst.of High-Energy Physics, Acad. Sinica, Beijing) </a:t>
            </a:r>
            <a:r>
              <a:rPr lang="en-US" altLang="zh-CN" sz="16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</a:t>
            </a:r>
            <a:endParaRPr lang="en-US" alt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中国科学技术大学，合肥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(Chinese Univ. of Sci. and Tech., Hefei) </a:t>
            </a:r>
            <a:r>
              <a:rPr lang="en-US" altLang="zh-CN" sz="16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2023</a:t>
            </a:r>
            <a:endParaRPr lang="en-US" alt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中国原子能科学研究院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(Inst.of Atomic Energy, Beijing)1983 VDG；1980 CCW</a:t>
            </a:r>
            <a:endParaRPr lang="en-US" alt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384030" y="4923155"/>
            <a:ext cx="2603500" cy="156845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东北大学，仙台分校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(Tohoku Univ., Sendai)1988 DYNAM</a:t>
            </a: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福冈县九州大学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(Kyushu University, Fukuoka)1961 CCW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15415" y="756920"/>
            <a:ext cx="7012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en-US" altLang="zh-CN" sz="2800" baseline="30000"/>
              <a:t>238</a:t>
            </a:r>
            <a:r>
              <a:rPr lang="en-US" altLang="zh-CN" sz="2800"/>
              <a:t>U</a:t>
            </a:r>
            <a:r>
              <a:rPr lang="zh-CN" altLang="en-US" sz="2800"/>
              <a:t>中子裂变国际</a:t>
            </a:r>
            <a:r>
              <a:rPr lang="en-US" altLang="zh-CN" sz="2800"/>
              <a:t>60</a:t>
            </a:r>
            <a:r>
              <a:rPr lang="zh-CN" altLang="en-US" sz="2800"/>
              <a:t>多家绝对测量工作分布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14" b="-791"/>
          <a:stretch>
            <a:fillRect/>
          </a:stretch>
        </p:blipFill>
        <p:spPr>
          <a:xfrm>
            <a:off x="283845" y="1336675"/>
            <a:ext cx="8996045" cy="53289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789160" y="876935"/>
            <a:ext cx="20389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中国自主测量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305415" y="4554855"/>
            <a:ext cx="8718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日本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51560" y="3702050"/>
            <a:ext cx="8718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美国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410960" y="2595245"/>
            <a:ext cx="8718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欧洲</a:t>
            </a:r>
          </a:p>
        </p:txBody>
      </p:sp>
      <p:sp>
        <p:nvSpPr>
          <p:cNvPr id="3" name="矩形 2"/>
          <p:cNvSpPr/>
          <p:nvPr/>
        </p:nvSpPr>
        <p:spPr>
          <a:xfrm>
            <a:off x="5735961" y="116632"/>
            <a:ext cx="6456039" cy="58229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>
              <a:defRPr/>
            </a:pPr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研究平台</a:t>
            </a:r>
            <a:r>
              <a:rPr lang="en-US" altLang="zh-CN" sz="3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实验支撑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83845" y="769620"/>
            <a:ext cx="1131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举例：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图示 5"/>
          <p:cNvGraphicFramePr/>
          <p:nvPr/>
        </p:nvGraphicFramePr>
        <p:xfrm>
          <a:off x="429549" y="867710"/>
          <a:ext cx="11310212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对象 1"/>
          <p:cNvGraphicFramePr>
            <a:graphicFrameLocks noChangeAspect="1"/>
          </p:cNvGraphicFramePr>
          <p:nvPr/>
        </p:nvGraphicFramePr>
        <p:xfrm>
          <a:off x="10170795" y="537845"/>
          <a:ext cx="2021205" cy="1614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AX XML Reader 5.0" r:id="rId7" imgW="4483735" imgH="3865880" progId="Msxml2.SAXXMLReader.5.0">
                  <p:embed/>
                </p:oleObj>
              </mc:Choice>
              <mc:Fallback>
                <p:oleObj name="SAX XML Reader 5.0" r:id="rId7" imgW="4483735" imgH="3865880" progId="Msxml2.SAXXMLReader.5.0">
                  <p:embed/>
                  <p:pic>
                    <p:nvPicPr>
                      <p:cNvPr id="9" name="对象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70795" y="537845"/>
                        <a:ext cx="2021205" cy="16141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灯片编号占位符 1"/>
          <p:cNvSpPr txBox="1"/>
          <p:nvPr/>
        </p:nvSpPr>
        <p:spPr>
          <a:xfrm>
            <a:off x="11045796" y="6423025"/>
            <a:ext cx="1127446" cy="434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b="1" kern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21020-7931-4610-B95E-80A53469F597}" type="slidenum">
              <a:rPr lang="zh-CN" altLang="en-US" smtClean="0">
                <a:solidFill>
                  <a:schemeClr val="bg1"/>
                </a:solidFill>
              </a:rPr>
              <a:t>18</a:t>
            </a:fld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21335" y="256540"/>
            <a:ext cx="83210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/>
              <a:t>从</a:t>
            </a:r>
            <a:r>
              <a:rPr lang="en-US" altLang="zh-CN" sz="2400" b="1"/>
              <a:t>1943</a:t>
            </a:r>
            <a:r>
              <a:rPr lang="zh-CN" altLang="en-US" sz="2400" b="1"/>
              <a:t>年到</a:t>
            </a:r>
            <a:r>
              <a:rPr lang="en-US" altLang="zh-CN" sz="2400" b="1"/>
              <a:t>2023</a:t>
            </a:r>
            <a:r>
              <a:rPr lang="zh-CN" altLang="en-US" sz="2400" b="1"/>
              <a:t>年，</a:t>
            </a:r>
            <a:r>
              <a:rPr lang="en-US" altLang="zh-CN" sz="2400" b="1">
                <a:sym typeface="+mn-ea"/>
              </a:rPr>
              <a:t>238U(N,F)</a:t>
            </a:r>
            <a:r>
              <a:rPr lang="zh-CN" altLang="en-US" sz="2400" b="1">
                <a:sym typeface="+mn-ea"/>
              </a:rPr>
              <a:t>截面</a:t>
            </a:r>
            <a:r>
              <a:rPr lang="zh-CN" altLang="en-US" sz="2400" b="1"/>
              <a:t>共发布了</a:t>
            </a:r>
            <a:r>
              <a:rPr lang="en-US" altLang="zh-CN" sz="2400" b="1">
                <a:sym typeface="+mn-ea"/>
              </a:rPr>
              <a:t>61</a:t>
            </a:r>
            <a:r>
              <a:rPr lang="zh-CN" altLang="en-US" sz="2400" b="1">
                <a:sym typeface="+mn-ea"/>
              </a:rPr>
              <a:t>家实验数据</a:t>
            </a:r>
          </a:p>
        </p:txBody>
      </p:sp>
      <p:pic>
        <p:nvPicPr>
          <p:cNvPr id="5" name="图片 4"/>
          <p:cNvPicPr/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" y="3881755"/>
            <a:ext cx="3456000" cy="28800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3450" y="3881755"/>
            <a:ext cx="3455670" cy="2880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49055" y="3881755"/>
            <a:ext cx="3455670" cy="28800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7845" y="3881755"/>
            <a:ext cx="3455670" cy="288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rcRect l="6903" t="9312" r="9784" b="9312"/>
          <a:stretch>
            <a:fillRect/>
          </a:stretch>
        </p:blipFill>
        <p:spPr>
          <a:xfrm>
            <a:off x="120015" y="911225"/>
            <a:ext cx="5590540" cy="311658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710555" y="960120"/>
            <a:ext cx="6234430" cy="2622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zh-CN" sz="2000" b="1" baseline="30000" dirty="0">
                <a:solidFill>
                  <a:srgbClr val="4773C8"/>
                </a:solidFill>
              </a:rPr>
              <a:t>238</a:t>
            </a:r>
            <a:r>
              <a:rPr lang="en-US" altLang="zh-CN" sz="2000" b="1" dirty="0">
                <a:solidFill>
                  <a:srgbClr val="4773C8"/>
                </a:solidFill>
              </a:rPr>
              <a:t>U(</a:t>
            </a:r>
            <a:r>
              <a:rPr lang="en-US" altLang="zh-CN" sz="2000" b="1" dirty="0" err="1">
                <a:solidFill>
                  <a:srgbClr val="4773C8"/>
                </a:solidFill>
              </a:rPr>
              <a:t>n,f</a:t>
            </a:r>
            <a:r>
              <a:rPr lang="en-US" altLang="zh-CN" sz="2000" b="1" dirty="0">
                <a:solidFill>
                  <a:srgbClr val="4773C8"/>
                </a:solidFill>
              </a:rPr>
              <a:t>)</a:t>
            </a:r>
            <a:r>
              <a:rPr lang="zh-CN" altLang="en-US" sz="2000" b="1" dirty="0">
                <a:solidFill>
                  <a:srgbClr val="4773C8"/>
                </a:solidFill>
              </a:rPr>
              <a:t>截面测量方法：裂变电离室</a:t>
            </a:r>
            <a:endParaRPr lang="en-US" altLang="zh-CN" sz="2000" b="1" dirty="0"/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zh-CN" altLang="en-US" sz="2000" dirty="0"/>
              <a:t>由于中子源单色性、探测器分辨本领均较低，</a:t>
            </a:r>
            <a:r>
              <a:rPr lang="zh-CN" altLang="en-US" sz="2000" dirty="0">
                <a:sym typeface="+mn-ea"/>
              </a:rPr>
              <a:t>早期实验数据测量精度较差</a:t>
            </a:r>
            <a:endParaRPr lang="en-US" altLang="zh-CN" sz="2000" dirty="0"/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C00000"/>
                </a:solidFill>
              </a:rPr>
              <a:t>白光中子源的使用、中子能量分辨的提高、裂变电离室技术的发展（如时间投影室</a:t>
            </a:r>
            <a:r>
              <a:rPr lang="en-US" altLang="zh-CN" sz="2000" dirty="0">
                <a:solidFill>
                  <a:srgbClr val="C00000"/>
                </a:solidFill>
              </a:rPr>
              <a:t>TPC</a:t>
            </a:r>
            <a:r>
              <a:rPr lang="zh-CN" altLang="en-US" sz="2000" dirty="0">
                <a:solidFill>
                  <a:srgbClr val="C00000"/>
                </a:solidFill>
              </a:rPr>
              <a:t>）大大提高裂变截面测量精度</a:t>
            </a:r>
            <a:endParaRPr lang="en-US" altLang="zh-CN" sz="2000" dirty="0">
              <a:solidFill>
                <a:srgbClr val="C00000"/>
              </a:solidFill>
            </a:endParaRP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zh-CN" altLang="en-US" sz="2000" dirty="0"/>
              <a:t>评价数据的准确性随着测量精度的提高也得到提高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339725" y="4186555"/>
            <a:ext cx="11852275" cy="1397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1017905" y="4027170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1943-1979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4051935" y="4027805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1979-1998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6906260" y="4027805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1998-2011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9829800" y="4027170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2011-2023</a:t>
            </a:r>
          </a:p>
        </p:txBody>
      </p:sp>
      <p:sp>
        <p:nvSpPr>
          <p:cNvPr id="2" name="灯片编号占位符 1"/>
          <p:cNvSpPr txBox="1"/>
          <p:nvPr/>
        </p:nvSpPr>
        <p:spPr>
          <a:xfrm>
            <a:off x="11045796" y="6423025"/>
            <a:ext cx="1127446" cy="434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b="1" kern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21020-7931-4610-B95E-80A53469F597}" type="slidenum">
              <a:rPr lang="zh-CN" altLang="en-US" smtClean="0"/>
              <a:t>19</a:t>
            </a:fld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60705" y="1097280"/>
            <a:ext cx="10532745" cy="47315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just" fontAlgn="auto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中国原子能科学研究院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核数据全国重点实验室：</a:t>
            </a:r>
          </a:p>
          <a:p>
            <a:pPr marL="360045" indent="0" algn="just" fontAlgn="auto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评价部：</a:t>
            </a:r>
            <a:r>
              <a:rPr lang="zh-CN" altLang="zh-CN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葛智刚，田源，</a:t>
            </a:r>
            <a:r>
              <a:rPr lang="zh-CN" altLang="zh-CN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陶曦，张玥，</a:t>
            </a:r>
            <a:r>
              <a:rPr lang="zh-CN" altLang="zh-CN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孙小东，张智，韩银录，金永利，王记民，刘萍，刘丽乐，吴小飞，吴海成，张环宇，王文明，黄小龙，舒能川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</a:t>
            </a:r>
            <a:endParaRPr lang="zh-CN" altLang="zh-CN" sz="2000" dirty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60045" indent="0" algn="just" fontAlgn="auto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zh-CN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测量部</a:t>
            </a:r>
            <a:r>
              <a:rPr lang="zh-CN" altLang="zh-CN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：王朝辉，</a:t>
            </a:r>
            <a:r>
              <a:rPr lang="zh-CN" altLang="en-US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聂阳波，</a:t>
            </a:r>
            <a:r>
              <a:rPr lang="zh-CN" altLang="zh-CN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阮锡超，刘世龙等</a:t>
            </a:r>
          </a:p>
          <a:p>
            <a:pPr marL="360045" indent="0" algn="just" fontAlgn="auto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zh-CN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物理所</a:t>
            </a:r>
            <a:r>
              <a:rPr lang="zh-CN" altLang="zh-CN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张英逊，</a:t>
            </a:r>
            <a:r>
              <a:rPr lang="zh-CN" altLang="zh-CN" sz="20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贺创业，吕冲等</a:t>
            </a:r>
            <a:endParaRPr lang="zh-CN" altLang="zh-CN" sz="2000" dirty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just" fontAlgn="auto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中国工程物理研究院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九所、二所，西北核技术研究院，</a:t>
            </a:r>
            <a:r>
              <a:rPr lang="zh-CN" altLang="zh-CN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上海高等研究院</a:t>
            </a:r>
            <a:r>
              <a:rPr lang="en-US" altLang="zh-CN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 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高能所</a:t>
            </a:r>
            <a:r>
              <a:rPr lang="en-US" altLang="zh-CN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白光中子源，</a:t>
            </a:r>
          </a:p>
          <a:p>
            <a:pPr indent="0" algn="just" fontAlgn="auto">
              <a:lnSpc>
                <a:spcPct val="150000"/>
              </a:lnSpc>
              <a:spcBef>
                <a:spcPts val="300"/>
              </a:spcBef>
              <a:spcAft>
                <a:spcPts val="1200"/>
              </a:spcAft>
              <a:buClrTx/>
              <a:buSzTx/>
              <a:buFontTx/>
            </a:pPr>
            <a:r>
              <a:rPr lang="zh-CN" altLang="zh-CN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中科院近代物理研究所，上海应用物理研究所</a:t>
            </a:r>
            <a:r>
              <a:rPr lang="en-US" altLang="zh-CN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</a:t>
            </a:r>
            <a:endParaRPr lang="zh-CN" altLang="zh-CN" sz="2000" b="1" dirty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just" fontAlgn="auto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北京大学</a:t>
            </a:r>
            <a:r>
              <a:rPr 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 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北京航空航天大学</a:t>
            </a:r>
            <a:r>
              <a:rPr 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 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西安交通大学，上海交通大学，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兰州大学，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中山大学，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吉林大学，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南开大学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 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广西师范大学，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南华大学，大同大学</a:t>
            </a:r>
            <a:r>
              <a:rPr lang="en-US" altLang="zh-CN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</a:t>
            </a:r>
            <a:endParaRPr lang="en-US" altLang="zh-CN" sz="2000" b="1" dirty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0" y="379730"/>
            <a:ext cx="121913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Acknowledgment</a:t>
            </a:r>
            <a:r>
              <a:rPr lang="zh-CN" altLang="en-US" sz="32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32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CENDL</a:t>
            </a:r>
            <a:r>
              <a:rPr lang="zh-CN" altLang="en-US" sz="32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核反应数据评价合作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85470" y="5973445"/>
            <a:ext cx="63265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IAEA</a:t>
            </a:r>
            <a:r>
              <a:rPr lang="zh-CN" altLang="en-US" sz="2000" dirty="0">
                <a:latin typeface="+mn-ea"/>
              </a:rPr>
              <a:t>：</a:t>
            </a:r>
            <a:r>
              <a:rPr lang="en-US" altLang="zh-CN" sz="2000" dirty="0">
                <a:latin typeface="+mn-ea"/>
              </a:rPr>
              <a:t>A. Koning, R. Capote, P. Dimitriou </a:t>
            </a:r>
            <a:r>
              <a:rPr lang="zh-CN" altLang="en-US" sz="2000" dirty="0">
                <a:latin typeface="+mn-ea"/>
              </a:rPr>
              <a:t>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609965" y="5578475"/>
            <a:ext cx="3378200" cy="81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600" b="1" i="1" dirty="0">
                <a:solidFill>
                  <a:srgbClr val="0070C0"/>
                </a:solidFill>
                <a:latin typeface="+mn-ea"/>
              </a:rPr>
              <a:t>2020 - </a:t>
            </a:r>
            <a:r>
              <a:rPr lang="zh-CN" altLang="en-US" sz="3600" b="1" i="1" dirty="0">
                <a:solidFill>
                  <a:srgbClr val="0070C0"/>
                </a:solidFill>
                <a:latin typeface="+mn-ea"/>
              </a:rPr>
              <a:t>至今</a:t>
            </a:r>
          </a:p>
        </p:txBody>
      </p:sp>
      <p:sp>
        <p:nvSpPr>
          <p:cNvPr id="5" name="灯片编号占位符 1"/>
          <p:cNvSpPr txBox="1"/>
          <p:nvPr/>
        </p:nvSpPr>
        <p:spPr>
          <a:xfrm>
            <a:off x="11045796" y="6423025"/>
            <a:ext cx="1127446" cy="434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b="1" kern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21020-7931-4610-B95E-80A53469F597}" type="slidenum">
              <a:rPr lang="zh-CN" altLang="en-US" smtClean="0"/>
              <a:t>2</a:t>
            </a:fld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21335" y="256540"/>
            <a:ext cx="83210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/>
              <a:t>从</a:t>
            </a:r>
            <a:r>
              <a:rPr lang="en-US" altLang="zh-CN" sz="2400" b="1"/>
              <a:t>1943</a:t>
            </a:r>
            <a:r>
              <a:rPr lang="zh-CN" altLang="en-US" sz="2400" b="1"/>
              <a:t>年到</a:t>
            </a:r>
            <a:r>
              <a:rPr lang="en-US" altLang="zh-CN" sz="2400" b="1"/>
              <a:t>2023</a:t>
            </a:r>
            <a:r>
              <a:rPr lang="zh-CN" altLang="en-US" sz="2400" b="1"/>
              <a:t>年，</a:t>
            </a:r>
            <a:r>
              <a:rPr lang="en-US" altLang="zh-CN" sz="2400" b="1">
                <a:sym typeface="+mn-ea"/>
              </a:rPr>
              <a:t>238U(N,F)</a:t>
            </a:r>
            <a:r>
              <a:rPr lang="zh-CN" altLang="en-US" sz="2400" b="1">
                <a:sym typeface="+mn-ea"/>
              </a:rPr>
              <a:t>截面</a:t>
            </a:r>
            <a:r>
              <a:rPr lang="zh-CN" altLang="en-US" sz="2400" b="1"/>
              <a:t>共发布了</a:t>
            </a:r>
            <a:r>
              <a:rPr lang="en-US" altLang="zh-CN" sz="2400" b="1">
                <a:sym typeface="+mn-ea"/>
              </a:rPr>
              <a:t>61</a:t>
            </a:r>
            <a:r>
              <a:rPr lang="zh-CN" altLang="en-US" sz="2400" b="1">
                <a:sym typeface="+mn-ea"/>
              </a:rPr>
              <a:t>家实验数据</a:t>
            </a:r>
          </a:p>
        </p:txBody>
      </p:sp>
      <p:pic>
        <p:nvPicPr>
          <p:cNvPr id="5" name="图片 4"/>
          <p:cNvPicPr/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" y="3881755"/>
            <a:ext cx="3456000" cy="28800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3450" y="3881755"/>
            <a:ext cx="3455670" cy="2880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49055" y="3881755"/>
            <a:ext cx="3455670" cy="28800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7845" y="3881755"/>
            <a:ext cx="3455670" cy="2880000"/>
          </a:xfrm>
          <a:prstGeom prst="rect">
            <a:avLst/>
          </a:prstGeom>
        </p:spPr>
      </p:pic>
      <p:cxnSp>
        <p:nvCxnSpPr>
          <p:cNvPr id="14" name="直接箭头连接符 13"/>
          <p:cNvCxnSpPr/>
          <p:nvPr/>
        </p:nvCxnSpPr>
        <p:spPr>
          <a:xfrm flipV="1">
            <a:off x="339725" y="4186555"/>
            <a:ext cx="11852275" cy="1397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1017905" y="4027170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1943-1979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4051935" y="4027805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1979-1998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6906260" y="4027805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1998-2011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9829800" y="4027170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2011-2023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779770" y="683260"/>
            <a:ext cx="6256655" cy="2784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charset="0"/>
              <a:buNone/>
            </a:pP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雅典技术大学、欧洲核子研究组织（</a:t>
            </a: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CERN</a:t>
            </a: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）、欧盟联合研究中心（</a:t>
            </a: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EC-JRC</a:t>
            </a: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）、希腊伊奥安尼纳大学、法国巴黎大学等</a:t>
            </a: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43</a:t>
            </a: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家科研单位联合测量</a:t>
            </a:r>
            <a:endParaRPr lang="en-US" altLang="zh-CN" sz="200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42950" lvl="1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charset="0"/>
              <a:buChar char="Ø"/>
            </a:pP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CERN </a:t>
            </a:r>
            <a:r>
              <a:rPr lang="en-US" altLang="zh-CN" sz="2000" dirty="0" err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nTOF</a:t>
            </a: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上测量数据</a:t>
            </a:r>
            <a:endParaRPr lang="en-US" altLang="zh-CN" sz="200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42950" lvl="1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charset="0"/>
              <a:buChar char="Ø"/>
            </a:pP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散裂中子源</a:t>
            </a: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600" dirty="0">
                <a:solidFill>
                  <a:srgbClr val="4773C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1600" dirty="0">
                <a:solidFill>
                  <a:srgbClr val="4773C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</a:t>
            </a:r>
            <a:r>
              <a:rPr lang="en-US" altLang="zh-CN" sz="1600" dirty="0">
                <a:solidFill>
                  <a:srgbClr val="4773C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 GeV/c</a:t>
            </a:r>
            <a:r>
              <a:rPr lang="zh-CN" altLang="en-US" sz="1600" dirty="0">
                <a:solidFill>
                  <a:srgbClr val="4773C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质子脉冲束轰击铅靶产生中子</a:t>
            </a:r>
            <a:r>
              <a:rPr lang="en-US" altLang="zh-CN" sz="1600" dirty="0">
                <a:solidFill>
                  <a:srgbClr val="4773C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zh-CN" sz="200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42950" lvl="1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charset="0"/>
              <a:buChar char="Ø"/>
            </a:pP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185</a:t>
            </a: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米飞行距离</a:t>
            </a:r>
            <a:endParaRPr lang="en-US" altLang="zh-CN" sz="200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42950" lvl="1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charset="0"/>
              <a:buChar char="Ø"/>
            </a:pP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测量精度非常高</a:t>
            </a:r>
            <a:endParaRPr lang="en-US" altLang="zh-CN" sz="200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" y="208280"/>
            <a:ext cx="5852795" cy="4087495"/>
          </a:xfrm>
          <a:prstGeom prst="rect">
            <a:avLst/>
          </a:prstGeom>
        </p:spPr>
      </p:pic>
      <p:sp>
        <p:nvSpPr>
          <p:cNvPr id="3" name="灯片编号占位符 1"/>
          <p:cNvSpPr txBox="1"/>
          <p:nvPr/>
        </p:nvSpPr>
        <p:spPr>
          <a:xfrm>
            <a:off x="11045796" y="6423025"/>
            <a:ext cx="1127446" cy="434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b="1" kern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21020-7931-4610-B95E-80A53469F597}" type="slidenum">
              <a:rPr lang="zh-CN" altLang="en-US" smtClean="0"/>
              <a:t>20</a:t>
            </a:fld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5882005" y="3427730"/>
            <a:ext cx="65004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accent1"/>
                </a:solidFill>
                <a:sym typeface="+mn-ea"/>
              </a:rPr>
              <a:t>张玥, 续瑞瑞, 田源等, Nuclear Engineering and Technology, Vol.57. No.2, 103190, (2025).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6795" y="820420"/>
            <a:ext cx="5390515" cy="30613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21335" y="256540"/>
            <a:ext cx="83210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/>
              <a:t>从</a:t>
            </a:r>
            <a:r>
              <a:rPr lang="en-US" altLang="zh-CN" sz="2400" b="1"/>
              <a:t>1943</a:t>
            </a:r>
            <a:r>
              <a:rPr lang="zh-CN" altLang="en-US" sz="2400" b="1"/>
              <a:t>年到</a:t>
            </a:r>
            <a:r>
              <a:rPr lang="en-US" altLang="zh-CN" sz="2400" b="1"/>
              <a:t>2023</a:t>
            </a:r>
            <a:r>
              <a:rPr lang="zh-CN" altLang="en-US" sz="2400" b="1"/>
              <a:t>年，</a:t>
            </a:r>
            <a:r>
              <a:rPr lang="en-US" altLang="zh-CN" sz="2400" b="1">
                <a:sym typeface="+mn-ea"/>
              </a:rPr>
              <a:t>238U(N,F)</a:t>
            </a:r>
            <a:r>
              <a:rPr lang="zh-CN" altLang="en-US" sz="2400" b="1">
                <a:sym typeface="+mn-ea"/>
              </a:rPr>
              <a:t>截面</a:t>
            </a:r>
            <a:r>
              <a:rPr lang="zh-CN" altLang="en-US" sz="2400" b="1"/>
              <a:t>共发布了</a:t>
            </a:r>
            <a:r>
              <a:rPr lang="en-US" altLang="zh-CN" sz="2400" b="1">
                <a:sym typeface="+mn-ea"/>
              </a:rPr>
              <a:t>61</a:t>
            </a:r>
            <a:r>
              <a:rPr lang="zh-CN" altLang="en-US" sz="2400" b="1">
                <a:sym typeface="+mn-ea"/>
              </a:rPr>
              <a:t>家实验数据</a:t>
            </a:r>
          </a:p>
        </p:txBody>
      </p:sp>
      <p:pic>
        <p:nvPicPr>
          <p:cNvPr id="5" name="图片 4"/>
          <p:cNvPicPr/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" y="3881755"/>
            <a:ext cx="3456000" cy="28800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3450" y="3881755"/>
            <a:ext cx="3455670" cy="2880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49055" y="3881755"/>
            <a:ext cx="3455670" cy="28800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7845" y="3881755"/>
            <a:ext cx="3455670" cy="288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rcRect l="6903" t="9312" r="9784" b="9312"/>
          <a:stretch>
            <a:fillRect/>
          </a:stretch>
        </p:blipFill>
        <p:spPr>
          <a:xfrm>
            <a:off x="120015" y="911225"/>
            <a:ext cx="5590540" cy="3116580"/>
          </a:xfrm>
          <a:prstGeom prst="rect">
            <a:avLst/>
          </a:prstGeom>
        </p:spPr>
      </p:pic>
      <p:cxnSp>
        <p:nvCxnSpPr>
          <p:cNvPr id="14" name="直接箭头连接符 13"/>
          <p:cNvCxnSpPr/>
          <p:nvPr/>
        </p:nvCxnSpPr>
        <p:spPr>
          <a:xfrm flipV="1">
            <a:off x="339725" y="4186555"/>
            <a:ext cx="11852275" cy="1397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1017905" y="4027170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1943-1979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4051935" y="4027805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1979-1998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6906260" y="4027805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1998-2011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9829800" y="4027170"/>
            <a:ext cx="1470660" cy="2686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2011-2023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198360" y="1064260"/>
            <a:ext cx="2776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以</a:t>
            </a:r>
            <a:r>
              <a:rPr lang="en-US" altLang="zh-CN">
                <a:solidFill>
                  <a:srgbClr val="FF0000"/>
                </a:solidFill>
              </a:rPr>
              <a:t>INDEN-Aug-2023</a:t>
            </a:r>
            <a:r>
              <a:rPr lang="zh-CN" altLang="en-US">
                <a:solidFill>
                  <a:srgbClr val="FF0000"/>
                </a:solidFill>
              </a:rPr>
              <a:t>为参考</a:t>
            </a:r>
          </a:p>
          <a:p>
            <a:r>
              <a:rPr lang="zh-CN" altLang="en-US">
                <a:solidFill>
                  <a:srgbClr val="FF0000"/>
                </a:solidFill>
              </a:rPr>
              <a:t>不同评价数据之间的差异</a:t>
            </a:r>
          </a:p>
        </p:txBody>
      </p:sp>
      <p:sp>
        <p:nvSpPr>
          <p:cNvPr id="2" name="灯片编号占位符 1"/>
          <p:cNvSpPr txBox="1"/>
          <p:nvPr/>
        </p:nvSpPr>
        <p:spPr>
          <a:xfrm>
            <a:off x="11045796" y="6423025"/>
            <a:ext cx="1127446" cy="434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b="1" kern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21020-7931-4610-B95E-80A53469F597}" type="slidenum">
              <a:rPr lang="zh-CN" altLang="en-US" smtClean="0"/>
              <a:t>21</a:t>
            </a:fld>
            <a:endParaRPr lang="zh-CN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C94FA88-A86A-2C10-0DD4-2B54B28A85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503545" y="4002405"/>
            <a:ext cx="2548255" cy="1651000"/>
          </a:xfrm>
          <a:prstGeom prst="rect">
            <a:avLst/>
          </a:prstGeom>
          <a:noFill/>
          <a:ln w="1905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530CBBC-7AC6-F6BB-A324-D96CF4491B2A}"/>
              </a:ext>
            </a:extLst>
          </p:cNvPr>
          <p:cNvSpPr/>
          <p:nvPr/>
        </p:nvSpPr>
        <p:spPr>
          <a:xfrm>
            <a:off x="8127365" y="4002405"/>
            <a:ext cx="3455670" cy="1650365"/>
          </a:xfrm>
          <a:prstGeom prst="rect">
            <a:avLst/>
          </a:prstGeom>
          <a:noFill/>
          <a:ln w="1905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99F771D-78E2-C7A8-7EC4-FF6B52B106C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98775" y="4002405"/>
            <a:ext cx="2531745" cy="1651000"/>
          </a:xfrm>
          <a:prstGeom prst="rect">
            <a:avLst/>
          </a:prstGeom>
          <a:noFill/>
          <a:ln w="1905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C948651-0953-3381-346F-3C7CB4C4EEB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0225" y="4002405"/>
            <a:ext cx="2307590" cy="1651000"/>
          </a:xfrm>
          <a:prstGeom prst="rect">
            <a:avLst/>
          </a:prstGeom>
          <a:noFill/>
          <a:ln w="1905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65B151F-BF40-CB96-3841-55A4ECB8730C}"/>
              </a:ext>
            </a:extLst>
          </p:cNvPr>
          <p:cNvSpPr txBox="1"/>
          <p:nvPr/>
        </p:nvSpPr>
        <p:spPr>
          <a:xfrm>
            <a:off x="570865" y="1137285"/>
            <a:ext cx="11055350" cy="75247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</a:rPr>
              <a:t>我国核反应数据理论评价平台</a:t>
            </a:r>
          </a:p>
        </p:txBody>
      </p:sp>
      <p:sp>
        <p:nvSpPr>
          <p:cNvPr id="15" name="圆角矩形 4">
            <a:extLst>
              <a:ext uri="{FF2B5EF4-FFF2-40B4-BE49-F238E27FC236}">
                <a16:creationId xmlns:a16="http://schemas.microsoft.com/office/drawing/2014/main" id="{346A7B0F-B7D3-6AED-7D6E-B1176D2A95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29590" y="3354705"/>
            <a:ext cx="2303780" cy="79184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00"/>
                </a:solidFill>
              </a:rPr>
              <a:t>两弹一艇攻关</a:t>
            </a:r>
          </a:p>
          <a:p>
            <a:pPr algn="ctr"/>
            <a:r>
              <a:rPr lang="en-US" altLang="zh-CN" sz="1600" b="1" dirty="0">
                <a:solidFill>
                  <a:srgbClr val="FFFF00"/>
                </a:solidFill>
              </a:rPr>
              <a:t>1950-1970</a:t>
            </a:r>
          </a:p>
        </p:txBody>
      </p:sp>
      <p:sp>
        <p:nvSpPr>
          <p:cNvPr id="17" name="圆角矩形 33">
            <a:extLst>
              <a:ext uri="{FF2B5EF4-FFF2-40B4-BE49-F238E27FC236}">
                <a16:creationId xmlns:a16="http://schemas.microsoft.com/office/drawing/2014/main" id="{5BCDD621-694A-62D1-D0B8-9ED5EFFC554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898775" y="3354705"/>
            <a:ext cx="2527300" cy="79184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FF00"/>
                </a:solidFill>
              </a:rPr>
              <a:t>平台起步</a:t>
            </a:r>
            <a:r>
              <a:rPr lang="en-US" altLang="zh-CN" sz="2400" b="1">
                <a:solidFill>
                  <a:srgbClr val="FFFF00"/>
                </a:solidFill>
              </a:rPr>
              <a:t>(MUP)</a:t>
            </a:r>
            <a:endParaRPr lang="zh-CN" altLang="en-US" sz="2400" b="1">
              <a:solidFill>
                <a:srgbClr val="FFFF00"/>
              </a:solidFill>
            </a:endParaRPr>
          </a:p>
          <a:p>
            <a:pPr algn="ctr"/>
            <a:r>
              <a:rPr lang="en-US" altLang="zh-CN" sz="1600" b="1">
                <a:solidFill>
                  <a:srgbClr val="FFFF00"/>
                </a:solidFill>
              </a:rPr>
              <a:t>1970-1995</a:t>
            </a:r>
          </a:p>
        </p:txBody>
      </p:sp>
      <p:sp>
        <p:nvSpPr>
          <p:cNvPr id="19" name="圆角矩形 34">
            <a:extLst>
              <a:ext uri="{FF2B5EF4-FFF2-40B4-BE49-F238E27FC236}">
                <a16:creationId xmlns:a16="http://schemas.microsoft.com/office/drawing/2014/main" id="{1BFA9CD2-0EED-ADEB-2AC5-9689686A996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503545" y="3354705"/>
            <a:ext cx="2545715" cy="79184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FF00"/>
                </a:solidFill>
              </a:rPr>
              <a:t>持续发展</a:t>
            </a:r>
            <a:r>
              <a:rPr lang="en-US" altLang="zh-CN" sz="2400" b="1">
                <a:solidFill>
                  <a:srgbClr val="FFFF00"/>
                </a:solidFill>
              </a:rPr>
              <a:t>(UNF)</a:t>
            </a:r>
          </a:p>
          <a:p>
            <a:pPr algn="ctr"/>
            <a:r>
              <a:rPr lang="en-US" altLang="zh-CN" sz="1600" b="1">
                <a:solidFill>
                  <a:srgbClr val="FFFF00"/>
                </a:solidFill>
              </a:rPr>
              <a:t>1995-2025</a:t>
            </a:r>
          </a:p>
        </p:txBody>
      </p:sp>
      <p:sp>
        <p:nvSpPr>
          <p:cNvPr id="21" name="圆角矩形 35">
            <a:extLst>
              <a:ext uri="{FF2B5EF4-FFF2-40B4-BE49-F238E27FC236}">
                <a16:creationId xmlns:a16="http://schemas.microsoft.com/office/drawing/2014/main" id="{AA871C6F-B990-0137-9391-BF8924272CA0}"/>
              </a:ext>
            </a:extLst>
          </p:cNvPr>
          <p:cNvSpPr/>
          <p:nvPr/>
        </p:nvSpPr>
        <p:spPr>
          <a:xfrm>
            <a:off x="8127365" y="3354705"/>
            <a:ext cx="3458845" cy="791845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新一代高性能平台</a:t>
            </a:r>
            <a:r>
              <a:rPr lang="en-US" altLang="zh-CN" sz="2000" b="1">
                <a:solidFill>
                  <a:schemeClr val="bg1"/>
                </a:solidFill>
              </a:rPr>
              <a:t> </a:t>
            </a:r>
            <a:r>
              <a:rPr lang="en-US" altLang="zh-CN" sz="1200" b="1">
                <a:solidFill>
                  <a:schemeClr val="bg1"/>
                </a:solidFill>
              </a:rPr>
              <a:t>2025-</a:t>
            </a:r>
            <a:r>
              <a:rPr lang="zh-CN" altLang="en-US" sz="1200" b="1">
                <a:solidFill>
                  <a:schemeClr val="bg1"/>
                </a:solidFill>
              </a:rPr>
              <a:t>未来</a:t>
            </a:r>
            <a:endParaRPr lang="zh-CN" altLang="en-US" sz="1600" b="1">
              <a:solidFill>
                <a:schemeClr val="bg1"/>
              </a:solidFill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</a:rPr>
              <a:t>高精度、宽能区、全谱系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C85DD2B-4709-FC9E-726A-A686492F5A5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7665" y="4184015"/>
            <a:ext cx="27863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40335" fontAlgn="auto"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chemeClr val="accent1"/>
                </a:solidFill>
              </a:rPr>
              <a:t>少量氘核、裂变核理论</a:t>
            </a:r>
            <a:endParaRPr lang="zh-CN" altLang="en-US" sz="1600"/>
          </a:p>
          <a:p>
            <a:pPr marL="285750" indent="-140335" fontAlgn="auto"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rgbClr val="C00000"/>
                </a:solidFill>
              </a:rPr>
              <a:t>解决关键数据有无问题</a:t>
            </a:r>
          </a:p>
          <a:p>
            <a:pPr marL="285750" indent="-140335" fontAlgn="auto"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rgbClr val="C00000"/>
                </a:solidFill>
              </a:rPr>
              <a:t>两弹元勋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5696CDF-D332-E6A0-5224-D95DDE87A52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7015" y="4192270"/>
            <a:ext cx="26714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40335" fontAlgn="auto"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chemeClr val="accent1"/>
                </a:solidFill>
              </a:rPr>
              <a:t>中重核唯象理论</a:t>
            </a:r>
            <a:endParaRPr lang="zh-CN" altLang="en-US" sz="1600"/>
          </a:p>
          <a:p>
            <a:pPr marL="285750" indent="-140335" fontAlgn="auto"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rgbClr val="C00000"/>
                </a:solidFill>
              </a:rPr>
              <a:t>完成</a:t>
            </a:r>
            <a:r>
              <a:rPr lang="en-US" altLang="zh-CN" sz="1600" b="1">
                <a:solidFill>
                  <a:srgbClr val="C00000"/>
                </a:solidFill>
              </a:rPr>
              <a:t>CENDL-2</a:t>
            </a:r>
            <a:r>
              <a:rPr lang="zh-CN" altLang="en-US" sz="1600" b="1">
                <a:solidFill>
                  <a:srgbClr val="C00000"/>
                </a:solidFill>
              </a:rPr>
              <a:t>，成为国际五大核数据中心之一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4FAB977-3EFF-6232-8509-56A7B0BBF0C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345430" y="4184015"/>
            <a:ext cx="267843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40335" fontAlgn="auto"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chemeClr val="accent1"/>
                </a:solidFill>
              </a:rPr>
              <a:t>全核区统一唯象理论</a:t>
            </a:r>
            <a:endParaRPr lang="zh-CN" altLang="en-US" sz="1600"/>
          </a:p>
          <a:p>
            <a:pPr marL="285750" indent="-140335" fontAlgn="auto"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rgbClr val="C00000"/>
                </a:solidFill>
              </a:rPr>
              <a:t>完成</a:t>
            </a:r>
            <a:r>
              <a:rPr lang="en-US" altLang="zh-CN" sz="1600" b="1">
                <a:solidFill>
                  <a:srgbClr val="C00000"/>
                </a:solidFill>
              </a:rPr>
              <a:t>CENDL-3</a:t>
            </a:r>
            <a:r>
              <a:rPr lang="zh-CN" altLang="en-US" sz="1600" b="1">
                <a:solidFill>
                  <a:srgbClr val="C00000"/>
                </a:solidFill>
              </a:rPr>
              <a:t>，模拟库第一版，成为国际五大核数据中心前四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521377A0-FFF1-B092-8B1B-183D60C835FE}"/>
              </a:ext>
            </a:extLst>
          </p:cNvPr>
          <p:cNvSpPr txBox="1"/>
          <p:nvPr/>
        </p:nvSpPr>
        <p:spPr>
          <a:xfrm>
            <a:off x="8108315" y="4146550"/>
            <a:ext cx="33902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40335" fontAlgn="auto"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chemeClr val="accent1"/>
                </a:solidFill>
              </a:rPr>
              <a:t>唯象</a:t>
            </a:r>
            <a:r>
              <a:rPr lang="en-US" altLang="zh-CN" sz="1600" b="1">
                <a:solidFill>
                  <a:schemeClr val="accent1"/>
                </a:solidFill>
              </a:rPr>
              <a:t>-</a:t>
            </a:r>
            <a:r>
              <a:rPr lang="zh-CN" altLang="en-US" sz="1600" b="1">
                <a:solidFill>
                  <a:schemeClr val="accent1"/>
                </a:solidFill>
              </a:rPr>
              <a:t>微观</a:t>
            </a:r>
            <a:r>
              <a:rPr lang="en-US" altLang="zh-CN" sz="1600" b="1">
                <a:solidFill>
                  <a:schemeClr val="accent1"/>
                </a:solidFill>
              </a:rPr>
              <a:t>-</a:t>
            </a:r>
            <a:r>
              <a:rPr lang="zh-CN" altLang="en-US" sz="1600" b="1">
                <a:solidFill>
                  <a:schemeClr val="accent1"/>
                </a:solidFill>
              </a:rPr>
              <a:t>人工智能融合理论</a:t>
            </a:r>
            <a:endParaRPr lang="zh-CN" altLang="en-US" sz="1600"/>
          </a:p>
          <a:p>
            <a:pPr marL="285750" indent="-140335" fontAlgn="auto"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rgbClr val="C00000"/>
                </a:solidFill>
              </a:rPr>
              <a:t>2023</a:t>
            </a:r>
            <a:r>
              <a:rPr lang="zh-CN" altLang="en-US" sz="1600" b="1">
                <a:solidFill>
                  <a:srgbClr val="C00000"/>
                </a:solidFill>
              </a:rPr>
              <a:t>目标：完成</a:t>
            </a:r>
            <a:r>
              <a:rPr lang="en-US" altLang="zh-CN" sz="1600" b="1">
                <a:solidFill>
                  <a:srgbClr val="C00000"/>
                </a:solidFill>
              </a:rPr>
              <a:t>CENDL-4</a:t>
            </a:r>
            <a:r>
              <a:rPr lang="zh-CN" altLang="en-US" sz="1600" b="1">
                <a:solidFill>
                  <a:srgbClr val="C00000"/>
                </a:solidFill>
              </a:rPr>
              <a:t>，模拟库第二版，进入国际前三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2A32128B-02F3-39CE-BE01-CBFB0011397A}"/>
              </a:ext>
            </a:extLst>
          </p:cNvPr>
          <p:cNvSpPr txBox="1"/>
          <p:nvPr/>
        </p:nvSpPr>
        <p:spPr>
          <a:xfrm>
            <a:off x="8543925" y="5068570"/>
            <a:ext cx="2626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/>
              <a:t>续瑞瑞，田源，陶曦等</a:t>
            </a:r>
          </a:p>
          <a:p>
            <a:pPr algn="ctr"/>
            <a:r>
              <a:rPr lang="zh-CN" altLang="en-US" sz="1600" b="1"/>
              <a:t>全国协作网等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C35E5D1-0123-769B-7209-2844179BF74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468620" y="5184140"/>
            <a:ext cx="26263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/>
              <a:t>葛智刚、张竞上、韩银录、</a:t>
            </a:r>
          </a:p>
          <a:p>
            <a:pPr algn="ctr"/>
            <a:r>
              <a:rPr lang="zh-CN" altLang="en-US" sz="1400" b="1"/>
              <a:t>续瑞瑞等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4C05F320-1760-9DEF-D919-D1F7392C85D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834640" y="5069205"/>
            <a:ext cx="26308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/>
              <a:t>蔡敦九、卓益中、余自强、张竞上等；</a:t>
            </a:r>
            <a:r>
              <a:rPr lang="en-US" altLang="zh-CN" sz="1400" b="1"/>
              <a:t> </a:t>
            </a:r>
            <a:r>
              <a:rPr lang="zh-CN" altLang="en-US" sz="1400" b="1"/>
              <a:t>吴式枢、胡济民等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082432BF-69A7-4BAD-1BF4-69C90D1F896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81330" y="5012690"/>
            <a:ext cx="2423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/>
              <a:t>彭桓武、于敏、黄祖洽等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B861B33-6A79-F287-AF43-922319D1A2A3}"/>
              </a:ext>
            </a:extLst>
          </p:cNvPr>
          <p:cNvSpPr txBox="1"/>
          <p:nvPr/>
        </p:nvSpPr>
        <p:spPr>
          <a:xfrm>
            <a:off x="521970" y="1988820"/>
            <a:ext cx="11127105" cy="106235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200" b="1"/>
              <a:t>我国核反应数据评价平台正处于由</a:t>
            </a:r>
          </a:p>
          <a:p>
            <a:pPr algn="ctr"/>
            <a:r>
              <a:rPr lang="zh-CN" altLang="en-US" sz="2200" b="1">
                <a:solidFill>
                  <a:srgbClr val="C00000"/>
                </a:solidFill>
              </a:rPr>
              <a:t>唯象理论（国际二代）</a:t>
            </a:r>
            <a:r>
              <a:rPr lang="zh-CN" altLang="en-US" sz="2200" b="1"/>
              <a:t>向</a:t>
            </a:r>
            <a:r>
              <a:rPr lang="zh-CN" altLang="en-US" sz="2200" b="1">
                <a:solidFill>
                  <a:srgbClr val="C00000"/>
                </a:solidFill>
              </a:rPr>
              <a:t>唯象</a:t>
            </a:r>
            <a:r>
              <a:rPr lang="en-US" altLang="zh-CN" sz="2200" b="1">
                <a:solidFill>
                  <a:srgbClr val="C00000"/>
                </a:solidFill>
              </a:rPr>
              <a:t>-</a:t>
            </a:r>
            <a:r>
              <a:rPr lang="zh-CN" altLang="en-US" sz="2200" b="1">
                <a:solidFill>
                  <a:srgbClr val="C00000"/>
                </a:solidFill>
              </a:rPr>
              <a:t>微观</a:t>
            </a:r>
            <a:r>
              <a:rPr lang="en-US" altLang="zh-CN" sz="2200" b="1">
                <a:solidFill>
                  <a:srgbClr val="C00000"/>
                </a:solidFill>
              </a:rPr>
              <a:t>-</a:t>
            </a:r>
            <a:r>
              <a:rPr lang="zh-CN" altLang="en-US" sz="2200" b="1">
                <a:solidFill>
                  <a:srgbClr val="C00000"/>
                </a:solidFill>
              </a:rPr>
              <a:t>人工智能融合理论（国际三代）</a:t>
            </a:r>
            <a:r>
              <a:rPr lang="zh-CN" altLang="en-US" sz="2200" b="1"/>
              <a:t>全面过渡关键时期</a:t>
            </a:r>
          </a:p>
        </p:txBody>
      </p:sp>
      <p:sp>
        <p:nvSpPr>
          <p:cNvPr id="41" name="灯片编号占位符 4">
            <a:extLst>
              <a:ext uri="{FF2B5EF4-FFF2-40B4-BE49-F238E27FC236}">
                <a16:creationId xmlns:a16="http://schemas.microsoft.com/office/drawing/2014/main" id="{73F470FC-C44C-96F5-A5EA-E9CD674CAD41}"/>
              </a:ext>
            </a:extLst>
          </p:cNvPr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2709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29903D2F-2399-C71B-7B43-CC63B4205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980728"/>
            <a:ext cx="7848872" cy="524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6078C29B-4525-68D1-D4A0-C8D8D5894869}"/>
              </a:ext>
            </a:extLst>
          </p:cNvPr>
          <p:cNvSpPr txBox="1"/>
          <p:nvPr/>
        </p:nvSpPr>
        <p:spPr>
          <a:xfrm>
            <a:off x="7968208" y="1484784"/>
            <a:ext cx="394574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UNF: </a:t>
            </a:r>
            <a:r>
              <a:rPr lang="en-US" altLang="zh-CN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en-US" altLang="zh-CN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altLang="zh-C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function</a:t>
            </a:r>
            <a:endParaRPr lang="zh-CN" alt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F2CCABA4-BA19-D785-7EB1-4267C9A77589}"/>
              </a:ext>
            </a:extLst>
          </p:cNvPr>
          <p:cNvSpPr txBox="1"/>
          <p:nvPr/>
        </p:nvSpPr>
        <p:spPr>
          <a:xfrm>
            <a:off x="7968208" y="3820105"/>
            <a:ext cx="4196080" cy="4508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MEND: </a:t>
            </a:r>
            <a:r>
              <a:rPr lang="en-US" altLang="zh-CN" b="1" u="sng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edium</a:t>
            </a:r>
            <a:r>
              <a:rPr lang="en-US" altLang="zh-CN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CN" b="1" u="sng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zh-C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nergy</a:t>
            </a:r>
            <a:r>
              <a:rPr lang="en-US" altLang="zh-CN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CN" b="1" u="sng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uclear</a:t>
            </a:r>
            <a:r>
              <a:rPr lang="en-US" altLang="zh-CN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CN" b="1" u="sng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</a:t>
            </a:r>
            <a:endParaRPr lang="zh-CN" alt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924CB0C-CE81-DDE1-E95C-2E2F54E1BF1B}"/>
              </a:ext>
            </a:extLst>
          </p:cNvPr>
          <p:cNvSpPr/>
          <p:nvPr/>
        </p:nvSpPr>
        <p:spPr>
          <a:xfrm>
            <a:off x="7968208" y="885364"/>
            <a:ext cx="39674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Chinese Nuclear Reaction Codes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E3FCBE1-8EFC-2323-1E69-1F3A73DC2946}"/>
              </a:ext>
            </a:extLst>
          </p:cNvPr>
          <p:cNvSpPr txBox="1"/>
          <p:nvPr/>
        </p:nvSpPr>
        <p:spPr>
          <a:xfrm>
            <a:off x="7981482" y="1856437"/>
            <a:ext cx="4193540" cy="1170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Incident: Neutron, proton, photon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Target: light, medium heavy, actinides</a:t>
            </a:r>
          </a:p>
          <a:p>
            <a:pPr marL="285750" indent="-285750"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Energy: ~ 20MeV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8BCCD784-594D-8FBD-F82E-5A012F412E06}"/>
              </a:ext>
            </a:extLst>
          </p:cNvPr>
          <p:cNvSpPr txBox="1"/>
          <p:nvPr/>
        </p:nvSpPr>
        <p:spPr>
          <a:xfrm>
            <a:off x="8015462" y="4272537"/>
            <a:ext cx="3985194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Incident: neutron, proton, deuteron, triton, alpha, photon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Target: medium heavy, actinides</a:t>
            </a:r>
          </a:p>
          <a:p>
            <a:pPr marL="285750" indent="-285750"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Energy: ~ 200MeV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F9377558-C175-3636-9AFE-592AB9FEB0E6}"/>
              </a:ext>
            </a:extLst>
          </p:cNvPr>
          <p:cNvSpPr txBox="1"/>
          <p:nvPr/>
        </p:nvSpPr>
        <p:spPr>
          <a:xfrm>
            <a:off x="8731685" y="3096213"/>
            <a:ext cx="3300730" cy="6502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J.S. Zhang, </a:t>
            </a:r>
            <a:r>
              <a:rPr lang="en-US" altLang="zh-CN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</a:t>
            </a: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Sci. Eng. 142, 207, 2002</a:t>
            </a:r>
          </a:p>
          <a:p>
            <a:pPr algn="l">
              <a:lnSpc>
                <a:spcPct val="130000"/>
              </a:lnSpc>
            </a:pP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J.S. Zhang, </a:t>
            </a:r>
            <a:r>
              <a:rPr lang="en-US" altLang="zh-CN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</a:t>
            </a: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Sci. Eng. 114, 55, 1993</a:t>
            </a:r>
            <a:endParaRPr lang="zh-CN" alt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478E55A7-9560-FDE3-869A-F7E033684A8F}"/>
              </a:ext>
            </a:extLst>
          </p:cNvPr>
          <p:cNvSpPr txBox="1"/>
          <p:nvPr/>
        </p:nvSpPr>
        <p:spPr>
          <a:xfrm>
            <a:off x="8688288" y="5800850"/>
            <a:ext cx="3498850" cy="6502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C.H. </a:t>
            </a:r>
            <a:r>
              <a:rPr lang="en-US" altLang="zh-CN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</a:t>
            </a: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Sci. Eng. 153, 93, 2006</a:t>
            </a:r>
          </a:p>
          <a:p>
            <a:pPr>
              <a:lnSpc>
                <a:spcPct val="130000"/>
              </a:lnSpc>
            </a:pP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C.H. </a:t>
            </a:r>
            <a:r>
              <a:rPr lang="en-US" altLang="zh-CN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Chin. J. Comp. Phys. 20, 279, 2003</a:t>
            </a:r>
            <a:endParaRPr lang="zh-CN" alt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636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7A667-77A6-C02E-017B-A761A4D76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B88D660B-AC20-30B2-3130-962385A1718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2" r="21806"/>
          <a:stretch>
            <a:fillRect/>
          </a:stretch>
        </p:blipFill>
        <p:spPr>
          <a:xfrm>
            <a:off x="0" y="0"/>
            <a:ext cx="5065486" cy="6858000"/>
          </a:xfrm>
          <a:custGeom>
            <a:avLst/>
            <a:gdLst>
              <a:gd name="connsiteX0" fmla="*/ 0 w 4787900"/>
              <a:gd name="connsiteY0" fmla="*/ 0 h 6858000"/>
              <a:gd name="connsiteX1" fmla="*/ 4787900 w 4787900"/>
              <a:gd name="connsiteY1" fmla="*/ 0 h 6858000"/>
              <a:gd name="connsiteX2" fmla="*/ 4787900 w 4787900"/>
              <a:gd name="connsiteY2" fmla="*/ 6858000 h 6858000"/>
              <a:gd name="connsiteX3" fmla="*/ 0 w 4787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7900" h="6858000">
                <a:moveTo>
                  <a:pt x="0" y="0"/>
                </a:moveTo>
                <a:lnTo>
                  <a:pt x="4787900" y="0"/>
                </a:lnTo>
                <a:lnTo>
                  <a:pt x="47879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F17A73D8-4F4B-E6DC-9505-F475BC7DEE38}"/>
              </a:ext>
            </a:extLst>
          </p:cNvPr>
          <p:cNvSpPr/>
          <p:nvPr/>
        </p:nvSpPr>
        <p:spPr>
          <a:xfrm>
            <a:off x="0" y="0"/>
            <a:ext cx="5065486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70C0">
                  <a:alpha val="7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23E21D6E-F1D8-F42C-1D37-AB4DE15C779C}"/>
              </a:ext>
            </a:extLst>
          </p:cNvPr>
          <p:cNvGrpSpPr/>
          <p:nvPr/>
        </p:nvGrpSpPr>
        <p:grpSpPr>
          <a:xfrm>
            <a:off x="464911" y="526284"/>
            <a:ext cx="3802289" cy="1454627"/>
            <a:chOff x="464911" y="526284"/>
            <a:chExt cx="3802289" cy="1454627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D059DF66-9C7F-9CA7-77C2-7BFC3CA4D5D4}"/>
                </a:ext>
              </a:extLst>
            </p:cNvPr>
            <p:cNvSpPr txBox="1"/>
            <p:nvPr/>
          </p:nvSpPr>
          <p:spPr>
            <a:xfrm>
              <a:off x="464911" y="1057581"/>
              <a:ext cx="225883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5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 录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18EAE0DF-D1AD-446E-0D0F-1C246FD61A3F}"/>
                </a:ext>
              </a:extLst>
            </p:cNvPr>
            <p:cNvSpPr txBox="1"/>
            <p:nvPr/>
          </p:nvSpPr>
          <p:spPr>
            <a:xfrm>
              <a:off x="464911" y="526284"/>
              <a:ext cx="380228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da-DK" altLang="zh-CN" sz="4400" b="1" dirty="0">
                  <a:solidFill>
                    <a:schemeClr val="bg1">
                      <a:alpha val="48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CONTENTS</a:t>
              </a:r>
              <a:endParaRPr lang="zh-CN" altLang="en-US" sz="4400" b="1" dirty="0">
                <a:solidFill>
                  <a:schemeClr val="bg1">
                    <a:alpha val="48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C9547EE3-CCED-FBC0-8C02-A346BD5C9031}"/>
              </a:ext>
            </a:extLst>
          </p:cNvPr>
          <p:cNvSpPr txBox="1"/>
          <p:nvPr/>
        </p:nvSpPr>
        <p:spPr>
          <a:xfrm>
            <a:off x="586740" y="3616413"/>
            <a:ext cx="4220584" cy="633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中国评价核数据库</a:t>
            </a: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9875A7E7-6447-50EA-CE9D-706B2A6A042B}"/>
              </a:ext>
            </a:extLst>
          </p:cNvPr>
          <p:cNvGrpSpPr/>
          <p:nvPr/>
        </p:nvGrpSpPr>
        <p:grpSpPr>
          <a:xfrm>
            <a:off x="586740" y="4239963"/>
            <a:ext cx="4161904" cy="115032"/>
            <a:chOff x="586740" y="4084320"/>
            <a:chExt cx="3913823" cy="71437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54EF8B77-EAAD-30F7-9343-04062FC364EB}"/>
                </a:ext>
              </a:extLst>
            </p:cNvPr>
            <p:cNvCxnSpPr/>
            <p:nvPr/>
          </p:nvCxnSpPr>
          <p:spPr>
            <a:xfrm>
              <a:off x="586740" y="4084320"/>
              <a:ext cx="449580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944582D-551D-B08E-A9C5-B64798011E11}"/>
                </a:ext>
              </a:extLst>
            </p:cNvPr>
            <p:cNvSpPr/>
            <p:nvPr/>
          </p:nvSpPr>
          <p:spPr>
            <a:xfrm>
              <a:off x="1042988" y="4084320"/>
              <a:ext cx="3457575" cy="71437"/>
            </a:xfrm>
            <a:custGeom>
              <a:avLst/>
              <a:gdLst>
                <a:gd name="connsiteX0" fmla="*/ 0 w 3457575"/>
                <a:gd name="connsiteY0" fmla="*/ 71437 h 71437"/>
                <a:gd name="connsiteX1" fmla="*/ 71437 w 3457575"/>
                <a:gd name="connsiteY1" fmla="*/ 0 h 71437"/>
                <a:gd name="connsiteX2" fmla="*/ 3457575 w 3457575"/>
                <a:gd name="connsiteY2" fmla="*/ 0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57575" h="71437">
                  <a:moveTo>
                    <a:pt x="0" y="71437"/>
                  </a:moveTo>
                  <a:lnTo>
                    <a:pt x="71437" y="0"/>
                  </a:lnTo>
                  <a:lnTo>
                    <a:pt x="3457575" y="0"/>
                  </a:lnTo>
                </a:path>
              </a:pathLst>
            </a:cu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" name="矩形: 圆角 39">
            <a:extLst>
              <a:ext uri="{FF2B5EF4-FFF2-40B4-BE49-F238E27FC236}">
                <a16:creationId xmlns:a16="http://schemas.microsoft.com/office/drawing/2014/main" id="{F42C8813-4107-1066-06A1-1A436F5512B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421549" y="127741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2B4CFECB-D0F2-B806-3D2E-9822F323285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421549" y="367621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8F26AEEC-CAAE-D66B-60A1-E5891B82A3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421550" y="128285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>
            <a:extLst>
              <a:ext uri="{FF2B5EF4-FFF2-40B4-BE49-F238E27FC236}">
                <a16:creationId xmlns:a16="http://schemas.microsoft.com/office/drawing/2014/main" id="{D77D8D8D-8466-7DED-9D1D-8AA79EC0339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421550" y="368165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87E64F7-CA7A-7B43-8E1C-1A8736A8237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781675" y="1458675"/>
            <a:ext cx="562419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一、需求背景与研究现状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609BEDA9-20DC-1733-9319-93E356402B1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781675" y="3857705"/>
            <a:ext cx="554418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三、核数据库建设</a:t>
            </a:r>
            <a:endParaRPr lang="en-US" altLang="zh-CN" sz="3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矩形: 圆角 39">
            <a:extLst>
              <a:ext uri="{FF2B5EF4-FFF2-40B4-BE49-F238E27FC236}">
                <a16:creationId xmlns:a16="http://schemas.microsoft.com/office/drawing/2014/main" id="{0D860D6B-9855-7E9C-A665-56E66184112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422819" y="250804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47">
            <a:extLst>
              <a:ext uri="{FF2B5EF4-FFF2-40B4-BE49-F238E27FC236}">
                <a16:creationId xmlns:a16="http://schemas.microsoft.com/office/drawing/2014/main" id="{F4827FAF-D491-C5D1-D31E-C456694B10E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422820" y="251348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0E38A9B-5866-6019-7C43-B36CF98F191B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82945" y="2643585"/>
            <a:ext cx="4417695" cy="57470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indent="0" fontAlgn="auto">
              <a:lnSpc>
                <a:spcPts val="4000"/>
              </a:lnSpc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核数据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平台</a:t>
            </a:r>
            <a:endParaRPr lang="en-US" altLang="zh-CN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7200717-94B0-632D-5BD8-EAAF9AB3E2CF}"/>
              </a:ext>
            </a:extLst>
          </p:cNvPr>
          <p:cNvSpPr txBox="1"/>
          <p:nvPr/>
        </p:nvSpPr>
        <p:spPr>
          <a:xfrm>
            <a:off x="1153084" y="4396791"/>
            <a:ext cx="34998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核反应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核衰变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裂变产额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热中子散射律 等</a:t>
            </a:r>
            <a:endParaRPr lang="en-US" altLang="zh-CN" sz="2800" dirty="0">
              <a:solidFill>
                <a:schemeClr val="bg1"/>
              </a:solidFill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EE3836DF-9F2A-F100-B7FA-F3527B605D6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434249" y="4803106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54A095F4-562B-C5C9-5D09-2818C4C0B4C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434250" y="4808550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0F15652-7396-9B66-F4DE-56A66D6FA91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787390" y="4984195"/>
            <a:ext cx="570928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四、总结与展望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7887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85750" y="925830"/>
            <a:ext cx="11602085" cy="1031051"/>
          </a:xfrm>
          <a:prstGeom prst="rect">
            <a:avLst/>
          </a:prstGeom>
          <a:solidFill>
            <a:schemeClr val="bg1"/>
          </a:solidFill>
          <a:ln>
            <a:solidFill>
              <a:srgbClr val="0061A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lang="zh-CN" altLang="en-US" sz="2800" b="1" dirty="0">
                <a:latin typeface="+mj-ea"/>
                <a:ea typeface="+mj-ea"/>
                <a:sym typeface="微软雅黑" panose="020B0503020204020204" charset="-122"/>
              </a:rPr>
              <a:t>组织完成</a:t>
            </a:r>
            <a:r>
              <a:rPr lang="en-US" altLang="zh-CN" sz="2800" b="1" dirty="0">
                <a:latin typeface="+mj-ea"/>
                <a:ea typeface="+mj-ea"/>
                <a:sym typeface="微软雅黑" panose="020B0503020204020204" charset="-122"/>
              </a:rPr>
              <a:t> 4 </a:t>
            </a:r>
            <a:r>
              <a:rPr lang="zh-CN" altLang="en-US" sz="2800" b="1" dirty="0">
                <a:latin typeface="+mj-ea"/>
                <a:ea typeface="+mj-ea"/>
                <a:sym typeface="微软雅黑" panose="020B0503020204020204" charset="-122"/>
              </a:rPr>
              <a:t>项原创核数据库</a:t>
            </a:r>
            <a:endParaRPr lang="en-US" altLang="zh-CN" sz="2800" b="1" dirty="0">
              <a:latin typeface="+mj-ea"/>
              <a:ea typeface="+mj-ea"/>
              <a:sym typeface="微软雅黑" panose="020B0503020204020204" charset="-122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lang="zh-CN" altLang="en-US" sz="2800" b="1" dirty="0">
                <a:latin typeface="+mj-ea"/>
                <a:ea typeface="+mj-ea"/>
                <a:sym typeface="微软雅黑" panose="020B0503020204020204" charset="-122"/>
              </a:rPr>
              <a:t>服务集团赛道任务：支撑国防核装置、先进核能、核科技前沿等领域</a:t>
            </a:r>
            <a:endParaRPr lang="zh-CN" altLang="en-US" sz="2800" b="1" dirty="0">
              <a:latin typeface="+mj-ea"/>
              <a:ea typeface="+mj-ea"/>
              <a:sym typeface="+mn-ea"/>
            </a:endParaRPr>
          </a:p>
        </p:txBody>
      </p: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285750" y="2310130"/>
            <a:ext cx="2714625" cy="1090295"/>
          </a:xfrm>
          <a:prstGeom prst="rect">
            <a:avLst/>
          </a:prstGeom>
          <a:solidFill>
            <a:srgbClr val="036CB7"/>
          </a:solidFill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sym typeface="微软雅黑" panose="020B0503020204020204" charset="-122"/>
              </a:rPr>
              <a:t>某型号模拟专用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sym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sym typeface="微软雅黑" panose="020B0503020204020204" charset="-122"/>
              </a:rPr>
              <a:t>数据库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微软雅黑" panose="020B0503020204020204" charset="-122"/>
              </a:rPr>
              <a:t>（中子）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Times New Roman" panose="02020603050405020304" charset="0"/>
              <a:sym typeface="微软雅黑" panose="020B0503020204020204" charset="-122"/>
            </a:endParaRPr>
          </a:p>
        </p:txBody>
      </p:sp>
      <p:pic>
        <p:nvPicPr>
          <p:cNvPr id="39" name="图片 1"/>
          <p:cNvPicPr/>
          <p:nvPr>
            <p:custDataLst>
              <p:tags r:id="rId3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416327"/>
            <a:ext cx="2714625" cy="259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矩形 67"/>
          <p:cNvSpPr/>
          <p:nvPr>
            <p:custDataLst>
              <p:tags r:id="rId4"/>
            </p:custDataLst>
          </p:nvPr>
        </p:nvSpPr>
        <p:spPr>
          <a:xfrm>
            <a:off x="285750" y="6076950"/>
            <a:ext cx="2714625" cy="5162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+mj-ea"/>
                <a:ea typeface="+mj-ea"/>
                <a:sym typeface="微软雅黑" panose="020B0503020204020204" charset="-122"/>
              </a:rPr>
              <a:t>核装置</a:t>
            </a:r>
          </a:p>
        </p:txBody>
      </p:sp>
      <p:sp>
        <p:nvSpPr>
          <p:cNvPr id="26" name="矩形 25"/>
          <p:cNvSpPr/>
          <p:nvPr>
            <p:custDataLst>
              <p:tags r:id="rId5"/>
            </p:custDataLst>
          </p:nvPr>
        </p:nvSpPr>
        <p:spPr>
          <a:xfrm>
            <a:off x="3251835" y="2310130"/>
            <a:ext cx="2714625" cy="1090295"/>
          </a:xfrm>
          <a:prstGeom prst="rect">
            <a:avLst/>
          </a:prstGeom>
          <a:solidFill>
            <a:srgbClr val="036CB7"/>
          </a:solidFill>
        </p:spPr>
        <p:txBody>
          <a:bodyPr wrap="square" anchor="ctr">
            <a:noAutofit/>
          </a:bodyPr>
          <a:lstStyle/>
          <a:p>
            <a:pPr lvl="0" algn="ctr" defTabSz="914400" rtl="0"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Times New Roman" panose="02020603050405020304" charset="0"/>
                <a:sym typeface="微软雅黑" panose="020B0503020204020204" charset="-122"/>
              </a:rPr>
              <a:t>中国评价核数据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Times New Roman" panose="02020603050405020304" charset="0"/>
                <a:sym typeface="微软雅黑" panose="020B0503020204020204" charset="-122"/>
              </a:rPr>
              <a:t>CENDL-3.2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sym typeface="微软雅黑" panose="020B0503020204020204" charset="-122"/>
              </a:rPr>
              <a:t> </a:t>
            </a:r>
            <a:endParaRPr lang="en-US" altLang="zh-CN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sym typeface="微软雅黑" panose="020B0503020204020204" charset="-122"/>
            </a:endParaRPr>
          </a:p>
          <a:p>
            <a:pPr lvl="0" algn="ctr" defTabSz="914400" rtl="0"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sym typeface="微软雅黑" panose="020B0503020204020204" charset="-122"/>
              </a:rPr>
              <a:t>（中子）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Times New Roman" panose="02020603050405020304" charset="0"/>
              <a:sym typeface="微软雅黑" panose="020B0503020204020204" charset="-122"/>
            </a:endParaRPr>
          </a:p>
        </p:txBody>
      </p:sp>
      <p:sp>
        <p:nvSpPr>
          <p:cNvPr id="69" name="矩形 68"/>
          <p:cNvSpPr/>
          <p:nvPr>
            <p:custDataLst>
              <p:tags r:id="rId6"/>
            </p:custDataLst>
          </p:nvPr>
        </p:nvSpPr>
        <p:spPr>
          <a:xfrm>
            <a:off x="3251835" y="6076950"/>
            <a:ext cx="2714625" cy="5162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+mj-ea"/>
                <a:ea typeface="+mj-ea"/>
                <a:sym typeface="微软雅黑" panose="020B0503020204020204" charset="-122"/>
              </a:rPr>
              <a:t>先进核能</a:t>
            </a:r>
          </a:p>
        </p:txBody>
      </p:sp>
      <p:sp>
        <p:nvSpPr>
          <p:cNvPr id="33" name="矩形 32"/>
          <p:cNvSpPr/>
          <p:nvPr>
            <p:custDataLst>
              <p:tags r:id="rId7"/>
            </p:custDataLst>
          </p:nvPr>
        </p:nvSpPr>
        <p:spPr>
          <a:xfrm>
            <a:off x="6217920" y="2310130"/>
            <a:ext cx="2714625" cy="1090295"/>
          </a:xfrm>
          <a:prstGeom prst="rect">
            <a:avLst/>
          </a:prstGeom>
          <a:solidFill>
            <a:srgbClr val="036CB7"/>
          </a:solidFill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sym typeface="微软雅黑" panose="020B0503020204020204" charset="-122"/>
              </a:rPr>
              <a:t>某光核评价数据库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sym typeface="微软雅黑" panose="020B0503020204020204" charset="-122"/>
            </a:endParaRPr>
          </a:p>
          <a:p>
            <a:pPr lvl="0" algn="ctr" defTabSz="914400" rtl="0"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sym typeface="微软雅黑" panose="020B0503020204020204" charset="-122"/>
              </a:rPr>
              <a:t>（光子）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Times New Roman" panose="02020603050405020304" charset="0"/>
              <a:sym typeface="微软雅黑" panose="020B0503020204020204" charset="-122"/>
            </a:endParaRPr>
          </a:p>
        </p:txBody>
      </p:sp>
      <p:pic>
        <p:nvPicPr>
          <p:cNvPr id="46" name="图片 4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rcRect l="20848" r="20353" b="3400"/>
          <a:stretch>
            <a:fillRect/>
          </a:stretch>
        </p:blipFill>
        <p:spPr>
          <a:xfrm>
            <a:off x="6217920" y="3409950"/>
            <a:ext cx="2714625" cy="544195"/>
          </a:xfrm>
          <a:prstGeom prst="rect">
            <a:avLst/>
          </a:prstGeom>
        </p:spPr>
      </p:pic>
      <p:sp>
        <p:nvSpPr>
          <p:cNvPr id="70" name="矩形 69"/>
          <p:cNvSpPr/>
          <p:nvPr>
            <p:custDataLst>
              <p:tags r:id="rId9"/>
            </p:custDataLst>
          </p:nvPr>
        </p:nvSpPr>
        <p:spPr>
          <a:xfrm>
            <a:off x="6217920" y="6076950"/>
            <a:ext cx="2714625" cy="5162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+mj-ea"/>
                <a:ea typeface="+mj-ea"/>
                <a:sym typeface="微软雅黑" panose="020B0503020204020204" charset="-122"/>
              </a:rPr>
              <a:t>核科技前沿</a:t>
            </a:r>
          </a:p>
        </p:txBody>
      </p:sp>
      <p:sp>
        <p:nvSpPr>
          <p:cNvPr id="35" name="矩形 34"/>
          <p:cNvSpPr/>
          <p:nvPr>
            <p:custDataLst>
              <p:tags r:id="rId10"/>
            </p:custDataLst>
          </p:nvPr>
        </p:nvSpPr>
        <p:spPr>
          <a:xfrm>
            <a:off x="9184005" y="2321668"/>
            <a:ext cx="2714625" cy="1031051"/>
          </a:xfrm>
          <a:prstGeom prst="rect">
            <a:avLst/>
          </a:prstGeom>
          <a:solidFill>
            <a:srgbClr val="036CB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lvl="0" algn="ctr" defTabSz="914400" rtl="0"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sym typeface="微软雅黑" panose="020B0503020204020204" charset="-122"/>
              </a:rPr>
              <a:t>热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sym typeface="微软雅黑" panose="020B0503020204020204" charset="-122"/>
              </a:rPr>
              <a:t>中子散射律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sym typeface="微软雅黑" panose="020B0503020204020204" charset="-122"/>
              </a:rPr>
              <a:t>数据库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Times New Roman" panose="02020603050405020304" charset="0"/>
              <a:sym typeface="微软雅黑" panose="020B0503020204020204" charset="-122"/>
            </a:endParaRPr>
          </a:p>
        </p:txBody>
      </p:sp>
      <p:sp>
        <p:nvSpPr>
          <p:cNvPr id="44" name="矩形 43"/>
          <p:cNvSpPr/>
          <p:nvPr>
            <p:custDataLst>
              <p:tags r:id="rId11"/>
            </p:custDataLst>
          </p:nvPr>
        </p:nvSpPr>
        <p:spPr>
          <a:xfrm>
            <a:off x="9184005" y="6053097"/>
            <a:ext cx="2714625" cy="5162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+mj-ea"/>
                <a:ea typeface="+mj-ea"/>
                <a:sym typeface="微软雅黑" panose="020B0503020204020204" charset="-122"/>
              </a:rPr>
              <a:t>新型数据起步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+mj-ea"/>
              <a:ea typeface="+mj-ea"/>
              <a:sym typeface="微软雅黑" panose="020B0503020204020204" charset="-122"/>
            </a:endParaRPr>
          </a:p>
        </p:txBody>
      </p:sp>
      <p:pic>
        <p:nvPicPr>
          <p:cNvPr id="5" name="图片 4" descr="bbf1e7a0e2ae3511e5e2f097017afddd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2"/>
          <a:srcRect l="5831" r="10159"/>
          <a:stretch>
            <a:fillRect/>
          </a:stretch>
        </p:blipFill>
        <p:spPr>
          <a:xfrm>
            <a:off x="9184005" y="3390900"/>
            <a:ext cx="2714625" cy="26054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9243695" y="3585845"/>
            <a:ext cx="26149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b="1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中国先进研究堆 (</a:t>
            </a:r>
            <a:r>
              <a:rPr lang="en-US" altLang="zh-CN" sz="1800" b="1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CARR)</a:t>
            </a:r>
          </a:p>
        </p:txBody>
      </p:sp>
      <p:pic>
        <p:nvPicPr>
          <p:cNvPr id="4" name="图片 3"/>
          <p:cNvPicPr/>
          <p:nvPr>
            <p:custDataLst>
              <p:tags r:id="rId14"/>
            </p:custDataLst>
          </p:nvPr>
        </p:nvPicPr>
        <p:blipFill>
          <a:blip r:embed="rId23"/>
          <a:srcRect l="19531" r="2266"/>
          <a:stretch>
            <a:fillRect/>
          </a:stretch>
        </p:blipFill>
        <p:spPr>
          <a:xfrm>
            <a:off x="3258185" y="3428365"/>
            <a:ext cx="2712085" cy="256730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15"/>
            </p:custDataLst>
          </p:nvPr>
        </p:nvSpPr>
        <p:spPr>
          <a:xfrm>
            <a:off x="3251835" y="3585845"/>
            <a:ext cx="27178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b="1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华龙一号（</a:t>
            </a:r>
            <a:r>
              <a:rPr lang="en-US" altLang="zh-CN" sz="1800" b="1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HPR1000</a:t>
            </a:r>
            <a:r>
              <a:rPr lang="zh-CN" altLang="en-US" sz="1800" b="1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）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228080" y="3963671"/>
            <a:ext cx="2712085" cy="2032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17"/>
            </p:custDataLst>
          </p:nvPr>
        </p:nvSpPr>
        <p:spPr>
          <a:xfrm>
            <a:off x="6340475" y="4343717"/>
            <a:ext cx="27178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放射性同位素生产等</a:t>
            </a:r>
            <a:endParaRPr lang="zh-CN" altLang="en-US" sz="1800" b="1" noProof="0" dirty="0">
              <a:ln>
                <a:noFill/>
              </a:ln>
              <a:solidFill>
                <a:schemeClr val="bg1"/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灯片编号占位符 4">
            <a:extLst>
              <a:ext uri="{FF2B5EF4-FFF2-40B4-BE49-F238E27FC236}">
                <a16:creationId xmlns:a16="http://schemas.microsoft.com/office/drawing/2014/main" id="{314003F9-792D-ABE3-0453-DFA78BB3C174}"/>
              </a:ext>
            </a:extLst>
          </p:cNvPr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081463" y="115888"/>
            <a:ext cx="8110537" cy="525462"/>
          </a:xfrm>
        </p:spPr>
        <p:txBody>
          <a:bodyPr/>
          <a:lstStyle/>
          <a:p>
            <a:pPr algn="r"/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美国</a:t>
            </a:r>
            <a:r>
              <a:rPr lang="en-US" altLang="zh-CN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ENDF</a:t>
            </a:r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库进展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4294967295"/>
            <p:custDataLst>
              <p:tags r:id="rId1"/>
            </p:custDataLst>
          </p:nvPr>
        </p:nvSpPr>
        <p:spPr>
          <a:xfrm>
            <a:off x="370113" y="967239"/>
            <a:ext cx="11110913" cy="5443537"/>
          </a:xfrm>
        </p:spPr>
        <p:txBody>
          <a:bodyPr/>
          <a:lstStyle/>
          <a:p>
            <a:pPr algn="just"/>
            <a:r>
              <a:rPr lang="zh-CN" altLang="en-US" sz="2400" dirty="0"/>
              <a:t>最新正式版本为 </a:t>
            </a:r>
            <a:r>
              <a:rPr lang="en-US" altLang="zh-CN" sz="2400" dirty="0"/>
              <a:t>ENDF/B-VIII.1，2024 </a:t>
            </a:r>
            <a:r>
              <a:rPr lang="zh-CN" altLang="en-US" sz="2400" dirty="0"/>
              <a:t>年 8 月 30 日发布</a:t>
            </a:r>
            <a:r>
              <a:rPr lang="zh-CN" sz="2400" dirty="0"/>
              <a:t>。</a:t>
            </a:r>
            <a:r>
              <a:rPr lang="zh-CN" altLang="en-US" sz="2400" dirty="0"/>
              <a:t>核心解决 </a:t>
            </a:r>
            <a:r>
              <a:rPr lang="en-US" altLang="zh-CN" sz="2400" dirty="0"/>
              <a:t>ENDF/B-VIII.0 </a:t>
            </a:r>
            <a:r>
              <a:rPr lang="zh-CN" altLang="en-US" sz="2400" dirty="0"/>
              <a:t>高燃耗计算偏差问题，联合国际团队重评 </a:t>
            </a:r>
            <a:r>
              <a:rPr lang="en-US" altLang="zh-CN" sz="2400" baseline="30000" dirty="0"/>
              <a:t>239</a:t>
            </a:r>
            <a:r>
              <a:rPr lang="en-US" altLang="zh-CN" sz="2400" dirty="0"/>
              <a:t>Pu </a:t>
            </a:r>
            <a:r>
              <a:rPr lang="zh-CN" altLang="en-US" sz="2400" dirty="0"/>
              <a:t>共振截面，同步更新铀、钚等锕系核素数据，依托 </a:t>
            </a:r>
            <a:r>
              <a:rPr lang="en-US" altLang="zh-CN" sz="2400" dirty="0"/>
              <a:t>IAEA INDEN </a:t>
            </a:r>
            <a:r>
              <a:rPr lang="zh-CN" altLang="en-US" sz="2400" dirty="0"/>
              <a:t>协作，全面修正氧、氟、铁、铜、不锈钢等反应堆结构材料中子截面，大幅降低屏蔽、临界积分算例计算偏差；新增 196 套光核评价，更新质子、氘、</a:t>
            </a:r>
            <a:r>
              <a:rPr lang="en-US" altLang="zh-CN" sz="2400" dirty="0"/>
              <a:t>α </a:t>
            </a:r>
            <a:r>
              <a:rPr lang="zh-CN" altLang="en-US" sz="2400" dirty="0"/>
              <a:t>等带电粒子子库，重评114 套热散射律，并完善协方差不确定度验证体系。数据库覆盖反应堆、聚变、医用同位素、加速器辐照、空间辐射等全领域应用。</a:t>
            </a:r>
          </a:p>
          <a:p>
            <a:pPr algn="just"/>
            <a:r>
              <a:rPr lang="zh-CN" altLang="en-US" sz="2400" dirty="0"/>
              <a:t>2025–2026 配套落地多项支撑资源：发布 </a:t>
            </a:r>
            <a:r>
              <a:rPr lang="en-US" altLang="zh-CN" sz="2400" dirty="0"/>
              <a:t>POINT2025 </a:t>
            </a:r>
            <a:r>
              <a:rPr lang="zh-CN" altLang="en-US" sz="2400" dirty="0"/>
              <a:t>多温度预处理库、适配 </a:t>
            </a:r>
            <a:r>
              <a:rPr lang="en-US" altLang="zh-CN" sz="2400" dirty="0"/>
              <a:t>MCNP </a:t>
            </a:r>
            <a:r>
              <a:rPr lang="zh-CN" altLang="en-US" sz="2400" dirty="0"/>
              <a:t>的 </a:t>
            </a:r>
            <a:r>
              <a:rPr lang="en-US" altLang="zh-CN" sz="2400" dirty="0"/>
              <a:t>ACE </a:t>
            </a:r>
            <a:r>
              <a:rPr lang="zh-CN" altLang="en-US" sz="2400" dirty="0"/>
              <a:t>热散射库，产出 </a:t>
            </a:r>
            <a:r>
              <a:rPr lang="en-US" altLang="zh-CN" sz="2400" dirty="0"/>
              <a:t>NJOY、SCALE </a:t>
            </a:r>
            <a:r>
              <a:rPr lang="zh-CN" altLang="en-US" sz="2400" dirty="0"/>
              <a:t>适配多群加工文件；2026 年 4 月发布完整综述论文，系统收录全部更新与基准验证结果，持续小幅勘误修复轻核光子产额、文件元数据瑕疵，无核心截面调整。</a:t>
            </a:r>
          </a:p>
          <a:p>
            <a:pPr algn="just"/>
            <a:r>
              <a:rPr lang="zh-CN" altLang="en-US" sz="2400" dirty="0"/>
              <a:t>中长期规划方面，下一大版本 </a:t>
            </a:r>
            <a:r>
              <a:rPr lang="en-US" altLang="zh-CN" sz="2400" dirty="0"/>
              <a:t>ENDF/B-VIII.2 </a:t>
            </a:r>
            <a:r>
              <a:rPr lang="zh-CN" altLang="en-US" sz="2400" dirty="0"/>
              <a:t>预计 5 年后推出。现阶段工作重心为完善先进堆专用核素、拓展高能带电粒子评价、机器学习量化数据不确定度，同步推进 </a:t>
            </a:r>
            <a:r>
              <a:rPr lang="en-US" altLang="zh-CN" sz="2400" dirty="0"/>
              <a:t>GNDS </a:t>
            </a:r>
            <a:r>
              <a:rPr lang="zh-CN" altLang="en-US" sz="2400" dirty="0"/>
              <a:t>新一代数据格式迭代，并持续与 </a:t>
            </a:r>
            <a:r>
              <a:rPr lang="en-US" altLang="zh-CN" sz="2400" dirty="0"/>
              <a:t>JEFF、JENDL </a:t>
            </a:r>
            <a:r>
              <a:rPr lang="zh-CN" altLang="en-US" sz="2400" dirty="0"/>
              <a:t>开展国际交叉基准校验，统一全球核数据评价标准。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4294967295"/>
          </p:nvPr>
        </p:nvSpPr>
        <p:spPr>
          <a:xfrm>
            <a:off x="0" y="892175"/>
            <a:ext cx="10972800" cy="525463"/>
          </a:xfrm>
        </p:spPr>
        <p:txBody>
          <a:bodyPr/>
          <a:lstStyle/>
          <a:p>
            <a:pPr algn="r"/>
            <a:fld id="{CAD2D6BD-DE1B-4B5F-8B41-2702339687B9}" type="slidenum">
              <a:rPr lang="en-US" altLang="zh-CN" sz="1500" b="0" i="0" u="none" strike="noStrike" kern="1200" cap="none" spc="0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26</a:t>
            </a:fld>
            <a:endParaRPr lang="zh-CN" altLang="en-US" sz="1500" dirty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054475" y="115888"/>
            <a:ext cx="8137525" cy="525462"/>
          </a:xfrm>
        </p:spPr>
        <p:txBody>
          <a:bodyPr/>
          <a:lstStyle/>
          <a:p>
            <a:pPr algn="r"/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欧洲库最新版 </a:t>
            </a:r>
            <a:r>
              <a:rPr lang="en-US" altLang="zh-CN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JEFF-4.0</a:t>
            </a:r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库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4294967295"/>
            <p:custDataLst>
              <p:tags r:id="rId1"/>
            </p:custDataLst>
          </p:nvPr>
        </p:nvSpPr>
        <p:spPr>
          <a:xfrm>
            <a:off x="609600" y="1154906"/>
            <a:ext cx="10972800" cy="4525963"/>
          </a:xfrm>
        </p:spPr>
        <p:txBody>
          <a:bodyPr/>
          <a:lstStyle/>
          <a:p>
            <a:r>
              <a:rPr lang="en-US" altLang="zh-CN" sz="2400" dirty="0"/>
              <a:t>JEFF-4.0 </a:t>
            </a:r>
            <a:r>
              <a:rPr lang="zh-CN" altLang="en-US" sz="2400" dirty="0"/>
              <a:t>2025 年 6 月正式上线，来自 </a:t>
            </a:r>
            <a:r>
              <a:rPr lang="en-US" altLang="zh-CN" sz="2400" dirty="0"/>
              <a:t>JEFF-3.3</a:t>
            </a:r>
            <a:r>
              <a:rPr lang="zh-CN" altLang="en-US" sz="2400" dirty="0"/>
              <a:t>。</a:t>
            </a:r>
          </a:p>
          <a:p>
            <a:r>
              <a:rPr lang="zh-CN" altLang="en-US" sz="2400" dirty="0"/>
              <a:t>库内整合中子、质子、</a:t>
            </a:r>
            <a:r>
              <a:rPr lang="en-US" altLang="zh-CN" sz="2400" dirty="0"/>
              <a:t>α、</a:t>
            </a:r>
            <a:r>
              <a:rPr lang="zh-CN" altLang="en-US" sz="2400" dirty="0"/>
              <a:t>光子等多粒子核反应、裂变产额、衰变、热散射律标准化数据，覆盖裂变堆、聚变、医用同位素、航天勘探等多领域。核心是中子诱发截面，更新铀、钚锕系与铁、锆结构材料评价，完善裂变产额、衰变热、协方差不确定度数据，配套 </a:t>
            </a:r>
            <a:r>
              <a:rPr lang="en-US" altLang="zh-CN" sz="2400" dirty="0"/>
              <a:t>TARA </a:t>
            </a:r>
            <a:r>
              <a:rPr lang="zh-CN" altLang="en-US" sz="2400" dirty="0"/>
              <a:t>热散射随机文件生成工具。</a:t>
            </a:r>
          </a:p>
          <a:p>
            <a:r>
              <a:rPr lang="zh-CN" altLang="en-US" sz="2400" dirty="0"/>
              <a:t>经大量基准验证，其压水堆燃耗、硼浓度、寿期预测精度显著优于 </a:t>
            </a:r>
            <a:r>
              <a:rPr lang="en-US" altLang="zh-CN" sz="2400" dirty="0"/>
              <a:t>JEFF-3.3，</a:t>
            </a:r>
            <a:r>
              <a:rPr lang="zh-CN" altLang="en-US" sz="2400" dirty="0"/>
              <a:t>适配小型模块化堆、铅铋快堆、熔盐堆、</a:t>
            </a:r>
            <a:r>
              <a:rPr lang="en-US" altLang="zh-CN" sz="2400" dirty="0"/>
              <a:t>ITER </a:t>
            </a:r>
            <a:r>
              <a:rPr lang="zh-CN" altLang="en-US" sz="2400" dirty="0"/>
              <a:t>聚变装置等先进堆型；同时开展铁屏蔽、临界积分算例校验， 0.6–1.5</a:t>
            </a:r>
            <a:r>
              <a:rPr lang="en-US" altLang="zh-CN" sz="2400" dirty="0"/>
              <a:t>MeV </a:t>
            </a:r>
            <a:r>
              <a:rPr lang="zh-CN" altLang="en-US" sz="2400" dirty="0"/>
              <a:t>铁截面仍存在数据分歧，协方差不确定性预测能力有待完善。</a:t>
            </a:r>
          </a:p>
          <a:p>
            <a:r>
              <a:rPr lang="zh-CN" altLang="en-US" sz="2400" dirty="0"/>
              <a:t>配套每年 4 月、11 月核数据周开展反馈与校验，2026 年持续推进验证工作；后续将发布 </a:t>
            </a:r>
            <a:r>
              <a:rPr lang="en-US" altLang="zh-CN" sz="2400" dirty="0"/>
              <a:t>JEFF-4.0 </a:t>
            </a:r>
            <a:r>
              <a:rPr lang="zh-CN" altLang="en-US" sz="2400" dirty="0"/>
              <a:t>综述论文，规划 </a:t>
            </a:r>
            <a:r>
              <a:rPr lang="en-US" altLang="zh-CN" sz="2400" dirty="0"/>
              <a:t>JEFF-4.1 </a:t>
            </a:r>
            <a:r>
              <a:rPr lang="zh-CN" altLang="en-US" sz="2400" dirty="0"/>
              <a:t>迭代，持续对接现有延寿机组、新建核电、核废料处置、医疗核素等行业需求，完善全链条核数据建模支撑。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4294967295"/>
          </p:nvPr>
        </p:nvSpPr>
        <p:spPr>
          <a:xfrm>
            <a:off x="0" y="892175"/>
            <a:ext cx="10972800" cy="525463"/>
          </a:xfrm>
        </p:spPr>
        <p:txBody>
          <a:bodyPr/>
          <a:lstStyle/>
          <a:p>
            <a:pPr algn="r"/>
            <a:fld id="{CAD2D6BD-DE1B-4B5F-8B41-2702339687B9}" type="slidenum">
              <a:rPr lang="en-US" altLang="zh-CN" sz="1500" b="0" i="0" u="none" strike="noStrike" kern="1200" cap="none" spc="0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27</a:t>
            </a:fld>
            <a:endParaRPr lang="zh-CN" altLang="en-US" sz="1500" dirty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143375" y="182563"/>
            <a:ext cx="8048625" cy="525462"/>
          </a:xfrm>
        </p:spPr>
        <p:txBody>
          <a:bodyPr/>
          <a:lstStyle/>
          <a:p>
            <a:pPr algn="r"/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日本库最新版 </a:t>
            </a:r>
            <a:r>
              <a:rPr lang="en-US" altLang="zh-CN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JENDL-5 </a:t>
            </a:r>
            <a:endParaRPr lang="zh-CN" altLang="en-US" sz="24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4294967295"/>
            <p:custDataLst>
              <p:tags r:id="rId1"/>
            </p:custDataLst>
          </p:nvPr>
        </p:nvSpPr>
        <p:spPr>
          <a:xfrm>
            <a:off x="182878" y="1291177"/>
            <a:ext cx="11855395" cy="4524375"/>
          </a:xfrm>
        </p:spPr>
        <p:txBody>
          <a:bodyPr>
            <a:normAutofit lnSpcReduction="10000"/>
          </a:bodyPr>
          <a:lstStyle/>
          <a:p>
            <a:r>
              <a:rPr lang="en-US" altLang="zh-CN" sz="2400" dirty="0"/>
              <a:t>JENDL-5 </a:t>
            </a:r>
            <a:r>
              <a:rPr lang="zh-CN" altLang="en-US" sz="2400" dirty="0"/>
              <a:t>是2021 年 12 月正式上线，含 11 个子库，覆盖中子、带电粒子、光子、裂变产额、热散射、衰变等全门类核数据，中子能量上限拓展至 200 </a:t>
            </a:r>
            <a:r>
              <a:rPr lang="en-US" altLang="zh-CN" sz="2400" dirty="0"/>
              <a:t>MeV，</a:t>
            </a:r>
            <a:r>
              <a:rPr lang="zh-CN" altLang="en-US" sz="2400" dirty="0"/>
              <a:t>共收录 795 种核素，适配反应堆、辐照、医疗、加速器多场景。</a:t>
            </a:r>
          </a:p>
          <a:p>
            <a:r>
              <a:rPr lang="zh-CN" altLang="en-US" sz="2400" dirty="0"/>
              <a:t>截至 2026 年 5 月已发布 18 轮勘误更新，修复中子、质子子库格式、能量区间、同质异能素、伽马产额等多处数据矛盾；新增 </a:t>
            </a:r>
            <a:r>
              <a:rPr lang="en-US" altLang="zh-CN" sz="2400" dirty="0"/>
              <a:t>Ga-69/71、Y-89 </a:t>
            </a:r>
            <a:r>
              <a:rPr lang="zh-CN" altLang="en-US" sz="2400" dirty="0"/>
              <a:t>中子截面、</a:t>
            </a:r>
            <a:r>
              <a:rPr lang="en-US" altLang="zh-CN" sz="2400" dirty="0" err="1"/>
              <a:t>CaH</a:t>
            </a:r>
            <a:r>
              <a:rPr lang="en-US" altLang="zh-CN" sz="2400" dirty="0"/>
              <a:t>₂</a:t>
            </a:r>
            <a:r>
              <a:rPr lang="zh-CN" altLang="en-US" sz="2400" dirty="0"/>
              <a:t>热散射律、</a:t>
            </a:r>
            <a:r>
              <a:rPr lang="en-US" altLang="zh-CN" sz="2400" dirty="0"/>
              <a:t>U-235 </a:t>
            </a:r>
            <a:r>
              <a:rPr lang="zh-CN" altLang="en-US" sz="2400" dirty="0"/>
              <a:t>多能段裂变产额全新评价，改用 </a:t>
            </a:r>
            <a:r>
              <a:rPr lang="en-US" altLang="zh-CN" sz="2400" dirty="0"/>
              <a:t>CCONE </a:t>
            </a:r>
            <a:r>
              <a:rPr lang="zh-CN" altLang="en-US" sz="2400" dirty="0"/>
              <a:t>理论程序替代旧 </a:t>
            </a:r>
            <a:r>
              <a:rPr lang="en-US" altLang="zh-CN" sz="2400" dirty="0"/>
              <a:t>POD </a:t>
            </a:r>
            <a:r>
              <a:rPr lang="zh-CN" altLang="en-US" sz="2400" dirty="0"/>
              <a:t>模型，搭配高斯过程机器学习量化截面不确定度，结合朗之万理论完善裂变产额能量关联计算。</a:t>
            </a:r>
          </a:p>
          <a:p>
            <a:r>
              <a:rPr lang="zh-CN" altLang="en-US" sz="2400" dirty="0"/>
              <a:t>2025 年完成配套多群加工库 </a:t>
            </a:r>
            <a:r>
              <a:rPr lang="en-US" altLang="zh-CN" sz="2400" dirty="0"/>
              <a:t>MATXS-J50、AMPX-J50，</a:t>
            </a:r>
            <a:r>
              <a:rPr lang="zh-CN" altLang="en-US" sz="2400" dirty="0"/>
              <a:t>提供连续能、多群、协方差三类库文件，适配 </a:t>
            </a:r>
            <a:r>
              <a:rPr lang="en-US" altLang="zh-CN" sz="2400" dirty="0"/>
              <a:t>ANISN、SCALE、MCNP、PHITS </a:t>
            </a:r>
            <a:r>
              <a:rPr lang="zh-CN" altLang="en-US" sz="2400" dirty="0"/>
              <a:t>等主流输运程序，覆盖 250–2400 </a:t>
            </a:r>
            <a:r>
              <a:rPr lang="en-US" altLang="zh-CN" sz="2400" dirty="0"/>
              <a:t>K </a:t>
            </a:r>
            <a:r>
              <a:rPr lang="zh-CN" altLang="en-US" sz="2400" dirty="0"/>
              <a:t>多温度、多能群分群方案；经 </a:t>
            </a:r>
            <a:r>
              <a:rPr lang="en-US" altLang="zh-CN" sz="2400" dirty="0"/>
              <a:t>Mosteller </a:t>
            </a:r>
            <a:r>
              <a:rPr lang="zh-CN" altLang="en-US" sz="2400" dirty="0"/>
              <a:t>临界基准、铁球屏蔽算例校验，计算精度表现良好。</a:t>
            </a:r>
          </a:p>
          <a:p>
            <a:r>
              <a:rPr lang="zh-CN" altLang="en-US" sz="2400" dirty="0"/>
              <a:t>研发持续推进：依托 </a:t>
            </a:r>
            <a:r>
              <a:rPr lang="en-US" altLang="zh-CN" sz="2400" dirty="0"/>
              <a:t>J-PARC </a:t>
            </a:r>
            <a:r>
              <a:rPr lang="zh-CN" altLang="en-US" sz="2400" dirty="0"/>
              <a:t>质子实验完善活化截面，采用第一性原理 + 分子动力学计算热散射振动态密度；持续开展积分校验与不确定度分析，同步完善协方差矩阵，支撑先进堆、聚变、活化分析等工程计算需求。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4294967295"/>
          </p:nvPr>
        </p:nvSpPr>
        <p:spPr>
          <a:xfrm>
            <a:off x="0" y="892175"/>
            <a:ext cx="10972800" cy="525463"/>
          </a:xfrm>
        </p:spPr>
        <p:txBody>
          <a:bodyPr/>
          <a:lstStyle/>
          <a:p>
            <a:pPr algn="r"/>
            <a:fld id="{CAD2D6BD-DE1B-4B5F-8B41-2702339687B9}" type="slidenum">
              <a:rPr lang="en-US" altLang="zh-CN" sz="1500" b="0" i="0" u="none" strike="noStrike" kern="1200" cap="none" spc="0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28</a:t>
            </a:fld>
            <a:endParaRPr lang="zh-CN" altLang="en-US" sz="1500" dirty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D945F-2AF7-33C1-6248-D6544E615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45303235-C34F-FFF1-43E7-EABB5F01756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2" r="21806"/>
          <a:stretch>
            <a:fillRect/>
          </a:stretch>
        </p:blipFill>
        <p:spPr>
          <a:xfrm>
            <a:off x="0" y="0"/>
            <a:ext cx="5065486" cy="6858000"/>
          </a:xfrm>
          <a:custGeom>
            <a:avLst/>
            <a:gdLst>
              <a:gd name="connsiteX0" fmla="*/ 0 w 4787900"/>
              <a:gd name="connsiteY0" fmla="*/ 0 h 6858000"/>
              <a:gd name="connsiteX1" fmla="*/ 4787900 w 4787900"/>
              <a:gd name="connsiteY1" fmla="*/ 0 h 6858000"/>
              <a:gd name="connsiteX2" fmla="*/ 4787900 w 4787900"/>
              <a:gd name="connsiteY2" fmla="*/ 6858000 h 6858000"/>
              <a:gd name="connsiteX3" fmla="*/ 0 w 4787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7900" h="6858000">
                <a:moveTo>
                  <a:pt x="0" y="0"/>
                </a:moveTo>
                <a:lnTo>
                  <a:pt x="4787900" y="0"/>
                </a:lnTo>
                <a:lnTo>
                  <a:pt x="47879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A283EC9B-DFE8-E292-566A-8EE581FDDAEA}"/>
              </a:ext>
            </a:extLst>
          </p:cNvPr>
          <p:cNvSpPr/>
          <p:nvPr/>
        </p:nvSpPr>
        <p:spPr>
          <a:xfrm>
            <a:off x="0" y="0"/>
            <a:ext cx="5065486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70C0">
                  <a:alpha val="7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9B57E389-9B10-B29F-FA6B-E21B5A2256CE}"/>
              </a:ext>
            </a:extLst>
          </p:cNvPr>
          <p:cNvGrpSpPr/>
          <p:nvPr/>
        </p:nvGrpSpPr>
        <p:grpSpPr>
          <a:xfrm>
            <a:off x="464911" y="526284"/>
            <a:ext cx="3802289" cy="1454627"/>
            <a:chOff x="464911" y="526284"/>
            <a:chExt cx="3802289" cy="1454627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F7A6E215-E552-FD73-8B94-9E856E4BAC0A}"/>
                </a:ext>
              </a:extLst>
            </p:cNvPr>
            <p:cNvSpPr txBox="1"/>
            <p:nvPr/>
          </p:nvSpPr>
          <p:spPr>
            <a:xfrm>
              <a:off x="464911" y="1057581"/>
              <a:ext cx="225883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5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 录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3BCB6294-3210-6FF9-95FA-5E0D03749BA3}"/>
                </a:ext>
              </a:extLst>
            </p:cNvPr>
            <p:cNvSpPr txBox="1"/>
            <p:nvPr/>
          </p:nvSpPr>
          <p:spPr>
            <a:xfrm>
              <a:off x="464911" y="526284"/>
              <a:ext cx="380228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da-DK" altLang="zh-CN" sz="4400" b="1" dirty="0">
                  <a:solidFill>
                    <a:schemeClr val="bg1">
                      <a:alpha val="48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CONTENTS</a:t>
              </a:r>
              <a:endParaRPr lang="zh-CN" altLang="en-US" sz="4400" b="1" dirty="0">
                <a:solidFill>
                  <a:schemeClr val="bg1">
                    <a:alpha val="48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7F762A1C-5BE3-0012-C76C-9D07D51F9783}"/>
              </a:ext>
            </a:extLst>
          </p:cNvPr>
          <p:cNvSpPr txBox="1"/>
          <p:nvPr/>
        </p:nvSpPr>
        <p:spPr>
          <a:xfrm>
            <a:off x="586740" y="3616413"/>
            <a:ext cx="4220584" cy="633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中国评价核数据库</a:t>
            </a: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4D50F0ED-9A61-63B3-C42E-051C04C3DF6E}"/>
              </a:ext>
            </a:extLst>
          </p:cNvPr>
          <p:cNvGrpSpPr/>
          <p:nvPr/>
        </p:nvGrpSpPr>
        <p:grpSpPr>
          <a:xfrm>
            <a:off x="586740" y="4239963"/>
            <a:ext cx="4161904" cy="115032"/>
            <a:chOff x="586740" y="4084320"/>
            <a:chExt cx="3913823" cy="71437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670E9CC9-69FD-4EDE-1745-3847ED49F844}"/>
                </a:ext>
              </a:extLst>
            </p:cNvPr>
            <p:cNvCxnSpPr/>
            <p:nvPr/>
          </p:nvCxnSpPr>
          <p:spPr>
            <a:xfrm>
              <a:off x="586740" y="4084320"/>
              <a:ext cx="449580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EE6BA496-4572-5823-B47F-E0E9D4E60472}"/>
                </a:ext>
              </a:extLst>
            </p:cNvPr>
            <p:cNvSpPr/>
            <p:nvPr/>
          </p:nvSpPr>
          <p:spPr>
            <a:xfrm>
              <a:off x="1042988" y="4084320"/>
              <a:ext cx="3457575" cy="71437"/>
            </a:xfrm>
            <a:custGeom>
              <a:avLst/>
              <a:gdLst>
                <a:gd name="connsiteX0" fmla="*/ 0 w 3457575"/>
                <a:gd name="connsiteY0" fmla="*/ 71437 h 71437"/>
                <a:gd name="connsiteX1" fmla="*/ 71437 w 3457575"/>
                <a:gd name="connsiteY1" fmla="*/ 0 h 71437"/>
                <a:gd name="connsiteX2" fmla="*/ 3457575 w 3457575"/>
                <a:gd name="connsiteY2" fmla="*/ 0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57575" h="71437">
                  <a:moveTo>
                    <a:pt x="0" y="71437"/>
                  </a:moveTo>
                  <a:lnTo>
                    <a:pt x="71437" y="0"/>
                  </a:lnTo>
                  <a:lnTo>
                    <a:pt x="3457575" y="0"/>
                  </a:lnTo>
                </a:path>
              </a:pathLst>
            </a:cu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" name="矩形: 圆角 39">
            <a:extLst>
              <a:ext uri="{FF2B5EF4-FFF2-40B4-BE49-F238E27FC236}">
                <a16:creationId xmlns:a16="http://schemas.microsoft.com/office/drawing/2014/main" id="{6BC290AF-4E6D-E86D-EB7F-4DB26803757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421549" y="127741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CC234B47-6A9B-9068-602D-7F1855D9D9F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421549" y="367621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27F94480-C907-2CBA-82C1-564A01F1CAD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421550" y="128285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>
            <a:extLst>
              <a:ext uri="{FF2B5EF4-FFF2-40B4-BE49-F238E27FC236}">
                <a16:creationId xmlns:a16="http://schemas.microsoft.com/office/drawing/2014/main" id="{B53E6F4A-9CAA-D10B-CDEC-8BD05485390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421550" y="368165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D03936D-763D-760B-B7D3-F0D9C0C5B46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781675" y="1458675"/>
            <a:ext cx="562419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一、需求背景与研究现状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04A71621-FB08-BA72-7E33-CFC72379161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781675" y="3857705"/>
            <a:ext cx="554418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三、核数据库建设</a:t>
            </a:r>
            <a:endParaRPr lang="en-US" altLang="zh-CN" sz="3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矩形: 圆角 39">
            <a:extLst>
              <a:ext uri="{FF2B5EF4-FFF2-40B4-BE49-F238E27FC236}">
                <a16:creationId xmlns:a16="http://schemas.microsoft.com/office/drawing/2014/main" id="{85620E13-AE95-0EAB-7CCD-ACD5161E08F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422819" y="250804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47">
            <a:extLst>
              <a:ext uri="{FF2B5EF4-FFF2-40B4-BE49-F238E27FC236}">
                <a16:creationId xmlns:a16="http://schemas.microsoft.com/office/drawing/2014/main" id="{1224B2DA-B9FB-4AE5-70B0-C16F85061CE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422820" y="251348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6034900-80A1-0D0A-76E4-F6717871676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82945" y="2643585"/>
            <a:ext cx="4417695" cy="57470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indent="0" fontAlgn="auto">
              <a:lnSpc>
                <a:spcPts val="4000"/>
              </a:lnSpc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核数据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平台</a:t>
            </a:r>
            <a:endParaRPr lang="en-US" altLang="zh-CN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66189F0-D78B-C849-135C-5D75819E4D56}"/>
              </a:ext>
            </a:extLst>
          </p:cNvPr>
          <p:cNvSpPr txBox="1"/>
          <p:nvPr/>
        </p:nvSpPr>
        <p:spPr>
          <a:xfrm>
            <a:off x="1153084" y="4396791"/>
            <a:ext cx="34998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核反应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核衰变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裂变产额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热中子散射律 等</a:t>
            </a:r>
            <a:endParaRPr lang="en-US" altLang="zh-CN" sz="2800" dirty="0">
              <a:solidFill>
                <a:schemeClr val="bg1"/>
              </a:solidFill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DB29EACC-EB6C-9B7B-0C31-8D409BFC3B8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434249" y="4803106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E5AD7C1-9A50-8398-AEB2-7A0A232AC28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434250" y="4808550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24F5947-0C7A-715C-264E-68F65B3F43E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787390" y="4984195"/>
            <a:ext cx="570928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四、总结与展望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6804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2" r="21806"/>
          <a:stretch>
            <a:fillRect/>
          </a:stretch>
        </p:blipFill>
        <p:spPr>
          <a:xfrm>
            <a:off x="0" y="0"/>
            <a:ext cx="5065486" cy="6858000"/>
          </a:xfrm>
          <a:custGeom>
            <a:avLst/>
            <a:gdLst>
              <a:gd name="connsiteX0" fmla="*/ 0 w 4787900"/>
              <a:gd name="connsiteY0" fmla="*/ 0 h 6858000"/>
              <a:gd name="connsiteX1" fmla="*/ 4787900 w 4787900"/>
              <a:gd name="connsiteY1" fmla="*/ 0 h 6858000"/>
              <a:gd name="connsiteX2" fmla="*/ 4787900 w 4787900"/>
              <a:gd name="connsiteY2" fmla="*/ 6858000 h 6858000"/>
              <a:gd name="connsiteX3" fmla="*/ 0 w 4787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7900" h="6858000">
                <a:moveTo>
                  <a:pt x="0" y="0"/>
                </a:moveTo>
                <a:lnTo>
                  <a:pt x="4787900" y="0"/>
                </a:lnTo>
                <a:lnTo>
                  <a:pt x="47879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矩形 26"/>
          <p:cNvSpPr/>
          <p:nvPr/>
        </p:nvSpPr>
        <p:spPr>
          <a:xfrm>
            <a:off x="0" y="0"/>
            <a:ext cx="5065486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70C0">
                  <a:alpha val="7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8" name="组合 37"/>
          <p:cNvGrpSpPr/>
          <p:nvPr/>
        </p:nvGrpSpPr>
        <p:grpSpPr>
          <a:xfrm>
            <a:off x="464911" y="526284"/>
            <a:ext cx="3802289" cy="1454627"/>
            <a:chOff x="464911" y="526284"/>
            <a:chExt cx="3802289" cy="1454627"/>
          </a:xfrm>
        </p:grpSpPr>
        <p:sp>
          <p:nvSpPr>
            <p:cNvPr id="22" name="文本框 21"/>
            <p:cNvSpPr txBox="1"/>
            <p:nvPr/>
          </p:nvSpPr>
          <p:spPr>
            <a:xfrm>
              <a:off x="464911" y="1057581"/>
              <a:ext cx="225883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5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 录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64911" y="526284"/>
              <a:ext cx="380228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da-DK" altLang="zh-CN" sz="4400" b="1" dirty="0">
                  <a:solidFill>
                    <a:schemeClr val="bg1">
                      <a:alpha val="48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CONTENTS</a:t>
              </a:r>
              <a:endParaRPr lang="zh-CN" altLang="en-US" sz="4400" b="1" dirty="0">
                <a:solidFill>
                  <a:schemeClr val="bg1">
                    <a:alpha val="48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586740" y="3616413"/>
            <a:ext cx="4220584" cy="633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中国评价核数据库</a:t>
            </a:r>
          </a:p>
        </p:txBody>
      </p:sp>
      <p:grpSp>
        <p:nvGrpSpPr>
          <p:cNvPr id="37" name="组合 36"/>
          <p:cNvGrpSpPr/>
          <p:nvPr/>
        </p:nvGrpSpPr>
        <p:grpSpPr>
          <a:xfrm>
            <a:off x="586740" y="4239963"/>
            <a:ext cx="4161904" cy="115032"/>
            <a:chOff x="586740" y="4084320"/>
            <a:chExt cx="3913823" cy="71437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586740" y="4084320"/>
              <a:ext cx="449580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任意多边形: 形状 35"/>
            <p:cNvSpPr/>
            <p:nvPr/>
          </p:nvSpPr>
          <p:spPr>
            <a:xfrm>
              <a:off x="1042988" y="4084320"/>
              <a:ext cx="3457575" cy="71437"/>
            </a:xfrm>
            <a:custGeom>
              <a:avLst/>
              <a:gdLst>
                <a:gd name="connsiteX0" fmla="*/ 0 w 3457575"/>
                <a:gd name="connsiteY0" fmla="*/ 71437 h 71437"/>
                <a:gd name="connsiteX1" fmla="*/ 71437 w 3457575"/>
                <a:gd name="connsiteY1" fmla="*/ 0 h 71437"/>
                <a:gd name="connsiteX2" fmla="*/ 3457575 w 3457575"/>
                <a:gd name="connsiteY2" fmla="*/ 0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57575" h="71437">
                  <a:moveTo>
                    <a:pt x="0" y="71437"/>
                  </a:moveTo>
                  <a:lnTo>
                    <a:pt x="71437" y="0"/>
                  </a:lnTo>
                  <a:lnTo>
                    <a:pt x="3457575" y="0"/>
                  </a:lnTo>
                </a:path>
              </a:pathLst>
            </a:cu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" name="矩形: 圆角 39"/>
          <p:cNvSpPr/>
          <p:nvPr>
            <p:custDataLst>
              <p:tags r:id="rId1"/>
            </p:custDataLst>
          </p:nvPr>
        </p:nvSpPr>
        <p:spPr>
          <a:xfrm>
            <a:off x="5421549" y="127741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: 圆角 41"/>
          <p:cNvSpPr/>
          <p:nvPr>
            <p:custDataLst>
              <p:tags r:id="rId2"/>
            </p:custDataLst>
          </p:nvPr>
        </p:nvSpPr>
        <p:spPr>
          <a:xfrm>
            <a:off x="5421549" y="367621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/>
          <p:cNvSpPr/>
          <p:nvPr>
            <p:custDataLst>
              <p:tags r:id="rId3"/>
            </p:custDataLst>
          </p:nvPr>
        </p:nvSpPr>
        <p:spPr>
          <a:xfrm>
            <a:off x="5421550" y="128285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>
            <p:custDataLst>
              <p:tags r:id="rId4"/>
            </p:custDataLst>
          </p:nvPr>
        </p:nvSpPr>
        <p:spPr>
          <a:xfrm>
            <a:off x="5421550" y="368165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5781675" y="1458675"/>
            <a:ext cx="562419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一、需求背景与研究现状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>
            <p:custDataLst>
              <p:tags r:id="rId6"/>
            </p:custDataLst>
          </p:nvPr>
        </p:nvSpPr>
        <p:spPr>
          <a:xfrm>
            <a:off x="5781675" y="3857705"/>
            <a:ext cx="554418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三、核数据库建设</a:t>
            </a:r>
            <a:endParaRPr lang="en-US" altLang="zh-CN" sz="3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矩形: 圆角 39"/>
          <p:cNvSpPr/>
          <p:nvPr>
            <p:custDataLst>
              <p:tags r:id="rId7"/>
            </p:custDataLst>
          </p:nvPr>
        </p:nvSpPr>
        <p:spPr>
          <a:xfrm>
            <a:off x="5422819" y="2508041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47"/>
          <p:cNvSpPr/>
          <p:nvPr>
            <p:custDataLst>
              <p:tags r:id="rId8"/>
            </p:custDataLst>
          </p:nvPr>
        </p:nvSpPr>
        <p:spPr>
          <a:xfrm>
            <a:off x="5422820" y="2513484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5782945" y="2643585"/>
            <a:ext cx="4417695" cy="57470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indent="0" fontAlgn="auto">
              <a:lnSpc>
                <a:spcPts val="4000"/>
              </a:lnSpc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核数据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平台</a:t>
            </a:r>
            <a:endParaRPr lang="en-US" altLang="zh-CN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2CF4A3B-0ABF-5540-2306-05D55597995B}"/>
              </a:ext>
            </a:extLst>
          </p:cNvPr>
          <p:cNvSpPr txBox="1"/>
          <p:nvPr/>
        </p:nvSpPr>
        <p:spPr>
          <a:xfrm>
            <a:off x="1153084" y="4396791"/>
            <a:ext cx="34998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核反应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核衰变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裂变产额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bg1"/>
                </a:solidFill>
              </a:rPr>
              <a:t>热中子散射律 等</a:t>
            </a:r>
            <a:endParaRPr lang="en-US" altLang="zh-CN" sz="2800" dirty="0">
              <a:solidFill>
                <a:schemeClr val="bg1"/>
              </a:solidFill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4C0E1B30-D88E-0473-1359-3EABDD25D41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434249" y="4803106"/>
            <a:ext cx="5849257" cy="88568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DEE2D224-16D1-4E27-A53C-6D0D9E4B4B9F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434250" y="4808550"/>
            <a:ext cx="93880" cy="8856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5A5C81B-6711-E698-67A5-9B1DB05CA79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775116" y="4984195"/>
            <a:ext cx="570928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四、总结与展望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灯片编号占位符 3"/>
          <p:cNvSpPr txBox="1"/>
          <p:nvPr/>
        </p:nvSpPr>
        <p:spPr>
          <a:xfrm>
            <a:off x="11131299" y="6376371"/>
            <a:ext cx="916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200" b="0" i="0" u="none" kern="1200" baseline="0">
                <a:solidFill>
                  <a:schemeClr val="tx1">
                    <a:tint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5602" y="5096107"/>
            <a:ext cx="12191998" cy="1707536"/>
            <a:chOff x="1" y="4683537"/>
            <a:chExt cx="12191998" cy="1707536"/>
          </a:xfrm>
        </p:grpSpPr>
        <p:sp>
          <p:nvSpPr>
            <p:cNvPr id="76" name="矩形 75"/>
            <p:cNvSpPr/>
            <p:nvPr/>
          </p:nvSpPr>
          <p:spPr>
            <a:xfrm>
              <a:off x="1" y="4683537"/>
              <a:ext cx="12191998" cy="1707536"/>
            </a:xfrm>
            <a:prstGeom prst="rect">
              <a:avLst/>
            </a:prstGeom>
            <a:solidFill>
              <a:srgbClr val="4084B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38" name="图片 37" descr="E4548310-8FC5-4343-9D7B-226BDFD1E69A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1953" y="5326483"/>
              <a:ext cx="1602000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9" name="图片 38"/>
            <p:cNvPicPr/>
            <p:nvPr/>
          </p:nvPicPr>
          <p:blipFill>
            <a:blip r:embed="rId4"/>
            <a:srcRect r="2301" b="9720"/>
            <a:stretch>
              <a:fillRect/>
            </a:stretch>
          </p:blipFill>
          <p:spPr>
            <a:xfrm>
              <a:off x="7084367" y="5324518"/>
              <a:ext cx="1934536" cy="47989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Picture 2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73960" y="4793463"/>
              <a:ext cx="2097741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4" name="图片 43" descr="图片1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478748" y="4793463"/>
              <a:ext cx="2147020" cy="45719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5" name="图片 44" descr="image-Photoroom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6819893" y="4793463"/>
              <a:ext cx="2850777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8" name="图片 47" descr="image-Photoroom (24)-Photoroom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242379" y="4793463"/>
              <a:ext cx="2188177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9" name="Picture 3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42381" y="5326483"/>
              <a:ext cx="1486199" cy="44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0" name="图片 49" descr="image-Photoroom (5)-Photoroom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870388" y="5348936"/>
              <a:ext cx="1217342" cy="423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1" name="图片 50" descr="image-Photoroom-Photoroom"/>
            <p:cNvPicPr/>
            <p:nvPr/>
          </p:nvPicPr>
          <p:blipFill>
            <a:blip r:embed="rId11" cstate="print"/>
            <a:srcRect l="7092"/>
            <a:stretch>
              <a:fillRect/>
            </a:stretch>
          </p:blipFill>
          <p:spPr>
            <a:xfrm>
              <a:off x="1652527" y="5871768"/>
              <a:ext cx="1451580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2" name="图片 51" descr="image-Photoroom (17)-Photoroom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77326" y="5326483"/>
              <a:ext cx="1744757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4" name="图片 53" descr="image-Photoroom (3)-Photoroom"/>
            <p:cNvPicPr/>
            <p:nvPr/>
          </p:nvPicPr>
          <p:blipFill>
            <a:blip r:embed="rId13" cstate="print"/>
            <a:srcRect l="9490" r="11571"/>
            <a:stretch>
              <a:fillRect/>
            </a:stretch>
          </p:blipFill>
          <p:spPr>
            <a:xfrm>
              <a:off x="244247" y="5871768"/>
              <a:ext cx="1331973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5" name="图片 54" descr="image-Photoroom (1)-Photoroom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36527" y="5871768"/>
              <a:ext cx="1730432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6" name="图片 55" descr="image-Photoroom (4)-Photoroom"/>
            <p:cNvPicPr/>
            <p:nvPr/>
          </p:nvPicPr>
          <p:blipFill>
            <a:blip r:embed="rId15"/>
            <a:srcRect t="9037" b="10634"/>
            <a:stretch>
              <a:fillRect/>
            </a:stretch>
          </p:blipFill>
          <p:spPr>
            <a:xfrm>
              <a:off x="9045327" y="5348936"/>
              <a:ext cx="1751688" cy="423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7" name="图片 56" descr="image-Photoroom (2)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589643" y="5871768"/>
              <a:ext cx="1805280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8" name="图片 57" descr="IMG_256"/>
            <p:cNvPicPr/>
            <p:nvPr/>
          </p:nvPicPr>
          <p:blipFill>
            <a:blip r:embed="rId17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7396107" y="5871768"/>
              <a:ext cx="2093677" cy="446400"/>
            </a:xfrm>
            <a:prstGeom prst="rect">
              <a:avLst/>
            </a:prstGeom>
            <a:noFill/>
            <a:ln w="952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9" name="图片 58"/>
            <p:cNvPicPr/>
            <p:nvPr/>
          </p:nvPicPr>
          <p:blipFill>
            <a:blip r:embed="rId18"/>
            <a:srcRect l="5078" t="7779" r="14421" b="20614"/>
            <a:stretch>
              <a:fillRect/>
            </a:stretch>
          </p:blipFill>
          <p:spPr>
            <a:xfrm>
              <a:off x="9764796" y="4785236"/>
              <a:ext cx="2322934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0" name="图片 59"/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5265639" y="5327237"/>
              <a:ext cx="1787395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1" name="图片 60"/>
            <p:cNvPicPr/>
            <p:nvPr/>
          </p:nvPicPr>
          <p:blipFill>
            <a:blip r:embed="rId20" cstate="print"/>
            <a:srcRect l="3491" t="20614" r="6723" b="27370"/>
            <a:stretch>
              <a:fillRect/>
            </a:stretch>
          </p:blipFill>
          <p:spPr>
            <a:xfrm>
              <a:off x="3158363" y="5871768"/>
              <a:ext cx="2319172" cy="446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" name="矩形 4"/>
          <p:cNvSpPr/>
          <p:nvPr/>
        </p:nvSpPr>
        <p:spPr>
          <a:xfrm>
            <a:off x="136139" y="2121210"/>
            <a:ext cx="6343988" cy="2989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p"/>
              <a:defRPr/>
            </a:pP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原子能院串列加速器、高压倍加器等实验平台为核数据测量提供重要支撑</a:t>
            </a:r>
          </a:p>
          <a:p>
            <a:pPr marL="285750" indent="-2857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p"/>
              <a:defRPr/>
            </a:pP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建立了核数据测量、评价建库与检验完整技术体系，拥有</a:t>
            </a:r>
            <a:r>
              <a:rPr lang="en-US" altLang="zh-CN" b="1" kern="0" dirty="0">
                <a:latin typeface="微软雅黑" panose="020B0503020204020204" charset="-122"/>
                <a:ea typeface="微软雅黑" panose="020B0503020204020204" charset="-122"/>
              </a:rPr>
              <a:t>UNF</a:t>
            </a: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b="1" kern="0" dirty="0">
                <a:latin typeface="微软雅黑" panose="020B0503020204020204" charset="-122"/>
                <a:ea typeface="微软雅黑" panose="020B0503020204020204" charset="-122"/>
              </a:rPr>
              <a:t>MEND</a:t>
            </a: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等核数据理论程序和专用高性能计算机集群</a:t>
            </a:r>
            <a:endParaRPr lang="en-US" altLang="zh-CN" b="1" kern="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p"/>
              <a:defRPr/>
            </a:pPr>
            <a:r>
              <a:rPr lang="en-US" altLang="zh-CN" b="1" kern="0" dirty="0">
                <a:latin typeface="微软雅黑" panose="020B0503020204020204" charset="-122"/>
                <a:ea typeface="微软雅黑" panose="020B0503020204020204" charset="-122"/>
              </a:rPr>
              <a:t>18</a:t>
            </a: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位院士曾在实验室工作，荣获</a:t>
            </a: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国防科技创新团队，</a:t>
            </a: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国家级奖励</a:t>
            </a:r>
            <a:r>
              <a:rPr lang="en-US" altLang="zh-CN" b="1" kern="0" dirty="0">
                <a:latin typeface="微软雅黑" panose="020B0503020204020204" charset="-122"/>
                <a:ea typeface="微软雅黑" panose="020B0503020204020204" charset="-122"/>
              </a:rPr>
              <a:t>33</a:t>
            </a: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项，省部级奖励</a:t>
            </a:r>
            <a:r>
              <a:rPr lang="en-US" altLang="zh-CN" b="1" kern="0" dirty="0">
                <a:latin typeface="微软雅黑" panose="020B0503020204020204" charset="-122"/>
                <a:ea typeface="微软雅黑" panose="020B0503020204020204" charset="-122"/>
              </a:rPr>
              <a:t>38</a:t>
            </a: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项</a:t>
            </a:r>
            <a:endParaRPr lang="en-US" altLang="zh-CN" b="1" kern="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p"/>
              <a:defRPr/>
            </a:pP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“强核心、大协作”通过全国核数据协作网已和我国</a:t>
            </a:r>
            <a:r>
              <a:rPr lang="en-US" altLang="zh-CN" b="1" kern="0" dirty="0">
                <a:latin typeface="微软雅黑" panose="020B0503020204020204" charset="-122"/>
                <a:ea typeface="微软雅黑" panose="020B0503020204020204" charset="-122"/>
              </a:rPr>
              <a:t>30</a:t>
            </a:r>
            <a:r>
              <a:rPr lang="zh-CN" altLang="en-US" b="1" kern="0" dirty="0">
                <a:latin typeface="微软雅黑" panose="020B0503020204020204" charset="-122"/>
                <a:ea typeface="微软雅黑" panose="020B0503020204020204" charset="-122"/>
              </a:rPr>
              <a:t>余家高校与研究所建立了密切合作，开展核数据协同攻关</a:t>
            </a:r>
            <a:endParaRPr lang="zh-CN" altLang="en-US" b="1" kern="0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 rotWithShape="1">
          <a:blip r:embed="rId21"/>
          <a:srcRect l="7713" b="34823"/>
          <a:stretch>
            <a:fillRect/>
          </a:stretch>
        </p:blipFill>
        <p:spPr>
          <a:xfrm>
            <a:off x="6545169" y="2355733"/>
            <a:ext cx="5536958" cy="2561181"/>
          </a:xfrm>
          <a:prstGeom prst="rect">
            <a:avLst/>
          </a:prstGeom>
        </p:spPr>
      </p:pic>
      <p:sp>
        <p:nvSpPr>
          <p:cNvPr id="63" name="矩形 62"/>
          <p:cNvSpPr/>
          <p:nvPr/>
        </p:nvSpPr>
        <p:spPr>
          <a:xfrm>
            <a:off x="56097" y="842916"/>
            <a:ext cx="12047580" cy="119888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核数据全国重点实验室</a:t>
            </a:r>
            <a:endParaRPr lang="zh-CN" altLang="en-US" sz="24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我国核数据领域唯一的国防科技重点实验室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国际五大核数据中心之一</a:t>
            </a:r>
          </a:p>
        </p:txBody>
      </p:sp>
      <p:pic>
        <p:nvPicPr>
          <p:cNvPr id="64" name="Picture 2" descr="F:\李主任\2019-创新团队[秘密★]\PPT\图标[内部].BMP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57157" y="842916"/>
            <a:ext cx="1189192" cy="1136187"/>
          </a:xfrm>
          <a:prstGeom prst="rect">
            <a:avLst/>
          </a:prstGeom>
          <a:ln>
            <a:noFill/>
          </a:ln>
        </p:spPr>
      </p:pic>
      <p:pic>
        <p:nvPicPr>
          <p:cNvPr id="36" name="图片 35"/>
          <p:cNvPicPr/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21" t="8029" r="4869" b="6121"/>
          <a:stretch>
            <a:fillRect/>
          </a:stretch>
        </p:blipFill>
        <p:spPr>
          <a:xfrm>
            <a:off x="9805248" y="893289"/>
            <a:ext cx="1539745" cy="1085814"/>
          </a:xfrm>
          <a:prstGeom prst="rect">
            <a:avLst/>
          </a:prstGeom>
          <a:effectLst/>
        </p:spPr>
      </p:pic>
      <p:sp>
        <p:nvSpPr>
          <p:cNvPr id="4" name="灯片编号占位符 1"/>
          <p:cNvSpPr txBox="1"/>
          <p:nvPr/>
        </p:nvSpPr>
        <p:spPr>
          <a:xfrm>
            <a:off x="11045796" y="6423025"/>
            <a:ext cx="1127446" cy="434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b="1" kern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21020-7931-4610-B95E-80A53469F597}" type="slidenum">
              <a:rPr lang="zh-CN" altLang="en-US" smtClean="0"/>
              <a:t>30</a:t>
            </a:fld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5735961" y="11857"/>
            <a:ext cx="6456039" cy="58229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>
              <a:buClrTx/>
              <a:buSzTx/>
              <a:buFontTx/>
              <a:defRPr/>
            </a:pPr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核数据全国重点实验室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34340" y="1355725"/>
            <a:ext cx="11258550" cy="54038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560003" y="1327785"/>
            <a:ext cx="70719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solidFill>
                  <a:schemeClr val="bg1"/>
                </a:solidFill>
              </a:rPr>
              <a:t>新一代高性能核数据评价平台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-8255" y="839470"/>
            <a:ext cx="12200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buFont typeface="Wingdings" panose="05000000000000000000" charset="0"/>
              <a:buChar char="p"/>
            </a:pPr>
            <a:r>
              <a:rPr lang="zh-CN" altLang="en-US" sz="2400" b="1"/>
              <a:t>面对新需求，解决</a:t>
            </a:r>
            <a:r>
              <a:rPr lang="en-US" altLang="zh-CN" sz="2400" b="1">
                <a:solidFill>
                  <a:srgbClr val="C00000"/>
                </a:solidFill>
              </a:rPr>
              <a:t>3</a:t>
            </a:r>
            <a:r>
              <a:rPr lang="zh-CN" altLang="en-US" sz="2400" b="1"/>
              <a:t>项重大科技问题，凝练</a:t>
            </a:r>
            <a:r>
              <a:rPr lang="en-US" altLang="zh-CN" sz="2400" b="1">
                <a:solidFill>
                  <a:srgbClr val="C00000"/>
                </a:solidFill>
              </a:rPr>
              <a:t>4</a:t>
            </a:r>
            <a:r>
              <a:rPr lang="zh-CN" altLang="en-US" sz="2400" b="1"/>
              <a:t>个研究方向，开展</a:t>
            </a:r>
            <a:r>
              <a:rPr lang="en-US" altLang="zh-CN" sz="2400" b="1">
                <a:solidFill>
                  <a:srgbClr val="C00000"/>
                </a:solidFill>
              </a:rPr>
              <a:t>15</a:t>
            </a:r>
            <a:r>
              <a:rPr lang="zh-CN" altLang="en-US" sz="2400" b="1"/>
              <a:t>余项关键技术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35610" y="2036445"/>
            <a:ext cx="792000" cy="102489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endParaRPr lang="zh-CN" altLang="en-US" sz="2000" b="1">
              <a:ln>
                <a:noFill/>
              </a:ln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40690" y="3233420"/>
            <a:ext cx="792000" cy="70675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2000" b="1">
              <a:ln>
                <a:noFill/>
              </a:ln>
              <a:solidFill>
                <a:schemeClr val="accent1"/>
              </a:solidFill>
            </a:endParaRPr>
          </a:p>
          <a:p>
            <a:endParaRPr lang="zh-CN" altLang="en-US" sz="2000" b="1">
              <a:ln>
                <a:noFill/>
              </a:ln>
              <a:solidFill>
                <a:schemeClr val="accent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4975" y="4200525"/>
            <a:ext cx="776605" cy="181864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endParaRPr lang="zh-CN" altLang="en-US" sz="2000" b="1">
              <a:ln>
                <a:noFill/>
              </a:ln>
              <a:sym typeface="+mn-ea"/>
            </a:endParaRPr>
          </a:p>
          <a:p>
            <a:pPr algn="ctr"/>
            <a:endParaRPr lang="zh-CN" altLang="en-US" sz="2000" b="1">
              <a:ln>
                <a:noFill/>
              </a:ln>
              <a:sym typeface="+mn-ea"/>
            </a:endParaRPr>
          </a:p>
          <a:p>
            <a:pPr algn="ctr"/>
            <a:r>
              <a:rPr lang="zh-CN" altLang="en-US" sz="2000" b="1">
                <a:ln>
                  <a:noFill/>
                </a:ln>
                <a:sym typeface="+mn-ea"/>
              </a:rPr>
              <a:t>关键</a:t>
            </a:r>
            <a:endParaRPr lang="zh-CN" altLang="en-US" sz="2000" b="1">
              <a:ln>
                <a:noFill/>
              </a:ln>
            </a:endParaRPr>
          </a:p>
          <a:p>
            <a:pPr algn="ctr"/>
            <a:r>
              <a:rPr lang="zh-CN" altLang="en-US" sz="2000" b="1">
                <a:ln>
                  <a:noFill/>
                </a:ln>
                <a:sym typeface="+mn-ea"/>
              </a:rPr>
              <a:t>技术</a:t>
            </a:r>
            <a:endParaRPr lang="zh-CN" altLang="en-US" sz="2000" b="1">
              <a:ln>
                <a:noFill/>
              </a:ln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75715" y="2036445"/>
            <a:ext cx="3274695" cy="9360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noAutofit/>
          </a:bodyPr>
          <a:lstStyle/>
          <a:p>
            <a:pPr algn="ctr"/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16780" y="2036445"/>
            <a:ext cx="3456305" cy="9360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noAutofit/>
          </a:bodyPr>
          <a:lstStyle/>
          <a:p>
            <a:pPr algn="ctr"/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340725" y="2024380"/>
            <a:ext cx="3354070" cy="9360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noAutofit/>
          </a:bodyPr>
          <a:lstStyle/>
          <a:p>
            <a:pPr algn="ctr"/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42695" y="3214370"/>
            <a:ext cx="2569210" cy="7023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000" b="1">
                <a:solidFill>
                  <a:schemeClr val="bg1"/>
                </a:solidFill>
              </a:rPr>
              <a:t>核数据前沿理论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075420" y="3233420"/>
            <a:ext cx="2624455" cy="6959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>
                <a:solidFill>
                  <a:schemeClr val="bg1"/>
                </a:solidFill>
              </a:rPr>
              <a:t>人工智能评价技术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938905" y="3227070"/>
            <a:ext cx="2517140" cy="7023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</a:rPr>
              <a:t>核数据评价</a:t>
            </a:r>
          </a:p>
          <a:p>
            <a:pPr algn="ctr"/>
            <a:r>
              <a:rPr lang="zh-CN" altLang="en-US" sz="2000" b="1">
                <a:solidFill>
                  <a:schemeClr val="bg1"/>
                </a:solidFill>
              </a:rPr>
              <a:t>建库与检验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550025" y="3214370"/>
            <a:ext cx="2452370" cy="7213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</a:rPr>
              <a:t>高保真核数据</a:t>
            </a:r>
          </a:p>
          <a:p>
            <a:pPr algn="ctr"/>
            <a:r>
              <a:rPr lang="zh-CN" altLang="en-US" sz="2000" b="1">
                <a:solidFill>
                  <a:schemeClr val="bg1"/>
                </a:solidFill>
              </a:rPr>
              <a:t>不确定性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270635" y="4200525"/>
            <a:ext cx="612140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唯象轻核与裂变核反应物理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925320" y="4200525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唯象裂变过程不稳定核反应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579370" y="4201160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微观精准少体轻核物理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233420" y="4201795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微观唯象精准裂变物理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3887470" y="4202430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精准多核多道同时评价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541520" y="4203065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快中子能区优化系统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195570" y="4203700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共振参数评价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849620" y="4204970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核数据库加工与检验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8465820" y="4204970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统一蒙卡误差传递理论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157720" y="4204970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角分布与能谱不确定度评价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503670" y="4204970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反应截面实验不确定度源项分析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7811770" y="4203700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确定论误差传递与</a:t>
            </a:r>
            <a:r>
              <a:rPr lang="en-US" altLang="zh-CN" sz="1600" b="1">
                <a:ln>
                  <a:noFill/>
                </a:ln>
              </a:rPr>
              <a:t>PPP</a:t>
            </a:r>
            <a:r>
              <a:rPr lang="zh-CN" altLang="en-US" sz="1600" b="1">
                <a:ln>
                  <a:noFill/>
                </a:ln>
              </a:rPr>
              <a:t>问题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9119870" y="4200525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1600" b="1">
                <a:ln>
                  <a:noFill/>
                </a:ln>
              </a:rPr>
              <a:t>EXFOR</a:t>
            </a:r>
            <a:r>
              <a:rPr lang="zh-CN" altLang="en-US" sz="1600" b="1">
                <a:ln>
                  <a:noFill/>
                </a:ln>
              </a:rPr>
              <a:t>数据智能识别与分析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9773920" y="4200525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600" b="1">
                <a:ln>
                  <a:noFill/>
                </a:ln>
              </a:rPr>
              <a:t>监督与非监督学习数据分析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10427970" y="4200525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1600" b="1">
                <a:ln>
                  <a:noFill/>
                </a:ln>
              </a:rPr>
              <a:t>AI</a:t>
            </a:r>
            <a:r>
              <a:rPr lang="zh-CN" altLang="en-US" sz="1600" b="1">
                <a:ln>
                  <a:noFill/>
                </a:ln>
              </a:rPr>
              <a:t>技术与核理论求解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450850" y="2024380"/>
            <a:ext cx="792000" cy="10604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000" b="1">
                <a:ln>
                  <a:noFill/>
                </a:ln>
                <a:solidFill>
                  <a:srgbClr val="C00000"/>
                </a:solidFill>
                <a:sym typeface="+mn-ea"/>
              </a:rPr>
              <a:t>重大科技问题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480695" y="3233420"/>
            <a:ext cx="792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ln>
                  <a:noFill/>
                </a:ln>
                <a:solidFill>
                  <a:schemeClr val="accent1"/>
                </a:solidFill>
                <a:sym typeface="+mn-ea"/>
              </a:rPr>
              <a:t>研究方向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1275715" y="2134235"/>
            <a:ext cx="327406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sym typeface="+mn-ea"/>
              </a:rPr>
              <a:t>复杂物理下的核数据</a:t>
            </a:r>
            <a:endParaRPr lang="zh-CN" altLang="en-US" sz="2000" b="1">
              <a:solidFill>
                <a:schemeClr val="bg1"/>
              </a:solidFill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sym typeface="+mn-ea"/>
              </a:rPr>
              <a:t>高精准评价方法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4716145" y="2135505"/>
            <a:ext cx="345948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sym typeface="+mn-ea"/>
              </a:rPr>
              <a:t>超宽能区核数据获取与</a:t>
            </a:r>
            <a:endParaRPr lang="zh-CN" altLang="en-US" sz="2000" b="1">
              <a:solidFill>
                <a:schemeClr val="bg1"/>
              </a:solidFill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sym typeface="+mn-ea"/>
              </a:rPr>
              <a:t>物理机理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8339455" y="2135505"/>
            <a:ext cx="333375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sym typeface="+mn-ea"/>
              </a:rPr>
              <a:t>全谱系核数据理论模型与物理机理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11082020" y="4200525"/>
            <a:ext cx="611505" cy="18122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1600" b="1">
                <a:ln>
                  <a:noFill/>
                </a:ln>
              </a:rPr>
              <a:t>···</a:t>
            </a:r>
          </a:p>
        </p:txBody>
      </p:sp>
      <p:sp>
        <p:nvSpPr>
          <p:cNvPr id="50" name="左大括号 49"/>
          <p:cNvSpPr/>
          <p:nvPr/>
        </p:nvSpPr>
        <p:spPr>
          <a:xfrm rot="5400000">
            <a:off x="6471285" y="-974725"/>
            <a:ext cx="254000" cy="8122920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右大括号 50"/>
          <p:cNvSpPr/>
          <p:nvPr/>
        </p:nvSpPr>
        <p:spPr>
          <a:xfrm rot="16200000">
            <a:off x="2448560" y="2984500"/>
            <a:ext cx="238125" cy="213487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右大括号 51"/>
          <p:cNvSpPr/>
          <p:nvPr/>
        </p:nvSpPr>
        <p:spPr>
          <a:xfrm rot="16200000">
            <a:off x="5013325" y="2984500"/>
            <a:ext cx="238125" cy="213487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右大括号 52"/>
          <p:cNvSpPr/>
          <p:nvPr/>
        </p:nvSpPr>
        <p:spPr>
          <a:xfrm rot="16200000">
            <a:off x="10267950" y="3005138"/>
            <a:ext cx="238760" cy="209423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右大括号 53"/>
          <p:cNvSpPr/>
          <p:nvPr/>
        </p:nvSpPr>
        <p:spPr>
          <a:xfrm rot="16200000">
            <a:off x="7808595" y="3005138"/>
            <a:ext cx="238760" cy="209423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14605" y="6119495"/>
            <a:ext cx="12157710" cy="583565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建立新一代高性能核数据评价平台是战略核力量建设的必由之路</a:t>
            </a:r>
          </a:p>
        </p:txBody>
      </p:sp>
      <p:sp>
        <p:nvSpPr>
          <p:cNvPr id="4" name="矩形 3"/>
          <p:cNvSpPr/>
          <p:nvPr/>
        </p:nvSpPr>
        <p:spPr>
          <a:xfrm>
            <a:off x="5735961" y="11857"/>
            <a:ext cx="6456039" cy="58229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>
              <a:defRPr/>
            </a:pPr>
            <a:r>
              <a:rPr lang="en-US" altLang="zh-CN" sz="3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04 </a:t>
            </a:r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总结与展望</a:t>
            </a:r>
            <a:r>
              <a:rPr lang="en-US" altLang="zh-CN" sz="3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平台创新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1"/>
          </p:nvPr>
        </p:nvSpPr>
        <p:spPr>
          <a:xfrm>
            <a:off x="11045796" y="6423025"/>
            <a:ext cx="1127446" cy="434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b="1" kern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21020-7931-4610-B95E-80A53469F597}" type="slidenum">
              <a:rPr lang="zh-CN" altLang="en-US" smtClean="0"/>
              <a:t>31</a:t>
            </a:fld>
            <a:endParaRPr lang="zh-CN" alt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35075" y="932048"/>
            <a:ext cx="11121846" cy="70675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>
              <a:buNone/>
            </a:pPr>
            <a:r>
              <a:rPr lang="zh-CN" altLang="en-US" sz="2000" kern="1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围绕“</a:t>
            </a:r>
            <a:r>
              <a:rPr lang="zh-CN" altLang="en-US" sz="2000" kern="10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智能化核数据检索</a:t>
            </a:r>
            <a:r>
              <a:rPr lang="en-US" altLang="zh-CN" sz="2000" kern="10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sz="2000" kern="10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智能化核数据评价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”两个核心目标，系统建设以下四个模块，致力于提高核数据的获取效率与准确性，同时提升核数据的智能化评价能力：</a:t>
            </a:r>
            <a:endParaRPr lang="zh-CN" altLang="zh-CN" sz="1200" kern="1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08648" y="2445367"/>
            <a:ext cx="3133035" cy="1627655"/>
            <a:chOff x="1023664" y="2513157"/>
            <a:chExt cx="3989769" cy="2145365"/>
          </a:xfrm>
        </p:grpSpPr>
        <p:sp>
          <p:nvSpPr>
            <p:cNvPr id="2" name="云形 1"/>
            <p:cNvSpPr/>
            <p:nvPr/>
          </p:nvSpPr>
          <p:spPr bwMode="auto">
            <a:xfrm>
              <a:off x="1023664" y="2513157"/>
              <a:ext cx="3989769" cy="2145365"/>
            </a:xfrm>
            <a:prstGeom prst="cloud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none" lIns="91440" tIns="45720" rIns="91440" bIns="45720" numCol="1" rtlCol="0" anchor="ctr" anchorCtr="0" compatLnSpc="1"/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1026" name="Picture 2" descr="What is Optical Character Recognition - Buff ML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46" b="23558"/>
            <a:stretch>
              <a:fillRect/>
            </a:stretch>
          </p:blipFill>
          <p:spPr bwMode="auto">
            <a:xfrm>
              <a:off x="1795555" y="2776772"/>
              <a:ext cx="2740276" cy="1460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文本框 6"/>
          <p:cNvSpPr txBox="1"/>
          <p:nvPr/>
        </p:nvSpPr>
        <p:spPr>
          <a:xfrm>
            <a:off x="699747" y="1824737"/>
            <a:ext cx="2950836" cy="43582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lvl="0">
              <a:lnSpc>
                <a:spcPts val="3000"/>
              </a:lnSpc>
            </a:pPr>
            <a:r>
              <a:rPr lang="zh-CN" altLang="zh-CN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核数据自然语言提取子系统</a:t>
            </a:r>
            <a:endParaRPr lang="zh-CN" altLang="zh-CN" sz="1100" kern="1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30" name="Picture 6" descr="数据库选型-阿里云云数据库-阿里云帮助中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922" y="2363372"/>
            <a:ext cx="1932152" cy="193215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5002065" y="1855987"/>
            <a:ext cx="2187866" cy="43582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ts val="3000"/>
              </a:lnSpc>
              <a:defRPr sz="1800" kern="1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r>
              <a:rPr lang="zh-CN" altLang="zh-CN" dirty="0"/>
              <a:t>核数据知识库系统 </a:t>
            </a:r>
            <a:endParaRPr lang="zh-CN" altLang="en-US" dirty="0"/>
          </a:p>
        </p:txBody>
      </p:sp>
      <p:pic>
        <p:nvPicPr>
          <p:cNvPr id="1032" name="Picture 8" descr="大语言模型驱动：重塑AI客服的未来- 合力亿捷云客服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3" t="29830" r="3749"/>
          <a:stretch>
            <a:fillRect/>
          </a:stretch>
        </p:blipFill>
        <p:spPr bwMode="auto">
          <a:xfrm>
            <a:off x="8450313" y="2260562"/>
            <a:ext cx="2703573" cy="219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文本框 19"/>
          <p:cNvSpPr txBox="1"/>
          <p:nvPr/>
        </p:nvSpPr>
        <p:spPr>
          <a:xfrm>
            <a:off x="8751064" y="1824737"/>
            <a:ext cx="2102069" cy="43582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ts val="3000"/>
              </a:lnSpc>
              <a:defRPr sz="1800" kern="1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r>
              <a:rPr lang="zh-CN" altLang="zh-CN" dirty="0"/>
              <a:t>智能交互应用系统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775620" y="4290837"/>
            <a:ext cx="2799089" cy="432106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ts val="3000"/>
              </a:lnSpc>
              <a:defRPr sz="1800" kern="1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r>
              <a:rPr lang="zh-CN" altLang="zh-CN" dirty="0"/>
              <a:t>智能化核数据评价系统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1647985" y="4635728"/>
            <a:ext cx="8837463" cy="1932152"/>
            <a:chOff x="1834921" y="4550514"/>
            <a:chExt cx="8837463" cy="1932152"/>
          </a:xfrm>
        </p:grpSpPr>
        <p:grpSp>
          <p:nvGrpSpPr>
            <p:cNvPr id="22" name="组合 21"/>
            <p:cNvGrpSpPr/>
            <p:nvPr/>
          </p:nvGrpSpPr>
          <p:grpSpPr>
            <a:xfrm>
              <a:off x="1834921" y="4550514"/>
              <a:ext cx="8837463" cy="1932152"/>
              <a:chOff x="1647985" y="4273023"/>
              <a:chExt cx="8837463" cy="1932152"/>
            </a:xfrm>
          </p:grpSpPr>
          <p:sp>
            <p:nvSpPr>
              <p:cNvPr id="21" name="云形 20"/>
              <p:cNvSpPr/>
              <p:nvPr/>
            </p:nvSpPr>
            <p:spPr bwMode="auto">
              <a:xfrm>
                <a:off x="1647985" y="4273023"/>
                <a:ext cx="8837463" cy="1932152"/>
              </a:xfrm>
              <a:prstGeom prst="cloud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none" lIns="91440" tIns="45720" rIns="91440" bIns="45720" numCol="1" rtlCol="0" anchor="ctr" anchorCtr="0" compatLnSpc="1"/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pic>
            <p:nvPicPr>
              <p:cNvPr id="1034" name="Picture 10" descr="ENDF: Evaluated Nuclear Data File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1617"/>
              <a:stretch>
                <a:fillRect/>
              </a:stretch>
            </p:blipFill>
            <p:spPr bwMode="auto">
              <a:xfrm>
                <a:off x="2875453" y="4604255"/>
                <a:ext cx="1959860" cy="13087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Simply understanding Artificial Neural Networks (ANN): Deep Learning | by  Jeslur Rahman | Medium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2379" y="4649266"/>
                <a:ext cx="2365359" cy="11602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38" name="Picture 14" descr="Nuclear data evaluation augmented by machine learning - ScienceDirec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9616" y="4880405"/>
              <a:ext cx="1727638" cy="12066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右箭头 25"/>
          <p:cNvSpPr/>
          <p:nvPr/>
        </p:nvSpPr>
        <p:spPr bwMode="auto">
          <a:xfrm>
            <a:off x="4062408" y="3012322"/>
            <a:ext cx="746789" cy="37413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" name="右弧形箭头 26"/>
          <p:cNvSpPr/>
          <p:nvPr/>
        </p:nvSpPr>
        <p:spPr bwMode="auto">
          <a:xfrm>
            <a:off x="4903784" y="3753406"/>
            <a:ext cx="337190" cy="882322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" name="右弧形箭头 28"/>
          <p:cNvSpPr/>
          <p:nvPr/>
        </p:nvSpPr>
        <p:spPr bwMode="auto">
          <a:xfrm rot="10800000">
            <a:off x="6950676" y="3733989"/>
            <a:ext cx="337189" cy="882323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" name="右箭头 29"/>
          <p:cNvSpPr/>
          <p:nvPr/>
        </p:nvSpPr>
        <p:spPr bwMode="auto">
          <a:xfrm>
            <a:off x="7313835" y="2745242"/>
            <a:ext cx="1012574" cy="30285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" name="右箭头 30"/>
          <p:cNvSpPr/>
          <p:nvPr/>
        </p:nvSpPr>
        <p:spPr bwMode="auto">
          <a:xfrm rot="10800000">
            <a:off x="7309881" y="3342254"/>
            <a:ext cx="1012575" cy="35770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05835" y="49530"/>
            <a:ext cx="86855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面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向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未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来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的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核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数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据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智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能</a:t>
            </a:r>
            <a:r>
              <a:rPr lang="en-US" altLang="zh-CN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3">
                    <a:lumMod val="20000"/>
                    <a:lumOff val="80000"/>
                  </a:schemeClr>
                </a:solidFill>
              </a:rPr>
              <a:t>体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7381AF2-0349-7689-6690-4AB99CF6C392}"/>
              </a:ext>
            </a:extLst>
          </p:cNvPr>
          <p:cNvSpPr/>
          <p:nvPr/>
        </p:nvSpPr>
        <p:spPr>
          <a:xfrm>
            <a:off x="5735961" y="116632"/>
            <a:ext cx="6456039" cy="58477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>
              <a:defRPr/>
            </a:pPr>
            <a:r>
              <a:rPr lang="zh-CN" altLang="en-US" sz="3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未来展望</a:t>
            </a:r>
            <a:endParaRPr lang="en-US" altLang="zh-CN" sz="3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5A70EEB-B424-CC0A-5340-5511A3897EEF}"/>
              </a:ext>
            </a:extLst>
          </p:cNvPr>
          <p:cNvSpPr txBox="1"/>
          <p:nvPr/>
        </p:nvSpPr>
        <p:spPr>
          <a:xfrm>
            <a:off x="624078" y="884683"/>
            <a:ext cx="11232562" cy="528093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2400" b="1" dirty="0">
                <a:latin typeface="+mn-ea"/>
              </a:rPr>
              <a:t>CENDL-4.0</a:t>
            </a:r>
            <a:r>
              <a:rPr lang="zh-CN" altLang="en-US" sz="2400" b="1" dirty="0">
                <a:latin typeface="+mn-ea"/>
              </a:rPr>
              <a:t>：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</a:rPr>
              <a:t>中子子库</a:t>
            </a:r>
            <a:r>
              <a:rPr lang="zh-CN" altLang="en-US" sz="2400" b="1" dirty="0">
                <a:latin typeface="+mn-ea"/>
              </a:rPr>
              <a:t> 到 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</a:rPr>
              <a:t>中子、光子、质子、产额、衰变、活化 </a:t>
            </a:r>
            <a:r>
              <a:rPr lang="zh-CN" altLang="en-US" sz="2400" b="1" dirty="0">
                <a:latin typeface="+mn-ea"/>
              </a:rPr>
              <a:t>六大子库的提升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1011E4B-CD3D-51C7-3C49-0C94C1F4DE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436"/>
          <a:stretch/>
        </p:blipFill>
        <p:spPr>
          <a:xfrm>
            <a:off x="9840416" y="1988840"/>
            <a:ext cx="2169712" cy="42399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4D9AE7-5D10-982F-95CB-F7DA50645F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24" y="1556792"/>
            <a:ext cx="9624392" cy="4739317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C48D52F-87D8-A086-C908-AA18F5BE99C6}"/>
              </a:ext>
            </a:extLst>
          </p:cNvPr>
          <p:cNvSpPr txBox="1">
            <a:spLocks/>
          </p:cNvSpPr>
          <p:nvPr/>
        </p:nvSpPr>
        <p:spPr>
          <a:xfrm>
            <a:off x="11045796" y="6423025"/>
            <a:ext cx="1127446" cy="434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b="1" kern="1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21020-7931-4610-B95E-80A53469F597}" type="slidenum">
              <a:rPr lang="zh-CN" altLang="en-US" smtClean="0"/>
              <a:pPr/>
              <a:t>33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503913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5AE3AC0-941C-1215-29C0-F9E495A9E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64"/>
            <a:ext cx="12192000" cy="681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05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AE0093E-C320-7F22-5167-E6A54BEABE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206"/>
          <a:stretch>
            <a:fillRect/>
          </a:stretch>
        </p:blipFill>
        <p:spPr>
          <a:xfrm>
            <a:off x="772795" y="189711"/>
            <a:ext cx="5349338" cy="78159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42829E7-4BF4-9A8D-F84F-3193F6CDE985}"/>
              </a:ext>
            </a:extLst>
          </p:cNvPr>
          <p:cNvPicPr>
            <a:picLocks/>
          </p:cNvPicPr>
          <p:nvPr/>
        </p:nvPicPr>
        <p:blipFill>
          <a:blip r:embed="rId3"/>
          <a:srcRect t="-929"/>
          <a:stretch>
            <a:fillRect/>
          </a:stretch>
        </p:blipFill>
        <p:spPr>
          <a:xfrm>
            <a:off x="726117" y="2869411"/>
            <a:ext cx="5490575" cy="375738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CCC7133-B2DC-62DF-A3A9-25E71BA05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664"/>
          <a:stretch>
            <a:fillRect/>
          </a:stretch>
        </p:blipFill>
        <p:spPr>
          <a:xfrm>
            <a:off x="726118" y="1099801"/>
            <a:ext cx="5454855" cy="165558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1C66732-3DD7-A4B7-11A1-21AFF3122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144" y="163900"/>
            <a:ext cx="4717484" cy="639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415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7" b="3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 descr="建筑前面有草地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857"/>
            <a:ext cx="12192000" cy="4971143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68000"/>
                </a:schemeClr>
              </a:gs>
              <a:gs pos="26000">
                <a:srgbClr val="FFFFFF"/>
              </a:gs>
              <a:gs pos="58000">
                <a:schemeClr val="bg1"/>
              </a:gs>
              <a:gs pos="95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charset="-122"/>
              <a:cs typeface="+mn-cs"/>
            </a:endParaRPr>
          </a:p>
        </p:txBody>
      </p:sp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2553335" y="2857837"/>
            <a:ext cx="7213600" cy="19380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感谢各位专家的指导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敬请批评指正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0531" y="1671710"/>
            <a:ext cx="6456506" cy="6397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>
            <a:extLst>
              <a:ext uri="{FF2B5EF4-FFF2-40B4-BE49-F238E27FC236}">
                <a16:creationId xmlns:a16="http://schemas.microsoft.com/office/drawing/2014/main" id="{FD188517-2167-A721-8158-C8B1D877A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03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43815" y="69850"/>
            <a:ext cx="12236450" cy="55118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defRPr/>
            </a:pPr>
            <a:r>
              <a:rPr lang="zh-CN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各科技强国长期竞争的前沿热点</a:t>
            </a:r>
          </a:p>
        </p:txBody>
      </p:sp>
      <p:sp>
        <p:nvSpPr>
          <p:cNvPr id="3" name="矩形 2"/>
          <p:cNvSpPr/>
          <p:nvPr/>
        </p:nvSpPr>
        <p:spPr>
          <a:xfrm>
            <a:off x="255588" y="35126"/>
            <a:ext cx="2397125" cy="61554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需求背景</a:t>
            </a:r>
            <a:endParaRPr lang="en-US" altLang="zh-C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7210" y="1896745"/>
            <a:ext cx="5364480" cy="4603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核数据研究主体流程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05855" y="4950460"/>
            <a:ext cx="5607685" cy="147637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>
                <a:hlinkClick r:id="rId3"/>
              </a:rPr>
              <a:t>http://www.nuclear.csdb.cn/cendl32.htm</a:t>
            </a:r>
            <a:r>
              <a:rPr lang="zh-CN" altLang="en-US" dirty="0"/>
              <a:t> </a:t>
            </a:r>
            <a:r>
              <a:rPr lang="zh-CN" altLang="en-US" dirty="0">
                <a:solidFill>
                  <a:srgbClr val="0070C0"/>
                </a:solidFill>
              </a:rPr>
              <a:t> </a:t>
            </a:r>
            <a:r>
              <a:rPr lang="en-US" altLang="zh-CN" b="1" dirty="0">
                <a:solidFill>
                  <a:srgbClr val="0070C0"/>
                </a:solidFill>
              </a:rPr>
              <a:t>(</a:t>
            </a:r>
            <a:r>
              <a:rPr lang="zh-CN" altLang="en-US" b="1" dirty="0">
                <a:solidFill>
                  <a:srgbClr val="0070C0"/>
                </a:solidFill>
              </a:rPr>
              <a:t>中国</a:t>
            </a:r>
            <a:r>
              <a:rPr lang="en-US" altLang="zh-CN" b="1" dirty="0">
                <a:solidFill>
                  <a:srgbClr val="0070C0"/>
                </a:solidFill>
              </a:rPr>
              <a:t>)</a:t>
            </a:r>
            <a:endParaRPr lang="en-US" altLang="zh-CN" b="1" dirty="0">
              <a:solidFill>
                <a:srgbClr val="0000FF"/>
              </a:solidFill>
            </a:endParaRPr>
          </a:p>
          <a:p>
            <a:r>
              <a:rPr lang="en-US" altLang="zh-CN" dirty="0">
                <a:hlinkClick r:id="rId4"/>
              </a:rPr>
              <a:t>https://www.nndc.bnl.gov/endf/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0070C0"/>
                </a:solidFill>
              </a:rPr>
              <a:t> </a:t>
            </a:r>
            <a:r>
              <a:rPr lang="en-US" altLang="zh-CN" b="1" dirty="0">
                <a:solidFill>
                  <a:srgbClr val="0070C0"/>
                </a:solidFill>
              </a:rPr>
              <a:t>(</a:t>
            </a:r>
            <a:r>
              <a:rPr lang="zh-CN" altLang="en-US" b="1" dirty="0">
                <a:solidFill>
                  <a:srgbClr val="0070C0"/>
                </a:solidFill>
              </a:rPr>
              <a:t>美国</a:t>
            </a:r>
            <a:r>
              <a:rPr lang="en-US" altLang="zh-CN" b="1" dirty="0">
                <a:solidFill>
                  <a:srgbClr val="0070C0"/>
                </a:solidFill>
              </a:rPr>
              <a:t>)</a:t>
            </a:r>
            <a:endParaRPr lang="en-US" altLang="zh-CN" b="1" dirty="0">
              <a:solidFill>
                <a:srgbClr val="0070C0"/>
              </a:solidFill>
              <a:hlinkClick r:id="rId5"/>
            </a:endParaRPr>
          </a:p>
          <a:p>
            <a:r>
              <a:rPr lang="en-US" altLang="zh-CN" dirty="0">
                <a:hlinkClick r:id="rId6"/>
              </a:rPr>
              <a:t>https://www.oecd-nea.org/dbdata/jeff/</a:t>
            </a:r>
            <a:r>
              <a:rPr lang="en-US" altLang="zh-CN" dirty="0"/>
              <a:t> </a:t>
            </a:r>
            <a:r>
              <a:rPr lang="en-US" altLang="zh-CN" b="1" dirty="0">
                <a:solidFill>
                  <a:srgbClr val="0070C0"/>
                </a:solidFill>
              </a:rPr>
              <a:t>(</a:t>
            </a:r>
            <a:r>
              <a:rPr lang="zh-CN" altLang="en-US" b="1" dirty="0">
                <a:solidFill>
                  <a:srgbClr val="0070C0"/>
                </a:solidFill>
              </a:rPr>
              <a:t>欧洲</a:t>
            </a:r>
            <a:r>
              <a:rPr lang="en-US" altLang="zh-CN" b="1" dirty="0">
                <a:solidFill>
                  <a:srgbClr val="0070C0"/>
                </a:solidFill>
              </a:rPr>
              <a:t>)</a:t>
            </a:r>
          </a:p>
          <a:p>
            <a:r>
              <a:rPr lang="en-US" altLang="zh-CN" dirty="0">
                <a:hlinkClick r:id="rId7"/>
              </a:rPr>
              <a:t>https://wwwndc.jaea.go.jp/jendl/jendl.html</a:t>
            </a:r>
            <a:r>
              <a:rPr lang="en-US" altLang="zh-CN" dirty="0"/>
              <a:t> </a:t>
            </a:r>
            <a:r>
              <a:rPr lang="en-US" altLang="zh-CN" b="1" dirty="0">
                <a:solidFill>
                  <a:srgbClr val="0070C0"/>
                </a:solidFill>
              </a:rPr>
              <a:t>(</a:t>
            </a:r>
            <a:r>
              <a:rPr lang="zh-CN" altLang="en-US" b="1" dirty="0">
                <a:solidFill>
                  <a:srgbClr val="0070C0"/>
                </a:solidFill>
              </a:rPr>
              <a:t>日本</a:t>
            </a:r>
            <a:r>
              <a:rPr lang="en-US" altLang="zh-CN" b="1" dirty="0">
                <a:solidFill>
                  <a:srgbClr val="0070C0"/>
                </a:solidFill>
              </a:rPr>
              <a:t>)</a:t>
            </a:r>
            <a:endParaRPr lang="en-US" altLang="zh-CN" b="1" dirty="0">
              <a:solidFill>
                <a:srgbClr val="0000FF"/>
              </a:solidFill>
            </a:endParaRPr>
          </a:p>
          <a:p>
            <a:r>
              <a:rPr lang="en-US" altLang="zh-CN" dirty="0">
                <a:hlinkClick r:id="rId8"/>
              </a:rPr>
              <a:t>https://vant.ippe.ru/en/brond-3-1.html</a:t>
            </a:r>
            <a:r>
              <a:rPr lang="en-US" altLang="zh-CN" dirty="0"/>
              <a:t> </a:t>
            </a:r>
            <a:r>
              <a:rPr lang="en-US" altLang="zh-CN" b="1" dirty="0">
                <a:solidFill>
                  <a:srgbClr val="0070C0"/>
                </a:solidFill>
              </a:rPr>
              <a:t>(</a:t>
            </a:r>
            <a:r>
              <a:rPr lang="zh-CN" altLang="en-US" b="1" dirty="0">
                <a:solidFill>
                  <a:srgbClr val="0070C0"/>
                </a:solidFill>
              </a:rPr>
              <a:t>俄罗斯</a:t>
            </a:r>
            <a:r>
              <a:rPr lang="en-US" altLang="zh-CN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rcRect t="16635" r="51372" b="12281"/>
          <a:stretch>
            <a:fillRect/>
          </a:stretch>
        </p:blipFill>
        <p:spPr>
          <a:xfrm>
            <a:off x="5954633" y="1798320"/>
            <a:ext cx="2235835" cy="20021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800" y="1954530"/>
            <a:ext cx="3761740" cy="290639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30225" y="856615"/>
            <a:ext cx="11283315" cy="86042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indent="0" algn="l" fontAlgn="auto">
              <a:lnSpc>
                <a:spcPts val="3000"/>
              </a:lnSpc>
              <a:buClrTx/>
              <a:buSzTx/>
              <a:buFontTx/>
            </a:pPr>
            <a:r>
              <a:rPr lang="zh-CN" altLang="en-US" sz="2200" b="1" dirty="0">
                <a:solidFill>
                  <a:schemeClr val="bg1"/>
                </a:solidFill>
              </a:rPr>
              <a:t>美国牵头推动全球化原子能和平利用与通用型核数据库建设，已形成核数据研究体系与国际五大评价核反应数据库。</a:t>
            </a:r>
            <a:endParaRPr lang="zh-CN" altLang="en-US" sz="2200" b="1" u="sng" dirty="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230848" y="3860909"/>
            <a:ext cx="16414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1953</a:t>
            </a:r>
            <a:r>
              <a:rPr lang="zh-CN" altLang="en-US" sz="2800" dirty="0"/>
              <a:t>年</a:t>
            </a:r>
            <a:endParaRPr lang="en-US" altLang="zh-CN" sz="2800" dirty="0"/>
          </a:p>
          <a:p>
            <a:pPr algn="ctr"/>
            <a:r>
              <a:rPr lang="en-US" altLang="zh-CN" sz="2800" dirty="0"/>
              <a:t>IAEA</a:t>
            </a:r>
            <a:r>
              <a:rPr lang="zh-CN" altLang="en-US" sz="2800" dirty="0"/>
              <a:t>成立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0860" y="2355850"/>
            <a:ext cx="5363845" cy="403606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2" name="灯片编号占位符 4"/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9" name="Picture 2"/>
          <p:cNvPicPr>
            <a:picLocks noChangeAspect="1"/>
          </p:cNvPicPr>
          <p:nvPr/>
        </p:nvPicPr>
        <p:blipFill>
          <a:blip r:embed="rId3"/>
          <a:srcRect l="10075" t="159" r="4050" b="5139"/>
          <a:stretch>
            <a:fillRect/>
          </a:stretch>
        </p:blipFill>
        <p:spPr>
          <a:xfrm>
            <a:off x="3940234" y="1142710"/>
            <a:ext cx="8079986" cy="5237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6500" name="TextBox 32"/>
          <p:cNvSpPr txBox="1"/>
          <p:nvPr/>
        </p:nvSpPr>
        <p:spPr>
          <a:xfrm>
            <a:off x="6009310" y="1931500"/>
            <a:ext cx="2663825" cy="922020"/>
          </a:xfrm>
          <a:prstGeom prst="rect">
            <a:avLst/>
          </a:prstGeom>
          <a:noFill/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中子能谱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核素宏观截面大小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装置几何及核素分布</a:t>
            </a:r>
          </a:p>
        </p:txBody>
      </p:sp>
      <p:sp>
        <p:nvSpPr>
          <p:cNvPr id="34" name="虚尾箭头 33"/>
          <p:cNvSpPr/>
          <p:nvPr/>
        </p:nvSpPr>
        <p:spPr bwMode="auto">
          <a:xfrm>
            <a:off x="8809660" y="2177563"/>
            <a:ext cx="857250" cy="431800"/>
          </a:xfrm>
          <a:prstGeom prst="stripedRightArrow">
            <a:avLst/>
          </a:prstGeom>
          <a:solidFill>
            <a:srgbClr val="C00000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6502" name="TextBox 34"/>
          <p:cNvSpPr txBox="1"/>
          <p:nvPr/>
        </p:nvSpPr>
        <p:spPr>
          <a:xfrm>
            <a:off x="9681197" y="2077550"/>
            <a:ext cx="1657350" cy="645160"/>
          </a:xfrm>
          <a:prstGeom prst="rect">
            <a:avLst/>
          </a:prstGeom>
          <a:noFill/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灵敏度为装置的固有属性</a:t>
            </a:r>
          </a:p>
        </p:txBody>
      </p:sp>
      <p:pic>
        <p:nvPicPr>
          <p:cNvPr id="106503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960" y="3760300"/>
            <a:ext cx="2517775" cy="145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504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4522" y="3774588"/>
            <a:ext cx="2143125" cy="1431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2"/>
          <p:cNvSpPr txBox="1"/>
          <p:nvPr/>
        </p:nvSpPr>
        <p:spPr>
          <a:xfrm>
            <a:off x="121921" y="143697"/>
            <a:ext cx="12232257" cy="422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US" altLang="zh-CN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NewS</a:t>
            </a:r>
            <a:r>
              <a:rPr lang="zh-CN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系统用于钍基熔盐</a:t>
            </a:r>
            <a:r>
              <a:rPr lang="en-US" altLang="zh-CN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MSRE</a:t>
            </a:r>
            <a:r>
              <a:rPr lang="zh-CN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装置</a:t>
            </a:r>
            <a:r>
              <a:rPr lang="en-US" altLang="zh-CN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S/U</a:t>
            </a:r>
            <a:r>
              <a:rPr lang="zh-CN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470" y="3304294"/>
            <a:ext cx="3319780" cy="2299787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6" t="17031" r="14189" b="21040"/>
          <a:stretch>
            <a:fillRect/>
          </a:stretch>
        </p:blipFill>
        <p:spPr bwMode="auto">
          <a:xfrm>
            <a:off x="121921" y="872594"/>
            <a:ext cx="3849307" cy="239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0FC267A-0DA3-13DF-06B3-D16D2053AAAA}"/>
              </a:ext>
            </a:extLst>
          </p:cNvPr>
          <p:cNvSpPr txBox="1"/>
          <p:nvPr/>
        </p:nvSpPr>
        <p:spPr>
          <a:xfrm>
            <a:off x="212784" y="5604081"/>
            <a:ext cx="37151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b="0" i="0" dirty="0">
                <a:effectLst/>
                <a:latin typeface="汉仪旗黑 Lenovo 60S" panose="00000500000000000000" pitchFamily="2" charset="-122"/>
                <a:ea typeface="汉仪旗黑 Lenovo 60S" panose="00000500000000000000" pitchFamily="2" charset="-122"/>
              </a:rPr>
              <a:t>美国橡树岭国家实验室在20世纪50-70年代进行了开创性研究，并成功运行了“熔盐堆实验”</a:t>
            </a:r>
            <a:endParaRPr lang="zh-CN" altLang="en-US" dirty="0"/>
          </a:p>
        </p:txBody>
      </p:sp>
      <p:sp>
        <p:nvSpPr>
          <p:cNvPr id="8" name="灯片编号占位符 4">
            <a:extLst>
              <a:ext uri="{FF2B5EF4-FFF2-40B4-BE49-F238E27FC236}">
                <a16:creationId xmlns:a16="http://schemas.microsoft.com/office/drawing/2014/main" id="{883F5338-75E1-B83E-F77E-89774A5E87CC}"/>
              </a:ext>
            </a:extLst>
          </p:cNvPr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12D64A3-E952-B698-DD5A-D6E4D78A82A5}"/>
              </a:ext>
            </a:extLst>
          </p:cNvPr>
          <p:cNvSpPr/>
          <p:nvPr/>
        </p:nvSpPr>
        <p:spPr>
          <a:xfrm>
            <a:off x="255588" y="35126"/>
            <a:ext cx="2397125" cy="61554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需求背景</a:t>
            </a:r>
            <a:endParaRPr lang="en-US" altLang="zh-C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7631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555" y="2929890"/>
            <a:ext cx="3089910" cy="292227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24" name="文本框 23"/>
          <p:cNvSpPr txBox="1"/>
          <p:nvPr/>
        </p:nvSpPr>
        <p:spPr>
          <a:xfrm>
            <a:off x="150275" y="799605"/>
            <a:ext cx="11936095" cy="1413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 algn="l">
              <a:lnSpc>
                <a:spcPct val="130000"/>
              </a:lnSpc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400" u="sng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传统</a:t>
            </a:r>
            <a:r>
              <a:rPr lang="zh-CN" altLang="en-US" sz="2800" b="1" u="sng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唯象</a:t>
            </a:r>
            <a:r>
              <a:rPr lang="zh-CN" altLang="en-US" sz="2400" u="sng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800" b="1" u="sng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</a:t>
            </a:r>
            <a:r>
              <a:rPr lang="zh-CN" altLang="en-US" sz="2400" u="sng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理论和</a:t>
            </a:r>
            <a:r>
              <a:rPr lang="zh-CN" altLang="en-US" sz="2800" b="1" u="sng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r>
              <a:rPr lang="zh-CN" altLang="en-US" sz="2400" u="sng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学的</a:t>
            </a:r>
            <a:r>
              <a:rPr lang="zh-CN" altLang="en-US" sz="2400" b="1" u="sng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评价能力已达上限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无法预言，且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精度性能不足</a:t>
            </a:r>
            <a:endParaRPr lang="zh-CN" altLang="en-US" sz="24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l">
              <a:lnSpc>
                <a:spcPct val="130000"/>
              </a:lnSpc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国际临界安全基准评估项目（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ICSBEP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）中，</a:t>
            </a:r>
            <a:r>
              <a:rPr lang="zh-CN" altLang="en-US" sz="20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轻核散射数据预言反应堆积分参数</a:t>
            </a:r>
            <a:r>
              <a:rPr lang="en-US" altLang="zh-CN" sz="20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0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kinf，keff</a:t>
            </a:r>
            <a:r>
              <a:rPr lang="en-US" altLang="zh-CN" sz="20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0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分歧明显</a:t>
            </a:r>
            <a:endParaRPr lang="zh-CN" altLang="en-US" sz="20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l">
              <a:lnSpc>
                <a:spcPct val="130000"/>
              </a:lnSpc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轻核散射数据是澄清宏观实验计算分歧的重要因素，</a:t>
            </a: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亟需建立核数据评价研究新理论与技术方法</a:t>
            </a:r>
          </a:p>
        </p:txBody>
      </p:sp>
      <p:cxnSp>
        <p:nvCxnSpPr>
          <p:cNvPr id="39" name="直接连接符 38"/>
          <p:cNvCxnSpPr/>
          <p:nvPr/>
        </p:nvCxnSpPr>
        <p:spPr>
          <a:xfrm>
            <a:off x="983733" y="4775276"/>
            <a:ext cx="51345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2065" y="69850"/>
            <a:ext cx="12179935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多类数据</a:t>
            </a:r>
            <a:r>
              <a:rPr lang="zh-CN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陷入</a:t>
            </a:r>
            <a:r>
              <a:rPr lang="zh-CN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研究</a:t>
            </a:r>
            <a:r>
              <a:rPr lang="zh-CN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困境，无法满足核能发展需求</a:t>
            </a:r>
            <a:endParaRPr lang="en-US" altLang="zh-CN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6119" y="4370638"/>
            <a:ext cx="1433195" cy="15005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735" y="2938780"/>
            <a:ext cx="3378200" cy="29083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21" name="文本框 20"/>
          <p:cNvSpPr txBox="1"/>
          <p:nvPr/>
        </p:nvSpPr>
        <p:spPr>
          <a:xfrm>
            <a:off x="292993" y="2480658"/>
            <a:ext cx="6475095" cy="4603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bg1"/>
                </a:solidFill>
                <a:sym typeface="+mn-ea"/>
              </a:rPr>
              <a:t>国际主要实验测量、主要评价数据分歧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699675" y="4949402"/>
            <a:ext cx="777843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n+</a:t>
            </a:r>
            <a:r>
              <a:rPr lang="en-US" altLang="zh-CN" sz="2000" b="1" baseline="30000" dirty="0"/>
              <a:t>6</a:t>
            </a:r>
            <a:r>
              <a:rPr lang="en-US" altLang="zh-CN" sz="2000" b="1" dirty="0"/>
              <a:t>Li</a:t>
            </a:r>
          </a:p>
        </p:txBody>
      </p:sp>
      <p:sp>
        <p:nvSpPr>
          <p:cNvPr id="27" name="文本框 26"/>
          <p:cNvSpPr txBox="1"/>
          <p:nvPr/>
        </p:nvSpPr>
        <p:spPr>
          <a:xfrm rot="18970883">
            <a:off x="5031392" y="4454720"/>
            <a:ext cx="2106667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最大分歧达 </a:t>
            </a:r>
            <a:r>
              <a:rPr lang="en-US" altLang="zh-CN" b="1" dirty="0">
                <a:solidFill>
                  <a:schemeClr val="bg1"/>
                </a:solidFill>
              </a:rPr>
              <a:t>800 mb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7056120" y="2462193"/>
            <a:ext cx="4553762" cy="17411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noAutofit/>
          </a:bodyPr>
          <a:lstStyle/>
          <a:p>
            <a:pPr marL="285750" indent="-285750" fontAlgn="auto">
              <a:lnSpc>
                <a:spcPts val="2500"/>
              </a:lnSpc>
              <a:buFont typeface="Wingdings" panose="05000000000000000000" pitchFamily="2" charset="2"/>
              <a:buChar char="u"/>
            </a:pPr>
            <a:r>
              <a:rPr lang="zh-CN" altLang="en-US" sz="18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压水堆：氧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元素</a:t>
            </a:r>
            <a:r>
              <a:rPr lang="en-US" altLang="zh-CN" sz="1800" b="0" i="0" dirty="0" err="1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k</a:t>
            </a:r>
            <a:r>
              <a:rPr lang="en-US" altLang="zh-CN" sz="1800" b="0" i="0" baseline="-25000" dirty="0" err="1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inf</a:t>
            </a:r>
            <a:r>
              <a:rPr lang="zh-CN" altLang="en-US" sz="18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相对影响</a:t>
            </a:r>
            <a:r>
              <a:rPr lang="en-US" altLang="zh-CN" sz="1800" b="1" i="0" dirty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~</a:t>
            </a:r>
            <a:r>
              <a:rPr lang="zh-CN" altLang="en-US" sz="1800" b="1" i="0" dirty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100pcm</a:t>
            </a:r>
            <a:endParaRPr lang="zh-CN" altLang="en-US" sz="1800" b="0" i="0" dirty="0">
              <a:solidFill>
                <a:schemeClr val="accent1">
                  <a:lumMod val="7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fontAlgn="auto">
              <a:lnSpc>
                <a:spcPts val="2500"/>
              </a:lnSpc>
              <a:buFont typeface="Wingdings" panose="05000000000000000000" pitchFamily="2" charset="2"/>
              <a:buChar char="u"/>
            </a:pPr>
            <a:r>
              <a:rPr lang="zh-CN" altLang="en-US" sz="18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脉冲石墨堆：评价数据与实验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keff</a:t>
            </a:r>
            <a:r>
              <a:rPr lang="zh-CN" altLang="en-US" sz="18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差异</a:t>
            </a:r>
            <a:r>
              <a:rPr lang="zh-CN" altLang="en-US" sz="1800" b="1" i="0" dirty="0"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r>
              <a:rPr lang="zh-CN" altLang="en-US" sz="1800" b="1" i="0" dirty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达 </a:t>
            </a:r>
            <a:r>
              <a:rPr lang="en-US" altLang="zh-CN" b="1" dirty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850 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和 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460 </a:t>
            </a:r>
            <a:r>
              <a:rPr lang="en-US" altLang="zh-CN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pcm</a:t>
            </a:r>
            <a:endParaRPr lang="en-US" altLang="zh-CN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fontAlgn="auto">
              <a:lnSpc>
                <a:spcPts val="25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氧化铍热谱临界实验：主要评价库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keff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差别在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600 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到 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1200 </a:t>
            </a:r>
            <a:r>
              <a:rPr lang="en-US" altLang="zh-CN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pcm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之间</a:t>
            </a:r>
          </a:p>
        </p:txBody>
      </p:sp>
      <p:sp>
        <p:nvSpPr>
          <p:cNvPr id="3" name="灯片编号占位符 4"/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9629" y="4249988"/>
            <a:ext cx="3502025" cy="17214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142887" y="5946437"/>
            <a:ext cx="45537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ym typeface="+mn-ea"/>
              </a:rPr>
              <a:t>瑞士</a:t>
            </a:r>
            <a:r>
              <a:rPr lang="en-US" altLang="zh-CN" sz="1400" b="1" dirty="0">
                <a:sym typeface="+mn-ea"/>
              </a:rPr>
              <a:t>PSI</a:t>
            </a:r>
            <a:r>
              <a:rPr lang="zh-CN" altLang="en-US" sz="1400" b="1" dirty="0">
                <a:sym typeface="+mn-ea"/>
              </a:rPr>
              <a:t>核工程与科学中心报道</a:t>
            </a:r>
            <a:r>
              <a:rPr lang="en-US" altLang="zh-CN" sz="1400" b="1" dirty="0">
                <a:sym typeface="+mn-ea"/>
              </a:rPr>
              <a:t>  (2025)</a:t>
            </a:r>
          </a:p>
          <a:p>
            <a:pPr algn="ctr"/>
            <a:r>
              <a:rPr lang="zh-CN" altLang="en-US" sz="1400" b="1" dirty="0"/>
              <a:t>基于</a:t>
            </a:r>
            <a:r>
              <a:rPr lang="en-US" altLang="zh-CN" sz="1400" b="1" dirty="0"/>
              <a:t>ENDITS-2.2</a:t>
            </a:r>
            <a:r>
              <a:rPr lang="zh-CN" altLang="en-US" sz="1400" b="1" dirty="0"/>
              <a:t>系统检验 </a:t>
            </a:r>
            <a:r>
              <a:rPr lang="en-US" altLang="zh-CN" sz="1400" b="1" dirty="0"/>
              <a:t>(2025)</a:t>
            </a:r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292992" y="5906753"/>
            <a:ext cx="650124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ym typeface="+mn-ea"/>
              </a:rPr>
              <a:t>测量来自美国洛斯阿拉莫斯实验室的</a:t>
            </a:r>
            <a:r>
              <a:rPr lang="zh-CN" altLang="en-US" sz="1400" b="1" dirty="0">
                <a:solidFill>
                  <a:srgbClr val="FF0000"/>
                </a:solidFill>
                <a:sym typeface="+mn-ea"/>
              </a:rPr>
              <a:t>垂直范德格拉夫加速器</a:t>
            </a:r>
            <a:r>
              <a:rPr lang="zh-CN" altLang="en-US" sz="1400" b="1" dirty="0">
                <a:sym typeface="+mn-ea"/>
              </a:rPr>
              <a:t>、日本大阪大学</a:t>
            </a:r>
            <a:r>
              <a:rPr lang="zh-CN" altLang="en-US" sz="1400" b="1" dirty="0">
                <a:solidFill>
                  <a:srgbClr val="FF0000"/>
                </a:solidFill>
                <a:sym typeface="+mn-ea"/>
              </a:rPr>
              <a:t>高压倍加器</a:t>
            </a:r>
            <a:r>
              <a:rPr lang="zh-CN" altLang="en-US" sz="1400" b="1" dirty="0">
                <a:sym typeface="+mn-ea"/>
              </a:rPr>
              <a:t>、比利时 </a:t>
            </a:r>
            <a:r>
              <a:rPr lang="en-US" altLang="zh-CN" sz="1400" b="1" dirty="0">
                <a:sym typeface="+mn-ea"/>
              </a:rPr>
              <a:t>EC </a:t>
            </a:r>
            <a:r>
              <a:rPr lang="zh-CN" altLang="en-US" sz="1400" b="1" dirty="0">
                <a:sym typeface="+mn-ea"/>
              </a:rPr>
              <a:t>联合研究中心范德格拉夫加速器及原子能院串列加速器等</a:t>
            </a:r>
            <a:endParaRPr lang="zh-CN" altLang="en-US" sz="1400" b="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E8C1990-56F9-3F91-BC32-F169D5F725C0}"/>
              </a:ext>
            </a:extLst>
          </p:cNvPr>
          <p:cNvSpPr/>
          <p:nvPr/>
        </p:nvSpPr>
        <p:spPr>
          <a:xfrm>
            <a:off x="255588" y="35126"/>
            <a:ext cx="2397125" cy="61554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研究现状</a:t>
            </a:r>
            <a:endParaRPr lang="en-US" altLang="zh-C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4E34A9-AA34-B70D-9E92-CC48DBDCF8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710" y="874395"/>
            <a:ext cx="5369560" cy="31832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B9FDDCF-2102-C337-9D90-FC0ABB27CA61}"/>
              </a:ext>
            </a:extLst>
          </p:cNvPr>
          <p:cNvSpPr/>
          <p:nvPr/>
        </p:nvSpPr>
        <p:spPr>
          <a:xfrm>
            <a:off x="6821170" y="2436495"/>
            <a:ext cx="4713605" cy="3789680"/>
          </a:xfrm>
          <a:prstGeom prst="rect">
            <a:avLst/>
          </a:prstGeom>
          <a:solidFill>
            <a:srgbClr val="E5E5E5"/>
          </a:solidFill>
        </p:spPr>
        <p:txBody>
          <a:bodyPr wrap="square">
            <a:spAutoFit/>
          </a:bodyPr>
          <a:lstStyle/>
          <a:p>
            <a:pPr indent="0" algn="just" defTabSz="914400" rtl="0" eaLnBrk="0" fontAlgn="base" hangingPunct="0">
              <a:lnSpc>
                <a:spcPct val="120000"/>
              </a:lnSpc>
              <a:spcAft>
                <a:spcPts val="1200"/>
              </a:spcAft>
              <a:defRPr/>
            </a:pPr>
            <a:r>
              <a:rPr lang="zh-CN" alt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国际：</a:t>
            </a:r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美国能源部牵头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2023</a:t>
            </a:r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年发布了核科学中长期规划“探索新时代”、“核装置维护与储存计划”等</a:t>
            </a:r>
            <a:endParaRPr lang="en-US" altLang="zh-CN" sz="24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 defTabSz="914400" rtl="0" eaLnBrk="0" fontAlgn="base" hangingPunct="0">
              <a:lnSpc>
                <a:spcPct val="120000"/>
              </a:lnSpc>
              <a:spcAft>
                <a:spcPts val="600"/>
              </a:spcAft>
              <a:defRPr/>
            </a:pPr>
            <a:r>
              <a:rPr lang="zh-CN" alt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国内：</a:t>
            </a:r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我国中科院院士工作局牵头制定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《</a:t>
            </a:r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核物理与等离子体物理发展战略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》</a:t>
            </a:r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、科工局、科技委等发布最新国家顶层发展战略</a:t>
            </a:r>
            <a:endParaRPr lang="zh-CN" altLang="en-US" sz="2400" b="1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D86BEC7-D85E-2716-4A5A-5D7447072BF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79425" y="4121150"/>
            <a:ext cx="1854200" cy="21482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52042B8-ED7D-1567-395E-DC234B24F4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9990" y="4081145"/>
            <a:ext cx="1780540" cy="214503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CA0FD07-D004-C25D-3F69-F6D7AAB4496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6" b="2799"/>
          <a:stretch>
            <a:fillRect/>
          </a:stretch>
        </p:blipFill>
        <p:spPr>
          <a:xfrm>
            <a:off x="4425950" y="4121150"/>
            <a:ext cx="1749425" cy="210502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3" name="Rectangle 15">
            <a:extLst>
              <a:ext uri="{FF2B5EF4-FFF2-40B4-BE49-F238E27FC236}">
                <a16:creationId xmlns:a16="http://schemas.microsoft.com/office/drawing/2014/main" id="{E31E5FDA-C8CB-43B2-A9B0-A9EEED7694A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744970" y="1031875"/>
            <a:ext cx="4789805" cy="1252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核数据规划布局：</a:t>
            </a:r>
          </a:p>
          <a:p>
            <a:pPr algn="l" eaLnBrk="1" hangingPunct="1"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当代各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核强国竞争的重要领域，科技中长期发展重大布局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A39907E-E7CD-326E-C6BC-FCAE7AAA276B}"/>
              </a:ext>
            </a:extLst>
          </p:cNvPr>
          <p:cNvSpPr/>
          <p:nvPr/>
        </p:nvSpPr>
        <p:spPr>
          <a:xfrm>
            <a:off x="12065" y="69850"/>
            <a:ext cx="12179935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美国、中国等顶层发展战略中对核数据的规划布局</a:t>
            </a:r>
            <a:endParaRPr lang="en-US" altLang="zh-CN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9332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1D1F335-A7BF-84B5-2845-8BEB06FB3C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89"/>
          <a:stretch>
            <a:fillRect/>
          </a:stretch>
        </p:blipFill>
        <p:spPr>
          <a:xfrm>
            <a:off x="240526" y="1049572"/>
            <a:ext cx="11781487" cy="528739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4042CC8-DEF9-350C-B7ED-36610C0C6E4A}"/>
              </a:ext>
            </a:extLst>
          </p:cNvPr>
          <p:cNvSpPr txBox="1"/>
          <p:nvPr/>
        </p:nvSpPr>
        <p:spPr>
          <a:xfrm>
            <a:off x="667385" y="95418"/>
            <a:ext cx="1097534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我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国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核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反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数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据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库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研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究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体</a:t>
            </a:r>
            <a:r>
              <a:rPr lang="en-US" alt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sz="32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系</a:t>
            </a:r>
          </a:p>
        </p:txBody>
      </p:sp>
      <p:sp>
        <p:nvSpPr>
          <p:cNvPr id="7" name="灯片编号占位符 4">
            <a:extLst>
              <a:ext uri="{FF2B5EF4-FFF2-40B4-BE49-F238E27FC236}">
                <a16:creationId xmlns:a16="http://schemas.microsoft.com/office/drawing/2014/main" id="{5C6C7762-71FA-11A2-F230-AF72CED74A73}"/>
              </a:ext>
            </a:extLst>
          </p:cNvPr>
          <p:cNvSpPr>
            <a:spLocks noGrp="1"/>
          </p:cNvSpPr>
          <p:nvPr/>
        </p:nvSpPr>
        <p:spPr>
          <a:xfrm>
            <a:off x="9419768" y="154403"/>
            <a:ext cx="2650311" cy="39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9F4C988-B954-4FEE-8917-CD79A4F710D1}" type="slidenum"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fld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29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53327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a67b4777-3822-4906-b88a-c9c4219ddb7d&quot;,&quot;Name&quot;:null,&quot;Kind&quot;:1,&quot;OldGuidesSetting&quot;:{&quot;HeaderHeight&quot;:0.0,&quot;FooterHeight&quot;:0.0,&quot;SideMargin&quot;:0.0,&quot;TopMargin&quot;:0.0,&quot;BottomMargin&quot;:0.0,&quot;IntervalMargin&quot;:0.0}}"/>
  <p:tag name="RESOURCE_RECORD_KEY" val="{&quot;13&quot;:[4563120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6.24685039370087,&quot;left&quot;:47.74094488188977,&quot;top&quot;:110.55,&quot;width&quot;:522.9090551181102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6.24685039370087,&quot;left&quot;:47.74094488188977,&quot;top&quot;:110.55,&quot;width&quot;:522.9090551181102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OLD_SHAPE_ID" val="24"/>
  <p:tag name="REFSHAPE" val="3961865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374*132"/>
  <p:tag name="TABLE_ENDDRAG_RECT" val="564*357*374*13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03*354"/>
  <p:tag name="TABLE_ENDDRAG_RECT" val="37*80*903*35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1.15,&quot;left&quot;:22.2,&quot;top&quot;:96.35,&quot;width&quot;:631.3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5,&quot;left&quot;:47.45,&quot;top&quot;:124.05,&quot;width&quot;:624.05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5,&quot;left&quot;:47.45,&quot;top&quot;:124.05,&quot;width&quot;:624.05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28.1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3.05,&quot;left&quot;:-5.9,&quot;top&quot;:80.95,&quot;width&quot;:942.8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OLD_SHAPE_ID" val="24"/>
  <p:tag name="REFSHAPE" val="39618658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OLD_SHAPE_ID" val="24"/>
  <p:tag name="REFSHAPE" val="39618658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OLD_SHAPE_ID" val="24"/>
  <p:tag name="REFSHAPE" val="39618658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4050393700787,&quot;left&quot;:519.6894488188976,&quot;top&quot;:138.23417322834646,&quot;width&quot;:442.48818897637796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89.6822834645669,&quot;left&quot;:426.8936220472441,&quot;top&quot;:25.377244094488187,&quot;width&quot;:535.2840157480315}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1372</TotalTime>
  <Words>4121</Words>
  <Application>Microsoft Office PowerPoint</Application>
  <PresentationFormat>宽屏</PresentationFormat>
  <Paragraphs>450</Paragraphs>
  <Slides>36</Slides>
  <Notes>14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0" baseType="lpstr">
      <vt:lpstr>等线</vt:lpstr>
      <vt:lpstr>汉仪旗黑 Lenovo 60S</vt:lpstr>
      <vt:lpstr>Microsoft YaHei</vt:lpstr>
      <vt:lpstr>Microsoft YaHei</vt:lpstr>
      <vt:lpstr>微软雅黑 Light</vt:lpstr>
      <vt:lpstr>Arial</vt:lpstr>
      <vt:lpstr>Calibri</vt:lpstr>
      <vt:lpstr>Calibri Light</vt:lpstr>
      <vt:lpstr>Times New Roman</vt:lpstr>
      <vt:lpstr>Verdana</vt:lpstr>
      <vt:lpstr>Wingdings</vt:lpstr>
      <vt:lpstr>Office 2013 - 2022 主题</vt:lpstr>
      <vt:lpstr>1_Office 2013 - 2022 主题</vt:lpstr>
      <vt:lpstr>SAX XML Reader 5.0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美国ENDF库进展</vt:lpstr>
      <vt:lpstr>欧洲库最新版 JEFF-4.0库</vt:lpstr>
      <vt:lpstr>日本库最新版 JENDL-5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dao3 yan</dc:creator>
  <cp:lastModifiedBy>Bing Xu</cp:lastModifiedBy>
  <cp:revision>2756</cp:revision>
  <dcterms:created xsi:type="dcterms:W3CDTF">2024-08-20T07:18:00Z</dcterms:created>
  <dcterms:modified xsi:type="dcterms:W3CDTF">2026-07-28T22:15:38Z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139F5E9A0FD24FD0982F99BA25EFD2A8_13</vt:lpwstr>
  </property>
  <property fmtid="{D5CDD505-2E9C-101B-9397-08002B2CF9AE}" pid="3" name="KSOProductBuildVer">
    <vt:lpwstr>2052-12.1.0.22529</vt:lpwstr>
  </property>
</Properties>
</file>