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678" r:id="rId2"/>
  </p:sldMasterIdLst>
  <p:notesMasterIdLst>
    <p:notesMasterId r:id="rId28"/>
  </p:notesMasterIdLst>
  <p:sldIdLst>
    <p:sldId id="363" r:id="rId3"/>
    <p:sldId id="271" r:id="rId4"/>
    <p:sldId id="366" r:id="rId5"/>
    <p:sldId id="414" r:id="rId6"/>
    <p:sldId id="463" r:id="rId7"/>
    <p:sldId id="464" r:id="rId8"/>
    <p:sldId id="465" r:id="rId9"/>
    <p:sldId id="466" r:id="rId10"/>
    <p:sldId id="467" r:id="rId11"/>
    <p:sldId id="468" r:id="rId12"/>
    <p:sldId id="469" r:id="rId13"/>
    <p:sldId id="470" r:id="rId14"/>
    <p:sldId id="471" r:id="rId15"/>
    <p:sldId id="472" r:id="rId16"/>
    <p:sldId id="473" r:id="rId17"/>
    <p:sldId id="474" r:id="rId18"/>
    <p:sldId id="475" r:id="rId19"/>
    <p:sldId id="476" r:id="rId20"/>
    <p:sldId id="477" r:id="rId21"/>
    <p:sldId id="478" r:id="rId22"/>
    <p:sldId id="479" r:id="rId23"/>
    <p:sldId id="480" r:id="rId24"/>
    <p:sldId id="483" r:id="rId25"/>
    <p:sldId id="484" r:id="rId26"/>
    <p:sldId id="462" r:id="rId27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D47A1"/>
    <a:srgbClr val="2E75B6"/>
    <a:srgbClr val="E5E5E6"/>
    <a:srgbClr val="005D89"/>
    <a:srgbClr val="FFFFFF"/>
    <a:srgbClr val="003893"/>
    <a:srgbClr val="0D46B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D113A9D2-9D6B-4929-AA2D-F23B5EE8CBE7}" styleName="主题样式 2 - 强调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C2FFA5D-87B4-456A-9821-1D502468CF0F}" styleName="主题样式 1 - 强调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3B4B98B0-60AC-42C2-AFA5-B58CD77FA1E5}" styleName="浅色样式 1 - 强调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浅色样式 2 - 强调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C89EF96-8CEA-46FF-86C4-4CE0E7609802}" styleName="浅色样式 3 - 强调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E25E649-3F16-4E02-A733-19D2CDBF48F0}" styleName="中度样式 3 - 强调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ABFCF23-3B69-468F-B69F-88F6DE6A72F2}" styleName="中度样式 1 - 强调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5FD0F851-EC5A-4D38-B0AD-8093EC10F338}" styleName="浅色样式 1 - 强调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DBED569-4797-4DF1-A0F4-6AAB3CD982D8}" styleName="浅色样式 3 - 强调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5A111915-BE36-4E01-A7E5-04B1672EAD32}" styleName="浅色样式 2 - 强调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1132" autoAdjust="0"/>
  </p:normalViewPr>
  <p:slideViewPr>
    <p:cSldViewPr snapToGrid="0">
      <p:cViewPr varScale="1">
        <p:scale>
          <a:sx n="100" d="100"/>
          <a:sy n="100" d="100"/>
        </p:scale>
        <p:origin x="260" y="68"/>
      </p:cViewPr>
      <p:guideLst/>
    </p:cSldViewPr>
  </p:slideViewPr>
  <p:outlineViewPr>
    <p:cViewPr>
      <p:scale>
        <a:sx n="33" d="100"/>
        <a:sy n="33" d="100"/>
      </p:scale>
      <p:origin x="0" y="-60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68C1CCB-7E50-4432-9B90-E71B57E7CD28}" type="datetimeFigureOut">
              <a:rPr lang="zh-CN" altLang="en-US" smtClean="0"/>
              <a:t>2026/7/27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AB1B920-2963-4642-9ABA-D223F7D09EB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352102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B1B920-2963-4642-9ABA-D223F7D09EB1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99842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615C117-C0D3-478F-A650-DDB9633867F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816041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B1B920-2963-4642-9ABA-D223F7D09EB1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789273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AA39791-B57A-8348-CD6C-E014D42CFD4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09157564-D40A-6F91-AB55-BD283433EF7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47F84B25-6FF4-A38D-A08D-3F4821EAE2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F7848-A425-4176-BE2C-FA7A9AA5B706}" type="datetime1">
              <a:rPr lang="zh-CN" altLang="en-US" smtClean="0"/>
              <a:t>2026/7/27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2A8F498C-EA23-DECA-C8A1-C976EAD075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AA1753E-1AC2-6743-4D7F-F40714F5F5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500" baseline="0"/>
            </a:lvl1pPr>
          </a:lstStyle>
          <a:p>
            <a:fld id="{94E020D2-E016-4DFA-9233-E593B6DE9BDE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58973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EF91DF8-EA40-0E00-DE10-E121CC198B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8484E33D-CCE0-A229-BC15-F03AD2E290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00051B4A-EB91-9F92-C6E6-2358E5A400B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EB60E639-9BC5-69C7-7DA2-6A669CF876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7DAABD-D7E0-4519-8704-E1E4495980F0}" type="datetime1">
              <a:rPr lang="zh-CN" altLang="en-US" smtClean="0"/>
              <a:t>2026/7/27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1F0B0288-62F8-D3C7-6774-E3297F1BF5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0F430DFC-E26B-F80F-BF66-9F6FBFD9EE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020D2-E016-4DFA-9233-E593B6DE9BD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93939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0CEB11A-2BD0-1A36-E38A-012C23DEFB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5AC6DD8E-57ED-630E-3788-74E5AF69039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71FE4016-619D-E017-88B5-AD7AA1A0202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C11D4E2C-3F30-63AC-959D-5161083C6E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510613-FC61-4813-8411-84FD228F2309}" type="datetime1">
              <a:rPr lang="zh-CN" altLang="en-US" smtClean="0"/>
              <a:t>2026/7/27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75D92DB6-B23A-5234-957B-BED589A3D2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7B5F3DB6-0D17-5EAB-95D1-693DAD90DF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020D2-E016-4DFA-9233-E593B6DE9BD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89600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D044714-3102-C82E-8FEC-6F11A1EB8F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C70EF695-3EC5-1EFA-BE33-FBDE29EF797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4C2B8D08-7548-7BCA-625C-C5B24823A1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C4B59A-39A3-43D5-894A-66CB7CA66B60}" type="datetime1">
              <a:rPr lang="zh-CN" altLang="en-US" smtClean="0"/>
              <a:t>2026/7/27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8BA1ED8-7238-7822-4BA1-985171AEA7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9490F6F9-D38F-40BC-99CB-0EA635F175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020D2-E016-4DFA-9233-E593B6DE9BD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51630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53584FAF-718D-A5E9-A73B-06596826B34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52110DFD-2E6F-89C1-A92B-1CCDBB4D31F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598114F5-2BAC-CA31-EAAA-B1F56506AD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8B5212-67CB-49C1-BDA2-E8EC8948CF8E}" type="datetime1">
              <a:rPr lang="zh-CN" altLang="en-US" smtClean="0"/>
              <a:t>2026/7/27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57403D18-686B-F873-C8DC-38B251A9F3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5875C0E8-8364-1269-B2E9-EC693DAB2A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020D2-E016-4DFA-9233-E593B6DE9BD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89808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过渡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图片占位符 11">
            <a:extLst>
              <a:ext uri="{FF2B5EF4-FFF2-40B4-BE49-F238E27FC236}">
                <a16:creationId xmlns:a16="http://schemas.microsoft.com/office/drawing/2014/main" id="{160D1C33-BEBD-457D-8305-3D9FD1FE610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4056063"/>
          </a:xfrm>
        </p:spPr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977878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B39401-49A5-4516-A68F-54744A6B47CE}" type="datetimeFigureOut">
              <a:rPr lang="zh-CN" altLang="en-US" smtClean="0"/>
              <a:t>2026/7/27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99A888-F0A6-497F-A203-744BF10280C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021453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9732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933648F-ECCB-49D0-BE73-65BC5D60DA07}" type="slidenum">
              <a:rPr lang="zh-CN" altLang="en-US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613406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CE969A5-DF0B-435A-9EBC-4D75257E6FE7}" type="slidenum">
              <a:rPr lang="zh-CN" altLang="en-US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9903987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8F35636-83C0-4C10-B338-74B845BC63E8}" type="slidenum">
              <a:rPr lang="zh-CN" altLang="en-US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7810717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>
            <a:extLst>
              <a:ext uri="{FF2B5EF4-FFF2-40B4-BE49-F238E27FC236}">
                <a16:creationId xmlns:a16="http://schemas.microsoft.com/office/drawing/2014/main" id="{D291EA02-1964-0F82-E23F-E73720D16F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97E17A-5A1D-4B8B-B5E8-63896D225754}" type="datetime1">
              <a:rPr lang="zh-CN" altLang="en-US" smtClean="0"/>
              <a:t>2026/7/27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E4F6837-E3F5-FEDE-4F52-5192AD12C3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D4395A1-E386-1D28-3C9E-79DC903CFC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2000" baseline="0"/>
            </a:lvl1pPr>
          </a:lstStyle>
          <a:p>
            <a:fld id="{94E020D2-E016-4DFA-9233-E593B6DE9BDE}" type="slidenum">
              <a:rPr lang="zh-CN" altLang="en-US" smtClean="0"/>
              <a:pPr/>
              <a:t>‹#›</a:t>
            </a:fld>
            <a:endParaRPr lang="zh-CN" altLang="en-US"/>
          </a:p>
        </p:txBody>
      </p:sp>
      <p:cxnSp>
        <p:nvCxnSpPr>
          <p:cNvPr id="7" name="直接连接符 6">
            <a:extLst>
              <a:ext uri="{FF2B5EF4-FFF2-40B4-BE49-F238E27FC236}">
                <a16:creationId xmlns:a16="http://schemas.microsoft.com/office/drawing/2014/main" id="{686EDEAD-5336-745E-E6CC-4DF82B79C628}"/>
              </a:ext>
            </a:extLst>
          </p:cNvPr>
          <p:cNvCxnSpPr/>
          <p:nvPr userDrawn="1"/>
        </p:nvCxnSpPr>
        <p:spPr>
          <a:xfrm flipV="1">
            <a:off x="856630" y="886174"/>
            <a:ext cx="10800000" cy="0"/>
          </a:xfrm>
          <a:prstGeom prst="line">
            <a:avLst/>
          </a:prstGeom>
          <a:ln w="19050">
            <a:solidFill>
              <a:srgbClr val="005D89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2" name="文本占位符 11">
            <a:extLst>
              <a:ext uri="{FF2B5EF4-FFF2-40B4-BE49-F238E27FC236}">
                <a16:creationId xmlns:a16="http://schemas.microsoft.com/office/drawing/2014/main" id="{86306215-B233-CCA6-51F0-56F554AC463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10100" y="318249"/>
            <a:ext cx="7598634" cy="606425"/>
          </a:xfrm>
        </p:spPr>
        <p:txBody>
          <a:bodyPr>
            <a:normAutofit/>
          </a:bodyPr>
          <a:lstStyle>
            <a:lvl1pPr marL="0" indent="0">
              <a:buNone/>
              <a:defRPr sz="3200" b="1" baseline="0">
                <a:solidFill>
                  <a:srgbClr val="005D89"/>
                </a:solidFill>
                <a:latin typeface="Times New Roman" panose="02020603050405020304" pitchFamily="18" charset="0"/>
                <a:ea typeface="微软雅黑" panose="020B0503020204020204" pitchFamily="34" charset="-122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zh-CN" altLang="en-US" dirty="0"/>
              <a:t>请输入标题</a:t>
            </a: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05670110-5634-8F34-F4AC-4F31B09F3F8B}"/>
              </a:ext>
            </a:extLst>
          </p:cNvPr>
          <p:cNvSpPr/>
          <p:nvPr userDrawn="1"/>
        </p:nvSpPr>
        <p:spPr>
          <a:xfrm>
            <a:off x="0" y="348217"/>
            <a:ext cx="461304" cy="537957"/>
          </a:xfrm>
          <a:prstGeom prst="rect">
            <a:avLst/>
          </a:prstGeom>
          <a:solidFill>
            <a:srgbClr val="005D89"/>
          </a:solidFill>
          <a:ln>
            <a:solidFill>
              <a:srgbClr val="005D8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直角三角形 12">
            <a:extLst>
              <a:ext uri="{FF2B5EF4-FFF2-40B4-BE49-F238E27FC236}">
                <a16:creationId xmlns:a16="http://schemas.microsoft.com/office/drawing/2014/main" id="{489AEEF8-0701-0AB7-E10D-1678C1FBE888}"/>
              </a:ext>
            </a:extLst>
          </p:cNvPr>
          <p:cNvSpPr/>
          <p:nvPr userDrawn="1"/>
        </p:nvSpPr>
        <p:spPr>
          <a:xfrm>
            <a:off x="461304" y="348217"/>
            <a:ext cx="408646" cy="546492"/>
          </a:xfrm>
          <a:prstGeom prst="rtTriangle">
            <a:avLst/>
          </a:prstGeom>
          <a:solidFill>
            <a:srgbClr val="005D8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文本占位符 9">
            <a:extLst>
              <a:ext uri="{FF2B5EF4-FFF2-40B4-BE49-F238E27FC236}">
                <a16:creationId xmlns:a16="http://schemas.microsoft.com/office/drawing/2014/main" id="{62E9B7B4-9AA6-10F2-AAE7-41D78368A54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8200" y="1068403"/>
            <a:ext cx="10818430" cy="5245769"/>
          </a:xfrm>
        </p:spPr>
        <p:txBody>
          <a:bodyPr/>
          <a:lstStyle>
            <a:lvl1pPr>
              <a:lnSpc>
                <a:spcPct val="150000"/>
              </a:lnSpc>
              <a:defRPr baseline="0">
                <a:latin typeface="Calibri" panose="020F0502020204030204" pitchFamily="34" charset="0"/>
                <a:ea typeface="微软雅黑" panose="020B0503020204020204" pitchFamily="34" charset="-122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zh-CN" altLang="en-US" dirty="0"/>
              <a:t>请输入内容</a:t>
            </a:r>
          </a:p>
        </p:txBody>
      </p:sp>
      <p:pic>
        <p:nvPicPr>
          <p:cNvPr id="3" name="图片 2" descr="logo2">
            <a:extLst>
              <a:ext uri="{FF2B5EF4-FFF2-40B4-BE49-F238E27FC236}">
                <a16:creationId xmlns:a16="http://schemas.microsoft.com/office/drawing/2014/main" id="{045A82EF-FAE0-A85F-BD55-809D3D6E05D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701022" y="385894"/>
            <a:ext cx="2782570" cy="4133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44793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A7B0FAA-ED3D-48DA-A448-70285C6AC459}" type="slidenum">
              <a:rPr lang="zh-CN" altLang="en-US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6481883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A56EA2F-9CED-4147-937A-ABCFC490D4FF}" type="slidenum">
              <a:rPr lang="zh-CN" altLang="en-US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26986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52A432B-8B31-4788-87C3-1FE6DA6823EB}" type="slidenum">
              <a:rPr lang="zh-CN" altLang="en-US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6348970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C76840D-4EEA-4356-873C-5562FB903962}" type="slidenum">
              <a:rPr lang="zh-CN" altLang="en-US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01976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792CAFD-9E1F-42F2-81A6-1BEABB5FBEC9}" type="slidenum">
              <a:rPr lang="zh-CN" altLang="en-US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3576698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0F64BE1-8603-42B5-ABFC-41FCD102D04D}" type="slidenum">
              <a:rPr lang="zh-CN" altLang="en-US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0219794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787F98D-7630-44BF-92AF-F60B6E4BC5B3}" type="slidenum">
              <a:rPr lang="zh-CN" altLang="en-US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81364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D3F11B7-82FC-414A-B247-956859157F4C}" type="slidenum">
              <a:rPr lang="zh-CN" altLang="en-US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5426713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56577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D5C18468-65C0-EEFD-90D3-0F7BF2A57B5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日期占位符 3">
            <a:extLst>
              <a:ext uri="{FF2B5EF4-FFF2-40B4-BE49-F238E27FC236}">
                <a16:creationId xmlns:a16="http://schemas.microsoft.com/office/drawing/2014/main" id="{D291EA02-1964-0F82-E23F-E73720D16F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B50A9B-A32C-433F-A781-29EDB4B0A243}" type="datetime1">
              <a:rPr lang="zh-CN" altLang="en-US" smtClean="0"/>
              <a:t>2026/7/27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E4F6837-E3F5-FEDE-4F52-5192AD12C3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D4395A1-E386-1D28-3C9E-79DC903CFC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2000" baseline="0"/>
            </a:lvl1pPr>
          </a:lstStyle>
          <a:p>
            <a:fld id="{94E020D2-E016-4DFA-9233-E593B6DE9BDE}" type="slidenum">
              <a:rPr lang="zh-CN" altLang="en-US" smtClean="0"/>
              <a:pPr/>
              <a:t>‹#›</a:t>
            </a:fld>
            <a:endParaRPr lang="zh-CN" altLang="en-US"/>
          </a:p>
        </p:txBody>
      </p:sp>
      <p:cxnSp>
        <p:nvCxnSpPr>
          <p:cNvPr id="7" name="直接连接符 6">
            <a:extLst>
              <a:ext uri="{FF2B5EF4-FFF2-40B4-BE49-F238E27FC236}">
                <a16:creationId xmlns:a16="http://schemas.microsoft.com/office/drawing/2014/main" id="{686EDEAD-5336-745E-E6CC-4DF82B79C628}"/>
              </a:ext>
            </a:extLst>
          </p:cNvPr>
          <p:cNvCxnSpPr/>
          <p:nvPr userDrawn="1"/>
        </p:nvCxnSpPr>
        <p:spPr>
          <a:xfrm flipV="1">
            <a:off x="0" y="924674"/>
            <a:ext cx="11700000" cy="0"/>
          </a:xfrm>
          <a:prstGeom prst="line">
            <a:avLst/>
          </a:prstGeom>
          <a:ln w="19050">
            <a:solidFill>
              <a:srgbClr val="002060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8" name="图片 7" descr="logo2">
            <a:extLst>
              <a:ext uri="{FF2B5EF4-FFF2-40B4-BE49-F238E27FC236}">
                <a16:creationId xmlns:a16="http://schemas.microsoft.com/office/drawing/2014/main" id="{045A82EF-FAE0-A85F-BD55-809D3D6E05D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917430" y="282485"/>
            <a:ext cx="2782570" cy="413385"/>
          </a:xfrm>
          <a:prstGeom prst="rect">
            <a:avLst/>
          </a:prstGeom>
        </p:spPr>
      </p:pic>
      <p:sp>
        <p:nvSpPr>
          <p:cNvPr id="12" name="文本占位符 11">
            <a:extLst>
              <a:ext uri="{FF2B5EF4-FFF2-40B4-BE49-F238E27FC236}">
                <a16:creationId xmlns:a16="http://schemas.microsoft.com/office/drawing/2014/main" id="{86306215-B233-CCA6-51F0-56F554AC463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60367" y="185964"/>
            <a:ext cx="8568673" cy="606425"/>
          </a:xfrm>
        </p:spPr>
        <p:txBody>
          <a:bodyPr>
            <a:normAutofit/>
          </a:bodyPr>
          <a:lstStyle>
            <a:lvl1pPr marL="0" indent="0">
              <a:buNone/>
              <a:defRPr sz="3600" b="1" baseline="0">
                <a:latin typeface="Times New Roman" panose="02020603050405020304" pitchFamily="18" charset="0"/>
                <a:ea typeface="微软雅黑" panose="020B0503020204020204" pitchFamily="34" charset="-122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zh-CN" altLang="en-US" dirty="0"/>
              <a:t>请输入标题</a:t>
            </a:r>
          </a:p>
        </p:txBody>
      </p:sp>
    </p:spTree>
    <p:extLst>
      <p:ext uri="{BB962C8B-B14F-4D97-AF65-F5344CB8AC3E}">
        <p14:creationId xmlns:p14="http://schemas.microsoft.com/office/powerpoint/2010/main" val="27397320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01B1F62-F95A-C801-9F2D-E257627B48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E95E0E35-9B99-C742-315A-057F4021D8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601F87-7D90-4107-8285-A70FC372CC71}" type="datetime1">
              <a:rPr lang="zh-CN" altLang="en-US" smtClean="0"/>
              <a:t>2026/7/27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D30FE39D-E27B-7793-82A1-F6954AF48F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A4688B52-8381-957F-0509-303E790F97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020D2-E016-4DFA-9233-E593B6DE9BD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374043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94AD169-ED4A-BA16-C46F-031D96A669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3A7049F9-9967-AE75-FA0E-73E5525410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BC440DC1-0988-D3A5-C187-5692382004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98EF99-3DA8-4748-A273-87224F18411C}" type="datetime1">
              <a:rPr lang="zh-CN" altLang="en-US" smtClean="0"/>
              <a:t>2026/7/27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0552CEF-8C76-CCDC-2E19-41D700B9D0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5DCDB03B-BC0C-D022-5712-788E95B81B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020D2-E016-4DFA-9233-E593B6DE9BD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908591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736BE57-EB92-BAA2-FD20-7C293B3BAA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D641D3E0-431D-56C3-29AE-78186811D8F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ECCD1E01-B591-32AD-01EC-41F37B0088E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B0CEA894-A5E9-9D12-C0F2-DC38750D74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E34497-F705-492F-9AE6-4BBA0CDB115E}" type="datetime1">
              <a:rPr lang="zh-CN" altLang="en-US" smtClean="0"/>
              <a:t>2026/7/27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2E08B78A-1008-3461-0035-14AEC30504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58F5E0A9-ACFC-2FC8-E0B7-46398255E3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020D2-E016-4DFA-9233-E593B6DE9BD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159575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99F5CDB-BD75-F43F-A22B-1B5F6526F5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1825EBC2-D6C0-AB25-716D-AE296CA338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918229FE-FE81-B15F-C93E-4F9AE2A251B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A65CAA47-033D-7EF0-4187-7544C604D18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F6B7B7E6-30C4-0DF2-54FE-ECD6F151892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CFC6989F-FE4B-003D-65D3-E7618772AF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6242B3-F403-448A-8FE9-6DF5C1FE29C6}" type="datetime1">
              <a:rPr lang="zh-CN" altLang="en-US" smtClean="0"/>
              <a:t>2026/7/27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10FBD19A-0A2C-1B0A-561E-0655B685F6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62A91A5E-ADF2-630E-5C3B-D122D3F2CA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020D2-E016-4DFA-9233-E593B6DE9BD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194669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4728E0F-9417-BD7D-549B-CCF713A0EE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51BBAB4F-83F5-90CD-E127-D4F8F81352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4489AE-FB05-443F-8E74-E0D3A5F75517}" type="datetime1">
              <a:rPr lang="zh-CN" altLang="en-US" smtClean="0"/>
              <a:t>2026/7/27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7BF8B76E-B8D4-3A13-258A-967FC46E58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D0A74D9D-50B7-56DE-31A9-065426A57E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020D2-E016-4DFA-9233-E593B6DE9BD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551863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6D60585F-11B9-1276-7EE0-C8FB9BAA6E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454953-F1B7-41A3-AA2C-E99F76337FF5}" type="datetime1">
              <a:rPr lang="zh-CN" altLang="en-US" smtClean="0"/>
              <a:t>2026/7/27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BBCF1D58-1740-D4F5-5AA6-70B085D482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C061F60E-7B31-5AB9-7FF1-E91F4493B5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020D2-E016-4DFA-9233-E593B6DE9BD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67979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194E0119-EB74-EDEF-4588-6871736A69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69A24EB9-6135-349D-A4C9-8FEA1F9D30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59A0ABAB-ECD9-4C87-1EA7-8C38D36FF4B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A3835E-410B-41A8-A351-A0928815EC8E}" type="datetime1">
              <a:rPr lang="zh-CN" altLang="en-US" smtClean="0"/>
              <a:t>2026/7/27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7ED0EB7C-C520-3C65-D73B-B2E2C39589A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6922BE6D-B08B-63A2-FBCD-E9FA401A65A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E020D2-E016-4DFA-9233-E593B6DE9BD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268753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3" r:id="rId3"/>
    <p:sldLayoutId id="2147483661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  <p:sldLayoutId id="2147483664" r:id="rId14"/>
    <p:sldLayoutId id="2147483677" r:id="rId15"/>
    <p:sldLayoutId id="2147483691" r:id="rId16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标题 1025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1027" name="文本占位符 1026"/>
          <p:cNvSpPr>
            <a:spLocks noGrp="1" noChangeArrowheads="1"/>
          </p:cNvSpPr>
          <p:nvPr>
            <p:ph type="body" idx="4294967295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1028" name="日期占位符 1027"/>
          <p:cNvSpPr>
            <a:spLocks noGrp="1" noChangeArrowheads="1"/>
          </p:cNvSpPr>
          <p:nvPr>
            <p:ph type="dt" sz="half" idx="4294967295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1029" name="页脚占位符 1028"/>
          <p:cNvSpPr>
            <a:spLocks noGrp="1" noChangeArrowheads="1"/>
          </p:cNvSpPr>
          <p:nvPr>
            <p:ph type="ftr" sz="quarter" idx="4294967295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/>
            </a:lvl1pPr>
          </a:lstStyle>
          <a:p>
            <a:endParaRPr lang="zh-CN" altLang="en-US"/>
          </a:p>
        </p:txBody>
      </p:sp>
      <p:sp>
        <p:nvSpPr>
          <p:cNvPr id="1030" name="灯片编号占位符 1029"/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/>
            </a:lvl1pPr>
          </a:lstStyle>
          <a:p>
            <a:fld id="{7001C684-D827-4164-A8B2-09A66C7B9F34}" type="slidenum">
              <a:rPr lang="zh-CN" altLang="en-US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846556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3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Relationship Id="rId6" Type="http://schemas.microsoft.com/office/2007/relationships/hdphoto" Target="../media/hdphoto1.wdp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9" Type="http://schemas.microsoft.com/office/2007/relationships/hdphoto" Target="../media/hdphoto2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7" Type="http://schemas.openxmlformats.org/officeDocument/2006/relationships/image" Target="../media/image34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png"/><Relationship Id="rId5" Type="http://schemas.openxmlformats.org/officeDocument/2006/relationships/image" Target="../media/image32.png"/><Relationship Id="rId4" Type="http://schemas.openxmlformats.org/officeDocument/2006/relationships/image" Target="../media/image4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3.png"/><Relationship Id="rId4" Type="http://schemas.openxmlformats.org/officeDocument/2006/relationships/image" Target="../media/image5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2.png"/><Relationship Id="rId4" Type="http://schemas.openxmlformats.org/officeDocument/2006/relationships/image" Target="../media/image4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4.png"/><Relationship Id="rId4" Type="http://schemas.openxmlformats.org/officeDocument/2006/relationships/image" Target="../media/image6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5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0.png"/><Relationship Id="rId4" Type="http://schemas.openxmlformats.org/officeDocument/2006/relationships/image" Target="../media/image59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6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14.xml"/><Relationship Id="rId6" Type="http://schemas.microsoft.com/office/2007/relationships/hdphoto" Target="../media/hdphoto1.wdp"/><Relationship Id="rId5" Type="http://schemas.openxmlformats.org/officeDocument/2006/relationships/image" Target="../media/image5.png"/><Relationship Id="rId4" Type="http://schemas.microsoft.com/office/2007/relationships/hdphoto" Target="../media/hdphoto2.wdp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8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3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svg"/><Relationship Id="rId4" Type="http://schemas.openxmlformats.org/officeDocument/2006/relationships/image" Target="../media/image11.svg"/><Relationship Id="rId9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sv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sv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image" Target="../media/image33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3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59D493DC-B209-45AA-AC95-97F2A64F475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6462" y="26766"/>
            <a:ext cx="6858000" cy="6858000"/>
          </a:xfrm>
          <a:prstGeom prst="rect">
            <a:avLst/>
          </a:prstGeom>
        </p:spPr>
      </p:pic>
      <p:grpSp>
        <p:nvGrpSpPr>
          <p:cNvPr id="4" name="组合 3">
            <a:extLst>
              <a:ext uri="{FF2B5EF4-FFF2-40B4-BE49-F238E27FC236}">
                <a16:creationId xmlns:a16="http://schemas.microsoft.com/office/drawing/2014/main" id="{5BFBA92D-2864-4871-9B0D-FFEFC1930879}"/>
              </a:ext>
            </a:extLst>
          </p:cNvPr>
          <p:cNvGrpSpPr/>
          <p:nvPr/>
        </p:nvGrpSpPr>
        <p:grpSpPr>
          <a:xfrm>
            <a:off x="0" y="0"/>
            <a:ext cx="12192000" cy="3573022"/>
            <a:chOff x="0" y="1247127"/>
            <a:chExt cx="12192000" cy="2143461"/>
          </a:xfrm>
        </p:grpSpPr>
        <p:pic>
          <p:nvPicPr>
            <p:cNvPr id="18" name="图片 17">
              <a:extLst>
                <a:ext uri="{FF2B5EF4-FFF2-40B4-BE49-F238E27FC236}">
                  <a16:creationId xmlns:a16="http://schemas.microsoft.com/office/drawing/2014/main" id="{84BCD6C1-EB7C-49F6-B47A-055106E870C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0" y="1247128"/>
              <a:ext cx="12192000" cy="2143460"/>
            </a:xfrm>
            <a:custGeom>
              <a:avLst/>
              <a:gdLst>
                <a:gd name="connsiteX0" fmla="*/ 0 w 12192000"/>
                <a:gd name="connsiteY0" fmla="*/ 0 h 4104640"/>
                <a:gd name="connsiteX1" fmla="*/ 12192000 w 12192000"/>
                <a:gd name="connsiteY1" fmla="*/ 0 h 4104640"/>
                <a:gd name="connsiteX2" fmla="*/ 12192000 w 12192000"/>
                <a:gd name="connsiteY2" fmla="*/ 2059049 h 4104640"/>
                <a:gd name="connsiteX3" fmla="*/ 12053358 w 12192000"/>
                <a:gd name="connsiteY3" fmla="*/ 2196525 h 4104640"/>
                <a:gd name="connsiteX4" fmla="*/ 6096000 w 12192000"/>
                <a:gd name="connsiteY4" fmla="*/ 4104640 h 4104640"/>
                <a:gd name="connsiteX5" fmla="*/ 138643 w 12192000"/>
                <a:gd name="connsiteY5" fmla="*/ 2196525 h 4104640"/>
                <a:gd name="connsiteX6" fmla="*/ 0 w 12192000"/>
                <a:gd name="connsiteY6" fmla="*/ 2059049 h 41046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192000" h="4104640">
                  <a:moveTo>
                    <a:pt x="0" y="0"/>
                  </a:moveTo>
                  <a:lnTo>
                    <a:pt x="12192000" y="0"/>
                  </a:lnTo>
                  <a:lnTo>
                    <a:pt x="12192000" y="2059049"/>
                  </a:lnTo>
                  <a:lnTo>
                    <a:pt x="12053358" y="2196525"/>
                  </a:lnTo>
                  <a:cubicBezTo>
                    <a:pt x="10762282" y="3347745"/>
                    <a:pt x="8575872" y="4104640"/>
                    <a:pt x="6096000" y="4104640"/>
                  </a:cubicBezTo>
                  <a:cubicBezTo>
                    <a:pt x="3616128" y="4104640"/>
                    <a:pt x="1429718" y="3347745"/>
                    <a:pt x="138643" y="2196525"/>
                  </a:cubicBezTo>
                  <a:lnTo>
                    <a:pt x="0" y="2059049"/>
                  </a:lnTo>
                  <a:close/>
                </a:path>
              </a:pathLst>
            </a:custGeom>
          </p:spPr>
        </p:pic>
        <p:sp>
          <p:nvSpPr>
            <p:cNvPr id="26" name="任意多边形: 形状 25">
              <a:extLst>
                <a:ext uri="{FF2B5EF4-FFF2-40B4-BE49-F238E27FC236}">
                  <a16:creationId xmlns:a16="http://schemas.microsoft.com/office/drawing/2014/main" id="{72140561-42C2-4A2A-90DD-B78FC47518C0}"/>
                </a:ext>
              </a:extLst>
            </p:cNvPr>
            <p:cNvSpPr/>
            <p:nvPr/>
          </p:nvSpPr>
          <p:spPr>
            <a:xfrm>
              <a:off x="0" y="1247127"/>
              <a:ext cx="12192000" cy="2143461"/>
            </a:xfrm>
            <a:custGeom>
              <a:avLst/>
              <a:gdLst>
                <a:gd name="connsiteX0" fmla="*/ 0 w 12192000"/>
                <a:gd name="connsiteY0" fmla="*/ 0 h 4104640"/>
                <a:gd name="connsiteX1" fmla="*/ 12192000 w 12192000"/>
                <a:gd name="connsiteY1" fmla="*/ 0 h 4104640"/>
                <a:gd name="connsiteX2" fmla="*/ 12192000 w 12192000"/>
                <a:gd name="connsiteY2" fmla="*/ 2059049 h 4104640"/>
                <a:gd name="connsiteX3" fmla="*/ 12053358 w 12192000"/>
                <a:gd name="connsiteY3" fmla="*/ 2196525 h 4104640"/>
                <a:gd name="connsiteX4" fmla="*/ 6096000 w 12192000"/>
                <a:gd name="connsiteY4" fmla="*/ 4104640 h 4104640"/>
                <a:gd name="connsiteX5" fmla="*/ 138643 w 12192000"/>
                <a:gd name="connsiteY5" fmla="*/ 2196525 h 4104640"/>
                <a:gd name="connsiteX6" fmla="*/ 0 w 12192000"/>
                <a:gd name="connsiteY6" fmla="*/ 2059049 h 41046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192000" h="4104640">
                  <a:moveTo>
                    <a:pt x="0" y="0"/>
                  </a:moveTo>
                  <a:lnTo>
                    <a:pt x="12192000" y="0"/>
                  </a:lnTo>
                  <a:lnTo>
                    <a:pt x="12192000" y="2059049"/>
                  </a:lnTo>
                  <a:lnTo>
                    <a:pt x="12053358" y="2196525"/>
                  </a:lnTo>
                  <a:cubicBezTo>
                    <a:pt x="10762282" y="3347745"/>
                    <a:pt x="8575872" y="4104640"/>
                    <a:pt x="6096000" y="4104640"/>
                  </a:cubicBezTo>
                  <a:cubicBezTo>
                    <a:pt x="3616128" y="4104640"/>
                    <a:pt x="1429718" y="3347745"/>
                    <a:pt x="138643" y="2196525"/>
                  </a:cubicBezTo>
                  <a:lnTo>
                    <a:pt x="0" y="2059049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Light"/>
                <a:ea typeface="微软雅黑 Light"/>
                <a:cs typeface="+mn-cs"/>
              </a:endParaRPr>
            </a:p>
          </p:txBody>
        </p:sp>
      </p:grpSp>
      <p:sp>
        <p:nvSpPr>
          <p:cNvPr id="27" name="任意多边形: 形状 26">
            <a:extLst>
              <a:ext uri="{FF2B5EF4-FFF2-40B4-BE49-F238E27FC236}">
                <a16:creationId xmlns:a16="http://schemas.microsoft.com/office/drawing/2014/main" id="{235E151B-EFF0-421D-9A9D-24FBC2AA5FF9}"/>
              </a:ext>
            </a:extLst>
          </p:cNvPr>
          <p:cNvSpPr/>
          <p:nvPr/>
        </p:nvSpPr>
        <p:spPr>
          <a:xfrm>
            <a:off x="0" y="1533191"/>
            <a:ext cx="12192000" cy="1869044"/>
          </a:xfrm>
          <a:custGeom>
            <a:avLst/>
            <a:gdLst>
              <a:gd name="connsiteX0" fmla="*/ 0 w 12192000"/>
              <a:gd name="connsiteY0" fmla="*/ 0 h 4104640"/>
              <a:gd name="connsiteX1" fmla="*/ 12192000 w 12192000"/>
              <a:gd name="connsiteY1" fmla="*/ 0 h 4104640"/>
              <a:gd name="connsiteX2" fmla="*/ 12192000 w 12192000"/>
              <a:gd name="connsiteY2" fmla="*/ 2059049 h 4104640"/>
              <a:gd name="connsiteX3" fmla="*/ 12053358 w 12192000"/>
              <a:gd name="connsiteY3" fmla="*/ 2196525 h 4104640"/>
              <a:gd name="connsiteX4" fmla="*/ 6096000 w 12192000"/>
              <a:gd name="connsiteY4" fmla="*/ 4104640 h 4104640"/>
              <a:gd name="connsiteX5" fmla="*/ 138643 w 12192000"/>
              <a:gd name="connsiteY5" fmla="*/ 2196525 h 4104640"/>
              <a:gd name="connsiteX6" fmla="*/ 0 w 12192000"/>
              <a:gd name="connsiteY6" fmla="*/ 2059049 h 4104640"/>
              <a:gd name="connsiteX0" fmla="*/ 0 w 12192000"/>
              <a:gd name="connsiteY0" fmla="*/ 0 h 4104640"/>
              <a:gd name="connsiteX1" fmla="*/ 12192000 w 12192000"/>
              <a:gd name="connsiteY1" fmla="*/ 0 h 4104640"/>
              <a:gd name="connsiteX2" fmla="*/ 12192000 w 12192000"/>
              <a:gd name="connsiteY2" fmla="*/ 2059049 h 4104640"/>
              <a:gd name="connsiteX3" fmla="*/ 12053358 w 12192000"/>
              <a:gd name="connsiteY3" fmla="*/ 2196525 h 4104640"/>
              <a:gd name="connsiteX4" fmla="*/ 6096000 w 12192000"/>
              <a:gd name="connsiteY4" fmla="*/ 4104640 h 4104640"/>
              <a:gd name="connsiteX5" fmla="*/ 138643 w 12192000"/>
              <a:gd name="connsiteY5" fmla="*/ 2196525 h 4104640"/>
              <a:gd name="connsiteX6" fmla="*/ 0 w 12192000"/>
              <a:gd name="connsiteY6" fmla="*/ 2059049 h 4104640"/>
              <a:gd name="connsiteX7" fmla="*/ 91440 w 12192000"/>
              <a:gd name="connsiteY7" fmla="*/ 87904 h 4104640"/>
              <a:gd name="connsiteX0" fmla="*/ 0 w 12192000"/>
              <a:gd name="connsiteY0" fmla="*/ 0 h 4104640"/>
              <a:gd name="connsiteX1" fmla="*/ 12192000 w 12192000"/>
              <a:gd name="connsiteY1" fmla="*/ 0 h 4104640"/>
              <a:gd name="connsiteX2" fmla="*/ 12192000 w 12192000"/>
              <a:gd name="connsiteY2" fmla="*/ 2059049 h 4104640"/>
              <a:gd name="connsiteX3" fmla="*/ 12053358 w 12192000"/>
              <a:gd name="connsiteY3" fmla="*/ 2196525 h 4104640"/>
              <a:gd name="connsiteX4" fmla="*/ 6096000 w 12192000"/>
              <a:gd name="connsiteY4" fmla="*/ 4104640 h 4104640"/>
              <a:gd name="connsiteX5" fmla="*/ 138643 w 12192000"/>
              <a:gd name="connsiteY5" fmla="*/ 2196525 h 4104640"/>
              <a:gd name="connsiteX6" fmla="*/ 0 w 12192000"/>
              <a:gd name="connsiteY6" fmla="*/ 2059049 h 4104640"/>
              <a:gd name="connsiteX0" fmla="*/ 0 w 12192000"/>
              <a:gd name="connsiteY0" fmla="*/ 0 h 4104640"/>
              <a:gd name="connsiteX1" fmla="*/ 12192000 w 12192000"/>
              <a:gd name="connsiteY1" fmla="*/ 2059049 h 4104640"/>
              <a:gd name="connsiteX2" fmla="*/ 12053358 w 12192000"/>
              <a:gd name="connsiteY2" fmla="*/ 2196525 h 4104640"/>
              <a:gd name="connsiteX3" fmla="*/ 6096000 w 12192000"/>
              <a:gd name="connsiteY3" fmla="*/ 4104640 h 4104640"/>
              <a:gd name="connsiteX4" fmla="*/ 138643 w 12192000"/>
              <a:gd name="connsiteY4" fmla="*/ 2196525 h 4104640"/>
              <a:gd name="connsiteX5" fmla="*/ 0 w 12192000"/>
              <a:gd name="connsiteY5" fmla="*/ 2059049 h 4104640"/>
              <a:gd name="connsiteX0" fmla="*/ 12192000 w 12192000"/>
              <a:gd name="connsiteY0" fmla="*/ 0 h 2045591"/>
              <a:gd name="connsiteX1" fmla="*/ 12053358 w 12192000"/>
              <a:gd name="connsiteY1" fmla="*/ 137476 h 2045591"/>
              <a:gd name="connsiteX2" fmla="*/ 6096000 w 12192000"/>
              <a:gd name="connsiteY2" fmla="*/ 2045591 h 2045591"/>
              <a:gd name="connsiteX3" fmla="*/ 138643 w 12192000"/>
              <a:gd name="connsiteY3" fmla="*/ 137476 h 2045591"/>
              <a:gd name="connsiteX4" fmla="*/ 0 w 12192000"/>
              <a:gd name="connsiteY4" fmla="*/ 0 h 20455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92000" h="2045591">
                <a:moveTo>
                  <a:pt x="12192000" y="0"/>
                </a:moveTo>
                <a:lnTo>
                  <a:pt x="12053358" y="137476"/>
                </a:lnTo>
                <a:cubicBezTo>
                  <a:pt x="10762282" y="1288696"/>
                  <a:pt x="8575872" y="2045591"/>
                  <a:pt x="6096000" y="2045591"/>
                </a:cubicBezTo>
                <a:cubicBezTo>
                  <a:pt x="3616128" y="2045591"/>
                  <a:pt x="1429718" y="1288696"/>
                  <a:pt x="138643" y="137476"/>
                </a:cubicBezTo>
                <a:lnTo>
                  <a:pt x="0" y="0"/>
                </a:lnTo>
              </a:path>
            </a:pathLst>
          </a:cu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 Light"/>
              <a:ea typeface="微软雅黑 Light"/>
              <a:cs typeface="+mn-cs"/>
            </a:endParaRPr>
          </a:p>
        </p:txBody>
      </p:sp>
      <p:sp>
        <p:nvSpPr>
          <p:cNvPr id="67" name="文本框 66">
            <a:extLst>
              <a:ext uri="{FF2B5EF4-FFF2-40B4-BE49-F238E27FC236}">
                <a16:creationId xmlns:a16="http://schemas.microsoft.com/office/drawing/2014/main" id="{DDB681AA-2817-4745-BACC-B8465D61AB6C}"/>
              </a:ext>
            </a:extLst>
          </p:cNvPr>
          <p:cNvSpPr txBox="1"/>
          <p:nvPr/>
        </p:nvSpPr>
        <p:spPr>
          <a:xfrm>
            <a:off x="-1" y="3854395"/>
            <a:ext cx="1219200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kumimoji="0" lang="en-US" altLang="zh-CN" sz="3200" b="1" i="0" u="none" strike="noStrike" kern="1200" cap="none" spc="0" normalizeH="0" baseline="0" noProof="0">
                <a:ln>
                  <a:noFill/>
                </a:ln>
                <a:solidFill>
                  <a:srgbClr val="034C9C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Leading-twist gluon transverse momentum dependent distributions from large-momentum effective theory</a:t>
            </a:r>
            <a:endParaRPr kumimoji="0" lang="zh-CN" altLang="en-US" sz="3200" b="1" i="0" u="none" strike="noStrike" kern="1200" cap="none" spc="0" normalizeH="0" baseline="0" noProof="0">
              <a:ln>
                <a:noFill/>
              </a:ln>
              <a:solidFill>
                <a:srgbClr val="034C9C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cxnSp>
        <p:nvCxnSpPr>
          <p:cNvPr id="6" name="直接连接符 5">
            <a:extLst>
              <a:ext uri="{FF2B5EF4-FFF2-40B4-BE49-F238E27FC236}">
                <a16:creationId xmlns:a16="http://schemas.microsoft.com/office/drawing/2014/main" id="{2F8232FF-5A1D-40C3-855E-0ECB2E876267}"/>
              </a:ext>
            </a:extLst>
          </p:cNvPr>
          <p:cNvCxnSpPr/>
          <p:nvPr/>
        </p:nvCxnSpPr>
        <p:spPr>
          <a:xfrm>
            <a:off x="1199456" y="4883157"/>
            <a:ext cx="9793088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3" name="组合 22">
            <a:extLst>
              <a:ext uri="{FF2B5EF4-FFF2-40B4-BE49-F238E27FC236}">
                <a16:creationId xmlns:a16="http://schemas.microsoft.com/office/drawing/2014/main" id="{F1B20E3E-32B0-4DAB-8273-3E86C35888DF}"/>
              </a:ext>
            </a:extLst>
          </p:cNvPr>
          <p:cNvGrpSpPr/>
          <p:nvPr/>
        </p:nvGrpSpPr>
        <p:grpSpPr>
          <a:xfrm>
            <a:off x="4184222" y="931028"/>
            <a:ext cx="3823554" cy="1204326"/>
            <a:chOff x="3706419" y="908720"/>
            <a:chExt cx="4600691" cy="1524353"/>
          </a:xfrm>
        </p:grpSpPr>
        <p:pic>
          <p:nvPicPr>
            <p:cNvPr id="24" name="图片 23">
              <a:extLst>
                <a:ext uri="{FF2B5EF4-FFF2-40B4-BE49-F238E27FC236}">
                  <a16:creationId xmlns:a16="http://schemas.microsoft.com/office/drawing/2014/main" id="{CA5C8138-86DF-4429-8D30-591814818A9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400000"/>
                      </a14:imgEffect>
                      <a14:imgEffect>
                        <a14:brightnessContrast bright="40000"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06419" y="908720"/>
              <a:ext cx="1524353" cy="1524353"/>
            </a:xfrm>
            <a:prstGeom prst="rect">
              <a:avLst/>
            </a:prstGeom>
          </p:spPr>
        </p:pic>
        <p:pic>
          <p:nvPicPr>
            <p:cNvPr id="25" name="图片 24">
              <a:extLst>
                <a:ext uri="{FF2B5EF4-FFF2-40B4-BE49-F238E27FC236}">
                  <a16:creationId xmlns:a16="http://schemas.microsoft.com/office/drawing/2014/main" id="{0CE23A02-DC3B-407D-81F5-8D7EB213A60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13931" y="1057565"/>
              <a:ext cx="3079111" cy="818764"/>
            </a:xfrm>
            <a:prstGeom prst="rect">
              <a:avLst/>
            </a:prstGeom>
          </p:spPr>
        </p:pic>
        <p:sp>
          <p:nvSpPr>
            <p:cNvPr id="28" name="文本框 27">
              <a:extLst>
                <a:ext uri="{FF2B5EF4-FFF2-40B4-BE49-F238E27FC236}">
                  <a16:creationId xmlns:a16="http://schemas.microsoft.com/office/drawing/2014/main" id="{F5E72FCA-1494-4152-BA4C-EBEFA331BE8D}"/>
                </a:ext>
              </a:extLst>
            </p:cNvPr>
            <p:cNvSpPr txBox="1"/>
            <p:nvPr/>
          </p:nvSpPr>
          <p:spPr>
            <a:xfrm>
              <a:off x="5269000" y="1876329"/>
              <a:ext cx="303811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/>
              <a:r>
                <a:rPr lang="en-US" altLang="zh-CN" b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SOUTHEAST UNIVERSITY</a:t>
              </a:r>
              <a:endParaRPr lang="zh-CN" altLang="en-US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29" name="图片 28">
            <a:extLst>
              <a:ext uri="{FF2B5EF4-FFF2-40B4-BE49-F238E27FC236}">
                <a16:creationId xmlns:a16="http://schemas.microsoft.com/office/drawing/2014/main" id="{798E8A69-6F20-4305-BE5F-B3AD77B5696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-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078" y="5916898"/>
            <a:ext cx="2419384" cy="748497"/>
          </a:xfrm>
          <a:prstGeom prst="rect">
            <a:avLst/>
          </a:prstGeom>
        </p:spPr>
      </p:pic>
      <p:grpSp>
        <p:nvGrpSpPr>
          <p:cNvPr id="3" name="组合 2">
            <a:extLst>
              <a:ext uri="{FF2B5EF4-FFF2-40B4-BE49-F238E27FC236}">
                <a16:creationId xmlns:a16="http://schemas.microsoft.com/office/drawing/2014/main" id="{E476E3D6-9254-4620-6A11-7509F4709281}"/>
              </a:ext>
            </a:extLst>
          </p:cNvPr>
          <p:cNvGrpSpPr/>
          <p:nvPr/>
        </p:nvGrpSpPr>
        <p:grpSpPr>
          <a:xfrm>
            <a:off x="2581130" y="4968812"/>
            <a:ext cx="7258717" cy="923330"/>
            <a:chOff x="2714539" y="4676547"/>
            <a:chExt cx="2444460" cy="923330"/>
          </a:xfrm>
        </p:grpSpPr>
        <p:sp>
          <p:nvSpPr>
            <p:cNvPr id="7" name="TextBox 30">
              <a:extLst>
                <a:ext uri="{FF2B5EF4-FFF2-40B4-BE49-F238E27FC236}">
                  <a16:creationId xmlns:a16="http://schemas.microsoft.com/office/drawing/2014/main" id="{F86B40D2-67A5-2F5E-9925-FEED08307F7F}"/>
                </a:ext>
              </a:extLst>
            </p:cNvPr>
            <p:cNvSpPr txBox="1"/>
            <p:nvPr/>
          </p:nvSpPr>
          <p:spPr bwMode="auto">
            <a:xfrm>
              <a:off x="3520887" y="4729712"/>
              <a:ext cx="1056742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defRPr/>
              </a:pPr>
              <a:endParaRPr lang="zh-CN" altLang="en-US" sz="2400" b="1">
                <a:latin typeface="Times New Roman" panose="02020603050405020304" pitchFamily="18" charset="0"/>
                <a:ea typeface="思源黑体 CN Heavy" panose="020B0A00000000000000" pitchFamily="34" charset="-122"/>
                <a:cs typeface="Times New Roman" panose="02020603050405020304" pitchFamily="18" charset="0"/>
                <a:sym typeface="+mn-lt"/>
              </a:endParaRPr>
            </a:p>
          </p:txBody>
        </p:sp>
        <p:sp>
          <p:nvSpPr>
            <p:cNvPr id="8" name="TextBox 31">
              <a:extLst>
                <a:ext uri="{FF2B5EF4-FFF2-40B4-BE49-F238E27FC236}">
                  <a16:creationId xmlns:a16="http://schemas.microsoft.com/office/drawing/2014/main" id="{DAD6A12E-4266-2EC2-1535-69407F9FFFA4}"/>
                </a:ext>
              </a:extLst>
            </p:cNvPr>
            <p:cNvSpPr txBox="1"/>
            <p:nvPr/>
          </p:nvSpPr>
          <p:spPr bwMode="auto">
            <a:xfrm>
              <a:off x="2714539" y="4676547"/>
              <a:ext cx="2444460" cy="923330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zh-CN" altLang="en-US" sz="5400" b="1">
                  <a:solidFill>
                    <a:srgbClr val="034C9C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lt"/>
                </a:rPr>
                <a:t> </a:t>
              </a:r>
              <a:r>
                <a:rPr lang="zh-CN" altLang="en-US" sz="2800" b="1">
                  <a:solidFill>
                    <a:srgbClr val="034C9C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lt"/>
                </a:rPr>
                <a:t>报告人：谢修鹏</a:t>
              </a:r>
              <a:r>
                <a:rPr lang="en-US" altLang="zh-CN" sz="2800" b="1">
                  <a:solidFill>
                    <a:srgbClr val="034C9C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lt"/>
                </a:rPr>
                <a:t>  </a:t>
              </a:r>
              <a:r>
                <a:rPr lang="zh-CN" altLang="en-US" sz="2800" b="1">
                  <a:solidFill>
                    <a:srgbClr val="034C9C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lt"/>
                </a:rPr>
                <a:t> 时间：</a:t>
              </a:r>
              <a:r>
                <a:rPr lang="en-US" altLang="zh-CN" sz="2800" b="1">
                  <a:solidFill>
                    <a:srgbClr val="034C9C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lt"/>
                </a:rPr>
                <a:t>2026</a:t>
              </a:r>
              <a:r>
                <a:rPr lang="zh-CN" altLang="en-US" sz="2800" b="1">
                  <a:solidFill>
                    <a:srgbClr val="034C9C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lt"/>
                </a:rPr>
                <a:t>年</a:t>
              </a:r>
              <a:r>
                <a:rPr lang="en-US" altLang="zh-CN" sz="2800" b="1">
                  <a:solidFill>
                    <a:srgbClr val="034C9C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lt"/>
                </a:rPr>
                <a:t>07</a:t>
              </a:r>
              <a:r>
                <a:rPr lang="zh-CN" altLang="en-US" sz="2800" b="1">
                  <a:solidFill>
                    <a:srgbClr val="034C9C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lt"/>
                </a:rPr>
                <a:t>月</a:t>
              </a:r>
              <a:r>
                <a:rPr lang="en-US" altLang="zh-CN" sz="2800" b="1">
                  <a:solidFill>
                    <a:srgbClr val="034C9C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lt"/>
                </a:rPr>
                <a:t>29</a:t>
              </a:r>
              <a:r>
                <a:rPr lang="zh-CN" altLang="en-US" sz="2800" b="1">
                  <a:solidFill>
                    <a:srgbClr val="034C9C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lt"/>
                </a:rPr>
                <a:t>日 </a:t>
              </a:r>
              <a:endParaRPr lang="en-US" altLang="zh-CN" sz="2800" b="1">
                <a:solidFill>
                  <a:srgbClr val="034C9C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lt"/>
              </a:endParaRPr>
            </a:p>
          </p:txBody>
        </p:sp>
      </p:grpSp>
      <p:sp>
        <p:nvSpPr>
          <p:cNvPr id="13" name="TextBox 31">
            <a:extLst>
              <a:ext uri="{FF2B5EF4-FFF2-40B4-BE49-F238E27FC236}">
                <a16:creationId xmlns:a16="http://schemas.microsoft.com/office/drawing/2014/main" id="{3E9491EF-80A9-2884-4336-0E80C0F55F41}"/>
              </a:ext>
            </a:extLst>
          </p:cNvPr>
          <p:cNvSpPr txBox="1"/>
          <p:nvPr/>
        </p:nvSpPr>
        <p:spPr bwMode="auto">
          <a:xfrm>
            <a:off x="3469620" y="6029536"/>
            <a:ext cx="5211683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>
                <a:solidFill>
                  <a:srgbClr val="034C9C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lt"/>
              </a:rPr>
              <a:t>第一届强相互作用自旋物理会议</a:t>
            </a:r>
            <a:endParaRPr lang="en-US" altLang="zh-CN" sz="2800" b="1">
              <a:solidFill>
                <a:srgbClr val="034C9C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2896595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BAF959C3-E5AF-1174-AC85-DAE7D7C6F0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020D2-E016-4DFA-9233-E593B6DE9BDE}" type="slidenum">
              <a:rPr lang="zh-CN" altLang="en-US" smtClean="0"/>
              <a:pPr/>
              <a:t>10</a:t>
            </a:fld>
            <a:endParaRPr lang="zh-CN" altLang="en-US"/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DC3B0A3D-8DA9-6BA1-1660-ACFAD8342C0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zh-CN" altLang="en-US"/>
              <a:t>单圈图</a:t>
            </a:r>
          </a:p>
        </p:txBody>
      </p:sp>
      <p:pic>
        <p:nvPicPr>
          <p:cNvPr id="13" name="图片 12">
            <a:extLst>
              <a:ext uri="{FF2B5EF4-FFF2-40B4-BE49-F238E27FC236}">
                <a16:creationId xmlns:a16="http://schemas.microsoft.com/office/drawing/2014/main" id="{2AB46D04-77DD-C687-B811-3B92277FF9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9966" y="1054405"/>
            <a:ext cx="6752067" cy="5041342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6" name="文本框 15">
                <a:extLst>
                  <a:ext uri="{FF2B5EF4-FFF2-40B4-BE49-F238E27FC236}">
                    <a16:creationId xmlns:a16="http://schemas.microsoft.com/office/drawing/2014/main" id="{E2954CBA-1B52-959A-A878-7DB5859A1715}"/>
                  </a:ext>
                </a:extLst>
              </p:cNvPr>
              <p:cNvSpPr txBox="1"/>
              <p:nvPr/>
            </p:nvSpPr>
            <p:spPr>
              <a:xfrm>
                <a:off x="2764416" y="6178550"/>
                <a:ext cx="6099174" cy="63049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zh-CN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num>
                        <m:den>
                          <m:sSup>
                            <m:sSupPr>
                              <m:ctrlPr>
                                <a:rPr lang="en-US" altLang="zh-CN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e>
                            <m:sup>
                              <m:r>
                                <a:rPr lang="en-US" altLang="zh-CN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±</m:t>
                              </m:r>
                            </m:sup>
                          </m:sSup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den>
                      </m:f>
                      <m:r>
                        <a:rPr lang="en-US" altLang="zh-CN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</m:t>
                      </m:r>
                      <m:f>
                        <m:fPr>
                          <m:ctrlPr>
                            <a:rPr lang="en-US" altLang="zh-CN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CN" i="1">
                              <a:latin typeface="Cambria Math" panose="02040503050406030204" pitchFamily="18" charset="0"/>
                            </a:rPr>
                            <m:t>𝑖</m:t>
                          </m:r>
                        </m:num>
                        <m:den>
                          <m:sSup>
                            <m:sSupPr>
                              <m:ctrlPr>
                                <a:rPr lang="en-US" altLang="zh-CN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CN" i="1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e>
                            <m:sup>
                              <m:r>
                                <a:rPr lang="en-US" altLang="zh-CN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±</m:t>
                              </m:r>
                            </m:sup>
                          </m:sSup>
                          <m:r>
                            <a:rPr lang="en-US" altLang="zh-CN" i="1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altLang="zh-CN" i="1">
                              <a:latin typeface="Cambria Math" panose="02040503050406030204" pitchFamily="18" charset="0"/>
                            </a:rPr>
                            <m:t>𝑖</m:t>
                          </m:r>
                          <m:sSup>
                            <m:sSupPr>
                              <m:ctrlPr>
                                <a:rPr lang="en-US" altLang="zh-CN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zh-CN" altLang="en-US" i="1" smtClean="0">
                                  <a:latin typeface="Cambria Math" panose="02040503050406030204" pitchFamily="18" charset="0"/>
                                </a:rPr>
                                <m:t>𝛿</m:t>
                              </m:r>
                            </m:e>
                            <m:sup>
                              <m:r>
                                <a:rPr lang="en-US" altLang="zh-CN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±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zh-CN" altLang="en-US"/>
              </a:p>
            </p:txBody>
          </p:sp>
        </mc:Choice>
        <mc:Fallback xmlns="">
          <p:sp>
            <p:nvSpPr>
              <p:cNvPr id="16" name="文本框 15">
                <a:extLst>
                  <a:ext uri="{FF2B5EF4-FFF2-40B4-BE49-F238E27FC236}">
                    <a16:creationId xmlns:a16="http://schemas.microsoft.com/office/drawing/2014/main" id="{E2954CBA-1B52-959A-A878-7DB5859A171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64416" y="6178550"/>
                <a:ext cx="6099174" cy="63049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文本框 16">
            <a:extLst>
              <a:ext uri="{FF2B5EF4-FFF2-40B4-BE49-F238E27FC236}">
                <a16:creationId xmlns:a16="http://schemas.microsoft.com/office/drawing/2014/main" id="{CDA2A510-CBCB-B66E-E74B-4C223928BEC1}"/>
              </a:ext>
            </a:extLst>
          </p:cNvPr>
          <p:cNvSpPr txBox="1"/>
          <p:nvPr/>
        </p:nvSpPr>
        <p:spPr>
          <a:xfrm>
            <a:off x="1524000" y="6308079"/>
            <a:ext cx="34480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>
                <a:latin typeface="Times New Roman" panose="02020603050405020304" pitchFamily="18" charset="0"/>
                <a:cs typeface="Times New Roman" panose="02020603050405020304" pitchFamily="18" charset="0"/>
              </a:rPr>
              <a:t>Wilson line propagator:</a:t>
            </a:r>
            <a:endParaRPr lang="zh-CN" alt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13990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FDB33851-2FC1-A2FC-6589-DD718E215B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020D2-E016-4DFA-9233-E593B6DE9BDE}" type="slidenum">
              <a:rPr lang="zh-CN" altLang="en-US" smtClean="0"/>
              <a:pPr/>
              <a:t>11</a:t>
            </a:fld>
            <a:endParaRPr lang="zh-CN" altLang="en-US"/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90993885-008F-DEC8-EAED-9B5BEB525E4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zh-CN" altLang="en-US"/>
              <a:t>计算结果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文本框 4">
                <a:extLst>
                  <a:ext uri="{FF2B5EF4-FFF2-40B4-BE49-F238E27FC236}">
                    <a16:creationId xmlns:a16="http://schemas.microsoft.com/office/drawing/2014/main" id="{56F638B3-852A-DDCA-6BEA-9AF88D20A83B}"/>
                  </a:ext>
                </a:extLst>
              </p:cNvPr>
              <p:cNvSpPr txBox="1"/>
              <p:nvPr/>
            </p:nvSpPr>
            <p:spPr>
              <a:xfrm>
                <a:off x="4006517" y="1809750"/>
                <a:ext cx="4178965" cy="44345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2400" b="0" i="1" smtClean="0">
                          <a:latin typeface="Cambria Math" panose="02040503050406030204" pitchFamily="18" charset="0"/>
                        </a:rPr>
                        <m:t>𝑥</m:t>
                      </m:r>
                      <m:sSubSup>
                        <m:sSubSupPr>
                          <m:ctrlPr>
                            <a:rPr lang="en-US" altLang="zh-CN" sz="2400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zh-CN" sz="2400" b="0" i="1" smtClean="0">
                              <a:latin typeface="Cambria Math" panose="02040503050406030204" pitchFamily="18" charset="0"/>
                            </a:rPr>
                            <m:t>𝑔</m:t>
                          </m:r>
                        </m:e>
                        <m:sub>
                          <m:r>
                            <a:rPr lang="en-US" altLang="zh-CN" sz="2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m:rPr>
                              <m:sty m:val="p"/>
                            </m:rPr>
                            <a:rPr lang="en-US" altLang="zh-CN" sz="2400" b="0" i="0" smtClean="0">
                              <a:latin typeface="Cambria Math" panose="02040503050406030204" pitchFamily="18" charset="0"/>
                            </a:rPr>
                            <m:t>T</m:t>
                          </m:r>
                        </m:sub>
                        <m:sup>
                          <m:r>
                            <a:rPr lang="en-US" altLang="zh-CN" sz="2400" b="0" i="1" smtClean="0">
                              <a:latin typeface="Cambria Math" panose="02040503050406030204" pitchFamily="18" charset="0"/>
                            </a:rPr>
                            <m:t>𝑔</m:t>
                          </m:r>
                        </m:sup>
                      </m:sSubSup>
                      <m:d>
                        <m:dPr>
                          <m:ctrlPr>
                            <a:rPr lang="en-US" altLang="zh-CN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CN" sz="2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altLang="zh-CN" sz="2400" b="0" i="1" smtClean="0">
                              <a:latin typeface="Cambria Math" panose="02040503050406030204" pitchFamily="18" charset="0"/>
                            </a:rPr>
                            <m:t>, </m:t>
                          </m:r>
                          <m:sSubSup>
                            <m:sSubSupPr>
                              <m:ctrlPr>
                                <a:rPr lang="en-US" altLang="zh-CN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altLang="zh-CN" sz="2400" b="1" i="1" smtClean="0">
                                  <a:latin typeface="Cambria Math" panose="02040503050406030204" pitchFamily="18" charset="0"/>
                                </a:rPr>
                                <m:t>𝒌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US" altLang="zh-CN" sz="2400" b="0" i="0" smtClean="0">
                                  <a:latin typeface="Cambria Math" panose="02040503050406030204" pitchFamily="18" charset="0"/>
                                </a:rPr>
                                <m:t>T</m:t>
                              </m:r>
                            </m:sub>
                            <m:sup>
                              <m:r>
                                <a:rPr lang="en-US" altLang="zh-CN" sz="2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</m:e>
                      </m:d>
                      <m:r>
                        <a:rPr lang="en-US" altLang="zh-CN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zh-CN" sz="2400" i="1">
                          <a:latin typeface="Cambria Math" panose="02040503050406030204" pitchFamily="18" charset="0"/>
                        </a:rPr>
                        <m:t>𝑥</m:t>
                      </m:r>
                      <m:sSubSup>
                        <m:sSubSupPr>
                          <m:ctrlPr>
                            <a:rPr lang="en-US" altLang="zh-CN" sz="2400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zh-CN" sz="2400" b="0" i="1" smtClean="0">
                              <a:latin typeface="Cambria Math" panose="02040503050406030204" pitchFamily="18" charset="0"/>
                            </a:rPr>
                            <m:t>h</m:t>
                          </m:r>
                        </m:e>
                        <m:sub>
                          <m:r>
                            <a:rPr lang="en-US" altLang="zh-CN" sz="2400" i="1"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m:rPr>
                              <m:sty m:val="p"/>
                            </m:rPr>
                            <a:rPr lang="en-US" altLang="zh-CN" sz="2400" b="0" i="0" smtClean="0">
                              <a:latin typeface="Cambria Math" panose="02040503050406030204" pitchFamily="18" charset="0"/>
                            </a:rPr>
                            <m:t>L</m:t>
                          </m:r>
                        </m:sub>
                        <m:sup>
                          <m:r>
                            <a:rPr lang="en-US" altLang="zh-CN" sz="24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⊥</m:t>
                          </m:r>
                          <m:r>
                            <a:rPr lang="en-US" altLang="zh-CN" sz="2400" i="1">
                              <a:latin typeface="Cambria Math" panose="02040503050406030204" pitchFamily="18" charset="0"/>
                            </a:rPr>
                            <m:t>𝑔</m:t>
                          </m:r>
                        </m:sup>
                      </m:sSubSup>
                      <m:d>
                        <m:dPr>
                          <m:ctrlPr>
                            <a:rPr lang="en-US" altLang="zh-CN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CN" sz="2400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altLang="zh-CN" sz="2400" i="1">
                              <a:latin typeface="Cambria Math" panose="02040503050406030204" pitchFamily="18" charset="0"/>
                            </a:rPr>
                            <m:t>, </m:t>
                          </m:r>
                          <m:sSubSup>
                            <m:sSubSupPr>
                              <m:ctrlPr>
                                <a:rPr lang="en-US" altLang="zh-CN" sz="2400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altLang="zh-CN" sz="2400" b="1" i="1">
                                  <a:latin typeface="Cambria Math" panose="02040503050406030204" pitchFamily="18" charset="0"/>
                                </a:rPr>
                                <m:t>𝒌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US" altLang="zh-CN" sz="2400">
                                  <a:latin typeface="Cambria Math" panose="02040503050406030204" pitchFamily="18" charset="0"/>
                                </a:rPr>
                                <m:t>T</m:t>
                              </m:r>
                            </m:sub>
                            <m:sup>
                              <m:r>
                                <a:rPr lang="en-US" altLang="zh-CN" sz="24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</m:e>
                      </m:d>
                      <m:r>
                        <a:rPr lang="en-US" altLang="zh-CN" sz="2400" b="0" i="1" smtClean="0"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zh-CN" altLang="en-US" sz="2400"/>
              </a:p>
            </p:txBody>
          </p:sp>
        </mc:Choice>
        <mc:Fallback xmlns="">
          <p:sp>
            <p:nvSpPr>
              <p:cNvPr id="5" name="文本框 4">
                <a:extLst>
                  <a:ext uri="{FF2B5EF4-FFF2-40B4-BE49-F238E27FC236}">
                    <a16:creationId xmlns:a16="http://schemas.microsoft.com/office/drawing/2014/main" id="{56F638B3-852A-DDCA-6BEA-9AF88D20A83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06517" y="1809750"/>
                <a:ext cx="4178965" cy="44345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文本框 3">
            <a:extLst>
              <a:ext uri="{FF2B5EF4-FFF2-40B4-BE49-F238E27FC236}">
                <a16:creationId xmlns:a16="http://schemas.microsoft.com/office/drawing/2014/main" id="{4147227D-711D-CA53-7E1D-E2DAA841EBE5}"/>
              </a:ext>
            </a:extLst>
          </p:cNvPr>
          <p:cNvSpPr txBox="1"/>
          <p:nvPr/>
        </p:nvSpPr>
        <p:spPr>
          <a:xfrm>
            <a:off x="768350" y="1222312"/>
            <a:ext cx="242309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>
                <a:latin typeface="Times New Roman" panose="02020603050405020304" pitchFamily="18" charset="0"/>
                <a:cs typeface="Times New Roman" panose="02020603050405020304" pitchFamily="18" charset="0"/>
              </a:rPr>
              <a:t>A vanishing result</a:t>
            </a:r>
            <a:endParaRPr lang="zh-CN" alt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文本框 5">
                <a:extLst>
                  <a:ext uri="{FF2B5EF4-FFF2-40B4-BE49-F238E27FC236}">
                    <a16:creationId xmlns:a16="http://schemas.microsoft.com/office/drawing/2014/main" id="{67C34F2B-4957-3C29-28ED-385C85B9FC65}"/>
                  </a:ext>
                </a:extLst>
              </p:cNvPr>
              <p:cNvSpPr txBox="1"/>
              <p:nvPr/>
            </p:nvSpPr>
            <p:spPr>
              <a:xfrm>
                <a:off x="768350" y="2682812"/>
                <a:ext cx="5622373" cy="53578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24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 results of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CN" sz="240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r>
                          <a:rPr lang="en-US" altLang="zh-CN" sz="2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𝑓</m:t>
                        </m:r>
                      </m:e>
                      <m:sub>
                        <m:r>
                          <a:rPr lang="en-US" altLang="zh-CN" sz="2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  <m:r>
                          <m:rPr>
                            <m:sty m:val="p"/>
                          </m:rPr>
                          <a:rPr lang="en-US" altLang="zh-CN" sz="2400" b="0" i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T</m:t>
                        </m:r>
                      </m:sub>
                      <m:sup>
                        <m:r>
                          <a:rPr lang="en-US" altLang="zh-CN" sz="2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⊥</m:t>
                        </m:r>
                        <m:r>
                          <a:rPr lang="en-US" altLang="zh-CN" sz="2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𝑔</m:t>
                        </m:r>
                      </m:sup>
                    </m:sSubSup>
                    <m:d>
                      <m:dPr>
                        <m:ctrlPr>
                          <a:rPr lang="en-US" altLang="zh-CN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sz="2400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altLang="zh-CN" sz="2400" i="1">
                            <a:latin typeface="Cambria Math" panose="02040503050406030204" pitchFamily="18" charset="0"/>
                          </a:rPr>
                          <m:t>, </m:t>
                        </m:r>
                        <m:sSubSup>
                          <m:sSubSupPr>
                            <m:ctrlPr>
                              <a:rPr lang="en-US" altLang="zh-CN" sz="2400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altLang="zh-CN" sz="2400" b="1" i="1">
                                <a:latin typeface="Cambria Math" panose="02040503050406030204" pitchFamily="18" charset="0"/>
                              </a:rPr>
                              <m:t>𝒌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en-US" altLang="zh-CN" sz="2400">
                                <a:latin typeface="Cambria Math" panose="02040503050406030204" pitchFamily="18" charset="0"/>
                              </a:rPr>
                              <m:t>T</m:t>
                            </m:r>
                          </m:sub>
                          <m:sup>
                            <m:r>
                              <a:rPr lang="en-US" altLang="zh-CN" sz="24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bSup>
                      </m:e>
                    </m:d>
                  </m:oMath>
                </a14:m>
                <a:r>
                  <a:rPr lang="zh-CN" altLang="en-US" sz="24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4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and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CN" sz="2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r>
                          <a:rPr lang="en-US" altLang="zh-CN" sz="2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h</m:t>
                        </m:r>
                      </m:e>
                      <m:sub>
                        <m:r>
                          <a:rPr lang="en-US" altLang="zh-CN" sz="2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  <m:sup>
                        <m:r>
                          <a:rPr lang="en-US" altLang="zh-CN" sz="2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⊥</m:t>
                        </m:r>
                        <m:r>
                          <a:rPr lang="en-US" altLang="zh-CN" sz="2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𝑔</m:t>
                        </m:r>
                      </m:sup>
                    </m:sSubSup>
                    <m:d>
                      <m:dPr>
                        <m:ctrlPr>
                          <a:rPr lang="en-US" altLang="zh-CN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sz="2400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altLang="zh-CN" sz="2400" i="1">
                            <a:latin typeface="Cambria Math" panose="02040503050406030204" pitchFamily="18" charset="0"/>
                          </a:rPr>
                          <m:t>, </m:t>
                        </m:r>
                        <m:sSubSup>
                          <m:sSubSupPr>
                            <m:ctrlPr>
                              <a:rPr lang="en-US" altLang="zh-CN" sz="2400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altLang="zh-CN" sz="2400" b="1" i="1">
                                <a:latin typeface="Cambria Math" panose="02040503050406030204" pitchFamily="18" charset="0"/>
                              </a:rPr>
                              <m:t>𝒌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en-US" altLang="zh-CN" sz="2400">
                                <a:latin typeface="Cambria Math" panose="02040503050406030204" pitchFamily="18" charset="0"/>
                              </a:rPr>
                              <m:t>T</m:t>
                            </m:r>
                          </m:sub>
                          <m:sup>
                            <m:r>
                              <a:rPr lang="en-US" altLang="zh-CN" sz="24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bSup>
                      </m:e>
                    </m:d>
                  </m:oMath>
                </a14:m>
                <a:r>
                  <a:rPr lang="zh-CN" altLang="en-US" sz="24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4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</a:t>
                </a:r>
                <a:r>
                  <a:rPr lang="zh-CN" altLang="en-US" sz="24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</a:p>
            </p:txBody>
          </p:sp>
        </mc:Choice>
        <mc:Fallback xmlns="">
          <p:sp>
            <p:nvSpPr>
              <p:cNvPr id="6" name="文本框 5">
                <a:extLst>
                  <a:ext uri="{FF2B5EF4-FFF2-40B4-BE49-F238E27FC236}">
                    <a16:creationId xmlns:a16="http://schemas.microsoft.com/office/drawing/2014/main" id="{67C34F2B-4957-3C29-28ED-385C85B9FC6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8350" y="2682812"/>
                <a:ext cx="5622373" cy="535788"/>
              </a:xfrm>
              <a:prstGeom prst="rect">
                <a:avLst/>
              </a:prstGeom>
              <a:blipFill>
                <a:blip r:embed="rId3"/>
                <a:stretch>
                  <a:fillRect l="-1627" b="-2045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图片 7">
            <a:extLst>
              <a:ext uri="{FF2B5EF4-FFF2-40B4-BE49-F238E27FC236}">
                <a16:creationId xmlns:a16="http://schemas.microsoft.com/office/drawing/2014/main" id="{C0E55DF4-AAD2-7F06-015F-C6A315D3B06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67427" y="3423017"/>
            <a:ext cx="5857143" cy="2933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15218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345BB6A8-E65D-036B-4456-1BCDFA570C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020D2-E016-4DFA-9233-E593B6DE9BDE}" type="slidenum">
              <a:rPr lang="zh-CN" altLang="en-US" smtClean="0"/>
              <a:pPr/>
              <a:t>12</a:t>
            </a:fld>
            <a:endParaRPr lang="zh-CN" altLang="en-US"/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41E2C5C6-C0A0-A0DD-5D32-25F77B2F297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zh-CN" altLang="en-US"/>
              <a:t>计算结果</a:t>
            </a: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3BEB43F2-526A-31FE-2BCB-FDA3AB5992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12452"/>
            <a:ext cx="12192000" cy="4931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1833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2A4A8F49-792F-FA16-39E2-D07C341598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020D2-E016-4DFA-9233-E593B6DE9BDE}" type="slidenum">
              <a:rPr lang="zh-CN" altLang="en-US" smtClean="0"/>
              <a:pPr/>
              <a:t>13</a:t>
            </a:fld>
            <a:endParaRPr lang="zh-CN" altLang="en-US"/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9EC1CC2A-6CDA-F96F-71CB-6808235317F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zh-CN" altLang="en-US"/>
              <a:t>计算结果</a:t>
            </a: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C525A1BD-78B5-A9FA-03A5-7E95D9DFEC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02193" y="1474476"/>
            <a:ext cx="5987614" cy="1276049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5E29CA52-876E-46EC-3C54-3946FE14AB7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34259" y="3150112"/>
            <a:ext cx="7723478" cy="81512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9" name="文本框 8">
                <a:extLst>
                  <a:ext uri="{FF2B5EF4-FFF2-40B4-BE49-F238E27FC236}">
                    <a16:creationId xmlns:a16="http://schemas.microsoft.com/office/drawing/2014/main" id="{5B039D5B-8682-2F4E-423D-6E78DD7FE0A2}"/>
                  </a:ext>
                </a:extLst>
              </p:cNvPr>
              <p:cNvSpPr txBox="1"/>
              <p:nvPr/>
            </p:nvSpPr>
            <p:spPr>
              <a:xfrm>
                <a:off x="187186" y="1099917"/>
                <a:ext cx="3271665" cy="50917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24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In the case of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CN" sz="2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r>
                          <a:rPr lang="en-US" altLang="zh-CN" sz="2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h</m:t>
                        </m:r>
                      </m:e>
                      <m:sub>
                        <m:r>
                          <a:rPr lang="en-US" altLang="zh-CN" sz="2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  <m:r>
                          <m:rPr>
                            <m:sty m:val="p"/>
                          </m:rPr>
                          <a:rPr lang="en-US" altLang="zh-CN" sz="240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T</m:t>
                        </m:r>
                      </m:sub>
                      <m:sup>
                        <m:r>
                          <a:rPr lang="en-US" altLang="zh-CN" sz="2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𝑔</m:t>
                        </m:r>
                      </m:sup>
                    </m:sSubSup>
                    <m:d>
                      <m:dPr>
                        <m:ctrlPr>
                          <a:rPr lang="en-US" altLang="zh-CN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sz="2400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altLang="zh-CN" sz="2400" i="1">
                            <a:latin typeface="Cambria Math" panose="02040503050406030204" pitchFamily="18" charset="0"/>
                          </a:rPr>
                          <m:t>, </m:t>
                        </m:r>
                        <m:sSubSup>
                          <m:sSubSupPr>
                            <m:ctrlPr>
                              <a:rPr lang="en-US" altLang="zh-CN" sz="2400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altLang="zh-CN" sz="2400" b="1" i="1">
                                <a:latin typeface="Cambria Math" panose="02040503050406030204" pitchFamily="18" charset="0"/>
                              </a:rPr>
                              <m:t>𝒌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en-US" altLang="zh-CN" sz="2400">
                                <a:latin typeface="Cambria Math" panose="02040503050406030204" pitchFamily="18" charset="0"/>
                              </a:rPr>
                              <m:t>T</m:t>
                            </m:r>
                          </m:sub>
                          <m:sup>
                            <m:r>
                              <a:rPr lang="en-US" altLang="zh-CN" sz="24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bSup>
                      </m:e>
                    </m:d>
                  </m:oMath>
                </a14:m>
                <a:endParaRPr lang="zh-CN" alt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9" name="文本框 8">
                <a:extLst>
                  <a:ext uri="{FF2B5EF4-FFF2-40B4-BE49-F238E27FC236}">
                    <a16:creationId xmlns:a16="http://schemas.microsoft.com/office/drawing/2014/main" id="{5B039D5B-8682-2F4E-423D-6E78DD7FE0A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7186" y="1099917"/>
                <a:ext cx="3271665" cy="509178"/>
              </a:xfrm>
              <a:prstGeom prst="rect">
                <a:avLst/>
              </a:prstGeom>
              <a:blipFill>
                <a:blip r:embed="rId4"/>
                <a:stretch>
                  <a:fillRect l="-2985" t="-4762" b="-2142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文本框 9">
            <a:extLst>
              <a:ext uri="{FF2B5EF4-FFF2-40B4-BE49-F238E27FC236}">
                <a16:creationId xmlns:a16="http://schemas.microsoft.com/office/drawing/2014/main" id="{334A18B1-C7E0-1B1E-2153-DC30B63FCE3B}"/>
              </a:ext>
            </a:extLst>
          </p:cNvPr>
          <p:cNvSpPr txBox="1"/>
          <p:nvPr/>
        </p:nvSpPr>
        <p:spPr>
          <a:xfrm>
            <a:off x="187186" y="2663419"/>
            <a:ext cx="913904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>
                <a:latin typeface="Times New Roman" panose="02020603050405020304" pitchFamily="18" charset="0"/>
                <a:cs typeface="Times New Roman" panose="02020603050405020304" pitchFamily="18" charset="0"/>
              </a:rPr>
              <a:t>This distinct behavior motivates the introduction of a unified expression:</a:t>
            </a:r>
            <a:endParaRPr lang="zh-CN" alt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68940A7A-9FB1-AA2F-5A6F-0C4E00C8EDB8}"/>
              </a:ext>
            </a:extLst>
          </p:cNvPr>
          <p:cNvSpPr txBox="1"/>
          <p:nvPr/>
        </p:nvSpPr>
        <p:spPr>
          <a:xfrm>
            <a:off x="187185" y="3780429"/>
            <a:ext cx="230223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>
                <a:latin typeface="Times New Roman" panose="02020603050405020304" pitchFamily="18" charset="0"/>
                <a:cs typeface="Times New Roman" panose="02020603050405020304" pitchFamily="18" charset="0"/>
              </a:rPr>
              <a:t>The soft function</a:t>
            </a:r>
            <a:endParaRPr lang="zh-CN" alt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图片 12">
            <a:extLst>
              <a:ext uri="{FF2B5EF4-FFF2-40B4-BE49-F238E27FC236}">
                <a16:creationId xmlns:a16="http://schemas.microsoft.com/office/drawing/2014/main" id="{79B13B5C-5E1C-3224-70FF-2697FA27659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31594" y="4049598"/>
            <a:ext cx="6328807" cy="125490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4" name="文本框 13">
                <a:extLst>
                  <a:ext uri="{FF2B5EF4-FFF2-40B4-BE49-F238E27FC236}">
                    <a16:creationId xmlns:a16="http://schemas.microsoft.com/office/drawing/2014/main" id="{3D52F023-C891-D49D-CEA8-C5A479CC7E12}"/>
                  </a:ext>
                </a:extLst>
              </p:cNvPr>
              <p:cNvSpPr txBox="1"/>
              <p:nvPr/>
            </p:nvSpPr>
            <p:spPr>
              <a:xfrm>
                <a:off x="159943" y="5304506"/>
                <a:ext cx="4480714" cy="46243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24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altLang="zh-CN" sz="240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m:rPr>
                            <m:sty m:val="p"/>
                          </m:rPr>
                          <a:rPr lang="en-US" altLang="zh-CN" sz="2400" b="0" i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MS</m:t>
                        </m:r>
                      </m:e>
                    </m:acc>
                  </m:oMath>
                </a14:m>
                <a:r>
                  <a:rPr lang="zh-CN" altLang="en-US" sz="24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4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UV renormalization factor</a:t>
                </a:r>
                <a:endParaRPr lang="zh-CN" alt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4" name="文本框 13">
                <a:extLst>
                  <a:ext uri="{FF2B5EF4-FFF2-40B4-BE49-F238E27FC236}">
                    <a16:creationId xmlns:a16="http://schemas.microsoft.com/office/drawing/2014/main" id="{3D52F023-C891-D49D-CEA8-C5A479CC7E1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9943" y="5304506"/>
                <a:ext cx="4480714" cy="462434"/>
              </a:xfrm>
              <a:prstGeom prst="rect">
                <a:avLst/>
              </a:prstGeom>
              <a:blipFill>
                <a:blip r:embed="rId6"/>
                <a:stretch>
                  <a:fillRect l="-2041" t="-9211" r="-1361" b="-3026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6" name="图片 15">
            <a:extLst>
              <a:ext uri="{FF2B5EF4-FFF2-40B4-BE49-F238E27FC236}">
                <a16:creationId xmlns:a16="http://schemas.microsoft.com/office/drawing/2014/main" id="{73062E7E-67FE-E1DF-87CE-E0AC77FA00A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375699" y="5847595"/>
            <a:ext cx="5440595" cy="796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797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5135FA2C-5D0A-9154-0D6C-53BA49386B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020D2-E016-4DFA-9233-E593B6DE9BDE}" type="slidenum">
              <a:rPr lang="zh-CN" altLang="en-US" smtClean="0"/>
              <a:pPr/>
              <a:t>14</a:t>
            </a:fld>
            <a:endParaRPr lang="zh-CN" altLang="en-US"/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9644BD21-0434-27EB-B12D-83456A5AA12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zh-CN" altLang="en-US"/>
              <a:t>计算结果</a:t>
            </a: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0F8C7E55-D298-61DE-EC76-6C7A7E693A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0650" y="1068550"/>
            <a:ext cx="9410700" cy="2024524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文本框 6">
                <a:extLst>
                  <a:ext uri="{FF2B5EF4-FFF2-40B4-BE49-F238E27FC236}">
                    <a16:creationId xmlns:a16="http://schemas.microsoft.com/office/drawing/2014/main" id="{F33FD93E-53DE-566B-62B6-A22D48CC68F9}"/>
                  </a:ext>
                </a:extLst>
              </p:cNvPr>
              <p:cNvSpPr txBox="1"/>
              <p:nvPr/>
            </p:nvSpPr>
            <p:spPr>
              <a:xfrm>
                <a:off x="1390650" y="3267252"/>
                <a:ext cx="6106479" cy="63241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𝑥</m:t>
                      </m:r>
                      <m:sSubSup>
                        <m:sSubSupPr>
                          <m:ctrlP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1,</m:t>
                          </m:r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𝑠𝑢𝑏</m:t>
                          </m:r>
                        </m:sub>
                        <m:sup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𝑔</m:t>
                          </m:r>
                        </m:sup>
                      </m:sSubSup>
                      <m:d>
                        <m:dPr>
                          <m:ctrlP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, </m:t>
                          </m:r>
                          <m:sSubSup>
                            <m:sSubSupPr>
                              <m:ctrlP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altLang="zh-CN" b="1" i="1" smtClean="0">
                                  <a:latin typeface="Cambria Math" panose="02040503050406030204" pitchFamily="18" charset="0"/>
                                </a:rPr>
                                <m:t>𝒃</m:t>
                              </m:r>
                            </m:e>
                            <m:sub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sub>
                            <m:sup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zh-CN" altLang="en-US" b="0" i="1" smtClean="0">
                              <a:latin typeface="Cambria Math" panose="02040503050406030204" pitchFamily="18" charset="0"/>
                            </a:rPr>
                            <m:t>𝜇</m:t>
                          </m:r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zh-CN" altLang="en-US" b="0" i="1" smtClean="0">
                              <a:latin typeface="Cambria Math" panose="02040503050406030204" pitchFamily="18" charset="0"/>
                            </a:rPr>
                            <m:t>𝜉</m:t>
                          </m:r>
                        </m:e>
                      </m:d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zh-CN" altLang="en-US" b="0" i="1" smtClean="0">
                          <a:latin typeface="Cambria Math" panose="02040503050406030204" pitchFamily="18" charset="0"/>
                        </a:rPr>
                        <m:t>𝛿</m:t>
                      </m:r>
                      <m:d>
                        <m:dPr>
                          <m:ctrlP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1−</m:t>
                          </m:r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zh-CN" altLang="en-US" b="0" i="1" smtClean="0">
                                  <a:latin typeface="Cambria Math" panose="02040503050406030204" pitchFamily="18" charset="0"/>
                                </a:rPr>
                                <m:t>𝛼</m:t>
                              </m:r>
                            </m:e>
                            <m:sub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</m:sub>
                          </m:sSub>
                        </m:num>
                        <m:den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zh-CN" altLang="en-US" b="0" i="1" smtClean="0">
                              <a:latin typeface="Cambria Math" panose="02040503050406030204" pitchFamily="18" charset="0"/>
                            </a:rPr>
                            <m:t>𝜋</m:t>
                          </m:r>
                        </m:den>
                      </m:f>
                      <m:d>
                        <m:dPr>
                          <m:ctrlP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sSub>
                                <m:sSubPr>
                                  <m:ctrlPr>
                                    <a:rPr lang="en-US" altLang="zh-CN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zh-CN" altLang="en-US" b="0" i="1" smtClean="0">
                                      <a:latin typeface="Cambria Math" panose="02040503050406030204" pitchFamily="18" charset="0"/>
                                    </a:rPr>
                                    <m:t>𝜖</m:t>
                                  </m:r>
                                </m:e>
                                <m:sub>
                                  <m:r>
                                    <a:rPr lang="en-US" altLang="zh-CN" b="0" i="1" smtClean="0">
                                      <a:latin typeface="Cambria Math" panose="02040503050406030204" pitchFamily="18" charset="0"/>
                                    </a:rPr>
                                    <m:t>𝐼𝑅</m:t>
                                  </m:r>
                                </m:sub>
                              </m:sSub>
                            </m:den>
                          </m:f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m:rPr>
                              <m:sty m:val="p"/>
                            </m:rPr>
                            <a:rPr lang="en-US" altLang="zh-CN" b="0" i="0" smtClean="0">
                              <a:latin typeface="Cambria Math" panose="02040503050406030204" pitchFamily="18" charset="0"/>
                            </a:rPr>
                            <m:t>ln</m:t>
                          </m:r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f>
                            <m:fPr>
                              <m:ctrlP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en-US" altLang="zh-CN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zh-CN" altLang="en-US" b="0" i="1" smtClean="0">
                                      <a:latin typeface="Cambria Math" panose="02040503050406030204" pitchFamily="18" charset="0"/>
                                    </a:rPr>
                                    <m:t>𝜇</m:t>
                                  </m:r>
                                </m:e>
                                <m:sup>
                                  <m:r>
                                    <a:rPr lang="en-US" altLang="zh-CN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sSubSup>
                                <m:sSubSupPr>
                                  <m:ctrlPr>
                                    <a:rPr lang="en-US" altLang="zh-CN" i="1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altLang="zh-CN" b="1" i="1">
                                      <a:latin typeface="Cambria Math" panose="02040503050406030204" pitchFamily="18" charset="0"/>
                                    </a:rPr>
                                    <m:t>𝒃</m:t>
                                  </m:r>
                                </m:e>
                                <m:sub>
                                  <m:r>
                                    <a:rPr lang="en-US" altLang="zh-CN" i="1">
                                      <a:latin typeface="Cambria Math" panose="02040503050406030204" pitchFamily="18" charset="0"/>
                                    </a:rPr>
                                    <m:t>𝑇</m:t>
                                  </m:r>
                                </m:sub>
                                <m:sup>
                                  <m:r>
                                    <a:rPr lang="en-US" altLang="zh-CN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bSup>
                              <m:sSup>
                                <m:sSupPr>
                                  <m:ctrlPr>
                                    <a:rPr lang="en-US" altLang="zh-CN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zh-CN" b="0" i="1" smtClean="0">
                                      <a:latin typeface="Cambria Math" panose="02040503050406030204" pitchFamily="18" charset="0"/>
                                    </a:rPr>
                                    <m:t>𝑒</m:t>
                                  </m:r>
                                </m:e>
                                <m:sup>
                                  <m:r>
                                    <a:rPr lang="en-US" altLang="zh-CN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  <m:sSub>
                                    <m:sSubPr>
                                      <m:ctrlPr>
                                        <a:rPr lang="en-US" altLang="zh-CN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zh-CN" altLang="en-US" b="0" i="1" smtClean="0">
                                          <a:latin typeface="Cambria Math" panose="02040503050406030204" pitchFamily="18" charset="0"/>
                                        </a:rPr>
                                        <m:t>𝛾</m:t>
                                      </m:r>
                                    </m:e>
                                    <m:sub>
                                      <m:r>
                                        <a:rPr lang="en-US" altLang="zh-CN" b="0" i="1" smtClean="0">
                                          <a:latin typeface="Cambria Math" panose="02040503050406030204" pitchFamily="18" charset="0"/>
                                        </a:rPr>
                                        <m:t>𝐸</m:t>
                                      </m:r>
                                    </m:sub>
                                  </m:sSub>
                                </m:sup>
                              </m:sSup>
                            </m:num>
                            <m:den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den>
                          </m:f>
                        </m:e>
                      </m:d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𝑥</m:t>
                      </m:r>
                      <m:sSub>
                        <m:sSubPr>
                          <m:ctrlP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𝑔𝑔</m:t>
                          </m:r>
                        </m:sub>
                      </m:sSub>
                    </m:oMath>
                  </m:oMathPara>
                </a14:m>
                <a:endParaRPr lang="en-US" altLang="zh-CN" b="0"/>
              </a:p>
            </p:txBody>
          </p:sp>
        </mc:Choice>
        <mc:Fallback xmlns="">
          <p:sp>
            <p:nvSpPr>
              <p:cNvPr id="7" name="文本框 6">
                <a:extLst>
                  <a:ext uri="{FF2B5EF4-FFF2-40B4-BE49-F238E27FC236}">
                    <a16:creationId xmlns:a16="http://schemas.microsoft.com/office/drawing/2014/main" id="{F33FD93E-53DE-566B-62B6-A22D48CC68F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90650" y="3267252"/>
                <a:ext cx="6106479" cy="63241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文本框 7">
                <a:extLst>
                  <a:ext uri="{FF2B5EF4-FFF2-40B4-BE49-F238E27FC236}">
                    <a16:creationId xmlns:a16="http://schemas.microsoft.com/office/drawing/2014/main" id="{3A9469B4-7CD7-97B6-A4B4-1189F3F276AA}"/>
                  </a:ext>
                </a:extLst>
              </p:cNvPr>
              <p:cNvSpPr txBox="1"/>
              <p:nvPr/>
            </p:nvSpPr>
            <p:spPr>
              <a:xfrm>
                <a:off x="3324225" y="3999647"/>
                <a:ext cx="6800964" cy="63241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altLang="zh-CN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altLang="zh-CN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zh-CN" altLang="en-US" i="1">
                                  <a:latin typeface="Cambria Math" panose="02040503050406030204" pitchFamily="18" charset="0"/>
                                </a:rPr>
                                <m:t>𝛼</m:t>
                              </m:r>
                            </m:e>
                            <m:sub>
                              <m:r>
                                <a:rPr lang="en-US" altLang="zh-CN" i="1"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altLang="zh-CN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</m:e>
                            <m:sub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sub>
                          </m:sSub>
                        </m:num>
                        <m:den>
                          <m:r>
                            <a:rPr lang="en-US" altLang="zh-CN" i="1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zh-CN" altLang="en-US" i="1">
                              <a:latin typeface="Cambria Math" panose="02040503050406030204" pitchFamily="18" charset="0"/>
                            </a:rPr>
                            <m:t>𝜋</m:t>
                          </m:r>
                        </m:den>
                      </m:f>
                      <m:d>
                        <m:dPr>
                          <m:begChr m:val="["/>
                          <m:endChr m:val="]"/>
                          <m:ctrlPr>
                            <a:rPr lang="en-US" altLang="zh-CN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lang="en-US" altLang="zh-CN">
                              <a:latin typeface="Cambria Math" panose="02040503050406030204" pitchFamily="18" charset="0"/>
                            </a:rPr>
                            <m:t>ln</m:t>
                          </m:r>
                          <m:r>
                            <a:rPr lang="en-US" altLang="zh-CN" i="1">
                              <a:latin typeface="Cambria Math" panose="02040503050406030204" pitchFamily="18" charset="0"/>
                            </a:rPr>
                            <m:t> </m:t>
                          </m:r>
                          <m:f>
                            <m:fPr>
                              <m:ctrlPr>
                                <a:rPr lang="en-US" altLang="zh-CN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en-US" altLang="zh-CN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zh-CN" altLang="en-US" i="1">
                                      <a:latin typeface="Cambria Math" panose="02040503050406030204" pitchFamily="18" charset="0"/>
                                    </a:rPr>
                                    <m:t>𝜇</m:t>
                                  </m:r>
                                </m:e>
                                <m:sup>
                                  <m:r>
                                    <a:rPr lang="en-US" altLang="zh-CN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sSubSup>
                                <m:sSubSupPr>
                                  <m:ctrlPr>
                                    <a:rPr lang="en-US" altLang="zh-CN" i="1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altLang="zh-CN" b="1" i="1">
                                      <a:latin typeface="Cambria Math" panose="02040503050406030204" pitchFamily="18" charset="0"/>
                                    </a:rPr>
                                    <m:t>𝒃</m:t>
                                  </m:r>
                                </m:e>
                                <m:sub>
                                  <m:r>
                                    <a:rPr lang="en-US" altLang="zh-CN" i="1">
                                      <a:latin typeface="Cambria Math" panose="02040503050406030204" pitchFamily="18" charset="0"/>
                                    </a:rPr>
                                    <m:t>𝑇</m:t>
                                  </m:r>
                                </m:sub>
                                <m:sup>
                                  <m:r>
                                    <a:rPr lang="en-US" altLang="zh-CN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bSup>
                              <m:sSup>
                                <m:sSupPr>
                                  <m:ctrlPr>
                                    <a:rPr lang="en-US" altLang="zh-CN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zh-CN" i="1">
                                      <a:latin typeface="Cambria Math" panose="02040503050406030204" pitchFamily="18" charset="0"/>
                                    </a:rPr>
                                    <m:t>𝑒</m:t>
                                  </m:r>
                                </m:e>
                                <m:sup>
                                  <m:r>
                                    <a:rPr lang="en-US" altLang="zh-CN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  <m:sSub>
                                    <m:sSubPr>
                                      <m:ctrlPr>
                                        <a:rPr lang="en-US" altLang="zh-CN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zh-CN" altLang="en-US" i="1">
                                          <a:latin typeface="Cambria Math" panose="02040503050406030204" pitchFamily="18" charset="0"/>
                                        </a:rPr>
                                        <m:t>𝛾</m:t>
                                      </m:r>
                                    </m:e>
                                    <m:sub>
                                      <m:r>
                                        <a:rPr lang="en-US" altLang="zh-CN" i="1">
                                          <a:latin typeface="Cambria Math" panose="02040503050406030204" pitchFamily="18" charset="0"/>
                                        </a:rPr>
                                        <m:t>𝐸</m:t>
                                      </m:r>
                                    </m:sub>
                                  </m:sSub>
                                </m:sup>
                              </m:sSup>
                            </m:num>
                            <m:den>
                              <m:r>
                                <a:rPr lang="en-US" altLang="zh-CN" i="1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den>
                          </m:f>
                          <m:d>
                            <m:dPr>
                              <m:ctrlPr>
                                <a:rPr lang="en-US" altLang="zh-CN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altLang="zh-CN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en-US" altLang="zh-CN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zh-CN" altLang="en-US" i="1" smtClean="0">
                                          <a:latin typeface="Cambria Math" panose="02040503050406030204" pitchFamily="18" charset="0"/>
                                        </a:rPr>
                                        <m:t>𝛽</m:t>
                                      </m:r>
                                    </m:e>
                                    <m:sub>
                                      <m:r>
                                        <a:rPr lang="en-US" altLang="zh-CN" b="0" i="1" smtClean="0">
                                          <a:latin typeface="Cambria Math" panose="02040503050406030204" pitchFamily="18" charset="0"/>
                                        </a:rPr>
                                        <m:t>0</m:t>
                                      </m:r>
                                    </m:sub>
                                  </m:sSub>
                                </m:num>
                                <m:den>
                                  <m:r>
                                    <a:rPr lang="en-US" altLang="zh-CN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  <m:sSub>
                                    <m:sSubPr>
                                      <m:ctrlPr>
                                        <a:rPr lang="en-US" altLang="zh-CN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CN" b="0" i="1" smtClean="0">
                                          <a:latin typeface="Cambria Math" panose="02040503050406030204" pitchFamily="18" charset="0"/>
                                        </a:rPr>
                                        <m:t>𝐶</m:t>
                                      </m:r>
                                    </m:e>
                                    <m:sub>
                                      <m:r>
                                        <a:rPr lang="en-US" altLang="zh-CN" b="0" i="1" smtClean="0">
                                          <a:latin typeface="Cambria Math" panose="02040503050406030204" pitchFamily="18" charset="0"/>
                                        </a:rPr>
                                        <m:t>𝐴</m:t>
                                      </m:r>
                                    </m:sub>
                                  </m:sSub>
                                </m:den>
                              </m:f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m:rPr>
                                  <m:sty m:val="p"/>
                                </m:rPr>
                                <a:rPr lang="en-US" altLang="zh-CN">
                                  <a:latin typeface="Cambria Math" panose="02040503050406030204" pitchFamily="18" charset="0"/>
                                </a:rPr>
                                <m:t>ln</m:t>
                              </m:r>
                              <m:r>
                                <a:rPr lang="en-US" altLang="zh-CN" i="1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f>
                                <m:fPr>
                                  <m:ctrlPr>
                                    <a:rPr lang="en-US" altLang="zh-CN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p>
                                    <m:sSupPr>
                                      <m:ctrlPr>
                                        <a:rPr lang="en-US" altLang="zh-CN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zh-CN" altLang="en-US" i="1">
                                          <a:latin typeface="Cambria Math" panose="02040503050406030204" pitchFamily="18" charset="0"/>
                                        </a:rPr>
                                        <m:t>𝜇</m:t>
                                      </m:r>
                                    </m:e>
                                    <m:sup>
                                      <m:r>
                                        <a:rPr lang="en-US" altLang="zh-CN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num>
                                <m:den>
                                  <m:r>
                                    <a:rPr lang="zh-CN" altLang="en-US" i="1" smtClean="0">
                                      <a:latin typeface="Cambria Math" panose="02040503050406030204" pitchFamily="18" charset="0"/>
                                    </a:rPr>
                                    <m:t>𝜉</m:t>
                                  </m:r>
                                </m:den>
                              </m:f>
                            </m:e>
                          </m:d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  <m:sSup>
                            <m:sSupPr>
                              <m:ctrlP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US" altLang="zh-CN" b="0" i="0" smtClean="0">
                                  <a:latin typeface="Cambria Math" panose="02040503050406030204" pitchFamily="18" charset="0"/>
                                </a:rPr>
                                <m:t>ln</m:t>
                              </m:r>
                            </m:e>
                            <m:sup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f>
                            <m:fPr>
                              <m:ctrlPr>
                                <a:rPr lang="en-US" altLang="zh-CN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en-US" altLang="zh-CN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zh-CN" altLang="en-US" i="1">
                                      <a:latin typeface="Cambria Math" panose="02040503050406030204" pitchFamily="18" charset="0"/>
                                    </a:rPr>
                                    <m:t>𝜇</m:t>
                                  </m:r>
                                </m:e>
                                <m:sup>
                                  <m:r>
                                    <a:rPr lang="en-US" altLang="zh-CN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sSubSup>
                                <m:sSubSupPr>
                                  <m:ctrlPr>
                                    <a:rPr lang="en-US" altLang="zh-CN" i="1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altLang="zh-CN" b="1" i="1">
                                      <a:latin typeface="Cambria Math" panose="02040503050406030204" pitchFamily="18" charset="0"/>
                                    </a:rPr>
                                    <m:t>𝒃</m:t>
                                  </m:r>
                                </m:e>
                                <m:sub>
                                  <m:r>
                                    <a:rPr lang="en-US" altLang="zh-CN" i="1">
                                      <a:latin typeface="Cambria Math" panose="02040503050406030204" pitchFamily="18" charset="0"/>
                                    </a:rPr>
                                    <m:t>𝑇</m:t>
                                  </m:r>
                                </m:sub>
                                <m:sup>
                                  <m:r>
                                    <a:rPr lang="en-US" altLang="zh-CN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bSup>
                              <m:sSup>
                                <m:sSupPr>
                                  <m:ctrlPr>
                                    <a:rPr lang="en-US" altLang="zh-CN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zh-CN" i="1">
                                      <a:latin typeface="Cambria Math" panose="02040503050406030204" pitchFamily="18" charset="0"/>
                                    </a:rPr>
                                    <m:t>𝑒</m:t>
                                  </m:r>
                                </m:e>
                                <m:sup>
                                  <m:r>
                                    <a:rPr lang="en-US" altLang="zh-CN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  <m:sSub>
                                    <m:sSubPr>
                                      <m:ctrlPr>
                                        <a:rPr lang="en-US" altLang="zh-CN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zh-CN" altLang="en-US" i="1">
                                          <a:latin typeface="Cambria Math" panose="02040503050406030204" pitchFamily="18" charset="0"/>
                                        </a:rPr>
                                        <m:t>𝛾</m:t>
                                      </m:r>
                                    </m:e>
                                    <m:sub>
                                      <m:r>
                                        <a:rPr lang="en-US" altLang="zh-CN" i="1">
                                          <a:latin typeface="Cambria Math" panose="02040503050406030204" pitchFamily="18" charset="0"/>
                                        </a:rPr>
                                        <m:t>𝐸</m:t>
                                      </m:r>
                                    </m:sub>
                                  </m:sSub>
                                </m:sup>
                              </m:sSup>
                            </m:num>
                            <m:den>
                              <m:r>
                                <a:rPr lang="en-US" altLang="zh-CN" i="1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den>
                          </m:f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en-US" altLang="zh-CN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zh-CN" altLang="en-US" b="0" i="1" smtClean="0">
                                      <a:latin typeface="Cambria Math" panose="02040503050406030204" pitchFamily="18" charset="0"/>
                                    </a:rPr>
                                    <m:t>𝜋</m:t>
                                  </m:r>
                                </m:e>
                                <m:sup>
                                  <m:r>
                                    <a:rPr lang="en-US" altLang="zh-CN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num>
                            <m:den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12</m:t>
                              </m:r>
                            </m:den>
                          </m:f>
                        </m:e>
                      </m:d>
                      <m:r>
                        <a:rPr lang="zh-CN" altLang="en-US" i="1">
                          <a:latin typeface="Cambria Math" panose="02040503050406030204" pitchFamily="18" charset="0"/>
                        </a:rPr>
                        <m:t>𝛿</m:t>
                      </m:r>
                      <m:d>
                        <m:dPr>
                          <m:ctrlPr>
                            <a:rPr lang="en-US" altLang="zh-CN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CN" i="1">
                              <a:latin typeface="Cambria Math" panose="02040503050406030204" pitchFamily="18" charset="0"/>
                            </a:rPr>
                            <m:t>1−</m:t>
                          </m:r>
                          <m:r>
                            <a:rPr lang="en-US" altLang="zh-CN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</m:oMath>
                  </m:oMathPara>
                </a14:m>
                <a:endParaRPr lang="zh-CN" altLang="en-US"/>
              </a:p>
            </p:txBody>
          </p:sp>
        </mc:Choice>
        <mc:Fallback xmlns="">
          <p:sp>
            <p:nvSpPr>
              <p:cNvPr id="8" name="文本框 7">
                <a:extLst>
                  <a:ext uri="{FF2B5EF4-FFF2-40B4-BE49-F238E27FC236}">
                    <a16:creationId xmlns:a16="http://schemas.microsoft.com/office/drawing/2014/main" id="{3A9469B4-7CD7-97B6-A4B4-1189F3F276A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24225" y="3999647"/>
                <a:ext cx="6800964" cy="63241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文本框 8">
                <a:extLst>
                  <a:ext uri="{FF2B5EF4-FFF2-40B4-BE49-F238E27FC236}">
                    <a16:creationId xmlns:a16="http://schemas.microsoft.com/office/drawing/2014/main" id="{93628E96-5C72-CFB7-A55A-33A3521A7465}"/>
                  </a:ext>
                </a:extLst>
              </p:cNvPr>
              <p:cNvSpPr txBox="1"/>
              <p:nvPr/>
            </p:nvSpPr>
            <p:spPr>
              <a:xfrm>
                <a:off x="1390650" y="4806242"/>
                <a:ext cx="6384825" cy="63241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𝑥</m:t>
                      </m:r>
                      <m:sSubSup>
                        <m:sSubSupPr>
                          <m:ctrlP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𝑔</m:t>
                          </m:r>
                        </m:e>
                        <m:sub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𝐿</m:t>
                          </m:r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𝑠𝑢𝑏</m:t>
                          </m:r>
                        </m:sub>
                        <m:sup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𝑔</m:t>
                          </m:r>
                        </m:sup>
                      </m:sSubSup>
                      <m:d>
                        <m:dPr>
                          <m:ctrlP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, </m:t>
                          </m:r>
                          <m:sSubSup>
                            <m:sSubSupPr>
                              <m:ctrlP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altLang="zh-CN" b="1" i="1" smtClean="0">
                                  <a:latin typeface="Cambria Math" panose="02040503050406030204" pitchFamily="18" charset="0"/>
                                </a:rPr>
                                <m:t>𝒃</m:t>
                              </m:r>
                            </m:e>
                            <m:sub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sub>
                            <m:sup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zh-CN" altLang="en-US" b="0" i="1" smtClean="0">
                              <a:latin typeface="Cambria Math" panose="02040503050406030204" pitchFamily="18" charset="0"/>
                            </a:rPr>
                            <m:t>𝜇</m:t>
                          </m:r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zh-CN" altLang="en-US" b="0" i="1" smtClean="0">
                              <a:latin typeface="Cambria Math" panose="02040503050406030204" pitchFamily="18" charset="0"/>
                            </a:rPr>
                            <m:t>𝜉</m:t>
                          </m:r>
                        </m:e>
                      </m:d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zh-CN" altLang="en-US" b="0" i="1" smtClean="0">
                          <a:latin typeface="Cambria Math" panose="02040503050406030204" pitchFamily="18" charset="0"/>
                        </a:rPr>
                        <m:t>𝛿</m:t>
                      </m:r>
                      <m:d>
                        <m:dPr>
                          <m:ctrlP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1−</m:t>
                          </m:r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zh-CN" altLang="en-US" b="0" i="1" smtClean="0">
                                  <a:latin typeface="Cambria Math" panose="02040503050406030204" pitchFamily="18" charset="0"/>
                                </a:rPr>
                                <m:t>𝛼</m:t>
                              </m:r>
                            </m:e>
                            <m:sub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</m:sub>
                          </m:sSub>
                        </m:num>
                        <m:den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zh-CN" altLang="en-US" b="0" i="1" smtClean="0">
                              <a:latin typeface="Cambria Math" panose="02040503050406030204" pitchFamily="18" charset="0"/>
                            </a:rPr>
                            <m:t>𝜋</m:t>
                          </m:r>
                        </m:den>
                      </m:f>
                      <m:d>
                        <m:dPr>
                          <m:ctrlP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sSub>
                                <m:sSubPr>
                                  <m:ctrlPr>
                                    <a:rPr lang="en-US" altLang="zh-CN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zh-CN" altLang="en-US" b="0" i="1" smtClean="0">
                                      <a:latin typeface="Cambria Math" panose="02040503050406030204" pitchFamily="18" charset="0"/>
                                    </a:rPr>
                                    <m:t>𝜖</m:t>
                                  </m:r>
                                </m:e>
                                <m:sub>
                                  <m:r>
                                    <a:rPr lang="en-US" altLang="zh-CN" b="0" i="1" smtClean="0">
                                      <a:latin typeface="Cambria Math" panose="02040503050406030204" pitchFamily="18" charset="0"/>
                                    </a:rPr>
                                    <m:t>𝐼𝑅</m:t>
                                  </m:r>
                                </m:sub>
                              </m:sSub>
                            </m:den>
                          </m:f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m:rPr>
                              <m:sty m:val="p"/>
                            </m:rPr>
                            <a:rPr lang="en-US" altLang="zh-CN" b="0" i="0" smtClean="0">
                              <a:latin typeface="Cambria Math" panose="02040503050406030204" pitchFamily="18" charset="0"/>
                            </a:rPr>
                            <m:t>ln</m:t>
                          </m:r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f>
                            <m:fPr>
                              <m:ctrlP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en-US" altLang="zh-CN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zh-CN" altLang="en-US" b="0" i="1" smtClean="0">
                                      <a:latin typeface="Cambria Math" panose="02040503050406030204" pitchFamily="18" charset="0"/>
                                    </a:rPr>
                                    <m:t>𝜇</m:t>
                                  </m:r>
                                </m:e>
                                <m:sup>
                                  <m:r>
                                    <a:rPr lang="en-US" altLang="zh-CN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sSubSup>
                                <m:sSubSupPr>
                                  <m:ctrlPr>
                                    <a:rPr lang="en-US" altLang="zh-CN" i="1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altLang="zh-CN" b="1" i="1">
                                      <a:latin typeface="Cambria Math" panose="02040503050406030204" pitchFamily="18" charset="0"/>
                                    </a:rPr>
                                    <m:t>𝒃</m:t>
                                  </m:r>
                                </m:e>
                                <m:sub>
                                  <m:r>
                                    <a:rPr lang="en-US" altLang="zh-CN" i="1">
                                      <a:latin typeface="Cambria Math" panose="02040503050406030204" pitchFamily="18" charset="0"/>
                                    </a:rPr>
                                    <m:t>𝑇</m:t>
                                  </m:r>
                                </m:sub>
                                <m:sup>
                                  <m:r>
                                    <a:rPr lang="en-US" altLang="zh-CN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bSup>
                              <m:sSup>
                                <m:sSupPr>
                                  <m:ctrlPr>
                                    <a:rPr lang="en-US" altLang="zh-CN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zh-CN" b="0" i="1" smtClean="0">
                                      <a:latin typeface="Cambria Math" panose="02040503050406030204" pitchFamily="18" charset="0"/>
                                    </a:rPr>
                                    <m:t>𝑒</m:t>
                                  </m:r>
                                </m:e>
                                <m:sup>
                                  <m:r>
                                    <a:rPr lang="en-US" altLang="zh-CN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  <m:sSub>
                                    <m:sSubPr>
                                      <m:ctrlPr>
                                        <a:rPr lang="en-US" altLang="zh-CN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zh-CN" altLang="en-US" b="0" i="1" smtClean="0">
                                          <a:latin typeface="Cambria Math" panose="02040503050406030204" pitchFamily="18" charset="0"/>
                                        </a:rPr>
                                        <m:t>𝛾</m:t>
                                      </m:r>
                                    </m:e>
                                    <m:sub>
                                      <m:r>
                                        <a:rPr lang="en-US" altLang="zh-CN" b="0" i="1" smtClean="0">
                                          <a:latin typeface="Cambria Math" panose="02040503050406030204" pitchFamily="18" charset="0"/>
                                        </a:rPr>
                                        <m:t>𝐸</m:t>
                                      </m:r>
                                    </m:sub>
                                  </m:sSub>
                                </m:sup>
                              </m:sSup>
                            </m:num>
                            <m:den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den>
                          </m:f>
                        </m:e>
                      </m:d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m:rPr>
                          <m:sty m:val="p"/>
                        </m:rPr>
                        <a:rPr lang="el-GR" altLang="zh-CN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Δ</m:t>
                      </m:r>
                      <m:sSub>
                        <m:sSubPr>
                          <m:ctrlP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𝑔𝑔</m:t>
                          </m:r>
                        </m:sub>
                      </m:sSub>
                    </m:oMath>
                  </m:oMathPara>
                </a14:m>
                <a:endParaRPr lang="en-US" altLang="zh-CN" b="0"/>
              </a:p>
            </p:txBody>
          </p:sp>
        </mc:Choice>
        <mc:Fallback xmlns="">
          <p:sp>
            <p:nvSpPr>
              <p:cNvPr id="9" name="文本框 8">
                <a:extLst>
                  <a:ext uri="{FF2B5EF4-FFF2-40B4-BE49-F238E27FC236}">
                    <a16:creationId xmlns:a16="http://schemas.microsoft.com/office/drawing/2014/main" id="{93628E96-5C72-CFB7-A55A-33A3521A746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90650" y="4806242"/>
                <a:ext cx="6384825" cy="63241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文本框 9">
                <a:extLst>
                  <a:ext uri="{FF2B5EF4-FFF2-40B4-BE49-F238E27FC236}">
                    <a16:creationId xmlns:a16="http://schemas.microsoft.com/office/drawing/2014/main" id="{502DD506-5493-17DF-F3C9-DA1361A64A21}"/>
                  </a:ext>
                </a:extLst>
              </p:cNvPr>
              <p:cNvSpPr txBox="1"/>
              <p:nvPr/>
            </p:nvSpPr>
            <p:spPr>
              <a:xfrm>
                <a:off x="3324225" y="5538637"/>
                <a:ext cx="6800964" cy="63241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altLang="zh-CN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altLang="zh-CN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zh-CN" altLang="en-US" i="1">
                                  <a:latin typeface="Cambria Math" panose="02040503050406030204" pitchFamily="18" charset="0"/>
                                </a:rPr>
                                <m:t>𝛼</m:t>
                              </m:r>
                            </m:e>
                            <m:sub>
                              <m:r>
                                <a:rPr lang="en-US" altLang="zh-CN" i="1"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altLang="zh-CN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</m:e>
                            <m:sub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sub>
                          </m:sSub>
                        </m:num>
                        <m:den>
                          <m:r>
                            <a:rPr lang="en-US" altLang="zh-CN" i="1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zh-CN" altLang="en-US" i="1">
                              <a:latin typeface="Cambria Math" panose="02040503050406030204" pitchFamily="18" charset="0"/>
                            </a:rPr>
                            <m:t>𝜋</m:t>
                          </m:r>
                        </m:den>
                      </m:f>
                      <m:d>
                        <m:dPr>
                          <m:begChr m:val="["/>
                          <m:endChr m:val="]"/>
                          <m:ctrlPr>
                            <a:rPr lang="en-US" altLang="zh-CN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lang="en-US" altLang="zh-CN">
                              <a:latin typeface="Cambria Math" panose="02040503050406030204" pitchFamily="18" charset="0"/>
                            </a:rPr>
                            <m:t>ln</m:t>
                          </m:r>
                          <m:r>
                            <a:rPr lang="en-US" altLang="zh-CN" i="1">
                              <a:latin typeface="Cambria Math" panose="02040503050406030204" pitchFamily="18" charset="0"/>
                            </a:rPr>
                            <m:t> </m:t>
                          </m:r>
                          <m:f>
                            <m:fPr>
                              <m:ctrlPr>
                                <a:rPr lang="en-US" altLang="zh-CN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en-US" altLang="zh-CN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zh-CN" altLang="en-US" i="1">
                                      <a:latin typeface="Cambria Math" panose="02040503050406030204" pitchFamily="18" charset="0"/>
                                    </a:rPr>
                                    <m:t>𝜇</m:t>
                                  </m:r>
                                </m:e>
                                <m:sup>
                                  <m:r>
                                    <a:rPr lang="en-US" altLang="zh-CN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sSubSup>
                                <m:sSubSupPr>
                                  <m:ctrlPr>
                                    <a:rPr lang="en-US" altLang="zh-CN" i="1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altLang="zh-CN" b="1" i="1">
                                      <a:latin typeface="Cambria Math" panose="02040503050406030204" pitchFamily="18" charset="0"/>
                                    </a:rPr>
                                    <m:t>𝒃</m:t>
                                  </m:r>
                                </m:e>
                                <m:sub>
                                  <m:r>
                                    <a:rPr lang="en-US" altLang="zh-CN" i="1">
                                      <a:latin typeface="Cambria Math" panose="02040503050406030204" pitchFamily="18" charset="0"/>
                                    </a:rPr>
                                    <m:t>𝑇</m:t>
                                  </m:r>
                                </m:sub>
                                <m:sup>
                                  <m:r>
                                    <a:rPr lang="en-US" altLang="zh-CN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bSup>
                              <m:sSup>
                                <m:sSupPr>
                                  <m:ctrlPr>
                                    <a:rPr lang="en-US" altLang="zh-CN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zh-CN" i="1">
                                      <a:latin typeface="Cambria Math" panose="02040503050406030204" pitchFamily="18" charset="0"/>
                                    </a:rPr>
                                    <m:t>𝑒</m:t>
                                  </m:r>
                                </m:e>
                                <m:sup>
                                  <m:r>
                                    <a:rPr lang="en-US" altLang="zh-CN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  <m:sSub>
                                    <m:sSubPr>
                                      <m:ctrlPr>
                                        <a:rPr lang="en-US" altLang="zh-CN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zh-CN" altLang="en-US" i="1">
                                          <a:latin typeface="Cambria Math" panose="02040503050406030204" pitchFamily="18" charset="0"/>
                                        </a:rPr>
                                        <m:t>𝛾</m:t>
                                      </m:r>
                                    </m:e>
                                    <m:sub>
                                      <m:r>
                                        <a:rPr lang="en-US" altLang="zh-CN" i="1">
                                          <a:latin typeface="Cambria Math" panose="02040503050406030204" pitchFamily="18" charset="0"/>
                                        </a:rPr>
                                        <m:t>𝐸</m:t>
                                      </m:r>
                                    </m:sub>
                                  </m:sSub>
                                </m:sup>
                              </m:sSup>
                            </m:num>
                            <m:den>
                              <m:r>
                                <a:rPr lang="en-US" altLang="zh-CN" i="1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den>
                          </m:f>
                          <m:d>
                            <m:dPr>
                              <m:ctrlPr>
                                <a:rPr lang="en-US" altLang="zh-CN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altLang="zh-CN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en-US" altLang="zh-CN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zh-CN" altLang="en-US" i="1" smtClean="0">
                                          <a:latin typeface="Cambria Math" panose="02040503050406030204" pitchFamily="18" charset="0"/>
                                        </a:rPr>
                                        <m:t>𝛽</m:t>
                                      </m:r>
                                    </m:e>
                                    <m:sub>
                                      <m:r>
                                        <a:rPr lang="en-US" altLang="zh-CN" b="0" i="1" smtClean="0">
                                          <a:latin typeface="Cambria Math" panose="02040503050406030204" pitchFamily="18" charset="0"/>
                                        </a:rPr>
                                        <m:t>0</m:t>
                                      </m:r>
                                    </m:sub>
                                  </m:sSub>
                                </m:num>
                                <m:den>
                                  <m:r>
                                    <a:rPr lang="en-US" altLang="zh-CN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  <m:sSub>
                                    <m:sSubPr>
                                      <m:ctrlPr>
                                        <a:rPr lang="en-US" altLang="zh-CN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CN" b="0" i="1" smtClean="0">
                                          <a:latin typeface="Cambria Math" panose="02040503050406030204" pitchFamily="18" charset="0"/>
                                        </a:rPr>
                                        <m:t>𝐶</m:t>
                                      </m:r>
                                    </m:e>
                                    <m:sub>
                                      <m:r>
                                        <a:rPr lang="en-US" altLang="zh-CN" b="0" i="1" smtClean="0">
                                          <a:latin typeface="Cambria Math" panose="02040503050406030204" pitchFamily="18" charset="0"/>
                                        </a:rPr>
                                        <m:t>𝐴</m:t>
                                      </m:r>
                                    </m:sub>
                                  </m:sSub>
                                </m:den>
                              </m:f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m:rPr>
                                  <m:sty m:val="p"/>
                                </m:rPr>
                                <a:rPr lang="en-US" altLang="zh-CN">
                                  <a:latin typeface="Cambria Math" panose="02040503050406030204" pitchFamily="18" charset="0"/>
                                </a:rPr>
                                <m:t>ln</m:t>
                              </m:r>
                              <m:r>
                                <a:rPr lang="en-US" altLang="zh-CN" i="1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f>
                                <m:fPr>
                                  <m:ctrlPr>
                                    <a:rPr lang="en-US" altLang="zh-CN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p>
                                    <m:sSupPr>
                                      <m:ctrlPr>
                                        <a:rPr lang="en-US" altLang="zh-CN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zh-CN" altLang="en-US" i="1">
                                          <a:latin typeface="Cambria Math" panose="02040503050406030204" pitchFamily="18" charset="0"/>
                                        </a:rPr>
                                        <m:t>𝜇</m:t>
                                      </m:r>
                                    </m:e>
                                    <m:sup>
                                      <m:r>
                                        <a:rPr lang="en-US" altLang="zh-CN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num>
                                <m:den>
                                  <m:r>
                                    <a:rPr lang="zh-CN" altLang="en-US" i="1" smtClean="0">
                                      <a:latin typeface="Cambria Math" panose="02040503050406030204" pitchFamily="18" charset="0"/>
                                    </a:rPr>
                                    <m:t>𝜉</m:t>
                                  </m:r>
                                </m:den>
                              </m:f>
                            </m:e>
                          </m:d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  <m:sSup>
                            <m:sSupPr>
                              <m:ctrlP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US" altLang="zh-CN" b="0" i="0" smtClean="0">
                                  <a:latin typeface="Cambria Math" panose="02040503050406030204" pitchFamily="18" charset="0"/>
                                </a:rPr>
                                <m:t>ln</m:t>
                              </m:r>
                            </m:e>
                            <m:sup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f>
                            <m:fPr>
                              <m:ctrlPr>
                                <a:rPr lang="en-US" altLang="zh-CN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en-US" altLang="zh-CN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zh-CN" altLang="en-US" i="1">
                                      <a:latin typeface="Cambria Math" panose="02040503050406030204" pitchFamily="18" charset="0"/>
                                    </a:rPr>
                                    <m:t>𝜇</m:t>
                                  </m:r>
                                </m:e>
                                <m:sup>
                                  <m:r>
                                    <a:rPr lang="en-US" altLang="zh-CN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sSubSup>
                                <m:sSubSupPr>
                                  <m:ctrlPr>
                                    <a:rPr lang="en-US" altLang="zh-CN" i="1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altLang="zh-CN" b="1" i="1">
                                      <a:latin typeface="Cambria Math" panose="02040503050406030204" pitchFamily="18" charset="0"/>
                                    </a:rPr>
                                    <m:t>𝒃</m:t>
                                  </m:r>
                                </m:e>
                                <m:sub>
                                  <m:r>
                                    <a:rPr lang="en-US" altLang="zh-CN" i="1">
                                      <a:latin typeface="Cambria Math" panose="02040503050406030204" pitchFamily="18" charset="0"/>
                                    </a:rPr>
                                    <m:t>𝑇</m:t>
                                  </m:r>
                                </m:sub>
                                <m:sup>
                                  <m:r>
                                    <a:rPr lang="en-US" altLang="zh-CN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bSup>
                              <m:sSup>
                                <m:sSupPr>
                                  <m:ctrlPr>
                                    <a:rPr lang="en-US" altLang="zh-CN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zh-CN" i="1">
                                      <a:latin typeface="Cambria Math" panose="02040503050406030204" pitchFamily="18" charset="0"/>
                                    </a:rPr>
                                    <m:t>𝑒</m:t>
                                  </m:r>
                                </m:e>
                                <m:sup>
                                  <m:r>
                                    <a:rPr lang="en-US" altLang="zh-CN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  <m:sSub>
                                    <m:sSubPr>
                                      <m:ctrlPr>
                                        <a:rPr lang="en-US" altLang="zh-CN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zh-CN" altLang="en-US" i="1">
                                          <a:latin typeface="Cambria Math" panose="02040503050406030204" pitchFamily="18" charset="0"/>
                                        </a:rPr>
                                        <m:t>𝛾</m:t>
                                      </m:r>
                                    </m:e>
                                    <m:sub>
                                      <m:r>
                                        <a:rPr lang="en-US" altLang="zh-CN" i="1">
                                          <a:latin typeface="Cambria Math" panose="02040503050406030204" pitchFamily="18" charset="0"/>
                                        </a:rPr>
                                        <m:t>𝐸</m:t>
                                      </m:r>
                                    </m:sub>
                                  </m:sSub>
                                </m:sup>
                              </m:sSup>
                            </m:num>
                            <m:den>
                              <m:r>
                                <a:rPr lang="en-US" altLang="zh-CN" i="1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den>
                          </m:f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en-US" altLang="zh-CN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zh-CN" altLang="en-US" b="0" i="1" smtClean="0">
                                      <a:latin typeface="Cambria Math" panose="02040503050406030204" pitchFamily="18" charset="0"/>
                                    </a:rPr>
                                    <m:t>𝜋</m:t>
                                  </m:r>
                                </m:e>
                                <m:sup>
                                  <m:r>
                                    <a:rPr lang="en-US" altLang="zh-CN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num>
                            <m:den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12</m:t>
                              </m:r>
                            </m:den>
                          </m:f>
                        </m:e>
                      </m:d>
                      <m:r>
                        <a:rPr lang="zh-CN" altLang="en-US" i="1">
                          <a:latin typeface="Cambria Math" panose="02040503050406030204" pitchFamily="18" charset="0"/>
                        </a:rPr>
                        <m:t>𝛿</m:t>
                      </m:r>
                      <m:d>
                        <m:dPr>
                          <m:ctrlPr>
                            <a:rPr lang="en-US" altLang="zh-CN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CN" i="1">
                              <a:latin typeface="Cambria Math" panose="02040503050406030204" pitchFamily="18" charset="0"/>
                            </a:rPr>
                            <m:t>1−</m:t>
                          </m:r>
                          <m:r>
                            <a:rPr lang="en-US" altLang="zh-CN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</m:oMath>
                  </m:oMathPara>
                </a14:m>
                <a:endParaRPr lang="zh-CN" altLang="en-US"/>
              </a:p>
            </p:txBody>
          </p:sp>
        </mc:Choice>
        <mc:Fallback xmlns="">
          <p:sp>
            <p:nvSpPr>
              <p:cNvPr id="10" name="文本框 9">
                <a:extLst>
                  <a:ext uri="{FF2B5EF4-FFF2-40B4-BE49-F238E27FC236}">
                    <a16:creationId xmlns:a16="http://schemas.microsoft.com/office/drawing/2014/main" id="{502DD506-5493-17DF-F3C9-DA1361A64A2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24225" y="5538637"/>
                <a:ext cx="6800964" cy="632417"/>
              </a:xfrm>
              <a:prstGeom prst="rect">
                <a:avLst/>
              </a:prstGeom>
              <a:blipFill>
                <a:blip r:embed="rId6"/>
                <a:stretch>
                  <a:fillRect b="-97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矩形 11">
            <a:extLst>
              <a:ext uri="{FF2B5EF4-FFF2-40B4-BE49-F238E27FC236}">
                <a16:creationId xmlns:a16="http://schemas.microsoft.com/office/drawing/2014/main" id="{C8840106-EC82-999D-1E07-47B0E92F0D88}"/>
              </a:ext>
            </a:extLst>
          </p:cNvPr>
          <p:cNvSpPr/>
          <p:nvPr/>
        </p:nvSpPr>
        <p:spPr>
          <a:xfrm>
            <a:off x="7175500" y="1727200"/>
            <a:ext cx="3143250" cy="6858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6CE1FEC6-24E2-AA90-DAC5-21EFC10AC3E6}"/>
              </a:ext>
            </a:extLst>
          </p:cNvPr>
          <p:cNvSpPr/>
          <p:nvPr/>
        </p:nvSpPr>
        <p:spPr>
          <a:xfrm>
            <a:off x="6960554" y="3384549"/>
            <a:ext cx="536575" cy="44091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45080214-05B2-75B5-36A1-C9FE58A280CA}"/>
              </a:ext>
            </a:extLst>
          </p:cNvPr>
          <p:cNvSpPr/>
          <p:nvPr/>
        </p:nvSpPr>
        <p:spPr>
          <a:xfrm>
            <a:off x="7080250" y="4923498"/>
            <a:ext cx="695225" cy="429843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02679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DF6ECF-D98C-3494-867E-17DB523C1C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7774D903-A40E-F935-2942-6DEA05C40DFD}"/>
              </a:ext>
            </a:extLst>
          </p:cNvPr>
          <p:cNvSpPr/>
          <p:nvPr/>
        </p:nvSpPr>
        <p:spPr>
          <a:xfrm>
            <a:off x="0" y="2120710"/>
            <a:ext cx="12193200" cy="2880000"/>
          </a:xfrm>
          <a:prstGeom prst="rect">
            <a:avLst/>
          </a:prstGeom>
          <a:solidFill>
            <a:srgbClr val="2E75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0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宋体"/>
              <a:cs typeface="+mn-cs"/>
            </a:endParaRP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D460FED1-B3FF-6C0E-52BB-40E1768FBBAD}"/>
              </a:ext>
            </a:extLst>
          </p:cNvPr>
          <p:cNvSpPr txBox="1"/>
          <p:nvPr/>
        </p:nvSpPr>
        <p:spPr>
          <a:xfrm>
            <a:off x="801370" y="2840319"/>
            <a:ext cx="8076250" cy="13388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050" b="1" i="0" u="none" strike="noStrike" kern="1200" cap="none" spc="0" normalizeH="0" baseline="0" noProof="0">
                <a:ln>
                  <a:noFill/>
                </a:ln>
                <a:solidFill>
                  <a:srgbClr val="F4F4F4"/>
                </a:solidFill>
                <a:effectLst/>
                <a:uLnTx/>
                <a:uFillTx/>
                <a:latin typeface="Segoe UI" panose="020B0502040204020203"/>
                <a:ea typeface="宋体" panose="02010600030101010101" pitchFamily="2" charset="-122"/>
                <a:cs typeface="+mn-cs"/>
              </a:rPr>
              <a:t>PART THREE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4050" b="1">
                <a:solidFill>
                  <a:srgbClr val="FFFFFF"/>
                </a:solidFill>
                <a:latin typeface="Segoe UI" panose="020B0502040204020203"/>
                <a:ea typeface="宋体" panose="02010600030101010101" pitchFamily="2" charset="-122"/>
              </a:rPr>
              <a:t>One-loop gluon quasi-TMDPDFs</a:t>
            </a:r>
            <a:endParaRPr kumimoji="0" lang="zh-CN" altLang="en-US" sz="405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" panose="020B0502040204020203"/>
              <a:ea typeface="宋体" panose="02010600030101010101" pitchFamily="2" charset="-122"/>
              <a:cs typeface="+mn-cs"/>
            </a:endParaRPr>
          </a:p>
        </p:txBody>
      </p:sp>
      <p:grpSp>
        <p:nvGrpSpPr>
          <p:cNvPr id="16" name="组合 15">
            <a:extLst>
              <a:ext uri="{FF2B5EF4-FFF2-40B4-BE49-F238E27FC236}">
                <a16:creationId xmlns:a16="http://schemas.microsoft.com/office/drawing/2014/main" id="{EECD94A7-671A-4668-5D39-3D8F224BBCB9}"/>
              </a:ext>
            </a:extLst>
          </p:cNvPr>
          <p:cNvGrpSpPr/>
          <p:nvPr/>
        </p:nvGrpSpPr>
        <p:grpSpPr>
          <a:xfrm>
            <a:off x="7640687" y="4086310"/>
            <a:ext cx="3182112" cy="914400"/>
            <a:chOff x="6815328" y="4705350"/>
            <a:chExt cx="4242816" cy="1219200"/>
          </a:xfrm>
        </p:grpSpPr>
        <p:sp>
          <p:nvSpPr>
            <p:cNvPr id="13" name="等腰三角形 12">
              <a:extLst>
                <a:ext uri="{FF2B5EF4-FFF2-40B4-BE49-F238E27FC236}">
                  <a16:creationId xmlns:a16="http://schemas.microsoft.com/office/drawing/2014/main" id="{9CF4B074-154C-C6FB-99D2-4A9B2493F3CF}"/>
                </a:ext>
              </a:extLst>
            </p:cNvPr>
            <p:cNvSpPr/>
            <p:nvPr/>
          </p:nvSpPr>
          <p:spPr>
            <a:xfrm>
              <a:off x="6815328" y="4705350"/>
              <a:ext cx="1414272" cy="1219200"/>
            </a:xfrm>
            <a:prstGeom prst="flowChartPreparation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宋体"/>
                <a:cs typeface="+mn-cs"/>
              </a:endParaRPr>
            </a:p>
          </p:txBody>
        </p:sp>
        <p:sp>
          <p:nvSpPr>
            <p:cNvPr id="14" name="等腰三角形 13">
              <a:extLst>
                <a:ext uri="{FF2B5EF4-FFF2-40B4-BE49-F238E27FC236}">
                  <a16:creationId xmlns:a16="http://schemas.microsoft.com/office/drawing/2014/main" id="{690AC717-1684-53D3-557A-74AF6352302E}"/>
                </a:ext>
              </a:extLst>
            </p:cNvPr>
            <p:cNvSpPr/>
            <p:nvPr/>
          </p:nvSpPr>
          <p:spPr>
            <a:xfrm>
              <a:off x="8229600" y="4705350"/>
              <a:ext cx="1414272" cy="1219200"/>
            </a:xfrm>
            <a:prstGeom prst="flowChartPreparation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宋体"/>
                <a:cs typeface="+mn-cs"/>
              </a:endParaRPr>
            </a:p>
          </p:txBody>
        </p:sp>
        <p:sp>
          <p:nvSpPr>
            <p:cNvPr id="15" name="等腰三角形 14">
              <a:extLst>
                <a:ext uri="{FF2B5EF4-FFF2-40B4-BE49-F238E27FC236}">
                  <a16:creationId xmlns:a16="http://schemas.microsoft.com/office/drawing/2014/main" id="{BF4CE815-5F81-2FAE-F9DE-27DF8DF0389F}"/>
                </a:ext>
              </a:extLst>
            </p:cNvPr>
            <p:cNvSpPr/>
            <p:nvPr/>
          </p:nvSpPr>
          <p:spPr>
            <a:xfrm>
              <a:off x="9643872" y="4705350"/>
              <a:ext cx="1414272" cy="1219200"/>
            </a:xfrm>
            <a:prstGeom prst="flowChartPreparation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宋体"/>
                <a:cs typeface="+mn-cs"/>
              </a:endParaRPr>
            </a:p>
          </p:txBody>
        </p:sp>
      </p:grpSp>
      <p:grpSp>
        <p:nvGrpSpPr>
          <p:cNvPr id="122" name="组合 121">
            <a:extLst>
              <a:ext uri="{FF2B5EF4-FFF2-40B4-BE49-F238E27FC236}">
                <a16:creationId xmlns:a16="http://schemas.microsoft.com/office/drawing/2014/main" id="{FD954C80-D555-489B-A2B3-3F4E28A221BE}"/>
              </a:ext>
            </a:extLst>
          </p:cNvPr>
          <p:cNvGrpSpPr/>
          <p:nvPr/>
        </p:nvGrpSpPr>
        <p:grpSpPr>
          <a:xfrm>
            <a:off x="7640687" y="4278580"/>
            <a:ext cx="3182112" cy="914400"/>
            <a:chOff x="6815328" y="4705350"/>
            <a:chExt cx="4242816" cy="1219200"/>
          </a:xfrm>
        </p:grpSpPr>
        <p:sp>
          <p:nvSpPr>
            <p:cNvPr id="123" name="等腰三角形 122">
              <a:extLst>
                <a:ext uri="{FF2B5EF4-FFF2-40B4-BE49-F238E27FC236}">
                  <a16:creationId xmlns:a16="http://schemas.microsoft.com/office/drawing/2014/main" id="{AF35BF18-9A5F-CFB4-8E56-17D79DB3BB5C}"/>
                </a:ext>
              </a:extLst>
            </p:cNvPr>
            <p:cNvSpPr/>
            <p:nvPr/>
          </p:nvSpPr>
          <p:spPr>
            <a:xfrm>
              <a:off x="6815328" y="4705350"/>
              <a:ext cx="1414272" cy="1219200"/>
            </a:xfrm>
            <a:prstGeom prst="flowChartPreparation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宋体"/>
                <a:cs typeface="+mn-cs"/>
              </a:endParaRPr>
            </a:p>
          </p:txBody>
        </p:sp>
        <p:sp>
          <p:nvSpPr>
            <p:cNvPr id="124" name="等腰三角形 123">
              <a:extLst>
                <a:ext uri="{FF2B5EF4-FFF2-40B4-BE49-F238E27FC236}">
                  <a16:creationId xmlns:a16="http://schemas.microsoft.com/office/drawing/2014/main" id="{38FE2883-3FB9-D23B-6422-5DB02DE25D81}"/>
                </a:ext>
              </a:extLst>
            </p:cNvPr>
            <p:cNvSpPr/>
            <p:nvPr/>
          </p:nvSpPr>
          <p:spPr>
            <a:xfrm>
              <a:off x="8229600" y="4705350"/>
              <a:ext cx="1414272" cy="1219200"/>
            </a:xfrm>
            <a:prstGeom prst="flowChartPreparation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宋体"/>
                <a:cs typeface="+mn-cs"/>
              </a:endParaRPr>
            </a:p>
          </p:txBody>
        </p:sp>
        <p:sp>
          <p:nvSpPr>
            <p:cNvPr id="125" name="等腰三角形 124">
              <a:extLst>
                <a:ext uri="{FF2B5EF4-FFF2-40B4-BE49-F238E27FC236}">
                  <a16:creationId xmlns:a16="http://schemas.microsoft.com/office/drawing/2014/main" id="{8E8CC4BD-6AE3-E067-A7FE-7AD4B98E8485}"/>
                </a:ext>
              </a:extLst>
            </p:cNvPr>
            <p:cNvSpPr/>
            <p:nvPr/>
          </p:nvSpPr>
          <p:spPr>
            <a:xfrm>
              <a:off x="9643872" y="4705350"/>
              <a:ext cx="1414272" cy="1219200"/>
            </a:xfrm>
            <a:prstGeom prst="flowChartPreparation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宋体"/>
                <a:cs typeface="+mn-cs"/>
              </a:endParaRPr>
            </a:p>
          </p:txBody>
        </p:sp>
      </p:grpSp>
      <p:grpSp>
        <p:nvGrpSpPr>
          <p:cNvPr id="126" name="组合 125">
            <a:extLst>
              <a:ext uri="{FF2B5EF4-FFF2-40B4-BE49-F238E27FC236}">
                <a16:creationId xmlns:a16="http://schemas.microsoft.com/office/drawing/2014/main" id="{7ADC0271-35FC-0534-F699-880AC83754BE}"/>
              </a:ext>
            </a:extLst>
          </p:cNvPr>
          <p:cNvGrpSpPr/>
          <p:nvPr/>
        </p:nvGrpSpPr>
        <p:grpSpPr>
          <a:xfrm>
            <a:off x="7640687" y="4470849"/>
            <a:ext cx="3182112" cy="914400"/>
            <a:chOff x="6815328" y="4705350"/>
            <a:chExt cx="4242816" cy="1219200"/>
          </a:xfrm>
        </p:grpSpPr>
        <p:sp>
          <p:nvSpPr>
            <p:cNvPr id="127" name="等腰三角形 126">
              <a:extLst>
                <a:ext uri="{FF2B5EF4-FFF2-40B4-BE49-F238E27FC236}">
                  <a16:creationId xmlns:a16="http://schemas.microsoft.com/office/drawing/2014/main" id="{56ADCAB4-AAE6-0510-0F54-9502D66BE7AC}"/>
                </a:ext>
              </a:extLst>
            </p:cNvPr>
            <p:cNvSpPr/>
            <p:nvPr/>
          </p:nvSpPr>
          <p:spPr>
            <a:xfrm>
              <a:off x="6815328" y="4705350"/>
              <a:ext cx="1414272" cy="1219200"/>
            </a:xfrm>
            <a:prstGeom prst="flowChartPreparation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宋体"/>
                <a:cs typeface="+mn-cs"/>
              </a:endParaRPr>
            </a:p>
          </p:txBody>
        </p:sp>
        <p:sp>
          <p:nvSpPr>
            <p:cNvPr id="128" name="等腰三角形 127">
              <a:extLst>
                <a:ext uri="{FF2B5EF4-FFF2-40B4-BE49-F238E27FC236}">
                  <a16:creationId xmlns:a16="http://schemas.microsoft.com/office/drawing/2014/main" id="{1D8D012E-37F6-EA79-B7E1-CD156BD69598}"/>
                </a:ext>
              </a:extLst>
            </p:cNvPr>
            <p:cNvSpPr/>
            <p:nvPr/>
          </p:nvSpPr>
          <p:spPr>
            <a:xfrm>
              <a:off x="8229600" y="4705350"/>
              <a:ext cx="1414272" cy="1219200"/>
            </a:xfrm>
            <a:prstGeom prst="flowChartPreparation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宋体"/>
                <a:cs typeface="+mn-cs"/>
              </a:endParaRPr>
            </a:p>
          </p:txBody>
        </p:sp>
        <p:sp>
          <p:nvSpPr>
            <p:cNvPr id="129" name="等腰三角形 128">
              <a:extLst>
                <a:ext uri="{FF2B5EF4-FFF2-40B4-BE49-F238E27FC236}">
                  <a16:creationId xmlns:a16="http://schemas.microsoft.com/office/drawing/2014/main" id="{2124C3F4-FC1F-F6E6-BABC-2E4865296356}"/>
                </a:ext>
              </a:extLst>
            </p:cNvPr>
            <p:cNvSpPr/>
            <p:nvPr/>
          </p:nvSpPr>
          <p:spPr>
            <a:xfrm>
              <a:off x="9643872" y="4705350"/>
              <a:ext cx="1414272" cy="1219200"/>
            </a:xfrm>
            <a:prstGeom prst="flowChartPreparation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宋体"/>
                <a:cs typeface="+mn-cs"/>
              </a:endParaRPr>
            </a:p>
          </p:txBody>
        </p:sp>
      </p:grpSp>
      <p:grpSp>
        <p:nvGrpSpPr>
          <p:cNvPr id="130" name="组合 129">
            <a:extLst>
              <a:ext uri="{FF2B5EF4-FFF2-40B4-BE49-F238E27FC236}">
                <a16:creationId xmlns:a16="http://schemas.microsoft.com/office/drawing/2014/main" id="{42C7A2FE-C0A4-1466-8B2F-EA9A0A81691B}"/>
              </a:ext>
            </a:extLst>
          </p:cNvPr>
          <p:cNvGrpSpPr/>
          <p:nvPr/>
        </p:nvGrpSpPr>
        <p:grpSpPr>
          <a:xfrm>
            <a:off x="7640687" y="4663118"/>
            <a:ext cx="3182112" cy="914400"/>
            <a:chOff x="6815328" y="4705350"/>
            <a:chExt cx="4242816" cy="1219200"/>
          </a:xfrm>
        </p:grpSpPr>
        <p:sp>
          <p:nvSpPr>
            <p:cNvPr id="131" name="等腰三角形 130">
              <a:extLst>
                <a:ext uri="{FF2B5EF4-FFF2-40B4-BE49-F238E27FC236}">
                  <a16:creationId xmlns:a16="http://schemas.microsoft.com/office/drawing/2014/main" id="{D4B87616-F066-C43D-78E1-F4CA8E062B41}"/>
                </a:ext>
              </a:extLst>
            </p:cNvPr>
            <p:cNvSpPr/>
            <p:nvPr/>
          </p:nvSpPr>
          <p:spPr>
            <a:xfrm>
              <a:off x="6815328" y="4705350"/>
              <a:ext cx="1414272" cy="1219200"/>
            </a:xfrm>
            <a:prstGeom prst="flowChartPreparation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宋体"/>
                <a:cs typeface="+mn-cs"/>
              </a:endParaRPr>
            </a:p>
          </p:txBody>
        </p:sp>
        <p:sp>
          <p:nvSpPr>
            <p:cNvPr id="132" name="等腰三角形 131">
              <a:extLst>
                <a:ext uri="{FF2B5EF4-FFF2-40B4-BE49-F238E27FC236}">
                  <a16:creationId xmlns:a16="http://schemas.microsoft.com/office/drawing/2014/main" id="{D68A9A9B-CFE6-F3EB-7279-2B6072B03299}"/>
                </a:ext>
              </a:extLst>
            </p:cNvPr>
            <p:cNvSpPr/>
            <p:nvPr/>
          </p:nvSpPr>
          <p:spPr>
            <a:xfrm>
              <a:off x="8229600" y="4705350"/>
              <a:ext cx="1414272" cy="1219200"/>
            </a:xfrm>
            <a:prstGeom prst="flowChartPreparation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宋体"/>
                <a:cs typeface="+mn-cs"/>
              </a:endParaRPr>
            </a:p>
          </p:txBody>
        </p:sp>
        <p:sp>
          <p:nvSpPr>
            <p:cNvPr id="133" name="等腰三角形 132">
              <a:extLst>
                <a:ext uri="{FF2B5EF4-FFF2-40B4-BE49-F238E27FC236}">
                  <a16:creationId xmlns:a16="http://schemas.microsoft.com/office/drawing/2014/main" id="{B97FCC38-400B-F973-6008-B3FF4D22D0D6}"/>
                </a:ext>
              </a:extLst>
            </p:cNvPr>
            <p:cNvSpPr/>
            <p:nvPr/>
          </p:nvSpPr>
          <p:spPr>
            <a:xfrm>
              <a:off x="9643872" y="4705350"/>
              <a:ext cx="1414272" cy="1219200"/>
            </a:xfrm>
            <a:prstGeom prst="flowChartPreparation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宋体"/>
                <a:cs typeface="+mn-cs"/>
              </a:endParaRPr>
            </a:p>
          </p:txBody>
        </p:sp>
      </p:grpSp>
      <p:grpSp>
        <p:nvGrpSpPr>
          <p:cNvPr id="134" name="组合 133">
            <a:extLst>
              <a:ext uri="{FF2B5EF4-FFF2-40B4-BE49-F238E27FC236}">
                <a16:creationId xmlns:a16="http://schemas.microsoft.com/office/drawing/2014/main" id="{C5277987-43D8-A63E-952F-B2742B6840F6}"/>
              </a:ext>
            </a:extLst>
          </p:cNvPr>
          <p:cNvGrpSpPr/>
          <p:nvPr/>
        </p:nvGrpSpPr>
        <p:grpSpPr>
          <a:xfrm>
            <a:off x="7640687" y="4855387"/>
            <a:ext cx="3182112" cy="914400"/>
            <a:chOff x="6815328" y="4705350"/>
            <a:chExt cx="4242816" cy="1219200"/>
          </a:xfrm>
        </p:grpSpPr>
        <p:sp>
          <p:nvSpPr>
            <p:cNvPr id="135" name="等腰三角形 134">
              <a:extLst>
                <a:ext uri="{FF2B5EF4-FFF2-40B4-BE49-F238E27FC236}">
                  <a16:creationId xmlns:a16="http://schemas.microsoft.com/office/drawing/2014/main" id="{3D5FCB05-F1ED-377A-89A2-5A6898313D06}"/>
                </a:ext>
              </a:extLst>
            </p:cNvPr>
            <p:cNvSpPr/>
            <p:nvPr/>
          </p:nvSpPr>
          <p:spPr>
            <a:xfrm>
              <a:off x="6815328" y="4705350"/>
              <a:ext cx="1414272" cy="1219200"/>
            </a:xfrm>
            <a:prstGeom prst="flowChartPreparation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宋体"/>
                <a:cs typeface="+mn-cs"/>
              </a:endParaRPr>
            </a:p>
          </p:txBody>
        </p:sp>
        <p:sp>
          <p:nvSpPr>
            <p:cNvPr id="136" name="等腰三角形 135">
              <a:extLst>
                <a:ext uri="{FF2B5EF4-FFF2-40B4-BE49-F238E27FC236}">
                  <a16:creationId xmlns:a16="http://schemas.microsoft.com/office/drawing/2014/main" id="{C84590EC-16E4-2338-4A3D-136F051EC8C8}"/>
                </a:ext>
              </a:extLst>
            </p:cNvPr>
            <p:cNvSpPr/>
            <p:nvPr/>
          </p:nvSpPr>
          <p:spPr>
            <a:xfrm>
              <a:off x="8229600" y="4705350"/>
              <a:ext cx="1414272" cy="1219200"/>
            </a:xfrm>
            <a:prstGeom prst="flowChartPreparation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宋体"/>
                <a:cs typeface="+mn-cs"/>
              </a:endParaRPr>
            </a:p>
          </p:txBody>
        </p:sp>
        <p:sp>
          <p:nvSpPr>
            <p:cNvPr id="137" name="等腰三角形 136">
              <a:extLst>
                <a:ext uri="{FF2B5EF4-FFF2-40B4-BE49-F238E27FC236}">
                  <a16:creationId xmlns:a16="http://schemas.microsoft.com/office/drawing/2014/main" id="{428A9821-1528-42F4-A39B-FFF6D9944CCE}"/>
                </a:ext>
              </a:extLst>
            </p:cNvPr>
            <p:cNvSpPr/>
            <p:nvPr/>
          </p:nvSpPr>
          <p:spPr>
            <a:xfrm>
              <a:off x="9643872" y="4705350"/>
              <a:ext cx="1414272" cy="1219200"/>
            </a:xfrm>
            <a:prstGeom prst="flowChartPreparation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宋体"/>
                <a:cs typeface="+mn-cs"/>
              </a:endParaRPr>
            </a:p>
          </p:txBody>
        </p:sp>
      </p:grpSp>
      <p:grpSp>
        <p:nvGrpSpPr>
          <p:cNvPr id="138" name="组合 137">
            <a:extLst>
              <a:ext uri="{FF2B5EF4-FFF2-40B4-BE49-F238E27FC236}">
                <a16:creationId xmlns:a16="http://schemas.microsoft.com/office/drawing/2014/main" id="{BACA10CB-3409-CED1-BE07-CEC5CBE1078D}"/>
              </a:ext>
            </a:extLst>
          </p:cNvPr>
          <p:cNvGrpSpPr/>
          <p:nvPr/>
        </p:nvGrpSpPr>
        <p:grpSpPr>
          <a:xfrm>
            <a:off x="7640687" y="5047657"/>
            <a:ext cx="3182112" cy="914400"/>
            <a:chOff x="6815328" y="4705350"/>
            <a:chExt cx="4242816" cy="1219200"/>
          </a:xfrm>
        </p:grpSpPr>
        <p:sp>
          <p:nvSpPr>
            <p:cNvPr id="139" name="等腰三角形 138">
              <a:extLst>
                <a:ext uri="{FF2B5EF4-FFF2-40B4-BE49-F238E27FC236}">
                  <a16:creationId xmlns:a16="http://schemas.microsoft.com/office/drawing/2014/main" id="{35424ADA-8BE2-9673-1766-CE057510C564}"/>
                </a:ext>
              </a:extLst>
            </p:cNvPr>
            <p:cNvSpPr/>
            <p:nvPr/>
          </p:nvSpPr>
          <p:spPr>
            <a:xfrm>
              <a:off x="6815328" y="4705350"/>
              <a:ext cx="1414272" cy="1219200"/>
            </a:xfrm>
            <a:prstGeom prst="flowChartPreparation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宋体"/>
                <a:cs typeface="+mn-cs"/>
              </a:endParaRPr>
            </a:p>
          </p:txBody>
        </p:sp>
        <p:sp>
          <p:nvSpPr>
            <p:cNvPr id="140" name="等腰三角形 139">
              <a:extLst>
                <a:ext uri="{FF2B5EF4-FFF2-40B4-BE49-F238E27FC236}">
                  <a16:creationId xmlns:a16="http://schemas.microsoft.com/office/drawing/2014/main" id="{5291672B-56CD-F5FA-0CD1-88B734EFDCA5}"/>
                </a:ext>
              </a:extLst>
            </p:cNvPr>
            <p:cNvSpPr/>
            <p:nvPr/>
          </p:nvSpPr>
          <p:spPr>
            <a:xfrm>
              <a:off x="8229600" y="4705350"/>
              <a:ext cx="1414272" cy="1219200"/>
            </a:xfrm>
            <a:prstGeom prst="flowChartPreparation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宋体"/>
                <a:cs typeface="+mn-cs"/>
              </a:endParaRPr>
            </a:p>
          </p:txBody>
        </p:sp>
        <p:sp>
          <p:nvSpPr>
            <p:cNvPr id="141" name="等腰三角形 140">
              <a:extLst>
                <a:ext uri="{FF2B5EF4-FFF2-40B4-BE49-F238E27FC236}">
                  <a16:creationId xmlns:a16="http://schemas.microsoft.com/office/drawing/2014/main" id="{8FD44609-3420-5A26-DEB8-E9A1D0A08D68}"/>
                </a:ext>
              </a:extLst>
            </p:cNvPr>
            <p:cNvSpPr/>
            <p:nvPr/>
          </p:nvSpPr>
          <p:spPr>
            <a:xfrm>
              <a:off x="9643872" y="4705350"/>
              <a:ext cx="1414272" cy="1219200"/>
            </a:xfrm>
            <a:prstGeom prst="flowChartPreparation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宋体"/>
                <a:cs typeface="+mn-cs"/>
              </a:endParaRPr>
            </a:p>
          </p:txBody>
        </p:sp>
      </p:grpSp>
      <p:pic>
        <p:nvPicPr>
          <p:cNvPr id="33" name="图片 32">
            <a:extLst>
              <a:ext uri="{FF2B5EF4-FFF2-40B4-BE49-F238E27FC236}">
                <a16:creationId xmlns:a16="http://schemas.microsoft.com/office/drawing/2014/main" id="{BC89EDF3-16AF-95E9-85F7-3CDE5A5B79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602740" cy="1520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15988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DA4C8B-B30A-1425-8B6A-AAF2988E60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>
            <a:extLst>
              <a:ext uri="{FF2B5EF4-FFF2-40B4-BE49-F238E27FC236}">
                <a16:creationId xmlns:a16="http://schemas.microsoft.com/office/drawing/2014/main" id="{4CDF4CEF-4011-B799-0F6E-CFDCB9685D0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zh-CN" altLang="en-US"/>
              <a:t>领头扭度的胶子关联函数</a:t>
            </a: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F1841F5B-5925-95F1-4E0B-991343A918E5}"/>
              </a:ext>
            </a:extLst>
          </p:cNvPr>
          <p:cNvSpPr txBox="1"/>
          <p:nvPr/>
        </p:nvSpPr>
        <p:spPr>
          <a:xfrm>
            <a:off x="76200" y="1395429"/>
            <a:ext cx="85026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 equal-time non-local gluon-gluon correlator is given by</a:t>
            </a:r>
            <a:endParaRPr lang="zh-CN" alt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文本框 6">
                <a:extLst>
                  <a:ext uri="{FF2B5EF4-FFF2-40B4-BE49-F238E27FC236}">
                    <a16:creationId xmlns:a16="http://schemas.microsoft.com/office/drawing/2014/main" id="{8A9166CD-A12F-40EE-2DC5-4BE64C3B2E87}"/>
                  </a:ext>
                </a:extLst>
              </p:cNvPr>
              <p:cNvSpPr txBox="1"/>
              <p:nvPr/>
            </p:nvSpPr>
            <p:spPr>
              <a:xfrm>
                <a:off x="76200" y="3326859"/>
                <a:ext cx="8502650" cy="47000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4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 staple-shaped gauge-link operator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40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zh-CN" sz="2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𝒲</m:t>
                        </m:r>
                      </m:e>
                      <m:sub>
                        <m:r>
                          <a:rPr lang="en-US" altLang="zh-CN" sz="24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±</m:t>
                        </m:r>
                        <m:r>
                          <a:rPr lang="en-US" altLang="zh-CN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𝐿</m:t>
                        </m:r>
                      </m:sub>
                    </m:sSub>
                  </m:oMath>
                </a14:m>
                <a:r>
                  <a:rPr lang="en-US" altLang="zh-CN" sz="24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is explicitly given by </a:t>
                </a:r>
                <a:endParaRPr lang="zh-CN" alt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" name="文本框 6">
                <a:extLst>
                  <a:ext uri="{FF2B5EF4-FFF2-40B4-BE49-F238E27FC236}">
                    <a16:creationId xmlns:a16="http://schemas.microsoft.com/office/drawing/2014/main" id="{8A9166CD-A12F-40EE-2DC5-4BE64C3B2E8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200" y="3326859"/>
                <a:ext cx="8502650" cy="470000"/>
              </a:xfrm>
              <a:prstGeom prst="rect">
                <a:avLst/>
              </a:prstGeom>
              <a:blipFill>
                <a:blip r:embed="rId2"/>
                <a:stretch>
                  <a:fillRect l="-1148" t="-10390" b="-2727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灯片编号占位符 1">
            <a:extLst>
              <a:ext uri="{FF2B5EF4-FFF2-40B4-BE49-F238E27FC236}">
                <a16:creationId xmlns:a16="http://schemas.microsoft.com/office/drawing/2014/main" id="{80011958-D3DD-A4DC-57AD-85C2804F56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4E020D2-E016-4DFA-9233-E593B6DE9BDE}" type="slidenum">
              <a:rPr lang="zh-CN" altLang="en-US" smtClean="0"/>
              <a:pPr/>
              <a:t>16</a:t>
            </a:fld>
            <a:endParaRPr lang="zh-CN" altLang="en-US"/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60838C98-04FB-3321-64E3-235336CE073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2721" y="2003130"/>
            <a:ext cx="10146557" cy="975630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A22170DC-229B-8DDC-A29D-9BA0076D13D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53142" y="3879241"/>
            <a:ext cx="7885714" cy="2685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3538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156BDD-7A7E-5B72-B107-C112973119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46E47FF6-ED03-A110-C26A-7D6702B968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020D2-E016-4DFA-9233-E593B6DE9BDE}" type="slidenum">
              <a:rPr lang="zh-CN" altLang="en-US" smtClean="0"/>
              <a:pPr/>
              <a:t>17</a:t>
            </a:fld>
            <a:endParaRPr lang="zh-CN" altLang="en-US"/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088922FE-9EB6-E37D-B7A2-A6E78B542FE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zh-CN" altLang="en-US"/>
              <a:t>领头扭度的胶子</a:t>
            </a:r>
            <a:r>
              <a:rPr lang="en-US" altLang="zh-CN"/>
              <a:t>quasi-TMDPDFs</a:t>
            </a:r>
            <a:endParaRPr lang="zh-CN" altLang="en-US"/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75B06960-5A92-5005-DC12-C91189D8EB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6411" y="924674"/>
            <a:ext cx="9099178" cy="874921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6DBDF44F-4359-A0D5-383B-69EAA4B1BB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46411" y="2105425"/>
            <a:ext cx="6709685" cy="2195253"/>
          </a:xfrm>
          <a:prstGeom prst="rect">
            <a:avLst/>
          </a:prstGeom>
        </p:spPr>
      </p:pic>
      <p:sp>
        <p:nvSpPr>
          <p:cNvPr id="7" name="文本框 6">
            <a:extLst>
              <a:ext uri="{FF2B5EF4-FFF2-40B4-BE49-F238E27FC236}">
                <a16:creationId xmlns:a16="http://schemas.microsoft.com/office/drawing/2014/main" id="{D33093DF-C380-E520-3C09-90C9701E728E}"/>
              </a:ext>
            </a:extLst>
          </p:cNvPr>
          <p:cNvSpPr txBox="1"/>
          <p:nvPr/>
        </p:nvSpPr>
        <p:spPr>
          <a:xfrm>
            <a:off x="549304" y="1643760"/>
            <a:ext cx="416011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>
                <a:latin typeface="Times New Roman" panose="02020603050405020304" pitchFamily="18" charset="0"/>
                <a:cs typeface="Times New Roman" panose="02020603050405020304" pitchFamily="18" charset="0"/>
              </a:rPr>
              <a:t>Four gluon quasi-PDF operators</a:t>
            </a:r>
            <a:endParaRPr lang="zh-CN" alt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文本框 7">
                <a:extLst>
                  <a:ext uri="{FF2B5EF4-FFF2-40B4-BE49-F238E27FC236}">
                    <a16:creationId xmlns:a16="http://schemas.microsoft.com/office/drawing/2014/main" id="{3E7DD131-6E7B-04B7-96DB-267B9351D660}"/>
                  </a:ext>
                </a:extLst>
              </p:cNvPr>
              <p:cNvSpPr txBox="1"/>
              <p:nvPr/>
            </p:nvSpPr>
            <p:spPr>
              <a:xfrm>
                <a:off x="5235575" y="2105425"/>
                <a:ext cx="2889894" cy="57073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𝑁</m:t>
                      </m:r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⋅</m:t>
                          </m:r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</m:num>
                        <m:den>
                          <m:sSup>
                            <m:sSupPr>
                              <m:ctrlP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altLang="zh-CN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acc>
                                    <m:accPr>
                                      <m:chr m:val="̅"/>
                                      <m:ctrlPr>
                                        <a:rPr lang="en-US" altLang="zh-CN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en-US" altLang="zh-CN" b="0" i="1" smtClean="0">
                                          <a:latin typeface="Cambria Math" panose="02040503050406030204" pitchFamily="18" charset="0"/>
                                        </a:rPr>
                                        <m:t>𝑣</m:t>
                                      </m:r>
                                    </m:e>
                                  </m:acc>
                                  <m:r>
                                    <a:rPr lang="en-US" altLang="zh-CN" i="1">
                                      <a:latin typeface="Cambria Math" panose="02040503050406030204" pitchFamily="18" charset="0"/>
                                    </a:rPr>
                                    <m:t>⋅</m:t>
                                  </m:r>
                                  <m:r>
                                    <a:rPr lang="en-US" altLang="zh-CN" i="1">
                                      <a:latin typeface="Cambria Math" panose="02040503050406030204" pitchFamily="18" charset="0"/>
                                    </a:rPr>
                                    <m:t>𝑃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𝑃</m:t>
                              </m:r>
                            </m:e>
                            <m:sup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</m:sup>
                          </m:sSup>
                        </m:num>
                        <m:den>
                          <m:sSup>
                            <m:sSupPr>
                              <m:ctrlPr>
                                <a:rPr lang="en-US" altLang="zh-CN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altLang="zh-CN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p>
                                    <m:sSupPr>
                                      <m:ctrlPr>
                                        <a:rPr lang="en-US" altLang="zh-CN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altLang="zh-CN" b="0" i="1" smtClean="0">
                                          <a:latin typeface="Cambria Math" panose="02040503050406030204" pitchFamily="18" charset="0"/>
                                        </a:rPr>
                                        <m:t>𝑃</m:t>
                                      </m:r>
                                    </m:e>
                                    <m:sup>
                                      <m:r>
                                        <a:rPr lang="en-US" altLang="zh-CN" b="0" i="1" smtClean="0">
                                          <a:latin typeface="Cambria Math" panose="02040503050406030204" pitchFamily="18" charset="0"/>
                                        </a:rPr>
                                        <m:t>0</m:t>
                                      </m:r>
                                    </m:sup>
                                  </m:sSup>
                                </m:e>
                              </m:d>
                            </m:e>
                            <m:sup>
                              <m:r>
                                <a:rPr lang="en-US" altLang="zh-CN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groupChr>
                        <m:groupChrPr>
                          <m:chr m:val="→"/>
                          <m:vertJc m:val="bot"/>
                          <m:ctrlP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groupChrPr>
                        <m:e>
                          <m:sSup>
                            <m:sSupPr>
                              <m:ctrlP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e>
                            <m:sup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m:rPr>
                              <m:brk m:alnAt="2"/>
                            </m:rP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e>
                      </m:groupChr>
                      <m:f>
                        <m:fPr>
                          <m:ctrlP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sSup>
                            <m:sSupPr>
                              <m:ctrlPr>
                                <a:rPr lang="en-US" altLang="zh-CN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CN" i="1">
                                  <a:latin typeface="Cambria Math" panose="02040503050406030204" pitchFamily="18" charset="0"/>
                                </a:rPr>
                                <m:t>𝑃</m:t>
                              </m:r>
                            </m:e>
                            <m:sup>
                              <m:r>
                                <a:rPr lang="en-US" altLang="zh-CN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zh-CN" altLang="en-US"/>
              </a:p>
            </p:txBody>
          </p:sp>
        </mc:Choice>
        <mc:Fallback xmlns="">
          <p:sp>
            <p:nvSpPr>
              <p:cNvPr id="8" name="文本框 7">
                <a:extLst>
                  <a:ext uri="{FF2B5EF4-FFF2-40B4-BE49-F238E27FC236}">
                    <a16:creationId xmlns:a16="http://schemas.microsoft.com/office/drawing/2014/main" id="{3E7DD131-6E7B-04B7-96DB-267B9351D6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35575" y="2105425"/>
                <a:ext cx="2889894" cy="57073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1" name="图片 10">
            <a:extLst>
              <a:ext uri="{FF2B5EF4-FFF2-40B4-BE49-F238E27FC236}">
                <a16:creationId xmlns:a16="http://schemas.microsoft.com/office/drawing/2014/main" id="{8AE4DBA4-952C-4D13-CB80-F2EC2FE9D7F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83327" y="4606508"/>
            <a:ext cx="7394389" cy="2226488"/>
          </a:xfrm>
          <a:prstGeom prst="rect">
            <a:avLst/>
          </a:prstGeom>
        </p:spPr>
      </p:pic>
      <p:sp>
        <p:nvSpPr>
          <p:cNvPr id="15" name="文本框 14">
            <a:extLst>
              <a:ext uri="{FF2B5EF4-FFF2-40B4-BE49-F238E27FC236}">
                <a16:creationId xmlns:a16="http://schemas.microsoft.com/office/drawing/2014/main" id="{1BD2C657-6180-E49A-6876-B26D3099B84F}"/>
              </a:ext>
            </a:extLst>
          </p:cNvPr>
          <p:cNvSpPr txBox="1"/>
          <p:nvPr/>
        </p:nvSpPr>
        <p:spPr>
          <a:xfrm>
            <a:off x="549303" y="4274406"/>
            <a:ext cx="445827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>
                <a:latin typeface="Times New Roman" panose="02020603050405020304" pitchFamily="18" charset="0"/>
                <a:cs typeface="Times New Roman" panose="02020603050405020304" pitchFamily="18" charset="0"/>
              </a:rPr>
              <a:t>The quasi-TMDPDFs are given by</a:t>
            </a:r>
            <a:endParaRPr lang="zh-CN" alt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6046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92085BFE-3816-5EC3-B4B2-7FE89C299F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020D2-E016-4DFA-9233-E593B6DE9BDE}" type="slidenum">
              <a:rPr lang="zh-CN" altLang="en-US" smtClean="0"/>
              <a:pPr/>
              <a:t>18</a:t>
            </a:fld>
            <a:endParaRPr lang="zh-CN" altLang="en-US"/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0C7CE366-694A-3C9D-2AFD-ACD26A79BFA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zh-CN" altLang="en-US"/>
              <a:t>计算结果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文本框 4">
                <a:extLst>
                  <a:ext uri="{FF2B5EF4-FFF2-40B4-BE49-F238E27FC236}">
                    <a16:creationId xmlns:a16="http://schemas.microsoft.com/office/drawing/2014/main" id="{EFFCA6C0-5986-4D61-5AB9-D4ECE9CC5B07}"/>
                  </a:ext>
                </a:extLst>
              </p:cNvPr>
              <p:cNvSpPr txBox="1"/>
              <p:nvPr/>
            </p:nvSpPr>
            <p:spPr>
              <a:xfrm>
                <a:off x="447704" y="977010"/>
                <a:ext cx="455567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24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At the leading power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sz="240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altLang="zh-CN" sz="2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𝑏</m:t>
                        </m:r>
                      </m:e>
                      <m:sup>
                        <m:r>
                          <a:rPr lang="en-US" altLang="zh-CN" sz="2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𝑧</m:t>
                        </m:r>
                      </m:sup>
                    </m:sSup>
                    <m:r>
                      <a:rPr lang="en-US" altLang="zh-CN" sz="2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≪</m:t>
                    </m:r>
                    <m:sSub>
                      <m:sSubPr>
                        <m:ctrlPr>
                          <a:rPr lang="en-US" altLang="zh-CN" sz="24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zh-CN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𝑏</m:t>
                        </m:r>
                      </m:e>
                      <m:sub>
                        <m:r>
                          <a:rPr lang="en-US" altLang="zh-CN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𝑇</m:t>
                        </m:r>
                      </m:sub>
                    </m:sSub>
                    <m:r>
                      <a:rPr lang="en-US" altLang="zh-CN" sz="2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≪</m:t>
                    </m:r>
                    <m:r>
                      <a:rPr lang="en-US" altLang="zh-CN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𝐿</m:t>
                    </m:r>
                  </m:oMath>
                </a14:m>
                <a:endParaRPr lang="zh-CN" alt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文本框 4">
                <a:extLst>
                  <a:ext uri="{FF2B5EF4-FFF2-40B4-BE49-F238E27FC236}">
                    <a16:creationId xmlns:a16="http://schemas.microsoft.com/office/drawing/2014/main" id="{EFFCA6C0-5986-4D61-5AB9-D4ECE9CC5B0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7704" y="977010"/>
                <a:ext cx="4555671" cy="461665"/>
              </a:xfrm>
              <a:prstGeom prst="rect">
                <a:avLst/>
              </a:prstGeom>
              <a:blipFill>
                <a:blip r:embed="rId2"/>
                <a:stretch>
                  <a:fillRect l="-2005" t="-10526" b="-2894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图片 6">
            <a:extLst>
              <a:ext uri="{FF2B5EF4-FFF2-40B4-BE49-F238E27FC236}">
                <a16:creationId xmlns:a16="http://schemas.microsoft.com/office/drawing/2014/main" id="{EEB4F71A-C497-F5DA-CBF8-94C6C25043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73563" y="1438675"/>
            <a:ext cx="5644873" cy="781738"/>
          </a:xfrm>
          <a:prstGeom prst="rect">
            <a:avLst/>
          </a:prstGeom>
        </p:spPr>
      </p:pic>
      <p:sp>
        <p:nvSpPr>
          <p:cNvPr id="10" name="文本框 9">
            <a:extLst>
              <a:ext uri="{FF2B5EF4-FFF2-40B4-BE49-F238E27FC236}">
                <a16:creationId xmlns:a16="http://schemas.microsoft.com/office/drawing/2014/main" id="{1A2D8CEE-A850-4E81-B8E1-16110BCB84B3}"/>
              </a:ext>
            </a:extLst>
          </p:cNvPr>
          <p:cNvSpPr txBox="1"/>
          <p:nvPr/>
        </p:nvSpPr>
        <p:spPr>
          <a:xfrm>
            <a:off x="447704" y="2310059"/>
            <a:ext cx="510428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>
                <a:latin typeface="Times New Roman" panose="02020603050405020304" pitchFamily="18" charset="0"/>
                <a:cs typeface="Times New Roman" panose="02020603050405020304" pitchFamily="18" charset="0"/>
              </a:rPr>
              <a:t>The sail diagrams (Figs. 2(a) and 2(b)) :</a:t>
            </a:r>
            <a:endParaRPr lang="zh-CN" alt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7BA47CF1-771C-57C5-1040-C861AE43A5D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6543" y="2861370"/>
            <a:ext cx="11461215" cy="1512076"/>
          </a:xfrm>
          <a:prstGeom prst="rect">
            <a:avLst/>
          </a:prstGeom>
        </p:spPr>
      </p:pic>
      <p:sp>
        <p:nvSpPr>
          <p:cNvPr id="13" name="文本框 12">
            <a:extLst>
              <a:ext uri="{FF2B5EF4-FFF2-40B4-BE49-F238E27FC236}">
                <a16:creationId xmlns:a16="http://schemas.microsoft.com/office/drawing/2014/main" id="{F47E08C7-99D4-ADE9-6525-BC31642030D5}"/>
              </a:ext>
            </a:extLst>
          </p:cNvPr>
          <p:cNvSpPr txBox="1"/>
          <p:nvPr/>
        </p:nvSpPr>
        <p:spPr>
          <a:xfrm>
            <a:off x="366543" y="4580427"/>
            <a:ext cx="638347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>
                <a:latin typeface="Times New Roman" panose="02020603050405020304" pitchFamily="18" charset="0"/>
                <a:cs typeface="Times New Roman" panose="02020603050405020304" pitchFamily="18" charset="0"/>
              </a:rPr>
              <a:t>The Wilson line self energy diagram (Figs. 2(c) ) :</a:t>
            </a:r>
            <a:endParaRPr lang="zh-CN" alt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5" name="图片 14">
            <a:extLst>
              <a:ext uri="{FF2B5EF4-FFF2-40B4-BE49-F238E27FC236}">
                <a16:creationId xmlns:a16="http://schemas.microsoft.com/office/drawing/2014/main" id="{81C15831-F600-920E-374B-081794DA3B2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89417" y="5317658"/>
            <a:ext cx="8413164" cy="949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12292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BBAC2081-D811-A39F-BFA2-CCA972C3E1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020D2-E016-4DFA-9233-E593B6DE9BDE}" type="slidenum">
              <a:rPr lang="zh-CN" altLang="en-US" smtClean="0"/>
              <a:pPr/>
              <a:t>19</a:t>
            </a:fld>
            <a:endParaRPr lang="zh-CN" altLang="en-US"/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C57C6475-1232-1FA1-037B-11D963D746B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zh-CN" altLang="en-US"/>
              <a:t>计算结果</a:t>
            </a: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51C393DD-E027-8C09-DEF2-2DE4915636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47396" y="1574815"/>
            <a:ext cx="7497207" cy="1591047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文本框 6">
                <a:extLst>
                  <a:ext uri="{FF2B5EF4-FFF2-40B4-BE49-F238E27FC236}">
                    <a16:creationId xmlns:a16="http://schemas.microsoft.com/office/drawing/2014/main" id="{2292AD26-2BA1-CC97-152B-595C3F4A0B2F}"/>
                  </a:ext>
                </a:extLst>
              </p:cNvPr>
              <p:cNvSpPr txBox="1"/>
              <p:nvPr/>
            </p:nvSpPr>
            <p:spPr>
              <a:xfrm>
                <a:off x="390554" y="1112381"/>
                <a:ext cx="9273436" cy="46243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24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Euclidean flat rectangular Wilson loop and the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altLang="zh-CN" sz="2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m:rPr>
                            <m:sty m:val="p"/>
                          </m:rPr>
                          <a:rPr lang="en-US" altLang="zh-CN" sz="240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MS</m:t>
                        </m:r>
                      </m:e>
                    </m:acc>
                  </m:oMath>
                </a14:m>
                <a:r>
                  <a:rPr lang="en-US" altLang="zh-CN" sz="24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renormalization factor</a:t>
                </a:r>
                <a:endParaRPr lang="zh-CN" alt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" name="文本框 6">
                <a:extLst>
                  <a:ext uri="{FF2B5EF4-FFF2-40B4-BE49-F238E27FC236}">
                    <a16:creationId xmlns:a16="http://schemas.microsoft.com/office/drawing/2014/main" id="{2292AD26-2BA1-CC97-152B-595C3F4A0B2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0554" y="1112381"/>
                <a:ext cx="9273436" cy="462434"/>
              </a:xfrm>
              <a:prstGeom prst="rect">
                <a:avLst/>
              </a:prstGeom>
              <a:blipFill>
                <a:blip r:embed="rId3"/>
                <a:stretch>
                  <a:fillRect l="-986" t="-9211" b="-3026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文本框 7">
                <a:extLst>
                  <a:ext uri="{FF2B5EF4-FFF2-40B4-BE49-F238E27FC236}">
                    <a16:creationId xmlns:a16="http://schemas.microsoft.com/office/drawing/2014/main" id="{71DF9412-DED8-4C64-A3B2-5FC666A4724C}"/>
                  </a:ext>
                </a:extLst>
              </p:cNvPr>
              <p:cNvSpPr txBox="1"/>
              <p:nvPr/>
            </p:nvSpPr>
            <p:spPr>
              <a:xfrm>
                <a:off x="390554" y="3229705"/>
                <a:ext cx="10128798" cy="56259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24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 renormalized and subtracted gluon quasi-TMDPDF </a:t>
                </a:r>
                <a14:m>
                  <m:oMath xmlns:m="http://schemas.openxmlformats.org/officeDocument/2006/math">
                    <m:r>
                      <a:rPr lang="en-US" altLang="zh-CN" sz="2400" i="1">
                        <a:latin typeface="Cambria Math" panose="02040503050406030204" pitchFamily="18" charset="0"/>
                      </a:rPr>
                      <m:t>𝑥</m:t>
                    </m:r>
                    <m:sSubSup>
                      <m:sSubSupPr>
                        <m:ctrlPr>
                          <a:rPr lang="en-US" altLang="zh-CN" sz="24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acc>
                          <m:accPr>
                            <m:chr m:val="̃"/>
                            <m:ctrlPr>
                              <a:rPr lang="en-US" altLang="zh-CN" sz="2400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altLang="zh-CN" sz="2400" b="0" i="1" smtClean="0">
                                <a:latin typeface="Cambria Math" panose="02040503050406030204" pitchFamily="18" charset="0"/>
                              </a:rPr>
                              <m:t>h</m:t>
                            </m:r>
                          </m:e>
                        </m:acc>
                      </m:e>
                      <m:sub>
                        <m:r>
                          <a:rPr lang="en-US" altLang="zh-CN" sz="2400" i="1"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en-US" altLang="zh-CN" sz="2400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  <m:r>
                          <a:rPr lang="en-US" altLang="zh-CN" sz="2400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CN" sz="2400" i="1">
                            <a:latin typeface="Cambria Math" panose="02040503050406030204" pitchFamily="18" charset="0"/>
                          </a:rPr>
                          <m:t>𝑠𝑢𝑏</m:t>
                        </m:r>
                      </m:sub>
                      <m:sup>
                        <m:r>
                          <a:rPr lang="en-US" altLang="zh-CN" sz="24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⊥</m:t>
                        </m:r>
                        <m:r>
                          <a:rPr lang="en-US" altLang="zh-CN" sz="2400" i="1">
                            <a:latin typeface="Cambria Math" panose="02040503050406030204" pitchFamily="18" charset="0"/>
                          </a:rPr>
                          <m:t>𝑔</m:t>
                        </m:r>
                      </m:sup>
                    </m:sSubSup>
                    <m:d>
                      <m:dPr>
                        <m:ctrlPr>
                          <a:rPr lang="en-US" altLang="zh-CN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sz="2400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altLang="zh-CN" sz="2400" i="1">
                            <a:latin typeface="Cambria Math" panose="02040503050406030204" pitchFamily="18" charset="0"/>
                          </a:rPr>
                          <m:t>, </m:t>
                        </m:r>
                        <m:sSubSup>
                          <m:sSubSupPr>
                            <m:ctrlPr>
                              <a:rPr lang="en-US" altLang="zh-CN" sz="2400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altLang="zh-CN" sz="2400" b="1" i="1">
                                <a:latin typeface="Cambria Math" panose="02040503050406030204" pitchFamily="18" charset="0"/>
                              </a:rPr>
                              <m:t>𝒃</m:t>
                            </m:r>
                          </m:e>
                          <m:sub>
                            <m:r>
                              <a:rPr lang="en-US" altLang="zh-CN" sz="2400" i="1">
                                <a:latin typeface="Cambria Math" panose="02040503050406030204" pitchFamily="18" charset="0"/>
                              </a:rPr>
                              <m:t>𝑇</m:t>
                            </m:r>
                          </m:sub>
                          <m:sup>
                            <m:r>
                              <a:rPr lang="en-US" altLang="zh-CN" sz="24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bSup>
                        <m:r>
                          <a:rPr lang="en-US" altLang="zh-CN" sz="2400" i="1">
                            <a:latin typeface="Cambria Math" panose="02040503050406030204" pitchFamily="18" charset="0"/>
                          </a:rPr>
                          <m:t>, </m:t>
                        </m:r>
                        <m:r>
                          <a:rPr lang="zh-CN" altLang="en-US" sz="2400" i="1">
                            <a:latin typeface="Cambria Math" panose="02040503050406030204" pitchFamily="18" charset="0"/>
                          </a:rPr>
                          <m:t>𝜇</m:t>
                        </m:r>
                        <m:r>
                          <a:rPr lang="en-US" altLang="zh-CN" sz="2400" i="1">
                            <a:latin typeface="Cambria Math" panose="02040503050406030204" pitchFamily="18" charset="0"/>
                          </a:rPr>
                          <m:t>, </m:t>
                        </m:r>
                        <m:sSup>
                          <m:sSupPr>
                            <m:ctrlPr>
                              <a:rPr lang="en-US" altLang="zh-CN" sz="240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400" b="0" i="1" smtClean="0"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  <m:sup>
                            <m:r>
                              <a:rPr lang="en-US" altLang="zh-CN" sz="2400" b="0" i="1" smtClean="0">
                                <a:latin typeface="Cambria Math" panose="02040503050406030204" pitchFamily="18" charset="0"/>
                              </a:rPr>
                              <m:t>𝑧</m:t>
                            </m:r>
                          </m:sup>
                        </m:sSup>
                      </m:e>
                    </m:d>
                  </m:oMath>
                </a14:m>
                <a:r>
                  <a:rPr lang="zh-CN" altLang="en-US" sz="24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4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is</a:t>
                </a:r>
                <a:endParaRPr lang="zh-CN" alt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" name="文本框 7">
                <a:extLst>
                  <a:ext uri="{FF2B5EF4-FFF2-40B4-BE49-F238E27FC236}">
                    <a16:creationId xmlns:a16="http://schemas.microsoft.com/office/drawing/2014/main" id="{71DF9412-DED8-4C64-A3B2-5FC666A4724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0554" y="3229705"/>
                <a:ext cx="10128798" cy="562590"/>
              </a:xfrm>
              <a:prstGeom prst="rect">
                <a:avLst/>
              </a:prstGeom>
              <a:blipFill>
                <a:blip r:embed="rId4"/>
                <a:stretch>
                  <a:fillRect l="-903" b="-1521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" name="图片 9">
            <a:extLst>
              <a:ext uri="{FF2B5EF4-FFF2-40B4-BE49-F238E27FC236}">
                <a16:creationId xmlns:a16="http://schemas.microsoft.com/office/drawing/2014/main" id="{470DEE8D-66D2-C82C-57F2-910F8DAB74E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54123" y="3856138"/>
            <a:ext cx="9483751" cy="2531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93742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0" y="543361"/>
            <a:ext cx="3370216" cy="508973"/>
            <a:chOff x="0" y="543361"/>
            <a:chExt cx="3370216" cy="508973"/>
          </a:xfrm>
          <a:solidFill>
            <a:schemeClr val="accent5">
              <a:lumMod val="75000"/>
            </a:schemeClr>
          </a:solidFill>
        </p:grpSpPr>
        <p:grpSp>
          <p:nvGrpSpPr>
            <p:cNvPr id="5" name="组合 4"/>
            <p:cNvGrpSpPr/>
            <p:nvPr/>
          </p:nvGrpSpPr>
          <p:grpSpPr>
            <a:xfrm>
              <a:off x="0" y="543361"/>
              <a:ext cx="3370216" cy="493479"/>
              <a:chOff x="0" y="288813"/>
              <a:chExt cx="3370216" cy="493479"/>
            </a:xfrm>
            <a:grpFill/>
          </p:grpSpPr>
          <p:sp>
            <p:nvSpPr>
              <p:cNvPr id="7" name="矩形 6"/>
              <p:cNvSpPr/>
              <p:nvPr/>
            </p:nvSpPr>
            <p:spPr>
              <a:xfrm>
                <a:off x="0" y="288813"/>
                <a:ext cx="3052812" cy="493479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cs typeface="+mn-ea"/>
                  <a:sym typeface="+mn-lt"/>
                </a:endParaRPr>
              </a:p>
            </p:txBody>
          </p:sp>
          <p:sp>
            <p:nvSpPr>
              <p:cNvPr id="8" name="直角三角形 7"/>
              <p:cNvSpPr/>
              <p:nvPr/>
            </p:nvSpPr>
            <p:spPr>
              <a:xfrm>
                <a:off x="3052811" y="292635"/>
                <a:ext cx="317405" cy="489657"/>
              </a:xfrm>
              <a:prstGeom prst="rt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cs typeface="+mn-ea"/>
                  <a:sym typeface="+mn-lt"/>
                </a:endParaRPr>
              </a:p>
            </p:txBody>
          </p:sp>
        </p:grpSp>
        <p:sp>
          <p:nvSpPr>
            <p:cNvPr id="6" name="文本框 3"/>
            <p:cNvSpPr txBox="1"/>
            <p:nvPr/>
          </p:nvSpPr>
          <p:spPr>
            <a:xfrm>
              <a:off x="898051" y="590669"/>
              <a:ext cx="1492327" cy="46166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cs typeface="+mn-ea"/>
                  <a:sym typeface="+mn-lt"/>
                </a:rPr>
                <a:t>目   录</a:t>
              </a:r>
            </a:p>
          </p:txBody>
        </p:sp>
      </p:grpSp>
      <p:grpSp>
        <p:nvGrpSpPr>
          <p:cNvPr id="43" name="组合 42"/>
          <p:cNvGrpSpPr/>
          <p:nvPr/>
        </p:nvGrpSpPr>
        <p:grpSpPr>
          <a:xfrm>
            <a:off x="4446180" y="1803369"/>
            <a:ext cx="6947964" cy="737210"/>
            <a:chOff x="1098018" y="1340446"/>
            <a:chExt cx="6947964" cy="737210"/>
          </a:xfrm>
        </p:grpSpPr>
        <p:sp>
          <p:nvSpPr>
            <p:cNvPr id="44" name="任意多边形 43"/>
            <p:cNvSpPr/>
            <p:nvPr/>
          </p:nvSpPr>
          <p:spPr>
            <a:xfrm>
              <a:off x="2699790" y="1414168"/>
              <a:ext cx="5346192" cy="589768"/>
            </a:xfrm>
            <a:custGeom>
              <a:avLst/>
              <a:gdLst>
                <a:gd name="connsiteX0" fmla="*/ 98297 w 589768"/>
                <a:gd name="connsiteY0" fmla="*/ 0 h 5346192"/>
                <a:gd name="connsiteX1" fmla="*/ 491471 w 589768"/>
                <a:gd name="connsiteY1" fmla="*/ 0 h 5346192"/>
                <a:gd name="connsiteX2" fmla="*/ 589768 w 589768"/>
                <a:gd name="connsiteY2" fmla="*/ 98297 h 5346192"/>
                <a:gd name="connsiteX3" fmla="*/ 589768 w 589768"/>
                <a:gd name="connsiteY3" fmla="*/ 5346192 h 5346192"/>
                <a:gd name="connsiteX4" fmla="*/ 589768 w 589768"/>
                <a:gd name="connsiteY4" fmla="*/ 5346192 h 5346192"/>
                <a:gd name="connsiteX5" fmla="*/ 0 w 589768"/>
                <a:gd name="connsiteY5" fmla="*/ 5346192 h 5346192"/>
                <a:gd name="connsiteX6" fmla="*/ 0 w 589768"/>
                <a:gd name="connsiteY6" fmla="*/ 5346192 h 5346192"/>
                <a:gd name="connsiteX7" fmla="*/ 0 w 589768"/>
                <a:gd name="connsiteY7" fmla="*/ 98297 h 5346192"/>
                <a:gd name="connsiteX8" fmla="*/ 98297 w 589768"/>
                <a:gd name="connsiteY8" fmla="*/ 0 h 53461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89768" h="5346192">
                  <a:moveTo>
                    <a:pt x="589768" y="891056"/>
                  </a:moveTo>
                  <a:lnTo>
                    <a:pt x="589768" y="4455136"/>
                  </a:lnTo>
                  <a:cubicBezTo>
                    <a:pt x="589768" y="4947251"/>
                    <a:pt x="584913" y="5346187"/>
                    <a:pt x="578924" y="5346187"/>
                  </a:cubicBezTo>
                  <a:lnTo>
                    <a:pt x="0" y="5346187"/>
                  </a:lnTo>
                  <a:lnTo>
                    <a:pt x="0" y="5346187"/>
                  </a:lnTo>
                  <a:lnTo>
                    <a:pt x="0" y="5"/>
                  </a:lnTo>
                  <a:lnTo>
                    <a:pt x="0" y="5"/>
                  </a:lnTo>
                  <a:lnTo>
                    <a:pt x="578924" y="5"/>
                  </a:lnTo>
                  <a:cubicBezTo>
                    <a:pt x="584913" y="5"/>
                    <a:pt x="589768" y="398941"/>
                    <a:pt x="589768" y="891056"/>
                  </a:cubicBezTo>
                  <a:close/>
                </a:path>
              </a:pathLst>
            </a:custGeom>
          </p:spPr>
          <p:style>
            <a:lnRef idx="2">
              <a:schemeClr val="dk2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dk2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dk2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47650" tIns="152615" rIns="276440" bIns="152615" numCol="1" spcCol="1270" anchor="ctr" anchorCtr="0">
              <a:noAutofit/>
            </a:bodyPr>
            <a:lstStyle/>
            <a:p>
              <a:pPr marL="171450" marR="0" lvl="1" indent="-171450" algn="l" defTabSz="7112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lrTx/>
                <a:buSzTx/>
                <a:buFontTx/>
                <a:buChar char="••"/>
                <a:tabLst/>
                <a:defRPr/>
              </a:pPr>
              <a:r>
                <a:rPr lang="en-US" altLang="zh-CN" sz="1600">
                  <a:solidFill>
                    <a:srgbClr val="000000">
                      <a:hueOff val="0"/>
                      <a:satOff val="0"/>
                      <a:lumOff val="0"/>
                      <a:alphaOff val="0"/>
                    </a:srgbClr>
                  </a:solidFill>
                  <a:latin typeface="Arial"/>
                  <a:cs typeface="+mn-ea"/>
                  <a:sym typeface="+mn-lt"/>
                </a:rPr>
                <a:t>Background</a:t>
              </a:r>
              <a:endParaRPr kumimoji="0" lang="zh-CN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hueOff val="0"/>
                    <a:satOff val="0"/>
                    <a:lumOff val="0"/>
                    <a:alphaOff val="0"/>
                  </a:srgbClr>
                </a:solidFill>
                <a:effectLst/>
                <a:uLnTx/>
                <a:uFillTx/>
                <a:latin typeface="Arial"/>
                <a:cs typeface="+mn-ea"/>
                <a:sym typeface="+mn-lt"/>
              </a:endParaRPr>
            </a:p>
          </p:txBody>
        </p:sp>
        <p:sp>
          <p:nvSpPr>
            <p:cNvPr id="45" name="任意多边形 44"/>
            <p:cNvSpPr/>
            <p:nvPr/>
          </p:nvSpPr>
          <p:spPr>
            <a:xfrm>
              <a:off x="1098018" y="1340446"/>
              <a:ext cx="1601772" cy="737210"/>
            </a:xfrm>
            <a:custGeom>
              <a:avLst/>
              <a:gdLst>
                <a:gd name="connsiteX0" fmla="*/ 0 w 1601772"/>
                <a:gd name="connsiteY0" fmla="*/ 122871 h 737210"/>
                <a:gd name="connsiteX1" fmla="*/ 122871 w 1601772"/>
                <a:gd name="connsiteY1" fmla="*/ 0 h 737210"/>
                <a:gd name="connsiteX2" fmla="*/ 1478901 w 1601772"/>
                <a:gd name="connsiteY2" fmla="*/ 0 h 737210"/>
                <a:gd name="connsiteX3" fmla="*/ 1601772 w 1601772"/>
                <a:gd name="connsiteY3" fmla="*/ 122871 h 737210"/>
                <a:gd name="connsiteX4" fmla="*/ 1601772 w 1601772"/>
                <a:gd name="connsiteY4" fmla="*/ 614339 h 737210"/>
                <a:gd name="connsiteX5" fmla="*/ 1478901 w 1601772"/>
                <a:gd name="connsiteY5" fmla="*/ 737210 h 737210"/>
                <a:gd name="connsiteX6" fmla="*/ 122871 w 1601772"/>
                <a:gd name="connsiteY6" fmla="*/ 737210 h 737210"/>
                <a:gd name="connsiteX7" fmla="*/ 0 w 1601772"/>
                <a:gd name="connsiteY7" fmla="*/ 614339 h 737210"/>
                <a:gd name="connsiteX8" fmla="*/ 0 w 1601772"/>
                <a:gd name="connsiteY8" fmla="*/ 122871 h 7372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01772" h="737210">
                  <a:moveTo>
                    <a:pt x="0" y="122871"/>
                  </a:moveTo>
                  <a:cubicBezTo>
                    <a:pt x="0" y="55011"/>
                    <a:pt x="55011" y="0"/>
                    <a:pt x="122871" y="0"/>
                  </a:cubicBezTo>
                  <a:lnTo>
                    <a:pt x="1478901" y="0"/>
                  </a:lnTo>
                  <a:cubicBezTo>
                    <a:pt x="1546761" y="0"/>
                    <a:pt x="1601772" y="55011"/>
                    <a:pt x="1601772" y="122871"/>
                  </a:cubicBezTo>
                  <a:lnTo>
                    <a:pt x="1601772" y="614339"/>
                  </a:lnTo>
                  <a:cubicBezTo>
                    <a:pt x="1601772" y="682199"/>
                    <a:pt x="1546761" y="737210"/>
                    <a:pt x="1478901" y="737210"/>
                  </a:cubicBezTo>
                  <a:lnTo>
                    <a:pt x="122871" y="737210"/>
                  </a:lnTo>
                  <a:cubicBezTo>
                    <a:pt x="55011" y="737210"/>
                    <a:pt x="0" y="682199"/>
                    <a:pt x="0" y="614339"/>
                  </a:cubicBezTo>
                  <a:lnTo>
                    <a:pt x="0" y="122871"/>
                  </a:ln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</p:spPr>
          <p:style>
            <a:lnRef idx="3">
              <a:schemeClr val="lt2">
                <a:hueOff val="0"/>
                <a:satOff val="0"/>
                <a:lumOff val="0"/>
                <a:alphaOff val="0"/>
              </a:schemeClr>
            </a:lnRef>
            <a:fillRef idx="1">
              <a:schemeClr val="dk2">
                <a:hueOff val="0"/>
                <a:satOff val="0"/>
                <a:lumOff val="0"/>
                <a:alphaOff val="0"/>
              </a:schemeClr>
            </a:fillRef>
            <a:effectRef idx="1">
              <a:schemeClr val="dk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76958" tIns="106473" rIns="176958" bIns="106473" numCol="1" spcCol="1270" anchor="ctr" anchorCtr="0">
              <a:noAutofit/>
            </a:bodyPr>
            <a:lstStyle/>
            <a:p>
              <a:pPr marL="0" marR="0" lvl="0" indent="0" algn="ctr" defTabSz="164465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37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cs typeface="+mn-ea"/>
                  <a:sym typeface="+mn-lt"/>
                </a:rPr>
                <a:t>1</a:t>
              </a:r>
              <a:endParaRPr kumimoji="0" lang="zh-CN" altLang="en-US" sz="37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+mn-ea"/>
                <a:sym typeface="+mn-lt"/>
              </a:endParaRPr>
            </a:p>
          </p:txBody>
        </p:sp>
      </p:grpSp>
      <p:grpSp>
        <p:nvGrpSpPr>
          <p:cNvPr id="46" name="组合 45"/>
          <p:cNvGrpSpPr/>
          <p:nvPr/>
        </p:nvGrpSpPr>
        <p:grpSpPr>
          <a:xfrm>
            <a:off x="4446180" y="2577440"/>
            <a:ext cx="6947964" cy="737210"/>
            <a:chOff x="1098018" y="2114517"/>
            <a:chExt cx="6947964" cy="737210"/>
          </a:xfrm>
        </p:grpSpPr>
        <p:sp>
          <p:nvSpPr>
            <p:cNvPr id="47" name="任意多边形 46"/>
            <p:cNvSpPr/>
            <p:nvPr/>
          </p:nvSpPr>
          <p:spPr>
            <a:xfrm>
              <a:off x="2699790" y="2188239"/>
              <a:ext cx="5346192" cy="589768"/>
            </a:xfrm>
            <a:custGeom>
              <a:avLst/>
              <a:gdLst>
                <a:gd name="connsiteX0" fmla="*/ 98297 w 589768"/>
                <a:gd name="connsiteY0" fmla="*/ 0 h 5346192"/>
                <a:gd name="connsiteX1" fmla="*/ 491471 w 589768"/>
                <a:gd name="connsiteY1" fmla="*/ 0 h 5346192"/>
                <a:gd name="connsiteX2" fmla="*/ 589768 w 589768"/>
                <a:gd name="connsiteY2" fmla="*/ 98297 h 5346192"/>
                <a:gd name="connsiteX3" fmla="*/ 589768 w 589768"/>
                <a:gd name="connsiteY3" fmla="*/ 5346192 h 5346192"/>
                <a:gd name="connsiteX4" fmla="*/ 589768 w 589768"/>
                <a:gd name="connsiteY4" fmla="*/ 5346192 h 5346192"/>
                <a:gd name="connsiteX5" fmla="*/ 0 w 589768"/>
                <a:gd name="connsiteY5" fmla="*/ 5346192 h 5346192"/>
                <a:gd name="connsiteX6" fmla="*/ 0 w 589768"/>
                <a:gd name="connsiteY6" fmla="*/ 5346192 h 5346192"/>
                <a:gd name="connsiteX7" fmla="*/ 0 w 589768"/>
                <a:gd name="connsiteY7" fmla="*/ 98297 h 5346192"/>
                <a:gd name="connsiteX8" fmla="*/ 98297 w 589768"/>
                <a:gd name="connsiteY8" fmla="*/ 0 h 53461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89768" h="5346192">
                  <a:moveTo>
                    <a:pt x="589768" y="891056"/>
                  </a:moveTo>
                  <a:lnTo>
                    <a:pt x="589768" y="4455136"/>
                  </a:lnTo>
                  <a:cubicBezTo>
                    <a:pt x="589768" y="4947251"/>
                    <a:pt x="584913" y="5346187"/>
                    <a:pt x="578924" y="5346187"/>
                  </a:cubicBezTo>
                  <a:lnTo>
                    <a:pt x="0" y="5346187"/>
                  </a:lnTo>
                  <a:lnTo>
                    <a:pt x="0" y="5346187"/>
                  </a:lnTo>
                  <a:lnTo>
                    <a:pt x="0" y="5"/>
                  </a:lnTo>
                  <a:lnTo>
                    <a:pt x="0" y="5"/>
                  </a:lnTo>
                  <a:lnTo>
                    <a:pt x="578924" y="5"/>
                  </a:lnTo>
                  <a:cubicBezTo>
                    <a:pt x="584913" y="5"/>
                    <a:pt x="589768" y="398941"/>
                    <a:pt x="589768" y="891056"/>
                  </a:cubicBezTo>
                  <a:close/>
                </a:path>
              </a:pathLst>
            </a:custGeom>
          </p:spPr>
          <p:style>
            <a:lnRef idx="2">
              <a:schemeClr val="dk2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dk2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dk2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47650" tIns="152615" rIns="276440" bIns="152615" numCol="1" spcCol="1270" anchor="ctr" anchorCtr="0">
              <a:noAutofit/>
            </a:bodyPr>
            <a:lstStyle/>
            <a:p>
              <a:pPr marL="171450" marR="0" lvl="1" indent="-171450" algn="l" defTabSz="7112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lrTx/>
                <a:buSzTx/>
                <a:buFontTx/>
                <a:buChar char="••"/>
                <a:tabLst/>
                <a:defRPr/>
              </a:pPr>
              <a:r>
                <a:rPr kumimoji="0" lang="en-US" altLang="zh-CN" sz="1600" b="0" i="0" u="none" strike="noStrike" kern="1200" cap="none" spc="0" normalizeH="0" baseline="0" noProof="0">
                  <a:ln>
                    <a:noFill/>
                  </a:ln>
                  <a:solidFill>
                    <a:srgbClr val="000000">
                      <a:hueOff val="0"/>
                      <a:satOff val="0"/>
                      <a:lumOff val="0"/>
                      <a:alphaOff val="0"/>
                    </a:srgbClr>
                  </a:solidFill>
                  <a:effectLst/>
                  <a:uLnTx/>
                  <a:uFillTx/>
                  <a:latin typeface="Arial"/>
                  <a:cs typeface="+mn-ea"/>
                  <a:sym typeface="+mn-lt"/>
                </a:rPr>
                <a:t>One-loop gluon TMDPDFs</a:t>
              </a:r>
            </a:p>
          </p:txBody>
        </p:sp>
        <p:sp>
          <p:nvSpPr>
            <p:cNvPr id="48" name="任意多边形 47"/>
            <p:cNvSpPr/>
            <p:nvPr/>
          </p:nvSpPr>
          <p:spPr>
            <a:xfrm>
              <a:off x="1098018" y="2114517"/>
              <a:ext cx="1601772" cy="737210"/>
            </a:xfrm>
            <a:custGeom>
              <a:avLst/>
              <a:gdLst>
                <a:gd name="connsiteX0" fmla="*/ 0 w 1601772"/>
                <a:gd name="connsiteY0" fmla="*/ 122871 h 737210"/>
                <a:gd name="connsiteX1" fmla="*/ 122871 w 1601772"/>
                <a:gd name="connsiteY1" fmla="*/ 0 h 737210"/>
                <a:gd name="connsiteX2" fmla="*/ 1478901 w 1601772"/>
                <a:gd name="connsiteY2" fmla="*/ 0 h 737210"/>
                <a:gd name="connsiteX3" fmla="*/ 1601772 w 1601772"/>
                <a:gd name="connsiteY3" fmla="*/ 122871 h 737210"/>
                <a:gd name="connsiteX4" fmla="*/ 1601772 w 1601772"/>
                <a:gd name="connsiteY4" fmla="*/ 614339 h 737210"/>
                <a:gd name="connsiteX5" fmla="*/ 1478901 w 1601772"/>
                <a:gd name="connsiteY5" fmla="*/ 737210 h 737210"/>
                <a:gd name="connsiteX6" fmla="*/ 122871 w 1601772"/>
                <a:gd name="connsiteY6" fmla="*/ 737210 h 737210"/>
                <a:gd name="connsiteX7" fmla="*/ 0 w 1601772"/>
                <a:gd name="connsiteY7" fmla="*/ 614339 h 737210"/>
                <a:gd name="connsiteX8" fmla="*/ 0 w 1601772"/>
                <a:gd name="connsiteY8" fmla="*/ 122871 h 7372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01772" h="737210">
                  <a:moveTo>
                    <a:pt x="0" y="122871"/>
                  </a:moveTo>
                  <a:cubicBezTo>
                    <a:pt x="0" y="55011"/>
                    <a:pt x="55011" y="0"/>
                    <a:pt x="122871" y="0"/>
                  </a:cubicBezTo>
                  <a:lnTo>
                    <a:pt x="1478901" y="0"/>
                  </a:lnTo>
                  <a:cubicBezTo>
                    <a:pt x="1546761" y="0"/>
                    <a:pt x="1601772" y="55011"/>
                    <a:pt x="1601772" y="122871"/>
                  </a:cubicBezTo>
                  <a:lnTo>
                    <a:pt x="1601772" y="614339"/>
                  </a:lnTo>
                  <a:cubicBezTo>
                    <a:pt x="1601772" y="682199"/>
                    <a:pt x="1546761" y="737210"/>
                    <a:pt x="1478901" y="737210"/>
                  </a:cubicBezTo>
                  <a:lnTo>
                    <a:pt x="122871" y="737210"/>
                  </a:lnTo>
                  <a:cubicBezTo>
                    <a:pt x="55011" y="737210"/>
                    <a:pt x="0" y="682199"/>
                    <a:pt x="0" y="614339"/>
                  </a:cubicBezTo>
                  <a:lnTo>
                    <a:pt x="0" y="122871"/>
                  </a:ln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</p:spPr>
          <p:style>
            <a:lnRef idx="3">
              <a:schemeClr val="lt2">
                <a:hueOff val="0"/>
                <a:satOff val="0"/>
                <a:lumOff val="0"/>
                <a:alphaOff val="0"/>
              </a:schemeClr>
            </a:lnRef>
            <a:fillRef idx="1">
              <a:schemeClr val="dk2">
                <a:hueOff val="0"/>
                <a:satOff val="0"/>
                <a:lumOff val="0"/>
                <a:alphaOff val="0"/>
              </a:schemeClr>
            </a:fillRef>
            <a:effectRef idx="1">
              <a:schemeClr val="dk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76958" tIns="106473" rIns="176958" bIns="106473" numCol="1" spcCol="1270" anchor="ctr" anchorCtr="0">
              <a:noAutofit/>
            </a:bodyPr>
            <a:lstStyle/>
            <a:p>
              <a:pPr marL="0" marR="0" lvl="0" indent="0" algn="ctr" defTabSz="164465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37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cs typeface="+mn-ea"/>
                  <a:sym typeface="+mn-lt"/>
                </a:rPr>
                <a:t>2</a:t>
              </a:r>
              <a:endParaRPr kumimoji="0" lang="zh-CN" altLang="en-US" sz="37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+mn-ea"/>
                <a:sym typeface="+mn-lt"/>
              </a:endParaRPr>
            </a:p>
          </p:txBody>
        </p:sp>
      </p:grpSp>
      <p:grpSp>
        <p:nvGrpSpPr>
          <p:cNvPr id="49" name="组合 48"/>
          <p:cNvGrpSpPr/>
          <p:nvPr/>
        </p:nvGrpSpPr>
        <p:grpSpPr>
          <a:xfrm>
            <a:off x="4446180" y="3351511"/>
            <a:ext cx="6947964" cy="737210"/>
            <a:chOff x="1098018" y="2888588"/>
            <a:chExt cx="6947964" cy="737210"/>
          </a:xfrm>
        </p:grpSpPr>
        <p:sp>
          <p:nvSpPr>
            <p:cNvPr id="50" name="任意多边形 49"/>
            <p:cNvSpPr/>
            <p:nvPr/>
          </p:nvSpPr>
          <p:spPr>
            <a:xfrm>
              <a:off x="2699790" y="2962311"/>
              <a:ext cx="5346192" cy="589768"/>
            </a:xfrm>
            <a:custGeom>
              <a:avLst/>
              <a:gdLst>
                <a:gd name="connsiteX0" fmla="*/ 98297 w 589768"/>
                <a:gd name="connsiteY0" fmla="*/ 0 h 5346192"/>
                <a:gd name="connsiteX1" fmla="*/ 491471 w 589768"/>
                <a:gd name="connsiteY1" fmla="*/ 0 h 5346192"/>
                <a:gd name="connsiteX2" fmla="*/ 589768 w 589768"/>
                <a:gd name="connsiteY2" fmla="*/ 98297 h 5346192"/>
                <a:gd name="connsiteX3" fmla="*/ 589768 w 589768"/>
                <a:gd name="connsiteY3" fmla="*/ 5346192 h 5346192"/>
                <a:gd name="connsiteX4" fmla="*/ 589768 w 589768"/>
                <a:gd name="connsiteY4" fmla="*/ 5346192 h 5346192"/>
                <a:gd name="connsiteX5" fmla="*/ 0 w 589768"/>
                <a:gd name="connsiteY5" fmla="*/ 5346192 h 5346192"/>
                <a:gd name="connsiteX6" fmla="*/ 0 w 589768"/>
                <a:gd name="connsiteY6" fmla="*/ 5346192 h 5346192"/>
                <a:gd name="connsiteX7" fmla="*/ 0 w 589768"/>
                <a:gd name="connsiteY7" fmla="*/ 98297 h 5346192"/>
                <a:gd name="connsiteX8" fmla="*/ 98297 w 589768"/>
                <a:gd name="connsiteY8" fmla="*/ 0 h 53461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89768" h="5346192">
                  <a:moveTo>
                    <a:pt x="589768" y="891056"/>
                  </a:moveTo>
                  <a:lnTo>
                    <a:pt x="589768" y="4455136"/>
                  </a:lnTo>
                  <a:cubicBezTo>
                    <a:pt x="589768" y="4947251"/>
                    <a:pt x="584913" y="5346187"/>
                    <a:pt x="578924" y="5346187"/>
                  </a:cubicBezTo>
                  <a:lnTo>
                    <a:pt x="0" y="5346187"/>
                  </a:lnTo>
                  <a:lnTo>
                    <a:pt x="0" y="5346187"/>
                  </a:lnTo>
                  <a:lnTo>
                    <a:pt x="0" y="5"/>
                  </a:lnTo>
                  <a:lnTo>
                    <a:pt x="0" y="5"/>
                  </a:lnTo>
                  <a:lnTo>
                    <a:pt x="578924" y="5"/>
                  </a:lnTo>
                  <a:cubicBezTo>
                    <a:pt x="584913" y="5"/>
                    <a:pt x="589768" y="398941"/>
                    <a:pt x="589768" y="891056"/>
                  </a:cubicBezTo>
                  <a:close/>
                </a:path>
              </a:pathLst>
            </a:custGeom>
          </p:spPr>
          <p:style>
            <a:lnRef idx="2">
              <a:schemeClr val="dk2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dk2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dk2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47650" tIns="152615" rIns="276440" bIns="152615" numCol="1" spcCol="1270" anchor="ctr" anchorCtr="0">
              <a:noAutofit/>
            </a:bodyPr>
            <a:lstStyle/>
            <a:p>
              <a:pPr marL="171450" marR="0" lvl="1" indent="-171450" algn="l" defTabSz="7112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lrTx/>
                <a:buSzTx/>
                <a:buFontTx/>
                <a:buChar char="••"/>
                <a:tabLst/>
                <a:defRPr/>
              </a:pPr>
              <a:r>
                <a:rPr kumimoji="0" lang="en-US" altLang="zh-CN" sz="1600" b="0" i="0" u="none" strike="noStrike" kern="1200" cap="none" spc="0" normalizeH="0" baseline="0" noProof="0">
                  <a:ln>
                    <a:noFill/>
                  </a:ln>
                  <a:solidFill>
                    <a:srgbClr val="000000">
                      <a:hueOff val="0"/>
                      <a:satOff val="0"/>
                      <a:lumOff val="0"/>
                      <a:alphaOff val="0"/>
                    </a:srgbClr>
                  </a:solidFill>
                  <a:effectLst/>
                  <a:uLnTx/>
                  <a:uFillTx/>
                  <a:latin typeface="Arial"/>
                  <a:cs typeface="+mn-ea"/>
                  <a:sym typeface="+mn-lt"/>
                </a:rPr>
                <a:t>One-loop gluon quasi-TMDPDFs</a:t>
              </a:r>
            </a:p>
          </p:txBody>
        </p:sp>
        <p:sp>
          <p:nvSpPr>
            <p:cNvPr id="51" name="任意多边形 50"/>
            <p:cNvSpPr/>
            <p:nvPr/>
          </p:nvSpPr>
          <p:spPr>
            <a:xfrm>
              <a:off x="1098018" y="2888588"/>
              <a:ext cx="1601772" cy="737210"/>
            </a:xfrm>
            <a:custGeom>
              <a:avLst/>
              <a:gdLst>
                <a:gd name="connsiteX0" fmla="*/ 0 w 1601772"/>
                <a:gd name="connsiteY0" fmla="*/ 122871 h 737210"/>
                <a:gd name="connsiteX1" fmla="*/ 122871 w 1601772"/>
                <a:gd name="connsiteY1" fmla="*/ 0 h 737210"/>
                <a:gd name="connsiteX2" fmla="*/ 1478901 w 1601772"/>
                <a:gd name="connsiteY2" fmla="*/ 0 h 737210"/>
                <a:gd name="connsiteX3" fmla="*/ 1601772 w 1601772"/>
                <a:gd name="connsiteY3" fmla="*/ 122871 h 737210"/>
                <a:gd name="connsiteX4" fmla="*/ 1601772 w 1601772"/>
                <a:gd name="connsiteY4" fmla="*/ 614339 h 737210"/>
                <a:gd name="connsiteX5" fmla="*/ 1478901 w 1601772"/>
                <a:gd name="connsiteY5" fmla="*/ 737210 h 737210"/>
                <a:gd name="connsiteX6" fmla="*/ 122871 w 1601772"/>
                <a:gd name="connsiteY6" fmla="*/ 737210 h 737210"/>
                <a:gd name="connsiteX7" fmla="*/ 0 w 1601772"/>
                <a:gd name="connsiteY7" fmla="*/ 614339 h 737210"/>
                <a:gd name="connsiteX8" fmla="*/ 0 w 1601772"/>
                <a:gd name="connsiteY8" fmla="*/ 122871 h 7372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01772" h="737210">
                  <a:moveTo>
                    <a:pt x="0" y="122871"/>
                  </a:moveTo>
                  <a:cubicBezTo>
                    <a:pt x="0" y="55011"/>
                    <a:pt x="55011" y="0"/>
                    <a:pt x="122871" y="0"/>
                  </a:cubicBezTo>
                  <a:lnTo>
                    <a:pt x="1478901" y="0"/>
                  </a:lnTo>
                  <a:cubicBezTo>
                    <a:pt x="1546761" y="0"/>
                    <a:pt x="1601772" y="55011"/>
                    <a:pt x="1601772" y="122871"/>
                  </a:cubicBezTo>
                  <a:lnTo>
                    <a:pt x="1601772" y="614339"/>
                  </a:lnTo>
                  <a:cubicBezTo>
                    <a:pt x="1601772" y="682199"/>
                    <a:pt x="1546761" y="737210"/>
                    <a:pt x="1478901" y="737210"/>
                  </a:cubicBezTo>
                  <a:lnTo>
                    <a:pt x="122871" y="737210"/>
                  </a:lnTo>
                  <a:cubicBezTo>
                    <a:pt x="55011" y="737210"/>
                    <a:pt x="0" y="682199"/>
                    <a:pt x="0" y="614339"/>
                  </a:cubicBezTo>
                  <a:lnTo>
                    <a:pt x="0" y="122871"/>
                  </a:ln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</p:spPr>
          <p:style>
            <a:lnRef idx="3">
              <a:schemeClr val="lt2">
                <a:hueOff val="0"/>
                <a:satOff val="0"/>
                <a:lumOff val="0"/>
                <a:alphaOff val="0"/>
              </a:schemeClr>
            </a:lnRef>
            <a:fillRef idx="1">
              <a:schemeClr val="dk2">
                <a:hueOff val="0"/>
                <a:satOff val="0"/>
                <a:lumOff val="0"/>
                <a:alphaOff val="0"/>
              </a:schemeClr>
            </a:fillRef>
            <a:effectRef idx="1">
              <a:schemeClr val="dk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76958" tIns="106473" rIns="176958" bIns="106473" numCol="1" spcCol="1270" anchor="ctr" anchorCtr="0">
              <a:noAutofit/>
            </a:bodyPr>
            <a:lstStyle/>
            <a:p>
              <a:pPr marL="0" marR="0" lvl="0" indent="0" algn="ctr" defTabSz="164465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37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cs typeface="+mn-ea"/>
                  <a:sym typeface="+mn-lt"/>
                </a:rPr>
                <a:t>3</a:t>
              </a:r>
              <a:endParaRPr kumimoji="0" lang="zh-CN" altLang="en-US" sz="37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+mn-ea"/>
                <a:sym typeface="+mn-lt"/>
              </a:endParaRPr>
            </a:p>
          </p:txBody>
        </p:sp>
      </p:grpSp>
      <p:grpSp>
        <p:nvGrpSpPr>
          <p:cNvPr id="52" name="组合 51"/>
          <p:cNvGrpSpPr/>
          <p:nvPr/>
        </p:nvGrpSpPr>
        <p:grpSpPr>
          <a:xfrm>
            <a:off x="4446180" y="4125583"/>
            <a:ext cx="6947964" cy="737210"/>
            <a:chOff x="1098018" y="3662660"/>
            <a:chExt cx="6947964" cy="737210"/>
          </a:xfrm>
        </p:grpSpPr>
        <p:sp>
          <p:nvSpPr>
            <p:cNvPr id="53" name="任意多边形 52"/>
            <p:cNvSpPr/>
            <p:nvPr/>
          </p:nvSpPr>
          <p:spPr>
            <a:xfrm>
              <a:off x="2699790" y="3736381"/>
              <a:ext cx="5346192" cy="589768"/>
            </a:xfrm>
            <a:custGeom>
              <a:avLst/>
              <a:gdLst>
                <a:gd name="connsiteX0" fmla="*/ 98297 w 589768"/>
                <a:gd name="connsiteY0" fmla="*/ 0 h 5346192"/>
                <a:gd name="connsiteX1" fmla="*/ 491471 w 589768"/>
                <a:gd name="connsiteY1" fmla="*/ 0 h 5346192"/>
                <a:gd name="connsiteX2" fmla="*/ 589768 w 589768"/>
                <a:gd name="connsiteY2" fmla="*/ 98297 h 5346192"/>
                <a:gd name="connsiteX3" fmla="*/ 589768 w 589768"/>
                <a:gd name="connsiteY3" fmla="*/ 5346192 h 5346192"/>
                <a:gd name="connsiteX4" fmla="*/ 589768 w 589768"/>
                <a:gd name="connsiteY4" fmla="*/ 5346192 h 5346192"/>
                <a:gd name="connsiteX5" fmla="*/ 0 w 589768"/>
                <a:gd name="connsiteY5" fmla="*/ 5346192 h 5346192"/>
                <a:gd name="connsiteX6" fmla="*/ 0 w 589768"/>
                <a:gd name="connsiteY6" fmla="*/ 5346192 h 5346192"/>
                <a:gd name="connsiteX7" fmla="*/ 0 w 589768"/>
                <a:gd name="connsiteY7" fmla="*/ 98297 h 5346192"/>
                <a:gd name="connsiteX8" fmla="*/ 98297 w 589768"/>
                <a:gd name="connsiteY8" fmla="*/ 0 h 53461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89768" h="5346192">
                  <a:moveTo>
                    <a:pt x="589768" y="891056"/>
                  </a:moveTo>
                  <a:lnTo>
                    <a:pt x="589768" y="4455136"/>
                  </a:lnTo>
                  <a:cubicBezTo>
                    <a:pt x="589768" y="4947251"/>
                    <a:pt x="584913" y="5346187"/>
                    <a:pt x="578924" y="5346187"/>
                  </a:cubicBezTo>
                  <a:lnTo>
                    <a:pt x="0" y="5346187"/>
                  </a:lnTo>
                  <a:lnTo>
                    <a:pt x="0" y="5346187"/>
                  </a:lnTo>
                  <a:lnTo>
                    <a:pt x="0" y="5"/>
                  </a:lnTo>
                  <a:lnTo>
                    <a:pt x="0" y="5"/>
                  </a:lnTo>
                  <a:lnTo>
                    <a:pt x="578924" y="5"/>
                  </a:lnTo>
                  <a:cubicBezTo>
                    <a:pt x="584913" y="5"/>
                    <a:pt x="589768" y="398941"/>
                    <a:pt x="589768" y="891056"/>
                  </a:cubicBezTo>
                  <a:close/>
                </a:path>
              </a:pathLst>
            </a:custGeom>
          </p:spPr>
          <p:style>
            <a:lnRef idx="2">
              <a:schemeClr val="dk2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dk2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dk2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47650" tIns="152615" rIns="276440" bIns="152615" numCol="1" spcCol="1270" anchor="ctr" anchorCtr="0">
              <a:noAutofit/>
            </a:bodyPr>
            <a:lstStyle/>
            <a:p>
              <a:pPr marL="171450" marR="0" lvl="1" indent="-171450" algn="l" defTabSz="7112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lrTx/>
                <a:buSzTx/>
                <a:buFontTx/>
                <a:buChar char="••"/>
                <a:tabLst/>
                <a:defRPr/>
              </a:pPr>
              <a:r>
                <a:rPr lang="en-US" altLang="zh-CN" sz="1600">
                  <a:solidFill>
                    <a:srgbClr val="000000">
                      <a:hueOff val="0"/>
                      <a:satOff val="0"/>
                      <a:lumOff val="0"/>
                      <a:alphaOff val="0"/>
                    </a:srgbClr>
                  </a:solidFill>
                  <a:latin typeface="Arial"/>
                  <a:cs typeface="+mn-ea"/>
                  <a:sym typeface="+mn-lt"/>
                </a:rPr>
                <a:t>M</a:t>
              </a:r>
              <a:r>
                <a:rPr kumimoji="0" lang="en-US" altLang="zh-CN" sz="1600" b="0" i="0" u="none" strike="noStrike" kern="1200" cap="none" spc="0" normalizeH="0" baseline="0" noProof="0" err="1">
                  <a:ln>
                    <a:noFill/>
                  </a:ln>
                  <a:solidFill>
                    <a:srgbClr val="000000">
                      <a:hueOff val="0"/>
                      <a:satOff val="0"/>
                      <a:lumOff val="0"/>
                      <a:alphaOff val="0"/>
                    </a:srgbClr>
                  </a:solidFill>
                  <a:effectLst/>
                  <a:uLnTx/>
                  <a:uFillTx/>
                  <a:latin typeface="Arial"/>
                  <a:cs typeface="+mn-ea"/>
                  <a:sym typeface="+mn-lt"/>
                </a:rPr>
                <a:t>atching</a:t>
              </a:r>
              <a:r>
                <a:rPr kumimoji="0" lang="en-US" altLang="zh-CN" sz="1600" b="0" i="0" u="none" strike="noStrike" kern="1200" cap="none" spc="0" normalizeH="0" baseline="0" noProof="0">
                  <a:ln>
                    <a:noFill/>
                  </a:ln>
                  <a:solidFill>
                    <a:srgbClr val="000000">
                      <a:hueOff val="0"/>
                      <a:satOff val="0"/>
                      <a:lumOff val="0"/>
                      <a:alphaOff val="0"/>
                    </a:srgbClr>
                  </a:solidFill>
                  <a:effectLst/>
                  <a:uLnTx/>
                  <a:uFillTx/>
                  <a:latin typeface="Arial"/>
                  <a:cs typeface="+mn-ea"/>
                  <a:sym typeface="+mn-lt"/>
                </a:rPr>
                <a:t> relation </a:t>
              </a:r>
              <a:endParaRPr kumimoji="0" lang="zh-CN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hueOff val="0"/>
                    <a:satOff val="0"/>
                    <a:lumOff val="0"/>
                    <a:alphaOff val="0"/>
                  </a:srgbClr>
                </a:solidFill>
                <a:effectLst/>
                <a:uLnTx/>
                <a:uFillTx/>
                <a:latin typeface="Arial"/>
                <a:cs typeface="+mn-ea"/>
                <a:sym typeface="+mn-lt"/>
              </a:endParaRPr>
            </a:p>
          </p:txBody>
        </p:sp>
        <p:sp>
          <p:nvSpPr>
            <p:cNvPr id="54" name="任意多边形 53"/>
            <p:cNvSpPr/>
            <p:nvPr/>
          </p:nvSpPr>
          <p:spPr>
            <a:xfrm>
              <a:off x="1098018" y="3662660"/>
              <a:ext cx="1601772" cy="737210"/>
            </a:xfrm>
            <a:custGeom>
              <a:avLst/>
              <a:gdLst>
                <a:gd name="connsiteX0" fmla="*/ 0 w 1601772"/>
                <a:gd name="connsiteY0" fmla="*/ 122871 h 737210"/>
                <a:gd name="connsiteX1" fmla="*/ 122871 w 1601772"/>
                <a:gd name="connsiteY1" fmla="*/ 0 h 737210"/>
                <a:gd name="connsiteX2" fmla="*/ 1478901 w 1601772"/>
                <a:gd name="connsiteY2" fmla="*/ 0 h 737210"/>
                <a:gd name="connsiteX3" fmla="*/ 1601772 w 1601772"/>
                <a:gd name="connsiteY3" fmla="*/ 122871 h 737210"/>
                <a:gd name="connsiteX4" fmla="*/ 1601772 w 1601772"/>
                <a:gd name="connsiteY4" fmla="*/ 614339 h 737210"/>
                <a:gd name="connsiteX5" fmla="*/ 1478901 w 1601772"/>
                <a:gd name="connsiteY5" fmla="*/ 737210 h 737210"/>
                <a:gd name="connsiteX6" fmla="*/ 122871 w 1601772"/>
                <a:gd name="connsiteY6" fmla="*/ 737210 h 737210"/>
                <a:gd name="connsiteX7" fmla="*/ 0 w 1601772"/>
                <a:gd name="connsiteY7" fmla="*/ 614339 h 737210"/>
                <a:gd name="connsiteX8" fmla="*/ 0 w 1601772"/>
                <a:gd name="connsiteY8" fmla="*/ 122871 h 7372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01772" h="737210">
                  <a:moveTo>
                    <a:pt x="0" y="122871"/>
                  </a:moveTo>
                  <a:cubicBezTo>
                    <a:pt x="0" y="55011"/>
                    <a:pt x="55011" y="0"/>
                    <a:pt x="122871" y="0"/>
                  </a:cubicBezTo>
                  <a:lnTo>
                    <a:pt x="1478901" y="0"/>
                  </a:lnTo>
                  <a:cubicBezTo>
                    <a:pt x="1546761" y="0"/>
                    <a:pt x="1601772" y="55011"/>
                    <a:pt x="1601772" y="122871"/>
                  </a:cubicBezTo>
                  <a:lnTo>
                    <a:pt x="1601772" y="614339"/>
                  </a:lnTo>
                  <a:cubicBezTo>
                    <a:pt x="1601772" y="682199"/>
                    <a:pt x="1546761" y="737210"/>
                    <a:pt x="1478901" y="737210"/>
                  </a:cubicBezTo>
                  <a:lnTo>
                    <a:pt x="122871" y="737210"/>
                  </a:lnTo>
                  <a:cubicBezTo>
                    <a:pt x="55011" y="737210"/>
                    <a:pt x="0" y="682199"/>
                    <a:pt x="0" y="614339"/>
                  </a:cubicBezTo>
                  <a:lnTo>
                    <a:pt x="0" y="122871"/>
                  </a:ln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</p:spPr>
          <p:style>
            <a:lnRef idx="3">
              <a:schemeClr val="lt2">
                <a:hueOff val="0"/>
                <a:satOff val="0"/>
                <a:lumOff val="0"/>
                <a:alphaOff val="0"/>
              </a:schemeClr>
            </a:lnRef>
            <a:fillRef idx="1">
              <a:schemeClr val="dk2">
                <a:hueOff val="0"/>
                <a:satOff val="0"/>
                <a:lumOff val="0"/>
                <a:alphaOff val="0"/>
              </a:schemeClr>
            </a:fillRef>
            <a:effectRef idx="1">
              <a:schemeClr val="dk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76958" tIns="106473" rIns="176958" bIns="106473" numCol="1" spcCol="1270" anchor="ctr" anchorCtr="0">
              <a:noAutofit/>
            </a:bodyPr>
            <a:lstStyle/>
            <a:p>
              <a:pPr marL="0" marR="0" lvl="0" indent="0" algn="ctr" defTabSz="164465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37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cs typeface="+mn-ea"/>
                  <a:sym typeface="+mn-lt"/>
                </a:rPr>
                <a:t>4</a:t>
              </a:r>
              <a:endParaRPr kumimoji="0" lang="zh-CN" altLang="en-US" sz="37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+mn-ea"/>
                <a:sym typeface="+mn-lt"/>
              </a:endParaRPr>
            </a:p>
          </p:txBody>
        </p:sp>
      </p:grpSp>
      <p:grpSp>
        <p:nvGrpSpPr>
          <p:cNvPr id="55" name="组合 54"/>
          <p:cNvGrpSpPr/>
          <p:nvPr/>
        </p:nvGrpSpPr>
        <p:grpSpPr>
          <a:xfrm>
            <a:off x="4446180" y="4899654"/>
            <a:ext cx="6947964" cy="737210"/>
            <a:chOff x="1098018" y="4436731"/>
            <a:chExt cx="6947964" cy="737210"/>
          </a:xfrm>
        </p:grpSpPr>
        <p:sp>
          <p:nvSpPr>
            <p:cNvPr id="56" name="任意多边形 55"/>
            <p:cNvSpPr/>
            <p:nvPr/>
          </p:nvSpPr>
          <p:spPr>
            <a:xfrm>
              <a:off x="2699790" y="4510453"/>
              <a:ext cx="5346192" cy="589768"/>
            </a:xfrm>
            <a:custGeom>
              <a:avLst/>
              <a:gdLst>
                <a:gd name="connsiteX0" fmla="*/ 98297 w 589768"/>
                <a:gd name="connsiteY0" fmla="*/ 0 h 5346192"/>
                <a:gd name="connsiteX1" fmla="*/ 491471 w 589768"/>
                <a:gd name="connsiteY1" fmla="*/ 0 h 5346192"/>
                <a:gd name="connsiteX2" fmla="*/ 589768 w 589768"/>
                <a:gd name="connsiteY2" fmla="*/ 98297 h 5346192"/>
                <a:gd name="connsiteX3" fmla="*/ 589768 w 589768"/>
                <a:gd name="connsiteY3" fmla="*/ 5346192 h 5346192"/>
                <a:gd name="connsiteX4" fmla="*/ 589768 w 589768"/>
                <a:gd name="connsiteY4" fmla="*/ 5346192 h 5346192"/>
                <a:gd name="connsiteX5" fmla="*/ 0 w 589768"/>
                <a:gd name="connsiteY5" fmla="*/ 5346192 h 5346192"/>
                <a:gd name="connsiteX6" fmla="*/ 0 w 589768"/>
                <a:gd name="connsiteY6" fmla="*/ 5346192 h 5346192"/>
                <a:gd name="connsiteX7" fmla="*/ 0 w 589768"/>
                <a:gd name="connsiteY7" fmla="*/ 98297 h 5346192"/>
                <a:gd name="connsiteX8" fmla="*/ 98297 w 589768"/>
                <a:gd name="connsiteY8" fmla="*/ 0 h 53461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89768" h="5346192">
                  <a:moveTo>
                    <a:pt x="589768" y="891056"/>
                  </a:moveTo>
                  <a:lnTo>
                    <a:pt x="589768" y="4455136"/>
                  </a:lnTo>
                  <a:cubicBezTo>
                    <a:pt x="589768" y="4947251"/>
                    <a:pt x="584913" y="5346187"/>
                    <a:pt x="578924" y="5346187"/>
                  </a:cubicBezTo>
                  <a:lnTo>
                    <a:pt x="0" y="5346187"/>
                  </a:lnTo>
                  <a:lnTo>
                    <a:pt x="0" y="5346187"/>
                  </a:lnTo>
                  <a:lnTo>
                    <a:pt x="0" y="5"/>
                  </a:lnTo>
                  <a:lnTo>
                    <a:pt x="0" y="5"/>
                  </a:lnTo>
                  <a:lnTo>
                    <a:pt x="578924" y="5"/>
                  </a:lnTo>
                  <a:cubicBezTo>
                    <a:pt x="584913" y="5"/>
                    <a:pt x="589768" y="398941"/>
                    <a:pt x="589768" y="891056"/>
                  </a:cubicBezTo>
                  <a:close/>
                </a:path>
              </a:pathLst>
            </a:custGeom>
          </p:spPr>
          <p:style>
            <a:lnRef idx="2">
              <a:schemeClr val="dk2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dk2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dk2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47650" tIns="152615" rIns="276440" bIns="152615" numCol="1" spcCol="1270" anchor="ctr" anchorCtr="0">
              <a:noAutofit/>
            </a:bodyPr>
            <a:lstStyle/>
            <a:p>
              <a:pPr marL="171450" marR="0" lvl="1" indent="-171450" algn="l" defTabSz="7112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lrTx/>
                <a:buSzTx/>
                <a:buFontTx/>
                <a:buChar char="••"/>
                <a:tabLst/>
                <a:defRPr/>
              </a:pPr>
              <a:r>
                <a:rPr kumimoji="0" lang="en-US" altLang="zh-CN" sz="1600" b="0" i="0" u="none" strike="noStrike" kern="1200" cap="none" spc="0" normalizeH="0" baseline="0" noProof="0">
                  <a:ln>
                    <a:noFill/>
                  </a:ln>
                  <a:solidFill>
                    <a:srgbClr val="000000">
                      <a:hueOff val="0"/>
                      <a:satOff val="0"/>
                      <a:lumOff val="0"/>
                      <a:alphaOff val="0"/>
                    </a:srgbClr>
                  </a:solidFill>
                  <a:effectLst/>
                  <a:uLnTx/>
                  <a:uFillTx/>
                  <a:latin typeface="Arial"/>
                  <a:cs typeface="+mn-ea"/>
                  <a:sym typeface="+mn-lt"/>
                </a:rPr>
                <a:t>Conclusions</a:t>
              </a:r>
              <a:endParaRPr kumimoji="0" lang="zh-CN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hueOff val="0"/>
                    <a:satOff val="0"/>
                    <a:lumOff val="0"/>
                    <a:alphaOff val="0"/>
                  </a:srgbClr>
                </a:solidFill>
                <a:effectLst/>
                <a:uLnTx/>
                <a:uFillTx/>
                <a:latin typeface="Arial"/>
                <a:cs typeface="+mn-ea"/>
                <a:sym typeface="+mn-lt"/>
              </a:endParaRPr>
            </a:p>
          </p:txBody>
        </p:sp>
        <p:sp>
          <p:nvSpPr>
            <p:cNvPr id="57" name="任意多边形 56"/>
            <p:cNvSpPr/>
            <p:nvPr/>
          </p:nvSpPr>
          <p:spPr>
            <a:xfrm>
              <a:off x="1098018" y="4436731"/>
              <a:ext cx="1601772" cy="737210"/>
            </a:xfrm>
            <a:custGeom>
              <a:avLst/>
              <a:gdLst>
                <a:gd name="connsiteX0" fmla="*/ 0 w 1601772"/>
                <a:gd name="connsiteY0" fmla="*/ 122871 h 737210"/>
                <a:gd name="connsiteX1" fmla="*/ 122871 w 1601772"/>
                <a:gd name="connsiteY1" fmla="*/ 0 h 737210"/>
                <a:gd name="connsiteX2" fmla="*/ 1478901 w 1601772"/>
                <a:gd name="connsiteY2" fmla="*/ 0 h 737210"/>
                <a:gd name="connsiteX3" fmla="*/ 1601772 w 1601772"/>
                <a:gd name="connsiteY3" fmla="*/ 122871 h 737210"/>
                <a:gd name="connsiteX4" fmla="*/ 1601772 w 1601772"/>
                <a:gd name="connsiteY4" fmla="*/ 614339 h 737210"/>
                <a:gd name="connsiteX5" fmla="*/ 1478901 w 1601772"/>
                <a:gd name="connsiteY5" fmla="*/ 737210 h 737210"/>
                <a:gd name="connsiteX6" fmla="*/ 122871 w 1601772"/>
                <a:gd name="connsiteY6" fmla="*/ 737210 h 737210"/>
                <a:gd name="connsiteX7" fmla="*/ 0 w 1601772"/>
                <a:gd name="connsiteY7" fmla="*/ 614339 h 737210"/>
                <a:gd name="connsiteX8" fmla="*/ 0 w 1601772"/>
                <a:gd name="connsiteY8" fmla="*/ 122871 h 7372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01772" h="737210">
                  <a:moveTo>
                    <a:pt x="0" y="122871"/>
                  </a:moveTo>
                  <a:cubicBezTo>
                    <a:pt x="0" y="55011"/>
                    <a:pt x="55011" y="0"/>
                    <a:pt x="122871" y="0"/>
                  </a:cubicBezTo>
                  <a:lnTo>
                    <a:pt x="1478901" y="0"/>
                  </a:lnTo>
                  <a:cubicBezTo>
                    <a:pt x="1546761" y="0"/>
                    <a:pt x="1601772" y="55011"/>
                    <a:pt x="1601772" y="122871"/>
                  </a:cubicBezTo>
                  <a:lnTo>
                    <a:pt x="1601772" y="614339"/>
                  </a:lnTo>
                  <a:cubicBezTo>
                    <a:pt x="1601772" y="682199"/>
                    <a:pt x="1546761" y="737210"/>
                    <a:pt x="1478901" y="737210"/>
                  </a:cubicBezTo>
                  <a:lnTo>
                    <a:pt x="122871" y="737210"/>
                  </a:lnTo>
                  <a:cubicBezTo>
                    <a:pt x="55011" y="737210"/>
                    <a:pt x="0" y="682199"/>
                    <a:pt x="0" y="614339"/>
                  </a:cubicBezTo>
                  <a:lnTo>
                    <a:pt x="0" y="122871"/>
                  </a:ln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</p:spPr>
          <p:style>
            <a:lnRef idx="3">
              <a:schemeClr val="lt2">
                <a:hueOff val="0"/>
                <a:satOff val="0"/>
                <a:lumOff val="0"/>
                <a:alphaOff val="0"/>
              </a:schemeClr>
            </a:lnRef>
            <a:fillRef idx="1">
              <a:schemeClr val="dk2">
                <a:hueOff val="0"/>
                <a:satOff val="0"/>
                <a:lumOff val="0"/>
                <a:alphaOff val="0"/>
              </a:schemeClr>
            </a:fillRef>
            <a:effectRef idx="1">
              <a:schemeClr val="dk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76958" tIns="106473" rIns="176958" bIns="106473" numCol="1" spcCol="1270" anchor="ctr" anchorCtr="0">
              <a:noAutofit/>
            </a:bodyPr>
            <a:lstStyle/>
            <a:p>
              <a:pPr marL="0" marR="0" lvl="0" indent="0" algn="ctr" defTabSz="164465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37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cs typeface="+mn-ea"/>
                  <a:sym typeface="+mn-lt"/>
                </a:rPr>
                <a:t>5</a:t>
              </a:r>
              <a:endParaRPr kumimoji="0" lang="zh-CN" altLang="en-US" sz="37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+mn-ea"/>
                <a:sym typeface="+mn-lt"/>
              </a:endParaRPr>
            </a:p>
          </p:txBody>
        </p:sp>
      </p:grpSp>
      <p:pic>
        <p:nvPicPr>
          <p:cNvPr id="2" name="图片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0651" y="2540579"/>
            <a:ext cx="2259565" cy="22639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86468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BEC866-B9C6-8292-45EC-8C04C96176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6447B5F7-CAEE-B859-21C9-716F6A96CC10}"/>
              </a:ext>
            </a:extLst>
          </p:cNvPr>
          <p:cNvSpPr/>
          <p:nvPr/>
        </p:nvSpPr>
        <p:spPr>
          <a:xfrm>
            <a:off x="0" y="2120710"/>
            <a:ext cx="12193200" cy="2880000"/>
          </a:xfrm>
          <a:prstGeom prst="rect">
            <a:avLst/>
          </a:prstGeom>
          <a:solidFill>
            <a:srgbClr val="2E75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0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宋体"/>
              <a:cs typeface="+mn-cs"/>
            </a:endParaRP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22789F93-38C8-5553-F3BF-E1E81440FFA8}"/>
              </a:ext>
            </a:extLst>
          </p:cNvPr>
          <p:cNvSpPr txBox="1"/>
          <p:nvPr/>
        </p:nvSpPr>
        <p:spPr>
          <a:xfrm>
            <a:off x="801370" y="2840319"/>
            <a:ext cx="4685000" cy="13388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050" b="1" i="0" u="none" strike="noStrike" kern="1200" cap="none" spc="0" normalizeH="0" baseline="0" noProof="0">
                <a:ln>
                  <a:noFill/>
                </a:ln>
                <a:solidFill>
                  <a:srgbClr val="F4F4F4"/>
                </a:solidFill>
                <a:effectLst/>
                <a:uLnTx/>
                <a:uFillTx/>
                <a:latin typeface="Segoe UI" panose="020B0502040204020203"/>
                <a:ea typeface="宋体" panose="02010600030101010101" pitchFamily="2" charset="-122"/>
                <a:cs typeface="+mn-cs"/>
              </a:rPr>
              <a:t>PART </a:t>
            </a:r>
            <a:r>
              <a:rPr lang="en-US" altLang="zh-CN" sz="4050" b="1">
                <a:solidFill>
                  <a:srgbClr val="F4F4F4"/>
                </a:solidFill>
                <a:latin typeface="Segoe UI" panose="020B0502040204020203"/>
                <a:ea typeface="宋体" panose="02010600030101010101" pitchFamily="2" charset="-122"/>
              </a:rPr>
              <a:t>FOUR</a:t>
            </a:r>
            <a:r>
              <a:rPr kumimoji="0" lang="en-US" altLang="zh-CN" sz="4050" b="1" i="0" u="none" strike="noStrike" kern="1200" cap="none" spc="0" normalizeH="0" baseline="0" noProof="0">
                <a:ln>
                  <a:noFill/>
                </a:ln>
                <a:solidFill>
                  <a:srgbClr val="F4F4F4"/>
                </a:solidFill>
                <a:effectLst/>
                <a:uLnTx/>
                <a:uFillTx/>
                <a:latin typeface="Segoe UI" panose="020B0502040204020203"/>
                <a:ea typeface="宋体" panose="02010600030101010101" pitchFamily="2" charset="-122"/>
                <a:cs typeface="+mn-cs"/>
              </a:rPr>
              <a:t>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05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 panose="020B0502040204020203"/>
                <a:ea typeface="宋体" panose="02010600030101010101" pitchFamily="2" charset="-122"/>
                <a:cs typeface="+mn-cs"/>
              </a:rPr>
              <a:t>Matching relation </a:t>
            </a:r>
          </a:p>
        </p:txBody>
      </p:sp>
      <p:grpSp>
        <p:nvGrpSpPr>
          <p:cNvPr id="16" name="组合 15">
            <a:extLst>
              <a:ext uri="{FF2B5EF4-FFF2-40B4-BE49-F238E27FC236}">
                <a16:creationId xmlns:a16="http://schemas.microsoft.com/office/drawing/2014/main" id="{26956EFD-7A3B-7C8F-918E-9929588D941F}"/>
              </a:ext>
            </a:extLst>
          </p:cNvPr>
          <p:cNvGrpSpPr/>
          <p:nvPr/>
        </p:nvGrpSpPr>
        <p:grpSpPr>
          <a:xfrm>
            <a:off x="7640687" y="4086310"/>
            <a:ext cx="3182112" cy="914400"/>
            <a:chOff x="6815328" y="4705350"/>
            <a:chExt cx="4242816" cy="1219200"/>
          </a:xfrm>
        </p:grpSpPr>
        <p:sp>
          <p:nvSpPr>
            <p:cNvPr id="13" name="等腰三角形 12">
              <a:extLst>
                <a:ext uri="{FF2B5EF4-FFF2-40B4-BE49-F238E27FC236}">
                  <a16:creationId xmlns:a16="http://schemas.microsoft.com/office/drawing/2014/main" id="{E7BBD92B-86DE-AB12-B358-3A2AED4AF335}"/>
                </a:ext>
              </a:extLst>
            </p:cNvPr>
            <p:cNvSpPr/>
            <p:nvPr/>
          </p:nvSpPr>
          <p:spPr>
            <a:xfrm>
              <a:off x="6815328" y="4705350"/>
              <a:ext cx="1414272" cy="1219200"/>
            </a:xfrm>
            <a:prstGeom prst="flowChartPreparation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宋体"/>
                <a:cs typeface="+mn-cs"/>
              </a:endParaRPr>
            </a:p>
          </p:txBody>
        </p:sp>
        <p:sp>
          <p:nvSpPr>
            <p:cNvPr id="14" name="等腰三角形 13">
              <a:extLst>
                <a:ext uri="{FF2B5EF4-FFF2-40B4-BE49-F238E27FC236}">
                  <a16:creationId xmlns:a16="http://schemas.microsoft.com/office/drawing/2014/main" id="{64A153CA-AD81-C4FD-25D8-FA395CF3D421}"/>
                </a:ext>
              </a:extLst>
            </p:cNvPr>
            <p:cNvSpPr/>
            <p:nvPr/>
          </p:nvSpPr>
          <p:spPr>
            <a:xfrm>
              <a:off x="8229600" y="4705350"/>
              <a:ext cx="1414272" cy="1219200"/>
            </a:xfrm>
            <a:prstGeom prst="flowChartPreparation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宋体"/>
                <a:cs typeface="+mn-cs"/>
              </a:endParaRPr>
            </a:p>
          </p:txBody>
        </p:sp>
        <p:sp>
          <p:nvSpPr>
            <p:cNvPr id="15" name="等腰三角形 14">
              <a:extLst>
                <a:ext uri="{FF2B5EF4-FFF2-40B4-BE49-F238E27FC236}">
                  <a16:creationId xmlns:a16="http://schemas.microsoft.com/office/drawing/2014/main" id="{8689DABB-AA28-453D-3AC6-18779EC1BEB0}"/>
                </a:ext>
              </a:extLst>
            </p:cNvPr>
            <p:cNvSpPr/>
            <p:nvPr/>
          </p:nvSpPr>
          <p:spPr>
            <a:xfrm>
              <a:off x="9643872" y="4705350"/>
              <a:ext cx="1414272" cy="1219200"/>
            </a:xfrm>
            <a:prstGeom prst="flowChartPreparation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宋体"/>
                <a:cs typeface="+mn-cs"/>
              </a:endParaRPr>
            </a:p>
          </p:txBody>
        </p:sp>
      </p:grpSp>
      <p:grpSp>
        <p:nvGrpSpPr>
          <p:cNvPr id="122" name="组合 121">
            <a:extLst>
              <a:ext uri="{FF2B5EF4-FFF2-40B4-BE49-F238E27FC236}">
                <a16:creationId xmlns:a16="http://schemas.microsoft.com/office/drawing/2014/main" id="{108AD71E-4930-FB92-52B3-31246D3534B6}"/>
              </a:ext>
            </a:extLst>
          </p:cNvPr>
          <p:cNvGrpSpPr/>
          <p:nvPr/>
        </p:nvGrpSpPr>
        <p:grpSpPr>
          <a:xfrm>
            <a:off x="7640687" y="4278580"/>
            <a:ext cx="3182112" cy="914400"/>
            <a:chOff x="6815328" y="4705350"/>
            <a:chExt cx="4242816" cy="1219200"/>
          </a:xfrm>
        </p:grpSpPr>
        <p:sp>
          <p:nvSpPr>
            <p:cNvPr id="123" name="等腰三角形 122">
              <a:extLst>
                <a:ext uri="{FF2B5EF4-FFF2-40B4-BE49-F238E27FC236}">
                  <a16:creationId xmlns:a16="http://schemas.microsoft.com/office/drawing/2014/main" id="{C0892291-543F-5D8D-8867-449FAAA1FB9D}"/>
                </a:ext>
              </a:extLst>
            </p:cNvPr>
            <p:cNvSpPr/>
            <p:nvPr/>
          </p:nvSpPr>
          <p:spPr>
            <a:xfrm>
              <a:off x="6815328" y="4705350"/>
              <a:ext cx="1414272" cy="1219200"/>
            </a:xfrm>
            <a:prstGeom prst="flowChartPreparation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宋体"/>
                <a:cs typeface="+mn-cs"/>
              </a:endParaRPr>
            </a:p>
          </p:txBody>
        </p:sp>
        <p:sp>
          <p:nvSpPr>
            <p:cNvPr id="124" name="等腰三角形 123">
              <a:extLst>
                <a:ext uri="{FF2B5EF4-FFF2-40B4-BE49-F238E27FC236}">
                  <a16:creationId xmlns:a16="http://schemas.microsoft.com/office/drawing/2014/main" id="{5A47785F-0288-F378-30BF-312612A0B289}"/>
                </a:ext>
              </a:extLst>
            </p:cNvPr>
            <p:cNvSpPr/>
            <p:nvPr/>
          </p:nvSpPr>
          <p:spPr>
            <a:xfrm>
              <a:off x="8229600" y="4705350"/>
              <a:ext cx="1414272" cy="1219200"/>
            </a:xfrm>
            <a:prstGeom prst="flowChartPreparation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宋体"/>
                <a:cs typeface="+mn-cs"/>
              </a:endParaRPr>
            </a:p>
          </p:txBody>
        </p:sp>
        <p:sp>
          <p:nvSpPr>
            <p:cNvPr id="125" name="等腰三角形 124">
              <a:extLst>
                <a:ext uri="{FF2B5EF4-FFF2-40B4-BE49-F238E27FC236}">
                  <a16:creationId xmlns:a16="http://schemas.microsoft.com/office/drawing/2014/main" id="{1A30BC22-8F07-C196-B5AD-05005B44E20D}"/>
                </a:ext>
              </a:extLst>
            </p:cNvPr>
            <p:cNvSpPr/>
            <p:nvPr/>
          </p:nvSpPr>
          <p:spPr>
            <a:xfrm>
              <a:off x="9643872" y="4705350"/>
              <a:ext cx="1414272" cy="1219200"/>
            </a:xfrm>
            <a:prstGeom prst="flowChartPreparation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宋体"/>
                <a:cs typeface="+mn-cs"/>
              </a:endParaRPr>
            </a:p>
          </p:txBody>
        </p:sp>
      </p:grpSp>
      <p:grpSp>
        <p:nvGrpSpPr>
          <p:cNvPr id="126" name="组合 125">
            <a:extLst>
              <a:ext uri="{FF2B5EF4-FFF2-40B4-BE49-F238E27FC236}">
                <a16:creationId xmlns:a16="http://schemas.microsoft.com/office/drawing/2014/main" id="{9ED6822B-BDA5-B4DA-8296-80E4474269DE}"/>
              </a:ext>
            </a:extLst>
          </p:cNvPr>
          <p:cNvGrpSpPr/>
          <p:nvPr/>
        </p:nvGrpSpPr>
        <p:grpSpPr>
          <a:xfrm>
            <a:off x="7640687" y="4470849"/>
            <a:ext cx="3182112" cy="914400"/>
            <a:chOff x="6815328" y="4705350"/>
            <a:chExt cx="4242816" cy="1219200"/>
          </a:xfrm>
        </p:grpSpPr>
        <p:sp>
          <p:nvSpPr>
            <p:cNvPr id="127" name="等腰三角形 126">
              <a:extLst>
                <a:ext uri="{FF2B5EF4-FFF2-40B4-BE49-F238E27FC236}">
                  <a16:creationId xmlns:a16="http://schemas.microsoft.com/office/drawing/2014/main" id="{F03AE999-2A7A-D71B-9C5C-A06834ACCAE8}"/>
                </a:ext>
              </a:extLst>
            </p:cNvPr>
            <p:cNvSpPr/>
            <p:nvPr/>
          </p:nvSpPr>
          <p:spPr>
            <a:xfrm>
              <a:off x="6815328" y="4705350"/>
              <a:ext cx="1414272" cy="1219200"/>
            </a:xfrm>
            <a:prstGeom prst="flowChartPreparation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宋体"/>
                <a:cs typeface="+mn-cs"/>
              </a:endParaRPr>
            </a:p>
          </p:txBody>
        </p:sp>
        <p:sp>
          <p:nvSpPr>
            <p:cNvPr id="128" name="等腰三角形 127">
              <a:extLst>
                <a:ext uri="{FF2B5EF4-FFF2-40B4-BE49-F238E27FC236}">
                  <a16:creationId xmlns:a16="http://schemas.microsoft.com/office/drawing/2014/main" id="{AB4EE843-36C1-15EA-78DC-95427AD4EB4A}"/>
                </a:ext>
              </a:extLst>
            </p:cNvPr>
            <p:cNvSpPr/>
            <p:nvPr/>
          </p:nvSpPr>
          <p:spPr>
            <a:xfrm>
              <a:off x="8229600" y="4705350"/>
              <a:ext cx="1414272" cy="1219200"/>
            </a:xfrm>
            <a:prstGeom prst="flowChartPreparation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宋体"/>
                <a:cs typeface="+mn-cs"/>
              </a:endParaRPr>
            </a:p>
          </p:txBody>
        </p:sp>
        <p:sp>
          <p:nvSpPr>
            <p:cNvPr id="129" name="等腰三角形 128">
              <a:extLst>
                <a:ext uri="{FF2B5EF4-FFF2-40B4-BE49-F238E27FC236}">
                  <a16:creationId xmlns:a16="http://schemas.microsoft.com/office/drawing/2014/main" id="{8F482C6B-AD24-1F92-7265-77BD1B372691}"/>
                </a:ext>
              </a:extLst>
            </p:cNvPr>
            <p:cNvSpPr/>
            <p:nvPr/>
          </p:nvSpPr>
          <p:spPr>
            <a:xfrm>
              <a:off x="9643872" y="4705350"/>
              <a:ext cx="1414272" cy="1219200"/>
            </a:xfrm>
            <a:prstGeom prst="flowChartPreparation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宋体"/>
                <a:cs typeface="+mn-cs"/>
              </a:endParaRPr>
            </a:p>
          </p:txBody>
        </p:sp>
      </p:grpSp>
      <p:grpSp>
        <p:nvGrpSpPr>
          <p:cNvPr id="130" name="组合 129">
            <a:extLst>
              <a:ext uri="{FF2B5EF4-FFF2-40B4-BE49-F238E27FC236}">
                <a16:creationId xmlns:a16="http://schemas.microsoft.com/office/drawing/2014/main" id="{74671F7F-E139-F0BA-A0F4-5EA81DC342D3}"/>
              </a:ext>
            </a:extLst>
          </p:cNvPr>
          <p:cNvGrpSpPr/>
          <p:nvPr/>
        </p:nvGrpSpPr>
        <p:grpSpPr>
          <a:xfrm>
            <a:off x="7640687" y="4663118"/>
            <a:ext cx="3182112" cy="914400"/>
            <a:chOff x="6815328" y="4705350"/>
            <a:chExt cx="4242816" cy="1219200"/>
          </a:xfrm>
        </p:grpSpPr>
        <p:sp>
          <p:nvSpPr>
            <p:cNvPr id="131" name="等腰三角形 130">
              <a:extLst>
                <a:ext uri="{FF2B5EF4-FFF2-40B4-BE49-F238E27FC236}">
                  <a16:creationId xmlns:a16="http://schemas.microsoft.com/office/drawing/2014/main" id="{6B224522-7880-6E96-A9CE-92FBC60F1025}"/>
                </a:ext>
              </a:extLst>
            </p:cNvPr>
            <p:cNvSpPr/>
            <p:nvPr/>
          </p:nvSpPr>
          <p:spPr>
            <a:xfrm>
              <a:off x="6815328" y="4705350"/>
              <a:ext cx="1414272" cy="1219200"/>
            </a:xfrm>
            <a:prstGeom prst="flowChartPreparation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宋体"/>
                <a:cs typeface="+mn-cs"/>
              </a:endParaRPr>
            </a:p>
          </p:txBody>
        </p:sp>
        <p:sp>
          <p:nvSpPr>
            <p:cNvPr id="132" name="等腰三角形 131">
              <a:extLst>
                <a:ext uri="{FF2B5EF4-FFF2-40B4-BE49-F238E27FC236}">
                  <a16:creationId xmlns:a16="http://schemas.microsoft.com/office/drawing/2014/main" id="{41EC37B3-A763-6FFD-B467-B51F1C9947FC}"/>
                </a:ext>
              </a:extLst>
            </p:cNvPr>
            <p:cNvSpPr/>
            <p:nvPr/>
          </p:nvSpPr>
          <p:spPr>
            <a:xfrm>
              <a:off x="8229600" y="4705350"/>
              <a:ext cx="1414272" cy="1219200"/>
            </a:xfrm>
            <a:prstGeom prst="flowChartPreparation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宋体"/>
                <a:cs typeface="+mn-cs"/>
              </a:endParaRPr>
            </a:p>
          </p:txBody>
        </p:sp>
        <p:sp>
          <p:nvSpPr>
            <p:cNvPr id="133" name="等腰三角形 132">
              <a:extLst>
                <a:ext uri="{FF2B5EF4-FFF2-40B4-BE49-F238E27FC236}">
                  <a16:creationId xmlns:a16="http://schemas.microsoft.com/office/drawing/2014/main" id="{883B9777-8A93-C412-E0B5-762236111B8A}"/>
                </a:ext>
              </a:extLst>
            </p:cNvPr>
            <p:cNvSpPr/>
            <p:nvPr/>
          </p:nvSpPr>
          <p:spPr>
            <a:xfrm>
              <a:off x="9643872" y="4705350"/>
              <a:ext cx="1414272" cy="1219200"/>
            </a:xfrm>
            <a:prstGeom prst="flowChartPreparation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宋体"/>
                <a:cs typeface="+mn-cs"/>
              </a:endParaRPr>
            </a:p>
          </p:txBody>
        </p:sp>
      </p:grpSp>
      <p:grpSp>
        <p:nvGrpSpPr>
          <p:cNvPr id="134" name="组合 133">
            <a:extLst>
              <a:ext uri="{FF2B5EF4-FFF2-40B4-BE49-F238E27FC236}">
                <a16:creationId xmlns:a16="http://schemas.microsoft.com/office/drawing/2014/main" id="{05B540F7-1FD2-57F8-6E8D-1493EE0006D3}"/>
              </a:ext>
            </a:extLst>
          </p:cNvPr>
          <p:cNvGrpSpPr/>
          <p:nvPr/>
        </p:nvGrpSpPr>
        <p:grpSpPr>
          <a:xfrm>
            <a:off x="7640687" y="4855387"/>
            <a:ext cx="3182112" cy="914400"/>
            <a:chOff x="6815328" y="4705350"/>
            <a:chExt cx="4242816" cy="1219200"/>
          </a:xfrm>
        </p:grpSpPr>
        <p:sp>
          <p:nvSpPr>
            <p:cNvPr id="135" name="等腰三角形 134">
              <a:extLst>
                <a:ext uri="{FF2B5EF4-FFF2-40B4-BE49-F238E27FC236}">
                  <a16:creationId xmlns:a16="http://schemas.microsoft.com/office/drawing/2014/main" id="{97101068-02F5-9F73-27BC-1C065BE333C5}"/>
                </a:ext>
              </a:extLst>
            </p:cNvPr>
            <p:cNvSpPr/>
            <p:nvPr/>
          </p:nvSpPr>
          <p:spPr>
            <a:xfrm>
              <a:off x="6815328" y="4705350"/>
              <a:ext cx="1414272" cy="1219200"/>
            </a:xfrm>
            <a:prstGeom prst="flowChartPreparation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宋体"/>
                <a:cs typeface="+mn-cs"/>
              </a:endParaRPr>
            </a:p>
          </p:txBody>
        </p:sp>
        <p:sp>
          <p:nvSpPr>
            <p:cNvPr id="136" name="等腰三角形 135">
              <a:extLst>
                <a:ext uri="{FF2B5EF4-FFF2-40B4-BE49-F238E27FC236}">
                  <a16:creationId xmlns:a16="http://schemas.microsoft.com/office/drawing/2014/main" id="{F0F05FA9-3DD1-B02B-9E1A-1AF038336C6A}"/>
                </a:ext>
              </a:extLst>
            </p:cNvPr>
            <p:cNvSpPr/>
            <p:nvPr/>
          </p:nvSpPr>
          <p:spPr>
            <a:xfrm>
              <a:off x="8229600" y="4705350"/>
              <a:ext cx="1414272" cy="1219200"/>
            </a:xfrm>
            <a:prstGeom prst="flowChartPreparation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宋体"/>
                <a:cs typeface="+mn-cs"/>
              </a:endParaRPr>
            </a:p>
          </p:txBody>
        </p:sp>
        <p:sp>
          <p:nvSpPr>
            <p:cNvPr id="137" name="等腰三角形 136">
              <a:extLst>
                <a:ext uri="{FF2B5EF4-FFF2-40B4-BE49-F238E27FC236}">
                  <a16:creationId xmlns:a16="http://schemas.microsoft.com/office/drawing/2014/main" id="{2F37B640-85F2-95B4-2F1D-F11B393D1F64}"/>
                </a:ext>
              </a:extLst>
            </p:cNvPr>
            <p:cNvSpPr/>
            <p:nvPr/>
          </p:nvSpPr>
          <p:spPr>
            <a:xfrm>
              <a:off x="9643872" y="4705350"/>
              <a:ext cx="1414272" cy="1219200"/>
            </a:xfrm>
            <a:prstGeom prst="flowChartPreparation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宋体"/>
                <a:cs typeface="+mn-cs"/>
              </a:endParaRPr>
            </a:p>
          </p:txBody>
        </p:sp>
      </p:grpSp>
      <p:grpSp>
        <p:nvGrpSpPr>
          <p:cNvPr id="138" name="组合 137">
            <a:extLst>
              <a:ext uri="{FF2B5EF4-FFF2-40B4-BE49-F238E27FC236}">
                <a16:creationId xmlns:a16="http://schemas.microsoft.com/office/drawing/2014/main" id="{2842274B-484A-A7A8-6C1C-38441F62A97C}"/>
              </a:ext>
            </a:extLst>
          </p:cNvPr>
          <p:cNvGrpSpPr/>
          <p:nvPr/>
        </p:nvGrpSpPr>
        <p:grpSpPr>
          <a:xfrm>
            <a:off x="7640687" y="5047657"/>
            <a:ext cx="3182112" cy="914400"/>
            <a:chOff x="6815328" y="4705350"/>
            <a:chExt cx="4242816" cy="1219200"/>
          </a:xfrm>
        </p:grpSpPr>
        <p:sp>
          <p:nvSpPr>
            <p:cNvPr id="139" name="等腰三角形 138">
              <a:extLst>
                <a:ext uri="{FF2B5EF4-FFF2-40B4-BE49-F238E27FC236}">
                  <a16:creationId xmlns:a16="http://schemas.microsoft.com/office/drawing/2014/main" id="{44F0BFA4-C06C-6B02-2626-839A36A9E09F}"/>
                </a:ext>
              </a:extLst>
            </p:cNvPr>
            <p:cNvSpPr/>
            <p:nvPr/>
          </p:nvSpPr>
          <p:spPr>
            <a:xfrm>
              <a:off x="6815328" y="4705350"/>
              <a:ext cx="1414272" cy="1219200"/>
            </a:xfrm>
            <a:prstGeom prst="flowChartPreparation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宋体"/>
                <a:cs typeface="+mn-cs"/>
              </a:endParaRPr>
            </a:p>
          </p:txBody>
        </p:sp>
        <p:sp>
          <p:nvSpPr>
            <p:cNvPr id="140" name="等腰三角形 139">
              <a:extLst>
                <a:ext uri="{FF2B5EF4-FFF2-40B4-BE49-F238E27FC236}">
                  <a16:creationId xmlns:a16="http://schemas.microsoft.com/office/drawing/2014/main" id="{36FAFE8B-57CD-286B-9D75-6E375C51C507}"/>
                </a:ext>
              </a:extLst>
            </p:cNvPr>
            <p:cNvSpPr/>
            <p:nvPr/>
          </p:nvSpPr>
          <p:spPr>
            <a:xfrm>
              <a:off x="8229600" y="4705350"/>
              <a:ext cx="1414272" cy="1219200"/>
            </a:xfrm>
            <a:prstGeom prst="flowChartPreparation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宋体"/>
                <a:cs typeface="+mn-cs"/>
              </a:endParaRPr>
            </a:p>
          </p:txBody>
        </p:sp>
        <p:sp>
          <p:nvSpPr>
            <p:cNvPr id="141" name="等腰三角形 140">
              <a:extLst>
                <a:ext uri="{FF2B5EF4-FFF2-40B4-BE49-F238E27FC236}">
                  <a16:creationId xmlns:a16="http://schemas.microsoft.com/office/drawing/2014/main" id="{2BAE71EF-495B-88E0-9F10-A86767A58BDA}"/>
                </a:ext>
              </a:extLst>
            </p:cNvPr>
            <p:cNvSpPr/>
            <p:nvPr/>
          </p:nvSpPr>
          <p:spPr>
            <a:xfrm>
              <a:off x="9643872" y="4705350"/>
              <a:ext cx="1414272" cy="1219200"/>
            </a:xfrm>
            <a:prstGeom prst="flowChartPreparation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宋体"/>
                <a:cs typeface="+mn-cs"/>
              </a:endParaRPr>
            </a:p>
          </p:txBody>
        </p:sp>
      </p:grpSp>
      <p:pic>
        <p:nvPicPr>
          <p:cNvPr id="33" name="图片 32">
            <a:extLst>
              <a:ext uri="{FF2B5EF4-FFF2-40B4-BE49-F238E27FC236}">
                <a16:creationId xmlns:a16="http://schemas.microsoft.com/office/drawing/2014/main" id="{021F0B04-7912-6769-294F-11239D8F4D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602740" cy="1520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58383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A38006-1225-CEAF-BF7B-36995839A3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>
            <a:extLst>
              <a:ext uri="{FF2B5EF4-FFF2-40B4-BE49-F238E27FC236}">
                <a16:creationId xmlns:a16="http://schemas.microsoft.com/office/drawing/2014/main" id="{A4130BFC-25C3-DE79-300F-E362A9735F0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zh-CN" altLang="en-US"/>
              <a:t>匹配关系</a:t>
            </a: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53AFED6B-8279-9A2C-F43C-D519A88BCAD5}"/>
              </a:ext>
            </a:extLst>
          </p:cNvPr>
          <p:cNvSpPr txBox="1"/>
          <p:nvPr/>
        </p:nvSpPr>
        <p:spPr>
          <a:xfrm>
            <a:off x="107950" y="1136714"/>
            <a:ext cx="85026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At one-loop order, the ratio for</a:t>
            </a:r>
            <a:endParaRPr lang="zh-CN" alt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灯片编号占位符 1">
            <a:extLst>
              <a:ext uri="{FF2B5EF4-FFF2-40B4-BE49-F238E27FC236}">
                <a16:creationId xmlns:a16="http://schemas.microsoft.com/office/drawing/2014/main" id="{C4A4C172-5102-20BF-0821-484CE52DAB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4E020D2-E016-4DFA-9233-E593B6DE9BDE}" type="slidenum">
              <a:rPr lang="zh-CN" altLang="en-US" smtClean="0"/>
              <a:pPr/>
              <a:t>21</a:t>
            </a:fld>
            <a:endParaRPr lang="zh-CN" altLang="en-US"/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E9D8BB87-394B-38C6-E31E-AB64B6A652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96000" y="1084093"/>
            <a:ext cx="4000000" cy="514286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326571FA-87BE-8FF4-8B3E-736F3960AE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00661" y="1651000"/>
            <a:ext cx="7390678" cy="1752599"/>
          </a:xfrm>
          <a:prstGeom prst="rect">
            <a:avLst/>
          </a:prstGeom>
        </p:spPr>
      </p:pic>
      <p:sp>
        <p:nvSpPr>
          <p:cNvPr id="12" name="文本框 11">
            <a:extLst>
              <a:ext uri="{FF2B5EF4-FFF2-40B4-BE49-F238E27FC236}">
                <a16:creationId xmlns:a16="http://schemas.microsoft.com/office/drawing/2014/main" id="{A55ECF0E-5E2D-0062-C67A-B60A09C67263}"/>
              </a:ext>
            </a:extLst>
          </p:cNvPr>
          <p:cNvSpPr txBox="1"/>
          <p:nvPr/>
        </p:nvSpPr>
        <p:spPr>
          <a:xfrm>
            <a:off x="107950" y="3454402"/>
            <a:ext cx="85026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 matching relation for the gluon quasi-TMDPDFs is given by</a:t>
            </a:r>
            <a:endParaRPr lang="zh-CN" alt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" name="图片 13">
            <a:extLst>
              <a:ext uri="{FF2B5EF4-FFF2-40B4-BE49-F238E27FC236}">
                <a16:creationId xmlns:a16="http://schemas.microsoft.com/office/drawing/2014/main" id="{2999DF02-3788-DD82-9A99-D9144A9AC31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67428" y="3966870"/>
            <a:ext cx="9057143" cy="800000"/>
          </a:xfrm>
          <a:prstGeom prst="rect">
            <a:avLst/>
          </a:prstGeom>
        </p:spPr>
      </p:pic>
      <p:sp>
        <p:nvSpPr>
          <p:cNvPr id="15" name="文本框 14">
            <a:extLst>
              <a:ext uri="{FF2B5EF4-FFF2-40B4-BE49-F238E27FC236}">
                <a16:creationId xmlns:a16="http://schemas.microsoft.com/office/drawing/2014/main" id="{ECE093D3-C50B-E641-9345-157B34D47B74}"/>
              </a:ext>
            </a:extLst>
          </p:cNvPr>
          <p:cNvSpPr txBox="1"/>
          <p:nvPr/>
        </p:nvSpPr>
        <p:spPr>
          <a:xfrm>
            <a:off x="107950" y="4817673"/>
            <a:ext cx="85026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 same matching coefficient at one-loop level</a:t>
            </a:r>
            <a:endParaRPr lang="zh-CN" alt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7" name="图片 16">
            <a:extLst>
              <a:ext uri="{FF2B5EF4-FFF2-40B4-BE49-F238E27FC236}">
                <a16:creationId xmlns:a16="http://schemas.microsoft.com/office/drawing/2014/main" id="{475200AA-F166-641F-5104-581F49324CF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06900" y="5290057"/>
            <a:ext cx="6978199" cy="1107650"/>
          </a:xfrm>
          <a:prstGeom prst="rect">
            <a:avLst/>
          </a:prstGeom>
        </p:spPr>
      </p:pic>
      <p:sp>
        <p:nvSpPr>
          <p:cNvPr id="3" name="文本框 2">
            <a:extLst>
              <a:ext uri="{FF2B5EF4-FFF2-40B4-BE49-F238E27FC236}">
                <a16:creationId xmlns:a16="http://schemas.microsoft.com/office/drawing/2014/main" id="{4CE439B6-3FEB-53F0-C24B-B89B1F15779F}"/>
              </a:ext>
            </a:extLst>
          </p:cNvPr>
          <p:cNvSpPr txBox="1"/>
          <p:nvPr/>
        </p:nvSpPr>
        <p:spPr>
          <a:xfrm>
            <a:off x="8287000" y="2527299"/>
            <a:ext cx="379705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altLang="zh-CN" sz="1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S. T. Schindler, I. W. Stewart, and Y. Zhao, JHEP 08 (2022) 084</a:t>
            </a:r>
          </a:p>
          <a:p>
            <a:endParaRPr lang="de-DE" altLang="zh-CN" sz="16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de-DE" altLang="zh-CN" sz="1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M. A. Ebert, S. T. Schindler, I. W. Stewart, and Y. Zhao, JHEP 04 (2022) 178 </a:t>
            </a:r>
            <a:endParaRPr lang="zh-CN" altLang="en-US" sz="16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5694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B0E5F0-0099-A6BB-7F49-22C4869D29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1DE8D9C0-0123-EA43-5393-DB9087CF7904}"/>
              </a:ext>
            </a:extLst>
          </p:cNvPr>
          <p:cNvSpPr/>
          <p:nvPr/>
        </p:nvSpPr>
        <p:spPr>
          <a:xfrm>
            <a:off x="0" y="2120710"/>
            <a:ext cx="12193200" cy="2880000"/>
          </a:xfrm>
          <a:prstGeom prst="rect">
            <a:avLst/>
          </a:prstGeom>
          <a:solidFill>
            <a:srgbClr val="2E75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0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宋体"/>
              <a:cs typeface="+mn-cs"/>
            </a:endParaRP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D6C2B437-94F0-26C8-02AA-F49BA30E01C0}"/>
              </a:ext>
            </a:extLst>
          </p:cNvPr>
          <p:cNvSpPr txBox="1"/>
          <p:nvPr/>
        </p:nvSpPr>
        <p:spPr>
          <a:xfrm>
            <a:off x="801370" y="2840319"/>
            <a:ext cx="3089307" cy="13388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050" b="1" i="0" u="none" strike="noStrike" kern="1200" cap="none" spc="0" normalizeH="0" baseline="0" noProof="0">
                <a:ln>
                  <a:noFill/>
                </a:ln>
                <a:solidFill>
                  <a:srgbClr val="F4F4F4"/>
                </a:solidFill>
                <a:effectLst/>
                <a:uLnTx/>
                <a:uFillTx/>
                <a:latin typeface="Segoe UI" panose="020B0502040204020203"/>
                <a:ea typeface="宋体" panose="02010600030101010101" pitchFamily="2" charset="-122"/>
                <a:cs typeface="+mn-cs"/>
              </a:rPr>
              <a:t>PART FIVE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4050" b="1">
                <a:solidFill>
                  <a:srgbClr val="FFFFFF"/>
                </a:solidFill>
                <a:latin typeface="Segoe UI" panose="020B0502040204020203"/>
                <a:ea typeface="宋体" panose="02010600030101010101" pitchFamily="2" charset="-122"/>
              </a:rPr>
              <a:t>Conclusions</a:t>
            </a:r>
            <a:endParaRPr kumimoji="0" lang="zh-CN" altLang="en-US" sz="405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" panose="020B0502040204020203"/>
              <a:ea typeface="宋体" panose="02010600030101010101" pitchFamily="2" charset="-122"/>
              <a:cs typeface="+mn-cs"/>
            </a:endParaRPr>
          </a:p>
        </p:txBody>
      </p:sp>
      <p:grpSp>
        <p:nvGrpSpPr>
          <p:cNvPr id="16" name="组合 15">
            <a:extLst>
              <a:ext uri="{FF2B5EF4-FFF2-40B4-BE49-F238E27FC236}">
                <a16:creationId xmlns:a16="http://schemas.microsoft.com/office/drawing/2014/main" id="{5B725051-EE8B-6FD5-C809-A7D4DEB9F39A}"/>
              </a:ext>
            </a:extLst>
          </p:cNvPr>
          <p:cNvGrpSpPr/>
          <p:nvPr/>
        </p:nvGrpSpPr>
        <p:grpSpPr>
          <a:xfrm>
            <a:off x="7640687" y="4086310"/>
            <a:ext cx="3182112" cy="914400"/>
            <a:chOff x="6815328" y="4705350"/>
            <a:chExt cx="4242816" cy="1219200"/>
          </a:xfrm>
        </p:grpSpPr>
        <p:sp>
          <p:nvSpPr>
            <p:cNvPr id="13" name="等腰三角形 12">
              <a:extLst>
                <a:ext uri="{FF2B5EF4-FFF2-40B4-BE49-F238E27FC236}">
                  <a16:creationId xmlns:a16="http://schemas.microsoft.com/office/drawing/2014/main" id="{E123A0A8-CDFB-A50B-94AE-0825051309B8}"/>
                </a:ext>
              </a:extLst>
            </p:cNvPr>
            <p:cNvSpPr/>
            <p:nvPr/>
          </p:nvSpPr>
          <p:spPr>
            <a:xfrm>
              <a:off x="6815328" y="4705350"/>
              <a:ext cx="1414272" cy="1219200"/>
            </a:xfrm>
            <a:prstGeom prst="flowChartPreparation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宋体"/>
                <a:cs typeface="+mn-cs"/>
              </a:endParaRPr>
            </a:p>
          </p:txBody>
        </p:sp>
        <p:sp>
          <p:nvSpPr>
            <p:cNvPr id="14" name="等腰三角形 13">
              <a:extLst>
                <a:ext uri="{FF2B5EF4-FFF2-40B4-BE49-F238E27FC236}">
                  <a16:creationId xmlns:a16="http://schemas.microsoft.com/office/drawing/2014/main" id="{EF284A64-F936-B359-D860-ED0F6022AE76}"/>
                </a:ext>
              </a:extLst>
            </p:cNvPr>
            <p:cNvSpPr/>
            <p:nvPr/>
          </p:nvSpPr>
          <p:spPr>
            <a:xfrm>
              <a:off x="8229600" y="4705350"/>
              <a:ext cx="1414272" cy="1219200"/>
            </a:xfrm>
            <a:prstGeom prst="flowChartPreparation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宋体"/>
                <a:cs typeface="+mn-cs"/>
              </a:endParaRPr>
            </a:p>
          </p:txBody>
        </p:sp>
        <p:sp>
          <p:nvSpPr>
            <p:cNvPr id="15" name="等腰三角形 14">
              <a:extLst>
                <a:ext uri="{FF2B5EF4-FFF2-40B4-BE49-F238E27FC236}">
                  <a16:creationId xmlns:a16="http://schemas.microsoft.com/office/drawing/2014/main" id="{8093E091-DDFA-1503-C9E5-BE453E60C3C6}"/>
                </a:ext>
              </a:extLst>
            </p:cNvPr>
            <p:cNvSpPr/>
            <p:nvPr/>
          </p:nvSpPr>
          <p:spPr>
            <a:xfrm>
              <a:off x="9643872" y="4705350"/>
              <a:ext cx="1414272" cy="1219200"/>
            </a:xfrm>
            <a:prstGeom prst="flowChartPreparation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宋体"/>
                <a:cs typeface="+mn-cs"/>
              </a:endParaRPr>
            </a:p>
          </p:txBody>
        </p:sp>
      </p:grpSp>
      <p:grpSp>
        <p:nvGrpSpPr>
          <p:cNvPr id="122" name="组合 121">
            <a:extLst>
              <a:ext uri="{FF2B5EF4-FFF2-40B4-BE49-F238E27FC236}">
                <a16:creationId xmlns:a16="http://schemas.microsoft.com/office/drawing/2014/main" id="{744A0835-2357-AF29-07E6-7652273F5F76}"/>
              </a:ext>
            </a:extLst>
          </p:cNvPr>
          <p:cNvGrpSpPr/>
          <p:nvPr/>
        </p:nvGrpSpPr>
        <p:grpSpPr>
          <a:xfrm>
            <a:off x="7640687" y="4278580"/>
            <a:ext cx="3182112" cy="914400"/>
            <a:chOff x="6815328" y="4705350"/>
            <a:chExt cx="4242816" cy="1219200"/>
          </a:xfrm>
        </p:grpSpPr>
        <p:sp>
          <p:nvSpPr>
            <p:cNvPr id="123" name="等腰三角形 122">
              <a:extLst>
                <a:ext uri="{FF2B5EF4-FFF2-40B4-BE49-F238E27FC236}">
                  <a16:creationId xmlns:a16="http://schemas.microsoft.com/office/drawing/2014/main" id="{2A7AC7DA-7DBB-0226-EE60-710D0D37BCD5}"/>
                </a:ext>
              </a:extLst>
            </p:cNvPr>
            <p:cNvSpPr/>
            <p:nvPr/>
          </p:nvSpPr>
          <p:spPr>
            <a:xfrm>
              <a:off x="6815328" y="4705350"/>
              <a:ext cx="1414272" cy="1219200"/>
            </a:xfrm>
            <a:prstGeom prst="flowChartPreparation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宋体"/>
                <a:cs typeface="+mn-cs"/>
              </a:endParaRPr>
            </a:p>
          </p:txBody>
        </p:sp>
        <p:sp>
          <p:nvSpPr>
            <p:cNvPr id="124" name="等腰三角形 123">
              <a:extLst>
                <a:ext uri="{FF2B5EF4-FFF2-40B4-BE49-F238E27FC236}">
                  <a16:creationId xmlns:a16="http://schemas.microsoft.com/office/drawing/2014/main" id="{379C8BDD-2714-AD2E-B66E-90772DEA36B7}"/>
                </a:ext>
              </a:extLst>
            </p:cNvPr>
            <p:cNvSpPr/>
            <p:nvPr/>
          </p:nvSpPr>
          <p:spPr>
            <a:xfrm>
              <a:off x="8229600" y="4705350"/>
              <a:ext cx="1414272" cy="1219200"/>
            </a:xfrm>
            <a:prstGeom prst="flowChartPreparation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宋体"/>
                <a:cs typeface="+mn-cs"/>
              </a:endParaRPr>
            </a:p>
          </p:txBody>
        </p:sp>
        <p:sp>
          <p:nvSpPr>
            <p:cNvPr id="125" name="等腰三角形 124">
              <a:extLst>
                <a:ext uri="{FF2B5EF4-FFF2-40B4-BE49-F238E27FC236}">
                  <a16:creationId xmlns:a16="http://schemas.microsoft.com/office/drawing/2014/main" id="{AFFDF123-13A2-09BF-F78D-9CCE568C2D52}"/>
                </a:ext>
              </a:extLst>
            </p:cNvPr>
            <p:cNvSpPr/>
            <p:nvPr/>
          </p:nvSpPr>
          <p:spPr>
            <a:xfrm>
              <a:off x="9643872" y="4705350"/>
              <a:ext cx="1414272" cy="1219200"/>
            </a:xfrm>
            <a:prstGeom prst="flowChartPreparation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宋体"/>
                <a:cs typeface="+mn-cs"/>
              </a:endParaRPr>
            </a:p>
          </p:txBody>
        </p:sp>
      </p:grpSp>
      <p:grpSp>
        <p:nvGrpSpPr>
          <p:cNvPr id="126" name="组合 125">
            <a:extLst>
              <a:ext uri="{FF2B5EF4-FFF2-40B4-BE49-F238E27FC236}">
                <a16:creationId xmlns:a16="http://schemas.microsoft.com/office/drawing/2014/main" id="{94FB643B-CC1D-AACA-A4E1-3CB08592C0E9}"/>
              </a:ext>
            </a:extLst>
          </p:cNvPr>
          <p:cNvGrpSpPr/>
          <p:nvPr/>
        </p:nvGrpSpPr>
        <p:grpSpPr>
          <a:xfrm>
            <a:off x="7640687" y="4470849"/>
            <a:ext cx="3182112" cy="914400"/>
            <a:chOff x="6815328" y="4705350"/>
            <a:chExt cx="4242816" cy="1219200"/>
          </a:xfrm>
        </p:grpSpPr>
        <p:sp>
          <p:nvSpPr>
            <p:cNvPr id="127" name="等腰三角形 126">
              <a:extLst>
                <a:ext uri="{FF2B5EF4-FFF2-40B4-BE49-F238E27FC236}">
                  <a16:creationId xmlns:a16="http://schemas.microsoft.com/office/drawing/2014/main" id="{38682FFA-94F6-B20A-A7C8-E46630ED93E3}"/>
                </a:ext>
              </a:extLst>
            </p:cNvPr>
            <p:cNvSpPr/>
            <p:nvPr/>
          </p:nvSpPr>
          <p:spPr>
            <a:xfrm>
              <a:off x="6815328" y="4705350"/>
              <a:ext cx="1414272" cy="1219200"/>
            </a:xfrm>
            <a:prstGeom prst="flowChartPreparation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宋体"/>
                <a:cs typeface="+mn-cs"/>
              </a:endParaRPr>
            </a:p>
          </p:txBody>
        </p:sp>
        <p:sp>
          <p:nvSpPr>
            <p:cNvPr id="128" name="等腰三角形 127">
              <a:extLst>
                <a:ext uri="{FF2B5EF4-FFF2-40B4-BE49-F238E27FC236}">
                  <a16:creationId xmlns:a16="http://schemas.microsoft.com/office/drawing/2014/main" id="{EB0774B7-F728-66D2-4AEE-D85DFAE82DCA}"/>
                </a:ext>
              </a:extLst>
            </p:cNvPr>
            <p:cNvSpPr/>
            <p:nvPr/>
          </p:nvSpPr>
          <p:spPr>
            <a:xfrm>
              <a:off x="8229600" y="4705350"/>
              <a:ext cx="1414272" cy="1219200"/>
            </a:xfrm>
            <a:prstGeom prst="flowChartPreparation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宋体"/>
                <a:cs typeface="+mn-cs"/>
              </a:endParaRPr>
            </a:p>
          </p:txBody>
        </p:sp>
        <p:sp>
          <p:nvSpPr>
            <p:cNvPr id="129" name="等腰三角形 128">
              <a:extLst>
                <a:ext uri="{FF2B5EF4-FFF2-40B4-BE49-F238E27FC236}">
                  <a16:creationId xmlns:a16="http://schemas.microsoft.com/office/drawing/2014/main" id="{D75198C2-90BD-A37E-3CE9-3D89C0AE7DAB}"/>
                </a:ext>
              </a:extLst>
            </p:cNvPr>
            <p:cNvSpPr/>
            <p:nvPr/>
          </p:nvSpPr>
          <p:spPr>
            <a:xfrm>
              <a:off x="9643872" y="4705350"/>
              <a:ext cx="1414272" cy="1219200"/>
            </a:xfrm>
            <a:prstGeom prst="flowChartPreparation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宋体"/>
                <a:cs typeface="+mn-cs"/>
              </a:endParaRPr>
            </a:p>
          </p:txBody>
        </p:sp>
      </p:grpSp>
      <p:grpSp>
        <p:nvGrpSpPr>
          <p:cNvPr id="130" name="组合 129">
            <a:extLst>
              <a:ext uri="{FF2B5EF4-FFF2-40B4-BE49-F238E27FC236}">
                <a16:creationId xmlns:a16="http://schemas.microsoft.com/office/drawing/2014/main" id="{1837B8EE-7926-37AA-0969-1501F281BB16}"/>
              </a:ext>
            </a:extLst>
          </p:cNvPr>
          <p:cNvGrpSpPr/>
          <p:nvPr/>
        </p:nvGrpSpPr>
        <p:grpSpPr>
          <a:xfrm>
            <a:off x="7640687" y="4663118"/>
            <a:ext cx="3182112" cy="914400"/>
            <a:chOff x="6815328" y="4705350"/>
            <a:chExt cx="4242816" cy="1219200"/>
          </a:xfrm>
        </p:grpSpPr>
        <p:sp>
          <p:nvSpPr>
            <p:cNvPr id="131" name="等腰三角形 130">
              <a:extLst>
                <a:ext uri="{FF2B5EF4-FFF2-40B4-BE49-F238E27FC236}">
                  <a16:creationId xmlns:a16="http://schemas.microsoft.com/office/drawing/2014/main" id="{F4C1079F-F799-95CC-E7A3-CACA461F7E7D}"/>
                </a:ext>
              </a:extLst>
            </p:cNvPr>
            <p:cNvSpPr/>
            <p:nvPr/>
          </p:nvSpPr>
          <p:spPr>
            <a:xfrm>
              <a:off x="6815328" y="4705350"/>
              <a:ext cx="1414272" cy="1219200"/>
            </a:xfrm>
            <a:prstGeom prst="flowChartPreparation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宋体"/>
                <a:cs typeface="+mn-cs"/>
              </a:endParaRPr>
            </a:p>
          </p:txBody>
        </p:sp>
        <p:sp>
          <p:nvSpPr>
            <p:cNvPr id="132" name="等腰三角形 131">
              <a:extLst>
                <a:ext uri="{FF2B5EF4-FFF2-40B4-BE49-F238E27FC236}">
                  <a16:creationId xmlns:a16="http://schemas.microsoft.com/office/drawing/2014/main" id="{7407D779-1CAE-EC01-2F98-6958A4157568}"/>
                </a:ext>
              </a:extLst>
            </p:cNvPr>
            <p:cNvSpPr/>
            <p:nvPr/>
          </p:nvSpPr>
          <p:spPr>
            <a:xfrm>
              <a:off x="8229600" y="4705350"/>
              <a:ext cx="1414272" cy="1219200"/>
            </a:xfrm>
            <a:prstGeom prst="flowChartPreparation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宋体"/>
                <a:cs typeface="+mn-cs"/>
              </a:endParaRPr>
            </a:p>
          </p:txBody>
        </p:sp>
        <p:sp>
          <p:nvSpPr>
            <p:cNvPr id="133" name="等腰三角形 132">
              <a:extLst>
                <a:ext uri="{FF2B5EF4-FFF2-40B4-BE49-F238E27FC236}">
                  <a16:creationId xmlns:a16="http://schemas.microsoft.com/office/drawing/2014/main" id="{24436954-AE16-93C4-9AD9-679665136606}"/>
                </a:ext>
              </a:extLst>
            </p:cNvPr>
            <p:cNvSpPr/>
            <p:nvPr/>
          </p:nvSpPr>
          <p:spPr>
            <a:xfrm>
              <a:off x="9643872" y="4705350"/>
              <a:ext cx="1414272" cy="1219200"/>
            </a:xfrm>
            <a:prstGeom prst="flowChartPreparation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宋体"/>
                <a:cs typeface="+mn-cs"/>
              </a:endParaRPr>
            </a:p>
          </p:txBody>
        </p:sp>
      </p:grpSp>
      <p:grpSp>
        <p:nvGrpSpPr>
          <p:cNvPr id="134" name="组合 133">
            <a:extLst>
              <a:ext uri="{FF2B5EF4-FFF2-40B4-BE49-F238E27FC236}">
                <a16:creationId xmlns:a16="http://schemas.microsoft.com/office/drawing/2014/main" id="{8663BCFC-9E4E-A36A-FD62-137CECCF7CCD}"/>
              </a:ext>
            </a:extLst>
          </p:cNvPr>
          <p:cNvGrpSpPr/>
          <p:nvPr/>
        </p:nvGrpSpPr>
        <p:grpSpPr>
          <a:xfrm>
            <a:off x="7640687" y="4855387"/>
            <a:ext cx="3182112" cy="914400"/>
            <a:chOff x="6815328" y="4705350"/>
            <a:chExt cx="4242816" cy="1219200"/>
          </a:xfrm>
        </p:grpSpPr>
        <p:sp>
          <p:nvSpPr>
            <p:cNvPr id="135" name="等腰三角形 134">
              <a:extLst>
                <a:ext uri="{FF2B5EF4-FFF2-40B4-BE49-F238E27FC236}">
                  <a16:creationId xmlns:a16="http://schemas.microsoft.com/office/drawing/2014/main" id="{1FD9EB60-0216-2837-DE11-743E52EE4C49}"/>
                </a:ext>
              </a:extLst>
            </p:cNvPr>
            <p:cNvSpPr/>
            <p:nvPr/>
          </p:nvSpPr>
          <p:spPr>
            <a:xfrm>
              <a:off x="6815328" y="4705350"/>
              <a:ext cx="1414272" cy="1219200"/>
            </a:xfrm>
            <a:prstGeom prst="flowChartPreparation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宋体"/>
                <a:cs typeface="+mn-cs"/>
              </a:endParaRPr>
            </a:p>
          </p:txBody>
        </p:sp>
        <p:sp>
          <p:nvSpPr>
            <p:cNvPr id="136" name="等腰三角形 135">
              <a:extLst>
                <a:ext uri="{FF2B5EF4-FFF2-40B4-BE49-F238E27FC236}">
                  <a16:creationId xmlns:a16="http://schemas.microsoft.com/office/drawing/2014/main" id="{7D97C22B-F520-F8EE-3B8F-17614BAE8475}"/>
                </a:ext>
              </a:extLst>
            </p:cNvPr>
            <p:cNvSpPr/>
            <p:nvPr/>
          </p:nvSpPr>
          <p:spPr>
            <a:xfrm>
              <a:off x="8229600" y="4705350"/>
              <a:ext cx="1414272" cy="1219200"/>
            </a:xfrm>
            <a:prstGeom prst="flowChartPreparation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宋体"/>
                <a:cs typeface="+mn-cs"/>
              </a:endParaRPr>
            </a:p>
          </p:txBody>
        </p:sp>
        <p:sp>
          <p:nvSpPr>
            <p:cNvPr id="137" name="等腰三角形 136">
              <a:extLst>
                <a:ext uri="{FF2B5EF4-FFF2-40B4-BE49-F238E27FC236}">
                  <a16:creationId xmlns:a16="http://schemas.microsoft.com/office/drawing/2014/main" id="{55414EBA-9D58-9194-0743-D6397FFF1BD4}"/>
                </a:ext>
              </a:extLst>
            </p:cNvPr>
            <p:cNvSpPr/>
            <p:nvPr/>
          </p:nvSpPr>
          <p:spPr>
            <a:xfrm>
              <a:off x="9643872" y="4705350"/>
              <a:ext cx="1414272" cy="1219200"/>
            </a:xfrm>
            <a:prstGeom prst="flowChartPreparation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宋体"/>
                <a:cs typeface="+mn-cs"/>
              </a:endParaRPr>
            </a:p>
          </p:txBody>
        </p:sp>
      </p:grpSp>
      <p:grpSp>
        <p:nvGrpSpPr>
          <p:cNvPr id="138" name="组合 137">
            <a:extLst>
              <a:ext uri="{FF2B5EF4-FFF2-40B4-BE49-F238E27FC236}">
                <a16:creationId xmlns:a16="http://schemas.microsoft.com/office/drawing/2014/main" id="{0AC6B93D-6D28-0005-53DC-4B83AA37705D}"/>
              </a:ext>
            </a:extLst>
          </p:cNvPr>
          <p:cNvGrpSpPr/>
          <p:nvPr/>
        </p:nvGrpSpPr>
        <p:grpSpPr>
          <a:xfrm>
            <a:off x="7640687" y="5047657"/>
            <a:ext cx="3182112" cy="914400"/>
            <a:chOff x="6815328" y="4705350"/>
            <a:chExt cx="4242816" cy="1219200"/>
          </a:xfrm>
        </p:grpSpPr>
        <p:sp>
          <p:nvSpPr>
            <p:cNvPr id="139" name="等腰三角形 138">
              <a:extLst>
                <a:ext uri="{FF2B5EF4-FFF2-40B4-BE49-F238E27FC236}">
                  <a16:creationId xmlns:a16="http://schemas.microsoft.com/office/drawing/2014/main" id="{A8898BE1-BB32-B509-E76E-82D9E0242114}"/>
                </a:ext>
              </a:extLst>
            </p:cNvPr>
            <p:cNvSpPr/>
            <p:nvPr/>
          </p:nvSpPr>
          <p:spPr>
            <a:xfrm>
              <a:off x="6815328" y="4705350"/>
              <a:ext cx="1414272" cy="1219200"/>
            </a:xfrm>
            <a:prstGeom prst="flowChartPreparation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宋体"/>
                <a:cs typeface="+mn-cs"/>
              </a:endParaRPr>
            </a:p>
          </p:txBody>
        </p:sp>
        <p:sp>
          <p:nvSpPr>
            <p:cNvPr id="140" name="等腰三角形 139">
              <a:extLst>
                <a:ext uri="{FF2B5EF4-FFF2-40B4-BE49-F238E27FC236}">
                  <a16:creationId xmlns:a16="http://schemas.microsoft.com/office/drawing/2014/main" id="{CB028670-BD6F-3353-DC0C-7391D21181CD}"/>
                </a:ext>
              </a:extLst>
            </p:cNvPr>
            <p:cNvSpPr/>
            <p:nvPr/>
          </p:nvSpPr>
          <p:spPr>
            <a:xfrm>
              <a:off x="8229600" y="4705350"/>
              <a:ext cx="1414272" cy="1219200"/>
            </a:xfrm>
            <a:prstGeom prst="flowChartPreparation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宋体"/>
                <a:cs typeface="+mn-cs"/>
              </a:endParaRPr>
            </a:p>
          </p:txBody>
        </p:sp>
        <p:sp>
          <p:nvSpPr>
            <p:cNvPr id="141" name="等腰三角形 140">
              <a:extLst>
                <a:ext uri="{FF2B5EF4-FFF2-40B4-BE49-F238E27FC236}">
                  <a16:creationId xmlns:a16="http://schemas.microsoft.com/office/drawing/2014/main" id="{8E02C528-2C93-463C-C294-45F39F1E700E}"/>
                </a:ext>
              </a:extLst>
            </p:cNvPr>
            <p:cNvSpPr/>
            <p:nvPr/>
          </p:nvSpPr>
          <p:spPr>
            <a:xfrm>
              <a:off x="9643872" y="4705350"/>
              <a:ext cx="1414272" cy="1219200"/>
            </a:xfrm>
            <a:prstGeom prst="flowChartPreparation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宋体"/>
                <a:cs typeface="+mn-cs"/>
              </a:endParaRPr>
            </a:p>
          </p:txBody>
        </p:sp>
      </p:grpSp>
      <p:pic>
        <p:nvPicPr>
          <p:cNvPr id="33" name="图片 32">
            <a:extLst>
              <a:ext uri="{FF2B5EF4-FFF2-40B4-BE49-F238E27FC236}">
                <a16:creationId xmlns:a16="http://schemas.microsoft.com/office/drawing/2014/main" id="{66DF8CD4-B604-7024-8DA6-97C85B1BA1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602740" cy="1520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05255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88CF6878-F632-B532-562D-20063E81E4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020D2-E016-4DFA-9233-E593B6DE9BDE}" type="slidenum">
              <a:rPr lang="zh-CN" altLang="en-US" smtClean="0"/>
              <a:pPr/>
              <a:t>23</a:t>
            </a:fld>
            <a:endParaRPr lang="zh-CN" altLang="en-US"/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3666832C-7B98-A7FB-F709-B2C64A5322B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altLang="zh-CN"/>
              <a:t>Conclusion</a:t>
            </a:r>
            <a:endParaRPr lang="zh-CN" altLang="en-US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文本占位符 3">
                <a:extLst>
                  <a:ext uri="{FF2B5EF4-FFF2-40B4-BE49-F238E27FC236}">
                    <a16:creationId xmlns:a16="http://schemas.microsoft.com/office/drawing/2014/main" id="{57F82B7F-7579-E09A-5F2C-E01E95826887}"/>
                  </a:ext>
                </a:extLst>
              </p:cNvPr>
              <p:cNvSpPr>
                <a:spLocks noGrp="1"/>
              </p:cNvSpPr>
              <p:nvPr>
                <p:ph type="body" sz="quarter" idx="14"/>
              </p:nvPr>
            </p:nvSpPr>
            <p:spPr/>
            <p:txBody>
              <a:bodyPr>
                <a:normAutofit fontScale="92500" lnSpcReduction="10000"/>
              </a:bodyPr>
              <a:lstStyle/>
              <a:p>
                <a:r>
                  <a:rPr lang="en-US" altLang="zh-CN" sz="26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Systematic calculation of the full leading-twist gluon TMDPDF set and the corresponding quasi-TMDPDFs in LaMET.</a:t>
                </a:r>
              </a:p>
              <a:p>
                <a:r>
                  <a:rPr lang="en-US" altLang="zh-CN" sz="26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Besides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CN" sz="260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CN" sz="2600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en-US" altLang="zh-CN" sz="26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  <m:sup>
                        <m:r>
                          <a:rPr lang="en-US" altLang="zh-CN" sz="2600" b="0" i="1" smtClean="0">
                            <a:latin typeface="Cambria Math" panose="02040503050406030204" pitchFamily="18" charset="0"/>
                          </a:rPr>
                          <m:t>𝑔</m:t>
                        </m:r>
                      </m:sup>
                    </m:sSubSup>
                  </m:oMath>
                </a14:m>
                <a:r>
                  <a:rPr lang="en-US" altLang="zh-CN" sz="26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and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CN" sz="260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CN" sz="2600" b="0" i="1" smtClean="0">
                            <a:latin typeface="Cambria Math" panose="02040503050406030204" pitchFamily="18" charset="0"/>
                          </a:rPr>
                          <m:t>𝑔</m:t>
                        </m:r>
                      </m:e>
                      <m:sub>
                        <m:r>
                          <a:rPr lang="en-US" altLang="zh-CN" sz="2600" b="0" i="1" smtClean="0"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m:rPr>
                            <m:sty m:val="p"/>
                          </m:rPr>
                          <a:rPr lang="en-US" altLang="zh-CN" sz="2600" i="1">
                            <a:latin typeface="Cambria Math" panose="02040503050406030204" pitchFamily="18" charset="0"/>
                          </a:rPr>
                          <m:t>L</m:t>
                        </m:r>
                      </m:sub>
                      <m:sup>
                        <m:r>
                          <a:rPr lang="en-US" altLang="zh-CN" sz="2600" b="0" i="1" smtClean="0">
                            <a:latin typeface="Cambria Math" panose="02040503050406030204" pitchFamily="18" charset="0"/>
                          </a:rPr>
                          <m:t>𝑔</m:t>
                        </m:r>
                      </m:sup>
                    </m:sSubSup>
                  </m:oMath>
                </a14:m>
                <a:r>
                  <a:rPr lang="en-US" altLang="zh-CN" sz="26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four spin-dependent gluon TMDPDFs are nonzero at one loop;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CN" sz="260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CN" sz="2600" b="0" i="1" smtClean="0">
                            <a:latin typeface="Cambria Math" panose="02040503050406030204" pitchFamily="18" charset="0"/>
                          </a:rPr>
                          <m:t>𝑔</m:t>
                        </m:r>
                      </m:e>
                      <m:sub>
                        <m:r>
                          <a:rPr lang="en-US" altLang="zh-CN" sz="2600" b="0" i="1" smtClean="0"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m:rPr>
                            <m:sty m:val="p"/>
                          </m:rPr>
                          <a:rPr lang="en-US" altLang="zh-CN" sz="2600" i="1">
                            <a:latin typeface="Cambria Math" panose="02040503050406030204" pitchFamily="18" charset="0"/>
                          </a:rPr>
                          <m:t>T</m:t>
                        </m:r>
                      </m:sub>
                      <m:sup>
                        <m:r>
                          <a:rPr lang="en-US" altLang="zh-CN" sz="2600" b="0" i="1" smtClean="0">
                            <a:latin typeface="Cambria Math" panose="02040503050406030204" pitchFamily="18" charset="0"/>
                          </a:rPr>
                          <m:t>𝑔</m:t>
                        </m:r>
                      </m:sup>
                    </m:sSubSup>
                  </m:oMath>
                </a14:m>
                <a:r>
                  <a:rPr lang="en-US" altLang="zh-CN" sz="26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and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CN" sz="260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CN" sz="2600" b="0" i="1" smtClean="0">
                            <a:latin typeface="Cambria Math" panose="02040503050406030204" pitchFamily="18" charset="0"/>
                          </a:rPr>
                          <m:t>h</m:t>
                        </m:r>
                      </m:e>
                      <m:sub>
                        <m:r>
                          <a:rPr lang="en-US" altLang="zh-CN" sz="2600" b="0" i="1" smtClean="0"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m:rPr>
                            <m:sty m:val="p"/>
                          </m:rPr>
                          <a:rPr lang="en-US" altLang="zh-CN" sz="2600" i="1">
                            <a:latin typeface="Cambria Math" panose="02040503050406030204" pitchFamily="18" charset="0"/>
                          </a:rPr>
                          <m:t>L</m:t>
                        </m:r>
                      </m:sub>
                      <m:sup>
                        <m:r>
                          <a:rPr lang="en-US" altLang="zh-CN" sz="2600" i="1">
                            <a:latin typeface="Cambria Math" panose="02040503050406030204" pitchFamily="18" charset="0"/>
                          </a:rPr>
                          <m:t>⊥</m:t>
                        </m:r>
                        <m:r>
                          <a:rPr lang="en-US" altLang="zh-CN" sz="2600" b="0" i="1" smtClean="0">
                            <a:latin typeface="Cambria Math" panose="02040503050406030204" pitchFamily="18" charset="0"/>
                          </a:rPr>
                          <m:t>𝑔</m:t>
                        </m:r>
                      </m:sup>
                    </m:sSubSup>
                  </m:oMath>
                </a14:m>
                <a:r>
                  <a:rPr lang="en-US" altLang="zh-CN" sz="26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vanish in this setup.</a:t>
                </a:r>
              </a:p>
              <a:p>
                <a:r>
                  <a:rPr lang="en-US" altLang="zh-CN" sz="26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 quasi and light-cone results yield the same spin-independent hard matching coefficient at one loop.</a:t>
                </a:r>
              </a:p>
              <a:p>
                <a:r>
                  <a:rPr lang="en-US" altLang="zh-CN" sz="26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These results establish the essential perturbative foundation for extracting this complete set of gluon TMDPDFs from first principles via lattice QCD simulations within the LaMET framework.</a:t>
                </a:r>
              </a:p>
            </p:txBody>
          </p:sp>
        </mc:Choice>
        <mc:Fallback>
          <p:sp>
            <p:nvSpPr>
              <p:cNvPr id="4" name="文本占位符 3">
                <a:extLst>
                  <a:ext uri="{FF2B5EF4-FFF2-40B4-BE49-F238E27FC236}">
                    <a16:creationId xmlns:a16="http://schemas.microsoft.com/office/drawing/2014/main" id="{57F82B7F-7579-E09A-5F2C-E01E9582688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4"/>
              </p:nvPr>
            </p:nvSpPr>
            <p:spPr>
              <a:blipFill>
                <a:blip r:embed="rId2"/>
                <a:stretch>
                  <a:fillRect l="-789" b="-139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7139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A097F7AC-F12C-0CBF-EC33-F82C35219E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82058" y="3739284"/>
            <a:ext cx="3653352" cy="3118716"/>
          </a:xfrm>
          <a:prstGeom prst="rect">
            <a:avLst/>
          </a:prstGeom>
        </p:spPr>
      </p:pic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BE40DFFA-656C-1893-98C3-9E2F975A81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020D2-E016-4DFA-9233-E593B6DE9BDE}" type="slidenum">
              <a:rPr lang="zh-CN" altLang="en-US" smtClean="0"/>
              <a:pPr/>
              <a:t>24</a:t>
            </a:fld>
            <a:endParaRPr lang="zh-CN" altLang="en-US"/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9CC5F49A-B7A4-BE43-A017-0CCD0E63D9B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altLang="zh-CN"/>
              <a:t>Outlook</a:t>
            </a:r>
            <a:endParaRPr lang="zh-CN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文本占位符 3">
                <a:extLst>
                  <a:ext uri="{FF2B5EF4-FFF2-40B4-BE49-F238E27FC236}">
                    <a16:creationId xmlns:a16="http://schemas.microsoft.com/office/drawing/2014/main" id="{38D730AA-B94F-26AE-A512-D21A78F08DF2}"/>
                  </a:ext>
                </a:extLst>
              </p:cNvPr>
              <p:cNvSpPr>
                <a:spLocks noGrp="1"/>
              </p:cNvSpPr>
              <p:nvPr>
                <p:ph type="body" sz="quarter" idx="14"/>
              </p:nvPr>
            </p:nvSpPr>
            <p:spPr/>
            <p:txBody>
              <a:bodyPr/>
              <a:lstStyle/>
              <a:p>
                <a:r>
                  <a:rPr lang="en-US" altLang="zh-CN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Extend the calculation to two loops and test whether the spin-independent hard coefficient remains universal beyond one loop.</a:t>
                </a:r>
              </a:p>
              <a:p>
                <a:r>
                  <a:rPr lang="en-US" altLang="zh-CN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Extract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zh-CN" altLang="en-US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h</m:t>
                        </m:r>
                      </m:e>
                      <m:sub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  <m:sup>
                        <m:r>
                          <a:rPr lang="zh-CN" altLang="en-US" i="1" smtClean="0">
                            <a:latin typeface="Cambria Math" panose="02040503050406030204" pitchFamily="18" charset="0"/>
                          </a:rPr>
                          <m:t>⊥</m:t>
                        </m:r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𝑔</m:t>
                        </m:r>
                      </m:sup>
                    </m:sSubSup>
                  </m:oMath>
                </a14:m>
                <a:r>
                  <a:rPr lang="zh-CN" altLang="en-US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by calculating the helicity-flip matrix element, i.e.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⟨"/>
                          <m:endChr m:val="⟩"/>
                          <m:ctrlPr>
                            <a:rPr lang="zh-CN" altLang="en-US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altLang="zh-CN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𝑝</m:t>
                          </m:r>
                          <m:r>
                            <a:rPr lang="en-US" altLang="zh-CN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,−</m:t>
                          </m:r>
                        </m:e>
                        <m:e>
                          <m:r>
                            <a:rPr lang="en-US" altLang="zh-CN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···</m:t>
                          </m:r>
                        </m:e>
                        <m:e>
                          <m:r>
                            <a:rPr lang="en-US" altLang="zh-CN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𝑝</m:t>
                          </m:r>
                          <m:r>
                            <a:rPr lang="en-US" altLang="zh-CN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,+</m:t>
                          </m:r>
                        </m:e>
                      </m:d>
                      <m:r>
                        <a:rPr lang="en-US" altLang="zh-CN" i="1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−</m:t>
                      </m:r>
                      <m:d>
                        <m:dPr>
                          <m:begChr m:val="⟨"/>
                          <m:endChr m:val="⟩"/>
                          <m:ctrlPr>
                            <a:rPr lang="zh-CN" altLang="en-US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altLang="zh-CN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𝑝</m:t>
                          </m:r>
                          <m:r>
                            <a:rPr lang="en-US" altLang="zh-CN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,+</m:t>
                          </m:r>
                        </m:e>
                        <m:e>
                          <m:r>
                            <a:rPr lang="en-US" altLang="zh-CN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···</m:t>
                          </m:r>
                        </m:e>
                        <m:e>
                          <m:r>
                            <a:rPr lang="en-US" altLang="zh-CN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𝑝</m:t>
                          </m:r>
                          <m:r>
                            <a:rPr lang="en-US" altLang="zh-CN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,−</m:t>
                          </m:r>
                        </m:e>
                      </m:d>
                    </m:oMath>
                  </m:oMathPara>
                </a14:m>
                <a:endParaRPr lang="en-US" altLang="zh-CN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14:m>
                  <m:oMath xmlns:m="http://schemas.openxmlformats.org/officeDocument/2006/math">
                    <m:sSubSup>
                      <m:sSubSupPr>
                        <m:ctrlPr>
                          <a:rPr lang="zh-CN" altLang="en-US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m:rPr>
                            <m:sty m:val="p"/>
                          </m:rPr>
                          <a:rPr lang="en-US" altLang="zh-CN" i="1" smtClean="0">
                            <a:latin typeface="Cambria Math" panose="02040503050406030204" pitchFamily="18" charset="0"/>
                          </a:rPr>
                          <m:t>T</m:t>
                        </m:r>
                      </m:sub>
                      <m:sup>
                        <m:r>
                          <a:rPr lang="zh-CN" altLang="en-US" i="1">
                            <a:latin typeface="Cambria Math" panose="02040503050406030204" pitchFamily="18" charset="0"/>
                          </a:rPr>
                          <m:t>⊥</m:t>
                        </m:r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𝑔</m:t>
                        </m:r>
                      </m:sup>
                    </m:sSubSup>
                  </m:oMath>
                </a14:m>
                <a:r>
                  <a:rPr lang="en-US" altLang="zh-CN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:twist-three collinear framework</a:t>
                </a:r>
              </a:p>
              <a:p>
                <a:pPr marL="0" indent="0">
                  <a:buNone/>
                </a:pPr>
                <a:endParaRPr lang="en-US" altLang="zh-CN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文本占位符 3">
                <a:extLst>
                  <a:ext uri="{FF2B5EF4-FFF2-40B4-BE49-F238E27FC236}">
                    <a16:creationId xmlns:a16="http://schemas.microsoft.com/office/drawing/2014/main" id="{38D730AA-B94F-26AE-A512-D21A78F08DF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4"/>
              </p:nvPr>
            </p:nvSpPr>
            <p:spPr>
              <a:blipFill>
                <a:blip r:embed="rId3"/>
                <a:stretch>
                  <a:fillRect l="-101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文本框 4">
            <a:extLst>
              <a:ext uri="{FF2B5EF4-FFF2-40B4-BE49-F238E27FC236}">
                <a16:creationId xmlns:a16="http://schemas.microsoft.com/office/drawing/2014/main" id="{97A8C63C-6D81-BBB4-F4E9-DCDECD62352F}"/>
              </a:ext>
            </a:extLst>
          </p:cNvPr>
          <p:cNvSpPr txBox="1"/>
          <p:nvPr/>
        </p:nvSpPr>
        <p:spPr>
          <a:xfrm>
            <a:off x="910100" y="3092450"/>
            <a:ext cx="543837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altLang="zh-CN" sz="20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S. Zhao, Phys. Rev. D 109, 014002 (2024)</a:t>
            </a:r>
            <a:endParaRPr lang="zh-CN" altLang="en-US" sz="20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79A4A601-F47E-0839-BDBB-65391121F7D6}"/>
              </a:ext>
            </a:extLst>
          </p:cNvPr>
          <p:cNvSpPr txBox="1"/>
          <p:nvPr/>
        </p:nvSpPr>
        <p:spPr>
          <a:xfrm>
            <a:off x="910100" y="4944699"/>
            <a:ext cx="604935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X. Ji, Y. Liu, A. Schäfer, and F. Yuan,</a:t>
            </a:r>
            <a:r>
              <a:rPr lang="it-IT" altLang="zh-CN" sz="20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Phys.Rev.D 103 (2021) 7, 074005</a:t>
            </a:r>
            <a:endParaRPr lang="zh-CN" altLang="en-US" sz="20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19296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>
            <a:extLst>
              <a:ext uri="{FF2B5EF4-FFF2-40B4-BE49-F238E27FC236}">
                <a16:creationId xmlns:a16="http://schemas.microsoft.com/office/drawing/2014/main" id="{5BFBA92D-2864-4871-9B0D-FFEFC1930879}"/>
              </a:ext>
            </a:extLst>
          </p:cNvPr>
          <p:cNvGrpSpPr/>
          <p:nvPr/>
        </p:nvGrpSpPr>
        <p:grpSpPr>
          <a:xfrm>
            <a:off x="0" y="0"/>
            <a:ext cx="12192000" cy="3573022"/>
            <a:chOff x="0" y="1247127"/>
            <a:chExt cx="12192000" cy="2143461"/>
          </a:xfrm>
        </p:grpSpPr>
        <p:pic>
          <p:nvPicPr>
            <p:cNvPr id="18" name="图片 17">
              <a:extLst>
                <a:ext uri="{FF2B5EF4-FFF2-40B4-BE49-F238E27FC236}">
                  <a16:creationId xmlns:a16="http://schemas.microsoft.com/office/drawing/2014/main" id="{84BCD6C1-EB7C-49F6-B47A-055106E870C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0" y="1247128"/>
              <a:ext cx="12192000" cy="2143460"/>
            </a:xfrm>
            <a:custGeom>
              <a:avLst/>
              <a:gdLst>
                <a:gd name="connsiteX0" fmla="*/ 0 w 12192000"/>
                <a:gd name="connsiteY0" fmla="*/ 0 h 4104640"/>
                <a:gd name="connsiteX1" fmla="*/ 12192000 w 12192000"/>
                <a:gd name="connsiteY1" fmla="*/ 0 h 4104640"/>
                <a:gd name="connsiteX2" fmla="*/ 12192000 w 12192000"/>
                <a:gd name="connsiteY2" fmla="*/ 2059049 h 4104640"/>
                <a:gd name="connsiteX3" fmla="*/ 12053358 w 12192000"/>
                <a:gd name="connsiteY3" fmla="*/ 2196525 h 4104640"/>
                <a:gd name="connsiteX4" fmla="*/ 6096000 w 12192000"/>
                <a:gd name="connsiteY4" fmla="*/ 4104640 h 4104640"/>
                <a:gd name="connsiteX5" fmla="*/ 138643 w 12192000"/>
                <a:gd name="connsiteY5" fmla="*/ 2196525 h 4104640"/>
                <a:gd name="connsiteX6" fmla="*/ 0 w 12192000"/>
                <a:gd name="connsiteY6" fmla="*/ 2059049 h 41046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192000" h="4104640">
                  <a:moveTo>
                    <a:pt x="0" y="0"/>
                  </a:moveTo>
                  <a:lnTo>
                    <a:pt x="12192000" y="0"/>
                  </a:lnTo>
                  <a:lnTo>
                    <a:pt x="12192000" y="2059049"/>
                  </a:lnTo>
                  <a:lnTo>
                    <a:pt x="12053358" y="2196525"/>
                  </a:lnTo>
                  <a:cubicBezTo>
                    <a:pt x="10762282" y="3347745"/>
                    <a:pt x="8575872" y="4104640"/>
                    <a:pt x="6096000" y="4104640"/>
                  </a:cubicBezTo>
                  <a:cubicBezTo>
                    <a:pt x="3616128" y="4104640"/>
                    <a:pt x="1429718" y="3347745"/>
                    <a:pt x="138643" y="2196525"/>
                  </a:cubicBezTo>
                  <a:lnTo>
                    <a:pt x="0" y="2059049"/>
                  </a:lnTo>
                  <a:close/>
                </a:path>
              </a:pathLst>
            </a:custGeom>
          </p:spPr>
        </p:pic>
        <p:sp>
          <p:nvSpPr>
            <p:cNvPr id="26" name="任意多边形: 形状 25">
              <a:extLst>
                <a:ext uri="{FF2B5EF4-FFF2-40B4-BE49-F238E27FC236}">
                  <a16:creationId xmlns:a16="http://schemas.microsoft.com/office/drawing/2014/main" id="{72140561-42C2-4A2A-90DD-B78FC47518C0}"/>
                </a:ext>
              </a:extLst>
            </p:cNvPr>
            <p:cNvSpPr/>
            <p:nvPr/>
          </p:nvSpPr>
          <p:spPr>
            <a:xfrm>
              <a:off x="0" y="1247127"/>
              <a:ext cx="12192000" cy="2143461"/>
            </a:xfrm>
            <a:custGeom>
              <a:avLst/>
              <a:gdLst>
                <a:gd name="connsiteX0" fmla="*/ 0 w 12192000"/>
                <a:gd name="connsiteY0" fmla="*/ 0 h 4104640"/>
                <a:gd name="connsiteX1" fmla="*/ 12192000 w 12192000"/>
                <a:gd name="connsiteY1" fmla="*/ 0 h 4104640"/>
                <a:gd name="connsiteX2" fmla="*/ 12192000 w 12192000"/>
                <a:gd name="connsiteY2" fmla="*/ 2059049 h 4104640"/>
                <a:gd name="connsiteX3" fmla="*/ 12053358 w 12192000"/>
                <a:gd name="connsiteY3" fmla="*/ 2196525 h 4104640"/>
                <a:gd name="connsiteX4" fmla="*/ 6096000 w 12192000"/>
                <a:gd name="connsiteY4" fmla="*/ 4104640 h 4104640"/>
                <a:gd name="connsiteX5" fmla="*/ 138643 w 12192000"/>
                <a:gd name="connsiteY5" fmla="*/ 2196525 h 4104640"/>
                <a:gd name="connsiteX6" fmla="*/ 0 w 12192000"/>
                <a:gd name="connsiteY6" fmla="*/ 2059049 h 41046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192000" h="4104640">
                  <a:moveTo>
                    <a:pt x="0" y="0"/>
                  </a:moveTo>
                  <a:lnTo>
                    <a:pt x="12192000" y="0"/>
                  </a:lnTo>
                  <a:lnTo>
                    <a:pt x="12192000" y="2059049"/>
                  </a:lnTo>
                  <a:lnTo>
                    <a:pt x="12053358" y="2196525"/>
                  </a:lnTo>
                  <a:cubicBezTo>
                    <a:pt x="10762282" y="3347745"/>
                    <a:pt x="8575872" y="4104640"/>
                    <a:pt x="6096000" y="4104640"/>
                  </a:cubicBezTo>
                  <a:cubicBezTo>
                    <a:pt x="3616128" y="4104640"/>
                    <a:pt x="1429718" y="3347745"/>
                    <a:pt x="138643" y="2196525"/>
                  </a:cubicBezTo>
                  <a:lnTo>
                    <a:pt x="0" y="2059049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Light"/>
                <a:ea typeface="微软雅黑 Light"/>
                <a:cs typeface="+mn-cs"/>
              </a:endParaRPr>
            </a:p>
          </p:txBody>
        </p:sp>
      </p:grpSp>
      <p:sp>
        <p:nvSpPr>
          <p:cNvPr id="27" name="任意多边形: 形状 26">
            <a:extLst>
              <a:ext uri="{FF2B5EF4-FFF2-40B4-BE49-F238E27FC236}">
                <a16:creationId xmlns:a16="http://schemas.microsoft.com/office/drawing/2014/main" id="{235E151B-EFF0-421D-9A9D-24FBC2AA5FF9}"/>
              </a:ext>
            </a:extLst>
          </p:cNvPr>
          <p:cNvSpPr/>
          <p:nvPr/>
        </p:nvSpPr>
        <p:spPr>
          <a:xfrm>
            <a:off x="0" y="1533191"/>
            <a:ext cx="12192000" cy="1869044"/>
          </a:xfrm>
          <a:custGeom>
            <a:avLst/>
            <a:gdLst>
              <a:gd name="connsiteX0" fmla="*/ 0 w 12192000"/>
              <a:gd name="connsiteY0" fmla="*/ 0 h 4104640"/>
              <a:gd name="connsiteX1" fmla="*/ 12192000 w 12192000"/>
              <a:gd name="connsiteY1" fmla="*/ 0 h 4104640"/>
              <a:gd name="connsiteX2" fmla="*/ 12192000 w 12192000"/>
              <a:gd name="connsiteY2" fmla="*/ 2059049 h 4104640"/>
              <a:gd name="connsiteX3" fmla="*/ 12053358 w 12192000"/>
              <a:gd name="connsiteY3" fmla="*/ 2196525 h 4104640"/>
              <a:gd name="connsiteX4" fmla="*/ 6096000 w 12192000"/>
              <a:gd name="connsiteY4" fmla="*/ 4104640 h 4104640"/>
              <a:gd name="connsiteX5" fmla="*/ 138643 w 12192000"/>
              <a:gd name="connsiteY5" fmla="*/ 2196525 h 4104640"/>
              <a:gd name="connsiteX6" fmla="*/ 0 w 12192000"/>
              <a:gd name="connsiteY6" fmla="*/ 2059049 h 4104640"/>
              <a:gd name="connsiteX0" fmla="*/ 0 w 12192000"/>
              <a:gd name="connsiteY0" fmla="*/ 0 h 4104640"/>
              <a:gd name="connsiteX1" fmla="*/ 12192000 w 12192000"/>
              <a:gd name="connsiteY1" fmla="*/ 0 h 4104640"/>
              <a:gd name="connsiteX2" fmla="*/ 12192000 w 12192000"/>
              <a:gd name="connsiteY2" fmla="*/ 2059049 h 4104640"/>
              <a:gd name="connsiteX3" fmla="*/ 12053358 w 12192000"/>
              <a:gd name="connsiteY3" fmla="*/ 2196525 h 4104640"/>
              <a:gd name="connsiteX4" fmla="*/ 6096000 w 12192000"/>
              <a:gd name="connsiteY4" fmla="*/ 4104640 h 4104640"/>
              <a:gd name="connsiteX5" fmla="*/ 138643 w 12192000"/>
              <a:gd name="connsiteY5" fmla="*/ 2196525 h 4104640"/>
              <a:gd name="connsiteX6" fmla="*/ 0 w 12192000"/>
              <a:gd name="connsiteY6" fmla="*/ 2059049 h 4104640"/>
              <a:gd name="connsiteX7" fmla="*/ 91440 w 12192000"/>
              <a:gd name="connsiteY7" fmla="*/ 87904 h 4104640"/>
              <a:gd name="connsiteX0" fmla="*/ 0 w 12192000"/>
              <a:gd name="connsiteY0" fmla="*/ 0 h 4104640"/>
              <a:gd name="connsiteX1" fmla="*/ 12192000 w 12192000"/>
              <a:gd name="connsiteY1" fmla="*/ 0 h 4104640"/>
              <a:gd name="connsiteX2" fmla="*/ 12192000 w 12192000"/>
              <a:gd name="connsiteY2" fmla="*/ 2059049 h 4104640"/>
              <a:gd name="connsiteX3" fmla="*/ 12053358 w 12192000"/>
              <a:gd name="connsiteY3" fmla="*/ 2196525 h 4104640"/>
              <a:gd name="connsiteX4" fmla="*/ 6096000 w 12192000"/>
              <a:gd name="connsiteY4" fmla="*/ 4104640 h 4104640"/>
              <a:gd name="connsiteX5" fmla="*/ 138643 w 12192000"/>
              <a:gd name="connsiteY5" fmla="*/ 2196525 h 4104640"/>
              <a:gd name="connsiteX6" fmla="*/ 0 w 12192000"/>
              <a:gd name="connsiteY6" fmla="*/ 2059049 h 4104640"/>
              <a:gd name="connsiteX0" fmla="*/ 0 w 12192000"/>
              <a:gd name="connsiteY0" fmla="*/ 0 h 4104640"/>
              <a:gd name="connsiteX1" fmla="*/ 12192000 w 12192000"/>
              <a:gd name="connsiteY1" fmla="*/ 2059049 h 4104640"/>
              <a:gd name="connsiteX2" fmla="*/ 12053358 w 12192000"/>
              <a:gd name="connsiteY2" fmla="*/ 2196525 h 4104640"/>
              <a:gd name="connsiteX3" fmla="*/ 6096000 w 12192000"/>
              <a:gd name="connsiteY3" fmla="*/ 4104640 h 4104640"/>
              <a:gd name="connsiteX4" fmla="*/ 138643 w 12192000"/>
              <a:gd name="connsiteY4" fmla="*/ 2196525 h 4104640"/>
              <a:gd name="connsiteX5" fmla="*/ 0 w 12192000"/>
              <a:gd name="connsiteY5" fmla="*/ 2059049 h 4104640"/>
              <a:gd name="connsiteX0" fmla="*/ 12192000 w 12192000"/>
              <a:gd name="connsiteY0" fmla="*/ 0 h 2045591"/>
              <a:gd name="connsiteX1" fmla="*/ 12053358 w 12192000"/>
              <a:gd name="connsiteY1" fmla="*/ 137476 h 2045591"/>
              <a:gd name="connsiteX2" fmla="*/ 6096000 w 12192000"/>
              <a:gd name="connsiteY2" fmla="*/ 2045591 h 2045591"/>
              <a:gd name="connsiteX3" fmla="*/ 138643 w 12192000"/>
              <a:gd name="connsiteY3" fmla="*/ 137476 h 2045591"/>
              <a:gd name="connsiteX4" fmla="*/ 0 w 12192000"/>
              <a:gd name="connsiteY4" fmla="*/ 0 h 20455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92000" h="2045591">
                <a:moveTo>
                  <a:pt x="12192000" y="0"/>
                </a:moveTo>
                <a:lnTo>
                  <a:pt x="12053358" y="137476"/>
                </a:lnTo>
                <a:cubicBezTo>
                  <a:pt x="10762282" y="1288696"/>
                  <a:pt x="8575872" y="2045591"/>
                  <a:pt x="6096000" y="2045591"/>
                </a:cubicBezTo>
                <a:cubicBezTo>
                  <a:pt x="3616128" y="2045591"/>
                  <a:pt x="1429718" y="1288696"/>
                  <a:pt x="138643" y="137476"/>
                </a:cubicBezTo>
                <a:lnTo>
                  <a:pt x="0" y="0"/>
                </a:lnTo>
              </a:path>
            </a:pathLst>
          </a:cu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 Light"/>
              <a:ea typeface="微软雅黑 Light"/>
              <a:cs typeface="+mn-cs"/>
            </a:endParaRPr>
          </a:p>
        </p:txBody>
      </p:sp>
      <p:sp>
        <p:nvSpPr>
          <p:cNvPr id="67" name="文本框 66">
            <a:extLst>
              <a:ext uri="{FF2B5EF4-FFF2-40B4-BE49-F238E27FC236}">
                <a16:creationId xmlns:a16="http://schemas.microsoft.com/office/drawing/2014/main" id="{DDB681AA-2817-4745-BACC-B8465D61AB6C}"/>
              </a:ext>
            </a:extLst>
          </p:cNvPr>
          <p:cNvSpPr txBox="1"/>
          <p:nvPr/>
        </p:nvSpPr>
        <p:spPr>
          <a:xfrm>
            <a:off x="180760" y="3667383"/>
            <a:ext cx="1219200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8000" b="1" i="0" u="none" strike="noStrike" kern="1200" cap="none" spc="0" normalizeH="0" baseline="0" noProof="0">
                <a:ln>
                  <a:noFill/>
                </a:ln>
                <a:solidFill>
                  <a:srgbClr val="034C9C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欢迎各位老师批评指正</a:t>
            </a:r>
            <a:r>
              <a:rPr kumimoji="0" lang="zh-CN" altLang="en-US" sz="8000" b="1" u="none" strike="noStrike" kern="1200" cap="none" spc="0" normalizeH="0" baseline="0" noProof="0">
                <a:ln>
                  <a:noFill/>
                </a:ln>
                <a:solidFill>
                  <a:srgbClr val="034C9C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！</a:t>
            </a:r>
          </a:p>
        </p:txBody>
      </p:sp>
      <p:cxnSp>
        <p:nvCxnSpPr>
          <p:cNvPr id="6" name="直接连接符 5">
            <a:extLst>
              <a:ext uri="{FF2B5EF4-FFF2-40B4-BE49-F238E27FC236}">
                <a16:creationId xmlns:a16="http://schemas.microsoft.com/office/drawing/2014/main" id="{2F8232FF-5A1D-40C3-855E-0ECB2E876267}"/>
              </a:ext>
            </a:extLst>
          </p:cNvPr>
          <p:cNvCxnSpPr/>
          <p:nvPr/>
        </p:nvCxnSpPr>
        <p:spPr>
          <a:xfrm>
            <a:off x="1199456" y="5085184"/>
            <a:ext cx="9793088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9" name="图片 28">
            <a:extLst>
              <a:ext uri="{FF2B5EF4-FFF2-40B4-BE49-F238E27FC236}">
                <a16:creationId xmlns:a16="http://schemas.microsoft.com/office/drawing/2014/main" id="{798E8A69-6F20-4305-BE5F-B3AD77B5696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078" y="5916898"/>
            <a:ext cx="2419384" cy="748497"/>
          </a:xfrm>
          <a:prstGeom prst="rect">
            <a:avLst/>
          </a:prstGeom>
        </p:spPr>
      </p:pic>
      <p:grpSp>
        <p:nvGrpSpPr>
          <p:cNvPr id="2" name="组合 1">
            <a:extLst>
              <a:ext uri="{FF2B5EF4-FFF2-40B4-BE49-F238E27FC236}">
                <a16:creationId xmlns:a16="http://schemas.microsoft.com/office/drawing/2014/main" id="{573F429F-7CE1-59B9-71A5-E080E17CD880}"/>
              </a:ext>
            </a:extLst>
          </p:cNvPr>
          <p:cNvGrpSpPr/>
          <p:nvPr/>
        </p:nvGrpSpPr>
        <p:grpSpPr>
          <a:xfrm>
            <a:off x="3842521" y="931028"/>
            <a:ext cx="3823554" cy="1204326"/>
            <a:chOff x="3706419" y="908720"/>
            <a:chExt cx="4600691" cy="1524353"/>
          </a:xfrm>
        </p:grpSpPr>
        <p:pic>
          <p:nvPicPr>
            <p:cNvPr id="3" name="图片 2">
              <a:extLst>
                <a:ext uri="{FF2B5EF4-FFF2-40B4-BE49-F238E27FC236}">
                  <a16:creationId xmlns:a16="http://schemas.microsoft.com/office/drawing/2014/main" id="{CF10A9B9-30D3-732A-6A76-E62021951D9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400000"/>
                      </a14:imgEffect>
                      <a14:imgEffect>
                        <a14:brightnessContrast bright="40000"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06419" y="908720"/>
              <a:ext cx="1524353" cy="1524353"/>
            </a:xfrm>
            <a:prstGeom prst="rect">
              <a:avLst/>
            </a:prstGeom>
          </p:spPr>
        </p:pic>
        <p:pic>
          <p:nvPicPr>
            <p:cNvPr id="7" name="图片 6">
              <a:extLst>
                <a:ext uri="{FF2B5EF4-FFF2-40B4-BE49-F238E27FC236}">
                  <a16:creationId xmlns:a16="http://schemas.microsoft.com/office/drawing/2014/main" id="{51C0F117-79ED-219C-FC84-E49DDB95592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13931" y="1057565"/>
              <a:ext cx="3079111" cy="818764"/>
            </a:xfrm>
            <a:prstGeom prst="rect">
              <a:avLst/>
            </a:prstGeom>
          </p:spPr>
        </p:pic>
        <p:sp>
          <p:nvSpPr>
            <p:cNvPr id="8" name="文本框 7">
              <a:extLst>
                <a:ext uri="{FF2B5EF4-FFF2-40B4-BE49-F238E27FC236}">
                  <a16:creationId xmlns:a16="http://schemas.microsoft.com/office/drawing/2014/main" id="{83074BF1-1EAE-C56D-7F2D-49841E3D3CBF}"/>
                </a:ext>
              </a:extLst>
            </p:cNvPr>
            <p:cNvSpPr txBox="1"/>
            <p:nvPr/>
          </p:nvSpPr>
          <p:spPr>
            <a:xfrm>
              <a:off x="5269000" y="1876329"/>
              <a:ext cx="303811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/>
              <a:r>
                <a:rPr lang="en-US" altLang="zh-CN" b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SOUTHEAST UNIVERSITY</a:t>
              </a:r>
              <a:endParaRPr lang="zh-CN" altLang="en-US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190068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0" y="2120710"/>
            <a:ext cx="12193200" cy="2880000"/>
          </a:xfrm>
          <a:prstGeom prst="rect">
            <a:avLst/>
          </a:prstGeom>
          <a:solidFill>
            <a:srgbClr val="2E75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zh-CN" altLang="en-US" sz="1050">
              <a:solidFill>
                <a:prstClr val="white"/>
              </a:solidFill>
              <a:latin typeface="Arial"/>
              <a:ea typeface="宋体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801370" y="2840319"/>
            <a:ext cx="3124766" cy="13388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4050" b="1">
                <a:solidFill>
                  <a:srgbClr val="F4F4F4"/>
                </a:solidFill>
                <a:latin typeface="Segoe UI" panose="020B0502040204020203"/>
                <a:ea typeface="宋体" panose="02010600030101010101" pitchFamily="2" charset="-122"/>
              </a:rPr>
              <a:t>PART ONE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4050" b="1">
                <a:solidFill>
                  <a:srgbClr val="FFFFFF"/>
                </a:solidFill>
                <a:latin typeface="Segoe UI" panose="020B0502040204020203"/>
                <a:ea typeface="宋体" panose="02010600030101010101" pitchFamily="2" charset="-122"/>
              </a:rPr>
              <a:t>Background</a:t>
            </a:r>
          </a:p>
        </p:txBody>
      </p:sp>
      <p:grpSp>
        <p:nvGrpSpPr>
          <p:cNvPr id="16" name="组合 15"/>
          <p:cNvGrpSpPr/>
          <p:nvPr/>
        </p:nvGrpSpPr>
        <p:grpSpPr>
          <a:xfrm>
            <a:off x="7640687" y="4086310"/>
            <a:ext cx="3182112" cy="914400"/>
            <a:chOff x="6815328" y="4705350"/>
            <a:chExt cx="4242816" cy="1219200"/>
          </a:xfrm>
        </p:grpSpPr>
        <p:sp>
          <p:nvSpPr>
            <p:cNvPr id="13" name="等腰三角形 12"/>
            <p:cNvSpPr/>
            <p:nvPr/>
          </p:nvSpPr>
          <p:spPr>
            <a:xfrm>
              <a:off x="6815328" y="4705350"/>
              <a:ext cx="1414272" cy="1219200"/>
            </a:xfrm>
            <a:prstGeom prst="flowChartPreparation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sz="1050">
                <a:solidFill>
                  <a:prstClr val="white"/>
                </a:solidFill>
                <a:latin typeface="Arial"/>
                <a:ea typeface="宋体"/>
              </a:endParaRPr>
            </a:p>
          </p:txBody>
        </p:sp>
        <p:sp>
          <p:nvSpPr>
            <p:cNvPr id="14" name="等腰三角形 13"/>
            <p:cNvSpPr/>
            <p:nvPr/>
          </p:nvSpPr>
          <p:spPr>
            <a:xfrm>
              <a:off x="8229600" y="4705350"/>
              <a:ext cx="1414272" cy="1219200"/>
            </a:xfrm>
            <a:prstGeom prst="flowChartPreparation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sz="1050">
                <a:solidFill>
                  <a:prstClr val="white"/>
                </a:solidFill>
                <a:latin typeface="Arial"/>
                <a:ea typeface="宋体"/>
              </a:endParaRPr>
            </a:p>
          </p:txBody>
        </p:sp>
        <p:sp>
          <p:nvSpPr>
            <p:cNvPr id="15" name="等腰三角形 14"/>
            <p:cNvSpPr/>
            <p:nvPr/>
          </p:nvSpPr>
          <p:spPr>
            <a:xfrm>
              <a:off x="9643872" y="4705350"/>
              <a:ext cx="1414272" cy="1219200"/>
            </a:xfrm>
            <a:prstGeom prst="flowChartPreparation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sz="1050">
                <a:solidFill>
                  <a:prstClr val="white"/>
                </a:solidFill>
                <a:latin typeface="Arial"/>
                <a:ea typeface="宋体"/>
              </a:endParaRPr>
            </a:p>
          </p:txBody>
        </p:sp>
      </p:grpSp>
      <p:grpSp>
        <p:nvGrpSpPr>
          <p:cNvPr id="122" name="组合 121"/>
          <p:cNvGrpSpPr/>
          <p:nvPr/>
        </p:nvGrpSpPr>
        <p:grpSpPr>
          <a:xfrm>
            <a:off x="7640687" y="4278580"/>
            <a:ext cx="3182112" cy="914400"/>
            <a:chOff x="6815328" y="4705350"/>
            <a:chExt cx="4242816" cy="1219200"/>
          </a:xfrm>
        </p:grpSpPr>
        <p:sp>
          <p:nvSpPr>
            <p:cNvPr id="123" name="等腰三角形 122"/>
            <p:cNvSpPr/>
            <p:nvPr/>
          </p:nvSpPr>
          <p:spPr>
            <a:xfrm>
              <a:off x="6815328" y="4705350"/>
              <a:ext cx="1414272" cy="1219200"/>
            </a:xfrm>
            <a:prstGeom prst="flowChartPreparation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sz="1050">
                <a:solidFill>
                  <a:prstClr val="white"/>
                </a:solidFill>
                <a:latin typeface="Arial"/>
                <a:ea typeface="宋体"/>
              </a:endParaRPr>
            </a:p>
          </p:txBody>
        </p:sp>
        <p:sp>
          <p:nvSpPr>
            <p:cNvPr id="124" name="等腰三角形 123"/>
            <p:cNvSpPr/>
            <p:nvPr/>
          </p:nvSpPr>
          <p:spPr>
            <a:xfrm>
              <a:off x="8229600" y="4705350"/>
              <a:ext cx="1414272" cy="1219200"/>
            </a:xfrm>
            <a:prstGeom prst="flowChartPreparation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sz="1050">
                <a:solidFill>
                  <a:prstClr val="white"/>
                </a:solidFill>
                <a:latin typeface="Arial"/>
                <a:ea typeface="宋体"/>
              </a:endParaRPr>
            </a:p>
          </p:txBody>
        </p:sp>
        <p:sp>
          <p:nvSpPr>
            <p:cNvPr id="125" name="等腰三角形 124"/>
            <p:cNvSpPr/>
            <p:nvPr/>
          </p:nvSpPr>
          <p:spPr>
            <a:xfrm>
              <a:off x="9643872" y="4705350"/>
              <a:ext cx="1414272" cy="1219200"/>
            </a:xfrm>
            <a:prstGeom prst="flowChartPreparation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sz="1050">
                <a:solidFill>
                  <a:prstClr val="white"/>
                </a:solidFill>
                <a:latin typeface="Arial"/>
                <a:ea typeface="宋体"/>
              </a:endParaRPr>
            </a:p>
          </p:txBody>
        </p:sp>
      </p:grpSp>
      <p:grpSp>
        <p:nvGrpSpPr>
          <p:cNvPr id="126" name="组合 125"/>
          <p:cNvGrpSpPr/>
          <p:nvPr/>
        </p:nvGrpSpPr>
        <p:grpSpPr>
          <a:xfrm>
            <a:off x="7640687" y="4470849"/>
            <a:ext cx="3182112" cy="914400"/>
            <a:chOff x="6815328" y="4705350"/>
            <a:chExt cx="4242816" cy="1219200"/>
          </a:xfrm>
        </p:grpSpPr>
        <p:sp>
          <p:nvSpPr>
            <p:cNvPr id="127" name="等腰三角形 126"/>
            <p:cNvSpPr/>
            <p:nvPr/>
          </p:nvSpPr>
          <p:spPr>
            <a:xfrm>
              <a:off x="6815328" y="4705350"/>
              <a:ext cx="1414272" cy="1219200"/>
            </a:xfrm>
            <a:prstGeom prst="flowChartPreparation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sz="1050">
                <a:solidFill>
                  <a:prstClr val="white"/>
                </a:solidFill>
                <a:latin typeface="Arial"/>
                <a:ea typeface="宋体"/>
              </a:endParaRPr>
            </a:p>
          </p:txBody>
        </p:sp>
        <p:sp>
          <p:nvSpPr>
            <p:cNvPr id="128" name="等腰三角形 127"/>
            <p:cNvSpPr/>
            <p:nvPr/>
          </p:nvSpPr>
          <p:spPr>
            <a:xfrm>
              <a:off x="8229600" y="4705350"/>
              <a:ext cx="1414272" cy="1219200"/>
            </a:xfrm>
            <a:prstGeom prst="flowChartPreparation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sz="1050">
                <a:solidFill>
                  <a:prstClr val="white"/>
                </a:solidFill>
                <a:latin typeface="Arial"/>
                <a:ea typeface="宋体"/>
              </a:endParaRPr>
            </a:p>
          </p:txBody>
        </p:sp>
        <p:sp>
          <p:nvSpPr>
            <p:cNvPr id="129" name="等腰三角形 128"/>
            <p:cNvSpPr/>
            <p:nvPr/>
          </p:nvSpPr>
          <p:spPr>
            <a:xfrm>
              <a:off x="9643872" y="4705350"/>
              <a:ext cx="1414272" cy="1219200"/>
            </a:xfrm>
            <a:prstGeom prst="flowChartPreparation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sz="1050">
                <a:solidFill>
                  <a:prstClr val="white"/>
                </a:solidFill>
                <a:latin typeface="Arial"/>
                <a:ea typeface="宋体"/>
              </a:endParaRPr>
            </a:p>
          </p:txBody>
        </p:sp>
      </p:grpSp>
      <p:grpSp>
        <p:nvGrpSpPr>
          <p:cNvPr id="130" name="组合 129"/>
          <p:cNvGrpSpPr/>
          <p:nvPr/>
        </p:nvGrpSpPr>
        <p:grpSpPr>
          <a:xfrm>
            <a:off x="7640687" y="4663118"/>
            <a:ext cx="3182112" cy="914400"/>
            <a:chOff x="6815328" y="4705350"/>
            <a:chExt cx="4242816" cy="1219200"/>
          </a:xfrm>
        </p:grpSpPr>
        <p:sp>
          <p:nvSpPr>
            <p:cNvPr id="131" name="等腰三角形 130"/>
            <p:cNvSpPr/>
            <p:nvPr/>
          </p:nvSpPr>
          <p:spPr>
            <a:xfrm>
              <a:off x="6815328" y="4705350"/>
              <a:ext cx="1414272" cy="1219200"/>
            </a:xfrm>
            <a:prstGeom prst="flowChartPreparation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sz="1050">
                <a:solidFill>
                  <a:prstClr val="white"/>
                </a:solidFill>
                <a:latin typeface="Arial"/>
                <a:ea typeface="宋体"/>
              </a:endParaRPr>
            </a:p>
          </p:txBody>
        </p:sp>
        <p:sp>
          <p:nvSpPr>
            <p:cNvPr id="132" name="等腰三角形 131"/>
            <p:cNvSpPr/>
            <p:nvPr/>
          </p:nvSpPr>
          <p:spPr>
            <a:xfrm>
              <a:off x="8229600" y="4705350"/>
              <a:ext cx="1414272" cy="1219200"/>
            </a:xfrm>
            <a:prstGeom prst="flowChartPreparation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sz="1050">
                <a:solidFill>
                  <a:prstClr val="white"/>
                </a:solidFill>
                <a:latin typeface="Arial"/>
                <a:ea typeface="宋体"/>
              </a:endParaRPr>
            </a:p>
          </p:txBody>
        </p:sp>
        <p:sp>
          <p:nvSpPr>
            <p:cNvPr id="133" name="等腰三角形 132"/>
            <p:cNvSpPr/>
            <p:nvPr/>
          </p:nvSpPr>
          <p:spPr>
            <a:xfrm>
              <a:off x="9643872" y="4705350"/>
              <a:ext cx="1414272" cy="1219200"/>
            </a:xfrm>
            <a:prstGeom prst="flowChartPreparation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sz="1050">
                <a:solidFill>
                  <a:prstClr val="white"/>
                </a:solidFill>
                <a:latin typeface="Arial"/>
                <a:ea typeface="宋体"/>
              </a:endParaRPr>
            </a:p>
          </p:txBody>
        </p:sp>
      </p:grpSp>
      <p:grpSp>
        <p:nvGrpSpPr>
          <p:cNvPr id="134" name="组合 133"/>
          <p:cNvGrpSpPr/>
          <p:nvPr/>
        </p:nvGrpSpPr>
        <p:grpSpPr>
          <a:xfrm>
            <a:off x="7640687" y="4855387"/>
            <a:ext cx="3182112" cy="914400"/>
            <a:chOff x="6815328" y="4705350"/>
            <a:chExt cx="4242816" cy="1219200"/>
          </a:xfrm>
        </p:grpSpPr>
        <p:sp>
          <p:nvSpPr>
            <p:cNvPr id="135" name="等腰三角形 134"/>
            <p:cNvSpPr/>
            <p:nvPr/>
          </p:nvSpPr>
          <p:spPr>
            <a:xfrm>
              <a:off x="6815328" y="4705350"/>
              <a:ext cx="1414272" cy="1219200"/>
            </a:xfrm>
            <a:prstGeom prst="flowChartPreparation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sz="1050">
                <a:solidFill>
                  <a:prstClr val="white"/>
                </a:solidFill>
                <a:latin typeface="Arial"/>
                <a:ea typeface="宋体"/>
              </a:endParaRPr>
            </a:p>
          </p:txBody>
        </p:sp>
        <p:sp>
          <p:nvSpPr>
            <p:cNvPr id="136" name="等腰三角形 135"/>
            <p:cNvSpPr/>
            <p:nvPr/>
          </p:nvSpPr>
          <p:spPr>
            <a:xfrm>
              <a:off x="8229600" y="4705350"/>
              <a:ext cx="1414272" cy="1219200"/>
            </a:xfrm>
            <a:prstGeom prst="flowChartPreparation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sz="1050">
                <a:solidFill>
                  <a:prstClr val="white"/>
                </a:solidFill>
                <a:latin typeface="Arial"/>
                <a:ea typeface="宋体"/>
              </a:endParaRPr>
            </a:p>
          </p:txBody>
        </p:sp>
        <p:sp>
          <p:nvSpPr>
            <p:cNvPr id="137" name="等腰三角形 136"/>
            <p:cNvSpPr/>
            <p:nvPr/>
          </p:nvSpPr>
          <p:spPr>
            <a:xfrm>
              <a:off x="9643872" y="4705350"/>
              <a:ext cx="1414272" cy="1219200"/>
            </a:xfrm>
            <a:prstGeom prst="flowChartPreparation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sz="1050">
                <a:solidFill>
                  <a:prstClr val="white"/>
                </a:solidFill>
                <a:latin typeface="Arial"/>
                <a:ea typeface="宋体"/>
              </a:endParaRPr>
            </a:p>
          </p:txBody>
        </p:sp>
      </p:grpSp>
      <p:grpSp>
        <p:nvGrpSpPr>
          <p:cNvPr id="138" name="组合 137"/>
          <p:cNvGrpSpPr/>
          <p:nvPr/>
        </p:nvGrpSpPr>
        <p:grpSpPr>
          <a:xfrm>
            <a:off x="7640687" y="5047657"/>
            <a:ext cx="3182112" cy="914400"/>
            <a:chOff x="6815328" y="4705350"/>
            <a:chExt cx="4242816" cy="1219200"/>
          </a:xfrm>
        </p:grpSpPr>
        <p:sp>
          <p:nvSpPr>
            <p:cNvPr id="139" name="等腰三角形 138"/>
            <p:cNvSpPr/>
            <p:nvPr/>
          </p:nvSpPr>
          <p:spPr>
            <a:xfrm>
              <a:off x="6815328" y="4705350"/>
              <a:ext cx="1414272" cy="1219200"/>
            </a:xfrm>
            <a:prstGeom prst="flowChartPreparation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sz="1050">
                <a:solidFill>
                  <a:prstClr val="white"/>
                </a:solidFill>
                <a:latin typeface="Arial"/>
                <a:ea typeface="宋体"/>
              </a:endParaRPr>
            </a:p>
          </p:txBody>
        </p:sp>
        <p:sp>
          <p:nvSpPr>
            <p:cNvPr id="140" name="等腰三角形 139"/>
            <p:cNvSpPr/>
            <p:nvPr/>
          </p:nvSpPr>
          <p:spPr>
            <a:xfrm>
              <a:off x="8229600" y="4705350"/>
              <a:ext cx="1414272" cy="1219200"/>
            </a:xfrm>
            <a:prstGeom prst="flowChartPreparation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sz="1050">
                <a:solidFill>
                  <a:prstClr val="white"/>
                </a:solidFill>
                <a:latin typeface="Arial"/>
                <a:ea typeface="宋体"/>
              </a:endParaRPr>
            </a:p>
          </p:txBody>
        </p:sp>
        <p:sp>
          <p:nvSpPr>
            <p:cNvPr id="141" name="等腰三角形 140"/>
            <p:cNvSpPr/>
            <p:nvPr/>
          </p:nvSpPr>
          <p:spPr>
            <a:xfrm>
              <a:off x="9643872" y="4705350"/>
              <a:ext cx="1414272" cy="1219200"/>
            </a:xfrm>
            <a:prstGeom prst="flowChartPreparation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sz="1050">
                <a:solidFill>
                  <a:prstClr val="white"/>
                </a:solidFill>
                <a:latin typeface="Arial"/>
                <a:ea typeface="宋体"/>
              </a:endParaRPr>
            </a:p>
          </p:txBody>
        </p:sp>
      </p:grpSp>
      <p:pic>
        <p:nvPicPr>
          <p:cNvPr id="33" name="图片 32">
            <a:extLst>
              <a:ext uri="{FF2B5EF4-FFF2-40B4-BE49-F238E27FC236}">
                <a16:creationId xmlns:a16="http://schemas.microsoft.com/office/drawing/2014/main" id="{61A2EC27-C1B8-4531-8547-F1449E761E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602740" cy="152082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F1D2A46C-8EA8-4051-FEC5-5B05257331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020D2-E016-4DFA-9233-E593B6DE9BDE}" type="slidenum">
              <a:rPr lang="zh-CN" altLang="en-US" smtClean="0"/>
              <a:pPr/>
              <a:t>4</a:t>
            </a:fld>
            <a:endParaRPr lang="zh-CN" altLang="en-US"/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B62E2B69-9846-890A-EC97-5A2E83D07B6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altLang="zh-CN"/>
              <a:t>Background</a:t>
            </a: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B8566BC6-7444-5519-1230-3F03DEFFAF6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7250" y="1864591"/>
            <a:ext cx="6038850" cy="3293918"/>
          </a:xfrm>
          <a:prstGeom prst="rect">
            <a:avLst/>
          </a:prstGeom>
        </p:spPr>
      </p:pic>
      <p:sp>
        <p:nvSpPr>
          <p:cNvPr id="7" name="AutoShape 5">
            <a:extLst>
              <a:ext uri="{FF2B5EF4-FFF2-40B4-BE49-F238E27FC236}">
                <a16:creationId xmlns:a16="http://schemas.microsoft.com/office/drawing/2014/main" id="{5D7E2197-0873-FA9C-31C1-67E694CE18D3}"/>
              </a:ext>
            </a:extLst>
          </p:cNvPr>
          <p:cNvSpPr/>
          <p:nvPr/>
        </p:nvSpPr>
        <p:spPr>
          <a:xfrm>
            <a:off x="393700" y="1733550"/>
            <a:ext cx="5334000" cy="1143000"/>
          </a:xfrm>
          <a:prstGeom prst="roundRect">
            <a:avLst>
              <a:gd name="adj" fmla="val 11111"/>
            </a:avLst>
          </a:prstGeom>
          <a:solidFill>
            <a:schemeClr val="tx2">
              <a:lumMod val="75000"/>
            </a:schemeClr>
          </a:solidFill>
          <a:ln w="12700" cap="flat" cmpd="sng">
            <a:solidFill>
              <a:srgbClr val="00BFFF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buClr>
                <a:srgbClr val="000000"/>
              </a:buClr>
              <a:buFont typeface="Arial"/>
              <a:buNone/>
              <a:defRPr/>
            </a:pPr>
            <a:endParaRPr sz="14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9" name="Picture 6">
            <a:extLst>
              <a:ext uri="{FF2B5EF4-FFF2-40B4-BE49-F238E27FC236}">
                <a16:creationId xmlns:a16="http://schemas.microsoft.com/office/drawing/2014/main" id="{0E4CBF35-EEB0-F195-1C69-B81D76FBD0F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47700" y="1924050"/>
            <a:ext cx="406400" cy="406400"/>
          </a:xfrm>
          <a:prstGeom prst="rect">
            <a:avLst/>
          </a:prstGeom>
        </p:spPr>
      </p:pic>
      <p:sp>
        <p:nvSpPr>
          <p:cNvPr id="10" name="AutoShape 7">
            <a:extLst>
              <a:ext uri="{FF2B5EF4-FFF2-40B4-BE49-F238E27FC236}">
                <a16:creationId xmlns:a16="http://schemas.microsoft.com/office/drawing/2014/main" id="{3812D98F-69F9-F57D-7F8D-0AD929CA6AE9}"/>
              </a:ext>
            </a:extLst>
          </p:cNvPr>
          <p:cNvSpPr/>
          <p:nvPr/>
        </p:nvSpPr>
        <p:spPr>
          <a:xfrm>
            <a:off x="1155700" y="1860550"/>
            <a:ext cx="4318000" cy="304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>
              <a:lnSpc>
                <a:spcPct val="125000"/>
              </a:lnSpc>
              <a:buClr>
                <a:srgbClr val="000000"/>
              </a:buClr>
              <a:buFont typeface="Arial"/>
              <a:buNone/>
              <a:defRPr/>
            </a:pPr>
            <a:r>
              <a:rPr lang="en-US" sz="2000" b="1" kern="0">
                <a:solidFill>
                  <a:srgbClr val="48D1CC"/>
                </a:solidFill>
                <a:latin typeface="Noto Sans SC"/>
                <a:ea typeface="Noto Sans SC"/>
                <a:cs typeface="Noto Sans SC"/>
                <a:sym typeface="Noto Sans SC"/>
              </a:rPr>
              <a:t>研究背景：</a:t>
            </a:r>
            <a:r>
              <a:rPr lang="zh-CN" altLang="en-US" sz="2000" b="1" kern="0">
                <a:solidFill>
                  <a:srgbClr val="48D1CC"/>
                </a:solidFill>
                <a:latin typeface="Noto Sans SC"/>
                <a:ea typeface="Noto Sans SC"/>
                <a:cs typeface="Noto Sans SC"/>
                <a:sym typeface="Noto Sans SC"/>
              </a:rPr>
              <a:t>从一维到三维核子结构</a:t>
            </a:r>
            <a:endParaRPr lang="en-US" sz="20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1" name="AutoShape 8">
            <a:extLst>
              <a:ext uri="{FF2B5EF4-FFF2-40B4-BE49-F238E27FC236}">
                <a16:creationId xmlns:a16="http://schemas.microsoft.com/office/drawing/2014/main" id="{0B5DD76B-26BD-A431-2002-51AF85D3A727}"/>
              </a:ext>
            </a:extLst>
          </p:cNvPr>
          <p:cNvSpPr/>
          <p:nvPr/>
        </p:nvSpPr>
        <p:spPr>
          <a:xfrm>
            <a:off x="1155700" y="2216150"/>
            <a:ext cx="4318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>
              <a:buClr>
                <a:srgbClr val="000000"/>
              </a:buClr>
              <a:buFont typeface="Arial"/>
              <a:buNone/>
              <a:defRPr/>
            </a:pPr>
            <a:r>
              <a:rPr lang="zh-CN" altLang="en-US" sz="1500" kern="0">
                <a:solidFill>
                  <a:srgbClr val="E2E8F0"/>
                </a:solidFill>
                <a:latin typeface="Noto Sans SC"/>
                <a:ea typeface="Noto Sans SC"/>
                <a:cs typeface="Noto Sans SC"/>
                <a:sym typeface="Noto Sans SC"/>
              </a:rPr>
              <a:t>核子内部的夸克与胶子不能被直接观测，其结构信息需要通过高能散射过程和 </a:t>
            </a:r>
            <a:r>
              <a:rPr lang="en-US" altLang="zh-CN" sz="1500" kern="0">
                <a:solidFill>
                  <a:srgbClr val="E2E8F0"/>
                </a:solidFill>
                <a:latin typeface="Noto Sans SC"/>
                <a:ea typeface="Noto Sans SC"/>
                <a:cs typeface="Noto Sans SC"/>
                <a:sym typeface="Noto Sans SC"/>
              </a:rPr>
              <a:t>QCD </a:t>
            </a:r>
            <a:r>
              <a:rPr lang="zh-CN" altLang="en-US" sz="1500" kern="0">
                <a:solidFill>
                  <a:srgbClr val="E2E8F0"/>
                </a:solidFill>
                <a:latin typeface="Noto Sans SC"/>
                <a:ea typeface="Noto Sans SC"/>
                <a:cs typeface="Noto Sans SC"/>
                <a:sym typeface="Noto Sans SC"/>
              </a:rPr>
              <a:t>因子化来反演。</a:t>
            </a:r>
            <a:endParaRPr lang="zh-CN" altLang="en-US" sz="1500" kern="0" err="1">
              <a:solidFill>
                <a:srgbClr val="E2E8F0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sp>
        <p:nvSpPr>
          <p:cNvPr id="13" name="AutoShape 9">
            <a:extLst>
              <a:ext uri="{FF2B5EF4-FFF2-40B4-BE49-F238E27FC236}">
                <a16:creationId xmlns:a16="http://schemas.microsoft.com/office/drawing/2014/main" id="{80FEC59E-6BBF-7FD3-11E4-211E6C01C108}"/>
              </a:ext>
            </a:extLst>
          </p:cNvPr>
          <p:cNvSpPr/>
          <p:nvPr/>
        </p:nvSpPr>
        <p:spPr>
          <a:xfrm>
            <a:off x="393700" y="3067050"/>
            <a:ext cx="5334000" cy="1143000"/>
          </a:xfrm>
          <a:prstGeom prst="roundRect">
            <a:avLst>
              <a:gd name="adj" fmla="val 11111"/>
            </a:avLst>
          </a:prstGeom>
          <a:solidFill>
            <a:schemeClr val="tx2">
              <a:lumMod val="75000"/>
            </a:schemeClr>
          </a:solidFill>
          <a:ln w="12700" cap="flat" cmpd="sng">
            <a:solidFill>
              <a:srgbClr val="00BFFF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buClr>
                <a:srgbClr val="000000"/>
              </a:buClr>
              <a:buFont typeface="Arial"/>
              <a:buNone/>
              <a:defRPr/>
            </a:pPr>
            <a:endParaRPr sz="14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16" name="Picture 10">
            <a:extLst>
              <a:ext uri="{FF2B5EF4-FFF2-40B4-BE49-F238E27FC236}">
                <a16:creationId xmlns:a16="http://schemas.microsoft.com/office/drawing/2014/main" id="{94FFB892-B4A6-4B8B-043E-D4C87670857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47700" y="3257550"/>
            <a:ext cx="406400" cy="406400"/>
          </a:xfrm>
          <a:prstGeom prst="rect">
            <a:avLst/>
          </a:prstGeom>
        </p:spPr>
      </p:pic>
      <p:sp>
        <p:nvSpPr>
          <p:cNvPr id="17" name="AutoShape 11">
            <a:extLst>
              <a:ext uri="{FF2B5EF4-FFF2-40B4-BE49-F238E27FC236}">
                <a16:creationId xmlns:a16="http://schemas.microsoft.com/office/drawing/2014/main" id="{C18FE904-FDB6-0C1C-89A0-E7F8E591F758}"/>
              </a:ext>
            </a:extLst>
          </p:cNvPr>
          <p:cNvSpPr/>
          <p:nvPr/>
        </p:nvSpPr>
        <p:spPr>
          <a:xfrm>
            <a:off x="1155700" y="3194050"/>
            <a:ext cx="4318000" cy="304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>
              <a:lnSpc>
                <a:spcPct val="125000"/>
              </a:lnSpc>
              <a:buClr>
                <a:srgbClr val="000000"/>
              </a:buClr>
              <a:buFont typeface="Arial"/>
              <a:buNone/>
              <a:defRPr/>
            </a:pPr>
            <a:r>
              <a:rPr lang="zh-CN" altLang="en-US" sz="2000" b="1" kern="0">
                <a:solidFill>
                  <a:srgbClr val="9370DB"/>
                </a:solidFill>
                <a:latin typeface="Noto Sans SC"/>
                <a:ea typeface="Noto Sans SC"/>
                <a:cs typeface="Noto Sans SC"/>
                <a:sym typeface="Noto Sans SC"/>
              </a:rPr>
              <a:t>传统 </a:t>
            </a:r>
            <a:r>
              <a:rPr lang="en-US" altLang="zh-CN" sz="2000" b="1" kern="0">
                <a:solidFill>
                  <a:srgbClr val="9370DB"/>
                </a:solidFill>
                <a:latin typeface="Noto Sans SC"/>
                <a:ea typeface="Noto Sans SC"/>
                <a:cs typeface="Noto Sans SC"/>
                <a:sym typeface="Noto Sans SC"/>
              </a:rPr>
              <a:t>PDF</a:t>
            </a:r>
            <a:r>
              <a:rPr lang="zh-CN" altLang="en-US" sz="2000" b="1" kern="0">
                <a:solidFill>
                  <a:srgbClr val="9370DB"/>
                </a:solidFill>
                <a:latin typeface="Noto Sans SC"/>
                <a:ea typeface="Noto Sans SC"/>
                <a:cs typeface="Noto Sans SC"/>
                <a:sym typeface="Noto Sans SC"/>
              </a:rPr>
              <a:t>：只描述纵向动量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AutoShape 12">
                <a:extLst>
                  <a:ext uri="{FF2B5EF4-FFF2-40B4-BE49-F238E27FC236}">
                    <a16:creationId xmlns:a16="http://schemas.microsoft.com/office/drawing/2014/main" id="{1AFCCA23-D5D9-6765-BA63-67770D8EC10D}"/>
                  </a:ext>
                </a:extLst>
              </p:cNvPr>
              <p:cNvSpPr/>
              <p:nvPr/>
            </p:nvSpPr>
            <p:spPr>
              <a:xfrm>
                <a:off x="1155700" y="3549650"/>
                <a:ext cx="4318000" cy="508000"/>
              </a:xfrm>
              <a:prstGeom prst="rect">
                <a:avLst/>
              </a:prstGeom>
              <a:noFill/>
              <a:ln w="12700" cap="flat" cmpd="sng">
                <a:noFill/>
                <a:prstDash val="solid"/>
                <a:round/>
              </a:ln>
            </p:spPr>
            <p:txBody>
              <a:bodyPr vert="horz" wrap="square" lIns="0" tIns="0" rIns="0" bIns="0" rtlCol="0" anchor="ctr" anchorCtr="0"/>
              <a:lstStyle/>
              <a:p>
                <a:pPr>
                  <a:buClr>
                    <a:srgbClr val="000000"/>
                  </a:buClr>
                  <a:buFont typeface="Arial"/>
                  <a:buNone/>
                  <a:defRPr/>
                </a:pPr>
                <a:r>
                  <a:rPr lang="zh-CN" altLang="en-US" sz="1500" kern="0">
                    <a:solidFill>
                      <a:srgbClr val="E2E8F0"/>
                    </a:solidFill>
                    <a:latin typeface="Noto Sans SC"/>
                    <a:ea typeface="Noto Sans SC"/>
                    <a:cs typeface="Noto Sans SC"/>
                    <a:sym typeface="Noto Sans SC"/>
                  </a:rPr>
                  <a:t>共线 </a:t>
                </a:r>
                <a:r>
                  <a:rPr lang="en-US" altLang="zh-CN" sz="1500" kern="0">
                    <a:solidFill>
                      <a:srgbClr val="E2E8F0"/>
                    </a:solidFill>
                    <a:latin typeface="Noto Sans SC"/>
                    <a:ea typeface="Noto Sans SC"/>
                    <a:cs typeface="Noto Sans SC"/>
                    <a:sym typeface="Noto Sans SC"/>
                  </a:rPr>
                  <a:t>PDF </a:t>
                </a:r>
                <a:r>
                  <a:rPr lang="zh-CN" altLang="en-US" sz="1500" kern="0">
                    <a:solidFill>
                      <a:srgbClr val="E2E8F0"/>
                    </a:solidFill>
                    <a:latin typeface="Noto Sans SC"/>
                    <a:ea typeface="Noto Sans SC"/>
                    <a:cs typeface="Noto Sans SC"/>
                    <a:sym typeface="Noto Sans SC"/>
                  </a:rPr>
                  <a:t>给出部分子的纵向动量分数</a:t>
                </a:r>
                <a14:m>
                  <m:oMath xmlns:m="http://schemas.openxmlformats.org/officeDocument/2006/math">
                    <m:r>
                      <a:rPr lang="en-US" altLang="zh-CN" sz="1500" i="1" kern="0" smtClean="0">
                        <a:solidFill>
                          <a:srgbClr val="E2E8F0"/>
                        </a:solidFill>
                        <a:latin typeface="Cambria Math" panose="02040503050406030204" pitchFamily="18" charset="0"/>
                        <a:ea typeface="Noto Sans SC"/>
                        <a:cs typeface="Noto Sans SC"/>
                        <a:sym typeface="Noto Sans SC"/>
                      </a:rPr>
                      <m:t>𝑥</m:t>
                    </m:r>
                  </m:oMath>
                </a14:m>
                <a:r>
                  <a:rPr lang="zh-CN" altLang="en-US" sz="1500" kern="0">
                    <a:solidFill>
                      <a:srgbClr val="E2E8F0"/>
                    </a:solidFill>
                    <a:latin typeface="Noto Sans SC"/>
                    <a:ea typeface="Noto Sans SC"/>
                    <a:cs typeface="Noto Sans SC"/>
                    <a:sym typeface="Noto Sans SC"/>
                  </a:rPr>
                  <a:t>，是一维信息；但横向运动和自旋</a:t>
                </a:r>
                <a:r>
                  <a:rPr lang="en-US" altLang="zh-CN" sz="1500" kern="0">
                    <a:solidFill>
                      <a:srgbClr val="E2E8F0"/>
                    </a:solidFill>
                    <a:latin typeface="Noto Sans SC"/>
                    <a:ea typeface="Noto Sans SC"/>
                    <a:cs typeface="Noto Sans SC"/>
                    <a:sym typeface="Noto Sans SC"/>
                  </a:rPr>
                  <a:t>-</a:t>
                </a:r>
                <a:r>
                  <a:rPr lang="zh-CN" altLang="en-US" sz="1500" kern="0">
                    <a:solidFill>
                      <a:srgbClr val="E2E8F0"/>
                    </a:solidFill>
                    <a:latin typeface="Noto Sans SC"/>
                    <a:ea typeface="Noto Sans SC"/>
                    <a:cs typeface="Noto Sans SC"/>
                    <a:sym typeface="Noto Sans SC"/>
                  </a:rPr>
                  <a:t>动量关联被积分掉。</a:t>
                </a:r>
              </a:p>
            </p:txBody>
          </p:sp>
        </mc:Choice>
        <mc:Fallback xmlns="">
          <p:sp>
            <p:nvSpPr>
              <p:cNvPr id="18" name="AutoShape 12">
                <a:extLst>
                  <a:ext uri="{FF2B5EF4-FFF2-40B4-BE49-F238E27FC236}">
                    <a16:creationId xmlns:a16="http://schemas.microsoft.com/office/drawing/2014/main" id="{1AFCCA23-D5D9-6765-BA63-67770D8EC10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55700" y="3549650"/>
                <a:ext cx="4318000" cy="508000"/>
              </a:xfrm>
              <a:prstGeom prst="rect">
                <a:avLst/>
              </a:prstGeom>
              <a:blipFill>
                <a:blip r:embed="rId6"/>
                <a:stretch>
                  <a:fillRect l="-2684" t="-5952" b="-16667"/>
                </a:stretch>
              </a:blipFill>
              <a:ln w="12700" cap="flat" cmpd="sng">
                <a:noFill/>
                <a:prstDash val="solid"/>
                <a:round/>
              </a:ln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AutoShape 13">
            <a:extLst>
              <a:ext uri="{FF2B5EF4-FFF2-40B4-BE49-F238E27FC236}">
                <a16:creationId xmlns:a16="http://schemas.microsoft.com/office/drawing/2014/main" id="{6B3C500E-E9CB-126A-70DC-1AB00365EA20}"/>
              </a:ext>
            </a:extLst>
          </p:cNvPr>
          <p:cNvSpPr/>
          <p:nvPr/>
        </p:nvSpPr>
        <p:spPr>
          <a:xfrm>
            <a:off x="393700" y="4400550"/>
            <a:ext cx="5334000" cy="1143000"/>
          </a:xfrm>
          <a:prstGeom prst="roundRect">
            <a:avLst>
              <a:gd name="adj" fmla="val 11111"/>
            </a:avLst>
          </a:prstGeom>
          <a:solidFill>
            <a:schemeClr val="tx2">
              <a:lumMod val="75000"/>
            </a:schemeClr>
          </a:solidFill>
          <a:ln w="12700" cap="flat" cmpd="sng">
            <a:solidFill>
              <a:srgbClr val="00BFFF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buClr>
                <a:srgbClr val="000000"/>
              </a:buClr>
              <a:buFont typeface="Arial"/>
              <a:buNone/>
              <a:defRPr/>
            </a:pPr>
            <a:endParaRPr sz="14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25" name="Picture 14">
            <a:extLst>
              <a:ext uri="{FF2B5EF4-FFF2-40B4-BE49-F238E27FC236}">
                <a16:creationId xmlns:a16="http://schemas.microsoft.com/office/drawing/2014/main" id="{9A870D84-7788-38C3-FD8B-7BE91488AFE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47700" y="4591050"/>
            <a:ext cx="406400" cy="4064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6" name="AutoShape 15">
                <a:extLst>
                  <a:ext uri="{FF2B5EF4-FFF2-40B4-BE49-F238E27FC236}">
                    <a16:creationId xmlns:a16="http://schemas.microsoft.com/office/drawing/2014/main" id="{8DC041CF-8C73-3AD1-E0E1-66818E6FB973}"/>
                  </a:ext>
                </a:extLst>
              </p:cNvPr>
              <p:cNvSpPr/>
              <p:nvPr/>
            </p:nvSpPr>
            <p:spPr>
              <a:xfrm>
                <a:off x="1155700" y="4527550"/>
                <a:ext cx="4318000" cy="304800"/>
              </a:xfrm>
              <a:prstGeom prst="rect">
                <a:avLst/>
              </a:prstGeom>
              <a:noFill/>
              <a:ln w="12700" cap="flat" cmpd="sng">
                <a:noFill/>
                <a:prstDash val="solid"/>
                <a:round/>
              </a:ln>
            </p:spPr>
            <p:txBody>
              <a:bodyPr vert="horz" wrap="square" lIns="0" tIns="0" rIns="0" bIns="0" rtlCol="0" anchor="ctr" anchorCtr="0"/>
              <a:lstStyle/>
              <a:p>
                <a:pPr>
                  <a:lnSpc>
                    <a:spcPct val="125000"/>
                  </a:lnSpc>
                  <a:buClr>
                    <a:srgbClr val="000000"/>
                  </a:buClr>
                  <a:buFont typeface="Arial"/>
                  <a:buNone/>
                  <a:defRPr/>
                </a:pPr>
                <a:r>
                  <a:rPr lang="en-US" sz="2000" b="1" kern="0">
                    <a:solidFill>
                      <a:srgbClr val="00BFFF"/>
                    </a:solidFill>
                    <a:latin typeface="Noto Sans SC"/>
                    <a:ea typeface="Noto Sans SC"/>
                    <a:cs typeface="Noto Sans SC"/>
                    <a:sym typeface="Noto Sans SC"/>
                  </a:rPr>
                  <a:t>TMDPDF：</a:t>
                </a:r>
                <a:r>
                  <a:rPr lang="zh-CN" altLang="en-US" sz="2000" b="1" kern="0">
                    <a:solidFill>
                      <a:srgbClr val="00BFFF"/>
                    </a:solidFill>
                    <a:latin typeface="Noto Sans SC"/>
                    <a:ea typeface="Noto Sans SC"/>
                    <a:cs typeface="Noto Sans SC"/>
                    <a:sym typeface="Noto Sans SC"/>
                  </a:rPr>
                  <a:t>引入横向动量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000" b="1" i="1" kern="0" smtClean="0">
                            <a:solidFill>
                              <a:srgbClr val="00BFFF"/>
                            </a:solidFill>
                            <a:latin typeface="Cambria Math" panose="02040503050406030204" pitchFamily="18" charset="0"/>
                            <a:ea typeface="Noto Sans SC"/>
                            <a:sym typeface="Noto Sans SC"/>
                          </a:rPr>
                        </m:ctrlPr>
                      </m:sSubPr>
                      <m:e>
                        <m:r>
                          <a:rPr lang="en-US" altLang="zh-CN" sz="2000" b="1" i="1" kern="0" smtClean="0">
                            <a:solidFill>
                              <a:srgbClr val="00BFFF"/>
                            </a:solidFill>
                            <a:latin typeface="Cambria Math" panose="02040503050406030204" pitchFamily="18" charset="0"/>
                            <a:ea typeface="Noto Sans SC"/>
                            <a:sym typeface="Noto Sans SC"/>
                          </a:rPr>
                          <m:t>𝒌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zh-CN" sz="2000" b="1" i="1" kern="0">
                            <a:solidFill>
                              <a:srgbClr val="00BFFF"/>
                            </a:solidFill>
                            <a:latin typeface="Cambria Math" panose="02040503050406030204" pitchFamily="18" charset="0"/>
                            <a:ea typeface="Noto Sans SC"/>
                            <a:sym typeface="Noto Sans SC"/>
                          </a:rPr>
                          <m:t>T</m:t>
                        </m:r>
                      </m:sub>
                    </m:sSub>
                  </m:oMath>
                </a14:m>
                <a:endParaRPr lang="en-US" sz="2000" b="1" kern="0">
                  <a:solidFill>
                    <a:srgbClr val="00BFFF"/>
                  </a:solidFill>
                  <a:latin typeface="Noto Sans SC"/>
                  <a:ea typeface="Noto Sans SC"/>
                  <a:cs typeface="Noto Sans SC"/>
                  <a:sym typeface="Noto Sans SC"/>
                </a:endParaRPr>
              </a:p>
            </p:txBody>
          </p:sp>
        </mc:Choice>
        <mc:Fallback xmlns="">
          <p:sp>
            <p:nvSpPr>
              <p:cNvPr id="26" name="AutoShape 15">
                <a:extLst>
                  <a:ext uri="{FF2B5EF4-FFF2-40B4-BE49-F238E27FC236}">
                    <a16:creationId xmlns:a16="http://schemas.microsoft.com/office/drawing/2014/main" id="{8DC041CF-8C73-3AD1-E0E1-66818E6FB97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55700" y="4527550"/>
                <a:ext cx="4318000" cy="304800"/>
              </a:xfrm>
              <a:prstGeom prst="rect">
                <a:avLst/>
              </a:prstGeom>
              <a:blipFill>
                <a:blip r:embed="rId8"/>
                <a:stretch>
                  <a:fillRect l="-3672" t="-20000" b="-58000"/>
                </a:stretch>
              </a:blipFill>
              <a:ln w="12700" cap="flat" cmpd="sng">
                <a:noFill/>
                <a:prstDash val="solid"/>
                <a:round/>
              </a:ln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AutoShape 16">
                <a:extLst>
                  <a:ext uri="{FF2B5EF4-FFF2-40B4-BE49-F238E27FC236}">
                    <a16:creationId xmlns:a16="http://schemas.microsoft.com/office/drawing/2014/main" id="{B6E11FC5-6092-9A4C-4DE7-495AC4E0CB05}"/>
                  </a:ext>
                </a:extLst>
              </p:cNvPr>
              <p:cNvSpPr/>
              <p:nvPr/>
            </p:nvSpPr>
            <p:spPr>
              <a:xfrm>
                <a:off x="1155700" y="4883150"/>
                <a:ext cx="4318000" cy="508000"/>
              </a:xfrm>
              <a:prstGeom prst="rect">
                <a:avLst/>
              </a:prstGeom>
              <a:noFill/>
              <a:ln w="12700" cap="flat" cmpd="sng">
                <a:noFill/>
                <a:prstDash val="solid"/>
                <a:round/>
              </a:ln>
            </p:spPr>
            <p:txBody>
              <a:bodyPr vert="horz" wrap="square" lIns="0" tIns="0" rIns="0" bIns="0" rtlCol="0" anchor="ctr" anchorCtr="0"/>
              <a:lstStyle/>
              <a:p>
                <a:pPr>
                  <a:buClr>
                    <a:srgbClr val="000000"/>
                  </a:buClr>
                  <a:buFont typeface="Arial"/>
                  <a:buNone/>
                  <a:defRPr/>
                </a:pPr>
                <a:r>
                  <a:rPr lang="en-US" altLang="zh-CN" sz="1500" kern="0">
                    <a:solidFill>
                      <a:srgbClr val="E2E8F0"/>
                    </a:solidFill>
                    <a:latin typeface="Noto Sans SC"/>
                    <a:ea typeface="Noto Sans SC"/>
                    <a:cs typeface="Noto Sans SC"/>
                    <a:sym typeface="Noto Sans SC"/>
                  </a:rPr>
                  <a:t>TMDPDF </a:t>
                </a:r>
                <a:r>
                  <a:rPr lang="zh-CN" altLang="en-US" sz="1500" kern="0">
                    <a:solidFill>
                      <a:srgbClr val="E2E8F0"/>
                    </a:solidFill>
                    <a:latin typeface="Noto Sans SC"/>
                    <a:ea typeface="Noto Sans SC"/>
                    <a:cs typeface="Noto Sans SC"/>
                    <a:sym typeface="Noto Sans SC"/>
                  </a:rPr>
                  <a:t>同时依赖 </a:t>
                </a:r>
                <a14:m>
                  <m:oMath xmlns:m="http://schemas.openxmlformats.org/officeDocument/2006/math">
                    <m:r>
                      <a:rPr lang="en-US" altLang="zh-CN" sz="1500" i="1" kern="0" smtClean="0">
                        <a:solidFill>
                          <a:srgbClr val="E2E8F0"/>
                        </a:solidFill>
                        <a:latin typeface="Cambria Math" panose="02040503050406030204" pitchFamily="18" charset="0"/>
                        <a:ea typeface="Noto Sans SC"/>
                        <a:cs typeface="Noto Sans SC"/>
                        <a:sym typeface="Noto Sans SC"/>
                      </a:rPr>
                      <m:t>𝑥</m:t>
                    </m:r>
                    <m:r>
                      <a:rPr lang="en-US" altLang="zh-CN" sz="1500" i="1" kern="0" smtClean="0">
                        <a:solidFill>
                          <a:srgbClr val="E2E8F0"/>
                        </a:solidFill>
                        <a:latin typeface="Cambria Math" panose="02040503050406030204" pitchFamily="18" charset="0"/>
                        <a:ea typeface="Noto Sans SC"/>
                        <a:cs typeface="Noto Sans SC"/>
                        <a:sym typeface="Noto Sans SC"/>
                      </a:rPr>
                      <m:t> </m:t>
                    </m:r>
                  </m:oMath>
                </a14:m>
                <a:r>
                  <a:rPr lang="zh-CN" altLang="en-US" sz="1500" kern="0">
                    <a:solidFill>
                      <a:srgbClr val="E2E8F0"/>
                    </a:solidFill>
                    <a:latin typeface="Noto Sans SC"/>
                    <a:ea typeface="Noto Sans SC"/>
                    <a:cs typeface="Noto Sans SC"/>
                    <a:sym typeface="Noto Sans SC"/>
                  </a:rPr>
                  <a:t>与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zh-CN" altLang="en-US" sz="1500" i="1" kern="0" smtClean="0">
                            <a:solidFill>
                              <a:srgbClr val="E2E8F0"/>
                            </a:solidFill>
                            <a:latin typeface="Cambria Math" panose="02040503050406030204" pitchFamily="18" charset="0"/>
                            <a:ea typeface="Noto Sans SC"/>
                            <a:sym typeface="Noto Sans SC"/>
                          </a:rPr>
                        </m:ctrlPr>
                      </m:sSubPr>
                      <m:e>
                        <m:r>
                          <a:rPr lang="en-US" altLang="zh-CN" sz="1500" b="0" i="1" kern="0" smtClean="0">
                            <a:solidFill>
                              <a:srgbClr val="E2E8F0"/>
                            </a:solidFill>
                            <a:latin typeface="Cambria Math" panose="02040503050406030204" pitchFamily="18" charset="0"/>
                            <a:ea typeface="Noto Sans SC"/>
                            <a:sym typeface="Noto Sans SC"/>
                          </a:rPr>
                          <m:t>𝑘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zh-CN" sz="1500" i="1" kern="0">
                            <a:solidFill>
                              <a:srgbClr val="E2E8F0"/>
                            </a:solidFill>
                            <a:latin typeface="Cambria Math" panose="02040503050406030204" pitchFamily="18" charset="0"/>
                            <a:ea typeface="Noto Sans SC"/>
                            <a:sym typeface="Noto Sans SC"/>
                          </a:rPr>
                          <m:t>T</m:t>
                        </m:r>
                      </m:sub>
                    </m:sSub>
                  </m:oMath>
                </a14:m>
                <a:r>
                  <a:rPr lang="zh-CN" altLang="en-US" sz="1500" kern="0">
                    <a:solidFill>
                      <a:srgbClr val="E2E8F0"/>
                    </a:solidFill>
                    <a:latin typeface="Noto Sans SC"/>
                    <a:ea typeface="Noto Sans SC"/>
                    <a:cs typeface="Noto Sans SC"/>
                    <a:sym typeface="Noto Sans SC"/>
                  </a:rPr>
                  <a:t>，可刻画三维动量结构和自旋相关，是核子三维成像的重要输入。</a:t>
                </a:r>
                <a:endParaRPr lang="zh-CN" altLang="en-US" sz="1500" kern="0" err="1">
                  <a:solidFill>
                    <a:srgbClr val="E2E8F0"/>
                  </a:solidFill>
                  <a:latin typeface="Noto Sans SC"/>
                  <a:ea typeface="Noto Sans SC"/>
                  <a:cs typeface="Noto Sans SC"/>
                  <a:sym typeface="Noto Sans SC"/>
                </a:endParaRPr>
              </a:p>
            </p:txBody>
          </p:sp>
        </mc:Choice>
        <mc:Fallback xmlns="">
          <p:sp>
            <p:nvSpPr>
              <p:cNvPr id="35" name="AutoShape 16">
                <a:extLst>
                  <a:ext uri="{FF2B5EF4-FFF2-40B4-BE49-F238E27FC236}">
                    <a16:creationId xmlns:a16="http://schemas.microsoft.com/office/drawing/2014/main" id="{B6E11FC5-6092-9A4C-4DE7-495AC4E0CB0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55700" y="4883150"/>
                <a:ext cx="4318000" cy="508000"/>
              </a:xfrm>
              <a:prstGeom prst="rect">
                <a:avLst/>
              </a:prstGeom>
              <a:blipFill>
                <a:blip r:embed="rId9"/>
                <a:stretch>
                  <a:fillRect l="-2684" t="-7229" r="-1554" b="-18072"/>
                </a:stretch>
              </a:blipFill>
              <a:ln w="12700" cap="flat" cmpd="sng">
                <a:noFill/>
                <a:prstDash val="solid"/>
                <a:round/>
              </a:ln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70881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E8A454C5-B2F6-9531-2FED-F8ACB0FEAC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020D2-E016-4DFA-9233-E593B6DE9BDE}" type="slidenum">
              <a:rPr lang="zh-CN" altLang="en-US" smtClean="0"/>
              <a:pPr/>
              <a:t>5</a:t>
            </a:fld>
            <a:endParaRPr lang="zh-CN" altLang="en-US"/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EE287B31-18AE-9CF7-959C-98A4049C8BA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altLang="zh-CN"/>
              <a:t>Background</a:t>
            </a:r>
          </a:p>
        </p:txBody>
      </p:sp>
      <p:sp>
        <p:nvSpPr>
          <p:cNvPr id="5" name="AutoShape 5">
            <a:extLst>
              <a:ext uri="{FF2B5EF4-FFF2-40B4-BE49-F238E27FC236}">
                <a16:creationId xmlns:a16="http://schemas.microsoft.com/office/drawing/2014/main" id="{51C8D1FA-F89E-0499-2E26-0C41C1E35DF1}"/>
              </a:ext>
            </a:extLst>
          </p:cNvPr>
          <p:cNvSpPr/>
          <p:nvPr/>
        </p:nvSpPr>
        <p:spPr>
          <a:xfrm>
            <a:off x="762000" y="1397000"/>
            <a:ext cx="10668000" cy="1397000"/>
          </a:xfrm>
          <a:prstGeom prst="roundRect">
            <a:avLst>
              <a:gd name="adj" fmla="val 9090"/>
            </a:avLst>
          </a:prstGeom>
          <a:solidFill>
            <a:schemeClr val="tx2">
              <a:lumMod val="75000"/>
            </a:schemeClr>
          </a:solidFill>
          <a:ln w="12700" cap="flat" cmpd="sng">
            <a:solidFill>
              <a:srgbClr val="00BFFF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buClr>
                <a:srgbClr val="000000"/>
              </a:buClr>
              <a:buFont typeface="Arial"/>
              <a:buNone/>
              <a:defRPr/>
            </a:pPr>
            <a:endParaRPr sz="14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6" name="Picture 6">
            <a:extLst>
              <a:ext uri="{FF2B5EF4-FFF2-40B4-BE49-F238E27FC236}">
                <a16:creationId xmlns:a16="http://schemas.microsoft.com/office/drawing/2014/main" id="{D71FC5CE-02F0-F88D-1E2A-2216C5DDFEA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16000" y="1651000"/>
            <a:ext cx="406400" cy="406400"/>
          </a:xfrm>
          <a:prstGeom prst="rect">
            <a:avLst/>
          </a:prstGeom>
        </p:spPr>
      </p:pic>
      <p:sp>
        <p:nvSpPr>
          <p:cNvPr id="7" name="AutoShape 7">
            <a:extLst>
              <a:ext uri="{FF2B5EF4-FFF2-40B4-BE49-F238E27FC236}">
                <a16:creationId xmlns:a16="http://schemas.microsoft.com/office/drawing/2014/main" id="{D9FC07A2-9D86-2EC9-E420-364AB386FF58}"/>
              </a:ext>
            </a:extLst>
          </p:cNvPr>
          <p:cNvSpPr/>
          <p:nvPr/>
        </p:nvSpPr>
        <p:spPr>
          <a:xfrm>
            <a:off x="1524000" y="1587500"/>
            <a:ext cx="9652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>
              <a:lnSpc>
                <a:spcPct val="125000"/>
              </a:lnSpc>
              <a:buClr>
                <a:srgbClr val="000000"/>
              </a:buClr>
              <a:buFont typeface="Arial"/>
              <a:buNone/>
              <a:defRPr/>
            </a:pPr>
            <a:r>
              <a:rPr lang="en-US" sz="2000" b="1" kern="0">
                <a:solidFill>
                  <a:srgbClr val="48D1CC"/>
                </a:solidFill>
                <a:latin typeface="Noto Sans SC"/>
                <a:ea typeface="Noto Sans SC"/>
                <a:cs typeface="Noto Sans SC"/>
                <a:sym typeface="Noto Sans SC"/>
              </a:rPr>
              <a:t>理论框架：大动量有效理论 (LaMET)</a:t>
            </a:r>
            <a:endParaRPr lang="en-US" sz="11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8" name="AutoShape 8">
            <a:extLst>
              <a:ext uri="{FF2B5EF4-FFF2-40B4-BE49-F238E27FC236}">
                <a16:creationId xmlns:a16="http://schemas.microsoft.com/office/drawing/2014/main" id="{A0D266E3-3BF2-FE2B-3965-21A6943313C4}"/>
              </a:ext>
            </a:extLst>
          </p:cNvPr>
          <p:cNvSpPr/>
          <p:nvPr/>
        </p:nvSpPr>
        <p:spPr>
          <a:xfrm>
            <a:off x="1524000" y="1968500"/>
            <a:ext cx="9652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>
              <a:buClr>
                <a:srgbClr val="000000"/>
              </a:buClr>
              <a:buFont typeface="Arial"/>
              <a:buNone/>
              <a:defRPr/>
            </a:pPr>
            <a:r>
              <a:rPr lang="en-US" sz="1400" kern="0">
                <a:solidFill>
                  <a:srgbClr val="FFFFFF">
                    <a:alpha val="90196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LaMET 为从格点QCD (LQCD) 模拟中提取光锥物理量提供了强大框架，已成功应用于夸克TMDPDFs的研究，是连接格点模拟与实验可观测量的桥梁。</a:t>
            </a:r>
            <a:endParaRPr lang="en-US" sz="11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9" name="AutoShape 9">
            <a:extLst>
              <a:ext uri="{FF2B5EF4-FFF2-40B4-BE49-F238E27FC236}">
                <a16:creationId xmlns:a16="http://schemas.microsoft.com/office/drawing/2014/main" id="{18ACB06E-47BA-DB19-4E68-200355B1361D}"/>
              </a:ext>
            </a:extLst>
          </p:cNvPr>
          <p:cNvSpPr/>
          <p:nvPr/>
        </p:nvSpPr>
        <p:spPr>
          <a:xfrm>
            <a:off x="762000" y="2984500"/>
            <a:ext cx="10668000" cy="1397000"/>
          </a:xfrm>
          <a:prstGeom prst="roundRect">
            <a:avLst>
              <a:gd name="adj" fmla="val 9090"/>
            </a:avLst>
          </a:prstGeom>
          <a:solidFill>
            <a:schemeClr val="tx2">
              <a:lumMod val="75000"/>
            </a:schemeClr>
          </a:solidFill>
          <a:ln w="12700" cap="flat" cmpd="sng">
            <a:solidFill>
              <a:srgbClr val="9370DB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buClr>
                <a:srgbClr val="000000"/>
              </a:buClr>
              <a:buFont typeface="Arial"/>
              <a:buNone/>
              <a:defRPr/>
            </a:pPr>
            <a:endParaRPr sz="14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10" name="Picture 10">
            <a:extLst>
              <a:ext uri="{FF2B5EF4-FFF2-40B4-BE49-F238E27FC236}">
                <a16:creationId xmlns:a16="http://schemas.microsoft.com/office/drawing/2014/main" id="{AF76C9CA-6ADF-F8C4-8E2E-197E7001AA4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16000" y="3238500"/>
            <a:ext cx="406400" cy="406400"/>
          </a:xfrm>
          <a:prstGeom prst="rect">
            <a:avLst/>
          </a:prstGeom>
        </p:spPr>
      </p:pic>
      <p:sp>
        <p:nvSpPr>
          <p:cNvPr id="11" name="AutoShape 11">
            <a:extLst>
              <a:ext uri="{FF2B5EF4-FFF2-40B4-BE49-F238E27FC236}">
                <a16:creationId xmlns:a16="http://schemas.microsoft.com/office/drawing/2014/main" id="{F1708526-8929-8B2D-9FB5-38EF768456FC}"/>
              </a:ext>
            </a:extLst>
          </p:cNvPr>
          <p:cNvSpPr/>
          <p:nvPr/>
        </p:nvSpPr>
        <p:spPr>
          <a:xfrm>
            <a:off x="1524000" y="3175000"/>
            <a:ext cx="9652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>
              <a:lnSpc>
                <a:spcPct val="125000"/>
              </a:lnSpc>
              <a:buClr>
                <a:srgbClr val="000000"/>
              </a:buClr>
              <a:buFont typeface="Arial"/>
              <a:buNone/>
              <a:defRPr/>
            </a:pPr>
            <a:r>
              <a:rPr lang="en-US" sz="2000" b="1" kern="0">
                <a:solidFill>
                  <a:srgbClr val="9370DB"/>
                </a:solidFill>
                <a:latin typeface="Noto Sans SC"/>
                <a:ea typeface="Noto Sans SC"/>
                <a:cs typeface="Noto Sans SC"/>
                <a:sym typeface="Noto Sans SC"/>
              </a:rPr>
              <a:t>研究空白：胶子自旋相关分布的缺失</a:t>
            </a:r>
            <a:endParaRPr lang="en-US" sz="11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2" name="AutoShape 12">
            <a:extLst>
              <a:ext uri="{FF2B5EF4-FFF2-40B4-BE49-F238E27FC236}">
                <a16:creationId xmlns:a16="http://schemas.microsoft.com/office/drawing/2014/main" id="{4619C511-B5EC-EEBE-42CD-5B02B0A004DB}"/>
              </a:ext>
            </a:extLst>
          </p:cNvPr>
          <p:cNvSpPr/>
          <p:nvPr/>
        </p:nvSpPr>
        <p:spPr>
          <a:xfrm>
            <a:off x="1524000" y="3556000"/>
            <a:ext cx="9652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>
              <a:buClr>
                <a:srgbClr val="000000"/>
              </a:buClr>
              <a:buFont typeface="Arial"/>
              <a:buNone/>
              <a:defRPr/>
            </a:pPr>
            <a:r>
              <a:rPr lang="en-US" sz="1400" kern="0">
                <a:solidFill>
                  <a:srgbClr val="FFFFFF">
                    <a:alpha val="90196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目前针对胶子TMDPDFs，尤其是其自旋相关的分布，从第一性原理出发的计算极其匮乏，这是当前格点QCD与强子物理研究中的显著空白。</a:t>
            </a:r>
            <a:endParaRPr lang="en-US" sz="11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3" name="AutoShape 13">
            <a:extLst>
              <a:ext uri="{FF2B5EF4-FFF2-40B4-BE49-F238E27FC236}">
                <a16:creationId xmlns:a16="http://schemas.microsoft.com/office/drawing/2014/main" id="{BFC019EF-80FC-46BE-5278-288661045489}"/>
              </a:ext>
            </a:extLst>
          </p:cNvPr>
          <p:cNvSpPr/>
          <p:nvPr/>
        </p:nvSpPr>
        <p:spPr>
          <a:xfrm>
            <a:off x="762000" y="4572000"/>
            <a:ext cx="10668000" cy="1397000"/>
          </a:xfrm>
          <a:prstGeom prst="roundRect">
            <a:avLst>
              <a:gd name="adj" fmla="val 9090"/>
            </a:avLst>
          </a:prstGeom>
          <a:solidFill>
            <a:schemeClr val="tx2">
              <a:lumMod val="75000"/>
            </a:schemeClr>
          </a:solidFill>
          <a:ln w="12700" cap="flat" cmpd="sng">
            <a:solidFill>
              <a:srgbClr val="00BFFF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buClr>
                <a:srgbClr val="000000"/>
              </a:buClr>
              <a:buFont typeface="Arial"/>
              <a:buNone/>
              <a:defRPr/>
            </a:pPr>
            <a:endParaRPr sz="14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14" name="Picture 14">
            <a:extLst>
              <a:ext uri="{FF2B5EF4-FFF2-40B4-BE49-F238E27FC236}">
                <a16:creationId xmlns:a16="http://schemas.microsoft.com/office/drawing/2014/main" id="{0869B425-2B8C-E57C-7836-409B35DE68B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16000" y="4826000"/>
            <a:ext cx="406400" cy="406400"/>
          </a:xfrm>
          <a:prstGeom prst="rect">
            <a:avLst/>
          </a:prstGeom>
        </p:spPr>
      </p:pic>
      <p:sp>
        <p:nvSpPr>
          <p:cNvPr id="15" name="AutoShape 15">
            <a:extLst>
              <a:ext uri="{FF2B5EF4-FFF2-40B4-BE49-F238E27FC236}">
                <a16:creationId xmlns:a16="http://schemas.microsoft.com/office/drawing/2014/main" id="{7ED9E01C-72D5-8D3B-B45E-E5BC6FEDECFA}"/>
              </a:ext>
            </a:extLst>
          </p:cNvPr>
          <p:cNvSpPr/>
          <p:nvPr/>
        </p:nvSpPr>
        <p:spPr>
          <a:xfrm>
            <a:off x="1524000" y="4762500"/>
            <a:ext cx="9652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>
              <a:lnSpc>
                <a:spcPct val="125000"/>
              </a:lnSpc>
              <a:buClr>
                <a:srgbClr val="000000"/>
              </a:buClr>
              <a:buFont typeface="Arial"/>
              <a:buNone/>
              <a:defRPr/>
            </a:pPr>
            <a:r>
              <a:rPr lang="en-US" sz="2000" b="1" kern="0">
                <a:solidFill>
                  <a:srgbClr val="48D1CC"/>
                </a:solidFill>
                <a:latin typeface="Noto Sans SC"/>
                <a:ea typeface="Noto Sans SC"/>
                <a:cs typeface="Noto Sans SC"/>
                <a:sym typeface="Noto Sans SC"/>
              </a:rPr>
              <a:t>本研究目标：单圈计算与匹配关系推导</a:t>
            </a:r>
            <a:endParaRPr lang="en-US" sz="11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6" name="AutoShape 16">
            <a:extLst>
              <a:ext uri="{FF2B5EF4-FFF2-40B4-BE49-F238E27FC236}">
                <a16:creationId xmlns:a16="http://schemas.microsoft.com/office/drawing/2014/main" id="{5A4006AE-B2DF-ECBB-D62B-CA69C2DA85D2}"/>
              </a:ext>
            </a:extLst>
          </p:cNvPr>
          <p:cNvSpPr/>
          <p:nvPr/>
        </p:nvSpPr>
        <p:spPr>
          <a:xfrm>
            <a:off x="1524000" y="5143500"/>
            <a:ext cx="9652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>
              <a:buClr>
                <a:srgbClr val="000000"/>
              </a:buClr>
              <a:buFont typeface="Arial"/>
              <a:buNone/>
              <a:defRPr/>
            </a:pPr>
            <a:r>
              <a:rPr lang="en-US" sz="1400" kern="0">
                <a:solidFill>
                  <a:srgbClr val="FFFFFF">
                    <a:alpha val="90196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在LaMET框架下，完成全组8个领头扭度胶子TMDPDFs的单圈微扰计算，并推导其与准TMDPDFs的匹配关系，为后续LQCD模拟奠定坚实理论基础。</a:t>
            </a:r>
            <a:endParaRPr lang="en-US" sz="11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628983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635F28-F8F5-0AD4-0C83-9075C18E0D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D4CC5D9D-FB7D-CE0E-452A-E285C8B69F07}"/>
              </a:ext>
            </a:extLst>
          </p:cNvPr>
          <p:cNvSpPr/>
          <p:nvPr/>
        </p:nvSpPr>
        <p:spPr>
          <a:xfrm>
            <a:off x="0" y="2120710"/>
            <a:ext cx="12193200" cy="2880000"/>
          </a:xfrm>
          <a:prstGeom prst="rect">
            <a:avLst/>
          </a:prstGeom>
          <a:solidFill>
            <a:srgbClr val="2E75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0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宋体"/>
              <a:cs typeface="+mn-cs"/>
            </a:endParaRP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C89CDD8F-A814-C57E-9143-BAF948EEE6BD}"/>
              </a:ext>
            </a:extLst>
          </p:cNvPr>
          <p:cNvSpPr txBox="1"/>
          <p:nvPr/>
        </p:nvSpPr>
        <p:spPr>
          <a:xfrm>
            <a:off x="801370" y="2840319"/>
            <a:ext cx="6574236" cy="13388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050" b="1" i="0" u="none" strike="noStrike" kern="1200" cap="none" spc="0" normalizeH="0" baseline="0" noProof="0">
                <a:ln>
                  <a:noFill/>
                </a:ln>
                <a:solidFill>
                  <a:srgbClr val="F4F4F4"/>
                </a:solidFill>
                <a:effectLst/>
                <a:uLnTx/>
                <a:uFillTx/>
                <a:latin typeface="Segoe UI" panose="020B0502040204020203"/>
                <a:ea typeface="宋体" panose="02010600030101010101" pitchFamily="2" charset="-122"/>
                <a:cs typeface="+mn-cs"/>
              </a:rPr>
              <a:t>PART </a:t>
            </a:r>
            <a:r>
              <a:rPr lang="en-US" altLang="zh-CN" sz="4050" b="1">
                <a:solidFill>
                  <a:srgbClr val="F4F4F4"/>
                </a:solidFill>
                <a:latin typeface="Segoe UI" panose="020B0502040204020203"/>
                <a:ea typeface="宋体" panose="02010600030101010101" pitchFamily="2" charset="-122"/>
              </a:rPr>
              <a:t>TWO</a:t>
            </a:r>
            <a:r>
              <a:rPr kumimoji="0" lang="en-US" altLang="zh-CN" sz="4050" b="1" i="0" u="none" strike="noStrike" kern="1200" cap="none" spc="0" normalizeH="0" baseline="0" noProof="0">
                <a:ln>
                  <a:noFill/>
                </a:ln>
                <a:solidFill>
                  <a:srgbClr val="F4F4F4"/>
                </a:solidFill>
                <a:effectLst/>
                <a:uLnTx/>
                <a:uFillTx/>
                <a:latin typeface="Segoe UI" panose="020B0502040204020203"/>
                <a:ea typeface="宋体" panose="02010600030101010101" pitchFamily="2" charset="-122"/>
                <a:cs typeface="+mn-cs"/>
              </a:rPr>
              <a:t>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4050" b="1">
                <a:solidFill>
                  <a:srgbClr val="FFFFFF"/>
                </a:solidFill>
                <a:latin typeface="Segoe UI" panose="020B0502040204020203"/>
                <a:ea typeface="宋体" panose="02010600030101010101" pitchFamily="2" charset="-122"/>
              </a:rPr>
              <a:t>One-loop gluon TMDPDFs</a:t>
            </a:r>
            <a:endParaRPr kumimoji="0" lang="zh-CN" altLang="en-US" sz="405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" panose="020B0502040204020203"/>
              <a:ea typeface="宋体" panose="02010600030101010101" pitchFamily="2" charset="-122"/>
              <a:cs typeface="+mn-cs"/>
            </a:endParaRPr>
          </a:p>
        </p:txBody>
      </p:sp>
      <p:grpSp>
        <p:nvGrpSpPr>
          <p:cNvPr id="16" name="组合 15">
            <a:extLst>
              <a:ext uri="{FF2B5EF4-FFF2-40B4-BE49-F238E27FC236}">
                <a16:creationId xmlns:a16="http://schemas.microsoft.com/office/drawing/2014/main" id="{FC67C287-A7E8-8892-C375-36027021814F}"/>
              </a:ext>
            </a:extLst>
          </p:cNvPr>
          <p:cNvGrpSpPr/>
          <p:nvPr/>
        </p:nvGrpSpPr>
        <p:grpSpPr>
          <a:xfrm>
            <a:off x="7640687" y="4086310"/>
            <a:ext cx="3182112" cy="914400"/>
            <a:chOff x="6815328" y="4705350"/>
            <a:chExt cx="4242816" cy="1219200"/>
          </a:xfrm>
        </p:grpSpPr>
        <p:sp>
          <p:nvSpPr>
            <p:cNvPr id="13" name="等腰三角形 12">
              <a:extLst>
                <a:ext uri="{FF2B5EF4-FFF2-40B4-BE49-F238E27FC236}">
                  <a16:creationId xmlns:a16="http://schemas.microsoft.com/office/drawing/2014/main" id="{15C9364E-CDBA-648F-0578-071A3EE186AD}"/>
                </a:ext>
              </a:extLst>
            </p:cNvPr>
            <p:cNvSpPr/>
            <p:nvPr/>
          </p:nvSpPr>
          <p:spPr>
            <a:xfrm>
              <a:off x="6815328" y="4705350"/>
              <a:ext cx="1414272" cy="1219200"/>
            </a:xfrm>
            <a:prstGeom prst="flowChartPreparation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宋体"/>
                <a:cs typeface="+mn-cs"/>
              </a:endParaRPr>
            </a:p>
          </p:txBody>
        </p:sp>
        <p:sp>
          <p:nvSpPr>
            <p:cNvPr id="14" name="等腰三角形 13">
              <a:extLst>
                <a:ext uri="{FF2B5EF4-FFF2-40B4-BE49-F238E27FC236}">
                  <a16:creationId xmlns:a16="http://schemas.microsoft.com/office/drawing/2014/main" id="{9A312DBE-2655-4085-F057-190D480FABA2}"/>
                </a:ext>
              </a:extLst>
            </p:cNvPr>
            <p:cNvSpPr/>
            <p:nvPr/>
          </p:nvSpPr>
          <p:spPr>
            <a:xfrm>
              <a:off x="8229600" y="4705350"/>
              <a:ext cx="1414272" cy="1219200"/>
            </a:xfrm>
            <a:prstGeom prst="flowChartPreparation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宋体"/>
                <a:cs typeface="+mn-cs"/>
              </a:endParaRPr>
            </a:p>
          </p:txBody>
        </p:sp>
        <p:sp>
          <p:nvSpPr>
            <p:cNvPr id="15" name="等腰三角形 14">
              <a:extLst>
                <a:ext uri="{FF2B5EF4-FFF2-40B4-BE49-F238E27FC236}">
                  <a16:creationId xmlns:a16="http://schemas.microsoft.com/office/drawing/2014/main" id="{B3154D07-A6CB-5458-B679-4D78FFED62E2}"/>
                </a:ext>
              </a:extLst>
            </p:cNvPr>
            <p:cNvSpPr/>
            <p:nvPr/>
          </p:nvSpPr>
          <p:spPr>
            <a:xfrm>
              <a:off x="9643872" y="4705350"/>
              <a:ext cx="1414272" cy="1219200"/>
            </a:xfrm>
            <a:prstGeom prst="flowChartPreparation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宋体"/>
                <a:cs typeface="+mn-cs"/>
              </a:endParaRPr>
            </a:p>
          </p:txBody>
        </p:sp>
      </p:grpSp>
      <p:grpSp>
        <p:nvGrpSpPr>
          <p:cNvPr id="122" name="组合 121">
            <a:extLst>
              <a:ext uri="{FF2B5EF4-FFF2-40B4-BE49-F238E27FC236}">
                <a16:creationId xmlns:a16="http://schemas.microsoft.com/office/drawing/2014/main" id="{9A43122F-E9A8-A69E-D9F2-8ADD04C4279F}"/>
              </a:ext>
            </a:extLst>
          </p:cNvPr>
          <p:cNvGrpSpPr/>
          <p:nvPr/>
        </p:nvGrpSpPr>
        <p:grpSpPr>
          <a:xfrm>
            <a:off x="7640687" y="4278580"/>
            <a:ext cx="3182112" cy="914400"/>
            <a:chOff x="6815328" y="4705350"/>
            <a:chExt cx="4242816" cy="1219200"/>
          </a:xfrm>
        </p:grpSpPr>
        <p:sp>
          <p:nvSpPr>
            <p:cNvPr id="123" name="等腰三角形 122">
              <a:extLst>
                <a:ext uri="{FF2B5EF4-FFF2-40B4-BE49-F238E27FC236}">
                  <a16:creationId xmlns:a16="http://schemas.microsoft.com/office/drawing/2014/main" id="{6757AED2-10C3-FAD2-0C17-C1AFF0A5DD47}"/>
                </a:ext>
              </a:extLst>
            </p:cNvPr>
            <p:cNvSpPr/>
            <p:nvPr/>
          </p:nvSpPr>
          <p:spPr>
            <a:xfrm>
              <a:off x="6815328" y="4705350"/>
              <a:ext cx="1414272" cy="1219200"/>
            </a:xfrm>
            <a:prstGeom prst="flowChartPreparation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宋体"/>
                <a:cs typeface="+mn-cs"/>
              </a:endParaRPr>
            </a:p>
          </p:txBody>
        </p:sp>
        <p:sp>
          <p:nvSpPr>
            <p:cNvPr id="124" name="等腰三角形 123">
              <a:extLst>
                <a:ext uri="{FF2B5EF4-FFF2-40B4-BE49-F238E27FC236}">
                  <a16:creationId xmlns:a16="http://schemas.microsoft.com/office/drawing/2014/main" id="{93EF296C-F962-ADCD-D0C5-5C79BCC35DB2}"/>
                </a:ext>
              </a:extLst>
            </p:cNvPr>
            <p:cNvSpPr/>
            <p:nvPr/>
          </p:nvSpPr>
          <p:spPr>
            <a:xfrm>
              <a:off x="8229600" y="4705350"/>
              <a:ext cx="1414272" cy="1219200"/>
            </a:xfrm>
            <a:prstGeom prst="flowChartPreparation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宋体"/>
                <a:cs typeface="+mn-cs"/>
              </a:endParaRPr>
            </a:p>
          </p:txBody>
        </p:sp>
        <p:sp>
          <p:nvSpPr>
            <p:cNvPr id="125" name="等腰三角形 124">
              <a:extLst>
                <a:ext uri="{FF2B5EF4-FFF2-40B4-BE49-F238E27FC236}">
                  <a16:creationId xmlns:a16="http://schemas.microsoft.com/office/drawing/2014/main" id="{6EE16447-98DD-67B5-E7EC-73C78ECDE860}"/>
                </a:ext>
              </a:extLst>
            </p:cNvPr>
            <p:cNvSpPr/>
            <p:nvPr/>
          </p:nvSpPr>
          <p:spPr>
            <a:xfrm>
              <a:off x="9643872" y="4705350"/>
              <a:ext cx="1414272" cy="1219200"/>
            </a:xfrm>
            <a:prstGeom prst="flowChartPreparation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宋体"/>
                <a:cs typeface="+mn-cs"/>
              </a:endParaRPr>
            </a:p>
          </p:txBody>
        </p:sp>
      </p:grpSp>
      <p:grpSp>
        <p:nvGrpSpPr>
          <p:cNvPr id="126" name="组合 125">
            <a:extLst>
              <a:ext uri="{FF2B5EF4-FFF2-40B4-BE49-F238E27FC236}">
                <a16:creationId xmlns:a16="http://schemas.microsoft.com/office/drawing/2014/main" id="{E5FCA873-D4C5-A937-77F5-415D7687F63C}"/>
              </a:ext>
            </a:extLst>
          </p:cNvPr>
          <p:cNvGrpSpPr/>
          <p:nvPr/>
        </p:nvGrpSpPr>
        <p:grpSpPr>
          <a:xfrm>
            <a:off x="7640687" y="4470849"/>
            <a:ext cx="3182112" cy="914400"/>
            <a:chOff x="6815328" y="4705350"/>
            <a:chExt cx="4242816" cy="1219200"/>
          </a:xfrm>
        </p:grpSpPr>
        <p:sp>
          <p:nvSpPr>
            <p:cNvPr id="127" name="等腰三角形 126">
              <a:extLst>
                <a:ext uri="{FF2B5EF4-FFF2-40B4-BE49-F238E27FC236}">
                  <a16:creationId xmlns:a16="http://schemas.microsoft.com/office/drawing/2014/main" id="{C4BAB9F6-E0CD-C565-099A-457E1E070198}"/>
                </a:ext>
              </a:extLst>
            </p:cNvPr>
            <p:cNvSpPr/>
            <p:nvPr/>
          </p:nvSpPr>
          <p:spPr>
            <a:xfrm>
              <a:off x="6815328" y="4705350"/>
              <a:ext cx="1414272" cy="1219200"/>
            </a:xfrm>
            <a:prstGeom prst="flowChartPreparation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宋体"/>
                <a:cs typeface="+mn-cs"/>
              </a:endParaRPr>
            </a:p>
          </p:txBody>
        </p:sp>
        <p:sp>
          <p:nvSpPr>
            <p:cNvPr id="128" name="等腰三角形 127">
              <a:extLst>
                <a:ext uri="{FF2B5EF4-FFF2-40B4-BE49-F238E27FC236}">
                  <a16:creationId xmlns:a16="http://schemas.microsoft.com/office/drawing/2014/main" id="{AB8E8B1A-8A4C-0399-5BE2-3287F5019369}"/>
                </a:ext>
              </a:extLst>
            </p:cNvPr>
            <p:cNvSpPr/>
            <p:nvPr/>
          </p:nvSpPr>
          <p:spPr>
            <a:xfrm>
              <a:off x="8229600" y="4705350"/>
              <a:ext cx="1414272" cy="1219200"/>
            </a:xfrm>
            <a:prstGeom prst="flowChartPreparation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宋体"/>
                <a:cs typeface="+mn-cs"/>
              </a:endParaRPr>
            </a:p>
          </p:txBody>
        </p:sp>
        <p:sp>
          <p:nvSpPr>
            <p:cNvPr id="129" name="等腰三角形 128">
              <a:extLst>
                <a:ext uri="{FF2B5EF4-FFF2-40B4-BE49-F238E27FC236}">
                  <a16:creationId xmlns:a16="http://schemas.microsoft.com/office/drawing/2014/main" id="{58F414BE-6333-1022-04D1-117F687FAE57}"/>
                </a:ext>
              </a:extLst>
            </p:cNvPr>
            <p:cNvSpPr/>
            <p:nvPr/>
          </p:nvSpPr>
          <p:spPr>
            <a:xfrm>
              <a:off x="9643872" y="4705350"/>
              <a:ext cx="1414272" cy="1219200"/>
            </a:xfrm>
            <a:prstGeom prst="flowChartPreparation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宋体"/>
                <a:cs typeface="+mn-cs"/>
              </a:endParaRPr>
            </a:p>
          </p:txBody>
        </p:sp>
      </p:grpSp>
      <p:grpSp>
        <p:nvGrpSpPr>
          <p:cNvPr id="130" name="组合 129">
            <a:extLst>
              <a:ext uri="{FF2B5EF4-FFF2-40B4-BE49-F238E27FC236}">
                <a16:creationId xmlns:a16="http://schemas.microsoft.com/office/drawing/2014/main" id="{1E586DC5-F977-0D85-5675-B54AEFD663AC}"/>
              </a:ext>
            </a:extLst>
          </p:cNvPr>
          <p:cNvGrpSpPr/>
          <p:nvPr/>
        </p:nvGrpSpPr>
        <p:grpSpPr>
          <a:xfrm>
            <a:off x="7640687" y="4663118"/>
            <a:ext cx="3182112" cy="914400"/>
            <a:chOff x="6815328" y="4705350"/>
            <a:chExt cx="4242816" cy="1219200"/>
          </a:xfrm>
        </p:grpSpPr>
        <p:sp>
          <p:nvSpPr>
            <p:cNvPr id="131" name="等腰三角形 130">
              <a:extLst>
                <a:ext uri="{FF2B5EF4-FFF2-40B4-BE49-F238E27FC236}">
                  <a16:creationId xmlns:a16="http://schemas.microsoft.com/office/drawing/2014/main" id="{2C5AE370-42C0-D8E6-8C80-2A0BC5A46AC6}"/>
                </a:ext>
              </a:extLst>
            </p:cNvPr>
            <p:cNvSpPr/>
            <p:nvPr/>
          </p:nvSpPr>
          <p:spPr>
            <a:xfrm>
              <a:off x="6815328" y="4705350"/>
              <a:ext cx="1414272" cy="1219200"/>
            </a:xfrm>
            <a:prstGeom prst="flowChartPreparation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宋体"/>
                <a:cs typeface="+mn-cs"/>
              </a:endParaRPr>
            </a:p>
          </p:txBody>
        </p:sp>
        <p:sp>
          <p:nvSpPr>
            <p:cNvPr id="132" name="等腰三角形 131">
              <a:extLst>
                <a:ext uri="{FF2B5EF4-FFF2-40B4-BE49-F238E27FC236}">
                  <a16:creationId xmlns:a16="http://schemas.microsoft.com/office/drawing/2014/main" id="{98334303-A987-C894-A877-7D13801DB35D}"/>
                </a:ext>
              </a:extLst>
            </p:cNvPr>
            <p:cNvSpPr/>
            <p:nvPr/>
          </p:nvSpPr>
          <p:spPr>
            <a:xfrm>
              <a:off x="8229600" y="4705350"/>
              <a:ext cx="1414272" cy="1219200"/>
            </a:xfrm>
            <a:prstGeom prst="flowChartPreparation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宋体"/>
                <a:cs typeface="+mn-cs"/>
              </a:endParaRPr>
            </a:p>
          </p:txBody>
        </p:sp>
        <p:sp>
          <p:nvSpPr>
            <p:cNvPr id="133" name="等腰三角形 132">
              <a:extLst>
                <a:ext uri="{FF2B5EF4-FFF2-40B4-BE49-F238E27FC236}">
                  <a16:creationId xmlns:a16="http://schemas.microsoft.com/office/drawing/2014/main" id="{75746902-575C-E13E-109C-788A7C317631}"/>
                </a:ext>
              </a:extLst>
            </p:cNvPr>
            <p:cNvSpPr/>
            <p:nvPr/>
          </p:nvSpPr>
          <p:spPr>
            <a:xfrm>
              <a:off x="9643872" y="4705350"/>
              <a:ext cx="1414272" cy="1219200"/>
            </a:xfrm>
            <a:prstGeom prst="flowChartPreparation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宋体"/>
                <a:cs typeface="+mn-cs"/>
              </a:endParaRPr>
            </a:p>
          </p:txBody>
        </p:sp>
      </p:grpSp>
      <p:grpSp>
        <p:nvGrpSpPr>
          <p:cNvPr id="134" name="组合 133">
            <a:extLst>
              <a:ext uri="{FF2B5EF4-FFF2-40B4-BE49-F238E27FC236}">
                <a16:creationId xmlns:a16="http://schemas.microsoft.com/office/drawing/2014/main" id="{9703654B-1D4C-37B1-CEC3-4BC2F23BC57B}"/>
              </a:ext>
            </a:extLst>
          </p:cNvPr>
          <p:cNvGrpSpPr/>
          <p:nvPr/>
        </p:nvGrpSpPr>
        <p:grpSpPr>
          <a:xfrm>
            <a:off x="7640687" y="4855387"/>
            <a:ext cx="3182112" cy="914400"/>
            <a:chOff x="6815328" y="4705350"/>
            <a:chExt cx="4242816" cy="1219200"/>
          </a:xfrm>
        </p:grpSpPr>
        <p:sp>
          <p:nvSpPr>
            <p:cNvPr id="135" name="等腰三角形 134">
              <a:extLst>
                <a:ext uri="{FF2B5EF4-FFF2-40B4-BE49-F238E27FC236}">
                  <a16:creationId xmlns:a16="http://schemas.microsoft.com/office/drawing/2014/main" id="{A63432B2-4BCD-559A-4F18-9A5689262F9D}"/>
                </a:ext>
              </a:extLst>
            </p:cNvPr>
            <p:cNvSpPr/>
            <p:nvPr/>
          </p:nvSpPr>
          <p:spPr>
            <a:xfrm>
              <a:off x="6815328" y="4705350"/>
              <a:ext cx="1414272" cy="1219200"/>
            </a:xfrm>
            <a:prstGeom prst="flowChartPreparation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宋体"/>
                <a:cs typeface="+mn-cs"/>
              </a:endParaRPr>
            </a:p>
          </p:txBody>
        </p:sp>
        <p:sp>
          <p:nvSpPr>
            <p:cNvPr id="136" name="等腰三角形 135">
              <a:extLst>
                <a:ext uri="{FF2B5EF4-FFF2-40B4-BE49-F238E27FC236}">
                  <a16:creationId xmlns:a16="http://schemas.microsoft.com/office/drawing/2014/main" id="{85868ADF-22AE-326F-781A-1A0B89943B61}"/>
                </a:ext>
              </a:extLst>
            </p:cNvPr>
            <p:cNvSpPr/>
            <p:nvPr/>
          </p:nvSpPr>
          <p:spPr>
            <a:xfrm>
              <a:off x="8229600" y="4705350"/>
              <a:ext cx="1414272" cy="1219200"/>
            </a:xfrm>
            <a:prstGeom prst="flowChartPreparation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宋体"/>
                <a:cs typeface="+mn-cs"/>
              </a:endParaRPr>
            </a:p>
          </p:txBody>
        </p:sp>
        <p:sp>
          <p:nvSpPr>
            <p:cNvPr id="137" name="等腰三角形 136">
              <a:extLst>
                <a:ext uri="{FF2B5EF4-FFF2-40B4-BE49-F238E27FC236}">
                  <a16:creationId xmlns:a16="http://schemas.microsoft.com/office/drawing/2014/main" id="{874604AD-766F-BFAF-1AF2-265C9B777424}"/>
                </a:ext>
              </a:extLst>
            </p:cNvPr>
            <p:cNvSpPr/>
            <p:nvPr/>
          </p:nvSpPr>
          <p:spPr>
            <a:xfrm>
              <a:off x="9643872" y="4705350"/>
              <a:ext cx="1414272" cy="1219200"/>
            </a:xfrm>
            <a:prstGeom prst="flowChartPreparation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宋体"/>
                <a:cs typeface="+mn-cs"/>
              </a:endParaRPr>
            </a:p>
          </p:txBody>
        </p:sp>
      </p:grpSp>
      <p:grpSp>
        <p:nvGrpSpPr>
          <p:cNvPr id="138" name="组合 137">
            <a:extLst>
              <a:ext uri="{FF2B5EF4-FFF2-40B4-BE49-F238E27FC236}">
                <a16:creationId xmlns:a16="http://schemas.microsoft.com/office/drawing/2014/main" id="{2A6BF8CE-3C53-C60F-3093-EEA03B5ABF44}"/>
              </a:ext>
            </a:extLst>
          </p:cNvPr>
          <p:cNvGrpSpPr/>
          <p:nvPr/>
        </p:nvGrpSpPr>
        <p:grpSpPr>
          <a:xfrm>
            <a:off x="7640687" y="5047657"/>
            <a:ext cx="3182112" cy="914400"/>
            <a:chOff x="6815328" y="4705350"/>
            <a:chExt cx="4242816" cy="1219200"/>
          </a:xfrm>
        </p:grpSpPr>
        <p:sp>
          <p:nvSpPr>
            <p:cNvPr id="139" name="等腰三角形 138">
              <a:extLst>
                <a:ext uri="{FF2B5EF4-FFF2-40B4-BE49-F238E27FC236}">
                  <a16:creationId xmlns:a16="http://schemas.microsoft.com/office/drawing/2014/main" id="{F810D25D-5C65-E41F-9094-11F47BD2D890}"/>
                </a:ext>
              </a:extLst>
            </p:cNvPr>
            <p:cNvSpPr/>
            <p:nvPr/>
          </p:nvSpPr>
          <p:spPr>
            <a:xfrm>
              <a:off x="6815328" y="4705350"/>
              <a:ext cx="1414272" cy="1219200"/>
            </a:xfrm>
            <a:prstGeom prst="flowChartPreparation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宋体"/>
                <a:cs typeface="+mn-cs"/>
              </a:endParaRPr>
            </a:p>
          </p:txBody>
        </p:sp>
        <p:sp>
          <p:nvSpPr>
            <p:cNvPr id="140" name="等腰三角形 139">
              <a:extLst>
                <a:ext uri="{FF2B5EF4-FFF2-40B4-BE49-F238E27FC236}">
                  <a16:creationId xmlns:a16="http://schemas.microsoft.com/office/drawing/2014/main" id="{EBED958C-3136-544F-C8ED-91C899DA449D}"/>
                </a:ext>
              </a:extLst>
            </p:cNvPr>
            <p:cNvSpPr/>
            <p:nvPr/>
          </p:nvSpPr>
          <p:spPr>
            <a:xfrm>
              <a:off x="8229600" y="4705350"/>
              <a:ext cx="1414272" cy="1219200"/>
            </a:xfrm>
            <a:prstGeom prst="flowChartPreparation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宋体"/>
                <a:cs typeface="+mn-cs"/>
              </a:endParaRPr>
            </a:p>
          </p:txBody>
        </p:sp>
        <p:sp>
          <p:nvSpPr>
            <p:cNvPr id="141" name="等腰三角形 140">
              <a:extLst>
                <a:ext uri="{FF2B5EF4-FFF2-40B4-BE49-F238E27FC236}">
                  <a16:creationId xmlns:a16="http://schemas.microsoft.com/office/drawing/2014/main" id="{240D57BA-A050-E514-E75E-7A1C88AE6D78}"/>
                </a:ext>
              </a:extLst>
            </p:cNvPr>
            <p:cNvSpPr/>
            <p:nvPr/>
          </p:nvSpPr>
          <p:spPr>
            <a:xfrm>
              <a:off x="9643872" y="4705350"/>
              <a:ext cx="1414272" cy="1219200"/>
            </a:xfrm>
            <a:prstGeom prst="flowChartPreparation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宋体"/>
                <a:cs typeface="+mn-cs"/>
              </a:endParaRPr>
            </a:p>
          </p:txBody>
        </p:sp>
      </p:grpSp>
      <p:pic>
        <p:nvPicPr>
          <p:cNvPr id="33" name="图片 32">
            <a:extLst>
              <a:ext uri="{FF2B5EF4-FFF2-40B4-BE49-F238E27FC236}">
                <a16:creationId xmlns:a16="http://schemas.microsoft.com/office/drawing/2014/main" id="{ABABFB84-8888-28EA-9BAE-49C362FF74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602740" cy="1520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1027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>
            <a:extLst>
              <a:ext uri="{FF2B5EF4-FFF2-40B4-BE49-F238E27FC236}">
                <a16:creationId xmlns:a16="http://schemas.microsoft.com/office/drawing/2014/main" id="{96CD8BD8-CC7B-8B9E-7723-F4F8D23E0FF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zh-CN" altLang="en-US"/>
              <a:t>领头扭度的胶子关联函数</a:t>
            </a: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79939042-DD45-332D-3929-EF8D75606E6A}"/>
              </a:ext>
            </a:extLst>
          </p:cNvPr>
          <p:cNvSpPr txBox="1"/>
          <p:nvPr/>
        </p:nvSpPr>
        <p:spPr>
          <a:xfrm>
            <a:off x="76200" y="1395429"/>
            <a:ext cx="85026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 gauge-invariant non-local gluon-gluon correlator is given by</a:t>
            </a:r>
            <a:endParaRPr lang="zh-CN" alt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0B5720AB-FDDE-52A1-B562-99B4416A72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9075" y="2065986"/>
            <a:ext cx="9933850" cy="880834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文本框 6">
                <a:extLst>
                  <a:ext uri="{FF2B5EF4-FFF2-40B4-BE49-F238E27FC236}">
                    <a16:creationId xmlns:a16="http://schemas.microsoft.com/office/drawing/2014/main" id="{236DB778-FF51-B1B5-3BA5-214CCB2CA648}"/>
                  </a:ext>
                </a:extLst>
              </p:cNvPr>
              <p:cNvSpPr txBox="1"/>
              <p:nvPr/>
            </p:nvSpPr>
            <p:spPr>
              <a:xfrm>
                <a:off x="76200" y="3326859"/>
                <a:ext cx="8502650" cy="47000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4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 gauge-link operator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40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zh-CN" sz="2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𝒲</m:t>
                        </m:r>
                      </m:e>
                      <m:sub>
                        <m:r>
                          <a:rPr lang="en-US" altLang="zh-CN" sz="24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±∞</m:t>
                        </m:r>
                      </m:sub>
                    </m:sSub>
                  </m:oMath>
                </a14:m>
                <a:r>
                  <a:rPr lang="en-US" altLang="zh-CN" sz="24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is explicitly given by </a:t>
                </a:r>
                <a:endParaRPr lang="zh-CN" alt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" name="文本框 6">
                <a:extLst>
                  <a:ext uri="{FF2B5EF4-FFF2-40B4-BE49-F238E27FC236}">
                    <a16:creationId xmlns:a16="http://schemas.microsoft.com/office/drawing/2014/main" id="{236DB778-FF51-B1B5-3BA5-214CCB2CA64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200" y="3326859"/>
                <a:ext cx="8502650" cy="470000"/>
              </a:xfrm>
              <a:prstGeom prst="rect">
                <a:avLst/>
              </a:prstGeom>
              <a:blipFill>
                <a:blip r:embed="rId3"/>
                <a:stretch>
                  <a:fillRect l="-1148" t="-10390" b="-2727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图片 8">
            <a:extLst>
              <a:ext uri="{FF2B5EF4-FFF2-40B4-BE49-F238E27FC236}">
                <a16:creationId xmlns:a16="http://schemas.microsoft.com/office/drawing/2014/main" id="{0226CFA0-6672-8020-E90E-F25502A2520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43607" y="3911180"/>
            <a:ext cx="8514286" cy="2628571"/>
          </a:xfrm>
          <a:prstGeom prst="rect">
            <a:avLst/>
          </a:prstGeom>
        </p:spPr>
      </p:pic>
      <p:sp>
        <p:nvSpPr>
          <p:cNvPr id="10" name="灯片编号占位符 1">
            <a:extLst>
              <a:ext uri="{FF2B5EF4-FFF2-40B4-BE49-F238E27FC236}">
                <a16:creationId xmlns:a16="http://schemas.microsoft.com/office/drawing/2014/main" id="{BEBAACBC-4BE0-8C50-0D7E-FDA7398A32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4E020D2-E016-4DFA-9233-E593B6DE9BDE}" type="slidenum">
              <a:rPr lang="zh-CN" altLang="en-US" smtClean="0"/>
              <a:pPr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173823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>
            <a:extLst>
              <a:ext uri="{FF2B5EF4-FFF2-40B4-BE49-F238E27FC236}">
                <a16:creationId xmlns:a16="http://schemas.microsoft.com/office/drawing/2014/main" id="{1E02D19D-124C-41A6-F945-6196AB2057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46785" y="1670385"/>
            <a:ext cx="4849915" cy="4341627"/>
          </a:xfrm>
          <a:prstGeom prst="rect">
            <a:avLst/>
          </a:prstGeom>
        </p:spPr>
      </p:pic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DC9ACEA0-503A-5DA1-ED28-A4BEDC7992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020D2-E016-4DFA-9233-E593B6DE9BDE}" type="slidenum">
              <a:rPr lang="zh-CN" altLang="en-US" smtClean="0"/>
              <a:pPr/>
              <a:t>8</a:t>
            </a:fld>
            <a:endParaRPr lang="zh-CN" altLang="en-US"/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3548A972-A9D2-57E0-160A-4924FD3C815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zh-CN" altLang="en-US"/>
              <a:t>领头扭度的胶子</a:t>
            </a:r>
            <a:r>
              <a:rPr lang="en-US" altLang="zh-CN"/>
              <a:t>TMDPDFs</a:t>
            </a:r>
            <a:endParaRPr lang="zh-CN" altLang="en-US"/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1496C9FC-C1CD-E532-0F45-B06387E758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333500"/>
            <a:ext cx="6967507" cy="4432300"/>
          </a:xfrm>
          <a:prstGeom prst="rect">
            <a:avLst/>
          </a:prstGeom>
        </p:spPr>
      </p:pic>
      <p:sp>
        <p:nvSpPr>
          <p:cNvPr id="13" name="矩形 12">
            <a:extLst>
              <a:ext uri="{FF2B5EF4-FFF2-40B4-BE49-F238E27FC236}">
                <a16:creationId xmlns:a16="http://schemas.microsoft.com/office/drawing/2014/main" id="{D128EDDA-9323-615D-7A92-9C91CC908B30}"/>
              </a:ext>
            </a:extLst>
          </p:cNvPr>
          <p:cNvSpPr/>
          <p:nvPr/>
        </p:nvSpPr>
        <p:spPr>
          <a:xfrm>
            <a:off x="8610600" y="1778000"/>
            <a:ext cx="1073150" cy="11303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BD09E42D-CD51-6FBB-DC9D-2C9457125FF7}"/>
              </a:ext>
            </a:extLst>
          </p:cNvPr>
          <p:cNvSpPr txBox="1"/>
          <p:nvPr/>
        </p:nvSpPr>
        <p:spPr>
          <a:xfrm>
            <a:off x="5593571" y="1016413"/>
            <a:ext cx="671350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R. Zhu, Y. Ji, J. H. Zhang, and S. Zhao,</a:t>
            </a:r>
            <a:r>
              <a:rPr lang="it-IT" altLang="zh-CN" sz="20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JHEP 02 (2023) 114</a:t>
            </a:r>
            <a:endParaRPr lang="zh-CN" altLang="en-US" sz="20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95762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3D8F2898-E8E6-5AE1-2C40-4AA941D6A7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020D2-E016-4DFA-9233-E593B6DE9BDE}" type="slidenum">
              <a:rPr lang="zh-CN" altLang="en-US" smtClean="0"/>
              <a:pPr/>
              <a:t>9</a:t>
            </a:fld>
            <a:endParaRPr lang="zh-CN" altLang="en-US"/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E3A517E4-A5D7-2FF7-BC98-9F719D0B653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zh-CN" altLang="en-US"/>
              <a:t>计算框架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文本框 5">
                <a:extLst>
                  <a:ext uri="{FF2B5EF4-FFF2-40B4-BE49-F238E27FC236}">
                    <a16:creationId xmlns:a16="http://schemas.microsoft.com/office/drawing/2014/main" id="{65768C0C-47B6-5220-7396-42487758E07B}"/>
                  </a:ext>
                </a:extLst>
              </p:cNvPr>
              <p:cNvSpPr txBox="1"/>
              <p:nvPr/>
            </p:nvSpPr>
            <p:spPr>
              <a:xfrm>
                <a:off x="374650" y="1168400"/>
                <a:ext cx="64770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4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In the combined gluon </a:t>
                </a:r>
                <a14:m>
                  <m:oMath xmlns:m="http://schemas.openxmlformats.org/officeDocument/2006/math">
                    <m:r>
                      <a:rPr lang="en-US" altLang="zh-CN" sz="2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⨂</m:t>
                    </m:r>
                  </m:oMath>
                </a14:m>
                <a:r>
                  <a:rPr lang="en-US" altLang="zh-CN" sz="24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hadron spin space</a:t>
                </a:r>
                <a:endParaRPr lang="zh-CN" alt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文本框 5">
                <a:extLst>
                  <a:ext uri="{FF2B5EF4-FFF2-40B4-BE49-F238E27FC236}">
                    <a16:creationId xmlns:a16="http://schemas.microsoft.com/office/drawing/2014/main" id="{65768C0C-47B6-5220-7396-42487758E07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4650" y="1168400"/>
                <a:ext cx="6477000" cy="461665"/>
              </a:xfrm>
              <a:prstGeom prst="rect">
                <a:avLst/>
              </a:prstGeom>
              <a:blipFill>
                <a:blip r:embed="rId2"/>
                <a:stretch>
                  <a:fillRect l="-1411" t="-10667" b="-3066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图片 7">
            <a:extLst>
              <a:ext uri="{FF2B5EF4-FFF2-40B4-BE49-F238E27FC236}">
                <a16:creationId xmlns:a16="http://schemas.microsoft.com/office/drawing/2014/main" id="{0A3E87F8-A718-F596-687F-0BF7724E4D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7459" y="1756396"/>
            <a:ext cx="9317082" cy="812259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9" name="文本框 8">
                <a:extLst>
                  <a:ext uri="{FF2B5EF4-FFF2-40B4-BE49-F238E27FC236}">
                    <a16:creationId xmlns:a16="http://schemas.microsoft.com/office/drawing/2014/main" id="{BC6D1F1B-D4CC-387F-3B0E-479592477EC4}"/>
                  </a:ext>
                </a:extLst>
              </p:cNvPr>
              <p:cNvSpPr txBox="1"/>
              <p:nvPr/>
            </p:nvSpPr>
            <p:spPr>
              <a:xfrm>
                <a:off x="137417" y="2812381"/>
                <a:ext cx="8864600" cy="5758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4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Projection operators for the matrix elements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CN" sz="240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r>
                          <m:rPr>
                            <m:sty m:val="p"/>
                          </m:rPr>
                          <a:rPr lang="el-GR" altLang="zh-CN" sz="24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Φ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l-GR" altLang="zh-CN" sz="24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Λ</m:t>
                        </m:r>
                        <m:sSup>
                          <m:sSupPr>
                            <m:ctrlPr>
                              <a:rPr lang="el-GR" altLang="zh-CN" sz="240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l-GR" altLang="zh-CN" sz="240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Λ</m:t>
                            </m:r>
                          </m:e>
                          <m:sup>
                            <m:r>
                              <a:rPr lang="en-US" altLang="zh-CN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′</m:t>
                            </m:r>
                          </m:sup>
                        </m:sSup>
                      </m:sub>
                      <m:sup>
                        <m:r>
                          <a:rPr lang="en-US" altLang="zh-CN" sz="2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𝑖𝑗</m:t>
                        </m:r>
                      </m:sup>
                    </m:sSubSup>
                  </m:oMath>
                </a14:m>
                <a:r>
                  <a:rPr lang="en-US" altLang="zh-CN" sz="24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endParaRPr lang="zh-CN" altLang="en-US" sz="24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" name="文本框 8">
                <a:extLst>
                  <a:ext uri="{FF2B5EF4-FFF2-40B4-BE49-F238E27FC236}">
                    <a16:creationId xmlns:a16="http://schemas.microsoft.com/office/drawing/2014/main" id="{BC6D1F1B-D4CC-387F-3B0E-479592477EC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7417" y="2812381"/>
                <a:ext cx="8864600" cy="575863"/>
              </a:xfrm>
              <a:prstGeom prst="rect">
                <a:avLst/>
              </a:prstGeom>
              <a:blipFill>
                <a:blip r:embed="rId4"/>
                <a:stretch>
                  <a:fillRect l="-1100" b="-1368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1" name="图片 10">
            <a:extLst>
              <a:ext uri="{FF2B5EF4-FFF2-40B4-BE49-F238E27FC236}">
                <a16:creationId xmlns:a16="http://schemas.microsoft.com/office/drawing/2014/main" id="{909CCC3C-4641-4478-C986-F59A5D788C3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409" y="3344066"/>
            <a:ext cx="6456221" cy="2599534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C351C07F-8CDB-E4DE-EE3B-ED6F0A1B9B6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27800" y="3763038"/>
            <a:ext cx="5549010" cy="176159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4" name="文本框 13">
                <a:extLst>
                  <a:ext uri="{FF2B5EF4-FFF2-40B4-BE49-F238E27FC236}">
                    <a16:creationId xmlns:a16="http://schemas.microsoft.com/office/drawing/2014/main" id="{0D452D39-51CA-F817-DD13-5AFA0E768C5F}"/>
                  </a:ext>
                </a:extLst>
              </p:cNvPr>
              <p:cNvSpPr txBox="1"/>
              <p:nvPr/>
            </p:nvSpPr>
            <p:spPr>
              <a:xfrm>
                <a:off x="6593638" y="2886568"/>
                <a:ext cx="4095750" cy="50167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4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In the frame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CN" sz="24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CN" sz="2400" i="1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zh-CN" sz="2400">
                            <a:latin typeface="Cambria Math" panose="02040503050406030204" pitchFamily="18" charset="0"/>
                          </a:rPr>
                          <m:t>T</m:t>
                        </m:r>
                      </m:sub>
                      <m:sup>
                        <m:r>
                          <a:rPr lang="en-US" altLang="zh-CN" sz="2400" i="1">
                            <a:latin typeface="Cambria Math" panose="02040503050406030204" pitchFamily="18" charset="0"/>
                          </a:rPr>
                          <m:t>𝑥</m:t>
                        </m:r>
                      </m:sup>
                    </m:sSubSup>
                    <m:r>
                      <a:rPr lang="en-US" altLang="zh-CN" sz="2400" i="1">
                        <a:latin typeface="Cambria Math" panose="02040503050406030204" pitchFamily="18" charset="0"/>
                      </a:rPr>
                      <m:t>=</m:t>
                    </m:r>
                    <m:sSubSup>
                      <m:sSubSupPr>
                        <m:ctrlPr>
                          <a:rPr lang="en-US" altLang="zh-CN" sz="24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CN" sz="2400" i="1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zh-CN" sz="2400" i="1">
                            <a:latin typeface="Cambria Math" panose="02040503050406030204" pitchFamily="18" charset="0"/>
                          </a:rPr>
                          <m:t>T</m:t>
                        </m:r>
                      </m:sub>
                      <m:sup>
                        <m:r>
                          <a:rPr lang="en-US" altLang="zh-CN" sz="2400" i="1">
                            <a:latin typeface="Cambria Math" panose="02040503050406030204" pitchFamily="18" charset="0"/>
                          </a:rPr>
                          <m:t>𝑦</m:t>
                        </m:r>
                      </m:sup>
                    </m:sSubSup>
                    <m:r>
                      <a:rPr lang="en-US" altLang="zh-CN" sz="24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CN" sz="2400" i="1">
                        <a:latin typeface="Cambria Math" panose="02040503050406030204" pitchFamily="18" charset="0"/>
                      </a:rPr>
                      <m:t>𝑀</m:t>
                    </m:r>
                  </m:oMath>
                </a14:m>
                <a:endParaRPr lang="zh-CN" altLang="en-US" sz="2400" i="1"/>
              </a:p>
            </p:txBody>
          </p:sp>
        </mc:Choice>
        <mc:Fallback xmlns="">
          <p:sp>
            <p:nvSpPr>
              <p:cNvPr id="14" name="文本框 13">
                <a:extLst>
                  <a:ext uri="{FF2B5EF4-FFF2-40B4-BE49-F238E27FC236}">
                    <a16:creationId xmlns:a16="http://schemas.microsoft.com/office/drawing/2014/main" id="{0D452D39-51CA-F817-DD13-5AFA0E768C5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93638" y="2886568"/>
                <a:ext cx="4095750" cy="501676"/>
              </a:xfrm>
              <a:prstGeom prst="rect">
                <a:avLst/>
              </a:prstGeom>
              <a:blipFill>
                <a:blip r:embed="rId7"/>
                <a:stretch>
                  <a:fillRect l="-2381" t="-6098" b="-2317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29808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默认设计模板">
  <a:themeElements>
    <a:clrScheme name="默认设计模板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默认设计模板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anose="020B0604020202020204" pitchFamily="34" charset="0"/>
          <a:buNone/>
          <a:tabLst/>
          <a:defRPr kumimoji="0" lang="zh-CN" altLang="zh-CN" sz="1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宋体" panose="02010600030101010101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anose="020B0604020202020204" pitchFamily="34" charset="0"/>
          <a:buNone/>
          <a:tabLst/>
          <a:defRPr kumimoji="0" lang="zh-CN" altLang="zh-CN" sz="1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宋体" panose="02010600030101010101" pitchFamily="2" charset="-122"/>
          </a:defRPr>
        </a:defPPr>
      </a:lstStyle>
    </a:lnDef>
  </a:objectDefaults>
  <a:extraClrSchemeLst>
    <a:extraClrScheme>
      <a:clrScheme name="默认设计模板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16381</TotalTime>
  <Words>792</Words>
  <Application>Microsoft Office PowerPoint</Application>
  <PresentationFormat>宽屏</PresentationFormat>
  <Paragraphs>121</Paragraphs>
  <Slides>25</Slides>
  <Notes>3</Notes>
  <HiddenSlides>0</HiddenSlides>
  <MMClips>0</MMClips>
  <ScaleCrop>false</ScaleCrop>
  <HeadingPairs>
    <vt:vector size="6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25</vt:i4>
      </vt:variant>
    </vt:vector>
  </HeadingPairs>
  <TitlesOfParts>
    <vt:vector size="37" baseType="lpstr">
      <vt:lpstr>Noto Sans SC</vt:lpstr>
      <vt:lpstr>等线</vt:lpstr>
      <vt:lpstr>等线 Light</vt:lpstr>
      <vt:lpstr>微软雅黑</vt:lpstr>
      <vt:lpstr>Arial</vt:lpstr>
      <vt:lpstr>Calibri</vt:lpstr>
      <vt:lpstr>Cambria Math</vt:lpstr>
      <vt:lpstr>Segoe UI</vt:lpstr>
      <vt:lpstr>Segoe UI Light</vt:lpstr>
      <vt:lpstr>Times New Roman</vt:lpstr>
      <vt:lpstr>Office 主题​​</vt:lpstr>
      <vt:lpstr>默认设计模板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自力 岳</dc:creator>
  <cp:lastModifiedBy>修鹏 谢</cp:lastModifiedBy>
  <cp:revision>311</cp:revision>
  <dcterms:created xsi:type="dcterms:W3CDTF">2023-05-03T03:33:11Z</dcterms:created>
  <dcterms:modified xsi:type="dcterms:W3CDTF">2026-07-27T15:43:03Z</dcterms:modified>
</cp:coreProperties>
</file>