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8" r:id="rId1"/>
    <p:sldMasterId id="2147483675" r:id="rId2"/>
  </p:sldMasterIdLst>
  <p:sldIdLst>
    <p:sldId id="256" r:id="rId3"/>
    <p:sldId id="257" r:id="rId4"/>
    <p:sldId id="258" r:id="rId5"/>
    <p:sldId id="259" r:id="rId6"/>
  </p:sldIdLst>
  <p:sldSz cx="12192000" cy="6858000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高能所图标-单色.tif"/>
          <p:cNvPicPr>
            <a:picLocks noChangeAspect="1"/>
          </p:cNvPicPr>
          <p:nvPr/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349501"/>
            <a:ext cx="7440084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6750051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76503" y="6750051"/>
            <a:ext cx="9715500" cy="10795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"/>
            <a:ext cx="12192000" cy="2159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239251" y="1"/>
            <a:ext cx="2952749" cy="215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3CCB9-9F30-459A-803F-FAD9F97EF21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3097149-1E52-4B4B-8ACA-C18CD0D55D8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56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387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066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943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740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06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750051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76503" y="6750051"/>
            <a:ext cx="9715500" cy="10795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938215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" y="3"/>
            <a:ext cx="285751" cy="917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2"/>
            <a:ext cx="10972800" cy="4840303"/>
          </a:xfrm>
        </p:spPr>
        <p:txBody>
          <a:bodyPr/>
          <a:lstStyle>
            <a:lvl1pPr>
              <a:buClr>
                <a:srgbClr val="E38700"/>
              </a:buClr>
              <a:buSzPct val="80000"/>
              <a:buFont typeface="Wingdings" panose="05000000000000000000" pitchFamily="2" charset="2"/>
              <a:buChar char="n"/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4"/>
            <a:ext cx="10763325" cy="725471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DFE2A-79FC-4795-9CC3-35CB5041FFE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3097149-1E52-4B4B-8ACA-C18CD0D55D8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750051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76503" y="6750051"/>
            <a:ext cx="9715500" cy="10795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938215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" y="3"/>
            <a:ext cx="285751" cy="917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4"/>
            <a:ext cx="10763325" cy="725471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5B590-A8F9-4327-B653-6C6CFA60FB6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3097149-1E52-4B4B-8ACA-C18CD0D55D8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90650-8048-4598-A81E-F41FCC17F95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2026/3/6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3097149-1E52-4B4B-8ACA-C18CD0D55D8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46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42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70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1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BF5-8568-4370-8A90-8BCFCD973452}" type="datetimeFigureOut">
              <a:rPr lang="zh-CN" altLang="en-US" smtClean="0"/>
              <a:t>2026/3/6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1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FC85911-15C7-405B-8894-9DA52E3D9C2D}" type="datetime1">
              <a:rPr kumimoji="0" lang="zh-CN" altLang="en-US" smtClean="0">
                <a:solidFill>
                  <a:prstClr val="black">
                    <a:tint val="75000"/>
                  </a:prstClr>
                </a:solidFill>
              </a:rPr>
              <a:t>2026/3/6</a:t>
            </a:fld>
            <a:endParaRPr kumimoji="0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kumimoji="0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3097149-1E52-4B4B-8ACA-C18CD0D55D8A}" type="slidenum">
              <a:rPr kumimoji="0" lang="zh-CN" altLang="en-US" smtClean="0"/>
              <a:t>‹#›</a:t>
            </a:fld>
            <a:endParaRPr kumimoji="0"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BF5-8568-4370-8A90-8BCFCD973452}" type="datetimeFigureOut">
              <a:rPr lang="zh-CN" altLang="en-US" smtClean="0"/>
              <a:t>2026/3/6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04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72C208-7C56-4D29-8DDE-E2B2722A83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下周的工作规划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C07C289-7B75-47CC-A408-1D5692A73D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乔锐</a:t>
            </a:r>
          </a:p>
        </p:txBody>
      </p:sp>
    </p:spTree>
    <p:extLst>
      <p:ext uri="{BB962C8B-B14F-4D97-AF65-F5344CB8AC3E}">
        <p14:creationId xmlns:p14="http://schemas.microsoft.com/office/powerpoint/2010/main" val="1737596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F119B4-E3EA-402F-B3D2-5345141A9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097149-1E52-4B4B-8ACA-C18CD0D55D8A}" type="slidenum">
              <a:rPr lang="zh-CN" altLang="en-US" smtClean="0"/>
              <a:t>2</a:t>
            </a:fld>
            <a:endParaRPr lang="zh-CN" altLang="en-US" dirty="0"/>
          </a:p>
        </p:txBody>
      </p:sp>
      <p:graphicFrame>
        <p:nvGraphicFramePr>
          <p:cNvPr id="8" name="内容占位符 7">
            <a:extLst>
              <a:ext uri="{FF2B5EF4-FFF2-40B4-BE49-F238E27FC236}">
                <a16:creationId xmlns:a16="http://schemas.microsoft.com/office/drawing/2014/main" id="{3F4EECBE-09CA-4867-B43E-16F5A8F293F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67345912"/>
              </p:ext>
            </p:extLst>
          </p:nvPr>
        </p:nvGraphicFramePr>
        <p:xfrm>
          <a:off x="549478" y="136524"/>
          <a:ext cx="11093043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55185">
                  <a:extLst>
                    <a:ext uri="{9D8B030D-6E8A-4147-A177-3AD203B41FA5}">
                      <a16:colId xmlns:a16="http://schemas.microsoft.com/office/drawing/2014/main" val="4273525418"/>
                    </a:ext>
                  </a:extLst>
                </a:gridCol>
                <a:gridCol w="3143728">
                  <a:extLst>
                    <a:ext uri="{9D8B030D-6E8A-4147-A177-3AD203B41FA5}">
                      <a16:colId xmlns:a16="http://schemas.microsoft.com/office/drawing/2014/main" val="2308414805"/>
                    </a:ext>
                  </a:extLst>
                </a:gridCol>
                <a:gridCol w="2638945">
                  <a:extLst>
                    <a:ext uri="{9D8B030D-6E8A-4147-A177-3AD203B41FA5}">
                      <a16:colId xmlns:a16="http://schemas.microsoft.com/office/drawing/2014/main" val="2711559389"/>
                    </a:ext>
                  </a:extLst>
                </a:gridCol>
                <a:gridCol w="2655185">
                  <a:extLst>
                    <a:ext uri="{9D8B030D-6E8A-4147-A177-3AD203B41FA5}">
                      <a16:colId xmlns:a16="http://schemas.microsoft.com/office/drawing/2014/main" val="194531035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主线</a:t>
                      </a:r>
                      <a:r>
                        <a:rPr lang="en-US" altLang="zh-CN" dirty="0"/>
                        <a:t>(1)</a:t>
                      </a:r>
                      <a:r>
                        <a:rPr lang="zh-CN" altLang="en-US" dirty="0"/>
                        <a:t>：</a:t>
                      </a:r>
                      <a:r>
                        <a:rPr lang="en-US" altLang="zh-CN" dirty="0"/>
                        <a:t>SCD Z</a:t>
                      </a:r>
                      <a:r>
                        <a:rPr lang="zh-CN" altLang="en-US" dirty="0"/>
                        <a:t>型</a:t>
                      </a:r>
                      <a:r>
                        <a:rPr lang="en-US" altLang="zh-CN" dirty="0"/>
                        <a:t>Ladder</a:t>
                      </a:r>
                      <a:r>
                        <a:rPr lang="zh-CN" altLang="en-US" dirty="0"/>
                        <a:t>的测试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7269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测试项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测试目的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负责人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7495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宇宙线数据处理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考察宇宙线响应的峰位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李洪沂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831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Z</a:t>
                      </a:r>
                      <a:r>
                        <a:rPr lang="zh-CN" altLang="en-US" dirty="0"/>
                        <a:t>型板电容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电阻测试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仿真、噪声分析的输入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唐远平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5714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Z</a:t>
                      </a:r>
                      <a:r>
                        <a:rPr lang="zh-CN" altLang="en-US" dirty="0"/>
                        <a:t>型</a:t>
                      </a:r>
                      <a:r>
                        <a:rPr lang="en-US" altLang="zh-CN" dirty="0"/>
                        <a:t>ASIC</a:t>
                      </a:r>
                      <a:r>
                        <a:rPr lang="zh-CN" altLang="en-US" dirty="0"/>
                        <a:t>增益测试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横向比较</a:t>
                      </a:r>
                      <a:r>
                        <a:rPr lang="en-US" altLang="zh-CN" dirty="0"/>
                        <a:t>LA/LB/LZ</a:t>
                      </a:r>
                      <a:r>
                        <a:rPr lang="zh-CN" altLang="en-US" dirty="0"/>
                        <a:t>的增益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邓春茹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959600"/>
                  </a:ext>
                </a:extLst>
              </a:tr>
            </a:tbl>
          </a:graphicData>
        </a:graphic>
      </p:graphicFrame>
      <p:pic>
        <p:nvPicPr>
          <p:cNvPr id="11" name="图片 10">
            <a:extLst>
              <a:ext uri="{FF2B5EF4-FFF2-40B4-BE49-F238E27FC236}">
                <a16:creationId xmlns:a16="http://schemas.microsoft.com/office/drawing/2014/main" id="{5E4398B7-F4B9-4830-BEE5-7A4B42C2E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369" y="2205043"/>
            <a:ext cx="5444455" cy="408055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68DF786-1AC8-4E58-9DD3-E0729F087BA8}"/>
              </a:ext>
            </a:extLst>
          </p:cNvPr>
          <p:cNvSpPr txBox="1"/>
          <p:nvPr/>
        </p:nvSpPr>
        <p:spPr>
          <a:xfrm>
            <a:off x="3489820" y="6171685"/>
            <a:ext cx="4352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Z</a:t>
            </a:r>
            <a:r>
              <a:rPr lang="zh-CN" altLang="en-US" dirty="0"/>
              <a:t>型</a:t>
            </a:r>
            <a:r>
              <a:rPr lang="en-US" altLang="zh-CN" dirty="0"/>
              <a:t>Ladder</a:t>
            </a:r>
            <a:r>
              <a:rPr lang="zh-CN" altLang="en-US" dirty="0"/>
              <a:t>宇宙线初步测试结果 </a:t>
            </a:r>
            <a:r>
              <a:rPr lang="en-US" altLang="zh-CN" dirty="0"/>
              <a:t>by</a:t>
            </a:r>
            <a:r>
              <a:rPr lang="zh-CN" altLang="en-US" dirty="0"/>
              <a:t>李洪沂</a:t>
            </a:r>
            <a:endParaRPr lang="en-US" altLang="zh-CN" dirty="0"/>
          </a:p>
          <a:p>
            <a:r>
              <a:rPr lang="zh-CN" altLang="en-US" dirty="0"/>
              <a:t>峰位偏小</a:t>
            </a:r>
          </a:p>
        </p:txBody>
      </p:sp>
      <p:sp>
        <p:nvSpPr>
          <p:cNvPr id="13" name="箭头: 下 12">
            <a:extLst>
              <a:ext uri="{FF2B5EF4-FFF2-40B4-BE49-F238E27FC236}">
                <a16:creationId xmlns:a16="http://schemas.microsoft.com/office/drawing/2014/main" id="{8D6BA07C-7E3A-455C-A08F-980833B3CE1E}"/>
              </a:ext>
            </a:extLst>
          </p:cNvPr>
          <p:cNvSpPr/>
          <p:nvPr/>
        </p:nvSpPr>
        <p:spPr>
          <a:xfrm>
            <a:off x="4949505" y="3506598"/>
            <a:ext cx="209724" cy="2684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088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内容占位符 7">
            <a:extLst>
              <a:ext uri="{FF2B5EF4-FFF2-40B4-BE49-F238E27FC236}">
                <a16:creationId xmlns:a16="http://schemas.microsoft.com/office/drawing/2014/main" id="{A1F9FF47-17F7-448F-9C5F-63E85820EA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323502"/>
              </p:ext>
            </p:extLst>
          </p:nvPr>
        </p:nvGraphicFramePr>
        <p:xfrm>
          <a:off x="549477" y="1027433"/>
          <a:ext cx="11093044" cy="4617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326">
                  <a:extLst>
                    <a:ext uri="{9D8B030D-6E8A-4147-A177-3AD203B41FA5}">
                      <a16:colId xmlns:a16="http://schemas.microsoft.com/office/drawing/2014/main" val="4273525418"/>
                    </a:ext>
                  </a:extLst>
                </a:gridCol>
                <a:gridCol w="3819525">
                  <a:extLst>
                    <a:ext uri="{9D8B030D-6E8A-4147-A177-3AD203B41FA5}">
                      <a16:colId xmlns:a16="http://schemas.microsoft.com/office/drawing/2014/main" val="2308414805"/>
                    </a:ext>
                  </a:extLst>
                </a:gridCol>
                <a:gridCol w="3206231">
                  <a:extLst>
                    <a:ext uri="{9D8B030D-6E8A-4147-A177-3AD203B41FA5}">
                      <a16:colId xmlns:a16="http://schemas.microsoft.com/office/drawing/2014/main" val="2711559389"/>
                    </a:ext>
                  </a:extLst>
                </a:gridCol>
                <a:gridCol w="3225962">
                  <a:extLst>
                    <a:ext uri="{9D8B030D-6E8A-4147-A177-3AD203B41FA5}">
                      <a16:colId xmlns:a16="http://schemas.microsoft.com/office/drawing/2014/main" val="194531035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主线</a:t>
                      </a:r>
                      <a:r>
                        <a:rPr lang="en-US" altLang="zh-CN" dirty="0"/>
                        <a:t>(2)</a:t>
                      </a:r>
                      <a:r>
                        <a:rPr lang="zh-CN" altLang="en-US" dirty="0"/>
                        <a:t>：</a:t>
                      </a:r>
                      <a:r>
                        <a:rPr lang="en-US" altLang="zh-CN" dirty="0"/>
                        <a:t>STK</a:t>
                      </a:r>
                      <a:r>
                        <a:rPr lang="zh-CN" altLang="en-US" dirty="0"/>
                        <a:t>第一个全尺寸</a:t>
                      </a:r>
                      <a:r>
                        <a:rPr lang="en-US" altLang="zh-CN" dirty="0"/>
                        <a:t>Ladder</a:t>
                      </a:r>
                      <a:r>
                        <a:rPr lang="zh-CN" altLang="en-US" dirty="0"/>
                        <a:t>以及</a:t>
                      </a:r>
                      <a:r>
                        <a:rPr lang="en-US" altLang="zh-CN" dirty="0"/>
                        <a:t>BM(6</a:t>
                      </a:r>
                      <a:r>
                        <a:rPr lang="zh-CN" altLang="en-US" dirty="0"/>
                        <a:t>个单片硅的</a:t>
                      </a:r>
                      <a:r>
                        <a:rPr lang="en-US" altLang="zh-CN" dirty="0"/>
                        <a:t>Ladder</a:t>
                      </a:r>
                      <a:r>
                        <a:rPr lang="zh-CN" altLang="en-US" dirty="0"/>
                        <a:t>、每个含</a:t>
                      </a:r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片</a:t>
                      </a:r>
                      <a:r>
                        <a:rPr lang="en-US" altLang="zh-CN" dirty="0"/>
                        <a:t>ASIC)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7269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工作项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工作目的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负责人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7495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STK Ladder</a:t>
                      </a:r>
                      <a:r>
                        <a:rPr lang="zh-CN" altLang="en-US" dirty="0"/>
                        <a:t>构型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约束硅、</a:t>
                      </a:r>
                      <a:r>
                        <a:rPr lang="en-US" altLang="zh-CN" dirty="0"/>
                        <a:t>ASIC</a:t>
                      </a:r>
                      <a:r>
                        <a:rPr lang="zh-CN" altLang="en-US" dirty="0"/>
                        <a:t>、焊盘位置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唐远平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831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BM</a:t>
                      </a:r>
                      <a:r>
                        <a:rPr lang="zh-CN" altLang="en-US" dirty="0"/>
                        <a:t>点胶图案</a:t>
                      </a:r>
                      <a:r>
                        <a:rPr lang="en-US" altLang="zh-CN" dirty="0"/>
                        <a:t>(</a:t>
                      </a:r>
                      <a:r>
                        <a:rPr lang="zh-CN" altLang="en-US" dirty="0"/>
                        <a:t>硅、</a:t>
                      </a:r>
                      <a:r>
                        <a:rPr lang="en-US" altLang="zh-CN" dirty="0"/>
                        <a:t>ASIC)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开发四号厅点胶机程序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王昊洋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5714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设计</a:t>
                      </a:r>
                      <a:r>
                        <a:rPr lang="en-US" altLang="zh-CN" dirty="0"/>
                        <a:t>BM</a:t>
                      </a:r>
                      <a:r>
                        <a:rPr lang="zh-CN" altLang="en-US" dirty="0"/>
                        <a:t>存储盒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放置在束流上做</a:t>
                      </a:r>
                      <a:r>
                        <a:rPr lang="en-US" altLang="zh-CN" dirty="0"/>
                        <a:t>BM</a:t>
                      </a:r>
                      <a:r>
                        <a:rPr lang="zh-CN" altLang="en-US" dirty="0"/>
                        <a:t>，要求</a:t>
                      </a:r>
                      <a:r>
                        <a:rPr lang="en-US" altLang="zh-CN" dirty="0"/>
                        <a:t>XY</a:t>
                      </a:r>
                      <a:r>
                        <a:rPr lang="zh-CN" altLang="en-US" dirty="0"/>
                        <a:t>，要求开窗位置与</a:t>
                      </a:r>
                      <a:r>
                        <a:rPr lang="en-US" altLang="zh-CN" dirty="0"/>
                        <a:t>ASIC</a:t>
                      </a:r>
                      <a:r>
                        <a:rPr lang="zh-CN" altLang="en-US" dirty="0"/>
                        <a:t>对应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田晨阳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959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设计</a:t>
                      </a:r>
                      <a:r>
                        <a:rPr lang="en-US" altLang="zh-CN" dirty="0"/>
                        <a:t>Ladder</a:t>
                      </a:r>
                      <a:r>
                        <a:rPr lang="zh-CN" altLang="en-US" dirty="0"/>
                        <a:t>储存盒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放置在束流上，要求开窗位置与</a:t>
                      </a:r>
                      <a:r>
                        <a:rPr lang="en-US" altLang="zh-CN" dirty="0"/>
                        <a:t>ASIC</a:t>
                      </a:r>
                      <a:r>
                        <a:rPr lang="zh-CN" altLang="en-US" dirty="0"/>
                        <a:t>对应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田晨阳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0023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ASIC</a:t>
                      </a:r>
                      <a:r>
                        <a:rPr lang="zh-CN" altLang="en-US" dirty="0"/>
                        <a:t>板电装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电测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龚轲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9655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ASIC</a:t>
                      </a:r>
                      <a:r>
                        <a:rPr lang="zh-CN" altLang="en-US" dirty="0"/>
                        <a:t>板连接器点胶加强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加强连接器力学、绝缘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王昊洋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8477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贴</a:t>
                      </a:r>
                      <a:r>
                        <a:rPr lang="en-US" altLang="zh-CN" dirty="0"/>
                        <a:t>ASIC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王昊洋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1118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ASIC</a:t>
                      </a:r>
                      <a:r>
                        <a:rPr lang="zh-CN" altLang="en-US" dirty="0"/>
                        <a:t>键合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金梁程龙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9414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ASIC</a:t>
                      </a:r>
                      <a:r>
                        <a:rPr lang="zh-CN" altLang="en-US" dirty="0"/>
                        <a:t>板键合后电测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确保</a:t>
                      </a:r>
                      <a:r>
                        <a:rPr lang="en-US" altLang="zh-CN" dirty="0"/>
                        <a:t>ASIC</a:t>
                      </a:r>
                      <a:r>
                        <a:rPr lang="zh-CN" altLang="en-US" dirty="0"/>
                        <a:t>板性能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郭宇航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6314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746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A62AC-24C9-406B-998B-5343C1A46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592"/>
            <a:ext cx="10515600" cy="1325563"/>
          </a:xfrm>
        </p:spPr>
        <p:txBody>
          <a:bodyPr/>
          <a:lstStyle/>
          <a:p>
            <a:r>
              <a:rPr lang="zh-CN" altLang="en-US" dirty="0"/>
              <a:t>主线</a:t>
            </a:r>
            <a:r>
              <a:rPr lang="en-US" altLang="zh-CN" dirty="0"/>
              <a:t>(3)</a:t>
            </a:r>
            <a:r>
              <a:rPr lang="zh-CN" altLang="en-US" dirty="0"/>
              <a:t>：</a:t>
            </a:r>
            <a:r>
              <a:rPr lang="en-US" altLang="zh-CN" dirty="0"/>
              <a:t>Super-Ladder</a:t>
            </a:r>
            <a:r>
              <a:rPr lang="zh-CN" altLang="en-US" dirty="0"/>
              <a:t>的装配方案</a:t>
            </a:r>
            <a:r>
              <a:rPr lang="en-US" altLang="zh-CN" dirty="0"/>
              <a:t>(</a:t>
            </a:r>
            <a:r>
              <a:rPr lang="zh-CN" altLang="en-US" dirty="0"/>
              <a:t>巩克云</a:t>
            </a:r>
            <a:r>
              <a:rPr lang="en-US" altLang="zh-CN" dirty="0"/>
              <a:t>)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4C14C0C-1785-4920-8C01-13CF69FD8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6534"/>
            <a:ext cx="5940000" cy="30561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D9DCBAA-F166-436F-9543-C4C91829B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000" y="1471108"/>
            <a:ext cx="5940000" cy="31214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E435CF1-F444-41BB-B45A-8A90F007DCA5}"/>
              </a:ext>
            </a:extLst>
          </p:cNvPr>
          <p:cNvSpPr txBox="1"/>
          <p:nvPr/>
        </p:nvSpPr>
        <p:spPr>
          <a:xfrm>
            <a:off x="838200" y="4586561"/>
            <a:ext cx="4199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1</a:t>
            </a:r>
            <a:r>
              <a:rPr lang="zh-CN" altLang="en-US" dirty="0"/>
              <a:t>个顶面</a:t>
            </a:r>
            <a:r>
              <a:rPr lang="en-US" altLang="zh-CN" dirty="0"/>
              <a:t>Super-Ladder</a:t>
            </a:r>
            <a:r>
              <a:rPr lang="zh-CN" altLang="en-US" dirty="0"/>
              <a:t>爆炸图</a:t>
            </a:r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A79B5B8-B79B-430B-9B2D-456BFD5E2666}"/>
              </a:ext>
            </a:extLst>
          </p:cNvPr>
          <p:cNvSpPr txBox="1"/>
          <p:nvPr/>
        </p:nvSpPr>
        <p:spPr>
          <a:xfrm>
            <a:off x="6968719" y="4561049"/>
            <a:ext cx="4199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1</a:t>
            </a:r>
            <a:r>
              <a:rPr lang="zh-CN" altLang="en-US" dirty="0"/>
              <a:t>个侧面</a:t>
            </a:r>
            <a:r>
              <a:rPr lang="en-US" altLang="zh-CN" dirty="0"/>
              <a:t>Super-Ladder</a:t>
            </a:r>
            <a:r>
              <a:rPr lang="zh-CN" altLang="en-US" dirty="0"/>
              <a:t>爆炸图</a:t>
            </a:r>
            <a:endParaRPr lang="en-US" altLang="zh-CN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FB4CC7A-0299-401A-9ABA-4615D2737864}"/>
              </a:ext>
            </a:extLst>
          </p:cNvPr>
          <p:cNvSpPr txBox="1"/>
          <p:nvPr/>
        </p:nvSpPr>
        <p:spPr>
          <a:xfrm>
            <a:off x="3909270" y="5796793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时间节点：</a:t>
            </a:r>
            <a:r>
              <a:rPr lang="en-US" altLang="zh-CN" b="1" dirty="0">
                <a:solidFill>
                  <a:srgbClr val="FF0000"/>
                </a:solidFill>
              </a:rPr>
              <a:t>4</a:t>
            </a:r>
            <a:r>
              <a:rPr lang="zh-CN" altLang="en-US" b="1" dirty="0">
                <a:solidFill>
                  <a:srgbClr val="FF0000"/>
                </a:solidFill>
              </a:rPr>
              <a:t>月</a:t>
            </a:r>
            <a:r>
              <a:rPr lang="en-US" altLang="zh-CN" b="1" dirty="0">
                <a:solidFill>
                  <a:srgbClr val="FF0000"/>
                </a:solidFill>
              </a:rPr>
              <a:t>30</a:t>
            </a:r>
            <a:r>
              <a:rPr lang="zh-CN" altLang="en-US" b="1" dirty="0">
                <a:solidFill>
                  <a:srgbClr val="FF0000"/>
                </a:solidFill>
              </a:rPr>
              <a:t>日</a:t>
            </a:r>
            <a:r>
              <a:rPr lang="zh-CN" altLang="en-US" dirty="0"/>
              <a:t>完成</a:t>
            </a:r>
            <a:r>
              <a:rPr lang="en-US" altLang="zh-CN" dirty="0"/>
              <a:t>Ladder</a:t>
            </a:r>
            <a:r>
              <a:rPr lang="zh-CN" altLang="en-US" dirty="0"/>
              <a:t>装配方案评审！</a:t>
            </a:r>
          </a:p>
        </p:txBody>
      </p:sp>
    </p:spTree>
    <p:extLst>
      <p:ext uri="{BB962C8B-B14F-4D97-AF65-F5344CB8AC3E}">
        <p14:creationId xmlns:p14="http://schemas.microsoft.com/office/powerpoint/2010/main" val="25961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IHE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solidFill>
              <a:srgbClr val="002060"/>
            </a:solidFill>
            <a:ea typeface="黑体" panose="02010609060101010101" pitchFamily="2" charset="-122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HEP" id="{1B0B717B-B345-4556-8931-A4D9E266528D}" vid="{B471213F-AC63-4C40-9683-2EC057EFCA7F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24</TotalTime>
  <Words>272</Words>
  <Application>Microsoft Office PowerPoint</Application>
  <PresentationFormat>宽屏</PresentationFormat>
  <Paragraphs>64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Calibri Light</vt:lpstr>
      <vt:lpstr>Wingdings</vt:lpstr>
      <vt:lpstr>IHEP</vt:lpstr>
      <vt:lpstr>自定义设计方案</vt:lpstr>
      <vt:lpstr>下周的工作规划</vt:lpstr>
      <vt:lpstr>PowerPoint 演示文稿</vt:lpstr>
      <vt:lpstr>PowerPoint 演示文稿</vt:lpstr>
      <vt:lpstr>主线(3)：Super-Ladder的装配方案(巩克云)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下周的工作规划</dc:title>
  <dc:creator>乔锐</dc:creator>
  <cp:lastModifiedBy>乔锐</cp:lastModifiedBy>
  <cp:revision>21</cp:revision>
  <dcterms:created xsi:type="dcterms:W3CDTF">2026-03-06T01:00:22Z</dcterms:created>
  <dcterms:modified xsi:type="dcterms:W3CDTF">2026-03-06T01:27:09Z</dcterms:modified>
</cp:coreProperties>
</file>