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61" r:id="rId4"/>
    <p:sldId id="260" r:id="rId5"/>
    <p:sldId id="263" r:id="rId6"/>
    <p:sldId id="262" r:id="rId7"/>
    <p:sldId id="264" r:id="rId8"/>
    <p:sldId id="266" r:id="rId9"/>
    <p:sldId id="265" r:id="rId10"/>
    <p:sldId id="269" r:id="rId11"/>
    <p:sldId id="276" r:id="rId12"/>
    <p:sldId id="267" r:id="rId13"/>
    <p:sldId id="270" r:id="rId14"/>
    <p:sldId id="257" r:id="rId15"/>
    <p:sldId id="271" r:id="rId16"/>
    <p:sldId id="275" r:id="rId17"/>
    <p:sldId id="273" r:id="rId18"/>
    <p:sldId id="274" r:id="rId19"/>
    <p:sldId id="278" r:id="rId20"/>
    <p:sldId id="27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9D48043-3B56-6311-B0B6-DD939493B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B8F500-AD11-A5BC-D992-70B77C21A9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178B9-33D9-40CB-A36A-DE5A4C193BB8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DDC72A-279D-548C-D38C-E8F55BF0D1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E3B06F-25D8-B409-1C71-A95B32124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AC9C0-A744-4B46-8E49-A9BB48BA3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901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93EBC-5624-4BEF-B1A1-EF2C0E54B6B8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0B7C-15E9-4599-BF15-09E7B7C38B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229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A1E9E-F6CA-83A2-4EE2-BAFA1CF10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DAD3045-E457-2C20-3878-A267C7A56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E4B992-2FED-9F39-2DCB-20A2D6EE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A462-FD52-442B-896F-D9C24C531F57}" type="datetime1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9F5F5C-6A47-A437-EBD7-DDC1FF8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7E0B38-3267-413C-B414-FC689BE9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23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60DD5-4077-5DC5-B9CC-D016352D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6EDF15-FE82-9C77-A709-062ABE14A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E95D-56F9-11C3-80EE-DA90911C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88B6-C63A-4EFA-9396-EEED324607B9}" type="datetime1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F7AC0F-D163-54DE-C3DE-524683B1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39E926-2B3A-2725-2F28-649147A0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03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8B48860-4F1F-EE3F-30D0-8569015E3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AB9344-F668-DF38-4B9F-C6FABA55C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ADC690-F95F-40D2-B034-9D5ECAF3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66D5-E39B-4B86-8038-C1C925FEE1BB}" type="datetime1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092030-591B-612A-FFC6-64BFAB9A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52F28-2341-97A1-87F2-1B0522E7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7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529EB-906F-D99A-6AA9-49E200C6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CDF392-8416-8133-AD37-606AF45F7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7B0AD8-7D73-4996-230F-AF38FAFCB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6C28-1701-4640-892D-BD4D018CFD35}" type="datetime1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60C94B-BE75-EEC1-DC2A-994DFD61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B845B-747C-F997-8B5D-A53E66DC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29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159A92-01CE-9384-750D-E85645AF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FA63C9-A035-A400-D2F1-D52292733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D8E82E-5405-95D0-2422-1D8DF58E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536C-40E4-413F-8089-FDA0047B8832}" type="datetime1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304672-E664-0372-5D15-4EB5D72E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2FF6BA-DA1D-6A99-7630-9406208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18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334901-7D0A-FE64-73D7-7D35BECC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D83DC5-9A1E-BF11-7E06-117838823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55DE01-9895-6CFD-C1A9-5B8B0D7C6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4F49DF-E1A9-91BB-79F1-6856BB32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3282-A6C7-473F-B03E-A8C5F11F1742}" type="datetime1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15F515-2866-5B51-65AA-80BD1C0A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3625A8-5C31-71AF-60CB-EB5FC41F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61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B376BB-CF53-BA25-121F-80313186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D8A7D8-4B3A-473C-1C87-E912D66BF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64D498-5B92-DC4B-B1B4-6BC428D1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9A502F-95C0-19E9-16C4-89C466C20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8508EB9-CDC2-0F57-258A-FB343854C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D9F0B5F-DA64-43DF-EEE3-928EF497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2D31-7A32-4ADC-85B0-7EBA781A6F1C}" type="datetime1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425BC24-BF25-34F0-9722-9AFF4CA1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5A9979-5033-45D1-9C26-551B4249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43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0B0DE-C0EB-3527-8830-7562F191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B15B43-EFC7-30C6-55FB-90BEC011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1C23-E4DA-4523-964D-1303BE119E7F}" type="datetime1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3B974A-C049-2E54-C1CB-484C13C4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E8EB22-D603-767A-D033-85EBF21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24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B2290A7-8D09-0E4B-27A8-84D2FC52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7EBE-ADC6-4484-80E6-6BFA787D0E7E}" type="datetime1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6AA745-3DB4-306F-F6BD-3D7B68E6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2006E7-49B2-C747-95E1-FAA78A14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48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52D25-BD3A-85B5-3740-40E81944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A5624D-5AC5-5831-FDA3-A4BDF103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1F90A2-24CD-FA42-4FDD-1389FCD1A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E811CC-60EE-FE46-68AA-1090B02B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4D6B-8D73-4833-A8DE-6A2960C85AFD}" type="datetime1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971EF5-9F86-F91F-94ED-41BEABA6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1B20E9-6B3F-0E00-37BE-E790C3CB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21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A0295-38C9-E4B2-8502-1FBF0B11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5F6A2F-1B14-57C2-3FD3-D4A80970C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D1C9B8-D16A-EE78-33CF-6B66CB62E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1D87B2-C6FD-984A-0BB0-8D9189EE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CA01-3BDD-4157-B1FD-8362BFAED70F}" type="datetime1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D5DBB5-AF07-7DBE-F082-D13528C4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D86630-6D98-7974-5BA3-A7CB1BDE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5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75C43B4-1337-2F77-E95A-C120821D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2C8ADD-729B-9A03-9E6A-6DCAF3D27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9C3A00-E090-D35F-77A6-87DA4AC9A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E2E8-D0C6-47A2-B4BE-F659C53753DF}" type="datetime1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05270-96A8-50E3-B55E-5C9A78614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C5546A-E88B-6492-3C44-32139E59B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D1AEE-0F77-4507-8EA2-EF53C685D3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15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6863BF-DE49-89DE-DDDD-E3339D168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Ladder </a:t>
            </a:r>
            <a:r>
              <a:rPr lang="zh-CN" altLang="en-US" dirty="0"/>
              <a:t>工装设计思路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D214F5-E867-B2AE-BB9D-57A8838BE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4459"/>
            <a:ext cx="9144000" cy="1655762"/>
          </a:xfrm>
        </p:spPr>
        <p:txBody>
          <a:bodyPr/>
          <a:lstStyle/>
          <a:p>
            <a:r>
              <a:rPr lang="zh-CN" altLang="en-US" dirty="0"/>
              <a:t>巩克云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4EB532-A843-CAD3-061C-C65CCB4B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fld>
            <a:endParaRPr lang="zh-CN" altLang="en-US" sz="1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706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CCDFD-0B89-78D1-74B4-E0D463D9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09" y="217641"/>
            <a:ext cx="10515600" cy="1325563"/>
          </a:xfrm>
        </p:spPr>
        <p:txBody>
          <a:bodyPr/>
          <a:lstStyle/>
          <a:p>
            <a:r>
              <a:rPr lang="en-US" altLang="zh-CN" dirty="0"/>
              <a:t>Supper ladder</a:t>
            </a:r>
            <a:r>
              <a:rPr lang="zh-CN" altLang="en-US" dirty="0"/>
              <a:t>组装</a:t>
            </a:r>
            <a:r>
              <a:rPr lang="en-US" altLang="zh-CN" dirty="0"/>
              <a:t>-Z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安装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D0A4AE-D7F4-26A6-37B9-253F5FF4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86" y="1234166"/>
            <a:ext cx="5513438" cy="28456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5847C83-FA53-C411-E397-77227635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18" y="1234166"/>
            <a:ext cx="5710696" cy="297422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190E292-97C8-49E2-3F9E-34199096B790}"/>
              </a:ext>
            </a:extLst>
          </p:cNvPr>
          <p:cNvSpPr txBox="1"/>
          <p:nvPr/>
        </p:nvSpPr>
        <p:spPr>
          <a:xfrm>
            <a:off x="7541342" y="3429000"/>
            <a:ext cx="28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销钉定位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D11CB5C-2192-8E8F-9A26-26FC1826A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208390"/>
            <a:ext cx="6410632" cy="263647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1AAE8FF-8362-0AB6-8E72-FBAD3132164D}"/>
              </a:ext>
            </a:extLst>
          </p:cNvPr>
          <p:cNvSpPr txBox="1"/>
          <p:nvPr/>
        </p:nvSpPr>
        <p:spPr>
          <a:xfrm>
            <a:off x="4011561" y="4286865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销钉检查</a:t>
            </a:r>
            <a:r>
              <a:rPr lang="en-US" altLang="zh-CN" dirty="0"/>
              <a:t>P ladder</a:t>
            </a:r>
            <a:r>
              <a:rPr lang="zh-CN" altLang="en-US" dirty="0"/>
              <a:t>和</a:t>
            </a:r>
            <a:r>
              <a:rPr lang="en-US" altLang="zh-CN" dirty="0"/>
              <a:t>Z ladder</a:t>
            </a:r>
            <a:r>
              <a:rPr lang="zh-CN" altLang="en-US" dirty="0"/>
              <a:t>位置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CF0C6A6-0577-E4D6-C742-339A3712A9CA}"/>
              </a:ext>
            </a:extLst>
          </p:cNvPr>
          <p:cNvCxnSpPr/>
          <p:nvPr/>
        </p:nvCxnSpPr>
        <p:spPr>
          <a:xfrm>
            <a:off x="6174658" y="4542503"/>
            <a:ext cx="1297858" cy="2851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5F424A7-F781-6D2D-B463-C73C9CDB26A0}"/>
              </a:ext>
            </a:extLst>
          </p:cNvPr>
          <p:cNvCxnSpPr/>
          <p:nvPr/>
        </p:nvCxnSpPr>
        <p:spPr>
          <a:xfrm flipH="1">
            <a:off x="3490452" y="4656197"/>
            <a:ext cx="717754" cy="11743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37C036A-03A2-6CB7-0C57-79967B42D83A}"/>
              </a:ext>
            </a:extLst>
          </p:cNvPr>
          <p:cNvCxnSpPr/>
          <p:nvPr/>
        </p:nvCxnSpPr>
        <p:spPr>
          <a:xfrm flipH="1">
            <a:off x="3687097" y="4656197"/>
            <a:ext cx="560438" cy="15577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B96AD6E-5EEA-05F3-02F0-9027A57390B2}"/>
              </a:ext>
            </a:extLst>
          </p:cNvPr>
          <p:cNvSpPr txBox="1"/>
          <p:nvPr/>
        </p:nvSpPr>
        <p:spPr>
          <a:xfrm>
            <a:off x="9134168" y="4896465"/>
            <a:ext cx="27137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>
                <a:solidFill>
                  <a:srgbClr val="FF0000"/>
                </a:solidFill>
              </a:rPr>
              <a:t>、用标准厚度块确定整个</a:t>
            </a:r>
            <a:r>
              <a:rPr lang="en-US" altLang="zh-CN" sz="2000" dirty="0">
                <a:solidFill>
                  <a:srgbClr val="FF0000"/>
                </a:solidFill>
              </a:rPr>
              <a:t>supper ladder</a:t>
            </a:r>
            <a:r>
              <a:rPr lang="zh-CN" altLang="en-US" sz="2000" dirty="0">
                <a:solidFill>
                  <a:srgbClr val="FF0000"/>
                </a:solidFill>
              </a:rPr>
              <a:t>的厚度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2</a:t>
            </a:r>
            <a:r>
              <a:rPr lang="zh-CN" altLang="en-US" sz="2000" dirty="0">
                <a:solidFill>
                  <a:srgbClr val="FF0000"/>
                </a:solidFill>
              </a:rPr>
              <a:t>、用</a:t>
            </a:r>
            <a:r>
              <a:rPr lang="en-US" altLang="zh-CN" sz="2000" dirty="0">
                <a:solidFill>
                  <a:srgbClr val="FF0000"/>
                </a:solidFill>
              </a:rPr>
              <a:t>Z</a:t>
            </a:r>
            <a:r>
              <a:rPr lang="zh-CN" altLang="en-US" sz="2000" dirty="0">
                <a:solidFill>
                  <a:srgbClr val="FF0000"/>
                </a:solidFill>
              </a:rPr>
              <a:t>型</a:t>
            </a:r>
            <a:r>
              <a:rPr lang="en-US" altLang="zh-CN" sz="2000" dirty="0">
                <a:solidFill>
                  <a:srgbClr val="FF0000"/>
                </a:solidFill>
              </a:rPr>
              <a:t>ladder</a:t>
            </a:r>
            <a:r>
              <a:rPr lang="zh-CN" altLang="en-US" sz="2000" dirty="0">
                <a:solidFill>
                  <a:srgbClr val="FF0000"/>
                </a:solidFill>
              </a:rPr>
              <a:t>移动工装压胶</a:t>
            </a: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A156BC60-436F-3B89-62B7-61CF7CB7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10</a:t>
            </a:fld>
            <a:endParaRPr lang="zh-CN" altLang="en-US" sz="160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97EB6D-E588-1287-183D-4968DA62FEE5}"/>
              </a:ext>
            </a:extLst>
          </p:cNvPr>
          <p:cNvSpPr txBox="1"/>
          <p:nvPr/>
        </p:nvSpPr>
        <p:spPr>
          <a:xfrm>
            <a:off x="144379" y="4371474"/>
            <a:ext cx="1989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、通过销钉给</a:t>
            </a:r>
            <a:r>
              <a:rPr lang="en-US" altLang="zh-CN" dirty="0"/>
              <a:t>Z ladder</a:t>
            </a:r>
            <a:r>
              <a:rPr lang="zh-CN" altLang="en-US" dirty="0"/>
              <a:t>定位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、检查</a:t>
            </a:r>
            <a:r>
              <a:rPr lang="en-US" altLang="zh-CN" dirty="0"/>
              <a:t>Z ladder</a:t>
            </a:r>
            <a:r>
              <a:rPr lang="zh-CN" altLang="en-US" dirty="0"/>
              <a:t>的位置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、放置标准厚度块，控制</a:t>
            </a:r>
            <a:r>
              <a:rPr lang="en-US" altLang="zh-CN" dirty="0"/>
              <a:t>supper ladder</a:t>
            </a:r>
            <a:r>
              <a:rPr lang="zh-CN" altLang="en-US" dirty="0"/>
              <a:t>胶层厚度和总厚度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D29F5B2-62CF-E106-C5D9-1F35D794D0AE}"/>
              </a:ext>
            </a:extLst>
          </p:cNvPr>
          <p:cNvCxnSpPr/>
          <p:nvPr/>
        </p:nvCxnSpPr>
        <p:spPr>
          <a:xfrm flipV="1">
            <a:off x="1836821" y="3429000"/>
            <a:ext cx="425116" cy="11135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CE45AB4-4FA3-CF6C-41D6-B514407232F9}"/>
              </a:ext>
            </a:extLst>
          </p:cNvPr>
          <p:cNvCxnSpPr/>
          <p:nvPr/>
        </p:nvCxnSpPr>
        <p:spPr>
          <a:xfrm flipV="1">
            <a:off x="1868905" y="1917032"/>
            <a:ext cx="6505074" cy="2625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22E06AE-A6D8-208A-FC1A-6174FCB994BD}"/>
              </a:ext>
            </a:extLst>
          </p:cNvPr>
          <p:cNvCxnSpPr/>
          <p:nvPr/>
        </p:nvCxnSpPr>
        <p:spPr>
          <a:xfrm>
            <a:off x="1868905" y="5173579"/>
            <a:ext cx="1331495" cy="1604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4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D82B89-0B17-9731-23EB-36B42514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65" y="231933"/>
            <a:ext cx="10515600" cy="1325563"/>
          </a:xfrm>
        </p:spPr>
        <p:txBody>
          <a:bodyPr/>
          <a:lstStyle/>
          <a:p>
            <a:r>
              <a:rPr lang="zh-CN" altLang="en-US" dirty="0"/>
              <a:t>小结：组装</a:t>
            </a:r>
            <a:r>
              <a:rPr lang="en-US" altLang="zh-CN" dirty="0"/>
              <a:t>supper ladder</a:t>
            </a:r>
            <a:r>
              <a:rPr lang="zh-CN" altLang="en-US" dirty="0"/>
              <a:t>工装统计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2403EFC-DFDC-4A20-E358-6A8C913C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8971BB-2F34-D806-C9C2-2BD93DEC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5" t="10165" r="3475"/>
          <a:stretch>
            <a:fillRect/>
          </a:stretch>
        </p:blipFill>
        <p:spPr>
          <a:xfrm>
            <a:off x="334004" y="1383800"/>
            <a:ext cx="5385007" cy="23576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F0EA52-C299-89AE-8FF4-15138230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19" y="1383800"/>
            <a:ext cx="5321281" cy="218904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FE1E365-A071-392F-63AF-ECB9C95D8210}"/>
              </a:ext>
            </a:extLst>
          </p:cNvPr>
          <p:cNvSpPr txBox="1"/>
          <p:nvPr/>
        </p:nvSpPr>
        <p:spPr>
          <a:xfrm>
            <a:off x="545431" y="3741441"/>
            <a:ext cx="517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 ladder</a:t>
            </a:r>
            <a:r>
              <a:rPr lang="zh-CN" altLang="en-US" dirty="0"/>
              <a:t>组装，</a:t>
            </a:r>
            <a:r>
              <a:rPr lang="en-US" altLang="zh-CN" dirty="0"/>
              <a:t>Z ladder</a:t>
            </a:r>
            <a:r>
              <a:rPr lang="zh-CN" altLang="en-US" dirty="0"/>
              <a:t>组装，</a:t>
            </a:r>
            <a:r>
              <a:rPr lang="en-US" altLang="zh-CN" dirty="0"/>
              <a:t>supper ladder</a:t>
            </a:r>
            <a:r>
              <a:rPr lang="zh-CN" altLang="en-US" dirty="0"/>
              <a:t>组装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DF3C86E-06CE-7CDA-8360-F140111D6A6D}"/>
              </a:ext>
            </a:extLst>
          </p:cNvPr>
          <p:cNvSpPr txBox="1"/>
          <p:nvPr/>
        </p:nvSpPr>
        <p:spPr>
          <a:xfrm>
            <a:off x="6858000" y="3741441"/>
            <a:ext cx="417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 ladder Z</a:t>
            </a:r>
            <a:r>
              <a:rPr lang="zh-CN" altLang="en-US" dirty="0"/>
              <a:t>柔性板定位，</a:t>
            </a:r>
            <a:r>
              <a:rPr lang="en-US" altLang="zh-CN" dirty="0"/>
              <a:t>Z ladder</a:t>
            </a:r>
            <a:r>
              <a:rPr lang="zh-CN" altLang="en-US" dirty="0"/>
              <a:t>移动，</a:t>
            </a:r>
            <a:r>
              <a:rPr lang="en-US" altLang="zh-CN" dirty="0"/>
              <a:t>supper ladder </a:t>
            </a:r>
            <a:r>
              <a:rPr lang="zh-CN" altLang="en-US" dirty="0"/>
              <a:t>压板，</a:t>
            </a:r>
            <a:r>
              <a:rPr lang="en-US" altLang="zh-CN" dirty="0"/>
              <a:t>supper ladder</a:t>
            </a:r>
            <a:r>
              <a:rPr lang="zh-CN" altLang="en-US" dirty="0"/>
              <a:t>移动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7FEE8D8-5F80-5C44-3F2F-52962D0E7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33" y="4230526"/>
            <a:ext cx="5538278" cy="191599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BAC6914C-548A-9E4A-75EF-87DCC8107A50}"/>
              </a:ext>
            </a:extLst>
          </p:cNvPr>
          <p:cNvSpPr txBox="1"/>
          <p:nvPr/>
        </p:nvSpPr>
        <p:spPr>
          <a:xfrm>
            <a:off x="1211179" y="6264442"/>
            <a:ext cx="251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不同厚度的垫片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1D1AA6F-C181-BD32-4AB9-9AC3BEE1DA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045" t="8651" r="10526" b="8620"/>
          <a:stretch>
            <a:fillRect/>
          </a:stretch>
        </p:blipFill>
        <p:spPr>
          <a:xfrm>
            <a:off x="6998881" y="4528082"/>
            <a:ext cx="2183572" cy="189223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C0D0FC26-A137-CBA9-673B-1DDB4BF2EA4E}"/>
              </a:ext>
            </a:extLst>
          </p:cNvPr>
          <p:cNvSpPr txBox="1"/>
          <p:nvPr/>
        </p:nvSpPr>
        <p:spPr>
          <a:xfrm>
            <a:off x="8470231" y="6146522"/>
            <a:ext cx="218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两种槽深度的压板</a:t>
            </a:r>
          </a:p>
        </p:txBody>
      </p:sp>
    </p:spTree>
    <p:extLst>
      <p:ext uri="{BB962C8B-B14F-4D97-AF65-F5344CB8AC3E}">
        <p14:creationId xmlns:p14="http://schemas.microsoft.com/office/powerpoint/2010/main" val="105678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2BBC8-3A6E-5157-924F-5F62DEEB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5313D-7C95-EFAB-1CD1-8AAF3BAD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FEH</a:t>
            </a:r>
            <a:r>
              <a:rPr lang="zh-CN" altLang="en-US" dirty="0"/>
              <a:t>单元组装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F76312-9120-52F9-6A22-11414902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13" y="1690688"/>
            <a:ext cx="6026052" cy="38633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40CEA0-6475-D9BB-EC4F-EAFEAA331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935" y="1690689"/>
            <a:ext cx="4749235" cy="31074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419DD30-BE4B-BC01-A655-B297BD6FFECD}"/>
              </a:ext>
            </a:extLst>
          </p:cNvPr>
          <p:cNvSpPr txBox="1"/>
          <p:nvPr/>
        </p:nvSpPr>
        <p:spPr>
          <a:xfrm>
            <a:off x="1080840" y="6063540"/>
            <a:ext cx="4237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能集成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个</a:t>
            </a:r>
            <a:r>
              <a:rPr lang="en-US" altLang="zh-CN" sz="2000" b="1" dirty="0"/>
              <a:t>supper ladder</a:t>
            </a:r>
            <a:r>
              <a:rPr lang="zh-CN" altLang="en-US" sz="2000" b="1" dirty="0"/>
              <a:t>的组装工装（</a:t>
            </a:r>
            <a:r>
              <a:rPr lang="en-US" altLang="zh-CN" sz="2000" b="1" dirty="0"/>
              <a:t>FEH</a:t>
            </a:r>
            <a:r>
              <a:rPr lang="zh-CN" altLang="en-US" sz="2000" b="1" dirty="0"/>
              <a:t>组装和蜂窝板组装均可用）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44AEA6-A79B-CD07-6DC4-4CC77E2EBFB0}"/>
              </a:ext>
            </a:extLst>
          </p:cNvPr>
          <p:cNvSpPr txBox="1"/>
          <p:nvPr/>
        </p:nvSpPr>
        <p:spPr>
          <a:xfrm>
            <a:off x="8156739" y="5994269"/>
            <a:ext cx="4237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单个</a:t>
            </a:r>
            <a:r>
              <a:rPr lang="en-US" altLang="zh-CN" sz="2000" b="1" dirty="0"/>
              <a:t>supper ladder </a:t>
            </a:r>
            <a:r>
              <a:rPr lang="zh-CN" altLang="en-US" sz="2000" b="1" dirty="0"/>
              <a:t>移动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E225A18-309C-7799-5D7E-82B17C833348}"/>
              </a:ext>
            </a:extLst>
          </p:cNvPr>
          <p:cNvSpPr txBox="1"/>
          <p:nvPr/>
        </p:nvSpPr>
        <p:spPr>
          <a:xfrm>
            <a:off x="5318543" y="4826341"/>
            <a:ext cx="3264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10mm</a:t>
            </a:r>
            <a:r>
              <a:rPr lang="zh-CN" altLang="en-US" dirty="0"/>
              <a:t>厚的垫块。多</a:t>
            </a:r>
            <a:r>
              <a:rPr lang="en-US" altLang="zh-CN" dirty="0"/>
              <a:t>supper ladder</a:t>
            </a:r>
            <a:r>
              <a:rPr lang="zh-CN" altLang="en-US" dirty="0"/>
              <a:t>集成期间垫高热端冷板，移动期间通过螺栓固定在移动工装上，托住热端冷板。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4899051-610F-A2A3-B21D-D1C3349A97BF}"/>
              </a:ext>
            </a:extLst>
          </p:cNvPr>
          <p:cNvCxnSpPr>
            <a:cxnSpLocks/>
          </p:cNvCxnSpPr>
          <p:nvPr/>
        </p:nvCxnSpPr>
        <p:spPr>
          <a:xfrm flipH="1" flipV="1">
            <a:off x="2536723" y="4798143"/>
            <a:ext cx="2930012" cy="3691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B11AB5A-E5B8-C109-34A7-592B99135FD6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950935" y="2438400"/>
            <a:ext cx="865710" cy="23879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4366336-62EC-B812-7A13-A76E213A202C}"/>
              </a:ext>
            </a:extLst>
          </p:cNvPr>
          <p:cNvSpPr txBox="1"/>
          <p:nvPr/>
        </p:nvSpPr>
        <p:spPr>
          <a:xfrm>
            <a:off x="9625780" y="1101213"/>
            <a:ext cx="242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定位销钉。负责与</a:t>
            </a:r>
            <a:r>
              <a:rPr lang="en-US" altLang="zh-CN" dirty="0"/>
              <a:t>supper ladder</a:t>
            </a:r>
            <a:r>
              <a:rPr lang="zh-CN" altLang="en-US" dirty="0"/>
              <a:t>组装板、多</a:t>
            </a:r>
            <a:r>
              <a:rPr lang="en-US" altLang="zh-CN" dirty="0"/>
              <a:t>supper ladder</a:t>
            </a:r>
            <a:r>
              <a:rPr lang="zh-CN" altLang="en-US" dirty="0"/>
              <a:t>组装板的定位。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92617E9-EE1B-1817-E6B4-229B3E0D1858}"/>
              </a:ext>
            </a:extLst>
          </p:cNvPr>
          <p:cNvCxnSpPr/>
          <p:nvPr/>
        </p:nvCxnSpPr>
        <p:spPr>
          <a:xfrm flipH="1">
            <a:off x="9330813" y="2231923"/>
            <a:ext cx="717755" cy="5997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0864F3E-7ED5-3D86-C416-722511C6AFE3}"/>
              </a:ext>
            </a:extLst>
          </p:cNvPr>
          <p:cNvCxnSpPr/>
          <p:nvPr/>
        </p:nvCxnSpPr>
        <p:spPr>
          <a:xfrm>
            <a:off x="10923639" y="2202426"/>
            <a:ext cx="167148" cy="20254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EE58EAC-F206-816D-BDC8-9FF6B4786E3C}"/>
              </a:ext>
            </a:extLst>
          </p:cNvPr>
          <p:cNvSpPr txBox="1"/>
          <p:nvPr/>
        </p:nvSpPr>
        <p:spPr>
          <a:xfrm>
            <a:off x="9399640" y="4798143"/>
            <a:ext cx="264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此工装可用于</a:t>
            </a:r>
            <a:r>
              <a:rPr lang="en-US" altLang="zh-CN" dirty="0"/>
              <a:t>Z ladder</a:t>
            </a:r>
            <a:r>
              <a:rPr lang="zh-CN" altLang="en-US" dirty="0"/>
              <a:t>移动和</a:t>
            </a:r>
            <a:r>
              <a:rPr lang="en-US" altLang="zh-CN" dirty="0"/>
              <a:t>supper ladder</a:t>
            </a:r>
            <a:r>
              <a:rPr lang="zh-CN" altLang="en-US" dirty="0"/>
              <a:t>移动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3A6E03-D437-1DA8-EE14-34D59EDD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12</a:t>
            </a:fld>
            <a:endParaRPr lang="zh-CN" altLang="en-US" sz="160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17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E33763-0E53-DDDD-870A-84DF4BEE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运输？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9BB00A3-9F07-C949-A25E-1E4CE49F914F}"/>
              </a:ext>
            </a:extLst>
          </p:cNvPr>
          <p:cNvSpPr txBox="1"/>
          <p:nvPr/>
        </p:nvSpPr>
        <p:spPr>
          <a:xfrm>
            <a:off x="838200" y="2162579"/>
            <a:ext cx="506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做专用运输盒？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083565-C2A6-59C9-2F6C-F303EABC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/>
              <a:t>13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7353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8C9B835A-4A7D-E7B5-F830-8E7C9A58D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6" y="1098620"/>
            <a:ext cx="7786302" cy="349960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ED2C185-42CF-6B61-1D5A-977A5F85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91" y="-29087"/>
            <a:ext cx="10515600" cy="1325563"/>
          </a:xfrm>
        </p:spPr>
        <p:txBody>
          <a:bodyPr/>
          <a:lstStyle/>
          <a:p>
            <a:r>
              <a:rPr lang="en-US" altLang="zh-CN" dirty="0"/>
              <a:t>FEH</a:t>
            </a:r>
            <a:r>
              <a:rPr lang="zh-CN" altLang="en-US" dirty="0"/>
              <a:t>单元与蜂窝板集成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98283F-F383-5F76-3D9F-65CC16AD688F}"/>
              </a:ext>
            </a:extLst>
          </p:cNvPr>
          <p:cNvSpPr txBox="1"/>
          <p:nvPr/>
        </p:nvSpPr>
        <p:spPr>
          <a:xfrm>
            <a:off x="241357" y="5176206"/>
            <a:ext cx="5263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、</a:t>
            </a:r>
            <a:r>
              <a:rPr lang="en-US" altLang="zh-CN" dirty="0">
                <a:latin typeface="新宋体" panose="02010609030101010101" pitchFamily="49" charset="-122"/>
                <a:ea typeface="新宋体" panose="02010609030101010101" pitchFamily="49" charset="-122"/>
              </a:rPr>
              <a:t>FEH</a:t>
            </a: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定位板与安装框架通过销钉定位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、</a:t>
            </a:r>
            <a:r>
              <a:rPr lang="en-US" altLang="zh-CN" dirty="0">
                <a:latin typeface="新宋体" panose="02010609030101010101" pitchFamily="49" charset="-122"/>
                <a:ea typeface="新宋体" panose="02010609030101010101" pitchFamily="49" charset="-122"/>
              </a:rPr>
              <a:t>FEH</a:t>
            </a: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在此定位板定位（利用前端电子学板上的销钉孔和远端的销钉）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C6D5CA-3C10-64E0-9637-3F41A57C3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722" y="4476141"/>
            <a:ext cx="5564278" cy="23724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803470C-2F0F-1255-DD52-2A3ABE4B0229}"/>
              </a:ext>
            </a:extLst>
          </p:cNvPr>
          <p:cNvSpPr txBox="1"/>
          <p:nvPr/>
        </p:nvSpPr>
        <p:spPr>
          <a:xfrm>
            <a:off x="6882937" y="4846320"/>
            <a:ext cx="258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前端电子学板销钉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0EC555-7293-4233-5B62-1C52A3494E28}"/>
              </a:ext>
            </a:extLst>
          </p:cNvPr>
          <p:cNvSpPr txBox="1"/>
          <p:nvPr/>
        </p:nvSpPr>
        <p:spPr>
          <a:xfrm>
            <a:off x="10185862" y="4106809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远端销钉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317CBCB-1149-9F52-709B-E0DE33D552E4}"/>
              </a:ext>
            </a:extLst>
          </p:cNvPr>
          <p:cNvSpPr/>
          <p:nvPr/>
        </p:nvSpPr>
        <p:spPr>
          <a:xfrm>
            <a:off x="7439891" y="5492651"/>
            <a:ext cx="174567" cy="1600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EC7D738-812D-67CA-DC8A-810477F90D05}"/>
              </a:ext>
            </a:extLst>
          </p:cNvPr>
          <p:cNvSpPr/>
          <p:nvPr/>
        </p:nvSpPr>
        <p:spPr>
          <a:xfrm>
            <a:off x="10875818" y="4581022"/>
            <a:ext cx="174567" cy="1600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D9E4703-3157-A88C-9980-4E9C73D640A6}"/>
              </a:ext>
            </a:extLst>
          </p:cNvPr>
          <p:cNvCxnSpPr>
            <a:cxnSpLocks/>
          </p:cNvCxnSpPr>
          <p:nvPr/>
        </p:nvCxnSpPr>
        <p:spPr>
          <a:xfrm flipV="1">
            <a:off x="3441469" y="4031226"/>
            <a:ext cx="383279" cy="125566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081B0971-9E01-76C8-C26B-A03EEB1AF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930" y="796211"/>
            <a:ext cx="2753244" cy="263278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7BDC3CD-A546-468C-76CC-23119671D880}"/>
              </a:ext>
            </a:extLst>
          </p:cNvPr>
          <p:cNvSpPr txBox="1"/>
          <p:nvPr/>
        </p:nvSpPr>
        <p:spPr>
          <a:xfrm>
            <a:off x="285338" y="4275062"/>
            <a:ext cx="305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、此板真空吸附</a:t>
            </a:r>
            <a:r>
              <a:rPr lang="en-US" altLang="zh-CN" dirty="0"/>
              <a:t>FEH</a:t>
            </a:r>
            <a:r>
              <a:rPr lang="zh-CN" altLang="en-US" dirty="0"/>
              <a:t>单元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169A3FB-3DE5-05E9-6893-190E4FEAF7C0}"/>
              </a:ext>
            </a:extLst>
          </p:cNvPr>
          <p:cNvCxnSpPr/>
          <p:nvPr/>
        </p:nvCxnSpPr>
        <p:spPr>
          <a:xfrm flipV="1">
            <a:off x="2733368" y="3429000"/>
            <a:ext cx="422787" cy="862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87309801-73FE-32E9-80DF-46E1A4CD6438}"/>
              </a:ext>
            </a:extLst>
          </p:cNvPr>
          <p:cNvSpPr txBox="1"/>
          <p:nvPr/>
        </p:nvSpPr>
        <p:spPr>
          <a:xfrm>
            <a:off x="359683" y="3429000"/>
            <a:ext cx="208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、两侧同时抬起此把手，抬起横梁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3ECCC53A-A8A7-23C3-71DB-C1BD5ADD17DC}"/>
              </a:ext>
            </a:extLst>
          </p:cNvPr>
          <p:cNvCxnSpPr/>
          <p:nvPr/>
        </p:nvCxnSpPr>
        <p:spPr>
          <a:xfrm flipV="1">
            <a:off x="2241755" y="3274142"/>
            <a:ext cx="167148" cy="3834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2A843E36-4883-A315-86C1-56729D210EAB}"/>
              </a:ext>
            </a:extLst>
          </p:cNvPr>
          <p:cNvSpPr txBox="1"/>
          <p:nvPr/>
        </p:nvSpPr>
        <p:spPr>
          <a:xfrm>
            <a:off x="9586452" y="481781"/>
            <a:ext cx="72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把手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6B671B5-B9EE-F6B2-529B-0E51F0FCD901}"/>
              </a:ext>
            </a:extLst>
          </p:cNvPr>
          <p:cNvCxnSpPr>
            <a:stCxn id="26" idx="2"/>
          </p:cNvCxnSpPr>
          <p:nvPr/>
        </p:nvCxnSpPr>
        <p:spPr>
          <a:xfrm>
            <a:off x="9950246" y="851113"/>
            <a:ext cx="235616" cy="5334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D25D82A0-D7F7-AE98-FAB9-6F271A246218}"/>
              </a:ext>
            </a:extLst>
          </p:cNvPr>
          <p:cNvSpPr txBox="1"/>
          <p:nvPr/>
        </p:nvSpPr>
        <p:spPr>
          <a:xfrm>
            <a:off x="3441469" y="2025445"/>
            <a:ext cx="144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、两侧销钉孔定位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069205D-3AA1-A346-A5DB-60B6B38D8863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1622323" y="2348611"/>
            <a:ext cx="1819146" cy="2677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9FA8A1F-795B-43F7-FA45-5FBB6F9BA6C2}"/>
              </a:ext>
            </a:extLst>
          </p:cNvPr>
          <p:cNvCxnSpPr/>
          <p:nvPr/>
        </p:nvCxnSpPr>
        <p:spPr>
          <a:xfrm flipV="1">
            <a:off x="4522839" y="2025445"/>
            <a:ext cx="1573161" cy="3231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8BFCDC29-851A-6083-9823-46A9BD31D6C1}"/>
              </a:ext>
            </a:extLst>
          </p:cNvPr>
          <p:cNvCxnSpPr>
            <a:cxnSpLocks/>
          </p:cNvCxnSpPr>
          <p:nvPr/>
        </p:nvCxnSpPr>
        <p:spPr>
          <a:xfrm flipH="1">
            <a:off x="2615381" y="2477729"/>
            <a:ext cx="914400" cy="8624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37D2ADF2-DAFE-561E-47F0-71D4DA39A6EA}"/>
              </a:ext>
            </a:extLst>
          </p:cNvPr>
          <p:cNvCxnSpPr/>
          <p:nvPr/>
        </p:nvCxnSpPr>
        <p:spPr>
          <a:xfrm>
            <a:off x="4522839" y="2477729"/>
            <a:ext cx="2271251" cy="1386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F3DB7B94-AC1A-80D1-AB83-7A41BF7A599A}"/>
              </a:ext>
            </a:extLst>
          </p:cNvPr>
          <p:cNvSpPr txBox="1"/>
          <p:nvPr/>
        </p:nvSpPr>
        <p:spPr>
          <a:xfrm>
            <a:off x="6558116" y="1248697"/>
            <a:ext cx="203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r>
              <a:rPr lang="zh-CN" altLang="en-US" dirty="0"/>
              <a:t>、两侧同时放下把手，放下横梁，放下</a:t>
            </a:r>
            <a:r>
              <a:rPr lang="en-US" altLang="zh-CN" dirty="0"/>
              <a:t>FEH</a:t>
            </a:r>
            <a:r>
              <a:rPr lang="zh-CN" altLang="en-US" dirty="0"/>
              <a:t>单元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AC7792B-846D-71A2-28D4-A97A652B15F9}"/>
              </a:ext>
            </a:extLst>
          </p:cNvPr>
          <p:cNvSpPr txBox="1"/>
          <p:nvPr/>
        </p:nvSpPr>
        <p:spPr>
          <a:xfrm>
            <a:off x="220143" y="6308182"/>
            <a:ext cx="430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此结构还可增加光栅尺，辅助定位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48F3F50-F23B-D319-9BF0-96CD09BF6B4B}"/>
              </a:ext>
            </a:extLst>
          </p:cNvPr>
          <p:cNvSpPr txBox="1"/>
          <p:nvPr/>
        </p:nvSpPr>
        <p:spPr>
          <a:xfrm>
            <a:off x="10837206" y="242928"/>
            <a:ext cx="11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销钉连接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A6C2B231-354D-7613-63AF-C23435043533}"/>
              </a:ext>
            </a:extLst>
          </p:cNvPr>
          <p:cNvCxnSpPr>
            <a:cxnSpLocks/>
          </p:cNvCxnSpPr>
          <p:nvPr/>
        </p:nvCxnSpPr>
        <p:spPr>
          <a:xfrm flipH="1">
            <a:off x="10111969" y="570271"/>
            <a:ext cx="1001200" cy="12370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2719E3B4-8440-DF47-1C8F-4C2B4EEEE97C}"/>
              </a:ext>
            </a:extLst>
          </p:cNvPr>
          <p:cNvCxnSpPr/>
          <p:nvPr/>
        </p:nvCxnSpPr>
        <p:spPr>
          <a:xfrm flipH="1">
            <a:off x="10520516" y="612260"/>
            <a:ext cx="592653" cy="15003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7E97EC37-0596-124E-7C86-1E681384D234}"/>
              </a:ext>
            </a:extLst>
          </p:cNvPr>
          <p:cNvSpPr txBox="1"/>
          <p:nvPr/>
        </p:nvSpPr>
        <p:spPr>
          <a:xfrm>
            <a:off x="220143" y="1066189"/>
            <a:ext cx="678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导轨、滑块组件</a:t>
            </a: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071DF9F4-1B8E-4453-0FD4-32CF1F83026D}"/>
              </a:ext>
            </a:extLst>
          </p:cNvPr>
          <p:cNvCxnSpPr/>
          <p:nvPr/>
        </p:nvCxnSpPr>
        <p:spPr>
          <a:xfrm>
            <a:off x="707923" y="1681316"/>
            <a:ext cx="324464" cy="6672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B6587D74-CE22-1D79-223C-F31F1639342D}"/>
              </a:ext>
            </a:extLst>
          </p:cNvPr>
          <p:cNvCxnSpPr/>
          <p:nvPr/>
        </p:nvCxnSpPr>
        <p:spPr>
          <a:xfrm>
            <a:off x="737419" y="1641987"/>
            <a:ext cx="503411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灯片编号占位符 55">
            <a:extLst>
              <a:ext uri="{FF2B5EF4-FFF2-40B4-BE49-F238E27FC236}">
                <a16:creationId xmlns:a16="http://schemas.microsoft.com/office/drawing/2014/main" id="{E61B73FE-B262-5803-1183-505F85E9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14</a:t>
            </a:fld>
            <a:endParaRPr lang="zh-CN" altLang="en-US" sz="1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C604F2D0-24B3-FC08-4DCD-83661A51F1BB}"/>
              </a:ext>
            </a:extLst>
          </p:cNvPr>
          <p:cNvCxnSpPr/>
          <p:nvPr/>
        </p:nvCxnSpPr>
        <p:spPr>
          <a:xfrm flipV="1">
            <a:off x="5325979" y="5492651"/>
            <a:ext cx="1468111" cy="160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9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154CB5-FFB3-60D3-5EA6-9D3E40E1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62" y="97700"/>
            <a:ext cx="10515600" cy="1325563"/>
          </a:xfrm>
        </p:spPr>
        <p:txBody>
          <a:bodyPr/>
          <a:lstStyle/>
          <a:p>
            <a:r>
              <a:rPr lang="en-US" altLang="zh-CN" dirty="0"/>
              <a:t>FEH</a:t>
            </a:r>
            <a:r>
              <a:rPr lang="zh-CN" altLang="en-US" dirty="0"/>
              <a:t>单元移动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270914-E7B0-0A04-6734-2C1367B33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96" y="1501292"/>
            <a:ext cx="6876446" cy="482082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E43898E-A4F1-495A-B6E5-9FDC2167F4D9}"/>
              </a:ext>
            </a:extLst>
          </p:cNvPr>
          <p:cNvSpPr txBox="1"/>
          <p:nvPr/>
        </p:nvSpPr>
        <p:spPr>
          <a:xfrm>
            <a:off x="583669" y="6181218"/>
            <a:ext cx="687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可移动三个</a:t>
            </a:r>
            <a:r>
              <a:rPr lang="en-US" altLang="zh-CN" dirty="0"/>
              <a:t>supper ladder</a:t>
            </a:r>
            <a:r>
              <a:rPr lang="zh-CN" altLang="en-US" dirty="0"/>
              <a:t>的</a:t>
            </a:r>
            <a:r>
              <a:rPr lang="en-US" altLang="zh-CN" dirty="0"/>
              <a:t>FEH</a:t>
            </a:r>
            <a:r>
              <a:rPr lang="zh-CN" altLang="en-US" dirty="0"/>
              <a:t>单元（运输装盒与蜂窝板组装）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DDE65C-C40D-196E-9EA8-474293BAA73B}"/>
              </a:ext>
            </a:extLst>
          </p:cNvPr>
          <p:cNvSpPr txBox="1"/>
          <p:nvPr/>
        </p:nvSpPr>
        <p:spPr>
          <a:xfrm>
            <a:off x="5361427" y="411561"/>
            <a:ext cx="342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24</a:t>
            </a:r>
            <a:r>
              <a:rPr lang="zh-CN" altLang="en-US" dirty="0"/>
              <a:t>个独立抽口（对应着每个硅片和前端电子学板，减少漏气风险）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D72F65-AFCB-CEA1-8244-3E13D70482A0}"/>
              </a:ext>
            </a:extLst>
          </p:cNvPr>
          <p:cNvSpPr txBox="1"/>
          <p:nvPr/>
        </p:nvSpPr>
        <p:spPr>
          <a:xfrm>
            <a:off x="5768247" y="1935185"/>
            <a:ext cx="203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冷板固定工装（同时托住</a:t>
            </a:r>
            <a:r>
              <a:rPr lang="en-US" altLang="zh-CN" dirty="0"/>
              <a:t>L0</a:t>
            </a:r>
            <a:r>
              <a:rPr lang="zh-CN" altLang="en-US" dirty="0"/>
              <a:t>板）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0B3AF47-2DEF-723A-00CD-72C6B3A8A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962" y="2371072"/>
            <a:ext cx="3998476" cy="234129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E47692D-EBD1-8A83-99B7-981D8D0A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15</a:t>
            </a:fld>
            <a:endParaRPr lang="zh-CN" altLang="en-US" sz="160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98C29B90-9D34-76B7-1AD2-FB5AE3ED187F}"/>
              </a:ext>
            </a:extLst>
          </p:cNvPr>
          <p:cNvCxnSpPr/>
          <p:nvPr/>
        </p:nvCxnSpPr>
        <p:spPr>
          <a:xfrm flipH="1">
            <a:off x="4371474" y="2197768"/>
            <a:ext cx="1628273" cy="1122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A28F27D-216C-7FF4-1655-ACC49BA73FEF}"/>
              </a:ext>
            </a:extLst>
          </p:cNvPr>
          <p:cNvCxnSpPr>
            <a:cxnSpLocks/>
          </p:cNvCxnSpPr>
          <p:nvPr/>
        </p:nvCxnSpPr>
        <p:spPr>
          <a:xfrm>
            <a:off x="7541342" y="2310063"/>
            <a:ext cx="1474321" cy="11189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7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4E4011-976C-B6C4-7143-EB0D2640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826"/>
            <a:ext cx="10515600" cy="1325563"/>
          </a:xfrm>
        </p:spPr>
        <p:txBody>
          <a:bodyPr/>
          <a:lstStyle/>
          <a:p>
            <a:r>
              <a:rPr lang="en-US" altLang="zh-CN" dirty="0"/>
              <a:t>FEH</a:t>
            </a:r>
            <a:r>
              <a:rPr lang="zh-CN" altLang="en-US" dirty="0"/>
              <a:t>单元与蜂窝板集成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5D3472-3C52-EBE1-74A5-F77F5E01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67" y="1576879"/>
            <a:ext cx="7309175" cy="42219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CBE8CBE-AA54-6010-D9B9-9472B5A1D668}"/>
              </a:ext>
            </a:extLst>
          </p:cNvPr>
          <p:cNvSpPr txBox="1"/>
          <p:nvPr/>
        </p:nvSpPr>
        <p:spPr>
          <a:xfrm>
            <a:off x="993058" y="1576879"/>
            <a:ext cx="127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顶面集成用销钉孔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45990B-C2E3-9490-FCCF-24D131ACDAD4}"/>
              </a:ext>
            </a:extLst>
          </p:cNvPr>
          <p:cNvSpPr txBox="1"/>
          <p:nvPr/>
        </p:nvSpPr>
        <p:spPr>
          <a:xfrm>
            <a:off x="1425677" y="5043948"/>
            <a:ext cx="113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侧面集成用销钉孔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7F1275F-CCDD-FA7A-A93D-99E91C34EE0E}"/>
              </a:ext>
            </a:extLst>
          </p:cNvPr>
          <p:cNvCxnSpPr/>
          <p:nvPr/>
        </p:nvCxnSpPr>
        <p:spPr>
          <a:xfrm flipH="1" flipV="1">
            <a:off x="1297858" y="3293806"/>
            <a:ext cx="884903" cy="187796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A4BEF7D-5237-362D-D5A5-7053ED05824A}"/>
              </a:ext>
            </a:extLst>
          </p:cNvPr>
          <p:cNvCxnSpPr/>
          <p:nvPr/>
        </p:nvCxnSpPr>
        <p:spPr>
          <a:xfrm flipV="1">
            <a:off x="2182761" y="5043948"/>
            <a:ext cx="1445342" cy="12782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2EE6791-ABC1-962B-D6DA-C1E5BB24CCCE}"/>
              </a:ext>
            </a:extLst>
          </p:cNvPr>
          <p:cNvCxnSpPr/>
          <p:nvPr/>
        </p:nvCxnSpPr>
        <p:spPr>
          <a:xfrm flipV="1">
            <a:off x="2182761" y="2526890"/>
            <a:ext cx="1081549" cy="264487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94CB77D-AFA7-A119-10EF-8324A4216F16}"/>
              </a:ext>
            </a:extLst>
          </p:cNvPr>
          <p:cNvCxnSpPr/>
          <p:nvPr/>
        </p:nvCxnSpPr>
        <p:spPr>
          <a:xfrm flipV="1">
            <a:off x="2182761" y="4267200"/>
            <a:ext cx="3431458" cy="90456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F01BA68-8B30-D38A-919B-368BA189F6A7}"/>
              </a:ext>
            </a:extLst>
          </p:cNvPr>
          <p:cNvCxnSpPr/>
          <p:nvPr/>
        </p:nvCxnSpPr>
        <p:spPr>
          <a:xfrm flipH="1">
            <a:off x="1297858" y="2172929"/>
            <a:ext cx="226142" cy="103238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DC4B033-6B01-1333-D87A-299C226F7C20}"/>
              </a:ext>
            </a:extLst>
          </p:cNvPr>
          <p:cNvCxnSpPr>
            <a:stCxn id="5" idx="2"/>
          </p:cNvCxnSpPr>
          <p:nvPr/>
        </p:nvCxnSpPr>
        <p:spPr>
          <a:xfrm>
            <a:off x="1632155" y="2223210"/>
            <a:ext cx="1995948" cy="282073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CF57791-6BA3-254B-2357-1E4E1AB4428B}"/>
              </a:ext>
            </a:extLst>
          </p:cNvPr>
          <p:cNvCxnSpPr>
            <a:stCxn id="5" idx="2"/>
          </p:cNvCxnSpPr>
          <p:nvPr/>
        </p:nvCxnSpPr>
        <p:spPr>
          <a:xfrm flipV="1">
            <a:off x="1632155" y="2104103"/>
            <a:ext cx="2635045" cy="11910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2B4F0B6-6C24-9CB8-811D-06DC44B9F283}"/>
              </a:ext>
            </a:extLst>
          </p:cNvPr>
          <p:cNvCxnSpPr>
            <a:stCxn id="5" idx="2"/>
          </p:cNvCxnSpPr>
          <p:nvPr/>
        </p:nvCxnSpPr>
        <p:spPr>
          <a:xfrm>
            <a:off x="1632155" y="2223210"/>
            <a:ext cx="4994787" cy="170969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灯片编号占位符 23">
            <a:extLst>
              <a:ext uri="{FF2B5EF4-FFF2-40B4-BE49-F238E27FC236}">
                <a16:creationId xmlns:a16="http://schemas.microsoft.com/office/drawing/2014/main" id="{C40A268B-805A-A120-4F54-DDCB8900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16</a:t>
            </a:fld>
            <a:endParaRPr lang="zh-CN" altLang="en-US" sz="160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0E0A62-802A-39F5-97AB-FB4812CF8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734" y="283466"/>
            <a:ext cx="4044932" cy="27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6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CBE2D-7AA2-1311-E979-F49B63E1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3334"/>
            <a:ext cx="10515600" cy="3638602"/>
          </a:xfrm>
        </p:spPr>
        <p:txBody>
          <a:bodyPr>
            <a:norm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、顶面</a:t>
            </a:r>
            <a:r>
              <a:rPr lang="en-US" altLang="zh-CN" dirty="0"/>
              <a:t>SCD ladder</a:t>
            </a:r>
            <a:r>
              <a:rPr lang="zh-CN" altLang="en-US" dirty="0"/>
              <a:t>与侧面</a:t>
            </a:r>
            <a:r>
              <a:rPr lang="en-US" altLang="zh-CN" dirty="0"/>
              <a:t>SCD ladder</a:t>
            </a:r>
            <a:r>
              <a:rPr lang="zh-CN" altLang="en-US" dirty="0"/>
              <a:t>用相同工装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STK</a:t>
            </a:r>
            <a:r>
              <a:rPr lang="zh-CN" altLang="en-US" dirty="0"/>
              <a:t>尺寸与</a:t>
            </a:r>
            <a:r>
              <a:rPr lang="en-US" altLang="zh-CN" dirty="0"/>
              <a:t>SCD</a:t>
            </a:r>
            <a:r>
              <a:rPr lang="zh-CN" altLang="en-US" dirty="0"/>
              <a:t>不同，不能通用，</a:t>
            </a:r>
            <a:r>
              <a:rPr lang="en-US" altLang="zh-CN" dirty="0"/>
              <a:t>STK</a:t>
            </a:r>
            <a:r>
              <a:rPr lang="zh-CN" altLang="en-US" dirty="0"/>
              <a:t>尺寸预计秋天定稿。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F29BA6-B1EF-9435-AEE6-3015ED1F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17</a:t>
            </a:fld>
            <a:endParaRPr lang="zh-CN" altLang="en-US" sz="160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87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2D99C-106F-DEE0-2192-6A66058A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80891"/>
            <a:ext cx="10515600" cy="1325563"/>
          </a:xfrm>
        </p:spPr>
        <p:txBody>
          <a:bodyPr/>
          <a:lstStyle/>
          <a:p>
            <a:r>
              <a:rPr lang="zh-CN" altLang="en-US" dirty="0"/>
              <a:t>三层蜂窝板组装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772879C-D60B-7F47-C250-438C2A6AFE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24"/>
          <a:stretch>
            <a:fillRect/>
          </a:stretch>
        </p:blipFill>
        <p:spPr>
          <a:xfrm>
            <a:off x="7279538" y="1197346"/>
            <a:ext cx="3817951" cy="35675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548C444-442C-54BA-8F2B-3772FB3317B6}"/>
              </a:ext>
            </a:extLst>
          </p:cNvPr>
          <p:cNvSpPr txBox="1"/>
          <p:nvPr/>
        </p:nvSpPr>
        <p:spPr>
          <a:xfrm>
            <a:off x="6378982" y="5198989"/>
            <a:ext cx="305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透明亚克力盖板，每个螺栓处一个圆柱支撑，高</a:t>
            </a:r>
            <a:r>
              <a:rPr lang="en-US" altLang="zh-CN" dirty="0"/>
              <a:t>15mm</a:t>
            </a:r>
            <a:r>
              <a:rPr lang="zh-CN" altLang="en-US" dirty="0"/>
              <a:t>，周边铝块固定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55D19976-C335-3C3E-799C-79386998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18</a:t>
            </a:fld>
            <a:endParaRPr lang="zh-CN" altLang="en-US" sz="160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86329F-A3F0-07B4-AEA5-595C5DCA6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2" y="1197346"/>
            <a:ext cx="6378982" cy="32254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52929B-AAA4-0944-67C6-6A2839B73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48" y="4450439"/>
            <a:ext cx="2755686" cy="20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8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AE28916-CA25-4A7C-7960-03CD01C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E9F984-9FA9-37DC-D100-5C36D8DA5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136" y="1414735"/>
            <a:ext cx="8270887" cy="40285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D85DE14-BC2B-787F-D351-5D886F1DA229}"/>
              </a:ext>
            </a:extLst>
          </p:cNvPr>
          <p:cNvSpPr txBox="1"/>
          <p:nvPr/>
        </p:nvSpPr>
        <p:spPr>
          <a:xfrm>
            <a:off x="569494" y="593558"/>
            <a:ext cx="428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侧板组装后水平放置转竖直放置</a:t>
            </a:r>
          </a:p>
        </p:txBody>
      </p:sp>
    </p:spTree>
    <p:extLst>
      <p:ext uri="{BB962C8B-B14F-4D97-AF65-F5344CB8AC3E}">
        <p14:creationId xmlns:p14="http://schemas.microsoft.com/office/powerpoint/2010/main" val="427537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2AFFAF-C6E3-4D47-89B8-915873D3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Ladder </a:t>
            </a:r>
            <a:r>
              <a:rPr lang="zh-CN" altLang="en-US" dirty="0"/>
              <a:t>组装顺序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EB955E5-7629-57F5-D465-8FC58E57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47C324-D184-519D-3D0E-670F0442039B}"/>
              </a:ext>
            </a:extLst>
          </p:cNvPr>
          <p:cNvSpPr txBox="1"/>
          <p:nvPr/>
        </p:nvSpPr>
        <p:spPr>
          <a:xfrm>
            <a:off x="994611" y="1904547"/>
            <a:ext cx="10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 ladder</a:t>
            </a:r>
          </a:p>
          <a:p>
            <a:r>
              <a:rPr lang="en-US" altLang="zh-CN" dirty="0"/>
              <a:t>Z ladder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922E4E-97E9-CA09-BEE7-1B9F23FD0883}"/>
              </a:ext>
            </a:extLst>
          </p:cNvPr>
          <p:cNvSpPr txBox="1"/>
          <p:nvPr/>
        </p:nvSpPr>
        <p:spPr>
          <a:xfrm>
            <a:off x="914400" y="2849615"/>
            <a:ext cx="16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Supper ladder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C2F210-9215-251F-6666-F5E0869951F7}"/>
              </a:ext>
            </a:extLst>
          </p:cNvPr>
          <p:cNvSpPr txBox="1"/>
          <p:nvPr/>
        </p:nvSpPr>
        <p:spPr>
          <a:xfrm>
            <a:off x="914400" y="3531494"/>
            <a:ext cx="16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FEH</a:t>
            </a:r>
            <a:r>
              <a:rPr lang="zh-CN" altLang="en-US" dirty="0"/>
              <a:t>单元组装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BBD081-EC3E-5109-9915-893972AF56A4}"/>
              </a:ext>
            </a:extLst>
          </p:cNvPr>
          <p:cNvSpPr txBox="1"/>
          <p:nvPr/>
        </p:nvSpPr>
        <p:spPr>
          <a:xfrm>
            <a:off x="914400" y="4199563"/>
            <a:ext cx="16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FEH</a:t>
            </a:r>
            <a:r>
              <a:rPr lang="zh-CN" altLang="en-US" dirty="0"/>
              <a:t>单元运输？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C3059C-A1C1-8CE5-039A-A6B98924A9AC}"/>
              </a:ext>
            </a:extLst>
          </p:cNvPr>
          <p:cNvSpPr txBox="1"/>
          <p:nvPr/>
        </p:nvSpPr>
        <p:spPr>
          <a:xfrm>
            <a:off x="914400" y="4874537"/>
            <a:ext cx="16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FEH</a:t>
            </a:r>
            <a:r>
              <a:rPr lang="zh-CN" altLang="en-US" dirty="0"/>
              <a:t>单元安装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733631B-9C89-5D67-5E10-F48FF7EC55F4}"/>
              </a:ext>
            </a:extLst>
          </p:cNvPr>
          <p:cNvSpPr txBox="1"/>
          <p:nvPr/>
        </p:nvSpPr>
        <p:spPr>
          <a:xfrm>
            <a:off x="994611" y="5549511"/>
            <a:ext cx="16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蜂窝板组装</a:t>
            </a:r>
          </a:p>
        </p:txBody>
      </p:sp>
    </p:spTree>
    <p:extLst>
      <p:ext uri="{BB962C8B-B14F-4D97-AF65-F5344CB8AC3E}">
        <p14:creationId xmlns:p14="http://schemas.microsoft.com/office/powerpoint/2010/main" val="3349013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D2D5E-4912-AA35-C6AA-9DA1449D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80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9600" b="1" dirty="0"/>
              <a:t>谢谢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0A32F2-7C06-F210-A0C6-CA29968A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05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441CC028-94C4-AB56-9608-4E485666E7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5" t="10165" r="3475"/>
          <a:stretch>
            <a:fillRect/>
          </a:stretch>
        </p:blipFill>
        <p:spPr>
          <a:xfrm>
            <a:off x="205667" y="1431927"/>
            <a:ext cx="9122892" cy="399414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B8399B7-A4E8-F2C5-2054-5D13A371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5" y="118042"/>
            <a:ext cx="10515600" cy="1325563"/>
          </a:xfrm>
        </p:spPr>
        <p:txBody>
          <a:bodyPr/>
          <a:lstStyle/>
          <a:p>
            <a:r>
              <a:rPr lang="en-US" altLang="zh-CN" dirty="0"/>
              <a:t>P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组装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EF820D-99A2-2469-E8BF-9CB421B75434}"/>
              </a:ext>
            </a:extLst>
          </p:cNvPr>
          <p:cNvSpPr txBox="1"/>
          <p:nvPr/>
        </p:nvSpPr>
        <p:spPr>
          <a:xfrm>
            <a:off x="1189704" y="2959510"/>
            <a:ext cx="114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偏压板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6AC013F-6741-C46B-D088-4EBAB67383AD}"/>
              </a:ext>
            </a:extLst>
          </p:cNvPr>
          <p:cNvCxnSpPr>
            <a:cxnSpLocks/>
          </p:cNvCxnSpPr>
          <p:nvPr/>
        </p:nvCxnSpPr>
        <p:spPr>
          <a:xfrm>
            <a:off x="1877961" y="3215148"/>
            <a:ext cx="507408" cy="9733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369B7AA-39AB-FC07-F0AC-CFF767DE094A}"/>
              </a:ext>
            </a:extLst>
          </p:cNvPr>
          <p:cNvSpPr txBox="1"/>
          <p:nvPr/>
        </p:nvSpPr>
        <p:spPr>
          <a:xfrm>
            <a:off x="4925961" y="5414395"/>
            <a:ext cx="187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偏压板定位销钉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DF907D0-F244-7727-A830-03EFD08320DE}"/>
              </a:ext>
            </a:extLst>
          </p:cNvPr>
          <p:cNvCxnSpPr>
            <a:cxnSpLocks/>
          </p:cNvCxnSpPr>
          <p:nvPr/>
        </p:nvCxnSpPr>
        <p:spPr>
          <a:xfrm flipH="1" flipV="1">
            <a:off x="1976284" y="4597664"/>
            <a:ext cx="3146322" cy="9673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9047A83-60AE-CDE3-4A06-91DA3921726F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864942" y="2075136"/>
            <a:ext cx="1380387" cy="33392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51B2169-F27B-A146-5929-155FF672101B}"/>
              </a:ext>
            </a:extLst>
          </p:cNvPr>
          <p:cNvCxnSpPr>
            <a:cxnSpLocks/>
          </p:cNvCxnSpPr>
          <p:nvPr/>
        </p:nvCxnSpPr>
        <p:spPr>
          <a:xfrm flipV="1">
            <a:off x="6361471" y="2349910"/>
            <a:ext cx="1487733" cy="32151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0C5BE18-2EF8-FF8F-03A0-1957D9C15AF8}"/>
              </a:ext>
            </a:extLst>
          </p:cNvPr>
          <p:cNvSpPr txBox="1"/>
          <p:nvPr/>
        </p:nvSpPr>
        <p:spPr>
          <a:xfrm>
            <a:off x="5417574" y="1271028"/>
            <a:ext cx="122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硅片粘接压板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F6F634-B8A3-F459-CCF6-35288751E217}"/>
              </a:ext>
            </a:extLst>
          </p:cNvPr>
          <p:cNvSpPr txBox="1"/>
          <p:nvPr/>
        </p:nvSpPr>
        <p:spPr>
          <a:xfrm>
            <a:off x="2118853" y="1917359"/>
            <a:ext cx="1150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硅片定位销钉孔（每个硅片两个）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20BEC90-39C5-5E82-A0F0-19ABBBD45B29}"/>
              </a:ext>
            </a:extLst>
          </p:cNvPr>
          <p:cNvCxnSpPr>
            <a:cxnSpLocks/>
          </p:cNvCxnSpPr>
          <p:nvPr/>
        </p:nvCxnSpPr>
        <p:spPr>
          <a:xfrm>
            <a:off x="2694040" y="3131574"/>
            <a:ext cx="55123" cy="5702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9E1C4386-A20C-54FC-C996-A80556C3E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559" y="4081734"/>
            <a:ext cx="2706286" cy="2170233"/>
          </a:xfrm>
          <a:prstGeom prst="rect">
            <a:avLst/>
          </a:prstGeom>
        </p:spPr>
      </p:pic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BE24B329-51D4-348F-6490-7C57390412DF}"/>
              </a:ext>
            </a:extLst>
          </p:cNvPr>
          <p:cNvCxnSpPr/>
          <p:nvPr/>
        </p:nvCxnSpPr>
        <p:spPr>
          <a:xfrm>
            <a:off x="5997677" y="1848465"/>
            <a:ext cx="363794" cy="6690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2E64F048-357C-1015-9891-F8CFB7EEFD8C}"/>
              </a:ext>
            </a:extLst>
          </p:cNvPr>
          <p:cNvSpPr txBox="1"/>
          <p:nvPr/>
        </p:nvSpPr>
        <p:spPr>
          <a:xfrm>
            <a:off x="4237703" y="1690688"/>
            <a:ext cx="87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压板通过销钉定位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285BCE2B-3C1D-1947-C27C-B4AEB71ED933}"/>
              </a:ext>
            </a:extLst>
          </p:cNvPr>
          <p:cNvCxnSpPr/>
          <p:nvPr/>
        </p:nvCxnSpPr>
        <p:spPr>
          <a:xfrm>
            <a:off x="4925961" y="2271252"/>
            <a:ext cx="491613" cy="3427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>
            <a:extLst>
              <a:ext uri="{FF2B5EF4-FFF2-40B4-BE49-F238E27FC236}">
                <a16:creationId xmlns:a16="http://schemas.microsoft.com/office/drawing/2014/main" id="{E26523F3-A0B4-CCD2-8A91-D2D481E15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387" y="553422"/>
            <a:ext cx="2894889" cy="228726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AC6979CF-664E-BF93-710C-ED652924CA9A}"/>
              </a:ext>
            </a:extLst>
          </p:cNvPr>
          <p:cNvSpPr txBox="1"/>
          <p:nvPr/>
        </p:nvSpPr>
        <p:spPr>
          <a:xfrm>
            <a:off x="10186219" y="282867"/>
            <a:ext cx="110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此面与硅片接触</a:t>
            </a: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A442535-E522-287E-C538-9494C98A5693}"/>
              </a:ext>
            </a:extLst>
          </p:cNvPr>
          <p:cNvCxnSpPr/>
          <p:nvPr/>
        </p:nvCxnSpPr>
        <p:spPr>
          <a:xfrm>
            <a:off x="10681702" y="816077"/>
            <a:ext cx="320595" cy="778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8CF4E673-E5E9-4F4E-A2F6-E1FED35DAC10}"/>
              </a:ext>
            </a:extLst>
          </p:cNvPr>
          <p:cNvSpPr txBox="1"/>
          <p:nvPr/>
        </p:nvSpPr>
        <p:spPr>
          <a:xfrm>
            <a:off x="9427387" y="2682511"/>
            <a:ext cx="2607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槽深</a:t>
            </a:r>
            <a:r>
              <a:rPr lang="en-US" altLang="zh-CN" dirty="0"/>
              <a:t>0.62mm=0.15</a:t>
            </a:r>
            <a:r>
              <a:rPr lang="zh-CN" altLang="en-US" dirty="0"/>
              <a:t>偏压板</a:t>
            </a:r>
            <a:r>
              <a:rPr lang="en-US" altLang="zh-CN" dirty="0"/>
              <a:t>+</a:t>
            </a:r>
            <a:r>
              <a:rPr lang="en-US" altLang="zh-CN" dirty="0">
                <a:solidFill>
                  <a:srgbClr val="FF0000"/>
                </a:solidFill>
              </a:rPr>
              <a:t>0.15</a:t>
            </a:r>
            <a:r>
              <a:rPr lang="zh-CN" altLang="en-US" dirty="0">
                <a:solidFill>
                  <a:srgbClr val="FF0000"/>
                </a:solidFill>
              </a:rPr>
              <a:t>（胶层厚度）</a:t>
            </a:r>
            <a:r>
              <a:rPr lang="en-US" altLang="zh-CN" dirty="0"/>
              <a:t>+0.32</a:t>
            </a:r>
            <a:r>
              <a:rPr lang="zh-CN" altLang="en-US" dirty="0"/>
              <a:t>（硅片厚度）</a:t>
            </a:r>
            <a:endParaRPr lang="en-US" altLang="zh-CN" dirty="0"/>
          </a:p>
          <a:p>
            <a:r>
              <a:rPr lang="zh-CN" altLang="en-US" dirty="0"/>
              <a:t>槽宽大于硅片尺寸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311C152-D0D8-1F67-A78F-5C83CC9BE8A5}"/>
              </a:ext>
            </a:extLst>
          </p:cNvPr>
          <p:cNvSpPr txBox="1"/>
          <p:nvPr/>
        </p:nvSpPr>
        <p:spPr>
          <a:xfrm>
            <a:off x="388374" y="625196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压板的槽深度最终决定</a:t>
            </a:r>
            <a:r>
              <a:rPr lang="en-US" altLang="zh-CN" dirty="0"/>
              <a:t>P 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的总厚度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C378657-1603-8A1F-CE9D-6A57177D40C9}"/>
              </a:ext>
            </a:extLst>
          </p:cNvPr>
          <p:cNvSpPr txBox="1"/>
          <p:nvPr/>
        </p:nvSpPr>
        <p:spPr>
          <a:xfrm>
            <a:off x="7075743" y="520275"/>
            <a:ext cx="2075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组装板（维持原设计思路，增加定位销孔）</a:t>
            </a: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D2F3283B-A08D-AE47-5A1E-08AB53EDE873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7983794" y="1443605"/>
            <a:ext cx="129765" cy="404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灯片编号占位符 52">
            <a:extLst>
              <a:ext uri="{FF2B5EF4-FFF2-40B4-BE49-F238E27FC236}">
                <a16:creationId xmlns:a16="http://schemas.microsoft.com/office/drawing/2014/main" id="{64D9541A-75B4-2090-8C1A-BAC505BC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fld>
            <a:endParaRPr lang="zh-CN" altLang="en-US" sz="160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246777-807B-65F5-01A0-EDC730C46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0" b="60885"/>
          <a:stretch>
            <a:fillRect/>
          </a:stretch>
        </p:blipFill>
        <p:spPr>
          <a:xfrm>
            <a:off x="6893223" y="4975436"/>
            <a:ext cx="2743200" cy="16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1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45024E-33E7-FD6E-CD90-D401B5AE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89" y="198438"/>
            <a:ext cx="10515600" cy="1325563"/>
          </a:xfrm>
        </p:spPr>
        <p:txBody>
          <a:bodyPr/>
          <a:lstStyle/>
          <a:p>
            <a:r>
              <a:rPr lang="en-US" altLang="zh-CN" dirty="0"/>
              <a:t>P ladder-</a:t>
            </a:r>
            <a:r>
              <a:rPr lang="zh-CN" altLang="en-US" dirty="0"/>
              <a:t>硅片定位和移动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F56AC8-4825-41CB-1202-ACF3FD79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807" y="1792167"/>
            <a:ext cx="3627835" cy="38210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FB4CE02-424F-0829-78E9-3BEFA7E30E08}"/>
              </a:ext>
            </a:extLst>
          </p:cNvPr>
          <p:cNvSpPr txBox="1"/>
          <p:nvPr/>
        </p:nvSpPr>
        <p:spPr>
          <a:xfrm>
            <a:off x="5277196" y="2688613"/>
            <a:ext cx="189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dirty="0"/>
              <a:t>0.5mm</a:t>
            </a:r>
            <a:r>
              <a:rPr lang="zh-CN" altLang="en-US" dirty="0"/>
              <a:t>高台阶定位硅片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8995E94-8492-5BE7-326C-1C5ED9565771}"/>
              </a:ext>
            </a:extLst>
          </p:cNvPr>
          <p:cNvCxnSpPr/>
          <p:nvPr/>
        </p:nvCxnSpPr>
        <p:spPr>
          <a:xfrm flipH="1">
            <a:off x="3635209" y="3219554"/>
            <a:ext cx="1907458" cy="5801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D67A356-232C-EF40-4809-20F5B79A249A}"/>
              </a:ext>
            </a:extLst>
          </p:cNvPr>
          <p:cNvCxnSpPr/>
          <p:nvPr/>
        </p:nvCxnSpPr>
        <p:spPr>
          <a:xfrm flipH="1">
            <a:off x="2878125" y="3239219"/>
            <a:ext cx="2900517" cy="12781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2C67C76-3CF3-5ABA-C1C7-AB578324FB58}"/>
              </a:ext>
            </a:extLst>
          </p:cNvPr>
          <p:cNvCxnSpPr/>
          <p:nvPr/>
        </p:nvCxnSpPr>
        <p:spPr>
          <a:xfrm flipH="1">
            <a:off x="4205480" y="3219554"/>
            <a:ext cx="1573162" cy="1828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8007A55-6696-7BDD-EBA9-E5839090F13A}"/>
              </a:ext>
            </a:extLst>
          </p:cNvPr>
          <p:cNvCxnSpPr>
            <a:cxnSpLocks/>
          </p:cNvCxnSpPr>
          <p:nvPr/>
        </p:nvCxnSpPr>
        <p:spPr>
          <a:xfrm flipV="1">
            <a:off x="3389403" y="3897980"/>
            <a:ext cx="1120877" cy="18582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1227D97-8225-0BA0-5FA5-367F88E08F08}"/>
              </a:ext>
            </a:extLst>
          </p:cNvPr>
          <p:cNvCxnSpPr/>
          <p:nvPr/>
        </p:nvCxnSpPr>
        <p:spPr>
          <a:xfrm flipV="1">
            <a:off x="3389403" y="4841877"/>
            <a:ext cx="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8EBED99-45E1-1653-9197-36A4C5DF5BA7}"/>
              </a:ext>
            </a:extLst>
          </p:cNvPr>
          <p:cNvCxnSpPr/>
          <p:nvPr/>
        </p:nvCxnSpPr>
        <p:spPr>
          <a:xfrm flipH="1" flipV="1">
            <a:off x="4824912" y="4517413"/>
            <a:ext cx="717755" cy="10957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3911F821-AC83-0FBD-9CCF-494D136C78D5}"/>
              </a:ext>
            </a:extLst>
          </p:cNvPr>
          <p:cNvSpPr txBox="1"/>
          <p:nvPr/>
        </p:nvSpPr>
        <p:spPr>
          <a:xfrm>
            <a:off x="2878125" y="5756277"/>
            <a:ext cx="104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销钉孔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404B61-AB76-CE52-9456-653355D40BE1}"/>
              </a:ext>
            </a:extLst>
          </p:cNvPr>
          <p:cNvSpPr txBox="1"/>
          <p:nvPr/>
        </p:nvSpPr>
        <p:spPr>
          <a:xfrm>
            <a:off x="5277196" y="5613200"/>
            <a:ext cx="12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聚四氟板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728758F-75BA-3A3E-18E1-E12AFD0E2990}"/>
              </a:ext>
            </a:extLst>
          </p:cNvPr>
          <p:cNvSpPr txBox="1"/>
          <p:nvPr/>
        </p:nvSpPr>
        <p:spPr>
          <a:xfrm>
            <a:off x="1806409" y="5284329"/>
            <a:ext cx="63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铝板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058C7A4B-F560-938B-4B0F-3D1DF1B363EB}"/>
              </a:ext>
            </a:extLst>
          </p:cNvPr>
          <p:cNvCxnSpPr/>
          <p:nvPr/>
        </p:nvCxnSpPr>
        <p:spPr>
          <a:xfrm flipV="1">
            <a:off x="2071880" y="5048354"/>
            <a:ext cx="727587" cy="5648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E3C4A5B-C113-E4FF-B5F4-AAB483D22A3A}"/>
              </a:ext>
            </a:extLst>
          </p:cNvPr>
          <p:cNvSpPr txBox="1"/>
          <p:nvPr/>
        </p:nvSpPr>
        <p:spPr>
          <a:xfrm>
            <a:off x="5439429" y="1890052"/>
            <a:ext cx="138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聚四氟板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7186EA4-DD21-273B-0232-4280D7C88620}"/>
              </a:ext>
            </a:extLst>
          </p:cNvPr>
          <p:cNvSpPr txBox="1"/>
          <p:nvPr/>
        </p:nvSpPr>
        <p:spPr>
          <a:xfrm>
            <a:off x="5306424" y="996873"/>
            <a:ext cx="79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真空抽口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A5C1DE81-3888-38AC-8126-BE5A19DE9FE8}"/>
              </a:ext>
            </a:extLst>
          </p:cNvPr>
          <p:cNvCxnSpPr/>
          <p:nvPr/>
        </p:nvCxnSpPr>
        <p:spPr>
          <a:xfrm flipH="1">
            <a:off x="4677428" y="2187167"/>
            <a:ext cx="1022555" cy="412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C6612F4E-CC0C-E58F-57B5-1A4A71564799}"/>
              </a:ext>
            </a:extLst>
          </p:cNvPr>
          <p:cNvCxnSpPr>
            <a:cxnSpLocks/>
          </p:cNvCxnSpPr>
          <p:nvPr/>
        </p:nvCxnSpPr>
        <p:spPr>
          <a:xfrm flipH="1">
            <a:off x="3743364" y="1592826"/>
            <a:ext cx="1691149" cy="10957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EFBAE7E5-9E9B-8017-79C5-4AE9469613EE}"/>
              </a:ext>
            </a:extLst>
          </p:cNvPr>
          <p:cNvSpPr txBox="1"/>
          <p:nvPr/>
        </p:nvSpPr>
        <p:spPr>
          <a:xfrm>
            <a:off x="1369411" y="1981199"/>
            <a:ext cx="105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把手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020D039A-A282-E2AF-9AA9-C5E49498026D}"/>
              </a:ext>
            </a:extLst>
          </p:cNvPr>
          <p:cNvCxnSpPr/>
          <p:nvPr/>
        </p:nvCxnSpPr>
        <p:spPr>
          <a:xfrm flipV="1">
            <a:off x="1934498" y="1890052"/>
            <a:ext cx="2182761" cy="2506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53ED8561-7AA2-942F-6F20-267F60136193}"/>
              </a:ext>
            </a:extLst>
          </p:cNvPr>
          <p:cNvCxnSpPr/>
          <p:nvPr/>
        </p:nvCxnSpPr>
        <p:spPr>
          <a:xfrm>
            <a:off x="1895302" y="2187167"/>
            <a:ext cx="1140408" cy="7330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>
            <a:extLst>
              <a:ext uri="{FF2B5EF4-FFF2-40B4-BE49-F238E27FC236}">
                <a16:creationId xmlns:a16="http://schemas.microsoft.com/office/drawing/2014/main" id="{2E7F0819-40DB-00EE-A3F7-C6FF5F11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176" y="2600122"/>
            <a:ext cx="3962743" cy="3177815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962A4765-FDAA-9E88-1659-5E4A09EF212B}"/>
              </a:ext>
            </a:extLst>
          </p:cNvPr>
          <p:cNvSpPr txBox="1"/>
          <p:nvPr/>
        </p:nvSpPr>
        <p:spPr>
          <a:xfrm>
            <a:off x="8746635" y="6040676"/>
            <a:ext cx="268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销钉（跟随工装）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A33BB101-4C8B-C54F-19EB-4995F6DA1804}"/>
              </a:ext>
            </a:extLst>
          </p:cNvPr>
          <p:cNvCxnSpPr/>
          <p:nvPr/>
        </p:nvCxnSpPr>
        <p:spPr>
          <a:xfrm flipV="1">
            <a:off x="9041796" y="4189029"/>
            <a:ext cx="0" cy="18688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17180A13-0577-D08D-343F-18584829EB73}"/>
              </a:ext>
            </a:extLst>
          </p:cNvPr>
          <p:cNvCxnSpPr/>
          <p:nvPr/>
        </p:nvCxnSpPr>
        <p:spPr>
          <a:xfrm flipV="1">
            <a:off x="9090957" y="5252136"/>
            <a:ext cx="1150374" cy="8057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B07E185C-A4B2-3F65-EAC5-DF047DE4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fld>
            <a:endParaRPr lang="zh-CN" altLang="en-US" sz="160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B36475-EDC8-17A1-6171-F0B683327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t="18313" b="23699"/>
          <a:stretch>
            <a:fillRect/>
          </a:stretch>
        </p:blipFill>
        <p:spPr>
          <a:xfrm>
            <a:off x="9041796" y="298265"/>
            <a:ext cx="2163236" cy="18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3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A9F45-CCE9-411F-3599-E60D846D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组装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785D60-E815-0011-FDA3-0164392A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1540"/>
            <a:ext cx="7247248" cy="29949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E442F3E-A9A8-F22F-9FEA-598D786D4421}"/>
              </a:ext>
            </a:extLst>
          </p:cNvPr>
          <p:cNvSpPr txBox="1"/>
          <p:nvPr/>
        </p:nvSpPr>
        <p:spPr>
          <a:xfrm>
            <a:off x="6463125" y="4168878"/>
            <a:ext cx="162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前端电子学板粘接压板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EBD884A-DB72-6742-7633-415662A51B5C}"/>
              </a:ext>
            </a:extLst>
          </p:cNvPr>
          <p:cNvCxnSpPr/>
          <p:nvPr/>
        </p:nvCxnSpPr>
        <p:spPr>
          <a:xfrm flipH="1" flipV="1">
            <a:off x="6705600" y="2644877"/>
            <a:ext cx="393290" cy="15240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55A9B2D4-F91F-3323-0416-80224297AD97}"/>
              </a:ext>
            </a:extLst>
          </p:cNvPr>
          <p:cNvSpPr txBox="1"/>
          <p:nvPr/>
        </p:nvSpPr>
        <p:spPr>
          <a:xfrm>
            <a:off x="5923935" y="1285209"/>
            <a:ext cx="195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通过电子学板上的销钉孔定位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0885EB6-91F6-8D35-5DC9-BF78659B1E27}"/>
              </a:ext>
            </a:extLst>
          </p:cNvPr>
          <p:cNvCxnSpPr/>
          <p:nvPr/>
        </p:nvCxnSpPr>
        <p:spPr>
          <a:xfrm>
            <a:off x="6381135" y="1931540"/>
            <a:ext cx="81990" cy="4970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954F9E53-68A9-306F-6BE8-5637A8663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754" y="1744832"/>
            <a:ext cx="3533034" cy="168416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4802DA1-FFB5-00A9-E6AB-7D75A1AA88CE}"/>
              </a:ext>
            </a:extLst>
          </p:cNvPr>
          <p:cNvSpPr txBox="1"/>
          <p:nvPr/>
        </p:nvSpPr>
        <p:spPr>
          <a:xfrm>
            <a:off x="8711381" y="3618271"/>
            <a:ext cx="315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槽宽：大于电子学板宽度</a:t>
            </a:r>
            <a:endParaRPr lang="en-US" altLang="zh-CN" dirty="0"/>
          </a:p>
          <a:p>
            <a:r>
              <a:rPr lang="zh-CN" altLang="en-US" dirty="0"/>
              <a:t>槽深</a:t>
            </a:r>
            <a:r>
              <a:rPr lang="en-US" altLang="zh-CN" dirty="0"/>
              <a:t>=0.15</a:t>
            </a:r>
            <a:r>
              <a:rPr lang="zh-CN" altLang="en-US" dirty="0"/>
              <a:t>（偏压板厚度）</a:t>
            </a:r>
            <a:r>
              <a:rPr lang="en-US" altLang="zh-CN" dirty="0"/>
              <a:t>+0.15</a:t>
            </a:r>
            <a:r>
              <a:rPr lang="zh-CN" altLang="en-US" dirty="0"/>
              <a:t>（胶层厚度）</a:t>
            </a:r>
            <a:r>
              <a:rPr lang="en-US" altLang="zh-CN" dirty="0"/>
              <a:t>+1.6</a:t>
            </a:r>
            <a:r>
              <a:rPr lang="zh-CN" altLang="en-US" dirty="0"/>
              <a:t>（电子学板厚度）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A9C65F0-5FAF-C81B-D179-01AFD9C46056}"/>
              </a:ext>
            </a:extLst>
          </p:cNvPr>
          <p:cNvSpPr txBox="1"/>
          <p:nvPr/>
        </p:nvSpPr>
        <p:spPr>
          <a:xfrm>
            <a:off x="4081972" y="1744832"/>
            <a:ext cx="158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电子元件部分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1EA74D8-9E18-7F30-E2F4-1804ABE90D3D}"/>
              </a:ext>
            </a:extLst>
          </p:cNvPr>
          <p:cNvCxnSpPr/>
          <p:nvPr/>
        </p:nvCxnSpPr>
        <p:spPr>
          <a:xfrm>
            <a:off x="5201265" y="2094271"/>
            <a:ext cx="1042219" cy="5506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AC194DC-F9E3-FFEE-19B2-3B2EE04F7D51}"/>
              </a:ext>
            </a:extLst>
          </p:cNvPr>
          <p:cNvSpPr txBox="1"/>
          <p:nvPr/>
        </p:nvSpPr>
        <p:spPr>
          <a:xfrm>
            <a:off x="727587" y="5545394"/>
            <a:ext cx="1062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组装顺序：偏压板定位</a:t>
            </a:r>
            <a:r>
              <a:rPr lang="en-US" altLang="zh-CN" dirty="0"/>
              <a:t>—</a:t>
            </a:r>
            <a:r>
              <a:rPr lang="zh-CN" altLang="en-US" dirty="0"/>
              <a:t>抽真空</a:t>
            </a:r>
            <a:r>
              <a:rPr lang="en-US" altLang="zh-CN" dirty="0"/>
              <a:t>—</a:t>
            </a:r>
            <a:r>
              <a:rPr lang="zh-CN" altLang="en-US" dirty="0"/>
              <a:t>去销钉</a:t>
            </a:r>
            <a:r>
              <a:rPr lang="en-US" altLang="zh-CN" dirty="0"/>
              <a:t>—</a:t>
            </a:r>
            <a:r>
              <a:rPr lang="zh-CN" altLang="en-US" dirty="0"/>
              <a:t>安装硅片（并压板压）</a:t>
            </a:r>
            <a:r>
              <a:rPr lang="en-US" altLang="zh-CN" dirty="0"/>
              <a:t>—</a:t>
            </a:r>
            <a:r>
              <a:rPr lang="zh-CN" altLang="en-US" dirty="0"/>
              <a:t>安装电子学板（并压板压）</a:t>
            </a:r>
            <a:r>
              <a:rPr lang="en-US" altLang="zh-CN" dirty="0"/>
              <a:t>—</a:t>
            </a:r>
            <a:r>
              <a:rPr lang="zh-CN" altLang="en-US" dirty="0"/>
              <a:t>真空放气</a:t>
            </a:r>
            <a:r>
              <a:rPr lang="en-US" altLang="zh-CN" dirty="0"/>
              <a:t>—</a:t>
            </a:r>
            <a:r>
              <a:rPr lang="zh-CN" altLang="en-US" dirty="0"/>
              <a:t>固化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6411A22-5BD0-1055-1492-2B04F61C1AB2}"/>
              </a:ext>
            </a:extLst>
          </p:cNvPr>
          <p:cNvSpPr txBox="1"/>
          <p:nvPr/>
        </p:nvSpPr>
        <p:spPr>
          <a:xfrm>
            <a:off x="1976284" y="6322142"/>
            <a:ext cx="61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键合时，组装底板跟随？</a:t>
            </a:r>
          </a:p>
        </p:txBody>
      </p:sp>
      <p:sp>
        <p:nvSpPr>
          <p:cNvPr id="24" name="灯片编号占位符 23">
            <a:extLst>
              <a:ext uri="{FF2B5EF4-FFF2-40B4-BE49-F238E27FC236}">
                <a16:creationId xmlns:a16="http://schemas.microsoft.com/office/drawing/2014/main" id="{2A01179F-BDEB-2981-6085-5C0656D7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AED1AEE-0F77-4507-8EA2-EF53C685D3A2}" type="slidenum">
              <a:rPr lang="zh-CN" altLang="en-US" sz="1600">
                <a:latin typeface="新宋体" panose="02010609030101010101" pitchFamily="49" charset="-122"/>
                <a:ea typeface="新宋体" panose="02010609030101010101" pitchFamily="49" charset="-122"/>
              </a:rPr>
              <a:pPr/>
              <a:t>5</a:t>
            </a:fld>
            <a:endParaRPr lang="zh-CN" altLang="en-US" sz="1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03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91208-0422-BF17-9E91-5ACF4825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组装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55193A5-902C-178D-D44F-C8FF76532605}"/>
              </a:ext>
            </a:extLst>
          </p:cNvPr>
          <p:cNvSpPr txBox="1"/>
          <p:nvPr/>
        </p:nvSpPr>
        <p:spPr>
          <a:xfrm>
            <a:off x="6333210" y="5401400"/>
            <a:ext cx="455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使用两种槽深的压板（</a:t>
            </a:r>
            <a:r>
              <a:rPr lang="en-US" altLang="zh-CN" dirty="0"/>
              <a:t>0.62mm</a:t>
            </a:r>
            <a:r>
              <a:rPr lang="zh-CN" altLang="en-US" dirty="0"/>
              <a:t>和</a:t>
            </a:r>
            <a:r>
              <a:rPr lang="en-US" altLang="zh-CN" dirty="0"/>
              <a:t>0.92mm</a:t>
            </a:r>
            <a:r>
              <a:rPr lang="zh-CN" altLang="en-US" dirty="0"/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A5A27F-7DAA-2BE1-08BB-F2554E7A7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023" y="1456600"/>
            <a:ext cx="4330276" cy="17894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4018ECC-D962-49B0-795D-59B8E18D89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45" t="8651" r="10526" b="8620"/>
          <a:stretch>
            <a:fillRect/>
          </a:stretch>
        </p:blipFill>
        <p:spPr>
          <a:xfrm>
            <a:off x="9726038" y="585296"/>
            <a:ext cx="2183572" cy="189223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7AA8377-2EE6-8A60-2E21-D0D6E87BA9AA}"/>
              </a:ext>
            </a:extLst>
          </p:cNvPr>
          <p:cNvSpPr txBox="1"/>
          <p:nvPr/>
        </p:nvSpPr>
        <p:spPr>
          <a:xfrm>
            <a:off x="8714468" y="2797273"/>
            <a:ext cx="347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硅片粘接时槽深：</a:t>
            </a:r>
            <a:r>
              <a:rPr lang="en-US" altLang="zh-CN" dirty="0"/>
              <a:t>0.62mm</a:t>
            </a:r>
          </a:p>
          <a:p>
            <a:r>
              <a:rPr lang="en-US" altLang="zh-CN" dirty="0"/>
              <a:t>Z</a:t>
            </a:r>
            <a:r>
              <a:rPr lang="zh-CN" altLang="en-US" dirty="0"/>
              <a:t>型柔性板粘接时槽深：</a:t>
            </a:r>
            <a:r>
              <a:rPr lang="en-US" altLang="zh-CN" dirty="0"/>
              <a:t>0.92mm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24FCE99-AAE7-9880-CF2D-19F36CD0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6</a:t>
            </a:fld>
            <a:endParaRPr lang="zh-CN" altLang="en-US" sz="160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ED2F6A-F28D-E2C8-2FBA-FF1EBC788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70" y="1487697"/>
            <a:ext cx="3629793" cy="168571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C61574A-223F-A3D2-00EE-06D92B65CA72}"/>
              </a:ext>
            </a:extLst>
          </p:cNvPr>
          <p:cNvSpPr txBox="1"/>
          <p:nvPr/>
        </p:nvSpPr>
        <p:spPr>
          <a:xfrm>
            <a:off x="426197" y="3667542"/>
            <a:ext cx="40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偏压片已修改尺寸：稍短且无销钉孔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3310702-13E7-5F1F-1084-71A2712CD0EB}"/>
              </a:ext>
            </a:extLst>
          </p:cNvPr>
          <p:cNvSpPr txBox="1"/>
          <p:nvPr/>
        </p:nvSpPr>
        <p:spPr>
          <a:xfrm>
            <a:off x="5271919" y="3798491"/>
            <a:ext cx="40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硅片安装与</a:t>
            </a:r>
            <a:r>
              <a:rPr lang="en-US" altLang="zh-CN" dirty="0"/>
              <a:t>P ladder</a:t>
            </a:r>
            <a:r>
              <a:rPr lang="zh-CN" altLang="en-US" dirty="0"/>
              <a:t>相同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43D980-08F2-893F-56C8-BDF95FA9F01B}"/>
              </a:ext>
            </a:extLst>
          </p:cNvPr>
          <p:cNvSpPr txBox="1"/>
          <p:nvPr/>
        </p:nvSpPr>
        <p:spPr>
          <a:xfrm>
            <a:off x="1540223" y="6308209"/>
            <a:ext cx="185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r>
              <a:rPr lang="zh-CN" altLang="en-US" dirty="0"/>
              <a:t>型柔性板定位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F21CEB7-4E13-024A-8793-DD39D431B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23" t="4220"/>
          <a:stretch>
            <a:fillRect/>
          </a:stretch>
        </p:blipFill>
        <p:spPr>
          <a:xfrm>
            <a:off x="424289" y="4245836"/>
            <a:ext cx="4085826" cy="20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2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217C3-A47C-4ED1-4E3F-D3979092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Supper ladder</a:t>
            </a:r>
            <a:r>
              <a:rPr lang="zh-CN" altLang="en-US" dirty="0"/>
              <a:t>组装</a:t>
            </a:r>
            <a:r>
              <a:rPr lang="en-US" altLang="zh-CN" dirty="0"/>
              <a:t>-AIREX</a:t>
            </a:r>
            <a:r>
              <a:rPr lang="zh-CN" altLang="en-US" dirty="0"/>
              <a:t>安装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CB7969-A1D6-1879-2FEE-6BDBB79FB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90" y="1897247"/>
            <a:ext cx="8855207" cy="306350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9548585-A531-1B91-286D-317B42D890EF}"/>
              </a:ext>
            </a:extLst>
          </p:cNvPr>
          <p:cNvSpPr txBox="1"/>
          <p:nvPr/>
        </p:nvSpPr>
        <p:spPr>
          <a:xfrm>
            <a:off x="1313805" y="2123769"/>
            <a:ext cx="193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AIREX</a:t>
            </a:r>
            <a:r>
              <a:rPr lang="zh-CN" altLang="en-US" dirty="0"/>
              <a:t>定位片（兼控制粘胶厚度）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42BFAD9-C48C-F3E5-8600-C1EA3EF0EB2A}"/>
              </a:ext>
            </a:extLst>
          </p:cNvPr>
          <p:cNvCxnSpPr/>
          <p:nvPr/>
        </p:nvCxnSpPr>
        <p:spPr>
          <a:xfrm>
            <a:off x="1907458" y="2674375"/>
            <a:ext cx="0" cy="10422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FDCFF6F-33AC-10B8-EF68-5DF0D715DB04}"/>
              </a:ext>
            </a:extLst>
          </p:cNvPr>
          <p:cNvCxnSpPr/>
          <p:nvPr/>
        </p:nvCxnSpPr>
        <p:spPr>
          <a:xfrm>
            <a:off x="2861187" y="2536723"/>
            <a:ext cx="3421626" cy="127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60F03A1-40CE-E0C9-DCB9-E3B456FCEE26}"/>
              </a:ext>
            </a:extLst>
          </p:cNvPr>
          <p:cNvSpPr txBox="1"/>
          <p:nvPr/>
        </p:nvSpPr>
        <p:spPr>
          <a:xfrm>
            <a:off x="2684206" y="5063613"/>
            <a:ext cx="144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厚度控制片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23D0ECB-4E06-B9FF-9466-DD9F7B2240AD}"/>
              </a:ext>
            </a:extLst>
          </p:cNvPr>
          <p:cNvCxnSpPr/>
          <p:nvPr/>
        </p:nvCxnSpPr>
        <p:spPr>
          <a:xfrm flipH="1" flipV="1">
            <a:off x="2684206" y="4208207"/>
            <a:ext cx="462116" cy="9733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C4D62E0-3ECD-CE26-F2A6-4F72ACB323E1}"/>
              </a:ext>
            </a:extLst>
          </p:cNvPr>
          <p:cNvCxnSpPr/>
          <p:nvPr/>
        </p:nvCxnSpPr>
        <p:spPr>
          <a:xfrm flipV="1">
            <a:off x="3460955" y="3104536"/>
            <a:ext cx="3696929" cy="20672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3023BCD4-8DB5-C8FD-D481-643D96A651BF}"/>
              </a:ext>
            </a:extLst>
          </p:cNvPr>
          <p:cNvSpPr txBox="1"/>
          <p:nvPr/>
        </p:nvSpPr>
        <p:spPr>
          <a:xfrm>
            <a:off x="1730477" y="5938684"/>
            <a:ext cx="712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控制片厚度</a:t>
            </a:r>
            <a:r>
              <a:rPr lang="en-US" altLang="zh-CN" dirty="0"/>
              <a:t>5.27mm</a:t>
            </a:r>
            <a:r>
              <a:rPr lang="zh-CN" altLang="en-US" dirty="0"/>
              <a:t>（</a:t>
            </a:r>
            <a:r>
              <a:rPr lang="en-US" altLang="zh-CN" dirty="0"/>
              <a:t>4.5AIREX+0.15</a:t>
            </a:r>
            <a:r>
              <a:rPr lang="zh-CN" altLang="en-US" dirty="0"/>
              <a:t>胶</a:t>
            </a:r>
            <a:r>
              <a:rPr lang="en-US" altLang="zh-CN" dirty="0"/>
              <a:t>+0.32</a:t>
            </a:r>
            <a:r>
              <a:rPr lang="zh-CN" altLang="en-US" dirty="0"/>
              <a:t>硅片</a:t>
            </a:r>
            <a:r>
              <a:rPr lang="en-US" altLang="zh-CN" dirty="0"/>
              <a:t>+0.15</a:t>
            </a:r>
            <a:r>
              <a:rPr lang="zh-CN" altLang="en-US" dirty="0"/>
              <a:t>胶</a:t>
            </a:r>
            <a:r>
              <a:rPr lang="en-US" altLang="zh-CN" dirty="0"/>
              <a:t>+0.15</a:t>
            </a:r>
            <a:r>
              <a:rPr lang="zh-CN" altLang="en-US" dirty="0"/>
              <a:t>偏压板）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1C6AD34-21D6-4FBC-F347-D69A35C82A30}"/>
              </a:ext>
            </a:extLst>
          </p:cNvPr>
          <p:cNvSpPr txBox="1"/>
          <p:nvPr/>
        </p:nvSpPr>
        <p:spPr>
          <a:xfrm>
            <a:off x="10070750" y="2505669"/>
            <a:ext cx="155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其它零件粘接，均用厚度片控制，用平板压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5496B53-1C10-8976-A086-90D49E364528}"/>
              </a:ext>
            </a:extLst>
          </p:cNvPr>
          <p:cNvSpPr txBox="1"/>
          <p:nvPr/>
        </p:nvSpPr>
        <p:spPr>
          <a:xfrm>
            <a:off x="9635613" y="1415845"/>
            <a:ext cx="155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 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组装板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79DF495-70B0-359D-09B4-796CC533A3E6}"/>
              </a:ext>
            </a:extLst>
          </p:cNvPr>
          <p:cNvCxnSpPr/>
          <p:nvPr/>
        </p:nvCxnSpPr>
        <p:spPr>
          <a:xfrm flipH="1">
            <a:off x="8858865" y="1897247"/>
            <a:ext cx="943896" cy="6394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C062EFFA-3694-F5CD-0918-1ECA4CF4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7</a:t>
            </a:fld>
            <a:endParaRPr lang="zh-CN" altLang="en-US" sz="160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A34BBB-33FB-6191-CD40-0F9F459B2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950" y="3756469"/>
            <a:ext cx="1409634" cy="27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2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26E12B-EAF9-ACDE-8DBF-952F6134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Supper ladder</a:t>
            </a:r>
            <a:r>
              <a:rPr lang="zh-CN" altLang="en-US" dirty="0"/>
              <a:t>组装</a:t>
            </a:r>
            <a:r>
              <a:rPr lang="en-US" altLang="zh-CN" dirty="0"/>
              <a:t>- 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移动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A1C1ED-1983-BC9C-CF0E-D8BFCF25D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41" y="1513708"/>
            <a:ext cx="7688823" cy="47786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7566FC6-80DA-AAF6-5827-215A3D4EEAFB}"/>
              </a:ext>
            </a:extLst>
          </p:cNvPr>
          <p:cNvSpPr txBox="1"/>
          <p:nvPr/>
        </p:nvSpPr>
        <p:spPr>
          <a:xfrm>
            <a:off x="9190705" y="1818968"/>
            <a:ext cx="24973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难点：</a:t>
            </a:r>
            <a:endParaRPr lang="en-US" altLang="zh-CN" sz="2000" dirty="0"/>
          </a:p>
          <a:p>
            <a:r>
              <a:rPr lang="zh-CN" altLang="en-US" sz="2000" dirty="0"/>
              <a:t>前端电子学高度与</a:t>
            </a:r>
            <a:r>
              <a:rPr lang="en-US" altLang="zh-CN" sz="2000" dirty="0"/>
              <a:t>Z</a:t>
            </a:r>
            <a:r>
              <a:rPr lang="zh-CN" altLang="en-US" sz="2000" dirty="0"/>
              <a:t>柔性板高度不一致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解决办法：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、前期粘接时用工装控制</a:t>
            </a:r>
            <a:r>
              <a:rPr lang="en-US" altLang="zh-CN" sz="2000" dirty="0"/>
              <a:t>Z</a:t>
            </a:r>
            <a:r>
              <a:rPr lang="zh-CN" altLang="en-US" sz="2000" dirty="0"/>
              <a:t>柔性板和前端电子学板高度</a:t>
            </a:r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、移动工装加工不同高度的接触面，见下页介绍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8A174B-093E-01A6-2B99-0CAFA07D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8</a:t>
            </a:fld>
            <a:endParaRPr lang="zh-CN" altLang="en-US" sz="160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648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020359-5BA4-8469-3929-CE8CEE9D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91" y="181724"/>
            <a:ext cx="10515600" cy="1325563"/>
          </a:xfrm>
        </p:spPr>
        <p:txBody>
          <a:bodyPr/>
          <a:lstStyle/>
          <a:p>
            <a:r>
              <a:rPr lang="en-US" altLang="zh-CN" dirty="0"/>
              <a:t>Supper ladder</a:t>
            </a:r>
            <a:r>
              <a:rPr lang="zh-CN" altLang="en-US" dirty="0"/>
              <a:t>组装</a:t>
            </a:r>
            <a:r>
              <a:rPr lang="en-US" altLang="zh-CN" dirty="0"/>
              <a:t>- 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移动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4E78A4B-F8AD-D648-9F41-1442491E84E2}"/>
              </a:ext>
            </a:extLst>
          </p:cNvPr>
          <p:cNvGrpSpPr/>
          <p:nvPr/>
        </p:nvGrpSpPr>
        <p:grpSpPr>
          <a:xfrm>
            <a:off x="606073" y="1369261"/>
            <a:ext cx="9993101" cy="4903720"/>
            <a:chOff x="901041" y="1619274"/>
            <a:chExt cx="10412255" cy="512361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73C1B6-8600-732C-F5C6-7EC191863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8300" y="1619274"/>
              <a:ext cx="10104996" cy="4168501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4BD3B6E-44BF-75B9-DC80-7AF1CD442B65}"/>
                </a:ext>
              </a:extLst>
            </p:cNvPr>
            <p:cNvSpPr txBox="1"/>
            <p:nvPr/>
          </p:nvSpPr>
          <p:spPr>
            <a:xfrm>
              <a:off x="6967545" y="5418443"/>
              <a:ext cx="2054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此面接触</a:t>
              </a:r>
              <a:r>
                <a:rPr lang="en-US" altLang="zh-CN" dirty="0"/>
                <a:t>Z</a:t>
              </a:r>
              <a:r>
                <a:rPr lang="zh-CN" altLang="en-US" dirty="0"/>
                <a:t>柔性片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8BF1C40-55DC-56E8-B26F-F811E533D0A2}"/>
                </a:ext>
              </a:extLst>
            </p:cNvPr>
            <p:cNvSpPr txBox="1"/>
            <p:nvPr/>
          </p:nvSpPr>
          <p:spPr>
            <a:xfrm>
              <a:off x="2675763" y="3919023"/>
              <a:ext cx="2610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此面接触前端电子学板空白处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9A59B12-9AC1-7E36-FA64-DF5E95DA54A2}"/>
                </a:ext>
              </a:extLst>
            </p:cNvPr>
            <p:cNvSpPr txBox="1"/>
            <p:nvPr/>
          </p:nvSpPr>
          <p:spPr>
            <a:xfrm>
              <a:off x="901041" y="4668733"/>
              <a:ext cx="261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此面接触热端冷板</a:t>
              </a: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E33E03AF-72BF-3D0D-FC84-7BB70B3A87DA}"/>
                </a:ext>
              </a:extLst>
            </p:cNvPr>
            <p:cNvCxnSpPr>
              <a:stCxn id="6" idx="0"/>
            </p:cNvCxnSpPr>
            <p:nvPr/>
          </p:nvCxnSpPr>
          <p:spPr>
            <a:xfrm flipH="1" flipV="1">
              <a:off x="2090745" y="2378628"/>
              <a:ext cx="115529" cy="22901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E1F35D99-1394-B7E0-65ED-3B36CEE4B049}"/>
                </a:ext>
              </a:extLst>
            </p:cNvPr>
            <p:cNvCxnSpPr/>
            <p:nvPr/>
          </p:nvCxnSpPr>
          <p:spPr>
            <a:xfrm flipH="1" flipV="1">
              <a:off x="2837997" y="2634267"/>
              <a:ext cx="757084" cy="13568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2F945ECB-B077-5054-F7F5-C7A4D07F7A57}"/>
                </a:ext>
              </a:extLst>
            </p:cNvPr>
            <p:cNvCxnSpPr/>
            <p:nvPr/>
          </p:nvCxnSpPr>
          <p:spPr>
            <a:xfrm flipH="1" flipV="1">
              <a:off x="7626306" y="4288355"/>
              <a:ext cx="157317" cy="121693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CB10522-EC91-031F-28F1-A11327F20AC0}"/>
                </a:ext>
              </a:extLst>
            </p:cNvPr>
            <p:cNvSpPr txBox="1"/>
            <p:nvPr/>
          </p:nvSpPr>
          <p:spPr>
            <a:xfrm>
              <a:off x="3785046" y="6096557"/>
              <a:ext cx="30023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两个面有高度差，保证与对应的面贴合，提供真空吸力</a:t>
              </a: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43C923B6-DB8F-A4FD-584E-15E43858FF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34177" y="4288355"/>
              <a:ext cx="875071" cy="17473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BE11C2FF-D8E1-0FDE-5CFB-FF2D2DD187BF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flipV="1">
              <a:off x="5197739" y="5603109"/>
              <a:ext cx="1769806" cy="4326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8EACB42-1291-2F7D-504C-20366DA2FF23}"/>
                </a:ext>
              </a:extLst>
            </p:cNvPr>
            <p:cNvSpPr txBox="1"/>
            <p:nvPr/>
          </p:nvSpPr>
          <p:spPr>
            <a:xfrm>
              <a:off x="1248804" y="5911891"/>
              <a:ext cx="1917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辅助支撑作用</a:t>
              </a: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610CE4CA-738E-9344-2902-10D6894B5314}"/>
                </a:ext>
              </a:extLst>
            </p:cNvPr>
            <p:cNvCxnSpPr/>
            <p:nvPr/>
          </p:nvCxnSpPr>
          <p:spPr>
            <a:xfrm flipV="1">
              <a:off x="1962926" y="5038065"/>
              <a:ext cx="127819" cy="8738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09F2678-ACC8-0C60-72C1-4CD4D415417A}"/>
                </a:ext>
              </a:extLst>
            </p:cNvPr>
            <p:cNvSpPr txBox="1"/>
            <p:nvPr/>
          </p:nvSpPr>
          <p:spPr>
            <a:xfrm>
              <a:off x="6574255" y="1847686"/>
              <a:ext cx="2340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8</a:t>
              </a:r>
              <a:r>
                <a:rPr lang="zh-CN" altLang="en-US" dirty="0"/>
                <a:t>个孔独立抽真空</a:t>
              </a: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C26A7F6E-B6B7-A587-A223-E6E0D7E0A1E3}"/>
                </a:ext>
              </a:extLst>
            </p:cNvPr>
            <p:cNvCxnSpPr/>
            <p:nvPr/>
          </p:nvCxnSpPr>
          <p:spPr>
            <a:xfrm flipH="1">
              <a:off x="6466100" y="2132821"/>
              <a:ext cx="707923" cy="12781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D52FA09C-3984-7DE9-1C55-3EEF5BE2C7D8}"/>
              </a:ext>
            </a:extLst>
          </p:cNvPr>
          <p:cNvSpPr txBox="1"/>
          <p:nvPr/>
        </p:nvSpPr>
        <p:spPr>
          <a:xfrm>
            <a:off x="7136099" y="5831130"/>
            <a:ext cx="482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此工装适用于所有与</a:t>
            </a:r>
            <a:r>
              <a:rPr lang="en-US" altLang="zh-CN" dirty="0">
                <a:solidFill>
                  <a:srgbClr val="FF0000"/>
                </a:solidFill>
              </a:rPr>
              <a:t>Z</a:t>
            </a:r>
            <a:r>
              <a:rPr lang="zh-CN" altLang="en-US" dirty="0">
                <a:solidFill>
                  <a:srgbClr val="FF0000"/>
                </a:solidFill>
              </a:rPr>
              <a:t>型</a:t>
            </a:r>
            <a:r>
              <a:rPr lang="en-US" altLang="zh-CN" dirty="0">
                <a:solidFill>
                  <a:srgbClr val="FF0000"/>
                </a:solidFill>
              </a:rPr>
              <a:t>ladder</a:t>
            </a:r>
            <a:r>
              <a:rPr lang="zh-CN" altLang="en-US" dirty="0">
                <a:solidFill>
                  <a:srgbClr val="FF0000"/>
                </a:solidFill>
              </a:rPr>
              <a:t>接触的操作，如</a:t>
            </a:r>
            <a:r>
              <a:rPr lang="en-US" altLang="zh-CN" dirty="0">
                <a:solidFill>
                  <a:srgbClr val="FF0000"/>
                </a:solidFill>
              </a:rPr>
              <a:t>Z</a:t>
            </a:r>
            <a:r>
              <a:rPr lang="zh-CN" altLang="en-US" dirty="0">
                <a:solidFill>
                  <a:srgbClr val="FF0000"/>
                </a:solidFill>
              </a:rPr>
              <a:t>型</a:t>
            </a:r>
            <a:r>
              <a:rPr lang="en-US" altLang="zh-CN" dirty="0">
                <a:solidFill>
                  <a:srgbClr val="FF0000"/>
                </a:solidFill>
              </a:rPr>
              <a:t>ladder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>
                <a:solidFill>
                  <a:srgbClr val="FF0000"/>
                </a:solidFill>
              </a:rPr>
              <a:t>supper ladder</a:t>
            </a:r>
            <a:r>
              <a:rPr lang="zh-CN" altLang="en-US" dirty="0">
                <a:solidFill>
                  <a:srgbClr val="FF0000"/>
                </a:solidFill>
              </a:rPr>
              <a:t>平移</a:t>
            </a:r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EAD9E216-CB10-1C26-44A7-37DC8401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1AEE-0F77-4507-8EA2-EF53C685D3A2}" type="slidenum">
              <a:rPr lang="zh-CN" altLang="en-US" sz="1600" smtClean="0">
                <a:latin typeface="新宋体" panose="02010609030101010101" pitchFamily="49" charset="-122"/>
                <a:ea typeface="新宋体" panose="02010609030101010101" pitchFamily="49" charset="-122"/>
              </a:rPr>
              <a:t>9</a:t>
            </a:fld>
            <a:endParaRPr lang="zh-CN" altLang="en-US" sz="160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5502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941</Words>
  <Application>Microsoft Office PowerPoint</Application>
  <PresentationFormat>宽屏</PresentationFormat>
  <Paragraphs>132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等线 Light</vt:lpstr>
      <vt:lpstr>新宋体</vt:lpstr>
      <vt:lpstr>Arial</vt:lpstr>
      <vt:lpstr>Office 主题​​</vt:lpstr>
      <vt:lpstr>Ladder 工装设计思路</vt:lpstr>
      <vt:lpstr>Ladder 组装顺序</vt:lpstr>
      <vt:lpstr>P型ladder组装</vt:lpstr>
      <vt:lpstr>P ladder-硅片定位和移动</vt:lpstr>
      <vt:lpstr>P型ladder组装</vt:lpstr>
      <vt:lpstr>Z型ladder组装</vt:lpstr>
      <vt:lpstr>Supper ladder组装-AIREX安装</vt:lpstr>
      <vt:lpstr>Supper ladder组装- Z型ladder移动</vt:lpstr>
      <vt:lpstr>Supper ladder组装- Z型ladder移动</vt:lpstr>
      <vt:lpstr>Supper ladder组装-Z型ladder安装</vt:lpstr>
      <vt:lpstr>小结：组装supper ladder工装统计</vt:lpstr>
      <vt:lpstr>FEH单元组装</vt:lpstr>
      <vt:lpstr>运输？</vt:lpstr>
      <vt:lpstr>FEH单元与蜂窝板集成</vt:lpstr>
      <vt:lpstr>FEH单元移动</vt:lpstr>
      <vt:lpstr>FEH单元与蜂窝板集成</vt:lpstr>
      <vt:lpstr>1、顶面SCD ladder与侧面SCD ladder用相同工装  2、STK尺寸与SCD不同，不能通用，STK尺寸预计秋天定稿。</vt:lpstr>
      <vt:lpstr>三层蜂窝板组装</vt:lpstr>
      <vt:lpstr>PowerPoint 演示文稿</vt:lpstr>
      <vt:lpstr>谢谢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兆煜 丁</dc:creator>
  <cp:lastModifiedBy>兆煜 丁</cp:lastModifiedBy>
  <cp:revision>90</cp:revision>
  <dcterms:created xsi:type="dcterms:W3CDTF">2026-03-11T04:28:48Z</dcterms:created>
  <dcterms:modified xsi:type="dcterms:W3CDTF">2026-03-13T03:31:18Z</dcterms:modified>
</cp:coreProperties>
</file>