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6533E5-C3DB-4C91-9B40-AC45865A8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DEE2CE2-0F04-455A-A53D-CB8F86B5D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6EF1BE-594C-4C09-8299-D3D5B3074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F59D7-4EB1-4563-B4A9-6857487AF6EC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AF3A7B-F96B-4F29-AF83-696D223CE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D92C01-4B65-44CF-9431-8A41621DC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6634-CEF7-4EAF-9A97-8A486208FD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51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97B644-4406-4C2E-BE50-9D2BC5AF8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82947E-7955-4B3E-B0C2-F6F385C22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E6861D-32FF-440C-BD42-E4A2E807B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F59D7-4EB1-4563-B4A9-6857487AF6EC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F1B14F-F149-4EA9-BAE6-160A335AF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AF120E-92D4-4A48-8D97-C509B89CE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6634-CEF7-4EAF-9A97-8A486208FD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078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D8B5F8C-172E-4483-AFBD-7290139C04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D468C98-2B1A-4579-AEEA-1DB9A5283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E33683-6144-44B7-8712-FFBA45B3F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F59D7-4EB1-4563-B4A9-6857487AF6EC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54BB22-B3FE-41A1-A3CF-200DB5032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A662EE-1F11-472F-8B37-CD799C33D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6634-CEF7-4EAF-9A97-8A486208FD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915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748111-D095-4940-8EE6-2808C4AA6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C0CD7-0760-4640-9637-A3C317C3B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23FDC8-0320-4E68-95B7-93A5214B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F59D7-4EB1-4563-B4A9-6857487AF6EC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9E09A7-2346-467F-842C-BD52B26C2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36F858-9189-4F62-8B96-69A5B19C3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6634-CEF7-4EAF-9A97-8A486208FD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86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F24179-86AB-4589-9217-4635CF5AF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7BBA299-02BE-48EA-AB00-AA001D6C5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5EEA43-BE37-47DA-8D24-57F8927A1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F59D7-4EB1-4563-B4A9-6857487AF6EC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41495A-FAFB-43F6-BA84-D3D2561F5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CB809A-A00A-48A8-8D2C-C7B6D3D15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6634-CEF7-4EAF-9A97-8A486208FD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31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A273FE-6B73-4A65-92ED-7BB0CB999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0FCAFA-1301-4283-AC55-A31466BF8E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975BE70-79A3-4D8E-81FE-855466FE5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C44D5F-F0B7-4EDC-8F57-B4C98F23A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F59D7-4EB1-4563-B4A9-6857487AF6EC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7D0C7F4-C864-498A-B423-B49A1D7DF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8A97B5-E386-4295-BA42-89EE12894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6634-CEF7-4EAF-9A97-8A486208FD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88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2AB0AE-C4A4-427F-9DE9-A0CE8B8A8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963E631-7F27-4E25-AC11-B58975C98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28BE998-CDFC-473C-8CBA-4AA7EEEA1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88D460-0721-430A-977B-8909EB10FD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50E7FFD-3167-4895-8EA9-9AB36B718D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6A73E75-9D10-4A19-8BDB-81ABD3194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F59D7-4EB1-4563-B4A9-6857487AF6EC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5D60F4C-E0E5-45A3-8935-1DB35D4F4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D3FAA9C-6553-438D-BF72-FF4F0C1A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6634-CEF7-4EAF-9A97-8A486208FD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586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4C07BB-3B7F-4314-A24E-13B6FD4C8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058B55B-AAED-4DCA-9189-3D08A918E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F59D7-4EB1-4563-B4A9-6857487AF6EC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9553362-93B7-4443-863D-06491CFFB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38F9730-04A6-4655-AACC-D7FCC97B1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6634-CEF7-4EAF-9A97-8A486208FD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689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653B692-D0B5-4F2B-96EB-8EB3C2B52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F59D7-4EB1-4563-B4A9-6857487AF6EC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736A1CE-B1B3-4218-8DCB-69CB680D8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BF8BD24-2774-416B-8FE1-2C9067A6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6634-CEF7-4EAF-9A97-8A486208FD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822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2DC185-C073-4C24-9607-D9AE7D977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E096AF-DD54-444E-B6D2-E39C2439F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123B7B7-7420-4CDF-8E8B-4B88F82B7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EC4F3A-271B-4412-9D1D-F91B18DC0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F59D7-4EB1-4563-B4A9-6857487AF6EC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72792E7-8D50-4A9F-BDD1-FAD363AC9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E58D5D0-9040-4A73-BEE1-302CAB010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6634-CEF7-4EAF-9A97-8A486208FD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4595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4C5E43-8440-4028-A3F6-7C601A607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8556D93-D5F4-4EBE-871A-14F12F3878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BFFA1A-977C-46C2-B4A3-5678D0C95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FC23A2F-CEC2-40B0-9391-2470FD814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F59D7-4EB1-4563-B4A9-6857487AF6EC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B46C1B3-7ACD-4875-8A3E-8390FDC2D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281339-3327-4A32-AB6C-CCCD06233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6634-CEF7-4EAF-9A97-8A486208FD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179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C91459D-314B-4647-8998-AF17CA004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EB4817E-0B73-4DDA-935E-1195C80E7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752AA3-B8BA-4FBB-8F59-C30942FFB7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F59D7-4EB1-4563-B4A9-6857487AF6EC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5B9BA5-9F8F-4E5B-BE23-AA5312310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19EC3E-C9F9-408F-B656-93419BAE0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46634-CEF7-4EAF-9A97-8A486208FD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13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676347"/>
            <a:ext cx="12192000" cy="31690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4610" y="2701925"/>
            <a:ext cx="121373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pc="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charset="0"/>
              </a:rPr>
              <a:t>SCD Z</a:t>
            </a:r>
            <a:r>
              <a:rPr lang="zh-CN" altLang="en-US" sz="4400" b="1" spc="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charset="0"/>
              </a:rPr>
              <a:t>型</a:t>
            </a:r>
            <a:r>
              <a:rPr lang="en-US" altLang="zh-CN" sz="4400" b="1" spc="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charset="0"/>
              </a:rPr>
              <a:t>Ladder</a:t>
            </a:r>
            <a:r>
              <a:rPr lang="zh-CN" altLang="en-US" sz="4400" b="1" spc="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charset="0"/>
              </a:rPr>
              <a:t>加压条电测情况与</a:t>
            </a:r>
            <a:r>
              <a:rPr lang="en-US" altLang="zh-CN" sz="4400" b="1" spc="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charset="0"/>
              </a:rPr>
              <a:t>STK</a:t>
            </a:r>
            <a:r>
              <a:rPr lang="zh-CN" altLang="en-US" sz="4400" b="1" spc="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charset="0"/>
              </a:rPr>
              <a:t>粘连和键合方案汇报</a:t>
            </a:r>
            <a:endParaRPr lang="zh-CN" altLang="en-US" sz="4400" b="1" spc="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713247" y="5373370"/>
            <a:ext cx="3002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2026</a:t>
            </a:r>
            <a:r>
              <a:rPr lang="zh-CN" altLang="en-US" sz="28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年</a:t>
            </a:r>
            <a:r>
              <a:rPr lang="en-US" altLang="zh-CN" sz="28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3</a:t>
            </a:r>
            <a:r>
              <a:rPr lang="zh-CN" altLang="en-US" sz="28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月</a:t>
            </a:r>
            <a:r>
              <a:rPr lang="en-US" altLang="zh-CN" sz="28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13</a:t>
            </a:r>
            <a:r>
              <a:rPr lang="zh-CN" altLang="en-US" sz="28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日</a:t>
            </a:r>
            <a:endParaRPr lang="en-US" altLang="zh-CN" sz="2800" b="1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3"/>
          <p:cNvSpPr/>
          <p:nvPr/>
        </p:nvSpPr>
        <p:spPr>
          <a:xfrm>
            <a:off x="11430889" y="6375571"/>
            <a:ext cx="510540" cy="29908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阿里巴巴普惠体 R" panose="00020600040101010101"/>
                <a:cs typeface="Times New Roman" panose="02020603050405020304" charset="0"/>
              </a:rPr>
              <a:t>9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ea typeface="阿里巴巴普惠体 R" panose="00020600040101010101"/>
              <a:cs typeface="Times New Roman" panose="0202060305040502030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0"/>
            <a:ext cx="12192000" cy="8343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08610" y="207010"/>
            <a:ext cx="7552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spc="600" dirty="0">
                <a:cs typeface="Times New Roman" panose="02020603050405020304" charset="0"/>
                <a:sym typeface="+mn-ea"/>
              </a:rPr>
              <a:t>PCB</a:t>
            </a:r>
            <a:r>
              <a:rPr lang="zh-CN" altLang="en-US" spc="600" dirty="0">
                <a:cs typeface="Times New Roman" panose="02020603050405020304" charset="0"/>
                <a:sym typeface="+mn-ea"/>
              </a:rPr>
              <a:t>板的</a:t>
            </a:r>
            <a:r>
              <a:rPr lang="en-US" altLang="zh-CN" spc="600" dirty="0">
                <a:cs typeface="Times New Roman" panose="02020603050405020304" charset="0"/>
                <a:sym typeface="+mn-ea"/>
              </a:rPr>
              <a:t>GND</a:t>
            </a:r>
            <a:r>
              <a:rPr lang="zh-CN" altLang="en-US" spc="600" dirty="0">
                <a:cs typeface="Times New Roman" panose="02020603050405020304" charset="0"/>
                <a:sym typeface="+mn-ea"/>
              </a:rPr>
              <a:t>键合</a:t>
            </a:r>
            <a:endParaRPr lang="zh-CN" altLang="en-US" dirty="0">
              <a:sym typeface="+mn-ea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66460BA-D92B-462D-A3E3-A366154D14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0571" y="1041400"/>
            <a:ext cx="6479985" cy="542648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B19CC60-7D15-4653-AF1D-347C4CD16DA9}"/>
              </a:ext>
            </a:extLst>
          </p:cNvPr>
          <p:cNvSpPr/>
          <p:nvPr/>
        </p:nvSpPr>
        <p:spPr>
          <a:xfrm>
            <a:off x="908700" y="1767207"/>
            <a:ext cx="829056" cy="46535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7D5346B-F16C-4CA5-97ED-AA8AE21C1781}"/>
              </a:ext>
            </a:extLst>
          </p:cNvPr>
          <p:cNvSpPr txBox="1"/>
          <p:nvPr/>
        </p:nvSpPr>
        <p:spPr>
          <a:xfrm>
            <a:off x="6982692" y="2945534"/>
            <a:ext cx="4958737" cy="9669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zh-CN" altLang="zh-CN" sz="20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了跟</a:t>
            </a:r>
            <a:r>
              <a:rPr lang="en-US" altLang="zh-CN" sz="20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GND</a:t>
            </a:r>
            <a:r>
              <a:rPr lang="zh-CN" altLang="zh-CN" sz="20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进行跳线，需要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#1 ASIC</a:t>
            </a:r>
            <a:r>
              <a:rPr lang="zh-CN" altLang="zh-CN" sz="20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芯片的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 input </a:t>
            </a:r>
            <a:r>
              <a:rPr lang="zh-CN" altLang="zh-CN" sz="20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引脚与对应的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GND</a:t>
            </a:r>
            <a:r>
              <a:rPr lang="zh-CN" altLang="zh-CN" sz="20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进行打线连接</a:t>
            </a:r>
            <a:endParaRPr lang="en-US" altLang="zh-CN" sz="2000" dirty="0"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160BCEFD-4B01-4F3A-BDA1-4000908BB641}"/>
              </a:ext>
            </a:extLst>
          </p:cNvPr>
          <p:cNvCxnSpPr/>
          <p:nvPr/>
        </p:nvCxnSpPr>
        <p:spPr>
          <a:xfrm>
            <a:off x="1787236" y="2185060"/>
            <a:ext cx="5106390" cy="112221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532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3"/>
          <p:cNvSpPr/>
          <p:nvPr/>
        </p:nvSpPr>
        <p:spPr>
          <a:xfrm>
            <a:off x="11467465" y="6375571"/>
            <a:ext cx="510540" cy="29908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阿里巴巴普惠体 R" panose="00020600040101010101"/>
                <a:cs typeface="Times New Roman" panose="02020603050405020304" charset="0"/>
              </a:rPr>
              <a:t>1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ea typeface="阿里巴巴普惠体 R" panose="00020600040101010101"/>
              <a:cs typeface="Times New Roman" panose="0202060305040502030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0"/>
            <a:ext cx="12192000" cy="8343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08610" y="207010"/>
            <a:ext cx="7552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sz="2800" b="1" spc="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charset="0"/>
              </a:rPr>
              <a:t>SCD Z</a:t>
            </a:r>
            <a:r>
              <a:rPr lang="zh-CN" altLang="en-US" sz="2800" b="1" spc="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charset="0"/>
              </a:rPr>
              <a:t>型</a:t>
            </a:r>
            <a:r>
              <a:rPr lang="en-US" altLang="zh-CN" sz="2800" b="1" spc="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charset="0"/>
              </a:rPr>
              <a:t>Ladder</a:t>
            </a:r>
            <a:r>
              <a:rPr lang="zh-CN" altLang="en-US" sz="2800" b="1" spc="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charset="0"/>
              </a:rPr>
              <a:t>加压条电测情况</a:t>
            </a:r>
            <a:endParaRPr lang="zh-CN" altLang="en-US" dirty="0">
              <a:sym typeface="+mn-ea"/>
            </a:endParaRPr>
          </a:p>
        </p:txBody>
      </p:sp>
      <p:graphicFrame>
        <p:nvGraphicFramePr>
          <p:cNvPr id="3" name="表格 4">
            <a:extLst>
              <a:ext uri="{FF2B5EF4-FFF2-40B4-BE49-F238E27FC236}">
                <a16:creationId xmlns:a16="http://schemas.microsoft.com/office/drawing/2014/main" id="{62D6AF29-6886-4BF8-B39F-664511D13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28089"/>
              </p:ext>
            </p:extLst>
          </p:nvPr>
        </p:nvGraphicFramePr>
        <p:xfrm>
          <a:off x="1150586" y="2265856"/>
          <a:ext cx="5636161" cy="1981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55504">
                  <a:extLst>
                    <a:ext uri="{9D8B030D-6E8A-4147-A177-3AD203B41FA5}">
                      <a16:colId xmlns:a16="http://schemas.microsoft.com/office/drawing/2014/main" val="851602213"/>
                    </a:ext>
                  </a:extLst>
                </a:gridCol>
                <a:gridCol w="4180657">
                  <a:extLst>
                    <a:ext uri="{9D8B030D-6E8A-4147-A177-3AD203B41FA5}">
                      <a16:colId xmlns:a16="http://schemas.microsoft.com/office/drawing/2014/main" val="8753893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操作序号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操作说明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2124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20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未组装压条</a:t>
                      </a:r>
                      <a:endParaRPr lang="zh-CN" altLang="en-US" sz="20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9422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20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组装一个压条（压条位置靠近</a:t>
                      </a:r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ASIC</a:t>
                      </a:r>
                      <a:r>
                        <a:rPr lang="zh-CN" alt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en-US" sz="20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086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20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组装四个压条（位置等距）</a:t>
                      </a:r>
                      <a:endParaRPr lang="zh-CN" altLang="en-US" sz="20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7910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20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七个压条全部安装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6929373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99717234-8BAF-4D02-BCA7-0000BE23460C}"/>
              </a:ext>
            </a:extLst>
          </p:cNvPr>
          <p:cNvSpPr txBox="1"/>
          <p:nvPr/>
        </p:nvSpPr>
        <p:spPr>
          <a:xfrm>
            <a:off x="167957" y="1031548"/>
            <a:ext cx="11856085" cy="960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对已键合完成的</a:t>
            </a:r>
            <a:r>
              <a:rPr lang="en-US" altLang="zh-CN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zh-CN" alt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型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adder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加入压条固定并进行电测时出现了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噪声水平随压条数目增加而增长的趋势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，现计划探究其具体情况。</a:t>
            </a:r>
            <a:endParaRPr lang="zh-CN" altLang="zh-CN" sz="200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7240801-FD6D-47F7-923C-B6CACCC59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33508" y="1705521"/>
            <a:ext cx="3019301" cy="402573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55E79EE-2F39-40C5-8E07-414A3D05B943}"/>
              </a:ext>
            </a:extLst>
          </p:cNvPr>
          <p:cNvSpPr txBox="1"/>
          <p:nvPr/>
        </p:nvSpPr>
        <p:spPr>
          <a:xfrm>
            <a:off x="7653520" y="5435048"/>
            <a:ext cx="337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图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七个压条全部组装时实物图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C3B0E79-134C-4119-B6D3-FFF02F019ED7}"/>
              </a:ext>
            </a:extLst>
          </p:cNvPr>
          <p:cNvSpPr/>
          <p:nvPr/>
        </p:nvSpPr>
        <p:spPr>
          <a:xfrm>
            <a:off x="963168" y="3023616"/>
            <a:ext cx="5949696" cy="4998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下箭头 7">
            <a:extLst>
              <a:ext uri="{FF2B5EF4-FFF2-40B4-BE49-F238E27FC236}">
                <a16:creationId xmlns:a16="http://schemas.microsoft.com/office/drawing/2014/main" id="{9C1DB7C6-65C1-4F99-BD12-5DA115E4C0D1}"/>
              </a:ext>
            </a:extLst>
          </p:cNvPr>
          <p:cNvSpPr/>
          <p:nvPr/>
        </p:nvSpPr>
        <p:spPr>
          <a:xfrm>
            <a:off x="835974" y="3557735"/>
            <a:ext cx="282015" cy="1981200"/>
          </a:xfrm>
          <a:prstGeom prst="downArrow">
            <a:avLst/>
          </a:prstGeom>
          <a:solidFill>
            <a:srgbClr val="1E386B"/>
          </a:solidFill>
          <a:ln>
            <a:solidFill>
              <a:srgbClr val="1E386B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832A537-4C40-4C6C-AEB0-9DAE2D612AA7}"/>
              </a:ext>
            </a:extLst>
          </p:cNvPr>
          <p:cNvSpPr txBox="1"/>
          <p:nvPr/>
        </p:nvSpPr>
        <p:spPr>
          <a:xfrm>
            <a:off x="470215" y="5664538"/>
            <a:ext cx="6110622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压条组装位置不是其对噪声水平产生影响的主要因素</a:t>
            </a:r>
            <a:endParaRPr lang="zh-CN" altLang="zh-CN" sz="200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09871BE-E5D6-42B8-B604-1A14771C77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75"/>
          <a:stretch/>
        </p:blipFill>
        <p:spPr>
          <a:xfrm>
            <a:off x="487363" y="937240"/>
            <a:ext cx="6655644" cy="44737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矩形: 圆角 13"/>
          <p:cNvSpPr/>
          <p:nvPr/>
        </p:nvSpPr>
        <p:spPr>
          <a:xfrm>
            <a:off x="11467465" y="6375571"/>
            <a:ext cx="510540" cy="29908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阿里巴巴普惠体 R" panose="00020600040101010101"/>
                <a:cs typeface="Times New Roman" panose="02020603050405020304" charset="0"/>
              </a:rPr>
              <a:t>2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ea typeface="阿里巴巴普惠体 R" panose="00020600040101010101"/>
              <a:cs typeface="Times New Roman" panose="0202060305040502030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0"/>
            <a:ext cx="12192000" cy="8343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08610" y="207010"/>
            <a:ext cx="7552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sz="2800" b="1" spc="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charset="0"/>
              </a:rPr>
              <a:t>1 </a:t>
            </a:r>
            <a:r>
              <a:rPr lang="zh-CN" altLang="en-US" spc="600" dirty="0">
                <a:cs typeface="Times New Roman" panose="02020603050405020304" charset="0"/>
              </a:rPr>
              <a:t>原始噪声</a:t>
            </a:r>
            <a:endParaRPr lang="zh-CN" altLang="en-US" dirty="0">
              <a:sym typeface="+mn-ea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6BBA4E1-F24D-43F2-87A8-B4699FC27179}"/>
              </a:ext>
            </a:extLst>
          </p:cNvPr>
          <p:cNvSpPr txBox="1"/>
          <p:nvPr/>
        </p:nvSpPr>
        <p:spPr>
          <a:xfrm>
            <a:off x="767185" y="5513868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原始噪声水平（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Y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）随压条数目（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X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）的演化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3A23AC5-8F21-4346-A2E0-E0BE0A977E7A}"/>
              </a:ext>
            </a:extLst>
          </p:cNvPr>
          <p:cNvCxnSpPr/>
          <p:nvPr/>
        </p:nvCxnSpPr>
        <p:spPr>
          <a:xfrm>
            <a:off x="767185" y="1478478"/>
            <a:ext cx="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80281C39-D6F2-4865-BF6D-4F674487E7AE}"/>
              </a:ext>
            </a:extLst>
          </p:cNvPr>
          <p:cNvCxnSpPr/>
          <p:nvPr/>
        </p:nvCxnSpPr>
        <p:spPr>
          <a:xfrm>
            <a:off x="767185" y="2228998"/>
            <a:ext cx="5544550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2C89B39E-F357-408A-9DD8-F35E201B78DB}"/>
              </a:ext>
            </a:extLst>
          </p:cNvPr>
          <p:cNvSpPr txBox="1"/>
          <p:nvPr/>
        </p:nvSpPr>
        <p:spPr>
          <a:xfrm>
            <a:off x="7513003" y="2228998"/>
            <a:ext cx="4465002" cy="1421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噪声水平随着压条数目的增加呈上升趋势，且七个压条全部组装后噪声达到</a:t>
            </a:r>
            <a:r>
              <a:rPr lang="en-US" altLang="zh-CN" sz="20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200ADC</a:t>
            </a:r>
            <a:r>
              <a:rPr lang="zh-CN" altLang="en-US" sz="20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以上</a:t>
            </a:r>
            <a:endParaRPr lang="zh-CN" altLang="zh-CN" sz="20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D0062E6-E2D1-4159-A12B-3DD814F2E50F}"/>
              </a:ext>
            </a:extLst>
          </p:cNvPr>
          <p:cNvSpPr/>
          <p:nvPr/>
        </p:nvSpPr>
        <p:spPr>
          <a:xfrm>
            <a:off x="6096000" y="5047014"/>
            <a:ext cx="310738" cy="2874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下箭头 7">
            <a:extLst>
              <a:ext uri="{FF2B5EF4-FFF2-40B4-BE49-F238E27FC236}">
                <a16:creationId xmlns:a16="http://schemas.microsoft.com/office/drawing/2014/main" id="{6231189D-C9B9-43D1-8321-273C1464815B}"/>
              </a:ext>
            </a:extLst>
          </p:cNvPr>
          <p:cNvSpPr/>
          <p:nvPr/>
        </p:nvSpPr>
        <p:spPr>
          <a:xfrm rot="13533112">
            <a:off x="7068170" y="3447248"/>
            <a:ext cx="69038" cy="1851133"/>
          </a:xfrm>
          <a:prstGeom prst="downArrow">
            <a:avLst/>
          </a:prstGeom>
          <a:solidFill>
            <a:srgbClr val="1E386B"/>
          </a:solidFill>
          <a:ln>
            <a:solidFill>
              <a:srgbClr val="1E386B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08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A43D5C3-3A29-455E-BEF8-E674BFB0F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91" y="883368"/>
            <a:ext cx="4815345" cy="57676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矩形: 圆角 13"/>
          <p:cNvSpPr/>
          <p:nvPr/>
        </p:nvSpPr>
        <p:spPr>
          <a:xfrm>
            <a:off x="11467465" y="6375571"/>
            <a:ext cx="510540" cy="29908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阿里巴巴普惠体 R" panose="00020600040101010101"/>
                <a:cs typeface="Times New Roman" panose="02020603050405020304" charset="0"/>
              </a:rPr>
              <a:t>3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ea typeface="阿里巴巴普惠体 R" panose="00020600040101010101"/>
              <a:cs typeface="Times New Roman" panose="0202060305040502030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0"/>
            <a:ext cx="12192000" cy="8343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08610" y="207010"/>
            <a:ext cx="7552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sz="2800" b="1" spc="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charset="0"/>
              </a:rPr>
              <a:t>2 </a:t>
            </a:r>
            <a:r>
              <a:rPr lang="zh-CN" altLang="en-US" spc="600" dirty="0">
                <a:cs typeface="Times New Roman" panose="02020603050405020304" charset="0"/>
              </a:rPr>
              <a:t>剔除异常通道</a:t>
            </a:r>
            <a:endParaRPr lang="zh-CN" altLang="en-US" dirty="0">
              <a:sym typeface="+mn-ea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3A23AC5-8F21-4346-A2E0-E0BE0A977E7A}"/>
              </a:ext>
            </a:extLst>
          </p:cNvPr>
          <p:cNvCxnSpPr/>
          <p:nvPr/>
        </p:nvCxnSpPr>
        <p:spPr>
          <a:xfrm>
            <a:off x="767185" y="1478478"/>
            <a:ext cx="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BD9020E6-49A0-48D6-9848-F7EB2FEED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83368"/>
            <a:ext cx="5273325" cy="57676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下箭头 7">
            <a:extLst>
              <a:ext uri="{FF2B5EF4-FFF2-40B4-BE49-F238E27FC236}">
                <a16:creationId xmlns:a16="http://schemas.microsoft.com/office/drawing/2014/main" id="{68686604-FD30-43A7-9409-5281D8C12B7C}"/>
              </a:ext>
            </a:extLst>
          </p:cNvPr>
          <p:cNvSpPr/>
          <p:nvPr/>
        </p:nvSpPr>
        <p:spPr>
          <a:xfrm rot="16200000">
            <a:off x="5393851" y="4443004"/>
            <a:ext cx="233705" cy="974313"/>
          </a:xfrm>
          <a:prstGeom prst="downArrow">
            <a:avLst/>
          </a:prstGeom>
          <a:solidFill>
            <a:srgbClr val="1E386B"/>
          </a:solidFill>
          <a:ln>
            <a:solidFill>
              <a:srgbClr val="1E386B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075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6C66207E-8887-46F6-84F7-5422FB856F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7958" y="937240"/>
            <a:ext cx="5928042" cy="46710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矩形: 圆角 13"/>
          <p:cNvSpPr/>
          <p:nvPr/>
        </p:nvSpPr>
        <p:spPr>
          <a:xfrm>
            <a:off x="11467465" y="6375571"/>
            <a:ext cx="510540" cy="29908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阿里巴巴普惠体 R" panose="00020600040101010101"/>
                <a:cs typeface="Times New Roman" panose="02020603050405020304" charset="0"/>
              </a:rPr>
              <a:t>4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ea typeface="阿里巴巴普惠体 R" panose="00020600040101010101"/>
              <a:cs typeface="Times New Roman" panose="0202060305040502030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0"/>
            <a:ext cx="12192000" cy="8343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08610" y="207010"/>
            <a:ext cx="7552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sz="2800" b="1" spc="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charset="0"/>
              </a:rPr>
              <a:t>STK</a:t>
            </a:r>
            <a:r>
              <a:rPr lang="zh-CN" altLang="en-US" sz="2800" b="1" spc="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charset="0"/>
              </a:rPr>
              <a:t>粘连和键合方案</a:t>
            </a:r>
            <a:endParaRPr lang="zh-CN" altLang="en-US" dirty="0">
              <a:sym typeface="+mn-ea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9717234-8BAF-4D02-BCA7-0000BE23460C}"/>
              </a:ext>
            </a:extLst>
          </p:cNvPr>
          <p:cNvSpPr txBox="1"/>
          <p:nvPr/>
        </p:nvSpPr>
        <p:spPr>
          <a:xfrm>
            <a:off x="7431665" y="1436198"/>
            <a:ext cx="3178937" cy="9669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利用 </a:t>
            </a:r>
            <a:r>
              <a:rPr lang="en-US" altLang="zh-CN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KLAyout</a:t>
            </a:r>
            <a:r>
              <a:rPr lang="en-US" altLang="zh-CN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进行</a:t>
            </a:r>
            <a:r>
              <a:rPr lang="en-US" altLang="zh-CN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STK</a:t>
            </a:r>
            <a:r>
              <a:rPr lang="zh-CN" alt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图层堆叠与胶水添加</a:t>
            </a:r>
            <a:endParaRPr lang="en-US" altLang="zh-CN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6D25ED7-E2C0-42BE-B172-C5D9000D677A}"/>
              </a:ext>
            </a:extLst>
          </p:cNvPr>
          <p:cNvSpPr/>
          <p:nvPr/>
        </p:nvSpPr>
        <p:spPr>
          <a:xfrm>
            <a:off x="3941254" y="2950464"/>
            <a:ext cx="423482" cy="5852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7AF13C8D-E3B5-4F79-BF89-E516A96DDE03}"/>
              </a:ext>
            </a:extLst>
          </p:cNvPr>
          <p:cNvCxnSpPr>
            <a:cxnSpLocks/>
          </p:cNvCxnSpPr>
          <p:nvPr/>
        </p:nvCxnSpPr>
        <p:spPr>
          <a:xfrm>
            <a:off x="4279392" y="3535680"/>
            <a:ext cx="2077117" cy="17678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>
            <a:extLst>
              <a:ext uri="{FF2B5EF4-FFF2-40B4-BE49-F238E27FC236}">
                <a16:creationId xmlns:a16="http://schemas.microsoft.com/office/drawing/2014/main" id="{80DA6569-5186-4344-9FEF-AC8572A8C24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34138" y="3652056"/>
            <a:ext cx="3757930" cy="3022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60722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3"/>
          <p:cNvSpPr/>
          <p:nvPr/>
        </p:nvSpPr>
        <p:spPr>
          <a:xfrm>
            <a:off x="11430889" y="6375571"/>
            <a:ext cx="510540" cy="29908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阿里巴巴普惠体 R" panose="00020600040101010101"/>
                <a:cs typeface="Times New Roman" panose="02020603050405020304" charset="0"/>
              </a:rPr>
              <a:t>5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ea typeface="阿里巴巴普惠体 R" panose="00020600040101010101"/>
              <a:cs typeface="Times New Roman" panose="0202060305040502030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0"/>
            <a:ext cx="12192000" cy="8343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08610" y="207010"/>
            <a:ext cx="7552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pc="600" dirty="0">
                <a:cs typeface="Times New Roman" panose="02020603050405020304" charset="0"/>
                <a:sym typeface="+mn-ea"/>
              </a:rPr>
              <a:t>硅探测器与</a:t>
            </a:r>
            <a:r>
              <a:rPr lang="en-US" altLang="zh-CN" spc="600" dirty="0">
                <a:cs typeface="Times New Roman" panose="02020603050405020304" charset="0"/>
                <a:sym typeface="+mn-ea"/>
              </a:rPr>
              <a:t>ASIC</a:t>
            </a:r>
            <a:r>
              <a:rPr lang="zh-CN" altLang="en-US" spc="600" dirty="0">
                <a:cs typeface="Times New Roman" panose="02020603050405020304" charset="0"/>
                <a:sym typeface="+mn-ea"/>
              </a:rPr>
              <a:t>布局</a:t>
            </a:r>
            <a:endParaRPr lang="zh-CN" altLang="en-US" dirty="0">
              <a:sym typeface="+mn-ea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D20544E-3880-4E0F-B954-381FCA5D6B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0556" y="1228979"/>
            <a:ext cx="6599555" cy="44000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68CD55EC-0855-4674-97C7-CFD4AA9E4882}"/>
              </a:ext>
            </a:extLst>
          </p:cNvPr>
          <p:cNvSpPr txBox="1"/>
          <p:nvPr/>
        </p:nvSpPr>
        <p:spPr>
          <a:xfrm>
            <a:off x="7015071" y="2784464"/>
            <a:ext cx="5016373" cy="14282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⭕</a:t>
            </a:r>
            <a:r>
              <a:rPr lang="zh-CN" altLang="zh-CN" sz="20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每片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SSD</a:t>
            </a:r>
            <a:r>
              <a:rPr lang="zh-CN" altLang="zh-CN" sz="20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分为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0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个区域，逐条读出区域靠上，隔条读出区域靠下</a:t>
            </a:r>
            <a:endParaRPr lang="en-US" altLang="zh-CN" sz="20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⭕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ASIC</a:t>
            </a:r>
            <a:r>
              <a:rPr lang="zh-CN" altLang="en-US" sz="20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粘贴在</a:t>
            </a:r>
            <a:r>
              <a:rPr lang="en-US" altLang="zh-CN" sz="2000" b="1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5# 6#</a:t>
            </a:r>
            <a:r>
              <a:rPr lang="zh-CN" altLang="en-US" sz="20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位置处</a:t>
            </a:r>
            <a:endParaRPr lang="en-US" altLang="zh-CN" sz="2000" dirty="0"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928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3"/>
          <p:cNvSpPr/>
          <p:nvPr/>
        </p:nvSpPr>
        <p:spPr>
          <a:xfrm>
            <a:off x="11430889" y="6375571"/>
            <a:ext cx="510540" cy="29908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阿里巴巴普惠体 R" panose="00020600040101010101"/>
                <a:cs typeface="Times New Roman" panose="02020603050405020304" charset="0"/>
              </a:rPr>
              <a:t>6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ea typeface="阿里巴巴普惠体 R" panose="00020600040101010101"/>
              <a:cs typeface="Times New Roman" panose="0202060305040502030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0"/>
            <a:ext cx="12192000" cy="8343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08610" y="207010"/>
            <a:ext cx="7552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pc="600" dirty="0">
                <a:cs typeface="Times New Roman" panose="02020603050405020304" charset="0"/>
                <a:sym typeface="+mn-ea"/>
              </a:rPr>
              <a:t>硅探测器与</a:t>
            </a:r>
            <a:r>
              <a:rPr lang="en-US" altLang="zh-CN" spc="600" dirty="0">
                <a:cs typeface="Times New Roman" panose="02020603050405020304" charset="0"/>
                <a:sym typeface="+mn-ea"/>
              </a:rPr>
              <a:t>PCB</a:t>
            </a:r>
            <a:r>
              <a:rPr lang="zh-CN" altLang="en-US" spc="600" dirty="0">
                <a:cs typeface="Times New Roman" panose="02020603050405020304" charset="0"/>
                <a:sym typeface="+mn-ea"/>
              </a:rPr>
              <a:t>信号焊盘之间的键合</a:t>
            </a:r>
            <a:endParaRPr lang="zh-CN" altLang="en-US" dirty="0">
              <a:sym typeface="+mn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3FD105D-FEE7-4560-8B7B-1FC2CD9087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1397" y="1210372"/>
            <a:ext cx="6438011" cy="418936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820A3674-0D2D-4035-8B9D-C4495B7389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220175"/>
              </p:ext>
            </p:extLst>
          </p:nvPr>
        </p:nvGraphicFramePr>
        <p:xfrm>
          <a:off x="6829898" y="2332197"/>
          <a:ext cx="5111531" cy="219360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874427">
                  <a:extLst>
                    <a:ext uri="{9D8B030D-6E8A-4147-A177-3AD203B41FA5}">
                      <a16:colId xmlns:a16="http://schemas.microsoft.com/office/drawing/2014/main" val="1774876708"/>
                    </a:ext>
                  </a:extLst>
                </a:gridCol>
                <a:gridCol w="1877568">
                  <a:extLst>
                    <a:ext uri="{9D8B030D-6E8A-4147-A177-3AD203B41FA5}">
                      <a16:colId xmlns:a16="http://schemas.microsoft.com/office/drawing/2014/main" val="3796868087"/>
                    </a:ext>
                  </a:extLst>
                </a:gridCol>
                <a:gridCol w="858104">
                  <a:extLst>
                    <a:ext uri="{9D8B030D-6E8A-4147-A177-3AD203B41FA5}">
                      <a16:colId xmlns:a16="http://schemas.microsoft.com/office/drawing/2014/main" val="676607398"/>
                    </a:ext>
                  </a:extLst>
                </a:gridCol>
                <a:gridCol w="882577">
                  <a:extLst>
                    <a:ext uri="{9D8B030D-6E8A-4147-A177-3AD203B41FA5}">
                      <a16:colId xmlns:a16="http://schemas.microsoft.com/office/drawing/2014/main" val="855270497"/>
                    </a:ext>
                  </a:extLst>
                </a:gridCol>
                <a:gridCol w="618855">
                  <a:extLst>
                    <a:ext uri="{9D8B030D-6E8A-4147-A177-3AD203B41FA5}">
                      <a16:colId xmlns:a16="http://schemas.microsoft.com/office/drawing/2014/main" val="2719000308"/>
                    </a:ext>
                  </a:extLst>
                </a:gridCol>
              </a:tblGrid>
              <a:tr h="365601"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 kern="100" dirty="0">
                          <a:effectLst/>
                        </a:rPr>
                        <a:t>SSD</a:t>
                      </a:r>
                      <a:r>
                        <a:rPr lang="zh-CN" sz="1400" kern="100" dirty="0">
                          <a:effectLst/>
                        </a:rPr>
                        <a:t>区域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50" marR="6855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 kern="100" dirty="0">
                          <a:effectLst/>
                        </a:rPr>
                        <a:t>SSD</a:t>
                      </a:r>
                      <a:r>
                        <a:rPr lang="zh-CN" sz="1400" kern="100" dirty="0">
                          <a:effectLst/>
                        </a:rPr>
                        <a:t>通道号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50" marR="6855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 kern="100" dirty="0">
                          <a:effectLst/>
                        </a:rPr>
                        <a:t>PCB</a:t>
                      </a:r>
                      <a:r>
                        <a:rPr lang="zh-CN" sz="1400" kern="100" dirty="0">
                          <a:effectLst/>
                        </a:rPr>
                        <a:t>焊盘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50" marR="6855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zh-CN" sz="1400" kern="100" dirty="0">
                          <a:effectLst/>
                        </a:rPr>
                        <a:t>是否键合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50" marR="6855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zh-CN" sz="1400" kern="100" dirty="0">
                          <a:effectLst/>
                        </a:rPr>
                        <a:t>数量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50" marR="68550" marT="0" marB="0" anchor="ctr"/>
                </a:tc>
                <a:extLst>
                  <a:ext uri="{0D108BD9-81ED-4DB2-BD59-A6C34878D82A}">
                    <a16:rowId xmlns:a16="http://schemas.microsoft.com/office/drawing/2014/main" val="3032477224"/>
                  </a:ext>
                </a:extLst>
              </a:tr>
              <a:tr h="548401">
                <a:tc rowSpan="2">
                  <a:txBody>
                    <a:bodyPr/>
                    <a:lstStyle/>
                    <a:p>
                      <a:pPr indent="0" algn="ctr"/>
                      <a:r>
                        <a:rPr lang="zh-CN" sz="1400" kern="100" dirty="0">
                          <a:effectLst/>
                        </a:rPr>
                        <a:t>逐条读出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50" marR="6855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</a:rPr>
                        <a:t>1, 2 </a:t>
                      </a:r>
                      <a:r>
                        <a:rPr lang="zh-CN" altLang="en-US" sz="1400" kern="100" dirty="0">
                          <a:solidFill>
                            <a:schemeClr val="dk1"/>
                          </a:solidFill>
                          <a:effectLst/>
                        </a:rPr>
                        <a:t>→ </a:t>
                      </a: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</a:rPr>
                        <a:t>127, 128</a:t>
                      </a:r>
                      <a:endParaRPr lang="zh-CN" altLang="en-US" sz="14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50" marR="68550" marT="0" marB="0" anchor="ctr"/>
                </a:tc>
                <a:tc rowSpan="4"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</a:rPr>
                        <a:t>1 </a:t>
                      </a:r>
                      <a:r>
                        <a:rPr lang="zh-CN" altLang="en-US" sz="1400" kern="100" dirty="0">
                          <a:solidFill>
                            <a:schemeClr val="dk1"/>
                          </a:solidFill>
                          <a:effectLst/>
                        </a:rPr>
                        <a:t>→ </a:t>
                      </a: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</a:rPr>
                        <a:t>384</a:t>
                      </a:r>
                      <a:endParaRPr lang="zh-CN" altLang="en-US" sz="14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50" marR="68550" marT="0" marB="0" anchor="ctr"/>
                </a:tc>
                <a:tc rowSpan="2">
                  <a:txBody>
                    <a:bodyPr/>
                    <a:lstStyle/>
                    <a:p>
                      <a:pPr indent="0" algn="ctr"/>
                      <a:r>
                        <a:rPr lang="zh-CN" sz="1400" kern="100" dirty="0">
                          <a:effectLst/>
                        </a:rPr>
                        <a:t>否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50" marR="6855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400" kern="100" dirty="0">
                          <a:effectLst/>
                        </a:rPr>
                        <a:t>128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50" marR="68550" marT="0" marB="0" anchor="ctr"/>
                </a:tc>
                <a:extLst>
                  <a:ext uri="{0D108BD9-81ED-4DB2-BD59-A6C34878D82A}">
                    <a16:rowId xmlns:a16="http://schemas.microsoft.com/office/drawing/2014/main" val="698474994"/>
                  </a:ext>
                </a:extLst>
              </a:tr>
              <a:tr h="36560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</a:rPr>
                        <a:t>129, 130 </a:t>
                      </a:r>
                      <a:r>
                        <a:rPr lang="zh-CN" altLang="en-US" sz="1400" kern="100" dirty="0">
                          <a:solidFill>
                            <a:schemeClr val="dk1"/>
                          </a:solidFill>
                          <a:effectLst/>
                        </a:rPr>
                        <a:t>→ </a:t>
                      </a: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</a:rPr>
                        <a:t>191, 192</a:t>
                      </a:r>
                      <a:endParaRPr lang="zh-CN" altLang="en-US" sz="14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50" marR="6855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</a:rPr>
                        <a:t>64</a:t>
                      </a:r>
                      <a:endParaRPr lang="zh-CN" altLang="en-US" sz="14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50" marR="68550" marT="0" marB="0" anchor="ctr"/>
                </a:tc>
                <a:extLst>
                  <a:ext uri="{0D108BD9-81ED-4DB2-BD59-A6C34878D82A}">
                    <a16:rowId xmlns:a16="http://schemas.microsoft.com/office/drawing/2014/main" val="3627442449"/>
                  </a:ext>
                </a:extLst>
              </a:tr>
              <a:tr h="365601">
                <a:tc rowSpan="2">
                  <a:txBody>
                    <a:bodyPr/>
                    <a:lstStyle/>
                    <a:p>
                      <a:pPr indent="0" algn="ctr"/>
                      <a:r>
                        <a:rPr lang="zh-CN" sz="1400" kern="100" dirty="0">
                          <a:solidFill>
                            <a:srgbClr val="FF0000"/>
                          </a:solidFill>
                          <a:effectLst/>
                        </a:rPr>
                        <a:t>隔条读出</a:t>
                      </a:r>
                      <a:endParaRPr lang="zh-CN" sz="1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50" marR="6855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</a:rPr>
                        <a:t>1, 3 </a:t>
                      </a:r>
                      <a:r>
                        <a:rPr lang="zh-CN" altLang="en-US" sz="1400" kern="100" dirty="0">
                          <a:solidFill>
                            <a:schemeClr val="dk1"/>
                          </a:solidFill>
                          <a:effectLst/>
                        </a:rPr>
                        <a:t>→ </a:t>
                      </a: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</a:rPr>
                        <a:t>125, 127</a:t>
                      </a:r>
                      <a:endParaRPr lang="zh-CN" altLang="en-US" sz="14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50" marR="6855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zh-CN" sz="1400" kern="100" dirty="0">
                          <a:effectLst/>
                        </a:rPr>
                        <a:t>否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50" marR="6855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</a:rPr>
                        <a:t>64</a:t>
                      </a:r>
                      <a:endParaRPr lang="zh-CN" altLang="en-US" sz="14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50" marR="68550" marT="0" marB="0" anchor="ctr"/>
                </a:tc>
                <a:extLst>
                  <a:ext uri="{0D108BD9-81ED-4DB2-BD59-A6C34878D82A}">
                    <a16:rowId xmlns:a16="http://schemas.microsoft.com/office/drawing/2014/main" val="2537530655"/>
                  </a:ext>
                </a:extLst>
              </a:tr>
              <a:tr h="54840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</a:rPr>
                        <a:t>129, 131 </a:t>
                      </a:r>
                      <a:r>
                        <a:rPr lang="zh-CN" altLang="en-US" sz="1400" kern="100" dirty="0">
                          <a:solidFill>
                            <a:srgbClr val="FF0000"/>
                          </a:solidFill>
                          <a:effectLst/>
                        </a:rPr>
                        <a:t>→ </a:t>
                      </a: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</a:rPr>
                        <a:t>381, 383</a:t>
                      </a:r>
                      <a:endParaRPr lang="zh-CN" altLang="en-US" sz="1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50" marR="6855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zh-CN" altLang="en-US" sz="1400" kern="100" dirty="0">
                          <a:solidFill>
                            <a:srgbClr val="FF0000"/>
                          </a:solidFill>
                          <a:effectLst/>
                        </a:rPr>
                        <a:t>是</a:t>
                      </a:r>
                      <a:endParaRPr lang="zh-CN" altLang="en-US" sz="1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50" marR="6855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</a:rPr>
                        <a:t>128</a:t>
                      </a:r>
                      <a:endParaRPr lang="zh-CN" altLang="en-US" sz="1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50" marR="68550" marT="0" marB="0" anchor="ctr"/>
                </a:tc>
                <a:extLst>
                  <a:ext uri="{0D108BD9-81ED-4DB2-BD59-A6C34878D82A}">
                    <a16:rowId xmlns:a16="http://schemas.microsoft.com/office/drawing/2014/main" val="4210514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366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3"/>
          <p:cNvSpPr/>
          <p:nvPr/>
        </p:nvSpPr>
        <p:spPr>
          <a:xfrm>
            <a:off x="11430889" y="6375571"/>
            <a:ext cx="510540" cy="29908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阿里巴巴普惠体 R" panose="00020600040101010101"/>
                <a:cs typeface="Times New Roman" panose="02020603050405020304" charset="0"/>
              </a:rPr>
              <a:t>7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ea typeface="阿里巴巴普惠体 R" panose="00020600040101010101"/>
              <a:cs typeface="Times New Roman" panose="0202060305040502030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0"/>
            <a:ext cx="12192000" cy="8343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08610" y="207010"/>
            <a:ext cx="7552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pc="600" dirty="0">
                <a:cs typeface="Times New Roman" panose="02020603050405020304" charset="0"/>
                <a:sym typeface="+mn-ea"/>
              </a:rPr>
              <a:t>硅探测器与</a:t>
            </a:r>
            <a:r>
              <a:rPr lang="en-US" altLang="zh-CN" spc="600" dirty="0">
                <a:cs typeface="Times New Roman" panose="02020603050405020304" charset="0"/>
                <a:sym typeface="+mn-ea"/>
              </a:rPr>
              <a:t>PCB</a:t>
            </a:r>
            <a:r>
              <a:rPr lang="zh-CN" altLang="en-US" spc="600" dirty="0">
                <a:cs typeface="Times New Roman" panose="02020603050405020304" charset="0"/>
                <a:sym typeface="+mn-ea"/>
              </a:rPr>
              <a:t>板的</a:t>
            </a:r>
            <a:r>
              <a:rPr lang="en-US" altLang="zh-CN" spc="600" dirty="0">
                <a:cs typeface="Times New Roman" panose="02020603050405020304" charset="0"/>
                <a:sym typeface="+mn-ea"/>
              </a:rPr>
              <a:t>GND</a:t>
            </a:r>
            <a:r>
              <a:rPr lang="zh-CN" altLang="en-US" spc="600" dirty="0">
                <a:cs typeface="Times New Roman" panose="02020603050405020304" charset="0"/>
                <a:sym typeface="+mn-ea"/>
              </a:rPr>
              <a:t>键合</a:t>
            </a:r>
            <a:endParaRPr lang="zh-CN" altLang="en-US" dirty="0">
              <a:sym typeface="+mn-ea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1F993BD-F8D9-45BB-99E7-E7D40A4B2B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8882" y="1599946"/>
            <a:ext cx="6701790" cy="44107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FAF10D8-A643-490B-822B-1138315C07ED}"/>
              </a:ext>
            </a:extLst>
          </p:cNvPr>
          <p:cNvSpPr txBox="1"/>
          <p:nvPr/>
        </p:nvSpPr>
        <p:spPr>
          <a:xfrm>
            <a:off x="7190502" y="2158267"/>
            <a:ext cx="4637322" cy="2956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bg2">
                    <a:lumMod val="90000"/>
                  </a:schemeClr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⭕</a:t>
            </a:r>
            <a:r>
              <a:rPr lang="zh-CN" altLang="zh-CN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最右侧的</a:t>
            </a:r>
            <a:r>
              <a:rPr lang="en-US" altLang="zh-CN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SSD</a:t>
            </a:r>
            <a:r>
              <a:rPr lang="zh-CN" altLang="zh-CN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的右上角有</a:t>
            </a:r>
            <a:r>
              <a:rPr lang="en-US" altLang="zh-CN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个十字靶标。最靠近十字靶标的焊盘为</a:t>
            </a:r>
            <a:r>
              <a:rPr lang="en-US" altLang="zh-CN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GND</a:t>
            </a:r>
            <a:r>
              <a:rPr lang="zh-CN" altLang="zh-CN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焊盘、它没有任何通道编号。</a:t>
            </a:r>
            <a:r>
              <a:rPr lang="en-US" altLang="zh-CN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PCB</a:t>
            </a:r>
            <a:r>
              <a:rPr lang="zh-CN" altLang="zh-CN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的左侧有连续</a:t>
            </a:r>
            <a:r>
              <a:rPr lang="en-US" altLang="zh-CN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384</a:t>
            </a:r>
            <a:r>
              <a:rPr lang="zh-CN" altLang="zh-CN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个焊盘，目前</a:t>
            </a:r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把第一个当作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GND</a:t>
            </a:r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焊盘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⭕</a:t>
            </a:r>
            <a:r>
              <a:rPr lang="zh-CN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为了提高可靠性，每一对</a:t>
            </a:r>
            <a:r>
              <a:rPr lang="en-US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GND</a:t>
            </a:r>
            <a:r>
              <a:rPr lang="zh-CN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焊盘键合</a:t>
            </a:r>
            <a:r>
              <a:rPr lang="en-US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根丝</a:t>
            </a:r>
            <a:endParaRPr lang="en-US" altLang="zh-CN" sz="1800" dirty="0"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924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3"/>
          <p:cNvSpPr/>
          <p:nvPr/>
        </p:nvSpPr>
        <p:spPr>
          <a:xfrm>
            <a:off x="11430889" y="6375571"/>
            <a:ext cx="510540" cy="29908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阿里巴巴普惠体 R" panose="00020600040101010101"/>
                <a:cs typeface="Times New Roman" panose="02020603050405020304" charset="0"/>
              </a:rPr>
              <a:t>8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ea typeface="阿里巴巴普惠体 R" panose="00020600040101010101"/>
              <a:cs typeface="Times New Roman" panose="0202060305040502030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0"/>
            <a:ext cx="12192000" cy="8343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08610" y="207010"/>
            <a:ext cx="7552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spc="600" dirty="0">
                <a:cs typeface="Times New Roman" panose="02020603050405020304" charset="0"/>
                <a:sym typeface="+mn-ea"/>
              </a:rPr>
              <a:t>ASIC</a:t>
            </a:r>
            <a:r>
              <a:rPr lang="zh-CN" altLang="en-US" spc="600" dirty="0">
                <a:cs typeface="Times New Roman" panose="02020603050405020304" charset="0"/>
                <a:sym typeface="+mn-ea"/>
              </a:rPr>
              <a:t>与</a:t>
            </a:r>
            <a:r>
              <a:rPr lang="en-US" altLang="zh-CN" spc="600" dirty="0">
                <a:cs typeface="Times New Roman" panose="02020603050405020304" charset="0"/>
                <a:sym typeface="+mn-ea"/>
              </a:rPr>
              <a:t>PCB</a:t>
            </a:r>
            <a:r>
              <a:rPr lang="zh-CN" altLang="en-US" spc="600" dirty="0">
                <a:cs typeface="Times New Roman" panose="02020603050405020304" charset="0"/>
                <a:sym typeface="+mn-ea"/>
              </a:rPr>
              <a:t>板的键合</a:t>
            </a:r>
            <a:endParaRPr lang="zh-CN" altLang="en-US" dirty="0">
              <a:sym typeface="+mn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1C3F272-1DC8-433F-99B9-3530BD958F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411797" y="1041400"/>
            <a:ext cx="7658478" cy="541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82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388</Words>
  <Application>Microsoft Office PowerPoint</Application>
  <PresentationFormat>宽屏</PresentationFormat>
  <Paragraphs>61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等线</vt:lpstr>
      <vt:lpstr>等线 Light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Win11</dc:creator>
  <cp:lastModifiedBy>Win11</cp:lastModifiedBy>
  <cp:revision>11</cp:revision>
  <dcterms:created xsi:type="dcterms:W3CDTF">2026-03-12T07:24:21Z</dcterms:created>
  <dcterms:modified xsi:type="dcterms:W3CDTF">2026-03-12T08:43:56Z</dcterms:modified>
</cp:coreProperties>
</file>