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Z </a:t>
            </a:r>
            <a:r>
              <a:rPr lang="zh-CN" altLang="en-US"/>
              <a:t>型</a:t>
            </a:r>
            <a:r>
              <a:rPr lang="en-US" altLang="zh-CN"/>
              <a:t>ladder </a:t>
            </a:r>
            <a:r>
              <a:rPr lang="zh-CN" altLang="en-US"/>
              <a:t>宇宙线数据</a:t>
            </a:r>
            <a:r>
              <a:rPr lang="zh-CN" altLang="en-US"/>
              <a:t>分析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李洪沂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54405" y="1616075"/>
            <a:ext cx="108775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zh-CN" altLang="en-US" sz="2800" b="1"/>
              <a:t>共模噪声、基线、</a:t>
            </a:r>
            <a:r>
              <a:rPr lang="en-US" altLang="zh-CN" sz="2800" b="1"/>
              <a:t>net</a:t>
            </a:r>
            <a:r>
              <a:rPr lang="zh-CN" altLang="en-US" sz="2800" b="1"/>
              <a:t>噪声比较稳定</a:t>
            </a:r>
            <a:endParaRPr lang="zh-CN" altLang="en-US" sz="2800" b="1"/>
          </a:p>
          <a:p>
            <a:pPr marL="457200" indent="-457200">
              <a:buFont typeface="Wingdings" panose="05000000000000000000" charset="0"/>
              <a:buChar char="n"/>
            </a:pPr>
            <a:r>
              <a:rPr lang="zh-CN" altLang="en-US" sz="2800" b="1"/>
              <a:t>宇宙线</a:t>
            </a:r>
            <a:r>
              <a:rPr lang="en-US" altLang="zh-CN" sz="2800" b="1"/>
              <a:t>cluster</a:t>
            </a:r>
            <a:r>
              <a:rPr lang="zh-CN" altLang="en-US" sz="2800" b="1"/>
              <a:t>峰</a:t>
            </a:r>
            <a:r>
              <a:rPr lang="zh-CN" altLang="en-US" sz="2800" b="1"/>
              <a:t>位偏</a:t>
            </a:r>
            <a:r>
              <a:rPr lang="zh-CN" altLang="en-US" sz="2800" b="1"/>
              <a:t>小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</a:t>
            </a:r>
            <a:r>
              <a:rPr lang="zh-CN" altLang="en-US"/>
              <a:t>设置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40080" y="3092450"/>
            <a:ext cx="3034030" cy="26225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68350" y="2878455"/>
            <a:ext cx="1152525" cy="20955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68350" y="3354705"/>
            <a:ext cx="1152525" cy="20955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968500" y="3042920"/>
            <a:ext cx="1266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</a:rPr>
              <a:t>z</a:t>
            </a:r>
            <a:r>
              <a:rPr lang="zh-CN" altLang="en-US" b="1">
                <a:solidFill>
                  <a:schemeClr val="bg1"/>
                </a:solidFill>
              </a:rPr>
              <a:t>型</a:t>
            </a:r>
            <a:r>
              <a:rPr lang="en-US" altLang="zh-CN" b="1">
                <a:solidFill>
                  <a:schemeClr val="bg1"/>
                </a:solidFill>
              </a:rPr>
              <a:t>ladder</a:t>
            </a:r>
            <a:endParaRPr lang="en-US" altLang="zh-CN" b="1">
              <a:solidFill>
                <a:schemeClr val="bg1"/>
              </a:solidFill>
            </a:endParaRPr>
          </a:p>
        </p:txBody>
      </p:sp>
      <p:cxnSp>
        <p:nvCxnSpPr>
          <p:cNvPr id="11" name="直接箭头连接符 10"/>
          <p:cNvCxnSpPr>
            <a:stCxn id="6" idx="2"/>
          </p:cNvCxnSpPr>
          <p:nvPr/>
        </p:nvCxnSpPr>
        <p:spPr>
          <a:xfrm>
            <a:off x="1344930" y="3564255"/>
            <a:ext cx="1004570" cy="276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843405" y="2951480"/>
            <a:ext cx="467995" cy="869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920875" y="3869055"/>
            <a:ext cx="805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塑</a:t>
            </a:r>
            <a:r>
              <a:rPr lang="zh-CN" altLang="en-US"/>
              <a:t>闪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920750" y="2154555"/>
            <a:ext cx="857250" cy="207137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511300" y="1729105"/>
            <a:ext cx="67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CR</a:t>
            </a:r>
            <a:r>
              <a:rPr lang="en-US" altLang="zh-CN"/>
              <a:t>s</a:t>
            </a:r>
            <a:endParaRPr lang="en-US" alt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325" y="3959860"/>
            <a:ext cx="1517015" cy="2023110"/>
          </a:xfrm>
          <a:prstGeom prst="rect">
            <a:avLst/>
          </a:prstGeom>
        </p:spPr>
      </p:pic>
      <p:sp>
        <p:nvSpPr>
          <p:cNvPr id="19" name="任意多边形 18"/>
          <p:cNvSpPr/>
          <p:nvPr/>
        </p:nvSpPr>
        <p:spPr>
          <a:xfrm>
            <a:off x="293370" y="2930525"/>
            <a:ext cx="3877945" cy="2219960"/>
          </a:xfrm>
          <a:custGeom>
            <a:avLst/>
            <a:gdLst>
              <a:gd name="connisteX0" fmla="*/ 472284 w 3877722"/>
              <a:gd name="connsiteY0" fmla="*/ 0 h 2219766"/>
              <a:gd name="connisteX1" fmla="*/ 24609 w 3877722"/>
              <a:gd name="connsiteY1" fmla="*/ 643255 h 2219766"/>
              <a:gd name="connisteX2" fmla="*/ 182089 w 3877722"/>
              <a:gd name="connsiteY2" fmla="*/ 1567180 h 2219766"/>
              <a:gd name="connisteX3" fmla="*/ 896464 w 3877722"/>
              <a:gd name="connsiteY3" fmla="*/ 1971675 h 2219766"/>
              <a:gd name="connisteX4" fmla="*/ 1687039 w 3877722"/>
              <a:gd name="connsiteY4" fmla="*/ 2095500 h 2219766"/>
              <a:gd name="connisteX5" fmla="*/ 2572864 w 3877722"/>
              <a:gd name="connsiteY5" fmla="*/ 2205355 h 2219766"/>
              <a:gd name="connisteX6" fmla="*/ 3744439 w 3877722"/>
              <a:gd name="connsiteY6" fmla="*/ 1819275 h 2219766"/>
              <a:gd name="connisteX7" fmla="*/ 3825084 w 3877722"/>
              <a:gd name="connsiteY7" fmla="*/ 1790700 h 2219766"/>
              <a:gd name="connisteX8" fmla="*/ 3801589 w 3877722"/>
              <a:gd name="connsiteY8" fmla="*/ 1786255 h 221976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3877723" h="2219766">
                <a:moveTo>
                  <a:pt x="472284" y="0"/>
                </a:moveTo>
                <a:cubicBezTo>
                  <a:pt x="379574" y="109855"/>
                  <a:pt x="82394" y="329565"/>
                  <a:pt x="24609" y="643255"/>
                </a:cubicBezTo>
                <a:cubicBezTo>
                  <a:pt x="-33176" y="956945"/>
                  <a:pt x="7464" y="1301750"/>
                  <a:pt x="182089" y="1567180"/>
                </a:cubicBezTo>
                <a:cubicBezTo>
                  <a:pt x="356714" y="1832610"/>
                  <a:pt x="595474" y="1866265"/>
                  <a:pt x="896464" y="1971675"/>
                </a:cubicBezTo>
                <a:cubicBezTo>
                  <a:pt x="1197454" y="2077085"/>
                  <a:pt x="1351759" y="2048510"/>
                  <a:pt x="1687039" y="2095500"/>
                </a:cubicBezTo>
                <a:cubicBezTo>
                  <a:pt x="2022319" y="2142490"/>
                  <a:pt x="2161384" y="2260600"/>
                  <a:pt x="2572864" y="2205355"/>
                </a:cubicBezTo>
                <a:cubicBezTo>
                  <a:pt x="2984344" y="2150110"/>
                  <a:pt x="3494249" y="1902460"/>
                  <a:pt x="3744439" y="1819275"/>
                </a:cubicBezTo>
                <a:cubicBezTo>
                  <a:pt x="3994629" y="1736090"/>
                  <a:pt x="3813654" y="1797050"/>
                  <a:pt x="3825084" y="1790700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381000" y="3459480"/>
            <a:ext cx="3697605" cy="1831340"/>
          </a:xfrm>
          <a:custGeom>
            <a:avLst/>
            <a:gdLst>
              <a:gd name="connisteX0" fmla="*/ 406251 w 3697456"/>
              <a:gd name="connsiteY0" fmla="*/ 0 h 1831136"/>
              <a:gd name="connisteX1" fmla="*/ 1756 w 3697456"/>
              <a:gd name="connsiteY1" fmla="*/ 733425 h 1831136"/>
              <a:gd name="connisteX2" fmla="*/ 316081 w 3697456"/>
              <a:gd name="connsiteY2" fmla="*/ 1661795 h 1831136"/>
              <a:gd name="connisteX3" fmla="*/ 1073001 w 3697456"/>
              <a:gd name="connsiteY3" fmla="*/ 1733550 h 1831136"/>
              <a:gd name="connisteX4" fmla="*/ 3230731 w 3697456"/>
              <a:gd name="connsiteY4" fmla="*/ 1795145 h 1831136"/>
              <a:gd name="connisteX5" fmla="*/ 3697456 w 3697456"/>
              <a:gd name="connsiteY5" fmla="*/ 1238250 h 1831136"/>
              <a:gd name="connisteX6" fmla="*/ 3754606 w 3697456"/>
              <a:gd name="connsiteY6" fmla="*/ 1233170 h 183113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3697456" h="1831137">
                <a:moveTo>
                  <a:pt x="406251" y="0"/>
                </a:moveTo>
                <a:cubicBezTo>
                  <a:pt x="319256" y="128270"/>
                  <a:pt x="19536" y="401320"/>
                  <a:pt x="1756" y="733425"/>
                </a:cubicBezTo>
                <a:cubicBezTo>
                  <a:pt x="-16024" y="1065530"/>
                  <a:pt x="102086" y="1461770"/>
                  <a:pt x="316081" y="1661795"/>
                </a:cubicBezTo>
                <a:cubicBezTo>
                  <a:pt x="530076" y="1861820"/>
                  <a:pt x="490071" y="1706880"/>
                  <a:pt x="1073001" y="1733550"/>
                </a:cubicBezTo>
                <a:cubicBezTo>
                  <a:pt x="1655931" y="1760220"/>
                  <a:pt x="2705586" y="1894205"/>
                  <a:pt x="3230731" y="1795145"/>
                </a:cubicBezTo>
                <a:cubicBezTo>
                  <a:pt x="3755876" y="1696085"/>
                  <a:pt x="3592681" y="1350645"/>
                  <a:pt x="3697456" y="1238250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464560" y="3602355"/>
            <a:ext cx="1219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触发</a:t>
            </a:r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752447" y="2621280"/>
            <a:ext cx="2556388" cy="2327275"/>
            <a:chOff x="4053" y="5141"/>
            <a:chExt cx="4122" cy="3665"/>
          </a:xfrm>
        </p:grpSpPr>
        <p:sp>
          <p:nvSpPr>
            <p:cNvPr id="75" name="矩形 74"/>
            <p:cNvSpPr/>
            <p:nvPr/>
          </p:nvSpPr>
          <p:spPr>
            <a:xfrm>
              <a:off x="5436" y="5141"/>
              <a:ext cx="2739" cy="19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9" name="直接连接符 78"/>
            <p:cNvCxnSpPr/>
            <p:nvPr/>
          </p:nvCxnSpPr>
          <p:spPr>
            <a:xfrm flipV="1">
              <a:off x="4053" y="7106"/>
              <a:ext cx="2597" cy="1700"/>
            </a:xfrm>
            <a:prstGeom prst="line">
              <a:avLst/>
            </a:prstGeom>
            <a:ln w="31750" cap="rnd">
              <a:solidFill>
                <a:schemeClr val="tx1"/>
              </a:solidFill>
              <a:round/>
              <a:tailEnd type="arrow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5516" y="5617"/>
              <a:ext cx="258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/>
                <a:t>暗物质地</a:t>
              </a:r>
              <a:r>
                <a:rPr lang="zh-CN" altLang="en-US"/>
                <a:t>检测</a:t>
              </a:r>
              <a:endParaRPr lang="zh-CN" altLang="en-US"/>
            </a:p>
          </p:txBody>
        </p:sp>
      </p:grpSp>
      <p:cxnSp>
        <p:nvCxnSpPr>
          <p:cNvPr id="24" name="直接连接符 23"/>
          <p:cNvCxnSpPr>
            <a:endCxn id="75" idx="1"/>
          </p:cNvCxnSpPr>
          <p:nvPr/>
        </p:nvCxnSpPr>
        <p:spPr>
          <a:xfrm>
            <a:off x="3674217" y="3213100"/>
            <a:ext cx="1936115" cy="17780"/>
          </a:xfrm>
          <a:prstGeom prst="line">
            <a:avLst/>
          </a:prstGeom>
          <a:ln w="31750" cap="rnd">
            <a:solidFill>
              <a:schemeClr val="tx1"/>
            </a:solidFill>
            <a:round/>
            <a:tailEnd type="arrow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 rot="0">
            <a:off x="8047990" y="2631440"/>
            <a:ext cx="2346325" cy="1237615"/>
            <a:chOff x="6547" y="3408"/>
            <a:chExt cx="6025" cy="2453"/>
          </a:xfrm>
        </p:grpSpPr>
        <p:sp>
          <p:nvSpPr>
            <p:cNvPr id="27" name="矩形 26"/>
            <p:cNvSpPr/>
            <p:nvPr/>
          </p:nvSpPr>
          <p:spPr>
            <a:xfrm>
              <a:off x="7341" y="3408"/>
              <a:ext cx="4346" cy="1862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547" y="3485"/>
              <a:ext cx="6025" cy="2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>
                  <a:highlight>
                    <a:srgbClr val="FFFF00"/>
                  </a:highlight>
                </a:rPr>
                <a:t>PC</a:t>
              </a:r>
              <a:endParaRPr lang="en-US" altLang="zh-CN" sz="2400" dirty="0">
                <a:highlight>
                  <a:srgbClr val="FFFF00"/>
                </a:highlight>
              </a:endParaRPr>
            </a:p>
            <a:p>
              <a:pPr algn="ctr"/>
              <a:r>
                <a:rPr lang="zh-CN" altLang="en-US" sz="2400" dirty="0">
                  <a:highlight>
                    <a:srgbClr val="FFFF00"/>
                  </a:highlight>
                </a:rPr>
                <a:t>控制激光、</a:t>
              </a:r>
              <a:endParaRPr lang="en-US" altLang="zh-CN" sz="2400" dirty="0">
                <a:highlight>
                  <a:srgbClr val="FFFF00"/>
                </a:highlight>
              </a:endParaRPr>
            </a:p>
            <a:p>
              <a:pPr algn="ctr"/>
              <a:r>
                <a:rPr lang="zh-CN" altLang="en-US" sz="2400" dirty="0">
                  <a:highlight>
                    <a:srgbClr val="FFFF00"/>
                  </a:highlight>
                </a:rPr>
                <a:t>读取数据</a:t>
              </a:r>
              <a:r>
                <a:rPr lang="zh-CN" altLang="en-US" sz="2400" dirty="0">
                  <a:highlight>
                    <a:srgbClr val="FFFF00"/>
                  </a:highlight>
                </a:rPr>
                <a:t>分析</a:t>
              </a:r>
              <a:endParaRPr lang="zh-CN" altLang="en-US" sz="2400" dirty="0">
                <a:highlight>
                  <a:srgbClr val="FFFF00"/>
                </a:highlight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 flipV="1">
            <a:off x="7309592" y="3183255"/>
            <a:ext cx="1024890" cy="29845"/>
          </a:xfrm>
          <a:prstGeom prst="line">
            <a:avLst/>
          </a:prstGeom>
          <a:ln w="31750" cap="rnd">
            <a:solidFill>
              <a:schemeClr val="tx1"/>
            </a:solidFill>
            <a:round/>
            <a:tailEnd type="arrow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766445" y="3082925"/>
            <a:ext cx="447675" cy="2762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666750" y="2145030"/>
            <a:ext cx="137795" cy="1014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1595" y="1776730"/>
            <a:ext cx="1574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有效读出</a:t>
            </a:r>
            <a:r>
              <a:rPr lang="zh-CN" altLang="en-US"/>
              <a:t>区域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20" y="833755"/>
            <a:ext cx="4437380" cy="59169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基线、噪声水平</a:t>
            </a:r>
            <a:r>
              <a:rPr lang="en-US" altLang="zh-CN"/>
              <a:t>(</a:t>
            </a:r>
            <a:r>
              <a:rPr lang="zh-CN" altLang="en-US"/>
              <a:t>基线文件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375910" y="1607185"/>
            <a:ext cx="42278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通过基线文件初步分析基线，噪声</a:t>
            </a:r>
            <a:r>
              <a:rPr lang="zh-CN" altLang="en-US"/>
              <a:t>水平：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/>
              <a:t>基线均值（基线）在</a:t>
            </a:r>
            <a:r>
              <a:rPr lang="en-US" altLang="zh-CN"/>
              <a:t>4</a:t>
            </a:r>
            <a:r>
              <a:rPr lang="zh-CN" altLang="en-US"/>
              <a:t>天内几乎没有</a:t>
            </a:r>
            <a:r>
              <a:rPr lang="zh-CN" altLang="en-US"/>
              <a:t>变化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/>
              <a:t>扣除共模后的基线噪声随时间变化也比较</a:t>
            </a:r>
            <a:r>
              <a:rPr lang="zh-CN" altLang="en-US"/>
              <a:t>稳定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/>
              <a:t>基线噪声在</a:t>
            </a:r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5</a:t>
            </a:r>
            <a:r>
              <a:rPr lang="zh-CN" altLang="en-US"/>
              <a:t>日会与其他时间</a:t>
            </a:r>
            <a:r>
              <a:rPr lang="zh-CN" altLang="en-US"/>
              <a:t>明显不同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507355" y="4178935"/>
            <a:ext cx="4213860" cy="1294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但是由于基线文件在每次实验之前只采取</a:t>
            </a:r>
            <a:r>
              <a:rPr lang="en-US" altLang="zh-CN"/>
              <a:t>1k</a:t>
            </a:r>
            <a:r>
              <a:rPr lang="zh-CN" altLang="en-US"/>
              <a:t>左右的数据量，数据累积时间也不够连续，因此考虑使用数据文件进一步</a:t>
            </a:r>
            <a:r>
              <a:rPr lang="zh-CN" altLang="en-US"/>
              <a:t>分析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使用宇宙线数据分析基线</a:t>
            </a:r>
            <a:r>
              <a:rPr lang="zh-CN" altLang="en-US"/>
              <a:t>噪声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360" y="1416685"/>
            <a:ext cx="6188075" cy="46424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3710" y="5907405"/>
            <a:ext cx="5998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Cluster=</a:t>
            </a:r>
            <a:r>
              <a:rPr lang="zh-CN" altLang="en-US"/>
              <a:t>硅微条探测器的最大读出信号以及其左右两通道的信号之</a:t>
            </a:r>
            <a:r>
              <a:rPr lang="zh-CN" altLang="en-US"/>
              <a:t>和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38200" y="1452880"/>
            <a:ext cx="5313680" cy="4126865"/>
            <a:chOff x="1320" y="2288"/>
            <a:chExt cx="8368" cy="6499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3267" y="3095"/>
              <a:ext cx="21" cy="5693"/>
            </a:xfrm>
            <a:prstGeom prst="line">
              <a:avLst/>
            </a:prstGeom>
            <a:ln w="31750" cap="rnd">
              <a:solidFill>
                <a:srgbClr val="C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320" y="2288"/>
              <a:ext cx="83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宇宙线数据扣基线、扣共模后，累积</a:t>
              </a:r>
              <a:r>
                <a:rPr lang="en-US" altLang="zh-CN"/>
                <a:t>cluster</a:t>
              </a:r>
              <a:r>
                <a:rPr lang="zh-CN" altLang="en-US"/>
                <a:t>的幅度：</a:t>
              </a:r>
              <a:endParaRPr lang="en-US" altLang="zh-CN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138" y="4145"/>
              <a:ext cx="35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宇宙线</a:t>
              </a:r>
              <a:r>
                <a:rPr lang="en-US" altLang="zh-CN"/>
                <a:t>MIP</a:t>
              </a:r>
              <a:r>
                <a:rPr lang="zh-CN" altLang="en-US"/>
                <a:t>的</a:t>
              </a:r>
              <a:r>
                <a:rPr lang="zh-CN" altLang="en-US"/>
                <a:t>信号</a:t>
              </a:r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61" y="7853"/>
              <a:ext cx="18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基线信号</a:t>
              </a:r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691630" y="1965325"/>
            <a:ext cx="4277360" cy="1494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由于实验使用的区域，大概只有</a:t>
            </a:r>
            <a:r>
              <a:rPr lang="en-US" altLang="zh-CN"/>
              <a:t>1/10</a:t>
            </a:r>
            <a:r>
              <a:rPr lang="zh-CN" altLang="en-US"/>
              <a:t>的区域能够读出信号，在击中其他区域时，相当于基线数据，因此可以筛选</a:t>
            </a:r>
            <a:r>
              <a:rPr lang="en-US" altLang="zh-CN" b="1">
                <a:solidFill>
                  <a:srgbClr val="FF0000"/>
                </a:solidFill>
              </a:rPr>
              <a:t>cluster&lt;20</a:t>
            </a:r>
            <a:r>
              <a:rPr lang="zh-CN" altLang="en-US"/>
              <a:t>的区域数据作为长时间的</a:t>
            </a:r>
            <a:r>
              <a:rPr lang="zh-CN" altLang="en-US"/>
              <a:t>分析数据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657340" y="3616960"/>
            <a:ext cx="5080000" cy="645160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800"/>
              <a:t>累积cluster，挑选 cluster &lt; 20 的 event 作为没有宇宙线击中的事件，每1000个event分bin</a:t>
            </a:r>
            <a:endParaRPr lang="zh-CN" altLang="en-US" sz="1600">
              <a:solidFill>
                <a:srgbClr val="5F826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一、共模噪声</a:t>
            </a:r>
            <a:r>
              <a:rPr lang="zh-CN" altLang="en-US"/>
              <a:t>分析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260" y="1341755"/>
            <a:ext cx="5483860" cy="36569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30630" y="1906905"/>
            <a:ext cx="159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3.7-3.8</a:t>
            </a:r>
            <a:r>
              <a:rPr lang="zh-CN" altLang="en-US"/>
              <a:t>号</a:t>
            </a:r>
            <a:r>
              <a:rPr lang="zh-CN" altLang="en-US"/>
              <a:t>数据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11333" r="-1518" b="4676"/>
          <a:stretch>
            <a:fillRect/>
          </a:stretch>
        </p:blipFill>
        <p:spPr>
          <a:xfrm>
            <a:off x="6282055" y="655320"/>
            <a:ext cx="5521325" cy="60902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87845" y="2918460"/>
            <a:ext cx="467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FF0000"/>
                </a:solidFill>
              </a:rPr>
              <a:t>3.4</a:t>
            </a:r>
            <a:endParaRPr lang="en-US" altLang="zh-CN" sz="16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82815" y="2849880"/>
            <a:ext cx="55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3.5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53705" y="2804795"/>
            <a:ext cx="603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3.6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38870" y="2804795"/>
            <a:ext cx="997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3.7-3.8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63320" y="5008880"/>
            <a:ext cx="41865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2400" b="1">
                <a:solidFill>
                  <a:schemeClr val="accent4"/>
                </a:solidFill>
                <a:effectLst/>
              </a:rPr>
              <a:t>共模噪声水平稳定</a:t>
            </a:r>
            <a:endParaRPr lang="zh-CN" altLang="en-US" sz="2400" b="1">
              <a:solidFill>
                <a:schemeClr val="accent4"/>
              </a:solidFill>
              <a:effectLst/>
            </a:endParaRPr>
          </a:p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2400" b="1">
                <a:solidFill>
                  <a:schemeClr val="tx1"/>
                </a:solidFill>
                <a:effectLst/>
              </a:rPr>
              <a:t>个别</a:t>
            </a:r>
            <a:r>
              <a:rPr lang="en-US" altLang="zh-CN" sz="2400" b="1">
                <a:solidFill>
                  <a:schemeClr val="tx1"/>
                </a:solidFill>
                <a:effectLst/>
              </a:rPr>
              <a:t>Event</a:t>
            </a:r>
            <a:r>
              <a:rPr lang="zh-CN" altLang="en-US" sz="2400" b="1">
                <a:solidFill>
                  <a:schemeClr val="tx1"/>
                </a:solidFill>
                <a:effectLst/>
              </a:rPr>
              <a:t>组的共模异常</a:t>
            </a:r>
            <a:endParaRPr lang="zh-CN" altLang="en-US" sz="2400" b="1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二、各通道基线</a:t>
            </a:r>
            <a:r>
              <a:rPr lang="zh-CN" altLang="en-US"/>
              <a:t>演变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9148" t="9611" r="7713" b="7917"/>
          <a:stretch>
            <a:fillRect/>
          </a:stretch>
        </p:blipFill>
        <p:spPr>
          <a:xfrm>
            <a:off x="6033770" y="669290"/>
            <a:ext cx="6049010" cy="6000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1352550"/>
            <a:ext cx="5708650" cy="3806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40765" y="5208270"/>
            <a:ext cx="418655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2400" b="1">
                <a:solidFill>
                  <a:schemeClr val="accent4"/>
                </a:solidFill>
                <a:effectLst/>
              </a:rPr>
              <a:t>各通道基线</a:t>
            </a:r>
            <a:r>
              <a:rPr lang="zh-CN" altLang="en-US" sz="2400" b="1">
                <a:solidFill>
                  <a:schemeClr val="accent4"/>
                </a:solidFill>
                <a:effectLst/>
              </a:rPr>
              <a:t>均值稳定</a:t>
            </a:r>
            <a:endParaRPr lang="zh-CN" altLang="en-US" sz="2400" b="1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三、噪声</a:t>
            </a:r>
            <a:r>
              <a:rPr lang="zh-CN" altLang="en-US"/>
              <a:t>水平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9352" t="9287" r="5796" b="8574"/>
          <a:stretch>
            <a:fillRect/>
          </a:stretch>
        </p:blipFill>
        <p:spPr>
          <a:xfrm>
            <a:off x="5662930" y="419100"/>
            <a:ext cx="6159500" cy="5963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325880"/>
            <a:ext cx="5412105" cy="36093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40765" y="5208270"/>
            <a:ext cx="41865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2400" b="1">
                <a:solidFill>
                  <a:schemeClr val="accent4"/>
                </a:solidFill>
                <a:effectLst/>
              </a:rPr>
              <a:t>各通道基线</a:t>
            </a:r>
            <a:r>
              <a:rPr lang="zh-CN" altLang="en-US" sz="2400" b="1">
                <a:solidFill>
                  <a:schemeClr val="accent4"/>
                </a:solidFill>
                <a:effectLst/>
              </a:rPr>
              <a:t>噪声稳定</a:t>
            </a:r>
            <a:endParaRPr lang="zh-CN" altLang="en-US" sz="2400" b="1">
              <a:solidFill>
                <a:schemeClr val="accent4"/>
              </a:solidFill>
              <a:effectLst/>
            </a:endParaRPr>
          </a:p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2400" b="1">
                <a:solidFill>
                  <a:schemeClr val="tx1"/>
                </a:solidFill>
                <a:effectLst/>
              </a:rPr>
              <a:t>与共模噪声趋势</a:t>
            </a:r>
            <a:r>
              <a:rPr lang="zh-CN" altLang="en-US" sz="2400" b="1">
                <a:solidFill>
                  <a:schemeClr val="tx1"/>
                </a:solidFill>
                <a:effectLst/>
              </a:rPr>
              <a:t>相同</a:t>
            </a:r>
            <a:endParaRPr lang="zh-CN" altLang="en-US" sz="2400" b="1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三、</a:t>
            </a:r>
            <a:r>
              <a:rPr lang="en-US" altLang="zh-CN">
                <a:sym typeface="+mn-ea"/>
              </a:rPr>
              <a:t>net</a:t>
            </a:r>
            <a:r>
              <a:rPr lang="zh-CN" altLang="en-US">
                <a:sym typeface="+mn-ea"/>
              </a:rPr>
              <a:t>噪声水平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9546" t="9287" r="7380" b="6657"/>
          <a:stretch>
            <a:fillRect/>
          </a:stretch>
        </p:blipFill>
        <p:spPr>
          <a:xfrm>
            <a:off x="5761355" y="401320"/>
            <a:ext cx="6191250" cy="6264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8459" r="-362"/>
          <a:stretch>
            <a:fillRect/>
          </a:stretch>
        </p:blipFill>
        <p:spPr>
          <a:xfrm>
            <a:off x="1083310" y="1315085"/>
            <a:ext cx="3919855" cy="2384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8351" r="-13"/>
          <a:stretch>
            <a:fillRect/>
          </a:stretch>
        </p:blipFill>
        <p:spPr>
          <a:xfrm>
            <a:off x="1206500" y="3484245"/>
            <a:ext cx="3796665" cy="2320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55720" y="1548130"/>
            <a:ext cx="902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CH=20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855720" y="3637280"/>
            <a:ext cx="902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CH=33</a:t>
            </a:r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6591300" y="3428365"/>
            <a:ext cx="850900" cy="786130"/>
          </a:xfrm>
          <a:prstGeom prst="rect">
            <a:avLst/>
          </a:prstGeom>
          <a:solidFill>
            <a:schemeClr val="accent6">
              <a:alpha val="4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86495" y="1990725"/>
            <a:ext cx="850900" cy="786130"/>
          </a:xfrm>
          <a:prstGeom prst="rect">
            <a:avLst/>
          </a:prstGeom>
          <a:solidFill>
            <a:schemeClr val="accent6">
              <a:alpha val="4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0765" y="5756910"/>
            <a:ext cx="454406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2400" b="1">
                <a:solidFill>
                  <a:schemeClr val="accent4"/>
                </a:solidFill>
                <a:effectLst/>
              </a:rPr>
              <a:t>各通道</a:t>
            </a:r>
            <a:r>
              <a:rPr lang="en-US" altLang="zh-CN" sz="2400" b="1">
                <a:solidFill>
                  <a:schemeClr val="accent4"/>
                </a:solidFill>
                <a:effectLst/>
              </a:rPr>
              <a:t>NET</a:t>
            </a:r>
            <a:r>
              <a:rPr lang="zh-CN" altLang="en-US" sz="2400" b="1">
                <a:solidFill>
                  <a:schemeClr val="accent4"/>
                </a:solidFill>
                <a:effectLst/>
              </a:rPr>
              <a:t>基线</a:t>
            </a:r>
            <a:r>
              <a:rPr lang="zh-CN" altLang="en-US" sz="2400" b="1">
                <a:solidFill>
                  <a:schemeClr val="accent4"/>
                </a:solidFill>
                <a:effectLst/>
              </a:rPr>
              <a:t>噪声稳定</a:t>
            </a:r>
            <a:endParaRPr lang="zh-CN" altLang="en-US" sz="2400" b="1">
              <a:solidFill>
                <a:schemeClr val="accent4"/>
              </a:solidFill>
              <a:effectLst/>
            </a:endParaRPr>
          </a:p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2400" b="1">
                <a:solidFill>
                  <a:schemeClr val="tx1"/>
                </a:solidFill>
                <a:effectLst/>
              </a:rPr>
              <a:t>部分通道</a:t>
            </a:r>
            <a:r>
              <a:rPr lang="zh-CN" altLang="en-US" sz="2400" b="1">
                <a:solidFill>
                  <a:schemeClr val="tx1"/>
                </a:solidFill>
                <a:effectLst/>
              </a:rPr>
              <a:t>与共模噪声趋势</a:t>
            </a:r>
            <a:r>
              <a:rPr lang="zh-CN" altLang="en-US" sz="2400" b="1">
                <a:solidFill>
                  <a:schemeClr val="tx1"/>
                </a:solidFill>
                <a:effectLst/>
              </a:rPr>
              <a:t>相同</a:t>
            </a:r>
            <a:endParaRPr lang="zh-CN" altLang="en-US" sz="2400" b="1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Figure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1638935"/>
            <a:ext cx="5877560" cy="44081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8810" y="1174115"/>
            <a:ext cx="6719036" cy="504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四、宇宙线峰</a:t>
            </a:r>
            <a:r>
              <a:rPr lang="zh-CN" altLang="en-US"/>
              <a:t>位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40370" y="1435100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24</a:t>
            </a:r>
            <a:r>
              <a:rPr lang="zh-CN" altLang="en-US"/>
              <a:t>年束流质子</a:t>
            </a:r>
            <a:r>
              <a:rPr lang="en-US" altLang="zh-CN"/>
              <a:t>cluster</a:t>
            </a:r>
            <a:r>
              <a:rPr lang="zh-CN" altLang="en-US"/>
              <a:t>谱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14145" y="1435100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宇宙线</a:t>
            </a:r>
            <a:r>
              <a:rPr lang="en-US" altLang="zh-CN"/>
              <a:t>cluster</a:t>
            </a:r>
            <a:r>
              <a:rPr lang="zh-CN" altLang="en-US"/>
              <a:t>谱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778760" y="2488565"/>
                <a:ext cx="2985770" cy="42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宇宙线角分布</a:t>
                </a:r>
                <a14:m>
                  <m:oMath xmlns:m="http://schemas.openxmlformats.org/officeDocument/2006/math">
                    <m:r>
                      <a:rPr lang="en-US" altLang="zh-CN"/>
                      <m:t> 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𝑐𝑜𝑠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𝜗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760" y="2488565"/>
                <a:ext cx="2985770" cy="4298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/>
          <p:cNvCxnSpPr/>
          <p:nvPr/>
        </p:nvCxnSpPr>
        <p:spPr>
          <a:xfrm>
            <a:off x="9059545" y="1773555"/>
            <a:ext cx="38100" cy="3881120"/>
          </a:xfrm>
          <a:prstGeom prst="line">
            <a:avLst/>
          </a:prstGeom>
          <a:ln w="31750" cap="rnd">
            <a:solidFill>
              <a:srgbClr val="C00000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650095" y="1983105"/>
            <a:ext cx="1352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mpv=48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47365" y="3060700"/>
            <a:ext cx="1352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mpv=27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8200" y="612775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2400" b="1">
                <a:solidFill>
                  <a:srgbClr val="FF0000"/>
                </a:solidFill>
                <a:effectLst/>
                <a:sym typeface="+mn-ea"/>
              </a:rPr>
              <a:t>宇宙线峰位小</a:t>
            </a:r>
            <a:endParaRPr lang="zh-CN" altLang="en-US" sz="2400" b="1">
              <a:solidFill>
                <a:srgbClr val="FF0000"/>
              </a:solidFill>
              <a:effectLst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WPS 演示</Application>
  <PresentationFormat>宽屏</PresentationFormat>
  <Paragraphs>97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黑体</vt:lpstr>
      <vt:lpstr>Calibri</vt:lpstr>
      <vt:lpstr>微软雅黑</vt:lpstr>
      <vt:lpstr>Arial Unicode MS</vt:lpstr>
      <vt:lpstr>Cambria Math</vt:lpstr>
      <vt:lpstr>WPS</vt:lpstr>
      <vt:lpstr>Z 型ladder 宇宙线数据分析</vt:lpstr>
      <vt:lpstr>PowerPoint 演示文稿</vt:lpstr>
      <vt:lpstr>基线、噪声水平(基线文件)</vt:lpstr>
      <vt:lpstr>使用宇宙线数据分析基线噪声</vt:lpstr>
      <vt:lpstr>一、共模噪声分析</vt:lpstr>
      <vt:lpstr>二、各通道基线演变</vt:lpstr>
      <vt:lpstr>三、噪声水平</vt:lpstr>
      <vt:lpstr>三、net噪声水平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HERD_SCD</dc:creator>
  <cp:lastModifiedBy>李洪沂</cp:lastModifiedBy>
  <cp:revision>53</cp:revision>
  <dcterms:created xsi:type="dcterms:W3CDTF">2023-08-09T12:44:00Z</dcterms:created>
  <dcterms:modified xsi:type="dcterms:W3CDTF">2026-03-12T10:28:50Z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3BF2A8D124254271BDD7677ABE0C3F08_12</vt:lpwstr>
  </property>
</Properties>
</file>