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21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29983D-05B9-4F04-9C2A-9749359B2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0AAEA4B-1DFB-47FF-8E1A-8EEC83A4B0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07539CC-AA2B-42C8-9BAD-C36EB11B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C62955-E05C-44E0-BC9D-6F165F813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964E7D-243B-4DDE-B68D-73C23C59C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7680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D2E6D7-911D-4F9F-B863-4AEBAC75A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EA5381C-5211-46F7-9B56-A53EA30418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AFDD9A6-9745-44A4-A4B6-47C7F5B75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58F5D97-B667-48C1-B721-DBC8A5578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AE1A00A-CE51-4794-B895-70A708273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7723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930E493-1A5E-49E7-BE02-224105BF9B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E5A5F18-5083-4D70-8815-928F09114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6CF654F-16C6-49F2-9A84-681DB20D0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38FCDC-9C61-4F84-BDC4-BFA1042CA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6B9177-7AA3-4CB5-8F0E-37B2B7D03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6669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EB8F57-9209-497F-9F86-6EF32B056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1593C88-85BA-4102-ACFC-345E66A4D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5BED92D-F5B0-4B0A-B7A9-F097305C6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189431-BCD8-47AC-B8A2-59897F50E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F649694-5A57-468A-95B2-86771F54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6331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9D28CF-E506-41EF-A6B3-E77EEF227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DD8B8D2-B68B-4D74-99A8-F6ECFB90B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1507101-A10F-438D-B076-B8D6EB3E1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431DA92-5C14-4990-AB75-B37751BE2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F432D19-AEA1-4A35-8A8D-84427257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742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0D6784-E50A-4C1D-8052-AE6523F2F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FC49901-A5E8-47D2-A18C-399BE41A3A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1B12ED8-021B-4D00-AF55-419CFED6BB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61585C5-A4DD-4F0B-B9A4-A984A7C3C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CD7C929-585A-4739-8B50-737B862E3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84003F8-F555-4BF1-998F-3FDCCDE98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627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35C65E-42AA-4500-BB68-234C30BDE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168E507-A38C-4FD7-8BA5-74920EB6B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C721F8E-4FC8-40DC-ADFC-11FEE44D80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8667A2C-DC46-4630-8479-391793718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0F267E2-44AC-4E98-857F-F1E609C42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90CD54F-5B60-4034-993A-0D52B0A7E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1467854-A30C-48DD-9293-AE21B5480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582EB9C-14A0-4274-B547-40BB1EBA8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888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3651188-9F34-48A1-A26D-EEA0E2DAB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EBFF546-39A2-490A-916B-9A9A42C4C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CC795F3-CF4F-4BD7-B101-5D91F2D7A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28BF84B-28DC-4428-B638-E3493877D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4349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02431EF-F511-45FE-88D3-D37906898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C45CC15-9505-4D59-AF1E-5645D13B1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5CE32D8-4CCE-4768-AF42-916A668C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031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41FF16-5F0A-47D9-9B86-775E817F8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B95AEA-C9FA-4669-AA14-1CCE2E084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EC52CED-34F5-4544-94F7-A9B631FBC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0DC74D4-C2B8-4009-A0C1-C650E7153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BB12E0F-33DC-470F-AC5F-924C9BA1E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78115D5-AE44-43D4-9D6D-FED2AB39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68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9C1866-EE7C-4436-9BCB-979912068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E897B67-7B0B-4A52-AADD-341D96E188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98B6402-12FC-4C13-A95C-BD88C269F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6ABF35F-987D-4DC0-9341-18D4B7F00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76C5092-4500-4AE0-8824-221FCB798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0DDB479-04B5-4C17-B65B-C598745DB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6595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492D3CB-881D-48CC-93B0-1030F89C0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0201EE1-7C73-41A3-9BB1-F3BCD1E77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244CDAC-7B40-44D4-9D28-E3513B0E40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044C0-AE47-4EF7-8F04-7416714EBB50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796F81D-AB70-4AF0-BC82-8BD44B483B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F50698-0EBC-4EAE-A306-D831376AA3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16DBC-9CEE-439D-806A-BDFFC0A1EF9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018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2EDA3F-721D-48EF-B5CB-F3BEEA811E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CEPC BBA </a:t>
            </a:r>
            <a:r>
              <a:rPr lang="zh-CN" altLang="en-US" dirty="0"/>
              <a:t>工作计划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12AA14F-F0C2-4280-B1D8-3D8E980840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/>
          </a:p>
          <a:p>
            <a:r>
              <a:rPr lang="zh-CN" altLang="en-US" dirty="0"/>
              <a:t>崔小昊</a:t>
            </a:r>
            <a:endParaRPr lang="en-US" altLang="zh-CN" dirty="0"/>
          </a:p>
          <a:p>
            <a:r>
              <a:rPr lang="en-US" altLang="zh-CN" dirty="0"/>
              <a:t>2026/03/05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20866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AE87B3-C158-4351-8A8B-A60138ED2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BBA</a:t>
            </a:r>
            <a:r>
              <a:rPr lang="zh-CN" altLang="en-US" dirty="0"/>
              <a:t>三种算法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C64130A-2623-41B2-8DB0-2BA3F5CAB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1. </a:t>
            </a:r>
            <a:r>
              <a:rPr lang="zh-CN" altLang="en-US" dirty="0"/>
              <a:t>传统基于慢校正子和闭轨测量的算法；</a:t>
            </a:r>
            <a:endParaRPr lang="en-US" altLang="zh-CN" dirty="0"/>
          </a:p>
          <a:p>
            <a:r>
              <a:rPr lang="en-US" altLang="zh-CN" dirty="0"/>
              <a:t>2. </a:t>
            </a:r>
            <a:r>
              <a:rPr lang="zh-CN" altLang="en-US" dirty="0"/>
              <a:t>基于</a:t>
            </a:r>
            <a:r>
              <a:rPr lang="en-US" altLang="zh-CN" dirty="0"/>
              <a:t>turn-by-turn BBA FA</a:t>
            </a:r>
            <a:r>
              <a:rPr lang="zh-CN" altLang="en-US" dirty="0"/>
              <a:t>数据的算法；</a:t>
            </a:r>
            <a:endParaRPr lang="en-US" altLang="zh-CN" dirty="0"/>
          </a:p>
          <a:p>
            <a:r>
              <a:rPr lang="en-US" altLang="zh-CN" dirty="0"/>
              <a:t>3. </a:t>
            </a:r>
            <a:r>
              <a:rPr lang="zh-CN" altLang="en-US" dirty="0"/>
              <a:t>发展新的算法</a:t>
            </a:r>
          </a:p>
        </p:txBody>
      </p:sp>
    </p:spTree>
    <p:extLst>
      <p:ext uri="{BB962C8B-B14F-4D97-AF65-F5344CB8AC3E}">
        <p14:creationId xmlns:p14="http://schemas.microsoft.com/office/powerpoint/2010/main" val="3664829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116875-1135-4A67-AC66-39632DAAF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1.</a:t>
            </a:r>
            <a:r>
              <a:rPr lang="zh-CN" altLang="en-US" dirty="0"/>
              <a:t>传统基于闭轨和慢校正子的</a:t>
            </a:r>
            <a:r>
              <a:rPr lang="en-US" altLang="zh-CN" dirty="0"/>
              <a:t>BBA 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E614D41-84E3-4F33-9B72-5E189A60A1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2425" y="1521570"/>
            <a:ext cx="4048095" cy="2030144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BDEF1382-3259-45CE-8305-A8CBD03C6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106" y="1696638"/>
            <a:ext cx="6584465" cy="2579168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639A4389-8D92-4DEC-83FE-E8B10EB225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8917" y="3872813"/>
            <a:ext cx="3902977" cy="292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98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116875-1135-4A67-AC66-39632DAAF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1.</a:t>
            </a:r>
            <a:r>
              <a:rPr lang="zh-CN" altLang="en-US" dirty="0"/>
              <a:t>传统基于闭轨和慢校正子的</a:t>
            </a:r>
            <a:r>
              <a:rPr lang="en-US" altLang="zh-CN" dirty="0"/>
              <a:t>BBA </a:t>
            </a:r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3468B9F-6200-43F9-963E-AA94CA5EF0C8}"/>
              </a:ext>
            </a:extLst>
          </p:cNvPr>
          <p:cNvSpPr txBox="1"/>
          <p:nvPr/>
        </p:nvSpPr>
        <p:spPr>
          <a:xfrm>
            <a:off x="1303020" y="1627942"/>
            <a:ext cx="1463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算法需求：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FD73D9E-0DC2-47A2-9FD7-6062105CE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65319"/>
              </p:ext>
            </p:extLst>
          </p:nvPr>
        </p:nvGraphicFramePr>
        <p:xfrm>
          <a:off x="1417320" y="2320290"/>
          <a:ext cx="10165080" cy="1383030"/>
        </p:xfrm>
        <a:graphic>
          <a:graphicData uri="http://schemas.openxmlformats.org/drawingml/2006/table">
            <a:tbl>
              <a:tblPr/>
              <a:tblGrid>
                <a:gridCol w="3388360">
                  <a:extLst>
                    <a:ext uri="{9D8B030D-6E8A-4147-A177-3AD203B41FA5}">
                      <a16:colId xmlns:a16="http://schemas.microsoft.com/office/drawing/2014/main" val="2988765847"/>
                    </a:ext>
                  </a:extLst>
                </a:gridCol>
                <a:gridCol w="3388360">
                  <a:extLst>
                    <a:ext uri="{9D8B030D-6E8A-4147-A177-3AD203B41FA5}">
                      <a16:colId xmlns:a16="http://schemas.microsoft.com/office/drawing/2014/main" val="1644918301"/>
                    </a:ext>
                  </a:extLst>
                </a:gridCol>
                <a:gridCol w="3388360">
                  <a:extLst>
                    <a:ext uri="{9D8B030D-6E8A-4147-A177-3AD203B41FA5}">
                      <a16:colId xmlns:a16="http://schemas.microsoft.com/office/drawing/2014/main" val="3739858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US" dirty="0">
                          <a:effectLst/>
                          <a:latin typeface="inherit"/>
                        </a:rPr>
                        <a:t>BPM</a:t>
                      </a:r>
                      <a:r>
                        <a:rPr lang="zh-CN" altLang="en-US" dirty="0">
                          <a:effectLst/>
                          <a:latin typeface="inherit"/>
                        </a:rPr>
                        <a:t>闭轨分辨率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altLang="zh-CN" dirty="0">
                          <a:effectLst/>
                          <a:latin typeface="inherit"/>
                        </a:rPr>
                        <a:t>~</a:t>
                      </a:r>
                      <a:r>
                        <a:rPr lang="el-GR" dirty="0">
                          <a:effectLst/>
                          <a:latin typeface="inherit"/>
                        </a:rPr>
                        <a:t>1 μ</a:t>
                      </a:r>
                      <a:r>
                        <a:rPr lang="en-US" dirty="0">
                          <a:effectLst/>
                          <a:latin typeface="inherit"/>
                        </a:rPr>
                        <a:t>m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zh-CN" altLang="en-US" dirty="0">
                          <a:effectLst/>
                          <a:latin typeface="inherit"/>
                        </a:rPr>
                        <a:t>直接影响</a:t>
                      </a:r>
                      <a:r>
                        <a:rPr lang="en-US" altLang="zh-CN" dirty="0">
                          <a:effectLst/>
                          <a:latin typeface="inherit"/>
                        </a:rPr>
                        <a:t>BBA</a:t>
                      </a:r>
                      <a:r>
                        <a:rPr lang="zh-CN" altLang="en-US" dirty="0">
                          <a:effectLst/>
                          <a:latin typeface="inherit"/>
                        </a:rPr>
                        <a:t>精度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9670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zh-CN" altLang="en-US">
                          <a:effectLst/>
                          <a:latin typeface="inherit"/>
                        </a:rPr>
                        <a:t>轨道校正精度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s-ES" dirty="0">
                          <a:effectLst/>
                          <a:latin typeface="inherit"/>
                        </a:rPr>
                        <a:t>RMS X/Y ~10 μm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zh-CN" altLang="en-US" dirty="0">
                          <a:effectLst/>
                          <a:latin typeface="inherit"/>
                        </a:rPr>
                        <a:t>算法全局校正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0641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zh-CN" altLang="en-US" dirty="0">
                          <a:effectLst/>
                          <a:latin typeface="inherit"/>
                        </a:rPr>
                        <a:t>局部闭轨凸轨（</a:t>
                      </a:r>
                      <a:r>
                        <a:rPr lang="en-US" altLang="zh-CN" dirty="0">
                          <a:effectLst/>
                          <a:latin typeface="inherit"/>
                        </a:rPr>
                        <a:t>COB</a:t>
                      </a:r>
                      <a:r>
                        <a:rPr lang="zh-CN" altLang="en-US" dirty="0">
                          <a:effectLst/>
                          <a:latin typeface="inherit"/>
                        </a:rPr>
                        <a:t>）</a:t>
                      </a:r>
                      <a:endParaRPr lang="en-US" altLang="zh-CN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zh-CN" altLang="en-US" dirty="0">
                          <a:effectLst/>
                          <a:latin typeface="inherit"/>
                        </a:rPr>
                        <a:t>四极铁电源调节精度</a:t>
                      </a: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l-GR" dirty="0">
                          <a:effectLst/>
                          <a:latin typeface="inherit"/>
                        </a:rPr>
                        <a:t>10 μ</a:t>
                      </a:r>
                      <a:r>
                        <a:rPr lang="en-US" dirty="0">
                          <a:effectLst/>
                          <a:latin typeface="inherit"/>
                        </a:rPr>
                        <a:t>rad</a:t>
                      </a:r>
                      <a:r>
                        <a:rPr lang="zh-CN" altLang="en-US" dirty="0">
                          <a:effectLst/>
                          <a:latin typeface="inherit"/>
                        </a:rPr>
                        <a:t>级角度控制</a:t>
                      </a:r>
                      <a:endParaRPr lang="en-US" altLang="zh-CN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altLang="zh-CN" dirty="0">
                          <a:effectLst/>
                          <a:latin typeface="inherit"/>
                        </a:rPr>
                        <a:t>Dk/k ~ 1E-4</a:t>
                      </a:r>
                      <a:endParaRPr lang="zh-CN" altLang="en-US" dirty="0">
                        <a:effectLst/>
                        <a:latin typeface="inherit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zh-CN" altLang="en-US" dirty="0">
                          <a:effectLst/>
                          <a:latin typeface="inherit"/>
                        </a:rPr>
                        <a:t>隔离相邻元件影响</a:t>
                      </a:r>
                      <a:endParaRPr lang="en-US" altLang="zh-CN" dirty="0">
                        <a:effectLst/>
                        <a:latin typeface="inherit"/>
                      </a:endParaRPr>
                    </a:p>
                    <a:p>
                      <a:pPr algn="l" fontAlgn="base"/>
                      <a:endParaRPr lang="en-US" altLang="zh-CN" dirty="0">
                        <a:effectLst/>
                        <a:latin typeface="inherit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258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94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116875-1135-4A67-AC66-39632DAAF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1.</a:t>
            </a:r>
            <a:r>
              <a:rPr lang="zh-CN" altLang="en-US" dirty="0"/>
              <a:t>传统基于闭轨和慢校正子的</a:t>
            </a:r>
            <a:r>
              <a:rPr lang="en-US" altLang="zh-CN" dirty="0"/>
              <a:t>BBA </a:t>
            </a:r>
            <a:endParaRPr lang="zh-CN" altLang="en-US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A7475E7-15F7-4305-A0CE-BD5E1072CCA8}"/>
              </a:ext>
            </a:extLst>
          </p:cNvPr>
          <p:cNvSpPr txBox="1"/>
          <p:nvPr/>
        </p:nvSpPr>
        <p:spPr>
          <a:xfrm>
            <a:off x="1356360" y="2164080"/>
            <a:ext cx="83667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1. </a:t>
            </a:r>
            <a:r>
              <a:rPr lang="zh-CN" altLang="en-US" sz="2000" dirty="0"/>
              <a:t>该算法最成熟，已在大量加速器上得到应用，</a:t>
            </a:r>
            <a:r>
              <a:rPr lang="en-US" altLang="zh-CN" sz="2000" dirty="0"/>
              <a:t>BEPCII</a:t>
            </a:r>
            <a:r>
              <a:rPr lang="zh-CN" altLang="en-US" sz="2000" dirty="0"/>
              <a:t>和</a:t>
            </a:r>
            <a:r>
              <a:rPr lang="en-US" altLang="zh-CN" sz="2000" dirty="0"/>
              <a:t>HEPS</a:t>
            </a:r>
            <a:r>
              <a:rPr lang="zh-CN" altLang="en-US" sz="2000" dirty="0"/>
              <a:t>均有应用；</a:t>
            </a:r>
            <a:endParaRPr lang="en-US" altLang="zh-CN" sz="2000" dirty="0"/>
          </a:p>
          <a:p>
            <a:r>
              <a:rPr lang="en-US" altLang="zh-CN" sz="2000" dirty="0"/>
              <a:t>2. </a:t>
            </a:r>
            <a:r>
              <a:rPr lang="zh-CN" altLang="en-US" sz="2000" dirty="0"/>
              <a:t>目前，该算法的测量精度最高；</a:t>
            </a:r>
            <a:endParaRPr lang="en-US" altLang="zh-CN" sz="2000" dirty="0"/>
          </a:p>
          <a:p>
            <a:r>
              <a:rPr lang="en-US" altLang="zh-CN" sz="2000" dirty="0"/>
              <a:t>3. </a:t>
            </a:r>
            <a:r>
              <a:rPr lang="zh-CN" altLang="en-US" sz="2000" dirty="0"/>
              <a:t>该算法对加速器硬件没有特殊要求；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3468B9F-6200-43F9-963E-AA94CA5EF0C8}"/>
              </a:ext>
            </a:extLst>
          </p:cNvPr>
          <p:cNvSpPr txBox="1"/>
          <p:nvPr/>
        </p:nvSpPr>
        <p:spPr>
          <a:xfrm>
            <a:off x="1356360" y="1506022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优点：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89EB178-A380-4AE7-BFDF-D06D8D997249}"/>
              </a:ext>
            </a:extLst>
          </p:cNvPr>
          <p:cNvSpPr txBox="1"/>
          <p:nvPr/>
        </p:nvSpPr>
        <p:spPr>
          <a:xfrm>
            <a:off x="1356360" y="3473768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缺点：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87DC81A-024A-4CB0-8AB2-43DD2FC35557}"/>
              </a:ext>
            </a:extLst>
          </p:cNvPr>
          <p:cNvSpPr txBox="1"/>
          <p:nvPr/>
        </p:nvSpPr>
        <p:spPr>
          <a:xfrm>
            <a:off x="1356360" y="4130040"/>
            <a:ext cx="8366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zh-CN" altLang="en-US" sz="2000" dirty="0"/>
              <a:t>该算法测量速度慢，按</a:t>
            </a:r>
            <a:r>
              <a:rPr lang="en-US" altLang="zh-CN" sz="2000" dirty="0"/>
              <a:t>HEPS</a:t>
            </a:r>
            <a:r>
              <a:rPr lang="zh-CN" altLang="en-US" sz="2000" dirty="0"/>
              <a:t>经验，单个</a:t>
            </a:r>
            <a:r>
              <a:rPr lang="en-US" altLang="zh-CN" sz="2000" dirty="0"/>
              <a:t>BPM </a:t>
            </a:r>
            <a:r>
              <a:rPr lang="zh-CN" altLang="en-US" sz="2000" dirty="0"/>
              <a:t>水平</a:t>
            </a:r>
            <a:r>
              <a:rPr lang="en-US" altLang="zh-CN" sz="2000" dirty="0"/>
              <a:t>/</a:t>
            </a:r>
            <a:r>
              <a:rPr lang="zh-CN" altLang="en-US" sz="2000" dirty="0"/>
              <a:t>垂直两方向测量需要</a:t>
            </a:r>
            <a:r>
              <a:rPr lang="en-US" altLang="zh-CN" sz="2000" dirty="0"/>
              <a:t>5min</a:t>
            </a:r>
            <a:r>
              <a:rPr lang="zh-CN" altLang="en-US" sz="2000" dirty="0"/>
              <a:t>左右；</a:t>
            </a:r>
            <a:endParaRPr lang="en-US" altLang="zh-CN" sz="2000" dirty="0"/>
          </a:p>
          <a:p>
            <a:pPr marL="457200" indent="-457200">
              <a:buAutoNum type="arabicPeriod"/>
            </a:pPr>
            <a:r>
              <a:rPr lang="zh-CN" altLang="en-US" sz="2000" dirty="0"/>
              <a:t>按照</a:t>
            </a:r>
            <a:r>
              <a:rPr lang="en-US" altLang="zh-CN" sz="2000" dirty="0"/>
              <a:t>HEPS</a:t>
            </a:r>
            <a:r>
              <a:rPr lang="zh-CN" altLang="en-US" sz="2000" dirty="0"/>
              <a:t>经验，目前该算法</a:t>
            </a:r>
            <a:r>
              <a:rPr lang="en-US" altLang="zh-CN" sz="2000" dirty="0"/>
              <a:t>BPM offset</a:t>
            </a:r>
            <a:r>
              <a:rPr lang="zh-CN" altLang="en-US" sz="2000" dirty="0"/>
              <a:t>测量精度</a:t>
            </a:r>
            <a:r>
              <a:rPr lang="en-US" altLang="zh-CN" sz="2000" dirty="0"/>
              <a:t>~30</a:t>
            </a:r>
            <a:r>
              <a:rPr lang="es-ES" altLang="zh-CN" sz="2000" dirty="0">
                <a:effectLst/>
                <a:latin typeface="inherit"/>
              </a:rPr>
              <a:t>μm</a:t>
            </a:r>
            <a:r>
              <a:rPr lang="zh-CN" altLang="en-US" sz="2000" dirty="0"/>
              <a:t>左右</a:t>
            </a:r>
            <a:endParaRPr lang="en-US" altLang="zh-CN" sz="2000" dirty="0"/>
          </a:p>
          <a:p>
            <a:pPr marL="457200" indent="-457200">
              <a:buAutoNum type="arabicPeriod"/>
            </a:pPr>
            <a:r>
              <a:rPr lang="zh-CN" altLang="en-US" sz="2000" dirty="0"/>
              <a:t>该算法需要较大幅度调解校正子，对循环束流影响较大；</a:t>
            </a:r>
            <a:endParaRPr lang="en-US" altLang="zh-CN" sz="2000" dirty="0"/>
          </a:p>
          <a:p>
            <a:pPr marL="457200" indent="-457200">
              <a:buAutoNum type="arabicPeriod"/>
            </a:pPr>
            <a:r>
              <a:rPr lang="zh-CN" altLang="en-US" sz="2000" dirty="0"/>
              <a:t>该算法基于线性假设，受环中非线性效应影响；</a:t>
            </a:r>
            <a:endParaRPr lang="en-US" altLang="zh-CN" sz="2000" dirty="0"/>
          </a:p>
          <a:p>
            <a:pPr marL="457200" indent="-457200">
              <a:buAutoNum type="arabicPeriod"/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363774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116875-1135-4A67-AC66-39632DAAF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2.</a:t>
            </a:r>
            <a:r>
              <a:rPr lang="zh-CN" altLang="en-US" dirty="0"/>
              <a:t>基于</a:t>
            </a:r>
            <a:r>
              <a:rPr lang="en-US" altLang="zh-CN" dirty="0"/>
              <a:t>AC</a:t>
            </a:r>
            <a:r>
              <a:rPr lang="zh-CN" altLang="en-US" dirty="0"/>
              <a:t>校正子和</a:t>
            </a:r>
            <a:r>
              <a:rPr lang="en-US" altLang="zh-CN" dirty="0"/>
              <a:t>BPM FA</a:t>
            </a:r>
            <a:r>
              <a:rPr lang="zh-CN" altLang="en-US" dirty="0"/>
              <a:t>数据的快速</a:t>
            </a:r>
            <a:r>
              <a:rPr lang="en-US" altLang="zh-CN" dirty="0"/>
              <a:t>BBA</a:t>
            </a:r>
            <a:r>
              <a:rPr lang="zh-CN" altLang="en-US" dirty="0"/>
              <a:t>算法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101D8AC-380F-44B5-94D1-0BC46542DABF}"/>
              </a:ext>
            </a:extLst>
          </p:cNvPr>
          <p:cNvSpPr txBox="1"/>
          <p:nvPr/>
        </p:nvSpPr>
        <p:spPr>
          <a:xfrm>
            <a:off x="985421" y="1802167"/>
            <a:ext cx="41458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选择一校正子，做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AC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激励；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342900" lvl="0" indent="-342900">
              <a:buFontTx/>
              <a:buAutoNum type="arabicPeriod"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通过</a:t>
            </a:r>
            <a:r>
              <a:rPr lang="zh-CN" altLang="en-US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逐圈</a:t>
            </a:r>
            <a:r>
              <a:rPr lang="en-US" altLang="zh-CN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BPM </a:t>
            </a:r>
            <a:r>
              <a:rPr lang="zh-CN" altLang="en-US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数据得到全环</a:t>
            </a:r>
            <a:r>
              <a:rPr lang="en-US" altLang="zh-CN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BPM</a:t>
            </a:r>
            <a:r>
              <a:rPr lang="zh-CN" altLang="en-US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的</a:t>
            </a:r>
            <a:r>
              <a:rPr lang="en-AU" altLang="zh-CN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Fast Acquisition </a:t>
            </a:r>
            <a:r>
              <a:rPr lang="en-US" altLang="zh-CN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(FA)</a:t>
            </a:r>
            <a:r>
              <a:rPr lang="zh-CN" altLang="en-US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读数，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BPM1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的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FA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读数，同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BPM2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的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FA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读数呈线性关系；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改变临近四极铁的强度；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BPM1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的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FA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读数，同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BPM2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的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FA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读数得到另一线性关系；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两组数据进行线性拟合，直线交点为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BPM offset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pic>
        <p:nvPicPr>
          <p:cNvPr id="8" name="内容占位符 3" descr="BPM read_No Qerror_No BPM error">
            <a:extLst>
              <a:ext uri="{FF2B5EF4-FFF2-40B4-BE49-F238E27FC236}">
                <a16:creationId xmlns:a16="http://schemas.microsoft.com/office/drawing/2014/main" id="{7A1EC6DC-38C2-419A-A32F-1A416B41FBC3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872" y="1595836"/>
            <a:ext cx="4514147" cy="3669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5226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116875-1135-4A67-AC66-39632DAAF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2.</a:t>
            </a:r>
            <a:r>
              <a:rPr lang="zh-CN" altLang="en-US" dirty="0"/>
              <a:t>基于</a:t>
            </a:r>
            <a:r>
              <a:rPr lang="en-US" altLang="zh-CN" dirty="0"/>
              <a:t>AC</a:t>
            </a:r>
            <a:r>
              <a:rPr lang="zh-CN" altLang="en-US" dirty="0"/>
              <a:t>校正子和</a:t>
            </a:r>
            <a:r>
              <a:rPr lang="en-US" altLang="zh-CN" dirty="0"/>
              <a:t>BPM FA</a:t>
            </a:r>
            <a:r>
              <a:rPr lang="zh-CN" altLang="en-US" dirty="0"/>
              <a:t>数据的快速</a:t>
            </a:r>
            <a:r>
              <a:rPr lang="en-US" altLang="zh-CN" dirty="0"/>
              <a:t>BBA</a:t>
            </a:r>
            <a:r>
              <a:rPr lang="zh-CN" altLang="en-US" dirty="0"/>
              <a:t>算法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5B4A39AE-BEFF-4323-BE3A-5B617F48249A}"/>
              </a:ext>
            </a:extLst>
          </p:cNvPr>
          <p:cNvSpPr txBox="1"/>
          <p:nvPr/>
        </p:nvSpPr>
        <p:spPr>
          <a:xfrm>
            <a:off x="982980" y="1793706"/>
            <a:ext cx="1463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算法需求：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C656E51-F384-4099-A852-CDA17BD26D0D}"/>
              </a:ext>
            </a:extLst>
          </p:cNvPr>
          <p:cNvSpPr txBox="1"/>
          <p:nvPr/>
        </p:nvSpPr>
        <p:spPr>
          <a:xfrm>
            <a:off x="1173480" y="2461260"/>
            <a:ext cx="7604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zh-CN" altLang="en-US" sz="2000" dirty="0"/>
              <a:t>环中需要若干可以产生几十</a:t>
            </a:r>
            <a:r>
              <a:rPr lang="en-US" altLang="zh-CN" sz="2000" dirty="0"/>
              <a:t>Hz</a:t>
            </a:r>
            <a:r>
              <a:rPr lang="zh-CN" altLang="en-US" sz="2000" dirty="0"/>
              <a:t>量级可变频率</a:t>
            </a:r>
            <a:r>
              <a:rPr lang="en-US" altLang="zh-CN" sz="2000" dirty="0"/>
              <a:t>AC</a:t>
            </a:r>
            <a:r>
              <a:rPr lang="zh-CN" altLang="en-US" sz="2000" dirty="0"/>
              <a:t>激励的快校正子；</a:t>
            </a:r>
            <a:endParaRPr lang="en-US" altLang="zh-CN" sz="2000" dirty="0"/>
          </a:p>
          <a:p>
            <a:pPr marL="342900" indent="-342900">
              <a:buAutoNum type="arabicPeriod"/>
            </a:pPr>
            <a:r>
              <a:rPr lang="zh-CN" altLang="en-US" sz="2000" dirty="0"/>
              <a:t>所有</a:t>
            </a:r>
            <a:r>
              <a:rPr lang="en-US" altLang="zh-CN" sz="2000" dirty="0"/>
              <a:t>BPM</a:t>
            </a:r>
            <a:r>
              <a:rPr lang="zh-CN" altLang="en-US" sz="2000" dirty="0"/>
              <a:t>需要提供</a:t>
            </a:r>
            <a:r>
              <a:rPr lang="en-US" altLang="zh-CN" sz="2000" dirty="0"/>
              <a:t>~</a:t>
            </a:r>
            <a:r>
              <a:rPr lang="zh-CN" altLang="en-US" sz="2000" dirty="0"/>
              <a:t>至少</a:t>
            </a:r>
            <a:r>
              <a:rPr lang="en-US" altLang="zh-CN" sz="2000" dirty="0"/>
              <a:t>1000</a:t>
            </a:r>
            <a:r>
              <a:rPr lang="zh-CN" altLang="en-US" sz="2000" dirty="0"/>
              <a:t>圈</a:t>
            </a:r>
            <a:r>
              <a:rPr lang="en-US" altLang="zh-CN" sz="2000" dirty="0"/>
              <a:t>FA</a:t>
            </a:r>
            <a:r>
              <a:rPr lang="zh-CN" altLang="en-US" sz="2000" dirty="0"/>
              <a:t>数据到控制系统；</a:t>
            </a:r>
            <a:r>
              <a:rPr lang="en-US" altLang="zh-CN" sz="2000" dirty="0"/>
              <a:t> 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43876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116875-1135-4A67-AC66-39632DAAF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2.</a:t>
            </a:r>
            <a:r>
              <a:rPr lang="zh-CN" altLang="en-US" dirty="0"/>
              <a:t>基于</a:t>
            </a:r>
            <a:r>
              <a:rPr lang="en-US" altLang="zh-CN" dirty="0"/>
              <a:t>AC</a:t>
            </a:r>
            <a:r>
              <a:rPr lang="zh-CN" altLang="en-US" dirty="0"/>
              <a:t>校正子和</a:t>
            </a:r>
            <a:r>
              <a:rPr lang="en-US" altLang="zh-CN" dirty="0"/>
              <a:t>BPM FA</a:t>
            </a:r>
            <a:r>
              <a:rPr lang="zh-CN" altLang="en-US" dirty="0"/>
              <a:t>数据的快速</a:t>
            </a:r>
            <a:r>
              <a:rPr lang="en-US" altLang="zh-CN" dirty="0"/>
              <a:t>BBA</a:t>
            </a:r>
            <a:r>
              <a:rPr lang="zh-CN" altLang="en-US" dirty="0"/>
              <a:t>算法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A7475E7-15F7-4305-A0CE-BD5E1072CCA8}"/>
              </a:ext>
            </a:extLst>
          </p:cNvPr>
          <p:cNvSpPr txBox="1"/>
          <p:nvPr/>
        </p:nvSpPr>
        <p:spPr>
          <a:xfrm>
            <a:off x="1356360" y="2164080"/>
            <a:ext cx="8366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1. 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该算法较成熟，已在大量加速器上得到应用。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HEPS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也做过测试；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2. 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该算法相比传统算法，测量速度可以提高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4~10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倍；按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HEPS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经验，估计单个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BPM 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水平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/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垂直测量需要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1min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左右。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3. 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该算法校正子变化幅度较小，对循环束影响较小；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3468B9F-6200-43F9-963E-AA94CA5EF0C8}"/>
              </a:ext>
            </a:extLst>
          </p:cNvPr>
          <p:cNvSpPr txBox="1"/>
          <p:nvPr/>
        </p:nvSpPr>
        <p:spPr>
          <a:xfrm>
            <a:off x="1356360" y="1506022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优点：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89EB178-A380-4AE7-BFDF-D06D8D997249}"/>
              </a:ext>
            </a:extLst>
          </p:cNvPr>
          <p:cNvSpPr txBox="1"/>
          <p:nvPr/>
        </p:nvSpPr>
        <p:spPr>
          <a:xfrm>
            <a:off x="1356360" y="3473768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缺点：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987DC81A-024A-4CB0-8AB2-43DD2FC35557}"/>
              </a:ext>
            </a:extLst>
          </p:cNvPr>
          <p:cNvSpPr txBox="1"/>
          <p:nvPr/>
        </p:nvSpPr>
        <p:spPr>
          <a:xfrm>
            <a:off x="1356360" y="4130040"/>
            <a:ext cx="8366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该算法需要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AC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校正子和</a:t>
            </a:r>
            <a:r>
              <a:rPr lang="en-US" altLang="zh-CN" sz="20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BPM FA</a:t>
            </a:r>
            <a:r>
              <a:rPr lang="zh-CN" altLang="en-US" sz="2000" dirty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t>数据；</a:t>
            </a:r>
            <a:endParaRPr lang="en-US" altLang="zh-CN" sz="2000" dirty="0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该算法精度较传统方法更差，按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HEPS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经验，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BPM offset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误差在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50um~100um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9951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116875-1135-4A67-AC66-39632DAAF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</a:t>
            </a:r>
            <a:r>
              <a:rPr lang="zh-CN" altLang="en-US" dirty="0"/>
              <a:t>发展新的算法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8A7475E7-15F7-4305-A0CE-BD5E1072CCA8}"/>
              </a:ext>
            </a:extLst>
          </p:cNvPr>
          <p:cNvSpPr txBox="1"/>
          <p:nvPr/>
        </p:nvSpPr>
        <p:spPr>
          <a:xfrm>
            <a:off x="1158240" y="1805940"/>
            <a:ext cx="93573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近年，有不少研究人员在发展基于机器学习的新的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BBA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算法；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但是，这些算法多数还处于实验室阶段，没有经过实际工程检验；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可根据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CEPC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的实际需要发展新的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BBA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算法。</a:t>
            </a:r>
          </a:p>
        </p:txBody>
      </p:sp>
    </p:spTree>
    <p:extLst>
      <p:ext uri="{BB962C8B-B14F-4D97-AF65-F5344CB8AC3E}">
        <p14:creationId xmlns:p14="http://schemas.microsoft.com/office/powerpoint/2010/main" val="1776922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536</Words>
  <Application>Microsoft Office PowerPoint</Application>
  <PresentationFormat>宽屏</PresentationFormat>
  <Paragraphs>60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inherit</vt:lpstr>
      <vt:lpstr>等线</vt:lpstr>
      <vt:lpstr>等线 Light</vt:lpstr>
      <vt:lpstr>Arial</vt:lpstr>
      <vt:lpstr>Office 主题​​</vt:lpstr>
      <vt:lpstr>CEPC BBA 工作计划</vt:lpstr>
      <vt:lpstr>BBA三种算法</vt:lpstr>
      <vt:lpstr>1.传统基于闭轨和慢校正子的BBA </vt:lpstr>
      <vt:lpstr>1.传统基于闭轨和慢校正子的BBA </vt:lpstr>
      <vt:lpstr>1.传统基于闭轨和慢校正子的BBA </vt:lpstr>
      <vt:lpstr>2.基于AC校正子和BPM FA数据的快速BBA算法</vt:lpstr>
      <vt:lpstr>2.基于AC校正子和BPM FA数据的快速BBA算法</vt:lpstr>
      <vt:lpstr>2.基于AC校正子和BPM FA数据的快速BBA算法</vt:lpstr>
      <vt:lpstr>3.发展新的算法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xiaohao cui</dc:creator>
  <cp:lastModifiedBy>xiaohao cui</cp:lastModifiedBy>
  <cp:revision>52</cp:revision>
  <dcterms:created xsi:type="dcterms:W3CDTF">2026-03-05T11:28:54Z</dcterms:created>
  <dcterms:modified xsi:type="dcterms:W3CDTF">2026-03-05T13:35:54Z</dcterms:modified>
</cp:coreProperties>
</file>